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slides/slide473.xml" ContentType="application/vnd.openxmlformats-officedocument.presentationml.slide+xml"/>
  <Override PartName="/ppt/slides/slide218.xml" ContentType="application/vnd.openxmlformats-officedocument.presentationml.slide+xml"/>
  <Override PartName="/ppt/slides/slide549.xml" ContentType="application/vnd.openxmlformats-officedocument.presentationml.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388.xml" ContentType="application/vnd.openxmlformats-officedocument.presentationml.slide+xml"/>
  <Override PartName="/ppt/slides/slide404.xml" ContentType="application/vnd.openxmlformats-officedocument.presentationml.slide+xml"/>
  <Override PartName="/ppt/slides/slide735.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574.xml" ContentType="application/vnd.openxmlformats-officedocument.presentationml.slide+xml"/>
  <Override PartName="/ppt/slides/slide760.xml" ContentType="application/vnd.openxmlformats-officedocument.presentationml.slide+xml"/>
  <Override PartName="/ppt/notesSlides/notesSlide16.xml" ContentType="application/vnd.openxmlformats-officedocument.presentationml.notesSlide+xml"/>
  <Override PartName="/ppt/slides/slide319.xml" ContentType="application/vnd.openxmlformats-officedocument.presentationml.slide+xml"/>
  <Override PartName="/ppt/slides/slide505.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344.xml" ContentType="application/vnd.openxmlformats-officedocument.presentationml.slide+xml"/>
  <Override PartName="/ppt/slides/slide489.xml" ContentType="application/vnd.openxmlformats-officedocument.presentationml.slide+xml"/>
  <Override PartName="/ppt/slides/slide675.xml" ContentType="application/vnd.openxmlformats-officedocument.presentationml.slide+xml"/>
  <Override PartName="/ppt/slides/slide183.xml" ContentType="application/vnd.openxmlformats-officedocument.presentationml.slide+xml"/>
  <Override PartName="/ppt/slides/slide530.xml" ContentType="application/vnd.openxmlformats-officedocument.presentationml.slide+xml"/>
  <Override PartName="/ppt/notesSlides/notesSlide7.xml" ContentType="application/vnd.openxmlformats-officedocument.presentationml.notesSlide+xml"/>
  <Override PartName="/ppt/slides/slide259.xml" ContentType="application/vnd.openxmlformats-officedocument.presentationml.slide+xml"/>
  <Override PartName="/ppt/slides/slide606.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300.xml" ContentType="application/vnd.openxmlformats-officedocument.presentationml.slide+xml"/>
  <Override PartName="/ppt/slides/slide445.xml" ContentType="application/vnd.openxmlformats-officedocument.presentationml.slide+xml"/>
  <Override PartName="/ppt/slides/slide631.xml" ContentType="application/vnd.openxmlformats-officedocument.presentationml.slide+xml"/>
  <Override PartName="/ppt/slides/slide776.xml" ContentType="application/vnd.openxmlformats-officedocument.presentationml.slide+xml"/>
  <Default Extension="png" ContentType="image/png"/>
  <Override PartName="/ppt/slides/slide284.xml" ContentType="application/vnd.openxmlformats-officedocument.presentationml.slide+xml"/>
  <Override PartName="/ppt/slides/slide470.xml" ContentType="application/vnd.openxmlformats-officedocument.presentationml.slide+xml"/>
  <Override PartName="/ppt/notesSlides/notesSlide57.xml" ContentType="application/vnd.openxmlformats-officedocument.presentationml.notesSlide+xml"/>
  <Override PartName="/ppt/slides/slide91.xml" ContentType="application/vnd.openxmlformats-officedocument.presentationml.slide+xml"/>
  <Override PartName="/ppt/slides/slide215.xml" ContentType="application/vnd.openxmlformats-officedocument.presentationml.slide+xml"/>
  <Override PartName="/ppt/slides/slide707.xml" ContentType="application/vnd.openxmlformats-officedocument.presentationml.slide+xml"/>
  <Override PartName="/ppt/slides/slide22.xml" ContentType="application/vnd.openxmlformats-officedocument.presentationml.slide+xml"/>
  <Override PartName="/ppt/slides/slide199.xml" ContentType="application/vnd.openxmlformats-officedocument.presentationml.slide+xml"/>
  <Override PartName="/ppt/slides/slide401.xml" ContentType="application/vnd.openxmlformats-officedocument.presentationml.slide+xml"/>
  <Override PartName="/ppt/slides/slide546.xml" ContentType="application/vnd.openxmlformats-officedocument.presentationml.slide+xml"/>
  <Override PartName="/ppt/slides/slide732.xml" ContentType="application/vnd.openxmlformats-officedocument.presentationml.slide+xml"/>
  <Override PartName="/ppt/notesSlides/notesSlide82.xml" ContentType="application/vnd.openxmlformats-officedocument.presentationml.notesSlide+xml"/>
  <Override PartName="/ppt/slides/slide240.xml" ContentType="application/vnd.openxmlformats-officedocument.presentationml.slide+xml"/>
  <Override PartName="/ppt/slides/slide385.xml" ContentType="application/vnd.openxmlformats-officedocument.presentationml.slide+xml"/>
  <Override PartName="/ppt/slides/slide571.xml" ContentType="application/vnd.openxmlformats-officedocument.presentationml.slide+xml"/>
  <Override PartName="/ppt/slides/slide808.xml" ContentType="application/vnd.openxmlformats-officedocument.presentationml.slide+xml"/>
  <Override PartName="/ppt/notesSlides/notesSlide13.xml" ContentType="application/vnd.openxmlformats-officedocument.presentationml.notesSlide+xml"/>
  <Override PartName="/ppt/slides/slide316.xml" ContentType="application/vnd.openxmlformats-officedocument.presentationml.slide+xml"/>
  <Override PartName="/ppt/slides/slide647.xml" ContentType="application/vnd.openxmlformats-officedocument.presentationml.slide+xml"/>
  <Override PartName="/ppt/slides/slide155.xml" ContentType="application/vnd.openxmlformats-officedocument.presentationml.slide+xml"/>
  <Override PartName="/ppt/slides/slide486.xml" ContentType="application/vnd.openxmlformats-officedocument.presentationml.slide+xml"/>
  <Override PartName="/ppt/slides/slide502.xml" ContentType="application/vnd.openxmlformats-officedocument.presentationml.slide+xml"/>
  <Override PartName="/ppt/slides/slide341.xml" ContentType="application/vnd.openxmlformats-officedocument.presentationml.slide+xml"/>
  <Override PartName="/ppt/slides/slide672.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180.xml" ContentType="application/vnd.openxmlformats-officedocument.presentationml.slide+xml"/>
  <Override PartName="/ppt/slides/slide417.xml" ContentType="application/vnd.openxmlformats-officedocument.presentationml.slide+xml"/>
  <Override PartName="/ppt/slides/slide603.xml" ContentType="application/vnd.openxmlformats-officedocument.presentationml.slide+xml"/>
  <Override PartName="/ppt/slides/slide748.xml" ContentType="application/vnd.openxmlformats-officedocument.presentationml.slide+xml"/>
  <Override PartName="/ppt/slides/slide111.xml" ContentType="application/vnd.openxmlformats-officedocument.presentationml.slide+xml"/>
  <Override PartName="/ppt/slides/slide256.xml" ContentType="application/vnd.openxmlformats-officedocument.presentationml.slide+xml"/>
  <Override PartName="/ppt/slides/slide442.xml" ContentType="application/vnd.openxmlformats-officedocument.presentationml.slide+xml"/>
  <Override PartName="/ppt/slides/slide587.xml" ContentType="application/vnd.openxmlformats-officedocument.presentationml.slide+xml"/>
  <Override PartName="/ppt/notesSlides/notesSlide29.xml" ContentType="application/vnd.openxmlformats-officedocument.presentationml.notesSlide+xml"/>
  <Override PartName="/ppt/slides/slide63.xml" ContentType="application/vnd.openxmlformats-officedocument.presentationml.slide+xml"/>
  <Override PartName="/ppt/slides/slide281.xml" ContentType="application/vnd.openxmlformats-officedocument.presentationml.slide+xml"/>
  <Override PartName="/ppt/slides/slide773.xml" ContentType="application/vnd.openxmlformats-officedocument.presentationml.slide+xml"/>
  <Override PartName="/ppt/slides/slide357.xml" ContentType="application/vnd.openxmlformats-officedocument.presentationml.slide+xml"/>
  <Override PartName="/ppt/slides/slide518.xml" ContentType="application/vnd.openxmlformats-officedocument.presentationml.slide+xml"/>
  <Override PartName="/ppt/slides/slide704.xml" ContentType="application/vnd.openxmlformats-officedocument.presentationml.slide+xml"/>
  <Override PartName="/ppt/notesSlides/notesSlide54.xml" ContentType="application/vnd.openxmlformats-officedocument.presentationml.notesSlide+xml"/>
  <Override PartName="/ppt/slides/slide196.xml" ContentType="application/vnd.openxmlformats-officedocument.presentationml.slide+xml"/>
  <Override PartName="/ppt/slides/slide212.xml" ContentType="application/vnd.openxmlformats-officedocument.presentationml.slide+xml"/>
  <Override PartName="/ppt/slides/slide543.xml" ContentType="application/vnd.openxmlformats-officedocument.presentationml.slide+xml"/>
  <Override PartName="/ppt/slides/slide688.xml" ContentType="application/vnd.openxmlformats-officedocument.presentationml.slide+xml"/>
  <Override PartName="/ppt/slides/slide382.xml" ContentType="application/vnd.openxmlformats-officedocument.presentationml.slide+xml"/>
  <Override PartName="/ppt/slides/slide619.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458.xml" ContentType="application/vnd.openxmlformats-officedocument.presentationml.slide+xml"/>
  <Override PartName="/ppt/slides/slide789.xml" ContentType="application/vnd.openxmlformats-officedocument.presentationml.slide+xml"/>
  <Override PartName="/ppt/slides/slide805.xml" ContentType="application/vnd.openxmlformats-officedocument.presentationml.slide+xml"/>
  <Override PartName="/ppt/notesSlides/notesSlide10.xml" ContentType="application/vnd.openxmlformats-officedocument.presentationml.notesSlide+xml"/>
  <Override PartName="/ppt/slides/slide297.xml" ContentType="application/vnd.openxmlformats-officedocument.presentationml.slide+xml"/>
  <Override PartName="/ppt/slides/slide313.xml" ContentType="application/vnd.openxmlformats-officedocument.presentationml.slide+xml"/>
  <Override PartName="/ppt/slides/slide644.xml" ContentType="application/vnd.openxmlformats-officedocument.presentationml.slide+xml"/>
  <Override PartName="/ppt/slides/slide152.xml" ContentType="application/vnd.openxmlformats-officedocument.presentationml.slide+xml"/>
  <Override PartName="/ppt/slides/slide483.xml" ContentType="application/vnd.openxmlformats-officedocument.presentationml.slide+xml"/>
  <Override PartName="/ppt/notesSlides/notesSlide1.xml" ContentType="application/vnd.openxmlformats-officedocument.presentationml.notesSlide+xml"/>
  <Override PartName="/ppt/slides/slide228.xml" ContentType="application/vnd.openxmlformats-officedocument.presentationml.slide+xml"/>
  <Override PartName="/ppt/slides/slide414.xml" ContentType="application/vnd.openxmlformats-officedocument.presentationml.slide+xml"/>
  <Override PartName="/ppt/slides/slide559.xml" ContentType="application/vnd.openxmlformats-officedocument.presentationml.slide+xml"/>
  <Override PartName="/ppt/slides/slide745.xml" ContentType="application/vnd.openxmlformats-officedocument.presentationml.slide+xml"/>
  <Override PartName="/ppt/slides/slide35.xml" ContentType="application/vnd.openxmlformats-officedocument.presentationml.slide+xml"/>
  <Override PartName="/ppt/slides/slide253.xml" ContentType="application/vnd.openxmlformats-officedocument.presentationml.slide+xml"/>
  <Override PartName="/ppt/slides/slide398.xml" ContentType="application/vnd.openxmlformats-officedocument.presentationml.slide+xml"/>
  <Override PartName="/ppt/slides/slide584.xml" ContentType="application/vnd.openxmlformats-officedocument.presentationml.slide+xml"/>
  <Override PartName="/ppt/slides/slide600.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slides/slide770.xml" ContentType="application/vnd.openxmlformats-officedocument.presentationml.slide+xml"/>
  <Override PartName="/ppt/notesSlides/notesSlide26.xml" ContentType="application/vnd.openxmlformats-officedocument.presentationml.notesSlide+xml"/>
  <Override PartName="/ppt/slides/slide168.xml" ContentType="application/vnd.openxmlformats-officedocument.presentationml.slide+xml"/>
  <Override PartName="/ppt/slides/slide515.xml" ContentType="application/vnd.openxmlformats-officedocument.presentationml.slide+xml"/>
  <Override PartName="/ppt/slides/slide701.xml" ContentType="application/vnd.openxmlformats-officedocument.presentationml.slide+xml"/>
  <Override PartName="/ppt/notesSlides/notesSlide51.xml" ContentType="application/vnd.openxmlformats-officedocument.presentationml.notesSlide+xml"/>
  <Override PartName="/ppt/slides/slide354.xml" ContentType="application/vnd.openxmlformats-officedocument.presentationml.slide+xml"/>
  <Override PartName="/ppt/slides/slide499.xml" ContentType="application/vnd.openxmlformats-officedocument.presentationml.slide+xml"/>
  <Override PartName="/ppt/slides/slide540.xml" ContentType="application/vnd.openxmlformats-officedocument.presentationml.slide+xml"/>
  <Override PartName="/ppt/slides/slide685.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477.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slides/slide616.xml" ContentType="application/vnd.openxmlformats-officedocument.presentationml.slide+xml"/>
  <Override PartName="/ppt/slides/slide663.xml" ContentType="application/vnd.openxmlformats-officedocument.presentationml.slide+xml"/>
  <Override PartName="/ppt/slides/slide802.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slides/slide408.xml" ContentType="application/vnd.openxmlformats-officedocument.presentationml.slide+xml"/>
  <Override PartName="/ppt/slides/slide455.xml" ContentType="application/vnd.openxmlformats-officedocument.presentationml.slide+xml"/>
  <Override PartName="/ppt/slides/slide641.xml" ContentType="application/vnd.openxmlformats-officedocument.presentationml.slide+xml"/>
  <Override PartName="/ppt/slides/slide739.xml" ContentType="application/vnd.openxmlformats-officedocument.presentationml.slide+xml"/>
  <Override PartName="/ppt/slides/slide78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s/slide433.xml" ContentType="application/vnd.openxmlformats-officedocument.presentationml.slide+xml"/>
  <Override PartName="/ppt/slides/slide480.xml" ContentType="application/vnd.openxmlformats-officedocument.presentationml.slide+xml"/>
  <Override PartName="/ppt/slides/slide578.xml" ContentType="application/vnd.openxmlformats-officedocument.presentationml.slide+xml"/>
  <Override PartName="/ppt/slides/slide717.xml" ContentType="application/vnd.openxmlformats-officedocument.presentationml.slide+xml"/>
  <Override PartName="/ppt/slides/slide76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slides/slide509.xml" ContentType="application/vnd.openxmlformats-officedocument.presentationml.slide+xml"/>
  <Override PartName="/ppt/slides/slide556.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slides/slide348.xml" ContentType="application/vnd.openxmlformats-officedocument.presentationml.slide+xml"/>
  <Override PartName="/ppt/slides/slide395.xml" ContentType="application/vnd.openxmlformats-officedocument.presentationml.slide+xml"/>
  <Override PartName="/ppt/slides/slide411.xml" ContentType="application/vnd.openxmlformats-officedocument.presentationml.slide+xml"/>
  <Override PartName="/ppt/slides/slide679.xml" ContentType="application/vnd.openxmlformats-officedocument.presentationml.slide+xml"/>
  <Override PartName="/ppt/slides/slide742.xml" ContentType="application/vnd.openxmlformats-officedocument.presentationml.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534.xml" ContentType="application/vnd.openxmlformats-officedocument.presentationml.slide+xml"/>
  <Override PartName="/ppt/slides/slide581.xml" ContentType="application/vnd.openxmlformats-officedocument.presentationml.slide+xml"/>
  <Override PartName="/ppt/slides/slide72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326.xml" ContentType="application/vnd.openxmlformats-officedocument.presentationml.slide+xml"/>
  <Override PartName="/ppt/slides/slide373.xml" ContentType="application/vnd.openxmlformats-officedocument.presentationml.slide+xml"/>
  <Override PartName="/ppt/slides/slide512.xml" ContentType="application/vnd.openxmlformats-officedocument.presentationml.slide+xml"/>
  <Override PartName="/ppt/slides/slide657.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slides/slide351.xml" ContentType="application/vnd.openxmlformats-officedocument.presentationml.slide+xml"/>
  <Override PartName="/ppt/slides/slide449.xml" ContentType="application/vnd.openxmlformats-officedocument.presentationml.slide+xml"/>
  <Override PartName="/ppt/slides/slide496.xml" ContentType="application/vnd.openxmlformats-officedocument.presentationml.slide+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635.xml" ContentType="application/vnd.openxmlformats-officedocument.presentationml.slide+xml"/>
  <Override PartName="/ppt/slides/slide682.xml" ContentType="application/vnd.openxmlformats-officedocument.presentationml.slide+xml"/>
  <Override PartName="/ppt/slides/slide48.xml" ContentType="application/vnd.openxmlformats-officedocument.presentationml.slide+xml"/>
  <Override PartName="/ppt/slides/slide95.xml" ContentType="application/vnd.openxmlformats-officedocument.presentationml.slide+xml"/>
  <Override PartName="/ppt/slides/slide427.xml" ContentType="application/vnd.openxmlformats-officedocument.presentationml.slide+xml"/>
  <Override PartName="/ppt/slides/slide474.xml" ContentType="application/vnd.openxmlformats-officedocument.presentationml.slide+xml"/>
  <Override PartName="/ppt/slides/slide613.xml" ContentType="application/vnd.openxmlformats-officedocument.presentationml.slide+xml"/>
  <Override PartName="/ppt/slides/slide660.xml" ContentType="application/vnd.openxmlformats-officedocument.presentationml.slide+xml"/>
  <Override PartName="/ppt/slides/slide758.xml" ContentType="application/vnd.openxmlformats-officedocument.presentationml.slide+xml"/>
  <Default Extension="bin" ContentType="application/vnd.openxmlformats-officedocument.oleObject"/>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slides/slide405.xml" ContentType="application/vnd.openxmlformats-officedocument.presentationml.slide+xml"/>
  <Override PartName="/ppt/slides/slide452.xml" ContentType="application/vnd.openxmlformats-officedocument.presentationml.slide+xml"/>
  <Override PartName="/ppt/slides/slide597.xml" ContentType="application/vnd.openxmlformats-officedocument.presentationml.slide+xml"/>
  <Override PartName="/ppt/slides/slide736.xml" ContentType="application/vnd.openxmlformats-officedocument.presentationml.slide+xml"/>
  <Override PartName="/ppt/slides/slide783.xml" ContentType="application/vnd.openxmlformats-officedocument.presentationml.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s/slide389.xml" ContentType="application/vnd.openxmlformats-officedocument.presentationml.slide+xml"/>
  <Override PartName="/ppt/slides/slide528.xml" ContentType="application/vnd.openxmlformats-officedocument.presentationml.slide+xml"/>
  <Override PartName="/ppt/slides/slide57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s/slide367.xml" ContentType="application/vnd.openxmlformats-officedocument.presentationml.slide+xml"/>
  <Override PartName="/ppt/slides/slide430.xml" ContentType="application/vnd.openxmlformats-officedocument.presentationml.slide+xml"/>
  <Override PartName="/ppt/slides/slide698.xml" ContentType="application/vnd.openxmlformats-officedocument.presentationml.slide+xml"/>
  <Override PartName="/ppt/slides/slide714.xml" ContentType="application/vnd.openxmlformats-officedocument.presentationml.slide+xml"/>
  <Override PartName="/ppt/slides/slide761.xml" ContentType="application/vnd.openxmlformats-officedocument.presentationml.slide+xml"/>
  <Override PartName="/ppt/slides/slide159.xml" ContentType="application/vnd.openxmlformats-officedocument.presentationml.slide+xml"/>
  <Override PartName="/ppt/slides/slide222.xml" ContentType="application/vnd.openxmlformats-officedocument.presentationml.slide+xml"/>
  <Override PartName="/ppt/slides/slide506.xml" ContentType="application/vnd.openxmlformats-officedocument.presentationml.slide+xml"/>
  <Override PartName="/ppt/slides/slide553.xml" ContentType="application/vnd.openxmlformats-officedocument.presentationml.slide+xml"/>
  <Override PartName="/ppt/notesSlides/notesSlide42.xml" ContentType="application/vnd.openxmlformats-officedocument.presentationml.notesSlide+xml"/>
  <Override PartName="/ppt/slides/slide200.xml" ContentType="application/vnd.openxmlformats-officedocument.presentationml.slide+xml"/>
  <Override PartName="/ppt/slides/slide345.xml" ContentType="application/vnd.openxmlformats-officedocument.presentationml.slide+xml"/>
  <Override PartName="/ppt/slides/slide392.xml" ContentType="application/vnd.openxmlformats-officedocument.presentationml.slide+xml"/>
  <Override PartName="/ppt/slides/slide531.xml" ContentType="application/vnd.openxmlformats-officedocument.presentationml.slide+xml"/>
  <Override PartName="/ppt/slides/slide629.xml" ContentType="application/vnd.openxmlformats-officedocument.presentationml.slide+xml"/>
  <Override PartName="/ppt/slides/slide676.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70.xml" ContentType="application/vnd.openxmlformats-officedocument.presentationml.slide+xml"/>
  <Override PartName="/ppt/slides/slide468.xml" ContentType="application/vnd.openxmlformats-officedocument.presentationml.slide+xml"/>
  <Override PartName="/ppt/slides/slide607.xml" ContentType="application/vnd.openxmlformats-officedocument.presentationml.slide+xml"/>
  <Override PartName="/ppt/slides/slide654.xml" ContentType="application/vnd.openxmlformats-officedocument.presentationml.slide+xml"/>
  <Override PartName="/ppt/slides/slide799.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446.xml" ContentType="application/vnd.openxmlformats-officedocument.presentationml.slide+xml"/>
  <Override PartName="/ppt/slides/slide493.xml" ContentType="application/vnd.openxmlformats-officedocument.presentationml.slide+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slides/slide632.xml" ContentType="application/vnd.openxmlformats-officedocument.presentationml.slide+xml"/>
  <Override PartName="/ppt/slides/slide777.xml" ContentType="application/vnd.openxmlformats-officedocument.presentationml.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424.xml" ContentType="application/vnd.openxmlformats-officedocument.presentationml.slide+xml"/>
  <Override PartName="/ppt/slides/slide471.xml" ContentType="application/vnd.openxmlformats-officedocument.presentationml.slide+xml"/>
  <Override PartName="/ppt/slides/slide569.xml" ContentType="application/vnd.openxmlformats-officedocument.presentationml.slide+xml"/>
  <Override PartName="/ppt/slides/slide708.xml" ContentType="application/vnd.openxmlformats-officedocument.presentationml.slide+xml"/>
  <Override PartName="/ppt/slides/slide755.xml" ContentType="application/vnd.openxmlformats-officedocument.presentationml.slide+xml"/>
  <Override PartName="/ppt/notesSlides/notesSlide58.xml" ContentType="application/vnd.openxmlformats-officedocument.presentationml.notesSlide+xml"/>
  <Override PartName="/ppt/slides/slide216.xml" ContentType="application/vnd.openxmlformats-officedocument.presentationml.slide+xml"/>
  <Override PartName="/ppt/slides/slide263.xml" ContentType="application/vnd.openxmlformats-officedocument.presentationml.slide+xml"/>
  <Override PartName="/ppt/slides/slide402.xml" ContentType="application/vnd.openxmlformats-officedocument.presentationml.slide+xml"/>
  <Override PartName="/ppt/slides/slide547.xml" ContentType="application/vnd.openxmlformats-officedocument.presentationml.slide+xml"/>
  <Override PartName="/ppt/slides/slide594.xml" ContentType="application/vnd.openxmlformats-officedocument.presentationml.slide+xml"/>
  <Override PartName="/ppt/slides/slide610.xml" ContentType="application/vnd.openxmlformats-officedocument.presentationml.slide+xml"/>
  <Default Extension="xls" ContentType="application/vnd.ms-exce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s/slide339.xml" ContentType="application/vnd.openxmlformats-officedocument.presentationml.slide+xml"/>
  <Override PartName="/ppt/slides/slide386.xml" ContentType="application/vnd.openxmlformats-officedocument.presentationml.slide+xml"/>
  <Override PartName="/ppt/slides/slide733.xml" ContentType="application/vnd.openxmlformats-officedocument.presentationml.slide+xml"/>
  <Override PartName="/ppt/slides/slide780.xml" ContentType="application/vnd.openxmlformats-officedocument.presentationml.slide+xml"/>
  <Override PartName="/ppt/slides/slide178.xml" ContentType="application/vnd.openxmlformats-officedocument.presentationml.slide+xml"/>
  <Override PartName="/ppt/slides/slide525.xml" ContentType="application/vnd.openxmlformats-officedocument.presentationml.slide+xml"/>
  <Override PartName="/ppt/slides/slide572.xml" ContentType="application/vnd.openxmlformats-officedocument.presentationml.slide+xml"/>
  <Override PartName="/ppt/slides/slide711.xml" ContentType="application/vnd.openxmlformats-officedocument.presentationml.slide+xml"/>
  <Override PartName="/ppt/slides/slide809.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317.xml" ContentType="application/vnd.openxmlformats-officedocument.presentationml.slide+xml"/>
  <Override PartName="/ppt/slides/slide364.xml" ContentType="application/vnd.openxmlformats-officedocument.presentationml.slide+xml"/>
  <Override PartName="/ppt/slides/slide503.xml" ContentType="application/vnd.openxmlformats-officedocument.presentationml.slide+xml"/>
  <Override PartName="/ppt/slides/slide550.xml" ContentType="application/vnd.openxmlformats-officedocument.presentationml.slide+xml"/>
  <Override PartName="/ppt/slides/slide648.xml" ContentType="application/vnd.openxmlformats-officedocument.presentationml.slide+xml"/>
  <Override PartName="/ppt/slides/slide695.xml" ContentType="application/vnd.openxmlformats-officedocument.presentationml.slide+xml"/>
  <Override PartName="/ppt/slides/slide109.xml" ContentType="application/vnd.openxmlformats-officedocument.presentationml.slide+xml"/>
  <Override PartName="/ppt/slides/slide156.xml" ContentType="application/vnd.openxmlformats-officedocument.presentationml.slide+xml"/>
  <Override PartName="/ppt/slides/slide342.xml" ContentType="application/vnd.openxmlformats-officedocument.presentationml.slide+xml"/>
  <Override PartName="/ppt/slides/slide487.xml" ContentType="application/vnd.openxmlformats-officedocument.presentationml.slide+xml"/>
  <Override PartName="/ppt/slides/slide626.xml" ContentType="application/vnd.openxmlformats-officedocument.presentationml.slide+xml"/>
  <Override PartName="/ppt/slides/slide673.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418.xml" ContentType="application/vnd.openxmlformats-officedocument.presentationml.slide+xml"/>
  <Override PartName="/ppt/slides/slide465.xml" ContentType="application/vnd.openxmlformats-officedocument.presentationml.slide+xml"/>
  <Override PartName="/ppt/notesSlides/notesSlide5.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slides/slide257.xml" ContentType="application/vnd.openxmlformats-officedocument.presentationml.slide+xml"/>
  <Override PartName="/ppt/slides/slide320.xml" ContentType="application/vnd.openxmlformats-officedocument.presentationml.slide+xml"/>
  <Override PartName="/ppt/slides/slide604.xml" ContentType="application/vnd.openxmlformats-officedocument.presentationml.slide+xml"/>
  <Override PartName="/ppt/slides/slide651.xml" ContentType="application/vnd.openxmlformats-officedocument.presentationml.slide+xml"/>
  <Override PartName="/ppt/slides/slide749.xml" ContentType="application/vnd.openxmlformats-officedocument.presentationml.slide+xml"/>
  <Override PartName="/ppt/slides/slide796.xml" ContentType="application/vnd.openxmlformats-officedocument.presentationml.slide+xml"/>
  <Override PartName="/ppt/diagrams/colors2.xml" ContentType="application/vnd.openxmlformats-officedocument.drawingml.diagramColors+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s/slide443.xml" ContentType="application/vnd.openxmlformats-officedocument.presentationml.slide+xml"/>
  <Override PartName="/ppt/slides/slide490.xml" ContentType="application/vnd.openxmlformats-officedocument.presentationml.slide+xml"/>
  <Override PartName="/ppt/slides/slide588.xml" ContentType="application/vnd.openxmlformats-officedocument.presentationml.slide+xml"/>
  <Override PartName="/ppt/slides/slide727.xml" ContentType="application/vnd.openxmlformats-officedocument.presentationml.slide+xml"/>
  <Override PartName="/ppt/slides/slide774.xml" ContentType="application/vnd.openxmlformats-officedocument.presentationml.slide+xml"/>
  <Override PartName="/ppt/notesSlides/notesSlide77.xml" ContentType="application/vnd.openxmlformats-officedocument.presentationml.notesSlide+xml"/>
  <Override PartName="/ppt/slides/slide235.xml" ContentType="application/vnd.openxmlformats-officedocument.presentationml.slide+xml"/>
  <Override PartName="/ppt/slides/slide282.xml" ContentType="application/vnd.openxmlformats-officedocument.presentationml.slide+xml"/>
  <Override PartName="/ppt/slides/slide421.xml" ContentType="application/vnd.openxmlformats-officedocument.presentationml.slide+xml"/>
  <Override PartName="/ppt/slides/slide519.xml" ContentType="application/vnd.openxmlformats-officedocument.presentationml.slide+xml"/>
  <Override PartName="/ppt/slides/slide566.xml" ContentType="application/vnd.openxmlformats-officedocument.presentationml.slide+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42.xml" ContentType="application/vnd.openxmlformats-officedocument.presentationml.slide+xml"/>
  <Override PartName="/ppt/slides/slide213.xml" ContentType="application/vnd.openxmlformats-officedocument.presentationml.slide+xml"/>
  <Override PartName="/ppt/slides/slide260.xml" ContentType="application/vnd.openxmlformats-officedocument.presentationml.slide+xml"/>
  <Override PartName="/ppt/slides/slide358.xml" ContentType="application/vnd.openxmlformats-officedocument.presentationml.slide+xml"/>
  <Override PartName="/ppt/slides/slide689.xml" ContentType="application/vnd.openxmlformats-officedocument.presentationml.slide+xml"/>
  <Override PartName="/ppt/slides/slide705.xml" ContentType="application/vnd.openxmlformats-officedocument.presentationml.slide+xml"/>
  <Override PartName="/ppt/slides/slide752.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544.xml" ContentType="application/vnd.openxmlformats-officedocument.presentationml.slide+xml"/>
  <Override PartName="/ppt/slides/slide591.xml" ContentType="application/vnd.openxmlformats-officedocument.presentationml.slide+xml"/>
  <Override PartName="/ppt/slides/slide730.xml" ContentType="application/vnd.openxmlformats-officedocument.presentationml.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336.xml" ContentType="application/vnd.openxmlformats-officedocument.presentationml.slide+xml"/>
  <Override PartName="/ppt/slides/slide383.xml" ContentType="application/vnd.openxmlformats-officedocument.presentationml.slide+xml"/>
  <Override PartName="/ppt/slides/slide522.xml" ContentType="application/vnd.openxmlformats-officedocument.presentationml.slide+xml"/>
  <Override PartName="/ppt/slides/slide667.xml" ContentType="application/vnd.openxmlformats-officedocument.presentationml.slide+xml"/>
  <Override PartName="/ppt/slides/slide806.xml" ContentType="application/vnd.openxmlformats-officedocument.presentationml.slide+xml"/>
  <Override PartName="/ppt/notesSlides/notesSlide11.xml" ContentType="application/vnd.openxmlformats-officedocument.presentationml.notesSlide+xml"/>
  <Override PartName="/ppt/slides/slide128.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slides/slide459.xml" ContentType="application/vnd.openxmlformats-officedocument.presentationml.slide+xml"/>
  <Override PartName="/ppt/slides/slide645.xml" ContentType="application/vnd.openxmlformats-officedocument.presentationml.slide+xml"/>
  <Override PartName="/ppt/slides/slide692.xml" ContentType="application/vnd.openxmlformats-officedocument.presentationml.slide+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98.xml" ContentType="application/vnd.openxmlformats-officedocument.presentationml.slide+xml"/>
  <Override PartName="/ppt/slides/slide437.xml" ContentType="application/vnd.openxmlformats-officedocument.presentationml.slide+xml"/>
  <Override PartName="/ppt/slides/slide484.xml" ContentType="application/vnd.openxmlformats-officedocument.presentationml.slide+xml"/>
  <Override PartName="/ppt/slides/slide500.xml" ContentType="application/vnd.openxmlformats-officedocument.presentationml.slide+xml"/>
  <Override PartName="/ppt/slides/slide768.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s/slide623.xml" ContentType="application/vnd.openxmlformats-officedocument.presentationml.slide+xml"/>
  <Override PartName="/ppt/slides/slide670.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399.xml" ContentType="application/vnd.openxmlformats-officedocument.presentationml.slide+xml"/>
  <Override PartName="/ppt/slides/slide415.xml" ContentType="application/vnd.openxmlformats-officedocument.presentationml.slide+xml"/>
  <Override PartName="/ppt/slides/slide462.xml" ContentType="application/vnd.openxmlformats-officedocument.presentationml.slide+xml"/>
  <Override PartName="/ppt/slides/slide601.xml" ContentType="application/vnd.openxmlformats-officedocument.presentationml.slide+xml"/>
  <Override PartName="/ppt/slides/slide746.xml" ContentType="application/vnd.openxmlformats-officedocument.presentationml.slide+xml"/>
  <Override PartName="/ppt/slides/slide793.xml" ContentType="application/vnd.openxmlformats-officedocument.presentationml.slide+xml"/>
  <Override PartName="/ppt/notesSlides/notesSlide49.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slides/slide440.xml" ContentType="application/vnd.openxmlformats-officedocument.presentationml.slide+xml"/>
  <Override PartName="/ppt/slides/slide538.xml" ContentType="application/vnd.openxmlformats-officedocument.presentationml.slide+xml"/>
  <Override PartName="/ppt/slides/slide585.xml" ContentType="application/vnd.openxmlformats-officedocument.presentationml.slide+xml"/>
  <Override PartName="/ppt/slides/slide724.xml" ContentType="application/vnd.openxmlformats-officedocument.presentationml.slide+xml"/>
  <Override PartName="/ppt/slides/slide771.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slides/slide516.xml" ContentType="application/vnd.openxmlformats-officedocument.presentationml.slide+xml"/>
  <Override PartName="/ppt/slides/slide56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slides/slide702.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541.xml" ContentType="application/vnd.openxmlformats-officedocument.presentationml.slide+xml"/>
  <Override PartName="/ppt/slides/slide639.xml" ContentType="application/vnd.openxmlformats-officedocument.presentationml.slide+xml"/>
  <Override PartName="/ppt/slides/slide686.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333.xml" ContentType="application/vnd.openxmlformats-officedocument.presentationml.slide+xml"/>
  <Override PartName="/ppt/slides/slide380.xml" ContentType="application/vnd.openxmlformats-officedocument.presentationml.slide+xml"/>
  <Override PartName="/ppt/slides/slide478.xml" ContentType="application/vnd.openxmlformats-officedocument.presentationml.slide+xml"/>
  <Override PartName="/ppt/slides/slide617.xml" ContentType="application/vnd.openxmlformats-officedocument.presentationml.slide+xml"/>
  <Override PartName="/ppt/slides/slide664.xml" ContentType="application/vnd.openxmlformats-officedocument.presentationml.slide+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409.xml" ContentType="application/vnd.openxmlformats-officedocument.presentationml.slide+xml"/>
  <Override PartName="/ppt/slides/slide456.xml" ContentType="application/vnd.openxmlformats-officedocument.presentationml.slide+xml"/>
  <Override PartName="/ppt/slides/slide787.xml" ContentType="application/vnd.openxmlformats-officedocument.presentationml.slide+xml"/>
  <Override PartName="/ppt/slides/slide803.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s/slide579.xml" ContentType="application/vnd.openxmlformats-officedocument.presentationml.slide+xml"/>
  <Override PartName="/ppt/slides/slide642.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s/slide434.xml" ContentType="application/vnd.openxmlformats-officedocument.presentationml.slide+xml"/>
  <Override PartName="/ppt/slides/slide481.xml" ContentType="application/vnd.openxmlformats-officedocument.presentationml.slide+xml"/>
  <Override PartName="/ppt/slides/slide620.xml" ContentType="application/vnd.openxmlformats-officedocument.presentationml.slide+xml"/>
  <Override PartName="/ppt/slides/slide718.xml" ContentType="application/vnd.openxmlformats-officedocument.presentationml.slide+xml"/>
  <Override PartName="/ppt/slides/slide765.xml" ContentType="application/vnd.openxmlformats-officedocument.presentationml.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s/slide412.xml" ContentType="application/vnd.openxmlformats-officedocument.presentationml.slide+xml"/>
  <Override PartName="/ppt/slides/slide557.xml" ContentType="application/vnd.openxmlformats-officedocument.presentationml.slide+xml"/>
  <Override PartName="/ppt/slides/slide743.xml" ContentType="application/vnd.openxmlformats-officedocument.presentationml.slide+xml"/>
  <Override PartName="/ppt/slides/slide79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s/slide396.xml" ContentType="application/vnd.openxmlformats-officedocument.presentationml.slide+xml"/>
  <Override PartName="/ppt/slides/slide535.xml" ContentType="application/vnd.openxmlformats-officedocument.presentationml.slide+xml"/>
  <Override PartName="/ppt/slides/slide582.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slides/slide374.xml" ContentType="application/vnd.openxmlformats-officedocument.presentationml.slide+xml"/>
  <Override PartName="/ppt/slides/slide721.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513.xml" ContentType="application/vnd.openxmlformats-officedocument.presentationml.slide+xml"/>
  <Override PartName="/ppt/slides/slide560.xml" ContentType="application/vnd.openxmlformats-officedocument.presentationml.slide+xml"/>
  <Override PartName="/ppt/slides/slide658.xml" ContentType="application/vnd.openxmlformats-officedocument.presentationml.slide+xml"/>
  <Override PartName="/ppt/slideLayouts/slideLayout10.xml" ContentType="application/vnd.openxmlformats-officedocument.presentationml.slideLayout+xml"/>
  <Override PartName="/ppt/slides/slide305.xml" ContentType="application/vnd.openxmlformats-officedocument.presentationml.slide+xml"/>
  <Override PartName="/ppt/slides/slide352.xml" ContentType="application/vnd.openxmlformats-officedocument.presentationml.slide+xml"/>
  <Override PartName="/ppt/slides/slide497.xml" ContentType="application/vnd.openxmlformats-officedocument.presentationml.slide+xml"/>
  <Override PartName="/ppt/slides/slide636.xml" ContentType="application/vnd.openxmlformats-officedocument.presentationml.slide+xml"/>
  <Override PartName="/ppt/slides/slide683.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428.xml" ContentType="application/vnd.openxmlformats-officedocument.presentationml.slide+xml"/>
  <Override PartName="/ppt/slides/slide475.xml" ContentType="application/vnd.openxmlformats-officedocument.presentationml.slide+xml"/>
  <Override PartName="/ppt/slides/slide759.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slides/slide598.xml" ContentType="application/vnd.openxmlformats-officedocument.presentationml.slide+xml"/>
  <Override PartName="/ppt/slides/slide614.xml" ContentType="application/vnd.openxmlformats-officedocument.presentationml.slide+xml"/>
  <Override PartName="/ppt/slides/slide661.xml" ContentType="application/vnd.openxmlformats-officedocument.presentationml.slide+xml"/>
  <Override PartName="/ppt/slides/slide800.xml" ContentType="application/vnd.openxmlformats-officedocument.presentationml.slide+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406.xml" ContentType="application/vnd.openxmlformats-officedocument.presentationml.slide+xml"/>
  <Override PartName="/ppt/slides/slide453.xml" ContentType="application/vnd.openxmlformats-officedocument.presentationml.slide+xml"/>
  <Override PartName="/ppt/slides/slide737.xml" ContentType="application/vnd.openxmlformats-officedocument.presentationml.slide+xml"/>
  <Override PartName="/ppt/slides/slide78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s/slide431.xml" ContentType="application/vnd.openxmlformats-officedocument.presentationml.slide+xml"/>
  <Override PartName="/ppt/slides/slide529.xml" ContentType="application/vnd.openxmlformats-officedocument.presentationml.slide+xml"/>
  <Override PartName="/ppt/slides/slide576.xml" ContentType="application/vnd.openxmlformats-officedocument.presentationml.slide+xml"/>
  <Override PartName="/ppt/slides/slide715.xml" ContentType="application/vnd.openxmlformats-officedocument.presentationml.slide+xml"/>
  <Override PartName="/ppt/slides/slide762.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Default Extension="wmf" ContentType="image/x-wmf"/>
  <Override PartName="/ppt/slides/slide223.xml" ContentType="application/vnd.openxmlformats-officedocument.presentationml.slide+xml"/>
  <Override PartName="/ppt/slides/slide270.xml" ContentType="application/vnd.openxmlformats-officedocument.presentationml.slide+xml"/>
  <Override PartName="/ppt/slides/slide368.xml" ContentType="application/vnd.openxmlformats-officedocument.presentationml.slide+xml"/>
  <Override PartName="/ppt/slides/slide507.xml" ContentType="application/vnd.openxmlformats-officedocument.presentationml.slide+xml"/>
  <Override PartName="/ppt/slides/slide554.xml" ContentType="application/vnd.openxmlformats-officedocument.presentationml.slide+xml"/>
  <Override PartName="/ppt/slides/slide699.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346.xml" ContentType="application/vnd.openxmlformats-officedocument.presentationml.slide+xml"/>
  <Override PartName="/ppt/slides/slide393.xml" ContentType="application/vnd.openxmlformats-officedocument.presentationml.slide+xml"/>
  <Override PartName="/ppt/slides/slide677.xml" ContentType="application/vnd.openxmlformats-officedocument.presentationml.slide+xml"/>
  <Override PartName="/ppt/slides/slide740.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469.xml" ContentType="application/vnd.openxmlformats-officedocument.presentationml.slide+xml"/>
  <Override PartName="/ppt/slides/slide532.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324.xml" ContentType="application/vnd.openxmlformats-officedocument.presentationml.slide+xml"/>
  <Override PartName="/ppt/slides/slide371.xml" ContentType="application/vnd.openxmlformats-officedocument.presentationml.slide+xml"/>
  <Override PartName="/ppt/slides/slide510.xml" ContentType="application/vnd.openxmlformats-officedocument.presentationml.slide+xml"/>
  <Override PartName="/ppt/slides/slide608.xml" ContentType="application/vnd.openxmlformats-officedocument.presentationml.slide+xml"/>
  <Override PartName="/ppt/slides/slide655.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447.xml" ContentType="application/vnd.openxmlformats-officedocument.presentationml.slide+xml"/>
  <Override PartName="/ppt/slides/slide494.xml" ContentType="application/vnd.openxmlformats-officedocument.presentationml.slide+xml"/>
  <Override PartName="/ppt/slides/slide778.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slides/slide425.xml" ContentType="application/vnd.openxmlformats-officedocument.presentationml.slide+xml"/>
  <Override PartName="/ppt/slides/slide472.xml" ContentType="application/vnd.openxmlformats-officedocument.presentationml.slide+xml"/>
  <Override PartName="/ppt/slides/slide633.xml" ContentType="application/vnd.openxmlformats-officedocument.presentationml.slide+xml"/>
  <Override PartName="/ppt/slides/slide680.xml" ContentType="application/vnd.openxmlformats-officedocument.presentationml.slid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s/slide611.xml" ContentType="application/vnd.openxmlformats-officedocument.presentationml.slide+xml"/>
  <Override PartName="/ppt/slides/slide709.xml" ContentType="application/vnd.openxmlformats-officedocument.presentationml.slide+xml"/>
  <Override PartName="/ppt/slides/slide756.xml" ContentType="application/vnd.openxmlformats-officedocument.presentationml.slide+xml"/>
  <Override PartName="/ppt/slides/slide24.xml" ContentType="application/vnd.openxmlformats-officedocument.presentationml.slide+xml"/>
  <Override PartName="/ppt/slides/slide71.xml" ContentType="application/vnd.openxmlformats-officedocument.presentationml.slide+xml"/>
  <Override PartName="/ppt/slides/slide403.xml" ContentType="application/vnd.openxmlformats-officedocument.presentationml.slide+xml"/>
  <Override PartName="/ppt/slides/slide450.xml" ContentType="application/vnd.openxmlformats-officedocument.presentationml.slide+xml"/>
  <Override PartName="/ppt/slides/slide548.xml" ContentType="application/vnd.openxmlformats-officedocument.presentationml.slide+xml"/>
  <Override PartName="/ppt/slides/slide595.xml" ContentType="application/vnd.openxmlformats-officedocument.presentationml.slide+xml"/>
  <Override PartName="/ppt/slides/slide734.xml" ContentType="application/vnd.openxmlformats-officedocument.presentationml.slide+xml"/>
  <Override PartName="/ppt/slides/slide78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242.xml" ContentType="application/vnd.openxmlformats-officedocument.presentationml.slide+xml"/>
  <Override PartName="/ppt/slides/slide387.xml" ContentType="application/vnd.openxmlformats-officedocument.presentationml.slide+xml"/>
  <Override PartName="/ppt/slides/slide526.xml" ContentType="application/vnd.openxmlformats-officedocument.presentationml.slide+xml"/>
  <Override PartName="/ppt/slides/slide573.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slides/slide649.xml" ContentType="application/vnd.openxmlformats-officedocument.presentationml.slide+xml"/>
  <Override PartName="/ppt/slides/slide696.xml" ContentType="application/vnd.openxmlformats-officedocument.presentationml.slide+xml"/>
  <Override PartName="/ppt/slides/slide712.xml" ContentType="application/vnd.openxmlformats-officedocument.presentationml.slide+xml"/>
  <Override PartName="/ppt/slides/slide157.xml" ContentType="application/vnd.openxmlformats-officedocument.presentationml.slide+xml"/>
  <Override PartName="/ppt/slides/slide220.xml" ContentType="application/vnd.openxmlformats-officedocument.presentationml.slide+xml"/>
  <Override PartName="/ppt/slides/slide488.xml" ContentType="application/vnd.openxmlformats-officedocument.presentationml.slide+xml"/>
  <Override PartName="/ppt/slides/slide504.xml" ContentType="application/vnd.openxmlformats-officedocument.presentationml.slide+xml"/>
  <Override PartName="/ppt/slides/slide551.xml" ContentType="application/vnd.openxmlformats-officedocument.presentationml.slide+xml"/>
  <Override PartName="/ppt/notesSlides/notesSlide40.xml" ContentType="application/vnd.openxmlformats-officedocument.presentationml.notesSlide+xml"/>
  <Override PartName="/ppt/slides/slide343.xml" ContentType="application/vnd.openxmlformats-officedocument.presentationml.slide+xml"/>
  <Override PartName="/ppt/slides/slide390.xml" ContentType="application/vnd.openxmlformats-officedocument.presentationml.slide+xml"/>
  <Override PartName="/ppt/slides/slide627.xml" ContentType="application/vnd.openxmlformats-officedocument.presentationml.slide+xml"/>
  <Override PartName="/ppt/slides/slide674.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slides/slide419.xml" ContentType="application/vnd.openxmlformats-officedocument.presentationml.slide+xml"/>
  <Override PartName="/ppt/slides/slide466.xml" ContentType="application/vnd.openxmlformats-officedocument.presentationml.slide+xml"/>
  <Override PartName="/ppt/slides/slide605.xml" ContentType="application/vnd.openxmlformats-officedocument.presentationml.slide+xml"/>
  <Override PartName="/ppt/slides/slide652.xml" ContentType="application/vnd.openxmlformats-officedocument.presentationml.slide+xml"/>
  <Override PartName="/ppt/slides/slide797.xml" ContentType="application/vnd.openxmlformats-officedocument.presentationml.slide+xml"/>
  <Override PartName="/ppt/diagrams/data1.xml" ContentType="application/vnd.openxmlformats-officedocument.drawingml.diagramData+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44.xml" ContentType="application/vnd.openxmlformats-officedocument.presentationml.slide+xml"/>
  <Override PartName="/ppt/slides/slide491.xml" ContentType="application/vnd.openxmlformats-officedocument.presentationml.slide+xml"/>
  <Override PartName="/ppt/slides/slide589.xml" ContentType="application/vnd.openxmlformats-officedocument.presentationml.slide+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s/slide630.xml" ContentType="application/vnd.openxmlformats-officedocument.presentationml.slide+xml"/>
  <Override PartName="/ppt/slides/slide728.xml" ContentType="application/vnd.openxmlformats-officedocument.presentationml.slide+xml"/>
  <Override PartName="/ppt/slides/slide775.xml" ContentType="application/vnd.openxmlformats-officedocument.presentationml.slide+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slides/slide422.xml" ContentType="application/vnd.openxmlformats-officedocument.presentationml.slide+xml"/>
  <Override PartName="/ppt/slides/slide567.xml" ContentType="application/vnd.openxmlformats-officedocument.presentationml.slide+xml"/>
  <Override PartName="/ppt/slides/slide706.xml" ContentType="application/vnd.openxmlformats-officedocument.presentationml.slide+xml"/>
  <Override PartName="/ppt/slides/slide753.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s/slide359.xml" ContentType="application/vnd.openxmlformats-officedocument.presentationml.slide+xml"/>
  <Override PartName="/ppt/slides/slide400.xml" ContentType="application/vnd.openxmlformats-officedocument.presentationml.slide+xml"/>
  <Override PartName="/ppt/slides/slide545.xml" ContentType="application/vnd.openxmlformats-officedocument.presentationml.slide+xml"/>
  <Override PartName="/ppt/slides/slide59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slides/slide384.xml" ContentType="application/vnd.openxmlformats-officedocument.presentationml.slide+xml"/>
  <Override PartName="/ppt/slides/slide668.xml" ContentType="application/vnd.openxmlformats-officedocument.presentationml.slide+xml"/>
  <Override PartName="/ppt/slides/slide731.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523.xml" ContentType="application/vnd.openxmlformats-officedocument.presentationml.slide+xml"/>
  <Override PartName="/ppt/slides/slide570.xml" ContentType="application/vnd.openxmlformats-officedocument.presentationml.slide+xml"/>
  <Override PartName="/ppt/slides/slide807.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slides/slide362.xml" ContentType="application/vnd.openxmlformats-officedocument.presentationml.slide+xml"/>
  <Override PartName="/ppt/slides/slide501.xml" ContentType="application/vnd.openxmlformats-officedocument.presentationml.slide+xml"/>
  <Override PartName="/ppt/slides/slide646.xml" ContentType="application/vnd.openxmlformats-officedocument.presentationml.slide+xml"/>
  <Override PartName="/ppt/slides/slide69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slides/slide340.xml" ContentType="application/vnd.openxmlformats-officedocument.presentationml.slide+xml"/>
  <Override PartName="/ppt/slides/slide438.xml" ContentType="application/vnd.openxmlformats-officedocument.presentationml.slide+xml"/>
  <Override PartName="/ppt/slides/slide485.xml" ContentType="application/vnd.openxmlformats-officedocument.presentationml.slide+xml"/>
  <Override PartName="/ppt/slides/slide624.xml" ContentType="application/vnd.openxmlformats-officedocument.presentationml.slide+xml"/>
  <Override PartName="/ppt/slides/slide671.xml" ContentType="application/vnd.openxmlformats-officedocument.presentationml.slide+xml"/>
  <Override PartName="/ppt/slides/slide769.xml" ContentType="application/vnd.openxmlformats-officedocument.presentationml.slide+xml"/>
  <Override PartName="/ppt/viewProps.xml" ContentType="application/vnd.openxmlformats-officedocument.presentationml.viewProps+xml"/>
  <Override PartName="/ppt/slides/slide132.xml" ContentType="application/vnd.openxmlformats-officedocument.presentationml.slide+xml"/>
  <Override PartName="/ppt/slides/slide277.xml" ContentType="application/vnd.openxmlformats-officedocument.presentationml.slide+xml"/>
  <Override PartName="/ppt/slides/slide416.xml" ContentType="application/vnd.openxmlformats-officedocument.presentationml.slide+xml"/>
  <Override PartName="/ppt/slides/slide463.xml" ContentType="application/vnd.openxmlformats-officedocument.presentationml.slide+xml"/>
  <Override PartName="/ppt/slides/slide747.xml" ContentType="application/vnd.openxmlformats-officedocument.presentationml.slide+xml"/>
  <Override PartName="/ppt/slides/slide794.xml" ContentType="application/vnd.openxmlformats-officedocument.presentationml.slide+xml"/>
  <Override PartName="/ppt/notesSlides/notesSlide3.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slides/slide539.xml" ContentType="application/vnd.openxmlformats-officedocument.presentationml.slide+xml"/>
  <Override PartName="/ppt/slides/slide586.xml" ContentType="application/vnd.openxmlformats-officedocument.presentationml.slide+xml"/>
  <Override PartName="/ppt/slides/slide602.xml" ContentType="application/vnd.openxmlformats-officedocument.presentationml.slide+xml"/>
  <Override PartName="/ppt/presProps.xml" ContentType="application/vnd.openxmlformats-officedocument.presentationml.presProps+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378.xml" ContentType="application/vnd.openxmlformats-officedocument.presentationml.slide+xml"/>
  <Override PartName="/ppt/slides/slide441.xml" ContentType="application/vnd.openxmlformats-officedocument.presentationml.slide+xml"/>
  <Override PartName="/ppt/slides/slide725.xml" ContentType="application/vnd.openxmlformats-officedocument.presentationml.slide+xml"/>
  <Override PartName="/ppt/slides/slide772.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s/slide517.xml" ContentType="application/vnd.openxmlformats-officedocument.presentationml.slide+xml"/>
  <Override PartName="/ppt/slides/slide564.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slides/slide687.xml" ContentType="application/vnd.openxmlformats-officedocument.presentationml.slide+xml"/>
  <Override PartName="/ppt/slides/slide703.xml" ContentType="application/vnd.openxmlformats-officedocument.presentationml.slide+xml"/>
  <Override PartName="/ppt/slides/slide750.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479.xml" ContentType="application/vnd.openxmlformats-officedocument.presentationml.slide+xml"/>
  <Override PartName="/ppt/slides/slide542.xml" ContentType="application/vnd.openxmlformats-officedocument.presentationml.slide+xml"/>
  <Default Extension="vml" ContentType="application/vnd.openxmlformats-officedocument.vmlDrawing"/>
  <Override PartName="/ppt/notesSlides/notesSlide31.xml" ContentType="application/vnd.openxmlformats-officedocument.presentationml.notesSlide+xml"/>
  <Override PartName="/ppt/diagrams/layout2.xml" ContentType="application/vnd.openxmlformats-officedocument.drawingml.diagramLayout+xml"/>
  <Override PartName="/ppt/slides/slide126.xml" ContentType="application/vnd.openxmlformats-officedocument.presentationml.slide+xml"/>
  <Override PartName="/ppt/slides/slide173.xml" ContentType="application/vnd.openxmlformats-officedocument.presentationml.slide+xml"/>
  <Override PartName="/ppt/slides/slide334.xml" ContentType="application/vnd.openxmlformats-officedocument.presentationml.slide+xml"/>
  <Override PartName="/ppt/slides/slide381.xml" ContentType="application/vnd.openxmlformats-officedocument.presentationml.slide+xml"/>
  <Override PartName="/ppt/slides/slide520.xml" ContentType="application/vnd.openxmlformats-officedocument.presentationml.slide+xml"/>
  <Override PartName="/ppt/slides/slide618.xml" ContentType="application/vnd.openxmlformats-officedocument.presentationml.slide+xml"/>
  <Override PartName="/ppt/slides/slide665.xml" ContentType="application/vnd.openxmlformats-officedocument.presentationml.slide+xml"/>
  <Override PartName="/ppt/slides/slide804.xml" ContentType="application/vnd.openxmlformats-officedocument.presentationml.slide+xml"/>
  <Override PartName="/ppt/slides/slide78.xml" ContentType="application/vnd.openxmlformats-officedocument.presentationml.slide+xml"/>
  <Override PartName="/ppt/slides/slide312.xml" ContentType="application/vnd.openxmlformats-officedocument.presentationml.slide+xml"/>
  <Override PartName="/ppt/slides/slide457.xml" ContentType="application/vnd.openxmlformats-officedocument.presentationml.slide+xml"/>
  <Override PartName="/ppt/slides/slide643.xml" ContentType="application/vnd.openxmlformats-officedocument.presentationml.slide+xml"/>
  <Override PartName="/ppt/slides/slide690.xml" ContentType="application/vnd.openxmlformats-officedocument.presentationml.slide+xml"/>
  <Override PartName="/ppt/slides/slide78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s/slide435.xml" ContentType="application/vnd.openxmlformats-officedocument.presentationml.slide+xml"/>
  <Override PartName="/ppt/slides/slide482.xml" ContentType="application/vnd.openxmlformats-officedocument.presentationml.slide+xml"/>
  <Override PartName="/ppt/slides/slide719.xml" ContentType="application/vnd.openxmlformats-officedocument.presentationml.slide+xml"/>
  <Override PartName="/ppt/slides/slide766.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slides/slide558.xml" ContentType="application/vnd.openxmlformats-officedocument.presentationml.slide+xml"/>
  <Override PartName="/ppt/slides/slide621.xml" ContentType="application/vnd.openxmlformats-officedocument.presentationml.slide+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397.xml" ContentType="application/vnd.openxmlformats-officedocument.presentationml.slide+xml"/>
  <Override PartName="/ppt/slides/slide413.xml" ContentType="application/vnd.openxmlformats-officedocument.presentationml.slide+xml"/>
  <Override PartName="/ppt/slides/slide460.xml" ContentType="application/vnd.openxmlformats-officedocument.presentationml.slide+xml"/>
  <Override PartName="/ppt/slides/slide744.xml" ContentType="application/vnd.openxmlformats-officedocument.presentationml.slide+xml"/>
  <Override PartName="/ppt/slides/slide791.xml" ContentType="application/vnd.openxmlformats-officedocument.presentationml.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slides/slide536.xml" ContentType="application/vnd.openxmlformats-officedocument.presentationml.slide+xml"/>
  <Override PartName="/ppt/slides/slide583.xml" ContentType="application/vnd.openxmlformats-officedocument.presentationml.slide+xml"/>
  <Override PartName="/ppt/slides/slide72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s/slide514.xml" ContentType="application/vnd.openxmlformats-officedocument.presentationml.slide+xml"/>
  <Override PartName="/ppt/slides/slide561.xml" ContentType="application/vnd.openxmlformats-officedocument.presentationml.slide+xml"/>
  <Override PartName="/ppt/slides/slide659.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353.xml" ContentType="application/vnd.openxmlformats-officedocument.presentationml.slide+xml"/>
  <Override PartName="/ppt/slides/slide498.xml" ContentType="application/vnd.openxmlformats-officedocument.presentationml.slide+xml"/>
  <Override PartName="/ppt/slides/slide700.xml" ContentType="application/vnd.openxmlformats-officedocument.presentationml.slide+xml"/>
  <Override PartName="/ppt/notesSlides/notesSlide50.xml" ContentType="application/vnd.openxmlformats-officedocument.presentationml.notesSlide+xml"/>
  <Override PartName="/ppt/slides/slide145.xml" ContentType="application/vnd.openxmlformats-officedocument.presentationml.slide+xml"/>
  <Override PartName="/ppt/slides/slide192.xml" ContentType="application/vnd.openxmlformats-officedocument.presentationml.slide+xml"/>
  <Override PartName="/ppt/slides/slide637.xml" ContentType="application/vnd.openxmlformats-officedocument.presentationml.slide+xml"/>
  <Override PartName="/ppt/slides/slide684.xml" ContentType="application/vnd.openxmlformats-officedocument.presentationml.slide+xml"/>
  <Override PartName="/ppt/slides/slide97.xml" ContentType="application/vnd.openxmlformats-officedocument.presentationml.slide+xml"/>
  <Override PartName="/ppt/slides/slide331.xml" ContentType="application/vnd.openxmlformats-officedocument.presentationml.slide+xml"/>
  <Override PartName="/ppt/slides/slide429.xml" ContentType="application/vnd.openxmlformats-officedocument.presentationml.slide+xml"/>
  <Override PartName="/ppt/slides/slide476.xml" ContentType="application/vnd.openxmlformats-officedocument.presentationml.slide+xml"/>
  <Override PartName="/ppt/slides/slide615.xml" ContentType="application/vnd.openxmlformats-officedocument.presentationml.slide+xml"/>
  <Override PartName="/ppt/slides/slide662.xml" ContentType="application/vnd.openxmlformats-officedocument.presentationml.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68.xml" ContentType="application/vnd.openxmlformats-officedocument.presentationml.slide+xml"/>
  <Override PartName="/ppt/slides/slide407.xml" ContentType="application/vnd.openxmlformats-officedocument.presentationml.slide+xml"/>
  <Override PartName="/ppt/slides/slide454.xml" ContentType="application/vnd.openxmlformats-officedocument.presentationml.slide+xml"/>
  <Override PartName="/ppt/slides/slide599.xml" ContentType="application/vnd.openxmlformats-officedocument.presentationml.slide+xml"/>
  <Override PartName="/ppt/slides/slide738.xml" ContentType="application/vnd.openxmlformats-officedocument.presentationml.slide+xml"/>
  <Override PartName="/ppt/slides/slide785.xml" ContentType="application/vnd.openxmlformats-officedocument.presentationml.slide+xml"/>
  <Override PartName="/ppt/slides/slide801.xml" ContentType="application/vnd.openxmlformats-officedocument.presentationml.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s/slide577.xml" ContentType="application/vnd.openxmlformats-officedocument.presentationml.slide+xml"/>
  <Override PartName="/ppt/slides/slide64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Override PartName="/ppt/slides/slide369.xml" ContentType="application/vnd.openxmlformats-officedocument.presentationml.slide+xml"/>
  <Override PartName="/ppt/slides/slide432.xml" ContentType="application/vnd.openxmlformats-officedocument.presentationml.slide+xml"/>
  <Override PartName="/ppt/slides/slide716.xml" ContentType="application/vnd.openxmlformats-officedocument.presentationml.slide+xml"/>
  <Override PartName="/ppt/slides/slide763.xml" ContentType="application/vnd.openxmlformats-officedocument.presentationml.slide+xml"/>
  <Default Extension="jpeg" ContentType="image/jpeg"/>
  <Override PartName="/ppt/slides/slide31.xml" ContentType="application/vnd.openxmlformats-officedocument.presentationml.slide+xml"/>
  <Override PartName="/ppt/slides/slide224.xml" ContentType="application/vnd.openxmlformats-officedocument.presentationml.slide+xml"/>
  <Override PartName="/ppt/slides/slide271.xml" ContentType="application/vnd.openxmlformats-officedocument.presentationml.slide+xml"/>
  <Override PartName="/ppt/slides/slide410.xml" ContentType="application/vnd.openxmlformats-officedocument.presentationml.slide+xml"/>
  <Override PartName="/ppt/slides/slide508.xml" ContentType="application/vnd.openxmlformats-officedocument.presentationml.slide+xml"/>
  <Override PartName="/ppt/slides/slide555.xml" ContentType="application/vnd.openxmlformats-officedocument.presentationml.slide+xml"/>
  <Override PartName="/ppt/slides/slide74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2.xml" ContentType="application/vnd.openxmlformats-officedocument.presentationml.slide+xml"/>
  <Override PartName="/ppt/slides/slide347.xml" ContentType="application/vnd.openxmlformats-officedocument.presentationml.slide+xml"/>
  <Override PartName="/ppt/slides/slide394.xml" ContentType="application/vnd.openxmlformats-officedocument.presentationml.slide+xml"/>
  <Override PartName="/ppt/slides/slide533.xml" ContentType="application/vnd.openxmlformats-officedocument.presentationml.slide+xml"/>
  <Override PartName="/ppt/slides/slide580.xml" ContentType="application/vnd.openxmlformats-officedocument.presentationml.slide+xml"/>
  <Override PartName="/ppt/slides/slide678.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72.xml" ContentType="application/vnd.openxmlformats-officedocument.presentationml.slide+xml"/>
  <Override PartName="/ppt/slides/slide609.xml" ContentType="application/vnd.openxmlformats-officedocument.presentationml.slide+xml"/>
  <Override PartName="/ppt/slides/slide117.xml" ContentType="application/vnd.openxmlformats-officedocument.presentationml.slide+xml"/>
  <Override PartName="/ppt/slides/slide164.xml" ContentType="application/vnd.openxmlformats-officedocument.presentationml.slide+xml"/>
  <Override PartName="/ppt/slides/slide448.xml" ContentType="application/vnd.openxmlformats-officedocument.presentationml.slide+xml"/>
  <Override PartName="/ppt/slides/slide495.xml" ContentType="application/vnd.openxmlformats-officedocument.presentationml.slide+xml"/>
  <Override PartName="/ppt/slides/slide511.xml" ContentType="application/vnd.openxmlformats-officedocument.presentationml.slide+xml"/>
  <Override PartName="/ppt/slides/slide656.xml" ContentType="application/vnd.openxmlformats-officedocument.presentationml.slide+xml"/>
  <Override PartName="/ppt/slides/slide69.xml" ContentType="application/vnd.openxmlformats-officedocument.presentationml.slide+xml"/>
  <Override PartName="/ppt/slides/slide287.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s/slide634.xml" ContentType="application/vnd.openxmlformats-officedocument.presentationml.slide+xml"/>
  <Override PartName="/ppt/slides/slide681.xml" ContentType="application/vnd.openxmlformats-officedocument.presentationml.slide+xml"/>
  <Override PartName="/ppt/slides/slide779.xml" ContentType="application/vnd.openxmlformats-officedocument.presentationml.slide+xml"/>
  <Override PartName="/ppt/slides/slide47.xml" ContentType="application/vnd.openxmlformats-officedocument.presentationml.slide+xml"/>
  <Override PartName="/ppt/slides/slide426.xml" ContentType="application/vnd.openxmlformats-officedocument.presentationml.slide+xml"/>
  <Override PartName="/ppt/slides/slide757.xml" ContentType="application/vnd.openxmlformats-officedocument.presentationml.slide+xml"/>
  <Override PartName="/ppt/slides/slide120.xml" ContentType="application/vnd.openxmlformats-officedocument.presentationml.slide+xml"/>
  <Override PartName="/ppt/slides/slide265.xml" ContentType="application/vnd.openxmlformats-officedocument.presentationml.slide+xml"/>
  <Override PartName="/ppt/slides/slide596.xml" ContentType="application/vnd.openxmlformats-officedocument.presentationml.slide+xml"/>
  <Override PartName="/ppt/slides/slide612.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slides/slide451.xml" ContentType="application/vnd.openxmlformats-officedocument.presentationml.slide+xml"/>
  <Override PartName="/ppt/slides/slide782.xml" ContentType="application/vnd.openxmlformats-officedocument.presentationml.slide+xml"/>
  <Override PartName="/ppt/slides/slide290.xml" ContentType="application/vnd.openxmlformats-officedocument.presentationml.slide+xml"/>
  <Override PartName="/ppt/slides/slide527.xml" ContentType="application/vnd.openxmlformats-officedocument.presentationml.slide+xml"/>
  <Override PartName="/ppt/slides/slide713.xml" ContentType="application/vnd.openxmlformats-officedocument.presentationml.slide+xml"/>
  <Override PartName="/ppt/notesSlides/notesSlide63.xml" ContentType="application/vnd.openxmlformats-officedocument.presentationml.notesSlide+xml"/>
  <Override PartName="/ppt/slides/slide221.xml" ContentType="application/vnd.openxmlformats-officedocument.presentationml.slide+xml"/>
  <Override PartName="/ppt/slides/slide366.xml" ContentType="application/vnd.openxmlformats-officedocument.presentationml.slide+xml"/>
  <Override PartName="/ppt/slides/slide552.xml" ContentType="application/vnd.openxmlformats-officedocument.presentationml.slide+xml"/>
  <Override PartName="/ppt/slides/slide697.xml" ContentType="application/vnd.openxmlformats-officedocument.presentationml.slide+xml"/>
  <Override PartName="/ppt/slides/slide391.xml" ContentType="application/vnd.openxmlformats-officedocument.presentationml.slide+xml"/>
  <Override PartName="/ppt/slides/slide628.xml" ContentType="application/vnd.openxmlformats-officedocument.presentationml.slide+xml"/>
  <Override PartName="/ppt/slides/slide136.xml" ContentType="application/vnd.openxmlformats-officedocument.presentationml.slide+xml"/>
  <Override PartName="/ppt/slides/slide467.xml" ContentType="application/vnd.openxmlformats-officedocument.presentationml.slide+xml"/>
  <Override PartName="/ppt/diagrams/data2.xml" ContentType="application/vnd.openxmlformats-officedocument.drawingml.diagramData+xml"/>
  <Override PartName="/ppt/slides/slide88.xml" ContentType="application/vnd.openxmlformats-officedocument.presentationml.slide+xml"/>
  <Override PartName="/ppt/slides/slide322.xml" ContentType="application/vnd.openxmlformats-officedocument.presentationml.slide+xml"/>
  <Override PartName="/ppt/slides/slide653.xml" ContentType="application/vnd.openxmlformats-officedocument.presentationml.slide+xml"/>
  <Override PartName="/ppt/slides/slide798.xml" ContentType="application/vnd.openxmlformats-officedocument.presentationml.slide+xml"/>
  <Override PartName="/ppt/slides/slide19.xml" ContentType="application/vnd.openxmlformats-officedocument.presentationml.slide+xml"/>
  <Override PartName="/ppt/slides/slide161.xml" ContentType="application/vnd.openxmlformats-officedocument.presentationml.slide+xml"/>
  <Override PartName="/ppt/slides/slide492.xml" ContentType="application/vnd.openxmlformats-officedocument.presentationml.slide+xml"/>
  <Override PartName="/ppt/slides/slide729.xml" ContentType="application/vnd.openxmlformats-officedocument.presentationml.slide+xml"/>
  <Override PartName="/ppt/notesSlides/notesSlide79.xml" ContentType="application/vnd.openxmlformats-officedocument.presentationml.notesSlide+xml"/>
  <Override PartName="/ppt/slides/slide237.xml" ContentType="application/vnd.openxmlformats-officedocument.presentationml.slide+xml"/>
  <Override PartName="/ppt/slides/slide423.xml" ContentType="application/vnd.openxmlformats-officedocument.presentationml.slide+xml"/>
  <Override PartName="/ppt/slides/slide568.xml" ContentType="application/vnd.openxmlformats-officedocument.presentationml.slide+xml"/>
  <Override PartName="/ppt/theme/theme2.xml" ContentType="application/vnd.openxmlformats-officedocument.theme+xml"/>
  <Override PartName="/ppt/slides/slide44.xml" ContentType="application/vnd.openxmlformats-officedocument.presentationml.slide+xml"/>
  <Override PartName="/ppt/slides/slide262.xml" ContentType="application/vnd.openxmlformats-officedocument.presentationml.slide+xml"/>
  <Override PartName="/ppt/slides/slide754.xml" ContentType="application/vnd.openxmlformats-officedocument.presentationml.slide+xml"/>
  <Default Extension="emf" ContentType="image/x-emf"/>
  <Override PartName="/ppt/slides/slide593.xml" ContentType="application/vnd.openxmlformats-officedocument.presentationml.slide+xml"/>
  <Override PartName="/ppt/notesSlides/notesSlide35.xml" ContentType="application/vnd.openxmlformats-officedocument.presentationml.notesSlide+xml"/>
  <Override PartName="/ppt/slides/slide338.xml" ContentType="application/vnd.openxmlformats-officedocument.presentationml.slide+xml"/>
  <Override PartName="/ppt/slides/slide524.xml" ContentType="application/vnd.openxmlformats-officedocument.presentationml.slide+xml"/>
  <Override PartName="/ppt/slides/slide669.xml" ContentType="application/vnd.openxmlformats-officedocument.presentationml.slide+xml"/>
  <Override PartName="/ppt/notesSlides/notesSlide60.xml" ContentType="application/vnd.openxmlformats-officedocument.presentationml.notesSlide+xml"/>
  <Override PartName="/ppt/slides/slide177.xml" ContentType="application/vnd.openxmlformats-officedocument.presentationml.slide+xml"/>
  <Override PartName="/ppt/slides/slide363.xml" ContentType="application/vnd.openxmlformats-officedocument.presentationml.slide+xml"/>
  <Override PartName="/ppt/slides/slide694.xml" ContentType="application/vnd.openxmlformats-officedocument.presentationml.slide+xml"/>
  <Override PartName="/ppt/slides/slide710.xml" ContentType="application/vnd.openxmlformats-officedocument.presentationml.slide+xml"/>
  <Override PartName="/ppt/slides/slide108.xml" ContentType="application/vnd.openxmlformats-officedocument.presentationml.slide+xml"/>
  <Override PartName="/ppt/slides/slide439.xml" ContentType="application/vnd.openxmlformats-officedocument.presentationml.slide+xml"/>
  <Override PartName="/ppt/slides/slide278.xml" ContentType="application/vnd.openxmlformats-officedocument.presentationml.slide+xml"/>
  <Override PartName="/ppt/slides/slide625.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464.xml" ContentType="application/vnd.openxmlformats-officedocument.presentationml.slide+xml"/>
  <Override PartName="/ppt/slides/slide650.xml" ContentType="application/vnd.openxmlformats-officedocument.presentationml.slide+xml"/>
  <Override PartName="/ppt/slides/slide795.xml" ContentType="application/vnd.openxmlformats-officedocument.presentationml.slide+xml"/>
  <Override PartName="/ppt/diagrams/colors1.xml" ContentType="application/vnd.openxmlformats-officedocument.drawingml.diagramColors+xml"/>
  <Override PartName="/ppt/slides/slide209.xml" ContentType="application/vnd.openxmlformats-officedocument.presentationml.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234.xml" ContentType="application/vnd.openxmlformats-officedocument.presentationml.slide+xml"/>
  <Override PartName="/ppt/slides/slide379.xml" ContentType="application/vnd.openxmlformats-officedocument.presentationml.slide+xml"/>
  <Override PartName="/ppt/slides/slide726.xml" ContentType="application/vnd.openxmlformats-officedocument.presentationml.slide+xml"/>
  <Override PartName="/ppt/slides/slide41.xml" ContentType="application/vnd.openxmlformats-officedocument.presentationml.slide+xml"/>
  <Override PartName="/ppt/slides/slide420.xml" ContentType="application/vnd.openxmlformats-officedocument.presentationml.slide+xml"/>
  <Override PartName="/ppt/slides/slide565.xml" ContentType="application/vnd.openxmlformats-officedocument.presentationml.slide+xml"/>
  <Override PartName="/ppt/slides/slide751.xml" ContentType="application/vnd.openxmlformats-officedocument.presentationml.slide+xml"/>
  <Override PartName="/ppt/slides/slide149.xml" ContentType="application/vnd.openxmlformats-officedocument.presentationml.slide+xml"/>
  <Override PartName="/ppt/slides/slide590.xml" ContentType="application/vnd.openxmlformats-officedocument.presentationml.slide+xml"/>
  <Override PartName="/ppt/notesSlides/notesSlide32.xml" ContentType="application/vnd.openxmlformats-officedocument.presentationml.notesSlide+xml"/>
  <Override PartName="/ppt/slides/slide335.xml" ContentType="application/vnd.openxmlformats-officedocument.presentationml.slide+xml"/>
  <Override PartName="/ppt/slides/slide666.xml" ContentType="application/vnd.openxmlformats-officedocument.presentationml.slide+xml"/>
  <Override PartName="/ppt/slides/slide174.xml" ContentType="application/vnd.openxmlformats-officedocument.presentationml.slide+xml"/>
  <Override PartName="/ppt/slides/slide521.xml" ContentType="application/vnd.openxmlformats-officedocument.presentationml.slide+xml"/>
  <Override PartName="/ppt/slides/slide7.xml" ContentType="application/vnd.openxmlformats-officedocument.presentationml.slide+xml"/>
  <Override PartName="/ppt/slides/slide360.xml" ContentType="application/vnd.openxmlformats-officedocument.presentationml.slide+xml"/>
  <Override PartName="/ppt/slides/slide691.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436.xml" ContentType="application/vnd.openxmlformats-officedocument.presentationml.slide+xml"/>
  <Override PartName="/ppt/slides/slide622.xml" ContentType="application/vnd.openxmlformats-officedocument.presentationml.slide+xml"/>
  <Override PartName="/ppt/slides/slide767.xml" ContentType="application/vnd.openxmlformats-officedocument.presentationml.slide+xml"/>
  <Override PartName="/ppt/slides/slide130.xml" ContentType="application/vnd.openxmlformats-officedocument.presentationml.slide+xml"/>
  <Override PartName="/ppt/slides/slide275.xml" ContentType="application/vnd.openxmlformats-officedocument.presentationml.slide+xml"/>
  <Override PartName="/ppt/slides/slide461.xml" ContentType="application/vnd.openxmlformats-officedocument.presentationml.slide+xml"/>
  <Override PartName="/ppt/slides/slide792.xml" ContentType="application/vnd.openxmlformats-officedocument.presentationml.slide+xml"/>
  <Override PartName="/ppt/notesSlides/notesSlide48.xml" ContentType="application/vnd.openxmlformats-officedocument.presentationml.notesSlide+xml"/>
  <Override PartName="/ppt/slides/slide82.xml" ContentType="application/vnd.openxmlformats-officedocument.presentationml.slide+xml"/>
  <Override PartName="/ppt/slides/slide206.xml" ContentType="application/vnd.openxmlformats-officedocument.presentationml.slide+xml"/>
  <Override PartName="/ppt/slides/slide537.xml" ContentType="application/vnd.openxmlformats-officedocument.presentationml.slide+xml"/>
  <Override PartName="/ppt/slides/slide13.xml" ContentType="application/vnd.openxmlformats-officedocument.presentationml.slide+xml"/>
  <Override PartName="/ppt/slides/slide376.xml" ContentType="application/vnd.openxmlformats-officedocument.presentationml.slide+xml"/>
  <Override PartName="/ppt/slides/slide723.xml" ContentType="application/vnd.openxmlformats-officedocument.presentationml.slide+xml"/>
  <Override PartName="/ppt/notesSlides/notesSlide73.xml" ContentType="application/vnd.openxmlformats-officedocument.presentationml.notesSlide+xml"/>
  <Override PartName="/ppt/slides/slide231.xml" ContentType="application/vnd.openxmlformats-officedocument.presentationml.slide+xml"/>
  <Override PartName="/ppt/slides/slide562.xml" ContentType="application/vnd.openxmlformats-officedocument.presentationml.slide+xml"/>
  <Override PartName="/ppt/slideLayouts/slideLayout12.xml" ContentType="application/vnd.openxmlformats-officedocument.presentationml.slideLayout+xml"/>
  <Override PartName="/ppt/slides/slide307.xml" ContentType="application/vnd.openxmlformats-officedocument.presentationml.slide+xml"/>
  <Override PartName="/ppt/slides/slide638.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11"/>
  </p:notesMasterIdLst>
  <p:sldIdLst>
    <p:sldId id="256" r:id="rId2"/>
    <p:sldId id="530" r:id="rId3"/>
    <p:sldId id="531" r:id="rId4"/>
    <p:sldId id="532" r:id="rId5"/>
    <p:sldId id="533" r:id="rId6"/>
    <p:sldId id="534" r:id="rId7"/>
    <p:sldId id="535" r:id="rId8"/>
    <p:sldId id="536" r:id="rId9"/>
    <p:sldId id="537" r:id="rId10"/>
    <p:sldId id="539" r:id="rId11"/>
    <p:sldId id="540" r:id="rId12"/>
    <p:sldId id="541" r:id="rId13"/>
    <p:sldId id="542" r:id="rId14"/>
    <p:sldId id="543" r:id="rId15"/>
    <p:sldId id="544" r:id="rId16"/>
    <p:sldId id="545" r:id="rId17"/>
    <p:sldId id="546" r:id="rId18"/>
    <p:sldId id="547" r:id="rId19"/>
    <p:sldId id="548" r:id="rId20"/>
    <p:sldId id="915" r:id="rId21"/>
    <p:sldId id="689" r:id="rId22"/>
    <p:sldId id="688" r:id="rId23"/>
    <p:sldId id="690" r:id="rId24"/>
    <p:sldId id="691" r:id="rId25"/>
    <p:sldId id="692" r:id="rId26"/>
    <p:sldId id="571" r:id="rId27"/>
    <p:sldId id="572" r:id="rId28"/>
    <p:sldId id="573" r:id="rId29"/>
    <p:sldId id="574" r:id="rId30"/>
    <p:sldId id="549" r:id="rId31"/>
    <p:sldId id="550" r:id="rId32"/>
    <p:sldId id="575" r:id="rId33"/>
    <p:sldId id="576" r:id="rId34"/>
    <p:sldId id="577" r:id="rId35"/>
    <p:sldId id="578" r:id="rId36"/>
    <p:sldId id="551" r:id="rId37"/>
    <p:sldId id="552" r:id="rId38"/>
    <p:sldId id="553" r:id="rId39"/>
    <p:sldId id="579" r:id="rId40"/>
    <p:sldId id="264" r:id="rId41"/>
    <p:sldId id="263" r:id="rId42"/>
    <p:sldId id="262" r:id="rId43"/>
    <p:sldId id="265" r:id="rId44"/>
    <p:sldId id="261" r:id="rId45"/>
    <p:sldId id="431" r:id="rId46"/>
    <p:sldId id="258" r:id="rId47"/>
    <p:sldId id="257" r:id="rId48"/>
    <p:sldId id="266" r:id="rId49"/>
    <p:sldId id="966" r:id="rId50"/>
    <p:sldId id="967" r:id="rId51"/>
    <p:sldId id="259" r:id="rId52"/>
    <p:sldId id="260" r:id="rId53"/>
    <p:sldId id="269" r:id="rId54"/>
    <p:sldId id="270" r:id="rId55"/>
    <p:sldId id="271" r:id="rId56"/>
    <p:sldId id="267" r:id="rId57"/>
    <p:sldId id="268" r:id="rId58"/>
    <p:sldId id="272" r:id="rId59"/>
    <p:sldId id="273" r:id="rId60"/>
    <p:sldId id="274" r:id="rId61"/>
    <p:sldId id="275" r:id="rId62"/>
    <p:sldId id="276" r:id="rId63"/>
    <p:sldId id="916" r:id="rId64"/>
    <p:sldId id="277" r:id="rId65"/>
    <p:sldId id="444" r:id="rId66"/>
    <p:sldId id="278" r:id="rId67"/>
    <p:sldId id="284" r:id="rId68"/>
    <p:sldId id="285" r:id="rId69"/>
    <p:sldId id="279" r:id="rId70"/>
    <p:sldId id="280" r:id="rId71"/>
    <p:sldId id="281" r:id="rId72"/>
    <p:sldId id="282" r:id="rId73"/>
    <p:sldId id="283" r:id="rId74"/>
    <p:sldId id="286" r:id="rId75"/>
    <p:sldId id="287" r:id="rId76"/>
    <p:sldId id="288" r:id="rId77"/>
    <p:sldId id="289" r:id="rId78"/>
    <p:sldId id="290" r:id="rId79"/>
    <p:sldId id="291" r:id="rId80"/>
    <p:sldId id="292" r:id="rId81"/>
    <p:sldId id="293" r:id="rId82"/>
    <p:sldId id="445" r:id="rId83"/>
    <p:sldId id="446" r:id="rId84"/>
    <p:sldId id="447" r:id="rId85"/>
    <p:sldId id="448" r:id="rId86"/>
    <p:sldId id="449" r:id="rId87"/>
    <p:sldId id="450" r:id="rId88"/>
    <p:sldId id="455" r:id="rId89"/>
    <p:sldId id="452" r:id="rId90"/>
    <p:sldId id="453" r:id="rId91"/>
    <p:sldId id="454" r:id="rId92"/>
    <p:sldId id="294" r:id="rId93"/>
    <p:sldId id="295" r:id="rId94"/>
    <p:sldId id="296" r:id="rId95"/>
    <p:sldId id="297" r:id="rId96"/>
    <p:sldId id="298" r:id="rId97"/>
    <p:sldId id="299" r:id="rId98"/>
    <p:sldId id="300" r:id="rId99"/>
    <p:sldId id="301" r:id="rId100"/>
    <p:sldId id="302" r:id="rId101"/>
    <p:sldId id="303" r:id="rId102"/>
    <p:sldId id="304" r:id="rId103"/>
    <p:sldId id="305" r:id="rId104"/>
    <p:sldId id="306" r:id="rId105"/>
    <p:sldId id="307" r:id="rId106"/>
    <p:sldId id="308" r:id="rId107"/>
    <p:sldId id="309" r:id="rId108"/>
    <p:sldId id="310" r:id="rId109"/>
    <p:sldId id="311" r:id="rId110"/>
    <p:sldId id="312" r:id="rId111"/>
    <p:sldId id="313" r:id="rId112"/>
    <p:sldId id="314" r:id="rId113"/>
    <p:sldId id="315" r:id="rId114"/>
    <p:sldId id="316" r:id="rId115"/>
    <p:sldId id="317" r:id="rId116"/>
    <p:sldId id="318" r:id="rId117"/>
    <p:sldId id="319" r:id="rId118"/>
    <p:sldId id="693" r:id="rId119"/>
    <p:sldId id="694" r:id="rId120"/>
    <p:sldId id="989" r:id="rId121"/>
    <p:sldId id="990" r:id="rId122"/>
    <p:sldId id="991" r:id="rId123"/>
    <p:sldId id="992" r:id="rId124"/>
    <p:sldId id="993" r:id="rId125"/>
    <p:sldId id="994" r:id="rId126"/>
    <p:sldId id="995" r:id="rId127"/>
    <p:sldId id="996" r:id="rId128"/>
    <p:sldId id="997" r:id="rId129"/>
    <p:sldId id="998" r:id="rId130"/>
    <p:sldId id="999" r:id="rId131"/>
    <p:sldId id="1000" r:id="rId132"/>
    <p:sldId id="1001" r:id="rId133"/>
    <p:sldId id="1002" r:id="rId134"/>
    <p:sldId id="1004" r:id="rId135"/>
    <p:sldId id="695" r:id="rId136"/>
    <p:sldId id="696" r:id="rId137"/>
    <p:sldId id="1003" r:id="rId138"/>
    <p:sldId id="697" r:id="rId139"/>
    <p:sldId id="698" r:id="rId140"/>
    <p:sldId id="699" r:id="rId141"/>
    <p:sldId id="700" r:id="rId142"/>
    <p:sldId id="701" r:id="rId143"/>
    <p:sldId id="703" r:id="rId144"/>
    <p:sldId id="704" r:id="rId145"/>
    <p:sldId id="705" r:id="rId146"/>
    <p:sldId id="981" r:id="rId147"/>
    <p:sldId id="983" r:id="rId148"/>
    <p:sldId id="982" r:id="rId149"/>
    <p:sldId id="984" r:id="rId150"/>
    <p:sldId id="985" r:id="rId151"/>
    <p:sldId id="986" r:id="rId152"/>
    <p:sldId id="987" r:id="rId153"/>
    <p:sldId id="706" r:id="rId154"/>
    <p:sldId id="707" r:id="rId155"/>
    <p:sldId id="708" r:id="rId156"/>
    <p:sldId id="709" r:id="rId157"/>
    <p:sldId id="687" r:id="rId158"/>
    <p:sldId id="320" r:id="rId159"/>
    <p:sldId id="554" r:id="rId160"/>
    <p:sldId id="555" r:id="rId161"/>
    <p:sldId id="556" r:id="rId162"/>
    <p:sldId id="557" r:id="rId163"/>
    <p:sldId id="558" r:id="rId164"/>
    <p:sldId id="462" r:id="rId165"/>
    <p:sldId id="463" r:id="rId166"/>
    <p:sldId id="336" r:id="rId167"/>
    <p:sldId id="559" r:id="rId168"/>
    <p:sldId id="969" r:id="rId169"/>
    <p:sldId id="970" r:id="rId170"/>
    <p:sldId id="972" r:id="rId171"/>
    <p:sldId id="975" r:id="rId172"/>
    <p:sldId id="973" r:id="rId173"/>
    <p:sldId id="974" r:id="rId174"/>
    <p:sldId id="976" r:id="rId175"/>
    <p:sldId id="337" r:id="rId176"/>
    <p:sldId id="338" r:id="rId177"/>
    <p:sldId id="339" r:id="rId178"/>
    <p:sldId id="363" r:id="rId179"/>
    <p:sldId id="341" r:id="rId180"/>
    <p:sldId id="342" r:id="rId181"/>
    <p:sldId id="343" r:id="rId182"/>
    <p:sldId id="344" r:id="rId183"/>
    <p:sldId id="560" r:id="rId184"/>
    <p:sldId id="561" r:id="rId185"/>
    <p:sldId id="562" r:id="rId186"/>
    <p:sldId id="563" r:id="rId187"/>
    <p:sldId id="564" r:id="rId188"/>
    <p:sldId id="345" r:id="rId189"/>
    <p:sldId id="977" r:id="rId190"/>
    <p:sldId id="978" r:id="rId191"/>
    <p:sldId id="456" r:id="rId192"/>
    <p:sldId id="979" r:id="rId193"/>
    <p:sldId id="457" r:id="rId194"/>
    <p:sldId id="458" r:id="rId195"/>
    <p:sldId id="459" r:id="rId196"/>
    <p:sldId id="460" r:id="rId197"/>
    <p:sldId id="461" r:id="rId198"/>
    <p:sldId id="364" r:id="rId199"/>
    <p:sldId id="347" r:id="rId200"/>
    <p:sldId id="365" r:id="rId201"/>
    <p:sldId id="917" r:id="rId202"/>
    <p:sldId id="918" r:id="rId203"/>
    <p:sldId id="919" r:id="rId204"/>
    <p:sldId id="920" r:id="rId205"/>
    <p:sldId id="921" r:id="rId206"/>
    <p:sldId id="922" r:id="rId207"/>
    <p:sldId id="923" r:id="rId208"/>
    <p:sldId id="924" r:id="rId209"/>
    <p:sldId id="980" r:id="rId210"/>
    <p:sldId id="925" r:id="rId211"/>
    <p:sldId id="926" r:id="rId212"/>
    <p:sldId id="927" r:id="rId213"/>
    <p:sldId id="441" r:id="rId214"/>
    <p:sldId id="442" r:id="rId215"/>
    <p:sldId id="443" r:id="rId216"/>
    <p:sldId id="566" r:id="rId217"/>
    <p:sldId id="567" r:id="rId218"/>
    <p:sldId id="568" r:id="rId219"/>
    <p:sldId id="366" r:id="rId220"/>
    <p:sldId id="367" r:id="rId221"/>
    <p:sldId id="372" r:id="rId222"/>
    <p:sldId id="369" r:id="rId223"/>
    <p:sldId id="370" r:id="rId224"/>
    <p:sldId id="371" r:id="rId225"/>
    <p:sldId id="373" r:id="rId226"/>
    <p:sldId id="375" r:id="rId227"/>
    <p:sldId id="348" r:id="rId228"/>
    <p:sldId id="349" r:id="rId229"/>
    <p:sldId id="352" r:id="rId230"/>
    <p:sldId id="376" r:id="rId231"/>
    <p:sldId id="378" r:id="rId232"/>
    <p:sldId id="377" r:id="rId233"/>
    <p:sldId id="353" r:id="rId234"/>
    <p:sldId id="914" r:id="rId235"/>
    <p:sldId id="354" r:id="rId236"/>
    <p:sldId id="355" r:id="rId237"/>
    <p:sldId id="356" r:id="rId238"/>
    <p:sldId id="321" r:id="rId239"/>
    <p:sldId id="322" r:id="rId240"/>
    <p:sldId id="323" r:id="rId241"/>
    <p:sldId id="324" r:id="rId242"/>
    <p:sldId id="382" r:id="rId243"/>
    <p:sldId id="325" r:id="rId244"/>
    <p:sldId id="1099" r:id="rId245"/>
    <p:sldId id="1100" r:id="rId246"/>
    <p:sldId id="1101" r:id="rId247"/>
    <p:sldId id="1103" r:id="rId248"/>
    <p:sldId id="1104" r:id="rId249"/>
    <p:sldId id="1105" r:id="rId250"/>
    <p:sldId id="1106" r:id="rId251"/>
    <p:sldId id="1107" r:id="rId252"/>
    <p:sldId id="1108" r:id="rId253"/>
    <p:sldId id="1109" r:id="rId254"/>
    <p:sldId id="1110" r:id="rId255"/>
    <p:sldId id="1111" r:id="rId256"/>
    <p:sldId id="1112" r:id="rId257"/>
    <p:sldId id="1113" r:id="rId258"/>
    <p:sldId id="1114" r:id="rId259"/>
    <p:sldId id="1115" r:id="rId260"/>
    <p:sldId id="1116" r:id="rId261"/>
    <p:sldId id="1117" r:id="rId262"/>
    <p:sldId id="1118" r:id="rId263"/>
    <p:sldId id="1119" r:id="rId264"/>
    <p:sldId id="1120" r:id="rId265"/>
    <p:sldId id="1121" r:id="rId266"/>
    <p:sldId id="1122" r:id="rId267"/>
    <p:sldId id="1123" r:id="rId268"/>
    <p:sldId id="1124" r:id="rId269"/>
    <p:sldId id="1125" r:id="rId270"/>
    <p:sldId id="1126" r:id="rId271"/>
    <p:sldId id="1127" r:id="rId272"/>
    <p:sldId id="1128" r:id="rId273"/>
    <p:sldId id="1129" r:id="rId274"/>
    <p:sldId id="1130" r:id="rId275"/>
    <p:sldId id="1131" r:id="rId276"/>
    <p:sldId id="1132" r:id="rId277"/>
    <p:sldId id="1133" r:id="rId278"/>
    <p:sldId id="1134" r:id="rId279"/>
    <p:sldId id="1135" r:id="rId280"/>
    <p:sldId id="1136" r:id="rId281"/>
    <p:sldId id="1102" r:id="rId282"/>
    <p:sldId id="379" r:id="rId283"/>
    <p:sldId id="380" r:id="rId284"/>
    <p:sldId id="381" r:id="rId285"/>
    <p:sldId id="327" r:id="rId286"/>
    <p:sldId id="710" r:id="rId287"/>
    <p:sldId id="711" r:id="rId288"/>
    <p:sldId id="712" r:id="rId289"/>
    <p:sldId id="713" r:id="rId290"/>
    <p:sldId id="714" r:id="rId291"/>
    <p:sldId id="715" r:id="rId292"/>
    <p:sldId id="716" r:id="rId293"/>
    <p:sldId id="717" r:id="rId294"/>
    <p:sldId id="718" r:id="rId295"/>
    <p:sldId id="719" r:id="rId296"/>
    <p:sldId id="947" r:id="rId297"/>
    <p:sldId id="948" r:id="rId298"/>
    <p:sldId id="949" r:id="rId299"/>
    <p:sldId id="950" r:id="rId300"/>
    <p:sldId id="720" r:id="rId301"/>
    <p:sldId id="952" r:id="rId302"/>
    <p:sldId id="953" r:id="rId303"/>
    <p:sldId id="954" r:id="rId304"/>
    <p:sldId id="955" r:id="rId305"/>
    <p:sldId id="956" r:id="rId306"/>
    <p:sldId id="957" r:id="rId307"/>
    <p:sldId id="958" r:id="rId308"/>
    <p:sldId id="959" r:id="rId309"/>
    <p:sldId id="960" r:id="rId310"/>
    <p:sldId id="951" r:id="rId311"/>
    <p:sldId id="721" r:id="rId312"/>
    <p:sldId id="722" r:id="rId313"/>
    <p:sldId id="723" r:id="rId314"/>
    <p:sldId id="724" r:id="rId315"/>
    <p:sldId id="725" r:id="rId316"/>
    <p:sldId id="726" r:id="rId317"/>
    <p:sldId id="727" r:id="rId318"/>
    <p:sldId id="728" r:id="rId319"/>
    <p:sldId id="729" r:id="rId320"/>
    <p:sldId id="1138" r:id="rId321"/>
    <p:sldId id="1137" r:id="rId322"/>
    <p:sldId id="731" r:id="rId323"/>
    <p:sldId id="732" r:id="rId324"/>
    <p:sldId id="733" r:id="rId325"/>
    <p:sldId id="734" r:id="rId326"/>
    <p:sldId id="735" r:id="rId327"/>
    <p:sldId id="736" r:id="rId328"/>
    <p:sldId id="737" r:id="rId329"/>
    <p:sldId id="738" r:id="rId330"/>
    <p:sldId id="739" r:id="rId331"/>
    <p:sldId id="1139" r:id="rId332"/>
    <p:sldId id="740" r:id="rId333"/>
    <p:sldId id="741" r:id="rId334"/>
    <p:sldId id="742" r:id="rId335"/>
    <p:sldId id="743" r:id="rId336"/>
    <p:sldId id="744" r:id="rId337"/>
    <p:sldId id="745" r:id="rId338"/>
    <p:sldId id="746" r:id="rId339"/>
    <p:sldId id="932" r:id="rId340"/>
    <p:sldId id="933" r:id="rId341"/>
    <p:sldId id="934" r:id="rId342"/>
    <p:sldId id="935" r:id="rId343"/>
    <p:sldId id="936" r:id="rId344"/>
    <p:sldId id="937" r:id="rId345"/>
    <p:sldId id="938" r:id="rId346"/>
    <p:sldId id="939" r:id="rId347"/>
    <p:sldId id="940" r:id="rId348"/>
    <p:sldId id="942" r:id="rId349"/>
    <p:sldId id="943" r:id="rId350"/>
    <p:sldId id="944" r:id="rId351"/>
    <p:sldId id="946" r:id="rId352"/>
    <p:sldId id="961" r:id="rId353"/>
    <p:sldId id="962" r:id="rId354"/>
    <p:sldId id="963" r:id="rId355"/>
    <p:sldId id="964" r:id="rId356"/>
    <p:sldId id="965" r:id="rId357"/>
    <p:sldId id="747" r:id="rId358"/>
    <p:sldId id="748" r:id="rId359"/>
    <p:sldId id="749" r:id="rId360"/>
    <p:sldId id="750" r:id="rId361"/>
    <p:sldId id="751" r:id="rId362"/>
    <p:sldId id="752" r:id="rId363"/>
    <p:sldId id="753" r:id="rId364"/>
    <p:sldId id="754" r:id="rId365"/>
    <p:sldId id="755" r:id="rId366"/>
    <p:sldId id="756" r:id="rId367"/>
    <p:sldId id="757" r:id="rId368"/>
    <p:sldId id="758" r:id="rId369"/>
    <p:sldId id="759" r:id="rId370"/>
    <p:sldId id="760" r:id="rId371"/>
    <p:sldId id="761" r:id="rId372"/>
    <p:sldId id="762" r:id="rId373"/>
    <p:sldId id="763" r:id="rId374"/>
    <p:sldId id="764" r:id="rId375"/>
    <p:sldId id="765" r:id="rId376"/>
    <p:sldId id="766" r:id="rId377"/>
    <p:sldId id="767" r:id="rId378"/>
    <p:sldId id="768" r:id="rId379"/>
    <p:sldId id="769" r:id="rId380"/>
    <p:sldId id="770" r:id="rId381"/>
    <p:sldId id="772" r:id="rId382"/>
    <p:sldId id="773" r:id="rId383"/>
    <p:sldId id="774" r:id="rId384"/>
    <p:sldId id="775" r:id="rId385"/>
    <p:sldId id="776" r:id="rId386"/>
    <p:sldId id="777" r:id="rId387"/>
    <p:sldId id="778" r:id="rId388"/>
    <p:sldId id="779" r:id="rId389"/>
    <p:sldId id="780" r:id="rId390"/>
    <p:sldId id="781" r:id="rId391"/>
    <p:sldId id="782" r:id="rId392"/>
    <p:sldId id="783" r:id="rId393"/>
    <p:sldId id="784" r:id="rId394"/>
    <p:sldId id="785" r:id="rId395"/>
    <p:sldId id="786" r:id="rId396"/>
    <p:sldId id="787" r:id="rId397"/>
    <p:sldId id="788" r:id="rId398"/>
    <p:sldId id="789" r:id="rId399"/>
    <p:sldId id="790" r:id="rId400"/>
    <p:sldId id="791" r:id="rId401"/>
    <p:sldId id="383" r:id="rId402"/>
    <p:sldId id="792" r:id="rId403"/>
    <p:sldId id="793" r:id="rId404"/>
    <p:sldId id="794" r:id="rId405"/>
    <p:sldId id="795" r:id="rId406"/>
    <p:sldId id="681" r:id="rId407"/>
    <p:sldId id="418" r:id="rId408"/>
    <p:sldId id="384" r:id="rId409"/>
    <p:sldId id="387" r:id="rId410"/>
    <p:sldId id="388" r:id="rId411"/>
    <p:sldId id="389" r:id="rId412"/>
    <p:sldId id="390" r:id="rId413"/>
    <p:sldId id="391" r:id="rId414"/>
    <p:sldId id="392" r:id="rId415"/>
    <p:sldId id="393" r:id="rId416"/>
    <p:sldId id="796" r:id="rId417"/>
    <p:sldId id="797" r:id="rId418"/>
    <p:sldId id="798" r:id="rId419"/>
    <p:sldId id="799" r:id="rId420"/>
    <p:sldId id="800" r:id="rId421"/>
    <p:sldId id="801" r:id="rId422"/>
    <p:sldId id="802" r:id="rId423"/>
    <p:sldId id="803" r:id="rId424"/>
    <p:sldId id="804" r:id="rId425"/>
    <p:sldId id="805" r:id="rId426"/>
    <p:sldId id="394" r:id="rId427"/>
    <p:sldId id="395" r:id="rId428"/>
    <p:sldId id="396" r:id="rId429"/>
    <p:sldId id="397" r:id="rId430"/>
    <p:sldId id="398" r:id="rId431"/>
    <p:sldId id="399" r:id="rId432"/>
    <p:sldId id="400" r:id="rId433"/>
    <p:sldId id="401" r:id="rId434"/>
    <p:sldId id="402" r:id="rId435"/>
    <p:sldId id="403" r:id="rId436"/>
    <p:sldId id="404" r:id="rId437"/>
    <p:sldId id="405" r:id="rId438"/>
    <p:sldId id="406" r:id="rId439"/>
    <p:sldId id="651" r:id="rId440"/>
    <p:sldId id="583" r:id="rId441"/>
    <p:sldId id="584" r:id="rId442"/>
    <p:sldId id="585" r:id="rId443"/>
    <p:sldId id="586" r:id="rId444"/>
    <p:sldId id="587" r:id="rId445"/>
    <p:sldId id="588" r:id="rId446"/>
    <p:sldId id="589" r:id="rId447"/>
    <p:sldId id="590" r:id="rId448"/>
    <p:sldId id="591" r:id="rId449"/>
    <p:sldId id="592" r:id="rId450"/>
    <p:sldId id="407" r:id="rId451"/>
    <p:sldId id="408" r:id="rId452"/>
    <p:sldId id="409" r:id="rId453"/>
    <p:sldId id="410" r:id="rId454"/>
    <p:sldId id="411" r:id="rId455"/>
    <p:sldId id="593" r:id="rId456"/>
    <p:sldId id="412" r:id="rId457"/>
    <p:sldId id="413" r:id="rId458"/>
    <p:sldId id="414" r:id="rId459"/>
    <p:sldId id="415" r:id="rId460"/>
    <p:sldId id="594" r:id="rId461"/>
    <p:sldId id="416" r:id="rId462"/>
    <p:sldId id="806" r:id="rId463"/>
    <p:sldId id="417" r:id="rId464"/>
    <p:sldId id="609" r:id="rId465"/>
    <p:sldId id="610" r:id="rId466"/>
    <p:sldId id="611" r:id="rId467"/>
    <p:sldId id="612" r:id="rId468"/>
    <p:sldId id="613" r:id="rId469"/>
    <p:sldId id="614" r:id="rId470"/>
    <p:sldId id="615" r:id="rId471"/>
    <p:sldId id="616" r:id="rId472"/>
    <p:sldId id="617" r:id="rId473"/>
    <p:sldId id="618" r:id="rId474"/>
    <p:sldId id="619" r:id="rId475"/>
    <p:sldId id="620" r:id="rId476"/>
    <p:sldId id="621" r:id="rId477"/>
    <p:sldId id="622" r:id="rId478"/>
    <p:sldId id="623" r:id="rId479"/>
    <p:sldId id="624" r:id="rId480"/>
    <p:sldId id="625" r:id="rId481"/>
    <p:sldId id="626" r:id="rId482"/>
    <p:sldId id="627" r:id="rId483"/>
    <p:sldId id="628" r:id="rId484"/>
    <p:sldId id="629" r:id="rId485"/>
    <p:sldId id="630" r:id="rId486"/>
    <p:sldId id="631" r:id="rId487"/>
    <p:sldId id="632" r:id="rId488"/>
    <p:sldId id="633" r:id="rId489"/>
    <p:sldId id="634" r:id="rId490"/>
    <p:sldId id="636" r:id="rId491"/>
    <p:sldId id="637" r:id="rId492"/>
    <p:sldId id="638" r:id="rId493"/>
    <p:sldId id="639" r:id="rId494"/>
    <p:sldId id="640" r:id="rId495"/>
    <p:sldId id="641" r:id="rId496"/>
    <p:sldId id="642" r:id="rId497"/>
    <p:sldId id="643" r:id="rId498"/>
    <p:sldId id="644" r:id="rId499"/>
    <p:sldId id="807" r:id="rId500"/>
    <p:sldId id="645" r:id="rId501"/>
    <p:sldId id="646" r:id="rId502"/>
    <p:sldId id="647" r:id="rId503"/>
    <p:sldId id="648" r:id="rId504"/>
    <p:sldId id="649" r:id="rId505"/>
    <p:sldId id="650" r:id="rId506"/>
    <p:sldId id="328" r:id="rId507"/>
    <p:sldId id="598" r:id="rId508"/>
    <p:sldId id="599" r:id="rId509"/>
    <p:sldId id="600" r:id="rId510"/>
    <p:sldId id="601" r:id="rId511"/>
    <p:sldId id="602" r:id="rId512"/>
    <p:sldId id="603" r:id="rId513"/>
    <p:sldId id="604" r:id="rId514"/>
    <p:sldId id="605" r:id="rId515"/>
    <p:sldId id="606" r:id="rId516"/>
    <p:sldId id="607" r:id="rId517"/>
    <p:sldId id="608" r:id="rId518"/>
    <p:sldId id="808" r:id="rId519"/>
    <p:sldId id="809" r:id="rId520"/>
    <p:sldId id="810" r:id="rId521"/>
    <p:sldId id="811" r:id="rId522"/>
    <p:sldId id="812" r:id="rId523"/>
    <p:sldId id="813" r:id="rId524"/>
    <p:sldId id="814" r:id="rId525"/>
    <p:sldId id="815" r:id="rId526"/>
    <p:sldId id="816" r:id="rId527"/>
    <p:sldId id="817" r:id="rId528"/>
    <p:sldId id="818" r:id="rId529"/>
    <p:sldId id="819" r:id="rId530"/>
    <p:sldId id="820" r:id="rId531"/>
    <p:sldId id="821" r:id="rId532"/>
    <p:sldId id="822" r:id="rId533"/>
    <p:sldId id="823" r:id="rId534"/>
    <p:sldId id="824" r:id="rId535"/>
    <p:sldId id="825" r:id="rId536"/>
    <p:sldId id="826" r:id="rId537"/>
    <p:sldId id="827" r:id="rId538"/>
    <p:sldId id="828" r:id="rId539"/>
    <p:sldId id="829" r:id="rId540"/>
    <p:sldId id="830" r:id="rId541"/>
    <p:sldId id="831" r:id="rId542"/>
    <p:sldId id="832" r:id="rId543"/>
    <p:sldId id="833" r:id="rId544"/>
    <p:sldId id="653" r:id="rId545"/>
    <p:sldId id="654" r:id="rId546"/>
    <p:sldId id="655" r:id="rId547"/>
    <p:sldId id="656" r:id="rId548"/>
    <p:sldId id="657" r:id="rId549"/>
    <p:sldId id="658" r:id="rId550"/>
    <p:sldId id="659" r:id="rId551"/>
    <p:sldId id="660" r:id="rId552"/>
    <p:sldId id="661" r:id="rId553"/>
    <p:sldId id="662" r:id="rId554"/>
    <p:sldId id="663" r:id="rId555"/>
    <p:sldId id="682" r:id="rId556"/>
    <p:sldId id="665" r:id="rId557"/>
    <p:sldId id="666" r:id="rId558"/>
    <p:sldId id="667" r:id="rId559"/>
    <p:sldId id="668" r:id="rId560"/>
    <p:sldId id="669" r:id="rId561"/>
    <p:sldId id="670" r:id="rId562"/>
    <p:sldId id="671" r:id="rId563"/>
    <p:sldId id="672" r:id="rId564"/>
    <p:sldId id="673" r:id="rId565"/>
    <p:sldId id="674" r:id="rId566"/>
    <p:sldId id="675" r:id="rId567"/>
    <p:sldId id="676" r:id="rId568"/>
    <p:sldId id="677" r:id="rId569"/>
    <p:sldId id="678" r:id="rId570"/>
    <p:sldId id="834" r:id="rId571"/>
    <p:sldId id="835" r:id="rId572"/>
    <p:sldId id="836" r:id="rId573"/>
    <p:sldId id="837" r:id="rId574"/>
    <p:sldId id="838" r:id="rId575"/>
    <p:sldId id="839" r:id="rId576"/>
    <p:sldId id="840" r:id="rId577"/>
    <p:sldId id="842" r:id="rId578"/>
    <p:sldId id="843" r:id="rId579"/>
    <p:sldId id="844" r:id="rId580"/>
    <p:sldId id="845" r:id="rId581"/>
    <p:sldId id="846" r:id="rId582"/>
    <p:sldId id="847" r:id="rId583"/>
    <p:sldId id="848" r:id="rId584"/>
    <p:sldId id="849" r:id="rId585"/>
    <p:sldId id="850" r:id="rId586"/>
    <p:sldId id="851" r:id="rId587"/>
    <p:sldId id="852" r:id="rId588"/>
    <p:sldId id="853" r:id="rId589"/>
    <p:sldId id="854" r:id="rId590"/>
    <p:sldId id="855" r:id="rId591"/>
    <p:sldId id="856" r:id="rId592"/>
    <p:sldId id="857" r:id="rId593"/>
    <p:sldId id="858" r:id="rId594"/>
    <p:sldId id="859" r:id="rId595"/>
    <p:sldId id="860" r:id="rId596"/>
    <p:sldId id="861" r:id="rId597"/>
    <p:sldId id="862" r:id="rId598"/>
    <p:sldId id="863" r:id="rId599"/>
    <p:sldId id="421" r:id="rId600"/>
    <p:sldId id="422" r:id="rId601"/>
    <p:sldId id="423" r:id="rId602"/>
    <p:sldId id="424" r:id="rId603"/>
    <p:sldId id="684" r:id="rId604"/>
    <p:sldId id="683" r:id="rId605"/>
    <p:sldId id="425" r:id="rId606"/>
    <p:sldId id="685" r:id="rId607"/>
    <p:sldId id="686" r:id="rId608"/>
    <p:sldId id="426" r:id="rId609"/>
    <p:sldId id="427" r:id="rId610"/>
    <p:sldId id="428" r:id="rId611"/>
    <p:sldId id="429" r:id="rId612"/>
    <p:sldId id="329" r:id="rId613"/>
    <p:sldId id="330" r:id="rId614"/>
    <p:sldId id="864" r:id="rId615"/>
    <p:sldId id="865" r:id="rId616"/>
    <p:sldId id="866" r:id="rId617"/>
    <p:sldId id="867" r:id="rId618"/>
    <p:sldId id="868" r:id="rId619"/>
    <p:sldId id="869" r:id="rId620"/>
    <p:sldId id="870" r:id="rId621"/>
    <p:sldId id="871" r:id="rId622"/>
    <p:sldId id="872" r:id="rId623"/>
    <p:sldId id="873" r:id="rId624"/>
    <p:sldId id="874" r:id="rId625"/>
    <p:sldId id="875" r:id="rId626"/>
    <p:sldId id="876" r:id="rId627"/>
    <p:sldId id="877" r:id="rId628"/>
    <p:sldId id="878" r:id="rId629"/>
    <p:sldId id="879" r:id="rId630"/>
    <p:sldId id="880" r:id="rId631"/>
    <p:sldId id="881" r:id="rId632"/>
    <p:sldId id="882" r:id="rId633"/>
    <p:sldId id="883" r:id="rId634"/>
    <p:sldId id="884" r:id="rId635"/>
    <p:sldId id="885" r:id="rId636"/>
    <p:sldId id="886" r:id="rId637"/>
    <p:sldId id="887" r:id="rId638"/>
    <p:sldId id="888" r:id="rId639"/>
    <p:sldId id="889" r:id="rId640"/>
    <p:sldId id="890" r:id="rId641"/>
    <p:sldId id="891" r:id="rId642"/>
    <p:sldId id="892" r:id="rId643"/>
    <p:sldId id="893" r:id="rId644"/>
    <p:sldId id="894" r:id="rId645"/>
    <p:sldId id="895" r:id="rId646"/>
    <p:sldId id="896" r:id="rId647"/>
    <p:sldId id="897" r:id="rId648"/>
    <p:sldId id="898" r:id="rId649"/>
    <p:sldId id="899" r:id="rId650"/>
    <p:sldId id="900" r:id="rId651"/>
    <p:sldId id="901" r:id="rId652"/>
    <p:sldId id="902" r:id="rId653"/>
    <p:sldId id="903" r:id="rId654"/>
    <p:sldId id="904" r:id="rId655"/>
    <p:sldId id="905" r:id="rId656"/>
    <p:sldId id="906" r:id="rId657"/>
    <p:sldId id="928" r:id="rId658"/>
    <p:sldId id="907" r:id="rId659"/>
    <p:sldId id="908" r:id="rId660"/>
    <p:sldId id="909" r:id="rId661"/>
    <p:sldId id="910" r:id="rId662"/>
    <p:sldId id="911" r:id="rId663"/>
    <p:sldId id="912" r:id="rId664"/>
    <p:sldId id="913" r:id="rId665"/>
    <p:sldId id="988" r:id="rId666"/>
    <p:sldId id="1013" r:id="rId667"/>
    <p:sldId id="1014" r:id="rId668"/>
    <p:sldId id="1015" r:id="rId669"/>
    <p:sldId id="1016" r:id="rId670"/>
    <p:sldId id="1017" r:id="rId671"/>
    <p:sldId id="1018" r:id="rId672"/>
    <p:sldId id="1019" r:id="rId673"/>
    <p:sldId id="1020" r:id="rId674"/>
    <p:sldId id="1021" r:id="rId675"/>
    <p:sldId id="1022" r:id="rId676"/>
    <p:sldId id="929" r:id="rId677"/>
    <p:sldId id="930" r:id="rId678"/>
    <p:sldId id="931" r:id="rId679"/>
    <p:sldId id="1005" r:id="rId680"/>
    <p:sldId id="1006" r:id="rId681"/>
    <p:sldId id="1007" r:id="rId682"/>
    <p:sldId id="1008" r:id="rId683"/>
    <p:sldId id="1009" r:id="rId684"/>
    <p:sldId id="1010" r:id="rId685"/>
    <p:sldId id="1011" r:id="rId686"/>
    <p:sldId id="1012" r:id="rId687"/>
    <p:sldId id="1023" r:id="rId688"/>
    <p:sldId id="1024" r:id="rId689"/>
    <p:sldId id="1025" r:id="rId690"/>
    <p:sldId id="1028" r:id="rId691"/>
    <p:sldId id="1027" r:id="rId692"/>
    <p:sldId id="1029" r:id="rId693"/>
    <p:sldId id="1030" r:id="rId694"/>
    <p:sldId id="1031" r:id="rId695"/>
    <p:sldId id="1032" r:id="rId696"/>
    <p:sldId id="1033" r:id="rId697"/>
    <p:sldId id="1034" r:id="rId698"/>
    <p:sldId id="1035" r:id="rId699"/>
    <p:sldId id="1036" r:id="rId700"/>
    <p:sldId id="1037" r:id="rId701"/>
    <p:sldId id="1038" r:id="rId702"/>
    <p:sldId id="1039" r:id="rId703"/>
    <p:sldId id="1040" r:id="rId704"/>
    <p:sldId id="1041" r:id="rId705"/>
    <p:sldId id="1042" r:id="rId706"/>
    <p:sldId id="1043" r:id="rId707"/>
    <p:sldId id="1044" r:id="rId708"/>
    <p:sldId id="1045" r:id="rId709"/>
    <p:sldId id="1046" r:id="rId710"/>
    <p:sldId id="1047" r:id="rId711"/>
    <p:sldId id="1048" r:id="rId712"/>
    <p:sldId id="1049" r:id="rId713"/>
    <p:sldId id="1050" r:id="rId714"/>
    <p:sldId id="1051" r:id="rId715"/>
    <p:sldId id="1052" r:id="rId716"/>
    <p:sldId id="1053" r:id="rId717"/>
    <p:sldId id="1054" r:id="rId718"/>
    <p:sldId id="1055" r:id="rId719"/>
    <p:sldId id="1056" r:id="rId720"/>
    <p:sldId id="1057" r:id="rId721"/>
    <p:sldId id="1058" r:id="rId722"/>
    <p:sldId id="1059" r:id="rId723"/>
    <p:sldId id="1060" r:id="rId724"/>
    <p:sldId id="1061" r:id="rId725"/>
    <p:sldId id="1062" r:id="rId726"/>
    <p:sldId id="1063" r:id="rId727"/>
    <p:sldId id="1064" r:id="rId728"/>
    <p:sldId id="1065" r:id="rId729"/>
    <p:sldId id="1066" r:id="rId730"/>
    <p:sldId id="1067" r:id="rId731"/>
    <p:sldId id="1068" r:id="rId732"/>
    <p:sldId id="1069" r:id="rId733"/>
    <p:sldId id="1070" r:id="rId734"/>
    <p:sldId id="1071" r:id="rId735"/>
    <p:sldId id="1072" r:id="rId736"/>
    <p:sldId id="1073" r:id="rId737"/>
    <p:sldId id="1074" r:id="rId738"/>
    <p:sldId id="1075" r:id="rId739"/>
    <p:sldId id="1076" r:id="rId740"/>
    <p:sldId id="1077" r:id="rId741"/>
    <p:sldId id="1078" r:id="rId742"/>
    <p:sldId id="1079" r:id="rId743"/>
    <p:sldId id="1080" r:id="rId744"/>
    <p:sldId id="1081" r:id="rId745"/>
    <p:sldId id="1082" r:id="rId746"/>
    <p:sldId id="1083" r:id="rId747"/>
    <p:sldId id="1084" r:id="rId748"/>
    <p:sldId id="1085" r:id="rId749"/>
    <p:sldId id="1086" r:id="rId750"/>
    <p:sldId id="1087" r:id="rId751"/>
    <p:sldId id="1088" r:id="rId752"/>
    <p:sldId id="1089" r:id="rId753"/>
    <p:sldId id="1090" r:id="rId754"/>
    <p:sldId id="1091" r:id="rId755"/>
    <p:sldId id="1092" r:id="rId756"/>
    <p:sldId id="1093" r:id="rId757"/>
    <p:sldId id="1094" r:id="rId758"/>
    <p:sldId id="1095" r:id="rId759"/>
    <p:sldId id="1096" r:id="rId760"/>
    <p:sldId id="1097" r:id="rId761"/>
    <p:sldId id="1098" r:id="rId762"/>
    <p:sldId id="1140" r:id="rId763"/>
    <p:sldId id="1141" r:id="rId764"/>
    <p:sldId id="1142" r:id="rId765"/>
    <p:sldId id="1143" r:id="rId766"/>
    <p:sldId id="1144" r:id="rId767"/>
    <p:sldId id="1145" r:id="rId768"/>
    <p:sldId id="1146" r:id="rId769"/>
    <p:sldId id="1147" r:id="rId770"/>
    <p:sldId id="1148" r:id="rId771"/>
    <p:sldId id="1149" r:id="rId772"/>
    <p:sldId id="1150" r:id="rId773"/>
    <p:sldId id="1151" r:id="rId774"/>
    <p:sldId id="1152" r:id="rId775"/>
    <p:sldId id="1153" r:id="rId776"/>
    <p:sldId id="1154" r:id="rId777"/>
    <p:sldId id="1155" r:id="rId778"/>
    <p:sldId id="1156" r:id="rId779"/>
    <p:sldId id="1157" r:id="rId780"/>
    <p:sldId id="1158" r:id="rId781"/>
    <p:sldId id="1159" r:id="rId782"/>
    <p:sldId id="1160" r:id="rId783"/>
    <p:sldId id="1161" r:id="rId784"/>
    <p:sldId id="1162" r:id="rId785"/>
    <p:sldId id="1163" r:id="rId786"/>
    <p:sldId id="1164" r:id="rId787"/>
    <p:sldId id="1165" r:id="rId788"/>
    <p:sldId id="1166" r:id="rId789"/>
    <p:sldId id="1167" r:id="rId790"/>
    <p:sldId id="1168" r:id="rId791"/>
    <p:sldId id="1169" r:id="rId792"/>
    <p:sldId id="1170" r:id="rId793"/>
    <p:sldId id="1171" r:id="rId794"/>
    <p:sldId id="1172" r:id="rId795"/>
    <p:sldId id="1173" r:id="rId796"/>
    <p:sldId id="1174" r:id="rId797"/>
    <p:sldId id="1175" r:id="rId798"/>
    <p:sldId id="1176" r:id="rId799"/>
    <p:sldId id="1178" r:id="rId800"/>
    <p:sldId id="1179" r:id="rId801"/>
    <p:sldId id="1186" r:id="rId802"/>
    <p:sldId id="1181" r:id="rId803"/>
    <p:sldId id="1182" r:id="rId804"/>
    <p:sldId id="1183" r:id="rId805"/>
    <p:sldId id="1184" r:id="rId806"/>
    <p:sldId id="1187" r:id="rId807"/>
    <p:sldId id="580" r:id="rId808"/>
    <p:sldId id="581" r:id="rId809"/>
    <p:sldId id="582" r:id="rId81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FF"/>
    <a:srgbClr val="0000CC"/>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09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595" Type="http://schemas.openxmlformats.org/officeDocument/2006/relationships/slide" Target="slides/slide594.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620" Type="http://schemas.openxmlformats.org/officeDocument/2006/relationships/slide" Target="slides/slide619.xml"/><Relationship Id="rId662" Type="http://schemas.openxmlformats.org/officeDocument/2006/relationships/slide" Target="slides/slide661.xml"/><Relationship Id="rId718" Type="http://schemas.openxmlformats.org/officeDocument/2006/relationships/slide" Target="slides/slide71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564" Type="http://schemas.openxmlformats.org/officeDocument/2006/relationships/slide" Target="slides/slide563.xml"/><Relationship Id="rId771" Type="http://schemas.openxmlformats.org/officeDocument/2006/relationships/slide" Target="slides/slide770.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631" Type="http://schemas.openxmlformats.org/officeDocument/2006/relationships/slide" Target="slides/slide630.xml"/><Relationship Id="rId673" Type="http://schemas.openxmlformats.org/officeDocument/2006/relationships/slide" Target="slides/slide672.xml"/><Relationship Id="rId729" Type="http://schemas.openxmlformats.org/officeDocument/2006/relationships/slide" Target="slides/slide72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40" Type="http://schemas.openxmlformats.org/officeDocument/2006/relationships/slide" Target="slides/slide739.xml"/><Relationship Id="rId782" Type="http://schemas.openxmlformats.org/officeDocument/2006/relationships/slide" Target="slides/slide781.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600" Type="http://schemas.openxmlformats.org/officeDocument/2006/relationships/slide" Target="slides/slide599.xml"/><Relationship Id="rId642" Type="http://schemas.openxmlformats.org/officeDocument/2006/relationships/slide" Target="slides/slide641.xml"/><Relationship Id="rId684" Type="http://schemas.openxmlformats.org/officeDocument/2006/relationships/slide" Target="slides/slide683.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slide" Target="slides/slide543.xml"/><Relationship Id="rId586" Type="http://schemas.openxmlformats.org/officeDocument/2006/relationships/slide" Target="slides/slide585.xml"/><Relationship Id="rId751" Type="http://schemas.openxmlformats.org/officeDocument/2006/relationships/slide" Target="slides/slide750.xml"/><Relationship Id="rId793" Type="http://schemas.openxmlformats.org/officeDocument/2006/relationships/slide" Target="slides/slide792.xml"/><Relationship Id="rId807" Type="http://schemas.openxmlformats.org/officeDocument/2006/relationships/slide" Target="slides/slide806.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611" Type="http://schemas.openxmlformats.org/officeDocument/2006/relationships/slide" Target="slides/slide610.xml"/><Relationship Id="rId653" Type="http://schemas.openxmlformats.org/officeDocument/2006/relationships/slide" Target="slides/slide652.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555" Type="http://schemas.openxmlformats.org/officeDocument/2006/relationships/slide" Target="slides/slide554.xml"/><Relationship Id="rId597" Type="http://schemas.openxmlformats.org/officeDocument/2006/relationships/slide" Target="slides/slide596.xml"/><Relationship Id="rId720" Type="http://schemas.openxmlformats.org/officeDocument/2006/relationships/slide" Target="slides/slide719.xml"/><Relationship Id="rId762" Type="http://schemas.openxmlformats.org/officeDocument/2006/relationships/slide" Target="slides/slide761.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664" Type="http://schemas.openxmlformats.org/officeDocument/2006/relationships/slide" Target="slides/slide663.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566" Type="http://schemas.openxmlformats.org/officeDocument/2006/relationships/slide" Target="slides/slide565.xml"/><Relationship Id="rId731" Type="http://schemas.openxmlformats.org/officeDocument/2006/relationships/slide" Target="slides/slide730.xml"/><Relationship Id="rId773" Type="http://schemas.openxmlformats.org/officeDocument/2006/relationships/slide" Target="slides/slide772.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633" Type="http://schemas.openxmlformats.org/officeDocument/2006/relationships/slide" Target="slides/slide632.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577" Type="http://schemas.openxmlformats.org/officeDocument/2006/relationships/slide" Target="slides/slide576.xml"/><Relationship Id="rId700" Type="http://schemas.openxmlformats.org/officeDocument/2006/relationships/slide" Target="slides/slide699.xml"/><Relationship Id="rId742" Type="http://schemas.openxmlformats.org/officeDocument/2006/relationships/slide" Target="slides/slide741.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784" Type="http://schemas.openxmlformats.org/officeDocument/2006/relationships/slide" Target="slides/slide783.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644" Type="http://schemas.openxmlformats.org/officeDocument/2006/relationships/slide" Target="slides/slide643.xml"/><Relationship Id="rId686" Type="http://schemas.openxmlformats.org/officeDocument/2006/relationships/slide" Target="slides/slide685.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46" Type="http://schemas.openxmlformats.org/officeDocument/2006/relationships/slide" Target="slides/slide545.xml"/><Relationship Id="rId711" Type="http://schemas.openxmlformats.org/officeDocument/2006/relationships/slide" Target="slides/slide710.xml"/><Relationship Id="rId753" Type="http://schemas.openxmlformats.org/officeDocument/2006/relationships/slide" Target="slides/slide752.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613" Type="http://schemas.openxmlformats.org/officeDocument/2006/relationships/slide" Target="slides/slide612.xml"/><Relationship Id="rId655" Type="http://schemas.openxmlformats.org/officeDocument/2006/relationships/slide" Target="slides/slide654.xml"/><Relationship Id="rId697" Type="http://schemas.openxmlformats.org/officeDocument/2006/relationships/slide" Target="slides/slide696.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557" Type="http://schemas.openxmlformats.org/officeDocument/2006/relationships/slide" Target="slides/slide556.xml"/><Relationship Id="rId599" Type="http://schemas.openxmlformats.org/officeDocument/2006/relationships/slide" Target="slides/slide598.xml"/><Relationship Id="rId764" Type="http://schemas.openxmlformats.org/officeDocument/2006/relationships/slide" Target="slides/slide763.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624" Type="http://schemas.openxmlformats.org/officeDocument/2006/relationships/slide" Target="slides/slide623.xml"/><Relationship Id="rId666" Type="http://schemas.openxmlformats.org/officeDocument/2006/relationships/slide" Target="slides/slide665.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slide" Target="slides/slide525.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33" Type="http://schemas.openxmlformats.org/officeDocument/2006/relationships/slide" Target="slides/slide732.xml"/><Relationship Id="rId775" Type="http://schemas.openxmlformats.org/officeDocument/2006/relationships/slide" Target="slides/slide774.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635" Type="http://schemas.openxmlformats.org/officeDocument/2006/relationships/slide" Target="slides/slide634.xml"/><Relationship Id="rId677" Type="http://schemas.openxmlformats.org/officeDocument/2006/relationships/slide" Target="slides/slide676.xml"/><Relationship Id="rId800" Type="http://schemas.openxmlformats.org/officeDocument/2006/relationships/slide" Target="slides/slide799.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537" Type="http://schemas.openxmlformats.org/officeDocument/2006/relationships/slide" Target="slides/slide536.xml"/><Relationship Id="rId579" Type="http://schemas.openxmlformats.org/officeDocument/2006/relationships/slide" Target="slides/slide578.xml"/><Relationship Id="rId744" Type="http://schemas.openxmlformats.org/officeDocument/2006/relationships/slide" Target="slides/slide743.xml"/><Relationship Id="rId786" Type="http://schemas.openxmlformats.org/officeDocument/2006/relationships/slide" Target="slides/slide785.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590" Type="http://schemas.openxmlformats.org/officeDocument/2006/relationships/slide" Target="slides/slide589.xml"/><Relationship Id="rId604" Type="http://schemas.openxmlformats.org/officeDocument/2006/relationships/slide" Target="slides/slide603.xml"/><Relationship Id="rId646" Type="http://schemas.openxmlformats.org/officeDocument/2006/relationships/slide" Target="slides/slide645.xml"/><Relationship Id="rId811" Type="http://schemas.openxmlformats.org/officeDocument/2006/relationships/notesMaster" Target="notesMasters/notesMaster1.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688" Type="http://schemas.openxmlformats.org/officeDocument/2006/relationships/slide" Target="slides/slide687.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548" Type="http://schemas.openxmlformats.org/officeDocument/2006/relationships/slide" Target="slides/slide547.xml"/><Relationship Id="rId713" Type="http://schemas.openxmlformats.org/officeDocument/2006/relationships/slide" Target="slides/slide712.xml"/><Relationship Id="rId755" Type="http://schemas.openxmlformats.org/officeDocument/2006/relationships/slide" Target="slides/slide754.xml"/><Relationship Id="rId797" Type="http://schemas.openxmlformats.org/officeDocument/2006/relationships/slide" Target="slides/slide796.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212" Type="http://schemas.openxmlformats.org/officeDocument/2006/relationships/slide" Target="slides/slide211.xml"/><Relationship Id="rId254" Type="http://schemas.openxmlformats.org/officeDocument/2006/relationships/slide" Target="slides/slide253.xml"/><Relationship Id="rId657" Type="http://schemas.openxmlformats.org/officeDocument/2006/relationships/slide" Target="slides/slide656.xml"/><Relationship Id="rId699" Type="http://schemas.openxmlformats.org/officeDocument/2006/relationships/slide" Target="slides/slide698.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559" Type="http://schemas.openxmlformats.org/officeDocument/2006/relationships/slide" Target="slides/slide558.xml"/><Relationship Id="rId724" Type="http://schemas.openxmlformats.org/officeDocument/2006/relationships/slide" Target="slides/slide723.xml"/><Relationship Id="rId766" Type="http://schemas.openxmlformats.org/officeDocument/2006/relationships/slide" Target="slides/slide765.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570" Type="http://schemas.openxmlformats.org/officeDocument/2006/relationships/slide" Target="slides/slide569.xml"/><Relationship Id="rId626" Type="http://schemas.openxmlformats.org/officeDocument/2006/relationships/slide" Target="slides/slide625.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slide" Target="slides/slide527.xml"/><Relationship Id="rId735" Type="http://schemas.openxmlformats.org/officeDocument/2006/relationships/slide" Target="slides/slide734.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581" Type="http://schemas.openxmlformats.org/officeDocument/2006/relationships/slide" Target="slides/slide580.xml"/><Relationship Id="rId777" Type="http://schemas.openxmlformats.org/officeDocument/2006/relationships/slide" Target="slides/slide776.xml"/><Relationship Id="rId71" Type="http://schemas.openxmlformats.org/officeDocument/2006/relationships/slide" Target="slides/slide70.xml"/><Relationship Id="rId234" Type="http://schemas.openxmlformats.org/officeDocument/2006/relationships/slide" Target="slides/slide233.xml"/><Relationship Id="rId637" Type="http://schemas.openxmlformats.org/officeDocument/2006/relationships/slide" Target="slides/slide636.xml"/><Relationship Id="rId679" Type="http://schemas.openxmlformats.org/officeDocument/2006/relationships/slide" Target="slides/slide678.xml"/><Relationship Id="rId802" Type="http://schemas.openxmlformats.org/officeDocument/2006/relationships/slide" Target="slides/slide801.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539" Type="http://schemas.openxmlformats.org/officeDocument/2006/relationships/slide" Target="slides/slide538.xml"/><Relationship Id="rId690" Type="http://schemas.openxmlformats.org/officeDocument/2006/relationships/slide" Target="slides/slide689.xml"/><Relationship Id="rId704" Type="http://schemas.openxmlformats.org/officeDocument/2006/relationships/slide" Target="slides/slide703.xml"/><Relationship Id="rId746" Type="http://schemas.openxmlformats.org/officeDocument/2006/relationships/slide" Target="slides/slide745.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648" Type="http://schemas.openxmlformats.org/officeDocument/2006/relationships/slide" Target="slides/slide647.xml"/><Relationship Id="rId813" Type="http://schemas.openxmlformats.org/officeDocument/2006/relationships/viewProps" Target="viewProps.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757" Type="http://schemas.openxmlformats.org/officeDocument/2006/relationships/slide" Target="slides/slide756.xml"/><Relationship Id="rId799" Type="http://schemas.openxmlformats.org/officeDocument/2006/relationships/slide" Target="slides/slide798.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561" Type="http://schemas.openxmlformats.org/officeDocument/2006/relationships/slide" Target="slides/slide560.xml"/><Relationship Id="rId617" Type="http://schemas.openxmlformats.org/officeDocument/2006/relationships/slide" Target="slides/slide616.xml"/><Relationship Id="rId659" Type="http://schemas.openxmlformats.org/officeDocument/2006/relationships/slide" Target="slides/slide658.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670" Type="http://schemas.openxmlformats.org/officeDocument/2006/relationships/slide" Target="slides/slide669.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726" Type="http://schemas.openxmlformats.org/officeDocument/2006/relationships/slide" Target="slides/slide725.xml"/><Relationship Id="rId768" Type="http://schemas.openxmlformats.org/officeDocument/2006/relationships/slide" Target="slides/slide767.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628" Type="http://schemas.openxmlformats.org/officeDocument/2006/relationships/slide" Target="slides/slide627.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681" Type="http://schemas.openxmlformats.org/officeDocument/2006/relationships/slide" Target="slides/slide680.xml"/><Relationship Id="rId737" Type="http://schemas.openxmlformats.org/officeDocument/2006/relationships/slide" Target="slides/slide736.xml"/><Relationship Id="rId779" Type="http://schemas.openxmlformats.org/officeDocument/2006/relationships/slide" Target="slides/slide778.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639" Type="http://schemas.openxmlformats.org/officeDocument/2006/relationships/slide" Target="slides/slide638.xml"/><Relationship Id="rId790" Type="http://schemas.openxmlformats.org/officeDocument/2006/relationships/slide" Target="slides/slide789.xml"/><Relationship Id="rId804" Type="http://schemas.openxmlformats.org/officeDocument/2006/relationships/slide" Target="slides/slide803.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650" Type="http://schemas.openxmlformats.org/officeDocument/2006/relationships/slide" Target="slides/slide649.xml"/><Relationship Id="rId303" Type="http://schemas.openxmlformats.org/officeDocument/2006/relationships/slide" Target="slides/slide302.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748" Type="http://schemas.openxmlformats.org/officeDocument/2006/relationships/slide" Target="slides/slide74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tableStyles" Target="tableStyles.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661" Type="http://schemas.openxmlformats.org/officeDocument/2006/relationships/slide" Target="slides/slide660.xml"/><Relationship Id="rId717" Type="http://schemas.openxmlformats.org/officeDocument/2006/relationships/slide" Target="slides/slide716.xml"/><Relationship Id="rId759" Type="http://schemas.openxmlformats.org/officeDocument/2006/relationships/slide" Target="slides/slide75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770" Type="http://schemas.openxmlformats.org/officeDocument/2006/relationships/slide" Target="slides/slide769.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672" Type="http://schemas.openxmlformats.org/officeDocument/2006/relationships/slide" Target="slides/slide671.xml"/><Relationship Id="rId728" Type="http://schemas.openxmlformats.org/officeDocument/2006/relationships/slide" Target="slides/slide72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781" Type="http://schemas.openxmlformats.org/officeDocument/2006/relationships/slide" Target="slides/slide780.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683" Type="http://schemas.openxmlformats.org/officeDocument/2006/relationships/slide" Target="slides/slide682.xml"/><Relationship Id="rId739" Type="http://schemas.openxmlformats.org/officeDocument/2006/relationships/slide" Target="slides/slide73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750" Type="http://schemas.openxmlformats.org/officeDocument/2006/relationships/slide" Target="slides/slide749.xml"/><Relationship Id="rId792" Type="http://schemas.openxmlformats.org/officeDocument/2006/relationships/slide" Target="slides/slide791.xml"/><Relationship Id="rId806" Type="http://schemas.openxmlformats.org/officeDocument/2006/relationships/slide" Target="slides/slide805.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652" Type="http://schemas.openxmlformats.org/officeDocument/2006/relationships/slide" Target="slides/slide651.xml"/><Relationship Id="rId694" Type="http://schemas.openxmlformats.org/officeDocument/2006/relationships/slide" Target="slides/slide693.xml"/><Relationship Id="rId708" Type="http://schemas.openxmlformats.org/officeDocument/2006/relationships/slide" Target="slides/slide70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761" Type="http://schemas.openxmlformats.org/officeDocument/2006/relationships/slide" Target="slides/slide76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663" Type="http://schemas.openxmlformats.org/officeDocument/2006/relationships/slide" Target="slides/slide662.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719" Type="http://schemas.openxmlformats.org/officeDocument/2006/relationships/slide" Target="slides/slide718.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30" Type="http://schemas.openxmlformats.org/officeDocument/2006/relationships/slide" Target="slides/slide729.xml"/><Relationship Id="rId772" Type="http://schemas.openxmlformats.org/officeDocument/2006/relationships/slide" Target="slides/slide771.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674" Type="http://schemas.openxmlformats.org/officeDocument/2006/relationships/slide" Target="slides/slide673.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741" Type="http://schemas.openxmlformats.org/officeDocument/2006/relationships/slide" Target="slides/slide740.xml"/><Relationship Id="rId783" Type="http://schemas.openxmlformats.org/officeDocument/2006/relationships/slide" Target="slides/slide782.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710" Type="http://schemas.openxmlformats.org/officeDocument/2006/relationships/slide" Target="slides/slide709.xml"/><Relationship Id="rId752" Type="http://schemas.openxmlformats.org/officeDocument/2006/relationships/slide" Target="slides/slide751.xml"/><Relationship Id="rId808" Type="http://schemas.openxmlformats.org/officeDocument/2006/relationships/slide" Target="slides/slide80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794" Type="http://schemas.openxmlformats.org/officeDocument/2006/relationships/slide" Target="slides/slide793.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696" Type="http://schemas.openxmlformats.org/officeDocument/2006/relationships/slide" Target="slides/slide695.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721" Type="http://schemas.openxmlformats.org/officeDocument/2006/relationships/slide" Target="slides/slide720.xml"/><Relationship Id="rId763" Type="http://schemas.openxmlformats.org/officeDocument/2006/relationships/slide" Target="slides/slide762.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665" Type="http://schemas.openxmlformats.org/officeDocument/2006/relationships/slide" Target="slides/slide664.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732" Type="http://schemas.openxmlformats.org/officeDocument/2006/relationships/slide" Target="slides/slide731.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774" Type="http://schemas.openxmlformats.org/officeDocument/2006/relationships/slide" Target="slides/slide773.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743" Type="http://schemas.openxmlformats.org/officeDocument/2006/relationships/slide" Target="slides/slide742.xml"/><Relationship Id="rId785" Type="http://schemas.openxmlformats.org/officeDocument/2006/relationships/slide" Target="slides/slide784.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810" Type="http://schemas.openxmlformats.org/officeDocument/2006/relationships/slide" Target="slides/slide809.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754" Type="http://schemas.openxmlformats.org/officeDocument/2006/relationships/slide" Target="slides/slide753.xml"/><Relationship Id="rId796" Type="http://schemas.openxmlformats.org/officeDocument/2006/relationships/slide" Target="slides/slide795.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23" Type="http://schemas.openxmlformats.org/officeDocument/2006/relationships/slide" Target="slides/slide722.xml"/><Relationship Id="rId765" Type="http://schemas.openxmlformats.org/officeDocument/2006/relationships/slide" Target="slides/slide764.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34" Type="http://schemas.openxmlformats.org/officeDocument/2006/relationships/slide" Target="slides/slide733.xml"/><Relationship Id="rId776" Type="http://schemas.openxmlformats.org/officeDocument/2006/relationships/slide" Target="slides/slide775.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801" Type="http://schemas.openxmlformats.org/officeDocument/2006/relationships/slide" Target="slides/slide800.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745" Type="http://schemas.openxmlformats.org/officeDocument/2006/relationships/slide" Target="slides/slide744.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787" Type="http://schemas.openxmlformats.org/officeDocument/2006/relationships/slide" Target="slides/slide786.xml"/><Relationship Id="rId812" Type="http://schemas.openxmlformats.org/officeDocument/2006/relationships/presProps" Target="presProps.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756" Type="http://schemas.openxmlformats.org/officeDocument/2006/relationships/slide" Target="slides/slide755.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798" Type="http://schemas.openxmlformats.org/officeDocument/2006/relationships/slide" Target="slides/slide797.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slide" Target="slides/slide724.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767" Type="http://schemas.openxmlformats.org/officeDocument/2006/relationships/slide" Target="slides/slide766.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736" Type="http://schemas.openxmlformats.org/officeDocument/2006/relationships/slide" Target="slides/slide735.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803" Type="http://schemas.openxmlformats.org/officeDocument/2006/relationships/slide" Target="slides/slide802.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747" Type="http://schemas.openxmlformats.org/officeDocument/2006/relationships/slide" Target="slides/slide746.xml"/><Relationship Id="rId789" Type="http://schemas.openxmlformats.org/officeDocument/2006/relationships/slide" Target="slides/slide788.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814" Type="http://schemas.openxmlformats.org/officeDocument/2006/relationships/theme" Target="theme/theme1.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758" Type="http://schemas.openxmlformats.org/officeDocument/2006/relationships/slide" Target="slides/slide757.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727" Type="http://schemas.openxmlformats.org/officeDocument/2006/relationships/slide" Target="slides/slide726.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226" Type="http://schemas.openxmlformats.org/officeDocument/2006/relationships/slide" Target="slides/slide225.xml"/><Relationship Id="rId433" Type="http://schemas.openxmlformats.org/officeDocument/2006/relationships/slide" Target="slides/slide432.xml"/><Relationship Id="rId640" Type="http://schemas.openxmlformats.org/officeDocument/2006/relationships/slide" Target="slides/slide639.xml"/><Relationship Id="rId738" Type="http://schemas.openxmlformats.org/officeDocument/2006/relationships/slide" Target="slides/slide737.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AC8ADB-67CA-41C7-B120-66EB5806CF1A}" type="doc">
      <dgm:prSet loTypeId="urn:microsoft.com/office/officeart/2005/8/layout/pyramid2" loCatId="pyramid" qsTypeId="urn:microsoft.com/office/officeart/2005/8/quickstyle/3d7" qsCatId="3D" csTypeId="urn:microsoft.com/office/officeart/2005/8/colors/accent2_1" csCatId="accent2" phldr="1"/>
      <dgm:spPr/>
      <dgm:t>
        <a:bodyPr/>
        <a:lstStyle/>
        <a:p>
          <a:endParaRPr lang="en-US"/>
        </a:p>
      </dgm:t>
    </dgm:pt>
    <dgm:pt modelId="{4B950570-4CF2-440F-B0A7-8A2F09BE9B12}">
      <dgm:prSet custT="1"/>
      <dgm:spPr/>
      <dgm:t>
        <a:bodyPr/>
        <a:lstStyle/>
        <a:p>
          <a:pPr rtl="0"/>
          <a:r>
            <a:rPr lang="el-GR" sz="2800" b="1" u="sng" dirty="0" smtClean="0"/>
            <a:t>Αυθεντικότητα του τιμολογίου</a:t>
          </a:r>
          <a:r>
            <a:rPr lang="en-US" sz="2800" b="1" u="sng" dirty="0" smtClean="0"/>
            <a:t>. </a:t>
          </a:r>
          <a:r>
            <a:rPr lang="el-GR" sz="2800" b="1" u="sng" dirty="0" smtClean="0"/>
            <a:t>ΤΑ ΤΡΙΑ «Α»:</a:t>
          </a:r>
          <a:endParaRPr lang="en-US" sz="2800" dirty="0"/>
        </a:p>
      </dgm:t>
    </dgm:pt>
    <dgm:pt modelId="{907E694B-87DC-4BDF-B7C1-840ADA97D307}" type="parTrans" cxnId="{D7BE58F2-5894-48A6-B3D7-E24B8C0F7136}">
      <dgm:prSet/>
      <dgm:spPr/>
      <dgm:t>
        <a:bodyPr/>
        <a:lstStyle/>
        <a:p>
          <a:endParaRPr lang="en-US"/>
        </a:p>
      </dgm:t>
    </dgm:pt>
    <dgm:pt modelId="{7E81DA9D-FA0D-470E-87A6-A6BD30F502C1}" type="sibTrans" cxnId="{D7BE58F2-5894-48A6-B3D7-E24B8C0F7136}">
      <dgm:prSet/>
      <dgm:spPr/>
      <dgm:t>
        <a:bodyPr/>
        <a:lstStyle/>
        <a:p>
          <a:endParaRPr lang="en-US"/>
        </a:p>
      </dgm:t>
    </dgm:pt>
    <dgm:pt modelId="{1C122396-1101-43B2-A245-5D48BB8D7D7F}">
      <dgm:prSet custT="1"/>
      <dgm:spPr/>
      <dgm:t>
        <a:bodyPr/>
        <a:lstStyle/>
        <a:p>
          <a:pPr rtl="0"/>
          <a:r>
            <a:rPr lang="el-GR" sz="2800" b="1" dirty="0" smtClean="0"/>
            <a:t>- Αυθεντικότητα της προέλευσης</a:t>
          </a:r>
          <a:endParaRPr lang="en-US" sz="2800" dirty="0"/>
        </a:p>
      </dgm:t>
    </dgm:pt>
    <dgm:pt modelId="{EF3E89C9-CB8A-4224-8AB9-19C5D4D85AAF}" type="parTrans" cxnId="{C6FAE70B-F2A0-47D1-BBE9-87FF3482116C}">
      <dgm:prSet/>
      <dgm:spPr/>
      <dgm:t>
        <a:bodyPr/>
        <a:lstStyle/>
        <a:p>
          <a:endParaRPr lang="en-US"/>
        </a:p>
      </dgm:t>
    </dgm:pt>
    <dgm:pt modelId="{3BAAA56B-6FF9-446E-8C7E-35C669A8652D}" type="sibTrans" cxnId="{C6FAE70B-F2A0-47D1-BBE9-87FF3482116C}">
      <dgm:prSet/>
      <dgm:spPr/>
      <dgm:t>
        <a:bodyPr/>
        <a:lstStyle/>
        <a:p>
          <a:endParaRPr lang="en-US"/>
        </a:p>
      </dgm:t>
    </dgm:pt>
    <dgm:pt modelId="{1999E50B-3C16-414B-8FCC-D1783436FA3D}">
      <dgm:prSet custT="1"/>
      <dgm:spPr/>
      <dgm:t>
        <a:bodyPr/>
        <a:lstStyle/>
        <a:p>
          <a:pPr rtl="0"/>
          <a:r>
            <a:rPr lang="el-GR" sz="2800" b="1" dirty="0" smtClean="0"/>
            <a:t>- Ακεραιότητα του περιεχομένου </a:t>
          </a:r>
          <a:endParaRPr lang="en-US" sz="2800" dirty="0"/>
        </a:p>
      </dgm:t>
    </dgm:pt>
    <dgm:pt modelId="{D7B81EEB-B609-4C47-9E77-EBCA9EE053E1}" type="parTrans" cxnId="{299846FC-D595-4AEC-8E9D-61E2525900D5}">
      <dgm:prSet/>
      <dgm:spPr/>
      <dgm:t>
        <a:bodyPr/>
        <a:lstStyle/>
        <a:p>
          <a:endParaRPr lang="en-US"/>
        </a:p>
      </dgm:t>
    </dgm:pt>
    <dgm:pt modelId="{98C69ECF-4149-4102-B19F-63F86BC3B9E5}" type="sibTrans" cxnId="{299846FC-D595-4AEC-8E9D-61E2525900D5}">
      <dgm:prSet/>
      <dgm:spPr/>
      <dgm:t>
        <a:bodyPr/>
        <a:lstStyle/>
        <a:p>
          <a:endParaRPr lang="en-US"/>
        </a:p>
      </dgm:t>
    </dgm:pt>
    <dgm:pt modelId="{036E0652-76F7-493A-AF03-DD5AFD085173}">
      <dgm:prSet custT="1"/>
      <dgm:spPr/>
      <dgm:t>
        <a:bodyPr/>
        <a:lstStyle/>
        <a:p>
          <a:pPr rtl="0"/>
          <a:r>
            <a:rPr lang="el-GR" sz="2800" b="1" dirty="0" smtClean="0"/>
            <a:t>- Αναγνωσιμότητα του τιμολογίου</a:t>
          </a:r>
          <a:endParaRPr lang="en-US" sz="2800" dirty="0"/>
        </a:p>
      </dgm:t>
    </dgm:pt>
    <dgm:pt modelId="{2C5A87A5-E26C-4541-840E-D0BBAB0DFAAE}" type="parTrans" cxnId="{6665AAC7-B1C2-438C-B435-8D23F68BD346}">
      <dgm:prSet/>
      <dgm:spPr/>
      <dgm:t>
        <a:bodyPr/>
        <a:lstStyle/>
        <a:p>
          <a:endParaRPr lang="en-US"/>
        </a:p>
      </dgm:t>
    </dgm:pt>
    <dgm:pt modelId="{BEC4D679-1AD6-423D-A430-1EF93209B27E}" type="sibTrans" cxnId="{6665AAC7-B1C2-438C-B435-8D23F68BD346}">
      <dgm:prSet/>
      <dgm:spPr/>
      <dgm:t>
        <a:bodyPr/>
        <a:lstStyle/>
        <a:p>
          <a:endParaRPr lang="en-US"/>
        </a:p>
      </dgm:t>
    </dgm:pt>
    <dgm:pt modelId="{9A22F4C9-4E7F-493C-AF4C-895B7BCF686F}">
      <dgm:prSet custT="1"/>
      <dgm:spPr>
        <a:solidFill>
          <a:srgbClr val="FF0000">
            <a:alpha val="90000"/>
          </a:srgbClr>
        </a:solidFill>
      </dgm:spPr>
      <dgm:t>
        <a:bodyPr/>
        <a:lstStyle/>
        <a:p>
          <a:pPr rtl="0"/>
          <a:r>
            <a:rPr lang="el-GR" sz="2400" b="1" dirty="0" smtClean="0">
              <a:solidFill>
                <a:srgbClr val="FFFF00"/>
              </a:solidFill>
            </a:rPr>
            <a:t>Βασικός κανόνας: αξιόπιστη και ελέγξιμη αλληλουχία (αλυσίδα) τεκμηρίων που συνδέουν κάθε τιμολόγιο με τη σχετική προμήθεια αγαθών ή παροχή υπηρεσιών, και αντίστροφα. </a:t>
          </a:r>
          <a:r>
            <a:rPr lang="el-GR" sz="2800" b="1" dirty="0" smtClean="0">
              <a:solidFill>
                <a:srgbClr val="FFFF00"/>
              </a:solidFill>
            </a:rPr>
            <a:t> </a:t>
          </a:r>
          <a:endParaRPr lang="en-US" sz="2800" dirty="0">
            <a:solidFill>
              <a:srgbClr val="FFFF00"/>
            </a:solidFill>
          </a:endParaRPr>
        </a:p>
      </dgm:t>
    </dgm:pt>
    <dgm:pt modelId="{DBEC7210-D695-448A-BAC6-1D97EC7F449D}" type="parTrans" cxnId="{4B650F93-7C67-4FB4-9E08-50F0C67E7A0E}">
      <dgm:prSet/>
      <dgm:spPr/>
      <dgm:t>
        <a:bodyPr/>
        <a:lstStyle/>
        <a:p>
          <a:endParaRPr lang="en-US"/>
        </a:p>
      </dgm:t>
    </dgm:pt>
    <dgm:pt modelId="{620F189B-3423-42CC-B8B0-F47148577AB8}" type="sibTrans" cxnId="{4B650F93-7C67-4FB4-9E08-50F0C67E7A0E}">
      <dgm:prSet/>
      <dgm:spPr/>
      <dgm:t>
        <a:bodyPr/>
        <a:lstStyle/>
        <a:p>
          <a:endParaRPr lang="en-US"/>
        </a:p>
      </dgm:t>
    </dgm:pt>
    <dgm:pt modelId="{2DCDD42A-5E33-455B-B3B1-4D52927091AC}" type="pres">
      <dgm:prSet presAssocID="{63AC8ADB-67CA-41C7-B120-66EB5806CF1A}" presName="compositeShape" presStyleCnt="0">
        <dgm:presLayoutVars>
          <dgm:dir/>
          <dgm:resizeHandles/>
        </dgm:presLayoutVars>
      </dgm:prSet>
      <dgm:spPr/>
      <dgm:t>
        <a:bodyPr/>
        <a:lstStyle/>
        <a:p>
          <a:endParaRPr lang="el-GR"/>
        </a:p>
      </dgm:t>
    </dgm:pt>
    <dgm:pt modelId="{23ADA82C-EEB3-4B9D-98BF-8150A7CBA4CE}" type="pres">
      <dgm:prSet presAssocID="{63AC8ADB-67CA-41C7-B120-66EB5806CF1A}" presName="pyramid" presStyleLbl="node1" presStyleIdx="0" presStyleCnt="1"/>
      <dgm:spPr/>
    </dgm:pt>
    <dgm:pt modelId="{3F642212-5126-4E04-B018-312E68EDCF1A}" type="pres">
      <dgm:prSet presAssocID="{63AC8ADB-67CA-41C7-B120-66EB5806CF1A}" presName="theList" presStyleCnt="0"/>
      <dgm:spPr/>
    </dgm:pt>
    <dgm:pt modelId="{87BEF5E6-F3C0-4802-86FB-ED548A3EAF7A}" type="pres">
      <dgm:prSet presAssocID="{4B950570-4CF2-440F-B0A7-8A2F09BE9B12}" presName="aNode" presStyleLbl="fgAcc1" presStyleIdx="0" presStyleCnt="5" custScaleX="202273">
        <dgm:presLayoutVars>
          <dgm:bulletEnabled val="1"/>
        </dgm:presLayoutVars>
      </dgm:prSet>
      <dgm:spPr/>
      <dgm:t>
        <a:bodyPr/>
        <a:lstStyle/>
        <a:p>
          <a:endParaRPr lang="en-US"/>
        </a:p>
      </dgm:t>
    </dgm:pt>
    <dgm:pt modelId="{DE1FEE8A-DF7D-4B49-B577-890336184DE6}" type="pres">
      <dgm:prSet presAssocID="{4B950570-4CF2-440F-B0A7-8A2F09BE9B12}" presName="aSpace" presStyleCnt="0"/>
      <dgm:spPr/>
    </dgm:pt>
    <dgm:pt modelId="{D0C33B50-7C5F-4FBD-B279-0CC3C9F17465}" type="pres">
      <dgm:prSet presAssocID="{1C122396-1101-43B2-A245-5D48BB8D7D7F}" presName="aNode" presStyleLbl="fgAcc1" presStyleIdx="1" presStyleCnt="5" custScaleX="202273">
        <dgm:presLayoutVars>
          <dgm:bulletEnabled val="1"/>
        </dgm:presLayoutVars>
      </dgm:prSet>
      <dgm:spPr/>
      <dgm:t>
        <a:bodyPr/>
        <a:lstStyle/>
        <a:p>
          <a:endParaRPr lang="el-GR"/>
        </a:p>
      </dgm:t>
    </dgm:pt>
    <dgm:pt modelId="{590EED54-94FF-4A7A-AB7B-F8D3BAAC61FC}" type="pres">
      <dgm:prSet presAssocID="{1C122396-1101-43B2-A245-5D48BB8D7D7F}" presName="aSpace" presStyleCnt="0"/>
      <dgm:spPr/>
    </dgm:pt>
    <dgm:pt modelId="{ADAD3D78-867E-4A16-9EBA-A7DB8354CBC4}" type="pres">
      <dgm:prSet presAssocID="{1999E50B-3C16-414B-8FCC-D1783436FA3D}" presName="aNode" presStyleLbl="fgAcc1" presStyleIdx="2" presStyleCnt="5" custScaleX="202273">
        <dgm:presLayoutVars>
          <dgm:bulletEnabled val="1"/>
        </dgm:presLayoutVars>
      </dgm:prSet>
      <dgm:spPr/>
      <dgm:t>
        <a:bodyPr/>
        <a:lstStyle/>
        <a:p>
          <a:endParaRPr lang="el-GR"/>
        </a:p>
      </dgm:t>
    </dgm:pt>
    <dgm:pt modelId="{1484CAB9-05BF-4F8C-84DD-5F19030655B1}" type="pres">
      <dgm:prSet presAssocID="{1999E50B-3C16-414B-8FCC-D1783436FA3D}" presName="aSpace" presStyleCnt="0"/>
      <dgm:spPr/>
    </dgm:pt>
    <dgm:pt modelId="{3BE5D4EA-5699-4A66-AC62-9D1B7538F9BB}" type="pres">
      <dgm:prSet presAssocID="{036E0652-76F7-493A-AF03-DD5AFD085173}" presName="aNode" presStyleLbl="fgAcc1" presStyleIdx="3" presStyleCnt="5" custScaleX="202273">
        <dgm:presLayoutVars>
          <dgm:bulletEnabled val="1"/>
        </dgm:presLayoutVars>
      </dgm:prSet>
      <dgm:spPr/>
      <dgm:t>
        <a:bodyPr/>
        <a:lstStyle/>
        <a:p>
          <a:endParaRPr lang="el-GR"/>
        </a:p>
      </dgm:t>
    </dgm:pt>
    <dgm:pt modelId="{054D2B78-84D4-4710-99F9-1B88BE8E6577}" type="pres">
      <dgm:prSet presAssocID="{036E0652-76F7-493A-AF03-DD5AFD085173}" presName="aSpace" presStyleCnt="0"/>
      <dgm:spPr/>
    </dgm:pt>
    <dgm:pt modelId="{CCD73DFE-0027-4020-A4F8-0A936EF132AC}" type="pres">
      <dgm:prSet presAssocID="{9A22F4C9-4E7F-493C-AF4C-895B7BCF686F}" presName="aNode" presStyleLbl="fgAcc1" presStyleIdx="4" presStyleCnt="5" custScaleX="229848" custScaleY="161775" custLinFactNeighborX="-5996" custLinFactNeighborY="92634">
        <dgm:presLayoutVars>
          <dgm:bulletEnabled val="1"/>
        </dgm:presLayoutVars>
      </dgm:prSet>
      <dgm:spPr/>
      <dgm:t>
        <a:bodyPr/>
        <a:lstStyle/>
        <a:p>
          <a:endParaRPr lang="el-GR"/>
        </a:p>
      </dgm:t>
    </dgm:pt>
    <dgm:pt modelId="{CC22A62B-EEFC-42D1-A4A0-89439A1ADB25}" type="pres">
      <dgm:prSet presAssocID="{9A22F4C9-4E7F-493C-AF4C-895B7BCF686F}" presName="aSpace" presStyleCnt="0"/>
      <dgm:spPr/>
    </dgm:pt>
  </dgm:ptLst>
  <dgm:cxnLst>
    <dgm:cxn modelId="{6665AAC7-B1C2-438C-B435-8D23F68BD346}" srcId="{63AC8ADB-67CA-41C7-B120-66EB5806CF1A}" destId="{036E0652-76F7-493A-AF03-DD5AFD085173}" srcOrd="3" destOrd="0" parTransId="{2C5A87A5-E26C-4541-840E-D0BBAB0DFAAE}" sibTransId="{BEC4D679-1AD6-423D-A430-1EF93209B27E}"/>
    <dgm:cxn modelId="{8E8CBD5C-D3AD-4D13-BDC9-7A0550D55CCA}" type="presOf" srcId="{63AC8ADB-67CA-41C7-B120-66EB5806CF1A}" destId="{2DCDD42A-5E33-455B-B3B1-4D52927091AC}" srcOrd="0" destOrd="0" presId="urn:microsoft.com/office/officeart/2005/8/layout/pyramid2"/>
    <dgm:cxn modelId="{0AE302AE-8C94-462F-9F39-93F1C6B6ED45}" type="presOf" srcId="{9A22F4C9-4E7F-493C-AF4C-895B7BCF686F}" destId="{CCD73DFE-0027-4020-A4F8-0A936EF132AC}" srcOrd="0" destOrd="0" presId="urn:microsoft.com/office/officeart/2005/8/layout/pyramid2"/>
    <dgm:cxn modelId="{CD42F62F-1071-4E83-AB28-8F715E60EE6C}" type="presOf" srcId="{036E0652-76F7-493A-AF03-DD5AFD085173}" destId="{3BE5D4EA-5699-4A66-AC62-9D1B7538F9BB}" srcOrd="0" destOrd="0" presId="urn:microsoft.com/office/officeart/2005/8/layout/pyramid2"/>
    <dgm:cxn modelId="{299846FC-D595-4AEC-8E9D-61E2525900D5}" srcId="{63AC8ADB-67CA-41C7-B120-66EB5806CF1A}" destId="{1999E50B-3C16-414B-8FCC-D1783436FA3D}" srcOrd="2" destOrd="0" parTransId="{D7B81EEB-B609-4C47-9E77-EBCA9EE053E1}" sibTransId="{98C69ECF-4149-4102-B19F-63F86BC3B9E5}"/>
    <dgm:cxn modelId="{D7BE58F2-5894-48A6-B3D7-E24B8C0F7136}" srcId="{63AC8ADB-67CA-41C7-B120-66EB5806CF1A}" destId="{4B950570-4CF2-440F-B0A7-8A2F09BE9B12}" srcOrd="0" destOrd="0" parTransId="{907E694B-87DC-4BDF-B7C1-840ADA97D307}" sibTransId="{7E81DA9D-FA0D-470E-87A6-A6BD30F502C1}"/>
    <dgm:cxn modelId="{DF88777A-55B5-4CAE-B85A-D022C9208DB9}" type="presOf" srcId="{1C122396-1101-43B2-A245-5D48BB8D7D7F}" destId="{D0C33B50-7C5F-4FBD-B279-0CC3C9F17465}" srcOrd="0" destOrd="0" presId="urn:microsoft.com/office/officeart/2005/8/layout/pyramid2"/>
    <dgm:cxn modelId="{DC8DEB85-7BD9-46C5-862A-2C3F809160A8}" type="presOf" srcId="{1999E50B-3C16-414B-8FCC-D1783436FA3D}" destId="{ADAD3D78-867E-4A16-9EBA-A7DB8354CBC4}" srcOrd="0" destOrd="0" presId="urn:microsoft.com/office/officeart/2005/8/layout/pyramid2"/>
    <dgm:cxn modelId="{EED9920C-A326-4A46-9816-92B7D19E0854}" type="presOf" srcId="{4B950570-4CF2-440F-B0A7-8A2F09BE9B12}" destId="{87BEF5E6-F3C0-4802-86FB-ED548A3EAF7A}" srcOrd="0" destOrd="0" presId="urn:microsoft.com/office/officeart/2005/8/layout/pyramid2"/>
    <dgm:cxn modelId="{C6FAE70B-F2A0-47D1-BBE9-87FF3482116C}" srcId="{63AC8ADB-67CA-41C7-B120-66EB5806CF1A}" destId="{1C122396-1101-43B2-A245-5D48BB8D7D7F}" srcOrd="1" destOrd="0" parTransId="{EF3E89C9-CB8A-4224-8AB9-19C5D4D85AAF}" sibTransId="{3BAAA56B-6FF9-446E-8C7E-35C669A8652D}"/>
    <dgm:cxn modelId="{4B650F93-7C67-4FB4-9E08-50F0C67E7A0E}" srcId="{63AC8ADB-67CA-41C7-B120-66EB5806CF1A}" destId="{9A22F4C9-4E7F-493C-AF4C-895B7BCF686F}" srcOrd="4" destOrd="0" parTransId="{DBEC7210-D695-448A-BAC6-1D97EC7F449D}" sibTransId="{620F189B-3423-42CC-B8B0-F47148577AB8}"/>
    <dgm:cxn modelId="{A2AB15D3-68E6-4D3A-9CC7-EDCCF045080E}" type="presParOf" srcId="{2DCDD42A-5E33-455B-B3B1-4D52927091AC}" destId="{23ADA82C-EEB3-4B9D-98BF-8150A7CBA4CE}" srcOrd="0" destOrd="0" presId="urn:microsoft.com/office/officeart/2005/8/layout/pyramid2"/>
    <dgm:cxn modelId="{E0844603-5414-41D2-9AC0-B5507F5848B0}" type="presParOf" srcId="{2DCDD42A-5E33-455B-B3B1-4D52927091AC}" destId="{3F642212-5126-4E04-B018-312E68EDCF1A}" srcOrd="1" destOrd="0" presId="urn:microsoft.com/office/officeart/2005/8/layout/pyramid2"/>
    <dgm:cxn modelId="{991462B4-3D2D-45E4-9D41-A58545ECB247}" type="presParOf" srcId="{3F642212-5126-4E04-B018-312E68EDCF1A}" destId="{87BEF5E6-F3C0-4802-86FB-ED548A3EAF7A}" srcOrd="0" destOrd="0" presId="urn:microsoft.com/office/officeart/2005/8/layout/pyramid2"/>
    <dgm:cxn modelId="{86099F7E-9BCF-4522-9909-993308EA21B5}" type="presParOf" srcId="{3F642212-5126-4E04-B018-312E68EDCF1A}" destId="{DE1FEE8A-DF7D-4B49-B577-890336184DE6}" srcOrd="1" destOrd="0" presId="urn:microsoft.com/office/officeart/2005/8/layout/pyramid2"/>
    <dgm:cxn modelId="{2985607D-B684-4973-B77B-43BBE86B4151}" type="presParOf" srcId="{3F642212-5126-4E04-B018-312E68EDCF1A}" destId="{D0C33B50-7C5F-4FBD-B279-0CC3C9F17465}" srcOrd="2" destOrd="0" presId="urn:microsoft.com/office/officeart/2005/8/layout/pyramid2"/>
    <dgm:cxn modelId="{6D2A5EC9-36A9-421B-83B6-6BD8B107EEB8}" type="presParOf" srcId="{3F642212-5126-4E04-B018-312E68EDCF1A}" destId="{590EED54-94FF-4A7A-AB7B-F8D3BAAC61FC}" srcOrd="3" destOrd="0" presId="urn:microsoft.com/office/officeart/2005/8/layout/pyramid2"/>
    <dgm:cxn modelId="{95C6416C-2684-42DE-9184-5E1E3AF1582D}" type="presParOf" srcId="{3F642212-5126-4E04-B018-312E68EDCF1A}" destId="{ADAD3D78-867E-4A16-9EBA-A7DB8354CBC4}" srcOrd="4" destOrd="0" presId="urn:microsoft.com/office/officeart/2005/8/layout/pyramid2"/>
    <dgm:cxn modelId="{7BCDE6DC-9457-4D45-8FDA-D1763ECF8D9C}" type="presParOf" srcId="{3F642212-5126-4E04-B018-312E68EDCF1A}" destId="{1484CAB9-05BF-4F8C-84DD-5F19030655B1}" srcOrd="5" destOrd="0" presId="urn:microsoft.com/office/officeart/2005/8/layout/pyramid2"/>
    <dgm:cxn modelId="{13606216-96B1-4A61-A7B1-75229CB999B1}" type="presParOf" srcId="{3F642212-5126-4E04-B018-312E68EDCF1A}" destId="{3BE5D4EA-5699-4A66-AC62-9D1B7538F9BB}" srcOrd="6" destOrd="0" presId="urn:microsoft.com/office/officeart/2005/8/layout/pyramid2"/>
    <dgm:cxn modelId="{41B86DC1-0701-4EE8-AE5D-F2E3EA307959}" type="presParOf" srcId="{3F642212-5126-4E04-B018-312E68EDCF1A}" destId="{054D2B78-84D4-4710-99F9-1B88BE8E6577}" srcOrd="7" destOrd="0" presId="urn:microsoft.com/office/officeart/2005/8/layout/pyramid2"/>
    <dgm:cxn modelId="{7A861B00-BA96-43F3-97B6-C2A6B975BA65}" type="presParOf" srcId="{3F642212-5126-4E04-B018-312E68EDCF1A}" destId="{CCD73DFE-0027-4020-A4F8-0A936EF132AC}" srcOrd="8" destOrd="0" presId="urn:microsoft.com/office/officeart/2005/8/layout/pyramid2"/>
    <dgm:cxn modelId="{A6DA7899-1C6D-4D9A-BC29-E586D37EAEBB}" type="presParOf" srcId="{3F642212-5126-4E04-B018-312E68EDCF1A}" destId="{CC22A62B-EEFC-42D1-A4A0-89439A1ADB25}" srcOrd="9"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9ED880-0D59-485D-9603-CAD2385A7111}"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l-GR"/>
        </a:p>
      </dgm:t>
    </dgm:pt>
    <dgm:pt modelId="{A96FB79B-DACE-4785-87F9-E5241136D35E}">
      <dgm:prSet phldrT="[Κείμενο]" custT="1"/>
      <dgm:spPr/>
      <dgm:t>
        <a:bodyPr/>
        <a:lstStyle/>
        <a:p>
          <a:endParaRPr lang="el-GR" altLang="el-GR" sz="2800" b="1" dirty="0" smtClean="0"/>
        </a:p>
        <a:p>
          <a:endParaRPr lang="el-GR" altLang="el-GR" sz="2800" b="1" dirty="0" smtClean="0">
            <a:solidFill>
              <a:srgbClr val="FF0000"/>
            </a:solidFill>
          </a:endParaRPr>
        </a:p>
        <a:p>
          <a:r>
            <a:rPr lang="en-US" altLang="el-GR" sz="2800" b="1" dirty="0" smtClean="0">
              <a:solidFill>
                <a:srgbClr val="FF0000"/>
              </a:solidFill>
            </a:rPr>
            <a:t>TIC :</a:t>
          </a:r>
          <a:r>
            <a:rPr lang="en-US" altLang="el-GR" sz="2800" dirty="0" smtClean="0"/>
            <a:t> </a:t>
          </a:r>
          <a:r>
            <a:rPr lang="el-GR" altLang="el-GR" sz="2800" b="1" dirty="0" smtClean="0">
              <a:solidFill>
                <a:srgbClr val="7030A0"/>
              </a:solidFill>
            </a:rPr>
            <a:t>ΣΥΝΟΛΙΚΟ ΚΟΣΤΟΣ ΑΠΟΘΕΜΑΤΩΝ</a:t>
          </a:r>
        </a:p>
        <a:p>
          <a:r>
            <a:rPr lang="en-US" altLang="el-GR" sz="2800" b="1" dirty="0" smtClean="0">
              <a:solidFill>
                <a:srgbClr val="FF0000"/>
              </a:solidFill>
            </a:rPr>
            <a:t>TIC = TCC + TOC</a:t>
          </a:r>
          <a:r>
            <a:rPr lang="el-GR" altLang="el-GR" sz="2800" dirty="0" smtClean="0">
              <a:solidFill>
                <a:srgbClr val="7030A0"/>
              </a:solidFill>
            </a:rPr>
            <a:t> </a:t>
          </a:r>
        </a:p>
        <a:p>
          <a:endParaRPr lang="el-GR" sz="2800" dirty="0"/>
        </a:p>
      </dgm:t>
    </dgm:pt>
    <dgm:pt modelId="{4CB72A8C-9707-45D5-A5CC-9FC71440169E}" type="parTrans" cxnId="{D6EAC6DB-6B74-4744-8D7C-CFCDBA463FC9}">
      <dgm:prSet/>
      <dgm:spPr/>
      <dgm:t>
        <a:bodyPr/>
        <a:lstStyle/>
        <a:p>
          <a:endParaRPr lang="el-GR"/>
        </a:p>
      </dgm:t>
    </dgm:pt>
    <dgm:pt modelId="{42461C62-371C-45A9-AAF4-360E91F16DF2}" type="sibTrans" cxnId="{D6EAC6DB-6B74-4744-8D7C-CFCDBA463FC9}">
      <dgm:prSet/>
      <dgm:spPr>
        <a:solidFill>
          <a:srgbClr val="663300"/>
        </a:solidFill>
      </dgm:spPr>
      <dgm:t>
        <a:bodyPr/>
        <a:lstStyle/>
        <a:p>
          <a:endParaRPr lang="el-GR" dirty="0"/>
        </a:p>
      </dgm:t>
    </dgm:pt>
    <dgm:pt modelId="{28F02061-91B7-4511-A418-1162AE5191A3}">
      <dgm:prSet phldrT="[Κείμενο]" custT="1"/>
      <dgm:spPr/>
      <dgm:t>
        <a:bodyPr/>
        <a:lstStyle/>
        <a:p>
          <a:r>
            <a:rPr lang="en-US" altLang="el-GR" sz="2400" b="1" dirty="0" smtClean="0">
              <a:solidFill>
                <a:srgbClr val="CC3300"/>
              </a:solidFill>
            </a:rPr>
            <a:t>TOC:</a:t>
          </a:r>
          <a:r>
            <a:rPr lang="en-US" altLang="el-GR" sz="2000" dirty="0" smtClean="0"/>
            <a:t> </a:t>
          </a:r>
          <a:r>
            <a:rPr lang="el-GR" altLang="el-GR" sz="2400" b="1" dirty="0" smtClean="0">
              <a:solidFill>
                <a:schemeClr val="tx1"/>
              </a:solidFill>
            </a:rPr>
            <a:t>Συνολικό Κόστος Παραγγελίας Αποθεμάτων</a:t>
          </a:r>
        </a:p>
        <a:p>
          <a:r>
            <a:rPr lang="en-US" altLang="el-GR" sz="2000" b="1" dirty="0" smtClean="0">
              <a:solidFill>
                <a:srgbClr val="CC3300"/>
              </a:solidFill>
            </a:rPr>
            <a:t>TOC = (D/Or) * Sc</a:t>
          </a:r>
          <a:endParaRPr lang="el-GR" sz="2000" dirty="0"/>
        </a:p>
      </dgm:t>
    </dgm:pt>
    <dgm:pt modelId="{3328400B-13C5-4CA1-AFCC-5DEF6831F17C}" type="parTrans" cxnId="{A68A7E84-EB95-422E-99D3-EA626298654A}">
      <dgm:prSet/>
      <dgm:spPr/>
      <dgm:t>
        <a:bodyPr/>
        <a:lstStyle/>
        <a:p>
          <a:endParaRPr lang="el-GR"/>
        </a:p>
      </dgm:t>
    </dgm:pt>
    <dgm:pt modelId="{4CDF257B-6D64-4CF5-AAD9-6B1931151ABA}" type="sibTrans" cxnId="{A68A7E84-EB95-422E-99D3-EA626298654A}">
      <dgm:prSet/>
      <dgm:spPr>
        <a:solidFill>
          <a:srgbClr val="FF9900"/>
        </a:solidFill>
      </dgm:spPr>
      <dgm:t>
        <a:bodyPr/>
        <a:lstStyle/>
        <a:p>
          <a:endParaRPr lang="el-GR" dirty="0"/>
        </a:p>
      </dgm:t>
    </dgm:pt>
    <dgm:pt modelId="{BBFE134C-F1CF-4A4F-83AF-CB0895F1E07E}">
      <dgm:prSet phldrT="[Κείμενο]" custT="1"/>
      <dgm:spPr/>
      <dgm:t>
        <a:bodyPr anchor="t"/>
        <a:lstStyle/>
        <a:p>
          <a:pPr algn="just"/>
          <a:r>
            <a:rPr lang="en-US" altLang="el-GR" sz="1800" b="1" dirty="0" smtClean="0">
              <a:solidFill>
                <a:srgbClr val="CC3399"/>
              </a:solidFill>
            </a:rPr>
            <a:t>Q:</a:t>
          </a:r>
          <a:r>
            <a:rPr lang="en-US" altLang="el-GR" sz="1800" b="1" dirty="0" smtClean="0">
              <a:solidFill>
                <a:schemeClr val="tx1"/>
              </a:solidFill>
            </a:rPr>
            <a:t> </a:t>
          </a:r>
          <a:r>
            <a:rPr lang="el-GR" altLang="el-GR" sz="1800" b="1" dirty="0" smtClean="0">
              <a:solidFill>
                <a:schemeClr val="tx1"/>
              </a:solidFill>
            </a:rPr>
            <a:t>Ποσότητα Αποθέματος (Μενόντων = Αγορές Αρχής +Τέλους - Πωλήσεις).</a:t>
          </a:r>
        </a:p>
        <a:p>
          <a:pPr algn="just"/>
          <a:r>
            <a:rPr lang="en-US" altLang="el-GR" sz="1800" b="1" dirty="0" smtClean="0">
              <a:solidFill>
                <a:srgbClr val="7030A0"/>
              </a:solidFill>
            </a:rPr>
            <a:t>Q</a:t>
          </a:r>
          <a:r>
            <a:rPr lang="el-GR" altLang="el-GR" sz="1800" b="1" dirty="0" smtClean="0">
              <a:solidFill>
                <a:srgbClr val="7030A0"/>
              </a:solidFill>
            </a:rPr>
            <a:t>/2</a:t>
          </a:r>
          <a:r>
            <a:rPr lang="en-US" altLang="el-GR" sz="1800" b="1" dirty="0" smtClean="0">
              <a:solidFill>
                <a:srgbClr val="7030A0"/>
              </a:solidFill>
            </a:rPr>
            <a:t>: </a:t>
          </a:r>
          <a:r>
            <a:rPr lang="el-GR" altLang="el-GR" sz="1800" b="1" dirty="0" smtClean="0">
              <a:solidFill>
                <a:schemeClr val="tx1"/>
              </a:solidFill>
            </a:rPr>
            <a:t>Μέσο Ύψος Αποθεμάτων.</a:t>
          </a:r>
        </a:p>
        <a:p>
          <a:pPr algn="just"/>
          <a:r>
            <a:rPr lang="en-US" altLang="el-GR" sz="1800" b="1" dirty="0" smtClean="0">
              <a:solidFill>
                <a:srgbClr val="FF0000"/>
              </a:solidFill>
            </a:rPr>
            <a:t>C:</a:t>
          </a:r>
          <a:r>
            <a:rPr lang="en-US" altLang="el-GR" sz="1800" b="1" dirty="0" smtClean="0">
              <a:solidFill>
                <a:schemeClr val="tx1"/>
              </a:solidFill>
            </a:rPr>
            <a:t> </a:t>
          </a:r>
          <a:r>
            <a:rPr lang="el-GR" altLang="el-GR" sz="1800" b="1" dirty="0" smtClean="0">
              <a:solidFill>
                <a:schemeClr val="tx1"/>
              </a:solidFill>
            </a:rPr>
            <a:t>Κόστος Διατήρησης ανά Μονάδα Αποθέματος.</a:t>
          </a:r>
        </a:p>
        <a:p>
          <a:pPr algn="just"/>
          <a:r>
            <a:rPr lang="en-US" altLang="el-GR" sz="1800" b="1" dirty="0" smtClean="0">
              <a:solidFill>
                <a:srgbClr val="0000FF"/>
              </a:solidFill>
            </a:rPr>
            <a:t>D:</a:t>
          </a:r>
          <a:r>
            <a:rPr lang="en-US" altLang="el-GR" sz="1800" b="1" dirty="0" smtClean="0">
              <a:solidFill>
                <a:schemeClr val="tx1"/>
              </a:solidFill>
            </a:rPr>
            <a:t> </a:t>
          </a:r>
          <a:r>
            <a:rPr lang="el-GR" altLang="el-GR" sz="1800" b="1" dirty="0" smtClean="0">
              <a:solidFill>
                <a:schemeClr val="tx1"/>
              </a:solidFill>
            </a:rPr>
            <a:t>Συνολική Ζήτηση Αποθέματος σε Μονάδες κατά την Εξεταζόμενη Περίοδο.</a:t>
          </a:r>
        </a:p>
        <a:p>
          <a:pPr algn="just"/>
          <a:r>
            <a:rPr lang="en-US" altLang="el-GR" sz="1800" b="1" dirty="0" smtClean="0">
              <a:solidFill>
                <a:srgbClr val="FFFF00"/>
              </a:solidFill>
            </a:rPr>
            <a:t>Or:</a:t>
          </a:r>
          <a:r>
            <a:rPr lang="en-US" altLang="el-GR" sz="1800" b="1" dirty="0" smtClean="0">
              <a:solidFill>
                <a:schemeClr val="tx1"/>
              </a:solidFill>
            </a:rPr>
            <a:t> </a:t>
          </a:r>
          <a:r>
            <a:rPr lang="el-GR" altLang="el-GR" sz="1800" b="1" dirty="0" smtClean="0">
              <a:solidFill>
                <a:schemeClr val="tx1"/>
              </a:solidFill>
            </a:rPr>
            <a:t>Αριθμός Παραγγελιών.</a:t>
          </a:r>
        </a:p>
        <a:p>
          <a:pPr algn="just"/>
          <a:r>
            <a:rPr lang="en-US" altLang="el-GR" sz="1800" b="1" dirty="0" smtClean="0">
              <a:solidFill>
                <a:srgbClr val="C00000"/>
              </a:solidFill>
            </a:rPr>
            <a:t>Sc:</a:t>
          </a:r>
          <a:r>
            <a:rPr lang="en-US" altLang="el-GR" sz="1800" b="1" dirty="0" smtClean="0">
              <a:solidFill>
                <a:schemeClr val="tx1"/>
              </a:solidFill>
            </a:rPr>
            <a:t> </a:t>
          </a:r>
          <a:r>
            <a:rPr lang="el-GR" altLang="el-GR" sz="1800" b="1" dirty="0" smtClean="0">
              <a:solidFill>
                <a:schemeClr val="tx1"/>
              </a:solidFill>
            </a:rPr>
            <a:t>Σταθερό Κόστος ανά Παραγγελία.</a:t>
          </a:r>
        </a:p>
        <a:p>
          <a:pPr algn="ctr"/>
          <a:endParaRPr lang="el-GR" sz="1600" dirty="0"/>
        </a:p>
      </dgm:t>
    </dgm:pt>
    <dgm:pt modelId="{63831137-B9B9-4C31-90E4-4897A9F20079}" type="parTrans" cxnId="{9197751F-C2B3-4097-BD35-12290A50DD2E}">
      <dgm:prSet/>
      <dgm:spPr/>
      <dgm:t>
        <a:bodyPr/>
        <a:lstStyle/>
        <a:p>
          <a:endParaRPr lang="el-GR"/>
        </a:p>
      </dgm:t>
    </dgm:pt>
    <dgm:pt modelId="{078860C1-6EA9-40F5-9296-015D4798DAFD}" type="sibTrans" cxnId="{9197751F-C2B3-4097-BD35-12290A50DD2E}">
      <dgm:prSet/>
      <dgm:spPr>
        <a:solidFill>
          <a:srgbClr val="006600"/>
        </a:solidFill>
      </dgm:spPr>
      <dgm:t>
        <a:bodyPr/>
        <a:lstStyle/>
        <a:p>
          <a:endParaRPr lang="el-GR" dirty="0"/>
        </a:p>
      </dgm:t>
    </dgm:pt>
    <dgm:pt modelId="{0B17CC48-1764-49B0-BFD5-991B971BD26A}">
      <dgm:prSet custT="1"/>
      <dgm:spPr/>
      <dgm:t>
        <a:bodyPr/>
        <a:lstStyle/>
        <a:p>
          <a:r>
            <a:rPr lang="el-GR" altLang="el-GR" sz="2400" b="1" dirty="0" smtClean="0">
              <a:solidFill>
                <a:srgbClr val="0000FF"/>
              </a:solidFill>
            </a:rPr>
            <a:t>Τ</a:t>
          </a:r>
          <a:r>
            <a:rPr lang="en-US" altLang="el-GR" sz="2400" b="1" dirty="0" smtClean="0">
              <a:solidFill>
                <a:srgbClr val="0000FF"/>
              </a:solidFill>
            </a:rPr>
            <a:t>CC</a:t>
          </a:r>
          <a:r>
            <a:rPr lang="el-GR" altLang="el-GR" sz="2400" b="1" dirty="0" smtClean="0">
              <a:solidFill>
                <a:srgbClr val="0000FF"/>
              </a:solidFill>
            </a:rPr>
            <a:t>: </a:t>
          </a:r>
          <a:r>
            <a:rPr lang="el-GR" altLang="el-GR" sz="2400" b="1" dirty="0" smtClean="0">
              <a:solidFill>
                <a:schemeClr val="tx1"/>
              </a:solidFill>
            </a:rPr>
            <a:t>Συνολικό Κόστος Διατήρησης Αποθεμάτων</a:t>
          </a:r>
        </a:p>
        <a:p>
          <a:r>
            <a:rPr lang="el-GR" altLang="el-GR" sz="2400" b="1" dirty="0" smtClean="0">
              <a:solidFill>
                <a:srgbClr val="0000FF"/>
              </a:solidFill>
            </a:rPr>
            <a:t>Τ</a:t>
          </a:r>
          <a:r>
            <a:rPr lang="en-US" altLang="el-GR" sz="2400" b="1" dirty="0" smtClean="0">
              <a:solidFill>
                <a:srgbClr val="0000FF"/>
              </a:solidFill>
            </a:rPr>
            <a:t>CC = (Q/2) * C</a:t>
          </a:r>
          <a:r>
            <a:rPr lang="en-US" altLang="el-GR" sz="2400" dirty="0" smtClean="0">
              <a:solidFill>
                <a:srgbClr val="0000FF"/>
              </a:solidFill>
            </a:rPr>
            <a:t> </a:t>
          </a:r>
          <a:r>
            <a:rPr lang="el-GR" altLang="el-GR" sz="2400" dirty="0" smtClean="0">
              <a:solidFill>
                <a:srgbClr val="0000FF"/>
              </a:solidFill>
            </a:rPr>
            <a:t> </a:t>
          </a:r>
        </a:p>
        <a:p>
          <a:endParaRPr lang="en-US" altLang="el-GR" sz="1000" dirty="0" smtClean="0">
            <a:solidFill>
              <a:srgbClr val="0000FF"/>
            </a:solidFill>
          </a:endParaRPr>
        </a:p>
      </dgm:t>
    </dgm:pt>
    <dgm:pt modelId="{5AC6947E-106B-4953-8AA8-DEF335F7FBFE}" type="parTrans" cxnId="{D869D503-267D-4D67-86CA-F582CA402926}">
      <dgm:prSet/>
      <dgm:spPr/>
      <dgm:t>
        <a:bodyPr/>
        <a:lstStyle/>
        <a:p>
          <a:endParaRPr lang="el-GR"/>
        </a:p>
      </dgm:t>
    </dgm:pt>
    <dgm:pt modelId="{6AF0C818-36DF-4D04-9580-8F73CF655C37}" type="sibTrans" cxnId="{D869D503-267D-4D67-86CA-F582CA402926}">
      <dgm:prSet/>
      <dgm:spPr>
        <a:solidFill>
          <a:srgbClr val="7030A0"/>
        </a:solidFill>
      </dgm:spPr>
      <dgm:t>
        <a:bodyPr/>
        <a:lstStyle/>
        <a:p>
          <a:endParaRPr lang="el-GR" dirty="0">
            <a:solidFill>
              <a:srgbClr val="006600"/>
            </a:solidFill>
          </a:endParaRPr>
        </a:p>
      </dgm:t>
    </dgm:pt>
    <dgm:pt modelId="{A50A3F7F-4B3F-4118-BABB-7487EB5590E8}" type="pres">
      <dgm:prSet presAssocID="{DE9ED880-0D59-485D-9603-CAD2385A7111}" presName="Name0" presStyleCnt="0">
        <dgm:presLayoutVars>
          <dgm:dir/>
          <dgm:resizeHandles val="exact"/>
        </dgm:presLayoutVars>
      </dgm:prSet>
      <dgm:spPr/>
      <dgm:t>
        <a:bodyPr/>
        <a:lstStyle/>
        <a:p>
          <a:endParaRPr lang="el-GR"/>
        </a:p>
      </dgm:t>
    </dgm:pt>
    <dgm:pt modelId="{E201185A-3364-4E16-B198-D16701B3476D}" type="pres">
      <dgm:prSet presAssocID="{A96FB79B-DACE-4785-87F9-E5241136D35E}" presName="node" presStyleLbl="node1" presStyleIdx="0" presStyleCnt="4" custScaleX="315668" custScaleY="96482">
        <dgm:presLayoutVars>
          <dgm:bulletEnabled val="1"/>
        </dgm:presLayoutVars>
      </dgm:prSet>
      <dgm:spPr/>
      <dgm:t>
        <a:bodyPr/>
        <a:lstStyle/>
        <a:p>
          <a:endParaRPr lang="el-GR"/>
        </a:p>
      </dgm:t>
    </dgm:pt>
    <dgm:pt modelId="{9623E8A8-399F-41A8-9607-7CCCB01605D0}" type="pres">
      <dgm:prSet presAssocID="{42461C62-371C-45A9-AAF4-360E91F16DF2}" presName="sibTrans" presStyleLbl="sibTrans2D1" presStyleIdx="0" presStyleCnt="4"/>
      <dgm:spPr/>
      <dgm:t>
        <a:bodyPr/>
        <a:lstStyle/>
        <a:p>
          <a:endParaRPr lang="el-GR"/>
        </a:p>
      </dgm:t>
    </dgm:pt>
    <dgm:pt modelId="{7C6C23F4-E1F0-407B-AC16-F38C460B6B7A}" type="pres">
      <dgm:prSet presAssocID="{42461C62-371C-45A9-AAF4-360E91F16DF2}" presName="connectorText" presStyleLbl="sibTrans2D1" presStyleIdx="0" presStyleCnt="4"/>
      <dgm:spPr/>
      <dgm:t>
        <a:bodyPr/>
        <a:lstStyle/>
        <a:p>
          <a:endParaRPr lang="el-GR"/>
        </a:p>
      </dgm:t>
    </dgm:pt>
    <dgm:pt modelId="{7D516EED-F8C1-42E9-8EAA-A51EAF25ADE5}" type="pres">
      <dgm:prSet presAssocID="{28F02061-91B7-4511-A418-1162AE5191A3}" presName="node" presStyleLbl="node1" presStyleIdx="1" presStyleCnt="4" custScaleX="164330" custRadScaleRad="82387" custRadScaleInc="-34726">
        <dgm:presLayoutVars>
          <dgm:bulletEnabled val="1"/>
        </dgm:presLayoutVars>
      </dgm:prSet>
      <dgm:spPr/>
      <dgm:t>
        <a:bodyPr/>
        <a:lstStyle/>
        <a:p>
          <a:endParaRPr lang="el-GR"/>
        </a:p>
      </dgm:t>
    </dgm:pt>
    <dgm:pt modelId="{DB5DC9AD-5EE2-4DF7-A228-3516273EAE15}" type="pres">
      <dgm:prSet presAssocID="{4CDF257B-6D64-4CF5-AAD9-6B1931151ABA}" presName="sibTrans" presStyleLbl="sibTrans2D1" presStyleIdx="1" presStyleCnt="4"/>
      <dgm:spPr/>
      <dgm:t>
        <a:bodyPr/>
        <a:lstStyle/>
        <a:p>
          <a:endParaRPr lang="el-GR"/>
        </a:p>
      </dgm:t>
    </dgm:pt>
    <dgm:pt modelId="{70850534-3BD0-48FF-9D6D-AE7838DDFE55}" type="pres">
      <dgm:prSet presAssocID="{4CDF257B-6D64-4CF5-AAD9-6B1931151ABA}" presName="connectorText" presStyleLbl="sibTrans2D1" presStyleIdx="1" presStyleCnt="4"/>
      <dgm:spPr/>
      <dgm:t>
        <a:bodyPr/>
        <a:lstStyle/>
        <a:p>
          <a:endParaRPr lang="el-GR"/>
        </a:p>
      </dgm:t>
    </dgm:pt>
    <dgm:pt modelId="{30DA619B-2734-4395-90F3-252BAE17B0DF}" type="pres">
      <dgm:prSet presAssocID="{BBFE134C-F1CF-4A4F-83AF-CB0895F1E07E}" presName="node" presStyleLbl="node1" presStyleIdx="2" presStyleCnt="4" custScaleX="363766" custScaleY="195327" custRadScaleRad="85022" custRadScaleInc="-7841">
        <dgm:presLayoutVars>
          <dgm:bulletEnabled val="1"/>
        </dgm:presLayoutVars>
      </dgm:prSet>
      <dgm:spPr/>
      <dgm:t>
        <a:bodyPr/>
        <a:lstStyle/>
        <a:p>
          <a:endParaRPr lang="el-GR"/>
        </a:p>
      </dgm:t>
    </dgm:pt>
    <dgm:pt modelId="{46BA85CD-6729-4EFD-A6F5-2C10DE81C89A}" type="pres">
      <dgm:prSet presAssocID="{078860C1-6EA9-40F5-9296-015D4798DAFD}" presName="sibTrans" presStyleLbl="sibTrans2D1" presStyleIdx="2" presStyleCnt="4"/>
      <dgm:spPr/>
      <dgm:t>
        <a:bodyPr/>
        <a:lstStyle/>
        <a:p>
          <a:endParaRPr lang="el-GR"/>
        </a:p>
      </dgm:t>
    </dgm:pt>
    <dgm:pt modelId="{C98CA703-233C-45E3-ACD2-73C23CEE8E6D}" type="pres">
      <dgm:prSet presAssocID="{078860C1-6EA9-40F5-9296-015D4798DAFD}" presName="connectorText" presStyleLbl="sibTrans2D1" presStyleIdx="2" presStyleCnt="4"/>
      <dgm:spPr/>
      <dgm:t>
        <a:bodyPr/>
        <a:lstStyle/>
        <a:p>
          <a:endParaRPr lang="el-GR"/>
        </a:p>
      </dgm:t>
    </dgm:pt>
    <dgm:pt modelId="{81306C9E-A0BF-41D4-AB40-60F1F6817F98}" type="pres">
      <dgm:prSet presAssocID="{0B17CC48-1764-49B0-BFD5-991B971BD26A}" presName="node" presStyleLbl="node1" presStyleIdx="3" presStyleCnt="4" custScaleX="163092" custScaleY="111462" custRadScaleRad="106832" custRadScaleInc="26649">
        <dgm:presLayoutVars>
          <dgm:bulletEnabled val="1"/>
        </dgm:presLayoutVars>
      </dgm:prSet>
      <dgm:spPr/>
      <dgm:t>
        <a:bodyPr/>
        <a:lstStyle/>
        <a:p>
          <a:endParaRPr lang="el-GR"/>
        </a:p>
      </dgm:t>
    </dgm:pt>
    <dgm:pt modelId="{DD50B6E4-9E6B-4224-974D-C9A399F0E23E}" type="pres">
      <dgm:prSet presAssocID="{6AF0C818-36DF-4D04-9580-8F73CF655C37}" presName="sibTrans" presStyleLbl="sibTrans2D1" presStyleIdx="3" presStyleCnt="4" custLinFactX="3993" custLinFactNeighborX="100000" custLinFactNeighborY="7799"/>
      <dgm:spPr/>
      <dgm:t>
        <a:bodyPr/>
        <a:lstStyle/>
        <a:p>
          <a:endParaRPr lang="el-GR"/>
        </a:p>
      </dgm:t>
    </dgm:pt>
    <dgm:pt modelId="{74958B61-5683-41A0-BA7D-01D3C69623F4}" type="pres">
      <dgm:prSet presAssocID="{6AF0C818-36DF-4D04-9580-8F73CF655C37}" presName="connectorText" presStyleLbl="sibTrans2D1" presStyleIdx="3" presStyleCnt="4"/>
      <dgm:spPr/>
      <dgm:t>
        <a:bodyPr/>
        <a:lstStyle/>
        <a:p>
          <a:endParaRPr lang="el-GR"/>
        </a:p>
      </dgm:t>
    </dgm:pt>
  </dgm:ptLst>
  <dgm:cxnLst>
    <dgm:cxn modelId="{656D7EF7-0B60-4CF7-B854-E781667FEA3E}" type="presOf" srcId="{6AF0C818-36DF-4D04-9580-8F73CF655C37}" destId="{DD50B6E4-9E6B-4224-974D-C9A399F0E23E}" srcOrd="0" destOrd="0" presId="urn:microsoft.com/office/officeart/2005/8/layout/cycle7"/>
    <dgm:cxn modelId="{339AC232-A44D-40AE-A175-48751E8B1FA3}" type="presOf" srcId="{4CDF257B-6D64-4CF5-AAD9-6B1931151ABA}" destId="{70850534-3BD0-48FF-9D6D-AE7838DDFE55}" srcOrd="1" destOrd="0" presId="urn:microsoft.com/office/officeart/2005/8/layout/cycle7"/>
    <dgm:cxn modelId="{A234FAAA-9935-4D9C-94EA-BE94986F9E56}" type="presOf" srcId="{42461C62-371C-45A9-AAF4-360E91F16DF2}" destId="{9623E8A8-399F-41A8-9607-7CCCB01605D0}" srcOrd="0" destOrd="0" presId="urn:microsoft.com/office/officeart/2005/8/layout/cycle7"/>
    <dgm:cxn modelId="{9197751F-C2B3-4097-BD35-12290A50DD2E}" srcId="{DE9ED880-0D59-485D-9603-CAD2385A7111}" destId="{BBFE134C-F1CF-4A4F-83AF-CB0895F1E07E}" srcOrd="2" destOrd="0" parTransId="{63831137-B9B9-4C31-90E4-4897A9F20079}" sibTransId="{078860C1-6EA9-40F5-9296-015D4798DAFD}"/>
    <dgm:cxn modelId="{EF37E527-743A-4989-A013-244E54229CB1}" type="presOf" srcId="{6AF0C818-36DF-4D04-9580-8F73CF655C37}" destId="{74958B61-5683-41A0-BA7D-01D3C69623F4}" srcOrd="1" destOrd="0" presId="urn:microsoft.com/office/officeart/2005/8/layout/cycle7"/>
    <dgm:cxn modelId="{849D82D1-E29A-467E-9539-7574133349B8}" type="presOf" srcId="{A96FB79B-DACE-4785-87F9-E5241136D35E}" destId="{E201185A-3364-4E16-B198-D16701B3476D}" srcOrd="0" destOrd="0" presId="urn:microsoft.com/office/officeart/2005/8/layout/cycle7"/>
    <dgm:cxn modelId="{A68A7E84-EB95-422E-99D3-EA626298654A}" srcId="{DE9ED880-0D59-485D-9603-CAD2385A7111}" destId="{28F02061-91B7-4511-A418-1162AE5191A3}" srcOrd="1" destOrd="0" parTransId="{3328400B-13C5-4CA1-AFCC-5DEF6831F17C}" sibTransId="{4CDF257B-6D64-4CF5-AAD9-6B1931151ABA}"/>
    <dgm:cxn modelId="{BA93919F-FC19-4CD4-AA60-BC3CD757034F}" type="presOf" srcId="{DE9ED880-0D59-485D-9603-CAD2385A7111}" destId="{A50A3F7F-4B3F-4118-BABB-7487EB5590E8}" srcOrd="0" destOrd="0" presId="urn:microsoft.com/office/officeart/2005/8/layout/cycle7"/>
    <dgm:cxn modelId="{D869D503-267D-4D67-86CA-F582CA402926}" srcId="{DE9ED880-0D59-485D-9603-CAD2385A7111}" destId="{0B17CC48-1764-49B0-BFD5-991B971BD26A}" srcOrd="3" destOrd="0" parTransId="{5AC6947E-106B-4953-8AA8-DEF335F7FBFE}" sibTransId="{6AF0C818-36DF-4D04-9580-8F73CF655C37}"/>
    <dgm:cxn modelId="{009B78A9-CEE8-449D-947D-F55225C1A0C1}" type="presOf" srcId="{078860C1-6EA9-40F5-9296-015D4798DAFD}" destId="{46BA85CD-6729-4EFD-A6F5-2C10DE81C89A}" srcOrd="0" destOrd="0" presId="urn:microsoft.com/office/officeart/2005/8/layout/cycle7"/>
    <dgm:cxn modelId="{89AE2D6C-96CE-4069-9D5B-3D78F0A9D304}" type="presOf" srcId="{0B17CC48-1764-49B0-BFD5-991B971BD26A}" destId="{81306C9E-A0BF-41D4-AB40-60F1F6817F98}" srcOrd="0" destOrd="0" presId="urn:microsoft.com/office/officeart/2005/8/layout/cycle7"/>
    <dgm:cxn modelId="{7FA61BBC-8178-4366-952D-4C48597E9B5F}" type="presOf" srcId="{BBFE134C-F1CF-4A4F-83AF-CB0895F1E07E}" destId="{30DA619B-2734-4395-90F3-252BAE17B0DF}" srcOrd="0" destOrd="0" presId="urn:microsoft.com/office/officeart/2005/8/layout/cycle7"/>
    <dgm:cxn modelId="{CDF1E33F-2A46-4CC1-9CE8-F5B8CE83E4FC}" type="presOf" srcId="{078860C1-6EA9-40F5-9296-015D4798DAFD}" destId="{C98CA703-233C-45E3-ACD2-73C23CEE8E6D}" srcOrd="1" destOrd="0" presId="urn:microsoft.com/office/officeart/2005/8/layout/cycle7"/>
    <dgm:cxn modelId="{AE395DAE-D00A-4E1C-A2DD-D7D607C25AD2}" type="presOf" srcId="{28F02061-91B7-4511-A418-1162AE5191A3}" destId="{7D516EED-F8C1-42E9-8EAA-A51EAF25ADE5}" srcOrd="0" destOrd="0" presId="urn:microsoft.com/office/officeart/2005/8/layout/cycle7"/>
    <dgm:cxn modelId="{D6EAC6DB-6B74-4744-8D7C-CFCDBA463FC9}" srcId="{DE9ED880-0D59-485D-9603-CAD2385A7111}" destId="{A96FB79B-DACE-4785-87F9-E5241136D35E}" srcOrd="0" destOrd="0" parTransId="{4CB72A8C-9707-45D5-A5CC-9FC71440169E}" sibTransId="{42461C62-371C-45A9-AAF4-360E91F16DF2}"/>
    <dgm:cxn modelId="{7C9F8D0C-CBB1-40B0-91FB-3AF7A2389209}" type="presOf" srcId="{4CDF257B-6D64-4CF5-AAD9-6B1931151ABA}" destId="{DB5DC9AD-5EE2-4DF7-A228-3516273EAE15}" srcOrd="0" destOrd="0" presId="urn:microsoft.com/office/officeart/2005/8/layout/cycle7"/>
    <dgm:cxn modelId="{12356900-B18A-4293-99FA-C98324579F6A}" type="presOf" srcId="{42461C62-371C-45A9-AAF4-360E91F16DF2}" destId="{7C6C23F4-E1F0-407B-AC16-F38C460B6B7A}" srcOrd="1" destOrd="0" presId="urn:microsoft.com/office/officeart/2005/8/layout/cycle7"/>
    <dgm:cxn modelId="{FF49AFCD-938B-4775-99D1-960F8D346E6C}" type="presParOf" srcId="{A50A3F7F-4B3F-4118-BABB-7487EB5590E8}" destId="{E201185A-3364-4E16-B198-D16701B3476D}" srcOrd="0" destOrd="0" presId="urn:microsoft.com/office/officeart/2005/8/layout/cycle7"/>
    <dgm:cxn modelId="{5C78F314-97B8-4250-BC88-7F8B87293A46}" type="presParOf" srcId="{A50A3F7F-4B3F-4118-BABB-7487EB5590E8}" destId="{9623E8A8-399F-41A8-9607-7CCCB01605D0}" srcOrd="1" destOrd="0" presId="urn:microsoft.com/office/officeart/2005/8/layout/cycle7"/>
    <dgm:cxn modelId="{33644A80-0463-4FE2-8A81-EAFF31E521F4}" type="presParOf" srcId="{9623E8A8-399F-41A8-9607-7CCCB01605D0}" destId="{7C6C23F4-E1F0-407B-AC16-F38C460B6B7A}" srcOrd="0" destOrd="0" presId="urn:microsoft.com/office/officeart/2005/8/layout/cycle7"/>
    <dgm:cxn modelId="{B4BAA94D-A8C9-4D0F-A95B-6EEC70DA5368}" type="presParOf" srcId="{A50A3F7F-4B3F-4118-BABB-7487EB5590E8}" destId="{7D516EED-F8C1-42E9-8EAA-A51EAF25ADE5}" srcOrd="2" destOrd="0" presId="urn:microsoft.com/office/officeart/2005/8/layout/cycle7"/>
    <dgm:cxn modelId="{106DD72C-B27B-4701-8638-F75237F8891D}" type="presParOf" srcId="{A50A3F7F-4B3F-4118-BABB-7487EB5590E8}" destId="{DB5DC9AD-5EE2-4DF7-A228-3516273EAE15}" srcOrd="3" destOrd="0" presId="urn:microsoft.com/office/officeart/2005/8/layout/cycle7"/>
    <dgm:cxn modelId="{19107092-47CA-44A8-9496-5707A14B90A5}" type="presParOf" srcId="{DB5DC9AD-5EE2-4DF7-A228-3516273EAE15}" destId="{70850534-3BD0-48FF-9D6D-AE7838DDFE55}" srcOrd="0" destOrd="0" presId="urn:microsoft.com/office/officeart/2005/8/layout/cycle7"/>
    <dgm:cxn modelId="{F8BD6882-C986-4097-B530-1EABA0B30640}" type="presParOf" srcId="{A50A3F7F-4B3F-4118-BABB-7487EB5590E8}" destId="{30DA619B-2734-4395-90F3-252BAE17B0DF}" srcOrd="4" destOrd="0" presId="urn:microsoft.com/office/officeart/2005/8/layout/cycle7"/>
    <dgm:cxn modelId="{DE3EED86-5092-4145-8AE9-83799733CB3C}" type="presParOf" srcId="{A50A3F7F-4B3F-4118-BABB-7487EB5590E8}" destId="{46BA85CD-6729-4EFD-A6F5-2C10DE81C89A}" srcOrd="5" destOrd="0" presId="urn:microsoft.com/office/officeart/2005/8/layout/cycle7"/>
    <dgm:cxn modelId="{E568E424-BE43-44AE-A5E9-CC8713A2F1B2}" type="presParOf" srcId="{46BA85CD-6729-4EFD-A6F5-2C10DE81C89A}" destId="{C98CA703-233C-45E3-ACD2-73C23CEE8E6D}" srcOrd="0" destOrd="0" presId="urn:microsoft.com/office/officeart/2005/8/layout/cycle7"/>
    <dgm:cxn modelId="{A7FCC6A9-0A7A-4E56-AD48-5815189E0D1A}" type="presParOf" srcId="{A50A3F7F-4B3F-4118-BABB-7487EB5590E8}" destId="{81306C9E-A0BF-41D4-AB40-60F1F6817F98}" srcOrd="6" destOrd="0" presId="urn:microsoft.com/office/officeart/2005/8/layout/cycle7"/>
    <dgm:cxn modelId="{36A5AA2A-2EC5-44B9-9CEA-8953B740A931}" type="presParOf" srcId="{A50A3F7F-4B3F-4118-BABB-7487EB5590E8}" destId="{DD50B6E4-9E6B-4224-974D-C9A399F0E23E}" srcOrd="7" destOrd="0" presId="urn:microsoft.com/office/officeart/2005/8/layout/cycle7"/>
    <dgm:cxn modelId="{CCEF6982-70A5-45A6-887E-BDA78ADB9493}" type="presParOf" srcId="{DD50B6E4-9E6B-4224-974D-C9A399F0E23E}" destId="{74958B61-5683-41A0-BA7D-01D3C69623F4}" srcOrd="0" destOrd="0" presId="urn:microsoft.com/office/officeart/2005/8/layout/cycle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E3628E-61EF-4E29-8704-C484AC00D73D}" type="datetimeFigureOut">
              <a:rPr lang="el-GR" smtClean="0"/>
              <a:pPr/>
              <a:t>22/6/2018</a:t>
            </a:fld>
            <a:endParaRPr lang="el-GR" dirty="0"/>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CE5D30-66D8-473D-A7C1-AE8082119665}" type="slidenum">
              <a:rPr lang="el-GR" smtClean="0"/>
              <a:pPr/>
              <a:t>‹#›</a:t>
            </a:fld>
            <a:endParaRPr lang="el-G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ftr" sz="quarter" idx="4"/>
          </p:nvPr>
        </p:nvSpPr>
        <p:spPr>
          <a:noFill/>
        </p:spPr>
        <p:txBody>
          <a:bodyPr/>
          <a:lstStyle/>
          <a:p>
            <a:r>
              <a:rPr lang="el-GR" dirty="0" smtClean="0"/>
              <a:t>ΑΡΧΕΣ ΧΡΗΜΑΤΟΟΙΚΟΝΟΜΙΚΗΣ ΛΟΓΙΣΤΙΚΗΣ</a:t>
            </a:r>
          </a:p>
        </p:txBody>
      </p:sp>
      <p:sp>
        <p:nvSpPr>
          <p:cNvPr id="17411" name="Rectangle 7"/>
          <p:cNvSpPr>
            <a:spLocks noGrp="1" noChangeArrowheads="1"/>
          </p:cNvSpPr>
          <p:nvPr>
            <p:ph type="sldNum" sz="quarter" idx="5"/>
          </p:nvPr>
        </p:nvSpPr>
        <p:spPr>
          <a:noFill/>
        </p:spPr>
        <p:txBody>
          <a:bodyPr/>
          <a:lstStyle/>
          <a:p>
            <a:fld id="{7BE3C9A0-7913-45FF-B597-2DBD28F2252A}" type="slidenum">
              <a:rPr lang="el-GR" smtClean="0"/>
              <a:pPr/>
              <a:t>20</a:t>
            </a:fld>
            <a:endParaRPr lang="el-GR" dirty="0" smtClean="0"/>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pPr eaLnBrk="1" hangingPunct="1"/>
            <a:r>
              <a:rPr lang="el-GR" dirty="0" smtClean="0"/>
              <a:t>Π.χ οικονομικών μονάδων =περίπτερο, ξενοδ.μονάδα, τράπεζα ,επιστημονικό ίδρυμα μελετών και ερευνών </a:t>
            </a:r>
          </a:p>
          <a:p>
            <a:pPr eaLnBrk="1" hangingPunct="1"/>
            <a:r>
              <a:rPr lang="el-GR" dirty="0" smtClean="0"/>
              <a:t>Ατομική = σ’ ένα φυσικό πρόσωπο, σκοποί ιδιοκτήτη= σκοποί επιχειρ., όχι ελάχιστο κεφαλαίου, συνολικός έλεγχος από ιδιοκτήτη, προσωπική κ απεριόριστη ευθύνη του, άμεσα συνδεδεμένη με αυτόν  </a:t>
            </a:r>
          </a:p>
          <a:p>
            <a:pPr eaLnBrk="1" hangingPunct="1"/>
            <a:r>
              <a:rPr lang="el-GR" dirty="0" smtClean="0"/>
              <a:t>Ο.Ε-Ε.Ε = προσωπικές εταιρείες        Ο.Ε = προσωπική, απεριόριστη και εις ολόκληρον ευθύνη με σύνολο περιουσίας, σχηματίζεται όταν επιδιώκεται κοινός συντονισμός        Ε.Ε = ένας τουλάχιστον ετερόρρυθμος εταίρος –ευθύνη μέχρι ποσό εισφοράς</a:t>
            </a:r>
          </a:p>
          <a:p>
            <a:pPr eaLnBrk="1" hangingPunct="1"/>
            <a:r>
              <a:rPr lang="el-GR" dirty="0" smtClean="0"/>
              <a:t>Ε.Π.Ε = εταιρικό κεφάλαιο σε μερίδια ,ευθύνη μέχρι ποσού μερίδος- ΕΝΔΙΑΜΕΣΟΣ ΤΥΠΟΣ</a:t>
            </a:r>
          </a:p>
          <a:p>
            <a:pPr eaLnBrk="1" hangingPunct="1"/>
            <a:r>
              <a:rPr lang="el-GR" dirty="0" smtClean="0"/>
              <a:t>Α.Ε = Κεφάλαιο διαιρεμένο σε μετοχές-χρεόγραφα</a:t>
            </a:r>
          </a:p>
          <a:p>
            <a:pPr eaLnBrk="1" hangingPunct="1"/>
            <a:r>
              <a:rPr lang="el-GR" dirty="0" smtClean="0"/>
              <a:t>Αφανής= ως προς τα έξω η εταιρεία δεν υπάρχει , υφίσταται μόνο ως προς τις μεταξύ των εταίρων εσωτερικές σχέσεις</a:t>
            </a:r>
          </a:p>
          <a:p>
            <a:pPr eaLnBrk="1" hangingPunct="1"/>
            <a:r>
              <a:rPr lang="el-GR" dirty="0" smtClean="0"/>
              <a:t>Μέγεθος = ΔΥΣΚΟΛΗ διάκριση ,κυρίως κύκλος εργασιών, κεφάλαιο, αριθμός εργαζομένων</a:t>
            </a:r>
          </a:p>
          <a:p>
            <a:pPr eaLnBrk="1" hangingPunct="1"/>
            <a:r>
              <a:rPr lang="el-GR" dirty="0" smtClean="0"/>
              <a:t>Εξισωτική =σχολείο, προσαυξητική = κρατικό δημοτικό θέατρο,  </a:t>
            </a:r>
          </a:p>
          <a:p>
            <a:pPr eaLnBrk="1" hangingPunct="1"/>
            <a:endParaRPr lang="el-G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15075"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16099"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5C76E018-7C20-410B-AE95-446375706DD8}" type="slidenum">
              <a:rPr lang="el-GR" smtClean="0"/>
              <a:pPr/>
              <a:t>187</a:t>
            </a:fld>
            <a:endParaRPr lang="el-GR" dirty="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l-GR" dirty="0" smtClean="0"/>
              <a:t>ΜΑΘΗΜΑ 14/10/2010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17123"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19171"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D2F25685-9E07-4BB2-8DC6-D65385E5B466}" type="slidenum">
              <a:rPr lang="el-GR" smtClean="0"/>
              <a:pPr/>
              <a:t>201</a:t>
            </a:fld>
            <a:endParaRPr lang="el-GR" dirty="0"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el-GR" dirty="0" smtClean="0"/>
              <a:t>Κέρδη από εκποίηση παγίου, κέρδη από κλήρωση ομολόγων</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B47C8518-F4C0-4D63-9A67-8DE79FE03B19}" type="slidenum">
              <a:rPr lang="el-GR" smtClean="0"/>
              <a:pPr/>
              <a:t>202</a:t>
            </a:fld>
            <a:endParaRPr lang="el-GR" dirty="0"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C63528C-3FC5-4CFE-823A-4316392BBD82}" type="slidenum">
              <a:rPr lang="el-GR" smtClean="0"/>
              <a:pPr/>
              <a:t>203</a:t>
            </a:fld>
            <a:endParaRPr lang="el-GR" dirty="0"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l-GR" dirty="0" smtClean="0"/>
              <a:t>62= ΔΕΗ. ΔΕΥΑΠ, ασφάλιστρα, ενοίκια</a:t>
            </a:r>
          </a:p>
          <a:p>
            <a:pPr eaLnBrk="1" hangingPunct="1"/>
            <a:r>
              <a:rPr lang="el-GR" dirty="0" smtClean="0"/>
              <a:t>63=δεη</a:t>
            </a:r>
          </a:p>
          <a:p>
            <a:pPr eaLnBrk="1" hangingPunct="1"/>
            <a:r>
              <a:rPr lang="el-GR" dirty="0" smtClean="0"/>
              <a:t>64=έξοδα μεταφορών ταξιδίων, προβολής και διαφήμισης, συνδρομές</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85E97D2A-3AA8-4668-B9BE-B98F5A439DE7}" type="slidenum">
              <a:rPr lang="el-GR" smtClean="0"/>
              <a:pPr/>
              <a:t>204</a:t>
            </a:fld>
            <a:endParaRPr lang="el-GR" dirty="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l-GR" dirty="0" smtClean="0"/>
              <a:t>Παρ.ασχολίες= ενοίκια κτιρίων, μετ.μέσων, μηχανημάτων – </a:t>
            </a:r>
          </a:p>
          <a:p>
            <a:pPr eaLnBrk="1" hangingPunct="1"/>
            <a:r>
              <a:rPr lang="el-GR" dirty="0" smtClean="0"/>
              <a:t>Κεφαλαίων= πιστωτικοί τόκοι , έσοδα συμμετοχών, χρεογράφων</a:t>
            </a:r>
          </a:p>
          <a:p>
            <a:pPr eaLnBrk="1" hangingPunct="1"/>
            <a:r>
              <a:rPr lang="el-GR" dirty="0" smtClean="0"/>
              <a:t>Λειτουργικά =αφορούν  κύριες δραστηριότητες</a:t>
            </a:r>
          </a:p>
          <a:p>
            <a:pPr eaLnBrk="1" hangingPunct="1"/>
            <a:r>
              <a:rPr lang="el-GR" dirty="0" smtClean="0"/>
              <a:t>Μη λειτουργικά = π. χ έσοδα εμπορικής εταιρείας από παραχώρηση δικαιώματος πνευμ. ιδιοκτησίας</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71607157-2F39-4E7F-A167-E2F22AA08A6A}" type="slidenum">
              <a:rPr lang="el-GR" smtClean="0"/>
              <a:pPr/>
              <a:t>205</a:t>
            </a:fld>
            <a:endParaRPr lang="el-GR" dirty="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l-G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ftr" sz="quarter" idx="4"/>
          </p:nvPr>
        </p:nvSpPr>
        <p:spPr>
          <a:noFill/>
        </p:spPr>
        <p:txBody>
          <a:bodyPr/>
          <a:lstStyle/>
          <a:p>
            <a:r>
              <a:rPr lang="el-GR" dirty="0" smtClean="0"/>
              <a:t>ΑΡΧΕΣ ΧΡΗΜΑΤΟΟΙΚΟΝΟΜΙΚΗΣ ΛΟΓΙΣΤΙΚΗΣ</a:t>
            </a:r>
          </a:p>
        </p:txBody>
      </p:sp>
      <p:sp>
        <p:nvSpPr>
          <p:cNvPr id="19459" name="Rectangle 7"/>
          <p:cNvSpPr>
            <a:spLocks noGrp="1" noChangeArrowheads="1"/>
          </p:cNvSpPr>
          <p:nvPr>
            <p:ph type="sldNum" sz="quarter" idx="5"/>
          </p:nvPr>
        </p:nvSpPr>
        <p:spPr>
          <a:noFill/>
        </p:spPr>
        <p:txBody>
          <a:bodyPr/>
          <a:lstStyle/>
          <a:p>
            <a:fld id="{BBD81534-80BF-4597-921F-9182203ED1D9}" type="slidenum">
              <a:rPr lang="el-GR" smtClean="0"/>
              <a:pPr/>
              <a:t>63</a:t>
            </a:fld>
            <a:endParaRPr lang="el-GR" dirty="0" smtClean="0"/>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3E44C2E7-DF7B-4F90-941D-D7E41F3E8857}" type="slidenum">
              <a:rPr lang="el-GR" smtClean="0"/>
              <a:pPr/>
              <a:t>206</a:t>
            </a:fld>
            <a:endParaRPr lang="el-GR"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endParaRPr lang="el-GR"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C7113BC-C78E-4ED3-AC50-0C3C7579F317}" type="slidenum">
              <a:rPr lang="el-GR" smtClean="0"/>
              <a:pPr/>
              <a:t>207</a:t>
            </a:fld>
            <a:endParaRPr lang="el-GR" dirty="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4AE0AA00-D2AA-4AA1-8103-A3E7FAC22B5C}" type="slidenum">
              <a:rPr lang="el-GR" smtClean="0"/>
              <a:pPr/>
              <a:t>208</a:t>
            </a:fld>
            <a:endParaRPr lang="el-GR"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8C04D0D-5EFD-48C1-9831-ABC01162044B}" type="slidenum">
              <a:rPr lang="el-GR" smtClean="0"/>
              <a:pPr/>
              <a:t>210</a:t>
            </a:fld>
            <a:endParaRPr lang="el-GR" dirty="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0367ACC2-69DD-4B5F-80E5-9E71F8BCECDE}" type="slidenum">
              <a:rPr lang="el-GR" smtClean="0"/>
              <a:pPr/>
              <a:t>211</a:t>
            </a:fld>
            <a:endParaRPr lang="el-GR" dirty="0"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l-GR" dirty="0" smtClean="0"/>
              <a:t>Μερίσματα= πρώτο μέρισμα, πρόσθετο μέρισμα</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765DD4FA-BD62-41A6-86BD-939C189A5C08}" type="slidenum">
              <a:rPr lang="el-GR" smtClean="0"/>
              <a:pPr/>
              <a:t>212</a:t>
            </a:fld>
            <a:endParaRPr lang="el-GR" dirty="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l-GR" dirty="0" smtClean="0"/>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23267"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25315"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21219"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22243"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4419" name="Rectangle 3"/>
          <p:cNvSpPr>
            <a:spLocks noGrp="1" noChangeArrowheads="1"/>
          </p:cNvSpPr>
          <p:nvPr>
            <p:ph type="body" idx="1"/>
          </p:nvPr>
        </p:nvSpPr>
        <p:spPr bwMode="auto">
          <a:xfrm>
            <a:off x="914508" y="4343144"/>
            <a:ext cx="5028986" cy="4115019"/>
          </a:xfrm>
          <a:prstGeom prst="rect">
            <a:avLst/>
          </a:prstGeom>
          <a:solidFill>
            <a:srgbClr val="FFFFFF"/>
          </a:solidFill>
          <a:ln>
            <a:solidFill>
              <a:srgbClr val="000000"/>
            </a:solidFill>
            <a:miter lim="800000"/>
            <a:headEnd/>
            <a:tailEnd/>
          </a:ln>
        </p:spPr>
        <p:txBody>
          <a:bodyPr/>
          <a:lstStyle/>
          <a:p>
            <a:pPr>
              <a:spcBef>
                <a:spcPct val="0"/>
              </a:spcBef>
            </a:pPr>
            <a:endParaRPr lang="en-GB" sz="24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26339"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27363"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28387"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29411"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30435"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244</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245</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246</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247</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248</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139D47-A802-47D3-88C5-00C8CDAF95D6}" type="slidenum">
              <a:rPr lang="el-GR"/>
              <a:pPr/>
              <a:t>174</a:t>
            </a:fld>
            <a:endParaRPr lang="el-GR" dirty="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249</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250</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251</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252</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253</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254</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255</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256</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257</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258</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06883"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259</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260</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261</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262</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263</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264</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265</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266</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267</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268</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07907"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269</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270</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271</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272</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273</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274</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275</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276</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277</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278</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08931"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279</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280</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281</a:t>
            </a:fld>
            <a:endParaRPr lang="de-DE">
              <a:cs typeface="Arial" charset="0"/>
            </a:endParaRPr>
          </a:p>
        </p:txBody>
      </p:sp>
      <p:sp>
        <p:nvSpPr>
          <p:cNvPr id="8195" name="Rectangle 2"/>
          <p:cNvSpPr>
            <a:spLocks noGrp="1" noRot="1" noChangeAspect="1" noChangeArrowheads="1" noTextEdit="1"/>
          </p:cNvSpPr>
          <p:nvPr>
            <p:ph type="sldImg"/>
          </p:nvPr>
        </p:nvSpPr>
        <p:spPr>
          <a:xfrm>
            <a:off x="1143000" y="685800"/>
            <a:ext cx="4573588" cy="3430588"/>
          </a:xfrm>
          <a:ln/>
        </p:spPr>
      </p:sp>
      <p:sp>
        <p:nvSpPr>
          <p:cNvPr id="8196" name="Rectangle 3"/>
          <p:cNvSpPr>
            <a:spLocks noGrp="1" noChangeArrowheads="1"/>
          </p:cNvSpPr>
          <p:nvPr>
            <p:ph type="body" idx="1"/>
          </p:nvPr>
        </p:nvSpPr>
        <p:spPr>
          <a:xfrm>
            <a:off x="914400" y="4343400"/>
            <a:ext cx="5029200" cy="4114800"/>
          </a:xfrm>
          <a:noFill/>
          <a:ln/>
        </p:spPr>
        <p:txBody>
          <a:bodyPr/>
          <a:lstStyle/>
          <a:p>
            <a:pPr eaLnBrk="1" hangingPunct="1"/>
            <a:endParaRPr lang="el-GR" noProof="1"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32483"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34531"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6E0C7D-9EE4-4989-9C45-21E9D6C1475B}" type="slidenum">
              <a:rPr lang="el-GR"/>
              <a:pPr/>
              <a:t>377</a:t>
            </a:fld>
            <a:endParaRPr lang="el-GR" dirty="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BBE51C-ED5A-4B2D-BF8E-21AA815AD385}" type="slidenum">
              <a:rPr lang="el-GR"/>
              <a:pPr/>
              <a:t>378</a:t>
            </a:fld>
            <a:endParaRPr lang="el-GR" dirty="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FCFBDB-7606-44A0-9AB4-1AC8E45756AD}" type="slidenum">
              <a:rPr lang="el-GR"/>
              <a:pPr/>
              <a:t>379</a:t>
            </a:fld>
            <a:endParaRPr lang="el-GR" dirty="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5B748E-7F1A-486F-B4D5-26FAE2E008A2}" type="slidenum">
              <a:rPr lang="el-GR"/>
              <a:pPr/>
              <a:t>380</a:t>
            </a:fld>
            <a:endParaRPr lang="el-GR" dirty="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BD44DF-0760-429A-A008-BA7E2F86800C}" type="slidenum">
              <a:rPr lang="el-GR"/>
              <a:pPr/>
              <a:t>381</a:t>
            </a:fld>
            <a:endParaRPr lang="el-GR" dirty="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13027"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CE7C3E-07EC-410B-B7F0-EF59AA60EA92}" type="slidenum">
              <a:rPr lang="el-GR"/>
              <a:pPr/>
              <a:t>382</a:t>
            </a:fld>
            <a:endParaRPr lang="el-GR" dirty="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BE3BB9-B45A-4778-9475-6DD8C3CD01F2}" type="slidenum">
              <a:rPr lang="el-GR"/>
              <a:pPr/>
              <a:t>383</a:t>
            </a:fld>
            <a:endParaRPr lang="el-GR" dirty="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930329-AD1A-4D27-A912-766812F937A7}" type="slidenum">
              <a:rPr lang="el-GR"/>
              <a:pPr/>
              <a:t>384</a:t>
            </a:fld>
            <a:endParaRPr lang="el-GR" dirty="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07CACA-FD5D-4B9F-9077-8BCB3B39F8E6}" type="slidenum">
              <a:rPr lang="el-GR"/>
              <a:pPr/>
              <a:t>385</a:t>
            </a:fld>
            <a:endParaRPr lang="el-GR" dirty="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0ACE82-AB83-4357-828F-57A47B9023A2}" type="slidenum">
              <a:rPr lang="el-GR"/>
              <a:pPr/>
              <a:t>387</a:t>
            </a:fld>
            <a:endParaRPr lang="el-GR" dirty="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31459"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716D92-51E2-4691-AF0D-CD5462D27C02}" type="slidenum">
              <a:rPr lang="en-GB"/>
              <a:pPr/>
              <a:t>428</a:t>
            </a:fld>
            <a:endParaRPr lang="en-GB"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86E3E-FAE5-4C70-B0CA-909FA27F7B35}" type="slidenum">
              <a:rPr lang="en-GB"/>
              <a:pPr/>
              <a:t>429</a:t>
            </a:fld>
            <a:endParaRPr lang="en-GB" dirty="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6C9DCE-C9F3-4828-BCE5-67FC0BE4DE35}" type="slidenum">
              <a:rPr lang="en-GB"/>
              <a:pPr/>
              <a:t>431</a:t>
            </a:fld>
            <a:endParaRPr lang="en-GB" dirty="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024EF6-FD91-442B-B783-BE8D4C690E6D}" type="slidenum">
              <a:rPr lang="el-GR" smtClean="0"/>
              <a:pPr fontAlgn="base">
                <a:spcBef>
                  <a:spcPct val="0"/>
                </a:spcBef>
                <a:spcAft>
                  <a:spcPct val="0"/>
                </a:spcAft>
                <a:defRPr/>
              </a:pPr>
              <a:t>564</a:t>
            </a:fld>
            <a:endParaRPr lang="el-GR" dirty="0" smtClean="0"/>
          </a:p>
        </p:txBody>
      </p:sp>
      <p:sp>
        <p:nvSpPr>
          <p:cNvPr id="161795" name="Rectangle 2"/>
          <p:cNvSpPr>
            <a:spLocks noGrp="1" noRot="1" noChangeAspect="1" noChangeArrowheads="1" noTextEdit="1"/>
          </p:cNvSpPr>
          <p:nvPr>
            <p:ph type="sldImg"/>
          </p:nvPr>
        </p:nvSpPr>
        <p:spPr bwMode="auto">
          <a:xfrm>
            <a:off x="3323296" y="2581027"/>
            <a:ext cx="0" cy="0"/>
          </a:xfrm>
          <a:noFill/>
          <a:ln>
            <a:solidFill>
              <a:srgbClr val="000000"/>
            </a:solidFill>
            <a:miter lim="800000"/>
            <a:headEnd/>
            <a:tailEnd/>
          </a:ln>
        </p:spPr>
      </p:sp>
      <p:sp>
        <p:nvSpPr>
          <p:cNvPr id="161796" name="Rectangle 3"/>
          <p:cNvSpPr>
            <a:spLocks noGrp="1" noChangeArrowheads="1"/>
          </p:cNvSpPr>
          <p:nvPr>
            <p:ph type="body" idx="1"/>
          </p:nvPr>
        </p:nvSpPr>
        <p:spPr bwMode="auto">
          <a:xfrm>
            <a:off x="914400" y="6270625"/>
            <a:ext cx="2406650" cy="255588"/>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14051"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22F47C-F7E1-4CF3-BC3E-3AC5799F4838}" type="slidenum">
              <a:rPr lang="el-GR" smtClean="0"/>
              <a:pPr fontAlgn="base">
                <a:spcBef>
                  <a:spcPct val="0"/>
                </a:spcBef>
                <a:spcAft>
                  <a:spcPct val="0"/>
                </a:spcAft>
                <a:defRPr/>
              </a:pPr>
              <a:t>565</a:t>
            </a:fld>
            <a:endParaRPr lang="el-GR" dirty="0" smtClean="0"/>
          </a:p>
        </p:txBody>
      </p:sp>
      <p:sp>
        <p:nvSpPr>
          <p:cNvPr id="162819" name="Rectangle 2"/>
          <p:cNvSpPr>
            <a:spLocks noGrp="1" noRot="1" noChangeAspect="1" noChangeArrowheads="1" noTextEdit="1"/>
          </p:cNvSpPr>
          <p:nvPr>
            <p:ph type="sldImg"/>
          </p:nvPr>
        </p:nvSpPr>
        <p:spPr bwMode="auto">
          <a:xfrm>
            <a:off x="3322638" y="2581275"/>
            <a:ext cx="0" cy="0"/>
          </a:xfrm>
          <a:noFill/>
          <a:ln>
            <a:solidFill>
              <a:srgbClr val="000000"/>
            </a:solidFill>
            <a:miter lim="800000"/>
            <a:headEnd/>
            <a:tailEnd/>
          </a:ln>
        </p:spPr>
      </p:sp>
      <p:sp>
        <p:nvSpPr>
          <p:cNvPr id="162820" name="Rectangle 3"/>
          <p:cNvSpPr>
            <a:spLocks noGrp="1" noChangeArrowheads="1"/>
          </p:cNvSpPr>
          <p:nvPr>
            <p:ph type="body" idx="1"/>
          </p:nvPr>
        </p:nvSpPr>
        <p:spPr bwMode="auto">
          <a:xfrm>
            <a:off x="914400" y="6270625"/>
            <a:ext cx="2406650" cy="255588"/>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02FBAF-A58B-4538-966E-B9DE36EB48D8}" type="slidenum">
              <a:rPr lang="en-US"/>
              <a:pPr/>
              <a:t>566</a:t>
            </a:fld>
            <a:endParaRPr lang="en-US" dirty="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0B2F8AFA-3CEB-4578-AE53-E1AC4834792A}" type="slidenum">
              <a:rPr lang="en-US"/>
              <a:pPr/>
              <a:t>567</a:t>
            </a:fld>
            <a:endParaRPr lang="en-US" dirty="0"/>
          </a:p>
        </p:txBody>
      </p:sp>
      <p:sp>
        <p:nvSpPr>
          <p:cNvPr id="113666" name="Rectangle 2"/>
          <p:cNvSpPr>
            <a:spLocks noChangeArrowheads="1"/>
          </p:cNvSpPr>
          <p:nvPr/>
        </p:nvSpPr>
        <p:spPr bwMode="auto">
          <a:xfrm>
            <a:off x="3886201" y="1"/>
            <a:ext cx="2971800" cy="457200"/>
          </a:xfrm>
          <a:prstGeom prst="rect">
            <a:avLst/>
          </a:prstGeom>
          <a:noFill/>
          <a:ln w="12700">
            <a:noFill/>
            <a:miter lim="800000"/>
            <a:headEnd/>
            <a:tailEnd/>
          </a:ln>
          <a:effectLst/>
        </p:spPr>
        <p:txBody>
          <a:bodyPr wrap="none" lIns="91427" tIns="45714" rIns="91427" bIns="45714" anchor="ctr"/>
          <a:lstStyle/>
          <a:p>
            <a:endParaRPr lang="el-GR" dirty="0"/>
          </a:p>
        </p:txBody>
      </p:sp>
      <p:sp>
        <p:nvSpPr>
          <p:cNvPr id="113667" name="Rectangle 3"/>
          <p:cNvSpPr>
            <a:spLocks noChangeArrowheads="1"/>
          </p:cNvSpPr>
          <p:nvPr/>
        </p:nvSpPr>
        <p:spPr bwMode="auto">
          <a:xfrm>
            <a:off x="3886201" y="8686800"/>
            <a:ext cx="2971800" cy="457200"/>
          </a:xfrm>
          <a:prstGeom prst="rect">
            <a:avLst/>
          </a:prstGeom>
          <a:noFill/>
          <a:ln w="12700">
            <a:noFill/>
            <a:miter lim="800000"/>
            <a:headEnd/>
            <a:tailEnd/>
          </a:ln>
          <a:effectLst/>
        </p:spPr>
        <p:txBody>
          <a:bodyPr lIns="19047" tIns="0" rIns="19047" bIns="0" anchor="b"/>
          <a:lstStyle/>
          <a:p>
            <a:pPr algn="r" eaLnBrk="0" hangingPunct="0"/>
            <a:r>
              <a:rPr lang="en-US" sz="1000" i="1" dirty="0">
                <a:latin typeface="Times New Roman" pitchFamily="18" charset="0"/>
              </a:rPr>
              <a:t>20</a:t>
            </a:r>
          </a:p>
        </p:txBody>
      </p:sp>
      <p:sp>
        <p:nvSpPr>
          <p:cNvPr id="113668"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lIns="91427" tIns="45714" rIns="91427" bIns="45714" anchor="ctr"/>
          <a:lstStyle/>
          <a:p>
            <a:endParaRPr lang="el-GR" dirty="0"/>
          </a:p>
        </p:txBody>
      </p:sp>
      <p:sp>
        <p:nvSpPr>
          <p:cNvPr id="113669" name="Rectangle 5"/>
          <p:cNvSpPr>
            <a:spLocks noChangeArrowheads="1"/>
          </p:cNvSpPr>
          <p:nvPr/>
        </p:nvSpPr>
        <p:spPr bwMode="auto">
          <a:xfrm>
            <a:off x="0" y="1"/>
            <a:ext cx="2971800" cy="457200"/>
          </a:xfrm>
          <a:prstGeom prst="rect">
            <a:avLst/>
          </a:prstGeom>
          <a:noFill/>
          <a:ln w="12700">
            <a:noFill/>
            <a:miter lim="800000"/>
            <a:headEnd/>
            <a:tailEnd/>
          </a:ln>
          <a:effectLst/>
        </p:spPr>
        <p:txBody>
          <a:bodyPr wrap="none" lIns="91427" tIns="45714" rIns="91427" bIns="45714" anchor="ctr"/>
          <a:lstStyle/>
          <a:p>
            <a:endParaRPr lang="el-GR" dirty="0"/>
          </a:p>
        </p:txBody>
      </p:sp>
      <p:sp>
        <p:nvSpPr>
          <p:cNvPr id="113670" name="Rectangle 6"/>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13671" name="Rectangle 7"/>
          <p:cNvSpPr>
            <a:spLocks noGrp="1" noChangeArrowheads="1"/>
          </p:cNvSpPr>
          <p:nvPr>
            <p:ph type="body" idx="1"/>
          </p:nvPr>
        </p:nvSpPr>
        <p:spPr>
          <a:xfrm>
            <a:off x="914401" y="4343401"/>
            <a:ext cx="5029200" cy="4114800"/>
          </a:xfrm>
          <a:ln/>
        </p:spPr>
        <p:txBody>
          <a:bodyPr lIns="90475" tIns="44443" rIns="90475" bIns="44443"/>
          <a:lstStyle/>
          <a:p>
            <a:endParaRPr lang="el-GR"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FA7EF351-801B-4507-8DFE-31B6981F550F}" type="slidenum">
              <a:rPr lang="en-US"/>
              <a:pPr/>
              <a:t>568</a:t>
            </a:fld>
            <a:endParaRPr lang="en-US" dirty="0"/>
          </a:p>
        </p:txBody>
      </p:sp>
      <p:sp>
        <p:nvSpPr>
          <p:cNvPr id="115714" name="Rectangle 2"/>
          <p:cNvSpPr>
            <a:spLocks noChangeArrowheads="1"/>
          </p:cNvSpPr>
          <p:nvPr/>
        </p:nvSpPr>
        <p:spPr bwMode="auto">
          <a:xfrm>
            <a:off x="3886201" y="1"/>
            <a:ext cx="2971800" cy="457200"/>
          </a:xfrm>
          <a:prstGeom prst="rect">
            <a:avLst/>
          </a:prstGeom>
          <a:noFill/>
          <a:ln w="12700">
            <a:noFill/>
            <a:miter lim="800000"/>
            <a:headEnd/>
            <a:tailEnd/>
          </a:ln>
          <a:effectLst/>
        </p:spPr>
        <p:txBody>
          <a:bodyPr wrap="none" lIns="91427" tIns="45714" rIns="91427" bIns="45714" anchor="ctr"/>
          <a:lstStyle/>
          <a:p>
            <a:endParaRPr lang="el-GR" dirty="0"/>
          </a:p>
        </p:txBody>
      </p:sp>
      <p:sp>
        <p:nvSpPr>
          <p:cNvPr id="115715" name="Rectangle 3"/>
          <p:cNvSpPr>
            <a:spLocks noChangeArrowheads="1"/>
          </p:cNvSpPr>
          <p:nvPr/>
        </p:nvSpPr>
        <p:spPr bwMode="auto">
          <a:xfrm>
            <a:off x="3886201" y="8686800"/>
            <a:ext cx="2971800" cy="457200"/>
          </a:xfrm>
          <a:prstGeom prst="rect">
            <a:avLst/>
          </a:prstGeom>
          <a:noFill/>
          <a:ln w="12700">
            <a:noFill/>
            <a:miter lim="800000"/>
            <a:headEnd/>
            <a:tailEnd/>
          </a:ln>
          <a:effectLst/>
        </p:spPr>
        <p:txBody>
          <a:bodyPr lIns="19047" tIns="0" rIns="19047" bIns="0" anchor="b"/>
          <a:lstStyle/>
          <a:p>
            <a:pPr algn="r" eaLnBrk="0" hangingPunct="0"/>
            <a:r>
              <a:rPr lang="en-US" sz="1000" i="1" dirty="0">
                <a:latin typeface="Times New Roman" pitchFamily="18" charset="0"/>
              </a:rPr>
              <a:t>23</a:t>
            </a:r>
          </a:p>
        </p:txBody>
      </p:sp>
      <p:sp>
        <p:nvSpPr>
          <p:cNvPr id="115716"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lIns="91427" tIns="45714" rIns="91427" bIns="45714" anchor="ctr"/>
          <a:lstStyle/>
          <a:p>
            <a:endParaRPr lang="el-GR" dirty="0"/>
          </a:p>
        </p:txBody>
      </p:sp>
      <p:sp>
        <p:nvSpPr>
          <p:cNvPr id="115717" name="Rectangle 5"/>
          <p:cNvSpPr>
            <a:spLocks noChangeArrowheads="1"/>
          </p:cNvSpPr>
          <p:nvPr/>
        </p:nvSpPr>
        <p:spPr bwMode="auto">
          <a:xfrm>
            <a:off x="0" y="1"/>
            <a:ext cx="2971800" cy="457200"/>
          </a:xfrm>
          <a:prstGeom prst="rect">
            <a:avLst/>
          </a:prstGeom>
          <a:noFill/>
          <a:ln w="12700">
            <a:noFill/>
            <a:miter lim="800000"/>
            <a:headEnd/>
            <a:tailEnd/>
          </a:ln>
          <a:effectLst/>
        </p:spPr>
        <p:txBody>
          <a:bodyPr wrap="none" lIns="91427" tIns="45714" rIns="91427" bIns="45714" anchor="ctr"/>
          <a:lstStyle/>
          <a:p>
            <a:endParaRPr lang="el-GR" dirty="0"/>
          </a:p>
        </p:txBody>
      </p:sp>
      <p:sp>
        <p:nvSpPr>
          <p:cNvPr id="115718" name="Rectangle 6"/>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15719" name="Rectangle 7"/>
          <p:cNvSpPr>
            <a:spLocks noGrp="1" noChangeArrowheads="1"/>
          </p:cNvSpPr>
          <p:nvPr>
            <p:ph type="body" idx="1"/>
          </p:nvPr>
        </p:nvSpPr>
        <p:spPr>
          <a:xfrm>
            <a:off x="914401" y="4343401"/>
            <a:ext cx="5029200" cy="4114800"/>
          </a:xfrm>
          <a:ln/>
        </p:spPr>
        <p:txBody>
          <a:bodyPr lIns="90475" tIns="44443" rIns="90475" bIns="44443"/>
          <a:lstStyle/>
          <a:p>
            <a:endParaRPr lang="el-GR"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043783-BA5E-4E04-A628-4D3D626AAFD5}" type="slidenum">
              <a:rPr lang="el-GR"/>
              <a:pPr/>
              <a:t>626</a:t>
            </a:fld>
            <a:endParaRPr lang="el-GR" dirty="0"/>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9" name="8 - Υπότιτλος"/>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Τίτλος"/>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l-GR" smtClean="0"/>
              <a:t>Kλικ για επεξεργασία του τίτλου</a:t>
            </a:r>
            <a:endParaRPr kumimoji="0" lang="en-US"/>
          </a:p>
        </p:txBody>
      </p:sp>
      <p:cxnSp>
        <p:nvCxnSpPr>
          <p:cNvPr id="8" name="7 - Ευθεία γραμμή σύνδεσης"/>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12 - Ευθεία γραμμή σύνδεσης"/>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13 - Έλλειψη"/>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14 - Θέση ημερομηνίας"/>
          <p:cNvSpPr>
            <a:spLocks noGrp="1"/>
          </p:cNvSpPr>
          <p:nvPr>
            <p:ph type="dt" sz="half" idx="10"/>
          </p:nvPr>
        </p:nvSpPr>
        <p:spPr/>
        <p:txBody>
          <a:bodyPr/>
          <a:lstStyle/>
          <a:p>
            <a:fld id="{C09DA137-6386-404E-A3DA-D43B8CBE0BDE}" type="datetimeFigureOut">
              <a:rPr lang="el-GR" smtClean="0"/>
              <a:pPr/>
              <a:t>22/6/2018</a:t>
            </a:fld>
            <a:endParaRPr lang="el-GR" dirty="0"/>
          </a:p>
        </p:txBody>
      </p:sp>
      <p:sp>
        <p:nvSpPr>
          <p:cNvPr id="16" name="15 - Θέση αριθμού διαφάνειας"/>
          <p:cNvSpPr>
            <a:spLocks noGrp="1"/>
          </p:cNvSpPr>
          <p:nvPr>
            <p:ph type="sldNum" sz="quarter" idx="11"/>
          </p:nvPr>
        </p:nvSpPr>
        <p:spPr/>
        <p:txBody>
          <a:bodyPr/>
          <a:lstStyle/>
          <a:p>
            <a:fld id="{8AA87D64-1017-42A6-88C8-4D80FB851A9A}" type="slidenum">
              <a:rPr lang="el-GR" smtClean="0"/>
              <a:pPr/>
              <a:t>‹#›</a:t>
            </a:fld>
            <a:endParaRPr lang="el-GR" dirty="0"/>
          </a:p>
        </p:txBody>
      </p:sp>
      <p:sp>
        <p:nvSpPr>
          <p:cNvPr id="17" name="16 - Θέση υποσέλιδου"/>
          <p:cNvSpPr>
            <a:spLocks noGrp="1"/>
          </p:cNvSpPr>
          <p:nvPr>
            <p:ph type="ftr" sz="quarter" idx="12"/>
          </p:nvPr>
        </p:nvSpPr>
        <p:spPr/>
        <p:txBody>
          <a:bodyPr/>
          <a:lstStyle/>
          <a:p>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C09DA137-6386-404E-A3DA-D43B8CBE0BDE}" type="datetimeFigureOut">
              <a:rPr lang="el-GR" smtClean="0"/>
              <a:pPr/>
              <a:t>22/6/2018</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8AA87D64-1017-42A6-88C8-4D80FB851A9A}"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C09DA137-6386-404E-A3DA-D43B8CBE0BDE}" type="datetimeFigureOut">
              <a:rPr lang="el-GR" smtClean="0"/>
              <a:pPr/>
              <a:t>22/6/2018</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8AA87D64-1017-42A6-88C8-4D80FB851A9A}" type="slidenum">
              <a:rPr lang="el-GR" smtClean="0"/>
              <a:pPr/>
              <a:t>‹#›</a:t>
            </a:fld>
            <a:endParaRPr lang="el-G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πίνακα 2"/>
          <p:cNvSpPr>
            <a:spLocks noGrp="1"/>
          </p:cNvSpPr>
          <p:nvPr>
            <p:ph type="tbl" idx="1"/>
          </p:nvPr>
        </p:nvSpPr>
        <p:spPr>
          <a:xfrm>
            <a:off x="457200" y="1600200"/>
            <a:ext cx="8229600" cy="4525963"/>
          </a:xfrm>
        </p:spPr>
        <p:txBody>
          <a:bodyPr/>
          <a:lstStyle/>
          <a:p>
            <a:endParaRPr lang="el-GR" dirty="0"/>
          </a:p>
        </p:txBody>
      </p:sp>
      <p:sp>
        <p:nvSpPr>
          <p:cNvPr id="4" name="Θέση ημερομηνίας 3"/>
          <p:cNvSpPr>
            <a:spLocks noGrp="1"/>
          </p:cNvSpPr>
          <p:nvPr>
            <p:ph type="dt" sz="half" idx="10"/>
          </p:nvPr>
        </p:nvSpPr>
        <p:spPr>
          <a:xfrm>
            <a:off x="457200" y="6245225"/>
            <a:ext cx="2133600" cy="476250"/>
          </a:xfrm>
        </p:spPr>
        <p:txBody>
          <a:bodyPr/>
          <a:lstStyle>
            <a:lvl1pPr>
              <a:defRPr/>
            </a:lvl1pPr>
          </a:lstStyle>
          <a:p>
            <a:endParaRPr lang="el-GR" dirty="0"/>
          </a:p>
        </p:txBody>
      </p:sp>
      <p:sp>
        <p:nvSpPr>
          <p:cNvPr id="5" name="Θέση υποσέλιδου 4"/>
          <p:cNvSpPr>
            <a:spLocks noGrp="1"/>
          </p:cNvSpPr>
          <p:nvPr>
            <p:ph type="ftr" sz="quarter" idx="11"/>
          </p:nvPr>
        </p:nvSpPr>
        <p:spPr>
          <a:xfrm>
            <a:off x="3124200" y="6245225"/>
            <a:ext cx="2895600" cy="476250"/>
          </a:xfrm>
        </p:spPr>
        <p:txBody>
          <a:bodyPr/>
          <a:lstStyle>
            <a:lvl1pPr>
              <a:defRPr/>
            </a:lvl1pPr>
          </a:lstStyle>
          <a:p>
            <a:endParaRPr lang="el-GR" dirty="0"/>
          </a:p>
        </p:txBody>
      </p:sp>
      <p:sp>
        <p:nvSpPr>
          <p:cNvPr id="6" name="Θέση αριθμού διαφάνειας 5"/>
          <p:cNvSpPr>
            <a:spLocks noGrp="1"/>
          </p:cNvSpPr>
          <p:nvPr>
            <p:ph type="sldNum" sz="quarter" idx="12"/>
          </p:nvPr>
        </p:nvSpPr>
        <p:spPr>
          <a:xfrm>
            <a:off x="6553200" y="6245225"/>
            <a:ext cx="2133600" cy="476250"/>
          </a:xfrm>
        </p:spPr>
        <p:txBody>
          <a:bodyPr/>
          <a:lstStyle>
            <a:lvl1pPr>
              <a:defRPr/>
            </a:lvl1pPr>
          </a:lstStyle>
          <a:p>
            <a:fld id="{2A98DB17-C733-4A1D-BA75-70A39FFF3542}" type="slidenum">
              <a:rPr lang="el-GR"/>
              <a:pPr/>
              <a:t>‹#›</a:t>
            </a:fld>
            <a:endParaRPr lang="el-GR" dirty="0"/>
          </a:p>
        </p:txBody>
      </p:sp>
    </p:spTree>
    <p:extLst>
      <p:ext uri="{BB962C8B-B14F-4D97-AF65-F5344CB8AC3E}">
        <p14:creationId xmlns:p14="http://schemas.microsoft.com/office/powerpoint/2010/main" xmlns="" val="1604878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a:lvl1pPr>
          </a:lstStyle>
          <a:p>
            <a:fld id="{C5188CED-A53B-4024-A020-F42263E085FE}" type="slidenum">
              <a:rPr lang="en-US"/>
              <a:pPr/>
              <a:t>‹#›</a:t>
            </a:fld>
            <a:endParaRPr lang="en-US" dirty="0"/>
          </a:p>
        </p:txBody>
      </p:sp>
    </p:spTree>
  </p:cSld>
  <p:clrMapOvr>
    <a:masterClrMapping/>
  </p:clrMapOvr>
  <p:transition spd="slow"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2 - Θέση ημερομηνίας"/>
          <p:cNvSpPr>
            <a:spLocks noGrp="1"/>
          </p:cNvSpPr>
          <p:nvPr>
            <p:ph type="dt" sz="half" idx="10"/>
          </p:nvPr>
        </p:nvSpPr>
        <p:spPr>
          <a:xfrm>
            <a:off x="457200" y="6245225"/>
            <a:ext cx="2133600" cy="476250"/>
          </a:xfrm>
        </p:spPr>
        <p:txBody>
          <a:bodyPr/>
          <a:lstStyle>
            <a:lvl1pPr>
              <a:defRPr/>
            </a:lvl1pPr>
          </a:lstStyle>
          <a:p>
            <a:endParaRPr lang="en-US" dirty="0"/>
          </a:p>
        </p:txBody>
      </p:sp>
      <p:sp>
        <p:nvSpPr>
          <p:cNvPr id="4" name="3 - Θέση υποσέλιδου"/>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5" name="4 - Θέση αριθμού διαφάνειας"/>
          <p:cNvSpPr>
            <a:spLocks noGrp="1"/>
          </p:cNvSpPr>
          <p:nvPr>
            <p:ph type="sldNum" sz="quarter" idx="12"/>
          </p:nvPr>
        </p:nvSpPr>
        <p:spPr>
          <a:xfrm>
            <a:off x="6553200" y="6245225"/>
            <a:ext cx="2133600" cy="476250"/>
          </a:xfrm>
        </p:spPr>
        <p:txBody>
          <a:bodyPr/>
          <a:lstStyle>
            <a:lvl1pPr>
              <a:defRPr/>
            </a:lvl1pPr>
          </a:lstStyle>
          <a:p>
            <a:fld id="{6F2339D5-C89A-403D-A023-EE7E9964F537}" type="slidenum">
              <a:rPr lang="en-US"/>
              <a:pPr/>
              <a:t>‹#›</a:t>
            </a:fld>
            <a:endParaRPr lang="en-US" dirty="0"/>
          </a:p>
        </p:txBody>
      </p:sp>
    </p:spTree>
  </p:cSld>
  <p:clrMapOvr>
    <a:masterClrMapping/>
  </p:clrMapOvr>
  <p:transition spd="slow"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9" name="8 - Θέση περιεχομένου"/>
          <p:cNvSpPr>
            <a:spLocks noGrp="1"/>
          </p:cNvSpPr>
          <p:nvPr>
            <p:ph idx="1"/>
          </p:nvPr>
        </p:nvSpPr>
        <p:spPr>
          <a:xfrm>
            <a:off x="457200" y="1524000"/>
            <a:ext cx="8229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4" name="13 - Θέση ημερομηνίας"/>
          <p:cNvSpPr>
            <a:spLocks noGrp="1"/>
          </p:cNvSpPr>
          <p:nvPr>
            <p:ph type="dt" sz="half" idx="14"/>
          </p:nvPr>
        </p:nvSpPr>
        <p:spPr/>
        <p:txBody>
          <a:bodyPr/>
          <a:lstStyle/>
          <a:p>
            <a:fld id="{C09DA137-6386-404E-A3DA-D43B8CBE0BDE}" type="datetimeFigureOut">
              <a:rPr lang="el-GR" smtClean="0"/>
              <a:pPr/>
              <a:t>22/6/2018</a:t>
            </a:fld>
            <a:endParaRPr lang="el-GR" dirty="0"/>
          </a:p>
        </p:txBody>
      </p:sp>
      <p:sp>
        <p:nvSpPr>
          <p:cNvPr id="15" name="14 - Θέση αριθμού διαφάνειας"/>
          <p:cNvSpPr>
            <a:spLocks noGrp="1"/>
          </p:cNvSpPr>
          <p:nvPr>
            <p:ph type="sldNum" sz="quarter" idx="15"/>
          </p:nvPr>
        </p:nvSpPr>
        <p:spPr/>
        <p:txBody>
          <a:bodyPr/>
          <a:lstStyle>
            <a:lvl1pPr algn="ctr">
              <a:defRPr/>
            </a:lvl1pPr>
          </a:lstStyle>
          <a:p>
            <a:fld id="{8AA87D64-1017-42A6-88C8-4D80FB851A9A}" type="slidenum">
              <a:rPr lang="el-GR" smtClean="0"/>
              <a:pPr/>
              <a:t>‹#›</a:t>
            </a:fld>
            <a:endParaRPr lang="el-GR" dirty="0"/>
          </a:p>
        </p:txBody>
      </p:sp>
      <p:sp>
        <p:nvSpPr>
          <p:cNvPr id="16" name="15 - Θέση υποσέλιδου"/>
          <p:cNvSpPr>
            <a:spLocks noGrp="1"/>
          </p:cNvSpPr>
          <p:nvPr>
            <p:ph type="ftr" sz="quarter" idx="16"/>
          </p:nvPr>
        </p:nvSpPr>
        <p:spPr/>
        <p:txBody>
          <a:bodyPr/>
          <a:lstStyle/>
          <a:p>
            <a:endParaRPr lang="el-GR" dirty="0"/>
          </a:p>
        </p:txBody>
      </p:sp>
      <p:sp>
        <p:nvSpPr>
          <p:cNvPr id="17" name="16 - Τίτλος"/>
          <p:cNvSpPr>
            <a:spLocks noGrp="1"/>
          </p:cNvSpPr>
          <p:nvPr>
            <p:ph type="title"/>
          </p:nvPr>
        </p:nvSpPr>
        <p:spPr/>
        <p:txBody>
          <a:bodyPr rtlCol="0" anchor="b" anchorCtr="0"/>
          <a:lstStyle/>
          <a:p>
            <a:r>
              <a:rPr kumimoji="0" lang="el-GR" smtClean="0"/>
              <a:t>Kλικ για επεξεργασία του τίτλου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C09DA137-6386-404E-A3DA-D43B8CBE0BDE}" type="datetimeFigureOut">
              <a:rPr lang="el-GR" smtClean="0"/>
              <a:pPr/>
              <a:t>22/6/2018</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8AA87D64-1017-42A6-88C8-4D80FB851A9A}" type="slidenum">
              <a:rPr lang="el-GR" smtClean="0"/>
              <a:pPr/>
              <a:t>‹#›</a:t>
            </a:fld>
            <a:endParaRPr lang="el-GR" dirty="0"/>
          </a:p>
        </p:txBody>
      </p:sp>
      <p:sp>
        <p:nvSpPr>
          <p:cNvPr id="2" name="1 - Τίτλος"/>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cxnSp>
        <p:nvCxnSpPr>
          <p:cNvPr id="7" name="6 - Ευθεία γραμμή σύνδεσης"/>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4 - Θέση ημερομηνίας"/>
          <p:cNvSpPr>
            <a:spLocks noGrp="1"/>
          </p:cNvSpPr>
          <p:nvPr>
            <p:ph type="dt" sz="half" idx="10"/>
          </p:nvPr>
        </p:nvSpPr>
        <p:spPr/>
        <p:txBody>
          <a:bodyPr/>
          <a:lstStyle/>
          <a:p>
            <a:fld id="{C09DA137-6386-404E-A3DA-D43B8CBE0BDE}" type="datetimeFigureOut">
              <a:rPr lang="el-GR" smtClean="0"/>
              <a:pPr/>
              <a:t>22/6/2018</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8AA87D64-1017-42A6-88C8-4D80FB851A9A}" type="slidenum">
              <a:rPr lang="el-GR" smtClean="0"/>
              <a:pPr/>
              <a:t>‹#›</a:t>
            </a:fld>
            <a:endParaRPr lang="el-GR" dirty="0"/>
          </a:p>
        </p:txBody>
      </p:sp>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11" name="10 - Θέση περιεχομένου"/>
          <p:cNvSpPr>
            <a:spLocks noGrp="1"/>
          </p:cNvSpPr>
          <p:nvPr>
            <p:ph sz="half" idx="1"/>
          </p:nvPr>
        </p:nvSpPr>
        <p:spPr>
          <a:xfrm>
            <a:off x="457200" y="1524000"/>
            <a:ext cx="4059936"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half" idx="2"/>
          </p:nvPr>
        </p:nvSpPr>
        <p:spPr>
          <a:xfrm>
            <a:off x="4648200" y="1524000"/>
            <a:ext cx="4059936"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9" name="8 - Θέση αριθμού διαφάνειας"/>
          <p:cNvSpPr>
            <a:spLocks noGrp="1"/>
          </p:cNvSpPr>
          <p:nvPr>
            <p:ph type="sldNum" sz="quarter" idx="12"/>
          </p:nvPr>
        </p:nvSpPr>
        <p:spPr/>
        <p:txBody>
          <a:bodyPr/>
          <a:lstStyle/>
          <a:p>
            <a:fld id="{8AA87D64-1017-42A6-88C8-4D80FB851A9A}" type="slidenum">
              <a:rPr lang="el-GR" smtClean="0"/>
              <a:pPr/>
              <a:t>‹#›</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7" name="6 - Θέση ημερομηνίας"/>
          <p:cNvSpPr>
            <a:spLocks noGrp="1"/>
          </p:cNvSpPr>
          <p:nvPr>
            <p:ph type="dt" sz="half" idx="10"/>
          </p:nvPr>
        </p:nvSpPr>
        <p:spPr/>
        <p:txBody>
          <a:bodyPr/>
          <a:lstStyle/>
          <a:p>
            <a:fld id="{C09DA137-6386-404E-A3DA-D43B8CBE0BDE}" type="datetimeFigureOut">
              <a:rPr lang="el-GR" smtClean="0"/>
              <a:pPr/>
              <a:t>22/6/2018</a:t>
            </a:fld>
            <a:endParaRPr lang="el-GR" dirty="0"/>
          </a:p>
        </p:txBody>
      </p:sp>
      <p:sp>
        <p:nvSpPr>
          <p:cNvPr id="3" name="2 - Θέση κειμένου"/>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32" name="31 - Θέση περιεχομένου"/>
          <p:cNvSpPr>
            <a:spLocks noGrp="1"/>
          </p:cNvSpPr>
          <p:nvPr>
            <p:ph sz="half" idx="2"/>
          </p:nvPr>
        </p:nvSpPr>
        <p:spPr>
          <a:xfrm>
            <a:off x="457200" y="2201896"/>
            <a:ext cx="4038600" cy="3913632"/>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4" name="33 - Θέση περιεχομένου"/>
          <p:cNvSpPr>
            <a:spLocks noGrp="1"/>
          </p:cNvSpPr>
          <p:nvPr>
            <p:ph sz="quarter" idx="4"/>
          </p:nvPr>
        </p:nvSpPr>
        <p:spPr>
          <a:xfrm>
            <a:off x="4649788" y="2201896"/>
            <a:ext cx="4038600" cy="3913632"/>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 name="1 - Τίτλος"/>
          <p:cNvSpPr>
            <a:spLocks noGrp="1"/>
          </p:cNvSpPr>
          <p:nvPr>
            <p:ph type="title"/>
          </p:nvPr>
        </p:nvSpPr>
        <p:spPr>
          <a:xfrm>
            <a:off x="457200" y="155448"/>
            <a:ext cx="8229600" cy="1143000"/>
          </a:xfrm>
        </p:spPr>
        <p:txBody>
          <a:bodyPr anchor="b" anchorCtr="0"/>
          <a:lstStyle>
            <a:lvl1pPr>
              <a:defRPr/>
            </a:lvl1pPr>
          </a:lstStyle>
          <a:p>
            <a:r>
              <a:rPr kumimoji="0" lang="el-GR" smtClean="0"/>
              <a:t>Kλικ για επεξεργασία του τίτλου</a:t>
            </a:r>
            <a:endParaRPr kumimoji="0" lang="en-US"/>
          </a:p>
        </p:txBody>
      </p:sp>
      <p:sp>
        <p:nvSpPr>
          <p:cNvPr id="12" name="11 - Θέση κειμένου"/>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cxnSp>
        <p:nvCxnSpPr>
          <p:cNvPr id="10" name="9 - Ευθεία γραμμή σύνδεσης"/>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16 - Ευθεία γραμμή σύνδεσης"/>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2 - Θέση ημερομηνίας"/>
          <p:cNvSpPr>
            <a:spLocks noGrp="1"/>
          </p:cNvSpPr>
          <p:nvPr>
            <p:ph type="dt" sz="half" idx="10"/>
          </p:nvPr>
        </p:nvSpPr>
        <p:spPr/>
        <p:txBody>
          <a:bodyPr/>
          <a:lstStyle/>
          <a:p>
            <a:fld id="{C09DA137-6386-404E-A3DA-D43B8CBE0BDE}" type="datetimeFigureOut">
              <a:rPr lang="el-GR" smtClean="0"/>
              <a:pPr/>
              <a:t>22/6/2018</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8AA87D64-1017-42A6-88C8-4D80FB851A9A}" type="slidenum">
              <a:rPr lang="el-GR" smtClean="0"/>
              <a:pPr/>
              <a:t>‹#›</a:t>
            </a:fld>
            <a:endParaRPr lang="el-GR" dirty="0"/>
          </a:p>
        </p:txBody>
      </p:sp>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C09DA137-6386-404E-A3DA-D43B8CBE0BDE}" type="datetimeFigureOut">
              <a:rPr lang="el-GR" smtClean="0"/>
              <a:pPr/>
              <a:t>22/6/2018</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8AA87D64-1017-42A6-88C8-4D80FB851A9A}"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9" name="28 - Θέση περιεχομένου"/>
          <p:cNvSpPr>
            <a:spLocks noGrp="1"/>
          </p:cNvSpPr>
          <p:nvPr>
            <p:ph sz="quarter" idx="1"/>
          </p:nvPr>
        </p:nvSpPr>
        <p:spPr>
          <a:xfrm>
            <a:off x="457200" y="457200"/>
            <a:ext cx="6248400" cy="5715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 name="2 - Θέση κειμένου"/>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31" name="30 - Τίτλος"/>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Kλικ για επεξεργασία του τίτλου</a:t>
            </a:r>
            <a:endParaRPr kumimoji="0" lang="en-US"/>
          </a:p>
        </p:txBody>
      </p:sp>
      <p:sp>
        <p:nvSpPr>
          <p:cNvPr id="8" name="7 - Θέση ημερομηνίας"/>
          <p:cNvSpPr>
            <a:spLocks noGrp="1"/>
          </p:cNvSpPr>
          <p:nvPr>
            <p:ph type="dt" sz="half" idx="14"/>
          </p:nvPr>
        </p:nvSpPr>
        <p:spPr/>
        <p:txBody>
          <a:bodyPr/>
          <a:lstStyle/>
          <a:p>
            <a:fld id="{C09DA137-6386-404E-A3DA-D43B8CBE0BDE}" type="datetimeFigureOut">
              <a:rPr lang="el-GR" smtClean="0"/>
              <a:pPr/>
              <a:t>22/6/2018</a:t>
            </a:fld>
            <a:endParaRPr lang="el-GR" dirty="0"/>
          </a:p>
        </p:txBody>
      </p:sp>
      <p:sp>
        <p:nvSpPr>
          <p:cNvPr id="9" name="8 - Θέση αριθμού διαφάνειας"/>
          <p:cNvSpPr>
            <a:spLocks noGrp="1"/>
          </p:cNvSpPr>
          <p:nvPr>
            <p:ph type="sldNum" sz="quarter" idx="15"/>
          </p:nvPr>
        </p:nvSpPr>
        <p:spPr/>
        <p:txBody>
          <a:bodyPr/>
          <a:lstStyle/>
          <a:p>
            <a:fld id="{8AA87D64-1017-42A6-88C8-4D80FB851A9A}" type="slidenum">
              <a:rPr lang="el-GR" smtClean="0"/>
              <a:pPr/>
              <a:t>‹#›</a:t>
            </a:fld>
            <a:endParaRPr lang="el-GR" dirty="0"/>
          </a:p>
        </p:txBody>
      </p:sp>
      <p:sp>
        <p:nvSpPr>
          <p:cNvPr id="10" name="9 - Θέση υποσέλιδου"/>
          <p:cNvSpPr>
            <a:spLocks noGrp="1"/>
          </p:cNvSpPr>
          <p:nvPr>
            <p:ph type="ftr" sz="quarter" idx="16"/>
          </p:nvPr>
        </p:nvSpPr>
        <p:spPr/>
        <p:txBody>
          <a:bodyPr/>
          <a:lstStyle/>
          <a:p>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l-GR" dirty="0"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8" name="7 - Θέση ημερομηνίας"/>
          <p:cNvSpPr>
            <a:spLocks noGrp="1"/>
          </p:cNvSpPr>
          <p:nvPr>
            <p:ph type="dt" sz="half" idx="10"/>
          </p:nvPr>
        </p:nvSpPr>
        <p:spPr/>
        <p:txBody>
          <a:bodyPr/>
          <a:lstStyle/>
          <a:p>
            <a:fld id="{C09DA137-6386-404E-A3DA-D43B8CBE0BDE}" type="datetimeFigureOut">
              <a:rPr lang="el-GR" smtClean="0"/>
              <a:pPr/>
              <a:t>22/6/2018</a:t>
            </a:fld>
            <a:endParaRPr lang="el-GR" dirty="0"/>
          </a:p>
        </p:txBody>
      </p:sp>
      <p:sp>
        <p:nvSpPr>
          <p:cNvPr id="9" name="8 - Θέση αριθμού διαφάνειας"/>
          <p:cNvSpPr>
            <a:spLocks noGrp="1"/>
          </p:cNvSpPr>
          <p:nvPr>
            <p:ph type="sldNum" sz="quarter" idx="11"/>
          </p:nvPr>
        </p:nvSpPr>
        <p:spPr/>
        <p:txBody>
          <a:bodyPr/>
          <a:lstStyle/>
          <a:p>
            <a:fld id="{8AA87D64-1017-42A6-88C8-4D80FB851A9A}" type="slidenum">
              <a:rPr lang="el-GR" smtClean="0"/>
              <a:pPr/>
              <a:t>‹#›</a:t>
            </a:fld>
            <a:endParaRPr lang="el-GR" dirty="0"/>
          </a:p>
        </p:txBody>
      </p:sp>
      <p:sp>
        <p:nvSpPr>
          <p:cNvPr id="10" name="9 - Θέση υποσέλιδου"/>
          <p:cNvSpPr>
            <a:spLocks noGrp="1"/>
          </p:cNvSpPr>
          <p:nvPr>
            <p:ph type="ftr" sz="quarter" idx="12"/>
          </p:nvPr>
        </p:nvSpPr>
        <p:spPr/>
        <p:txBody>
          <a:bodyPr/>
          <a:lstStyle/>
          <a:p>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8 - Θέση κειμένου"/>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24" name="23 - Θέση ημερομηνίας"/>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09DA137-6386-404E-A3DA-D43B8CBE0BDE}" type="datetimeFigureOut">
              <a:rPr lang="el-GR" smtClean="0"/>
              <a:pPr/>
              <a:t>22/6/2018</a:t>
            </a:fld>
            <a:endParaRPr lang="el-GR" dirty="0"/>
          </a:p>
        </p:txBody>
      </p:sp>
      <p:sp>
        <p:nvSpPr>
          <p:cNvPr id="10" name="9 - Θέση υποσέλιδου"/>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l-GR" dirty="0"/>
          </a:p>
        </p:txBody>
      </p:sp>
      <p:sp>
        <p:nvSpPr>
          <p:cNvPr id="22" name="21 - Θέση αριθμού διαφάνειας"/>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AA87D64-1017-42A6-88C8-4D80FB851A9A}" type="slidenum">
              <a:rPr lang="el-GR" smtClean="0"/>
              <a:pPr/>
              <a:t>‹#›</a:t>
            </a:fld>
            <a:endParaRPr lang="el-GR" dirty="0"/>
          </a:p>
        </p:txBody>
      </p:sp>
      <p:sp>
        <p:nvSpPr>
          <p:cNvPr id="5" name="4 - Θέση τίτλου"/>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l-GR" smtClean="0"/>
              <a:t>Kλικ για επεξεργασία του τίτλου</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___________________Microsoft_Office_Excel_97-20031.xls"/></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oleObject" Target="../embeddings/___________________Microsoft_Office_Excel_97-20032.xls"/><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214.xml.rels><?xml version="1.0" encoding="UTF-8" standalone="yes"?>
<Relationships xmlns="http://schemas.openxmlformats.org/package/2006/relationships"><Relationship Id="rId3" Type="http://schemas.openxmlformats.org/officeDocument/2006/relationships/oleObject" Target="../embeddings/___________________Microsoft_Office_Excel_97-20033.xls"/><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215.xml.rels><?xml version="1.0" encoding="UTF-8" standalone="yes"?>
<Relationships xmlns="http://schemas.openxmlformats.org/package/2006/relationships"><Relationship Id="rId3" Type="http://schemas.openxmlformats.org/officeDocument/2006/relationships/oleObject" Target="../embeddings/___________________Microsoft_Office_Excel_97-20034.xls"/><Relationship Id="rId2" Type="http://schemas.openxmlformats.org/officeDocument/2006/relationships/slideLayout" Target="../slideLayouts/slideLayout1.xml"/><Relationship Id="rId1" Type="http://schemas.openxmlformats.org/officeDocument/2006/relationships/vmlDrawing" Target="../drawings/vmlDrawing4.v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2" Type="http://schemas.openxmlformats.org/officeDocument/2006/relationships/hyperlink" Target="http://www.euretirio.com/2010/06/logistiki-xrisi-periodos.html" TargetMode="External"/><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3" Type="http://schemas.openxmlformats.org/officeDocument/2006/relationships/hyperlink" Target="http://www.euretirio.com/2010/06/grammatio.html" TargetMode="External"/><Relationship Id="rId2" Type="http://schemas.openxmlformats.org/officeDocument/2006/relationships/hyperlink" Target="http://www.euretirio.com/2010/02/oikonomika-agatha.html" TargetMode="External"/><Relationship Id="rId1" Type="http://schemas.openxmlformats.org/officeDocument/2006/relationships/slideLayout" Target="../slideLayouts/slideLayout2.xml"/><Relationship Id="rId5" Type="http://schemas.openxmlformats.org/officeDocument/2006/relationships/hyperlink" Target="http://www.euretirio.com/2010/07/xrima.html" TargetMode="External"/><Relationship Id="rId4" Type="http://schemas.openxmlformats.org/officeDocument/2006/relationships/hyperlink" Target="http://www.euretirio.com/2010/08/metoxes-stocks.html" TargetMode="External"/></Relationships>
</file>

<file path=ppt/slides/_rels/slide442.xml.rels><?xml version="1.0" encoding="UTF-8" standalone="yes"?>
<Relationships xmlns="http://schemas.openxmlformats.org/package/2006/relationships"><Relationship Id="rId3" Type="http://schemas.openxmlformats.org/officeDocument/2006/relationships/hyperlink" Target="http://www.euretirio.com/2010/06/ypoxreoseis-xena-kefalaia.html" TargetMode="External"/><Relationship Id="rId2" Type="http://schemas.openxmlformats.org/officeDocument/2006/relationships/hyperlink" Target="http://www.euretirio.com/2010/06/isologismos.html" TargetMode="External"/><Relationship Id="rId1" Type="http://schemas.openxmlformats.org/officeDocument/2006/relationships/slideLayout" Target="../slideLayouts/slideLayout2.xml"/><Relationship Id="rId6" Type="http://schemas.openxmlformats.org/officeDocument/2006/relationships/hyperlink" Target="http://www.euretirio.com/2010/06/xreografo.html" TargetMode="External"/><Relationship Id="rId5" Type="http://schemas.openxmlformats.org/officeDocument/2006/relationships/hyperlink" Target="http://www.euretirio.com/2010/06/katatheseis-opseos.html" TargetMode="External"/><Relationship Id="rId4" Type="http://schemas.openxmlformats.org/officeDocument/2006/relationships/hyperlink" Target="http://www.euretirio.com/2010/07/energitiko-periousiako-stoixeio.html" TargetMode="Externa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hyperlink" Target="http://www.euretirio.com/2010/06/arxi-tis-apokalypsis.html" TargetMode="External"/><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2" Type="http://schemas.openxmlformats.org/officeDocument/2006/relationships/hyperlink" Target="http://www.euretirio.com/logistiki-kataxorisi/" TargetMode="External"/><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3" Type="http://schemas.openxmlformats.org/officeDocument/2006/relationships/hyperlink" Target="http://www.euretirio.com/2010/06/kostos.html" TargetMode="External"/><Relationship Id="rId2" Type="http://schemas.openxmlformats.org/officeDocument/2006/relationships/hyperlink" Target="http://www.euretirio.com/2010/06/diarkis-apografi.html" TargetMode="External"/><Relationship Id="rId1" Type="http://schemas.openxmlformats.org/officeDocument/2006/relationships/slideLayout" Target="../slideLayouts/slideLayout2.xml"/><Relationship Id="rId4" Type="http://schemas.openxmlformats.org/officeDocument/2006/relationships/hyperlink" Target="http://www.euretirio.com/2010/06/logariasmos.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2" Type="http://schemas.openxmlformats.org/officeDocument/2006/relationships/hyperlink" Target="http://www.euretirio.com/2010/06/periodiki-apografi.html" TargetMode="External"/><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69.png"/><Relationship Id="rId4" Type="http://schemas.openxmlformats.org/officeDocument/2006/relationships/oleObject" Target="../embeddings/oleObject1.bin"/></Relationships>
</file>

<file path=ppt/slides/_rels/slide5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2.xml"/></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7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8.xml.rels><?xml version="1.0" encoding="UTF-8" standalone="yes"?>
<Relationships xmlns="http://schemas.openxmlformats.org/package/2006/relationships"><Relationship Id="rId3" Type="http://schemas.openxmlformats.org/officeDocument/2006/relationships/oleObject" Target="../embeddings/___________________Microsoft_Office_Excel_97-20035.xls"/><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789.xml.rels><?xml version="1.0" encoding="UTF-8" standalone="yes"?>
<Relationships xmlns="http://schemas.openxmlformats.org/package/2006/relationships"><Relationship Id="rId3" Type="http://schemas.openxmlformats.org/officeDocument/2006/relationships/oleObject" Target="../embeddings/___________________Microsoft_Office_Excel_97-20036.xls"/><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0.xml.rels><?xml version="1.0" encoding="UTF-8" standalone="yes"?>
<Relationships xmlns="http://schemas.openxmlformats.org/package/2006/relationships"><Relationship Id="rId3" Type="http://schemas.openxmlformats.org/officeDocument/2006/relationships/oleObject" Target="../embeddings/___________________Microsoft_Office_Excel_97-20037.xls"/><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791.xml.rels><?xml version="1.0" encoding="UTF-8" standalone="yes"?>
<Relationships xmlns="http://schemas.openxmlformats.org/package/2006/relationships"><Relationship Id="rId3" Type="http://schemas.openxmlformats.org/officeDocument/2006/relationships/oleObject" Target="../embeddings/___________________Microsoft_Office_Excel_97-20038.xls"/><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7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4.xml.rels><?xml version="1.0" encoding="UTF-8" standalone="yes"?>
<Relationships xmlns="http://schemas.openxmlformats.org/package/2006/relationships"><Relationship Id="rId3" Type="http://schemas.openxmlformats.org/officeDocument/2006/relationships/oleObject" Target="../embeddings/___________________Microsoft_Office_Excel_97-20039.xls"/><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795.xml.rels><?xml version="1.0" encoding="UTF-8" standalone="yes"?>
<Relationships xmlns="http://schemas.openxmlformats.org/package/2006/relationships"><Relationship Id="rId3" Type="http://schemas.openxmlformats.org/officeDocument/2006/relationships/oleObject" Target="../embeddings/___________________Microsoft_Office_Excel_97-200310.xls"/><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7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8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4.xml.rels><?xml version="1.0" encoding="UTF-8" standalone="yes"?>
<Relationships xmlns="http://schemas.openxmlformats.org/package/2006/relationships"><Relationship Id="rId3" Type="http://schemas.openxmlformats.org/officeDocument/2006/relationships/oleObject" Target="../embeddings/___________________Microsoft_Office_Excel_97-200311.xls"/><Relationship Id="rId2" Type="http://schemas.openxmlformats.org/officeDocument/2006/relationships/slideLayout" Target="../slideLayouts/slideLayout14.xml"/><Relationship Id="rId1" Type="http://schemas.openxmlformats.org/officeDocument/2006/relationships/vmlDrawing" Target="../drawings/vmlDrawing13.vml"/></Relationships>
</file>

<file path=ppt/slides/_rels/slide8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8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9.xml.rels><?xml version="1.0" encoding="UTF-8" standalone="yes"?>
<Relationships xmlns="http://schemas.openxmlformats.org/package/2006/relationships"><Relationship Id="rId3" Type="http://schemas.openxmlformats.org/officeDocument/2006/relationships/hyperlink" Target="http://www.wikipedia.org/" TargetMode="External"/><Relationship Id="rId2" Type="http://schemas.openxmlformats.org/officeDocument/2006/relationships/hyperlink" Target="http://www.bluewavemag.com/blueart227.htm" TargetMode="External"/><Relationship Id="rId1" Type="http://schemas.openxmlformats.org/officeDocument/2006/relationships/slideLayout" Target="../slideLayouts/slideLayout2.xml"/><Relationship Id="rId4" Type="http://schemas.openxmlformats.org/officeDocument/2006/relationships/hyperlink" Target="http://www.investopedia.com/"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0" y="3886200"/>
            <a:ext cx="9144000" cy="2567136"/>
          </a:xfrm>
        </p:spPr>
        <p:txBody>
          <a:bodyPr>
            <a:normAutofit/>
          </a:bodyPr>
          <a:lstStyle/>
          <a:p>
            <a:r>
              <a:rPr lang="el-GR" b="1" dirty="0" smtClean="0">
                <a:solidFill>
                  <a:srgbClr val="002060"/>
                </a:solidFill>
              </a:rPr>
              <a:t>Δρ. Κυριαζόπουλος Γεώργιος</a:t>
            </a:r>
          </a:p>
          <a:p>
            <a:r>
              <a:rPr lang="el-GR" b="1" dirty="0" smtClean="0">
                <a:solidFill>
                  <a:srgbClr val="002060"/>
                </a:solidFill>
              </a:rPr>
              <a:t>Επίκουρος Καθηγητής </a:t>
            </a:r>
            <a:endParaRPr lang="en-US" b="1" dirty="0" smtClean="0">
              <a:solidFill>
                <a:srgbClr val="002060"/>
              </a:solidFill>
            </a:endParaRPr>
          </a:p>
          <a:p>
            <a:r>
              <a:rPr lang="el-GR" b="1" dirty="0" smtClean="0">
                <a:solidFill>
                  <a:srgbClr val="002060"/>
                </a:solidFill>
              </a:rPr>
              <a:t>Λογιστικής &amp; Χρηματοοικονομικής</a:t>
            </a:r>
          </a:p>
          <a:p>
            <a:r>
              <a:rPr lang="el-GR" b="1" dirty="0" smtClean="0">
                <a:solidFill>
                  <a:srgbClr val="002060"/>
                </a:solidFill>
              </a:rPr>
              <a:t>ΤΕΙ Δυτικής Μακεδονίας, Κοζάνη</a:t>
            </a:r>
          </a:p>
          <a:p>
            <a:r>
              <a:rPr lang="en-US" b="1" dirty="0" smtClean="0">
                <a:solidFill>
                  <a:srgbClr val="C00000"/>
                </a:solidFill>
              </a:rPr>
              <a:t>Member of the Association of </a:t>
            </a:r>
            <a:r>
              <a:rPr lang="el-GR" b="1" dirty="0" smtClean="0">
                <a:solidFill>
                  <a:srgbClr val="C00000"/>
                </a:solidFill>
              </a:rPr>
              <a:t> </a:t>
            </a:r>
            <a:r>
              <a:rPr lang="en-US" b="1" dirty="0" smtClean="0">
                <a:solidFill>
                  <a:srgbClr val="C00000"/>
                </a:solidFill>
              </a:rPr>
              <a:t>International Accounting United Kingdom</a:t>
            </a:r>
            <a:endParaRPr lang="el-GR" b="1" dirty="0">
              <a:solidFill>
                <a:srgbClr val="C00000"/>
              </a:solidFill>
            </a:endParaRPr>
          </a:p>
        </p:txBody>
      </p:sp>
      <p:sp>
        <p:nvSpPr>
          <p:cNvPr id="2" name="1 - Τίτλος"/>
          <p:cNvSpPr>
            <a:spLocks noGrp="1"/>
          </p:cNvSpPr>
          <p:nvPr>
            <p:ph type="ctrTitle"/>
          </p:nvPr>
        </p:nvSpPr>
        <p:spPr>
          <a:xfrm>
            <a:off x="0" y="1124745"/>
            <a:ext cx="9144000" cy="2475706"/>
          </a:xfrm>
        </p:spPr>
        <p:txBody>
          <a:bodyPr>
            <a:normAutofit fontScale="90000"/>
          </a:bodyPr>
          <a:lstStyle/>
          <a:p>
            <a:r>
              <a:rPr lang="el-GR" b="1" dirty="0" smtClean="0">
                <a:solidFill>
                  <a:srgbClr val="0000CC"/>
                </a:solidFill>
              </a:rPr>
              <a:t>ΜΕΤΑΠΤΥΧΙΑΚΟ ΠΡΟΓΡΑΜΜΑ ΛΟΓΙΣΤΙΚΗΣ ΚΑΙ ΕΛΕΓΚΤΙΚΗΣ </a:t>
            </a:r>
            <a:r>
              <a:rPr lang="el-GR" b="1" dirty="0" smtClean="0"/>
              <a:t/>
            </a:r>
            <a:br>
              <a:rPr lang="el-GR" b="1" dirty="0" smtClean="0"/>
            </a:br>
            <a:r>
              <a:rPr lang="el-GR" b="1" dirty="0" smtClean="0">
                <a:solidFill>
                  <a:srgbClr val="7030A0"/>
                </a:solidFill>
              </a:rPr>
              <a:t>«ΧΡΗΜΑΤΟΟΙΚΟΝΟΜΙΚΗ ΛΟΓΙΣΤΙΚΗ»</a:t>
            </a:r>
            <a:endParaRPr lang="el-GR" b="1" dirty="0">
              <a:solidFill>
                <a:srgbClr val="7030A0"/>
              </a:solidFill>
            </a:endParaRPr>
          </a:p>
        </p:txBody>
      </p:sp>
      <p:pic>
        <p:nvPicPr>
          <p:cNvPr id="48130" name="Picture 2" descr="logo"/>
          <p:cNvPicPr>
            <a:picLocks noChangeAspect="1" noChangeArrowheads="1"/>
          </p:cNvPicPr>
          <p:nvPr/>
        </p:nvPicPr>
        <p:blipFill>
          <a:blip r:embed="rId2" cstate="print">
            <a:lum bright="-36000" contrast="30000"/>
          </a:blip>
          <a:srcRect/>
          <a:stretch>
            <a:fillRect/>
          </a:stretch>
        </p:blipFill>
        <p:spPr bwMode="auto">
          <a:xfrm>
            <a:off x="1835696" y="404664"/>
            <a:ext cx="4953000" cy="5334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432048"/>
          </a:xfrm>
        </p:spPr>
        <p:txBody>
          <a:bodyPr>
            <a:normAutofit fontScale="90000"/>
          </a:bodyPr>
          <a:lstStyle/>
          <a:p>
            <a:pPr algn="ctr"/>
            <a:r>
              <a:rPr lang="el-GR" sz="2400" b="1" dirty="0" smtClean="0">
                <a:solidFill>
                  <a:srgbClr val="002060"/>
                </a:solidFill>
              </a:rPr>
              <a:t>Η ΑΝΕΡΓΙΑ ΣΤΟΥΣ ΝΕΟΥΣ</a:t>
            </a:r>
            <a:endParaRPr lang="el-GR" sz="2400" b="1" dirty="0">
              <a:solidFill>
                <a:srgbClr val="002060"/>
              </a:solidFill>
            </a:endParaRPr>
          </a:p>
        </p:txBody>
      </p:sp>
      <p:pic>
        <p:nvPicPr>
          <p:cNvPr id="1177602" name="Picture 2"/>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pPr>
              <a:buFontTx/>
              <a:buNone/>
            </a:pPr>
            <a:r>
              <a:rPr lang="el-GR" sz="3200" b="1" i="1" dirty="0" smtClean="0"/>
              <a:t>Παράδειγµα ανάπτυξης λογαριασµού:</a:t>
            </a:r>
          </a:p>
          <a:p>
            <a:r>
              <a:rPr lang="el-GR" sz="3200" b="1" dirty="0" smtClean="0"/>
              <a:t> 64 Διάφορα έξοδα</a:t>
            </a:r>
          </a:p>
          <a:p>
            <a:r>
              <a:rPr lang="el-GR" sz="3200" b="1" dirty="0" smtClean="0"/>
              <a:t> 64.07 Έντυπα και γραφική ύλη</a:t>
            </a:r>
          </a:p>
          <a:p>
            <a:r>
              <a:rPr lang="el-GR" sz="3200" b="1" dirty="0" smtClean="0"/>
              <a:t> 64.07.03 Γραφική ύλη και λοιπά υλικά γραφείων</a:t>
            </a:r>
          </a:p>
          <a:p>
            <a:endParaRPr lang="el-GR" dirty="0"/>
          </a:p>
        </p:txBody>
      </p:sp>
      <p:sp>
        <p:nvSpPr>
          <p:cNvPr id="3" name="2 - Τίτλος"/>
          <p:cNvSpPr>
            <a:spLocks noGrp="1"/>
          </p:cNvSpPr>
          <p:nvPr>
            <p:ph type="title"/>
          </p:nvPr>
        </p:nvSpPr>
        <p:spPr/>
        <p:txBody>
          <a:bodyPr>
            <a:normAutofit fontScale="90000"/>
          </a:bodyPr>
          <a:lstStyle/>
          <a:p>
            <a:pPr algn="ctr"/>
            <a:r>
              <a:rPr lang="el-GR" sz="4400" b="1" u="sng" dirty="0" smtClean="0">
                <a:solidFill>
                  <a:srgbClr val="FF3300"/>
                </a:solidFill>
              </a:rPr>
              <a:t>Ε.Γ.Λ.Σ.</a:t>
            </a:r>
            <a:br>
              <a:rPr lang="el-GR" sz="4400" b="1" u="sng" dirty="0" smtClean="0">
                <a:solidFill>
                  <a:srgbClr val="FF3300"/>
                </a:solidFill>
              </a:rPr>
            </a:br>
            <a:r>
              <a:rPr lang="el-GR" sz="4400" b="1" u="sng" dirty="0" smtClean="0">
                <a:solidFill>
                  <a:srgbClr val="FF3300"/>
                </a:solidFill>
              </a:rPr>
              <a:t>ΑΝΑΠΤΥΞΗ  ΛΟΓΑΡΙΑΣΜΩΝ</a:t>
            </a:r>
            <a:endParaRPr lang="el-GR"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pPr>
              <a:buFontTx/>
              <a:buNone/>
            </a:pPr>
            <a:r>
              <a:rPr lang="el-GR" sz="3200" b="1" dirty="0" smtClean="0"/>
              <a:t>Ο Πρωτοβάθµιος λογαριασµός αποτελείται από 2 πεδία:</a:t>
            </a:r>
          </a:p>
          <a:p>
            <a:r>
              <a:rPr lang="el-GR" sz="3200" b="1" dirty="0" smtClean="0"/>
              <a:t> ΧΧ = Το πρώτο πεδίο είναι η Οµάδα και ένας επιπλέον αύξων αριθµός µέσα στην οµάδα</a:t>
            </a:r>
          </a:p>
          <a:p>
            <a:pPr>
              <a:buFontTx/>
              <a:buNone/>
            </a:pPr>
            <a:r>
              <a:rPr lang="el-GR" sz="3200" b="1" i="1" dirty="0" smtClean="0"/>
              <a:t>Παράδειγµα</a:t>
            </a:r>
            <a:r>
              <a:rPr lang="el-GR" sz="3200" b="1" dirty="0" smtClean="0"/>
              <a:t>:</a:t>
            </a:r>
          </a:p>
          <a:p>
            <a:r>
              <a:rPr lang="el-GR" sz="3200" b="1" dirty="0" smtClean="0"/>
              <a:t>11 = </a:t>
            </a:r>
            <a:r>
              <a:rPr lang="el-GR" sz="3200" b="1" i="1" dirty="0" smtClean="0"/>
              <a:t>Πάγιο Ενεργητικό, Κτίριο</a:t>
            </a:r>
            <a:r>
              <a:rPr lang="el-GR" sz="3200" b="1" dirty="0" smtClean="0"/>
              <a:t>.</a:t>
            </a:r>
          </a:p>
          <a:p>
            <a:endParaRPr lang="el-GR" dirty="0"/>
          </a:p>
        </p:txBody>
      </p:sp>
      <p:sp>
        <p:nvSpPr>
          <p:cNvPr id="3" name="2 - Τίτλος"/>
          <p:cNvSpPr>
            <a:spLocks noGrp="1"/>
          </p:cNvSpPr>
          <p:nvPr>
            <p:ph type="title"/>
          </p:nvPr>
        </p:nvSpPr>
        <p:spPr/>
        <p:txBody>
          <a:bodyPr>
            <a:normAutofit fontScale="90000"/>
          </a:bodyPr>
          <a:lstStyle/>
          <a:p>
            <a:pPr algn="ctr"/>
            <a:r>
              <a:rPr lang="el-GR" sz="4400" b="1" u="sng" dirty="0" smtClean="0">
                <a:solidFill>
                  <a:srgbClr val="FF3300"/>
                </a:solidFill>
              </a:rPr>
              <a:t>Ε.Γ.Λ.Σ.</a:t>
            </a:r>
            <a:br>
              <a:rPr lang="el-GR" sz="4400" b="1" u="sng" dirty="0" smtClean="0">
                <a:solidFill>
                  <a:srgbClr val="FF3300"/>
                </a:solidFill>
              </a:rPr>
            </a:br>
            <a:r>
              <a:rPr lang="el-GR" sz="4400" b="1" u="sng" dirty="0" smtClean="0">
                <a:solidFill>
                  <a:srgbClr val="FF3300"/>
                </a:solidFill>
              </a:rPr>
              <a:t>ΠΡΩΤΟΒΑΘΜΙΟΣ ΛΟΓΑΡΙΑΣΜΟΣ</a:t>
            </a:r>
            <a:endParaRPr lang="el-GR"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457200" y="1524000"/>
            <a:ext cx="8229600" cy="5073352"/>
          </a:xfrm>
        </p:spPr>
        <p:txBody>
          <a:bodyPr>
            <a:normAutofit/>
          </a:bodyPr>
          <a:lstStyle/>
          <a:p>
            <a:pPr>
              <a:buFontTx/>
              <a:buNone/>
            </a:pPr>
            <a:r>
              <a:rPr lang="el-GR" sz="3200" b="1" dirty="0" smtClean="0"/>
              <a:t>Ο Δευτεροβάθµιος λογαριασµός αποτελείται από 4 πεδία:</a:t>
            </a:r>
          </a:p>
          <a:p>
            <a:r>
              <a:rPr lang="el-GR" sz="3200" b="1" dirty="0" smtClean="0"/>
              <a:t> ΧΧ.ΧΧ = Πρωτοβάθµιος + Ανάπτυξη επιπλέον του πρωτοβάθµιου λογαριασµού</a:t>
            </a:r>
          </a:p>
          <a:p>
            <a:pPr>
              <a:buFontTx/>
              <a:buNone/>
            </a:pPr>
            <a:r>
              <a:rPr lang="el-GR" sz="3200" b="1" i="1" dirty="0" smtClean="0"/>
              <a:t>Παράδειγµα</a:t>
            </a:r>
            <a:r>
              <a:rPr lang="el-GR" sz="3200" b="1" dirty="0" smtClean="0"/>
              <a:t>:</a:t>
            </a:r>
          </a:p>
          <a:p>
            <a:r>
              <a:rPr lang="el-GR" sz="3200" b="1" dirty="0" smtClean="0"/>
              <a:t>30.00 = Πελάτες Εσωτερικού</a:t>
            </a:r>
          </a:p>
          <a:p>
            <a:r>
              <a:rPr lang="el-GR" sz="3200" b="1" dirty="0" smtClean="0"/>
              <a:t> Η ίδια ανάπτυξη ισχύει και για τον τριτοβάθµιο  λογ/σµό.</a:t>
            </a:r>
          </a:p>
          <a:p>
            <a:endParaRPr lang="el-GR" dirty="0"/>
          </a:p>
        </p:txBody>
      </p:sp>
      <p:sp>
        <p:nvSpPr>
          <p:cNvPr id="3" name="2 - Τίτλος"/>
          <p:cNvSpPr>
            <a:spLocks noGrp="1"/>
          </p:cNvSpPr>
          <p:nvPr>
            <p:ph type="title"/>
          </p:nvPr>
        </p:nvSpPr>
        <p:spPr>
          <a:xfrm>
            <a:off x="179512" y="152400"/>
            <a:ext cx="8712968" cy="1219200"/>
          </a:xfrm>
        </p:spPr>
        <p:txBody>
          <a:bodyPr>
            <a:normAutofit fontScale="90000"/>
          </a:bodyPr>
          <a:lstStyle/>
          <a:p>
            <a:pPr algn="ctr"/>
            <a:r>
              <a:rPr lang="el-GR" sz="4400" b="1" u="sng" dirty="0" smtClean="0">
                <a:solidFill>
                  <a:srgbClr val="FF3300"/>
                </a:solidFill>
              </a:rPr>
              <a:t>Ε.Γ.Λ.Σ.  </a:t>
            </a:r>
            <a:br>
              <a:rPr lang="el-GR" sz="4400" b="1" u="sng" dirty="0" smtClean="0">
                <a:solidFill>
                  <a:srgbClr val="FF3300"/>
                </a:solidFill>
              </a:rPr>
            </a:br>
            <a:r>
              <a:rPr lang="el-GR" sz="4400" b="1" u="sng" dirty="0" smtClean="0">
                <a:solidFill>
                  <a:srgbClr val="FF3300"/>
                </a:solidFill>
              </a:rPr>
              <a:t>ΔΕΥΤΕΡΟΒΑΘΜΙΟΣ ΛΟΓΑΡΙΑΣΜΟΣ</a:t>
            </a:r>
            <a:endParaRPr lang="el-GR"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r>
              <a:rPr lang="el-GR" sz="3200" b="1" dirty="0" smtClean="0"/>
              <a:t>Ο Τριτοβάθµιος λογαριασµός σύµφωνα µε το Ε.Γ.Λ.Σ. αποτελείται από 4 πεδία και τα επιπλέον πεδία είναι στην επιλογή της επιχείρησης πόσα επιθυµεί να αναπτύξει δηλαδή 2 ή περισσότερα πεδία.</a:t>
            </a:r>
          </a:p>
          <a:p>
            <a:r>
              <a:rPr lang="el-GR" sz="3200" b="1" i="1" dirty="0" smtClean="0"/>
              <a:t>Σηµείωση</a:t>
            </a:r>
            <a:r>
              <a:rPr lang="el-GR" sz="3200" b="1" dirty="0" smtClean="0"/>
              <a:t>: Η ανάπτυξη των παρακάτω βαθµών - πεδίων χωρίζεται µε τελείες.</a:t>
            </a:r>
          </a:p>
          <a:p>
            <a:endParaRPr lang="el-GR" dirty="0"/>
          </a:p>
        </p:txBody>
      </p:sp>
      <p:sp>
        <p:nvSpPr>
          <p:cNvPr id="3" name="2 - Τίτλος"/>
          <p:cNvSpPr>
            <a:spLocks noGrp="1"/>
          </p:cNvSpPr>
          <p:nvPr>
            <p:ph type="title"/>
          </p:nvPr>
        </p:nvSpPr>
        <p:spPr/>
        <p:txBody>
          <a:bodyPr>
            <a:normAutofit fontScale="90000"/>
          </a:bodyPr>
          <a:lstStyle/>
          <a:p>
            <a:pPr algn="ctr"/>
            <a:r>
              <a:rPr lang="el-GR" sz="4400" b="1" u="sng" dirty="0" smtClean="0">
                <a:solidFill>
                  <a:srgbClr val="FF3300"/>
                </a:solidFill>
              </a:rPr>
              <a:t>Ε.Γ.Λ.Σ.</a:t>
            </a:r>
            <a:br>
              <a:rPr lang="el-GR" sz="4400" b="1" u="sng" dirty="0" smtClean="0">
                <a:solidFill>
                  <a:srgbClr val="FF3300"/>
                </a:solidFill>
              </a:rPr>
            </a:br>
            <a:r>
              <a:rPr lang="el-GR" sz="4400" b="1" u="sng" dirty="0" smtClean="0">
                <a:solidFill>
                  <a:srgbClr val="FF3300"/>
                </a:solidFill>
              </a:rPr>
              <a:t>ΤΡΙΤΟΒΑΘΜΙΟΣ ΛΟΓΑΡΙΑΣΜΟΣ</a:t>
            </a:r>
            <a:endParaRPr lang="el-GR"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524000"/>
            <a:ext cx="8712968" cy="5073352"/>
          </a:xfrm>
        </p:spPr>
        <p:txBody>
          <a:bodyPr/>
          <a:lstStyle/>
          <a:p>
            <a:pPr>
              <a:lnSpc>
                <a:spcPct val="90000"/>
              </a:lnSpc>
              <a:buFontTx/>
              <a:buNone/>
            </a:pPr>
            <a:r>
              <a:rPr lang="el-GR" sz="3200" b="1" dirty="0" smtClean="0"/>
              <a:t>Στην οµάδα </a:t>
            </a:r>
            <a:r>
              <a:rPr lang="el-GR" sz="4800" b="1" dirty="0" smtClean="0"/>
              <a:t>1</a:t>
            </a:r>
            <a:r>
              <a:rPr lang="el-GR" sz="3200" b="1" dirty="0" smtClean="0"/>
              <a:t> περιλαµβάνονται τα στοιχεία της επιχείρησης που δε θα ρευστοποιηθούν άµεσα.  Δηλαδή:</a:t>
            </a:r>
          </a:p>
          <a:p>
            <a:pPr>
              <a:lnSpc>
                <a:spcPct val="90000"/>
              </a:lnSpc>
            </a:pPr>
            <a:r>
              <a:rPr lang="el-GR" sz="3200" b="1" i="1" dirty="0" smtClean="0"/>
              <a:t>Ενσώµατα Πάγια Στοιχεία</a:t>
            </a:r>
          </a:p>
          <a:p>
            <a:pPr>
              <a:lnSpc>
                <a:spcPct val="90000"/>
              </a:lnSpc>
            </a:pPr>
            <a:r>
              <a:rPr lang="el-GR" sz="3200" b="1" i="1" dirty="0" smtClean="0"/>
              <a:t>Ασώµατες Ακινητοποιήσεις</a:t>
            </a:r>
          </a:p>
          <a:p>
            <a:pPr>
              <a:lnSpc>
                <a:spcPct val="90000"/>
              </a:lnSpc>
            </a:pPr>
            <a:r>
              <a:rPr lang="el-GR" sz="3200" b="1" i="1" dirty="0" smtClean="0"/>
              <a:t>Έξοδα Πολυετούς Αποσβέσεως</a:t>
            </a:r>
          </a:p>
          <a:p>
            <a:pPr>
              <a:lnSpc>
                <a:spcPct val="90000"/>
              </a:lnSpc>
            </a:pPr>
            <a:r>
              <a:rPr lang="el-GR" sz="3200" b="1" i="1" dirty="0" smtClean="0"/>
              <a:t>Συµµετοχές και Μακροπρόθεσµες Απαιτήσεις</a:t>
            </a:r>
            <a:endParaRPr lang="el-GR" sz="3200" b="1" dirty="0" smtClean="0"/>
          </a:p>
          <a:p>
            <a:endParaRPr lang="el-GR" dirty="0"/>
          </a:p>
        </p:txBody>
      </p:sp>
      <p:sp>
        <p:nvSpPr>
          <p:cNvPr id="3" name="2 - Τίτλος"/>
          <p:cNvSpPr>
            <a:spLocks noGrp="1"/>
          </p:cNvSpPr>
          <p:nvPr>
            <p:ph type="title"/>
          </p:nvPr>
        </p:nvSpPr>
        <p:spPr/>
        <p:txBody>
          <a:bodyPr>
            <a:normAutofit fontScale="90000"/>
          </a:bodyPr>
          <a:lstStyle/>
          <a:p>
            <a:pPr algn="ctr"/>
            <a:r>
              <a:rPr lang="el-GR" sz="4400" b="1" u="sng" dirty="0" smtClean="0">
                <a:solidFill>
                  <a:srgbClr val="FF3300"/>
                </a:solidFill>
              </a:rPr>
              <a:t>ΟΜΑΔΑ  </a:t>
            </a:r>
            <a:r>
              <a:rPr lang="el-GR" sz="6700" b="1" u="sng" dirty="0" smtClean="0">
                <a:solidFill>
                  <a:srgbClr val="FF3300"/>
                </a:solidFill>
              </a:rPr>
              <a:t>1</a:t>
            </a:r>
            <a:r>
              <a:rPr lang="el-GR" sz="4400" b="1" u="sng" dirty="0" smtClean="0">
                <a:solidFill>
                  <a:srgbClr val="FF3300"/>
                </a:solidFill>
              </a:rPr>
              <a:t/>
            </a:r>
            <a:br>
              <a:rPr lang="el-GR" sz="4400" b="1" u="sng" dirty="0" smtClean="0">
                <a:solidFill>
                  <a:srgbClr val="FF3300"/>
                </a:solidFill>
              </a:rPr>
            </a:br>
            <a:r>
              <a:rPr lang="el-GR" sz="4400" b="1" u="sng" dirty="0" smtClean="0">
                <a:solidFill>
                  <a:srgbClr val="FF3300"/>
                </a:solidFill>
              </a:rPr>
              <a:t>ΠΑΓΙΟ ΕΝΕΡΓΗΤΙΚΟ</a:t>
            </a:r>
            <a:endParaRPr lang="el-GR"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pPr>
              <a:lnSpc>
                <a:spcPct val="90000"/>
              </a:lnSpc>
              <a:buFontTx/>
              <a:buNone/>
            </a:pPr>
            <a:r>
              <a:rPr lang="el-GR" sz="3200" b="1" dirty="0" smtClean="0"/>
              <a:t>Στην οµάδα 1 ανήκουν µεταξύ των άλλων οι λογαριασµοί:</a:t>
            </a:r>
          </a:p>
          <a:p>
            <a:pPr>
              <a:lnSpc>
                <a:spcPct val="90000"/>
              </a:lnSpc>
            </a:pPr>
            <a:r>
              <a:rPr lang="el-GR" sz="3200" b="1" dirty="0" smtClean="0"/>
              <a:t> </a:t>
            </a:r>
            <a:r>
              <a:rPr lang="el-GR" sz="3200" b="1" i="1" dirty="0" smtClean="0"/>
              <a:t>10  = Εδαφικές Εκτάσεις</a:t>
            </a:r>
          </a:p>
          <a:p>
            <a:pPr>
              <a:lnSpc>
                <a:spcPct val="90000"/>
              </a:lnSpc>
            </a:pPr>
            <a:r>
              <a:rPr lang="el-GR" sz="3200" b="1" dirty="0" smtClean="0"/>
              <a:t> </a:t>
            </a:r>
            <a:r>
              <a:rPr lang="el-GR" sz="3200" b="1" i="1" dirty="0" smtClean="0"/>
              <a:t>11 = Κτίρια - Εγκαταστάσεις Κτιρίων - 		Τεχνικά έργα</a:t>
            </a:r>
          </a:p>
          <a:p>
            <a:pPr>
              <a:lnSpc>
                <a:spcPct val="90000"/>
              </a:lnSpc>
            </a:pPr>
            <a:r>
              <a:rPr lang="el-GR" sz="3200" b="1" dirty="0" smtClean="0"/>
              <a:t> </a:t>
            </a:r>
            <a:r>
              <a:rPr lang="el-GR" sz="3200" b="1" i="1" dirty="0" smtClean="0"/>
              <a:t>13 = Μεταφορικά Μέσα</a:t>
            </a:r>
          </a:p>
          <a:p>
            <a:pPr>
              <a:lnSpc>
                <a:spcPct val="90000"/>
              </a:lnSpc>
            </a:pPr>
            <a:r>
              <a:rPr lang="el-GR" sz="3200" b="1" dirty="0" smtClean="0"/>
              <a:t> </a:t>
            </a:r>
            <a:r>
              <a:rPr lang="el-GR" sz="3200" b="1" i="1" dirty="0" smtClean="0"/>
              <a:t>14 = Έπιπλα και λοιπός εξοπλισµός</a:t>
            </a:r>
          </a:p>
          <a:p>
            <a:pPr>
              <a:lnSpc>
                <a:spcPct val="90000"/>
              </a:lnSpc>
            </a:pPr>
            <a:r>
              <a:rPr lang="el-GR" sz="3200" b="1" dirty="0" smtClean="0"/>
              <a:t> </a:t>
            </a:r>
            <a:r>
              <a:rPr lang="el-GR" sz="3200" b="1" i="1" dirty="0" smtClean="0"/>
              <a:t>18 = Συµµετοχές και λοιπές 				Μακροπρόθεσµες Απαιτήσεις</a:t>
            </a:r>
            <a:endParaRPr lang="el-GR" sz="3200" b="1" dirty="0" smtClean="0"/>
          </a:p>
          <a:p>
            <a:endParaRPr lang="el-GR" dirty="0"/>
          </a:p>
        </p:txBody>
      </p:sp>
      <p:sp>
        <p:nvSpPr>
          <p:cNvPr id="3" name="2 - Τίτλος"/>
          <p:cNvSpPr>
            <a:spLocks noGrp="1"/>
          </p:cNvSpPr>
          <p:nvPr>
            <p:ph type="title"/>
          </p:nvPr>
        </p:nvSpPr>
        <p:spPr/>
        <p:txBody>
          <a:bodyPr>
            <a:normAutofit fontScale="90000"/>
          </a:bodyPr>
          <a:lstStyle/>
          <a:p>
            <a:pPr algn="ctr"/>
            <a:r>
              <a:rPr lang="el-GR" sz="4000" b="1" u="sng" dirty="0" smtClean="0">
                <a:solidFill>
                  <a:srgbClr val="FF3300"/>
                </a:solidFill>
              </a:rPr>
              <a:t>ΟΜΑΔΑ  </a:t>
            </a:r>
            <a:r>
              <a:rPr lang="el-GR" sz="6600" b="1" u="sng" dirty="0" smtClean="0">
                <a:solidFill>
                  <a:srgbClr val="FF3300"/>
                </a:solidFill>
              </a:rPr>
              <a:t>1</a:t>
            </a:r>
            <a:r>
              <a:rPr lang="el-GR" sz="4000" b="1" u="sng" dirty="0" smtClean="0">
                <a:solidFill>
                  <a:srgbClr val="FF3300"/>
                </a:solidFill>
              </a:rPr>
              <a:t/>
            </a:r>
            <a:br>
              <a:rPr lang="el-GR" sz="4000" b="1" u="sng" dirty="0" smtClean="0">
                <a:solidFill>
                  <a:srgbClr val="FF3300"/>
                </a:solidFill>
              </a:rPr>
            </a:br>
            <a:r>
              <a:rPr lang="el-GR" sz="4000" b="1" u="sng" dirty="0" smtClean="0">
                <a:solidFill>
                  <a:srgbClr val="FF3300"/>
                </a:solidFill>
              </a:rPr>
              <a:t>ΠΑΓΙΟ ΕΝΕΡΓΗΤΙΚΟ ΜΕ ΑΡΙΘΜΟΥΣ</a:t>
            </a:r>
            <a:endParaRPr lang="el-GR"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524000"/>
            <a:ext cx="8712968" cy="5073352"/>
          </a:xfrm>
        </p:spPr>
        <p:txBody>
          <a:bodyPr>
            <a:normAutofit/>
          </a:bodyPr>
          <a:lstStyle/>
          <a:p>
            <a:pPr>
              <a:buFontTx/>
              <a:buNone/>
            </a:pPr>
            <a:r>
              <a:rPr lang="el-GR" sz="3200" b="1" dirty="0" smtClean="0"/>
              <a:t>Στην οµάδα 2 περιλαµβάνονται τα αποθέµατα που επιθυµεί να παρακολουθήσει σε µερίδες αποθήκης.</a:t>
            </a:r>
          </a:p>
          <a:p>
            <a:pPr>
              <a:buFontTx/>
              <a:buNone/>
            </a:pPr>
            <a:r>
              <a:rPr lang="el-GR" sz="3200" b="1" dirty="0" smtClean="0"/>
              <a:t>Στην οµάδα 2 περιλαµβάνονται µεταξύ των άλλων και τα εξής:</a:t>
            </a:r>
          </a:p>
          <a:p>
            <a:r>
              <a:rPr lang="el-GR" sz="3200" b="1" i="1" dirty="0" smtClean="0"/>
              <a:t>Εµπορεύµατα (λογ/σµος 20)</a:t>
            </a:r>
          </a:p>
          <a:p>
            <a:r>
              <a:rPr lang="el-GR" sz="3200" b="1" i="1" dirty="0" smtClean="0"/>
              <a:t>Έτοιµα Προϊόντα (λογ/σµος 21)</a:t>
            </a:r>
          </a:p>
          <a:p>
            <a:r>
              <a:rPr lang="el-GR" sz="3200" b="1" i="1" dirty="0" smtClean="0"/>
              <a:t>Παραγωγή σε Εξέλιξη (λογ/σµος 23)</a:t>
            </a:r>
          </a:p>
          <a:p>
            <a:r>
              <a:rPr lang="el-GR" sz="3200" b="1" i="1" dirty="0" smtClean="0"/>
              <a:t>Πρώτες και Βοηθητικές ύλες (λογ/σµος 24)</a:t>
            </a:r>
            <a:endParaRPr lang="el-GR" sz="3200" b="1" dirty="0" smtClean="0"/>
          </a:p>
          <a:p>
            <a:endParaRPr lang="el-GR" dirty="0"/>
          </a:p>
        </p:txBody>
      </p:sp>
      <p:sp>
        <p:nvSpPr>
          <p:cNvPr id="3" name="2 - Τίτλος"/>
          <p:cNvSpPr>
            <a:spLocks noGrp="1"/>
          </p:cNvSpPr>
          <p:nvPr>
            <p:ph type="title"/>
          </p:nvPr>
        </p:nvSpPr>
        <p:spPr/>
        <p:txBody>
          <a:bodyPr>
            <a:normAutofit fontScale="90000"/>
          </a:bodyPr>
          <a:lstStyle/>
          <a:p>
            <a:pPr algn="ctr"/>
            <a:r>
              <a:rPr lang="el-GR" sz="4400" b="1" u="sng" dirty="0" smtClean="0">
                <a:solidFill>
                  <a:srgbClr val="FF3300"/>
                </a:solidFill>
              </a:rPr>
              <a:t>ΟΜΑΔΑ </a:t>
            </a:r>
            <a:r>
              <a:rPr lang="el-GR" sz="6700" b="1" u="sng" dirty="0" smtClean="0">
                <a:solidFill>
                  <a:srgbClr val="FF3300"/>
                </a:solidFill>
              </a:rPr>
              <a:t>2</a:t>
            </a:r>
            <a:r>
              <a:rPr lang="el-GR" sz="4400" b="1" u="sng" dirty="0" smtClean="0">
                <a:solidFill>
                  <a:srgbClr val="FF3300"/>
                </a:solidFill>
              </a:rPr>
              <a:t/>
            </a:r>
            <a:br>
              <a:rPr lang="el-GR" sz="4400" b="1" u="sng" dirty="0" smtClean="0">
                <a:solidFill>
                  <a:srgbClr val="FF3300"/>
                </a:solidFill>
              </a:rPr>
            </a:br>
            <a:r>
              <a:rPr lang="el-GR" sz="4400" b="1" u="sng" dirty="0" smtClean="0">
                <a:solidFill>
                  <a:srgbClr val="FF3300"/>
                </a:solidFill>
              </a:rPr>
              <a:t>ΑΠΟΘΕΜΑΤΑ</a:t>
            </a:r>
            <a:endParaRPr lang="el-GR"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524000"/>
            <a:ext cx="8712968" cy="5145360"/>
          </a:xfrm>
        </p:spPr>
        <p:txBody>
          <a:bodyPr/>
          <a:lstStyle/>
          <a:p>
            <a:pPr>
              <a:lnSpc>
                <a:spcPct val="90000"/>
              </a:lnSpc>
              <a:buFontTx/>
              <a:buNone/>
            </a:pPr>
            <a:r>
              <a:rPr lang="el-GR" sz="3200" b="1" dirty="0" smtClean="0"/>
              <a:t>Στην οµάδα 3 περιλαµβάνονται οι βραχυπρόθεσµες απαιτήσεις της επιχείρησης από τρίτους και τα χρηµατικά διαθέσιµα.</a:t>
            </a:r>
          </a:p>
          <a:p>
            <a:pPr>
              <a:lnSpc>
                <a:spcPct val="90000"/>
              </a:lnSpc>
              <a:buFontTx/>
              <a:buNone/>
            </a:pPr>
            <a:r>
              <a:rPr lang="el-GR" sz="3200" b="1" dirty="0" smtClean="0"/>
              <a:t>Στην οµάδα 3 περιλαµβάνονται τα εξής :</a:t>
            </a:r>
          </a:p>
          <a:p>
            <a:pPr>
              <a:lnSpc>
                <a:spcPct val="90000"/>
              </a:lnSpc>
            </a:pPr>
            <a:r>
              <a:rPr lang="el-GR" sz="3200" b="1" i="1" dirty="0" smtClean="0"/>
              <a:t>Πελάτες (λογ/σµος 30).</a:t>
            </a:r>
          </a:p>
          <a:p>
            <a:pPr>
              <a:lnSpc>
                <a:spcPct val="90000"/>
              </a:lnSpc>
            </a:pPr>
            <a:r>
              <a:rPr lang="el-GR" sz="3200" b="1" i="1" dirty="0" smtClean="0"/>
              <a:t>Γραµµάτια Εισπρακτέα (λογ/σµος 31).</a:t>
            </a:r>
          </a:p>
          <a:p>
            <a:pPr>
              <a:lnSpc>
                <a:spcPct val="90000"/>
              </a:lnSpc>
            </a:pPr>
            <a:r>
              <a:rPr lang="el-GR" sz="3200" b="1" i="1" dirty="0" smtClean="0"/>
              <a:t>Χρεώστες (λογ/σµος 33).</a:t>
            </a:r>
          </a:p>
          <a:p>
            <a:pPr>
              <a:lnSpc>
                <a:spcPct val="90000"/>
              </a:lnSpc>
            </a:pPr>
            <a:r>
              <a:rPr lang="el-GR" sz="3200" b="1" i="1" dirty="0" smtClean="0"/>
              <a:t>Χρηµατικά Διαθέσιµα (λογ/σµος 38). κα</a:t>
            </a:r>
            <a:endParaRPr lang="el-GR" sz="3200" b="1" dirty="0" smtClean="0"/>
          </a:p>
          <a:p>
            <a:endParaRPr lang="el-GR" dirty="0"/>
          </a:p>
        </p:txBody>
      </p:sp>
      <p:sp>
        <p:nvSpPr>
          <p:cNvPr id="3" name="2 - Τίτλος"/>
          <p:cNvSpPr>
            <a:spLocks noGrp="1"/>
          </p:cNvSpPr>
          <p:nvPr>
            <p:ph type="title"/>
          </p:nvPr>
        </p:nvSpPr>
        <p:spPr/>
        <p:txBody>
          <a:bodyPr>
            <a:normAutofit fontScale="90000"/>
          </a:bodyPr>
          <a:lstStyle/>
          <a:p>
            <a:pPr algn="ctr"/>
            <a:r>
              <a:rPr lang="el-GR" sz="4400" b="1" dirty="0" smtClean="0">
                <a:solidFill>
                  <a:srgbClr val="FF3300"/>
                </a:solidFill>
              </a:rPr>
              <a:t>ΟΜΑΔΑ </a:t>
            </a:r>
            <a:r>
              <a:rPr lang="el-GR" sz="6700" b="1" dirty="0" smtClean="0">
                <a:solidFill>
                  <a:srgbClr val="FF3300"/>
                </a:solidFill>
              </a:rPr>
              <a:t>3</a:t>
            </a:r>
            <a:r>
              <a:rPr lang="el-GR" sz="4400" b="1" u="sng" dirty="0" smtClean="0">
                <a:solidFill>
                  <a:srgbClr val="FF3300"/>
                </a:solidFill>
              </a:rPr>
              <a:t/>
            </a:r>
            <a:br>
              <a:rPr lang="el-GR" sz="4400" b="1" u="sng" dirty="0" smtClean="0">
                <a:solidFill>
                  <a:srgbClr val="FF3300"/>
                </a:solidFill>
              </a:rPr>
            </a:br>
            <a:r>
              <a:rPr lang="el-GR" sz="4400" b="1" u="sng" dirty="0" smtClean="0">
                <a:solidFill>
                  <a:srgbClr val="FF3300"/>
                </a:solidFill>
              </a:rPr>
              <a:t>ΑΠΑΙΤΗΣΕΙΣ &amp; ΔΙΑΘΕΣΙΜΑ</a:t>
            </a:r>
            <a:endParaRPr lang="el-GR"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524000"/>
            <a:ext cx="8640960" cy="5073352"/>
          </a:xfrm>
        </p:spPr>
        <p:txBody>
          <a:bodyPr/>
          <a:lstStyle/>
          <a:p>
            <a:pPr>
              <a:buFontTx/>
              <a:buNone/>
            </a:pPr>
            <a:r>
              <a:rPr lang="el-GR" sz="3200" b="1" dirty="0" smtClean="0"/>
              <a:t>Στην οµάδα 4 περιλαµβάνονται τα εξής στοιχεία :</a:t>
            </a:r>
          </a:p>
          <a:p>
            <a:pPr>
              <a:buFontTx/>
              <a:buNone/>
            </a:pPr>
            <a:r>
              <a:rPr lang="el-GR" sz="3200" b="1" dirty="0" smtClean="0">
                <a:solidFill>
                  <a:schemeClr val="accent4">
                    <a:lumMod val="50000"/>
                  </a:schemeClr>
                </a:solidFill>
              </a:rPr>
              <a:t> α) Υποχρεώσεις προς τους φορείς  </a:t>
            </a:r>
          </a:p>
          <a:p>
            <a:r>
              <a:rPr lang="el-GR" sz="3200" b="1" dirty="0" smtClean="0"/>
              <a:t> </a:t>
            </a:r>
            <a:r>
              <a:rPr lang="el-GR" sz="3200" b="1" i="1" dirty="0" smtClean="0"/>
              <a:t>40 = Κεφάλαιο</a:t>
            </a:r>
          </a:p>
          <a:p>
            <a:r>
              <a:rPr lang="el-GR" sz="3200" b="1" dirty="0" smtClean="0"/>
              <a:t> </a:t>
            </a:r>
            <a:r>
              <a:rPr lang="el-GR" sz="3200" b="1" i="1" dirty="0" smtClean="0"/>
              <a:t>41 = Αποθεµατικά - Διαφορές 	Αναπροσαρµογής </a:t>
            </a:r>
          </a:p>
          <a:p>
            <a:r>
              <a:rPr lang="el-GR" sz="3200" b="1" dirty="0" smtClean="0"/>
              <a:t> </a:t>
            </a:r>
            <a:r>
              <a:rPr lang="el-GR" sz="3200" b="1" i="1" dirty="0" smtClean="0"/>
              <a:t>42 = Αποτελέσµατα σε Νέο κά.</a:t>
            </a:r>
            <a:endParaRPr lang="el-GR" sz="3200" b="1" dirty="0" smtClean="0"/>
          </a:p>
          <a:p>
            <a:endParaRPr lang="el-GR" dirty="0"/>
          </a:p>
        </p:txBody>
      </p:sp>
      <p:sp>
        <p:nvSpPr>
          <p:cNvPr id="3" name="2 - Τίτλος"/>
          <p:cNvSpPr>
            <a:spLocks noGrp="1"/>
          </p:cNvSpPr>
          <p:nvPr>
            <p:ph type="title"/>
          </p:nvPr>
        </p:nvSpPr>
        <p:spPr>
          <a:xfrm>
            <a:off x="251520" y="152400"/>
            <a:ext cx="8712968" cy="1476400"/>
          </a:xfrm>
        </p:spPr>
        <p:txBody>
          <a:bodyPr>
            <a:noAutofit/>
          </a:bodyPr>
          <a:lstStyle/>
          <a:p>
            <a:pPr algn="ctr"/>
            <a:r>
              <a:rPr lang="el-GR" sz="3200" b="1" dirty="0" smtClean="0">
                <a:solidFill>
                  <a:srgbClr val="FF3300"/>
                </a:solidFill>
              </a:rPr>
              <a:t>ΟΜΑΔΑ </a:t>
            </a:r>
            <a:r>
              <a:rPr lang="el-GR" sz="4400" b="1" dirty="0" smtClean="0">
                <a:solidFill>
                  <a:srgbClr val="FF3300"/>
                </a:solidFill>
              </a:rPr>
              <a:t>4</a:t>
            </a:r>
            <a:r>
              <a:rPr lang="el-GR" sz="3200" b="1" u="sng" dirty="0" smtClean="0">
                <a:solidFill>
                  <a:srgbClr val="FF3300"/>
                </a:solidFill>
              </a:rPr>
              <a:t/>
            </a:r>
            <a:br>
              <a:rPr lang="el-GR" sz="3200" b="1" u="sng" dirty="0" smtClean="0">
                <a:solidFill>
                  <a:srgbClr val="FF3300"/>
                </a:solidFill>
              </a:rPr>
            </a:br>
            <a:r>
              <a:rPr lang="el-GR" sz="3200" b="1" dirty="0" smtClean="0">
                <a:solidFill>
                  <a:srgbClr val="FF3300"/>
                </a:solidFill>
              </a:rPr>
              <a:t>ΚΑΘΑΡΗ ΘΕΣΗ - ΠΡΟΒΛΕΨΕΙΣ -</a:t>
            </a:r>
            <a:br>
              <a:rPr lang="el-GR" sz="3200" b="1" dirty="0" smtClean="0">
                <a:solidFill>
                  <a:srgbClr val="FF3300"/>
                </a:solidFill>
              </a:rPr>
            </a:br>
            <a:r>
              <a:rPr lang="el-GR" sz="3200" b="1" dirty="0" smtClean="0">
                <a:solidFill>
                  <a:srgbClr val="FF3300"/>
                </a:solidFill>
              </a:rPr>
              <a:t>ΜΑΚΡΟΠΡΟΘΕΣΜΕΣ ΥΠΟΧΡΕΩΣΕΙΣ (Α)</a:t>
            </a:r>
            <a:endParaRPr lang="el-GR" sz="32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556792"/>
            <a:ext cx="8640960" cy="5112568"/>
          </a:xfrm>
        </p:spPr>
        <p:txBody>
          <a:bodyPr/>
          <a:lstStyle/>
          <a:p>
            <a:pPr>
              <a:buFontTx/>
              <a:buNone/>
            </a:pPr>
            <a:r>
              <a:rPr lang="el-GR" sz="3200" b="1" dirty="0" smtClean="0">
                <a:solidFill>
                  <a:schemeClr val="accent4">
                    <a:lumMod val="50000"/>
                  </a:schemeClr>
                </a:solidFill>
              </a:rPr>
              <a:t>β) Οι προβλέψεις οι οποίες:</a:t>
            </a:r>
          </a:p>
          <a:p>
            <a:r>
              <a:rPr lang="el-GR" sz="3200" b="1" dirty="0" smtClean="0"/>
              <a:t> </a:t>
            </a:r>
            <a:r>
              <a:rPr lang="el-GR" sz="3200" b="1" i="1" dirty="0" smtClean="0"/>
              <a:t>έχουν σκοπό την κάλυψη ενδεχόµενων ζηµιών ή εξόδων ή υποτίµησης των στοιχείων του Ενεργητικού.</a:t>
            </a:r>
          </a:p>
          <a:p>
            <a:r>
              <a:rPr lang="el-GR" sz="3200" b="1" dirty="0" smtClean="0"/>
              <a:t> </a:t>
            </a:r>
            <a:r>
              <a:rPr lang="el-GR" sz="3200" b="1" i="1" dirty="0" smtClean="0"/>
              <a:t>Παρακολουθούνται στο λογαριασµό 44</a:t>
            </a:r>
          </a:p>
          <a:p>
            <a:pPr>
              <a:buFontTx/>
              <a:buNone/>
            </a:pPr>
            <a:r>
              <a:rPr lang="el-GR" sz="3200" b="1" dirty="0" smtClean="0">
                <a:solidFill>
                  <a:schemeClr val="accent4">
                    <a:lumMod val="50000"/>
                  </a:schemeClr>
                </a:solidFill>
              </a:rPr>
              <a:t>γ) Οι Μακροπρόθεσµες Υποχρεώσεις:</a:t>
            </a:r>
          </a:p>
          <a:p>
            <a:r>
              <a:rPr lang="el-GR" sz="3200" dirty="0" smtClean="0"/>
              <a:t> </a:t>
            </a:r>
            <a:r>
              <a:rPr lang="el-GR" sz="3200" b="1" i="1" dirty="0" smtClean="0"/>
              <a:t>Προς τρίτους (αυτές που λήγουν σε µεγαλύτερο διάστηµα των 5 χρόνων).</a:t>
            </a:r>
          </a:p>
          <a:p>
            <a:r>
              <a:rPr lang="el-GR" sz="3200" b="1" dirty="0" smtClean="0"/>
              <a:t> </a:t>
            </a:r>
            <a:r>
              <a:rPr lang="el-GR" sz="3200" b="1" i="1" dirty="0" smtClean="0"/>
              <a:t>Παρακολουθούνται στο λογαριασµό 45.</a:t>
            </a:r>
            <a:endParaRPr lang="el-GR" sz="3200" b="1" dirty="0" smtClean="0"/>
          </a:p>
          <a:p>
            <a:endParaRPr lang="el-GR" sz="3200" b="1" dirty="0" smtClean="0"/>
          </a:p>
          <a:p>
            <a:endParaRPr lang="el-GR" dirty="0"/>
          </a:p>
        </p:txBody>
      </p:sp>
      <p:sp>
        <p:nvSpPr>
          <p:cNvPr id="3" name="2 - Τίτλος"/>
          <p:cNvSpPr>
            <a:spLocks noGrp="1"/>
          </p:cNvSpPr>
          <p:nvPr>
            <p:ph type="title"/>
          </p:nvPr>
        </p:nvSpPr>
        <p:spPr>
          <a:xfrm>
            <a:off x="457200" y="152400"/>
            <a:ext cx="8229600" cy="1476400"/>
          </a:xfrm>
        </p:spPr>
        <p:txBody>
          <a:bodyPr>
            <a:noAutofit/>
          </a:bodyPr>
          <a:lstStyle/>
          <a:p>
            <a:pPr algn="ctr"/>
            <a:r>
              <a:rPr lang="el-GR" sz="3200" b="1" dirty="0" smtClean="0">
                <a:solidFill>
                  <a:srgbClr val="FF3300"/>
                </a:solidFill>
              </a:rPr>
              <a:t>ΟΜΑΔΑ </a:t>
            </a:r>
            <a:r>
              <a:rPr lang="el-GR" sz="4400" b="1" dirty="0" smtClean="0">
                <a:solidFill>
                  <a:srgbClr val="FF3300"/>
                </a:solidFill>
              </a:rPr>
              <a:t>4</a:t>
            </a:r>
            <a:r>
              <a:rPr lang="el-GR" sz="3200" b="1" u="sng" dirty="0" smtClean="0">
                <a:solidFill>
                  <a:srgbClr val="FF3300"/>
                </a:solidFill>
              </a:rPr>
              <a:t/>
            </a:r>
            <a:br>
              <a:rPr lang="el-GR" sz="3200" b="1" u="sng" dirty="0" smtClean="0">
                <a:solidFill>
                  <a:srgbClr val="FF3300"/>
                </a:solidFill>
              </a:rPr>
            </a:br>
            <a:r>
              <a:rPr lang="el-GR" sz="3200" b="1" dirty="0" smtClean="0">
                <a:solidFill>
                  <a:srgbClr val="FF3300"/>
                </a:solidFill>
              </a:rPr>
              <a:t>ΚΑΘΑΡΗ ΘΕΣΗ - ΠΡΟΒΛΕΨΕΙΣ -</a:t>
            </a:r>
            <a:br>
              <a:rPr lang="el-GR" sz="3200" b="1" dirty="0" smtClean="0">
                <a:solidFill>
                  <a:srgbClr val="FF3300"/>
                </a:solidFill>
              </a:rPr>
            </a:br>
            <a:r>
              <a:rPr lang="el-GR" sz="3200" b="1" dirty="0" smtClean="0">
                <a:solidFill>
                  <a:srgbClr val="FF3300"/>
                </a:solidFill>
              </a:rPr>
              <a:t>ΜΑΚΡΟΠΡΟΘΕΣΜΕΣ ΥΠΟΧΡΕΩΣΕΙΣ (Β)</a:t>
            </a:r>
            <a:endParaRPr lang="el-GR"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15565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524000"/>
            <a:ext cx="8568952" cy="5145360"/>
          </a:xfrm>
        </p:spPr>
        <p:txBody>
          <a:bodyPr>
            <a:noAutofit/>
          </a:bodyPr>
          <a:lstStyle/>
          <a:p>
            <a:r>
              <a:rPr lang="el-GR" sz="3200" b="1" dirty="0" smtClean="0"/>
              <a:t>Στην οµάδα 5 ανήκουν οι υποχρεώσεις που λήγουν µέσα σε µια λογιστική χρήση.</a:t>
            </a:r>
          </a:p>
          <a:p>
            <a:r>
              <a:rPr lang="el-GR" sz="3200" b="1" i="1" dirty="0" smtClean="0"/>
              <a:t>50 = Προµηθευτές</a:t>
            </a:r>
          </a:p>
          <a:p>
            <a:r>
              <a:rPr lang="el-GR" sz="3200" b="1" i="1" dirty="0" smtClean="0"/>
              <a:t>51 = Γραµµάτια Πληρωτέα</a:t>
            </a:r>
          </a:p>
          <a:p>
            <a:r>
              <a:rPr lang="el-GR" sz="3200" b="1" i="1" dirty="0" smtClean="0"/>
              <a:t>52 = Τράπεζες λογ/σµοί βραχυπρόθεσµες 			υποχρεώσεις</a:t>
            </a:r>
          </a:p>
          <a:p>
            <a:r>
              <a:rPr lang="el-GR" sz="3200" b="1" i="1" dirty="0" smtClean="0"/>
              <a:t>53 = Πιστωτές Διάφοροι κά</a:t>
            </a:r>
            <a:endParaRPr lang="el-GR" sz="3200" b="1" dirty="0"/>
          </a:p>
        </p:txBody>
      </p:sp>
      <p:sp>
        <p:nvSpPr>
          <p:cNvPr id="3" name="2 - Τίτλος"/>
          <p:cNvSpPr>
            <a:spLocks noGrp="1"/>
          </p:cNvSpPr>
          <p:nvPr>
            <p:ph type="title"/>
          </p:nvPr>
        </p:nvSpPr>
        <p:spPr/>
        <p:txBody>
          <a:bodyPr>
            <a:normAutofit fontScale="90000"/>
          </a:bodyPr>
          <a:lstStyle/>
          <a:p>
            <a:pPr algn="ctr"/>
            <a:r>
              <a:rPr lang="el-GR" sz="3600" b="1" dirty="0" smtClean="0">
                <a:solidFill>
                  <a:srgbClr val="FF3300"/>
                </a:solidFill>
              </a:rPr>
              <a:t>ΟΜΑΔΑ </a:t>
            </a:r>
            <a:r>
              <a:rPr lang="el-GR" sz="4800" b="1" dirty="0" smtClean="0">
                <a:solidFill>
                  <a:srgbClr val="FF3300"/>
                </a:solidFill>
              </a:rPr>
              <a:t>5</a:t>
            </a:r>
            <a:r>
              <a:rPr lang="el-GR" sz="3600" b="1" u="sng" dirty="0" smtClean="0">
                <a:solidFill>
                  <a:srgbClr val="FF3300"/>
                </a:solidFill>
              </a:rPr>
              <a:t/>
            </a:r>
            <a:br>
              <a:rPr lang="el-GR" sz="3600" b="1" u="sng" dirty="0" smtClean="0">
                <a:solidFill>
                  <a:srgbClr val="FF3300"/>
                </a:solidFill>
              </a:rPr>
            </a:br>
            <a:r>
              <a:rPr lang="el-GR" sz="3600" b="1" dirty="0" smtClean="0">
                <a:solidFill>
                  <a:srgbClr val="FF3300"/>
                </a:solidFill>
              </a:rPr>
              <a:t>ΒΡΑΧΥΠΡΟΘΕΣΜΕΣ ΥΠΟΧΡΕΩΣΕΙΣ</a:t>
            </a:r>
            <a:endParaRPr lang="el-GR" sz="36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pPr>
              <a:buFontTx/>
              <a:buNone/>
            </a:pPr>
            <a:r>
              <a:rPr lang="el-GR" sz="3200" b="1" dirty="0" smtClean="0"/>
              <a:t>Στην Οµάδα 6 παρακολουθούνται τα έξοδα χρήσεως της επιχείρησης.</a:t>
            </a:r>
          </a:p>
          <a:p>
            <a:r>
              <a:rPr lang="el-GR" sz="3200" b="1" i="1" dirty="0" smtClean="0"/>
              <a:t>60 = Αµοιβές και Έξοδα Προσωπικού</a:t>
            </a:r>
          </a:p>
          <a:p>
            <a:r>
              <a:rPr lang="el-GR" sz="3200" b="1" i="1" dirty="0" smtClean="0"/>
              <a:t>61 = Αµοιβές και Έξοδα Τρίτων</a:t>
            </a:r>
          </a:p>
          <a:p>
            <a:r>
              <a:rPr lang="el-GR" sz="3200" b="1" i="1" dirty="0" smtClean="0"/>
              <a:t>62 = Παροχές Τρίτων</a:t>
            </a:r>
          </a:p>
          <a:p>
            <a:r>
              <a:rPr lang="el-GR" sz="3200" b="1" i="1" dirty="0" smtClean="0"/>
              <a:t>64 = Διάφορα Έξοδα κά</a:t>
            </a:r>
            <a:endParaRPr lang="el-GR" sz="3200" b="1" dirty="0" smtClean="0"/>
          </a:p>
          <a:p>
            <a:endParaRPr lang="el-GR" dirty="0"/>
          </a:p>
        </p:txBody>
      </p:sp>
      <p:sp>
        <p:nvSpPr>
          <p:cNvPr id="3" name="2 - Τίτλος"/>
          <p:cNvSpPr>
            <a:spLocks noGrp="1"/>
          </p:cNvSpPr>
          <p:nvPr>
            <p:ph type="title"/>
          </p:nvPr>
        </p:nvSpPr>
        <p:spPr/>
        <p:txBody>
          <a:bodyPr>
            <a:normAutofit fontScale="90000"/>
          </a:bodyPr>
          <a:lstStyle/>
          <a:p>
            <a:pPr algn="ctr"/>
            <a:r>
              <a:rPr lang="el-GR" sz="4400" b="1" u="sng" dirty="0" smtClean="0">
                <a:solidFill>
                  <a:srgbClr val="FF3300"/>
                </a:solidFill>
              </a:rPr>
              <a:t>ΟΜΑΔΑ 6</a:t>
            </a:r>
            <a:br>
              <a:rPr lang="el-GR" sz="4400" b="1" u="sng" dirty="0" smtClean="0">
                <a:solidFill>
                  <a:srgbClr val="FF3300"/>
                </a:solidFill>
              </a:rPr>
            </a:br>
            <a:r>
              <a:rPr lang="el-GR" sz="4400" b="1" u="sng" dirty="0" smtClean="0">
                <a:solidFill>
                  <a:srgbClr val="FF3300"/>
                </a:solidFill>
              </a:rPr>
              <a:t>ΟΡΓΑΝΙΚΑ ΕΞΟΔΑ ΚΑΤ’ ΕΙΔΟΣ</a:t>
            </a:r>
            <a:endParaRPr lang="el-GR"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pPr>
              <a:buFontTx/>
              <a:buNone/>
            </a:pPr>
            <a:r>
              <a:rPr lang="el-GR" sz="3200" b="1" dirty="0" smtClean="0"/>
              <a:t>Στην Οµάδα 6 παρακολουθούνται τα έσοδα χρήσεως της επιχείρησης.</a:t>
            </a:r>
          </a:p>
          <a:p>
            <a:pPr>
              <a:buFontTx/>
              <a:buNone/>
            </a:pPr>
            <a:endParaRPr lang="el-GR" sz="3200" b="1" dirty="0" smtClean="0"/>
          </a:p>
          <a:p>
            <a:r>
              <a:rPr lang="el-GR" sz="3200" b="1" i="1" dirty="0" smtClean="0"/>
              <a:t>70 = Πωλήσεις Εµπορευµάτων</a:t>
            </a:r>
          </a:p>
          <a:p>
            <a:r>
              <a:rPr lang="el-GR" sz="3200" b="1" i="1" dirty="0" smtClean="0"/>
              <a:t>71 = Πωλήσεις Προϊόντων Ετοίµων</a:t>
            </a:r>
          </a:p>
          <a:p>
            <a:r>
              <a:rPr lang="el-GR" sz="3200" b="1" i="1" dirty="0" smtClean="0"/>
              <a:t>73 = Πωλήσεις Υπηρεσιών</a:t>
            </a:r>
          </a:p>
          <a:p>
            <a:r>
              <a:rPr lang="el-GR" sz="3200" b="1" i="1" dirty="0" smtClean="0"/>
              <a:t>75 = Έσοδα παρεποµένων ασχολιών κά.</a:t>
            </a:r>
            <a:endParaRPr lang="el-GR" sz="3200" b="1" dirty="0" smtClean="0"/>
          </a:p>
          <a:p>
            <a:endParaRPr lang="el-GR" dirty="0"/>
          </a:p>
        </p:txBody>
      </p:sp>
      <p:sp>
        <p:nvSpPr>
          <p:cNvPr id="3" name="2 - Τίτλος"/>
          <p:cNvSpPr>
            <a:spLocks noGrp="1"/>
          </p:cNvSpPr>
          <p:nvPr>
            <p:ph type="title"/>
          </p:nvPr>
        </p:nvSpPr>
        <p:spPr/>
        <p:txBody>
          <a:bodyPr>
            <a:normAutofit fontScale="90000"/>
          </a:bodyPr>
          <a:lstStyle/>
          <a:p>
            <a:pPr algn="ctr"/>
            <a:r>
              <a:rPr lang="el-GR" sz="4400" b="1" dirty="0" smtClean="0">
                <a:solidFill>
                  <a:srgbClr val="FF3300"/>
                </a:solidFill>
              </a:rPr>
              <a:t>ΟΜΑΔΑ </a:t>
            </a:r>
            <a:r>
              <a:rPr lang="el-GR" sz="6700" b="1" dirty="0" smtClean="0">
                <a:solidFill>
                  <a:srgbClr val="FF3300"/>
                </a:solidFill>
              </a:rPr>
              <a:t>7</a:t>
            </a:r>
            <a:r>
              <a:rPr lang="el-GR" sz="4400" b="1" dirty="0" smtClean="0">
                <a:solidFill>
                  <a:srgbClr val="FF3300"/>
                </a:solidFill>
              </a:rPr>
              <a:t/>
            </a:r>
            <a:br>
              <a:rPr lang="el-GR" sz="4400" b="1" dirty="0" smtClean="0">
                <a:solidFill>
                  <a:srgbClr val="FF3300"/>
                </a:solidFill>
              </a:rPr>
            </a:br>
            <a:r>
              <a:rPr lang="el-GR" sz="4400" b="1" dirty="0" smtClean="0">
                <a:solidFill>
                  <a:srgbClr val="FF3300"/>
                </a:solidFill>
              </a:rPr>
              <a:t>ΟΡΓΑΝΙΚΑ ΕΣΟΔΑ ΚΑΤ’ ΕΙΔΟΣ</a:t>
            </a:r>
            <a:endParaRPr lang="el-GR"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524000"/>
            <a:ext cx="8640960" cy="5145360"/>
          </a:xfrm>
        </p:spPr>
        <p:txBody>
          <a:bodyPr/>
          <a:lstStyle/>
          <a:p>
            <a:pPr>
              <a:lnSpc>
                <a:spcPct val="90000"/>
              </a:lnSpc>
              <a:buFontTx/>
              <a:buNone/>
            </a:pPr>
            <a:r>
              <a:rPr lang="el-GR" sz="3200" b="1" dirty="0" smtClean="0"/>
              <a:t>Στην οµάδα 8 παρακολουθούνται τα στάδια παρακολούθησης του αποτελέσµατος καθώς επίσης τα έκτακτα και τα ανόργανα έξοδα και έσοδα.</a:t>
            </a:r>
          </a:p>
          <a:p>
            <a:pPr>
              <a:lnSpc>
                <a:spcPct val="90000"/>
              </a:lnSpc>
            </a:pPr>
            <a:r>
              <a:rPr lang="el-GR" sz="3200" b="1" i="1" dirty="0" smtClean="0"/>
              <a:t>80 = Γενική Εκµετάλλευση</a:t>
            </a:r>
          </a:p>
          <a:p>
            <a:pPr>
              <a:lnSpc>
                <a:spcPct val="90000"/>
              </a:lnSpc>
            </a:pPr>
            <a:r>
              <a:rPr lang="el-GR" sz="3200" b="1" i="1" dirty="0" smtClean="0"/>
              <a:t>81 = Έκτακτα και Ανόργανα Αποτελέσµατα</a:t>
            </a:r>
          </a:p>
          <a:p>
            <a:pPr>
              <a:lnSpc>
                <a:spcPct val="90000"/>
              </a:lnSpc>
            </a:pPr>
            <a:r>
              <a:rPr lang="el-GR" sz="3200" b="1" i="1" dirty="0" smtClean="0"/>
              <a:t>82 = Έξοδα και  Έσοδα Προηγουµένων 			Χρήσεων</a:t>
            </a:r>
            <a:endParaRPr lang="el-GR" sz="3200" b="1" dirty="0" smtClean="0"/>
          </a:p>
          <a:p>
            <a:endParaRPr lang="el-GR" dirty="0"/>
          </a:p>
        </p:txBody>
      </p:sp>
      <p:sp>
        <p:nvSpPr>
          <p:cNvPr id="3" name="2 - Τίτλος"/>
          <p:cNvSpPr>
            <a:spLocks noGrp="1"/>
          </p:cNvSpPr>
          <p:nvPr>
            <p:ph type="title"/>
          </p:nvPr>
        </p:nvSpPr>
        <p:spPr/>
        <p:txBody>
          <a:bodyPr>
            <a:normAutofit/>
          </a:bodyPr>
          <a:lstStyle/>
          <a:p>
            <a:pPr algn="ctr"/>
            <a:r>
              <a:rPr lang="el-GR" sz="3600" b="1" dirty="0" smtClean="0">
                <a:solidFill>
                  <a:srgbClr val="FF3300"/>
                </a:solidFill>
              </a:rPr>
              <a:t>ΟΜΑΔΑ 8</a:t>
            </a:r>
            <a:br>
              <a:rPr lang="el-GR" sz="3600" b="1" dirty="0" smtClean="0">
                <a:solidFill>
                  <a:srgbClr val="FF3300"/>
                </a:solidFill>
              </a:rPr>
            </a:br>
            <a:r>
              <a:rPr lang="el-GR" sz="3600" b="1" dirty="0" smtClean="0">
                <a:solidFill>
                  <a:srgbClr val="FF3300"/>
                </a:solidFill>
              </a:rPr>
              <a:t>ΑΠΟΤΕΛΕΣΜΑΤΙΚΟΙ ΛΟΓΑΡΙΑΣΜΟΙ</a:t>
            </a:r>
            <a:endParaRPr lang="el-GR" sz="36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524000"/>
            <a:ext cx="8784976" cy="5073352"/>
          </a:xfrm>
        </p:spPr>
        <p:txBody>
          <a:bodyPr/>
          <a:lstStyle/>
          <a:p>
            <a:pPr>
              <a:buFontTx/>
              <a:buNone/>
            </a:pPr>
            <a:r>
              <a:rPr lang="el-GR" sz="3200" b="1" dirty="0" smtClean="0"/>
              <a:t>Η οµάδα 9:</a:t>
            </a:r>
          </a:p>
          <a:p>
            <a:r>
              <a:rPr lang="el-GR" sz="3200" b="1" dirty="0" smtClean="0"/>
              <a:t> Παρακολουθεί τον προσδιορισµό του βραχυχρόνιου αποτελέσµατος. </a:t>
            </a:r>
          </a:p>
          <a:p>
            <a:r>
              <a:rPr lang="el-GR" sz="3200" b="1" dirty="0" smtClean="0"/>
              <a:t> Είναι ανεξάρτητο λογιστικό κύκλωµα. </a:t>
            </a:r>
          </a:p>
          <a:p>
            <a:r>
              <a:rPr lang="el-GR" sz="3200" b="1" dirty="0" smtClean="0"/>
              <a:t> Τηρείται σύµφωνα µε τη διπλογραφική µέθοδο.</a:t>
            </a:r>
          </a:p>
          <a:p>
            <a:endParaRPr lang="el-GR" dirty="0"/>
          </a:p>
        </p:txBody>
      </p:sp>
      <p:sp>
        <p:nvSpPr>
          <p:cNvPr id="3" name="2 - Τίτλος"/>
          <p:cNvSpPr>
            <a:spLocks noGrp="1"/>
          </p:cNvSpPr>
          <p:nvPr>
            <p:ph type="title"/>
          </p:nvPr>
        </p:nvSpPr>
        <p:spPr/>
        <p:txBody>
          <a:bodyPr>
            <a:normAutofit fontScale="90000"/>
          </a:bodyPr>
          <a:lstStyle/>
          <a:p>
            <a:pPr algn="ctr"/>
            <a:r>
              <a:rPr lang="el-GR" sz="4400" b="1" dirty="0" smtClean="0">
                <a:solidFill>
                  <a:srgbClr val="FF3300"/>
                </a:solidFill>
              </a:rPr>
              <a:t>ΟΜΑΔΑ </a:t>
            </a:r>
            <a:r>
              <a:rPr lang="el-GR" sz="6000" b="1" dirty="0" smtClean="0">
                <a:solidFill>
                  <a:srgbClr val="FF3300"/>
                </a:solidFill>
              </a:rPr>
              <a:t>9</a:t>
            </a:r>
            <a:r>
              <a:rPr lang="el-GR" sz="4400" b="1" dirty="0" smtClean="0">
                <a:solidFill>
                  <a:srgbClr val="FF3300"/>
                </a:solidFill>
              </a:rPr>
              <a:t/>
            </a:r>
            <a:br>
              <a:rPr lang="el-GR" sz="4400" b="1" dirty="0" smtClean="0">
                <a:solidFill>
                  <a:srgbClr val="FF3300"/>
                </a:solidFill>
              </a:rPr>
            </a:br>
            <a:r>
              <a:rPr lang="el-GR" sz="4400" b="1" dirty="0" smtClean="0">
                <a:solidFill>
                  <a:srgbClr val="FF3300"/>
                </a:solidFill>
              </a:rPr>
              <a:t>ΑΝΑΛΥΤΙΚΗ ΛΟΓΙΣΤΙΚΗ</a:t>
            </a:r>
            <a:endParaRPr lang="el-GR"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457200" y="1772816"/>
            <a:ext cx="8229600" cy="4824536"/>
          </a:xfrm>
        </p:spPr>
        <p:txBody>
          <a:bodyPr/>
          <a:lstStyle/>
          <a:p>
            <a:pPr>
              <a:lnSpc>
                <a:spcPct val="90000"/>
              </a:lnSpc>
              <a:buFontTx/>
              <a:buNone/>
            </a:pPr>
            <a:r>
              <a:rPr lang="el-GR" sz="3200" b="1" dirty="0" smtClean="0"/>
              <a:t>Οι κυριότεροι λογαριασµοί είναι οι εξής :</a:t>
            </a:r>
          </a:p>
          <a:p>
            <a:pPr>
              <a:lnSpc>
                <a:spcPct val="90000"/>
              </a:lnSpc>
            </a:pPr>
            <a:r>
              <a:rPr lang="el-GR" sz="3200" b="1" dirty="0" smtClean="0"/>
              <a:t> </a:t>
            </a:r>
            <a:r>
              <a:rPr lang="el-GR" sz="3200" b="1" i="1" dirty="0" smtClean="0"/>
              <a:t>90 = Διάµεσοι - Αντικρυζόµενοι Λογ/σµοί</a:t>
            </a:r>
          </a:p>
          <a:p>
            <a:pPr>
              <a:lnSpc>
                <a:spcPct val="90000"/>
              </a:lnSpc>
            </a:pPr>
            <a:r>
              <a:rPr lang="el-GR" sz="3200" b="1" dirty="0" smtClean="0"/>
              <a:t> </a:t>
            </a:r>
            <a:r>
              <a:rPr lang="el-GR" sz="3200" b="1" i="1" dirty="0" smtClean="0"/>
              <a:t>91 = Ανακατάταξη Αγορών, Εξόδων και 		Εσόδων</a:t>
            </a:r>
          </a:p>
          <a:p>
            <a:pPr>
              <a:lnSpc>
                <a:spcPct val="90000"/>
              </a:lnSpc>
            </a:pPr>
            <a:r>
              <a:rPr lang="el-GR" sz="3200" b="1" dirty="0" smtClean="0"/>
              <a:t> </a:t>
            </a:r>
            <a:r>
              <a:rPr lang="el-GR" sz="3200" b="1" i="1" dirty="0" smtClean="0"/>
              <a:t>92 = Κέντρα Κόστους</a:t>
            </a:r>
          </a:p>
          <a:p>
            <a:pPr>
              <a:lnSpc>
                <a:spcPct val="90000"/>
              </a:lnSpc>
            </a:pPr>
            <a:r>
              <a:rPr lang="el-GR" sz="3200" b="1" dirty="0" smtClean="0"/>
              <a:t> </a:t>
            </a:r>
            <a:r>
              <a:rPr lang="el-GR" sz="3200" b="1" i="1" dirty="0" smtClean="0"/>
              <a:t>93 = Κόστος Παραγωγής</a:t>
            </a:r>
          </a:p>
          <a:p>
            <a:pPr>
              <a:lnSpc>
                <a:spcPct val="90000"/>
              </a:lnSpc>
            </a:pPr>
            <a:r>
              <a:rPr lang="el-GR" sz="3200" b="1" dirty="0" smtClean="0"/>
              <a:t> </a:t>
            </a:r>
            <a:r>
              <a:rPr lang="el-GR" sz="3200" b="1" i="1" dirty="0" smtClean="0"/>
              <a:t>94 = Αποθέµατα</a:t>
            </a:r>
          </a:p>
          <a:p>
            <a:pPr>
              <a:lnSpc>
                <a:spcPct val="90000"/>
              </a:lnSpc>
            </a:pPr>
            <a:r>
              <a:rPr lang="el-GR" sz="3200" b="1" dirty="0" smtClean="0"/>
              <a:t> </a:t>
            </a:r>
            <a:r>
              <a:rPr lang="el-GR" sz="3200" b="1" i="1" dirty="0" smtClean="0"/>
              <a:t>96 = Μικτά - Αναλυτικά Αποτελέσµατα </a:t>
            </a:r>
            <a:endParaRPr lang="el-GR" sz="3200" b="1" dirty="0" smtClean="0"/>
          </a:p>
          <a:p>
            <a:endParaRPr lang="el-GR" dirty="0"/>
          </a:p>
        </p:txBody>
      </p:sp>
      <p:sp>
        <p:nvSpPr>
          <p:cNvPr id="3" name="2 - Τίτλος"/>
          <p:cNvSpPr>
            <a:spLocks noGrp="1"/>
          </p:cNvSpPr>
          <p:nvPr>
            <p:ph type="title"/>
          </p:nvPr>
        </p:nvSpPr>
        <p:spPr/>
        <p:txBody>
          <a:bodyPr>
            <a:normAutofit fontScale="90000"/>
          </a:bodyPr>
          <a:lstStyle/>
          <a:p>
            <a:pPr algn="ctr"/>
            <a:r>
              <a:rPr lang="el-GR" sz="4000" b="1" dirty="0" smtClean="0">
                <a:solidFill>
                  <a:srgbClr val="FF3300"/>
                </a:solidFill>
              </a:rPr>
              <a:t>ΟΜΑΔΑ </a:t>
            </a:r>
            <a:r>
              <a:rPr lang="el-GR" sz="5400" b="1" dirty="0" smtClean="0">
                <a:solidFill>
                  <a:srgbClr val="FF3300"/>
                </a:solidFill>
              </a:rPr>
              <a:t>9</a:t>
            </a:r>
            <a:r>
              <a:rPr lang="el-GR" sz="4000" b="1" dirty="0" smtClean="0">
                <a:solidFill>
                  <a:srgbClr val="FF3300"/>
                </a:solidFill>
              </a:rPr>
              <a:t/>
            </a:r>
            <a:br>
              <a:rPr lang="el-GR" sz="4000" b="1" dirty="0" smtClean="0">
                <a:solidFill>
                  <a:srgbClr val="FF3300"/>
                </a:solidFill>
              </a:rPr>
            </a:br>
            <a:r>
              <a:rPr lang="el-GR" sz="4000" b="1" dirty="0" smtClean="0">
                <a:solidFill>
                  <a:srgbClr val="FF3300"/>
                </a:solidFill>
              </a:rPr>
              <a:t>ΑΝΑΛΥΤΙΚΗ ΛΟΓΙΣΤΙΚΗ</a:t>
            </a:r>
            <a:endParaRPr lang="el-GR"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457200" y="1524000"/>
            <a:ext cx="8229600" cy="5073352"/>
          </a:xfrm>
        </p:spPr>
        <p:txBody>
          <a:bodyPr/>
          <a:lstStyle/>
          <a:p>
            <a:pPr>
              <a:buFontTx/>
              <a:buNone/>
            </a:pPr>
            <a:r>
              <a:rPr lang="el-GR" sz="3200" b="1" dirty="0" smtClean="0"/>
              <a:t>Στην οµάδα 0 παρακολουθούνται λογαριασµοί που περιέχουν σηµαντικές πληροφορίες και χρήσιµα στατιστικά στοιχεία.</a:t>
            </a:r>
          </a:p>
          <a:p>
            <a:pPr>
              <a:buFontTx/>
              <a:buNone/>
            </a:pPr>
            <a:r>
              <a:rPr lang="el-GR" sz="3200" b="1" dirty="0" smtClean="0"/>
              <a:t>Οι Λογ/σµοι Τάξεως παρακολουθούνται:</a:t>
            </a:r>
          </a:p>
          <a:p>
            <a:r>
              <a:rPr lang="el-GR" sz="3200" b="1" dirty="0" smtClean="0"/>
              <a:t> </a:t>
            </a:r>
            <a:r>
              <a:rPr lang="el-GR" sz="3200" b="1" i="1" dirty="0" smtClean="0"/>
              <a:t>σε ανεξάρτητο λογιστικό κύκλωµα και </a:t>
            </a:r>
          </a:p>
          <a:p>
            <a:r>
              <a:rPr lang="el-GR" sz="3200" b="1" dirty="0" smtClean="0"/>
              <a:t> </a:t>
            </a:r>
            <a:r>
              <a:rPr lang="el-GR" sz="3200" b="1" i="1" dirty="0" smtClean="0"/>
              <a:t>σε ζεύγη λογαριασµών</a:t>
            </a:r>
            <a:endParaRPr lang="el-GR" sz="3200" b="1" dirty="0" smtClean="0"/>
          </a:p>
          <a:p>
            <a:endParaRPr lang="el-GR" dirty="0"/>
          </a:p>
        </p:txBody>
      </p:sp>
      <p:sp>
        <p:nvSpPr>
          <p:cNvPr id="3" name="2 - Τίτλος"/>
          <p:cNvSpPr>
            <a:spLocks noGrp="1"/>
          </p:cNvSpPr>
          <p:nvPr>
            <p:ph type="title"/>
          </p:nvPr>
        </p:nvSpPr>
        <p:spPr/>
        <p:txBody>
          <a:bodyPr>
            <a:normAutofit fontScale="90000"/>
          </a:bodyPr>
          <a:lstStyle/>
          <a:p>
            <a:pPr algn="ctr"/>
            <a:r>
              <a:rPr lang="el-GR" sz="4400" b="1" dirty="0" smtClean="0">
                <a:solidFill>
                  <a:srgbClr val="FF3300"/>
                </a:solidFill>
              </a:rPr>
              <a:t>ΟΜΑΔΑ «</a:t>
            </a:r>
            <a:r>
              <a:rPr lang="el-GR" sz="6700" b="1" dirty="0" smtClean="0">
                <a:solidFill>
                  <a:srgbClr val="FF3300"/>
                </a:solidFill>
              </a:rPr>
              <a:t>0»</a:t>
            </a:r>
            <a:r>
              <a:rPr lang="el-GR" sz="4400" b="1" dirty="0" smtClean="0">
                <a:solidFill>
                  <a:srgbClr val="FF3300"/>
                </a:solidFill>
              </a:rPr>
              <a:t/>
            </a:r>
            <a:br>
              <a:rPr lang="el-GR" sz="4400" b="1" dirty="0" smtClean="0">
                <a:solidFill>
                  <a:srgbClr val="FF3300"/>
                </a:solidFill>
              </a:rPr>
            </a:br>
            <a:r>
              <a:rPr lang="el-GR" sz="4400" b="1" dirty="0" smtClean="0">
                <a:solidFill>
                  <a:srgbClr val="FF3300"/>
                </a:solidFill>
              </a:rPr>
              <a:t>ΛΟΓΑΡΙΑΣΜΟΙ  ΤΑΞΕΩΣ</a:t>
            </a:r>
            <a:endParaRPr lang="el-GR"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524000"/>
            <a:ext cx="8568952" cy="5073352"/>
          </a:xfrm>
        </p:spPr>
        <p:txBody>
          <a:bodyPr/>
          <a:lstStyle/>
          <a:p>
            <a:pPr>
              <a:lnSpc>
                <a:spcPct val="90000"/>
              </a:lnSpc>
            </a:pPr>
            <a:r>
              <a:rPr lang="el-GR" sz="3200" b="1" dirty="0" smtClean="0"/>
              <a:t>Οι λογαριασµοί που ανήκουν στην οµάδα 0 µεταξύ των άλλων είναι οι εξής:</a:t>
            </a:r>
          </a:p>
          <a:p>
            <a:pPr>
              <a:lnSpc>
                <a:spcPct val="90000"/>
              </a:lnSpc>
            </a:pPr>
            <a:r>
              <a:rPr lang="el-GR" sz="3200" b="1" dirty="0" smtClean="0"/>
              <a:t> </a:t>
            </a:r>
            <a:r>
              <a:rPr lang="el-GR" sz="3200" b="1" i="1" dirty="0" smtClean="0"/>
              <a:t>01 = Αλλότρια Περιουσιακά Στοιχεία</a:t>
            </a:r>
          </a:p>
          <a:p>
            <a:pPr>
              <a:lnSpc>
                <a:spcPct val="90000"/>
              </a:lnSpc>
            </a:pPr>
            <a:r>
              <a:rPr lang="el-GR" sz="3200" b="1" dirty="0" smtClean="0"/>
              <a:t> </a:t>
            </a:r>
            <a:r>
              <a:rPr lang="el-GR" sz="3200" b="1" i="1" dirty="0" smtClean="0"/>
              <a:t>02 = Χρεωστικοί λογ/σµοί εγγυήσεων και εµπράγµατων ασφαλειών</a:t>
            </a:r>
          </a:p>
          <a:p>
            <a:pPr>
              <a:lnSpc>
                <a:spcPct val="90000"/>
              </a:lnSpc>
            </a:pPr>
            <a:r>
              <a:rPr lang="el-GR" sz="3200" b="1" dirty="0" smtClean="0"/>
              <a:t> </a:t>
            </a:r>
            <a:r>
              <a:rPr lang="el-GR" sz="3200" b="1" i="1" dirty="0" smtClean="0"/>
              <a:t>05 = Δικαιούχοι Περιουσιακών Στοιχείων</a:t>
            </a:r>
          </a:p>
          <a:p>
            <a:pPr>
              <a:lnSpc>
                <a:spcPct val="90000"/>
              </a:lnSpc>
            </a:pPr>
            <a:r>
              <a:rPr lang="el-GR" sz="3200" b="1" dirty="0" smtClean="0"/>
              <a:t> </a:t>
            </a:r>
            <a:r>
              <a:rPr lang="el-GR" sz="3200" b="1" i="1" dirty="0" smtClean="0"/>
              <a:t>06 = Πιστωτικοί λογ/σµοί εγγυήσεων και εµπράγµατων ασφαλειών κά</a:t>
            </a:r>
            <a:endParaRPr lang="el-GR" sz="3200" b="1" dirty="0" smtClean="0"/>
          </a:p>
          <a:p>
            <a:endParaRPr lang="el-GR" dirty="0"/>
          </a:p>
        </p:txBody>
      </p:sp>
      <p:sp>
        <p:nvSpPr>
          <p:cNvPr id="3" name="2 - Τίτλος"/>
          <p:cNvSpPr>
            <a:spLocks noGrp="1"/>
          </p:cNvSpPr>
          <p:nvPr>
            <p:ph type="title"/>
          </p:nvPr>
        </p:nvSpPr>
        <p:spPr/>
        <p:txBody>
          <a:bodyPr>
            <a:normAutofit fontScale="90000"/>
          </a:bodyPr>
          <a:lstStyle/>
          <a:p>
            <a:pPr algn="ctr"/>
            <a:r>
              <a:rPr lang="el-GR" sz="4000" b="1" dirty="0" smtClean="0">
                <a:solidFill>
                  <a:srgbClr val="FF3300"/>
                </a:solidFill>
              </a:rPr>
              <a:t>ΟΜΑΔΑ «</a:t>
            </a:r>
            <a:r>
              <a:rPr lang="el-GR" sz="6600" b="1" dirty="0" smtClean="0">
                <a:solidFill>
                  <a:srgbClr val="FF3300"/>
                </a:solidFill>
              </a:rPr>
              <a:t>0»</a:t>
            </a:r>
            <a:r>
              <a:rPr lang="el-GR" sz="4000" b="1" dirty="0" smtClean="0">
                <a:solidFill>
                  <a:srgbClr val="FF3300"/>
                </a:solidFill>
              </a:rPr>
              <a:t/>
            </a:r>
            <a:br>
              <a:rPr lang="el-GR" sz="4000" b="1" dirty="0" smtClean="0">
                <a:solidFill>
                  <a:srgbClr val="FF3300"/>
                </a:solidFill>
              </a:rPr>
            </a:br>
            <a:r>
              <a:rPr lang="el-GR" sz="4000" b="1" dirty="0" smtClean="0">
                <a:solidFill>
                  <a:srgbClr val="FF3300"/>
                </a:solidFill>
              </a:rPr>
              <a:t>ΛΟΓΑΡΙΑΣΜΟΙ  ΤΑΞΕΩΣ</a:t>
            </a:r>
            <a:endParaRPr lang="el-GR"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body" sz="half" idx="1"/>
          </p:nvPr>
        </p:nvSpPr>
        <p:spPr>
          <a:xfrm>
            <a:off x="457200" y="0"/>
            <a:ext cx="6059488" cy="404813"/>
          </a:xfrm>
        </p:spPr>
        <p:txBody>
          <a:bodyPr/>
          <a:lstStyle/>
          <a:p>
            <a:pPr>
              <a:buFontTx/>
              <a:buNone/>
            </a:pPr>
            <a:r>
              <a:rPr lang="el-GR" sz="1400" dirty="0"/>
              <a:t>Οι πρωτοβάθμιοι λογαριασμοί των άνω ομάδων είναι οι εξής:</a:t>
            </a:r>
          </a:p>
          <a:p>
            <a:pPr>
              <a:buFontTx/>
              <a:buNone/>
            </a:pPr>
            <a:endParaRPr lang="el-GR" sz="1400" dirty="0"/>
          </a:p>
        </p:txBody>
      </p:sp>
      <p:graphicFrame>
        <p:nvGraphicFramePr>
          <p:cNvPr id="354307" name="Group 3"/>
          <p:cNvGraphicFramePr>
            <a:graphicFrameLocks noGrp="1"/>
          </p:cNvGraphicFramePr>
          <p:nvPr>
            <p:ph sz="half" idx="2"/>
          </p:nvPr>
        </p:nvGraphicFramePr>
        <p:xfrm>
          <a:off x="107950" y="260350"/>
          <a:ext cx="8856663" cy="6662740"/>
        </p:xfrm>
        <a:graphic>
          <a:graphicData uri="http://schemas.openxmlformats.org/drawingml/2006/table">
            <a:tbl>
              <a:tblPr/>
              <a:tblGrid>
                <a:gridCol w="2232025"/>
                <a:gridCol w="1511300"/>
                <a:gridCol w="1441450"/>
                <a:gridCol w="1295400"/>
                <a:gridCol w="2376488"/>
              </a:tblGrid>
              <a:tr h="279400">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ΓΕΝΙΚΗ ΛΟΓΙΣΤΙΚΗ</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31775">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ΛΟΓΑΡΙΑΣΜΟΙ ΙΣΟΛΟΓΙΣΜΟΥ</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3177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ΛΟΓΑΡΙΑΣΜΟΙ ΕΝΕΡΓΗΤΙΚΟΥ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ΛΟΓΑΡΙΑΣΜΟΙ ΠΑΘΗΤΙΚΟΥ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r>
              <a:tr h="654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    </a:t>
                      </a:r>
                      <a:br>
                        <a:rPr kumimoji="0" lang="el-GR" sz="900" b="1" i="0" u="none" strike="noStrike" cap="none" normalizeH="0" baseline="0" dirty="0" smtClean="0">
                          <a:ln>
                            <a:noFill/>
                          </a:ln>
                          <a:solidFill>
                            <a:schemeClr val="tx1"/>
                          </a:solidFill>
                          <a:effectLst/>
                          <a:latin typeface="Arial" charset="0"/>
                        </a:rPr>
                      </a:br>
                      <a:r>
                        <a:rPr kumimoji="0" lang="el-GR" sz="900" b="1" i="0" u="none" strike="noStrike" cap="none" normalizeH="0" baseline="0" dirty="0" smtClean="0">
                          <a:ln>
                            <a:noFill/>
                          </a:ln>
                          <a:solidFill>
                            <a:schemeClr val="tx1"/>
                          </a:solidFill>
                          <a:effectLst/>
                          <a:latin typeface="Arial" charset="0"/>
                        </a:rPr>
                        <a:t>ΠΑΓΙΟ ΕΝΕΡΓΗΤΙΚΟ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ΑΠΟΘΕΜΑΤΑ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ΑΠΑΙΤΗΣΕΙΣ ΚΑΙ ΔΙΑΘΕΣΙΜΑ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ΚΑΘΑΡΗ ΘΕΣΗ  ΠΡΟΒΛΕΨΕΙΣ ΜΑΚΡ/ΣΜΕΣ ΥΠΟΧΡΕΩΣΕΙΣ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ΒΡΑΧΥΠΡΟΘΕΣΜΕΣ ΥΠΟΧΡΕΩΣΕΙΣ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1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1" u="none" strike="noStrike" cap="none" normalizeH="0" baseline="0" dirty="0" smtClean="0">
                          <a:ln>
                            <a:noFill/>
                          </a:ln>
                          <a:solidFill>
                            <a:schemeClr val="tx1"/>
                          </a:solidFill>
                          <a:effectLst/>
                          <a:latin typeface="Arial" charset="0"/>
                        </a:rPr>
                        <a:t>ΟΜΑΔΑ 1η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1" u="none" strike="noStrike" cap="none" normalizeH="0" baseline="0" dirty="0" smtClean="0">
                          <a:ln>
                            <a:noFill/>
                          </a:ln>
                          <a:solidFill>
                            <a:schemeClr val="tx1"/>
                          </a:solidFill>
                          <a:effectLst/>
                          <a:latin typeface="Arial" charset="0"/>
                        </a:rPr>
                        <a:t>ΟΜΑΔΑ 2η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1" u="none" strike="noStrike" cap="none" normalizeH="0" baseline="0" dirty="0" smtClean="0">
                          <a:ln>
                            <a:noFill/>
                          </a:ln>
                          <a:solidFill>
                            <a:schemeClr val="tx1"/>
                          </a:solidFill>
                          <a:effectLst/>
                          <a:latin typeface="Arial" charset="0"/>
                        </a:rPr>
                        <a:t>ΟΜΑΔΑ 3η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1" u="none" strike="noStrike" cap="none" normalizeH="0" baseline="0" dirty="0" smtClean="0">
                          <a:ln>
                            <a:noFill/>
                          </a:ln>
                          <a:solidFill>
                            <a:schemeClr val="tx1"/>
                          </a:solidFill>
                          <a:effectLst/>
                          <a:latin typeface="Arial" charset="0"/>
                        </a:rPr>
                        <a:t>ΟΜΑΔΑ 4η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1" u="none" strike="noStrike" cap="none" normalizeH="0" baseline="0" dirty="0" smtClean="0">
                          <a:ln>
                            <a:noFill/>
                          </a:ln>
                          <a:solidFill>
                            <a:schemeClr val="tx1"/>
                          </a:solidFill>
                          <a:effectLst/>
                          <a:latin typeface="Arial" charset="0"/>
                        </a:rPr>
                        <a:t>ΟΜΑΔΑ 5η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10 ΕΔΑΦΙΚΕΣ ΕΚΤΑΣΕΙΣ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20 ΕΜΠΟΡΕΥΜΑΤΑ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30 ΠΕΛΑΤΕΣ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40 ΚΕΦΑΛΑΙΟ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50 ΠΡΟΜΗΘΕΥΤΕΣ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540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11 ΚΤΙΡΙΑ- ΕΓΚΑΤΑΣΤΑΣΕΙΣ ΚΤΙΡΙΩΝ-ΤΕΧΝΙΚΑ ΕΡΓΑ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21 ΠΡΟΪΟΝΤΑ ΕΤΟΙΜΑ ΚΑΙ ΗΜΙΤΕΛΗ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31 ΓΡΑΜΜΑΤΙΑ ΕΙΣΠΡΑΚΤΕΑ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41 ΑΠΟΘΕΜΑΤΙΚΑ-ΔΙΑΦΟΡΕΣ ΑΝΑΠΡΟΣΑΡΜΟΓΗΣ-ΕΠΙΧΟΡΗΓΗΣΕΙΣ ΕΠΕΝΔΥΣΕΩΝ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51 ΓΡΑΜΜΑΤΙΑ ΠΛΗΡΩΤΕΑ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12 ΜΗΧ/ΤΑ- ΤΕΧΝΙΚΕΣ ΕΓΚ/ΣΕΙΣ- ΛΟΙΠΟΣ ΜΗΧΑΝΟΛΟΓΙΚΟΣ ΕΞΟΠΛΙΣΜΟΣ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22 ΥΠΟΠΡΟΪΟΝΤΑ ΚΑΙ ΥΠΟΛΕΙΜΜΑΤΑ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32  ΠΑΡΑΓΓΕΛΙΕΣ ΣΤΟ ΕΞΩΤΕΡΙΚΟ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42 ΑΠΟΤΕΛΕΣΜΑΤΑ ΕΙΣ ΝΕΟΝ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52 ΤΡΑΠΕΖΕΣ ΛΟΓ/ΣΜΟΙ ΒΡΑΧΥΠΡΟΘΕΣΜΩΝ ΥΠΟΧΡΕΩΣΕΩΝ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13 ΜΕΤΑΦΟΡΙΚΑ ΜΕΣΑ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23 ΠΑΡΑΓΩΓΗ ΣΕ ΕΞΕΛΙΞΗ( προϊόντα κ.λ.π. στο στάδιο της κατεργασίας)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33 ΧΡΕΩΣΤΕΣ ΔΙΑΦΟΡΟΙ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43 ΠΟΣΑ ΠΡΟΟΡΙΣΜΕΝΑ ΓΙΑ ΑΥΞΗΣΗ ΚΕΦΑΛΑΙΟΥ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53 ΠΙΣΤΩΤΕΣ ΔΙΑΦΟΡΟΙ</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2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14 ΕΠΙΠΛΑ ΚΑΙ ΛΟΙΠΟΣ ΕΞΟΠΛΙΣΜΟΣ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24 ΠΡΩΤΕΣ ΚΑΙ ΒΟΗΘΗΤΙΚΕΣ ΥΛΕΣ- ΥΛΙΚΑ ΣΥΣΚΕΥΑΣΙΑΣ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34 ΧΡΕΟΓΡΑΦΑ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44 ΠΡΟΒΛΕΨΕΙΣ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54 ΥΠΟΧΡΕΩΣΕΙΣ ΑΠΌ ΦΟΡΟΥΣ – ΤΕΛΗ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3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15 ΑΚΙΝΗΤΟΠΟΙΗΣΕΙΣ ΥΠΟ ΕΚΤΕΛΕΣΗ ΚΑΙ ΠΡΟΚΑΤΑΒΟΛΕΣ ΚΤΗΣΕΩΣ ΠΑΓΙΩΝ ΣΤΟΙΧΕΙΩΝ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25 ΑΝΑΛΩΣΙΜΑ ΥΛΙΚΑ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35 ΛΟΓ/ΣΜΟΙ ΔΙΑΧΕΙΡΙΣΕΩΣ ΠΡΟΚΑΤΑΒΟΛΩΝ ΚΑΙ ΠΙΣΤΩΣΕΩΝ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45 ΜΑΚΡΟΠΡΟΘΕΣΜΕΣ ΥΠΟΧΡΕΩΣΕΙΣ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55 ΑΣΦΑΛΙΣΤΙΚΟΙ ΟΡΓΑΝΙΣΜΟΙ</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4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16 ΑΣΩΜΑΤΕΣ ΑΚΙΝΗΤΟΠΟΙΗΣΕΙΣ ΚΑΙ ΕΞΟΔΑ ΠΟΛΥΕΤΟΥΣ ΑΠΟΣΒΕΣΕΩΣ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26 ΑΝΤΑΛΛΑΚΤΙΚΑ ΠΑΓΙΩΝ ΣΤΟΙΧΕΙΩΝ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36 ΜΕΤΑΒΑΤΙΚΟΙ ΛΟΓ/ΣΜΟΙ ΕΝΕΡΓΗΤΙΚΟΥ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46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56 ΜΕΤΑΒΑΤΙΚΟΙ ΛΟΓΑΡΙΑΣΜΟΙ ΠΑΘΗΤΙΚΟΥ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dirty="0" smtClean="0">
                          <a:ln>
                            <a:noFill/>
                          </a:ln>
                          <a:solidFill>
                            <a:schemeClr val="tx1"/>
                          </a:solidFill>
                          <a:effectLst/>
                          <a:latin typeface="Arial" charset="0"/>
                        </a:rPr>
                        <a:t>17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dirty="0" smtClean="0">
                          <a:ln>
                            <a:noFill/>
                          </a:ln>
                          <a:solidFill>
                            <a:schemeClr val="tx1"/>
                          </a:solidFill>
                          <a:effectLst/>
                          <a:latin typeface="Arial" charset="0"/>
                        </a:rPr>
                        <a:t>27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dirty="0" smtClean="0">
                          <a:ln>
                            <a:noFill/>
                          </a:ln>
                          <a:solidFill>
                            <a:schemeClr val="tx1"/>
                          </a:solidFill>
                          <a:effectLst/>
                          <a:latin typeface="Arial" charset="0"/>
                        </a:rPr>
                        <a:t>37 ……………</a:t>
                      </a:r>
                      <a:r>
                        <a:rPr kumimoji="0" lang="en-US" sz="1000" b="1" i="0" u="none" strike="noStrike" cap="none" normalizeH="0" baseline="0" dirty="0" smtClean="0">
                          <a:ln>
                            <a:noFill/>
                          </a:ln>
                          <a:solidFill>
                            <a:schemeClr val="tx1"/>
                          </a:solidFill>
                          <a:effectLst/>
                          <a:latin typeface="Arial" charset="0"/>
                        </a:rPr>
                        <a:t>…</a:t>
                      </a:r>
                      <a:endParaRPr kumimoji="0" lang="el-GR" sz="1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dirty="0" smtClean="0">
                          <a:ln>
                            <a:noFill/>
                          </a:ln>
                          <a:solidFill>
                            <a:schemeClr val="tx1"/>
                          </a:solidFill>
                          <a:effectLst/>
                          <a:latin typeface="Arial" charset="0"/>
                        </a:rPr>
                        <a:t>47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dirty="0" smtClean="0">
                          <a:ln>
                            <a:noFill/>
                          </a:ln>
                          <a:solidFill>
                            <a:schemeClr val="tx1"/>
                          </a:solidFill>
                          <a:effectLst/>
                          <a:latin typeface="Arial" charset="0"/>
                        </a:rPr>
                        <a:t>57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advClick="0" advTm="500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5330" name="Group 2"/>
          <p:cNvGraphicFramePr>
            <a:graphicFrameLocks noGrp="1"/>
          </p:cNvGraphicFramePr>
          <p:nvPr>
            <p:ph type="body" idx="1"/>
          </p:nvPr>
        </p:nvGraphicFramePr>
        <p:xfrm>
          <a:off x="395288" y="692150"/>
          <a:ext cx="8229600" cy="5473701"/>
        </p:xfrm>
        <a:graphic>
          <a:graphicData uri="http://schemas.openxmlformats.org/drawingml/2006/table">
            <a:tbl>
              <a:tblPr/>
              <a:tblGrid>
                <a:gridCol w="1660525"/>
                <a:gridCol w="1889125"/>
                <a:gridCol w="1584325"/>
                <a:gridCol w="1509712"/>
                <a:gridCol w="1585913"/>
              </a:tblGrid>
              <a:tr h="1141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18 ΣΥΜΜΕΤΟΧΕΣ ΚΑΙ ΛΟΙΠΕΣ ΜΑΚΡΟΠΡΟΘΕΣΜΕΣ ΑΠΑΙΤΗΣΕΙΣ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28 ΕΙΔΗ ΣΥΣΚΕΥΑΣΙΑΣ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38 ΧΡΗΜΑΤΙΚΑ ΔΙΑΘΕΣΙΜΑ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48 ΛΟΓ/ΣΜΟΙ ΣΥΝΔΕΣΜΟΥ ΜΕ ΤΑ ΥΠΟΚΑΤΑΣΤΗΜΑΤΑ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58 ΛΟΓ/ΣΜΟΙ ΠΕΡΙΟΔΙΚΗΣ ΚΑΤΑΝΟΜΗΣ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49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19 ΠΑΓΙΟ ΕΝΕΡΓΗΤΙΚΟ ΥΠ/ΤΩΝ Ή ΑΛΛΩΝ ΚΕΝΤΡΩΝ</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ΟΜΙΛΟΣ ΛΟΓ/ΣΜΩΝ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29 ΑΠΟΘΕΜΑΤΑ ΥΠ/ΤΩΝ Ή ΑΛΛΩΝ ΚΕΝΤΡΩΝ</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ΟΜΙΛΟΣ ΛΟΓ/ΣΜΩΝ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39 ΑΠΑΙΤΗΣΕΙΣ &amp; ΔΙΑΘΕΣΙΜΑ ΥΠ/ΤΩΝ Ή ΑΛΛΩΝ ΚΕΝΤΡΩΝ</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ΟΜΙΛΟΣ ΛΟΓ/ΣΜΩΝ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49 ΠΡΟΒΛΕΨΕΙΣ ΜΑΚΡ/ΣΜΩΝ ΥΠΟΧΡΕΩΣΕΩΝ ΥΠ/ΤΩΝ Ή ΑΛΛΩΝ ΚΕΝΤΡΩΝ</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ΟΜΙΛΟΣ ΛΟΓ/ΣΜΩΝ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59 ΒΡΑΧ/ΣΜΕΣ ΥΠΟΧΡΕΩΣΕΙΣ ΥΠ/ΤΩΝ Ή ΑΛΛΩΝ ΚΕΝΤΡΩΝ</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
                      </a:r>
                      <a:br>
                        <a:rPr kumimoji="0" lang="el-GR" sz="900" b="1" i="0" u="none" strike="noStrike" cap="none" normalizeH="0" baseline="0" dirty="0" smtClean="0">
                          <a:ln>
                            <a:noFill/>
                          </a:ln>
                          <a:solidFill>
                            <a:schemeClr val="tx1"/>
                          </a:solidFill>
                          <a:effectLst/>
                          <a:latin typeface="Arial" charset="0"/>
                        </a:rPr>
                      </a:br>
                      <a:endParaRPr kumimoji="0" lang="el-GR" sz="9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ΟΜΙΛΟΣ ΛΟΓ/ΣΜΩΝ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82725">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ΣΥΝΟΛΟ ΥΠΟΛΟΙΠΩΝ ΤΩΝ ΟΜΑΔΩΝ 1,2 ΚΑΙ 3                                  χχχ</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 - ) ΣΥΝΟΛΟ ΥΠΟΛΟΙΠΩΝ ΤΩΝ ΟΜΑΔΩΝ 4 ΚΑΙ 5                              χχχ</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900" b="1" i="0" u="none" strike="noStrike" cap="none" normalizeH="0" baseline="0" dirty="0" smtClean="0">
                          <a:ln>
                            <a:noFill/>
                          </a:ln>
                          <a:solidFill>
                            <a:schemeClr val="tx1"/>
                          </a:solidFill>
                          <a:effectLst/>
                          <a:latin typeface="Arial" charset="0"/>
                        </a:rPr>
                        <a:t>ΚΑΘΑΡΟ ΚΕΡΔΟΣ( + ) Ή ΚΑΘΑΡΗ ΖΗΜΙΑ ( - )                                    χχχ     ΥΠΟΛ. Λ/86</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spTree>
  </p:cSld>
  <p:clrMapOvr>
    <a:masterClrMapping/>
  </p:clrMapOvr>
  <p:transition advClick="0" advTm="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80728"/>
          </a:xfrm>
        </p:spPr>
        <p:txBody>
          <a:bodyPr/>
          <a:lstStyle/>
          <a:p>
            <a:endParaRPr lang="el-GR" sz="3600" b="1" dirty="0"/>
          </a:p>
        </p:txBody>
      </p:sp>
      <p:pic>
        <p:nvPicPr>
          <p:cNvPr id="1004545" name="Picture 1"/>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1D6F94DC-C475-477A-9B28-193EC5D775E0}" type="slidenum">
              <a:rPr lang="el-GR"/>
              <a:pPr/>
              <a:t>120</a:t>
            </a:fld>
            <a:endParaRPr lang="el-GR" dirty="0"/>
          </a:p>
        </p:txBody>
      </p:sp>
      <p:sp>
        <p:nvSpPr>
          <p:cNvPr id="14338" name="Rectangle 2"/>
          <p:cNvSpPr>
            <a:spLocks noGrp="1" noChangeArrowheads="1"/>
          </p:cNvSpPr>
          <p:nvPr>
            <p:ph type="title"/>
          </p:nvPr>
        </p:nvSpPr>
        <p:spPr>
          <a:xfrm>
            <a:off x="901700" y="332657"/>
            <a:ext cx="7340600" cy="432048"/>
          </a:xfrm>
        </p:spPr>
        <p:txBody>
          <a:bodyPr>
            <a:normAutofit fontScale="90000"/>
          </a:bodyPr>
          <a:lstStyle/>
          <a:p>
            <a:r>
              <a:rPr lang="en-US" sz="3200" b="1" dirty="0">
                <a:cs typeface="Arial" charset="0"/>
              </a:rPr>
              <a:t/>
            </a:r>
            <a:br>
              <a:rPr lang="en-US" sz="3200" b="1" dirty="0">
                <a:cs typeface="Arial" charset="0"/>
              </a:rPr>
            </a:br>
            <a:r>
              <a:rPr lang="el-GR" sz="3200" b="1" dirty="0" smtClean="0">
                <a:cs typeface="Arial" charset="0"/>
              </a:rPr>
              <a:t/>
            </a:r>
            <a:br>
              <a:rPr lang="el-GR" sz="3200" b="1" dirty="0" smtClean="0">
                <a:cs typeface="Arial" charset="0"/>
              </a:rPr>
            </a:br>
            <a:r>
              <a:rPr lang="el-GR" sz="3200" b="1" dirty="0" smtClean="0">
                <a:cs typeface="Arial" charset="0"/>
              </a:rPr>
              <a:t/>
            </a:r>
            <a:br>
              <a:rPr lang="el-GR" sz="3200" b="1" dirty="0" smtClean="0">
                <a:cs typeface="Arial" charset="0"/>
              </a:rPr>
            </a:br>
            <a:r>
              <a:rPr lang="el-GR" sz="3200" b="1" dirty="0" smtClean="0">
                <a:cs typeface="Arial" charset="0"/>
              </a:rPr>
              <a:t/>
            </a:r>
            <a:br>
              <a:rPr lang="el-GR" sz="3200" b="1" dirty="0" smtClean="0">
                <a:cs typeface="Arial" charset="0"/>
              </a:rPr>
            </a:br>
            <a:r>
              <a:rPr lang="el-GR" sz="3200" b="1" dirty="0" smtClean="0">
                <a:cs typeface="Arial" charset="0"/>
              </a:rPr>
              <a:t/>
            </a:r>
            <a:br>
              <a:rPr lang="el-GR" sz="3200" b="1" dirty="0" smtClean="0">
                <a:cs typeface="Arial" charset="0"/>
              </a:rPr>
            </a:br>
            <a:r>
              <a:rPr lang="el-GR" sz="3200" b="1" dirty="0" smtClean="0">
                <a:cs typeface="Arial" charset="0"/>
              </a:rPr>
              <a:t/>
            </a:r>
            <a:br>
              <a:rPr lang="el-GR" sz="3200" b="1" dirty="0" smtClean="0">
                <a:cs typeface="Arial" charset="0"/>
              </a:rPr>
            </a:br>
            <a:r>
              <a:rPr lang="el-GR" sz="3200" b="1" dirty="0" smtClean="0">
                <a:cs typeface="Arial" charset="0"/>
              </a:rPr>
              <a:t/>
            </a:r>
            <a:br>
              <a:rPr lang="el-GR" sz="3200" b="1" dirty="0" smtClean="0">
                <a:cs typeface="Arial" charset="0"/>
              </a:rPr>
            </a:br>
            <a:r>
              <a:rPr lang="el-GR" sz="3200" b="1" dirty="0" smtClean="0">
                <a:cs typeface="Arial" charset="0"/>
              </a:rPr>
              <a:t/>
            </a:r>
            <a:br>
              <a:rPr lang="el-GR" sz="3200" b="1" dirty="0" smtClean="0">
                <a:cs typeface="Arial" charset="0"/>
              </a:rPr>
            </a:br>
            <a:r>
              <a:rPr lang="el-GR" sz="3200" b="1" dirty="0" smtClean="0">
                <a:cs typeface="Arial" charset="0"/>
              </a:rPr>
              <a:t>		   </a:t>
            </a:r>
            <a:r>
              <a:rPr lang="el-GR" sz="3200" b="1" dirty="0">
                <a:cs typeface="Arial" charset="0"/>
              </a:rPr>
              <a:t/>
            </a:r>
            <a:br>
              <a:rPr lang="el-GR" sz="3200" b="1" dirty="0">
                <a:cs typeface="Arial" charset="0"/>
              </a:rPr>
            </a:br>
            <a:endParaRPr lang="el-GR" sz="3200" b="1" dirty="0">
              <a:cs typeface="Arial" charset="0"/>
            </a:endParaRPr>
          </a:p>
        </p:txBody>
      </p:sp>
      <p:sp>
        <p:nvSpPr>
          <p:cNvPr id="14339" name="Rectangle 3"/>
          <p:cNvSpPr>
            <a:spLocks noGrp="1" noChangeArrowheads="1"/>
          </p:cNvSpPr>
          <p:nvPr>
            <p:ph type="body" idx="1"/>
          </p:nvPr>
        </p:nvSpPr>
        <p:spPr>
          <a:xfrm>
            <a:off x="250825" y="188640"/>
            <a:ext cx="8610600" cy="5976664"/>
          </a:xfrm>
        </p:spPr>
        <p:txBody>
          <a:bodyPr>
            <a:normAutofit lnSpcReduction="10000"/>
          </a:bodyPr>
          <a:lstStyle/>
          <a:p>
            <a:pPr algn="just">
              <a:lnSpc>
                <a:spcPct val="90000"/>
              </a:lnSpc>
            </a:pPr>
            <a:endParaRPr lang="el-GR" sz="1800" b="1" dirty="0" smtClean="0">
              <a:latin typeface="Arial" charset="0"/>
              <a:cs typeface="Arial" charset="0"/>
            </a:endParaRPr>
          </a:p>
          <a:p>
            <a:pPr algn="ctr">
              <a:lnSpc>
                <a:spcPct val="90000"/>
              </a:lnSpc>
              <a:buNone/>
            </a:pPr>
            <a:r>
              <a:rPr lang="el-GR" sz="2800" b="1" dirty="0" smtClean="0">
                <a:solidFill>
                  <a:srgbClr val="002060"/>
                </a:solidFill>
                <a:latin typeface="Arial" charset="0"/>
                <a:cs typeface="Arial" charset="0"/>
              </a:rPr>
              <a:t>ΕΝΝΟΙΟΛΟΓΙΚΟ ΠΛΑΙΣΙΟ ΛΟΓΑΡΙΑΣΜΩΝ</a:t>
            </a:r>
          </a:p>
          <a:p>
            <a:pPr algn="just">
              <a:lnSpc>
                <a:spcPct val="90000"/>
              </a:lnSpc>
            </a:pPr>
            <a:r>
              <a:rPr lang="el-GR" sz="1800" b="1" dirty="0" smtClean="0">
                <a:latin typeface="Arial" charset="0"/>
                <a:cs typeface="Arial" charset="0"/>
              </a:rPr>
              <a:t>Για </a:t>
            </a:r>
            <a:r>
              <a:rPr lang="el-GR" sz="1800" b="1" dirty="0">
                <a:latin typeface="Arial" charset="0"/>
                <a:cs typeface="Arial" charset="0"/>
              </a:rPr>
              <a:t>την παρακολούθηση των μεταβολών της περιουσίας, τα διάφορα περιουσιακά στοιχεία κατατάσσονται, με βάση ορισμένα κριτήρια, σε ομοειδείς κατηγορίες.  Κάθε μια από τις κατηγορίες αυτές παρακολουθείται με έναν ειδικό πίνακα που ονομάζεται </a:t>
            </a:r>
            <a:r>
              <a:rPr lang="el-GR" sz="1800" b="1" i="1" dirty="0">
                <a:latin typeface="Arial" charset="0"/>
                <a:cs typeface="Arial" charset="0"/>
              </a:rPr>
              <a:t> </a:t>
            </a:r>
            <a:r>
              <a:rPr lang="el-GR" sz="1800" b="1" i="1" dirty="0">
                <a:solidFill>
                  <a:srgbClr val="002060"/>
                </a:solidFill>
                <a:latin typeface="Arial" charset="0"/>
                <a:cs typeface="Arial" charset="0"/>
              </a:rPr>
              <a:t>ΛΟΓΑΡΙΑΣΜΟΣ.</a:t>
            </a:r>
            <a:endParaRPr lang="en-US" sz="1800" b="1" i="1" dirty="0">
              <a:solidFill>
                <a:srgbClr val="002060"/>
              </a:solidFill>
              <a:latin typeface="Arial" charset="0"/>
              <a:cs typeface="Arial" charset="0"/>
            </a:endParaRPr>
          </a:p>
          <a:p>
            <a:pPr algn="just">
              <a:lnSpc>
                <a:spcPct val="90000"/>
              </a:lnSpc>
              <a:buFont typeface="Wingdings" pitchFamily="2" charset="2"/>
              <a:buNone/>
            </a:pPr>
            <a:endParaRPr lang="el-GR" sz="1000" b="1" dirty="0">
              <a:latin typeface="Arial" charset="0"/>
              <a:cs typeface="Arial" charset="0"/>
            </a:endParaRPr>
          </a:p>
          <a:p>
            <a:pPr algn="just">
              <a:lnSpc>
                <a:spcPct val="90000"/>
              </a:lnSpc>
            </a:pPr>
            <a:r>
              <a:rPr lang="el-GR" sz="1800" b="1" dirty="0">
                <a:latin typeface="Arial" charset="0"/>
                <a:cs typeface="Arial" charset="0"/>
              </a:rPr>
              <a:t>Λογαριασμός λοιπόν είναι ο πίνακας παρακολούθησης των μεταβολών μι</a:t>
            </a:r>
            <a:r>
              <a:rPr lang="el-GR" sz="1800" b="1" dirty="0">
                <a:latin typeface="Arial" charset="0"/>
              </a:rPr>
              <a:t>α</a:t>
            </a:r>
            <a:r>
              <a:rPr lang="el-GR" sz="1800" b="1" dirty="0">
                <a:latin typeface="Arial" charset="0"/>
                <a:cs typeface="Arial" charset="0"/>
              </a:rPr>
              <a:t>ς κατηγορίας ομοειδών περιουσιακών στοιχείων.</a:t>
            </a:r>
            <a:endParaRPr lang="en-US" sz="1800" b="1" dirty="0">
              <a:latin typeface="Arial" charset="0"/>
              <a:cs typeface="Arial" charset="0"/>
            </a:endParaRPr>
          </a:p>
          <a:p>
            <a:pPr algn="just">
              <a:lnSpc>
                <a:spcPct val="90000"/>
              </a:lnSpc>
              <a:buFont typeface="Wingdings" pitchFamily="2" charset="2"/>
              <a:buNone/>
            </a:pPr>
            <a:endParaRPr lang="el-GR" sz="1000" b="1" dirty="0">
              <a:latin typeface="Arial" charset="0"/>
              <a:cs typeface="Arial" charset="0"/>
            </a:endParaRPr>
          </a:p>
          <a:p>
            <a:pPr algn="just">
              <a:lnSpc>
                <a:spcPct val="90000"/>
              </a:lnSpc>
            </a:pPr>
            <a:r>
              <a:rPr lang="el-GR" sz="1800" b="1" dirty="0">
                <a:latin typeface="Arial" charset="0"/>
                <a:cs typeface="Arial" charset="0"/>
              </a:rPr>
              <a:t>Όταν</a:t>
            </a:r>
            <a:r>
              <a:rPr lang="en-US" sz="1800" b="1" dirty="0">
                <a:latin typeface="Arial" charset="0"/>
                <a:cs typeface="Arial" charset="0"/>
              </a:rPr>
              <a:t> </a:t>
            </a:r>
            <a:r>
              <a:rPr lang="el-GR" sz="1800" b="1" dirty="0">
                <a:latin typeface="Arial" charset="0"/>
              </a:rPr>
              <a:t>π.χ.</a:t>
            </a:r>
            <a:r>
              <a:rPr lang="el-GR" sz="1800" b="1" dirty="0">
                <a:latin typeface="Arial" charset="0"/>
                <a:cs typeface="Arial" charset="0"/>
              </a:rPr>
              <a:t> αναφερόμαστε στο λογαριασμό «Εμπορεύματα» , εννοούμε τον πίνακα με τον οποίο παρακολουθούνται οι μεταβολές των περιουσιακών στοιχείων που έχουν αγορασθεί με σκοπό να μεταπωληθούν.</a:t>
            </a:r>
            <a:endParaRPr lang="en-US" sz="1800" b="1" dirty="0">
              <a:latin typeface="Arial" charset="0"/>
              <a:cs typeface="Arial" charset="0"/>
            </a:endParaRPr>
          </a:p>
          <a:p>
            <a:pPr algn="just">
              <a:lnSpc>
                <a:spcPct val="90000"/>
              </a:lnSpc>
            </a:pPr>
            <a:r>
              <a:rPr lang="el-GR" sz="1800" b="1" dirty="0">
                <a:latin typeface="Arial" charset="0"/>
                <a:cs typeface="Arial" charset="0"/>
              </a:rPr>
              <a:t>Όταν  αναφερόμαστε στο λογαριασμό «Έπιπλα και Σκεύη» , εννοούμε τον πίνακα παρακολούθησης  των περιουσιακών στοιχείων που αγοράσθηκαν για την επίπλωση των γραφείων και των άλλων χώρων της επιχείρησης.</a:t>
            </a:r>
            <a:endParaRPr lang="el-GR" sz="1800" b="1" dirty="0">
              <a:latin typeface="Arial" charset="0"/>
            </a:endParaRPr>
          </a:p>
          <a:p>
            <a:pPr algn="just">
              <a:lnSpc>
                <a:spcPct val="90000"/>
              </a:lnSpc>
              <a:buFont typeface="Wingdings" pitchFamily="2" charset="2"/>
              <a:buNone/>
            </a:pPr>
            <a:endParaRPr lang="el-GR" sz="1000" b="1" dirty="0">
              <a:latin typeface="Arial" charset="0"/>
            </a:endParaRPr>
          </a:p>
          <a:p>
            <a:pPr algn="just">
              <a:lnSpc>
                <a:spcPct val="90000"/>
              </a:lnSpc>
            </a:pPr>
            <a:r>
              <a:rPr lang="el-GR" sz="1800" b="1" dirty="0">
                <a:latin typeface="Arial" charset="0"/>
                <a:cs typeface="Arial" charset="0"/>
              </a:rPr>
              <a:t>Κάθε λογαριασμός πρέπει να περιέχει τα εξής στοιχεία.</a:t>
            </a:r>
          </a:p>
          <a:p>
            <a:pPr algn="just">
              <a:lnSpc>
                <a:spcPct val="90000"/>
              </a:lnSpc>
              <a:buFont typeface="Wingdings" pitchFamily="2" charset="2"/>
              <a:buNone/>
            </a:pPr>
            <a:r>
              <a:rPr lang="el-GR" sz="1800" b="1" dirty="0">
                <a:latin typeface="Arial" charset="0"/>
              </a:rPr>
              <a:t>	</a:t>
            </a:r>
            <a:r>
              <a:rPr lang="el-GR" sz="1800" b="1" dirty="0">
                <a:latin typeface="Arial" charset="0"/>
                <a:cs typeface="Arial" charset="0"/>
              </a:rPr>
              <a:t>-Τον Τίτλο. Π.χ. ΓΗΠΕΔΑ , ΧΡΕΩΣΤΕΣ, ΤΑΜΕΙΟ.</a:t>
            </a:r>
          </a:p>
          <a:p>
            <a:pPr algn="just">
              <a:lnSpc>
                <a:spcPct val="90000"/>
              </a:lnSpc>
              <a:buFont typeface="Wingdings" pitchFamily="2" charset="2"/>
              <a:buNone/>
            </a:pPr>
            <a:r>
              <a:rPr lang="el-GR" sz="1800" b="1" dirty="0">
                <a:latin typeface="Arial" charset="0"/>
              </a:rPr>
              <a:t>	</a:t>
            </a:r>
            <a:r>
              <a:rPr lang="el-GR" sz="1800" b="1" dirty="0">
                <a:latin typeface="Arial" charset="0"/>
                <a:cs typeface="Arial" charset="0"/>
              </a:rPr>
              <a:t>-Την Ημερομηνία της μεταβολής.</a:t>
            </a:r>
          </a:p>
          <a:p>
            <a:pPr algn="just">
              <a:lnSpc>
                <a:spcPct val="90000"/>
              </a:lnSpc>
              <a:buFont typeface="Wingdings" pitchFamily="2" charset="2"/>
              <a:buNone/>
            </a:pPr>
            <a:r>
              <a:rPr lang="el-GR" sz="1800" b="1" dirty="0">
                <a:latin typeface="Arial" charset="0"/>
              </a:rPr>
              <a:t>	</a:t>
            </a:r>
            <a:r>
              <a:rPr lang="el-GR" sz="1800" b="1" dirty="0">
                <a:latin typeface="Arial" charset="0"/>
                <a:cs typeface="Arial" charset="0"/>
              </a:rPr>
              <a:t>-Το ποσό της μεταβολής</a:t>
            </a:r>
            <a:r>
              <a:rPr lang="el-GR" sz="1800" dirty="0">
                <a:latin typeface="Arial" charset="0"/>
                <a:cs typeface="Arial" charset="0"/>
              </a:rPr>
              <a:t>.</a:t>
            </a:r>
            <a:endParaRPr lang="el-GR" sz="1800" dirty="0"/>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BC5F95B1-5DF1-489F-B2C0-B24EA70F1ABD}" type="slidenum">
              <a:rPr lang="el-GR"/>
              <a:pPr/>
              <a:t>121</a:t>
            </a:fld>
            <a:endParaRPr lang="el-GR" dirty="0"/>
          </a:p>
        </p:txBody>
      </p:sp>
      <p:sp>
        <p:nvSpPr>
          <p:cNvPr id="291842" name="Rectangle 2"/>
          <p:cNvSpPr>
            <a:spLocks noGrp="1" noChangeArrowheads="1"/>
          </p:cNvSpPr>
          <p:nvPr>
            <p:ph type="title"/>
          </p:nvPr>
        </p:nvSpPr>
        <p:spPr>
          <a:xfrm>
            <a:off x="684213" y="0"/>
            <a:ext cx="7772400" cy="836712"/>
          </a:xfrm>
        </p:spPr>
        <p:txBody>
          <a:bodyPr>
            <a:normAutofit/>
          </a:bodyPr>
          <a:lstStyle/>
          <a:p>
            <a:pPr algn="ctr"/>
            <a:r>
              <a:rPr lang="el-GR" sz="3200" b="1" dirty="0" smtClean="0">
                <a:solidFill>
                  <a:srgbClr val="002060"/>
                </a:solidFill>
              </a:rPr>
              <a:t>ΠΕΡΙΕΧΟΜΕΝΟ ΛΟΓΙΑΣΜΩΝ</a:t>
            </a:r>
            <a:endParaRPr lang="el-GR" sz="3200" b="1" dirty="0">
              <a:solidFill>
                <a:srgbClr val="002060"/>
              </a:solidFill>
            </a:endParaRPr>
          </a:p>
        </p:txBody>
      </p:sp>
      <p:sp>
        <p:nvSpPr>
          <p:cNvPr id="291843" name="Rectangle 3"/>
          <p:cNvSpPr>
            <a:spLocks noGrp="1" noChangeArrowheads="1"/>
          </p:cNvSpPr>
          <p:nvPr>
            <p:ph type="body" idx="1"/>
          </p:nvPr>
        </p:nvSpPr>
        <p:spPr>
          <a:xfrm>
            <a:off x="179512" y="908050"/>
            <a:ext cx="8784975" cy="5113238"/>
          </a:xfrm>
        </p:spPr>
        <p:txBody>
          <a:bodyPr/>
          <a:lstStyle/>
          <a:p>
            <a:pPr algn="ctr">
              <a:buFont typeface="Wingdings" pitchFamily="2" charset="2"/>
              <a:buNone/>
            </a:pPr>
            <a:r>
              <a:rPr lang="el-GR" dirty="0"/>
              <a:t>Το περιεχόμενο κάθε λογαριασμού πρέπει να περιλαμβάνει τουλάχιστον τα: </a:t>
            </a:r>
          </a:p>
          <a:p>
            <a:pPr algn="ctr">
              <a:buFont typeface="Wingdings" pitchFamily="2" charset="2"/>
              <a:buNone/>
            </a:pPr>
            <a:endParaRPr lang="el-GR" dirty="0"/>
          </a:p>
        </p:txBody>
      </p:sp>
      <p:sp>
        <p:nvSpPr>
          <p:cNvPr id="291844" name="Rectangle 4"/>
          <p:cNvSpPr>
            <a:spLocks noChangeArrowheads="1"/>
          </p:cNvSpPr>
          <p:nvPr/>
        </p:nvSpPr>
        <p:spPr bwMode="auto">
          <a:xfrm>
            <a:off x="2700338" y="1989138"/>
            <a:ext cx="3889375" cy="431800"/>
          </a:xfrm>
          <a:prstGeom prst="rect">
            <a:avLst/>
          </a:prstGeom>
          <a:solidFill>
            <a:schemeClr val="accent1"/>
          </a:solidFill>
          <a:ln w="9525" algn="ctr">
            <a:solidFill>
              <a:schemeClr val="tx1"/>
            </a:solidFill>
            <a:miter lim="800000"/>
            <a:headEnd/>
            <a:tailEnd/>
          </a:ln>
          <a:effectLst/>
        </p:spPr>
        <p:txBody>
          <a:bodyPr wrap="none" anchor="ctr"/>
          <a:lstStyle/>
          <a:p>
            <a:r>
              <a:rPr lang="el-GR" sz="1400" dirty="0">
                <a:solidFill>
                  <a:srgbClr val="000000"/>
                </a:solidFill>
              </a:rPr>
              <a:t>Την χρονολογία κίνησης του λογαριασμού</a:t>
            </a:r>
          </a:p>
        </p:txBody>
      </p:sp>
      <p:sp>
        <p:nvSpPr>
          <p:cNvPr id="291846" name="Rectangle 6"/>
          <p:cNvSpPr>
            <a:spLocks noChangeArrowheads="1"/>
          </p:cNvSpPr>
          <p:nvPr/>
        </p:nvSpPr>
        <p:spPr bwMode="auto">
          <a:xfrm>
            <a:off x="179388" y="2636838"/>
            <a:ext cx="2160587" cy="1081087"/>
          </a:xfrm>
          <a:prstGeom prst="rect">
            <a:avLst/>
          </a:prstGeom>
          <a:solidFill>
            <a:schemeClr val="accent1"/>
          </a:solidFill>
          <a:ln w="9525" algn="ctr">
            <a:solidFill>
              <a:schemeClr val="tx1"/>
            </a:solidFill>
            <a:miter lim="800000"/>
            <a:headEnd/>
            <a:tailEnd/>
          </a:ln>
          <a:effectLst/>
        </p:spPr>
        <p:txBody>
          <a:bodyPr wrap="none" anchor="ctr"/>
          <a:lstStyle/>
          <a:p>
            <a:r>
              <a:rPr lang="el-GR" sz="1400" dirty="0">
                <a:solidFill>
                  <a:srgbClr val="000000"/>
                </a:solidFill>
              </a:rPr>
              <a:t>Τον τίτλο του </a:t>
            </a:r>
          </a:p>
          <a:p>
            <a:r>
              <a:rPr lang="el-GR" sz="1400" dirty="0">
                <a:solidFill>
                  <a:srgbClr val="000000"/>
                </a:solidFill>
              </a:rPr>
              <a:t>λογαριασμού</a:t>
            </a:r>
            <a:endParaRPr lang="el-GR" sz="1400" b="1" dirty="0">
              <a:solidFill>
                <a:srgbClr val="000000"/>
              </a:solidFill>
            </a:endParaRPr>
          </a:p>
        </p:txBody>
      </p:sp>
      <p:sp>
        <p:nvSpPr>
          <p:cNvPr id="291847" name="Rectangle 7"/>
          <p:cNvSpPr>
            <a:spLocks noChangeArrowheads="1"/>
          </p:cNvSpPr>
          <p:nvPr/>
        </p:nvSpPr>
        <p:spPr bwMode="auto">
          <a:xfrm>
            <a:off x="6877050" y="2565400"/>
            <a:ext cx="1835150" cy="1511300"/>
          </a:xfrm>
          <a:prstGeom prst="rect">
            <a:avLst/>
          </a:prstGeom>
          <a:solidFill>
            <a:schemeClr val="accent1"/>
          </a:solidFill>
          <a:ln w="9525" algn="ctr">
            <a:solidFill>
              <a:schemeClr val="tx1"/>
            </a:solidFill>
            <a:miter lim="800000"/>
            <a:headEnd/>
            <a:tailEnd/>
          </a:ln>
          <a:effectLst/>
        </p:spPr>
        <p:txBody>
          <a:bodyPr wrap="none" anchor="ctr"/>
          <a:lstStyle/>
          <a:p>
            <a:r>
              <a:rPr lang="el-GR" sz="1400" dirty="0">
                <a:solidFill>
                  <a:srgbClr val="000000"/>
                </a:solidFill>
              </a:rPr>
              <a:t>Την αιτιολογία</a:t>
            </a:r>
          </a:p>
          <a:p>
            <a:r>
              <a:rPr lang="el-GR" sz="1400" dirty="0">
                <a:solidFill>
                  <a:srgbClr val="000000"/>
                </a:solidFill>
              </a:rPr>
              <a:t> και τον αριθμό του</a:t>
            </a:r>
          </a:p>
          <a:p>
            <a:r>
              <a:rPr lang="el-GR" sz="1400" dirty="0">
                <a:solidFill>
                  <a:srgbClr val="000000"/>
                </a:solidFill>
              </a:rPr>
              <a:t> δικαιολογητικού</a:t>
            </a:r>
          </a:p>
          <a:p>
            <a:r>
              <a:rPr lang="el-GR" sz="1400" dirty="0">
                <a:solidFill>
                  <a:srgbClr val="000000"/>
                </a:solidFill>
              </a:rPr>
              <a:t> του εγγράφου,</a:t>
            </a:r>
          </a:p>
          <a:p>
            <a:r>
              <a:rPr lang="el-GR" sz="1400" dirty="0">
                <a:solidFill>
                  <a:srgbClr val="000000"/>
                </a:solidFill>
              </a:rPr>
              <a:t> με βάση το οποίο</a:t>
            </a:r>
          </a:p>
          <a:p>
            <a:r>
              <a:rPr lang="el-GR" sz="1400" dirty="0">
                <a:solidFill>
                  <a:srgbClr val="000000"/>
                </a:solidFill>
              </a:rPr>
              <a:t> κινήθηκε</a:t>
            </a:r>
          </a:p>
          <a:p>
            <a:r>
              <a:rPr lang="el-GR" sz="1400" dirty="0">
                <a:solidFill>
                  <a:srgbClr val="000000"/>
                </a:solidFill>
              </a:rPr>
              <a:t> ο λογαριασμός. </a:t>
            </a:r>
            <a:endParaRPr lang="el-GR" sz="1400" b="1" dirty="0">
              <a:solidFill>
                <a:srgbClr val="000000"/>
              </a:solidFill>
            </a:endParaRPr>
          </a:p>
        </p:txBody>
      </p:sp>
      <p:sp>
        <p:nvSpPr>
          <p:cNvPr id="291848" name="Rectangle 8"/>
          <p:cNvSpPr>
            <a:spLocks noChangeArrowheads="1"/>
          </p:cNvSpPr>
          <p:nvPr/>
        </p:nvSpPr>
        <p:spPr bwMode="auto">
          <a:xfrm>
            <a:off x="179388" y="4221163"/>
            <a:ext cx="2160587" cy="1511300"/>
          </a:xfrm>
          <a:prstGeom prst="rect">
            <a:avLst/>
          </a:prstGeom>
          <a:solidFill>
            <a:schemeClr val="accent1"/>
          </a:solidFill>
          <a:ln w="9525" algn="ctr">
            <a:solidFill>
              <a:schemeClr val="tx1"/>
            </a:solidFill>
            <a:miter lim="800000"/>
            <a:headEnd/>
            <a:tailEnd/>
          </a:ln>
          <a:effectLst/>
        </p:spPr>
        <p:txBody>
          <a:bodyPr wrap="none" anchor="ctr"/>
          <a:lstStyle/>
          <a:p>
            <a:r>
              <a:rPr lang="el-GR" sz="1400" dirty="0">
                <a:solidFill>
                  <a:srgbClr val="000000"/>
                </a:solidFill>
              </a:rPr>
              <a:t>Τον κωδικό αριθμό του,</a:t>
            </a:r>
          </a:p>
          <a:p>
            <a:r>
              <a:rPr lang="el-GR" sz="1400" dirty="0">
                <a:solidFill>
                  <a:srgbClr val="000000"/>
                </a:solidFill>
              </a:rPr>
              <a:t> σύμφωνα με το</a:t>
            </a:r>
          </a:p>
          <a:p>
            <a:r>
              <a:rPr lang="el-GR" sz="1400" dirty="0">
                <a:solidFill>
                  <a:srgbClr val="000000"/>
                </a:solidFill>
              </a:rPr>
              <a:t> σχέδιο των</a:t>
            </a:r>
          </a:p>
          <a:p>
            <a:r>
              <a:rPr lang="el-GR" sz="1400" dirty="0">
                <a:solidFill>
                  <a:srgbClr val="000000"/>
                </a:solidFill>
              </a:rPr>
              <a:t> λογαριασμών και τη</a:t>
            </a:r>
          </a:p>
          <a:p>
            <a:r>
              <a:rPr lang="el-GR" sz="1400" dirty="0">
                <a:solidFill>
                  <a:srgbClr val="000000"/>
                </a:solidFill>
              </a:rPr>
              <a:t> σελίδα του </a:t>
            </a:r>
          </a:p>
          <a:p>
            <a:r>
              <a:rPr lang="el-GR" sz="1400" dirty="0">
                <a:solidFill>
                  <a:srgbClr val="000000"/>
                </a:solidFill>
              </a:rPr>
              <a:t>γενικού καθολικού.</a:t>
            </a:r>
            <a:endParaRPr lang="el-GR" sz="1400" b="1" dirty="0">
              <a:solidFill>
                <a:srgbClr val="000000"/>
              </a:solidFill>
            </a:endParaRPr>
          </a:p>
        </p:txBody>
      </p:sp>
      <p:sp>
        <p:nvSpPr>
          <p:cNvPr id="291849" name="Rectangle 9"/>
          <p:cNvSpPr>
            <a:spLocks noChangeArrowheads="1"/>
          </p:cNvSpPr>
          <p:nvPr/>
        </p:nvSpPr>
        <p:spPr bwMode="auto">
          <a:xfrm>
            <a:off x="6804025" y="4581525"/>
            <a:ext cx="2016125" cy="1150938"/>
          </a:xfrm>
          <a:prstGeom prst="rect">
            <a:avLst/>
          </a:prstGeom>
          <a:solidFill>
            <a:schemeClr val="accent1"/>
          </a:solidFill>
          <a:ln w="9525" algn="ctr">
            <a:solidFill>
              <a:schemeClr val="tx1"/>
            </a:solidFill>
            <a:miter lim="800000"/>
            <a:headEnd/>
            <a:tailEnd/>
          </a:ln>
          <a:effectLst/>
        </p:spPr>
        <p:txBody>
          <a:bodyPr wrap="none" anchor="ctr"/>
          <a:lstStyle/>
          <a:p>
            <a:r>
              <a:rPr lang="el-GR" sz="1400" dirty="0">
                <a:solidFill>
                  <a:srgbClr val="000000"/>
                </a:solidFill>
              </a:rPr>
              <a:t>Τα ποσά της αξίας των</a:t>
            </a:r>
          </a:p>
          <a:p>
            <a:r>
              <a:rPr lang="el-GR" sz="1400" dirty="0">
                <a:solidFill>
                  <a:srgbClr val="000000"/>
                </a:solidFill>
              </a:rPr>
              <a:t> χρεώσεων και των</a:t>
            </a:r>
          </a:p>
          <a:p>
            <a:r>
              <a:rPr lang="el-GR" sz="1400" dirty="0">
                <a:solidFill>
                  <a:srgbClr val="000000"/>
                </a:solidFill>
              </a:rPr>
              <a:t> πιστώσεων</a:t>
            </a:r>
            <a:endParaRPr lang="el-GR" sz="1400" b="1" dirty="0">
              <a:solidFill>
                <a:srgbClr val="000000"/>
              </a:solidFill>
            </a:endParaRPr>
          </a:p>
        </p:txBody>
      </p:sp>
      <p:sp>
        <p:nvSpPr>
          <p:cNvPr id="291850" name="Oval 10"/>
          <p:cNvSpPr>
            <a:spLocks noChangeArrowheads="1"/>
          </p:cNvSpPr>
          <p:nvPr/>
        </p:nvSpPr>
        <p:spPr bwMode="auto">
          <a:xfrm>
            <a:off x="3132138" y="3068638"/>
            <a:ext cx="2736850" cy="1152525"/>
          </a:xfrm>
          <a:prstGeom prst="ellipse">
            <a:avLst/>
          </a:prstGeom>
          <a:solidFill>
            <a:schemeClr val="accent1"/>
          </a:solidFill>
          <a:ln w="9525" algn="ctr">
            <a:solidFill>
              <a:schemeClr val="tx1"/>
            </a:solidFill>
            <a:round/>
            <a:headEnd/>
            <a:tailEnd/>
          </a:ln>
          <a:effectLst/>
        </p:spPr>
        <p:txBody>
          <a:bodyPr wrap="none" anchor="ctr"/>
          <a:lstStyle/>
          <a:p>
            <a:endParaRPr lang="el-GR" dirty="0"/>
          </a:p>
        </p:txBody>
      </p:sp>
      <p:sp>
        <p:nvSpPr>
          <p:cNvPr id="291851" name="Oval 11"/>
          <p:cNvSpPr>
            <a:spLocks noChangeArrowheads="1"/>
          </p:cNvSpPr>
          <p:nvPr/>
        </p:nvSpPr>
        <p:spPr bwMode="auto">
          <a:xfrm>
            <a:off x="2484438" y="3429000"/>
            <a:ext cx="2520950" cy="1081088"/>
          </a:xfrm>
          <a:prstGeom prst="ellipse">
            <a:avLst/>
          </a:prstGeom>
          <a:solidFill>
            <a:srgbClr val="FFFF99"/>
          </a:solidFill>
          <a:ln w="9525" algn="ctr">
            <a:solidFill>
              <a:schemeClr val="tx1"/>
            </a:solidFill>
            <a:round/>
            <a:headEnd/>
            <a:tailEnd/>
          </a:ln>
          <a:effectLst/>
        </p:spPr>
        <p:txBody>
          <a:bodyPr wrap="none" anchor="ctr"/>
          <a:lstStyle/>
          <a:p>
            <a:endParaRPr lang="el-GR" dirty="0"/>
          </a:p>
        </p:txBody>
      </p:sp>
      <p:sp>
        <p:nvSpPr>
          <p:cNvPr id="291852" name="Oval 12"/>
          <p:cNvSpPr>
            <a:spLocks noChangeArrowheads="1"/>
          </p:cNvSpPr>
          <p:nvPr/>
        </p:nvSpPr>
        <p:spPr bwMode="auto">
          <a:xfrm>
            <a:off x="2555875" y="4005263"/>
            <a:ext cx="2808288" cy="1008062"/>
          </a:xfrm>
          <a:prstGeom prst="ellipse">
            <a:avLst/>
          </a:prstGeom>
          <a:solidFill>
            <a:srgbClr val="FFCC99"/>
          </a:solidFill>
          <a:ln w="9525" algn="ctr">
            <a:solidFill>
              <a:schemeClr val="tx1"/>
            </a:solidFill>
            <a:round/>
            <a:headEnd/>
            <a:tailEnd/>
          </a:ln>
          <a:effectLst/>
        </p:spPr>
        <p:txBody>
          <a:bodyPr wrap="none" anchor="ctr"/>
          <a:lstStyle/>
          <a:p>
            <a:endParaRPr lang="el-GR" dirty="0"/>
          </a:p>
        </p:txBody>
      </p:sp>
      <p:sp>
        <p:nvSpPr>
          <p:cNvPr id="291853" name="Oval 13"/>
          <p:cNvSpPr>
            <a:spLocks noChangeArrowheads="1"/>
          </p:cNvSpPr>
          <p:nvPr/>
        </p:nvSpPr>
        <p:spPr bwMode="auto">
          <a:xfrm>
            <a:off x="3995738" y="3573463"/>
            <a:ext cx="2447925" cy="1079500"/>
          </a:xfrm>
          <a:prstGeom prst="ellipse">
            <a:avLst/>
          </a:prstGeom>
          <a:solidFill>
            <a:srgbClr val="CCFFCC"/>
          </a:solidFill>
          <a:ln w="9525" algn="ctr">
            <a:solidFill>
              <a:schemeClr val="tx1"/>
            </a:solidFill>
            <a:round/>
            <a:headEnd/>
            <a:tailEnd/>
          </a:ln>
          <a:effectLst/>
        </p:spPr>
        <p:txBody>
          <a:bodyPr wrap="none" anchor="ctr"/>
          <a:lstStyle/>
          <a:p>
            <a:endParaRPr lang="el-GR" dirty="0"/>
          </a:p>
        </p:txBody>
      </p:sp>
      <p:sp>
        <p:nvSpPr>
          <p:cNvPr id="291854" name="Oval 14"/>
          <p:cNvSpPr>
            <a:spLocks noChangeArrowheads="1"/>
          </p:cNvSpPr>
          <p:nvPr/>
        </p:nvSpPr>
        <p:spPr bwMode="auto">
          <a:xfrm>
            <a:off x="3708400" y="4076700"/>
            <a:ext cx="2663825" cy="1006475"/>
          </a:xfrm>
          <a:prstGeom prst="ellipse">
            <a:avLst/>
          </a:prstGeom>
          <a:solidFill>
            <a:srgbClr val="C0C0C0"/>
          </a:solidFill>
          <a:ln w="9525" algn="ctr">
            <a:solidFill>
              <a:schemeClr val="tx1"/>
            </a:solidFill>
            <a:round/>
            <a:headEnd/>
            <a:tailEnd/>
          </a:ln>
          <a:effectLst/>
        </p:spPr>
        <p:txBody>
          <a:bodyPr wrap="none" anchor="ctr"/>
          <a:lstStyle/>
          <a:p>
            <a:endParaRPr lang="el-GR" dirty="0"/>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30A7D5FC-82CC-49DB-B305-1284D4CD195F}" type="slidenum">
              <a:rPr lang="el-GR"/>
              <a:pPr/>
              <a:t>122</a:t>
            </a:fld>
            <a:endParaRPr lang="el-GR" dirty="0"/>
          </a:p>
        </p:txBody>
      </p:sp>
      <p:sp>
        <p:nvSpPr>
          <p:cNvPr id="292866" name="Rectangle 2"/>
          <p:cNvSpPr>
            <a:spLocks noGrp="1" noChangeArrowheads="1"/>
          </p:cNvSpPr>
          <p:nvPr>
            <p:ph type="title"/>
          </p:nvPr>
        </p:nvSpPr>
        <p:spPr>
          <a:xfrm>
            <a:off x="457200" y="152400"/>
            <a:ext cx="8229600" cy="972344"/>
          </a:xfrm>
        </p:spPr>
        <p:txBody>
          <a:bodyPr>
            <a:normAutofit fontScale="90000"/>
          </a:bodyPr>
          <a:lstStyle/>
          <a:p>
            <a:r>
              <a:rPr lang="el-GR" sz="4000" dirty="0">
                <a:solidFill>
                  <a:srgbClr val="002060"/>
                </a:solidFill>
              </a:rPr>
              <a:t>ΛΕΙΤΟΥΡΓΙΑ – ΤΗΡΗΣΗ ΛΟΓΑΡΙΑΣΜΩΝ</a:t>
            </a:r>
          </a:p>
        </p:txBody>
      </p:sp>
      <p:sp>
        <p:nvSpPr>
          <p:cNvPr id="292867" name="Rectangle 3"/>
          <p:cNvSpPr>
            <a:spLocks noGrp="1" noChangeArrowheads="1"/>
          </p:cNvSpPr>
          <p:nvPr>
            <p:ph type="body" idx="1"/>
          </p:nvPr>
        </p:nvSpPr>
        <p:spPr>
          <a:xfrm>
            <a:off x="251520" y="1196752"/>
            <a:ext cx="8640960" cy="5184576"/>
          </a:xfrm>
        </p:spPr>
        <p:txBody>
          <a:bodyPr/>
          <a:lstStyle/>
          <a:p>
            <a:r>
              <a:rPr lang="el-GR" sz="2000" dirty="0"/>
              <a:t>Η λειτουργία των λογαριασμών περιλαμβάνει:</a:t>
            </a:r>
          </a:p>
        </p:txBody>
      </p:sp>
      <p:sp>
        <p:nvSpPr>
          <p:cNvPr id="292868" name="Oval 4"/>
          <p:cNvSpPr>
            <a:spLocks noChangeArrowheads="1"/>
          </p:cNvSpPr>
          <p:nvPr/>
        </p:nvSpPr>
        <p:spPr bwMode="auto">
          <a:xfrm>
            <a:off x="323850" y="2781300"/>
            <a:ext cx="5688013" cy="3311525"/>
          </a:xfrm>
          <a:prstGeom prst="ellipse">
            <a:avLst/>
          </a:prstGeom>
          <a:gradFill rotWithShape="1">
            <a:gsLst>
              <a:gs pos="0">
                <a:schemeClr val="accent1">
                  <a:gamma/>
                  <a:shade val="46275"/>
                  <a:invGamma/>
                </a:schemeClr>
              </a:gs>
              <a:gs pos="100000">
                <a:schemeClr val="accent1"/>
              </a:gs>
            </a:gsLst>
            <a:lin ang="18900000" scaled="1"/>
          </a:gradFill>
          <a:ln w="9525" algn="ctr">
            <a:solidFill>
              <a:schemeClr val="tx1"/>
            </a:solidFill>
            <a:round/>
            <a:headEnd/>
            <a:tailEnd/>
          </a:ln>
          <a:effectLst/>
        </p:spPr>
        <p:txBody>
          <a:bodyPr wrap="none" anchor="ctr"/>
          <a:lstStyle/>
          <a:p>
            <a:endParaRPr lang="el-GR" dirty="0"/>
          </a:p>
        </p:txBody>
      </p:sp>
      <p:sp>
        <p:nvSpPr>
          <p:cNvPr id="292869" name="Oval 5"/>
          <p:cNvSpPr>
            <a:spLocks noChangeArrowheads="1"/>
          </p:cNvSpPr>
          <p:nvPr/>
        </p:nvSpPr>
        <p:spPr bwMode="auto">
          <a:xfrm>
            <a:off x="900113" y="3357563"/>
            <a:ext cx="4464050" cy="2160587"/>
          </a:xfrm>
          <a:prstGeom prst="ellipse">
            <a:avLst/>
          </a:prstGeom>
          <a:gradFill rotWithShape="1">
            <a:gsLst>
              <a:gs pos="0">
                <a:schemeClr val="accent1"/>
              </a:gs>
              <a:gs pos="100000">
                <a:schemeClr val="accent1">
                  <a:gamma/>
                  <a:shade val="46275"/>
                  <a:invGamma/>
                </a:schemeClr>
              </a:gs>
            </a:gsLst>
            <a:lin ang="18900000" scaled="1"/>
          </a:gradFill>
          <a:ln w="9525" algn="ctr">
            <a:solidFill>
              <a:schemeClr val="tx1"/>
            </a:solidFill>
            <a:round/>
            <a:headEnd/>
            <a:tailEnd/>
          </a:ln>
          <a:effectLst/>
        </p:spPr>
        <p:txBody>
          <a:bodyPr wrap="none" anchor="ctr"/>
          <a:lstStyle/>
          <a:p>
            <a:endParaRPr lang="el-GR" dirty="0"/>
          </a:p>
        </p:txBody>
      </p:sp>
      <p:sp>
        <p:nvSpPr>
          <p:cNvPr id="292870" name="Oval 6"/>
          <p:cNvSpPr>
            <a:spLocks noChangeArrowheads="1"/>
          </p:cNvSpPr>
          <p:nvPr/>
        </p:nvSpPr>
        <p:spPr bwMode="auto">
          <a:xfrm>
            <a:off x="1476375" y="3789363"/>
            <a:ext cx="3311525" cy="1223962"/>
          </a:xfrm>
          <a:prstGeom prst="ellipse">
            <a:avLst/>
          </a:prstGeom>
          <a:gradFill rotWithShape="1">
            <a:gsLst>
              <a:gs pos="0">
                <a:schemeClr val="accent1">
                  <a:gamma/>
                  <a:shade val="46275"/>
                  <a:invGamma/>
                </a:schemeClr>
              </a:gs>
              <a:gs pos="100000">
                <a:schemeClr val="accent1"/>
              </a:gs>
            </a:gsLst>
            <a:lin ang="18900000" scaled="1"/>
          </a:gradFill>
          <a:ln w="9525" algn="ctr">
            <a:solidFill>
              <a:schemeClr val="tx1"/>
            </a:solidFill>
            <a:round/>
            <a:headEnd/>
            <a:tailEnd/>
          </a:ln>
          <a:effectLst/>
        </p:spPr>
        <p:txBody>
          <a:bodyPr wrap="none" anchor="ctr"/>
          <a:lstStyle/>
          <a:p>
            <a:endParaRPr lang="el-GR" dirty="0"/>
          </a:p>
        </p:txBody>
      </p:sp>
      <p:sp>
        <p:nvSpPr>
          <p:cNvPr id="292871" name="Oval 7"/>
          <p:cNvSpPr>
            <a:spLocks noChangeArrowheads="1"/>
          </p:cNvSpPr>
          <p:nvPr/>
        </p:nvSpPr>
        <p:spPr bwMode="auto">
          <a:xfrm>
            <a:off x="2051050" y="4076700"/>
            <a:ext cx="2016125" cy="647700"/>
          </a:xfrm>
          <a:prstGeom prst="ellipse">
            <a:avLst/>
          </a:prstGeom>
          <a:gradFill rotWithShape="1">
            <a:gsLst>
              <a:gs pos="0">
                <a:schemeClr val="accent1"/>
              </a:gs>
              <a:gs pos="100000">
                <a:schemeClr val="accent1">
                  <a:gamma/>
                  <a:shade val="46275"/>
                  <a:invGamma/>
                </a:schemeClr>
              </a:gs>
            </a:gsLst>
            <a:lin ang="18900000" scaled="1"/>
          </a:gradFill>
          <a:ln w="9525" algn="ctr">
            <a:solidFill>
              <a:schemeClr val="tx1"/>
            </a:solidFill>
            <a:round/>
            <a:headEnd/>
            <a:tailEnd/>
          </a:ln>
          <a:effectLst/>
        </p:spPr>
        <p:txBody>
          <a:bodyPr wrap="none" anchor="ctr"/>
          <a:lstStyle/>
          <a:p>
            <a:endParaRPr lang="el-GR" dirty="0"/>
          </a:p>
        </p:txBody>
      </p:sp>
      <p:sp>
        <p:nvSpPr>
          <p:cNvPr id="292872" name="Oval 8"/>
          <p:cNvSpPr>
            <a:spLocks noChangeArrowheads="1"/>
          </p:cNvSpPr>
          <p:nvPr/>
        </p:nvSpPr>
        <p:spPr bwMode="auto">
          <a:xfrm>
            <a:off x="2627313" y="4292600"/>
            <a:ext cx="1008062" cy="215900"/>
          </a:xfrm>
          <a:prstGeom prst="ellipse">
            <a:avLst/>
          </a:prstGeom>
          <a:solidFill>
            <a:schemeClr val="accent1"/>
          </a:solidFill>
          <a:ln w="9525" algn="ctr">
            <a:solidFill>
              <a:schemeClr val="tx1"/>
            </a:solidFill>
            <a:round/>
            <a:headEnd/>
            <a:tailEnd/>
          </a:ln>
          <a:effectLst/>
        </p:spPr>
        <p:txBody>
          <a:bodyPr wrap="none" anchor="ctr"/>
          <a:lstStyle/>
          <a:p>
            <a:endParaRPr lang="el-GR" dirty="0"/>
          </a:p>
        </p:txBody>
      </p:sp>
      <p:sp>
        <p:nvSpPr>
          <p:cNvPr id="292873" name="Rectangle 9"/>
          <p:cNvSpPr>
            <a:spLocks noChangeArrowheads="1"/>
          </p:cNvSpPr>
          <p:nvPr/>
        </p:nvSpPr>
        <p:spPr bwMode="auto">
          <a:xfrm>
            <a:off x="6372225" y="2636838"/>
            <a:ext cx="2087563" cy="503237"/>
          </a:xfrm>
          <a:prstGeom prst="rect">
            <a:avLst/>
          </a:prstGeom>
          <a:solidFill>
            <a:srgbClr val="FFFF99"/>
          </a:solidFill>
          <a:ln w="9525" algn="ctr">
            <a:solidFill>
              <a:schemeClr val="tx1"/>
            </a:solidFill>
            <a:miter lim="800000"/>
            <a:headEnd/>
            <a:tailEnd/>
          </a:ln>
          <a:effectLst/>
        </p:spPr>
        <p:txBody>
          <a:bodyPr wrap="none" anchor="ctr"/>
          <a:lstStyle/>
          <a:p>
            <a:r>
              <a:rPr lang="el-GR" sz="1400" dirty="0">
                <a:solidFill>
                  <a:schemeClr val="bg2"/>
                </a:solidFill>
              </a:rPr>
              <a:t>Κλείσιμο</a:t>
            </a:r>
            <a:r>
              <a:rPr lang="el-GR" sz="1400" dirty="0"/>
              <a:t> </a:t>
            </a:r>
            <a:r>
              <a:rPr lang="el-GR" sz="1400" dirty="0">
                <a:solidFill>
                  <a:schemeClr val="bg2"/>
                </a:solidFill>
              </a:rPr>
              <a:t>Λογαριασμού</a:t>
            </a:r>
          </a:p>
        </p:txBody>
      </p:sp>
      <p:sp>
        <p:nvSpPr>
          <p:cNvPr id="292875" name="Rectangle 11"/>
          <p:cNvSpPr>
            <a:spLocks noChangeArrowheads="1"/>
          </p:cNvSpPr>
          <p:nvPr/>
        </p:nvSpPr>
        <p:spPr bwMode="auto">
          <a:xfrm>
            <a:off x="6372225" y="3357563"/>
            <a:ext cx="2087563" cy="503237"/>
          </a:xfrm>
          <a:prstGeom prst="rect">
            <a:avLst/>
          </a:prstGeom>
          <a:solidFill>
            <a:srgbClr val="FFFF99"/>
          </a:solidFill>
          <a:ln w="9525" algn="ctr">
            <a:solidFill>
              <a:schemeClr val="tx1"/>
            </a:solidFill>
            <a:miter lim="800000"/>
            <a:headEnd/>
            <a:tailEnd/>
          </a:ln>
          <a:effectLst/>
        </p:spPr>
        <p:txBody>
          <a:bodyPr wrap="none" anchor="ctr"/>
          <a:lstStyle/>
          <a:p>
            <a:r>
              <a:rPr lang="el-GR" sz="1400" dirty="0">
                <a:solidFill>
                  <a:schemeClr val="bg2"/>
                </a:solidFill>
              </a:rPr>
              <a:t>Εξίσωση</a:t>
            </a:r>
            <a:r>
              <a:rPr lang="el-GR" sz="1400" dirty="0"/>
              <a:t> </a:t>
            </a:r>
            <a:r>
              <a:rPr lang="el-GR" sz="1400" dirty="0">
                <a:solidFill>
                  <a:schemeClr val="bg2"/>
                </a:solidFill>
              </a:rPr>
              <a:t>Λογαριασμού</a:t>
            </a:r>
          </a:p>
        </p:txBody>
      </p:sp>
      <p:sp>
        <p:nvSpPr>
          <p:cNvPr id="292877" name="Rectangle 13"/>
          <p:cNvSpPr>
            <a:spLocks noChangeArrowheads="1"/>
          </p:cNvSpPr>
          <p:nvPr/>
        </p:nvSpPr>
        <p:spPr bwMode="auto">
          <a:xfrm>
            <a:off x="6372225" y="4076700"/>
            <a:ext cx="2087563" cy="503238"/>
          </a:xfrm>
          <a:prstGeom prst="rect">
            <a:avLst/>
          </a:prstGeom>
          <a:solidFill>
            <a:srgbClr val="FFFF99"/>
          </a:solidFill>
          <a:ln w="9525" algn="ctr">
            <a:solidFill>
              <a:schemeClr val="tx1"/>
            </a:solidFill>
            <a:miter lim="800000"/>
            <a:headEnd/>
            <a:tailEnd/>
          </a:ln>
          <a:effectLst/>
        </p:spPr>
        <p:txBody>
          <a:bodyPr wrap="none" anchor="ctr"/>
          <a:lstStyle/>
          <a:p>
            <a:r>
              <a:rPr lang="el-GR" sz="1400" dirty="0">
                <a:solidFill>
                  <a:schemeClr val="bg2"/>
                </a:solidFill>
              </a:rPr>
              <a:t>Μεταφορά Ποσών</a:t>
            </a:r>
          </a:p>
        </p:txBody>
      </p:sp>
      <p:sp>
        <p:nvSpPr>
          <p:cNvPr id="292878" name="Rectangle 14"/>
          <p:cNvSpPr>
            <a:spLocks noChangeArrowheads="1"/>
          </p:cNvSpPr>
          <p:nvPr/>
        </p:nvSpPr>
        <p:spPr bwMode="auto">
          <a:xfrm>
            <a:off x="6372225" y="4868863"/>
            <a:ext cx="2087563" cy="503237"/>
          </a:xfrm>
          <a:prstGeom prst="rect">
            <a:avLst/>
          </a:prstGeom>
          <a:solidFill>
            <a:srgbClr val="FFFF99"/>
          </a:solidFill>
          <a:ln w="9525" algn="ctr">
            <a:solidFill>
              <a:schemeClr val="tx1"/>
            </a:solidFill>
            <a:miter lim="800000"/>
            <a:headEnd/>
            <a:tailEnd/>
          </a:ln>
          <a:effectLst/>
        </p:spPr>
        <p:txBody>
          <a:bodyPr wrap="none" anchor="ctr"/>
          <a:lstStyle/>
          <a:p>
            <a:r>
              <a:rPr lang="el-GR" sz="1400" dirty="0">
                <a:solidFill>
                  <a:schemeClr val="bg2"/>
                </a:solidFill>
              </a:rPr>
              <a:t>Καταχώρηση </a:t>
            </a:r>
          </a:p>
          <a:p>
            <a:r>
              <a:rPr lang="el-GR" sz="1400" dirty="0">
                <a:solidFill>
                  <a:schemeClr val="bg2"/>
                </a:solidFill>
              </a:rPr>
              <a:t>Λογιστικών Γεγονότων</a:t>
            </a:r>
          </a:p>
        </p:txBody>
      </p:sp>
      <p:sp>
        <p:nvSpPr>
          <p:cNvPr id="292879" name="Rectangle 15"/>
          <p:cNvSpPr>
            <a:spLocks noChangeArrowheads="1"/>
          </p:cNvSpPr>
          <p:nvPr/>
        </p:nvSpPr>
        <p:spPr bwMode="auto">
          <a:xfrm>
            <a:off x="6372225" y="5661025"/>
            <a:ext cx="2087563" cy="503238"/>
          </a:xfrm>
          <a:prstGeom prst="rect">
            <a:avLst/>
          </a:prstGeom>
          <a:solidFill>
            <a:srgbClr val="FFFF99"/>
          </a:solidFill>
          <a:ln w="9525" algn="ctr">
            <a:solidFill>
              <a:schemeClr val="tx1"/>
            </a:solidFill>
            <a:miter lim="800000"/>
            <a:headEnd/>
            <a:tailEnd/>
          </a:ln>
          <a:effectLst/>
        </p:spPr>
        <p:txBody>
          <a:bodyPr wrap="none" anchor="ctr"/>
          <a:lstStyle/>
          <a:p>
            <a:r>
              <a:rPr lang="el-GR" sz="1400" dirty="0">
                <a:solidFill>
                  <a:schemeClr val="bg2"/>
                </a:solidFill>
              </a:rPr>
              <a:t>Άνοιγμα Λογαριασμού</a:t>
            </a:r>
          </a:p>
        </p:txBody>
      </p:sp>
      <p:sp>
        <p:nvSpPr>
          <p:cNvPr id="292880" name="Line 16"/>
          <p:cNvSpPr>
            <a:spLocks noChangeShapeType="1"/>
          </p:cNvSpPr>
          <p:nvPr/>
        </p:nvSpPr>
        <p:spPr bwMode="auto">
          <a:xfrm flipH="1">
            <a:off x="3132138" y="2852738"/>
            <a:ext cx="3311525" cy="1512887"/>
          </a:xfrm>
          <a:prstGeom prst="line">
            <a:avLst/>
          </a:prstGeom>
          <a:noFill/>
          <a:ln w="9525">
            <a:solidFill>
              <a:schemeClr val="tx1"/>
            </a:solidFill>
            <a:round/>
            <a:headEnd/>
            <a:tailEnd type="triangle" w="med" len="med"/>
          </a:ln>
          <a:effectLst/>
        </p:spPr>
        <p:txBody>
          <a:bodyPr/>
          <a:lstStyle/>
          <a:p>
            <a:endParaRPr lang="el-GR" dirty="0"/>
          </a:p>
        </p:txBody>
      </p:sp>
      <p:sp>
        <p:nvSpPr>
          <p:cNvPr id="292881" name="Line 17"/>
          <p:cNvSpPr>
            <a:spLocks noChangeShapeType="1"/>
          </p:cNvSpPr>
          <p:nvPr/>
        </p:nvSpPr>
        <p:spPr bwMode="auto">
          <a:xfrm flipH="1">
            <a:off x="3851275" y="3573463"/>
            <a:ext cx="2592388" cy="792162"/>
          </a:xfrm>
          <a:prstGeom prst="line">
            <a:avLst/>
          </a:prstGeom>
          <a:noFill/>
          <a:ln w="9525">
            <a:solidFill>
              <a:schemeClr val="tx1"/>
            </a:solidFill>
            <a:round/>
            <a:headEnd/>
            <a:tailEnd type="triangle" w="med" len="med"/>
          </a:ln>
          <a:effectLst/>
        </p:spPr>
        <p:txBody>
          <a:bodyPr/>
          <a:lstStyle/>
          <a:p>
            <a:endParaRPr lang="el-GR" dirty="0"/>
          </a:p>
        </p:txBody>
      </p:sp>
      <p:sp>
        <p:nvSpPr>
          <p:cNvPr id="292882" name="Line 18"/>
          <p:cNvSpPr>
            <a:spLocks noChangeShapeType="1"/>
          </p:cNvSpPr>
          <p:nvPr/>
        </p:nvSpPr>
        <p:spPr bwMode="auto">
          <a:xfrm flipH="1">
            <a:off x="4500563" y="4365625"/>
            <a:ext cx="1943100" cy="142875"/>
          </a:xfrm>
          <a:prstGeom prst="line">
            <a:avLst/>
          </a:prstGeom>
          <a:noFill/>
          <a:ln w="9525">
            <a:solidFill>
              <a:schemeClr val="tx1"/>
            </a:solidFill>
            <a:round/>
            <a:headEnd/>
            <a:tailEnd type="triangle" w="med" len="med"/>
          </a:ln>
          <a:effectLst/>
        </p:spPr>
        <p:txBody>
          <a:bodyPr/>
          <a:lstStyle/>
          <a:p>
            <a:endParaRPr lang="el-GR" dirty="0"/>
          </a:p>
        </p:txBody>
      </p:sp>
      <p:sp>
        <p:nvSpPr>
          <p:cNvPr id="292883" name="Line 19"/>
          <p:cNvSpPr>
            <a:spLocks noChangeShapeType="1"/>
          </p:cNvSpPr>
          <p:nvPr/>
        </p:nvSpPr>
        <p:spPr bwMode="auto">
          <a:xfrm flipH="1" flipV="1">
            <a:off x="4787900" y="4797425"/>
            <a:ext cx="1728788" cy="360363"/>
          </a:xfrm>
          <a:prstGeom prst="line">
            <a:avLst/>
          </a:prstGeom>
          <a:noFill/>
          <a:ln w="9525">
            <a:solidFill>
              <a:schemeClr val="tx1"/>
            </a:solidFill>
            <a:round/>
            <a:headEnd/>
            <a:tailEnd type="triangle" w="med" len="med"/>
          </a:ln>
          <a:effectLst/>
        </p:spPr>
        <p:txBody>
          <a:bodyPr/>
          <a:lstStyle/>
          <a:p>
            <a:endParaRPr lang="el-GR" dirty="0"/>
          </a:p>
        </p:txBody>
      </p:sp>
      <p:sp>
        <p:nvSpPr>
          <p:cNvPr id="292884" name="Line 20"/>
          <p:cNvSpPr>
            <a:spLocks noChangeShapeType="1"/>
          </p:cNvSpPr>
          <p:nvPr/>
        </p:nvSpPr>
        <p:spPr bwMode="auto">
          <a:xfrm flipH="1" flipV="1">
            <a:off x="5148263" y="5157788"/>
            <a:ext cx="1368425" cy="792162"/>
          </a:xfrm>
          <a:prstGeom prst="line">
            <a:avLst/>
          </a:prstGeom>
          <a:noFill/>
          <a:ln w="9525">
            <a:solidFill>
              <a:schemeClr val="tx1"/>
            </a:solidFill>
            <a:round/>
            <a:headEnd/>
            <a:tailEnd type="triangle" w="med" len="med"/>
          </a:ln>
          <a:effectLst/>
        </p:spPr>
        <p:txBody>
          <a:bodyPr/>
          <a:lstStyle/>
          <a:p>
            <a:endParaRPr lang="el-GR" dirty="0"/>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19985237-E4F4-4205-A2E5-C264FB43A0F8}" type="slidenum">
              <a:rPr lang="el-GR"/>
              <a:pPr/>
              <a:t>123</a:t>
            </a:fld>
            <a:endParaRPr lang="el-GR" dirty="0"/>
          </a:p>
        </p:txBody>
      </p:sp>
      <p:sp>
        <p:nvSpPr>
          <p:cNvPr id="15362" name="Rectangle 2"/>
          <p:cNvSpPr>
            <a:spLocks noGrp="1" noChangeArrowheads="1"/>
          </p:cNvSpPr>
          <p:nvPr>
            <p:ph type="title"/>
          </p:nvPr>
        </p:nvSpPr>
        <p:spPr>
          <a:xfrm>
            <a:off x="901700" y="333375"/>
            <a:ext cx="7340600" cy="503337"/>
          </a:xfrm>
        </p:spPr>
        <p:txBody>
          <a:bodyPr>
            <a:normAutofit fontScale="90000"/>
          </a:bodyPr>
          <a:lstStyle/>
          <a:p>
            <a:pPr algn="ctr"/>
            <a:r>
              <a:rPr lang="el-GR" sz="2800" b="1" dirty="0">
                <a:solidFill>
                  <a:srgbClr val="002060"/>
                </a:solidFill>
                <a:cs typeface="Arial" charset="0"/>
              </a:rPr>
              <a:t>ΤΗΡΗΣΗ ΤΩΝ ΛΟΓΑΡΙΑΣΜΩΝ</a:t>
            </a:r>
          </a:p>
        </p:txBody>
      </p:sp>
      <p:sp>
        <p:nvSpPr>
          <p:cNvPr id="15363" name="Rectangle 3"/>
          <p:cNvSpPr>
            <a:spLocks noGrp="1" noChangeArrowheads="1"/>
          </p:cNvSpPr>
          <p:nvPr>
            <p:ph type="body" idx="1"/>
          </p:nvPr>
        </p:nvSpPr>
        <p:spPr>
          <a:xfrm>
            <a:off x="179512" y="914400"/>
            <a:ext cx="8735888" cy="5466928"/>
          </a:xfrm>
        </p:spPr>
        <p:txBody>
          <a:bodyPr>
            <a:normAutofit/>
          </a:bodyPr>
          <a:lstStyle/>
          <a:p>
            <a:pPr marL="0" indent="0">
              <a:lnSpc>
                <a:spcPct val="90000"/>
              </a:lnSpc>
            </a:pPr>
            <a:r>
              <a:rPr lang="el-GR" sz="1600" dirty="0">
                <a:latin typeface="Arial" charset="0"/>
              </a:rPr>
              <a:t> </a:t>
            </a:r>
            <a:r>
              <a:rPr lang="el-GR" sz="1600" b="1" dirty="0">
                <a:latin typeface="Arial" charset="0"/>
              </a:rPr>
              <a:t>Οι ΛΟΓΑΡΙΑΣΜΟΙ</a:t>
            </a:r>
            <a:r>
              <a:rPr lang="el-GR" sz="1600" dirty="0">
                <a:latin typeface="Arial" charset="0"/>
              </a:rPr>
              <a:t> έχουν </a:t>
            </a:r>
            <a:r>
              <a:rPr lang="el-GR" sz="1600" dirty="0">
                <a:latin typeface="Arial" charset="0"/>
                <a:cs typeface="Arial" charset="0"/>
              </a:rPr>
              <a:t>δύο στήλες ποσών, μία για τη </a:t>
            </a:r>
            <a:r>
              <a:rPr lang="el-GR" sz="1600" b="1" dirty="0">
                <a:solidFill>
                  <a:srgbClr val="002060"/>
                </a:solidFill>
                <a:latin typeface="Arial" charset="0"/>
                <a:cs typeface="Arial" charset="0"/>
              </a:rPr>
              <a:t>χρέωση</a:t>
            </a:r>
            <a:r>
              <a:rPr lang="el-GR" sz="1600" dirty="0">
                <a:latin typeface="Arial" charset="0"/>
                <a:cs typeface="Arial" charset="0"/>
              </a:rPr>
              <a:t> και μία για την </a:t>
            </a:r>
            <a:r>
              <a:rPr lang="el-GR" sz="1600" b="1" dirty="0">
                <a:solidFill>
                  <a:srgbClr val="002060"/>
                </a:solidFill>
                <a:latin typeface="Arial" charset="0"/>
                <a:cs typeface="Arial" charset="0"/>
              </a:rPr>
              <a:t>πίστωση</a:t>
            </a:r>
            <a:r>
              <a:rPr lang="el-GR" sz="1600" b="1" dirty="0">
                <a:latin typeface="Arial" charset="0"/>
                <a:cs typeface="Arial" charset="0"/>
              </a:rPr>
              <a:t>.</a:t>
            </a:r>
            <a:endParaRPr lang="el-GR" sz="1600" dirty="0">
              <a:latin typeface="Arial" charset="0"/>
            </a:endParaRPr>
          </a:p>
          <a:p>
            <a:pPr marL="0" indent="0">
              <a:lnSpc>
                <a:spcPct val="90000"/>
              </a:lnSpc>
              <a:buFont typeface="Wingdings" pitchFamily="2" charset="2"/>
              <a:buNone/>
            </a:pPr>
            <a:r>
              <a:rPr lang="el-GR" sz="1600" dirty="0">
                <a:latin typeface="Arial" charset="0"/>
                <a:cs typeface="Arial" charset="0"/>
              </a:rPr>
              <a:t>Με τα ποσά που καταχωρούνται στη </a:t>
            </a:r>
            <a:r>
              <a:rPr lang="el-GR" sz="1600" b="1" dirty="0">
                <a:solidFill>
                  <a:srgbClr val="002060"/>
                </a:solidFill>
                <a:latin typeface="Arial" charset="0"/>
                <a:cs typeface="Arial" charset="0"/>
              </a:rPr>
              <a:t>Χρέωση</a:t>
            </a:r>
            <a:r>
              <a:rPr lang="el-GR" sz="1600" dirty="0">
                <a:latin typeface="Arial" charset="0"/>
                <a:cs typeface="Arial" charset="0"/>
              </a:rPr>
              <a:t> ενός λογαριασμού, ο λογαριασμός αυτός </a:t>
            </a:r>
            <a:r>
              <a:rPr lang="el-GR" sz="1600" b="1" dirty="0">
                <a:solidFill>
                  <a:srgbClr val="002060"/>
                </a:solidFill>
                <a:latin typeface="Arial" charset="0"/>
                <a:cs typeface="Arial" charset="0"/>
              </a:rPr>
              <a:t>Χρεώνεται.</a:t>
            </a:r>
            <a:r>
              <a:rPr lang="el-GR" sz="1600" b="1" dirty="0">
                <a:latin typeface="Arial" charset="0"/>
                <a:cs typeface="Arial" charset="0"/>
              </a:rPr>
              <a:t>   </a:t>
            </a:r>
            <a:r>
              <a:rPr lang="el-GR" sz="1600" dirty="0">
                <a:latin typeface="Arial" charset="0"/>
                <a:cs typeface="Arial" charset="0"/>
              </a:rPr>
              <a:t>Με τα ποσά που καταχωρούνται στην </a:t>
            </a:r>
            <a:r>
              <a:rPr lang="el-GR" sz="1600" b="1" dirty="0">
                <a:solidFill>
                  <a:srgbClr val="002060"/>
                </a:solidFill>
                <a:latin typeface="Arial" charset="0"/>
                <a:cs typeface="Arial" charset="0"/>
              </a:rPr>
              <a:t>Πίστωση</a:t>
            </a:r>
            <a:r>
              <a:rPr lang="el-GR" sz="1600" dirty="0">
                <a:latin typeface="Arial" charset="0"/>
                <a:cs typeface="Arial" charset="0"/>
              </a:rPr>
              <a:t> ο λογαριασμός</a:t>
            </a:r>
            <a:r>
              <a:rPr lang="el-GR" sz="1600" b="1" dirty="0">
                <a:latin typeface="Arial" charset="0"/>
                <a:cs typeface="Arial" charset="0"/>
              </a:rPr>
              <a:t> </a:t>
            </a:r>
            <a:r>
              <a:rPr lang="el-GR" sz="1600" b="1" dirty="0">
                <a:solidFill>
                  <a:srgbClr val="002060"/>
                </a:solidFill>
                <a:latin typeface="Arial" charset="0"/>
                <a:cs typeface="Arial" charset="0"/>
              </a:rPr>
              <a:t>Πιστώνεται.</a:t>
            </a:r>
            <a:r>
              <a:rPr lang="el-GR" sz="1600" b="1" dirty="0">
                <a:latin typeface="Arial" charset="0"/>
                <a:cs typeface="Arial" charset="0"/>
              </a:rPr>
              <a:t>  </a:t>
            </a:r>
            <a:endParaRPr lang="el-GR" sz="1600" b="1" dirty="0">
              <a:latin typeface="Arial" charset="0"/>
            </a:endParaRPr>
          </a:p>
          <a:p>
            <a:pPr marL="0" indent="0">
              <a:lnSpc>
                <a:spcPct val="90000"/>
              </a:lnSpc>
              <a:buFont typeface="Wingdings" pitchFamily="2" charset="2"/>
              <a:buNone/>
            </a:pPr>
            <a:endParaRPr lang="el-GR" sz="1000" dirty="0">
              <a:latin typeface="Arial" charset="0"/>
            </a:endParaRPr>
          </a:p>
          <a:p>
            <a:pPr marL="0" indent="0" algn="just">
              <a:lnSpc>
                <a:spcPct val="90000"/>
              </a:lnSpc>
            </a:pPr>
            <a:r>
              <a:rPr lang="el-GR" sz="1600" b="1" dirty="0">
                <a:solidFill>
                  <a:srgbClr val="002060"/>
                </a:solidFill>
                <a:latin typeface="Arial" charset="0"/>
                <a:cs typeface="Arial" charset="0"/>
              </a:rPr>
              <a:t>Άνοιγμα λογαριασμού</a:t>
            </a:r>
            <a:r>
              <a:rPr lang="el-GR" sz="1600" dirty="0">
                <a:latin typeface="Arial" charset="0"/>
                <a:cs typeface="Arial" charset="0"/>
              </a:rPr>
              <a:t> </a:t>
            </a:r>
            <a:r>
              <a:rPr lang="el-GR" sz="1600" dirty="0" smtClean="0">
                <a:latin typeface="Arial" charset="0"/>
                <a:cs typeface="Arial" charset="0"/>
              </a:rPr>
              <a:t>ονομάζουμε </a:t>
            </a:r>
            <a:r>
              <a:rPr lang="el-GR" sz="1600" dirty="0">
                <a:latin typeface="Arial" charset="0"/>
                <a:cs typeface="Arial" charset="0"/>
              </a:rPr>
              <a:t>τη δημιουργία ενός νέου λογαριασμού, του οποίου καθορίζομε τον τίτλο και καταχωρούμε την πρώτη εγγραφή.</a:t>
            </a:r>
            <a:r>
              <a:rPr lang="el-GR" sz="1600" b="1" dirty="0">
                <a:latin typeface="Arial" charset="0"/>
                <a:cs typeface="Arial" charset="0"/>
              </a:rPr>
              <a:t> </a:t>
            </a:r>
            <a:endParaRPr lang="el-GR" sz="1600" dirty="0">
              <a:latin typeface="Arial" charset="0"/>
              <a:cs typeface="Arial" charset="0"/>
            </a:endParaRPr>
          </a:p>
          <a:p>
            <a:pPr marL="0" indent="0" algn="just">
              <a:lnSpc>
                <a:spcPct val="90000"/>
              </a:lnSpc>
            </a:pPr>
            <a:r>
              <a:rPr lang="el-GR" sz="1600" b="1" dirty="0">
                <a:solidFill>
                  <a:srgbClr val="002060"/>
                </a:solidFill>
                <a:latin typeface="Arial" charset="0"/>
                <a:cs typeface="Arial" charset="0"/>
              </a:rPr>
              <a:t>Κλείσιμο λογαριασμού</a:t>
            </a:r>
            <a:r>
              <a:rPr lang="el-GR" sz="1600" dirty="0">
                <a:latin typeface="Arial" charset="0"/>
                <a:cs typeface="Arial" charset="0"/>
              </a:rPr>
              <a:t>  είναι η κατάργηση ενός λογαριασμού. Λογιστικά αυτό γίνεται με την εξίσωση των ποσών της Χρέωσης με τα ποσά της Πίστωσης. Κάτω από τα ποσά αυτά σύρομε δύο γραμμές παράλληλες που λέγονται </a:t>
            </a:r>
            <a:r>
              <a:rPr lang="el-GR" sz="1600" b="1" dirty="0">
                <a:solidFill>
                  <a:srgbClr val="002060"/>
                </a:solidFill>
                <a:latin typeface="Arial" charset="0"/>
                <a:cs typeface="Arial" charset="0"/>
              </a:rPr>
              <a:t>Εξισωτικές γραμμές</a:t>
            </a:r>
            <a:r>
              <a:rPr lang="el-GR" sz="1600" dirty="0">
                <a:solidFill>
                  <a:srgbClr val="002060"/>
                </a:solidFill>
                <a:latin typeface="Arial" charset="0"/>
                <a:cs typeface="Arial" charset="0"/>
              </a:rPr>
              <a:t>.</a:t>
            </a:r>
            <a:r>
              <a:rPr lang="el-GR" sz="1600" b="1" dirty="0">
                <a:solidFill>
                  <a:srgbClr val="002060"/>
                </a:solidFill>
                <a:latin typeface="Arial" charset="0"/>
                <a:cs typeface="Arial" charset="0"/>
              </a:rPr>
              <a:t>  </a:t>
            </a:r>
            <a:endParaRPr lang="el-GR" sz="1600" b="1" dirty="0">
              <a:solidFill>
                <a:srgbClr val="002060"/>
              </a:solidFill>
              <a:latin typeface="Arial" charset="0"/>
            </a:endParaRPr>
          </a:p>
          <a:p>
            <a:pPr marL="0" indent="0" algn="just">
              <a:lnSpc>
                <a:spcPct val="90000"/>
              </a:lnSpc>
              <a:buFont typeface="Wingdings" pitchFamily="2" charset="2"/>
              <a:buNone/>
            </a:pPr>
            <a:r>
              <a:rPr lang="el-GR" sz="1600" b="1" dirty="0">
                <a:latin typeface="Arial" charset="0"/>
                <a:cs typeface="Arial" charset="0"/>
              </a:rPr>
              <a:t> </a:t>
            </a:r>
            <a:r>
              <a:rPr lang="el-GR" sz="1600" b="1" dirty="0">
                <a:latin typeface="Arial" charset="0"/>
              </a:rPr>
              <a:t>     </a:t>
            </a:r>
            <a:r>
              <a:rPr lang="el-GR" sz="1000" b="1" dirty="0">
                <a:latin typeface="Arial" charset="0"/>
              </a:rPr>
              <a:t>   </a:t>
            </a:r>
          </a:p>
          <a:p>
            <a:pPr marL="0" indent="0" algn="just">
              <a:lnSpc>
                <a:spcPct val="90000"/>
              </a:lnSpc>
              <a:buFont typeface="Wingdings" pitchFamily="2" charset="2"/>
              <a:buNone/>
            </a:pPr>
            <a:r>
              <a:rPr lang="el-GR" sz="1600" b="1" u="sng" dirty="0">
                <a:solidFill>
                  <a:srgbClr val="002060"/>
                </a:solidFill>
                <a:latin typeface="Arial" charset="0"/>
                <a:cs typeface="Arial" charset="0"/>
              </a:rPr>
              <a:t>Εξίσωση λογαριασμού</a:t>
            </a:r>
            <a:r>
              <a:rPr lang="el-GR" sz="1600" b="1" dirty="0">
                <a:latin typeface="Arial" charset="0"/>
                <a:cs typeface="Arial" charset="0"/>
              </a:rPr>
              <a:t>  </a:t>
            </a:r>
            <a:r>
              <a:rPr lang="el-GR" sz="1600" dirty="0">
                <a:latin typeface="Arial" charset="0"/>
                <a:cs typeface="Arial" charset="0"/>
              </a:rPr>
              <a:t>είναι   ο προσδιορισμός του υπολοίπου του λογαριασμού και η καταχώρησή του στη  στήλη με το μικρότερο </a:t>
            </a:r>
            <a:r>
              <a:rPr lang="el-GR" sz="1600" dirty="0">
                <a:latin typeface="Arial" charset="0"/>
              </a:rPr>
              <a:t>σύνολο</a:t>
            </a:r>
            <a:r>
              <a:rPr lang="el-GR" sz="1600" dirty="0" smtClean="0">
                <a:latin typeface="Arial" charset="0"/>
              </a:rPr>
              <a:t>, </a:t>
            </a:r>
            <a:r>
              <a:rPr lang="el-GR" sz="1600" dirty="0" smtClean="0">
                <a:latin typeface="Arial" charset="0"/>
                <a:cs typeface="Arial" charset="0"/>
              </a:rPr>
              <a:t>με </a:t>
            </a:r>
            <a:r>
              <a:rPr lang="el-GR" sz="1600" dirty="0">
                <a:latin typeface="Arial" charset="0"/>
                <a:cs typeface="Arial" charset="0"/>
              </a:rPr>
              <a:t>την ένδειξη </a:t>
            </a:r>
            <a:r>
              <a:rPr lang="el-GR" sz="1600" b="1" dirty="0">
                <a:solidFill>
                  <a:srgbClr val="002060"/>
                </a:solidFill>
                <a:latin typeface="Arial" charset="0"/>
                <a:cs typeface="Arial" charset="0"/>
              </a:rPr>
              <a:t>Υπόλοιπο εις εξίσωση</a:t>
            </a:r>
            <a:r>
              <a:rPr lang="el-GR" sz="1600" dirty="0">
                <a:latin typeface="Arial" charset="0"/>
                <a:cs typeface="Arial" charset="0"/>
              </a:rPr>
              <a:t>.</a:t>
            </a:r>
            <a:r>
              <a:rPr lang="el-GR" sz="1600" b="1" dirty="0">
                <a:latin typeface="Arial" charset="0"/>
                <a:cs typeface="Arial" charset="0"/>
              </a:rPr>
              <a:t>  </a:t>
            </a:r>
            <a:endParaRPr lang="el-GR" sz="1600" dirty="0">
              <a:latin typeface="Arial" charset="0"/>
              <a:cs typeface="Arial" charset="0"/>
            </a:endParaRPr>
          </a:p>
          <a:p>
            <a:pPr marL="0" indent="0" algn="just">
              <a:lnSpc>
                <a:spcPct val="90000"/>
              </a:lnSpc>
            </a:pPr>
            <a:r>
              <a:rPr lang="el-GR" sz="1600" dirty="0">
                <a:latin typeface="Arial" charset="0"/>
              </a:rPr>
              <a:t>Για επανα</a:t>
            </a:r>
            <a:r>
              <a:rPr lang="el-GR" sz="1600" dirty="0">
                <a:latin typeface="Arial" charset="0"/>
                <a:cs typeface="Arial" charset="0"/>
              </a:rPr>
              <a:t>λειτουργ</a:t>
            </a:r>
            <a:r>
              <a:rPr lang="el-GR" sz="1600" dirty="0">
                <a:latin typeface="Arial" charset="0"/>
              </a:rPr>
              <a:t>ία</a:t>
            </a:r>
            <a:r>
              <a:rPr lang="el-GR" sz="1600" dirty="0">
                <a:latin typeface="Arial" charset="0"/>
                <a:cs typeface="Arial" charset="0"/>
              </a:rPr>
              <a:t> </a:t>
            </a:r>
            <a:r>
              <a:rPr lang="el-GR" sz="1600" dirty="0">
                <a:latin typeface="Arial" charset="0"/>
              </a:rPr>
              <a:t>του</a:t>
            </a:r>
            <a:r>
              <a:rPr lang="el-GR" sz="1600" dirty="0">
                <a:latin typeface="Arial" charset="0"/>
                <a:cs typeface="Arial" charset="0"/>
              </a:rPr>
              <a:t> λογαριασμ</a:t>
            </a:r>
            <a:r>
              <a:rPr lang="el-GR" sz="1600" dirty="0">
                <a:latin typeface="Arial" charset="0"/>
              </a:rPr>
              <a:t>ού </a:t>
            </a:r>
            <a:r>
              <a:rPr lang="el-GR" sz="1600" dirty="0">
                <a:latin typeface="Arial" charset="0"/>
                <a:cs typeface="Arial" charset="0"/>
              </a:rPr>
              <a:t> θα μεταφερθεί το υπόλοιπο</a:t>
            </a:r>
            <a:r>
              <a:rPr lang="el-GR" sz="1600" b="1" dirty="0">
                <a:latin typeface="Arial" charset="0"/>
                <a:cs typeface="Arial" charset="0"/>
              </a:rPr>
              <a:t>  </a:t>
            </a:r>
            <a:r>
              <a:rPr lang="el-GR" sz="1600" dirty="0">
                <a:latin typeface="Arial" charset="0"/>
                <a:cs typeface="Arial" charset="0"/>
              </a:rPr>
              <a:t>που προήλθε από την εξίσωση, στη στήλη από την οποία προήλθε, με την ένδειξη </a:t>
            </a:r>
            <a:r>
              <a:rPr lang="el-GR" sz="1600" b="1" dirty="0">
                <a:solidFill>
                  <a:srgbClr val="002060"/>
                </a:solidFill>
                <a:latin typeface="Arial" charset="0"/>
                <a:cs typeface="Arial" charset="0"/>
              </a:rPr>
              <a:t>Υπόλοιπο εις νέον </a:t>
            </a:r>
            <a:r>
              <a:rPr lang="el-GR" sz="1600" b="1" dirty="0">
                <a:latin typeface="Arial" charset="0"/>
                <a:cs typeface="Arial" charset="0"/>
              </a:rPr>
              <a:t>.</a:t>
            </a:r>
            <a:endParaRPr lang="el-GR" sz="1600" dirty="0">
              <a:latin typeface="Arial" charset="0"/>
              <a:cs typeface="Arial" charset="0"/>
            </a:endParaRPr>
          </a:p>
          <a:p>
            <a:pPr marL="0" indent="0" algn="just">
              <a:lnSpc>
                <a:spcPct val="90000"/>
              </a:lnSpc>
            </a:pPr>
            <a:r>
              <a:rPr lang="el-GR" sz="1600" b="1" dirty="0">
                <a:solidFill>
                  <a:srgbClr val="002060"/>
                </a:solidFill>
                <a:latin typeface="Arial" charset="0"/>
              </a:rPr>
              <a:t>Ε</a:t>
            </a:r>
            <a:r>
              <a:rPr lang="el-GR" sz="1600" b="1" dirty="0">
                <a:solidFill>
                  <a:srgbClr val="002060"/>
                </a:solidFill>
                <a:latin typeface="Arial" charset="0"/>
                <a:cs typeface="Arial" charset="0"/>
              </a:rPr>
              <a:t>ξισωμένος λογαριασμός</a:t>
            </a:r>
            <a:r>
              <a:rPr lang="en-US" sz="1600" b="1" dirty="0">
                <a:solidFill>
                  <a:srgbClr val="002060"/>
                </a:solidFill>
                <a:latin typeface="Arial" charset="0"/>
                <a:cs typeface="Arial" charset="0"/>
              </a:rPr>
              <a:t>: </a:t>
            </a:r>
            <a:r>
              <a:rPr lang="en-US" sz="1600" dirty="0">
                <a:latin typeface="Arial" charset="0"/>
                <a:cs typeface="Arial" charset="0"/>
              </a:rPr>
              <a:t>T</a:t>
            </a:r>
            <a:r>
              <a:rPr lang="el-GR" sz="1600" dirty="0">
                <a:latin typeface="Arial" charset="0"/>
                <a:cs typeface="Arial" charset="0"/>
              </a:rPr>
              <a:t>ο άθροισμα της χρέωσης </a:t>
            </a:r>
            <a:r>
              <a:rPr lang="en-US" sz="1600" dirty="0">
                <a:latin typeface="Arial" charset="0"/>
                <a:cs typeface="Arial" charset="0"/>
              </a:rPr>
              <a:t>=</a:t>
            </a:r>
            <a:r>
              <a:rPr lang="el-GR" sz="1600" dirty="0">
                <a:latin typeface="Arial" charset="0"/>
                <a:cs typeface="Arial" charset="0"/>
              </a:rPr>
              <a:t> με το άθροισμα της πίστωσης</a:t>
            </a:r>
            <a:r>
              <a:rPr lang="en-US" sz="1600" dirty="0">
                <a:latin typeface="Arial" charset="0"/>
                <a:cs typeface="Arial" charset="0"/>
              </a:rPr>
              <a:t>.</a:t>
            </a:r>
          </a:p>
          <a:p>
            <a:pPr marL="0" indent="0" algn="just">
              <a:lnSpc>
                <a:spcPct val="90000"/>
              </a:lnSpc>
            </a:pPr>
            <a:r>
              <a:rPr lang="el-GR" sz="1600" dirty="0">
                <a:latin typeface="Arial" charset="0"/>
                <a:cs typeface="Arial" charset="0"/>
              </a:rPr>
              <a:t>Το υπόλοιπο λέγεται </a:t>
            </a:r>
            <a:r>
              <a:rPr lang="el-GR" sz="1600" b="1" dirty="0">
                <a:solidFill>
                  <a:srgbClr val="002060"/>
                </a:solidFill>
                <a:latin typeface="Arial" charset="0"/>
                <a:cs typeface="Arial" charset="0"/>
              </a:rPr>
              <a:t>Χρεωστικό</a:t>
            </a:r>
            <a:r>
              <a:rPr lang="el-GR" sz="1600" dirty="0">
                <a:latin typeface="Arial" charset="0"/>
                <a:cs typeface="Arial" charset="0"/>
              </a:rPr>
              <a:t>, όταν</a:t>
            </a:r>
            <a:r>
              <a:rPr lang="el-GR" sz="1600" dirty="0">
                <a:latin typeface="Arial" charset="0"/>
              </a:rPr>
              <a:t> η</a:t>
            </a:r>
            <a:r>
              <a:rPr lang="en-US" sz="1600" dirty="0">
                <a:latin typeface="Arial" charset="0"/>
              </a:rPr>
              <a:t> </a:t>
            </a:r>
            <a:r>
              <a:rPr lang="el-GR" sz="1600" dirty="0">
                <a:latin typeface="Arial" charset="0"/>
              </a:rPr>
              <a:t>Χ</a:t>
            </a:r>
            <a:r>
              <a:rPr lang="el-GR" sz="1600" dirty="0">
                <a:latin typeface="Arial" charset="0"/>
                <a:cs typeface="Arial" charset="0"/>
              </a:rPr>
              <a:t>ρέωση είναι μεγαλύτερ</a:t>
            </a:r>
            <a:r>
              <a:rPr lang="el-GR" sz="1600" dirty="0">
                <a:latin typeface="Arial" charset="0"/>
              </a:rPr>
              <a:t>η</a:t>
            </a:r>
            <a:r>
              <a:rPr lang="el-GR" sz="1600" dirty="0">
                <a:latin typeface="Arial" charset="0"/>
                <a:cs typeface="Arial" charset="0"/>
              </a:rPr>
              <a:t> από τη</a:t>
            </a:r>
            <a:r>
              <a:rPr lang="el-GR" sz="1600" dirty="0">
                <a:latin typeface="Arial" charset="0"/>
              </a:rPr>
              <a:t>ν</a:t>
            </a:r>
            <a:r>
              <a:rPr lang="el-GR" sz="1600" dirty="0">
                <a:latin typeface="Arial" charset="0"/>
                <a:cs typeface="Arial" charset="0"/>
              </a:rPr>
              <a:t> </a:t>
            </a:r>
            <a:r>
              <a:rPr lang="el-GR" sz="1600" dirty="0">
                <a:latin typeface="Arial" charset="0"/>
              </a:rPr>
              <a:t>Πί</a:t>
            </a:r>
            <a:r>
              <a:rPr lang="el-GR" sz="1600" dirty="0">
                <a:latin typeface="Arial" charset="0"/>
                <a:cs typeface="Arial" charset="0"/>
              </a:rPr>
              <a:t>στωση</a:t>
            </a:r>
            <a:r>
              <a:rPr lang="el-GR" sz="1600" dirty="0">
                <a:latin typeface="Arial" charset="0"/>
              </a:rPr>
              <a:t>. </a:t>
            </a:r>
            <a:r>
              <a:rPr lang="el-GR" sz="1600" b="1" dirty="0">
                <a:solidFill>
                  <a:srgbClr val="002060"/>
                </a:solidFill>
                <a:latin typeface="Arial" charset="0"/>
                <a:cs typeface="Arial" charset="0"/>
              </a:rPr>
              <a:t>Πιστωτικό</a:t>
            </a:r>
            <a:r>
              <a:rPr lang="el-GR" sz="1600" b="1" dirty="0">
                <a:latin typeface="Arial" charset="0"/>
                <a:cs typeface="Arial" charset="0"/>
              </a:rPr>
              <a:t> </a:t>
            </a:r>
            <a:r>
              <a:rPr lang="el-GR" sz="1600" dirty="0">
                <a:latin typeface="Arial" charset="0"/>
                <a:cs typeface="Arial" charset="0"/>
              </a:rPr>
              <a:t>λέγεται όταν</a:t>
            </a:r>
            <a:r>
              <a:rPr lang="el-GR" sz="1600" dirty="0">
                <a:latin typeface="Arial" charset="0"/>
              </a:rPr>
              <a:t> η</a:t>
            </a:r>
            <a:r>
              <a:rPr lang="en-US" sz="1600" dirty="0">
                <a:latin typeface="Arial" charset="0"/>
              </a:rPr>
              <a:t> </a:t>
            </a:r>
            <a:r>
              <a:rPr lang="el-GR" sz="1600" dirty="0">
                <a:latin typeface="Arial" charset="0"/>
              </a:rPr>
              <a:t>Πί</a:t>
            </a:r>
            <a:r>
              <a:rPr lang="el-GR" sz="1600" dirty="0">
                <a:latin typeface="Arial" charset="0"/>
                <a:cs typeface="Arial" charset="0"/>
              </a:rPr>
              <a:t>στωση</a:t>
            </a:r>
            <a:r>
              <a:rPr lang="el-GR" sz="1600" dirty="0">
                <a:latin typeface="Arial" charset="0"/>
              </a:rPr>
              <a:t> </a:t>
            </a:r>
            <a:r>
              <a:rPr lang="el-GR" sz="1600" dirty="0">
                <a:latin typeface="Arial" charset="0"/>
                <a:cs typeface="Arial" charset="0"/>
              </a:rPr>
              <a:t>είναι μεγαλύτερ</a:t>
            </a:r>
            <a:r>
              <a:rPr lang="el-GR" sz="1600" dirty="0">
                <a:latin typeface="Arial" charset="0"/>
              </a:rPr>
              <a:t>η</a:t>
            </a:r>
            <a:r>
              <a:rPr lang="el-GR" sz="1600" dirty="0">
                <a:latin typeface="Arial" charset="0"/>
                <a:cs typeface="Arial" charset="0"/>
              </a:rPr>
              <a:t> από τη </a:t>
            </a:r>
            <a:r>
              <a:rPr lang="el-GR" sz="1600" dirty="0">
                <a:latin typeface="Arial" charset="0"/>
              </a:rPr>
              <a:t>Χ</a:t>
            </a:r>
            <a:r>
              <a:rPr lang="el-GR" sz="1600" dirty="0">
                <a:latin typeface="Arial" charset="0"/>
                <a:cs typeface="Arial" charset="0"/>
              </a:rPr>
              <a:t>ρέωση </a:t>
            </a:r>
            <a:endParaRPr lang="el-GR" sz="1600" dirty="0">
              <a:latin typeface="Arial" charset="0"/>
            </a:endParaRPr>
          </a:p>
          <a:p>
            <a:pPr marL="0" indent="0" algn="just">
              <a:lnSpc>
                <a:spcPct val="90000"/>
              </a:lnSpc>
            </a:pPr>
            <a:r>
              <a:rPr lang="el-GR" sz="1600" b="1" dirty="0">
                <a:solidFill>
                  <a:srgbClr val="002060"/>
                </a:solidFill>
                <a:latin typeface="Arial" charset="0"/>
              </a:rPr>
              <a:t>Ο </a:t>
            </a:r>
            <a:r>
              <a:rPr lang="el-GR" sz="1600" b="1" dirty="0">
                <a:solidFill>
                  <a:srgbClr val="002060"/>
                </a:solidFill>
                <a:latin typeface="Arial" charset="0"/>
                <a:cs typeface="Arial" charset="0"/>
              </a:rPr>
              <a:t>Χρεωστικός λογαριασμός </a:t>
            </a:r>
            <a:r>
              <a:rPr lang="el-GR" sz="1600" dirty="0">
                <a:latin typeface="Arial" charset="0"/>
                <a:cs typeface="Arial" charset="0"/>
              </a:rPr>
              <a:t>παρουσιάζει χρεωστικό υπόλοιπο, ενώ </a:t>
            </a:r>
            <a:r>
              <a:rPr lang="el-GR" sz="1600" dirty="0">
                <a:latin typeface="Arial" charset="0"/>
              </a:rPr>
              <a:t>ο </a:t>
            </a:r>
            <a:r>
              <a:rPr lang="el-GR" sz="1600" b="1" dirty="0">
                <a:solidFill>
                  <a:srgbClr val="002060"/>
                </a:solidFill>
                <a:latin typeface="Arial" charset="0"/>
                <a:cs typeface="Arial" charset="0"/>
              </a:rPr>
              <a:t>Πιστωτικός</a:t>
            </a:r>
            <a:r>
              <a:rPr lang="el-GR" sz="1600" b="1" dirty="0">
                <a:latin typeface="Arial" charset="0"/>
                <a:cs typeface="Arial" charset="0"/>
              </a:rPr>
              <a:t> λογαριασμός</a:t>
            </a:r>
            <a:r>
              <a:rPr lang="el-GR" sz="1600" dirty="0">
                <a:latin typeface="Arial" charset="0"/>
                <a:cs typeface="Arial" charset="0"/>
              </a:rPr>
              <a:t> παρουσιάζει πιστωτικό υπόλοιπο. </a:t>
            </a:r>
          </a:p>
          <a:p>
            <a:pPr marL="0" indent="0" algn="just">
              <a:lnSpc>
                <a:spcPct val="90000"/>
              </a:lnSpc>
            </a:pPr>
            <a:r>
              <a:rPr lang="el-GR" sz="1600" b="1" dirty="0">
                <a:solidFill>
                  <a:srgbClr val="002060"/>
                </a:solidFill>
                <a:latin typeface="Arial" charset="0"/>
              </a:rPr>
              <a:t>Μ</a:t>
            </a:r>
            <a:r>
              <a:rPr lang="el-GR" sz="1600" b="1" dirty="0">
                <a:solidFill>
                  <a:srgbClr val="002060"/>
                </a:solidFill>
                <a:latin typeface="Arial" charset="0"/>
                <a:cs typeface="Arial" charset="0"/>
              </a:rPr>
              <a:t>εταφορά λογαριασμού</a:t>
            </a:r>
            <a:r>
              <a:rPr lang="en-US" sz="1600" b="1" dirty="0">
                <a:solidFill>
                  <a:srgbClr val="002060"/>
                </a:solidFill>
                <a:latin typeface="Arial" charset="0"/>
                <a:cs typeface="Arial" charset="0"/>
              </a:rPr>
              <a:t>:</a:t>
            </a:r>
            <a:r>
              <a:rPr lang="el-GR" sz="1600" b="1" dirty="0">
                <a:solidFill>
                  <a:srgbClr val="002060"/>
                </a:solidFill>
                <a:latin typeface="Arial" charset="0"/>
              </a:rPr>
              <a:t> </a:t>
            </a:r>
            <a:r>
              <a:rPr lang="el-GR" sz="1600" dirty="0">
                <a:latin typeface="Arial" charset="0"/>
              </a:rPr>
              <a:t>Συ</a:t>
            </a:r>
            <a:r>
              <a:rPr lang="el-GR" sz="1600" dirty="0">
                <a:latin typeface="Arial" charset="0"/>
                <a:cs typeface="Arial" charset="0"/>
              </a:rPr>
              <a:t>ν</a:t>
            </a:r>
            <a:r>
              <a:rPr lang="el-GR" sz="1600" dirty="0">
                <a:latin typeface="Arial" charset="0"/>
              </a:rPr>
              <a:t>έ</a:t>
            </a:r>
            <a:r>
              <a:rPr lang="el-GR" sz="1600" dirty="0">
                <a:latin typeface="Arial" charset="0"/>
                <a:cs typeface="Arial" charset="0"/>
              </a:rPr>
              <a:t>χ</a:t>
            </a:r>
            <a:r>
              <a:rPr lang="el-GR" sz="1600" dirty="0">
                <a:latin typeface="Arial" charset="0"/>
              </a:rPr>
              <a:t>ε</a:t>
            </a:r>
            <a:r>
              <a:rPr lang="el-GR" sz="1600" dirty="0">
                <a:latin typeface="Arial" charset="0"/>
                <a:cs typeface="Arial" charset="0"/>
              </a:rPr>
              <a:t>ι</a:t>
            </a:r>
            <a:r>
              <a:rPr lang="el-GR" sz="1600" dirty="0">
                <a:latin typeface="Arial" charset="0"/>
              </a:rPr>
              <a:t>α</a:t>
            </a:r>
            <a:r>
              <a:rPr lang="el-GR" sz="1600" dirty="0">
                <a:latin typeface="Arial" charset="0"/>
                <a:cs typeface="Arial" charset="0"/>
              </a:rPr>
              <a:t> </a:t>
            </a:r>
            <a:r>
              <a:rPr lang="el-GR" sz="1600" dirty="0">
                <a:latin typeface="Arial" charset="0"/>
              </a:rPr>
              <a:t>τ</a:t>
            </a:r>
            <a:r>
              <a:rPr lang="el-GR" sz="1600" dirty="0">
                <a:latin typeface="Arial" charset="0"/>
                <a:cs typeface="Arial" charset="0"/>
              </a:rPr>
              <a:t>η</a:t>
            </a:r>
            <a:r>
              <a:rPr lang="el-GR" sz="1600" dirty="0">
                <a:latin typeface="Arial" charset="0"/>
              </a:rPr>
              <a:t>ς</a:t>
            </a:r>
            <a:r>
              <a:rPr lang="el-GR" sz="1600" dirty="0">
                <a:latin typeface="Arial" charset="0"/>
                <a:cs typeface="Arial" charset="0"/>
              </a:rPr>
              <a:t> λειτουργία</a:t>
            </a:r>
            <a:r>
              <a:rPr lang="el-GR" sz="1600" dirty="0">
                <a:latin typeface="Arial" charset="0"/>
              </a:rPr>
              <a:t>ς</a:t>
            </a:r>
            <a:r>
              <a:rPr lang="el-GR" sz="1600" dirty="0">
                <a:latin typeface="Arial" charset="0"/>
                <a:cs typeface="Arial" charset="0"/>
              </a:rPr>
              <a:t> ενός λογαριασμού σε άλλη σελίδα</a:t>
            </a:r>
            <a:r>
              <a:rPr lang="el-GR" sz="1600" dirty="0">
                <a:latin typeface="Arial" charset="0"/>
              </a:rPr>
              <a:t>, με την</a:t>
            </a:r>
            <a:r>
              <a:rPr lang="el-GR" sz="1600" dirty="0">
                <a:latin typeface="Arial" charset="0"/>
                <a:cs typeface="Arial" charset="0"/>
              </a:rPr>
              <a:t> ένδειξη </a:t>
            </a:r>
            <a:r>
              <a:rPr lang="el-GR" sz="1600" b="1" dirty="0">
                <a:latin typeface="Arial" charset="0"/>
                <a:cs typeface="Arial" charset="0"/>
              </a:rPr>
              <a:t>εις μεταφορά</a:t>
            </a:r>
            <a:r>
              <a:rPr lang="el-GR" sz="1600" dirty="0">
                <a:latin typeface="Arial" charset="0"/>
              </a:rPr>
              <a:t>, από την μια σελίδα, και </a:t>
            </a:r>
            <a:r>
              <a:rPr lang="el-GR" sz="1600" dirty="0">
                <a:latin typeface="Arial" charset="0"/>
                <a:cs typeface="Arial" charset="0"/>
              </a:rPr>
              <a:t>την ένδειξη </a:t>
            </a:r>
            <a:r>
              <a:rPr lang="el-GR" sz="1600" b="1" dirty="0">
                <a:solidFill>
                  <a:srgbClr val="002060"/>
                </a:solidFill>
                <a:latin typeface="Arial" charset="0"/>
                <a:cs typeface="Arial" charset="0"/>
              </a:rPr>
              <a:t>εκ μεταφοράς </a:t>
            </a:r>
            <a:r>
              <a:rPr lang="el-GR" sz="1600" dirty="0">
                <a:latin typeface="Arial" charset="0"/>
              </a:rPr>
              <a:t>στην άλλη.</a:t>
            </a:r>
          </a:p>
          <a:p>
            <a:pPr marL="0" indent="0" algn="just">
              <a:lnSpc>
                <a:spcPct val="90000"/>
              </a:lnSpc>
            </a:pPr>
            <a:endParaRPr lang="el-GR" sz="1600"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C9956094-6D3B-4E88-ADEE-2F4E6B7D0FE3}" type="slidenum">
              <a:rPr lang="el-GR"/>
              <a:pPr/>
              <a:t>124</a:t>
            </a:fld>
            <a:endParaRPr lang="el-GR" dirty="0"/>
          </a:p>
        </p:txBody>
      </p:sp>
      <p:sp>
        <p:nvSpPr>
          <p:cNvPr id="16386" name="Rectangle 2"/>
          <p:cNvSpPr>
            <a:spLocks noGrp="1" noChangeArrowheads="1"/>
          </p:cNvSpPr>
          <p:nvPr>
            <p:ph type="title"/>
          </p:nvPr>
        </p:nvSpPr>
        <p:spPr>
          <a:xfrm>
            <a:off x="901700" y="188641"/>
            <a:ext cx="7340600" cy="936104"/>
          </a:xfrm>
        </p:spPr>
        <p:txBody>
          <a:bodyPr>
            <a:normAutofit fontScale="90000"/>
          </a:bodyPr>
          <a:lstStyle/>
          <a:p>
            <a:pPr algn="ctr"/>
            <a:r>
              <a:rPr lang="el-GR" sz="2800" b="1" dirty="0" smtClean="0">
                <a:solidFill>
                  <a:srgbClr val="002060"/>
                </a:solidFill>
                <a:cs typeface="Arial" charset="0"/>
              </a:rPr>
              <a:t>ΒΑΣΙΚΕΣ </a:t>
            </a:r>
            <a:r>
              <a:rPr lang="el-GR" sz="2800" b="1" dirty="0">
                <a:solidFill>
                  <a:srgbClr val="002060"/>
                </a:solidFill>
                <a:cs typeface="Arial" charset="0"/>
              </a:rPr>
              <a:t>ΚΑΤΗΓΟΡΙΕΣ ΛΟΓΑΡΙΑΣΜΩΝ</a:t>
            </a:r>
            <a:r>
              <a:rPr lang="el-GR" sz="2800" dirty="0">
                <a:solidFill>
                  <a:srgbClr val="000000"/>
                </a:solidFill>
                <a:effectLst>
                  <a:outerShdw blurRad="38100" dist="38100" dir="2700000" algn="tl">
                    <a:srgbClr val="FFFFFF"/>
                  </a:outerShdw>
                </a:effectLst>
                <a:cs typeface="Arial" charset="0"/>
              </a:rPr>
              <a:t/>
            </a:r>
            <a:br>
              <a:rPr lang="el-GR" sz="2800" dirty="0">
                <a:solidFill>
                  <a:srgbClr val="000000"/>
                </a:solidFill>
                <a:effectLst>
                  <a:outerShdw blurRad="38100" dist="38100" dir="2700000" algn="tl">
                    <a:srgbClr val="FFFFFF"/>
                  </a:outerShdw>
                </a:effectLst>
                <a:cs typeface="Arial" charset="0"/>
              </a:rPr>
            </a:br>
            <a:endParaRPr lang="el-GR" sz="2800" dirty="0">
              <a:solidFill>
                <a:srgbClr val="000000"/>
              </a:solidFill>
              <a:effectLst>
                <a:outerShdw blurRad="38100" dist="38100" dir="2700000" algn="tl">
                  <a:srgbClr val="FFFFFF"/>
                </a:outerShdw>
              </a:effectLst>
              <a:cs typeface="Arial" charset="0"/>
            </a:endParaRPr>
          </a:p>
        </p:txBody>
      </p:sp>
      <p:sp>
        <p:nvSpPr>
          <p:cNvPr id="16387" name="Rectangle 3"/>
          <p:cNvSpPr>
            <a:spLocks noGrp="1" noChangeArrowheads="1"/>
          </p:cNvSpPr>
          <p:nvPr>
            <p:ph type="body" idx="1"/>
          </p:nvPr>
        </p:nvSpPr>
        <p:spPr>
          <a:xfrm>
            <a:off x="251520" y="836712"/>
            <a:ext cx="8712968" cy="5472608"/>
          </a:xfrm>
        </p:spPr>
        <p:txBody>
          <a:bodyPr>
            <a:normAutofit/>
          </a:bodyPr>
          <a:lstStyle/>
          <a:p>
            <a:pPr algn="just">
              <a:lnSpc>
                <a:spcPct val="90000"/>
              </a:lnSpc>
            </a:pPr>
            <a:r>
              <a:rPr lang="el-GR" sz="1800" dirty="0">
                <a:latin typeface="Arial" charset="0"/>
                <a:cs typeface="Arial" charset="0"/>
              </a:rPr>
              <a:t>Οι λογαριασμοί διακρίνονται σε </a:t>
            </a:r>
            <a:r>
              <a:rPr lang="el-GR" sz="1800" dirty="0" smtClean="0">
                <a:latin typeface="Arial" charset="0"/>
                <a:cs typeface="Arial" charset="0"/>
              </a:rPr>
              <a:t>3 </a:t>
            </a:r>
            <a:r>
              <a:rPr lang="el-GR" sz="1800" dirty="0">
                <a:latin typeface="Arial" charset="0"/>
                <a:cs typeface="Arial" charset="0"/>
              </a:rPr>
              <a:t>βασικές κατηγορίες. </a:t>
            </a:r>
            <a:endParaRPr lang="el-GR" sz="1800" dirty="0">
              <a:latin typeface="Arial" charset="0"/>
            </a:endParaRPr>
          </a:p>
          <a:p>
            <a:pPr algn="just">
              <a:lnSpc>
                <a:spcPct val="90000"/>
              </a:lnSpc>
              <a:buFont typeface="Wingdings" pitchFamily="2" charset="2"/>
              <a:buNone/>
            </a:pPr>
            <a:endParaRPr lang="el-GR" sz="1000" dirty="0">
              <a:latin typeface="Arial" charset="0"/>
            </a:endParaRPr>
          </a:p>
          <a:p>
            <a:pPr algn="just">
              <a:lnSpc>
                <a:spcPct val="90000"/>
              </a:lnSpc>
            </a:pPr>
            <a:r>
              <a:rPr lang="el-GR" sz="1800" b="1" dirty="0">
                <a:solidFill>
                  <a:srgbClr val="002060"/>
                </a:solidFill>
                <a:latin typeface="Arial" charset="0"/>
                <a:cs typeface="Arial" charset="0"/>
              </a:rPr>
              <a:t>Λογαριασμοί  Ενεργητικού</a:t>
            </a:r>
            <a:r>
              <a:rPr lang="el-GR" sz="1800" dirty="0">
                <a:solidFill>
                  <a:srgbClr val="002060"/>
                </a:solidFill>
                <a:latin typeface="Arial" charset="0"/>
                <a:cs typeface="Arial" charset="0"/>
              </a:rPr>
              <a:t> </a:t>
            </a:r>
            <a:r>
              <a:rPr lang="el-GR" sz="1800" dirty="0">
                <a:latin typeface="Arial" charset="0"/>
                <a:cs typeface="Arial" charset="0"/>
              </a:rPr>
              <a:t>είναι εκείνοι με τους οποίους παρακολουθούμε όλα τα στοιχεία του Ενεργητικού. Οι λογαριασμοί επομένως  Ταμείο, Εμπορεύματα, Κτίρια, Μεταφορικά μέσα, Έπιπλα, είναι λογαριασμοί Ενεργητικού γιατί τα στοιχεία που παρακολουθούν, Ταμείο, Εμπορεύματα, Κτίρια κ.λ.π.  είναι στοιχεία του ενεργητικού. </a:t>
            </a:r>
            <a:endParaRPr lang="el-GR" sz="1800" dirty="0">
              <a:latin typeface="Arial" charset="0"/>
            </a:endParaRPr>
          </a:p>
          <a:p>
            <a:pPr algn="just">
              <a:lnSpc>
                <a:spcPct val="90000"/>
              </a:lnSpc>
              <a:buFont typeface="Wingdings" pitchFamily="2" charset="2"/>
              <a:buNone/>
            </a:pPr>
            <a:endParaRPr lang="el-GR" sz="1000" dirty="0">
              <a:latin typeface="Arial" charset="0"/>
            </a:endParaRPr>
          </a:p>
          <a:p>
            <a:pPr algn="just">
              <a:lnSpc>
                <a:spcPct val="90000"/>
              </a:lnSpc>
            </a:pPr>
            <a:r>
              <a:rPr lang="el-GR" sz="1800" b="1" dirty="0">
                <a:solidFill>
                  <a:srgbClr val="002060"/>
                </a:solidFill>
                <a:latin typeface="Arial" charset="0"/>
                <a:cs typeface="Arial" charset="0"/>
              </a:rPr>
              <a:t>Λογαριασμοί  Παθητικού</a:t>
            </a:r>
            <a:r>
              <a:rPr lang="el-GR" sz="1800" dirty="0">
                <a:solidFill>
                  <a:srgbClr val="002060"/>
                </a:solidFill>
                <a:latin typeface="Arial" charset="0"/>
                <a:cs typeface="Arial" charset="0"/>
              </a:rPr>
              <a:t> </a:t>
            </a:r>
            <a:r>
              <a:rPr lang="el-GR" sz="1800" dirty="0">
                <a:latin typeface="Arial" charset="0"/>
                <a:cs typeface="Arial" charset="0"/>
              </a:rPr>
              <a:t>είναι εκείνοι με τους οποίους παρακολουθούμε τις  υποχρεώσεις της επιχείρησης προς τρίτα πρόσωπα, όπως είναι οι λογαριασμοί Πιστωτές , Προμηθευτές, Ασφαλιστικοί Οργανισμοί, Γραμμάτια Πληρωτέα κλπ. </a:t>
            </a:r>
            <a:endParaRPr lang="el-GR" sz="1800" dirty="0">
              <a:latin typeface="Arial" charset="0"/>
            </a:endParaRPr>
          </a:p>
          <a:p>
            <a:pPr algn="just">
              <a:lnSpc>
                <a:spcPct val="90000"/>
              </a:lnSpc>
              <a:buFont typeface="Wingdings" pitchFamily="2" charset="2"/>
              <a:buNone/>
            </a:pPr>
            <a:endParaRPr lang="el-GR" sz="1000" dirty="0">
              <a:latin typeface="Arial" charset="0"/>
            </a:endParaRPr>
          </a:p>
          <a:p>
            <a:pPr algn="just">
              <a:lnSpc>
                <a:spcPct val="90000"/>
              </a:lnSpc>
            </a:pPr>
            <a:r>
              <a:rPr lang="el-GR" sz="1800" b="1" dirty="0">
                <a:solidFill>
                  <a:srgbClr val="002060"/>
                </a:solidFill>
                <a:latin typeface="Arial" charset="0"/>
                <a:cs typeface="Arial" charset="0"/>
              </a:rPr>
              <a:t>Λογαριασμοί Καθαρής Περιουσίας</a:t>
            </a:r>
            <a:r>
              <a:rPr lang="el-GR" sz="1800" dirty="0">
                <a:latin typeface="Arial" charset="0"/>
                <a:cs typeface="Arial" charset="0"/>
              </a:rPr>
              <a:t> είναι εκείνοι με τους οποίους  παρακολουθούμε το ίδιο κεφάλαιο των επιχειρήσεων. Μπορούμε επίσης να θεωρήσουμε ότι οι λογαριασμοί αυτοί  παρακολουθούν τις υποχρεώσεις που </a:t>
            </a:r>
            <a:r>
              <a:rPr lang="el-GR" sz="1800" dirty="0">
                <a:latin typeface="Arial" charset="0"/>
              </a:rPr>
              <a:t>έ</a:t>
            </a:r>
            <a:r>
              <a:rPr lang="el-GR" sz="1800" dirty="0">
                <a:latin typeface="Arial" charset="0"/>
                <a:cs typeface="Arial" charset="0"/>
              </a:rPr>
              <a:t>χει η επιχείρηση προς τον επιχειρηματία. Λογαριασμοί καθαρής περιουσίας είναι το Κεφάλαιο, το Τακτικό αποθεματικό, το Ειδικό αποθεματικό, κ.ά.</a:t>
            </a:r>
          </a:p>
          <a:p>
            <a:pPr>
              <a:lnSpc>
                <a:spcPct val="90000"/>
              </a:lnSpc>
            </a:pPr>
            <a:endParaRPr lang="el-GR" sz="1800" dirty="0"/>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499C3B0E-B2E4-4DE0-8100-249A465B60BC}" type="slidenum">
              <a:rPr lang="el-GR"/>
              <a:pPr/>
              <a:t>125</a:t>
            </a:fld>
            <a:endParaRPr lang="el-GR" dirty="0"/>
          </a:p>
        </p:txBody>
      </p:sp>
      <p:sp>
        <p:nvSpPr>
          <p:cNvPr id="17410" name="Rectangle 2"/>
          <p:cNvSpPr>
            <a:spLocks noGrp="1" noChangeArrowheads="1"/>
          </p:cNvSpPr>
          <p:nvPr>
            <p:ph type="title"/>
          </p:nvPr>
        </p:nvSpPr>
        <p:spPr>
          <a:xfrm>
            <a:off x="901700" y="188913"/>
            <a:ext cx="7340600" cy="863600"/>
          </a:xfrm>
        </p:spPr>
        <p:txBody>
          <a:bodyPr/>
          <a:lstStyle/>
          <a:p>
            <a:pPr algn="ctr"/>
            <a:r>
              <a:rPr lang="el-GR" sz="2400" b="1" dirty="0">
                <a:solidFill>
                  <a:srgbClr val="002060"/>
                </a:solidFill>
                <a:cs typeface="Arial" charset="0"/>
              </a:rPr>
              <a:t>ΚΑΝΟΝΕΣ </a:t>
            </a:r>
            <a:r>
              <a:rPr lang="el-GR" sz="2400" b="1" dirty="0" smtClean="0">
                <a:solidFill>
                  <a:srgbClr val="002060"/>
                </a:solidFill>
                <a:cs typeface="Arial" charset="0"/>
              </a:rPr>
              <a:t> ΛΕΙΤΟΥΡΓΙΑΣ </a:t>
            </a:r>
            <a:r>
              <a:rPr lang="el-GR" sz="2400" b="1" dirty="0">
                <a:solidFill>
                  <a:srgbClr val="002060"/>
                </a:solidFill>
                <a:cs typeface="Arial" charset="0"/>
              </a:rPr>
              <a:t>ΤΩΝ </a:t>
            </a:r>
            <a:r>
              <a:rPr lang="el-GR" sz="2400" b="1" dirty="0" smtClean="0">
                <a:solidFill>
                  <a:srgbClr val="002060"/>
                </a:solidFill>
                <a:cs typeface="Arial" charset="0"/>
              </a:rPr>
              <a:t> ΛΟΓΑΡΙΑΣΜΩΝ</a:t>
            </a:r>
            <a:r>
              <a:rPr lang="el-GR" sz="2400" b="1" dirty="0">
                <a:solidFill>
                  <a:srgbClr val="002060"/>
                </a:solidFill>
                <a:cs typeface="Arial" charset="0"/>
              </a:rPr>
              <a:t/>
            </a:r>
            <a:br>
              <a:rPr lang="el-GR" sz="2400" b="1" dirty="0">
                <a:solidFill>
                  <a:srgbClr val="002060"/>
                </a:solidFill>
                <a:cs typeface="Arial" charset="0"/>
              </a:rPr>
            </a:br>
            <a:r>
              <a:rPr lang="el-GR" sz="2400" b="1" dirty="0">
                <a:solidFill>
                  <a:srgbClr val="002060"/>
                </a:solidFill>
                <a:cs typeface="Arial" charset="0"/>
              </a:rPr>
              <a:t>ΤΟΥ </a:t>
            </a:r>
            <a:r>
              <a:rPr lang="el-GR" sz="2400" b="1" dirty="0" smtClean="0">
                <a:solidFill>
                  <a:srgbClr val="002060"/>
                </a:solidFill>
                <a:cs typeface="Arial" charset="0"/>
              </a:rPr>
              <a:t> ΙΣΟΛΟΓΙΣΜΟΥ</a:t>
            </a:r>
            <a:endParaRPr lang="el-GR" sz="2400" b="1" dirty="0">
              <a:solidFill>
                <a:srgbClr val="002060"/>
              </a:solidFill>
              <a:cs typeface="Arial" charset="0"/>
            </a:endParaRPr>
          </a:p>
        </p:txBody>
      </p:sp>
      <p:sp>
        <p:nvSpPr>
          <p:cNvPr id="17411" name="Rectangle 3"/>
          <p:cNvSpPr>
            <a:spLocks noGrp="1" noChangeArrowheads="1"/>
          </p:cNvSpPr>
          <p:nvPr>
            <p:ph type="body" idx="1"/>
          </p:nvPr>
        </p:nvSpPr>
        <p:spPr>
          <a:xfrm>
            <a:off x="251520" y="1052736"/>
            <a:ext cx="8712968" cy="5256584"/>
          </a:xfrm>
        </p:spPr>
        <p:txBody>
          <a:bodyPr/>
          <a:lstStyle/>
          <a:p>
            <a:pPr algn="just"/>
            <a:r>
              <a:rPr lang="el-GR" sz="1800" b="1" dirty="0">
                <a:latin typeface="Arial" charset="0"/>
                <a:cs typeface="Arial" charset="0"/>
              </a:rPr>
              <a:t>Οι λογαριασμοί του </a:t>
            </a:r>
            <a:r>
              <a:rPr lang="el-GR" sz="1800" b="1" dirty="0">
                <a:solidFill>
                  <a:srgbClr val="002060"/>
                </a:solidFill>
                <a:latin typeface="Arial" charset="0"/>
                <a:cs typeface="Arial" charset="0"/>
              </a:rPr>
              <a:t>Ενεργητικού</a:t>
            </a:r>
            <a:r>
              <a:rPr lang="el-GR" sz="1800" dirty="0">
                <a:solidFill>
                  <a:srgbClr val="002060"/>
                </a:solidFill>
                <a:latin typeface="Arial" charset="0"/>
                <a:cs typeface="Arial" charset="0"/>
              </a:rPr>
              <a:t> </a:t>
            </a:r>
            <a:r>
              <a:rPr lang="el-GR" sz="1800" dirty="0">
                <a:latin typeface="Arial" charset="0"/>
                <a:cs typeface="Arial" charset="0"/>
              </a:rPr>
              <a:t>πρώτα </a:t>
            </a:r>
            <a:r>
              <a:rPr lang="el-GR" sz="1800" b="1" dirty="0">
                <a:solidFill>
                  <a:srgbClr val="006600"/>
                </a:solidFill>
                <a:latin typeface="Arial" charset="0"/>
                <a:cs typeface="Arial" charset="0"/>
              </a:rPr>
              <a:t>χρεώνονται</a:t>
            </a:r>
            <a:r>
              <a:rPr lang="el-GR" sz="1800" dirty="0">
                <a:latin typeface="Arial" charset="0"/>
                <a:cs typeface="Arial" charset="0"/>
              </a:rPr>
              <a:t> και μετά </a:t>
            </a:r>
            <a:r>
              <a:rPr lang="el-GR" sz="1800" b="1" dirty="0">
                <a:solidFill>
                  <a:srgbClr val="C00000"/>
                </a:solidFill>
                <a:latin typeface="Arial" charset="0"/>
                <a:cs typeface="Arial" charset="0"/>
              </a:rPr>
              <a:t>πιστώνονται</a:t>
            </a:r>
            <a:r>
              <a:rPr lang="el-GR" sz="1800" dirty="0">
                <a:latin typeface="Arial" charset="0"/>
                <a:cs typeface="Arial" charset="0"/>
              </a:rPr>
              <a:t>. </a:t>
            </a:r>
            <a:r>
              <a:rPr lang="el-GR" sz="1800" b="1" dirty="0">
                <a:latin typeface="Arial" charset="0"/>
                <a:cs typeface="Arial" charset="0"/>
              </a:rPr>
              <a:t>Χρεώνοντα</a:t>
            </a:r>
            <a:r>
              <a:rPr lang="el-GR" sz="1800" dirty="0">
                <a:latin typeface="Arial" charset="0"/>
                <a:cs typeface="Arial" charset="0"/>
              </a:rPr>
              <a:t>ι με όσα περιουσιακά στοιχεία υπάρχουν κατά την απογραφή</a:t>
            </a:r>
            <a:r>
              <a:rPr lang="el-GR" sz="1800" b="1" dirty="0">
                <a:latin typeface="Arial" charset="0"/>
                <a:cs typeface="Arial" charset="0"/>
              </a:rPr>
              <a:t>. Χρεώνονται</a:t>
            </a:r>
            <a:r>
              <a:rPr lang="el-GR" sz="1800" dirty="0">
                <a:latin typeface="Arial" charset="0"/>
                <a:cs typeface="Arial" charset="0"/>
              </a:rPr>
              <a:t> επίσης με όλες τις αυξήσεις των στοιχείων που παρακολουθούν. </a:t>
            </a:r>
            <a:r>
              <a:rPr lang="el-GR" sz="1800" b="1" dirty="0">
                <a:latin typeface="Arial" charset="0"/>
                <a:cs typeface="Arial" charset="0"/>
              </a:rPr>
              <a:t>Πιστώνονται </a:t>
            </a:r>
            <a:r>
              <a:rPr lang="el-GR" sz="1800" dirty="0">
                <a:latin typeface="Arial" charset="0"/>
                <a:cs typeface="Arial" charset="0"/>
              </a:rPr>
              <a:t>με όλες τις μειώσεις των στοιχείων που παρακολουθούν.</a:t>
            </a:r>
            <a:endParaRPr lang="el-GR" sz="1800" dirty="0">
              <a:latin typeface="Arial" charset="0"/>
            </a:endParaRPr>
          </a:p>
          <a:p>
            <a:pPr algn="just">
              <a:buFont typeface="Wingdings" pitchFamily="2" charset="2"/>
              <a:buNone/>
            </a:pPr>
            <a:endParaRPr lang="el-GR" sz="1800" dirty="0">
              <a:latin typeface="Arial" charset="0"/>
            </a:endParaRPr>
          </a:p>
          <a:p>
            <a:pPr algn="just"/>
            <a:r>
              <a:rPr lang="el-GR" sz="1800" b="1" dirty="0">
                <a:latin typeface="Arial" charset="0"/>
                <a:cs typeface="Arial" charset="0"/>
              </a:rPr>
              <a:t>Οι λογαριασμοί του </a:t>
            </a:r>
            <a:r>
              <a:rPr lang="el-GR" sz="1800" b="1" dirty="0">
                <a:solidFill>
                  <a:srgbClr val="FFFF00"/>
                </a:solidFill>
                <a:latin typeface="Arial" charset="0"/>
                <a:cs typeface="Arial" charset="0"/>
              </a:rPr>
              <a:t>Παθητικού</a:t>
            </a:r>
            <a:r>
              <a:rPr lang="el-GR" sz="1800" dirty="0">
                <a:latin typeface="Arial" charset="0"/>
                <a:cs typeface="Arial" charset="0"/>
              </a:rPr>
              <a:t> πρώτα </a:t>
            </a:r>
            <a:r>
              <a:rPr lang="el-GR" sz="1800" b="1" dirty="0">
                <a:solidFill>
                  <a:srgbClr val="C00000"/>
                </a:solidFill>
                <a:latin typeface="Arial" charset="0"/>
                <a:cs typeface="Arial" charset="0"/>
              </a:rPr>
              <a:t>Πιστώνοντα</a:t>
            </a:r>
            <a:r>
              <a:rPr lang="el-GR" sz="1800" dirty="0">
                <a:solidFill>
                  <a:srgbClr val="C00000"/>
                </a:solidFill>
                <a:latin typeface="Arial" charset="0"/>
                <a:cs typeface="Arial" charset="0"/>
              </a:rPr>
              <a:t>ι</a:t>
            </a:r>
            <a:r>
              <a:rPr lang="el-GR" sz="1800" dirty="0">
                <a:latin typeface="Arial" charset="0"/>
                <a:cs typeface="Arial" charset="0"/>
              </a:rPr>
              <a:t> και μετά </a:t>
            </a:r>
            <a:r>
              <a:rPr lang="el-GR" sz="1800" b="1" dirty="0">
                <a:solidFill>
                  <a:srgbClr val="006600"/>
                </a:solidFill>
                <a:latin typeface="Arial" charset="0"/>
                <a:cs typeface="Arial" charset="0"/>
              </a:rPr>
              <a:t>χρεώνονται.</a:t>
            </a:r>
            <a:r>
              <a:rPr lang="el-GR" sz="1800" dirty="0">
                <a:latin typeface="Arial" charset="0"/>
                <a:cs typeface="Arial" charset="0"/>
              </a:rPr>
              <a:t> </a:t>
            </a:r>
            <a:r>
              <a:rPr lang="el-GR" sz="1800" b="1" dirty="0">
                <a:latin typeface="Arial" charset="0"/>
                <a:cs typeface="Arial" charset="0"/>
              </a:rPr>
              <a:t>Πιστώνονται </a:t>
            </a:r>
            <a:r>
              <a:rPr lang="el-GR" sz="1800" dirty="0">
                <a:latin typeface="Arial" charset="0"/>
                <a:cs typeface="Arial" charset="0"/>
              </a:rPr>
              <a:t>με τα υπόλοιπα των  στοιχείων που υπάρχουν κατά την απογραφή. </a:t>
            </a:r>
            <a:r>
              <a:rPr lang="el-GR" sz="1800" b="1" dirty="0">
                <a:latin typeface="Arial" charset="0"/>
                <a:cs typeface="Arial" charset="0"/>
              </a:rPr>
              <a:t>Πιστώνονται</a:t>
            </a:r>
            <a:r>
              <a:rPr lang="el-GR" sz="1800" dirty="0">
                <a:latin typeface="Arial" charset="0"/>
                <a:cs typeface="Arial" charset="0"/>
              </a:rPr>
              <a:t> επίσης με όλες τις αυξήσεις  των στοιχείων αυτών (υποχρεώσεων).</a:t>
            </a:r>
            <a:r>
              <a:rPr lang="el-GR" sz="1800" b="1" dirty="0">
                <a:latin typeface="Arial" charset="0"/>
                <a:cs typeface="Arial" charset="0"/>
              </a:rPr>
              <a:t> Χρεώνονται</a:t>
            </a:r>
            <a:r>
              <a:rPr lang="el-GR" sz="1800" dirty="0">
                <a:latin typeface="Arial" charset="0"/>
                <a:cs typeface="Arial" charset="0"/>
              </a:rPr>
              <a:t> με όλες τις μειώσεις (των υποχρεώσεων).</a:t>
            </a:r>
            <a:endParaRPr lang="el-GR" sz="1800" dirty="0">
              <a:latin typeface="Arial" charset="0"/>
            </a:endParaRPr>
          </a:p>
          <a:p>
            <a:pPr algn="just">
              <a:buFont typeface="Wingdings" pitchFamily="2" charset="2"/>
              <a:buNone/>
            </a:pPr>
            <a:endParaRPr lang="el-GR" sz="1800" dirty="0">
              <a:latin typeface="Arial" charset="0"/>
            </a:endParaRPr>
          </a:p>
          <a:p>
            <a:pPr algn="just"/>
            <a:r>
              <a:rPr lang="el-GR" sz="1800" b="1" dirty="0">
                <a:latin typeface="Arial" charset="0"/>
                <a:cs typeface="Arial" charset="0"/>
              </a:rPr>
              <a:t>Οι λογαριασμοί της </a:t>
            </a:r>
            <a:r>
              <a:rPr lang="el-GR" sz="1800" b="1" dirty="0" smtClean="0">
                <a:solidFill>
                  <a:schemeClr val="accent2">
                    <a:lumMod val="50000"/>
                  </a:schemeClr>
                </a:solidFill>
                <a:latin typeface="Arial" charset="0"/>
                <a:cs typeface="Arial" charset="0"/>
              </a:rPr>
              <a:t>Καθαρής Περιουσίας</a:t>
            </a:r>
            <a:r>
              <a:rPr lang="el-GR" sz="1800" b="1" dirty="0" smtClean="0">
                <a:latin typeface="Arial" charset="0"/>
                <a:cs typeface="Arial" charset="0"/>
              </a:rPr>
              <a:t>  </a:t>
            </a:r>
            <a:r>
              <a:rPr lang="el-GR" sz="1800" b="1" dirty="0">
                <a:solidFill>
                  <a:srgbClr val="C00000"/>
                </a:solidFill>
                <a:latin typeface="Arial" charset="0"/>
                <a:cs typeface="Arial" charset="0"/>
              </a:rPr>
              <a:t>πιστώνονται</a:t>
            </a:r>
            <a:r>
              <a:rPr lang="el-GR" sz="1800" b="1" dirty="0">
                <a:latin typeface="Arial" charset="0"/>
                <a:cs typeface="Arial" charset="0"/>
              </a:rPr>
              <a:t> </a:t>
            </a:r>
            <a:r>
              <a:rPr lang="el-GR" sz="1800" dirty="0">
                <a:latin typeface="Arial" charset="0"/>
                <a:cs typeface="Arial" charset="0"/>
              </a:rPr>
              <a:t>ή </a:t>
            </a:r>
            <a:r>
              <a:rPr lang="el-GR" sz="1800" b="1" dirty="0">
                <a:solidFill>
                  <a:srgbClr val="006600"/>
                </a:solidFill>
                <a:latin typeface="Arial" charset="0"/>
                <a:cs typeface="Arial" charset="0"/>
              </a:rPr>
              <a:t>χρεώνονται</a:t>
            </a:r>
            <a:r>
              <a:rPr lang="el-GR" sz="1800" dirty="0">
                <a:latin typeface="Arial" charset="0"/>
                <a:cs typeface="Arial" charset="0"/>
              </a:rPr>
              <a:t> κατά περίπτωση σύμφωνα με τα στοιχεία της απογραφής. </a:t>
            </a:r>
            <a:r>
              <a:rPr lang="el-GR" sz="1800" b="1" dirty="0">
                <a:solidFill>
                  <a:srgbClr val="C00000"/>
                </a:solidFill>
                <a:latin typeface="Arial" charset="0"/>
                <a:cs typeface="Arial" charset="0"/>
              </a:rPr>
              <a:t>Πιστώνονται</a:t>
            </a:r>
            <a:r>
              <a:rPr lang="el-GR" sz="1800" dirty="0">
                <a:latin typeface="Arial" charset="0"/>
                <a:cs typeface="Arial" charset="0"/>
              </a:rPr>
              <a:t> δηλαδή όταν το </a:t>
            </a:r>
            <a:r>
              <a:rPr lang="el-GR" sz="1800" dirty="0">
                <a:solidFill>
                  <a:srgbClr val="0000CC"/>
                </a:solidFill>
                <a:latin typeface="Arial" charset="0"/>
                <a:cs typeface="Arial" charset="0"/>
              </a:rPr>
              <a:t>Ενεργητικό</a:t>
            </a:r>
            <a:r>
              <a:rPr lang="el-GR" sz="1800" dirty="0">
                <a:latin typeface="Arial" charset="0"/>
                <a:cs typeface="Arial" charset="0"/>
              </a:rPr>
              <a:t> είναι </a:t>
            </a:r>
            <a:r>
              <a:rPr lang="el-GR" sz="1800" u="sng" dirty="0">
                <a:solidFill>
                  <a:schemeClr val="bg1"/>
                </a:solidFill>
                <a:latin typeface="Arial" charset="0"/>
                <a:cs typeface="Arial" charset="0"/>
              </a:rPr>
              <a:t>μεγαλύτερο</a:t>
            </a:r>
            <a:r>
              <a:rPr lang="el-GR" sz="1800" dirty="0">
                <a:latin typeface="Arial" charset="0"/>
                <a:cs typeface="Arial" charset="0"/>
              </a:rPr>
              <a:t> του </a:t>
            </a:r>
            <a:r>
              <a:rPr lang="el-GR" sz="1800" dirty="0">
                <a:solidFill>
                  <a:srgbClr val="FFFF00"/>
                </a:solidFill>
                <a:latin typeface="Arial" charset="0"/>
                <a:cs typeface="Arial" charset="0"/>
              </a:rPr>
              <a:t>Παθητικού</a:t>
            </a:r>
            <a:r>
              <a:rPr lang="el-GR" sz="1800" dirty="0">
                <a:latin typeface="Arial" charset="0"/>
                <a:cs typeface="Arial" charset="0"/>
              </a:rPr>
              <a:t> </a:t>
            </a:r>
            <a:r>
              <a:rPr lang="el-GR" sz="1800" dirty="0" smtClean="0">
                <a:latin typeface="Arial" charset="0"/>
                <a:cs typeface="Arial" charset="0"/>
              </a:rPr>
              <a:t>(έχουμε </a:t>
            </a:r>
            <a:r>
              <a:rPr lang="el-GR" sz="1800" dirty="0">
                <a:latin typeface="Arial" charset="0"/>
                <a:cs typeface="Arial" charset="0"/>
              </a:rPr>
              <a:t>κέρδη ως αποτέλεσμα χρήσεως), ενώ </a:t>
            </a:r>
            <a:r>
              <a:rPr lang="el-GR" sz="1800" b="1" dirty="0">
                <a:solidFill>
                  <a:srgbClr val="006600"/>
                </a:solidFill>
                <a:latin typeface="Arial" charset="0"/>
                <a:cs typeface="Arial" charset="0"/>
              </a:rPr>
              <a:t>χρεώνονται</a:t>
            </a:r>
            <a:r>
              <a:rPr lang="el-GR" sz="1800" dirty="0">
                <a:latin typeface="Arial" charset="0"/>
                <a:cs typeface="Arial" charset="0"/>
              </a:rPr>
              <a:t> όταν το </a:t>
            </a:r>
            <a:r>
              <a:rPr lang="el-GR" sz="1800" dirty="0">
                <a:solidFill>
                  <a:srgbClr val="0000CC"/>
                </a:solidFill>
                <a:latin typeface="Arial" charset="0"/>
                <a:cs typeface="Arial" charset="0"/>
              </a:rPr>
              <a:t>Ενεργητικό</a:t>
            </a:r>
            <a:r>
              <a:rPr lang="el-GR" sz="1800" dirty="0">
                <a:latin typeface="Arial" charset="0"/>
                <a:cs typeface="Arial" charset="0"/>
              </a:rPr>
              <a:t> είναι </a:t>
            </a:r>
            <a:r>
              <a:rPr lang="el-GR" sz="1800" u="sng" dirty="0">
                <a:solidFill>
                  <a:schemeClr val="bg1"/>
                </a:solidFill>
                <a:latin typeface="Arial" charset="0"/>
                <a:cs typeface="Arial" charset="0"/>
              </a:rPr>
              <a:t>μικρότερο</a:t>
            </a:r>
            <a:r>
              <a:rPr lang="el-GR" sz="1800" dirty="0">
                <a:latin typeface="Arial" charset="0"/>
                <a:cs typeface="Arial" charset="0"/>
              </a:rPr>
              <a:t> του </a:t>
            </a:r>
            <a:r>
              <a:rPr lang="el-GR" sz="1800" dirty="0">
                <a:solidFill>
                  <a:srgbClr val="FFFF00"/>
                </a:solidFill>
                <a:latin typeface="Arial" charset="0"/>
                <a:cs typeface="Arial" charset="0"/>
              </a:rPr>
              <a:t>Παθητικού</a:t>
            </a:r>
            <a:r>
              <a:rPr lang="el-GR" sz="1800" dirty="0">
                <a:latin typeface="Arial" charset="0"/>
                <a:cs typeface="Arial" charset="0"/>
              </a:rPr>
              <a:t>.</a:t>
            </a:r>
          </a:p>
          <a:p>
            <a:pPr algn="just">
              <a:buFont typeface="Wingdings" pitchFamily="2" charset="2"/>
              <a:buNone/>
            </a:pPr>
            <a:r>
              <a:rPr lang="el-GR" sz="1800" dirty="0">
                <a:latin typeface="Arial" charset="0"/>
              </a:rPr>
              <a:t>      </a:t>
            </a:r>
            <a:r>
              <a:rPr lang="el-GR" sz="1800" dirty="0">
                <a:latin typeface="Arial" charset="0"/>
                <a:cs typeface="Arial" charset="0"/>
              </a:rPr>
              <a:t>Οι λογαριασμοί αυτοί</a:t>
            </a:r>
            <a:r>
              <a:rPr lang="el-GR" sz="1800" b="1" dirty="0">
                <a:latin typeface="Arial" charset="0"/>
                <a:cs typeface="Arial" charset="0"/>
              </a:rPr>
              <a:t> </a:t>
            </a:r>
            <a:r>
              <a:rPr lang="el-GR" sz="1800" b="1" dirty="0">
                <a:solidFill>
                  <a:srgbClr val="C00000"/>
                </a:solidFill>
                <a:latin typeface="Arial" charset="0"/>
                <a:cs typeface="Arial" charset="0"/>
              </a:rPr>
              <a:t>Πιστώνονται</a:t>
            </a:r>
            <a:r>
              <a:rPr lang="el-GR" sz="1800" dirty="0">
                <a:latin typeface="Arial" charset="0"/>
                <a:cs typeface="Arial" charset="0"/>
              </a:rPr>
              <a:t> με κάθε αύξηση της καθαρής περιουσίας και</a:t>
            </a:r>
            <a:r>
              <a:rPr lang="el-GR" sz="1800" b="1" dirty="0">
                <a:latin typeface="Arial" charset="0"/>
                <a:cs typeface="Arial" charset="0"/>
              </a:rPr>
              <a:t> </a:t>
            </a:r>
            <a:r>
              <a:rPr lang="el-GR" sz="1800" b="1" dirty="0">
                <a:solidFill>
                  <a:srgbClr val="006600"/>
                </a:solidFill>
                <a:latin typeface="Arial" charset="0"/>
                <a:cs typeface="Arial" charset="0"/>
              </a:rPr>
              <a:t>Χρεώνονται</a:t>
            </a:r>
            <a:r>
              <a:rPr lang="el-GR" sz="1800" dirty="0">
                <a:latin typeface="Arial" charset="0"/>
                <a:cs typeface="Arial" charset="0"/>
              </a:rPr>
              <a:t> με κάθε μείωσή της. </a:t>
            </a:r>
          </a:p>
          <a:p>
            <a:pPr algn="just">
              <a:buFont typeface="Wingdings" pitchFamily="2" charset="2"/>
              <a:buNone/>
            </a:pPr>
            <a:endParaRPr lang="el-GR" sz="1600" dirty="0">
              <a:latin typeface="Arial" charset="0"/>
              <a:cs typeface="Arial" charset="0"/>
            </a:endParaRP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7C354FB2-7CCC-4A4D-AACE-4A86FA382F33}" type="slidenum">
              <a:rPr lang="el-GR"/>
              <a:pPr/>
              <a:t>126</a:t>
            </a:fld>
            <a:endParaRPr lang="el-GR" dirty="0"/>
          </a:p>
        </p:txBody>
      </p:sp>
      <p:sp>
        <p:nvSpPr>
          <p:cNvPr id="293890" name="Rectangle 2"/>
          <p:cNvSpPr>
            <a:spLocks noGrp="1" noChangeArrowheads="1"/>
          </p:cNvSpPr>
          <p:nvPr>
            <p:ph type="title"/>
          </p:nvPr>
        </p:nvSpPr>
        <p:spPr/>
        <p:txBody>
          <a:bodyPr>
            <a:normAutofit fontScale="90000"/>
          </a:bodyPr>
          <a:lstStyle/>
          <a:p>
            <a:pPr algn="ctr"/>
            <a:r>
              <a:rPr lang="el-GR" sz="4000" b="1" dirty="0">
                <a:solidFill>
                  <a:srgbClr val="002060"/>
                </a:solidFill>
              </a:rPr>
              <a:t>ΛΕΙΤΟΥΡΓΙΑ ΛΟΓΑΡΙΑΣΜΩΝ </a:t>
            </a:r>
            <a:br>
              <a:rPr lang="el-GR" sz="4000" b="1" dirty="0">
                <a:solidFill>
                  <a:srgbClr val="002060"/>
                </a:solidFill>
              </a:rPr>
            </a:br>
            <a:r>
              <a:rPr lang="el-GR" sz="4000" b="1" dirty="0">
                <a:solidFill>
                  <a:srgbClr val="002060"/>
                </a:solidFill>
              </a:rPr>
              <a:t>ΚΑΤΑΧΩΡΗΣΗ</a:t>
            </a:r>
          </a:p>
        </p:txBody>
      </p:sp>
      <p:sp>
        <p:nvSpPr>
          <p:cNvPr id="293891" name="Rectangle 3"/>
          <p:cNvSpPr>
            <a:spLocks noGrp="1" noChangeArrowheads="1"/>
          </p:cNvSpPr>
          <p:nvPr>
            <p:ph type="body" idx="1"/>
          </p:nvPr>
        </p:nvSpPr>
        <p:spPr>
          <a:xfrm>
            <a:off x="179512" y="1524000"/>
            <a:ext cx="8712968" cy="4572000"/>
          </a:xfrm>
        </p:spPr>
        <p:txBody>
          <a:bodyPr/>
          <a:lstStyle/>
          <a:p>
            <a:r>
              <a:rPr lang="el-GR" sz="2800" dirty="0"/>
              <a:t>Κάθε μεταβολή που επέρχεται σε ένα λογαριασμό καταχωρείται είτε στην πλευρά της χρέωσης είτε στην πλευρά της πίστωσης.</a:t>
            </a:r>
          </a:p>
          <a:p>
            <a:r>
              <a:rPr lang="el-GR" sz="2800" dirty="0"/>
              <a:t>Απλοποιημένη μορφή λογαριασμού αποτελεί η παρακάτω:</a:t>
            </a:r>
          </a:p>
          <a:p>
            <a:pPr>
              <a:buFont typeface="Wingdings" pitchFamily="2" charset="2"/>
              <a:buNone/>
            </a:pPr>
            <a:r>
              <a:rPr lang="el-GR" sz="2000" dirty="0"/>
              <a:t>		</a:t>
            </a:r>
            <a:r>
              <a:rPr lang="el-GR" sz="2000" b="1" dirty="0">
                <a:solidFill>
                  <a:srgbClr val="0000CC"/>
                </a:solidFill>
              </a:rPr>
              <a:t>      </a:t>
            </a:r>
            <a:r>
              <a:rPr lang="el-GR" sz="2000" b="1" dirty="0" smtClean="0">
                <a:solidFill>
                  <a:srgbClr val="0000CC"/>
                </a:solidFill>
              </a:rPr>
              <a:t>    </a:t>
            </a:r>
            <a:r>
              <a:rPr lang="el-GR" sz="2000" b="1" dirty="0" smtClean="0">
                <a:solidFill>
                  <a:srgbClr val="C00000"/>
                </a:solidFill>
              </a:rPr>
              <a:t>ΧΡΕΩΣΗ</a:t>
            </a:r>
            <a:r>
              <a:rPr lang="el-GR" sz="2000" b="1" dirty="0" smtClean="0">
                <a:solidFill>
                  <a:srgbClr val="0000CC"/>
                </a:solidFill>
              </a:rPr>
              <a:t>         </a:t>
            </a:r>
            <a:r>
              <a:rPr lang="el-GR" sz="2000" b="1" dirty="0">
                <a:solidFill>
                  <a:srgbClr val="002060"/>
                </a:solidFill>
              </a:rPr>
              <a:t>Τίτλος Λογαριασμού</a:t>
            </a:r>
            <a:r>
              <a:rPr lang="el-GR" sz="2000" dirty="0"/>
              <a:t>        </a:t>
            </a:r>
            <a:r>
              <a:rPr lang="el-GR" sz="2000" b="1" dirty="0" smtClean="0">
                <a:solidFill>
                  <a:srgbClr val="006600"/>
                </a:solidFill>
              </a:rPr>
              <a:t>ΠΙΣΤΩΣΗ</a:t>
            </a:r>
            <a:endParaRPr lang="el-GR" sz="2000" b="1" dirty="0">
              <a:solidFill>
                <a:srgbClr val="006600"/>
              </a:solidFill>
            </a:endParaRPr>
          </a:p>
        </p:txBody>
      </p:sp>
      <p:sp>
        <p:nvSpPr>
          <p:cNvPr id="293892" name="Line 4"/>
          <p:cNvSpPr>
            <a:spLocks noChangeShapeType="1"/>
          </p:cNvSpPr>
          <p:nvPr/>
        </p:nvSpPr>
        <p:spPr bwMode="auto">
          <a:xfrm>
            <a:off x="1908175" y="4652963"/>
            <a:ext cx="5400675" cy="0"/>
          </a:xfrm>
          <a:prstGeom prst="line">
            <a:avLst/>
          </a:prstGeom>
          <a:noFill/>
          <a:ln w="9525">
            <a:solidFill>
              <a:schemeClr val="tx1"/>
            </a:solidFill>
            <a:round/>
            <a:headEnd/>
            <a:tailEnd/>
          </a:ln>
          <a:effectLst/>
        </p:spPr>
        <p:txBody>
          <a:bodyPr/>
          <a:lstStyle/>
          <a:p>
            <a:endParaRPr lang="el-GR" dirty="0"/>
          </a:p>
        </p:txBody>
      </p:sp>
      <p:sp>
        <p:nvSpPr>
          <p:cNvPr id="293893" name="Line 5"/>
          <p:cNvSpPr>
            <a:spLocks noChangeShapeType="1"/>
          </p:cNvSpPr>
          <p:nvPr/>
        </p:nvSpPr>
        <p:spPr bwMode="auto">
          <a:xfrm>
            <a:off x="4427538" y="4652963"/>
            <a:ext cx="0" cy="1296987"/>
          </a:xfrm>
          <a:prstGeom prst="line">
            <a:avLst/>
          </a:prstGeom>
          <a:noFill/>
          <a:ln w="9525">
            <a:solidFill>
              <a:schemeClr val="tx1"/>
            </a:solidFill>
            <a:round/>
            <a:headEnd/>
            <a:tailEnd/>
          </a:ln>
          <a:effectLst/>
        </p:spPr>
        <p:txBody>
          <a:bodyPr/>
          <a:lstStyle/>
          <a:p>
            <a:endParaRPr lang="el-GR" dirty="0"/>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E8226AE4-3AC9-436F-A56C-1F8048B30870}" type="slidenum">
              <a:rPr lang="el-GR"/>
              <a:pPr/>
              <a:t>127</a:t>
            </a:fld>
            <a:endParaRPr lang="el-GR" dirty="0"/>
          </a:p>
        </p:txBody>
      </p:sp>
      <p:sp>
        <p:nvSpPr>
          <p:cNvPr id="294914" name="Rectangle 2"/>
          <p:cNvSpPr>
            <a:spLocks noGrp="1" noChangeArrowheads="1"/>
          </p:cNvSpPr>
          <p:nvPr>
            <p:ph type="title"/>
          </p:nvPr>
        </p:nvSpPr>
        <p:spPr>
          <a:xfrm>
            <a:off x="457200" y="152400"/>
            <a:ext cx="8229600" cy="612304"/>
          </a:xfrm>
        </p:spPr>
        <p:txBody>
          <a:bodyPr>
            <a:normAutofit fontScale="90000"/>
          </a:bodyPr>
          <a:lstStyle/>
          <a:p>
            <a:pPr algn="ctr"/>
            <a:r>
              <a:rPr lang="el-GR" b="1" dirty="0">
                <a:solidFill>
                  <a:srgbClr val="002060"/>
                </a:solidFill>
              </a:rPr>
              <a:t>Διάκριση των </a:t>
            </a:r>
            <a:r>
              <a:rPr lang="el-GR" b="1" dirty="0" smtClean="0">
                <a:solidFill>
                  <a:srgbClr val="002060"/>
                </a:solidFill>
              </a:rPr>
              <a:t>Λογαριασμών</a:t>
            </a:r>
            <a:endParaRPr lang="el-GR" b="1" dirty="0">
              <a:solidFill>
                <a:srgbClr val="002060"/>
              </a:solidFill>
            </a:endParaRPr>
          </a:p>
        </p:txBody>
      </p:sp>
      <p:sp>
        <p:nvSpPr>
          <p:cNvPr id="294915" name="Rectangle 3"/>
          <p:cNvSpPr>
            <a:spLocks noGrp="1" noChangeArrowheads="1"/>
          </p:cNvSpPr>
          <p:nvPr>
            <p:ph type="body" idx="1"/>
          </p:nvPr>
        </p:nvSpPr>
        <p:spPr>
          <a:xfrm>
            <a:off x="457200" y="908720"/>
            <a:ext cx="8229600" cy="5472608"/>
          </a:xfrm>
        </p:spPr>
        <p:txBody>
          <a:bodyPr/>
          <a:lstStyle/>
          <a:p>
            <a:pPr algn="ctr">
              <a:buFont typeface="Wingdings" pitchFamily="2" charset="2"/>
              <a:buNone/>
            </a:pPr>
            <a:r>
              <a:rPr lang="el-GR" dirty="0"/>
              <a:t>Με βάση τη λογιστική ισότητα: Ε=Π+ΚΘ, οι λογαριασμοί διακρίνονται σε:</a:t>
            </a:r>
          </a:p>
        </p:txBody>
      </p:sp>
      <p:sp>
        <p:nvSpPr>
          <p:cNvPr id="294916" name="Oval 4"/>
          <p:cNvSpPr>
            <a:spLocks noChangeArrowheads="1"/>
          </p:cNvSpPr>
          <p:nvPr/>
        </p:nvSpPr>
        <p:spPr bwMode="auto">
          <a:xfrm>
            <a:off x="2987675" y="2714621"/>
            <a:ext cx="4156093" cy="1362080"/>
          </a:xfrm>
          <a:prstGeom prst="ellipse">
            <a:avLst/>
          </a:prstGeom>
          <a:solidFill>
            <a:schemeClr val="accent1"/>
          </a:solidFill>
          <a:ln w="9525" algn="ctr">
            <a:solidFill>
              <a:schemeClr val="tx1"/>
            </a:solidFill>
            <a:round/>
            <a:headEnd/>
            <a:tailEnd/>
          </a:ln>
          <a:effectLst/>
        </p:spPr>
        <p:txBody>
          <a:bodyPr wrap="none" anchor="ctr"/>
          <a:lstStyle/>
          <a:p>
            <a:r>
              <a:rPr lang="el-GR" sz="1400" b="1" dirty="0">
                <a:solidFill>
                  <a:srgbClr val="002060"/>
                </a:solidFill>
              </a:rPr>
              <a:t>Λογαριασμοί </a:t>
            </a:r>
          </a:p>
          <a:p>
            <a:r>
              <a:rPr lang="el-GR" sz="1400" b="1" dirty="0">
                <a:solidFill>
                  <a:srgbClr val="002060"/>
                </a:solidFill>
              </a:rPr>
              <a:t>Ενεργητικού,</a:t>
            </a:r>
            <a:r>
              <a:rPr lang="el-GR" sz="1400" dirty="0">
                <a:solidFill>
                  <a:srgbClr val="002060"/>
                </a:solidFill>
              </a:rPr>
              <a:t> οι οποίοι παρακολουθούν όλα</a:t>
            </a:r>
          </a:p>
          <a:p>
            <a:r>
              <a:rPr lang="el-GR" sz="1400" dirty="0">
                <a:solidFill>
                  <a:srgbClr val="002060"/>
                </a:solidFill>
              </a:rPr>
              <a:t> τα περιουσιακά στοιχεία της </a:t>
            </a:r>
          </a:p>
          <a:p>
            <a:r>
              <a:rPr lang="el-GR" sz="1400" dirty="0">
                <a:solidFill>
                  <a:srgbClr val="002060"/>
                </a:solidFill>
              </a:rPr>
              <a:t>οικονομικής μονάδας</a:t>
            </a:r>
          </a:p>
        </p:txBody>
      </p:sp>
      <p:sp>
        <p:nvSpPr>
          <p:cNvPr id="294917" name="Oval 5"/>
          <p:cNvSpPr>
            <a:spLocks noChangeArrowheads="1"/>
          </p:cNvSpPr>
          <p:nvPr/>
        </p:nvSpPr>
        <p:spPr bwMode="auto">
          <a:xfrm>
            <a:off x="250825" y="5229225"/>
            <a:ext cx="3635375" cy="1271609"/>
          </a:xfrm>
          <a:prstGeom prst="ellipse">
            <a:avLst/>
          </a:prstGeom>
          <a:solidFill>
            <a:schemeClr val="accent1"/>
          </a:solidFill>
          <a:ln w="9525" algn="ctr">
            <a:solidFill>
              <a:schemeClr val="tx1"/>
            </a:solidFill>
            <a:round/>
            <a:headEnd/>
            <a:tailEnd/>
          </a:ln>
          <a:effectLst/>
        </p:spPr>
        <p:txBody>
          <a:bodyPr wrap="none" anchor="ctr"/>
          <a:lstStyle/>
          <a:p>
            <a:endParaRPr lang="el-GR" dirty="0"/>
          </a:p>
        </p:txBody>
      </p:sp>
      <p:sp>
        <p:nvSpPr>
          <p:cNvPr id="294918" name="Oval 6"/>
          <p:cNvSpPr>
            <a:spLocks noChangeArrowheads="1"/>
          </p:cNvSpPr>
          <p:nvPr/>
        </p:nvSpPr>
        <p:spPr bwMode="auto">
          <a:xfrm>
            <a:off x="3492500" y="4437063"/>
            <a:ext cx="2592388" cy="792162"/>
          </a:xfrm>
          <a:prstGeom prst="ellipse">
            <a:avLst/>
          </a:prstGeom>
          <a:solidFill>
            <a:schemeClr val="accent1"/>
          </a:solidFill>
          <a:ln w="9525" algn="ctr">
            <a:solidFill>
              <a:schemeClr val="tx1"/>
            </a:solidFill>
            <a:round/>
            <a:headEnd/>
            <a:tailEnd/>
          </a:ln>
          <a:effectLst/>
        </p:spPr>
        <p:txBody>
          <a:bodyPr wrap="none" anchor="ctr"/>
          <a:lstStyle/>
          <a:p>
            <a:r>
              <a:rPr lang="el-GR" b="1" dirty="0">
                <a:solidFill>
                  <a:srgbClr val="C00000"/>
                </a:solidFill>
              </a:rPr>
              <a:t>Ε = Π + Κ.Θ.</a:t>
            </a:r>
          </a:p>
        </p:txBody>
      </p:sp>
      <p:sp>
        <p:nvSpPr>
          <p:cNvPr id="294920" name="Line 8"/>
          <p:cNvSpPr>
            <a:spLocks noChangeShapeType="1"/>
          </p:cNvSpPr>
          <p:nvPr/>
        </p:nvSpPr>
        <p:spPr bwMode="auto">
          <a:xfrm flipV="1">
            <a:off x="3203575" y="4868863"/>
            <a:ext cx="287338" cy="504825"/>
          </a:xfrm>
          <a:prstGeom prst="line">
            <a:avLst/>
          </a:prstGeom>
          <a:noFill/>
          <a:ln w="9525">
            <a:solidFill>
              <a:schemeClr val="tx1"/>
            </a:solidFill>
            <a:round/>
            <a:headEnd/>
            <a:tailEnd/>
          </a:ln>
          <a:effectLst/>
        </p:spPr>
        <p:txBody>
          <a:bodyPr/>
          <a:lstStyle/>
          <a:p>
            <a:endParaRPr lang="el-GR" dirty="0"/>
          </a:p>
        </p:txBody>
      </p:sp>
      <p:sp>
        <p:nvSpPr>
          <p:cNvPr id="294921" name="Line 9"/>
          <p:cNvSpPr>
            <a:spLocks noChangeShapeType="1"/>
          </p:cNvSpPr>
          <p:nvPr/>
        </p:nvSpPr>
        <p:spPr bwMode="auto">
          <a:xfrm>
            <a:off x="4787900" y="4076700"/>
            <a:ext cx="0" cy="360363"/>
          </a:xfrm>
          <a:prstGeom prst="line">
            <a:avLst/>
          </a:prstGeom>
          <a:noFill/>
          <a:ln w="9525">
            <a:solidFill>
              <a:schemeClr val="tx1"/>
            </a:solidFill>
            <a:round/>
            <a:headEnd/>
            <a:tailEnd/>
          </a:ln>
          <a:effectLst/>
        </p:spPr>
        <p:txBody>
          <a:bodyPr/>
          <a:lstStyle/>
          <a:p>
            <a:endParaRPr lang="el-GR" dirty="0"/>
          </a:p>
        </p:txBody>
      </p:sp>
      <p:sp>
        <p:nvSpPr>
          <p:cNvPr id="294928" name="Text Box 16"/>
          <p:cNvSpPr txBox="1">
            <a:spLocks noChangeArrowheads="1"/>
          </p:cNvSpPr>
          <p:nvPr/>
        </p:nvSpPr>
        <p:spPr bwMode="auto">
          <a:xfrm>
            <a:off x="611188" y="5373688"/>
            <a:ext cx="2366353" cy="954107"/>
          </a:xfrm>
          <a:prstGeom prst="rect">
            <a:avLst/>
          </a:prstGeom>
          <a:noFill/>
          <a:ln w="9525" algn="ctr">
            <a:noFill/>
            <a:miter lim="800000"/>
            <a:headEnd/>
            <a:tailEnd/>
          </a:ln>
          <a:effectLst/>
        </p:spPr>
        <p:txBody>
          <a:bodyPr wrap="square">
            <a:spAutoFit/>
          </a:bodyPr>
          <a:lstStyle/>
          <a:p>
            <a:r>
              <a:rPr lang="el-GR" sz="1400" b="1" dirty="0">
                <a:solidFill>
                  <a:schemeClr val="bg1"/>
                </a:solidFill>
              </a:rPr>
              <a:t>Λογαριασμοί Παθητικού, </a:t>
            </a:r>
          </a:p>
          <a:p>
            <a:r>
              <a:rPr lang="el-GR" sz="1400" dirty="0">
                <a:solidFill>
                  <a:schemeClr val="bg1"/>
                </a:solidFill>
              </a:rPr>
              <a:t>οι οποίοι παρακολουθούν</a:t>
            </a:r>
          </a:p>
          <a:p>
            <a:r>
              <a:rPr lang="el-GR" sz="1400" dirty="0">
                <a:solidFill>
                  <a:schemeClr val="bg1"/>
                </a:solidFill>
              </a:rPr>
              <a:t> όλες τις υποχρεώσεις προς τρίτους </a:t>
            </a:r>
          </a:p>
        </p:txBody>
      </p:sp>
      <p:sp>
        <p:nvSpPr>
          <p:cNvPr id="294929" name="Oval 17"/>
          <p:cNvSpPr>
            <a:spLocks noChangeArrowheads="1"/>
          </p:cNvSpPr>
          <p:nvPr/>
        </p:nvSpPr>
        <p:spPr bwMode="auto">
          <a:xfrm>
            <a:off x="5292725" y="5300662"/>
            <a:ext cx="3635375" cy="1200171"/>
          </a:xfrm>
          <a:prstGeom prst="ellipse">
            <a:avLst/>
          </a:prstGeom>
          <a:solidFill>
            <a:schemeClr val="accent1"/>
          </a:solidFill>
          <a:ln w="9525" algn="ctr">
            <a:solidFill>
              <a:schemeClr val="tx1"/>
            </a:solidFill>
            <a:round/>
            <a:headEnd/>
            <a:tailEnd/>
          </a:ln>
          <a:effectLst/>
        </p:spPr>
        <p:txBody>
          <a:bodyPr wrap="none" anchor="ctr"/>
          <a:lstStyle/>
          <a:p>
            <a:endParaRPr lang="el-GR" dirty="0"/>
          </a:p>
        </p:txBody>
      </p:sp>
      <p:sp>
        <p:nvSpPr>
          <p:cNvPr id="294930" name="Line 18"/>
          <p:cNvSpPr>
            <a:spLocks noChangeShapeType="1"/>
          </p:cNvSpPr>
          <p:nvPr/>
        </p:nvSpPr>
        <p:spPr bwMode="auto">
          <a:xfrm flipH="1" flipV="1">
            <a:off x="6084888" y="4797425"/>
            <a:ext cx="215900" cy="576263"/>
          </a:xfrm>
          <a:prstGeom prst="line">
            <a:avLst/>
          </a:prstGeom>
          <a:noFill/>
          <a:ln w="9525">
            <a:solidFill>
              <a:schemeClr val="tx1"/>
            </a:solidFill>
            <a:round/>
            <a:headEnd/>
            <a:tailEnd/>
          </a:ln>
          <a:effectLst/>
        </p:spPr>
        <p:txBody>
          <a:bodyPr/>
          <a:lstStyle/>
          <a:p>
            <a:endParaRPr lang="el-GR" dirty="0"/>
          </a:p>
        </p:txBody>
      </p:sp>
      <p:sp>
        <p:nvSpPr>
          <p:cNvPr id="294931" name="Text Box 19"/>
          <p:cNvSpPr txBox="1">
            <a:spLocks noChangeArrowheads="1"/>
          </p:cNvSpPr>
          <p:nvPr/>
        </p:nvSpPr>
        <p:spPr bwMode="auto">
          <a:xfrm>
            <a:off x="5549900" y="5445125"/>
            <a:ext cx="3504742" cy="954107"/>
          </a:xfrm>
          <a:prstGeom prst="rect">
            <a:avLst/>
          </a:prstGeom>
          <a:noFill/>
          <a:ln w="9525" algn="ctr">
            <a:noFill/>
            <a:miter lim="800000"/>
            <a:headEnd/>
            <a:tailEnd/>
          </a:ln>
          <a:effectLst/>
        </p:spPr>
        <p:txBody>
          <a:bodyPr wrap="none">
            <a:spAutoFit/>
          </a:bodyPr>
          <a:lstStyle/>
          <a:p>
            <a:r>
              <a:rPr lang="el-GR" sz="1400" b="1" dirty="0">
                <a:solidFill>
                  <a:srgbClr val="FFFF00"/>
                </a:solidFill>
              </a:rPr>
              <a:t>Λογαριασμοί Καθαρής Θέσης, </a:t>
            </a:r>
          </a:p>
          <a:p>
            <a:r>
              <a:rPr lang="el-GR" sz="1400" dirty="0">
                <a:solidFill>
                  <a:srgbClr val="FFFF00"/>
                </a:solidFill>
              </a:rPr>
              <a:t>οι οποίοι παρακολουθούν</a:t>
            </a:r>
          </a:p>
          <a:p>
            <a:r>
              <a:rPr lang="el-GR" sz="1400" dirty="0">
                <a:solidFill>
                  <a:srgbClr val="FFFF00"/>
                </a:solidFill>
              </a:rPr>
              <a:t> τις υποχρεώσεις  της οικονομικής μονάδας </a:t>
            </a:r>
          </a:p>
          <a:p>
            <a:r>
              <a:rPr lang="el-GR" sz="1400" dirty="0">
                <a:solidFill>
                  <a:srgbClr val="FFFF00"/>
                </a:solidFill>
              </a:rPr>
              <a:t>προς τον επιχειρηματία  </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C8FB3637-A8C7-4BE7-AAE2-29C31C2B4CEB}" type="slidenum">
              <a:rPr lang="el-GR"/>
              <a:pPr/>
              <a:t>128</a:t>
            </a:fld>
            <a:endParaRPr lang="el-GR" dirty="0"/>
          </a:p>
        </p:txBody>
      </p:sp>
      <p:sp>
        <p:nvSpPr>
          <p:cNvPr id="131074" name="Rectangle 2"/>
          <p:cNvSpPr>
            <a:spLocks noGrp="1" noChangeArrowheads="1"/>
          </p:cNvSpPr>
          <p:nvPr>
            <p:ph type="title"/>
          </p:nvPr>
        </p:nvSpPr>
        <p:spPr>
          <a:xfrm>
            <a:off x="685800" y="188640"/>
            <a:ext cx="7772400" cy="432048"/>
          </a:xfrm>
        </p:spPr>
        <p:txBody>
          <a:bodyPr>
            <a:normAutofit fontScale="90000"/>
          </a:bodyPr>
          <a:lstStyle/>
          <a:p>
            <a:pPr algn="ctr"/>
            <a:r>
              <a:rPr lang="en-US" sz="4000" dirty="0"/>
              <a:t>	</a:t>
            </a:r>
            <a:r>
              <a:rPr lang="el-GR" sz="2400" b="1" i="1" dirty="0">
                <a:solidFill>
                  <a:srgbClr val="002060"/>
                </a:solidFill>
              </a:rPr>
              <a:t>ΠΑΡΑΔΕΙΓΜΑΤΑ ΛΟΓΑΡΙΑΣΜΩΝ</a:t>
            </a:r>
            <a:endParaRPr lang="en-US" sz="2400" b="1" i="1" dirty="0">
              <a:solidFill>
                <a:srgbClr val="002060"/>
              </a:solidFill>
            </a:endParaRPr>
          </a:p>
        </p:txBody>
      </p:sp>
      <p:sp>
        <p:nvSpPr>
          <p:cNvPr id="131075" name="Rectangle 3"/>
          <p:cNvSpPr>
            <a:spLocks noGrp="1" noChangeArrowheads="1"/>
          </p:cNvSpPr>
          <p:nvPr>
            <p:ph type="body" idx="1"/>
          </p:nvPr>
        </p:nvSpPr>
        <p:spPr>
          <a:xfrm>
            <a:off x="250825" y="620689"/>
            <a:ext cx="8893175" cy="6048672"/>
          </a:xfrm>
        </p:spPr>
        <p:txBody>
          <a:bodyPr>
            <a:normAutofit/>
          </a:bodyPr>
          <a:lstStyle/>
          <a:p>
            <a:pPr marL="609600" indent="-609600">
              <a:lnSpc>
                <a:spcPct val="80000"/>
              </a:lnSpc>
            </a:pPr>
            <a:r>
              <a:rPr lang="el-GR" sz="1400" b="1" dirty="0"/>
              <a:t>Να ταξινομήσετε τους παρακάτω λογαριασμούς ανάλογα με το αν ανήκουν στην κατηγορία του Ενεργητικού, του Παθητικού ή της Καθαρής θέσης </a:t>
            </a:r>
            <a:r>
              <a:rPr lang="el-GR" sz="1400" b="1" dirty="0" smtClean="0"/>
              <a:t>: </a:t>
            </a:r>
            <a:endParaRPr lang="el-GR" sz="1400" b="1" dirty="0"/>
          </a:p>
          <a:p>
            <a:pPr marL="609600" indent="-609600">
              <a:lnSpc>
                <a:spcPct val="80000"/>
              </a:lnSpc>
              <a:buFont typeface="Wingdings" pitchFamily="2" charset="2"/>
              <a:buAutoNum type="arabicPeriod"/>
            </a:pPr>
            <a:r>
              <a:rPr lang="el-GR" sz="1400" b="1" dirty="0"/>
              <a:t>Μεταφορικά μέσα</a:t>
            </a:r>
          </a:p>
          <a:p>
            <a:pPr marL="609600" indent="-609600">
              <a:lnSpc>
                <a:spcPct val="80000"/>
              </a:lnSpc>
              <a:buFont typeface="Wingdings" pitchFamily="2" charset="2"/>
              <a:buNone/>
            </a:pPr>
            <a:r>
              <a:rPr lang="el-GR" sz="1400" b="1" dirty="0"/>
              <a:t>        	 ΕΝΕΡΓΗΤΙΚΟ </a:t>
            </a:r>
          </a:p>
          <a:p>
            <a:pPr marL="609600" indent="-609600">
              <a:lnSpc>
                <a:spcPct val="80000"/>
              </a:lnSpc>
              <a:buFont typeface="Wingdings" pitchFamily="2" charset="2"/>
              <a:buAutoNum type="arabicPeriod" startAt="2"/>
            </a:pPr>
            <a:r>
              <a:rPr lang="el-GR" sz="1400" b="1" dirty="0"/>
              <a:t>Εμπορεύματα</a:t>
            </a:r>
          </a:p>
          <a:p>
            <a:pPr marL="609600" indent="-609600">
              <a:lnSpc>
                <a:spcPct val="80000"/>
              </a:lnSpc>
              <a:buFont typeface="Wingdings" pitchFamily="2" charset="2"/>
              <a:buNone/>
            </a:pPr>
            <a:r>
              <a:rPr lang="el-GR" sz="1400" b="1" dirty="0"/>
              <a:t>         	ΕΝΕΡΓΗΤΙΚΟ</a:t>
            </a:r>
          </a:p>
          <a:p>
            <a:pPr marL="609600" indent="-609600">
              <a:lnSpc>
                <a:spcPct val="80000"/>
              </a:lnSpc>
              <a:buFont typeface="Wingdings" pitchFamily="2" charset="2"/>
              <a:buAutoNum type="arabicPeriod" startAt="3"/>
            </a:pPr>
            <a:r>
              <a:rPr lang="el-GR" sz="1400" b="1" dirty="0"/>
              <a:t>Πελάτες Λογαριασμός Προκαταβολών</a:t>
            </a:r>
          </a:p>
          <a:p>
            <a:pPr marL="609600" indent="-609600">
              <a:lnSpc>
                <a:spcPct val="80000"/>
              </a:lnSpc>
              <a:buFont typeface="Wingdings" pitchFamily="2" charset="2"/>
              <a:buNone/>
            </a:pPr>
            <a:r>
              <a:rPr lang="el-GR" sz="1400" b="1" dirty="0"/>
              <a:t>         	ΠΑΘΗΤΙΚΟ</a:t>
            </a:r>
          </a:p>
          <a:p>
            <a:pPr marL="609600" indent="-609600">
              <a:lnSpc>
                <a:spcPct val="80000"/>
              </a:lnSpc>
              <a:buFont typeface="Wingdings" pitchFamily="2" charset="2"/>
              <a:buAutoNum type="arabicPeriod" startAt="4"/>
            </a:pPr>
            <a:r>
              <a:rPr lang="el-GR" sz="1400" b="1" dirty="0"/>
              <a:t>Γραμμάτια Πληρωτέα</a:t>
            </a:r>
          </a:p>
          <a:p>
            <a:pPr marL="609600" indent="-609600">
              <a:lnSpc>
                <a:spcPct val="80000"/>
              </a:lnSpc>
              <a:buFont typeface="Wingdings" pitchFamily="2" charset="2"/>
              <a:buNone/>
            </a:pPr>
            <a:r>
              <a:rPr lang="el-GR" sz="1400" b="1" dirty="0"/>
              <a:t>         	ΠΑΘΗΤΙΚΟ</a:t>
            </a:r>
          </a:p>
          <a:p>
            <a:pPr marL="609600" indent="-609600">
              <a:lnSpc>
                <a:spcPct val="80000"/>
              </a:lnSpc>
              <a:buFont typeface="Wingdings" pitchFamily="2" charset="2"/>
              <a:buAutoNum type="arabicPeriod" startAt="5"/>
            </a:pPr>
            <a:r>
              <a:rPr lang="el-GR" sz="1400" b="1" dirty="0"/>
              <a:t>Κτίριο</a:t>
            </a:r>
          </a:p>
          <a:p>
            <a:pPr marL="609600" indent="-609600">
              <a:lnSpc>
                <a:spcPct val="80000"/>
              </a:lnSpc>
              <a:buFont typeface="Wingdings" pitchFamily="2" charset="2"/>
              <a:buNone/>
            </a:pPr>
            <a:r>
              <a:rPr lang="el-GR" sz="1400" b="1" dirty="0"/>
              <a:t>         	ΕΝΕΡΓΗΤΙΚΟ</a:t>
            </a:r>
          </a:p>
          <a:p>
            <a:pPr marL="609600" indent="-609600">
              <a:lnSpc>
                <a:spcPct val="80000"/>
              </a:lnSpc>
              <a:buFont typeface="Wingdings" pitchFamily="2" charset="2"/>
              <a:buAutoNum type="arabicPeriod" startAt="6"/>
            </a:pPr>
            <a:r>
              <a:rPr lang="el-GR" sz="1400" b="1" dirty="0"/>
              <a:t>Προεισπραχθέντα ενοίκια</a:t>
            </a:r>
          </a:p>
          <a:p>
            <a:pPr marL="609600" indent="-609600">
              <a:lnSpc>
                <a:spcPct val="80000"/>
              </a:lnSpc>
              <a:buFont typeface="Wingdings" pitchFamily="2" charset="2"/>
              <a:buNone/>
            </a:pPr>
            <a:r>
              <a:rPr lang="el-GR" sz="1400" b="1" dirty="0"/>
              <a:t>         	ΠΑΘΗΤΙΚΟ</a:t>
            </a:r>
          </a:p>
          <a:p>
            <a:pPr marL="609600" indent="-609600">
              <a:lnSpc>
                <a:spcPct val="80000"/>
              </a:lnSpc>
              <a:buFont typeface="Wingdings" pitchFamily="2" charset="2"/>
              <a:buAutoNum type="arabicPeriod" startAt="7"/>
            </a:pPr>
            <a:r>
              <a:rPr lang="el-GR" sz="1400" b="1" dirty="0"/>
              <a:t>Ίδιο Κεφάλαιο</a:t>
            </a:r>
          </a:p>
          <a:p>
            <a:pPr marL="609600" indent="-609600">
              <a:lnSpc>
                <a:spcPct val="80000"/>
              </a:lnSpc>
              <a:buFont typeface="Wingdings" pitchFamily="2" charset="2"/>
              <a:buNone/>
            </a:pPr>
            <a:r>
              <a:rPr lang="el-GR" sz="1400" b="1" dirty="0"/>
              <a:t>         	ΚΑΘΑΡΗ ΘΕΣΗ</a:t>
            </a:r>
          </a:p>
          <a:p>
            <a:pPr marL="609600" indent="-609600">
              <a:lnSpc>
                <a:spcPct val="80000"/>
              </a:lnSpc>
              <a:buFont typeface="Wingdings" pitchFamily="2" charset="2"/>
              <a:buAutoNum type="arabicPeriod" startAt="8"/>
            </a:pPr>
            <a:r>
              <a:rPr lang="el-GR" sz="1400" b="1" dirty="0"/>
              <a:t>Εισφορές σε Ασφαλιστικούς Οργανισμούς Πληρωτέες</a:t>
            </a:r>
          </a:p>
          <a:p>
            <a:pPr marL="609600" indent="-609600">
              <a:lnSpc>
                <a:spcPct val="80000"/>
              </a:lnSpc>
              <a:buFont typeface="Wingdings" pitchFamily="2" charset="2"/>
              <a:buNone/>
            </a:pPr>
            <a:r>
              <a:rPr lang="el-GR" sz="1400" b="1" dirty="0"/>
              <a:t>         	ΠΑΘΗΤΙΚΟ</a:t>
            </a:r>
          </a:p>
          <a:p>
            <a:pPr marL="609600" indent="-609600">
              <a:lnSpc>
                <a:spcPct val="80000"/>
              </a:lnSpc>
              <a:buFont typeface="Wingdings" pitchFamily="2" charset="2"/>
              <a:buAutoNum type="arabicPeriod" startAt="9"/>
            </a:pPr>
            <a:r>
              <a:rPr lang="el-GR" sz="1400" b="1" dirty="0"/>
              <a:t>Προμηθευτές</a:t>
            </a:r>
          </a:p>
          <a:p>
            <a:pPr marL="609600" indent="-609600">
              <a:lnSpc>
                <a:spcPct val="80000"/>
              </a:lnSpc>
              <a:buFont typeface="Wingdings" pitchFamily="2" charset="2"/>
              <a:buNone/>
            </a:pPr>
            <a:r>
              <a:rPr lang="el-GR" sz="1400" b="1" dirty="0"/>
              <a:t>	ΠΑΘΗΤΙΚΟ         </a:t>
            </a:r>
          </a:p>
          <a:p>
            <a:pPr marL="609600" indent="-609600">
              <a:lnSpc>
                <a:spcPct val="80000"/>
              </a:lnSpc>
              <a:buFont typeface="Wingdings" pitchFamily="2" charset="2"/>
              <a:buAutoNum type="arabicPeriod" startAt="5"/>
            </a:pPr>
            <a:endParaRPr lang="el-GR" sz="1400" b="1" dirty="0"/>
          </a:p>
          <a:p>
            <a:pPr marL="609600" indent="-609600">
              <a:lnSpc>
                <a:spcPct val="80000"/>
              </a:lnSpc>
              <a:buFont typeface="Wingdings" pitchFamily="2" charset="2"/>
              <a:buAutoNum type="arabicPeriod" startAt="5"/>
            </a:pPr>
            <a:endParaRPr lang="el-GR" sz="1400" b="1" dirty="0"/>
          </a:p>
          <a:p>
            <a:pPr marL="609600" indent="-609600">
              <a:lnSpc>
                <a:spcPct val="80000"/>
              </a:lnSpc>
              <a:buFont typeface="Wingdings" pitchFamily="2" charset="2"/>
              <a:buAutoNum type="arabicPeriod" startAt="5"/>
            </a:pPr>
            <a:endParaRPr lang="en-US" sz="1400" b="1" dirty="0"/>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4282341B-7CF7-4450-9AEC-022163E89CF6}" type="slidenum">
              <a:rPr lang="el-GR"/>
              <a:pPr/>
              <a:t>129</a:t>
            </a:fld>
            <a:endParaRPr lang="el-GR" dirty="0"/>
          </a:p>
        </p:txBody>
      </p:sp>
      <p:sp>
        <p:nvSpPr>
          <p:cNvPr id="18435" name="Rectangle 3"/>
          <p:cNvSpPr>
            <a:spLocks noGrp="1" noChangeArrowheads="1"/>
          </p:cNvSpPr>
          <p:nvPr>
            <p:ph type="body" idx="1"/>
          </p:nvPr>
        </p:nvSpPr>
        <p:spPr>
          <a:xfrm>
            <a:off x="228600" y="188640"/>
            <a:ext cx="8610600" cy="6264696"/>
          </a:xfrm>
        </p:spPr>
        <p:txBody>
          <a:bodyPr>
            <a:normAutofit fontScale="92500" lnSpcReduction="10000"/>
          </a:bodyPr>
          <a:lstStyle/>
          <a:p>
            <a:pPr marL="665163" algn="just">
              <a:lnSpc>
                <a:spcPct val="90000"/>
              </a:lnSpc>
              <a:buFont typeface="Wingdings" pitchFamily="2" charset="2"/>
              <a:buNone/>
            </a:pPr>
            <a:r>
              <a:rPr lang="el-GR" sz="1400" b="1" dirty="0">
                <a:solidFill>
                  <a:srgbClr val="002060"/>
                </a:solidFill>
                <a:latin typeface="Arial" charset="0"/>
              </a:rPr>
              <a:t>                                       </a:t>
            </a:r>
            <a:r>
              <a:rPr lang="el-GR" sz="1800" b="1" u="sng" dirty="0">
                <a:solidFill>
                  <a:srgbClr val="002060"/>
                </a:solidFill>
                <a:latin typeface="Arial" charset="0"/>
                <a:cs typeface="Arial" charset="0"/>
              </a:rPr>
              <a:t>α) Λογαριασμοί </a:t>
            </a:r>
            <a:r>
              <a:rPr lang="el-GR" sz="1800" b="1" u="sng" dirty="0" smtClean="0">
                <a:solidFill>
                  <a:srgbClr val="002060"/>
                </a:solidFill>
                <a:latin typeface="Arial" charset="0"/>
                <a:cs typeface="Arial" charset="0"/>
              </a:rPr>
              <a:t>Ενεργητικού</a:t>
            </a:r>
          </a:p>
          <a:p>
            <a:pPr marL="665163">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Ανοίγουν με χρέωση</a:t>
            </a:r>
            <a:endParaRPr lang="el-GR" sz="1800" dirty="0">
              <a:solidFill>
                <a:schemeClr val="tx2"/>
              </a:solidFill>
              <a:latin typeface="Arial" charset="0"/>
            </a:endParaRP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Αυξάνουν με </a:t>
            </a:r>
            <a:r>
              <a:rPr lang="el-GR" sz="1800" dirty="0" smtClean="0">
                <a:solidFill>
                  <a:schemeClr val="tx2"/>
                </a:solidFill>
                <a:latin typeface="Arial" charset="0"/>
                <a:cs typeface="Arial" charset="0"/>
              </a:rPr>
              <a:t>χρέωση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Μειώνονται με πίστωση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Είναι λογαριασμοί χρεωστικοί</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Μπορούν να εμφανιστούν με χρεωστικό υπόλοιπο ή εξισωμένοι</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Δεν παρουσιάζονται με πιστωτικό υπόλοιπο.</a:t>
            </a:r>
          </a:p>
          <a:p>
            <a:pPr marL="665163" algn="just">
              <a:lnSpc>
                <a:spcPct val="90000"/>
              </a:lnSpc>
              <a:buFont typeface="Wingdings" pitchFamily="2" charset="2"/>
              <a:buNone/>
            </a:pPr>
            <a:r>
              <a:rPr lang="el-GR" sz="1800" b="1" dirty="0">
                <a:solidFill>
                  <a:schemeClr val="tx2"/>
                </a:solidFill>
                <a:latin typeface="Arial" charset="0"/>
                <a:cs typeface="Arial" charset="0"/>
              </a:rPr>
              <a:t> </a:t>
            </a:r>
            <a:endParaRPr lang="el-GR" sz="1800" dirty="0">
              <a:solidFill>
                <a:schemeClr val="tx2"/>
              </a:solidFill>
              <a:latin typeface="Arial" charset="0"/>
              <a:cs typeface="Arial" charset="0"/>
            </a:endParaRPr>
          </a:p>
          <a:p>
            <a:pPr marL="665163" algn="just">
              <a:lnSpc>
                <a:spcPct val="90000"/>
              </a:lnSpc>
              <a:buFont typeface="Wingdings" pitchFamily="2" charset="2"/>
              <a:buNone/>
            </a:pPr>
            <a:r>
              <a:rPr lang="el-GR" sz="1800" dirty="0">
                <a:solidFill>
                  <a:srgbClr val="C00000"/>
                </a:solidFill>
                <a:latin typeface="Arial" charset="0"/>
                <a:cs typeface="Arial" charset="0"/>
              </a:rPr>
              <a:t>                                    </a:t>
            </a:r>
            <a:r>
              <a:rPr lang="el-GR" sz="1800" b="1" u="sng" dirty="0">
                <a:solidFill>
                  <a:srgbClr val="C00000"/>
                </a:solidFill>
                <a:latin typeface="Arial" charset="0"/>
                <a:cs typeface="Arial" charset="0"/>
              </a:rPr>
              <a:t>β) Λογαριασμοί  Παθητικού   </a:t>
            </a:r>
            <a:endParaRPr lang="el-GR" sz="1800" u="sng" dirty="0">
              <a:solidFill>
                <a:srgbClr val="C00000"/>
              </a:solidFill>
              <a:latin typeface="Arial" charset="0"/>
              <a:cs typeface="Arial" charset="0"/>
            </a:endParaRP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Ανοίγουν με πίστωση           </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Αυξάνουν με πίστωση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Μειώνονται με χρέωση  </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Είναι λογαριασμοί πιστωτικοί</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Μπορούν να εμφανιστούν με πιστωτικό υπόλοιπο ή εξισωμένοι</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Δεν παρουσιάζουν χρεωστικό υπόλοιπο</a:t>
            </a:r>
          </a:p>
          <a:p>
            <a:pPr marL="665163" algn="just">
              <a:lnSpc>
                <a:spcPct val="90000"/>
              </a:lnSpc>
              <a:buFont typeface="Wingdings" pitchFamily="2" charset="2"/>
              <a:buNone/>
            </a:pPr>
            <a:r>
              <a:rPr lang="el-GR" sz="1800" dirty="0">
                <a:solidFill>
                  <a:schemeClr val="tx2"/>
                </a:solidFill>
                <a:latin typeface="Arial" charset="0"/>
                <a:cs typeface="Arial" charset="0"/>
              </a:rPr>
              <a:t>  </a:t>
            </a:r>
          </a:p>
          <a:p>
            <a:pPr marL="665163" algn="just">
              <a:lnSpc>
                <a:spcPct val="90000"/>
              </a:lnSpc>
              <a:buFont typeface="Wingdings" pitchFamily="2" charset="2"/>
              <a:buNone/>
            </a:pPr>
            <a:r>
              <a:rPr lang="el-GR" sz="1800" b="1" dirty="0">
                <a:solidFill>
                  <a:srgbClr val="006600"/>
                </a:solidFill>
                <a:latin typeface="Arial" charset="0"/>
                <a:cs typeface="Arial" charset="0"/>
              </a:rPr>
              <a:t>           </a:t>
            </a:r>
            <a:r>
              <a:rPr lang="el-GR" sz="1800" b="1" dirty="0">
                <a:solidFill>
                  <a:srgbClr val="006600"/>
                </a:solidFill>
                <a:latin typeface="Arial" charset="0"/>
              </a:rPr>
              <a:t>                          </a:t>
            </a:r>
            <a:r>
              <a:rPr lang="el-GR" sz="1800" b="1" u="sng" dirty="0">
                <a:solidFill>
                  <a:srgbClr val="006600"/>
                </a:solidFill>
                <a:latin typeface="Arial" charset="0"/>
                <a:cs typeface="Arial" charset="0"/>
              </a:rPr>
              <a:t>γ) Λογαριασμοί Καθαρής Περιουσίας  </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Ανοίγουν με πίστωση ή χρέωση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Αυξάνουν με πίστωση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Μειώνονται με χρέωση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Μπορούν να εμφανιστούν με πιστωτικό ή χρεωστικό υπόλοιπο ή εξισωμένοι</a:t>
            </a:r>
            <a:r>
              <a:rPr lang="el-GR" sz="1800" dirty="0">
                <a:solidFill>
                  <a:srgbClr val="000000"/>
                </a:solidFill>
                <a:latin typeface="Arial" charset="0"/>
                <a:cs typeface="Arial" charset="0"/>
              </a:rPr>
              <a:t>. </a:t>
            </a:r>
          </a:p>
          <a:p>
            <a:pPr marL="665163" algn="just">
              <a:lnSpc>
                <a:spcPct val="90000"/>
              </a:lnSpc>
              <a:buFont typeface="Wingdings" pitchFamily="2" charset="2"/>
              <a:buNone/>
            </a:pPr>
            <a:r>
              <a:rPr lang="el-GR" sz="1600" dirty="0">
                <a:solidFill>
                  <a:srgbClr val="000000"/>
                </a:solidFill>
                <a:latin typeface="Arial" charset="0"/>
                <a:cs typeface="Arial" charset="0"/>
              </a:rPr>
              <a:t> </a:t>
            </a:r>
          </a:p>
          <a:p>
            <a:pPr marL="665163">
              <a:lnSpc>
                <a:spcPct val="90000"/>
              </a:lnSpc>
            </a:pPr>
            <a:endParaRPr lang="el-GR" sz="16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18477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70EA94B1-2B40-406E-865F-AE62336523BE}" type="slidenum">
              <a:rPr lang="el-GR"/>
              <a:pPr/>
              <a:t>130</a:t>
            </a:fld>
            <a:endParaRPr lang="el-GR" dirty="0"/>
          </a:p>
        </p:txBody>
      </p:sp>
      <p:sp>
        <p:nvSpPr>
          <p:cNvPr id="296962" name="Rectangle 2"/>
          <p:cNvSpPr>
            <a:spLocks noGrp="1" noChangeArrowheads="1"/>
          </p:cNvSpPr>
          <p:nvPr>
            <p:ph type="title"/>
          </p:nvPr>
        </p:nvSpPr>
        <p:spPr>
          <a:xfrm>
            <a:off x="457200" y="152400"/>
            <a:ext cx="8229600" cy="756320"/>
          </a:xfrm>
        </p:spPr>
        <p:txBody>
          <a:bodyPr>
            <a:normAutofit/>
          </a:bodyPr>
          <a:lstStyle/>
          <a:p>
            <a:pPr algn="ctr"/>
            <a:r>
              <a:rPr lang="el-GR" sz="3200" b="1" dirty="0">
                <a:solidFill>
                  <a:srgbClr val="002060"/>
                </a:solidFill>
              </a:rPr>
              <a:t>ΚΑΝΟΝΕΣ </a:t>
            </a:r>
            <a:r>
              <a:rPr lang="el-GR" sz="3200" b="1" dirty="0" smtClean="0">
                <a:solidFill>
                  <a:srgbClr val="002060"/>
                </a:solidFill>
              </a:rPr>
              <a:t> ΛΕΙΤΟΥΡΓΙΑΣ  ΛΟΓΑΡΙΑΣΜΩΝ</a:t>
            </a:r>
            <a:endParaRPr lang="el-GR" sz="3200" b="1" dirty="0">
              <a:solidFill>
                <a:srgbClr val="002060"/>
              </a:solidFill>
            </a:endParaRPr>
          </a:p>
        </p:txBody>
      </p:sp>
      <p:sp>
        <p:nvSpPr>
          <p:cNvPr id="296963" name="Rectangle 3"/>
          <p:cNvSpPr>
            <a:spLocks noGrp="1" noChangeArrowheads="1"/>
          </p:cNvSpPr>
          <p:nvPr>
            <p:ph type="body" idx="1"/>
          </p:nvPr>
        </p:nvSpPr>
        <p:spPr>
          <a:xfrm>
            <a:off x="251520" y="1524000"/>
            <a:ext cx="8640960" cy="4572000"/>
          </a:xfrm>
        </p:spPr>
        <p:txBody>
          <a:bodyPr/>
          <a:lstStyle/>
          <a:p>
            <a:pPr algn="ctr">
              <a:buFont typeface="Wingdings" pitchFamily="2" charset="2"/>
              <a:buNone/>
            </a:pPr>
            <a:r>
              <a:rPr lang="el-GR" dirty="0"/>
              <a:t>Λογιστική ισότητα: Ε = Π + Κ.Θ.</a:t>
            </a:r>
          </a:p>
          <a:p>
            <a:pPr algn="ctr">
              <a:buFont typeface="Wingdings" pitchFamily="2" charset="2"/>
              <a:buNone/>
            </a:pPr>
            <a:endParaRPr lang="el-GR" dirty="0"/>
          </a:p>
          <a:p>
            <a:pPr algn="ctr">
              <a:buFont typeface="Wingdings" pitchFamily="2" charset="2"/>
              <a:buNone/>
            </a:pPr>
            <a:endParaRPr lang="el-GR" dirty="0"/>
          </a:p>
        </p:txBody>
      </p:sp>
      <p:grpSp>
        <p:nvGrpSpPr>
          <p:cNvPr id="2" name="Group 15"/>
          <p:cNvGrpSpPr>
            <a:grpSpLocks/>
          </p:cNvGrpSpPr>
          <p:nvPr/>
        </p:nvGrpSpPr>
        <p:grpSpPr bwMode="auto">
          <a:xfrm>
            <a:off x="179388" y="2852738"/>
            <a:ext cx="8785225" cy="3313112"/>
            <a:chOff x="113" y="1570"/>
            <a:chExt cx="5534" cy="2087"/>
          </a:xfrm>
        </p:grpSpPr>
        <p:sp>
          <p:nvSpPr>
            <p:cNvPr id="296964" name="Rectangle 4"/>
            <p:cNvSpPr>
              <a:spLocks noChangeArrowheads="1"/>
            </p:cNvSpPr>
            <p:nvPr/>
          </p:nvSpPr>
          <p:spPr bwMode="auto">
            <a:xfrm>
              <a:off x="113" y="1570"/>
              <a:ext cx="5534" cy="2087"/>
            </a:xfrm>
            <a:prstGeom prst="rect">
              <a:avLst/>
            </a:prstGeom>
            <a:solidFill>
              <a:srgbClr val="FFFF99"/>
            </a:solidFill>
            <a:ln w="9525" algn="ctr">
              <a:solidFill>
                <a:schemeClr val="tx1"/>
              </a:solidFill>
              <a:miter lim="800000"/>
              <a:headEnd/>
              <a:tailEnd/>
            </a:ln>
            <a:effectLst/>
          </p:spPr>
          <p:txBody>
            <a:bodyPr wrap="none" anchor="ctr"/>
            <a:lstStyle/>
            <a:p>
              <a:endParaRPr lang="el-GR" dirty="0"/>
            </a:p>
          </p:txBody>
        </p:sp>
        <p:sp>
          <p:nvSpPr>
            <p:cNvPr id="296965" name="Line 5"/>
            <p:cNvSpPr>
              <a:spLocks noChangeShapeType="1"/>
            </p:cNvSpPr>
            <p:nvPr/>
          </p:nvSpPr>
          <p:spPr bwMode="auto">
            <a:xfrm>
              <a:off x="113" y="1842"/>
              <a:ext cx="5489" cy="0"/>
            </a:xfrm>
            <a:prstGeom prst="line">
              <a:avLst/>
            </a:prstGeom>
            <a:noFill/>
            <a:ln w="9525">
              <a:solidFill>
                <a:schemeClr val="bg2"/>
              </a:solidFill>
              <a:round/>
              <a:headEnd/>
              <a:tailEnd/>
            </a:ln>
            <a:effectLst/>
          </p:spPr>
          <p:txBody>
            <a:bodyPr/>
            <a:lstStyle/>
            <a:p>
              <a:endParaRPr lang="el-GR" dirty="0"/>
            </a:p>
          </p:txBody>
        </p:sp>
        <p:sp>
          <p:nvSpPr>
            <p:cNvPr id="296966" name="Line 6"/>
            <p:cNvSpPr>
              <a:spLocks noChangeShapeType="1"/>
            </p:cNvSpPr>
            <p:nvPr/>
          </p:nvSpPr>
          <p:spPr bwMode="auto">
            <a:xfrm>
              <a:off x="113" y="2069"/>
              <a:ext cx="5489" cy="0"/>
            </a:xfrm>
            <a:prstGeom prst="line">
              <a:avLst/>
            </a:prstGeom>
            <a:noFill/>
            <a:ln w="9525">
              <a:solidFill>
                <a:schemeClr val="bg2"/>
              </a:solidFill>
              <a:round/>
              <a:headEnd/>
              <a:tailEnd/>
            </a:ln>
            <a:effectLst/>
          </p:spPr>
          <p:txBody>
            <a:bodyPr/>
            <a:lstStyle/>
            <a:p>
              <a:endParaRPr lang="el-GR" dirty="0"/>
            </a:p>
          </p:txBody>
        </p:sp>
        <p:sp>
          <p:nvSpPr>
            <p:cNvPr id="296967" name="Line 7"/>
            <p:cNvSpPr>
              <a:spLocks noChangeShapeType="1"/>
            </p:cNvSpPr>
            <p:nvPr/>
          </p:nvSpPr>
          <p:spPr bwMode="auto">
            <a:xfrm>
              <a:off x="113" y="2296"/>
              <a:ext cx="5489" cy="0"/>
            </a:xfrm>
            <a:prstGeom prst="line">
              <a:avLst/>
            </a:prstGeom>
            <a:noFill/>
            <a:ln w="9525">
              <a:solidFill>
                <a:schemeClr val="bg2"/>
              </a:solidFill>
              <a:round/>
              <a:headEnd/>
              <a:tailEnd/>
            </a:ln>
            <a:effectLst/>
          </p:spPr>
          <p:txBody>
            <a:bodyPr/>
            <a:lstStyle/>
            <a:p>
              <a:endParaRPr lang="el-GR" dirty="0"/>
            </a:p>
          </p:txBody>
        </p:sp>
        <p:sp>
          <p:nvSpPr>
            <p:cNvPr id="296968" name="Line 8"/>
            <p:cNvSpPr>
              <a:spLocks noChangeShapeType="1"/>
            </p:cNvSpPr>
            <p:nvPr/>
          </p:nvSpPr>
          <p:spPr bwMode="auto">
            <a:xfrm>
              <a:off x="113" y="2568"/>
              <a:ext cx="5489" cy="0"/>
            </a:xfrm>
            <a:prstGeom prst="line">
              <a:avLst/>
            </a:prstGeom>
            <a:noFill/>
            <a:ln w="9525">
              <a:solidFill>
                <a:schemeClr val="bg2"/>
              </a:solidFill>
              <a:round/>
              <a:headEnd/>
              <a:tailEnd/>
            </a:ln>
            <a:effectLst/>
          </p:spPr>
          <p:txBody>
            <a:bodyPr/>
            <a:lstStyle/>
            <a:p>
              <a:endParaRPr lang="el-GR" dirty="0"/>
            </a:p>
          </p:txBody>
        </p:sp>
        <p:sp>
          <p:nvSpPr>
            <p:cNvPr id="296969" name="Line 9"/>
            <p:cNvSpPr>
              <a:spLocks noChangeShapeType="1"/>
            </p:cNvSpPr>
            <p:nvPr/>
          </p:nvSpPr>
          <p:spPr bwMode="auto">
            <a:xfrm>
              <a:off x="113" y="2840"/>
              <a:ext cx="5489" cy="0"/>
            </a:xfrm>
            <a:prstGeom prst="line">
              <a:avLst/>
            </a:prstGeom>
            <a:noFill/>
            <a:ln w="9525">
              <a:solidFill>
                <a:schemeClr val="bg2"/>
              </a:solidFill>
              <a:round/>
              <a:headEnd/>
              <a:tailEnd/>
            </a:ln>
            <a:effectLst/>
          </p:spPr>
          <p:txBody>
            <a:bodyPr/>
            <a:lstStyle/>
            <a:p>
              <a:endParaRPr lang="el-GR" dirty="0"/>
            </a:p>
          </p:txBody>
        </p:sp>
        <p:sp>
          <p:nvSpPr>
            <p:cNvPr id="296970" name="Line 10"/>
            <p:cNvSpPr>
              <a:spLocks noChangeShapeType="1"/>
            </p:cNvSpPr>
            <p:nvPr/>
          </p:nvSpPr>
          <p:spPr bwMode="auto">
            <a:xfrm>
              <a:off x="113" y="3113"/>
              <a:ext cx="5489" cy="0"/>
            </a:xfrm>
            <a:prstGeom prst="line">
              <a:avLst/>
            </a:prstGeom>
            <a:noFill/>
            <a:ln w="9525">
              <a:solidFill>
                <a:schemeClr val="bg2"/>
              </a:solidFill>
              <a:round/>
              <a:headEnd/>
              <a:tailEnd/>
            </a:ln>
            <a:effectLst/>
          </p:spPr>
          <p:txBody>
            <a:bodyPr/>
            <a:lstStyle/>
            <a:p>
              <a:endParaRPr lang="el-GR" dirty="0"/>
            </a:p>
          </p:txBody>
        </p:sp>
        <p:sp>
          <p:nvSpPr>
            <p:cNvPr id="296971" name="Line 11"/>
            <p:cNvSpPr>
              <a:spLocks noChangeShapeType="1"/>
            </p:cNvSpPr>
            <p:nvPr/>
          </p:nvSpPr>
          <p:spPr bwMode="auto">
            <a:xfrm>
              <a:off x="113" y="3385"/>
              <a:ext cx="5489" cy="0"/>
            </a:xfrm>
            <a:prstGeom prst="line">
              <a:avLst/>
            </a:prstGeom>
            <a:noFill/>
            <a:ln w="9525">
              <a:solidFill>
                <a:schemeClr val="bg2"/>
              </a:solidFill>
              <a:round/>
              <a:headEnd/>
              <a:tailEnd/>
            </a:ln>
            <a:effectLst/>
          </p:spPr>
          <p:txBody>
            <a:bodyPr/>
            <a:lstStyle/>
            <a:p>
              <a:endParaRPr lang="el-GR" dirty="0"/>
            </a:p>
          </p:txBody>
        </p:sp>
        <p:sp>
          <p:nvSpPr>
            <p:cNvPr id="296973" name="Line 13"/>
            <p:cNvSpPr>
              <a:spLocks noChangeShapeType="1"/>
            </p:cNvSpPr>
            <p:nvPr/>
          </p:nvSpPr>
          <p:spPr bwMode="auto">
            <a:xfrm>
              <a:off x="1610" y="1570"/>
              <a:ext cx="0" cy="2087"/>
            </a:xfrm>
            <a:prstGeom prst="line">
              <a:avLst/>
            </a:prstGeom>
            <a:noFill/>
            <a:ln w="9525">
              <a:solidFill>
                <a:schemeClr val="bg2"/>
              </a:solidFill>
              <a:round/>
              <a:headEnd/>
              <a:tailEnd/>
            </a:ln>
            <a:effectLst/>
          </p:spPr>
          <p:txBody>
            <a:bodyPr/>
            <a:lstStyle/>
            <a:p>
              <a:endParaRPr lang="el-GR" dirty="0"/>
            </a:p>
          </p:txBody>
        </p:sp>
        <p:sp>
          <p:nvSpPr>
            <p:cNvPr id="296974" name="Line 14"/>
            <p:cNvSpPr>
              <a:spLocks noChangeShapeType="1"/>
            </p:cNvSpPr>
            <p:nvPr/>
          </p:nvSpPr>
          <p:spPr bwMode="auto">
            <a:xfrm>
              <a:off x="3696" y="1570"/>
              <a:ext cx="46" cy="2042"/>
            </a:xfrm>
            <a:prstGeom prst="line">
              <a:avLst/>
            </a:prstGeom>
            <a:noFill/>
            <a:ln w="9525">
              <a:solidFill>
                <a:schemeClr val="bg2"/>
              </a:solidFill>
              <a:round/>
              <a:headEnd/>
              <a:tailEnd/>
            </a:ln>
            <a:effectLst/>
          </p:spPr>
          <p:txBody>
            <a:bodyPr/>
            <a:lstStyle/>
            <a:p>
              <a:endParaRPr lang="el-GR" dirty="0"/>
            </a:p>
          </p:txBody>
        </p:sp>
      </p:grpSp>
      <p:sp>
        <p:nvSpPr>
          <p:cNvPr id="296977" name="Text Box 17"/>
          <p:cNvSpPr txBox="1">
            <a:spLocks noChangeArrowheads="1"/>
          </p:cNvSpPr>
          <p:nvPr/>
        </p:nvSpPr>
        <p:spPr bwMode="auto">
          <a:xfrm>
            <a:off x="679450" y="2944813"/>
            <a:ext cx="1398653" cy="369332"/>
          </a:xfrm>
          <a:prstGeom prst="rect">
            <a:avLst/>
          </a:prstGeom>
          <a:noFill/>
          <a:ln w="9525" algn="ctr">
            <a:noFill/>
            <a:miter lim="800000"/>
            <a:headEnd/>
            <a:tailEnd/>
          </a:ln>
          <a:effectLst/>
        </p:spPr>
        <p:txBody>
          <a:bodyPr wrap="none">
            <a:spAutoFit/>
          </a:bodyPr>
          <a:lstStyle/>
          <a:p>
            <a:r>
              <a:rPr lang="el-GR" b="1" dirty="0">
                <a:solidFill>
                  <a:srgbClr val="0000CC"/>
                </a:solidFill>
              </a:rPr>
              <a:t>Ενεργητικό</a:t>
            </a:r>
          </a:p>
        </p:txBody>
      </p:sp>
      <p:sp>
        <p:nvSpPr>
          <p:cNvPr id="296978" name="Text Box 18"/>
          <p:cNvSpPr txBox="1">
            <a:spLocks noChangeArrowheads="1"/>
          </p:cNvSpPr>
          <p:nvPr/>
        </p:nvSpPr>
        <p:spPr bwMode="auto">
          <a:xfrm>
            <a:off x="395537" y="3644900"/>
            <a:ext cx="2115524" cy="369332"/>
          </a:xfrm>
          <a:prstGeom prst="rect">
            <a:avLst/>
          </a:prstGeom>
          <a:noFill/>
          <a:ln w="9525" algn="ctr">
            <a:noFill/>
            <a:miter lim="800000"/>
            <a:headEnd/>
            <a:tailEnd/>
          </a:ln>
          <a:effectLst/>
        </p:spPr>
        <p:txBody>
          <a:bodyPr wrap="square">
            <a:spAutoFit/>
          </a:bodyPr>
          <a:lstStyle/>
          <a:p>
            <a:r>
              <a:rPr lang="el-GR" b="1" dirty="0">
                <a:solidFill>
                  <a:srgbClr val="C00000"/>
                </a:solidFill>
              </a:rPr>
              <a:t>Παθητικό, Κ.Θ.</a:t>
            </a:r>
          </a:p>
        </p:txBody>
      </p:sp>
      <p:sp>
        <p:nvSpPr>
          <p:cNvPr id="296979" name="Text Box 19"/>
          <p:cNvSpPr txBox="1">
            <a:spLocks noChangeArrowheads="1"/>
          </p:cNvSpPr>
          <p:nvPr/>
        </p:nvSpPr>
        <p:spPr bwMode="auto">
          <a:xfrm>
            <a:off x="755650" y="4508500"/>
            <a:ext cx="853311" cy="369332"/>
          </a:xfrm>
          <a:prstGeom prst="rect">
            <a:avLst/>
          </a:prstGeom>
          <a:noFill/>
          <a:ln w="9525" algn="ctr">
            <a:noFill/>
            <a:miter lim="800000"/>
            <a:headEnd/>
            <a:tailEnd/>
          </a:ln>
          <a:effectLst/>
        </p:spPr>
        <p:txBody>
          <a:bodyPr wrap="none">
            <a:spAutoFit/>
          </a:bodyPr>
          <a:lstStyle/>
          <a:p>
            <a:r>
              <a:rPr lang="el-GR" b="1" dirty="0">
                <a:solidFill>
                  <a:srgbClr val="FF0000"/>
                </a:solidFill>
              </a:rPr>
              <a:t>Έξοδο</a:t>
            </a:r>
          </a:p>
        </p:txBody>
      </p:sp>
      <p:sp>
        <p:nvSpPr>
          <p:cNvPr id="296980" name="Text Box 20"/>
          <p:cNvSpPr txBox="1">
            <a:spLocks noChangeArrowheads="1"/>
          </p:cNvSpPr>
          <p:nvPr/>
        </p:nvSpPr>
        <p:spPr bwMode="auto">
          <a:xfrm>
            <a:off x="755650" y="5373688"/>
            <a:ext cx="888385" cy="369332"/>
          </a:xfrm>
          <a:prstGeom prst="rect">
            <a:avLst/>
          </a:prstGeom>
          <a:noFill/>
          <a:ln w="9525" algn="ctr">
            <a:noFill/>
            <a:miter lim="800000"/>
            <a:headEnd/>
            <a:tailEnd/>
          </a:ln>
          <a:effectLst/>
        </p:spPr>
        <p:txBody>
          <a:bodyPr wrap="none">
            <a:spAutoFit/>
          </a:bodyPr>
          <a:lstStyle/>
          <a:p>
            <a:r>
              <a:rPr lang="el-GR" b="1" dirty="0">
                <a:solidFill>
                  <a:srgbClr val="7030A0"/>
                </a:solidFill>
              </a:rPr>
              <a:t>Έσοδο</a:t>
            </a:r>
          </a:p>
        </p:txBody>
      </p:sp>
      <p:sp>
        <p:nvSpPr>
          <p:cNvPr id="296981" name="Text Box 21"/>
          <p:cNvSpPr txBox="1">
            <a:spLocks noChangeArrowheads="1"/>
          </p:cNvSpPr>
          <p:nvPr/>
        </p:nvSpPr>
        <p:spPr bwMode="auto">
          <a:xfrm>
            <a:off x="3203575" y="2852738"/>
            <a:ext cx="1685911" cy="369332"/>
          </a:xfrm>
          <a:prstGeom prst="rect">
            <a:avLst/>
          </a:prstGeom>
          <a:noFill/>
          <a:ln w="9525" algn="ctr">
            <a:noFill/>
            <a:miter lim="800000"/>
            <a:headEnd/>
            <a:tailEnd/>
          </a:ln>
          <a:effectLst/>
        </p:spPr>
        <p:txBody>
          <a:bodyPr wrap="none">
            <a:spAutoFit/>
          </a:bodyPr>
          <a:lstStyle/>
          <a:p>
            <a:r>
              <a:rPr lang="el-GR" b="1" dirty="0">
                <a:solidFill>
                  <a:srgbClr val="0000FF"/>
                </a:solidFill>
              </a:rPr>
              <a:t>Για να αυξηθεί</a:t>
            </a:r>
          </a:p>
        </p:txBody>
      </p:sp>
      <p:sp>
        <p:nvSpPr>
          <p:cNvPr id="296982" name="Text Box 22"/>
          <p:cNvSpPr txBox="1">
            <a:spLocks noChangeArrowheads="1"/>
          </p:cNvSpPr>
          <p:nvPr/>
        </p:nvSpPr>
        <p:spPr bwMode="auto">
          <a:xfrm>
            <a:off x="3203575" y="3284538"/>
            <a:ext cx="1677382" cy="369332"/>
          </a:xfrm>
          <a:prstGeom prst="rect">
            <a:avLst/>
          </a:prstGeom>
          <a:noFill/>
          <a:ln w="9525" algn="ctr">
            <a:noFill/>
            <a:miter lim="800000"/>
            <a:headEnd/>
            <a:tailEnd/>
          </a:ln>
          <a:effectLst/>
        </p:spPr>
        <p:txBody>
          <a:bodyPr wrap="none">
            <a:spAutoFit/>
          </a:bodyPr>
          <a:lstStyle/>
          <a:p>
            <a:r>
              <a:rPr lang="el-GR" b="1" dirty="0">
                <a:solidFill>
                  <a:srgbClr val="C00000"/>
                </a:solidFill>
              </a:rPr>
              <a:t>Για να μειωθεί</a:t>
            </a:r>
          </a:p>
        </p:txBody>
      </p:sp>
      <p:sp>
        <p:nvSpPr>
          <p:cNvPr id="296983" name="Text Box 23"/>
          <p:cNvSpPr txBox="1">
            <a:spLocks noChangeArrowheads="1"/>
          </p:cNvSpPr>
          <p:nvPr/>
        </p:nvSpPr>
        <p:spPr bwMode="auto">
          <a:xfrm>
            <a:off x="3203575" y="3573463"/>
            <a:ext cx="1685911" cy="369332"/>
          </a:xfrm>
          <a:prstGeom prst="rect">
            <a:avLst/>
          </a:prstGeom>
          <a:noFill/>
          <a:ln w="9525" algn="ctr">
            <a:noFill/>
            <a:miter lim="800000"/>
            <a:headEnd/>
            <a:tailEnd/>
          </a:ln>
          <a:effectLst/>
        </p:spPr>
        <p:txBody>
          <a:bodyPr wrap="none">
            <a:spAutoFit/>
          </a:bodyPr>
          <a:lstStyle/>
          <a:p>
            <a:r>
              <a:rPr lang="el-GR" b="1" dirty="0">
                <a:solidFill>
                  <a:srgbClr val="0000FF"/>
                </a:solidFill>
              </a:rPr>
              <a:t>Για να αυξηθεί</a:t>
            </a:r>
          </a:p>
        </p:txBody>
      </p:sp>
      <p:sp>
        <p:nvSpPr>
          <p:cNvPr id="296984" name="Text Box 24"/>
          <p:cNvSpPr txBox="1">
            <a:spLocks noChangeArrowheads="1"/>
          </p:cNvSpPr>
          <p:nvPr/>
        </p:nvSpPr>
        <p:spPr bwMode="auto">
          <a:xfrm>
            <a:off x="3203575" y="4005263"/>
            <a:ext cx="1677382" cy="369332"/>
          </a:xfrm>
          <a:prstGeom prst="rect">
            <a:avLst/>
          </a:prstGeom>
          <a:noFill/>
          <a:ln w="9525" algn="ctr">
            <a:noFill/>
            <a:miter lim="800000"/>
            <a:headEnd/>
            <a:tailEnd/>
          </a:ln>
          <a:effectLst/>
        </p:spPr>
        <p:txBody>
          <a:bodyPr wrap="none">
            <a:spAutoFit/>
          </a:bodyPr>
          <a:lstStyle/>
          <a:p>
            <a:r>
              <a:rPr lang="el-GR" b="1" dirty="0">
                <a:solidFill>
                  <a:srgbClr val="C00000"/>
                </a:solidFill>
              </a:rPr>
              <a:t>Για να μειωθεί</a:t>
            </a:r>
          </a:p>
        </p:txBody>
      </p:sp>
      <p:sp>
        <p:nvSpPr>
          <p:cNvPr id="296985" name="Text Box 25"/>
          <p:cNvSpPr txBox="1">
            <a:spLocks noChangeArrowheads="1"/>
          </p:cNvSpPr>
          <p:nvPr/>
        </p:nvSpPr>
        <p:spPr bwMode="auto">
          <a:xfrm>
            <a:off x="3203575" y="4437063"/>
            <a:ext cx="1685911" cy="369332"/>
          </a:xfrm>
          <a:prstGeom prst="rect">
            <a:avLst/>
          </a:prstGeom>
          <a:noFill/>
          <a:ln w="9525" algn="ctr">
            <a:noFill/>
            <a:miter lim="800000"/>
            <a:headEnd/>
            <a:tailEnd/>
          </a:ln>
          <a:effectLst/>
        </p:spPr>
        <p:txBody>
          <a:bodyPr wrap="none">
            <a:spAutoFit/>
          </a:bodyPr>
          <a:lstStyle/>
          <a:p>
            <a:r>
              <a:rPr lang="el-GR" b="1" dirty="0">
                <a:solidFill>
                  <a:srgbClr val="0000FF"/>
                </a:solidFill>
              </a:rPr>
              <a:t>Για να αυξηθεί</a:t>
            </a:r>
          </a:p>
        </p:txBody>
      </p:sp>
      <p:sp>
        <p:nvSpPr>
          <p:cNvPr id="296986" name="Text Box 26"/>
          <p:cNvSpPr txBox="1">
            <a:spLocks noChangeArrowheads="1"/>
          </p:cNvSpPr>
          <p:nvPr/>
        </p:nvSpPr>
        <p:spPr bwMode="auto">
          <a:xfrm>
            <a:off x="3203575" y="4868863"/>
            <a:ext cx="1677382" cy="369332"/>
          </a:xfrm>
          <a:prstGeom prst="rect">
            <a:avLst/>
          </a:prstGeom>
          <a:noFill/>
          <a:ln w="9525" algn="ctr">
            <a:noFill/>
            <a:miter lim="800000"/>
            <a:headEnd/>
            <a:tailEnd/>
          </a:ln>
          <a:effectLst/>
        </p:spPr>
        <p:txBody>
          <a:bodyPr wrap="none">
            <a:spAutoFit/>
          </a:bodyPr>
          <a:lstStyle/>
          <a:p>
            <a:r>
              <a:rPr lang="el-GR" b="1" dirty="0">
                <a:solidFill>
                  <a:srgbClr val="C00000"/>
                </a:solidFill>
              </a:rPr>
              <a:t>Για να μειωθεί</a:t>
            </a:r>
          </a:p>
        </p:txBody>
      </p:sp>
      <p:sp>
        <p:nvSpPr>
          <p:cNvPr id="296987" name="Text Box 27"/>
          <p:cNvSpPr txBox="1">
            <a:spLocks noChangeArrowheads="1"/>
          </p:cNvSpPr>
          <p:nvPr/>
        </p:nvSpPr>
        <p:spPr bwMode="auto">
          <a:xfrm>
            <a:off x="3203575" y="5300663"/>
            <a:ext cx="1685911" cy="369332"/>
          </a:xfrm>
          <a:prstGeom prst="rect">
            <a:avLst/>
          </a:prstGeom>
          <a:noFill/>
          <a:ln w="9525" algn="ctr">
            <a:noFill/>
            <a:miter lim="800000"/>
            <a:headEnd/>
            <a:tailEnd/>
          </a:ln>
          <a:effectLst/>
        </p:spPr>
        <p:txBody>
          <a:bodyPr wrap="none">
            <a:spAutoFit/>
          </a:bodyPr>
          <a:lstStyle/>
          <a:p>
            <a:r>
              <a:rPr lang="el-GR" b="1" dirty="0">
                <a:solidFill>
                  <a:srgbClr val="0000FF"/>
                </a:solidFill>
              </a:rPr>
              <a:t>Για να αυξηθεί</a:t>
            </a:r>
          </a:p>
        </p:txBody>
      </p:sp>
      <p:sp>
        <p:nvSpPr>
          <p:cNvPr id="296988" name="Text Box 28"/>
          <p:cNvSpPr txBox="1">
            <a:spLocks noChangeArrowheads="1"/>
          </p:cNvSpPr>
          <p:nvPr/>
        </p:nvSpPr>
        <p:spPr bwMode="auto">
          <a:xfrm>
            <a:off x="3203575" y="5732463"/>
            <a:ext cx="1677382" cy="369332"/>
          </a:xfrm>
          <a:prstGeom prst="rect">
            <a:avLst/>
          </a:prstGeom>
          <a:noFill/>
          <a:ln w="9525" algn="ctr">
            <a:noFill/>
            <a:miter lim="800000"/>
            <a:headEnd/>
            <a:tailEnd/>
          </a:ln>
          <a:effectLst/>
        </p:spPr>
        <p:txBody>
          <a:bodyPr wrap="none">
            <a:spAutoFit/>
          </a:bodyPr>
          <a:lstStyle/>
          <a:p>
            <a:r>
              <a:rPr lang="el-GR" b="1" dirty="0">
                <a:solidFill>
                  <a:srgbClr val="C00000"/>
                </a:solidFill>
              </a:rPr>
              <a:t>Για να μειωθεί</a:t>
            </a:r>
          </a:p>
        </p:txBody>
      </p:sp>
      <p:sp>
        <p:nvSpPr>
          <p:cNvPr id="296989" name="Rectangle 29"/>
          <p:cNvSpPr>
            <a:spLocks noChangeArrowheads="1"/>
          </p:cNvSpPr>
          <p:nvPr/>
        </p:nvSpPr>
        <p:spPr bwMode="auto">
          <a:xfrm>
            <a:off x="6369050" y="2924175"/>
            <a:ext cx="2155975" cy="369332"/>
          </a:xfrm>
          <a:prstGeom prst="rect">
            <a:avLst/>
          </a:prstGeom>
          <a:noFill/>
          <a:ln w="9525" algn="ctr">
            <a:noFill/>
            <a:miter lim="800000"/>
            <a:headEnd/>
            <a:tailEnd/>
          </a:ln>
          <a:effectLst/>
        </p:spPr>
        <p:txBody>
          <a:bodyPr wrap="none">
            <a:spAutoFit/>
          </a:bodyPr>
          <a:lstStyle/>
          <a:p>
            <a:r>
              <a:rPr lang="el-GR" b="1" dirty="0">
                <a:solidFill>
                  <a:srgbClr val="006600"/>
                </a:solidFill>
              </a:rPr>
              <a:t>Πρέπει να χρεωθεί</a:t>
            </a:r>
          </a:p>
        </p:txBody>
      </p:sp>
      <p:sp>
        <p:nvSpPr>
          <p:cNvPr id="296990" name="Rectangle 30"/>
          <p:cNvSpPr>
            <a:spLocks noChangeArrowheads="1"/>
          </p:cNvSpPr>
          <p:nvPr/>
        </p:nvSpPr>
        <p:spPr bwMode="auto">
          <a:xfrm>
            <a:off x="6296025" y="3284538"/>
            <a:ext cx="2252220" cy="369332"/>
          </a:xfrm>
          <a:prstGeom prst="rect">
            <a:avLst/>
          </a:prstGeom>
          <a:noFill/>
          <a:ln w="9525" algn="ctr">
            <a:noFill/>
            <a:miter lim="800000"/>
            <a:headEnd/>
            <a:tailEnd/>
          </a:ln>
          <a:effectLst/>
        </p:spPr>
        <p:txBody>
          <a:bodyPr wrap="none">
            <a:spAutoFit/>
          </a:bodyPr>
          <a:lstStyle/>
          <a:p>
            <a:r>
              <a:rPr lang="el-GR" b="1" dirty="0">
                <a:solidFill>
                  <a:srgbClr val="7030A0"/>
                </a:solidFill>
              </a:rPr>
              <a:t>Πρέπει να πιστωθεί</a:t>
            </a:r>
          </a:p>
        </p:txBody>
      </p:sp>
      <p:sp>
        <p:nvSpPr>
          <p:cNvPr id="296993" name="Rectangle 33"/>
          <p:cNvSpPr>
            <a:spLocks noChangeArrowheads="1"/>
          </p:cNvSpPr>
          <p:nvPr/>
        </p:nvSpPr>
        <p:spPr bwMode="auto">
          <a:xfrm>
            <a:off x="6330950" y="3716338"/>
            <a:ext cx="2252220" cy="369332"/>
          </a:xfrm>
          <a:prstGeom prst="rect">
            <a:avLst/>
          </a:prstGeom>
          <a:noFill/>
          <a:ln w="9525" algn="ctr">
            <a:noFill/>
            <a:miter lim="800000"/>
            <a:headEnd/>
            <a:tailEnd/>
          </a:ln>
          <a:effectLst/>
        </p:spPr>
        <p:txBody>
          <a:bodyPr wrap="none">
            <a:spAutoFit/>
          </a:bodyPr>
          <a:lstStyle/>
          <a:p>
            <a:r>
              <a:rPr lang="el-GR" b="1" dirty="0">
                <a:solidFill>
                  <a:srgbClr val="7030A0"/>
                </a:solidFill>
              </a:rPr>
              <a:t>Πρέπει να πιστωθεί</a:t>
            </a:r>
          </a:p>
        </p:txBody>
      </p:sp>
      <p:sp>
        <p:nvSpPr>
          <p:cNvPr id="296994" name="Rectangle 34"/>
          <p:cNvSpPr>
            <a:spLocks noChangeArrowheads="1"/>
          </p:cNvSpPr>
          <p:nvPr/>
        </p:nvSpPr>
        <p:spPr bwMode="auto">
          <a:xfrm>
            <a:off x="6410325" y="4076700"/>
            <a:ext cx="2155975" cy="369332"/>
          </a:xfrm>
          <a:prstGeom prst="rect">
            <a:avLst/>
          </a:prstGeom>
          <a:noFill/>
          <a:ln w="9525" algn="ctr">
            <a:noFill/>
            <a:miter lim="800000"/>
            <a:headEnd/>
            <a:tailEnd/>
          </a:ln>
          <a:effectLst/>
        </p:spPr>
        <p:txBody>
          <a:bodyPr wrap="none">
            <a:spAutoFit/>
          </a:bodyPr>
          <a:lstStyle/>
          <a:p>
            <a:r>
              <a:rPr lang="el-GR" b="1" dirty="0">
                <a:solidFill>
                  <a:srgbClr val="006600"/>
                </a:solidFill>
              </a:rPr>
              <a:t>Πρέπει να χρεωθεί</a:t>
            </a:r>
          </a:p>
        </p:txBody>
      </p:sp>
      <p:sp>
        <p:nvSpPr>
          <p:cNvPr id="296995" name="Rectangle 35"/>
          <p:cNvSpPr>
            <a:spLocks noChangeArrowheads="1"/>
          </p:cNvSpPr>
          <p:nvPr/>
        </p:nvSpPr>
        <p:spPr bwMode="auto">
          <a:xfrm>
            <a:off x="6372225" y="4508500"/>
            <a:ext cx="2155975" cy="369332"/>
          </a:xfrm>
          <a:prstGeom prst="rect">
            <a:avLst/>
          </a:prstGeom>
          <a:noFill/>
          <a:ln w="9525" algn="ctr">
            <a:noFill/>
            <a:miter lim="800000"/>
            <a:headEnd/>
            <a:tailEnd/>
          </a:ln>
          <a:effectLst/>
        </p:spPr>
        <p:txBody>
          <a:bodyPr wrap="none">
            <a:spAutoFit/>
          </a:bodyPr>
          <a:lstStyle/>
          <a:p>
            <a:r>
              <a:rPr lang="el-GR" b="1" dirty="0">
                <a:solidFill>
                  <a:srgbClr val="006600"/>
                </a:solidFill>
              </a:rPr>
              <a:t>Πρέπει να χρεωθεί</a:t>
            </a:r>
          </a:p>
        </p:txBody>
      </p:sp>
      <p:sp>
        <p:nvSpPr>
          <p:cNvPr id="296996" name="Rectangle 36"/>
          <p:cNvSpPr>
            <a:spLocks noChangeArrowheads="1"/>
          </p:cNvSpPr>
          <p:nvPr/>
        </p:nvSpPr>
        <p:spPr bwMode="auto">
          <a:xfrm>
            <a:off x="6367463" y="4868863"/>
            <a:ext cx="2252220" cy="369332"/>
          </a:xfrm>
          <a:prstGeom prst="rect">
            <a:avLst/>
          </a:prstGeom>
          <a:noFill/>
          <a:ln w="9525" algn="ctr">
            <a:noFill/>
            <a:miter lim="800000"/>
            <a:headEnd/>
            <a:tailEnd/>
          </a:ln>
          <a:effectLst/>
        </p:spPr>
        <p:txBody>
          <a:bodyPr wrap="none">
            <a:spAutoFit/>
          </a:bodyPr>
          <a:lstStyle/>
          <a:p>
            <a:r>
              <a:rPr lang="el-GR" b="1" dirty="0">
                <a:solidFill>
                  <a:srgbClr val="7030A0"/>
                </a:solidFill>
              </a:rPr>
              <a:t>Πρέπει να πιστωθεί</a:t>
            </a:r>
          </a:p>
        </p:txBody>
      </p:sp>
      <p:sp>
        <p:nvSpPr>
          <p:cNvPr id="296997" name="Rectangle 37"/>
          <p:cNvSpPr>
            <a:spLocks noChangeArrowheads="1"/>
          </p:cNvSpPr>
          <p:nvPr/>
        </p:nvSpPr>
        <p:spPr bwMode="auto">
          <a:xfrm>
            <a:off x="6364288" y="5373688"/>
            <a:ext cx="2252220" cy="369332"/>
          </a:xfrm>
          <a:prstGeom prst="rect">
            <a:avLst/>
          </a:prstGeom>
          <a:noFill/>
          <a:ln w="9525" algn="ctr">
            <a:noFill/>
            <a:miter lim="800000"/>
            <a:headEnd/>
            <a:tailEnd/>
          </a:ln>
          <a:effectLst/>
        </p:spPr>
        <p:txBody>
          <a:bodyPr wrap="none">
            <a:spAutoFit/>
          </a:bodyPr>
          <a:lstStyle/>
          <a:p>
            <a:r>
              <a:rPr lang="el-GR" b="1" dirty="0">
                <a:solidFill>
                  <a:srgbClr val="7030A0"/>
                </a:solidFill>
              </a:rPr>
              <a:t>Πρέπει να πιστωθεί</a:t>
            </a:r>
          </a:p>
        </p:txBody>
      </p:sp>
      <p:sp>
        <p:nvSpPr>
          <p:cNvPr id="296998" name="Rectangle 38"/>
          <p:cNvSpPr>
            <a:spLocks noChangeArrowheads="1"/>
          </p:cNvSpPr>
          <p:nvPr/>
        </p:nvSpPr>
        <p:spPr bwMode="auto">
          <a:xfrm>
            <a:off x="6410325" y="5734050"/>
            <a:ext cx="2155975" cy="369332"/>
          </a:xfrm>
          <a:prstGeom prst="rect">
            <a:avLst/>
          </a:prstGeom>
          <a:noFill/>
          <a:ln w="9525" algn="ctr">
            <a:noFill/>
            <a:miter lim="800000"/>
            <a:headEnd/>
            <a:tailEnd/>
          </a:ln>
          <a:effectLst/>
        </p:spPr>
        <p:txBody>
          <a:bodyPr wrap="none">
            <a:spAutoFit/>
          </a:bodyPr>
          <a:lstStyle/>
          <a:p>
            <a:r>
              <a:rPr lang="el-GR" b="1" dirty="0">
                <a:solidFill>
                  <a:srgbClr val="006600"/>
                </a:solidFill>
              </a:rPr>
              <a:t>Πρέπει να χρεωθεί</a:t>
            </a: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C144BC01-F706-4C5B-A18E-047C49264EF3}" type="slidenum">
              <a:rPr lang="el-GR"/>
              <a:pPr/>
              <a:t>131</a:t>
            </a:fld>
            <a:endParaRPr lang="el-GR" dirty="0"/>
          </a:p>
        </p:txBody>
      </p:sp>
      <p:sp>
        <p:nvSpPr>
          <p:cNvPr id="297986" name="Rectangle 2"/>
          <p:cNvSpPr>
            <a:spLocks noGrp="1" noChangeArrowheads="1"/>
          </p:cNvSpPr>
          <p:nvPr>
            <p:ph type="title"/>
          </p:nvPr>
        </p:nvSpPr>
        <p:spPr/>
        <p:txBody>
          <a:bodyPr/>
          <a:lstStyle/>
          <a:p>
            <a:r>
              <a:rPr lang="el-GR" u="sng" dirty="0" smtClean="0">
                <a:solidFill>
                  <a:srgbClr val="002060"/>
                </a:solidFill>
              </a:rPr>
              <a:t>Χρέωση</a:t>
            </a:r>
            <a:r>
              <a:rPr lang="el-GR" dirty="0" smtClean="0">
                <a:solidFill>
                  <a:srgbClr val="002060"/>
                </a:solidFill>
              </a:rPr>
              <a:t>	</a:t>
            </a:r>
            <a:r>
              <a:rPr lang="el-GR" dirty="0" smtClean="0"/>
              <a:t>				</a:t>
            </a:r>
            <a:r>
              <a:rPr lang="el-GR" u="sng" dirty="0" smtClean="0">
                <a:solidFill>
                  <a:srgbClr val="C00000"/>
                </a:solidFill>
              </a:rPr>
              <a:t>Πίστωση</a:t>
            </a:r>
            <a:endParaRPr lang="el-GR" u="sng" dirty="0">
              <a:solidFill>
                <a:srgbClr val="C00000"/>
              </a:solidFill>
            </a:endParaRPr>
          </a:p>
        </p:txBody>
      </p:sp>
      <p:sp>
        <p:nvSpPr>
          <p:cNvPr id="297988" name="Rectangle 4"/>
          <p:cNvSpPr>
            <a:spLocks noChangeArrowheads="1"/>
          </p:cNvSpPr>
          <p:nvPr/>
        </p:nvSpPr>
        <p:spPr bwMode="auto">
          <a:xfrm>
            <a:off x="107504" y="2060575"/>
            <a:ext cx="3600400" cy="3024188"/>
          </a:xfrm>
          <a:prstGeom prst="rect">
            <a:avLst/>
          </a:prstGeom>
          <a:solidFill>
            <a:schemeClr val="accent1"/>
          </a:solidFill>
          <a:ln w="9525" algn="ctr">
            <a:solidFill>
              <a:schemeClr val="tx1"/>
            </a:solidFill>
            <a:miter lim="800000"/>
            <a:headEnd/>
            <a:tailEnd/>
          </a:ln>
          <a:effectLst/>
        </p:spPr>
        <p:txBody>
          <a:bodyPr wrap="none" anchor="ctr"/>
          <a:lstStyle/>
          <a:p>
            <a:pPr marL="457200" indent="-457200" algn="l"/>
            <a:endParaRPr lang="el-GR" dirty="0">
              <a:solidFill>
                <a:schemeClr val="bg2"/>
              </a:solidFill>
            </a:endParaRPr>
          </a:p>
          <a:p>
            <a:pPr marL="457200" indent="-457200" algn="l">
              <a:buFontTx/>
              <a:buAutoNum type="arabicPeriod"/>
            </a:pPr>
            <a:r>
              <a:rPr lang="el-GR" sz="1500" dirty="0">
                <a:solidFill>
                  <a:schemeClr val="bg2"/>
                </a:solidFill>
              </a:rPr>
              <a:t>Αυξάνει τους λογαριασμούς του </a:t>
            </a:r>
          </a:p>
          <a:p>
            <a:pPr marL="457200" indent="-457200" algn="l"/>
            <a:r>
              <a:rPr lang="el-GR" sz="1500" dirty="0">
                <a:solidFill>
                  <a:schemeClr val="bg2"/>
                </a:solidFill>
              </a:rPr>
              <a:t>	Ενεργητικού</a:t>
            </a:r>
          </a:p>
          <a:p>
            <a:pPr marL="457200" indent="-457200" algn="l">
              <a:buFontTx/>
              <a:buAutoNum type="arabicPeriod" startAt="2"/>
            </a:pPr>
            <a:r>
              <a:rPr lang="el-GR" sz="1500" dirty="0">
                <a:solidFill>
                  <a:schemeClr val="bg2"/>
                </a:solidFill>
              </a:rPr>
              <a:t>Αυξάνει τους λογαριασμούς των </a:t>
            </a:r>
          </a:p>
          <a:p>
            <a:pPr marL="457200" indent="-457200" algn="l"/>
            <a:r>
              <a:rPr lang="el-GR" sz="1500" dirty="0">
                <a:solidFill>
                  <a:schemeClr val="bg2"/>
                </a:solidFill>
              </a:rPr>
              <a:t>	Εξόδων</a:t>
            </a:r>
          </a:p>
          <a:p>
            <a:pPr marL="457200" indent="-457200" algn="l">
              <a:buFontTx/>
              <a:buAutoNum type="arabicPeriod" startAt="3"/>
            </a:pPr>
            <a:r>
              <a:rPr lang="el-GR" sz="1500" dirty="0">
                <a:solidFill>
                  <a:schemeClr val="bg2"/>
                </a:solidFill>
              </a:rPr>
              <a:t>Μειώνει τους λογαριασμούς του</a:t>
            </a:r>
          </a:p>
          <a:p>
            <a:pPr marL="457200" indent="-457200" algn="l"/>
            <a:r>
              <a:rPr lang="el-GR" sz="1500" dirty="0">
                <a:solidFill>
                  <a:schemeClr val="bg2"/>
                </a:solidFill>
              </a:rPr>
              <a:t>	Παθητικού</a:t>
            </a:r>
          </a:p>
          <a:p>
            <a:pPr marL="457200" indent="-457200" algn="l">
              <a:buFontTx/>
              <a:buAutoNum type="arabicPeriod" startAt="4"/>
            </a:pPr>
            <a:r>
              <a:rPr lang="el-GR" sz="1500" dirty="0">
                <a:solidFill>
                  <a:schemeClr val="bg2"/>
                </a:solidFill>
              </a:rPr>
              <a:t>Μειώνει τους λογαριασμούς της </a:t>
            </a:r>
          </a:p>
          <a:p>
            <a:pPr marL="457200" indent="-457200" algn="l"/>
            <a:r>
              <a:rPr lang="el-GR" sz="1500" dirty="0">
                <a:solidFill>
                  <a:schemeClr val="bg2"/>
                </a:solidFill>
              </a:rPr>
              <a:t>	Καθαρής Θέσης</a:t>
            </a:r>
          </a:p>
          <a:p>
            <a:pPr marL="457200" indent="-457200" algn="l">
              <a:buFontTx/>
              <a:buAutoNum type="arabicPeriod" startAt="5"/>
            </a:pPr>
            <a:r>
              <a:rPr lang="el-GR" sz="1500" dirty="0">
                <a:solidFill>
                  <a:schemeClr val="bg2"/>
                </a:solidFill>
              </a:rPr>
              <a:t>Μειώνει τους λογαριασμούς των</a:t>
            </a:r>
          </a:p>
          <a:p>
            <a:pPr marL="457200" indent="-457200" algn="l"/>
            <a:r>
              <a:rPr lang="el-GR" sz="1500" dirty="0">
                <a:solidFill>
                  <a:schemeClr val="bg2"/>
                </a:solidFill>
              </a:rPr>
              <a:t>	</a:t>
            </a:r>
            <a:r>
              <a:rPr lang="el-GR" sz="1500" dirty="0" smtClean="0">
                <a:solidFill>
                  <a:schemeClr val="bg2"/>
                </a:solidFill>
              </a:rPr>
              <a:t>Εσόδων</a:t>
            </a:r>
            <a:endParaRPr lang="el-GR" sz="1500" dirty="0">
              <a:solidFill>
                <a:schemeClr val="bg2"/>
              </a:solidFill>
            </a:endParaRPr>
          </a:p>
          <a:p>
            <a:pPr marL="457200" indent="-457200" algn="l">
              <a:buFontTx/>
              <a:buAutoNum type="arabicPeriod"/>
            </a:pPr>
            <a:endParaRPr lang="el-GR" sz="1500" dirty="0">
              <a:solidFill>
                <a:schemeClr val="bg2"/>
              </a:solidFill>
            </a:endParaRPr>
          </a:p>
        </p:txBody>
      </p:sp>
      <p:sp>
        <p:nvSpPr>
          <p:cNvPr id="297990" name="Rectangle 6"/>
          <p:cNvSpPr>
            <a:spLocks noChangeArrowheads="1"/>
          </p:cNvSpPr>
          <p:nvPr/>
        </p:nvSpPr>
        <p:spPr bwMode="auto">
          <a:xfrm>
            <a:off x="5580113" y="2060575"/>
            <a:ext cx="3456384" cy="3024188"/>
          </a:xfrm>
          <a:prstGeom prst="rect">
            <a:avLst/>
          </a:prstGeom>
          <a:solidFill>
            <a:schemeClr val="accent1"/>
          </a:solidFill>
          <a:ln w="9525" algn="ctr">
            <a:solidFill>
              <a:schemeClr val="tx1"/>
            </a:solidFill>
            <a:miter lim="800000"/>
            <a:headEnd/>
            <a:tailEnd/>
          </a:ln>
          <a:effectLst/>
        </p:spPr>
        <p:txBody>
          <a:bodyPr wrap="none" anchor="ctr"/>
          <a:lstStyle/>
          <a:p>
            <a:pPr marL="457200" indent="-457200" algn="l"/>
            <a:endParaRPr lang="el-GR" dirty="0">
              <a:solidFill>
                <a:schemeClr val="bg2"/>
              </a:solidFill>
            </a:endParaRPr>
          </a:p>
          <a:p>
            <a:pPr marL="457200" indent="-457200" algn="l">
              <a:buFontTx/>
              <a:buAutoNum type="arabicPeriod"/>
            </a:pPr>
            <a:r>
              <a:rPr lang="el-GR" sz="1500" dirty="0">
                <a:solidFill>
                  <a:schemeClr val="bg2"/>
                </a:solidFill>
              </a:rPr>
              <a:t>Αυξάνει τους λογαριασμούς του </a:t>
            </a:r>
          </a:p>
          <a:p>
            <a:pPr marL="457200" indent="-457200" algn="l"/>
            <a:r>
              <a:rPr lang="el-GR" sz="1500" dirty="0">
                <a:solidFill>
                  <a:schemeClr val="bg2"/>
                </a:solidFill>
              </a:rPr>
              <a:t>	Παθητικού</a:t>
            </a:r>
          </a:p>
          <a:p>
            <a:pPr marL="457200" indent="-457200" algn="l">
              <a:buFontTx/>
              <a:buAutoNum type="arabicPeriod" startAt="2"/>
            </a:pPr>
            <a:r>
              <a:rPr lang="el-GR" sz="1500" dirty="0">
                <a:solidFill>
                  <a:schemeClr val="bg2"/>
                </a:solidFill>
              </a:rPr>
              <a:t>Αυξάνει τους λογαριασμούς των </a:t>
            </a:r>
          </a:p>
          <a:p>
            <a:pPr marL="457200" indent="-457200" algn="l"/>
            <a:r>
              <a:rPr lang="el-GR" sz="1500" dirty="0">
                <a:solidFill>
                  <a:schemeClr val="bg2"/>
                </a:solidFill>
              </a:rPr>
              <a:t>	Καθαρής Θέσης</a:t>
            </a:r>
          </a:p>
          <a:p>
            <a:pPr marL="457200" indent="-457200" algn="l">
              <a:buFontTx/>
              <a:buAutoNum type="arabicPeriod" startAt="3"/>
            </a:pPr>
            <a:r>
              <a:rPr lang="el-GR" sz="1500" dirty="0">
                <a:solidFill>
                  <a:schemeClr val="bg2"/>
                </a:solidFill>
              </a:rPr>
              <a:t>Αυξάνει τους λογαριασμούς του</a:t>
            </a:r>
          </a:p>
          <a:p>
            <a:pPr marL="457200" indent="-457200" algn="l"/>
            <a:r>
              <a:rPr lang="el-GR" sz="1500" dirty="0">
                <a:solidFill>
                  <a:schemeClr val="bg2"/>
                </a:solidFill>
              </a:rPr>
              <a:t>	Εσόδων</a:t>
            </a:r>
          </a:p>
          <a:p>
            <a:pPr marL="457200" indent="-457200" algn="l">
              <a:buFontTx/>
              <a:buAutoNum type="arabicPeriod" startAt="4"/>
            </a:pPr>
            <a:r>
              <a:rPr lang="el-GR" sz="1500" dirty="0">
                <a:solidFill>
                  <a:schemeClr val="bg2"/>
                </a:solidFill>
              </a:rPr>
              <a:t>Μειώνει τους λογαριασμούς του </a:t>
            </a:r>
          </a:p>
          <a:p>
            <a:pPr marL="457200" indent="-457200" algn="l"/>
            <a:r>
              <a:rPr lang="el-GR" sz="1500" dirty="0">
                <a:solidFill>
                  <a:schemeClr val="bg2"/>
                </a:solidFill>
              </a:rPr>
              <a:t>	Ενεργητικού</a:t>
            </a:r>
          </a:p>
          <a:p>
            <a:pPr marL="457200" indent="-457200" algn="l">
              <a:buFontTx/>
              <a:buAutoNum type="arabicPeriod" startAt="5"/>
            </a:pPr>
            <a:r>
              <a:rPr lang="el-GR" sz="1500" dirty="0">
                <a:solidFill>
                  <a:schemeClr val="bg2"/>
                </a:solidFill>
              </a:rPr>
              <a:t>Μειώνει τους λογαριασμούς των</a:t>
            </a:r>
          </a:p>
          <a:p>
            <a:pPr marL="457200" indent="-457200" algn="l"/>
            <a:r>
              <a:rPr lang="el-GR" sz="1500" dirty="0">
                <a:solidFill>
                  <a:schemeClr val="bg2"/>
                </a:solidFill>
              </a:rPr>
              <a:t>	Εξόδων</a:t>
            </a:r>
          </a:p>
          <a:p>
            <a:pPr marL="457200" indent="-457200" algn="l">
              <a:buFontTx/>
              <a:buAutoNum type="arabicPeriod"/>
            </a:pPr>
            <a:endParaRPr lang="el-GR" sz="1500" dirty="0">
              <a:solidFill>
                <a:schemeClr val="bg2"/>
              </a:solidFill>
            </a:endParaRPr>
          </a:p>
        </p:txBody>
      </p:sp>
      <p:sp>
        <p:nvSpPr>
          <p:cNvPr id="297991" name="Oval 7"/>
          <p:cNvSpPr>
            <a:spLocks noChangeArrowheads="1"/>
          </p:cNvSpPr>
          <p:nvPr/>
        </p:nvSpPr>
        <p:spPr bwMode="auto">
          <a:xfrm>
            <a:off x="3779838" y="2924175"/>
            <a:ext cx="1008062" cy="1009650"/>
          </a:xfrm>
          <a:prstGeom prst="ellipse">
            <a:avLst/>
          </a:prstGeom>
          <a:solidFill>
            <a:srgbClr val="C0C0C0"/>
          </a:solidFill>
          <a:ln w="9525" algn="ctr">
            <a:solidFill>
              <a:schemeClr val="tx1"/>
            </a:solidFill>
            <a:round/>
            <a:headEnd/>
            <a:tailEnd/>
          </a:ln>
          <a:effectLst/>
        </p:spPr>
        <p:txBody>
          <a:bodyPr wrap="none" anchor="ctr"/>
          <a:lstStyle/>
          <a:p>
            <a:r>
              <a:rPr lang="el-GR" b="1" dirty="0" smtClean="0">
                <a:solidFill>
                  <a:srgbClr val="002060"/>
                </a:solidFill>
              </a:rPr>
              <a:t>Χ</a:t>
            </a:r>
            <a:endParaRPr lang="el-GR" b="1" dirty="0">
              <a:solidFill>
                <a:srgbClr val="002060"/>
              </a:solidFill>
            </a:endParaRPr>
          </a:p>
        </p:txBody>
      </p:sp>
      <p:sp>
        <p:nvSpPr>
          <p:cNvPr id="297992" name="Oval 8"/>
          <p:cNvSpPr>
            <a:spLocks noChangeArrowheads="1"/>
          </p:cNvSpPr>
          <p:nvPr/>
        </p:nvSpPr>
        <p:spPr bwMode="auto">
          <a:xfrm>
            <a:off x="4500563" y="2924175"/>
            <a:ext cx="1008062" cy="1009650"/>
          </a:xfrm>
          <a:prstGeom prst="ellipse">
            <a:avLst/>
          </a:prstGeom>
          <a:solidFill>
            <a:srgbClr val="969696"/>
          </a:solidFill>
          <a:ln w="9525" algn="ctr">
            <a:solidFill>
              <a:schemeClr val="tx1"/>
            </a:solidFill>
            <a:round/>
            <a:headEnd/>
            <a:tailEnd/>
          </a:ln>
          <a:effectLst/>
        </p:spPr>
        <p:txBody>
          <a:bodyPr wrap="none" anchor="ctr"/>
          <a:lstStyle/>
          <a:p>
            <a:r>
              <a:rPr lang="el-GR" b="1" dirty="0" smtClean="0">
                <a:solidFill>
                  <a:srgbClr val="C00000"/>
                </a:solidFill>
              </a:rPr>
              <a:t>Π</a:t>
            </a:r>
            <a:endParaRPr lang="el-GR" b="1" dirty="0">
              <a:solidFill>
                <a:srgbClr val="C00000"/>
              </a:solidFill>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671DAF19-84FB-4898-900C-36927AFADE7C}" type="slidenum">
              <a:rPr lang="el-GR"/>
              <a:pPr/>
              <a:t>132</a:t>
            </a:fld>
            <a:endParaRPr lang="el-GR" dirty="0"/>
          </a:p>
        </p:txBody>
      </p:sp>
      <p:sp>
        <p:nvSpPr>
          <p:cNvPr id="299010" name="Rectangle 2"/>
          <p:cNvSpPr>
            <a:spLocks noGrp="1" noChangeArrowheads="1"/>
          </p:cNvSpPr>
          <p:nvPr>
            <p:ph type="title"/>
          </p:nvPr>
        </p:nvSpPr>
        <p:spPr>
          <a:xfrm>
            <a:off x="457200" y="152400"/>
            <a:ext cx="8507288" cy="1219200"/>
          </a:xfrm>
        </p:spPr>
        <p:txBody>
          <a:bodyPr>
            <a:normAutofit fontScale="90000"/>
          </a:bodyPr>
          <a:lstStyle/>
          <a:p>
            <a:r>
              <a:rPr lang="el-GR" sz="4000" b="1" dirty="0" smtClean="0">
                <a:solidFill>
                  <a:srgbClr val="002060"/>
                </a:solidFill>
              </a:rPr>
              <a:t>Διαγραμματική Απεικόνιση Λογαριασμών</a:t>
            </a:r>
            <a:endParaRPr lang="el-GR" sz="4000" b="1" dirty="0">
              <a:solidFill>
                <a:srgbClr val="002060"/>
              </a:solidFill>
            </a:endParaRPr>
          </a:p>
        </p:txBody>
      </p:sp>
      <p:sp>
        <p:nvSpPr>
          <p:cNvPr id="299012" name="Line 4"/>
          <p:cNvSpPr>
            <a:spLocks noChangeShapeType="1"/>
          </p:cNvSpPr>
          <p:nvPr/>
        </p:nvSpPr>
        <p:spPr bwMode="auto">
          <a:xfrm>
            <a:off x="1331913" y="6092825"/>
            <a:ext cx="6119812" cy="0"/>
          </a:xfrm>
          <a:prstGeom prst="line">
            <a:avLst/>
          </a:prstGeom>
          <a:noFill/>
          <a:ln w="9525">
            <a:solidFill>
              <a:schemeClr val="tx1"/>
            </a:solidFill>
            <a:round/>
            <a:headEnd/>
            <a:tailEnd/>
          </a:ln>
          <a:effectLst/>
        </p:spPr>
        <p:txBody>
          <a:bodyPr/>
          <a:lstStyle/>
          <a:p>
            <a:endParaRPr lang="el-GR" dirty="0"/>
          </a:p>
        </p:txBody>
      </p:sp>
      <p:sp>
        <p:nvSpPr>
          <p:cNvPr id="299013" name="Line 5"/>
          <p:cNvSpPr>
            <a:spLocks noChangeShapeType="1"/>
          </p:cNvSpPr>
          <p:nvPr/>
        </p:nvSpPr>
        <p:spPr bwMode="auto">
          <a:xfrm>
            <a:off x="1835150" y="5445125"/>
            <a:ext cx="5040313" cy="0"/>
          </a:xfrm>
          <a:prstGeom prst="line">
            <a:avLst/>
          </a:prstGeom>
          <a:noFill/>
          <a:ln w="9525">
            <a:solidFill>
              <a:schemeClr val="tx1"/>
            </a:solidFill>
            <a:round/>
            <a:headEnd/>
            <a:tailEnd/>
          </a:ln>
          <a:effectLst/>
        </p:spPr>
        <p:txBody>
          <a:bodyPr/>
          <a:lstStyle/>
          <a:p>
            <a:endParaRPr lang="el-GR" dirty="0"/>
          </a:p>
        </p:txBody>
      </p:sp>
      <p:sp>
        <p:nvSpPr>
          <p:cNvPr id="299014" name="Line 6"/>
          <p:cNvSpPr>
            <a:spLocks noChangeShapeType="1"/>
          </p:cNvSpPr>
          <p:nvPr/>
        </p:nvSpPr>
        <p:spPr bwMode="auto">
          <a:xfrm flipV="1">
            <a:off x="1331640" y="2420888"/>
            <a:ext cx="3024187" cy="3671887"/>
          </a:xfrm>
          <a:prstGeom prst="line">
            <a:avLst/>
          </a:prstGeom>
          <a:noFill/>
          <a:ln w="9525">
            <a:solidFill>
              <a:schemeClr val="tx1"/>
            </a:solidFill>
            <a:round/>
            <a:headEnd/>
            <a:tailEnd/>
          </a:ln>
          <a:effectLst/>
        </p:spPr>
        <p:txBody>
          <a:bodyPr/>
          <a:lstStyle/>
          <a:p>
            <a:endParaRPr lang="el-GR" dirty="0"/>
          </a:p>
        </p:txBody>
      </p:sp>
      <p:sp>
        <p:nvSpPr>
          <p:cNvPr id="299015" name="Line 7"/>
          <p:cNvSpPr>
            <a:spLocks noChangeShapeType="1"/>
          </p:cNvSpPr>
          <p:nvPr/>
        </p:nvSpPr>
        <p:spPr bwMode="auto">
          <a:xfrm>
            <a:off x="4356100" y="2420938"/>
            <a:ext cx="3095625" cy="3671887"/>
          </a:xfrm>
          <a:prstGeom prst="line">
            <a:avLst/>
          </a:prstGeom>
          <a:noFill/>
          <a:ln w="9525">
            <a:solidFill>
              <a:schemeClr val="tx1"/>
            </a:solidFill>
            <a:round/>
            <a:headEnd/>
            <a:tailEnd/>
          </a:ln>
          <a:effectLst/>
        </p:spPr>
        <p:txBody>
          <a:bodyPr/>
          <a:lstStyle/>
          <a:p>
            <a:endParaRPr lang="el-GR" dirty="0"/>
          </a:p>
        </p:txBody>
      </p:sp>
      <p:sp>
        <p:nvSpPr>
          <p:cNvPr id="299016" name="Line 8"/>
          <p:cNvSpPr>
            <a:spLocks noChangeShapeType="1"/>
          </p:cNvSpPr>
          <p:nvPr/>
        </p:nvSpPr>
        <p:spPr bwMode="auto">
          <a:xfrm>
            <a:off x="2482850" y="4725988"/>
            <a:ext cx="3816350" cy="0"/>
          </a:xfrm>
          <a:prstGeom prst="line">
            <a:avLst/>
          </a:prstGeom>
          <a:noFill/>
          <a:ln w="9525">
            <a:solidFill>
              <a:schemeClr val="tx1"/>
            </a:solidFill>
            <a:round/>
            <a:headEnd/>
            <a:tailEnd/>
          </a:ln>
          <a:effectLst/>
        </p:spPr>
        <p:txBody>
          <a:bodyPr/>
          <a:lstStyle/>
          <a:p>
            <a:endParaRPr lang="el-GR" dirty="0"/>
          </a:p>
        </p:txBody>
      </p:sp>
      <p:sp>
        <p:nvSpPr>
          <p:cNvPr id="299017" name="Line 9"/>
          <p:cNvSpPr>
            <a:spLocks noChangeShapeType="1"/>
          </p:cNvSpPr>
          <p:nvPr/>
        </p:nvSpPr>
        <p:spPr bwMode="auto">
          <a:xfrm>
            <a:off x="2987675" y="4076700"/>
            <a:ext cx="2736850" cy="0"/>
          </a:xfrm>
          <a:prstGeom prst="line">
            <a:avLst/>
          </a:prstGeom>
          <a:noFill/>
          <a:ln w="9525">
            <a:solidFill>
              <a:schemeClr val="tx1"/>
            </a:solidFill>
            <a:round/>
            <a:headEnd/>
            <a:tailEnd/>
          </a:ln>
          <a:effectLst/>
        </p:spPr>
        <p:txBody>
          <a:bodyPr/>
          <a:lstStyle/>
          <a:p>
            <a:endParaRPr lang="el-GR" dirty="0"/>
          </a:p>
        </p:txBody>
      </p:sp>
      <p:sp>
        <p:nvSpPr>
          <p:cNvPr id="299018" name="Text Box 10"/>
          <p:cNvSpPr txBox="1">
            <a:spLocks noChangeArrowheads="1"/>
          </p:cNvSpPr>
          <p:nvPr/>
        </p:nvSpPr>
        <p:spPr bwMode="auto">
          <a:xfrm>
            <a:off x="3707904" y="2996952"/>
            <a:ext cx="1536700" cy="915988"/>
          </a:xfrm>
          <a:prstGeom prst="rect">
            <a:avLst/>
          </a:prstGeom>
          <a:noFill/>
          <a:ln w="9525" algn="ctr">
            <a:noFill/>
            <a:miter lim="800000"/>
            <a:headEnd/>
            <a:tailEnd/>
          </a:ln>
          <a:effectLst/>
        </p:spPr>
        <p:txBody>
          <a:bodyPr wrap="none">
            <a:spAutoFit/>
          </a:bodyPr>
          <a:lstStyle/>
          <a:p>
            <a:r>
              <a:rPr lang="el-GR" dirty="0" smtClean="0">
                <a:solidFill>
                  <a:schemeClr val="bg1"/>
                </a:solidFill>
              </a:rPr>
              <a:t>Τεταρτο-</a:t>
            </a:r>
            <a:endParaRPr lang="el-GR" dirty="0">
              <a:solidFill>
                <a:schemeClr val="bg1"/>
              </a:solidFill>
            </a:endParaRPr>
          </a:p>
          <a:p>
            <a:r>
              <a:rPr lang="el-GR" dirty="0" smtClean="0">
                <a:solidFill>
                  <a:schemeClr val="bg1"/>
                </a:solidFill>
              </a:rPr>
              <a:t>βάθμιοι</a:t>
            </a:r>
            <a:endParaRPr lang="el-GR" dirty="0">
              <a:solidFill>
                <a:schemeClr val="bg1"/>
              </a:solidFill>
            </a:endParaRPr>
          </a:p>
          <a:p>
            <a:r>
              <a:rPr lang="el-GR" dirty="0">
                <a:solidFill>
                  <a:schemeClr val="bg1"/>
                </a:solidFill>
              </a:rPr>
              <a:t> Λογαριασμοί</a:t>
            </a:r>
          </a:p>
        </p:txBody>
      </p:sp>
      <p:sp>
        <p:nvSpPr>
          <p:cNvPr id="299019" name="Text Box 11"/>
          <p:cNvSpPr txBox="1">
            <a:spLocks noChangeArrowheads="1"/>
          </p:cNvSpPr>
          <p:nvPr/>
        </p:nvSpPr>
        <p:spPr bwMode="auto">
          <a:xfrm>
            <a:off x="2987675" y="4221163"/>
            <a:ext cx="2825750" cy="366712"/>
          </a:xfrm>
          <a:prstGeom prst="rect">
            <a:avLst/>
          </a:prstGeom>
          <a:noFill/>
          <a:ln w="9525" algn="ctr">
            <a:noFill/>
            <a:miter lim="800000"/>
            <a:headEnd/>
            <a:tailEnd/>
          </a:ln>
          <a:effectLst/>
        </p:spPr>
        <p:txBody>
          <a:bodyPr wrap="none">
            <a:spAutoFit/>
          </a:bodyPr>
          <a:lstStyle/>
          <a:p>
            <a:r>
              <a:rPr lang="el-GR" dirty="0" smtClean="0">
                <a:solidFill>
                  <a:srgbClr val="006600"/>
                </a:solidFill>
              </a:rPr>
              <a:t>Τριτοβάθμιοι </a:t>
            </a:r>
            <a:r>
              <a:rPr lang="el-GR" dirty="0">
                <a:solidFill>
                  <a:srgbClr val="006600"/>
                </a:solidFill>
              </a:rPr>
              <a:t>Λογαριασμοί</a:t>
            </a:r>
          </a:p>
        </p:txBody>
      </p:sp>
      <p:sp>
        <p:nvSpPr>
          <p:cNvPr id="299020" name="Text Box 12"/>
          <p:cNvSpPr txBox="1">
            <a:spLocks noChangeArrowheads="1"/>
          </p:cNvSpPr>
          <p:nvPr/>
        </p:nvSpPr>
        <p:spPr bwMode="auto">
          <a:xfrm>
            <a:off x="2771775" y="4868863"/>
            <a:ext cx="3116263" cy="366712"/>
          </a:xfrm>
          <a:prstGeom prst="rect">
            <a:avLst/>
          </a:prstGeom>
          <a:noFill/>
          <a:ln w="9525" algn="ctr">
            <a:noFill/>
            <a:miter lim="800000"/>
            <a:headEnd/>
            <a:tailEnd/>
          </a:ln>
          <a:effectLst/>
        </p:spPr>
        <p:txBody>
          <a:bodyPr wrap="none">
            <a:spAutoFit/>
          </a:bodyPr>
          <a:lstStyle/>
          <a:p>
            <a:r>
              <a:rPr lang="el-GR" dirty="0">
                <a:solidFill>
                  <a:srgbClr val="FFFF00"/>
                </a:solidFill>
              </a:rPr>
              <a:t>Δευτεροβάθμιοι Λογαριασμοί</a:t>
            </a:r>
          </a:p>
        </p:txBody>
      </p:sp>
      <p:sp>
        <p:nvSpPr>
          <p:cNvPr id="299021" name="Text Box 13"/>
          <p:cNvSpPr txBox="1">
            <a:spLocks noChangeArrowheads="1"/>
          </p:cNvSpPr>
          <p:nvPr/>
        </p:nvSpPr>
        <p:spPr bwMode="auto">
          <a:xfrm>
            <a:off x="2843213" y="5516563"/>
            <a:ext cx="2978150" cy="366712"/>
          </a:xfrm>
          <a:prstGeom prst="rect">
            <a:avLst/>
          </a:prstGeom>
          <a:noFill/>
          <a:ln w="9525" algn="ctr">
            <a:noFill/>
            <a:miter lim="800000"/>
            <a:headEnd/>
            <a:tailEnd/>
          </a:ln>
          <a:effectLst/>
        </p:spPr>
        <p:txBody>
          <a:bodyPr wrap="none">
            <a:spAutoFit/>
          </a:bodyPr>
          <a:lstStyle/>
          <a:p>
            <a:r>
              <a:rPr lang="el-GR" dirty="0">
                <a:solidFill>
                  <a:srgbClr val="C00000"/>
                </a:solidFill>
              </a:rPr>
              <a:t>Πρωτοβάθμιοι Λογαριασμοί</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49463BC9-2CBA-4915-AC29-F9CFBA995D26}" type="slidenum">
              <a:rPr lang="el-GR"/>
              <a:pPr/>
              <a:t>133</a:t>
            </a:fld>
            <a:endParaRPr lang="el-GR" dirty="0"/>
          </a:p>
        </p:txBody>
      </p:sp>
      <p:sp>
        <p:nvSpPr>
          <p:cNvPr id="301058" name="Rectangle 2"/>
          <p:cNvSpPr>
            <a:spLocks noGrp="1" noChangeArrowheads="1"/>
          </p:cNvSpPr>
          <p:nvPr>
            <p:ph type="title"/>
          </p:nvPr>
        </p:nvSpPr>
        <p:spPr>
          <a:xfrm>
            <a:off x="107504" y="152400"/>
            <a:ext cx="8856984" cy="900336"/>
          </a:xfrm>
        </p:spPr>
        <p:txBody>
          <a:bodyPr>
            <a:normAutofit/>
          </a:bodyPr>
          <a:lstStyle/>
          <a:p>
            <a:pPr algn="ctr"/>
            <a:r>
              <a:rPr lang="el-GR" sz="4000" b="1" dirty="0">
                <a:solidFill>
                  <a:srgbClr val="002060"/>
                </a:solidFill>
              </a:rPr>
              <a:t>Κανόνες </a:t>
            </a:r>
            <a:r>
              <a:rPr lang="el-GR" sz="4000" b="1" dirty="0" smtClean="0">
                <a:solidFill>
                  <a:srgbClr val="002060"/>
                </a:solidFill>
              </a:rPr>
              <a:t> Ανάπτυξης Λογαριασμών</a:t>
            </a:r>
            <a:endParaRPr lang="el-GR" sz="4000" b="1" dirty="0">
              <a:solidFill>
                <a:srgbClr val="002060"/>
              </a:solidFill>
            </a:endParaRPr>
          </a:p>
        </p:txBody>
      </p:sp>
      <p:sp>
        <p:nvSpPr>
          <p:cNvPr id="301059" name="Rectangle 3"/>
          <p:cNvSpPr>
            <a:spLocks noGrp="1" noChangeArrowheads="1"/>
          </p:cNvSpPr>
          <p:nvPr>
            <p:ph type="body" idx="1"/>
          </p:nvPr>
        </p:nvSpPr>
        <p:spPr>
          <a:xfrm>
            <a:off x="251520" y="1052736"/>
            <a:ext cx="8640960" cy="5256584"/>
          </a:xfrm>
        </p:spPr>
        <p:txBody>
          <a:bodyPr/>
          <a:lstStyle/>
          <a:p>
            <a:pPr>
              <a:lnSpc>
                <a:spcPct val="90000"/>
              </a:lnSpc>
            </a:pPr>
            <a:r>
              <a:rPr lang="el-GR" sz="2800" dirty="0"/>
              <a:t>Ο </a:t>
            </a:r>
            <a:r>
              <a:rPr lang="el-GR" sz="2800" b="1" dirty="0">
                <a:solidFill>
                  <a:srgbClr val="C00000"/>
                </a:solidFill>
              </a:rPr>
              <a:t>πρωτοβάθμιος</a:t>
            </a:r>
            <a:r>
              <a:rPr lang="el-GR" sz="2800" dirty="0"/>
              <a:t> και ο </a:t>
            </a:r>
            <a:r>
              <a:rPr lang="el-GR" sz="2800" dirty="0">
                <a:solidFill>
                  <a:srgbClr val="FFFF00"/>
                </a:solidFill>
              </a:rPr>
              <a:t>δευτεροβάθμιος</a:t>
            </a:r>
            <a:r>
              <a:rPr lang="el-GR" sz="2800" dirty="0"/>
              <a:t> αναλυτικός λογαριασμός πρέπει να συμφωνεί και στην  χρέωση και στην πίστωση.</a:t>
            </a:r>
          </a:p>
          <a:p>
            <a:pPr>
              <a:lnSpc>
                <a:spcPct val="90000"/>
              </a:lnSpc>
            </a:pPr>
            <a:r>
              <a:rPr lang="el-GR" sz="2800" dirty="0">
                <a:solidFill>
                  <a:schemeClr val="bg1"/>
                </a:solidFill>
              </a:rPr>
              <a:t>Επίσης το υπόλοιπο του γενικού λογαριασμού πρέπει να είναι ίσο με το άθροισμα των υπολοίπων των ειδικών αναλυτικών δευτεροβάθμιων λογαριασμών.</a:t>
            </a:r>
          </a:p>
          <a:p>
            <a:pPr>
              <a:lnSpc>
                <a:spcPct val="90000"/>
              </a:lnSpc>
            </a:pPr>
            <a:r>
              <a:rPr lang="el-GR" sz="2800" dirty="0"/>
              <a:t>Στην πράξη παρουσιάζεται η περίπτωση κατά την οποία ένας γενικός λογαριασμός με χρεωστικό ή πιστωτικό υπόλοιπο αναλύεται σε ειδικούς λογαριασμούς από τους οποίους άλλοι έχουν χρεωστικό και άλλοι πιστωτικό υπόλοιπο</a:t>
            </a:r>
          </a:p>
          <a:p>
            <a:pPr>
              <a:lnSpc>
                <a:spcPct val="90000"/>
              </a:lnSpc>
              <a:buFont typeface="Wingdings" pitchFamily="2" charset="2"/>
              <a:buNone/>
            </a:pPr>
            <a:endParaRPr lang="el-GR" sz="2400" dirty="0"/>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0E76A37C-83D1-4596-B1F0-EA6A9C10593E}" type="slidenum">
              <a:rPr lang="el-GR"/>
              <a:pPr/>
              <a:t>134</a:t>
            </a:fld>
            <a:endParaRPr lang="el-GR" dirty="0"/>
          </a:p>
        </p:txBody>
      </p:sp>
      <p:sp>
        <p:nvSpPr>
          <p:cNvPr id="135170" name="Rectangle 2"/>
          <p:cNvSpPr>
            <a:spLocks noGrp="1" noChangeArrowheads="1"/>
          </p:cNvSpPr>
          <p:nvPr>
            <p:ph type="title"/>
          </p:nvPr>
        </p:nvSpPr>
        <p:spPr>
          <a:xfrm>
            <a:off x="685800" y="609600"/>
            <a:ext cx="7702550" cy="874713"/>
          </a:xfrm>
        </p:spPr>
        <p:txBody>
          <a:bodyPr/>
          <a:lstStyle/>
          <a:p>
            <a:pPr algn="ctr"/>
            <a:r>
              <a:rPr lang="el-GR" b="1" u="sng" dirty="0">
                <a:solidFill>
                  <a:srgbClr val="FFFF00"/>
                </a:solidFill>
              </a:rPr>
              <a:t>ΜΕΤΑΣΧΗΜΑΤΙΣΜΟΙ</a:t>
            </a:r>
            <a:endParaRPr lang="en-US" b="1" u="sng" dirty="0">
              <a:solidFill>
                <a:srgbClr val="FFFF00"/>
              </a:solidFill>
            </a:endParaRPr>
          </a:p>
        </p:txBody>
      </p:sp>
      <p:sp>
        <p:nvSpPr>
          <p:cNvPr id="135171" name="Rectangle 3"/>
          <p:cNvSpPr>
            <a:spLocks noGrp="1" noChangeArrowheads="1"/>
          </p:cNvSpPr>
          <p:nvPr>
            <p:ph type="body" idx="1"/>
          </p:nvPr>
        </p:nvSpPr>
        <p:spPr/>
        <p:txBody>
          <a:bodyPr/>
          <a:lstStyle/>
          <a:p>
            <a:pPr marL="609600" indent="-609600"/>
            <a:r>
              <a:rPr lang="el-GR" sz="2400" dirty="0"/>
              <a:t>ΟΙ ΜΕΤΑΒΟΛΕΣ ΣΤΗ ΛΟΓΙΣΤΙΚΗ ΙΣΟΤΗΤΑ ΚΑΛΟΥΝΤΑΙ ΜΕΤΑΣΧΗΜΑΤΙΣΜΟΙ</a:t>
            </a:r>
          </a:p>
          <a:p>
            <a:pPr marL="609600" indent="-609600" algn="ctr">
              <a:buFont typeface="Wingdings" pitchFamily="2" charset="2"/>
              <a:buNone/>
            </a:pPr>
            <a:endParaRPr lang="el-GR" sz="2400" dirty="0"/>
          </a:p>
          <a:p>
            <a:pPr marL="609600" indent="-609600">
              <a:buFont typeface="Wingdings" pitchFamily="2" charset="2"/>
              <a:buAutoNum type="arabicPeriod"/>
            </a:pPr>
            <a:r>
              <a:rPr lang="el-GR" sz="2400" b="1" dirty="0">
                <a:solidFill>
                  <a:srgbClr val="FFC000"/>
                </a:solidFill>
              </a:rPr>
              <a:t>ΑΠΛΟΙ ΜΕΤΑΣΗΜΑΤΙΣΜΟΙ</a:t>
            </a:r>
            <a:r>
              <a:rPr lang="en-US" sz="2400" b="1" dirty="0">
                <a:solidFill>
                  <a:srgbClr val="FFC000"/>
                </a:solidFill>
              </a:rPr>
              <a:t>: </a:t>
            </a:r>
            <a:r>
              <a:rPr lang="el-GR" sz="2400" dirty="0"/>
              <a:t>Όταν μεταβάλλονται δύο μόνο στοιχεία της λογιστικής ισότητας</a:t>
            </a:r>
          </a:p>
          <a:p>
            <a:pPr marL="609600" indent="-609600" algn="ctr">
              <a:buFont typeface="Wingdings" pitchFamily="2" charset="2"/>
              <a:buNone/>
            </a:pPr>
            <a:endParaRPr lang="el-GR" sz="2400" dirty="0"/>
          </a:p>
          <a:p>
            <a:pPr marL="609600" indent="-609600">
              <a:buFont typeface="Wingdings" pitchFamily="2" charset="2"/>
              <a:buAutoNum type="arabicPeriod" startAt="2"/>
            </a:pPr>
            <a:r>
              <a:rPr lang="el-GR" sz="2400" b="1" dirty="0">
                <a:solidFill>
                  <a:srgbClr val="006600"/>
                </a:solidFill>
              </a:rPr>
              <a:t>ΣΥΝΘΕΤΟΙ ΜΕΤΑΣΗΜΑΤΙΣΜΟΙ</a:t>
            </a:r>
            <a:r>
              <a:rPr lang="en-US" sz="2400" b="1" dirty="0">
                <a:solidFill>
                  <a:srgbClr val="006600"/>
                </a:solidFill>
              </a:rPr>
              <a:t>:</a:t>
            </a:r>
            <a:r>
              <a:rPr lang="en-US" sz="2400" dirty="0"/>
              <a:t> </a:t>
            </a:r>
            <a:r>
              <a:rPr lang="el-GR" sz="2400" dirty="0"/>
              <a:t>Όταν μεταβάλλονται παραπάνω από δύο στοιχεία της λογιστικής ισότητας</a:t>
            </a:r>
            <a:endParaRPr lang="en-US" sz="2400" dirty="0"/>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body" idx="1"/>
          </p:nvPr>
        </p:nvSpPr>
        <p:spPr>
          <a:xfrm>
            <a:off x="179512" y="188912"/>
            <a:ext cx="8784976" cy="6552455"/>
          </a:xfrm>
        </p:spPr>
        <p:txBody>
          <a:bodyPr>
            <a:normAutofit fontScale="55000" lnSpcReduction="20000"/>
          </a:bodyPr>
          <a:lstStyle/>
          <a:p>
            <a:pPr marL="0" indent="0" algn="ctr">
              <a:lnSpc>
                <a:spcPct val="80000"/>
              </a:lnSpc>
              <a:buFontTx/>
              <a:buNone/>
            </a:pPr>
            <a:r>
              <a:rPr lang="el-GR" sz="1600" b="1" dirty="0"/>
              <a:t>      </a:t>
            </a:r>
            <a:r>
              <a:rPr lang="el-GR" sz="2900" b="1" u="sng" dirty="0">
                <a:solidFill>
                  <a:srgbClr val="7030A0"/>
                </a:solidFill>
                <a:latin typeface="Cambria" pitchFamily="18" charset="0"/>
              </a:rPr>
              <a:t>Πλεονεκτήματα Των Επιχειρήσεων Από Τη Εφαρμογή Της Διπλογραφικής Μεθόδου</a:t>
            </a:r>
          </a:p>
          <a:p>
            <a:pPr marL="0" indent="0">
              <a:lnSpc>
                <a:spcPct val="80000"/>
              </a:lnSpc>
              <a:buFontTx/>
              <a:buNone/>
            </a:pPr>
            <a:endParaRPr lang="el-GR" sz="1800" b="1" u="sng" dirty="0"/>
          </a:p>
          <a:p>
            <a:pPr marL="0" indent="0" algn="just">
              <a:lnSpc>
                <a:spcPct val="160000"/>
              </a:lnSpc>
              <a:spcBef>
                <a:spcPts val="0"/>
              </a:spcBef>
              <a:buClr>
                <a:srgbClr val="F151AC"/>
              </a:buClr>
              <a:buFont typeface="+mj-lt"/>
              <a:buAutoNum type="arabicPeriod"/>
            </a:pPr>
            <a:r>
              <a:rPr lang="el-GR" sz="1600" dirty="0" smtClean="0">
                <a:latin typeface="Arial" pitchFamily="34" charset="0"/>
                <a:cs typeface="Arial" pitchFamily="34" charset="0"/>
              </a:rPr>
              <a:t>  </a:t>
            </a:r>
            <a:r>
              <a:rPr lang="el-GR" sz="2900" dirty="0">
                <a:latin typeface="Arial" pitchFamily="34" charset="0"/>
                <a:cs typeface="Arial" pitchFamily="34" charset="0"/>
              </a:rPr>
              <a:t>Επειδή κάθε λογιστικό γεγονός απεικονίζεται με την κίνηση  δυο τουλάχιστον </a:t>
            </a:r>
            <a:r>
              <a:rPr lang="el-GR" sz="2900" dirty="0" smtClean="0">
                <a:latin typeface="Arial" pitchFamily="34" charset="0"/>
                <a:cs typeface="Arial" pitchFamily="34" charset="0"/>
              </a:rPr>
              <a:t> λογαριασμών</a:t>
            </a:r>
            <a:r>
              <a:rPr lang="el-GR" sz="2900" dirty="0">
                <a:latin typeface="Arial" pitchFamily="34" charset="0"/>
                <a:cs typeface="Arial" pitchFamily="34" charset="0"/>
              </a:rPr>
              <a:t>, οι μεταβολές των οποίων συνιστούν αριθμητική </a:t>
            </a:r>
            <a:r>
              <a:rPr lang="el-GR" sz="2900" dirty="0" smtClean="0">
                <a:latin typeface="Arial" pitchFamily="34" charset="0"/>
                <a:cs typeface="Arial" pitchFamily="34" charset="0"/>
              </a:rPr>
              <a:t>(ή </a:t>
            </a:r>
            <a:r>
              <a:rPr lang="el-GR" sz="2900" dirty="0">
                <a:latin typeface="Arial" pitchFamily="34" charset="0"/>
                <a:cs typeface="Arial" pitchFamily="34" charset="0"/>
              </a:rPr>
              <a:t>μαθηματική) ισότητα, προκύπτει  ένα σύστημα ισοτήτων </a:t>
            </a:r>
            <a:r>
              <a:rPr lang="el-GR" sz="2900" dirty="0" smtClean="0">
                <a:latin typeface="Arial" pitchFamily="34" charset="0"/>
                <a:cs typeface="Arial" pitchFamily="34" charset="0"/>
              </a:rPr>
              <a:t>(ισολογισμοί</a:t>
            </a:r>
            <a:r>
              <a:rPr lang="el-GR" sz="2900" dirty="0">
                <a:latin typeface="Arial" pitchFamily="34" charset="0"/>
                <a:cs typeface="Arial" pitchFamily="34" charset="0"/>
              </a:rPr>
              <a:t>, ισοζυγία, κ.λ.π</a:t>
            </a:r>
            <a:r>
              <a:rPr lang="el-GR" sz="2900" dirty="0" smtClean="0">
                <a:latin typeface="Arial" pitchFamily="34" charset="0"/>
                <a:cs typeface="Arial" pitchFamily="34" charset="0"/>
              </a:rPr>
              <a:t>.) </a:t>
            </a:r>
            <a:r>
              <a:rPr lang="el-GR" sz="2900" dirty="0">
                <a:latin typeface="Arial" pitchFamily="34" charset="0"/>
                <a:cs typeface="Arial" pitchFamily="34" charset="0"/>
              </a:rPr>
              <a:t>με το οποίο εξασφαλίζεται, περίπου αυτόματα, ο έλεγχος της αριθμητικής ακρίβειας των λογιστικών βιβλίων της επιχείρησης.</a:t>
            </a:r>
          </a:p>
          <a:p>
            <a:pPr marL="0" indent="0" algn="just">
              <a:lnSpc>
                <a:spcPct val="160000"/>
              </a:lnSpc>
              <a:spcBef>
                <a:spcPts val="0"/>
              </a:spcBef>
              <a:buClr>
                <a:srgbClr val="F151AC"/>
              </a:buClr>
              <a:buFont typeface="+mj-lt"/>
              <a:buAutoNum type="arabicPeriod"/>
            </a:pPr>
            <a:endParaRPr lang="el-GR" sz="2900" dirty="0">
              <a:latin typeface="Arial" pitchFamily="34" charset="0"/>
              <a:cs typeface="Arial" pitchFamily="34" charset="0"/>
            </a:endParaRPr>
          </a:p>
          <a:p>
            <a:pPr marL="0" indent="0" algn="just">
              <a:lnSpc>
                <a:spcPct val="160000"/>
              </a:lnSpc>
              <a:spcBef>
                <a:spcPts val="0"/>
              </a:spcBef>
              <a:buClr>
                <a:srgbClr val="F151AC"/>
              </a:buClr>
              <a:buFont typeface="+mj-lt"/>
              <a:buAutoNum type="arabicPeriod"/>
            </a:pPr>
            <a:r>
              <a:rPr lang="el-GR" sz="2900" dirty="0">
                <a:latin typeface="Arial" pitchFamily="34" charset="0"/>
                <a:cs typeface="Arial" pitchFamily="34" charset="0"/>
              </a:rPr>
              <a:t>  Οι πρωτοβάθμιοι λογαριασμοί είναι επιδεκτικοί απεριορίστου </a:t>
            </a:r>
            <a:r>
              <a:rPr lang="el-GR" sz="2900" dirty="0" smtClean="0">
                <a:latin typeface="Arial" pitchFamily="34" charset="0"/>
                <a:cs typeface="Arial" pitchFamily="34" charset="0"/>
              </a:rPr>
              <a:t>αναπτύξεως (δευτεροβάθμιοι</a:t>
            </a:r>
            <a:r>
              <a:rPr lang="el-GR" sz="2900" dirty="0">
                <a:latin typeface="Arial" pitchFamily="34" charset="0"/>
                <a:cs typeface="Arial" pitchFamily="34" charset="0"/>
              </a:rPr>
              <a:t>, τριτοβάθμιοι, τεταρτοβάθμιοι, κ.λ.π</a:t>
            </a:r>
            <a:r>
              <a:rPr lang="el-GR" sz="2900" dirty="0" smtClean="0">
                <a:latin typeface="Arial" pitchFamily="34" charset="0"/>
                <a:cs typeface="Arial" pitchFamily="34" charset="0"/>
              </a:rPr>
              <a:t>.) </a:t>
            </a:r>
            <a:r>
              <a:rPr lang="el-GR" sz="2900" dirty="0">
                <a:latin typeface="Arial" pitchFamily="34" charset="0"/>
                <a:cs typeface="Arial" pitchFamily="34" charset="0"/>
              </a:rPr>
              <a:t>με αποτέλεσμα να παρέχουν όλες τις δυνατές πληροφορίες που επιθυμεί να έχει η διοίκηση της επιχείρησης .</a:t>
            </a:r>
          </a:p>
          <a:p>
            <a:pPr marL="0" indent="0" algn="just">
              <a:lnSpc>
                <a:spcPct val="160000"/>
              </a:lnSpc>
              <a:spcBef>
                <a:spcPts val="0"/>
              </a:spcBef>
              <a:buClr>
                <a:srgbClr val="F151AC"/>
              </a:buClr>
              <a:buFont typeface="+mj-lt"/>
              <a:buAutoNum type="arabicPeriod"/>
            </a:pPr>
            <a:endParaRPr lang="el-GR" sz="2900" dirty="0">
              <a:latin typeface="Arial" pitchFamily="34" charset="0"/>
              <a:cs typeface="Arial" pitchFamily="34" charset="0"/>
            </a:endParaRPr>
          </a:p>
          <a:p>
            <a:pPr marL="0" indent="0" algn="just">
              <a:lnSpc>
                <a:spcPct val="160000"/>
              </a:lnSpc>
              <a:spcBef>
                <a:spcPts val="0"/>
              </a:spcBef>
              <a:buClr>
                <a:srgbClr val="F151AC"/>
              </a:buClr>
              <a:buFont typeface="+mj-lt"/>
              <a:buAutoNum type="arabicPeriod"/>
            </a:pPr>
            <a:r>
              <a:rPr lang="el-GR" sz="2900" dirty="0">
                <a:latin typeface="Arial" pitchFamily="34" charset="0"/>
                <a:cs typeface="Arial" pitchFamily="34" charset="0"/>
              </a:rPr>
              <a:t>  Ότι μπορεί να εξυπηρετεί τις ανάγκες οποιουδήποτε οργανισμού και αν προσαρμοσθεί προς </a:t>
            </a:r>
            <a:r>
              <a:rPr lang="el-GR" sz="2900" dirty="0" smtClean="0">
                <a:latin typeface="Arial" pitchFamily="34" charset="0"/>
                <a:cs typeface="Arial" pitchFamily="34" charset="0"/>
              </a:rPr>
              <a:t>οποιονδήποτε </a:t>
            </a:r>
            <a:r>
              <a:rPr lang="el-GR" sz="2900" dirty="0">
                <a:latin typeface="Arial" pitchFamily="34" charset="0"/>
                <a:cs typeface="Arial" pitchFamily="34" charset="0"/>
              </a:rPr>
              <a:t>καταμερισμό των έργων </a:t>
            </a:r>
            <a:r>
              <a:rPr lang="el-GR" sz="2900" dirty="0" smtClean="0">
                <a:latin typeface="Arial" pitchFamily="34" charset="0"/>
                <a:cs typeface="Arial" pitchFamily="34" charset="0"/>
              </a:rPr>
              <a:t>(κεντρικές </a:t>
            </a:r>
            <a:r>
              <a:rPr lang="el-GR" sz="2900" dirty="0">
                <a:latin typeface="Arial" pitchFamily="34" charset="0"/>
                <a:cs typeface="Arial" pitchFamily="34" charset="0"/>
              </a:rPr>
              <a:t>υπηρεσίες, </a:t>
            </a:r>
            <a:r>
              <a:rPr lang="el-GR" sz="2900" dirty="0" smtClean="0">
                <a:latin typeface="Arial" pitchFamily="34" charset="0"/>
                <a:cs typeface="Arial" pitchFamily="34" charset="0"/>
              </a:rPr>
              <a:t>υποκαταστήματα, </a:t>
            </a:r>
            <a:r>
              <a:rPr lang="el-GR" sz="2900" dirty="0">
                <a:latin typeface="Arial" pitchFamily="34" charset="0"/>
                <a:cs typeface="Arial" pitchFamily="34" charset="0"/>
              </a:rPr>
              <a:t>εργοτάξια κ.λ.π.)</a:t>
            </a:r>
          </a:p>
          <a:p>
            <a:pPr marL="0" indent="0" algn="just">
              <a:lnSpc>
                <a:spcPct val="160000"/>
              </a:lnSpc>
              <a:spcBef>
                <a:spcPts val="0"/>
              </a:spcBef>
              <a:buClr>
                <a:srgbClr val="F151AC"/>
              </a:buClr>
              <a:buFont typeface="+mj-lt"/>
              <a:buAutoNum type="arabicPeriod"/>
            </a:pPr>
            <a:endParaRPr lang="el-GR" sz="2900" dirty="0">
              <a:latin typeface="Arial" pitchFamily="34" charset="0"/>
              <a:cs typeface="Arial" pitchFamily="34" charset="0"/>
            </a:endParaRPr>
          </a:p>
          <a:p>
            <a:pPr marL="0" indent="0" algn="just">
              <a:lnSpc>
                <a:spcPct val="160000"/>
              </a:lnSpc>
              <a:spcBef>
                <a:spcPts val="0"/>
              </a:spcBef>
              <a:buClr>
                <a:srgbClr val="F151AC"/>
              </a:buClr>
              <a:buFont typeface="+mj-lt"/>
              <a:buAutoNum type="arabicPeriod"/>
            </a:pPr>
            <a:r>
              <a:rPr lang="el-GR" sz="2900" dirty="0">
                <a:latin typeface="Arial" pitchFamily="34" charset="0"/>
                <a:cs typeface="Arial" pitchFamily="34" charset="0"/>
              </a:rPr>
              <a:t>  Ότι  εξυπηρετεί κατά το καλύτερο τρόπο στον προσδιορισμό των αποτελεσμάτων </a:t>
            </a:r>
            <a:r>
              <a:rPr lang="el-GR" sz="2900" dirty="0" smtClean="0">
                <a:latin typeface="Arial" pitchFamily="34" charset="0"/>
                <a:cs typeface="Arial" pitchFamily="34" charset="0"/>
              </a:rPr>
              <a:t> της </a:t>
            </a:r>
            <a:r>
              <a:rPr lang="el-GR" sz="2900" dirty="0">
                <a:latin typeface="Arial" pitchFamily="34" charset="0"/>
                <a:cs typeface="Arial" pitchFamily="34" charset="0"/>
              </a:rPr>
              <a:t>επιχείρησης.</a:t>
            </a:r>
          </a:p>
          <a:p>
            <a:pPr marL="0" indent="0" algn="just">
              <a:lnSpc>
                <a:spcPct val="80000"/>
              </a:lnSpc>
              <a:buClr>
                <a:srgbClr val="F151AC"/>
              </a:buClr>
              <a:buFontTx/>
              <a:buNone/>
            </a:pPr>
            <a:endParaRPr lang="el-GR" sz="2900" dirty="0">
              <a:latin typeface="Arial" pitchFamily="34" charset="0"/>
              <a:cs typeface="Arial" pitchFamily="34" charset="0"/>
            </a:endParaRPr>
          </a:p>
          <a:p>
            <a:pPr marL="0" indent="0" algn="just">
              <a:lnSpc>
                <a:spcPct val="170000"/>
              </a:lnSpc>
              <a:spcBef>
                <a:spcPts val="0"/>
              </a:spcBef>
              <a:buClr>
                <a:srgbClr val="F151AC"/>
              </a:buClr>
              <a:buFontTx/>
              <a:buNone/>
            </a:pPr>
            <a:r>
              <a:rPr lang="el-GR" sz="2900" dirty="0">
                <a:latin typeface="Arial" pitchFamily="34" charset="0"/>
                <a:cs typeface="Arial" pitchFamily="34" charset="0"/>
              </a:rPr>
              <a:t>    Για τους παραπάνω λόγους η διπλογραφική μέθοδος επεκράτησε </a:t>
            </a:r>
            <a:r>
              <a:rPr lang="el-GR" sz="2900" dirty="0" smtClean="0">
                <a:latin typeface="Arial" pitchFamily="34" charset="0"/>
                <a:cs typeface="Arial" pitchFamily="34" charset="0"/>
              </a:rPr>
              <a:t>παντού (θεωρία </a:t>
            </a:r>
            <a:r>
              <a:rPr lang="el-GR" sz="2900" dirty="0">
                <a:latin typeface="Arial" pitchFamily="34" charset="0"/>
                <a:cs typeface="Arial" pitchFamily="34" charset="0"/>
              </a:rPr>
              <a:t>και πράξη) με αποτέλεσμα σήμερα να ταυτίζεται με τη Λογιστική. </a:t>
            </a:r>
          </a:p>
          <a:p>
            <a:pPr marL="0" indent="0">
              <a:lnSpc>
                <a:spcPct val="80000"/>
              </a:lnSpc>
              <a:buFontTx/>
              <a:buNone/>
            </a:pPr>
            <a:endParaRPr lang="el-GR" sz="2900" dirty="0"/>
          </a:p>
        </p:txBody>
      </p:sp>
    </p:spTree>
  </p:cSld>
  <p:clrMapOvr>
    <a:masterClrMapping/>
  </p:clrMapOvr>
  <p:transition advClick="0" advTm="5000"/>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body" idx="1"/>
          </p:nvPr>
        </p:nvSpPr>
        <p:spPr>
          <a:xfrm>
            <a:off x="107950" y="115888"/>
            <a:ext cx="8856663" cy="6010275"/>
          </a:xfrm>
        </p:spPr>
        <p:txBody>
          <a:bodyPr/>
          <a:lstStyle/>
          <a:p>
            <a:pPr algn="ctr">
              <a:buFontTx/>
              <a:buNone/>
            </a:pPr>
            <a:r>
              <a:rPr lang="el-GR" sz="1800" b="1" u="sng" dirty="0">
                <a:solidFill>
                  <a:srgbClr val="0000FF"/>
                </a:solidFill>
              </a:rPr>
              <a:t>ΚΥΚΛΟΣ ΕΜΠΟΡΙΚΗΣ ΕΠΙΧΕΙΡΗΣΗΣ</a:t>
            </a:r>
          </a:p>
        </p:txBody>
      </p:sp>
      <p:sp>
        <p:nvSpPr>
          <p:cNvPr id="357379" name="Rectangle 3"/>
          <p:cNvSpPr>
            <a:spLocks noChangeArrowheads="1"/>
          </p:cNvSpPr>
          <p:nvPr/>
        </p:nvSpPr>
        <p:spPr bwMode="auto">
          <a:xfrm>
            <a:off x="250825" y="1125538"/>
            <a:ext cx="1871663"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ΧΡΗΜΑ</a:t>
            </a:r>
            <a:r>
              <a:rPr lang="el-GR" sz="1200" b="1" dirty="0">
                <a:effectLst>
                  <a:outerShdw blurRad="38100" dist="38100" dir="2700000" algn="tl">
                    <a:srgbClr val="FFFFFF"/>
                  </a:outerShdw>
                </a:effectLst>
              </a:rPr>
              <a:t> </a:t>
            </a:r>
          </a:p>
        </p:txBody>
      </p:sp>
      <p:sp>
        <p:nvSpPr>
          <p:cNvPr id="357380" name="Line 4"/>
          <p:cNvSpPr>
            <a:spLocks noChangeShapeType="1"/>
          </p:cNvSpPr>
          <p:nvPr/>
        </p:nvSpPr>
        <p:spPr bwMode="auto">
          <a:xfrm>
            <a:off x="2051050" y="1341438"/>
            <a:ext cx="360363" cy="0"/>
          </a:xfrm>
          <a:prstGeom prst="line">
            <a:avLst/>
          </a:prstGeom>
          <a:noFill/>
          <a:ln w="9525">
            <a:solidFill>
              <a:schemeClr val="tx1"/>
            </a:solidFill>
            <a:round/>
            <a:headEnd/>
            <a:tailEnd type="triangle" w="med" len="med"/>
          </a:ln>
          <a:effectLst/>
        </p:spPr>
        <p:txBody>
          <a:bodyPr/>
          <a:lstStyle/>
          <a:p>
            <a:endParaRPr lang="el-GR" dirty="0"/>
          </a:p>
        </p:txBody>
      </p:sp>
      <p:sp>
        <p:nvSpPr>
          <p:cNvPr id="357381" name="Rectangle 5"/>
          <p:cNvSpPr>
            <a:spLocks noChangeArrowheads="1"/>
          </p:cNvSpPr>
          <p:nvPr/>
        </p:nvSpPr>
        <p:spPr bwMode="auto">
          <a:xfrm>
            <a:off x="2411413" y="1125538"/>
            <a:ext cx="1655762"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ΠΡΟΜΗΘΕΥΤΕΣ</a:t>
            </a:r>
          </a:p>
        </p:txBody>
      </p:sp>
      <p:sp>
        <p:nvSpPr>
          <p:cNvPr id="357382" name="Line 6"/>
          <p:cNvSpPr>
            <a:spLocks noChangeShapeType="1"/>
          </p:cNvSpPr>
          <p:nvPr/>
        </p:nvSpPr>
        <p:spPr bwMode="auto">
          <a:xfrm>
            <a:off x="4067175" y="1341438"/>
            <a:ext cx="431800" cy="0"/>
          </a:xfrm>
          <a:prstGeom prst="line">
            <a:avLst/>
          </a:prstGeom>
          <a:noFill/>
          <a:ln w="9525">
            <a:solidFill>
              <a:schemeClr val="tx1"/>
            </a:solidFill>
            <a:round/>
            <a:headEnd/>
            <a:tailEnd type="triangle" w="med" len="med"/>
          </a:ln>
          <a:effectLst/>
        </p:spPr>
        <p:txBody>
          <a:bodyPr/>
          <a:lstStyle/>
          <a:p>
            <a:endParaRPr lang="el-GR" dirty="0"/>
          </a:p>
        </p:txBody>
      </p:sp>
      <p:sp>
        <p:nvSpPr>
          <p:cNvPr id="357383" name="Rectangle 7"/>
          <p:cNvSpPr>
            <a:spLocks noChangeArrowheads="1"/>
          </p:cNvSpPr>
          <p:nvPr/>
        </p:nvSpPr>
        <p:spPr bwMode="auto">
          <a:xfrm>
            <a:off x="4500563" y="1125538"/>
            <a:ext cx="1584325"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ΕΜΠΟΡΕΥΜΑΤΑ</a:t>
            </a:r>
            <a:r>
              <a:rPr lang="el-GR" sz="1200" b="1" dirty="0">
                <a:effectLst>
                  <a:outerShdw blurRad="38100" dist="38100" dir="2700000" algn="tl">
                    <a:srgbClr val="FFFFFF"/>
                  </a:outerShdw>
                </a:effectLst>
              </a:rPr>
              <a:t> </a:t>
            </a:r>
          </a:p>
        </p:txBody>
      </p:sp>
      <p:sp>
        <p:nvSpPr>
          <p:cNvPr id="357384" name="Line 8"/>
          <p:cNvSpPr>
            <a:spLocks noChangeShapeType="1"/>
          </p:cNvSpPr>
          <p:nvPr/>
        </p:nvSpPr>
        <p:spPr bwMode="auto">
          <a:xfrm>
            <a:off x="6084888" y="1341438"/>
            <a:ext cx="288925" cy="0"/>
          </a:xfrm>
          <a:prstGeom prst="line">
            <a:avLst/>
          </a:prstGeom>
          <a:noFill/>
          <a:ln w="9525">
            <a:solidFill>
              <a:schemeClr val="tx1"/>
            </a:solidFill>
            <a:round/>
            <a:headEnd/>
            <a:tailEnd type="triangle" w="med" len="med"/>
          </a:ln>
          <a:effectLst/>
        </p:spPr>
        <p:txBody>
          <a:bodyPr/>
          <a:lstStyle/>
          <a:p>
            <a:endParaRPr lang="el-GR" dirty="0"/>
          </a:p>
        </p:txBody>
      </p:sp>
      <p:sp>
        <p:nvSpPr>
          <p:cNvPr id="357385" name="Rectangle 9"/>
          <p:cNvSpPr>
            <a:spLocks noChangeArrowheads="1"/>
          </p:cNvSpPr>
          <p:nvPr/>
        </p:nvSpPr>
        <p:spPr bwMode="auto">
          <a:xfrm>
            <a:off x="6372225" y="1125538"/>
            <a:ext cx="1223963"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ΠΕΛΑΤΕΣ</a:t>
            </a:r>
          </a:p>
        </p:txBody>
      </p:sp>
      <p:sp>
        <p:nvSpPr>
          <p:cNvPr id="357386" name="Line 10"/>
          <p:cNvSpPr>
            <a:spLocks noChangeShapeType="1"/>
          </p:cNvSpPr>
          <p:nvPr/>
        </p:nvSpPr>
        <p:spPr bwMode="auto">
          <a:xfrm>
            <a:off x="7596188" y="1341438"/>
            <a:ext cx="431800" cy="0"/>
          </a:xfrm>
          <a:prstGeom prst="line">
            <a:avLst/>
          </a:prstGeom>
          <a:noFill/>
          <a:ln w="9525">
            <a:solidFill>
              <a:schemeClr val="tx1"/>
            </a:solidFill>
            <a:round/>
            <a:headEnd/>
            <a:tailEnd type="triangle" w="med" len="med"/>
          </a:ln>
          <a:effectLst/>
        </p:spPr>
        <p:txBody>
          <a:bodyPr/>
          <a:lstStyle/>
          <a:p>
            <a:endParaRPr lang="el-GR" dirty="0"/>
          </a:p>
        </p:txBody>
      </p:sp>
      <p:sp>
        <p:nvSpPr>
          <p:cNvPr id="357387" name="Rectangle 11"/>
          <p:cNvSpPr>
            <a:spLocks noChangeArrowheads="1"/>
          </p:cNvSpPr>
          <p:nvPr/>
        </p:nvSpPr>
        <p:spPr bwMode="auto">
          <a:xfrm>
            <a:off x="8027988" y="1125538"/>
            <a:ext cx="936625"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ΧΡΗΜΑ</a:t>
            </a:r>
          </a:p>
        </p:txBody>
      </p:sp>
      <p:sp>
        <p:nvSpPr>
          <p:cNvPr id="357388" name="Rectangle 12"/>
          <p:cNvSpPr>
            <a:spLocks noGrp="1" noChangeArrowheads="1"/>
          </p:cNvSpPr>
          <p:nvPr>
            <p:ph type="title"/>
          </p:nvPr>
        </p:nvSpPr>
        <p:spPr>
          <a:xfrm>
            <a:off x="323850" y="2276475"/>
            <a:ext cx="8229600" cy="792485"/>
          </a:xfrm>
          <a:noFill/>
          <a:ln/>
        </p:spPr>
        <p:txBody>
          <a:bodyPr anchorCtr="1"/>
          <a:lstStyle/>
          <a:p>
            <a:r>
              <a:rPr lang="el-GR" sz="1200" b="1" dirty="0">
                <a:solidFill>
                  <a:srgbClr val="C00000"/>
                </a:solidFill>
              </a:rPr>
              <a:t>                </a:t>
            </a:r>
            <a:r>
              <a:rPr lang="el-GR" sz="1800" b="1" u="sng" dirty="0" smtClean="0">
                <a:solidFill>
                  <a:srgbClr val="C00000"/>
                </a:solidFill>
              </a:rPr>
              <a:t>ΚΥΚΛΟΣ  </a:t>
            </a:r>
            <a:r>
              <a:rPr lang="el-GR" sz="1800" b="1" u="sng" dirty="0">
                <a:solidFill>
                  <a:srgbClr val="C00000"/>
                </a:solidFill>
              </a:rPr>
              <a:t>ΒΙΟΜΗΧΑΝΙΚΗΣ </a:t>
            </a:r>
            <a:r>
              <a:rPr lang="el-GR" sz="1800" b="1" u="sng" dirty="0" smtClean="0">
                <a:solidFill>
                  <a:srgbClr val="C00000"/>
                </a:solidFill>
              </a:rPr>
              <a:t> ΕΠΙΧΕΙΡΗΣΗΣ</a:t>
            </a:r>
            <a:endParaRPr lang="el-GR" sz="1800" b="1" u="sng" dirty="0">
              <a:solidFill>
                <a:srgbClr val="C00000"/>
              </a:solidFill>
            </a:endParaRPr>
          </a:p>
        </p:txBody>
      </p:sp>
      <p:sp>
        <p:nvSpPr>
          <p:cNvPr id="357389" name="Rectangle 13"/>
          <p:cNvSpPr>
            <a:spLocks noChangeArrowheads="1"/>
          </p:cNvSpPr>
          <p:nvPr/>
        </p:nvSpPr>
        <p:spPr bwMode="auto">
          <a:xfrm>
            <a:off x="179388" y="3644900"/>
            <a:ext cx="1512887" cy="504825"/>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ΧΡΗΜΑ</a:t>
            </a:r>
            <a:r>
              <a:rPr lang="el-GR" sz="1200" b="1" dirty="0">
                <a:effectLst>
                  <a:outerShdw blurRad="38100" dist="38100" dir="2700000" algn="tl">
                    <a:srgbClr val="FFFFFF"/>
                  </a:outerShdw>
                </a:effectLst>
              </a:rPr>
              <a:t> </a:t>
            </a:r>
          </a:p>
        </p:txBody>
      </p:sp>
      <p:sp>
        <p:nvSpPr>
          <p:cNvPr id="357390" name="Line 14"/>
          <p:cNvSpPr>
            <a:spLocks noChangeShapeType="1"/>
          </p:cNvSpPr>
          <p:nvPr/>
        </p:nvSpPr>
        <p:spPr bwMode="auto">
          <a:xfrm>
            <a:off x="1692275" y="3933825"/>
            <a:ext cx="360363" cy="0"/>
          </a:xfrm>
          <a:prstGeom prst="line">
            <a:avLst/>
          </a:prstGeom>
          <a:noFill/>
          <a:ln w="9525">
            <a:solidFill>
              <a:schemeClr val="tx1"/>
            </a:solidFill>
            <a:round/>
            <a:headEnd/>
            <a:tailEnd type="triangle" w="med" len="med"/>
          </a:ln>
          <a:effectLst/>
        </p:spPr>
        <p:txBody>
          <a:bodyPr/>
          <a:lstStyle/>
          <a:p>
            <a:endParaRPr lang="el-GR" dirty="0"/>
          </a:p>
        </p:txBody>
      </p:sp>
      <p:sp>
        <p:nvSpPr>
          <p:cNvPr id="357391" name="Rectangle 15"/>
          <p:cNvSpPr>
            <a:spLocks noChangeArrowheads="1"/>
          </p:cNvSpPr>
          <p:nvPr/>
        </p:nvSpPr>
        <p:spPr bwMode="auto">
          <a:xfrm>
            <a:off x="2051050" y="3716338"/>
            <a:ext cx="1223963" cy="43338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ΠΡΟΜΗΘΕΥΤΕΣ</a:t>
            </a:r>
          </a:p>
        </p:txBody>
      </p:sp>
      <p:sp>
        <p:nvSpPr>
          <p:cNvPr id="357392" name="Line 16"/>
          <p:cNvSpPr>
            <a:spLocks noChangeShapeType="1"/>
          </p:cNvSpPr>
          <p:nvPr/>
        </p:nvSpPr>
        <p:spPr bwMode="auto">
          <a:xfrm>
            <a:off x="3276600" y="3933825"/>
            <a:ext cx="215900" cy="0"/>
          </a:xfrm>
          <a:prstGeom prst="line">
            <a:avLst/>
          </a:prstGeom>
          <a:noFill/>
          <a:ln w="9525">
            <a:solidFill>
              <a:schemeClr val="tx1"/>
            </a:solidFill>
            <a:round/>
            <a:headEnd/>
            <a:tailEnd/>
          </a:ln>
          <a:effectLst/>
        </p:spPr>
        <p:txBody>
          <a:bodyPr/>
          <a:lstStyle/>
          <a:p>
            <a:endParaRPr lang="el-GR" dirty="0"/>
          </a:p>
        </p:txBody>
      </p:sp>
      <p:sp>
        <p:nvSpPr>
          <p:cNvPr id="357393" name="Line 17"/>
          <p:cNvSpPr>
            <a:spLocks noChangeShapeType="1"/>
          </p:cNvSpPr>
          <p:nvPr/>
        </p:nvSpPr>
        <p:spPr bwMode="auto">
          <a:xfrm>
            <a:off x="3492500" y="3573463"/>
            <a:ext cx="0" cy="719137"/>
          </a:xfrm>
          <a:prstGeom prst="line">
            <a:avLst/>
          </a:prstGeom>
          <a:noFill/>
          <a:ln w="9525">
            <a:solidFill>
              <a:schemeClr val="tx1"/>
            </a:solidFill>
            <a:round/>
            <a:headEnd/>
            <a:tailEnd/>
          </a:ln>
          <a:effectLst/>
        </p:spPr>
        <p:txBody>
          <a:bodyPr/>
          <a:lstStyle/>
          <a:p>
            <a:endParaRPr lang="el-GR" dirty="0"/>
          </a:p>
        </p:txBody>
      </p:sp>
      <p:sp>
        <p:nvSpPr>
          <p:cNvPr id="357394" name="Line 18"/>
          <p:cNvSpPr>
            <a:spLocks noChangeShapeType="1"/>
          </p:cNvSpPr>
          <p:nvPr/>
        </p:nvSpPr>
        <p:spPr bwMode="auto">
          <a:xfrm>
            <a:off x="3492500" y="3573463"/>
            <a:ext cx="142875" cy="0"/>
          </a:xfrm>
          <a:prstGeom prst="line">
            <a:avLst/>
          </a:prstGeom>
          <a:noFill/>
          <a:ln w="9525">
            <a:solidFill>
              <a:schemeClr val="tx1"/>
            </a:solidFill>
            <a:round/>
            <a:headEnd/>
            <a:tailEnd type="triangle" w="med" len="med"/>
          </a:ln>
          <a:effectLst/>
        </p:spPr>
        <p:txBody>
          <a:bodyPr/>
          <a:lstStyle/>
          <a:p>
            <a:endParaRPr lang="el-GR" dirty="0"/>
          </a:p>
        </p:txBody>
      </p:sp>
      <p:sp>
        <p:nvSpPr>
          <p:cNvPr id="357395" name="Line 19"/>
          <p:cNvSpPr>
            <a:spLocks noChangeShapeType="1"/>
          </p:cNvSpPr>
          <p:nvPr/>
        </p:nvSpPr>
        <p:spPr bwMode="auto">
          <a:xfrm flipV="1">
            <a:off x="3492500" y="4292600"/>
            <a:ext cx="142875" cy="0"/>
          </a:xfrm>
          <a:prstGeom prst="line">
            <a:avLst/>
          </a:prstGeom>
          <a:noFill/>
          <a:ln w="9525">
            <a:solidFill>
              <a:schemeClr val="tx1"/>
            </a:solidFill>
            <a:round/>
            <a:headEnd/>
            <a:tailEnd type="triangle" w="med" len="med"/>
          </a:ln>
          <a:effectLst/>
        </p:spPr>
        <p:txBody>
          <a:bodyPr/>
          <a:lstStyle/>
          <a:p>
            <a:endParaRPr lang="el-GR" dirty="0"/>
          </a:p>
        </p:txBody>
      </p:sp>
      <p:sp>
        <p:nvSpPr>
          <p:cNvPr id="357396" name="Rectangle 20"/>
          <p:cNvSpPr>
            <a:spLocks noChangeArrowheads="1"/>
          </p:cNvSpPr>
          <p:nvPr/>
        </p:nvSpPr>
        <p:spPr bwMode="auto">
          <a:xfrm>
            <a:off x="3635375" y="3429000"/>
            <a:ext cx="1152525" cy="360363"/>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ΠΑΓΙΑ</a:t>
            </a:r>
          </a:p>
        </p:txBody>
      </p:sp>
      <p:sp>
        <p:nvSpPr>
          <p:cNvPr id="357397" name="Rectangle 21"/>
          <p:cNvSpPr>
            <a:spLocks noChangeArrowheads="1"/>
          </p:cNvSpPr>
          <p:nvPr/>
        </p:nvSpPr>
        <p:spPr bwMode="auto">
          <a:xfrm>
            <a:off x="3635375" y="4149725"/>
            <a:ext cx="1152525" cy="358775"/>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ΠΡΩΤΕΣ</a:t>
            </a:r>
            <a:r>
              <a:rPr lang="el-GR" sz="1200" b="1" dirty="0">
                <a:effectLst>
                  <a:outerShdw blurRad="38100" dist="38100" dir="2700000" algn="tl">
                    <a:srgbClr val="FFFFFF"/>
                  </a:outerShdw>
                </a:effectLst>
              </a:rPr>
              <a:t> </a:t>
            </a:r>
          </a:p>
          <a:p>
            <a:pPr algn="ctr"/>
            <a:r>
              <a:rPr lang="el-GR" sz="1200" b="1" dirty="0"/>
              <a:t>ΥΛΕΣ</a:t>
            </a:r>
          </a:p>
        </p:txBody>
      </p:sp>
      <p:sp>
        <p:nvSpPr>
          <p:cNvPr id="357398" name="Line 22"/>
          <p:cNvSpPr>
            <a:spLocks noChangeShapeType="1"/>
          </p:cNvSpPr>
          <p:nvPr/>
        </p:nvSpPr>
        <p:spPr bwMode="auto">
          <a:xfrm>
            <a:off x="4787900" y="3573463"/>
            <a:ext cx="288925" cy="0"/>
          </a:xfrm>
          <a:prstGeom prst="line">
            <a:avLst/>
          </a:prstGeom>
          <a:noFill/>
          <a:ln w="9525">
            <a:solidFill>
              <a:schemeClr val="tx1"/>
            </a:solidFill>
            <a:round/>
            <a:headEnd/>
            <a:tailEnd/>
          </a:ln>
          <a:effectLst/>
        </p:spPr>
        <p:txBody>
          <a:bodyPr/>
          <a:lstStyle/>
          <a:p>
            <a:endParaRPr lang="el-GR" dirty="0"/>
          </a:p>
        </p:txBody>
      </p:sp>
      <p:sp>
        <p:nvSpPr>
          <p:cNvPr id="357399" name="Line 23"/>
          <p:cNvSpPr>
            <a:spLocks noChangeShapeType="1"/>
          </p:cNvSpPr>
          <p:nvPr/>
        </p:nvSpPr>
        <p:spPr bwMode="auto">
          <a:xfrm>
            <a:off x="4787900" y="4292600"/>
            <a:ext cx="288925" cy="0"/>
          </a:xfrm>
          <a:prstGeom prst="line">
            <a:avLst/>
          </a:prstGeom>
          <a:noFill/>
          <a:ln w="9525">
            <a:solidFill>
              <a:schemeClr val="tx1"/>
            </a:solidFill>
            <a:round/>
            <a:headEnd/>
            <a:tailEnd/>
          </a:ln>
          <a:effectLst/>
        </p:spPr>
        <p:txBody>
          <a:bodyPr/>
          <a:lstStyle/>
          <a:p>
            <a:endParaRPr lang="el-GR" dirty="0"/>
          </a:p>
        </p:txBody>
      </p:sp>
      <p:sp>
        <p:nvSpPr>
          <p:cNvPr id="357400" name="Line 24"/>
          <p:cNvSpPr>
            <a:spLocks noChangeShapeType="1"/>
          </p:cNvSpPr>
          <p:nvPr/>
        </p:nvSpPr>
        <p:spPr bwMode="auto">
          <a:xfrm>
            <a:off x="5076825" y="3573463"/>
            <a:ext cx="0" cy="719137"/>
          </a:xfrm>
          <a:prstGeom prst="line">
            <a:avLst/>
          </a:prstGeom>
          <a:noFill/>
          <a:ln w="9525">
            <a:solidFill>
              <a:schemeClr val="tx1"/>
            </a:solidFill>
            <a:round/>
            <a:headEnd/>
            <a:tailEnd/>
          </a:ln>
          <a:effectLst/>
        </p:spPr>
        <p:txBody>
          <a:bodyPr/>
          <a:lstStyle/>
          <a:p>
            <a:endParaRPr lang="el-GR" dirty="0"/>
          </a:p>
        </p:txBody>
      </p:sp>
      <p:sp>
        <p:nvSpPr>
          <p:cNvPr id="357401" name="Line 25"/>
          <p:cNvSpPr>
            <a:spLocks noChangeShapeType="1"/>
          </p:cNvSpPr>
          <p:nvPr/>
        </p:nvSpPr>
        <p:spPr bwMode="auto">
          <a:xfrm>
            <a:off x="5076825" y="3789363"/>
            <a:ext cx="142875" cy="0"/>
          </a:xfrm>
          <a:prstGeom prst="line">
            <a:avLst/>
          </a:prstGeom>
          <a:noFill/>
          <a:ln w="9525">
            <a:solidFill>
              <a:schemeClr val="tx1"/>
            </a:solidFill>
            <a:round/>
            <a:headEnd/>
            <a:tailEnd type="triangle" w="med" len="med"/>
          </a:ln>
          <a:effectLst/>
        </p:spPr>
        <p:txBody>
          <a:bodyPr/>
          <a:lstStyle/>
          <a:p>
            <a:endParaRPr lang="el-GR" dirty="0"/>
          </a:p>
        </p:txBody>
      </p:sp>
      <p:sp>
        <p:nvSpPr>
          <p:cNvPr id="357402" name="Rectangle 26"/>
          <p:cNvSpPr>
            <a:spLocks noChangeArrowheads="1"/>
          </p:cNvSpPr>
          <p:nvPr/>
        </p:nvSpPr>
        <p:spPr bwMode="auto">
          <a:xfrm>
            <a:off x="5219700" y="3644900"/>
            <a:ext cx="1296988" cy="431800"/>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ΗΜΙΕΤΟΙΜΑ</a:t>
            </a:r>
            <a:r>
              <a:rPr lang="el-GR" sz="1200" b="1" dirty="0">
                <a:effectLst>
                  <a:outerShdw blurRad="38100" dist="38100" dir="2700000" algn="tl">
                    <a:srgbClr val="FFFFFF"/>
                  </a:outerShdw>
                </a:effectLst>
              </a:rPr>
              <a:t> </a:t>
            </a:r>
          </a:p>
        </p:txBody>
      </p:sp>
      <p:sp>
        <p:nvSpPr>
          <p:cNvPr id="357403" name="Line 27"/>
          <p:cNvSpPr>
            <a:spLocks noChangeShapeType="1"/>
          </p:cNvSpPr>
          <p:nvPr/>
        </p:nvSpPr>
        <p:spPr bwMode="auto">
          <a:xfrm>
            <a:off x="6516688" y="3860800"/>
            <a:ext cx="142875" cy="0"/>
          </a:xfrm>
          <a:prstGeom prst="line">
            <a:avLst/>
          </a:prstGeom>
          <a:noFill/>
          <a:ln w="9525">
            <a:solidFill>
              <a:schemeClr val="tx1"/>
            </a:solidFill>
            <a:round/>
            <a:headEnd/>
            <a:tailEnd type="triangle" w="med" len="med"/>
          </a:ln>
          <a:effectLst/>
        </p:spPr>
        <p:txBody>
          <a:bodyPr/>
          <a:lstStyle/>
          <a:p>
            <a:endParaRPr lang="el-GR" dirty="0"/>
          </a:p>
        </p:txBody>
      </p:sp>
      <p:sp>
        <p:nvSpPr>
          <p:cNvPr id="357404" name="Rectangle 28"/>
          <p:cNvSpPr>
            <a:spLocks noChangeArrowheads="1"/>
          </p:cNvSpPr>
          <p:nvPr/>
        </p:nvSpPr>
        <p:spPr bwMode="auto">
          <a:xfrm>
            <a:off x="6659563" y="3644900"/>
            <a:ext cx="1079500" cy="504825"/>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ΕΤΟΙΜΑ</a:t>
            </a:r>
            <a:r>
              <a:rPr lang="el-GR" sz="1200" b="1" dirty="0">
                <a:effectLst>
                  <a:outerShdw blurRad="38100" dist="38100" dir="2700000" algn="tl">
                    <a:srgbClr val="FFFFFF"/>
                  </a:outerShdw>
                </a:effectLst>
              </a:rPr>
              <a:t> </a:t>
            </a:r>
          </a:p>
          <a:p>
            <a:pPr algn="ctr"/>
            <a:r>
              <a:rPr lang="el-GR" sz="1200" b="1" dirty="0"/>
              <a:t>ΠΡΟΪΟΝΤΑ</a:t>
            </a:r>
            <a:r>
              <a:rPr lang="el-GR" sz="1200" b="1" dirty="0">
                <a:effectLst>
                  <a:outerShdw blurRad="38100" dist="38100" dir="2700000" algn="tl">
                    <a:srgbClr val="FFFFFF"/>
                  </a:outerShdw>
                </a:effectLst>
              </a:rPr>
              <a:t> </a:t>
            </a:r>
          </a:p>
        </p:txBody>
      </p:sp>
      <p:sp>
        <p:nvSpPr>
          <p:cNvPr id="357405" name="Line 29"/>
          <p:cNvSpPr>
            <a:spLocks noChangeShapeType="1"/>
          </p:cNvSpPr>
          <p:nvPr/>
        </p:nvSpPr>
        <p:spPr bwMode="auto">
          <a:xfrm>
            <a:off x="7740650" y="3860800"/>
            <a:ext cx="215900" cy="0"/>
          </a:xfrm>
          <a:prstGeom prst="line">
            <a:avLst/>
          </a:prstGeom>
          <a:noFill/>
          <a:ln w="9525">
            <a:solidFill>
              <a:schemeClr val="tx1"/>
            </a:solidFill>
            <a:round/>
            <a:headEnd/>
            <a:tailEnd type="triangle" w="med" len="med"/>
          </a:ln>
          <a:effectLst/>
        </p:spPr>
        <p:txBody>
          <a:bodyPr/>
          <a:lstStyle/>
          <a:p>
            <a:endParaRPr lang="el-GR" dirty="0"/>
          </a:p>
        </p:txBody>
      </p:sp>
      <p:sp>
        <p:nvSpPr>
          <p:cNvPr id="357406" name="Rectangle 30"/>
          <p:cNvSpPr>
            <a:spLocks noChangeArrowheads="1"/>
          </p:cNvSpPr>
          <p:nvPr/>
        </p:nvSpPr>
        <p:spPr bwMode="auto">
          <a:xfrm>
            <a:off x="7956550" y="3716338"/>
            <a:ext cx="936625" cy="360362"/>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ΠΕΛΑΤΕΣ</a:t>
            </a:r>
          </a:p>
        </p:txBody>
      </p:sp>
      <p:sp>
        <p:nvSpPr>
          <p:cNvPr id="357407" name="Line 31"/>
          <p:cNvSpPr>
            <a:spLocks noChangeShapeType="1"/>
          </p:cNvSpPr>
          <p:nvPr/>
        </p:nvSpPr>
        <p:spPr bwMode="auto">
          <a:xfrm>
            <a:off x="8459788" y="4076700"/>
            <a:ext cx="0" cy="215900"/>
          </a:xfrm>
          <a:prstGeom prst="line">
            <a:avLst/>
          </a:prstGeom>
          <a:noFill/>
          <a:ln w="9525">
            <a:solidFill>
              <a:schemeClr val="tx1"/>
            </a:solidFill>
            <a:round/>
            <a:headEnd/>
            <a:tailEnd type="triangle" w="med" len="med"/>
          </a:ln>
          <a:effectLst/>
        </p:spPr>
        <p:txBody>
          <a:bodyPr/>
          <a:lstStyle/>
          <a:p>
            <a:endParaRPr lang="el-GR" dirty="0"/>
          </a:p>
        </p:txBody>
      </p:sp>
      <p:sp>
        <p:nvSpPr>
          <p:cNvPr id="357408" name="Rectangle 32"/>
          <p:cNvSpPr>
            <a:spLocks noChangeArrowheads="1"/>
          </p:cNvSpPr>
          <p:nvPr/>
        </p:nvSpPr>
        <p:spPr bwMode="auto">
          <a:xfrm>
            <a:off x="8101013" y="4292600"/>
            <a:ext cx="720725" cy="503238"/>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ΧΡΗΜΑ</a:t>
            </a:r>
            <a:r>
              <a:rPr lang="el-GR" sz="1200" b="1" dirty="0">
                <a:effectLst>
                  <a:outerShdw blurRad="38100" dist="38100" dir="2700000" algn="tl">
                    <a:srgbClr val="FFFFFF"/>
                  </a:outerShdw>
                </a:effectLst>
              </a:rPr>
              <a:t> </a:t>
            </a:r>
          </a:p>
        </p:txBody>
      </p:sp>
    </p:spTree>
  </p:cSld>
  <p:clrMapOvr>
    <a:masterClrMapping/>
  </p:clrMapOvr>
  <p:transition advClick="0" advTm="5000"/>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6B823F64-1383-4CCF-BD7F-991CE6F2D274}" type="slidenum">
              <a:rPr lang="el-GR"/>
              <a:pPr/>
              <a:t>137</a:t>
            </a:fld>
            <a:endParaRPr lang="el-GR" dirty="0"/>
          </a:p>
        </p:txBody>
      </p:sp>
      <p:sp>
        <p:nvSpPr>
          <p:cNvPr id="134146" name="Rectangle 2"/>
          <p:cNvSpPr>
            <a:spLocks noGrp="1" noChangeArrowheads="1"/>
          </p:cNvSpPr>
          <p:nvPr>
            <p:ph type="title"/>
          </p:nvPr>
        </p:nvSpPr>
        <p:spPr>
          <a:xfrm>
            <a:off x="685800" y="609600"/>
            <a:ext cx="7772400" cy="658813"/>
          </a:xfrm>
        </p:spPr>
        <p:txBody>
          <a:bodyPr/>
          <a:lstStyle/>
          <a:p>
            <a:pPr algn="ctr"/>
            <a:r>
              <a:rPr lang="el-GR" sz="3600" i="1" dirty="0">
                <a:solidFill>
                  <a:srgbClr val="C00000"/>
                </a:solidFill>
              </a:rPr>
              <a:t>Κατηγορίες </a:t>
            </a:r>
            <a:r>
              <a:rPr lang="el-GR" sz="3600" i="1" dirty="0" smtClean="0">
                <a:solidFill>
                  <a:srgbClr val="C00000"/>
                </a:solidFill>
              </a:rPr>
              <a:t>Λογιστικών Γεγονότων</a:t>
            </a:r>
            <a:endParaRPr lang="en-US" sz="3600" i="1" dirty="0">
              <a:solidFill>
                <a:srgbClr val="C00000"/>
              </a:solidFill>
            </a:endParaRPr>
          </a:p>
        </p:txBody>
      </p:sp>
      <p:sp>
        <p:nvSpPr>
          <p:cNvPr id="134147" name="Rectangle 3"/>
          <p:cNvSpPr>
            <a:spLocks noGrp="1" noChangeArrowheads="1"/>
          </p:cNvSpPr>
          <p:nvPr>
            <p:ph type="body" idx="1"/>
          </p:nvPr>
        </p:nvSpPr>
        <p:spPr>
          <a:xfrm>
            <a:off x="611188" y="1484313"/>
            <a:ext cx="7772400" cy="4546600"/>
          </a:xfrm>
        </p:spPr>
        <p:txBody>
          <a:bodyPr/>
          <a:lstStyle/>
          <a:p>
            <a:pPr>
              <a:buFont typeface="Wingdings" pitchFamily="2" charset="2"/>
              <a:buNone/>
            </a:pPr>
            <a:r>
              <a:rPr lang="el-GR" b="1" i="1" dirty="0">
                <a:solidFill>
                  <a:srgbClr val="0000FF"/>
                </a:solidFill>
              </a:rPr>
              <a:t>1</a:t>
            </a:r>
            <a:r>
              <a:rPr lang="el-GR" b="1" i="1" baseline="30000" dirty="0">
                <a:solidFill>
                  <a:srgbClr val="0000FF"/>
                </a:solidFill>
              </a:rPr>
              <a:t>η</a:t>
            </a:r>
            <a:r>
              <a:rPr lang="el-GR" b="1" i="1" dirty="0">
                <a:solidFill>
                  <a:srgbClr val="0000FF"/>
                </a:solidFill>
              </a:rPr>
              <a:t> κατηγορία</a:t>
            </a:r>
            <a:r>
              <a:rPr lang="el-GR" dirty="0">
                <a:solidFill>
                  <a:srgbClr val="0000FF"/>
                </a:solidFill>
              </a:rPr>
              <a:t> </a:t>
            </a:r>
          </a:p>
          <a:p>
            <a:pPr>
              <a:buFont typeface="Wingdings" pitchFamily="2" charset="2"/>
              <a:buNone/>
            </a:pPr>
            <a:endParaRPr lang="el-GR" dirty="0"/>
          </a:p>
          <a:p>
            <a:pPr>
              <a:buFont typeface="Wingdings" pitchFamily="2" charset="2"/>
              <a:buNone/>
            </a:pPr>
            <a:endParaRPr lang="el-GR" dirty="0"/>
          </a:p>
          <a:p>
            <a:pPr>
              <a:buFont typeface="Wingdings" pitchFamily="2" charset="2"/>
              <a:buNone/>
            </a:pPr>
            <a:r>
              <a:rPr lang="el-GR" dirty="0"/>
              <a:t>			</a:t>
            </a:r>
            <a:r>
              <a:rPr lang="el-GR" b="1" i="1" u="sng" dirty="0" smtClean="0">
                <a:solidFill>
                  <a:srgbClr val="006600"/>
                </a:solidFill>
              </a:rPr>
              <a:t>ΕΞΩΤΕΡΙΚΑ</a:t>
            </a:r>
            <a:endParaRPr lang="el-GR" b="1" i="1" u="sng" dirty="0">
              <a:solidFill>
                <a:srgbClr val="006600"/>
              </a:solidFill>
            </a:endParaRPr>
          </a:p>
          <a:p>
            <a:pPr>
              <a:buFont typeface="Wingdings" pitchFamily="2" charset="2"/>
              <a:buNone/>
            </a:pPr>
            <a:endParaRPr lang="el-GR" b="1" i="1" u="sng" dirty="0">
              <a:effectLst>
                <a:outerShdw blurRad="38100" dist="38100" dir="2700000" algn="tl">
                  <a:srgbClr val="000000"/>
                </a:outerShdw>
              </a:effectLst>
            </a:endParaRPr>
          </a:p>
          <a:p>
            <a:pPr>
              <a:buFont typeface="Wingdings" pitchFamily="2" charset="2"/>
              <a:buNone/>
            </a:pPr>
            <a:r>
              <a:rPr lang="el-GR" dirty="0"/>
              <a:t>					</a:t>
            </a:r>
            <a:r>
              <a:rPr lang="el-GR" dirty="0" smtClean="0"/>
              <a:t>	</a:t>
            </a:r>
            <a:r>
              <a:rPr lang="el-GR" b="1" i="1" dirty="0" smtClean="0">
                <a:solidFill>
                  <a:srgbClr val="7030A0"/>
                </a:solidFill>
              </a:rPr>
              <a:t>2</a:t>
            </a:r>
            <a:r>
              <a:rPr lang="el-GR" b="1" i="1" baseline="30000" dirty="0" smtClean="0">
                <a:solidFill>
                  <a:srgbClr val="7030A0"/>
                </a:solidFill>
              </a:rPr>
              <a:t>η</a:t>
            </a:r>
            <a:r>
              <a:rPr lang="el-GR" b="1" i="1" dirty="0" smtClean="0">
                <a:solidFill>
                  <a:srgbClr val="7030A0"/>
                </a:solidFill>
              </a:rPr>
              <a:t> </a:t>
            </a:r>
            <a:r>
              <a:rPr lang="el-GR" b="1" i="1" dirty="0">
                <a:solidFill>
                  <a:srgbClr val="7030A0"/>
                </a:solidFill>
              </a:rPr>
              <a:t>κατηγορία</a:t>
            </a:r>
          </a:p>
          <a:p>
            <a:pPr>
              <a:buFont typeface="Wingdings" pitchFamily="2" charset="2"/>
              <a:buNone/>
            </a:pPr>
            <a:endParaRPr lang="el-GR" b="1" i="1" u="sng" dirty="0" smtClean="0">
              <a:effectLst>
                <a:outerShdw blurRad="38100" dist="38100" dir="2700000" algn="tl">
                  <a:srgbClr val="000000"/>
                </a:outerShdw>
              </a:effectLst>
            </a:endParaRPr>
          </a:p>
          <a:p>
            <a:pPr>
              <a:buFont typeface="Wingdings" pitchFamily="2" charset="2"/>
              <a:buNone/>
            </a:pPr>
            <a:endParaRPr lang="el-GR" b="1" i="1" u="sng" dirty="0" smtClean="0">
              <a:solidFill>
                <a:srgbClr val="FFFF00"/>
              </a:solidFill>
              <a:effectLst>
                <a:outerShdw blurRad="38100" dist="38100" dir="2700000" algn="tl">
                  <a:srgbClr val="000000"/>
                </a:outerShdw>
              </a:effectLst>
            </a:endParaRPr>
          </a:p>
          <a:p>
            <a:pPr lvl="3">
              <a:buFont typeface="Wingdings" pitchFamily="2" charset="2"/>
              <a:buNone/>
            </a:pPr>
            <a:r>
              <a:rPr lang="el-GR" b="1" i="1" dirty="0" smtClean="0">
                <a:solidFill>
                  <a:srgbClr val="FFFF00"/>
                </a:solidFill>
                <a:effectLst>
                  <a:outerShdw blurRad="38100" dist="38100" dir="2700000" algn="tl">
                    <a:srgbClr val="000000"/>
                  </a:outerShdw>
                </a:effectLst>
              </a:rPr>
              <a:t>			</a:t>
            </a:r>
            <a:r>
              <a:rPr lang="el-GR" sz="2400" b="1" i="1" u="sng" dirty="0" smtClean="0">
                <a:solidFill>
                  <a:srgbClr val="FFFF00"/>
                </a:solidFill>
                <a:effectLst>
                  <a:outerShdw blurRad="38100" dist="38100" dir="2700000" algn="tl">
                    <a:srgbClr val="000000"/>
                  </a:outerShdw>
                </a:effectLst>
              </a:rPr>
              <a:t>ΕΣΩΤΕΡΙΚΑ</a:t>
            </a:r>
            <a:endParaRPr lang="el-GR" sz="2400" b="1" i="1" u="sng" dirty="0">
              <a:solidFill>
                <a:srgbClr val="FFFF00"/>
              </a:solidFill>
              <a:effectLst>
                <a:outerShdw blurRad="38100" dist="38100" dir="2700000" algn="tl">
                  <a:srgbClr val="000000"/>
                </a:outerShdw>
              </a:effectLst>
            </a:endParaRPr>
          </a:p>
        </p:txBody>
      </p:sp>
      <p:sp>
        <p:nvSpPr>
          <p:cNvPr id="134150" name="AutoShape 6"/>
          <p:cNvSpPr>
            <a:spLocks noChangeArrowheads="1"/>
          </p:cNvSpPr>
          <p:nvPr/>
        </p:nvSpPr>
        <p:spPr bwMode="auto">
          <a:xfrm>
            <a:off x="1042988" y="2133600"/>
            <a:ext cx="1368425" cy="1655763"/>
          </a:xfrm>
          <a:prstGeom prst="curvedRightArrow">
            <a:avLst>
              <a:gd name="adj1" fmla="val 24200"/>
              <a:gd name="adj2" fmla="val 48399"/>
              <a:gd name="adj3" fmla="val 33333"/>
            </a:avLst>
          </a:prstGeom>
          <a:solidFill>
            <a:schemeClr val="accent1"/>
          </a:solidFill>
          <a:ln w="9525">
            <a:solidFill>
              <a:schemeClr val="tx1"/>
            </a:solidFill>
            <a:miter lim="800000"/>
            <a:headEnd/>
            <a:tailEnd/>
          </a:ln>
          <a:effectLst/>
        </p:spPr>
        <p:txBody>
          <a:bodyPr wrap="none" anchor="ctr"/>
          <a:lstStyle/>
          <a:p>
            <a:endParaRPr lang="el-GR" dirty="0"/>
          </a:p>
        </p:txBody>
      </p:sp>
      <p:sp>
        <p:nvSpPr>
          <p:cNvPr id="134151" name="AutoShape 7"/>
          <p:cNvSpPr>
            <a:spLocks noChangeArrowheads="1"/>
          </p:cNvSpPr>
          <p:nvPr/>
        </p:nvSpPr>
        <p:spPr bwMode="auto">
          <a:xfrm flipH="1">
            <a:off x="3707904" y="4365104"/>
            <a:ext cx="1873250" cy="936625"/>
          </a:xfrm>
          <a:prstGeom prst="curvedDownArrow">
            <a:avLst>
              <a:gd name="adj1" fmla="val 40000"/>
              <a:gd name="adj2" fmla="val 80000"/>
              <a:gd name="adj3" fmla="val 33333"/>
            </a:avLst>
          </a:prstGeom>
          <a:solidFill>
            <a:schemeClr val="accent1"/>
          </a:solidFill>
          <a:ln w="9525">
            <a:solidFill>
              <a:schemeClr val="tx1"/>
            </a:solidFill>
            <a:miter lim="800000"/>
            <a:headEnd/>
            <a:tailEnd/>
          </a:ln>
          <a:effectLst/>
        </p:spPr>
        <p:txBody>
          <a:bodyPr wrap="none" anchor="ctr"/>
          <a:lstStyle/>
          <a:p>
            <a:endParaRPr lang="el-GR" dirty="0"/>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body" sz="half" idx="1"/>
          </p:nvPr>
        </p:nvSpPr>
        <p:spPr>
          <a:xfrm>
            <a:off x="250825" y="115888"/>
            <a:ext cx="8713788" cy="6409456"/>
          </a:xfrm>
        </p:spPr>
        <p:txBody>
          <a:bodyPr>
            <a:normAutofit fontScale="85000" lnSpcReduction="20000"/>
          </a:bodyPr>
          <a:lstStyle/>
          <a:p>
            <a:pPr marL="84138" indent="-84138" algn="ctr">
              <a:buFontTx/>
              <a:buNone/>
            </a:pPr>
            <a:r>
              <a:rPr lang="el-GR" sz="1800" b="1" dirty="0"/>
              <a:t>     </a:t>
            </a:r>
            <a:r>
              <a:rPr lang="el-GR" sz="4100" b="1" u="sng" dirty="0">
                <a:solidFill>
                  <a:srgbClr val="006600"/>
                </a:solidFill>
              </a:rPr>
              <a:t>Λογιστικά Γεγονότα </a:t>
            </a:r>
          </a:p>
          <a:p>
            <a:pPr marL="84138" indent="-84138">
              <a:buFontTx/>
              <a:buNone/>
            </a:pPr>
            <a:endParaRPr lang="el-GR" sz="1800" b="1" u="sng" dirty="0"/>
          </a:p>
          <a:p>
            <a:pPr marL="84138" indent="-84138">
              <a:buFontTx/>
              <a:buNone/>
            </a:pPr>
            <a:r>
              <a:rPr lang="el-GR" sz="2400" i="1" u="sng" dirty="0"/>
              <a:t>Λογιστικό γεγονός</a:t>
            </a:r>
            <a:r>
              <a:rPr lang="el-GR" sz="2400" dirty="0"/>
              <a:t> είναι κάθε γεγονός που μεταβάλλει το Ενεργητικό ή το Παθητικό ή και αμφότερα.</a:t>
            </a:r>
          </a:p>
          <a:p>
            <a:pPr marL="84138" indent="-84138">
              <a:buFontTx/>
              <a:buNone/>
            </a:pPr>
            <a:r>
              <a:rPr lang="el-GR" sz="2400" dirty="0"/>
              <a:t> </a:t>
            </a:r>
          </a:p>
          <a:p>
            <a:pPr marL="84138" indent="-84138">
              <a:buFontTx/>
              <a:buNone/>
            </a:pPr>
            <a:r>
              <a:rPr lang="el-GR" sz="2400" dirty="0"/>
              <a:t>Τα  λογιστικά γεγονότα προέρχονται από ενέργειες:</a:t>
            </a:r>
          </a:p>
          <a:p>
            <a:pPr marL="84138" indent="-84138">
              <a:buFontTx/>
              <a:buNone/>
            </a:pPr>
            <a:endParaRPr lang="el-GR" sz="2400" dirty="0"/>
          </a:p>
          <a:p>
            <a:pPr marL="84138" indent="-84138">
              <a:buClr>
                <a:srgbClr val="F151AC"/>
              </a:buClr>
            </a:pPr>
            <a:r>
              <a:rPr lang="el-GR" sz="2400" dirty="0"/>
              <a:t>  Των ιδιοκτητών της </a:t>
            </a:r>
            <a:r>
              <a:rPr lang="el-GR" sz="2400" dirty="0" smtClean="0"/>
              <a:t>επιχείρησης (μέτοχοι</a:t>
            </a:r>
            <a:r>
              <a:rPr lang="el-GR" sz="2400" dirty="0"/>
              <a:t>, εταίροι, επιχειρηματίες κ.λ.π</a:t>
            </a:r>
            <a:r>
              <a:rPr lang="el-GR" sz="2400" dirty="0" smtClean="0"/>
              <a:t>.)  </a:t>
            </a:r>
            <a:r>
              <a:rPr lang="el-GR" sz="2400" dirty="0"/>
              <a:t>κατά την αρχική καταβολή του κεφαλαίου καθώς επίσης και τις μεταγενέστερες αυτής αυξήσεις, μειώσεις, αναλήψεις κ.λ.π.  </a:t>
            </a:r>
            <a:r>
              <a:rPr lang="el-GR" sz="2400" dirty="0" smtClean="0"/>
              <a:t>του </a:t>
            </a:r>
            <a:r>
              <a:rPr lang="el-GR" sz="2400" dirty="0"/>
              <a:t>κεφαλαίου τους.</a:t>
            </a:r>
          </a:p>
          <a:p>
            <a:pPr marL="84138" indent="-84138">
              <a:buClr>
                <a:srgbClr val="F151AC"/>
              </a:buClr>
            </a:pPr>
            <a:r>
              <a:rPr lang="el-GR" sz="2400" dirty="0"/>
              <a:t>  Των τρίτων </a:t>
            </a:r>
            <a:r>
              <a:rPr lang="el-GR" sz="2400" dirty="0" smtClean="0"/>
              <a:t>(πελατών</a:t>
            </a:r>
            <a:r>
              <a:rPr lang="el-GR" sz="2400" dirty="0"/>
              <a:t>, χρεωστών, προμηθευτών, πιστωτών, προσωπικού, λοιπών τρίτων, κ.λ.π</a:t>
            </a:r>
            <a:r>
              <a:rPr lang="el-GR" sz="2400" dirty="0" smtClean="0"/>
              <a:t>.) </a:t>
            </a:r>
            <a:r>
              <a:rPr lang="el-GR" sz="2400" dirty="0"/>
              <a:t>με τους οποίους η επιχείρηση συμβάλλεται ποικιλοτρόπως </a:t>
            </a:r>
            <a:r>
              <a:rPr lang="el-GR" sz="2400" dirty="0" smtClean="0"/>
              <a:t>(συμβάσεις </a:t>
            </a:r>
            <a:r>
              <a:rPr lang="el-GR" sz="2400" dirty="0"/>
              <a:t>πωλήσεως με πελάτες, αγοράς με προμηθευτές, συμβάσεις εξαρτημένης εργασίας με το προσωπικό κ.λ.π</a:t>
            </a:r>
            <a:r>
              <a:rPr lang="el-GR" sz="2400" dirty="0" smtClean="0"/>
              <a:t>.).</a:t>
            </a:r>
            <a:endParaRPr lang="el-GR" sz="2400" dirty="0"/>
          </a:p>
          <a:p>
            <a:pPr marL="84138" indent="-84138">
              <a:buClr>
                <a:srgbClr val="F151AC"/>
              </a:buClr>
            </a:pPr>
            <a:r>
              <a:rPr lang="el-GR" sz="2400" dirty="0"/>
              <a:t>  Από υπερτίμηση ή υποτίμηση του Ενεργητικού ή του Παθητικού της </a:t>
            </a:r>
            <a:r>
              <a:rPr lang="el-GR" sz="2400" dirty="0" smtClean="0"/>
              <a:t>επιχείρησης (αναπροσαρμογή </a:t>
            </a:r>
            <a:r>
              <a:rPr lang="el-GR" sz="2400" dirty="0"/>
              <a:t>βάσει νόμου της αξίας των ακινήτων, κλοπή εμπορευμάτων, υπερτίμηση ληξιπρόθεσμων υποχρεώσεων λόγω λογισμού τόκου υπερημερίας κ.λ.π</a:t>
            </a:r>
            <a:r>
              <a:rPr lang="el-GR" sz="2400" dirty="0" smtClean="0"/>
              <a:t>.)</a:t>
            </a:r>
            <a:endParaRPr lang="el-GR" sz="2400" dirty="0"/>
          </a:p>
          <a:p>
            <a:pPr marL="84138" indent="-84138">
              <a:buClr>
                <a:srgbClr val="F151AC"/>
              </a:buClr>
              <a:buFontTx/>
              <a:buNone/>
            </a:pPr>
            <a:endParaRPr lang="el-GR" sz="2400" dirty="0"/>
          </a:p>
          <a:p>
            <a:pPr marL="84138" indent="-84138">
              <a:buClr>
                <a:srgbClr val="F151AC"/>
              </a:buClr>
              <a:buFontTx/>
              <a:buNone/>
            </a:pPr>
            <a:r>
              <a:rPr lang="el-GR" sz="2400" dirty="0"/>
              <a:t>    </a:t>
            </a:r>
            <a:r>
              <a:rPr lang="el-GR" sz="2400" dirty="0" smtClean="0"/>
              <a:t>Επομένως, </a:t>
            </a:r>
            <a:r>
              <a:rPr lang="el-GR" sz="2400" dirty="0"/>
              <a:t>τα λογιστικά γεγονότα μπορούμε να τα διακρίνουμε περαιτέρω και ως εξής:</a:t>
            </a:r>
          </a:p>
          <a:p>
            <a:pPr marL="84138" indent="-84138">
              <a:buClr>
                <a:srgbClr val="F151AC"/>
              </a:buClr>
              <a:buFontTx/>
              <a:buNone/>
            </a:pPr>
            <a:endParaRPr lang="el-GR" sz="1600" dirty="0"/>
          </a:p>
          <a:p>
            <a:pPr marL="84138" indent="-84138">
              <a:buFontTx/>
              <a:buNone/>
            </a:pPr>
            <a:endParaRPr lang="el-GR" sz="1600" dirty="0"/>
          </a:p>
        </p:txBody>
      </p:sp>
    </p:spTree>
  </p:cSld>
  <p:clrMapOvr>
    <a:masterClrMapping/>
  </p:clrMapOvr>
  <p:transition spd="slow" advClick="0" advTm="5000"/>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9426" name="Group 2"/>
          <p:cNvGraphicFramePr>
            <a:graphicFrameLocks noGrp="1"/>
          </p:cNvGraphicFramePr>
          <p:nvPr>
            <p:ph idx="1"/>
          </p:nvPr>
        </p:nvGraphicFramePr>
        <p:xfrm>
          <a:off x="107950" y="260350"/>
          <a:ext cx="8928100" cy="6408738"/>
        </p:xfrm>
        <a:graphic>
          <a:graphicData uri="http://schemas.openxmlformats.org/drawingml/2006/table">
            <a:tbl>
              <a:tblPr/>
              <a:tblGrid>
                <a:gridCol w="3021013"/>
                <a:gridCol w="3459261"/>
                <a:gridCol w="2447826"/>
              </a:tblGrid>
              <a:tr h="14001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4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smtClean="0">
                          <a:ln>
                            <a:noFill/>
                          </a:ln>
                          <a:solidFill>
                            <a:srgbClr val="006600"/>
                          </a:solidFill>
                          <a:effectLst/>
                          <a:latin typeface="Arial" charset="0"/>
                        </a:rPr>
                        <a:t>ΔΙΑΚΡΙΣΗ ΛΟΓΙΣΤΙΚΩΝ ΓΕΓΟΝΟΤΩΝ</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400" b="1" i="0" u="none" strike="noStrike" cap="none" normalizeH="0" baseline="0" dirty="0" smtClean="0">
                        <a:ln>
                          <a:noFill/>
                        </a:ln>
                        <a:solidFill>
                          <a:srgbClr val="006600"/>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r>
              <a:tr h="644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smtClean="0">
                          <a:ln>
                            <a:noFill/>
                          </a:ln>
                          <a:solidFill>
                            <a:srgbClr val="C00000"/>
                          </a:solidFill>
                          <a:effectLst/>
                          <a:latin typeface="Arial" charset="0"/>
                        </a:rPr>
                        <a:t>ΠΡΑΓΜΑΤΙΚΑ ΓΕΓΟΝΟΤΑ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smtClean="0">
                          <a:ln>
                            <a:noFill/>
                          </a:ln>
                          <a:solidFill>
                            <a:srgbClr val="FFFF00"/>
                          </a:solidFill>
                          <a:effectLst/>
                          <a:latin typeface="Arial" charset="0"/>
                        </a:rPr>
                        <a:t>ΝΟΜΙΚΑ ΓΕΓΟΝΟΤΑ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smtClean="0">
                          <a:ln>
                            <a:noFill/>
                          </a:ln>
                          <a:solidFill>
                            <a:srgbClr val="FFC000"/>
                          </a:solidFill>
                          <a:effectLst/>
                          <a:latin typeface="Arial" charset="0"/>
                        </a:rPr>
                        <a:t>ΟΙΚΟΝΟΜΙΚΑ ΓΕΓΟΝΟΤΑ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79763">
                <a:tc>
                  <a:txBody>
                    <a:bodyPr/>
                    <a:lstStyle/>
                    <a:p>
                      <a:pPr marL="0" marR="0" lvl="0" indent="0" algn="l" defTabSz="914400" rtl="0" eaLnBrk="1" fontAlgn="base" latinLnBrk="0" hangingPunct="1">
                        <a:lnSpc>
                          <a:spcPct val="100000"/>
                        </a:lnSpc>
                        <a:spcBef>
                          <a:spcPct val="20000"/>
                        </a:spcBef>
                        <a:spcAft>
                          <a:spcPct val="0"/>
                        </a:spcAft>
                        <a:buClr>
                          <a:srgbClr val="F151AC"/>
                        </a:buClr>
                        <a:buSzTx/>
                        <a:buFontTx/>
                        <a:buNone/>
                        <a:tabLst/>
                      </a:pPr>
                      <a:r>
                        <a:rPr kumimoji="0" lang="el-GR" sz="1400" b="1" i="0" u="none" strike="noStrike" cap="none" normalizeH="0" baseline="0" dirty="0" smtClean="0">
                          <a:ln>
                            <a:noFill/>
                          </a:ln>
                          <a:solidFill>
                            <a:schemeClr val="tx1"/>
                          </a:solidFill>
                          <a:effectLst/>
                          <a:latin typeface="Arial" charset="0"/>
                        </a:rPr>
                        <a:t>Γεγονότα τα οποία δεν έχουν νομικές συνέπειες: </a:t>
                      </a:r>
                    </a:p>
                    <a:p>
                      <a:pPr marL="0" marR="0" lvl="0" indent="0" algn="l" defTabSz="914400" rtl="0" eaLnBrk="1" fontAlgn="base" latinLnBrk="0" hangingPunct="1">
                        <a:lnSpc>
                          <a:spcPct val="100000"/>
                        </a:lnSpc>
                        <a:spcBef>
                          <a:spcPct val="20000"/>
                        </a:spcBef>
                        <a:spcAft>
                          <a:spcPct val="0"/>
                        </a:spcAft>
                        <a:buClr>
                          <a:srgbClr val="F151AC"/>
                        </a:buClr>
                        <a:buSzTx/>
                        <a:buFontTx/>
                        <a:buChar char="•"/>
                        <a:tabLst/>
                      </a:pPr>
                      <a:endParaRPr kumimoji="0" lang="el-GR" sz="14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rgbClr val="F151AC"/>
                        </a:buClr>
                        <a:buSzTx/>
                        <a:buFontTx/>
                        <a:buChar char="•"/>
                        <a:tabLst/>
                      </a:pPr>
                      <a:r>
                        <a:rPr kumimoji="0" lang="el-GR" sz="1400" b="1" i="0" u="none" strike="noStrike" cap="none" normalizeH="0" baseline="0" dirty="0" smtClean="0">
                          <a:ln>
                            <a:noFill/>
                          </a:ln>
                          <a:solidFill>
                            <a:schemeClr val="tx1"/>
                          </a:solidFill>
                          <a:effectLst/>
                          <a:latin typeface="Arial" charset="0"/>
                        </a:rPr>
                        <a:t>Καταστροφή  ανασφάλιστων περιουσιακών  στοιχείων</a:t>
                      </a:r>
                    </a:p>
                    <a:p>
                      <a:pPr marL="0" marR="0" lvl="0" indent="0" algn="l" defTabSz="914400" rtl="0" eaLnBrk="1" fontAlgn="base" latinLnBrk="0" hangingPunct="1">
                        <a:lnSpc>
                          <a:spcPct val="100000"/>
                        </a:lnSpc>
                        <a:spcBef>
                          <a:spcPct val="20000"/>
                        </a:spcBef>
                        <a:spcAft>
                          <a:spcPct val="0"/>
                        </a:spcAft>
                        <a:buClr>
                          <a:srgbClr val="F151AC"/>
                        </a:buClr>
                        <a:buSzTx/>
                        <a:buFontTx/>
                        <a:buChar char="•"/>
                        <a:tabLst/>
                      </a:pPr>
                      <a:r>
                        <a:rPr kumimoji="0" lang="el-GR" sz="1400" b="1" i="0" u="none" strike="noStrike" cap="none" normalizeH="0" baseline="0" dirty="0" smtClean="0">
                          <a:ln>
                            <a:noFill/>
                          </a:ln>
                          <a:solidFill>
                            <a:schemeClr val="tx1"/>
                          </a:solidFill>
                          <a:effectLst/>
                          <a:latin typeface="Arial" charset="0"/>
                        </a:rPr>
                        <a:t>Κλοπές, φθορές περιουσιακών  στοιχείων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smtClean="0">
                          <a:ln>
                            <a:noFill/>
                          </a:ln>
                          <a:solidFill>
                            <a:schemeClr val="tx1"/>
                          </a:solidFill>
                          <a:effectLst/>
                          <a:latin typeface="Arial" charset="0"/>
                        </a:rPr>
                        <a:t>Γεγονότα με τα οποία αποκτάται, τροποποιείται ή καταργείται ένα δικαίωμα:</a:t>
                      </a:r>
                    </a:p>
                    <a:p>
                      <a:pPr marL="0" marR="0" lvl="0" indent="0" algn="l" defTabSz="914400" rtl="0" eaLnBrk="1" fontAlgn="base" latinLnBrk="0" hangingPunct="1">
                        <a:lnSpc>
                          <a:spcPct val="100000"/>
                        </a:lnSpc>
                        <a:spcBef>
                          <a:spcPct val="20000"/>
                        </a:spcBef>
                        <a:spcAft>
                          <a:spcPct val="0"/>
                        </a:spcAft>
                        <a:buClr>
                          <a:srgbClr val="F151AC"/>
                        </a:buClr>
                        <a:buSzTx/>
                        <a:buFontTx/>
                        <a:buChar char="•"/>
                        <a:tabLst/>
                      </a:pPr>
                      <a:endParaRPr kumimoji="0" lang="el-GR" sz="14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rgbClr val="F151AC"/>
                        </a:buClr>
                        <a:buSzTx/>
                        <a:buFontTx/>
                        <a:buChar char="•"/>
                        <a:tabLst/>
                      </a:pPr>
                      <a:r>
                        <a:rPr kumimoji="0" lang="el-GR" sz="1400" b="1" i="0" u="none" strike="noStrike" cap="none" normalizeH="0" baseline="0" dirty="0" smtClean="0">
                          <a:ln>
                            <a:noFill/>
                          </a:ln>
                          <a:solidFill>
                            <a:schemeClr val="tx1"/>
                          </a:solidFill>
                          <a:effectLst/>
                          <a:latin typeface="Arial" charset="0"/>
                        </a:rPr>
                        <a:t>Αγοραπωλησίες</a:t>
                      </a:r>
                    </a:p>
                    <a:p>
                      <a:pPr marL="0" marR="0" lvl="0" indent="0" algn="l" defTabSz="914400" rtl="0" eaLnBrk="1" fontAlgn="base" latinLnBrk="0" hangingPunct="1">
                        <a:lnSpc>
                          <a:spcPct val="100000"/>
                        </a:lnSpc>
                        <a:spcBef>
                          <a:spcPct val="20000"/>
                        </a:spcBef>
                        <a:spcAft>
                          <a:spcPct val="0"/>
                        </a:spcAft>
                        <a:buClr>
                          <a:srgbClr val="F151AC"/>
                        </a:buClr>
                        <a:buSzTx/>
                        <a:buFontTx/>
                        <a:buChar char="•"/>
                        <a:tabLst/>
                      </a:pPr>
                      <a:r>
                        <a:rPr kumimoji="0" lang="el-GR" sz="1400" b="1" i="0" u="none" strike="noStrike" cap="none" normalizeH="0" baseline="0" dirty="0" smtClean="0">
                          <a:ln>
                            <a:noFill/>
                          </a:ln>
                          <a:solidFill>
                            <a:schemeClr val="tx1"/>
                          </a:solidFill>
                          <a:effectLst/>
                          <a:latin typeface="Arial" charset="0"/>
                        </a:rPr>
                        <a:t>Συμβάσεις (μισθώσεως, παραγγελίας, δανείων)</a:t>
                      </a:r>
                    </a:p>
                    <a:p>
                      <a:pPr marL="0" marR="0" lvl="0" indent="0" algn="l" defTabSz="914400" rtl="0" eaLnBrk="1" fontAlgn="base" latinLnBrk="0" hangingPunct="1">
                        <a:lnSpc>
                          <a:spcPct val="100000"/>
                        </a:lnSpc>
                        <a:spcBef>
                          <a:spcPct val="20000"/>
                        </a:spcBef>
                        <a:spcAft>
                          <a:spcPct val="0"/>
                        </a:spcAft>
                        <a:buClr>
                          <a:srgbClr val="F151AC"/>
                        </a:buClr>
                        <a:buSzTx/>
                        <a:buFontTx/>
                        <a:buChar char="•"/>
                        <a:tabLst/>
                      </a:pPr>
                      <a:r>
                        <a:rPr kumimoji="0" lang="el-GR" sz="1400" b="1" i="0" u="none" strike="noStrike" cap="none" normalizeH="0" baseline="0" dirty="0" smtClean="0">
                          <a:ln>
                            <a:noFill/>
                          </a:ln>
                          <a:solidFill>
                            <a:schemeClr val="tx1"/>
                          </a:solidFill>
                          <a:effectLst/>
                          <a:latin typeface="Arial" charset="0"/>
                        </a:rPr>
                        <a:t>Εκδόσεις,  αποδοχές, οπισθογραφήσεις πιστωτικών τίτλων</a:t>
                      </a:r>
                    </a:p>
                    <a:p>
                      <a:pPr marL="0" marR="0" lvl="0" indent="0" algn="l" defTabSz="914400" rtl="0" eaLnBrk="1" fontAlgn="base" latinLnBrk="0" hangingPunct="1">
                        <a:lnSpc>
                          <a:spcPct val="100000"/>
                        </a:lnSpc>
                        <a:spcBef>
                          <a:spcPct val="20000"/>
                        </a:spcBef>
                        <a:spcAft>
                          <a:spcPct val="0"/>
                        </a:spcAft>
                        <a:buClr>
                          <a:srgbClr val="F151AC"/>
                        </a:buClr>
                        <a:buSzTx/>
                        <a:buFontTx/>
                        <a:buChar char="•"/>
                        <a:tabLst/>
                      </a:pPr>
                      <a:endParaRPr kumimoji="0" lang="el-GR" sz="14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rgbClr val="F151AC"/>
                        </a:buClr>
                        <a:buSzTx/>
                        <a:buFontTx/>
                        <a:buChar char="•"/>
                        <a:tabLst/>
                      </a:pPr>
                      <a:endParaRPr kumimoji="0" lang="el-GR" sz="14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151AC"/>
                        </a:buClr>
                        <a:buSzTx/>
                        <a:buFontTx/>
                        <a:buChar char="•"/>
                        <a:tabLst/>
                      </a:pPr>
                      <a:r>
                        <a:rPr kumimoji="0" lang="el-GR" sz="1400" b="1" i="0" u="none" strike="noStrike" cap="none" normalizeH="0" baseline="0" dirty="0" smtClean="0">
                          <a:ln>
                            <a:noFill/>
                          </a:ln>
                          <a:solidFill>
                            <a:schemeClr val="tx1"/>
                          </a:solidFill>
                          <a:effectLst/>
                          <a:latin typeface="Arial" charset="0"/>
                        </a:rPr>
                        <a:t>Αναπροσαρμογή άξιας ακίνητων</a:t>
                      </a:r>
                    </a:p>
                    <a:p>
                      <a:pPr marL="0" marR="0" lvl="0" indent="0" algn="l" defTabSz="914400" rtl="0" eaLnBrk="1" fontAlgn="base" latinLnBrk="0" hangingPunct="1">
                        <a:lnSpc>
                          <a:spcPct val="100000"/>
                        </a:lnSpc>
                        <a:spcBef>
                          <a:spcPct val="20000"/>
                        </a:spcBef>
                        <a:spcAft>
                          <a:spcPct val="0"/>
                        </a:spcAft>
                        <a:buClr>
                          <a:srgbClr val="F151AC"/>
                        </a:buClr>
                        <a:buSzTx/>
                        <a:buFontTx/>
                        <a:buChar char="•"/>
                        <a:tabLst/>
                      </a:pPr>
                      <a:r>
                        <a:rPr kumimoji="0" lang="el-GR" sz="1400" b="1" i="0" u="none" strike="noStrike" cap="none" normalizeH="0" baseline="0" dirty="0" smtClean="0">
                          <a:ln>
                            <a:noFill/>
                          </a:ln>
                          <a:solidFill>
                            <a:schemeClr val="tx1"/>
                          </a:solidFill>
                          <a:effectLst/>
                          <a:latin typeface="Arial" charset="0"/>
                        </a:rPr>
                        <a:t>Υποτίμηση χρεογράφων</a:t>
                      </a:r>
                    </a:p>
                    <a:p>
                      <a:pPr marL="0" marR="0" lvl="0" indent="0" algn="l" defTabSz="914400" rtl="0" eaLnBrk="1" fontAlgn="base" latinLnBrk="0" hangingPunct="1">
                        <a:lnSpc>
                          <a:spcPct val="100000"/>
                        </a:lnSpc>
                        <a:spcBef>
                          <a:spcPct val="20000"/>
                        </a:spcBef>
                        <a:spcAft>
                          <a:spcPct val="0"/>
                        </a:spcAft>
                        <a:buClr>
                          <a:srgbClr val="F151AC"/>
                        </a:buClr>
                        <a:buSzTx/>
                        <a:buFontTx/>
                        <a:buChar char="•"/>
                        <a:tabLst/>
                      </a:pPr>
                      <a:r>
                        <a:rPr kumimoji="0" lang="el-GR" sz="1400" b="1" i="0" u="none" strike="noStrike" cap="none" normalizeH="0" baseline="0" dirty="0" smtClean="0">
                          <a:ln>
                            <a:noFill/>
                          </a:ln>
                          <a:solidFill>
                            <a:schemeClr val="tx1"/>
                          </a:solidFill>
                          <a:effectLst/>
                          <a:latin typeface="Arial" charset="0"/>
                        </a:rPr>
                        <a:t>Υποτίμηση παγίων                   (π.χ. μηχανολογικό εξοπλισμό)</a:t>
                      </a:r>
                    </a:p>
                    <a:p>
                      <a:pPr marL="0" marR="0" lvl="0" indent="0" algn="l" defTabSz="914400" rtl="0" eaLnBrk="1" fontAlgn="base" latinLnBrk="0" hangingPunct="1">
                        <a:lnSpc>
                          <a:spcPct val="100000"/>
                        </a:lnSpc>
                        <a:spcBef>
                          <a:spcPct val="20000"/>
                        </a:spcBef>
                        <a:spcAft>
                          <a:spcPct val="0"/>
                        </a:spcAft>
                        <a:buClr>
                          <a:srgbClr val="F151AC"/>
                        </a:buClr>
                        <a:buSzTx/>
                        <a:buFontTx/>
                        <a:buChar char="•"/>
                        <a:tabLst/>
                      </a:pPr>
                      <a:r>
                        <a:rPr kumimoji="0" lang="el-GR" sz="1400" b="1" i="0" u="none" strike="noStrike" cap="none" normalizeH="0" baseline="0" dirty="0" smtClean="0">
                          <a:ln>
                            <a:noFill/>
                          </a:ln>
                          <a:solidFill>
                            <a:schemeClr val="tx1"/>
                          </a:solidFill>
                          <a:effectLst/>
                          <a:latin typeface="Arial" charset="0"/>
                        </a:rPr>
                        <a:t>Υποτίμηση εμπορευμάτων  (π.χ. λέγω αλλαγής μόδας)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4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smtClean="0">
                          <a:ln>
                            <a:noFill/>
                          </a:ln>
                          <a:solidFill>
                            <a:schemeClr val="tx1"/>
                          </a:solidFill>
                          <a:effectLst/>
                          <a:latin typeface="Arial" charset="0"/>
                        </a:rPr>
                        <a:t> </a:t>
                      </a:r>
                      <a:r>
                        <a:rPr kumimoji="0" lang="el-GR" sz="1400" b="1" i="0" u="none" strike="noStrike" cap="none" normalizeH="0" baseline="0" dirty="0" smtClean="0">
                          <a:ln>
                            <a:noFill/>
                          </a:ln>
                          <a:solidFill>
                            <a:srgbClr val="0000FF"/>
                          </a:solidFill>
                          <a:effectLst/>
                          <a:latin typeface="Arial" charset="0"/>
                        </a:rPr>
                        <a:t>ΚΑΘΕ ΛΟΓΙΣΤΙΚΟ ΓΕΓΟΝΟΣ ΠΡΟΚΑΛΕΙ ΜΕΤΑΒΟΛΕΣ ,  ΔΗΛΑΔΗ ΑΡΙΘΜΗΤΙΚΕΣ  ΑΥΞΗΣΕΙΣ  Ή ΕΛΑΤΤΩΣΕΙΣ ΣΤΑ ΣΤΟΙΧΕΙΑ ΤΟΥ ΙΣΟΛΟΓΙΣΜΟΥ.</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r>
            </a:tbl>
          </a:graphicData>
        </a:graphic>
      </p:graphicFrame>
    </p:spTree>
  </p:cSld>
  <p:clrMapOvr>
    <a:masterClrMapping/>
  </p:clrMapOvr>
  <p:transition advClick="0" advTm="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1" descr="who-owns-what.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58598845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body" idx="1"/>
          </p:nvPr>
        </p:nvSpPr>
        <p:spPr>
          <a:xfrm>
            <a:off x="323850" y="115888"/>
            <a:ext cx="8362950" cy="6481762"/>
          </a:xfrm>
        </p:spPr>
        <p:txBody>
          <a:bodyPr/>
          <a:lstStyle/>
          <a:p>
            <a:pPr marL="85725" indent="-85725" algn="ctr">
              <a:buFontTx/>
              <a:buNone/>
            </a:pPr>
            <a:r>
              <a:rPr lang="el-GR" sz="1800" b="1" dirty="0"/>
              <a:t>          </a:t>
            </a:r>
            <a:r>
              <a:rPr lang="el-GR" sz="4000" b="1" u="sng" dirty="0">
                <a:solidFill>
                  <a:srgbClr val="0000FF"/>
                </a:solidFill>
              </a:rPr>
              <a:t>Λογιστικά Βιβλία</a:t>
            </a:r>
          </a:p>
          <a:p>
            <a:pPr marL="85725" indent="-85725">
              <a:buFontTx/>
              <a:buNone/>
            </a:pPr>
            <a:r>
              <a:rPr lang="el-GR" sz="1600" dirty="0" smtClean="0"/>
              <a:t> </a:t>
            </a:r>
            <a:r>
              <a:rPr lang="el-GR" sz="1800" dirty="0"/>
              <a:t>Η μεταβολή της περιουσίας την οποία επιφέρει το λογιστικό γεγονός, θέτοντας σε κίνηση δυο τουλάχιστον  </a:t>
            </a:r>
            <a:r>
              <a:rPr lang="el-GR" sz="1800" dirty="0" smtClean="0"/>
              <a:t>λογαριασμούς</a:t>
            </a:r>
            <a:r>
              <a:rPr lang="el-GR" sz="1800" dirty="0"/>
              <a:t>, έναν που μεταβάλλεται ( + ) ή ( - ) και έναν άλλο που μεταβάλλεται, με το ίδιο ακριβώς ποσό,      ( - ) ή ( + )  ώστε να υπάρχει πάντοτε η λογιστική ισότητα ¨ΕΝΕΡΓΗΤΙΚΟ = ΠΑΘΗΤΙΚΟ ¨, αναλύεται και καταγράφεται στο Ημερολόγιο με τη Διπλογραφική Μέθοδο.</a:t>
            </a:r>
          </a:p>
          <a:p>
            <a:pPr marL="85725" indent="-85725">
              <a:buFontTx/>
              <a:buNone/>
            </a:pPr>
            <a:r>
              <a:rPr lang="el-GR" sz="1800" dirty="0" smtClean="0"/>
              <a:t>Οι </a:t>
            </a:r>
            <a:r>
              <a:rPr lang="el-GR" sz="1800" dirty="0"/>
              <a:t>επιμέρους μεταβολές ( αυξήσεις ή μειώσεις ) των στοιχείων της περιουσίας ή των λογαριασμών, λόγω των λογιστικών γεγονότων, καταγράφονται στο Καθολικό.</a:t>
            </a:r>
          </a:p>
          <a:p>
            <a:pPr marL="85725" indent="-85725">
              <a:buFontTx/>
              <a:buNone/>
            </a:pPr>
            <a:r>
              <a:rPr lang="el-GR" sz="1800" dirty="0"/>
              <a:t> </a:t>
            </a:r>
            <a:r>
              <a:rPr lang="el-GR" sz="1800" dirty="0" smtClean="0"/>
              <a:t>Από </a:t>
            </a:r>
            <a:r>
              <a:rPr lang="el-GR" sz="1800" dirty="0"/>
              <a:t>τα παραπάνω προκύπτει ότι τα βασικά λογιστικά βιβλία είναι δυο: το </a:t>
            </a:r>
            <a:r>
              <a:rPr lang="el-GR" sz="1800" b="1" dirty="0">
                <a:solidFill>
                  <a:srgbClr val="FFC000"/>
                </a:solidFill>
              </a:rPr>
              <a:t>Ημερολόγιο</a:t>
            </a:r>
            <a:r>
              <a:rPr lang="el-GR" sz="1800" dirty="0"/>
              <a:t> και το </a:t>
            </a:r>
            <a:r>
              <a:rPr lang="el-GR" sz="1800" b="1" dirty="0">
                <a:solidFill>
                  <a:srgbClr val="FFFF00"/>
                </a:solidFill>
              </a:rPr>
              <a:t>Καθολικό.</a:t>
            </a:r>
            <a:r>
              <a:rPr lang="el-GR" sz="1800" dirty="0"/>
              <a:t> Η παραστατική απεικόνιση της ύπαρξης των λογιστικών γεγονότων, της καταγραφής αυτών και της μεταβολής των λογαριασμών λόγω των λογιστικών γεγονότων είναι η εξής</a:t>
            </a:r>
            <a:r>
              <a:rPr lang="el-GR" sz="1800" b="1" dirty="0"/>
              <a:t>:</a:t>
            </a:r>
          </a:p>
          <a:p>
            <a:pPr marL="85725" indent="-85725">
              <a:buFontTx/>
              <a:buNone/>
            </a:pPr>
            <a:endParaRPr lang="el-GR" sz="1600" b="1" dirty="0"/>
          </a:p>
          <a:p>
            <a:pPr marL="85725" indent="-85725">
              <a:buFontTx/>
              <a:buNone/>
            </a:pPr>
            <a:r>
              <a:rPr lang="el-GR" sz="1600" b="1" dirty="0"/>
              <a:t> </a:t>
            </a:r>
          </a:p>
        </p:txBody>
      </p:sp>
      <p:sp>
        <p:nvSpPr>
          <p:cNvPr id="360451" name="Rectangle 3"/>
          <p:cNvSpPr>
            <a:spLocks noChangeArrowheads="1"/>
          </p:cNvSpPr>
          <p:nvPr/>
        </p:nvSpPr>
        <p:spPr bwMode="auto">
          <a:xfrm>
            <a:off x="468313" y="4365625"/>
            <a:ext cx="1944687" cy="431800"/>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solidFill>
                  <a:schemeClr val="bg1"/>
                </a:solidFill>
              </a:rPr>
              <a:t>ΔΙΚΑΙΟΛΟΓΗΤΙΚΑ</a:t>
            </a:r>
          </a:p>
        </p:txBody>
      </p:sp>
      <p:sp>
        <p:nvSpPr>
          <p:cNvPr id="360452" name="Line 4"/>
          <p:cNvSpPr>
            <a:spLocks noChangeShapeType="1"/>
          </p:cNvSpPr>
          <p:nvPr/>
        </p:nvSpPr>
        <p:spPr bwMode="auto">
          <a:xfrm>
            <a:off x="2411413" y="4581525"/>
            <a:ext cx="360362" cy="0"/>
          </a:xfrm>
          <a:prstGeom prst="line">
            <a:avLst/>
          </a:prstGeom>
          <a:noFill/>
          <a:ln w="9525">
            <a:solidFill>
              <a:schemeClr val="tx1"/>
            </a:solidFill>
            <a:round/>
            <a:headEnd/>
            <a:tailEnd type="triangle" w="med" len="med"/>
          </a:ln>
          <a:effectLst/>
        </p:spPr>
        <p:txBody>
          <a:bodyPr/>
          <a:lstStyle/>
          <a:p>
            <a:endParaRPr lang="el-GR" dirty="0"/>
          </a:p>
        </p:txBody>
      </p:sp>
      <p:sp>
        <p:nvSpPr>
          <p:cNvPr id="360453" name="Rectangle 5"/>
          <p:cNvSpPr>
            <a:spLocks noChangeArrowheads="1"/>
          </p:cNvSpPr>
          <p:nvPr/>
        </p:nvSpPr>
        <p:spPr bwMode="auto">
          <a:xfrm>
            <a:off x="2771775" y="4365625"/>
            <a:ext cx="1655763" cy="431800"/>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smtClean="0">
                <a:solidFill>
                  <a:srgbClr val="FFC000"/>
                </a:solidFill>
              </a:rPr>
              <a:t>ΗΜΕΡΟΛΟΓΙΟ</a:t>
            </a:r>
            <a:endParaRPr lang="el-GR" sz="1200" b="1" dirty="0">
              <a:solidFill>
                <a:srgbClr val="FFC000"/>
              </a:solidFill>
            </a:endParaRPr>
          </a:p>
        </p:txBody>
      </p:sp>
      <p:sp>
        <p:nvSpPr>
          <p:cNvPr id="360454" name="Line 6"/>
          <p:cNvSpPr>
            <a:spLocks noChangeShapeType="1"/>
          </p:cNvSpPr>
          <p:nvPr/>
        </p:nvSpPr>
        <p:spPr bwMode="auto">
          <a:xfrm>
            <a:off x="4427538" y="4581525"/>
            <a:ext cx="358775" cy="0"/>
          </a:xfrm>
          <a:prstGeom prst="line">
            <a:avLst/>
          </a:prstGeom>
          <a:noFill/>
          <a:ln w="9525">
            <a:solidFill>
              <a:schemeClr val="tx1"/>
            </a:solidFill>
            <a:round/>
            <a:headEnd/>
            <a:tailEnd type="triangle" w="med" len="med"/>
          </a:ln>
          <a:effectLst/>
        </p:spPr>
        <p:txBody>
          <a:bodyPr/>
          <a:lstStyle/>
          <a:p>
            <a:endParaRPr lang="el-GR" dirty="0"/>
          </a:p>
        </p:txBody>
      </p:sp>
      <p:sp>
        <p:nvSpPr>
          <p:cNvPr id="360455" name="Rectangle 7"/>
          <p:cNvSpPr>
            <a:spLocks noChangeArrowheads="1"/>
          </p:cNvSpPr>
          <p:nvPr/>
        </p:nvSpPr>
        <p:spPr bwMode="auto">
          <a:xfrm>
            <a:off x="4787900" y="4365625"/>
            <a:ext cx="2232025" cy="431800"/>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solidFill>
                  <a:srgbClr val="FFFF00"/>
                </a:solidFill>
              </a:rPr>
              <a:t>ΚΑΘΟΛΙΚΟ</a:t>
            </a:r>
          </a:p>
        </p:txBody>
      </p:sp>
      <p:sp>
        <p:nvSpPr>
          <p:cNvPr id="360456" name="Rectangle 8"/>
          <p:cNvSpPr>
            <a:spLocks noGrp="1" noChangeArrowheads="1"/>
          </p:cNvSpPr>
          <p:nvPr>
            <p:ph type="title"/>
          </p:nvPr>
        </p:nvSpPr>
        <p:spPr>
          <a:xfrm>
            <a:off x="0" y="5013176"/>
            <a:ext cx="8713788" cy="936104"/>
          </a:xfrm>
          <a:noFill/>
          <a:ln/>
        </p:spPr>
        <p:txBody>
          <a:bodyPr anchorCtr="1">
            <a:noAutofit/>
          </a:bodyPr>
          <a:lstStyle/>
          <a:p>
            <a:r>
              <a:rPr lang="el-GR" sz="1400" b="1" dirty="0" smtClean="0">
                <a:solidFill>
                  <a:schemeClr val="bg1"/>
                </a:solidFill>
                <a:latin typeface="Arial" pitchFamily="34" charset="0"/>
              </a:rPr>
              <a:t>ΔΙΚΑΙΟΛΟΓΗΤΙΚΑ:</a:t>
            </a:r>
            <a:r>
              <a:rPr lang="el-GR" sz="1400" b="1" dirty="0" smtClean="0">
                <a:latin typeface="Arial" pitchFamily="34" charset="0"/>
              </a:rPr>
              <a:t> ΥΠΑΡΞΗ  ΛΟΓΙΣΤΙΚΩΝ </a:t>
            </a:r>
            <a:r>
              <a:rPr lang="el-GR" sz="1400" b="1" dirty="0">
                <a:latin typeface="Arial" pitchFamily="34" charset="0"/>
              </a:rPr>
              <a:t>ΓΕΓΟΝΟΤΩΝ   </a:t>
            </a:r>
            <a:r>
              <a:rPr lang="el-GR" sz="1400" b="1" dirty="0" smtClean="0">
                <a:latin typeface="Arial" pitchFamily="34" charset="0"/>
              </a:rPr>
              <a:t/>
            </a:r>
            <a:br>
              <a:rPr lang="el-GR" sz="1400" b="1" dirty="0" smtClean="0">
                <a:latin typeface="Arial" pitchFamily="34" charset="0"/>
              </a:rPr>
            </a:br>
            <a:r>
              <a:rPr lang="el-GR" sz="1400" b="1" dirty="0" smtClean="0">
                <a:solidFill>
                  <a:srgbClr val="FFC000"/>
                </a:solidFill>
                <a:latin typeface="Arial" pitchFamily="34" charset="0"/>
              </a:rPr>
              <a:t>ΗΜΕΡΟΛΟΓΙΟ: </a:t>
            </a:r>
            <a:r>
              <a:rPr lang="el-GR" sz="1400" b="1" dirty="0" smtClean="0">
                <a:latin typeface="Arial" pitchFamily="34" charset="0"/>
              </a:rPr>
              <a:t>ΚΑΤΑΓΡΑΦΗ </a:t>
            </a:r>
            <a:r>
              <a:rPr lang="el-GR" sz="1400" b="1" dirty="0">
                <a:latin typeface="Arial" pitchFamily="34" charset="0"/>
              </a:rPr>
              <a:t>ΛΟΓΙΣΤΙΚΩΝ ΓΕΓΟΝΟΤΩΝ         </a:t>
            </a:r>
            <a:r>
              <a:rPr lang="el-GR" sz="1400" b="1" dirty="0" smtClean="0">
                <a:latin typeface="Arial" pitchFamily="34" charset="0"/>
              </a:rPr>
              <a:t/>
            </a:r>
            <a:br>
              <a:rPr lang="el-GR" sz="1400" b="1" dirty="0" smtClean="0">
                <a:latin typeface="Arial" pitchFamily="34" charset="0"/>
              </a:rPr>
            </a:br>
            <a:r>
              <a:rPr lang="el-GR" sz="1400" b="1" dirty="0" smtClean="0">
                <a:solidFill>
                  <a:srgbClr val="FFFF00"/>
                </a:solidFill>
                <a:latin typeface="Arial" pitchFamily="34" charset="0"/>
              </a:rPr>
              <a:t>ΚΑΘΟΛΙΚΟ:</a:t>
            </a:r>
            <a:r>
              <a:rPr lang="el-GR" sz="1400" b="1" dirty="0" smtClean="0">
                <a:latin typeface="Arial" pitchFamily="34" charset="0"/>
              </a:rPr>
              <a:t> ΜΕΤΑΒΟΛΗ </a:t>
            </a:r>
            <a:r>
              <a:rPr lang="el-GR" sz="1400" b="1" dirty="0">
                <a:latin typeface="Arial" pitchFamily="34" charset="0"/>
              </a:rPr>
              <a:t>ΛΟΓΑΡΙΑΣΜΩΝ ΛΟΓΩ ΛΟΓΙΣΤΙΚΩΝ ΓΕΓΟΝΟΤΩΝ</a:t>
            </a:r>
          </a:p>
        </p:txBody>
      </p:sp>
    </p:spTree>
  </p:cSld>
  <p:clrMapOvr>
    <a:masterClrMapping/>
  </p:clrMapOvr>
  <p:transition advClick="0" advTm="5000"/>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body" idx="1"/>
          </p:nvPr>
        </p:nvSpPr>
        <p:spPr>
          <a:xfrm>
            <a:off x="251520" y="188640"/>
            <a:ext cx="8640960" cy="6370315"/>
          </a:xfrm>
        </p:spPr>
        <p:txBody>
          <a:bodyPr/>
          <a:lstStyle/>
          <a:p>
            <a:pPr marL="0" indent="0" algn="ctr">
              <a:lnSpc>
                <a:spcPct val="80000"/>
              </a:lnSpc>
              <a:buFontTx/>
              <a:buNone/>
            </a:pPr>
            <a:r>
              <a:rPr lang="el-GR" sz="1800" b="1" dirty="0"/>
              <a:t>         </a:t>
            </a:r>
            <a:r>
              <a:rPr lang="el-GR" sz="3200" b="1" u="sng" dirty="0">
                <a:solidFill>
                  <a:srgbClr val="FFC000"/>
                </a:solidFill>
              </a:rPr>
              <a:t>Ημερολόγιο</a:t>
            </a:r>
          </a:p>
          <a:p>
            <a:pPr marL="0" indent="0">
              <a:lnSpc>
                <a:spcPct val="80000"/>
              </a:lnSpc>
              <a:buFontTx/>
              <a:buNone/>
            </a:pPr>
            <a:endParaRPr lang="el-GR" sz="1800" b="1" u="sng" dirty="0"/>
          </a:p>
          <a:p>
            <a:pPr marL="0" indent="0" algn="ctr">
              <a:lnSpc>
                <a:spcPct val="80000"/>
              </a:lnSpc>
              <a:buFontTx/>
              <a:buNone/>
            </a:pPr>
            <a:r>
              <a:rPr lang="el-GR" sz="1800" b="1" dirty="0"/>
              <a:t>     </a:t>
            </a:r>
            <a:r>
              <a:rPr lang="el-GR" sz="1800" b="1" u="sng" dirty="0"/>
              <a:t>Γενικά Περί Ημερολογίου Και Ημερολογιακών Εγγραφών</a:t>
            </a:r>
            <a:endParaRPr lang="en-US" sz="1800" b="1" u="sng" dirty="0"/>
          </a:p>
          <a:p>
            <a:pPr marL="0" indent="0">
              <a:lnSpc>
                <a:spcPct val="80000"/>
              </a:lnSpc>
              <a:buFontTx/>
              <a:buNone/>
            </a:pPr>
            <a:endParaRPr lang="en-US" sz="1800" b="1" u="sng" dirty="0"/>
          </a:p>
          <a:p>
            <a:pPr marL="0" indent="0">
              <a:lnSpc>
                <a:spcPct val="80000"/>
              </a:lnSpc>
              <a:buFontTx/>
              <a:buNone/>
            </a:pPr>
            <a:r>
              <a:rPr lang="el-GR" sz="1600" b="1" dirty="0"/>
              <a:t>    </a:t>
            </a:r>
            <a:r>
              <a:rPr lang="el-GR" sz="1800" dirty="0"/>
              <a:t>Κάθε λογιστικό γεγονός αποτυπώνεται σε ένα δικαιολογητικό ή παραστατικό το οποίο χρησιμεύει για τη σύνταξη του </a:t>
            </a:r>
            <a:r>
              <a:rPr lang="el-GR" sz="1800" dirty="0" smtClean="0"/>
              <a:t>«ημερολογιακού άρθρου» </a:t>
            </a:r>
            <a:r>
              <a:rPr lang="el-GR" sz="1800" dirty="0"/>
              <a:t>ή της </a:t>
            </a:r>
            <a:r>
              <a:rPr lang="el-GR" sz="1800" dirty="0" smtClean="0"/>
              <a:t>«ημερολογιακής εγγραφής».</a:t>
            </a:r>
            <a:endParaRPr lang="el-GR" sz="1800" dirty="0"/>
          </a:p>
          <a:p>
            <a:pPr marL="0" indent="0">
              <a:lnSpc>
                <a:spcPct val="80000"/>
              </a:lnSpc>
              <a:buFontTx/>
              <a:buNone/>
            </a:pPr>
            <a:r>
              <a:rPr lang="el-GR" sz="1800" dirty="0"/>
              <a:t>     </a:t>
            </a:r>
            <a:r>
              <a:rPr lang="el-GR" sz="1800" b="1" i="1" dirty="0"/>
              <a:t>Ημερολόγιο</a:t>
            </a:r>
            <a:r>
              <a:rPr lang="el-GR" sz="1800" dirty="0"/>
              <a:t> είναι το λογιστικό βιβλίο στο οποίο καταχωρούνται κατά χρονολογική σειρά και υπό μορφής λογιστικής εγγραφής τα λογιστικά γεγονότα  της επιχείρησης με πλήρη ανάλυση αυτών.</a:t>
            </a:r>
          </a:p>
          <a:p>
            <a:pPr marL="0" indent="0">
              <a:lnSpc>
                <a:spcPct val="80000"/>
              </a:lnSpc>
              <a:buFontTx/>
              <a:buNone/>
            </a:pPr>
            <a:r>
              <a:rPr lang="el-GR" sz="1800" dirty="0"/>
              <a:t>    Η ημερολογιακή εγγραφή </a:t>
            </a:r>
            <a:r>
              <a:rPr lang="el-GR" sz="1800" dirty="0" smtClean="0"/>
              <a:t>(ή </a:t>
            </a:r>
            <a:r>
              <a:rPr lang="el-GR" sz="1800" dirty="0"/>
              <a:t>ημερολογιακό </a:t>
            </a:r>
            <a:r>
              <a:rPr lang="el-GR" sz="1800" dirty="0" smtClean="0"/>
              <a:t>άρθρο) </a:t>
            </a:r>
            <a:r>
              <a:rPr lang="el-GR" sz="1800" dirty="0"/>
              <a:t>αποτελείται από τα εξής στοιχεία:</a:t>
            </a:r>
          </a:p>
          <a:p>
            <a:pPr marL="0" indent="0">
              <a:lnSpc>
                <a:spcPct val="80000"/>
              </a:lnSpc>
              <a:buFontTx/>
              <a:buNone/>
            </a:pPr>
            <a:endParaRPr lang="el-GR" sz="1800" dirty="0"/>
          </a:p>
          <a:p>
            <a:pPr marL="0" indent="0">
              <a:lnSpc>
                <a:spcPct val="80000"/>
              </a:lnSpc>
              <a:buClr>
                <a:srgbClr val="F151AC"/>
              </a:buClr>
            </a:pPr>
            <a:r>
              <a:rPr lang="el-GR" sz="1800" dirty="0"/>
              <a:t>Την ημερομηνία του λογιστικού γεγονότος</a:t>
            </a:r>
          </a:p>
          <a:p>
            <a:pPr marL="0" indent="0">
              <a:lnSpc>
                <a:spcPct val="80000"/>
              </a:lnSpc>
              <a:buClr>
                <a:srgbClr val="F151AC"/>
              </a:buClr>
              <a:buFontTx/>
              <a:buNone/>
            </a:pPr>
            <a:endParaRPr lang="el-GR" sz="1800" dirty="0"/>
          </a:p>
          <a:p>
            <a:pPr marL="0" indent="0">
              <a:lnSpc>
                <a:spcPct val="80000"/>
              </a:lnSpc>
              <a:buClr>
                <a:srgbClr val="F151AC"/>
              </a:buClr>
            </a:pPr>
            <a:r>
              <a:rPr lang="el-GR" sz="1800" dirty="0"/>
              <a:t>Τους τίτλους των λογαριασμών που μεταβάλλονται, χρεώνονται και πιστώνονται λόγω του λογιστικού γεγονότος</a:t>
            </a:r>
          </a:p>
          <a:p>
            <a:pPr marL="0" indent="0">
              <a:lnSpc>
                <a:spcPct val="80000"/>
              </a:lnSpc>
              <a:buClr>
                <a:srgbClr val="F151AC"/>
              </a:buClr>
              <a:buFontTx/>
              <a:buNone/>
            </a:pPr>
            <a:endParaRPr lang="el-GR" sz="1800" dirty="0"/>
          </a:p>
          <a:p>
            <a:pPr marL="0" indent="0">
              <a:lnSpc>
                <a:spcPct val="80000"/>
              </a:lnSpc>
              <a:buClr>
                <a:srgbClr val="F151AC"/>
              </a:buClr>
            </a:pPr>
            <a:r>
              <a:rPr lang="el-GR" sz="1800" dirty="0"/>
              <a:t>Τα ποσά με τα οποία χρεώνονται και πιστώνονται οι λογαριασμοί , ώστε να υπάρχει πάντα η λογιστική ισότητα: Ενεργητικό = Παθητικό</a:t>
            </a:r>
          </a:p>
          <a:p>
            <a:pPr marL="0" indent="0">
              <a:lnSpc>
                <a:spcPct val="80000"/>
              </a:lnSpc>
              <a:buClr>
                <a:srgbClr val="F151AC"/>
              </a:buClr>
              <a:buFontTx/>
              <a:buNone/>
            </a:pPr>
            <a:endParaRPr lang="el-GR" sz="1800" dirty="0"/>
          </a:p>
          <a:p>
            <a:pPr marL="0" indent="0">
              <a:lnSpc>
                <a:spcPct val="80000"/>
              </a:lnSpc>
              <a:buClr>
                <a:srgbClr val="F151AC"/>
              </a:buClr>
            </a:pPr>
            <a:r>
              <a:rPr lang="el-GR" sz="1800" dirty="0"/>
              <a:t>Την αιτιολογία του λογιστικού γεγονότος με μνεία του σχετικού δικαιολογητικού.</a:t>
            </a:r>
          </a:p>
          <a:p>
            <a:pPr marL="0" indent="0">
              <a:lnSpc>
                <a:spcPct val="80000"/>
              </a:lnSpc>
              <a:buFontTx/>
              <a:buNone/>
            </a:pPr>
            <a:endParaRPr lang="el-GR" sz="1800" dirty="0"/>
          </a:p>
        </p:txBody>
      </p:sp>
    </p:spTree>
  </p:cSld>
  <p:clrMapOvr>
    <a:masterClrMapping/>
  </p:clrMapOvr>
  <p:transition advClick="0" advTm="5000"/>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body" idx="1"/>
          </p:nvPr>
        </p:nvSpPr>
        <p:spPr>
          <a:xfrm>
            <a:off x="179512" y="115888"/>
            <a:ext cx="8713663" cy="6553472"/>
          </a:xfrm>
        </p:spPr>
        <p:txBody>
          <a:bodyPr/>
          <a:lstStyle/>
          <a:p>
            <a:pPr marL="0" indent="0" algn="ctr">
              <a:lnSpc>
                <a:spcPct val="80000"/>
              </a:lnSpc>
              <a:buFontTx/>
              <a:buNone/>
            </a:pPr>
            <a:r>
              <a:rPr lang="el-GR" sz="1800" b="1" dirty="0"/>
              <a:t>         </a:t>
            </a:r>
            <a:r>
              <a:rPr lang="el-GR" sz="3200" b="1" u="sng" dirty="0">
                <a:solidFill>
                  <a:srgbClr val="FFFF00"/>
                </a:solidFill>
              </a:rPr>
              <a:t>Καθολικό</a:t>
            </a:r>
          </a:p>
          <a:p>
            <a:pPr marL="0" indent="0">
              <a:lnSpc>
                <a:spcPct val="80000"/>
              </a:lnSpc>
              <a:buFontTx/>
              <a:buNone/>
            </a:pPr>
            <a:endParaRPr lang="el-GR" sz="1800" b="1" u="sng" dirty="0"/>
          </a:p>
          <a:p>
            <a:pPr marL="0" indent="0">
              <a:lnSpc>
                <a:spcPct val="80000"/>
              </a:lnSpc>
              <a:buFontTx/>
              <a:buNone/>
            </a:pPr>
            <a:r>
              <a:rPr lang="el-GR" sz="1600" b="1" dirty="0"/>
              <a:t>   </a:t>
            </a:r>
            <a:r>
              <a:rPr lang="el-GR" sz="2000" b="1" i="1" dirty="0"/>
              <a:t>Καθολικό </a:t>
            </a:r>
            <a:r>
              <a:rPr lang="el-GR" sz="2000" dirty="0"/>
              <a:t> είναι το λογιστικό βιβλίο στο οποίο παρακολουθούνται οι λογαριασμοί και καταγράφονται οι μεταβολές </a:t>
            </a:r>
            <a:r>
              <a:rPr lang="el-GR" sz="2000" dirty="0" smtClean="0"/>
              <a:t>(αυξήσεις </a:t>
            </a:r>
            <a:r>
              <a:rPr lang="el-GR" sz="2000" dirty="0"/>
              <a:t>ή </a:t>
            </a:r>
            <a:r>
              <a:rPr lang="el-GR" sz="2000" dirty="0" smtClean="0"/>
              <a:t>μειώσεις) </a:t>
            </a:r>
            <a:r>
              <a:rPr lang="el-GR" sz="2000" dirty="0"/>
              <a:t>αυτών λόγω των λογιστικών γεγονότων.</a:t>
            </a:r>
          </a:p>
          <a:p>
            <a:pPr marL="0" indent="0">
              <a:lnSpc>
                <a:spcPct val="80000"/>
              </a:lnSpc>
              <a:buFontTx/>
              <a:buNone/>
            </a:pPr>
            <a:endParaRPr lang="el-GR" sz="2000" dirty="0"/>
          </a:p>
          <a:p>
            <a:pPr marL="0" indent="0">
              <a:lnSpc>
                <a:spcPct val="80000"/>
              </a:lnSpc>
              <a:buFontTx/>
              <a:buNone/>
            </a:pPr>
            <a:r>
              <a:rPr lang="el-GR" sz="2000" dirty="0"/>
              <a:t>    Το Καθολικό διακρίνεται σε γενικό καθολικό και αναλυτικά καθολικά.</a:t>
            </a:r>
          </a:p>
          <a:p>
            <a:pPr marL="0" indent="0">
              <a:lnSpc>
                <a:spcPct val="80000"/>
              </a:lnSpc>
              <a:buClr>
                <a:srgbClr val="FF66FF"/>
              </a:buClr>
            </a:pPr>
            <a:r>
              <a:rPr lang="el-GR" sz="2000" dirty="0"/>
              <a:t> </a:t>
            </a:r>
            <a:r>
              <a:rPr lang="el-GR" sz="2000" b="1" i="1" dirty="0"/>
              <a:t> Γενικό </a:t>
            </a:r>
            <a:r>
              <a:rPr lang="el-GR" sz="2000" dirty="0"/>
              <a:t>καθολικό είναι το λογιστικό βιβλίο στο οποίο παρακολουθούνται οι πρωτοβάθμιοι λογαριασμοί και καταγράφονται  οι μεταβολές </a:t>
            </a:r>
            <a:r>
              <a:rPr lang="el-GR" sz="2000" dirty="0" smtClean="0"/>
              <a:t>(αυξήσεις </a:t>
            </a:r>
            <a:r>
              <a:rPr lang="el-GR" sz="2000" dirty="0"/>
              <a:t>ή </a:t>
            </a:r>
            <a:r>
              <a:rPr lang="el-GR" sz="2000" dirty="0" smtClean="0"/>
              <a:t>μειώσεις) </a:t>
            </a:r>
            <a:r>
              <a:rPr lang="el-GR" sz="2000" dirty="0"/>
              <a:t>αυτών λόγω των λογιστικών γεγονότων.</a:t>
            </a:r>
          </a:p>
          <a:p>
            <a:pPr marL="0" indent="0">
              <a:lnSpc>
                <a:spcPct val="80000"/>
              </a:lnSpc>
              <a:buClr>
                <a:srgbClr val="FF66FF"/>
              </a:buClr>
            </a:pPr>
            <a:r>
              <a:rPr lang="el-GR" sz="2000" dirty="0"/>
              <a:t>  </a:t>
            </a:r>
            <a:r>
              <a:rPr lang="el-GR" sz="2000" b="1" i="1" dirty="0"/>
              <a:t>Αναλυτικά </a:t>
            </a:r>
            <a:r>
              <a:rPr lang="el-GR" sz="2000" dirty="0"/>
              <a:t>καθολικά είναι τα λογιστικά βιβλία στα οποία παρακολουθούνται οι δευτεροβάθμιοι, τριτοβάθμιοι, τεταρτοβάθμιοι , κ.λ.π. λογαριασμοί και καταγράφονται οι μεταβολές </a:t>
            </a:r>
            <a:r>
              <a:rPr lang="el-GR" sz="2000" dirty="0" smtClean="0"/>
              <a:t>(αυξήσεις  </a:t>
            </a:r>
            <a:r>
              <a:rPr lang="el-GR" sz="2000" dirty="0"/>
              <a:t>ή </a:t>
            </a:r>
            <a:r>
              <a:rPr lang="el-GR" sz="2000" dirty="0" smtClean="0"/>
              <a:t>μειώσεις) </a:t>
            </a:r>
            <a:r>
              <a:rPr lang="el-GR" sz="2000" dirty="0"/>
              <a:t>αυτών λόγω των λογιστικών γεγονότων.</a:t>
            </a:r>
          </a:p>
          <a:p>
            <a:pPr marL="0" indent="0">
              <a:lnSpc>
                <a:spcPct val="80000"/>
              </a:lnSpc>
              <a:buClr>
                <a:srgbClr val="FF66FF"/>
              </a:buClr>
              <a:buFontTx/>
              <a:buNone/>
            </a:pPr>
            <a:endParaRPr lang="el-GR" sz="2000" dirty="0"/>
          </a:p>
          <a:p>
            <a:pPr marL="0" indent="0">
              <a:lnSpc>
                <a:spcPct val="80000"/>
              </a:lnSpc>
              <a:buFontTx/>
              <a:buNone/>
            </a:pPr>
            <a:r>
              <a:rPr lang="el-GR" sz="2000" dirty="0"/>
              <a:t>    Το γενικό καθολικό εάν τηρείται χειρόγραφα πρέπει πάντα να είναι θεωρημένο.</a:t>
            </a:r>
          </a:p>
          <a:p>
            <a:pPr marL="0" indent="0">
              <a:lnSpc>
                <a:spcPct val="80000"/>
              </a:lnSpc>
              <a:buFontTx/>
              <a:buNone/>
            </a:pPr>
            <a:endParaRPr lang="el-GR" sz="2000" dirty="0"/>
          </a:p>
          <a:p>
            <a:pPr marL="0" indent="0">
              <a:lnSpc>
                <a:spcPct val="80000"/>
              </a:lnSpc>
              <a:buFontTx/>
              <a:buNone/>
            </a:pPr>
            <a:r>
              <a:rPr lang="el-GR" sz="2000" dirty="0"/>
              <a:t>     Από τα αναλυτικά καθολικά πρέπει να είναι θεωρημένες οι καρτέλες αποθήκης, δηλαδή η τεταρτοβάθμια  ανάλυση των αποθεμάτων </a:t>
            </a:r>
            <a:r>
              <a:rPr lang="el-GR" sz="2000" dirty="0" smtClean="0"/>
              <a:t>(εμπορεύματα</a:t>
            </a:r>
            <a:r>
              <a:rPr lang="el-GR" sz="2000" dirty="0"/>
              <a:t>, πρώτες ύλες, έτοιμα προϊόντα κ.λ.π</a:t>
            </a:r>
            <a:r>
              <a:rPr lang="el-GR" sz="2000" dirty="0" smtClean="0"/>
              <a:t>.)</a:t>
            </a:r>
            <a:endParaRPr lang="el-GR" sz="2000" dirty="0"/>
          </a:p>
          <a:p>
            <a:pPr marL="0" indent="0">
              <a:lnSpc>
                <a:spcPct val="80000"/>
              </a:lnSpc>
              <a:buFontTx/>
              <a:buNone/>
            </a:pPr>
            <a:endParaRPr lang="el-GR" sz="2000" dirty="0"/>
          </a:p>
        </p:txBody>
      </p:sp>
    </p:spTree>
  </p:cSld>
  <p:clrMapOvr>
    <a:masterClrMapping/>
  </p:clrMapOvr>
  <p:transition advClick="0" advTm="5000"/>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body" sz="half" idx="1"/>
          </p:nvPr>
        </p:nvSpPr>
        <p:spPr>
          <a:xfrm>
            <a:off x="179388" y="115888"/>
            <a:ext cx="4038600" cy="4525962"/>
          </a:xfrm>
        </p:spPr>
        <p:txBody>
          <a:bodyPr/>
          <a:lstStyle/>
          <a:p>
            <a:pPr algn="ctr">
              <a:buFontTx/>
              <a:buNone/>
            </a:pPr>
            <a:r>
              <a:rPr lang="el-GR" sz="1800" b="1" dirty="0"/>
              <a:t>           </a:t>
            </a:r>
            <a:r>
              <a:rPr lang="el-GR" sz="2800" b="1" u="sng" dirty="0">
                <a:solidFill>
                  <a:srgbClr val="0000CC"/>
                </a:solidFill>
              </a:rPr>
              <a:t>Θεωρημένα Βιβλία</a:t>
            </a:r>
          </a:p>
          <a:p>
            <a:pPr>
              <a:buFontTx/>
              <a:buNone/>
            </a:pPr>
            <a:endParaRPr lang="el-GR" sz="1800" b="1" u="sng" dirty="0"/>
          </a:p>
        </p:txBody>
      </p:sp>
      <p:graphicFrame>
        <p:nvGraphicFramePr>
          <p:cNvPr id="363523" name="Group 3"/>
          <p:cNvGraphicFramePr>
            <a:graphicFrameLocks noGrp="1"/>
          </p:cNvGraphicFramePr>
          <p:nvPr>
            <p:ph sz="half" idx="2"/>
          </p:nvPr>
        </p:nvGraphicFramePr>
        <p:xfrm>
          <a:off x="179512" y="692695"/>
          <a:ext cx="8712967" cy="5904656"/>
        </p:xfrm>
        <a:graphic>
          <a:graphicData uri="http://schemas.openxmlformats.org/drawingml/2006/table">
            <a:tbl>
              <a:tblPr/>
              <a:tblGrid>
                <a:gridCol w="1829875"/>
                <a:gridCol w="2962173"/>
                <a:gridCol w="3920919"/>
              </a:tblGrid>
              <a:tr h="314267">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rgbClr val="C00000"/>
                          </a:solidFill>
                          <a:effectLst/>
                          <a:latin typeface="Arial" charset="0"/>
                        </a:rPr>
                        <a:t>ΚΑΤΗΓΟΡΙΑ  ΒΙΒΛΙΩΝ Κ.Β.Σ.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rgbClr val="006600"/>
                          </a:solidFill>
                          <a:effectLst/>
                          <a:latin typeface="Arial" charset="0"/>
                        </a:rPr>
                        <a:t>ΤΗΡΗΣΗ ΒΙΒΛΙΩΝ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r>
              <a:tr h="314267">
                <a:tc v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rgbClr val="FFC000"/>
                          </a:solidFill>
                          <a:effectLst/>
                          <a:latin typeface="Arial" charset="0"/>
                        </a:rPr>
                        <a:t>ΧΕΙΡΟΓΡΑΦΗ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rgbClr val="FFFF00"/>
                          </a:solidFill>
                          <a:effectLst/>
                          <a:latin typeface="Arial" charset="0"/>
                        </a:rPr>
                        <a:t>ΜΗΧΑΝΟΓΡΑΦΙΚΗ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42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ΠΡΩΤΗ (Α΄)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ΒΙΒΛΙΟ ΑΓΟΡΩΝ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ΜΗΝΙΑΙΑ ΚΑΤΑΣΤΑΣΗ ΒΙΒΛΙΟΥ ΑΓΟΡΩΝ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4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ΔΕΥΤΕΡΗ (Β΄)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ΒΙΒΛΙΟ ΕΣΟΔΩΝ- ΕΞΟΔΩΝ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ΜΗΝΙΑΙΑ ΚΑΤΑΣΤΑΣΗ ΒΙΒΛΙΟΥ ΕΣΟΔΩΝ- ΕΞΟΔΩΝ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7042">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ΤΡΙΤΗ (Γ΄)</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ΗΜΕΡΟΛΟΓΙΑ ΠΡΩΤΟΓΕΝΩΝ ΕΓΓΡΑΦΩΝ</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ΗΜΕΡΟΛΟΓΙΟ ΕΓΓΡΑΦΩΝ ΙΣΟΛΟΓΙΣΜΟΥ</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ΓΕΝΙΚΟ ΚΑΘΟΛΙΚΟ</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ΗΜΕΡΗΣΙΟ ΔΙΠΛΟΤΥΠΟ ΦΥΛΛΟ ΣΥΝΑΛΛΑΓΩΝ ΚΑΤΑΣΤΗΜΑΤΟΣ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ΤΟ ΙΣΟΖΥΓΙΟ ΓΕΝΙΚΟΥ- ΑΝΑΛΥΤΙΚΩΝ ΚΑΘΟΛΙΚΩΝ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4641">
                <a:tc v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ΒΙΒΛΙΟ ΑΠΟΘΗΚΗΣ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ΤΟ </a:t>
                      </a:r>
                      <a:r>
                        <a:rPr kumimoji="0" lang="en-US" sz="1200" b="1" i="0" u="none" strike="noStrike" cap="none" normalizeH="0" baseline="0" dirty="0" smtClean="0">
                          <a:ln>
                            <a:noFill/>
                          </a:ln>
                          <a:solidFill>
                            <a:schemeClr val="tx1"/>
                          </a:solidFill>
                          <a:effectLst/>
                          <a:latin typeface="Arial" charset="0"/>
                        </a:rPr>
                        <a:t>CD- ROM </a:t>
                      </a:r>
                      <a:r>
                        <a:rPr kumimoji="0" lang="el-GR" sz="1200" b="1" i="0" u="none" strike="noStrike" cap="none" normalizeH="0" baseline="0" dirty="0" smtClean="0">
                          <a:ln>
                            <a:noFill/>
                          </a:ln>
                          <a:solidFill>
                            <a:schemeClr val="tx1"/>
                          </a:solidFill>
                          <a:effectLst/>
                          <a:latin typeface="Arial" charset="0"/>
                        </a:rPr>
                        <a:t> ΤΟΥ ΒΙΒΛΙΟΥ ΑΠΟΘΗΚΗΣ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681">
                <a:tc v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ΒΙΒΛΙΟ ΤΕΧΝΙΚΩΝ  ΠΡΟΔΙΑΓΡΑΦΩΝ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ΒΙΒΛΙΟ ΤΕΧΝΙΚΩΝ ΠΡΟΔΙΑΓΡΑΦΩΝ</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6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          ΟΛΕΣ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ΠΡΟΣΘΕΤΑ ΒΙΒΛΙΑ ΑΡΘΡΟΥ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10, Κ.Β.Σ.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ΠΡΟΣΘΕΤΑ ΒΙΒΛΙΑ ΑΡΘΡΟΥ</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10, Κ.Β.Σ.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4267">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  ΔΕΥΤΕΡΗ (Β΄) &amp;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         ΤΡΙΤΗ (Γ΄)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ΒΙΒΛΙΟ ΑΠΟΓΡΑΦΩΝ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ΒΙΒΛΙΟ ΑΠΟΓΡΑΦΩΝ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7095">
                <a:tc v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ΚΑΤΑΣΤΑΣΕΙΣ ΠΟΣΟΤΙΚΗΣ-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ΚΑΤΑΧΩΡΗΣΗΣ ΑΠΟΘΕΜΑΤΩΝ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ΚΑΤΑΣΤΑΣΕΙΣ ΠΟΣΟΤΙΚΗΣ-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ΚΑΤΑΧΩΡΗΣΗΣ ΑΠΟΘΕΜΑΤΩΝ</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advClick="0" advTm="5000"/>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body" idx="1"/>
          </p:nvPr>
        </p:nvSpPr>
        <p:spPr>
          <a:xfrm>
            <a:off x="179512" y="188913"/>
            <a:ext cx="8785101" cy="6408737"/>
          </a:xfrm>
        </p:spPr>
        <p:txBody>
          <a:bodyPr>
            <a:normAutofit lnSpcReduction="10000"/>
          </a:bodyPr>
          <a:lstStyle/>
          <a:p>
            <a:pPr marL="0" indent="0" algn="ctr">
              <a:lnSpc>
                <a:spcPct val="80000"/>
              </a:lnSpc>
              <a:buFontTx/>
              <a:buNone/>
            </a:pPr>
            <a:r>
              <a:rPr lang="el-GR" sz="1600" b="1" dirty="0"/>
              <a:t>           </a:t>
            </a:r>
            <a:r>
              <a:rPr lang="el-GR" sz="2800" b="1" u="sng" dirty="0">
                <a:solidFill>
                  <a:srgbClr val="FFC000"/>
                </a:solidFill>
              </a:rPr>
              <a:t>Αναλυτικά </a:t>
            </a:r>
            <a:r>
              <a:rPr lang="el-GR" sz="2800" b="1" u="sng" dirty="0" smtClean="0">
                <a:solidFill>
                  <a:srgbClr val="FFC000"/>
                </a:solidFill>
              </a:rPr>
              <a:t>Ημερολόγια</a:t>
            </a:r>
            <a:endParaRPr lang="el-GR" sz="2800" b="1" u="sng" dirty="0">
              <a:solidFill>
                <a:schemeClr val="accent2">
                  <a:lumMod val="60000"/>
                  <a:lumOff val="40000"/>
                </a:schemeClr>
              </a:solidFill>
            </a:endParaRPr>
          </a:p>
          <a:p>
            <a:pPr marL="0" indent="0">
              <a:lnSpc>
                <a:spcPct val="80000"/>
              </a:lnSpc>
              <a:buFontTx/>
              <a:buNone/>
            </a:pPr>
            <a:endParaRPr lang="el-GR" sz="1600" b="1" u="sng" dirty="0"/>
          </a:p>
          <a:p>
            <a:pPr marL="0" indent="0">
              <a:lnSpc>
                <a:spcPct val="80000"/>
              </a:lnSpc>
              <a:buFontTx/>
              <a:buNone/>
            </a:pPr>
            <a:r>
              <a:rPr lang="el-GR" sz="1200" b="1" dirty="0"/>
              <a:t>       </a:t>
            </a:r>
            <a:r>
              <a:rPr lang="el-GR" sz="2000" b="1" dirty="0">
                <a:solidFill>
                  <a:srgbClr val="FFC000"/>
                </a:solidFill>
              </a:rPr>
              <a:t>Αναλυτικά ημερολόγια </a:t>
            </a:r>
            <a:r>
              <a:rPr lang="el-GR" sz="2000" dirty="0"/>
              <a:t>είναι λογιστικά βιβλία στα οποία καταχωρούνται κατά χρονολογική σειρά ομοιόμορφα λογιστικά </a:t>
            </a:r>
            <a:r>
              <a:rPr lang="el-GR" sz="2000" dirty="0" smtClean="0"/>
              <a:t>γεγονότα: </a:t>
            </a:r>
            <a:r>
              <a:rPr lang="el-GR" sz="2000" dirty="0"/>
              <a:t>α) τα οποία επαναλαμβάνονται καθημερινά με μεγάλη συχνότητα, και β) υπάρχει ένας σταθερός </a:t>
            </a:r>
            <a:r>
              <a:rPr lang="el-GR" sz="2000" dirty="0" smtClean="0"/>
              <a:t>(ή ουσιώδης) </a:t>
            </a:r>
            <a:r>
              <a:rPr lang="el-GR" sz="2000" dirty="0"/>
              <a:t>λογαριασμός χρεούμενος ή πιστούμενος και πολλοί αντιμεταβαλλόμενοι λογαριασμοί πιστούμενοι ή χρεούμενοι. </a:t>
            </a:r>
          </a:p>
          <a:p>
            <a:pPr marL="0" indent="0">
              <a:lnSpc>
                <a:spcPct val="80000"/>
              </a:lnSpc>
              <a:buFontTx/>
              <a:buNone/>
            </a:pPr>
            <a:endParaRPr lang="en-US" sz="1600" dirty="0"/>
          </a:p>
          <a:p>
            <a:pPr marL="0" indent="0" algn="ctr">
              <a:lnSpc>
                <a:spcPct val="80000"/>
              </a:lnSpc>
              <a:buFontTx/>
              <a:buNone/>
            </a:pPr>
            <a:r>
              <a:rPr lang="el-GR" sz="1600" b="1" dirty="0"/>
              <a:t>           </a:t>
            </a:r>
            <a:r>
              <a:rPr lang="el-GR" sz="2800" b="1" u="sng" dirty="0" smtClean="0">
                <a:solidFill>
                  <a:srgbClr val="0070C0"/>
                </a:solidFill>
              </a:rPr>
              <a:t>Ισοζυγία </a:t>
            </a:r>
            <a:r>
              <a:rPr lang="el-GR" sz="2800" b="1" dirty="0" smtClean="0">
                <a:solidFill>
                  <a:srgbClr val="0070C0"/>
                </a:solidFill>
              </a:rPr>
              <a:t>   </a:t>
            </a:r>
            <a:r>
              <a:rPr lang="el-GR" sz="2800" b="1" u="sng" dirty="0">
                <a:solidFill>
                  <a:srgbClr val="0070C0"/>
                </a:solidFill>
              </a:rPr>
              <a:t>Γενικά περί ισοζυγιών</a:t>
            </a:r>
            <a:endParaRPr lang="en-US" sz="2800" b="1" u="sng" dirty="0">
              <a:solidFill>
                <a:srgbClr val="0070C0"/>
              </a:solidFill>
            </a:endParaRPr>
          </a:p>
          <a:p>
            <a:pPr marL="0" indent="0">
              <a:lnSpc>
                <a:spcPct val="80000"/>
              </a:lnSpc>
              <a:buFontTx/>
              <a:buNone/>
            </a:pPr>
            <a:endParaRPr lang="en-US" sz="1600" b="1" u="sng" dirty="0"/>
          </a:p>
          <a:p>
            <a:pPr marL="0" indent="0">
              <a:lnSpc>
                <a:spcPct val="80000"/>
              </a:lnSpc>
              <a:buFontTx/>
              <a:buNone/>
            </a:pPr>
            <a:r>
              <a:rPr lang="el-GR" sz="1200" b="1" dirty="0"/>
              <a:t>      </a:t>
            </a:r>
            <a:r>
              <a:rPr lang="el-GR" sz="2000" dirty="0"/>
              <a:t>Η μεταβολή της περιουσίας την οποία επιφέρει το λογιστικό γεγονός, θέτοντας σε κίνηση δυο </a:t>
            </a:r>
            <a:r>
              <a:rPr lang="el-GR" sz="2000" dirty="0" smtClean="0"/>
              <a:t>τουλάχιστον </a:t>
            </a:r>
            <a:r>
              <a:rPr lang="el-GR" sz="2000" dirty="0"/>
              <a:t>λογαριασμούς, έναν που μεταβάλλεται </a:t>
            </a:r>
            <a:r>
              <a:rPr lang="el-GR" sz="2000" dirty="0" smtClean="0"/>
              <a:t>(+) </a:t>
            </a:r>
            <a:r>
              <a:rPr lang="el-GR" sz="2000" dirty="0"/>
              <a:t>ή </a:t>
            </a:r>
            <a:r>
              <a:rPr lang="el-GR" sz="2000" dirty="0" smtClean="0"/>
              <a:t>(-) </a:t>
            </a:r>
            <a:r>
              <a:rPr lang="el-GR" sz="2000" dirty="0"/>
              <a:t>και έναν άλλο που μεταβάλλεται, με το ίδιο ακριβώς ποσό, </a:t>
            </a:r>
            <a:r>
              <a:rPr lang="el-GR" sz="2000" dirty="0" smtClean="0"/>
              <a:t>(-) </a:t>
            </a:r>
            <a:r>
              <a:rPr lang="el-GR" sz="2000" dirty="0"/>
              <a:t>ή </a:t>
            </a:r>
            <a:r>
              <a:rPr lang="el-GR" sz="2000" dirty="0" smtClean="0"/>
              <a:t>(+), </a:t>
            </a:r>
            <a:r>
              <a:rPr lang="el-GR" sz="2000" dirty="0"/>
              <a:t>ώστε να υπάρχει πάντοτε η λογιστική ισότητα </a:t>
            </a:r>
            <a:r>
              <a:rPr lang="el-GR" sz="2000" dirty="0" smtClean="0"/>
              <a:t>ΕΝΕΡΓΗΤΙΚΟ </a:t>
            </a:r>
            <a:r>
              <a:rPr lang="el-GR" sz="2000" dirty="0"/>
              <a:t>= </a:t>
            </a:r>
            <a:r>
              <a:rPr lang="el-GR" sz="2000" dirty="0" smtClean="0"/>
              <a:t>ΠΑΘΗΤΙΚΟ, </a:t>
            </a:r>
            <a:r>
              <a:rPr lang="el-GR" sz="2000" dirty="0"/>
              <a:t>αναλύεται και καταγράφεται στο Ημερολόγιο με τη Διπλογραφική Μέθοδο.</a:t>
            </a:r>
          </a:p>
          <a:p>
            <a:pPr marL="0" indent="0">
              <a:lnSpc>
                <a:spcPct val="80000"/>
              </a:lnSpc>
              <a:buFontTx/>
              <a:buNone/>
            </a:pPr>
            <a:endParaRPr lang="el-GR" sz="2000" dirty="0"/>
          </a:p>
          <a:p>
            <a:pPr marL="0" indent="0">
              <a:lnSpc>
                <a:spcPct val="80000"/>
              </a:lnSpc>
              <a:buFontTx/>
              <a:buNone/>
            </a:pPr>
            <a:r>
              <a:rPr lang="el-GR" sz="2000" dirty="0"/>
              <a:t>   Οι επιμέρους μεταβολές </a:t>
            </a:r>
            <a:r>
              <a:rPr lang="el-GR" sz="2000" dirty="0" smtClean="0"/>
              <a:t>(αυξήσεις </a:t>
            </a:r>
            <a:r>
              <a:rPr lang="el-GR" sz="2000" dirty="0"/>
              <a:t>ή </a:t>
            </a:r>
            <a:r>
              <a:rPr lang="el-GR" sz="2000" dirty="0" smtClean="0"/>
              <a:t>μειώσεις) </a:t>
            </a:r>
            <a:r>
              <a:rPr lang="el-GR" sz="2000" dirty="0"/>
              <a:t>των στοιχείων της περιουσίας ή των λογαριασμών, λόγω των λογιστικών γεγονότων, καταγράφονται στο Καθολικό.</a:t>
            </a:r>
          </a:p>
          <a:p>
            <a:pPr marL="0" indent="0">
              <a:lnSpc>
                <a:spcPct val="80000"/>
              </a:lnSpc>
              <a:buFontTx/>
              <a:buNone/>
            </a:pPr>
            <a:r>
              <a:rPr lang="el-GR" sz="2000" dirty="0"/>
              <a:t>   Από τα ανωτέρω προκύπτει ότι τα αθροίσματα χρεώσεως και πιστώσεως του Γενικού </a:t>
            </a:r>
            <a:r>
              <a:rPr lang="el-GR" sz="2000" dirty="0" smtClean="0"/>
              <a:t>(ή Ενιαίου) </a:t>
            </a:r>
            <a:r>
              <a:rPr lang="el-GR" sz="2000" dirty="0"/>
              <a:t>Ημερολογίου πρέπει να είναι ίσα με τα αθροίσματα χρεώσεως και πιστώσεως των ποσών που έχουν καταχωρηθεί στους λογαριασμούς του Γενικού Καθολικού.</a:t>
            </a:r>
          </a:p>
          <a:p>
            <a:pPr marL="0" indent="0">
              <a:lnSpc>
                <a:spcPct val="80000"/>
              </a:lnSpc>
              <a:buFontTx/>
              <a:buNone/>
            </a:pPr>
            <a:r>
              <a:rPr lang="el-GR" sz="2000" dirty="0"/>
              <a:t>   </a:t>
            </a:r>
          </a:p>
          <a:p>
            <a:pPr marL="0" indent="0">
              <a:lnSpc>
                <a:spcPct val="80000"/>
              </a:lnSpc>
              <a:buFontTx/>
              <a:buNone/>
            </a:pPr>
            <a:r>
              <a:rPr lang="el-GR" sz="2000" b="1" u="sng" dirty="0"/>
              <a:t> </a:t>
            </a:r>
          </a:p>
          <a:p>
            <a:pPr marL="0" indent="0">
              <a:lnSpc>
                <a:spcPct val="80000"/>
              </a:lnSpc>
              <a:buFontTx/>
              <a:buNone/>
            </a:pPr>
            <a:endParaRPr lang="el-GR" sz="1600" b="1" u="sng" dirty="0"/>
          </a:p>
          <a:p>
            <a:pPr marL="0" indent="0">
              <a:lnSpc>
                <a:spcPct val="80000"/>
              </a:lnSpc>
              <a:buFontTx/>
              <a:buNone/>
            </a:pPr>
            <a:endParaRPr lang="el-GR" sz="1600" dirty="0"/>
          </a:p>
        </p:txBody>
      </p:sp>
    </p:spTree>
  </p:cSld>
  <p:clrMapOvr>
    <a:masterClrMapping/>
  </p:clrMapOvr>
  <p:transition advClick="0" advTm="5000"/>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body" idx="1"/>
          </p:nvPr>
        </p:nvSpPr>
        <p:spPr>
          <a:xfrm>
            <a:off x="250825" y="115888"/>
            <a:ext cx="8713788" cy="6626225"/>
          </a:xfrm>
        </p:spPr>
        <p:txBody>
          <a:bodyPr>
            <a:normAutofit lnSpcReduction="10000"/>
          </a:bodyPr>
          <a:lstStyle/>
          <a:p>
            <a:pPr marL="0" indent="0">
              <a:lnSpc>
                <a:spcPct val="80000"/>
              </a:lnSpc>
              <a:buFontTx/>
              <a:buNone/>
            </a:pPr>
            <a:r>
              <a:rPr lang="el-GR" sz="1000" b="1" dirty="0"/>
              <a:t>    </a:t>
            </a:r>
          </a:p>
          <a:p>
            <a:pPr marL="0" indent="0" algn="ctr">
              <a:lnSpc>
                <a:spcPct val="80000"/>
              </a:lnSpc>
              <a:buFontTx/>
              <a:buNone/>
            </a:pPr>
            <a:r>
              <a:rPr lang="el-GR" sz="2800" b="1" dirty="0" smtClean="0">
                <a:solidFill>
                  <a:srgbClr val="C00000"/>
                </a:solidFill>
              </a:rPr>
              <a:t>ΙΣΟΖΥΓΙΟ</a:t>
            </a:r>
          </a:p>
          <a:p>
            <a:pPr marL="0" indent="0">
              <a:lnSpc>
                <a:spcPct val="80000"/>
              </a:lnSpc>
              <a:buFontTx/>
              <a:buNone/>
            </a:pPr>
            <a:r>
              <a:rPr lang="el-GR" sz="2800" b="1" i="1" u="sng" dirty="0" smtClean="0">
                <a:latin typeface="Arial" pitchFamily="34" charset="0"/>
                <a:cs typeface="Arial" pitchFamily="34" charset="0"/>
              </a:rPr>
              <a:t>Ισοζύγιο</a:t>
            </a:r>
            <a:r>
              <a:rPr lang="el-GR" sz="2800" b="1" dirty="0" smtClean="0">
                <a:latin typeface="Arial" pitchFamily="34" charset="0"/>
                <a:cs typeface="Arial" pitchFamily="34" charset="0"/>
              </a:rPr>
              <a:t> </a:t>
            </a:r>
            <a:r>
              <a:rPr lang="el-GR" sz="2800" dirty="0">
                <a:latin typeface="Arial" pitchFamily="34" charset="0"/>
                <a:cs typeface="Arial" pitchFamily="34" charset="0"/>
              </a:rPr>
              <a:t>είναι ένας πίνακας στον οποίο </a:t>
            </a:r>
            <a:r>
              <a:rPr lang="el-GR" sz="2800" dirty="0" smtClean="0">
                <a:latin typeface="Arial" pitchFamily="34" charset="0"/>
                <a:cs typeface="Arial" pitchFamily="34" charset="0"/>
              </a:rPr>
              <a:t>καταχωρούνται: </a:t>
            </a:r>
            <a:r>
              <a:rPr lang="el-GR" sz="2800" dirty="0">
                <a:latin typeface="Arial" pitchFamily="34" charset="0"/>
                <a:cs typeface="Arial" pitchFamily="34" charset="0"/>
              </a:rPr>
              <a:t>οι λογαριασμοί του καθολικού, τα αθροίσματα χρεώσεως του λογαριασμού, τα αθροίσματα πιστώσεως του λογαριασμού και το προκύπτον </a:t>
            </a:r>
            <a:r>
              <a:rPr lang="el-GR" sz="2800" dirty="0" smtClean="0">
                <a:latin typeface="Arial" pitchFamily="34" charset="0"/>
                <a:cs typeface="Arial" pitchFamily="34" charset="0"/>
              </a:rPr>
              <a:t>υπόλοιπο.</a:t>
            </a:r>
          </a:p>
          <a:p>
            <a:pPr marL="0" indent="0">
              <a:lnSpc>
                <a:spcPct val="80000"/>
              </a:lnSpc>
              <a:buFontTx/>
              <a:buNone/>
            </a:pPr>
            <a:r>
              <a:rPr lang="el-GR" sz="2800" dirty="0" smtClean="0">
                <a:latin typeface="Arial" pitchFamily="34" charset="0"/>
                <a:cs typeface="Arial" pitchFamily="34" charset="0"/>
              </a:rPr>
              <a:t>Το </a:t>
            </a:r>
            <a:r>
              <a:rPr lang="el-GR" sz="2800" dirty="0">
                <a:latin typeface="Arial" pitchFamily="34" charset="0"/>
                <a:cs typeface="Arial" pitchFamily="34" charset="0"/>
              </a:rPr>
              <a:t>άνω ισοζύγιο ονομάζεται και </a:t>
            </a:r>
            <a:r>
              <a:rPr lang="el-GR" sz="2800" b="1" dirty="0">
                <a:solidFill>
                  <a:srgbClr val="FFC000"/>
                </a:solidFill>
                <a:latin typeface="Arial" pitchFamily="34" charset="0"/>
                <a:cs typeface="Arial" pitchFamily="34" charset="0"/>
              </a:rPr>
              <a:t>ισοζύγιο κινήσεως</a:t>
            </a:r>
            <a:r>
              <a:rPr lang="el-GR" sz="2800" dirty="0">
                <a:latin typeface="Arial" pitchFamily="34" charset="0"/>
                <a:cs typeface="Arial" pitchFamily="34" charset="0"/>
              </a:rPr>
              <a:t> σε αντίθεση με το ισοζύγιο που καταχωρούνται μόνο τα υπόλοιπα των λογαριασμών που ονομάζεται </a:t>
            </a:r>
            <a:r>
              <a:rPr lang="el-GR" sz="2800" b="1" dirty="0">
                <a:solidFill>
                  <a:srgbClr val="FF3300"/>
                </a:solidFill>
                <a:latin typeface="Arial" pitchFamily="34" charset="0"/>
                <a:cs typeface="Arial" pitchFamily="34" charset="0"/>
              </a:rPr>
              <a:t>ισοζύγιο υπολοίπων.</a:t>
            </a:r>
          </a:p>
          <a:p>
            <a:pPr marL="0" indent="0">
              <a:lnSpc>
                <a:spcPct val="80000"/>
              </a:lnSpc>
            </a:pPr>
            <a:r>
              <a:rPr lang="el-GR" sz="2800" b="1" dirty="0">
                <a:solidFill>
                  <a:srgbClr val="006600"/>
                </a:solidFill>
                <a:latin typeface="Arial" pitchFamily="34" charset="0"/>
                <a:cs typeface="Arial" pitchFamily="34" charset="0"/>
              </a:rPr>
              <a:t>Ισοζύγιο </a:t>
            </a:r>
            <a:r>
              <a:rPr lang="el-GR" sz="2800" b="1" dirty="0" smtClean="0">
                <a:solidFill>
                  <a:srgbClr val="006600"/>
                </a:solidFill>
                <a:latin typeface="Arial" pitchFamily="34" charset="0"/>
                <a:cs typeface="Arial" pitchFamily="34" charset="0"/>
              </a:rPr>
              <a:t>Γενικού </a:t>
            </a:r>
            <a:r>
              <a:rPr lang="el-GR" sz="2800" b="1" dirty="0">
                <a:solidFill>
                  <a:srgbClr val="006600"/>
                </a:solidFill>
                <a:latin typeface="Arial" pitchFamily="34" charset="0"/>
                <a:cs typeface="Arial" pitchFamily="34" charset="0"/>
              </a:rPr>
              <a:t>Καθολικού </a:t>
            </a:r>
            <a:r>
              <a:rPr lang="el-GR" sz="2800" dirty="0">
                <a:latin typeface="Arial" pitchFamily="34" charset="0"/>
                <a:cs typeface="Arial" pitchFamily="34" charset="0"/>
              </a:rPr>
              <a:t>είναι το ισοζύγιο που περιλαμβάνει μόνο τους λογαριασμούς του γενικού καθολικού</a:t>
            </a:r>
            <a:r>
              <a:rPr lang="el-GR" sz="2800" dirty="0" smtClean="0">
                <a:latin typeface="Arial" pitchFamily="34" charset="0"/>
                <a:cs typeface="Arial" pitchFamily="34" charset="0"/>
              </a:rPr>
              <a:t>. </a:t>
            </a:r>
          </a:p>
          <a:p>
            <a:pPr marL="0" indent="0">
              <a:lnSpc>
                <a:spcPct val="80000"/>
              </a:lnSpc>
            </a:pPr>
            <a:r>
              <a:rPr lang="el-GR" sz="2800" b="1" dirty="0" smtClean="0">
                <a:solidFill>
                  <a:srgbClr val="FFFF00"/>
                </a:solidFill>
                <a:latin typeface="Arial" pitchFamily="34" charset="0"/>
                <a:cs typeface="Arial" pitchFamily="34" charset="0"/>
              </a:rPr>
              <a:t>Ισοζύγιο </a:t>
            </a:r>
            <a:r>
              <a:rPr lang="el-GR" sz="2800" b="1" dirty="0">
                <a:solidFill>
                  <a:srgbClr val="FFFF00"/>
                </a:solidFill>
                <a:latin typeface="Arial" pitchFamily="34" charset="0"/>
                <a:cs typeface="Arial" pitchFamily="34" charset="0"/>
              </a:rPr>
              <a:t>Αναλυτικού Καθολικού </a:t>
            </a:r>
            <a:r>
              <a:rPr lang="el-GR" sz="2800" dirty="0">
                <a:latin typeface="Arial" pitchFamily="34" charset="0"/>
                <a:cs typeface="Arial" pitchFamily="34" charset="0"/>
              </a:rPr>
              <a:t>είναι το ισοζύγιο που περιλαμβάνει τους δευτεροβάθμιους ή τριτοβάθμιους κ.λ.π.  λογαριασμούς ενός πρωτοβάθμιου λογαριασμού του γενικού καθολικού. </a:t>
            </a:r>
          </a:p>
          <a:p>
            <a:pPr marL="0" indent="0">
              <a:lnSpc>
                <a:spcPct val="80000"/>
              </a:lnSpc>
              <a:buFontTx/>
              <a:buNone/>
            </a:pPr>
            <a:r>
              <a:rPr lang="el-GR" sz="2800" dirty="0">
                <a:latin typeface="Arial" pitchFamily="34" charset="0"/>
                <a:cs typeface="Arial" pitchFamily="34" charset="0"/>
              </a:rPr>
              <a:t>   </a:t>
            </a:r>
          </a:p>
          <a:p>
            <a:pPr marL="0" indent="0">
              <a:lnSpc>
                <a:spcPct val="80000"/>
              </a:lnSpc>
              <a:buFontTx/>
              <a:buNone/>
            </a:pPr>
            <a:r>
              <a:rPr lang="el-GR" sz="1600" dirty="0">
                <a:latin typeface="Arial" pitchFamily="34" charset="0"/>
                <a:cs typeface="Arial" pitchFamily="34" charset="0"/>
              </a:rPr>
              <a:t>   </a:t>
            </a:r>
          </a:p>
        </p:txBody>
      </p:sp>
    </p:spTree>
  </p:cSld>
  <p:clrMapOvr>
    <a:masterClrMapping/>
  </p:clrMapOvr>
  <p:transition advClick="0" advTm="5000"/>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764704"/>
            <a:ext cx="8640960" cy="5832648"/>
          </a:xfrm>
        </p:spPr>
        <p:txBody>
          <a:bodyPr>
            <a:normAutofit fontScale="85000" lnSpcReduction="10000"/>
          </a:bodyPr>
          <a:lstStyle/>
          <a:p>
            <a:pPr marL="0" indent="0">
              <a:lnSpc>
                <a:spcPct val="80000"/>
              </a:lnSpc>
              <a:buClr>
                <a:srgbClr val="F151AC"/>
              </a:buClr>
              <a:buFontTx/>
              <a:buNone/>
            </a:pPr>
            <a:r>
              <a:rPr lang="el-GR" sz="2800" b="1" dirty="0" smtClean="0">
                <a:solidFill>
                  <a:srgbClr val="FF3300"/>
                </a:solidFill>
                <a:latin typeface="Arial" pitchFamily="34" charset="0"/>
                <a:cs typeface="Arial" pitchFamily="34" charset="0"/>
              </a:rPr>
              <a:t>α)</a:t>
            </a:r>
            <a:r>
              <a:rPr lang="el-GR" sz="2800" dirty="0" smtClean="0">
                <a:latin typeface="Arial" pitchFamily="34" charset="0"/>
                <a:cs typeface="Arial" pitchFamily="34" charset="0"/>
              </a:rPr>
              <a:t> Το ισοζύγιο είναι ένα όργανο ελέγχου. Με το ισοζύγιο του γενικού καθολικού ελέγχουμε:</a:t>
            </a:r>
          </a:p>
          <a:p>
            <a:pPr marL="0" indent="0">
              <a:lnSpc>
                <a:spcPct val="80000"/>
              </a:lnSpc>
              <a:buClr>
                <a:srgbClr val="F151AC"/>
              </a:buClr>
              <a:buFontTx/>
              <a:buNone/>
            </a:pPr>
            <a:r>
              <a:rPr lang="el-GR" sz="2800" dirty="0" smtClean="0">
                <a:solidFill>
                  <a:srgbClr val="C00000"/>
                </a:solidFill>
                <a:latin typeface="Arial" pitchFamily="34" charset="0"/>
                <a:cs typeface="Arial" pitchFamily="34" charset="0"/>
              </a:rPr>
              <a:t>αα)</a:t>
            </a:r>
            <a:r>
              <a:rPr lang="el-GR" sz="2800" dirty="0" smtClean="0">
                <a:latin typeface="Arial" pitchFamily="34" charset="0"/>
                <a:cs typeface="Arial" pitchFamily="34" charset="0"/>
              </a:rPr>
              <a:t> εάν όλες οι λογιστικές εγγραφές του ημερολογίου καταχωρήθηκαν στο γενικό καθολικό.</a:t>
            </a:r>
          </a:p>
          <a:p>
            <a:pPr marL="0" indent="0">
              <a:lnSpc>
                <a:spcPct val="80000"/>
              </a:lnSpc>
              <a:buClr>
                <a:srgbClr val="F151AC"/>
              </a:buClr>
              <a:buFontTx/>
              <a:buNone/>
            </a:pPr>
            <a:r>
              <a:rPr lang="el-GR" sz="2800" dirty="0" smtClean="0">
                <a:solidFill>
                  <a:srgbClr val="C00000"/>
                </a:solidFill>
                <a:latin typeface="Arial" pitchFamily="34" charset="0"/>
                <a:cs typeface="Arial" pitchFamily="34" charset="0"/>
              </a:rPr>
              <a:t>αβ)</a:t>
            </a:r>
            <a:r>
              <a:rPr lang="el-GR" sz="2800" dirty="0" smtClean="0">
                <a:latin typeface="Arial" pitchFamily="34" charset="0"/>
                <a:cs typeface="Arial" pitchFamily="34" charset="0"/>
              </a:rPr>
              <a:t> εάν τα σύνολα των αθροισμάτων των ποσών χρεώσεως των λογαριασμών του γενικού καθολικού συμφωνούν με τα σύνολα των αθροισμάτων των ποσών πιστώσεως των λογαριασμών του γενικού καθολικού.</a:t>
            </a:r>
          </a:p>
          <a:p>
            <a:pPr marL="0" indent="0">
              <a:lnSpc>
                <a:spcPct val="80000"/>
              </a:lnSpc>
              <a:buClr>
                <a:srgbClr val="F151AC"/>
              </a:buClr>
              <a:buFontTx/>
              <a:buNone/>
            </a:pPr>
            <a:r>
              <a:rPr lang="el-GR" sz="2800" dirty="0" smtClean="0">
                <a:latin typeface="Arial" pitchFamily="34" charset="0"/>
                <a:cs typeface="Arial" pitchFamily="34" charset="0"/>
              </a:rPr>
              <a:t> </a:t>
            </a:r>
            <a:r>
              <a:rPr lang="el-GR" sz="2800" dirty="0" smtClean="0">
                <a:solidFill>
                  <a:srgbClr val="C00000"/>
                </a:solidFill>
                <a:latin typeface="Arial" pitchFamily="34" charset="0"/>
                <a:cs typeface="Arial" pitchFamily="34" charset="0"/>
              </a:rPr>
              <a:t>αγ)</a:t>
            </a:r>
            <a:r>
              <a:rPr lang="el-GR" sz="2800" dirty="0" smtClean="0">
                <a:latin typeface="Arial" pitchFamily="34" charset="0"/>
                <a:cs typeface="Arial" pitchFamily="34" charset="0"/>
              </a:rPr>
              <a:t> εάν το άθροισμα των «υπολοίπων χρεώσεως», του γενικού καθολικού συμφωνεί με τα άθροισμα των «υπολοίπων πιστώσεως» των λογαριασμών του γενικού καθολικού.</a:t>
            </a:r>
          </a:p>
          <a:p>
            <a:pPr marL="0" indent="0">
              <a:lnSpc>
                <a:spcPct val="80000"/>
              </a:lnSpc>
              <a:buClr>
                <a:srgbClr val="F151AC"/>
              </a:buClr>
              <a:buFontTx/>
              <a:buNone/>
            </a:pPr>
            <a:r>
              <a:rPr lang="el-GR" sz="2800" dirty="0" smtClean="0">
                <a:latin typeface="Arial" pitchFamily="34" charset="0"/>
                <a:cs typeface="Arial" pitchFamily="34" charset="0"/>
              </a:rPr>
              <a:t> </a:t>
            </a:r>
            <a:r>
              <a:rPr lang="el-GR" sz="2800" dirty="0" smtClean="0">
                <a:solidFill>
                  <a:srgbClr val="C00000"/>
                </a:solidFill>
                <a:latin typeface="Arial" pitchFamily="34" charset="0"/>
                <a:cs typeface="Arial" pitchFamily="34" charset="0"/>
              </a:rPr>
              <a:t>αδ)</a:t>
            </a:r>
            <a:r>
              <a:rPr lang="el-GR" sz="2800" dirty="0" smtClean="0">
                <a:latin typeface="Arial" pitchFamily="34" charset="0"/>
                <a:cs typeface="Arial" pitchFamily="34" charset="0"/>
              </a:rPr>
              <a:t> εάν τα αθροίσματα των ποσών χρεώσεως και πιστώσεως και των υπολοίπων χρεώσεως και πιστώσεων των λογαριασμών των αναλυτικών καθολικών συμφωνούν με τα αντίστοιχα του λογαριασμού του γενικού καθολικού.</a:t>
            </a:r>
          </a:p>
          <a:p>
            <a:pPr marL="0" indent="0">
              <a:lnSpc>
                <a:spcPct val="80000"/>
              </a:lnSpc>
              <a:buClr>
                <a:srgbClr val="F151AC"/>
              </a:buClr>
              <a:buFontTx/>
              <a:buNone/>
            </a:pPr>
            <a:endParaRPr lang="el-GR" sz="2800" dirty="0" smtClean="0">
              <a:latin typeface="Arial" pitchFamily="34" charset="0"/>
              <a:cs typeface="Arial" pitchFamily="34" charset="0"/>
            </a:endParaRPr>
          </a:p>
          <a:p>
            <a:pPr marL="0" indent="0">
              <a:lnSpc>
                <a:spcPct val="80000"/>
              </a:lnSpc>
              <a:buClr>
                <a:srgbClr val="F151AC"/>
              </a:buClr>
              <a:buFontTx/>
              <a:buNone/>
            </a:pPr>
            <a:r>
              <a:rPr lang="el-GR" sz="2800" b="1" dirty="0" smtClean="0">
                <a:solidFill>
                  <a:srgbClr val="FF3300"/>
                </a:solidFill>
                <a:latin typeface="Arial" pitchFamily="34" charset="0"/>
                <a:cs typeface="Arial" pitchFamily="34" charset="0"/>
              </a:rPr>
              <a:t>β)</a:t>
            </a:r>
            <a:r>
              <a:rPr lang="el-GR" sz="2800" dirty="0" smtClean="0">
                <a:latin typeface="Arial" pitchFamily="34" charset="0"/>
                <a:cs typeface="Arial" pitchFamily="34" charset="0"/>
              </a:rPr>
              <a:t> το ισοζύγιο είναι όργανο παροχής πληροφοριών. Από το ισοζύγιο του γενικού καθολικού έχουμε πληροφορίες για:</a:t>
            </a:r>
          </a:p>
          <a:p>
            <a:pPr marL="0" indent="0">
              <a:lnSpc>
                <a:spcPct val="80000"/>
              </a:lnSpc>
              <a:buClr>
                <a:srgbClr val="F151AC"/>
              </a:buClr>
              <a:buFontTx/>
              <a:buNone/>
            </a:pPr>
            <a:r>
              <a:rPr lang="el-GR" sz="2800" dirty="0" smtClean="0">
                <a:solidFill>
                  <a:srgbClr val="C00000"/>
                </a:solidFill>
                <a:latin typeface="Arial" pitchFamily="34" charset="0"/>
                <a:cs typeface="Arial" pitchFamily="34" charset="0"/>
              </a:rPr>
              <a:t>βα)</a:t>
            </a:r>
            <a:r>
              <a:rPr lang="el-GR" sz="2800" dirty="0" smtClean="0">
                <a:latin typeface="Arial" pitchFamily="34" charset="0"/>
                <a:cs typeface="Arial" pitchFamily="34" charset="0"/>
              </a:rPr>
              <a:t> την οικονομική κατάσταση της εταιρείας</a:t>
            </a:r>
          </a:p>
          <a:p>
            <a:pPr marL="0" indent="0">
              <a:lnSpc>
                <a:spcPct val="80000"/>
              </a:lnSpc>
              <a:buClr>
                <a:srgbClr val="F151AC"/>
              </a:buClr>
              <a:buFontTx/>
              <a:buNone/>
            </a:pPr>
            <a:r>
              <a:rPr lang="el-GR" sz="2800" dirty="0" smtClean="0">
                <a:solidFill>
                  <a:srgbClr val="C00000"/>
                </a:solidFill>
                <a:latin typeface="Arial" pitchFamily="34" charset="0"/>
                <a:cs typeface="Arial" pitchFamily="34" charset="0"/>
              </a:rPr>
              <a:t>ββ)</a:t>
            </a:r>
            <a:r>
              <a:rPr lang="el-GR" sz="2800" dirty="0" smtClean="0">
                <a:latin typeface="Arial" pitchFamily="34" charset="0"/>
                <a:cs typeface="Arial" pitchFamily="34" charset="0"/>
              </a:rPr>
              <a:t> το αποτέλεσμα της τρεχούσης περιόδου.</a:t>
            </a:r>
          </a:p>
          <a:p>
            <a:endParaRPr lang="el-GR" dirty="0"/>
          </a:p>
        </p:txBody>
      </p:sp>
      <p:sp>
        <p:nvSpPr>
          <p:cNvPr id="3" name="2 - Τίτλος"/>
          <p:cNvSpPr>
            <a:spLocks noGrp="1"/>
          </p:cNvSpPr>
          <p:nvPr>
            <p:ph type="title"/>
          </p:nvPr>
        </p:nvSpPr>
        <p:spPr>
          <a:xfrm>
            <a:off x="457200" y="152400"/>
            <a:ext cx="8229600" cy="612304"/>
          </a:xfrm>
        </p:spPr>
        <p:txBody>
          <a:bodyPr>
            <a:normAutofit fontScale="90000"/>
          </a:bodyPr>
          <a:lstStyle/>
          <a:p>
            <a:pPr algn="ctr"/>
            <a:r>
              <a:rPr lang="el-GR" b="1" dirty="0" smtClean="0">
                <a:solidFill>
                  <a:srgbClr val="FF3300"/>
                </a:solidFill>
              </a:rPr>
              <a:t>ΣΥΜΠΕΡΑΣΜΑΤΑ ΓΙΑ ΤΑ ΙΣΟΖΥΓΙΑ</a:t>
            </a:r>
            <a:endParaRPr lang="el-GR" b="1" dirty="0">
              <a:solidFill>
                <a:srgbClr val="FF3300"/>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DAA5CBB6-CE52-4125-9CD9-297AF8E726F9}" type="slidenum">
              <a:rPr lang="el-GR"/>
              <a:pPr/>
              <a:t>147</a:t>
            </a:fld>
            <a:endParaRPr lang="el-GR" dirty="0"/>
          </a:p>
        </p:txBody>
      </p:sp>
      <p:sp>
        <p:nvSpPr>
          <p:cNvPr id="358402" name="Rectangle 2"/>
          <p:cNvSpPr>
            <a:spLocks noGrp="1" noChangeArrowheads="1"/>
          </p:cNvSpPr>
          <p:nvPr>
            <p:ph type="title"/>
          </p:nvPr>
        </p:nvSpPr>
        <p:spPr/>
        <p:txBody>
          <a:bodyPr/>
          <a:lstStyle/>
          <a:p>
            <a:pPr algn="ctr"/>
            <a:r>
              <a:rPr lang="el-GR" sz="2500" b="1" dirty="0">
                <a:solidFill>
                  <a:srgbClr val="C00000"/>
                </a:solidFill>
              </a:rPr>
              <a:t>Ιδιότητες των λογαριασμών που πρέπει να εμφανίζονται με τα ισοζύγια</a:t>
            </a:r>
          </a:p>
        </p:txBody>
      </p:sp>
      <p:sp>
        <p:nvSpPr>
          <p:cNvPr id="358403" name="Rectangle 3"/>
          <p:cNvSpPr>
            <a:spLocks noGrp="1" noChangeArrowheads="1"/>
          </p:cNvSpPr>
          <p:nvPr>
            <p:ph type="body" idx="1"/>
          </p:nvPr>
        </p:nvSpPr>
        <p:spPr/>
        <p:txBody>
          <a:bodyPr/>
          <a:lstStyle/>
          <a:p>
            <a:pPr algn="ctr">
              <a:buFont typeface="Wingdings" pitchFamily="2" charset="2"/>
              <a:buNone/>
            </a:pPr>
            <a:r>
              <a:rPr lang="el-GR" dirty="0"/>
              <a:t>	Είναι τα κυριότερα μέσα ελέγχου ενημερώσεως των λογαριασμών από το ημερολόγιο στο γενικό καθολικό</a:t>
            </a:r>
          </a:p>
          <a:p>
            <a:pPr algn="ctr">
              <a:buFont typeface="Wingdings" pitchFamily="2" charset="2"/>
              <a:buNone/>
            </a:pPr>
            <a:endParaRPr lang="el-GR" dirty="0"/>
          </a:p>
          <a:p>
            <a:pPr algn="ctr">
              <a:buFont typeface="Wingdings" pitchFamily="2" charset="2"/>
              <a:buNone/>
            </a:pPr>
            <a:r>
              <a:rPr lang="el-GR" dirty="0"/>
              <a:t>Χ = Π</a:t>
            </a:r>
          </a:p>
          <a:p>
            <a:pPr algn="ctr">
              <a:buFont typeface="Wingdings" pitchFamily="2" charset="2"/>
              <a:buNone/>
            </a:pPr>
            <a:r>
              <a:rPr lang="el-GR" dirty="0"/>
              <a:t>Ε = Π + ΚΠ</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E8D4E5D9-B268-462A-91C3-511455AFB883}" type="slidenum">
              <a:rPr lang="el-GR"/>
              <a:pPr/>
              <a:t>148</a:t>
            </a:fld>
            <a:endParaRPr lang="el-GR" dirty="0"/>
          </a:p>
        </p:txBody>
      </p:sp>
      <p:sp>
        <p:nvSpPr>
          <p:cNvPr id="359426" name="Rectangle 2"/>
          <p:cNvSpPr>
            <a:spLocks noGrp="1" noChangeArrowheads="1"/>
          </p:cNvSpPr>
          <p:nvPr>
            <p:ph type="title"/>
          </p:nvPr>
        </p:nvSpPr>
        <p:spPr/>
        <p:txBody>
          <a:bodyPr/>
          <a:lstStyle/>
          <a:p>
            <a:pPr algn="ctr"/>
            <a:r>
              <a:rPr lang="el-GR" sz="2500" b="1" dirty="0">
                <a:solidFill>
                  <a:srgbClr val="C00000"/>
                </a:solidFill>
              </a:rPr>
              <a:t>Όρια </a:t>
            </a:r>
            <a:r>
              <a:rPr lang="el-GR" sz="2500" b="1" dirty="0" smtClean="0">
                <a:solidFill>
                  <a:srgbClr val="C00000"/>
                </a:solidFill>
              </a:rPr>
              <a:t> Ελέγχου  με  το  </a:t>
            </a:r>
            <a:r>
              <a:rPr lang="el-GR" sz="2500" b="1" dirty="0">
                <a:solidFill>
                  <a:srgbClr val="C00000"/>
                </a:solidFill>
              </a:rPr>
              <a:t>Ισοζύγιο</a:t>
            </a:r>
          </a:p>
        </p:txBody>
      </p:sp>
      <p:sp>
        <p:nvSpPr>
          <p:cNvPr id="359427" name="Rectangle 3"/>
          <p:cNvSpPr>
            <a:spLocks noGrp="1" noChangeArrowheads="1"/>
          </p:cNvSpPr>
          <p:nvPr>
            <p:ph type="body" idx="1"/>
          </p:nvPr>
        </p:nvSpPr>
        <p:spPr/>
        <p:txBody>
          <a:bodyPr/>
          <a:lstStyle/>
          <a:p>
            <a:pPr algn="ctr">
              <a:buFont typeface="Wingdings" pitchFamily="2" charset="2"/>
              <a:buNone/>
            </a:pPr>
            <a:r>
              <a:rPr lang="el-GR" dirty="0"/>
              <a:t>	</a:t>
            </a:r>
          </a:p>
        </p:txBody>
      </p:sp>
      <p:sp>
        <p:nvSpPr>
          <p:cNvPr id="359428" name="Line 4"/>
          <p:cNvSpPr>
            <a:spLocks noChangeShapeType="1"/>
          </p:cNvSpPr>
          <p:nvPr/>
        </p:nvSpPr>
        <p:spPr bwMode="auto">
          <a:xfrm flipH="1">
            <a:off x="1619250" y="1412875"/>
            <a:ext cx="1873250" cy="936625"/>
          </a:xfrm>
          <a:prstGeom prst="line">
            <a:avLst/>
          </a:prstGeom>
          <a:noFill/>
          <a:ln w="9525">
            <a:solidFill>
              <a:schemeClr val="tx1"/>
            </a:solidFill>
            <a:round/>
            <a:headEnd/>
            <a:tailEnd type="triangle" w="med" len="med"/>
          </a:ln>
          <a:effectLst/>
        </p:spPr>
        <p:txBody>
          <a:bodyPr/>
          <a:lstStyle/>
          <a:p>
            <a:endParaRPr lang="el-GR" dirty="0"/>
          </a:p>
        </p:txBody>
      </p:sp>
      <p:sp>
        <p:nvSpPr>
          <p:cNvPr id="359429" name="Line 5"/>
          <p:cNvSpPr>
            <a:spLocks noChangeShapeType="1"/>
          </p:cNvSpPr>
          <p:nvPr/>
        </p:nvSpPr>
        <p:spPr bwMode="auto">
          <a:xfrm>
            <a:off x="5795963" y="1412875"/>
            <a:ext cx="1296987" cy="1008063"/>
          </a:xfrm>
          <a:prstGeom prst="line">
            <a:avLst/>
          </a:prstGeom>
          <a:noFill/>
          <a:ln w="9525">
            <a:solidFill>
              <a:schemeClr val="tx1"/>
            </a:solidFill>
            <a:round/>
            <a:headEnd/>
            <a:tailEnd type="triangle" w="med" len="med"/>
          </a:ln>
          <a:effectLst/>
        </p:spPr>
        <p:txBody>
          <a:bodyPr/>
          <a:lstStyle/>
          <a:p>
            <a:endParaRPr lang="el-GR" dirty="0"/>
          </a:p>
        </p:txBody>
      </p:sp>
      <p:sp>
        <p:nvSpPr>
          <p:cNvPr id="359430" name="Rectangle 6"/>
          <p:cNvSpPr>
            <a:spLocks noChangeArrowheads="1"/>
          </p:cNvSpPr>
          <p:nvPr/>
        </p:nvSpPr>
        <p:spPr bwMode="auto">
          <a:xfrm>
            <a:off x="250825" y="2636838"/>
            <a:ext cx="4249738" cy="3384550"/>
          </a:xfrm>
          <a:prstGeom prst="rect">
            <a:avLst/>
          </a:prstGeom>
          <a:solidFill>
            <a:srgbClr val="FFFF99"/>
          </a:solidFill>
          <a:ln w="9525" algn="ctr">
            <a:solidFill>
              <a:schemeClr val="tx1"/>
            </a:solidFill>
            <a:miter lim="800000"/>
            <a:headEnd/>
            <a:tailEnd/>
          </a:ln>
          <a:effectLst/>
        </p:spPr>
        <p:txBody>
          <a:bodyPr wrap="none" anchor="ctr"/>
          <a:lstStyle/>
          <a:p>
            <a:r>
              <a:rPr lang="el-GR" b="1" dirty="0">
                <a:solidFill>
                  <a:schemeClr val="bg2"/>
                </a:solidFill>
              </a:rPr>
              <a:t>Λάθη που αποκαλύπτονται</a:t>
            </a:r>
          </a:p>
          <a:p>
            <a:r>
              <a:rPr lang="el-GR" b="1" dirty="0">
                <a:solidFill>
                  <a:schemeClr val="bg2"/>
                </a:solidFill>
              </a:rPr>
              <a:t> με το ισοζύγιο</a:t>
            </a:r>
          </a:p>
          <a:p>
            <a:endParaRPr lang="el-GR" dirty="0">
              <a:solidFill>
                <a:schemeClr val="bg2"/>
              </a:solidFill>
            </a:endParaRPr>
          </a:p>
          <a:p>
            <a:r>
              <a:rPr lang="el-GR" dirty="0">
                <a:solidFill>
                  <a:schemeClr val="bg2"/>
                </a:solidFill>
              </a:rPr>
              <a:t>Παράληψη ή διπλή καταχώρηση άρθρου</a:t>
            </a:r>
          </a:p>
          <a:p>
            <a:endParaRPr lang="el-GR" dirty="0">
              <a:solidFill>
                <a:schemeClr val="bg2"/>
              </a:solidFill>
            </a:endParaRPr>
          </a:p>
          <a:p>
            <a:r>
              <a:rPr lang="el-GR" dirty="0">
                <a:solidFill>
                  <a:schemeClr val="bg2"/>
                </a:solidFill>
              </a:rPr>
              <a:t>Λάθος στην κατεύθυνση της εγγραφής</a:t>
            </a:r>
          </a:p>
          <a:p>
            <a:r>
              <a:rPr lang="el-GR" dirty="0">
                <a:solidFill>
                  <a:schemeClr val="bg2"/>
                </a:solidFill>
              </a:rPr>
              <a:t>(χρέωση αντί πίστωση και αντίστοιχα)</a:t>
            </a:r>
          </a:p>
          <a:p>
            <a:endParaRPr lang="el-GR" dirty="0">
              <a:solidFill>
                <a:schemeClr val="bg2"/>
              </a:solidFill>
            </a:endParaRPr>
          </a:p>
          <a:p>
            <a:r>
              <a:rPr lang="el-GR" dirty="0">
                <a:solidFill>
                  <a:schemeClr val="bg2"/>
                </a:solidFill>
              </a:rPr>
              <a:t>Λάθος στο ποσό</a:t>
            </a:r>
          </a:p>
          <a:p>
            <a:endParaRPr lang="el-GR" dirty="0">
              <a:solidFill>
                <a:schemeClr val="bg2"/>
              </a:solidFill>
            </a:endParaRPr>
          </a:p>
        </p:txBody>
      </p:sp>
      <p:sp>
        <p:nvSpPr>
          <p:cNvPr id="359431" name="Rectangle 7"/>
          <p:cNvSpPr>
            <a:spLocks noChangeArrowheads="1"/>
          </p:cNvSpPr>
          <p:nvPr/>
        </p:nvSpPr>
        <p:spPr bwMode="auto">
          <a:xfrm>
            <a:off x="4714876" y="2636838"/>
            <a:ext cx="4176712" cy="3384550"/>
          </a:xfrm>
          <a:prstGeom prst="rect">
            <a:avLst/>
          </a:prstGeom>
          <a:solidFill>
            <a:srgbClr val="FFFF99"/>
          </a:solidFill>
          <a:ln w="9525" algn="ctr">
            <a:solidFill>
              <a:schemeClr val="tx1"/>
            </a:solidFill>
            <a:miter lim="800000"/>
            <a:headEnd/>
            <a:tailEnd/>
          </a:ln>
          <a:effectLst/>
        </p:spPr>
        <p:txBody>
          <a:bodyPr wrap="none" anchor="ctr"/>
          <a:lstStyle/>
          <a:p>
            <a:r>
              <a:rPr lang="el-GR" b="1" dirty="0">
                <a:solidFill>
                  <a:schemeClr val="bg2"/>
                </a:solidFill>
              </a:rPr>
              <a:t>Σφάλματα που δεν αποκαλύπτονται</a:t>
            </a:r>
          </a:p>
          <a:p>
            <a:r>
              <a:rPr lang="el-GR" b="1" dirty="0">
                <a:solidFill>
                  <a:schemeClr val="bg2"/>
                </a:solidFill>
              </a:rPr>
              <a:t>από το Ισοζύγιο</a:t>
            </a:r>
          </a:p>
          <a:p>
            <a:endParaRPr lang="el-GR" b="1" dirty="0">
              <a:solidFill>
                <a:schemeClr val="bg2"/>
              </a:solidFill>
            </a:endParaRPr>
          </a:p>
          <a:p>
            <a:r>
              <a:rPr lang="el-GR" dirty="0">
                <a:solidFill>
                  <a:schemeClr val="bg2"/>
                </a:solidFill>
              </a:rPr>
              <a:t>Οποιοδήποτε λάθος στο </a:t>
            </a:r>
            <a:r>
              <a:rPr lang="el-GR" dirty="0" smtClean="0">
                <a:solidFill>
                  <a:schemeClr val="bg2"/>
                </a:solidFill>
              </a:rPr>
              <a:t>ημερολόγιο που </a:t>
            </a:r>
            <a:endParaRPr lang="el-GR" dirty="0">
              <a:solidFill>
                <a:schemeClr val="bg2"/>
              </a:solidFill>
            </a:endParaRPr>
          </a:p>
          <a:p>
            <a:r>
              <a:rPr lang="el-GR" dirty="0">
                <a:solidFill>
                  <a:schemeClr val="bg2"/>
                </a:solidFill>
              </a:rPr>
              <a:t>δεν διαταράσσει την ισότητα Χ=Π</a:t>
            </a:r>
          </a:p>
          <a:p>
            <a:endParaRPr lang="el-GR" dirty="0">
              <a:solidFill>
                <a:schemeClr val="bg2"/>
              </a:solidFill>
            </a:endParaRPr>
          </a:p>
          <a:p>
            <a:r>
              <a:rPr lang="el-GR" dirty="0">
                <a:solidFill>
                  <a:schemeClr val="bg2"/>
                </a:solidFill>
              </a:rPr>
              <a:t>Χρέωση ή πίστωση άλλου λογαριασμού</a:t>
            </a:r>
          </a:p>
          <a:p>
            <a:r>
              <a:rPr lang="el-GR" dirty="0">
                <a:solidFill>
                  <a:schemeClr val="bg2"/>
                </a:solidFill>
              </a:rPr>
              <a:t>στο </a:t>
            </a:r>
            <a:r>
              <a:rPr lang="el-GR" dirty="0" smtClean="0">
                <a:solidFill>
                  <a:schemeClr val="bg2"/>
                </a:solidFill>
              </a:rPr>
              <a:t>καθολικό από </a:t>
            </a:r>
            <a:r>
              <a:rPr lang="el-GR" dirty="0">
                <a:solidFill>
                  <a:schemeClr val="bg2"/>
                </a:solidFill>
              </a:rPr>
              <a:t>αυτόν που είναι </a:t>
            </a:r>
            <a:endParaRPr lang="el-GR" dirty="0" smtClean="0">
              <a:solidFill>
                <a:schemeClr val="bg2"/>
              </a:solidFill>
            </a:endParaRPr>
          </a:p>
          <a:p>
            <a:r>
              <a:rPr lang="el-GR" dirty="0" smtClean="0">
                <a:solidFill>
                  <a:schemeClr val="bg2"/>
                </a:solidFill>
              </a:rPr>
              <a:t>στο </a:t>
            </a:r>
            <a:r>
              <a:rPr lang="el-GR" dirty="0">
                <a:solidFill>
                  <a:schemeClr val="bg2"/>
                </a:solidFill>
              </a:rPr>
              <a:t>ημερολόγιο</a:t>
            </a:r>
          </a:p>
          <a:p>
            <a:endParaRPr lang="el-GR" dirty="0">
              <a:solidFill>
                <a:schemeClr val="bg2"/>
              </a:solidFill>
            </a:endParaRPr>
          </a:p>
          <a:p>
            <a:r>
              <a:rPr lang="el-GR" dirty="0">
                <a:solidFill>
                  <a:schemeClr val="bg2"/>
                </a:solidFill>
              </a:rPr>
              <a:t>Σφάλματα που </a:t>
            </a:r>
            <a:r>
              <a:rPr lang="el-GR" dirty="0" smtClean="0">
                <a:solidFill>
                  <a:schemeClr val="bg2"/>
                </a:solidFill>
              </a:rPr>
              <a:t>αναιρούνται κατά </a:t>
            </a:r>
          </a:p>
          <a:p>
            <a:r>
              <a:rPr lang="el-GR" dirty="0" smtClean="0">
                <a:solidFill>
                  <a:schemeClr val="bg2"/>
                </a:solidFill>
              </a:rPr>
              <a:t>σύμπτωση</a:t>
            </a:r>
            <a:endParaRPr lang="el-GR" dirty="0">
              <a:solidFill>
                <a:schemeClr val="bg2"/>
              </a:solidFill>
            </a:endParaRP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61284378-17B5-420D-87A7-1B82734B0F68}" type="slidenum">
              <a:rPr lang="el-GR"/>
              <a:pPr/>
              <a:t>149</a:t>
            </a:fld>
            <a:endParaRPr lang="el-GR" dirty="0"/>
          </a:p>
        </p:txBody>
      </p:sp>
      <p:sp>
        <p:nvSpPr>
          <p:cNvPr id="361474" name="Rectangle 2"/>
          <p:cNvSpPr>
            <a:spLocks noGrp="1" noChangeArrowheads="1"/>
          </p:cNvSpPr>
          <p:nvPr>
            <p:ph type="title"/>
          </p:nvPr>
        </p:nvSpPr>
        <p:spPr>
          <a:xfrm>
            <a:off x="457200" y="152400"/>
            <a:ext cx="8229600" cy="756320"/>
          </a:xfrm>
        </p:spPr>
        <p:txBody>
          <a:bodyPr/>
          <a:lstStyle/>
          <a:p>
            <a:pPr algn="ctr"/>
            <a:r>
              <a:rPr lang="el-GR" sz="2500" b="1" dirty="0">
                <a:solidFill>
                  <a:srgbClr val="C00000"/>
                </a:solidFill>
              </a:rPr>
              <a:t>Χρησιμότητες των Ισοζυγίων</a:t>
            </a:r>
          </a:p>
        </p:txBody>
      </p:sp>
      <p:sp>
        <p:nvSpPr>
          <p:cNvPr id="361475" name="Rectangle 3"/>
          <p:cNvSpPr>
            <a:spLocks noGrp="1" noChangeArrowheads="1"/>
          </p:cNvSpPr>
          <p:nvPr>
            <p:ph type="body" idx="1"/>
          </p:nvPr>
        </p:nvSpPr>
        <p:spPr/>
        <p:txBody>
          <a:bodyPr/>
          <a:lstStyle/>
          <a:p>
            <a:pPr marL="609600" indent="-609600" algn="ctr">
              <a:buFont typeface="Wingdings" pitchFamily="2" charset="2"/>
              <a:buAutoNum type="arabicPeriod"/>
            </a:pPr>
            <a:r>
              <a:rPr lang="el-GR" dirty="0"/>
              <a:t>	Έλεγχος ορθότητας της μεταφοράς των ποσών από το ημερολόγιο στα καθολικά</a:t>
            </a:r>
          </a:p>
          <a:p>
            <a:pPr marL="609600" indent="-609600" algn="ctr">
              <a:buFont typeface="Wingdings" pitchFamily="2" charset="2"/>
              <a:buAutoNum type="arabicPeriod"/>
            </a:pPr>
            <a:r>
              <a:rPr lang="el-GR" dirty="0"/>
              <a:t>Πληροφορίες στην Διοίκηση για:</a:t>
            </a:r>
          </a:p>
          <a:p>
            <a:pPr marL="1371600" lvl="2" indent="-457200" algn="ctr"/>
            <a:r>
              <a:rPr lang="el-GR" dirty="0"/>
              <a:t>Την θέση των περιουσιακών στοιχείων</a:t>
            </a:r>
          </a:p>
          <a:p>
            <a:pPr marL="1371600" lvl="2" indent="-457200" algn="ctr"/>
            <a:r>
              <a:rPr lang="el-GR" dirty="0"/>
              <a:t>Το αποτέλεσμα</a:t>
            </a:r>
          </a:p>
          <a:p>
            <a:pPr marL="1371600" lvl="2" indent="-457200" algn="ctr"/>
            <a:r>
              <a:rPr lang="el-GR" dirty="0"/>
              <a:t>Κίνηση περιουσιακών στοιχείων από σύγκριση και μελέτη ισοζυγίων διαδοχικών περιόδων</a:t>
            </a:r>
          </a:p>
          <a:p>
            <a:pPr marL="1371600" lvl="2" indent="-457200" algn="ctr"/>
            <a:r>
              <a:rPr lang="el-GR" dirty="0"/>
              <a:t>Σύνταξη προγραμμάτων δράσης</a:t>
            </a:r>
          </a:p>
          <a:p>
            <a:pPr marL="990600" lvl="1" indent="-533400" algn="ctr">
              <a:buFont typeface="Wingdings" pitchFamily="2" charset="2"/>
              <a:buAutoNum type="arabicPeriod"/>
            </a:pPr>
            <a:endParaRPr lang="el-GR"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3" descr="awesome-brands-companies.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371182186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FF6F8BF7-BC63-415A-A58F-B0C51FDD324E}" type="slidenum">
              <a:rPr lang="el-GR"/>
              <a:pPr/>
              <a:t>150</a:t>
            </a:fld>
            <a:endParaRPr lang="el-GR" dirty="0"/>
          </a:p>
        </p:txBody>
      </p:sp>
      <p:sp>
        <p:nvSpPr>
          <p:cNvPr id="362498" name="Rectangle 2"/>
          <p:cNvSpPr>
            <a:spLocks noGrp="1" noChangeArrowheads="1"/>
          </p:cNvSpPr>
          <p:nvPr>
            <p:ph type="title"/>
          </p:nvPr>
        </p:nvSpPr>
        <p:spPr>
          <a:xfrm>
            <a:off x="457200" y="152400"/>
            <a:ext cx="8229600" cy="900336"/>
          </a:xfrm>
        </p:spPr>
        <p:txBody>
          <a:bodyPr/>
          <a:lstStyle/>
          <a:p>
            <a:pPr algn="ctr"/>
            <a:r>
              <a:rPr lang="el-GR" sz="2500" dirty="0">
                <a:solidFill>
                  <a:srgbClr val="C00000"/>
                </a:solidFill>
              </a:rPr>
              <a:t>Είδη Ισοζυγίων (βάση </a:t>
            </a:r>
            <a:r>
              <a:rPr lang="el-GR" sz="2500" dirty="0" smtClean="0">
                <a:solidFill>
                  <a:srgbClr val="C00000"/>
                </a:solidFill>
              </a:rPr>
              <a:t>περιεχόμενο, </a:t>
            </a:r>
            <a:r>
              <a:rPr lang="el-GR" sz="2500" dirty="0">
                <a:solidFill>
                  <a:srgbClr val="C00000"/>
                </a:solidFill>
              </a:rPr>
              <a:t>χρονική περίοδο κ.τ.λ.)</a:t>
            </a:r>
          </a:p>
        </p:txBody>
      </p:sp>
      <p:sp>
        <p:nvSpPr>
          <p:cNvPr id="362499" name="Rectangle 3"/>
          <p:cNvSpPr>
            <a:spLocks noGrp="1" noChangeArrowheads="1"/>
          </p:cNvSpPr>
          <p:nvPr>
            <p:ph type="body" idx="1"/>
          </p:nvPr>
        </p:nvSpPr>
        <p:spPr/>
        <p:txBody>
          <a:bodyPr/>
          <a:lstStyle/>
          <a:p>
            <a:pPr marL="609600" indent="-609600" algn="ctr"/>
            <a:r>
              <a:rPr lang="el-GR" sz="2800" dirty="0">
                <a:solidFill>
                  <a:schemeClr val="bg1"/>
                </a:solidFill>
              </a:rPr>
              <a:t>Τα Ισοζύγια πρωτοβάθμιων λογαριασμών</a:t>
            </a:r>
          </a:p>
          <a:p>
            <a:pPr marL="609600" indent="-609600" algn="ctr">
              <a:buFont typeface="Wingdings" pitchFamily="2" charset="2"/>
              <a:buAutoNum type="arabicPeriod"/>
            </a:pPr>
            <a:r>
              <a:rPr lang="el-GR" sz="2800" dirty="0"/>
              <a:t>Ανακεφαλαιωτικά</a:t>
            </a:r>
          </a:p>
          <a:p>
            <a:pPr marL="609600" indent="-609600" algn="ctr">
              <a:buFont typeface="Wingdings" pitchFamily="2" charset="2"/>
              <a:buAutoNum type="arabicPeriod"/>
            </a:pPr>
            <a:r>
              <a:rPr lang="el-GR" sz="2800" dirty="0"/>
              <a:t>Ισοζύγια κινήσεως ή περιόδου</a:t>
            </a:r>
          </a:p>
          <a:p>
            <a:pPr marL="609600" indent="-609600" algn="ctr">
              <a:buFont typeface="Wingdings" pitchFamily="2" charset="2"/>
              <a:buAutoNum type="arabicPeriod"/>
            </a:pPr>
            <a:r>
              <a:rPr lang="el-GR" sz="2800" dirty="0"/>
              <a:t>Ισοζύγια συγκριτικά</a:t>
            </a:r>
          </a:p>
          <a:p>
            <a:pPr marL="609600" indent="-609600" algn="ctr">
              <a:buFont typeface="Wingdings" pitchFamily="2" charset="2"/>
              <a:buAutoNum type="arabicPeriod"/>
            </a:pPr>
            <a:r>
              <a:rPr lang="el-GR" sz="2800" dirty="0"/>
              <a:t>Ισοζύγια μικτά</a:t>
            </a:r>
          </a:p>
          <a:p>
            <a:pPr marL="609600" indent="-609600" algn="ctr">
              <a:buFont typeface="Wingdings" pitchFamily="2" charset="2"/>
              <a:buAutoNum type="arabicPeriod"/>
            </a:pPr>
            <a:r>
              <a:rPr lang="el-GR" sz="2800" dirty="0"/>
              <a:t>Ισοζύγια ελλιπή ή λογιστικές καταστάσεις</a:t>
            </a:r>
          </a:p>
          <a:p>
            <a:pPr marL="609600" indent="-609600" algn="ctr">
              <a:buFont typeface="Wingdings" pitchFamily="2" charset="2"/>
              <a:buAutoNum type="arabicPeriod"/>
            </a:pPr>
            <a:r>
              <a:rPr lang="el-GR" sz="2800" dirty="0"/>
              <a:t>Ισοζύγια ή καταστάσεις συμφωνίας των αναλυτικών καθολικών</a:t>
            </a:r>
          </a:p>
          <a:p>
            <a:pPr marL="609600" indent="-609600" algn="ctr">
              <a:buFont typeface="Wingdings" pitchFamily="2" charset="2"/>
              <a:buNone/>
            </a:pPr>
            <a:endParaRPr lang="el-GR" sz="2800" dirty="0"/>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3C71BE92-37B9-4BF4-985D-508580FC0018}" type="slidenum">
              <a:rPr lang="el-GR"/>
              <a:pPr/>
              <a:t>151</a:t>
            </a:fld>
            <a:endParaRPr lang="el-GR" dirty="0"/>
          </a:p>
        </p:txBody>
      </p:sp>
      <p:sp>
        <p:nvSpPr>
          <p:cNvPr id="363522" name="Rectangle 2"/>
          <p:cNvSpPr>
            <a:spLocks noGrp="1" noChangeArrowheads="1"/>
          </p:cNvSpPr>
          <p:nvPr>
            <p:ph type="title"/>
          </p:nvPr>
        </p:nvSpPr>
        <p:spPr>
          <a:xfrm>
            <a:off x="457200" y="152400"/>
            <a:ext cx="8229600" cy="612304"/>
          </a:xfrm>
        </p:spPr>
        <p:txBody>
          <a:bodyPr>
            <a:normAutofit fontScale="90000"/>
          </a:bodyPr>
          <a:lstStyle/>
          <a:p>
            <a:pPr algn="ctr"/>
            <a:r>
              <a:rPr lang="el-GR" b="1" dirty="0" smtClean="0">
                <a:solidFill>
                  <a:srgbClr val="C00000"/>
                </a:solidFill>
              </a:rPr>
              <a:t>Κατηγορίες Ισοζυγίων</a:t>
            </a:r>
            <a:endParaRPr lang="el-GR" b="1" dirty="0">
              <a:solidFill>
                <a:srgbClr val="C00000"/>
              </a:solidFill>
            </a:endParaRPr>
          </a:p>
        </p:txBody>
      </p:sp>
      <p:sp>
        <p:nvSpPr>
          <p:cNvPr id="363523" name="Rectangle 3"/>
          <p:cNvSpPr>
            <a:spLocks noGrp="1" noChangeArrowheads="1"/>
          </p:cNvSpPr>
          <p:nvPr>
            <p:ph type="body" idx="1"/>
          </p:nvPr>
        </p:nvSpPr>
        <p:spPr>
          <a:xfrm>
            <a:off x="251520" y="1557338"/>
            <a:ext cx="8712968" cy="4463950"/>
          </a:xfrm>
        </p:spPr>
        <p:txBody>
          <a:bodyPr/>
          <a:lstStyle/>
          <a:p>
            <a:endParaRPr lang="el-GR" dirty="0"/>
          </a:p>
          <a:p>
            <a:endParaRPr lang="el-GR" dirty="0"/>
          </a:p>
          <a:p>
            <a:endParaRPr lang="el-GR" dirty="0"/>
          </a:p>
          <a:p>
            <a:endParaRPr lang="el-GR" dirty="0"/>
          </a:p>
          <a:p>
            <a:endParaRPr lang="el-GR" dirty="0"/>
          </a:p>
          <a:p>
            <a:endParaRPr lang="el-GR" dirty="0"/>
          </a:p>
          <a:p>
            <a:pPr algn="ctr">
              <a:buFont typeface="Wingdings" pitchFamily="2" charset="2"/>
              <a:buNone/>
            </a:pPr>
            <a:r>
              <a:rPr lang="el-GR" sz="2000" dirty="0"/>
              <a:t>	Σύμφωνα με τον νόμο όσοι τηρούν βιβλία </a:t>
            </a:r>
            <a:r>
              <a:rPr lang="el-GR" sz="2000" dirty="0" smtClean="0"/>
              <a:t>Γ΄ </a:t>
            </a:r>
            <a:r>
              <a:rPr lang="el-GR" sz="2000" dirty="0"/>
              <a:t>κατηγορίας υποχρεούνται να υποβάλλουν στην αρμόδια </a:t>
            </a:r>
            <a:r>
              <a:rPr lang="el-GR" sz="2000" dirty="0" smtClean="0"/>
              <a:t>Δ.Ο.Υ. </a:t>
            </a:r>
            <a:r>
              <a:rPr lang="el-GR" sz="2000" dirty="0"/>
              <a:t>ισοζύγιο όλων των βαθμίδων των λογαριασμών μέχρι την 25</a:t>
            </a:r>
            <a:r>
              <a:rPr lang="el-GR" sz="2000" baseline="30000" dirty="0"/>
              <a:t>η</a:t>
            </a:r>
            <a:r>
              <a:rPr lang="el-GR" sz="2000" dirty="0"/>
              <a:t> του 5</a:t>
            </a:r>
            <a:r>
              <a:rPr lang="el-GR" sz="2000" baseline="30000" dirty="0"/>
              <a:t>ου</a:t>
            </a:r>
            <a:r>
              <a:rPr lang="el-GR" sz="2000" dirty="0"/>
              <a:t> μήνα από την λήξη της χρήσεως.</a:t>
            </a:r>
          </a:p>
        </p:txBody>
      </p:sp>
      <p:sp>
        <p:nvSpPr>
          <p:cNvPr id="363524" name="Rectangle 4"/>
          <p:cNvSpPr>
            <a:spLocks noChangeArrowheads="1"/>
          </p:cNvSpPr>
          <p:nvPr/>
        </p:nvSpPr>
        <p:spPr bwMode="auto">
          <a:xfrm>
            <a:off x="395288" y="1628775"/>
            <a:ext cx="3889375" cy="1944241"/>
          </a:xfrm>
          <a:prstGeom prst="rect">
            <a:avLst/>
          </a:prstGeom>
          <a:solidFill>
            <a:srgbClr val="CCFFFF"/>
          </a:solidFill>
          <a:ln w="9525" algn="ctr">
            <a:solidFill>
              <a:schemeClr val="tx1"/>
            </a:solidFill>
            <a:miter lim="800000"/>
            <a:headEnd/>
            <a:tailEnd/>
          </a:ln>
          <a:effectLst/>
        </p:spPr>
        <p:txBody>
          <a:bodyPr wrap="none" anchor="ctr"/>
          <a:lstStyle/>
          <a:p>
            <a:pPr algn="ctr"/>
            <a:r>
              <a:rPr lang="el-GR" sz="2400" b="1" dirty="0">
                <a:solidFill>
                  <a:srgbClr val="7030A0"/>
                </a:solidFill>
              </a:rPr>
              <a:t>Προσωρινά Ισοζύγια</a:t>
            </a:r>
          </a:p>
          <a:p>
            <a:pPr algn="ctr"/>
            <a:r>
              <a:rPr lang="el-GR" sz="2400" dirty="0">
                <a:solidFill>
                  <a:srgbClr val="7030A0"/>
                </a:solidFill>
              </a:rPr>
              <a:t>(τέλος χρήσης και διάρκεια</a:t>
            </a:r>
          </a:p>
          <a:p>
            <a:pPr algn="ctr"/>
            <a:r>
              <a:rPr lang="el-GR" sz="2400" dirty="0">
                <a:solidFill>
                  <a:srgbClr val="7030A0"/>
                </a:solidFill>
              </a:rPr>
              <a:t> εγγραφών τακτοποίησης)</a:t>
            </a:r>
          </a:p>
        </p:txBody>
      </p:sp>
      <p:sp>
        <p:nvSpPr>
          <p:cNvPr id="363525" name="Rectangle 5"/>
          <p:cNvSpPr>
            <a:spLocks noChangeArrowheads="1"/>
          </p:cNvSpPr>
          <p:nvPr/>
        </p:nvSpPr>
        <p:spPr bwMode="auto">
          <a:xfrm>
            <a:off x="4499992" y="1628775"/>
            <a:ext cx="4393183" cy="1944241"/>
          </a:xfrm>
          <a:prstGeom prst="rect">
            <a:avLst/>
          </a:prstGeom>
          <a:solidFill>
            <a:srgbClr val="CCFFFF"/>
          </a:solidFill>
          <a:ln w="9525" algn="ctr">
            <a:solidFill>
              <a:schemeClr val="tx1"/>
            </a:solidFill>
            <a:miter lim="800000"/>
            <a:headEnd/>
            <a:tailEnd/>
          </a:ln>
          <a:effectLst/>
        </p:spPr>
        <p:txBody>
          <a:bodyPr wrap="none" anchor="ctr"/>
          <a:lstStyle/>
          <a:p>
            <a:pPr algn="ctr"/>
            <a:r>
              <a:rPr lang="el-GR" sz="2200" b="1" dirty="0">
                <a:solidFill>
                  <a:srgbClr val="0000CC"/>
                </a:solidFill>
              </a:rPr>
              <a:t>Οριστικό Ισοζύγιο</a:t>
            </a:r>
          </a:p>
          <a:p>
            <a:pPr algn="ctr"/>
            <a:r>
              <a:rPr lang="el-GR" sz="2200" dirty="0">
                <a:solidFill>
                  <a:srgbClr val="0000CC"/>
                </a:solidFill>
              </a:rPr>
              <a:t>(μετά τις αποτελεσματικές εγγραφές</a:t>
            </a:r>
          </a:p>
          <a:p>
            <a:pPr algn="ctr"/>
            <a:r>
              <a:rPr lang="el-GR" sz="2200" dirty="0">
                <a:solidFill>
                  <a:srgbClr val="0000CC"/>
                </a:solidFill>
              </a:rPr>
              <a:t>και τα αποτελέσματα)</a:t>
            </a:r>
          </a:p>
          <a:p>
            <a:pPr algn="ctr"/>
            <a:r>
              <a:rPr lang="el-GR" sz="2200" dirty="0">
                <a:solidFill>
                  <a:srgbClr val="0000CC"/>
                </a:solidFill>
              </a:rPr>
              <a:t>Υπόλοιπα εμφανίζουν μόνο οι </a:t>
            </a:r>
          </a:p>
          <a:p>
            <a:pPr algn="ctr"/>
            <a:r>
              <a:rPr lang="el-GR" sz="2200" dirty="0">
                <a:solidFill>
                  <a:srgbClr val="0000CC"/>
                </a:solidFill>
              </a:rPr>
              <a:t>Λογαριασμοί του Ισολογισμού</a:t>
            </a: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F3D6685A-8BA5-48A4-9217-871686D431A5}" type="slidenum">
              <a:rPr lang="el-GR"/>
              <a:pPr/>
              <a:t>152</a:t>
            </a:fld>
            <a:endParaRPr lang="el-GR" dirty="0"/>
          </a:p>
        </p:txBody>
      </p:sp>
      <p:sp>
        <p:nvSpPr>
          <p:cNvPr id="364546" name="Rectangle 2"/>
          <p:cNvSpPr>
            <a:spLocks noGrp="1" noChangeArrowheads="1"/>
          </p:cNvSpPr>
          <p:nvPr>
            <p:ph type="title"/>
          </p:nvPr>
        </p:nvSpPr>
        <p:spPr>
          <a:xfrm>
            <a:off x="457200" y="152400"/>
            <a:ext cx="8229600" cy="756320"/>
          </a:xfrm>
        </p:spPr>
        <p:txBody>
          <a:bodyPr/>
          <a:lstStyle/>
          <a:p>
            <a:pPr algn="ctr"/>
            <a:r>
              <a:rPr lang="el-GR" dirty="0">
                <a:solidFill>
                  <a:srgbClr val="C00000"/>
                </a:solidFill>
              </a:rPr>
              <a:t>Ασυμφωνία με το Ισοζύγιο</a:t>
            </a:r>
          </a:p>
        </p:txBody>
      </p:sp>
      <p:sp>
        <p:nvSpPr>
          <p:cNvPr id="364547" name="Rectangle 3"/>
          <p:cNvSpPr>
            <a:spLocks noGrp="1" noChangeArrowheads="1"/>
          </p:cNvSpPr>
          <p:nvPr>
            <p:ph type="body" idx="1"/>
          </p:nvPr>
        </p:nvSpPr>
        <p:spPr>
          <a:xfrm>
            <a:off x="457200" y="980728"/>
            <a:ext cx="8229600" cy="5115272"/>
          </a:xfrm>
        </p:spPr>
        <p:txBody>
          <a:bodyPr/>
          <a:lstStyle/>
          <a:p>
            <a:pPr algn="ctr">
              <a:buFont typeface="Wingdings" pitchFamily="2" charset="2"/>
              <a:buNone/>
            </a:pPr>
            <a:r>
              <a:rPr lang="el-GR" sz="2800" b="1" u="sng" dirty="0">
                <a:solidFill>
                  <a:srgbClr val="006600"/>
                </a:solidFill>
              </a:rPr>
              <a:t>ΕΛΕΓΧΟΙ:</a:t>
            </a:r>
          </a:p>
          <a:p>
            <a:pPr algn="ctr"/>
            <a:r>
              <a:rPr lang="el-GR" sz="2800" dirty="0"/>
              <a:t>Άθροιση ξανά των στηλών των ποσών</a:t>
            </a:r>
          </a:p>
          <a:p>
            <a:pPr algn="ctr"/>
            <a:r>
              <a:rPr lang="el-GR" sz="2800" dirty="0"/>
              <a:t>Έλεγχος να έχουν περιληφθεί όλοι οι λογαριασμοί</a:t>
            </a:r>
          </a:p>
          <a:p>
            <a:pPr algn="ctr"/>
            <a:r>
              <a:rPr lang="el-GR" sz="2800" dirty="0"/>
              <a:t>Έλεγχος αν έχουν παρατεθεί ορθά τα ποσά</a:t>
            </a:r>
          </a:p>
          <a:p>
            <a:pPr algn="ctr"/>
            <a:r>
              <a:rPr lang="el-GR" sz="2800" dirty="0"/>
              <a:t>Ταύτιση ποσών με ημερολόγιο</a:t>
            </a:r>
          </a:p>
          <a:p>
            <a:pPr algn="ctr"/>
            <a:r>
              <a:rPr lang="el-GR" sz="2800" dirty="0"/>
              <a:t>Έλεγχος αν είναι μεγάλο το ποσό στους λογαριασμούς που παρουσιάζουν συνήθως </a:t>
            </a:r>
          </a:p>
          <a:p>
            <a:pPr algn="ctr"/>
            <a:r>
              <a:rPr lang="el-GR" sz="2800" dirty="0"/>
              <a:t>Τσεκάρισμα όλων των ποσών από το ημερολόγιο </a:t>
            </a:r>
          </a:p>
          <a:p>
            <a:pPr algn="ctr"/>
            <a:endParaRPr lang="el-GR" sz="2800" dirty="0"/>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body" idx="1"/>
          </p:nvPr>
        </p:nvSpPr>
        <p:spPr>
          <a:xfrm>
            <a:off x="250825" y="115888"/>
            <a:ext cx="8435975" cy="6553200"/>
          </a:xfrm>
        </p:spPr>
        <p:txBody>
          <a:bodyPr/>
          <a:lstStyle/>
          <a:p>
            <a:pPr marL="0" indent="0" algn="ctr">
              <a:buFontTx/>
              <a:buNone/>
            </a:pPr>
            <a:r>
              <a:rPr lang="el-GR" sz="1800" b="1" dirty="0"/>
              <a:t>        </a:t>
            </a:r>
            <a:r>
              <a:rPr lang="el-GR" sz="2800" b="1" u="sng" dirty="0">
                <a:solidFill>
                  <a:srgbClr val="0000FF"/>
                </a:solidFill>
              </a:rPr>
              <a:t>Λογιστικά Συστήματα</a:t>
            </a:r>
          </a:p>
          <a:p>
            <a:pPr marL="0" indent="0">
              <a:buFontTx/>
              <a:buNone/>
            </a:pPr>
            <a:r>
              <a:rPr lang="el-GR" sz="1600" b="1" dirty="0" smtClean="0"/>
              <a:t>     </a:t>
            </a:r>
            <a:r>
              <a:rPr lang="el-GR" sz="1600" dirty="0"/>
              <a:t>Λογιστικό σύστημα είναι η μέθοδος η οποία χρησιμοποιείται για την αναγραφή των λογιστικών γεγονότων στα λογιστικά βιβλία.</a:t>
            </a:r>
          </a:p>
          <a:p>
            <a:pPr marL="0" indent="0">
              <a:buFontTx/>
              <a:buNone/>
            </a:pPr>
            <a:r>
              <a:rPr lang="el-GR" sz="1600" dirty="0"/>
              <a:t>     Τα σπουδαιότερα λογιστικά συστήματα είναι :</a:t>
            </a:r>
          </a:p>
          <a:p>
            <a:pPr marL="0" indent="0">
              <a:buClr>
                <a:srgbClr val="F151AC"/>
              </a:buClr>
            </a:pPr>
            <a:r>
              <a:rPr lang="el-GR" sz="1600" dirty="0"/>
              <a:t>Το κλασσικό ή ιταλικό  λογιστικό σύστημα</a:t>
            </a:r>
          </a:p>
          <a:p>
            <a:pPr marL="0" indent="0">
              <a:buClr>
                <a:srgbClr val="F151AC"/>
              </a:buClr>
            </a:pPr>
            <a:r>
              <a:rPr lang="el-GR" sz="1600" dirty="0"/>
              <a:t>Το συγκεντρωτικό λογιστικό σύστημα</a:t>
            </a:r>
          </a:p>
          <a:p>
            <a:pPr marL="0" indent="0">
              <a:buClr>
                <a:srgbClr val="F151AC"/>
              </a:buClr>
              <a:buFontTx/>
              <a:buNone/>
            </a:pPr>
            <a:endParaRPr lang="el-GR" sz="1600" dirty="0"/>
          </a:p>
          <a:p>
            <a:pPr marL="0" indent="0">
              <a:buClr>
                <a:srgbClr val="F151AC"/>
              </a:buClr>
              <a:buFontTx/>
              <a:buNone/>
            </a:pPr>
            <a:r>
              <a:rPr lang="el-GR" sz="1600" dirty="0"/>
              <a:t>      Το κλασσικό </a:t>
            </a:r>
            <a:r>
              <a:rPr lang="el-GR" sz="1600" dirty="0" smtClean="0"/>
              <a:t>(ή ιταλικό) </a:t>
            </a:r>
            <a:r>
              <a:rPr lang="el-GR" sz="1600" dirty="0"/>
              <a:t>λογιστικό σύστημα αποτελείται από τα εξής λογιστικά βιβλία:</a:t>
            </a:r>
          </a:p>
          <a:p>
            <a:pPr marL="0" indent="0">
              <a:buClr>
                <a:srgbClr val="F151AC"/>
              </a:buClr>
            </a:pPr>
            <a:r>
              <a:rPr lang="el-GR" sz="1600" dirty="0"/>
              <a:t>Το γενικό </a:t>
            </a:r>
            <a:r>
              <a:rPr lang="el-GR" sz="1600" dirty="0" smtClean="0"/>
              <a:t>(ή ενιαίο) </a:t>
            </a:r>
            <a:r>
              <a:rPr lang="el-GR" sz="1600" dirty="0"/>
              <a:t>ημερολόγιο</a:t>
            </a:r>
          </a:p>
          <a:p>
            <a:pPr marL="0" indent="0">
              <a:buClr>
                <a:srgbClr val="F151AC"/>
              </a:buClr>
            </a:pPr>
            <a:r>
              <a:rPr lang="el-GR" sz="1600" dirty="0"/>
              <a:t>Το γενικό καθολικό</a:t>
            </a:r>
          </a:p>
          <a:p>
            <a:pPr marL="0" indent="0">
              <a:buClr>
                <a:srgbClr val="F151AC"/>
              </a:buClr>
            </a:pPr>
            <a:r>
              <a:rPr lang="el-GR" sz="1600" dirty="0"/>
              <a:t>Τα αναλυτικά καθολικά</a:t>
            </a:r>
          </a:p>
          <a:p>
            <a:pPr marL="0" indent="0">
              <a:buClr>
                <a:srgbClr val="F151AC"/>
              </a:buClr>
            </a:pPr>
            <a:r>
              <a:rPr lang="el-GR" sz="1600" dirty="0"/>
              <a:t>Βιβλίο απογραφών και ισολογισμού</a:t>
            </a:r>
          </a:p>
          <a:p>
            <a:pPr marL="0" indent="0">
              <a:buClr>
                <a:srgbClr val="F151AC"/>
              </a:buClr>
              <a:buFontTx/>
              <a:buNone/>
            </a:pPr>
            <a:endParaRPr lang="el-GR" sz="1600" dirty="0"/>
          </a:p>
          <a:p>
            <a:pPr marL="0" indent="0">
              <a:buClr>
                <a:srgbClr val="F151AC"/>
              </a:buClr>
              <a:buFontTx/>
              <a:buNone/>
            </a:pPr>
            <a:r>
              <a:rPr lang="el-GR" sz="1600" dirty="0"/>
              <a:t>     Το συγκεντρωτικό λογιστικό σύστημα αποτελείται από τα εξής λογιστικά βιβλία :</a:t>
            </a:r>
          </a:p>
          <a:p>
            <a:pPr marL="0" indent="0">
              <a:buClr>
                <a:srgbClr val="F151AC"/>
              </a:buClr>
            </a:pPr>
            <a:r>
              <a:rPr lang="el-GR" sz="1600" dirty="0"/>
              <a:t>Τα αναλυτικά ημερολόγια</a:t>
            </a:r>
          </a:p>
          <a:p>
            <a:pPr marL="0" indent="0">
              <a:buClr>
                <a:srgbClr val="F151AC"/>
              </a:buClr>
            </a:pPr>
            <a:r>
              <a:rPr lang="el-GR" sz="1600" dirty="0"/>
              <a:t>Το συγκεντρωτικό ημερολόγιο</a:t>
            </a:r>
          </a:p>
          <a:p>
            <a:pPr marL="0" indent="0">
              <a:buClr>
                <a:srgbClr val="F151AC"/>
              </a:buClr>
            </a:pPr>
            <a:r>
              <a:rPr lang="el-GR" sz="1600" dirty="0"/>
              <a:t>Το γενικό καθολικό</a:t>
            </a:r>
          </a:p>
          <a:p>
            <a:pPr marL="0" indent="0">
              <a:buClr>
                <a:srgbClr val="F151AC"/>
              </a:buClr>
            </a:pPr>
            <a:r>
              <a:rPr lang="el-GR" sz="1600" dirty="0"/>
              <a:t>Τα αναλυτικά καθολικά</a:t>
            </a:r>
          </a:p>
          <a:p>
            <a:pPr marL="0" indent="0">
              <a:buClr>
                <a:srgbClr val="F151AC"/>
              </a:buClr>
            </a:pPr>
            <a:r>
              <a:rPr lang="el-GR" sz="1600" dirty="0"/>
              <a:t>Βιβλίο απογραφών και ισολογισμού</a:t>
            </a:r>
          </a:p>
          <a:p>
            <a:pPr marL="0" indent="0">
              <a:buClr>
                <a:srgbClr val="F151AC"/>
              </a:buClr>
            </a:pPr>
            <a:endParaRPr lang="el-GR" sz="1600" dirty="0"/>
          </a:p>
          <a:p>
            <a:pPr marL="0" indent="0">
              <a:buFontTx/>
              <a:buNone/>
            </a:pPr>
            <a:endParaRPr lang="el-GR" sz="1600" dirty="0"/>
          </a:p>
        </p:txBody>
      </p:sp>
    </p:spTree>
  </p:cSld>
  <p:clrMapOvr>
    <a:masterClrMapping/>
  </p:clrMapOvr>
  <p:transition advClick="0" advTm="5000"/>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a:xfrm>
            <a:off x="179512" y="188913"/>
            <a:ext cx="8712968" cy="6264275"/>
          </a:xfrm>
        </p:spPr>
        <p:txBody>
          <a:bodyPr>
            <a:normAutofit/>
          </a:bodyPr>
          <a:lstStyle/>
          <a:p>
            <a:pPr marL="0" indent="0" algn="just">
              <a:lnSpc>
                <a:spcPct val="80000"/>
              </a:lnSpc>
              <a:buFontTx/>
              <a:buNone/>
            </a:pPr>
            <a:r>
              <a:rPr lang="el-GR" sz="2400" b="1" dirty="0"/>
              <a:t> </a:t>
            </a:r>
            <a:r>
              <a:rPr lang="el-GR" sz="2400" b="1" u="sng" dirty="0" smtClean="0">
                <a:solidFill>
                  <a:schemeClr val="tx2">
                    <a:lumMod val="50000"/>
                  </a:schemeClr>
                </a:solidFill>
              </a:rPr>
              <a:t>Τα </a:t>
            </a:r>
            <a:r>
              <a:rPr lang="el-GR" sz="2400" b="1" u="sng" dirty="0">
                <a:solidFill>
                  <a:schemeClr val="tx2">
                    <a:lumMod val="50000"/>
                  </a:schemeClr>
                </a:solidFill>
              </a:rPr>
              <a:t>στοιχεία ή δικαιολογητικά των λογιστικών εγγραφών</a:t>
            </a:r>
          </a:p>
          <a:p>
            <a:pPr marL="0" indent="0">
              <a:lnSpc>
                <a:spcPct val="80000"/>
              </a:lnSpc>
              <a:buFontTx/>
              <a:buNone/>
            </a:pPr>
            <a:endParaRPr lang="el-GR" sz="1800" b="1" u="sng" dirty="0"/>
          </a:p>
          <a:p>
            <a:pPr marL="0" indent="0">
              <a:lnSpc>
                <a:spcPct val="80000"/>
              </a:lnSpc>
              <a:buFontTx/>
              <a:buNone/>
            </a:pPr>
            <a:r>
              <a:rPr lang="el-GR" sz="2000" b="1" dirty="0"/>
              <a:t>   </a:t>
            </a:r>
            <a:r>
              <a:rPr lang="el-GR" sz="2000" dirty="0"/>
              <a:t>Το Ε.Γ.Λ.Σ. εισάγει την αρχή του παραστατικού ή του δικαιολογητικού, δηλαδή, κάθε εγγραφή στα λογιστικά βιβλία των επιχειρήσεων πρέπει να αποδεικνύεται με δικαιολογητικά ή παραστατικά έγγραφα.</a:t>
            </a:r>
          </a:p>
          <a:p>
            <a:pPr marL="0" indent="0">
              <a:lnSpc>
                <a:spcPct val="80000"/>
              </a:lnSpc>
              <a:buFontTx/>
              <a:buNone/>
            </a:pPr>
            <a:r>
              <a:rPr lang="el-GR" sz="2000" dirty="0" smtClean="0"/>
              <a:t>  </a:t>
            </a:r>
            <a:r>
              <a:rPr lang="el-GR" sz="2000" dirty="0"/>
              <a:t>Τα άνω παραστατικά διακρίνονται σε δυο κατηγορίες:</a:t>
            </a:r>
          </a:p>
          <a:p>
            <a:pPr marL="0" indent="0">
              <a:lnSpc>
                <a:spcPct val="80000"/>
              </a:lnSpc>
              <a:buClr>
                <a:srgbClr val="F151AC"/>
              </a:buClr>
            </a:pPr>
            <a:r>
              <a:rPr lang="el-GR" sz="2000" dirty="0" smtClean="0"/>
              <a:t>Δικαιολογητικά (ή παραστατικά) </a:t>
            </a:r>
            <a:r>
              <a:rPr lang="el-GR" sz="2000" dirty="0"/>
              <a:t>προβλεπόμενα από τον Κ.Β.Σ.</a:t>
            </a:r>
          </a:p>
          <a:p>
            <a:pPr marL="0" indent="0">
              <a:lnSpc>
                <a:spcPct val="80000"/>
              </a:lnSpc>
              <a:buClr>
                <a:srgbClr val="F151AC"/>
              </a:buClr>
            </a:pPr>
            <a:r>
              <a:rPr lang="el-GR" sz="2000" dirty="0"/>
              <a:t>Λοιπά δικαιολογητικά</a:t>
            </a:r>
          </a:p>
          <a:p>
            <a:pPr marL="0" indent="0">
              <a:lnSpc>
                <a:spcPct val="80000"/>
              </a:lnSpc>
              <a:buClr>
                <a:srgbClr val="F151AC"/>
              </a:buClr>
              <a:buFontTx/>
              <a:buNone/>
            </a:pPr>
            <a:endParaRPr lang="el-GR" sz="1600" dirty="0"/>
          </a:p>
          <a:p>
            <a:pPr marL="0" indent="0">
              <a:lnSpc>
                <a:spcPct val="80000"/>
              </a:lnSpc>
              <a:buClr>
                <a:srgbClr val="F151AC"/>
              </a:buClr>
              <a:buFontTx/>
              <a:buNone/>
            </a:pPr>
            <a:r>
              <a:rPr lang="el-GR" sz="2400" b="1" u="sng" dirty="0" smtClean="0">
                <a:solidFill>
                  <a:srgbClr val="FF0000"/>
                </a:solidFill>
              </a:rPr>
              <a:t>Δικαιολογητικά (ή παραστατικά) </a:t>
            </a:r>
            <a:r>
              <a:rPr lang="el-GR" sz="2400" b="1" u="sng" dirty="0">
                <a:solidFill>
                  <a:srgbClr val="FF0000"/>
                </a:solidFill>
              </a:rPr>
              <a:t>προβλεπόμενα από τον Κ.Β.Σ</a:t>
            </a:r>
            <a:r>
              <a:rPr lang="el-GR" sz="2400" b="1" u="sng" dirty="0" smtClean="0">
                <a:solidFill>
                  <a:srgbClr val="FF0000"/>
                </a:solidFill>
              </a:rPr>
              <a:t>. </a:t>
            </a:r>
            <a:r>
              <a:rPr lang="el-GR" sz="2400" b="1" dirty="0" smtClean="0">
                <a:solidFill>
                  <a:srgbClr val="FF0000"/>
                </a:solidFill>
              </a:rPr>
              <a:t>   </a:t>
            </a:r>
            <a:r>
              <a:rPr lang="el-GR" sz="2400" b="1" u="sng" dirty="0">
                <a:solidFill>
                  <a:srgbClr val="FF0000"/>
                </a:solidFill>
              </a:rPr>
              <a:t>Έννοια, διακρίσεις και αρχές</a:t>
            </a:r>
          </a:p>
          <a:p>
            <a:pPr marL="0" indent="0">
              <a:lnSpc>
                <a:spcPct val="80000"/>
              </a:lnSpc>
              <a:buClr>
                <a:srgbClr val="F151AC"/>
              </a:buClr>
              <a:buFontTx/>
              <a:buNone/>
            </a:pPr>
            <a:endParaRPr lang="el-GR" sz="1800" b="1" u="sng" dirty="0"/>
          </a:p>
          <a:p>
            <a:pPr marL="0" indent="0">
              <a:lnSpc>
                <a:spcPct val="80000"/>
              </a:lnSpc>
              <a:buClr>
                <a:srgbClr val="F151AC"/>
              </a:buClr>
              <a:buFontTx/>
              <a:buNone/>
            </a:pPr>
            <a:r>
              <a:rPr lang="el-GR" sz="2000" b="1" dirty="0"/>
              <a:t>  </a:t>
            </a:r>
            <a:r>
              <a:rPr lang="el-GR" sz="2000" dirty="0"/>
              <a:t>Βάσει των διατάξεων του Κ.Β.Σ., τα δικαιολογητικά </a:t>
            </a:r>
            <a:r>
              <a:rPr lang="el-GR" sz="2000" dirty="0" smtClean="0"/>
              <a:t>(ή στοιχεία), </a:t>
            </a:r>
            <a:r>
              <a:rPr lang="el-GR" sz="2000" dirty="0"/>
              <a:t>με τα οποία αποδεικνύονται οι συναλλαγές των επιχειρήσεων και προβλέπονται από τον Κ.Β.Σ., μπορούμε να τα κατατάξουμε στις εξής κατηγορίες</a:t>
            </a:r>
            <a:r>
              <a:rPr lang="el-GR" sz="2000" dirty="0" smtClean="0"/>
              <a:t>:</a:t>
            </a:r>
            <a:endParaRPr lang="el-GR" sz="2000" dirty="0"/>
          </a:p>
          <a:p>
            <a:pPr marL="0" indent="0">
              <a:lnSpc>
                <a:spcPct val="80000"/>
              </a:lnSpc>
              <a:buClr>
                <a:srgbClr val="F151AC"/>
              </a:buClr>
            </a:pPr>
            <a:r>
              <a:rPr lang="el-GR" sz="2000" dirty="0"/>
              <a:t>Δικαιολογητικά  </a:t>
            </a:r>
            <a:r>
              <a:rPr lang="el-GR" sz="2000" dirty="0" smtClean="0"/>
              <a:t>(ή στοιχεία) </a:t>
            </a:r>
            <a:r>
              <a:rPr lang="el-GR" sz="2000" dirty="0"/>
              <a:t>εκδιδόμενα κατά τη διακίνηση των αγαθών </a:t>
            </a:r>
            <a:r>
              <a:rPr lang="el-GR" sz="2000" dirty="0" smtClean="0"/>
              <a:t>(δελτίο </a:t>
            </a:r>
            <a:r>
              <a:rPr lang="el-GR" sz="2000" dirty="0"/>
              <a:t>αποστολής, δελτίο εσωτερικής διακίνησης, φορτωτικές κ.λ.π</a:t>
            </a:r>
            <a:r>
              <a:rPr lang="el-GR" sz="2000" dirty="0" smtClean="0"/>
              <a:t>.)</a:t>
            </a:r>
            <a:endParaRPr lang="el-GR" sz="2000" dirty="0"/>
          </a:p>
          <a:p>
            <a:pPr marL="0" indent="0">
              <a:lnSpc>
                <a:spcPct val="80000"/>
              </a:lnSpc>
              <a:buClr>
                <a:srgbClr val="F151AC"/>
              </a:buClr>
            </a:pPr>
            <a:r>
              <a:rPr lang="el-GR" sz="2000" dirty="0"/>
              <a:t>Δικαιολογητικά </a:t>
            </a:r>
            <a:r>
              <a:rPr lang="el-GR" sz="2000" dirty="0" smtClean="0"/>
              <a:t>(ή στοιχεία) </a:t>
            </a:r>
            <a:r>
              <a:rPr lang="el-GR" sz="2000" dirty="0"/>
              <a:t>εκδιδόμενα για τη λογιστικοποίηση εσόδων </a:t>
            </a:r>
            <a:r>
              <a:rPr lang="el-GR" sz="2000" dirty="0" smtClean="0"/>
              <a:t>(τιμολόγια </a:t>
            </a:r>
            <a:r>
              <a:rPr lang="el-GR" sz="2000" dirty="0"/>
              <a:t>πώλησης, αποδείξεις λιανικής πώλησης κ.λ.π</a:t>
            </a:r>
            <a:r>
              <a:rPr lang="el-GR" sz="2000" dirty="0" smtClean="0"/>
              <a:t>.)</a:t>
            </a:r>
            <a:endParaRPr lang="el-GR" sz="2000" dirty="0"/>
          </a:p>
          <a:p>
            <a:pPr marL="0" indent="0">
              <a:lnSpc>
                <a:spcPct val="80000"/>
              </a:lnSpc>
              <a:buClr>
                <a:srgbClr val="F151AC"/>
              </a:buClr>
            </a:pPr>
            <a:r>
              <a:rPr lang="el-GR" sz="2000" dirty="0"/>
              <a:t>Δικαιολογητικά </a:t>
            </a:r>
            <a:r>
              <a:rPr lang="el-GR" sz="2000" dirty="0" smtClean="0"/>
              <a:t>(ή στοιχεία) </a:t>
            </a:r>
            <a:r>
              <a:rPr lang="el-GR" sz="2000" dirty="0"/>
              <a:t>εκδιδόμενα για τη λογιστικοποίηση αγορών αγαθών και εξόδων.</a:t>
            </a:r>
          </a:p>
          <a:p>
            <a:pPr marL="0" indent="0">
              <a:lnSpc>
                <a:spcPct val="80000"/>
              </a:lnSpc>
              <a:buFontTx/>
              <a:buNone/>
            </a:pPr>
            <a:endParaRPr lang="el-GR" sz="1600" dirty="0"/>
          </a:p>
        </p:txBody>
      </p:sp>
    </p:spTree>
  </p:cSld>
  <p:clrMapOvr>
    <a:masterClrMapping/>
  </p:clrMapOvr>
  <p:transition advClick="0" advTm="5000"/>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body" idx="1"/>
          </p:nvPr>
        </p:nvSpPr>
        <p:spPr>
          <a:xfrm>
            <a:off x="251520" y="115888"/>
            <a:ext cx="8640960" cy="6481464"/>
          </a:xfrm>
        </p:spPr>
        <p:txBody>
          <a:bodyPr/>
          <a:lstStyle/>
          <a:p>
            <a:pPr marL="0" indent="0" algn="just">
              <a:buFontTx/>
              <a:buNone/>
            </a:pPr>
            <a:r>
              <a:rPr lang="el-GR" b="1" dirty="0"/>
              <a:t>  </a:t>
            </a:r>
            <a:r>
              <a:rPr lang="el-GR" sz="1800" b="1" u="sng" dirty="0">
                <a:solidFill>
                  <a:srgbClr val="0000CC"/>
                </a:solidFill>
              </a:rPr>
              <a:t>Δικαιολογητικά </a:t>
            </a:r>
            <a:r>
              <a:rPr lang="el-GR" sz="1800" b="1" u="sng" dirty="0" smtClean="0">
                <a:solidFill>
                  <a:srgbClr val="0000CC"/>
                </a:solidFill>
              </a:rPr>
              <a:t>(ή στοιχεία) </a:t>
            </a:r>
            <a:r>
              <a:rPr lang="el-GR" sz="1800" b="1" u="sng" dirty="0">
                <a:solidFill>
                  <a:srgbClr val="0000CC"/>
                </a:solidFill>
              </a:rPr>
              <a:t>εκδιδόμενα κατά τη διακίνηση των αγαθών</a:t>
            </a:r>
          </a:p>
          <a:p>
            <a:pPr marL="0" indent="0">
              <a:buFontTx/>
              <a:buNone/>
            </a:pPr>
            <a:r>
              <a:rPr lang="el-GR" sz="2800" dirty="0"/>
              <a:t>   </a:t>
            </a:r>
            <a:r>
              <a:rPr lang="el-GR" sz="1600" dirty="0"/>
              <a:t>Τα στοιχεία που προβλέπονται από τις διατάξεις του Κ.Β.Σ. για τη διακίνηση των αγαθών είναι τα εξής τρία:</a:t>
            </a:r>
          </a:p>
          <a:p>
            <a:pPr marL="0" indent="0">
              <a:buClr>
                <a:srgbClr val="F151AC"/>
              </a:buClr>
            </a:pPr>
            <a:r>
              <a:rPr lang="el-GR" sz="1600" dirty="0"/>
              <a:t>Δελτίο αποστολής</a:t>
            </a:r>
          </a:p>
          <a:p>
            <a:pPr marL="0" indent="0">
              <a:buClr>
                <a:srgbClr val="F151AC"/>
              </a:buClr>
            </a:pPr>
            <a:r>
              <a:rPr lang="el-GR" sz="1600" dirty="0"/>
              <a:t>Δελτίο εσωτερικής διακίνησης</a:t>
            </a:r>
          </a:p>
          <a:p>
            <a:pPr marL="0" indent="0">
              <a:buClr>
                <a:srgbClr val="F151AC"/>
              </a:buClr>
            </a:pPr>
            <a:r>
              <a:rPr lang="el-GR" sz="1600" dirty="0"/>
              <a:t>Φορτωτική</a:t>
            </a:r>
          </a:p>
          <a:p>
            <a:pPr marL="0" indent="0">
              <a:buClr>
                <a:srgbClr val="F151AC"/>
              </a:buClr>
              <a:buFontTx/>
              <a:buNone/>
            </a:pPr>
            <a:endParaRPr lang="el-GR" sz="1600" dirty="0"/>
          </a:p>
          <a:p>
            <a:pPr marL="0" indent="0">
              <a:buClr>
                <a:srgbClr val="F151AC"/>
              </a:buClr>
              <a:buFontTx/>
              <a:buNone/>
            </a:pPr>
            <a:r>
              <a:rPr lang="el-GR" b="1" dirty="0"/>
              <a:t>  </a:t>
            </a:r>
            <a:r>
              <a:rPr lang="el-GR" sz="1800" b="1" u="sng" dirty="0">
                <a:solidFill>
                  <a:srgbClr val="C00000"/>
                </a:solidFill>
              </a:rPr>
              <a:t>Δικαιολογητικά εκδιδόμενα για τη λογιστικοποίηση εσόδων.</a:t>
            </a:r>
          </a:p>
          <a:p>
            <a:pPr marL="0" indent="0">
              <a:buClr>
                <a:srgbClr val="F151AC"/>
              </a:buClr>
              <a:buFontTx/>
              <a:buNone/>
            </a:pPr>
            <a:endParaRPr lang="el-GR" sz="1800" b="1" u="sng" dirty="0"/>
          </a:p>
          <a:p>
            <a:pPr marL="0" indent="0">
              <a:buClr>
                <a:srgbClr val="F151AC"/>
              </a:buClr>
            </a:pPr>
            <a:r>
              <a:rPr lang="el-GR" sz="1600" dirty="0"/>
              <a:t>Έσοδα από χονδρικές πωλήσεις αγαθών -  Τιμολόγιο πώλησης αγαθών</a:t>
            </a:r>
          </a:p>
          <a:p>
            <a:pPr marL="0" indent="0">
              <a:buClr>
                <a:srgbClr val="F151AC"/>
              </a:buClr>
            </a:pPr>
            <a:r>
              <a:rPr lang="el-GR" sz="1600" dirty="0"/>
              <a:t>Έσοδα από λιανικές πωλήσεις αγαθών -  Αποδείξεις λιανικής πώλησης αγαθών</a:t>
            </a:r>
          </a:p>
          <a:p>
            <a:pPr marL="0" indent="0">
              <a:buClr>
                <a:srgbClr val="F151AC"/>
              </a:buClr>
            </a:pPr>
            <a:r>
              <a:rPr lang="el-GR" sz="1600" dirty="0"/>
              <a:t>Έσοδα από χονδρικές πωλήσεις υπηρεσιών – Τιμολόγια παροχής υπηρεσιών</a:t>
            </a:r>
          </a:p>
          <a:p>
            <a:pPr marL="0" indent="0">
              <a:buClr>
                <a:srgbClr val="F151AC"/>
              </a:buClr>
            </a:pPr>
            <a:r>
              <a:rPr lang="el-GR" sz="1600" dirty="0"/>
              <a:t>Έσοδα από λιανικές πωλήσεις υπηρεσιών – Αποδείξεις παροχής υπηρεσιών</a:t>
            </a:r>
          </a:p>
          <a:p>
            <a:pPr marL="0" indent="0">
              <a:buClr>
                <a:srgbClr val="F151AC"/>
              </a:buClr>
            </a:pPr>
            <a:r>
              <a:rPr lang="el-GR" sz="1600" dirty="0"/>
              <a:t>Έσοδα από πωλήσεις αγαθών πραγματοποιούμενες  από τρίτους – Εκκαθάριση</a:t>
            </a:r>
          </a:p>
          <a:p>
            <a:pPr marL="0" indent="0">
              <a:buClr>
                <a:srgbClr val="F151AC"/>
              </a:buClr>
              <a:buFontTx/>
              <a:buNone/>
            </a:pPr>
            <a:r>
              <a:rPr lang="el-GR" sz="1600" b="1" dirty="0"/>
              <a:t> </a:t>
            </a:r>
          </a:p>
          <a:p>
            <a:pPr marL="0" indent="0">
              <a:buFontTx/>
              <a:buNone/>
            </a:pPr>
            <a:endParaRPr lang="el-GR" sz="1600" dirty="0"/>
          </a:p>
        </p:txBody>
      </p:sp>
    </p:spTree>
  </p:cSld>
  <p:clrMapOvr>
    <a:masterClrMapping/>
  </p:clrMapOvr>
  <p:transition advClick="0" advTm="5000"/>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body" idx="1"/>
          </p:nvPr>
        </p:nvSpPr>
        <p:spPr>
          <a:xfrm>
            <a:off x="251520" y="188913"/>
            <a:ext cx="8640960" cy="5937250"/>
          </a:xfrm>
        </p:spPr>
        <p:txBody>
          <a:bodyPr>
            <a:normAutofit fontScale="92500" lnSpcReduction="10000"/>
          </a:bodyPr>
          <a:lstStyle/>
          <a:p>
            <a:pPr marL="0" indent="0">
              <a:lnSpc>
                <a:spcPct val="80000"/>
              </a:lnSpc>
              <a:buFontTx/>
              <a:buNone/>
            </a:pPr>
            <a:r>
              <a:rPr lang="el-GR" sz="1800" b="1" dirty="0"/>
              <a:t>       </a:t>
            </a:r>
            <a:r>
              <a:rPr lang="el-GR" sz="3000" b="1" u="sng" dirty="0">
                <a:solidFill>
                  <a:srgbClr val="006600"/>
                </a:solidFill>
              </a:rPr>
              <a:t>Λοιπά δικαιολογητικά</a:t>
            </a:r>
          </a:p>
          <a:p>
            <a:pPr marL="0" indent="0">
              <a:lnSpc>
                <a:spcPct val="80000"/>
              </a:lnSpc>
              <a:buFontTx/>
              <a:buNone/>
            </a:pPr>
            <a:endParaRPr lang="el-GR" sz="1800" b="1" u="sng" dirty="0"/>
          </a:p>
          <a:p>
            <a:pPr marL="0" indent="0">
              <a:lnSpc>
                <a:spcPct val="80000"/>
              </a:lnSpc>
              <a:buFontTx/>
              <a:buNone/>
            </a:pPr>
            <a:r>
              <a:rPr lang="el-GR" sz="1600" b="1" dirty="0"/>
              <a:t>     </a:t>
            </a:r>
            <a:r>
              <a:rPr lang="el-GR" sz="2400" dirty="0"/>
              <a:t>Τα λοιπά δικαιολογητικά μπορούμε να τα κατατάξουμε στις εξής κατηγορίες : </a:t>
            </a:r>
          </a:p>
          <a:p>
            <a:pPr marL="0" indent="0">
              <a:lnSpc>
                <a:spcPct val="80000"/>
              </a:lnSpc>
              <a:buClr>
                <a:srgbClr val="F151AC"/>
              </a:buClr>
            </a:pPr>
            <a:r>
              <a:rPr lang="el-GR" sz="2400" dirty="0"/>
              <a:t>Δικαιολογητικά διαχειρίσεως </a:t>
            </a:r>
            <a:r>
              <a:rPr lang="el-GR" sz="2400" dirty="0" smtClean="0"/>
              <a:t>(πληρωμές) </a:t>
            </a:r>
            <a:r>
              <a:rPr lang="el-GR" sz="2400" dirty="0"/>
              <a:t>μετρητών και λοιπών αξιών.</a:t>
            </a:r>
          </a:p>
          <a:p>
            <a:pPr marL="0" indent="0">
              <a:lnSpc>
                <a:spcPct val="80000"/>
              </a:lnSpc>
              <a:buClr>
                <a:srgbClr val="F151AC"/>
              </a:buClr>
              <a:buFontTx/>
              <a:buNone/>
            </a:pPr>
            <a:endParaRPr lang="el-GR" sz="2400" dirty="0"/>
          </a:p>
          <a:p>
            <a:pPr marL="0" indent="0">
              <a:lnSpc>
                <a:spcPct val="80000"/>
              </a:lnSpc>
              <a:buClr>
                <a:srgbClr val="F151AC"/>
              </a:buClr>
            </a:pPr>
            <a:r>
              <a:rPr lang="el-GR" sz="2400" dirty="0"/>
              <a:t>Δικαιολογητικά συμψηφιστικών πράξεων.</a:t>
            </a:r>
          </a:p>
          <a:p>
            <a:pPr marL="0" indent="0">
              <a:lnSpc>
                <a:spcPct val="80000"/>
              </a:lnSpc>
              <a:buClr>
                <a:srgbClr val="F151AC"/>
              </a:buClr>
              <a:buFontTx/>
              <a:buNone/>
            </a:pPr>
            <a:endParaRPr lang="el-GR" sz="1600" dirty="0"/>
          </a:p>
          <a:p>
            <a:pPr marL="0" indent="0">
              <a:lnSpc>
                <a:spcPct val="80000"/>
              </a:lnSpc>
              <a:buClr>
                <a:srgbClr val="F151AC"/>
              </a:buClr>
              <a:buFontTx/>
              <a:buNone/>
            </a:pPr>
            <a:r>
              <a:rPr lang="el-GR" sz="1600" b="1" dirty="0"/>
              <a:t>     </a:t>
            </a:r>
            <a:endParaRPr lang="el-GR" sz="1600" b="1" dirty="0" smtClean="0"/>
          </a:p>
          <a:p>
            <a:pPr marL="0" indent="0">
              <a:lnSpc>
                <a:spcPct val="80000"/>
              </a:lnSpc>
              <a:buClr>
                <a:srgbClr val="F151AC"/>
              </a:buClr>
              <a:buFontTx/>
              <a:buNone/>
            </a:pPr>
            <a:r>
              <a:rPr lang="el-GR" sz="3000" b="1" u="sng" dirty="0" smtClean="0">
                <a:solidFill>
                  <a:srgbClr val="0000CC"/>
                </a:solidFill>
              </a:rPr>
              <a:t>Δικαιολογητικά </a:t>
            </a:r>
            <a:r>
              <a:rPr lang="el-GR" sz="3000" b="1" u="sng" dirty="0">
                <a:solidFill>
                  <a:srgbClr val="0000CC"/>
                </a:solidFill>
              </a:rPr>
              <a:t>διαχειρίσεως μετρητών – αξιών.</a:t>
            </a:r>
            <a:r>
              <a:rPr lang="el-GR" sz="3000" b="1" dirty="0">
                <a:solidFill>
                  <a:srgbClr val="0000CC"/>
                </a:solidFill>
              </a:rPr>
              <a:t> </a:t>
            </a:r>
          </a:p>
          <a:p>
            <a:pPr marL="0" indent="0">
              <a:lnSpc>
                <a:spcPct val="80000"/>
              </a:lnSpc>
              <a:buClr>
                <a:srgbClr val="F151AC"/>
              </a:buClr>
              <a:buFontTx/>
              <a:buNone/>
            </a:pPr>
            <a:endParaRPr lang="el-GR" sz="1800" b="1" dirty="0"/>
          </a:p>
          <a:p>
            <a:pPr marL="0" indent="0">
              <a:lnSpc>
                <a:spcPct val="80000"/>
              </a:lnSpc>
              <a:buClr>
                <a:srgbClr val="F151AC"/>
              </a:buClr>
              <a:buFontTx/>
              <a:buNone/>
            </a:pPr>
            <a:r>
              <a:rPr lang="el-GR" sz="2400" dirty="0"/>
              <a:t>Τα Δικαιολογητικά διαχειρίσεως μετρητών και λοιπών αξιών  ομαδοποιούνται στις εξής δυο κατηγορίες :</a:t>
            </a:r>
          </a:p>
          <a:p>
            <a:pPr marL="0" indent="0">
              <a:lnSpc>
                <a:spcPct val="80000"/>
              </a:lnSpc>
              <a:buClr>
                <a:srgbClr val="F151AC"/>
              </a:buClr>
              <a:buFontTx/>
              <a:buNone/>
            </a:pPr>
            <a:endParaRPr lang="el-GR" sz="2400" dirty="0"/>
          </a:p>
          <a:p>
            <a:pPr marL="0" indent="0">
              <a:lnSpc>
                <a:spcPct val="80000"/>
              </a:lnSpc>
              <a:buClr>
                <a:srgbClr val="F151AC"/>
              </a:buClr>
            </a:pPr>
            <a:r>
              <a:rPr lang="el-GR" sz="2400" dirty="0"/>
              <a:t>Γραμμάτια εισπράξεως ή αποδείξεις εισπράξεως μετρητών και λοιπών αξιών </a:t>
            </a:r>
            <a:r>
              <a:rPr lang="el-GR" sz="2400" dirty="0" smtClean="0"/>
              <a:t>(επιταγών </a:t>
            </a:r>
            <a:r>
              <a:rPr lang="el-GR" sz="2400" dirty="0"/>
              <a:t>εισπρακτέων, συναλλαγματικών εισπρακτέων </a:t>
            </a:r>
            <a:r>
              <a:rPr lang="el-GR" sz="2400" dirty="0" smtClean="0"/>
              <a:t>κ.λπ..)</a:t>
            </a:r>
            <a:endParaRPr lang="el-GR" sz="2400" dirty="0"/>
          </a:p>
          <a:p>
            <a:pPr marL="0" indent="0">
              <a:lnSpc>
                <a:spcPct val="80000"/>
              </a:lnSpc>
              <a:buClr>
                <a:srgbClr val="F151AC"/>
              </a:buClr>
              <a:buFontTx/>
              <a:buNone/>
            </a:pPr>
            <a:endParaRPr lang="el-GR" sz="2400" dirty="0"/>
          </a:p>
          <a:p>
            <a:pPr marL="0" indent="0">
              <a:lnSpc>
                <a:spcPct val="80000"/>
              </a:lnSpc>
              <a:buClr>
                <a:srgbClr val="F151AC"/>
              </a:buClr>
            </a:pPr>
            <a:r>
              <a:rPr lang="el-GR" sz="2400" dirty="0"/>
              <a:t>Εντάλματα πληρωμής ή αποδείξεις πληρωμής με μετρητά και λοιπές αξίες </a:t>
            </a:r>
            <a:r>
              <a:rPr lang="el-GR" sz="2400" dirty="0" smtClean="0"/>
              <a:t>(επιταγές</a:t>
            </a:r>
            <a:r>
              <a:rPr lang="el-GR" sz="2400" dirty="0"/>
              <a:t>, συναλλαγματικές </a:t>
            </a:r>
            <a:r>
              <a:rPr lang="el-GR" sz="2400" dirty="0" smtClean="0"/>
              <a:t>κ.λπ..)</a:t>
            </a:r>
            <a:endParaRPr lang="el-GR" sz="2400" dirty="0"/>
          </a:p>
          <a:p>
            <a:pPr marL="0" indent="0">
              <a:lnSpc>
                <a:spcPct val="80000"/>
              </a:lnSpc>
              <a:buFontTx/>
              <a:buNone/>
            </a:pPr>
            <a:endParaRPr lang="el-GR" sz="1600" dirty="0"/>
          </a:p>
        </p:txBody>
      </p:sp>
    </p:spTree>
  </p:cSld>
  <p:clrMapOvr>
    <a:masterClrMapping/>
  </p:clrMapOvr>
  <p:transition advClick="0" advTm="5000"/>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179512" y="304800"/>
            <a:ext cx="8856984" cy="819944"/>
          </a:xfrm>
        </p:spPr>
        <p:txBody>
          <a:bodyPr anchor="b">
            <a:normAutofit fontScale="90000"/>
          </a:bodyPr>
          <a:lstStyle/>
          <a:p>
            <a:pPr algn="ctr"/>
            <a:r>
              <a:rPr lang="el-GR" sz="2400" dirty="0">
                <a:solidFill>
                  <a:schemeClr val="tx1"/>
                </a:solidFill>
              </a:rPr>
              <a:t/>
            </a:r>
            <a:br>
              <a:rPr lang="el-GR" sz="2400" dirty="0">
                <a:solidFill>
                  <a:schemeClr val="tx1"/>
                </a:solidFill>
              </a:rPr>
            </a:br>
            <a:r>
              <a:rPr lang="el-GR" sz="3600" b="1" dirty="0">
                <a:solidFill>
                  <a:srgbClr val="C00000"/>
                </a:solidFill>
              </a:rPr>
              <a:t>ΟΙ ΟΙΚΟΝΟΜΙΚΕΣ ΚΑΤΑΣΤΑΣΕΙΣ ΤΩΝ ΕΠΙΧΕΙΡΗΣΕΩΝ</a:t>
            </a:r>
          </a:p>
        </p:txBody>
      </p:sp>
      <p:sp>
        <p:nvSpPr>
          <p:cNvPr id="302083" name="Rectangle 3"/>
          <p:cNvSpPr>
            <a:spLocks noGrp="1" noChangeArrowheads="1"/>
          </p:cNvSpPr>
          <p:nvPr>
            <p:ph type="body" idx="1"/>
          </p:nvPr>
        </p:nvSpPr>
        <p:spPr>
          <a:xfrm>
            <a:off x="251520" y="1196752"/>
            <a:ext cx="8712968" cy="5472608"/>
          </a:xfrm>
        </p:spPr>
        <p:txBody>
          <a:bodyPr/>
          <a:lstStyle/>
          <a:p>
            <a:pPr marL="0" indent="0" algn="just">
              <a:buFontTx/>
              <a:buNone/>
            </a:pPr>
            <a:r>
              <a:rPr lang="el-GR" sz="2200" dirty="0">
                <a:latin typeface="Times New Roman" pitchFamily="18" charset="0"/>
              </a:rPr>
              <a:t>Οι επιχειρήσεις πρέπει να γνωστοποιούν στο περιβάλλον τους ορισμένες πληροφορίες που είναι αναγκαίες για τη διενέργεια εκτιμήσεων και τη λήψη οικονομικών από φάσεων.</a:t>
            </a:r>
          </a:p>
          <a:p>
            <a:pPr marL="0" indent="0" algn="just">
              <a:buFontTx/>
              <a:buNone/>
            </a:pPr>
            <a:r>
              <a:rPr lang="el-GR" sz="2200" dirty="0">
                <a:latin typeface="Times New Roman" pitchFamily="18" charset="0"/>
              </a:rPr>
              <a:t>Η διοίκηση της επιχειρήσεως και οι τρίτοι ενδιαφέρονται να γνωρίζουν την πορεία της επιχειρήσεως και τη θέση της μέσα στον κοινωνικοοικονομικό χώρο. Η παροχή αυτών των πληροφοριών αυτών γίνεται με τις οικονομικές καταστάσεις. </a:t>
            </a:r>
          </a:p>
          <a:p>
            <a:pPr marL="0" indent="0" algn="just">
              <a:buFontTx/>
              <a:buNone/>
            </a:pPr>
            <a:r>
              <a:rPr lang="el-GR" sz="2200" b="1" u="sng" dirty="0">
                <a:solidFill>
                  <a:srgbClr val="C00000"/>
                </a:solidFill>
                <a:latin typeface="Times New Roman" pitchFamily="18" charset="0"/>
              </a:rPr>
              <a:t>Οι οικονομικές καταστάσεις</a:t>
            </a:r>
            <a:r>
              <a:rPr lang="el-GR" sz="2200" b="1" dirty="0">
                <a:solidFill>
                  <a:srgbClr val="C00000"/>
                </a:solidFill>
                <a:latin typeface="Times New Roman" pitchFamily="18" charset="0"/>
              </a:rPr>
              <a:t> </a:t>
            </a:r>
            <a:r>
              <a:rPr lang="el-GR" sz="2200" b="1" dirty="0">
                <a:latin typeface="Times New Roman" pitchFamily="18" charset="0"/>
              </a:rPr>
              <a:t>είναι πίνακες στους οποίους εμφανίζονται πληροφορίες χρησιμοποιούμενες από ποικιλία προσώπων τις οποίες χρειάζονται για να προβούν σε εκτιμήσεις και λήψεις οικονομικών αποφάσεων. </a:t>
            </a:r>
          </a:p>
          <a:p>
            <a:pPr marL="0" indent="0" algn="just">
              <a:buFontTx/>
              <a:buNone/>
            </a:pPr>
            <a:r>
              <a:rPr lang="el-GR" sz="2200" dirty="0">
                <a:latin typeface="Times New Roman" pitchFamily="18" charset="0"/>
              </a:rPr>
              <a:t>Οι τρίτοι της επιχείρησης είναι οι μέτοχοι, οι πιστωτές, οι εργαζόμενοι στην επιχείρηση, οι προμηθευτές, οι πελάτες, τα εργατικά σωματεία, οι οικονομολόγοι, οι στατιστικολόγοι, οι οικονομικοί αναλυτές, οι φορολογικές και ασφαλιστικές αρχές. </a:t>
            </a:r>
          </a:p>
          <a:p>
            <a:pPr marL="0" indent="0" algn="just">
              <a:buFontTx/>
              <a:buNone/>
            </a:pPr>
            <a:endParaRPr lang="el-GR" sz="1800" dirty="0">
              <a:latin typeface="Times New Roman" pitchFamily="18" charset="0"/>
            </a:endParaRPr>
          </a:p>
          <a:p>
            <a:pPr marL="0" indent="0">
              <a:buFontTx/>
              <a:buNone/>
            </a:pPr>
            <a:endParaRPr lang="el-GR" sz="1800" dirty="0"/>
          </a:p>
          <a:p>
            <a:pPr marL="0" indent="0">
              <a:buFontTx/>
              <a:buNone/>
            </a:pPr>
            <a:endParaRPr lang="el-GR" sz="1600" dirty="0"/>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836712"/>
            <a:ext cx="8568952" cy="5760640"/>
          </a:xfrm>
        </p:spPr>
        <p:txBody>
          <a:bodyPr>
            <a:noAutofit/>
          </a:bodyPr>
          <a:lstStyle/>
          <a:p>
            <a:r>
              <a:rPr lang="el-GR" sz="3200" b="1" dirty="0" smtClean="0">
                <a:latin typeface="Arial" pitchFamily="34" charset="0"/>
                <a:cs typeface="Arial" pitchFamily="34" charset="0"/>
              </a:rPr>
              <a:t>Ισολογισμός.</a:t>
            </a:r>
          </a:p>
          <a:p>
            <a:r>
              <a:rPr lang="el-GR" sz="3200" b="1" dirty="0" smtClean="0">
                <a:latin typeface="Arial" pitchFamily="34" charset="0"/>
                <a:cs typeface="Arial" pitchFamily="34" charset="0"/>
              </a:rPr>
              <a:t>Κατάσταση Αποτελεσμάτων Χρήσης.</a:t>
            </a:r>
          </a:p>
          <a:p>
            <a:r>
              <a:rPr lang="el-GR" sz="3200" b="1" dirty="0" smtClean="0">
                <a:latin typeface="Arial" pitchFamily="34" charset="0"/>
                <a:cs typeface="Arial" pitchFamily="34" charset="0"/>
              </a:rPr>
              <a:t>Πίνακας Διάθεσης Αποτελεσμάτων</a:t>
            </a:r>
          </a:p>
          <a:p>
            <a:r>
              <a:rPr lang="el-GR" sz="3200" b="1" dirty="0" smtClean="0">
                <a:latin typeface="Arial" pitchFamily="34" charset="0"/>
                <a:cs typeface="Arial" pitchFamily="34" charset="0"/>
              </a:rPr>
              <a:t>Η κατάσταση του λογαριασμού γενικής εκμεταλλεύσεως.</a:t>
            </a:r>
          </a:p>
          <a:p>
            <a:r>
              <a:rPr lang="el-GR" sz="3200" b="1" dirty="0" smtClean="0">
                <a:latin typeface="Arial" pitchFamily="34" charset="0"/>
                <a:cs typeface="Arial" pitchFamily="34" charset="0"/>
              </a:rPr>
              <a:t>Πίνακας Πηγών και Χρήσεων. </a:t>
            </a:r>
          </a:p>
          <a:p>
            <a:r>
              <a:rPr lang="el-GR" sz="3200" b="1" dirty="0" smtClean="0">
                <a:latin typeface="Arial" pitchFamily="34" charset="0"/>
                <a:cs typeface="Arial" pitchFamily="34" charset="0"/>
              </a:rPr>
              <a:t>Οι μεταβολές των ίδιων κεφαλαίων.</a:t>
            </a:r>
          </a:p>
          <a:p>
            <a:r>
              <a:rPr lang="el-GR" sz="3200" b="1" dirty="0" smtClean="0">
                <a:latin typeface="Arial" pitchFamily="34" charset="0"/>
                <a:cs typeface="Arial" pitchFamily="34" charset="0"/>
              </a:rPr>
              <a:t>Κατάσταση Ταμειακών Ροών.</a:t>
            </a:r>
          </a:p>
          <a:p>
            <a:r>
              <a:rPr lang="el-GR" sz="3200" b="1" dirty="0" smtClean="0">
                <a:latin typeface="Arial" pitchFamily="34" charset="0"/>
                <a:cs typeface="Arial" pitchFamily="34" charset="0"/>
              </a:rPr>
              <a:t>Το προσάρτημα – Σημειώσεις.</a:t>
            </a:r>
            <a:endParaRPr lang="el-GR" sz="3200" dirty="0">
              <a:latin typeface="Arial" pitchFamily="34" charset="0"/>
              <a:cs typeface="Arial" pitchFamily="34" charset="0"/>
            </a:endParaRPr>
          </a:p>
        </p:txBody>
      </p:sp>
      <p:sp>
        <p:nvSpPr>
          <p:cNvPr id="3" name="2 - Τίτλος"/>
          <p:cNvSpPr>
            <a:spLocks noGrp="1"/>
          </p:cNvSpPr>
          <p:nvPr>
            <p:ph type="title"/>
          </p:nvPr>
        </p:nvSpPr>
        <p:spPr>
          <a:xfrm>
            <a:off x="457200" y="152400"/>
            <a:ext cx="8229600" cy="612304"/>
          </a:xfrm>
        </p:spPr>
        <p:txBody>
          <a:bodyPr>
            <a:noAutofit/>
          </a:bodyPr>
          <a:lstStyle/>
          <a:p>
            <a:pPr algn="ctr"/>
            <a:r>
              <a:rPr lang="el-GR" sz="4000" b="1" dirty="0" smtClean="0">
                <a:solidFill>
                  <a:srgbClr val="FF3300"/>
                </a:solidFill>
              </a:rPr>
              <a:t>Βασικές Λογιστικές Καταστάσεις</a:t>
            </a:r>
            <a:endParaRPr lang="el-GR" sz="4000"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 name="Text Box 91"/>
          <p:cNvSpPr txBox="1">
            <a:spLocks noChangeArrowheads="1"/>
          </p:cNvSpPr>
          <p:nvPr/>
        </p:nvSpPr>
        <p:spPr bwMode="auto">
          <a:xfrm>
            <a:off x="179512" y="2178051"/>
            <a:ext cx="4032448"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1600" b="1" dirty="0">
                <a:solidFill>
                  <a:srgbClr val="002060"/>
                </a:solidFill>
              </a:rPr>
              <a:t>- </a:t>
            </a:r>
            <a:r>
              <a:rPr lang="el-GR" altLang="el-GR" sz="1600" b="1" dirty="0" smtClean="0">
                <a:solidFill>
                  <a:srgbClr val="002060"/>
                </a:solidFill>
              </a:rPr>
              <a:t>ΔΙΟΙΚΗΣΗ ΚΑΙ ΜΕΤΟΧΟΙ</a:t>
            </a:r>
            <a:endParaRPr lang="el-GR" altLang="el-GR" sz="1600" b="1" dirty="0">
              <a:solidFill>
                <a:srgbClr val="002060"/>
              </a:solidFill>
            </a:endParaRPr>
          </a:p>
          <a:p>
            <a:pPr algn="ctr">
              <a:spcBef>
                <a:spcPct val="50000"/>
              </a:spcBef>
            </a:pPr>
            <a:r>
              <a:rPr lang="el-GR" altLang="el-GR" sz="1600" b="1" dirty="0">
                <a:solidFill>
                  <a:srgbClr val="002060"/>
                </a:solidFill>
              </a:rPr>
              <a:t>- ΕΠΕΝΔΥΤΕΣ</a:t>
            </a:r>
          </a:p>
          <a:p>
            <a:pPr algn="ctr">
              <a:spcBef>
                <a:spcPct val="50000"/>
              </a:spcBef>
            </a:pPr>
            <a:r>
              <a:rPr lang="el-GR" altLang="el-GR" sz="1600" b="1" dirty="0" smtClean="0">
                <a:solidFill>
                  <a:srgbClr val="002060"/>
                </a:solidFill>
              </a:rPr>
              <a:t>- ΠΕΛΑΤΕΣ</a:t>
            </a:r>
            <a:endParaRPr lang="el-GR" altLang="el-GR" sz="1600" b="1" dirty="0">
              <a:solidFill>
                <a:srgbClr val="002060"/>
              </a:solidFill>
            </a:endParaRPr>
          </a:p>
          <a:p>
            <a:pPr algn="ctr">
              <a:spcBef>
                <a:spcPct val="50000"/>
              </a:spcBef>
            </a:pPr>
            <a:r>
              <a:rPr lang="el-GR" altLang="el-GR" sz="1600" b="1" dirty="0">
                <a:solidFill>
                  <a:srgbClr val="002060"/>
                </a:solidFill>
              </a:rPr>
              <a:t>- ΕΡΓΑΖΟΜΕΝΟΙ</a:t>
            </a:r>
          </a:p>
          <a:p>
            <a:pPr algn="ctr">
              <a:spcBef>
                <a:spcPct val="50000"/>
              </a:spcBef>
            </a:pPr>
            <a:r>
              <a:rPr lang="el-GR" altLang="el-GR" sz="1600" b="1" dirty="0" smtClean="0">
                <a:solidFill>
                  <a:srgbClr val="002060"/>
                </a:solidFill>
              </a:rPr>
              <a:t>- ΚΥΒΕΡΝΗΣΗ</a:t>
            </a:r>
          </a:p>
          <a:p>
            <a:pPr algn="ctr">
              <a:spcBef>
                <a:spcPct val="50000"/>
              </a:spcBef>
            </a:pPr>
            <a:r>
              <a:rPr lang="el-GR" altLang="el-GR" sz="1600" b="1" dirty="0" smtClean="0">
                <a:solidFill>
                  <a:srgbClr val="002060"/>
                </a:solidFill>
              </a:rPr>
              <a:t>- ΡΥΘΜΙΣΤΙΚΟΙ </a:t>
            </a:r>
            <a:r>
              <a:rPr lang="el-GR" altLang="el-GR" sz="1600" b="1" dirty="0">
                <a:solidFill>
                  <a:srgbClr val="002060"/>
                </a:solidFill>
              </a:rPr>
              <a:t>ΦΟΡΕΙΣ</a:t>
            </a:r>
          </a:p>
          <a:p>
            <a:pPr>
              <a:spcBef>
                <a:spcPct val="50000"/>
              </a:spcBef>
            </a:pPr>
            <a:endParaRPr lang="el-GR" altLang="el-GR" sz="1600" dirty="0"/>
          </a:p>
        </p:txBody>
      </p:sp>
      <p:sp>
        <p:nvSpPr>
          <p:cNvPr id="2140" name="Text Box 92"/>
          <p:cNvSpPr txBox="1">
            <a:spLocks noChangeArrowheads="1"/>
          </p:cNvSpPr>
          <p:nvPr/>
        </p:nvSpPr>
        <p:spPr bwMode="auto">
          <a:xfrm>
            <a:off x="5004048" y="2330450"/>
            <a:ext cx="3174806" cy="6771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l-GR" sz="2000" b="1" dirty="0">
                <a:solidFill>
                  <a:srgbClr val="FF0000"/>
                </a:solidFill>
              </a:rPr>
              <a:t>-</a:t>
            </a:r>
            <a:r>
              <a:rPr lang="el-GR" altLang="el-GR" sz="2000" dirty="0"/>
              <a:t> </a:t>
            </a:r>
            <a:r>
              <a:rPr lang="el-GR" altLang="el-GR" sz="2000" b="1" dirty="0">
                <a:solidFill>
                  <a:srgbClr val="C00000"/>
                </a:solidFill>
              </a:rPr>
              <a:t>ΦΟΡΟΛΟΓΙΚΕΣ ΑΡΧΕΣ</a:t>
            </a:r>
          </a:p>
          <a:p>
            <a:endParaRPr lang="el-GR" altLang="el-GR" sz="1800" dirty="0"/>
          </a:p>
        </p:txBody>
      </p:sp>
      <p:sp>
        <p:nvSpPr>
          <p:cNvPr id="2141" name="Text Box 93"/>
          <p:cNvSpPr txBox="1">
            <a:spLocks noChangeArrowheads="1"/>
          </p:cNvSpPr>
          <p:nvPr/>
        </p:nvSpPr>
        <p:spPr bwMode="auto">
          <a:xfrm>
            <a:off x="5004048" y="5454650"/>
            <a:ext cx="3546227"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l-GR" sz="1800" b="1" dirty="0" smtClean="0">
                <a:solidFill>
                  <a:srgbClr val="003300"/>
                </a:solidFill>
              </a:rPr>
              <a:t>- ΚΥΒΕΡΝΗΣΗ</a:t>
            </a:r>
            <a:endParaRPr lang="el-GR" altLang="el-GR" sz="1800" b="1" dirty="0">
              <a:solidFill>
                <a:srgbClr val="003300"/>
              </a:solidFill>
            </a:endParaRPr>
          </a:p>
          <a:p>
            <a:pPr algn="ctr"/>
            <a:r>
              <a:rPr lang="el-GR" altLang="el-GR" sz="1800" b="1" dirty="0" smtClean="0">
                <a:solidFill>
                  <a:srgbClr val="003300"/>
                </a:solidFill>
              </a:rPr>
              <a:t>- ΡΥΘΜΙΣΤΙΚΟΙ  </a:t>
            </a:r>
            <a:r>
              <a:rPr lang="el-GR" altLang="el-GR" sz="1800" b="1" dirty="0">
                <a:solidFill>
                  <a:srgbClr val="003300"/>
                </a:solidFill>
              </a:rPr>
              <a:t>ΦΟΡΕΙΣ</a:t>
            </a:r>
          </a:p>
        </p:txBody>
      </p:sp>
      <p:sp>
        <p:nvSpPr>
          <p:cNvPr id="2142" name="Text Box 94"/>
          <p:cNvSpPr txBox="1">
            <a:spLocks noChangeArrowheads="1"/>
          </p:cNvSpPr>
          <p:nvPr/>
        </p:nvSpPr>
        <p:spPr bwMode="auto">
          <a:xfrm>
            <a:off x="467544" y="5454650"/>
            <a:ext cx="36004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l-GR" sz="1800" b="1" dirty="0" smtClean="0">
                <a:solidFill>
                  <a:srgbClr val="663300"/>
                </a:solidFill>
              </a:rPr>
              <a:t>- ΔΙΟΙΚΗΣΗ ΚΑΙ ΜΕΤΟΧΟΙ</a:t>
            </a:r>
          </a:p>
          <a:p>
            <a:pPr algn="ctr"/>
            <a:r>
              <a:rPr lang="el-GR" altLang="el-GR" b="1" dirty="0" smtClean="0">
                <a:solidFill>
                  <a:srgbClr val="663300"/>
                </a:solidFill>
              </a:rPr>
              <a:t>- ΕΠΕΝΔΥΤΕΣ</a:t>
            </a:r>
            <a:endParaRPr lang="el-GR" altLang="el-GR" sz="1800" b="1" dirty="0">
              <a:solidFill>
                <a:srgbClr val="663300"/>
              </a:solidFill>
            </a:endParaRPr>
          </a:p>
        </p:txBody>
      </p:sp>
      <p:sp>
        <p:nvSpPr>
          <p:cNvPr id="2143" name="Rectangle 95"/>
          <p:cNvSpPr>
            <a:spLocks noChangeArrowheads="1"/>
          </p:cNvSpPr>
          <p:nvPr/>
        </p:nvSpPr>
        <p:spPr bwMode="auto">
          <a:xfrm>
            <a:off x="304800" y="1416050"/>
            <a:ext cx="3886200" cy="7620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400" b="1" dirty="0" smtClean="0">
                <a:solidFill>
                  <a:srgbClr val="0000CC"/>
                </a:solidFill>
              </a:rPr>
              <a:t>Χ/Ο </a:t>
            </a:r>
            <a:r>
              <a:rPr lang="el-GR" altLang="el-GR" sz="2400" b="1" dirty="0">
                <a:solidFill>
                  <a:srgbClr val="0000CC"/>
                </a:solidFill>
              </a:rPr>
              <a:t>ΚΑΤΑΣΤΑΣΕΙΣ</a:t>
            </a:r>
          </a:p>
        </p:txBody>
      </p:sp>
      <p:sp>
        <p:nvSpPr>
          <p:cNvPr id="2144" name="Rectangle 96"/>
          <p:cNvSpPr>
            <a:spLocks noChangeArrowheads="1"/>
          </p:cNvSpPr>
          <p:nvPr/>
        </p:nvSpPr>
        <p:spPr bwMode="auto">
          <a:xfrm>
            <a:off x="4644008" y="1416050"/>
            <a:ext cx="4042792" cy="7620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400" b="1" dirty="0">
                <a:solidFill>
                  <a:srgbClr val="7030A0"/>
                </a:solidFill>
              </a:rPr>
              <a:t>ΦΟΡΟΛΟΓΙΚΕΣ ΔΗΛΩΣΕΙΣ</a:t>
            </a:r>
          </a:p>
        </p:txBody>
      </p:sp>
      <p:sp>
        <p:nvSpPr>
          <p:cNvPr id="2145" name="Rectangle 97"/>
          <p:cNvSpPr>
            <a:spLocks noChangeArrowheads="1"/>
          </p:cNvSpPr>
          <p:nvPr/>
        </p:nvSpPr>
        <p:spPr bwMode="auto">
          <a:xfrm>
            <a:off x="381000" y="4387850"/>
            <a:ext cx="3810000" cy="7620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400" b="1" dirty="0">
                <a:solidFill>
                  <a:srgbClr val="FFFF00"/>
                </a:solidFill>
              </a:rPr>
              <a:t>ΣΤΟΙΧΕΙΑ ΚΑΙ ΕΚΘΕΣΕΙΣ</a:t>
            </a:r>
          </a:p>
        </p:txBody>
      </p:sp>
      <p:sp>
        <p:nvSpPr>
          <p:cNvPr id="2146" name="Rectangle 98"/>
          <p:cNvSpPr>
            <a:spLocks noChangeArrowheads="1"/>
          </p:cNvSpPr>
          <p:nvPr/>
        </p:nvSpPr>
        <p:spPr bwMode="auto">
          <a:xfrm>
            <a:off x="5410200" y="4311650"/>
            <a:ext cx="3429000" cy="8382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l-GR" altLang="el-GR" sz="1800" dirty="0"/>
          </a:p>
          <a:p>
            <a:pPr algn="ctr"/>
            <a:r>
              <a:rPr lang="el-GR" altLang="el-GR" sz="2400" b="1" dirty="0">
                <a:solidFill>
                  <a:schemeClr val="accent2">
                    <a:lumMod val="50000"/>
                  </a:schemeClr>
                </a:solidFill>
              </a:rPr>
              <a:t>ΕΙΔΙΚΕΣ ΕΚΘΕΣΕΙΣ</a:t>
            </a:r>
          </a:p>
          <a:p>
            <a:pPr algn="ctr"/>
            <a:endParaRPr lang="el-GR" altLang="el-GR" sz="1800" dirty="0"/>
          </a:p>
        </p:txBody>
      </p:sp>
      <p:sp>
        <p:nvSpPr>
          <p:cNvPr id="2147" name="Rectangle 99"/>
          <p:cNvSpPr>
            <a:spLocks noChangeArrowheads="1"/>
          </p:cNvSpPr>
          <p:nvPr/>
        </p:nvSpPr>
        <p:spPr bwMode="auto">
          <a:xfrm>
            <a:off x="179512" y="304799"/>
            <a:ext cx="901945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3200" b="1" dirty="0" smtClean="0">
                <a:solidFill>
                  <a:schemeClr val="bg1">
                    <a:lumMod val="95000"/>
                    <a:lumOff val="5000"/>
                  </a:schemeClr>
                </a:solidFill>
              </a:rPr>
              <a:t>ΠΑΡΟΥΣΙΑΣΗ </a:t>
            </a:r>
            <a:r>
              <a:rPr lang="el-GR" altLang="el-GR" sz="3200" b="1" dirty="0">
                <a:solidFill>
                  <a:schemeClr val="bg1">
                    <a:lumMod val="95000"/>
                    <a:lumOff val="5000"/>
                  </a:schemeClr>
                </a:solidFill>
              </a:rPr>
              <a:t>ΛΟΓΙΣΤΙΚΩΝ ΠΛΗΡΟΦΟΡΙΩΝ</a:t>
            </a:r>
          </a:p>
        </p:txBody>
      </p:sp>
    </p:spTree>
    <p:extLst>
      <p:ext uri="{BB962C8B-B14F-4D97-AF65-F5344CB8AC3E}">
        <p14:creationId xmlns="" xmlns:p14="http://schemas.microsoft.com/office/powerpoint/2010/main" val="29956631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3" descr="2qdd25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394130470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 name="Rectangle 103"/>
          <p:cNvSpPr>
            <a:spLocks noChangeArrowheads="1"/>
          </p:cNvSpPr>
          <p:nvPr/>
        </p:nvSpPr>
        <p:spPr bwMode="auto">
          <a:xfrm>
            <a:off x="609600" y="152400"/>
            <a:ext cx="77724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lang="el-GR" altLang="el-GR" sz="3600" b="1" dirty="0">
                <a:latin typeface="+mn-lt"/>
              </a:rPr>
              <a:t>ΒΑΣΙΚΕΣ ΛΟΓΙΣΤΙΚΕΣ ΕΝΝΟΙΕΣ</a:t>
            </a:r>
            <a:br>
              <a:rPr lang="el-GR" altLang="el-GR" sz="3600" b="1" dirty="0">
                <a:latin typeface="+mn-lt"/>
              </a:rPr>
            </a:br>
            <a:r>
              <a:rPr lang="el-GR" altLang="el-GR" sz="3600" b="1" dirty="0">
                <a:latin typeface="+mn-lt"/>
              </a:rPr>
              <a:t>(ΠΑΡΑΔΟΧΕΣ ή ΥΠΟΘΕΣΕΙΣ)</a:t>
            </a:r>
            <a:endParaRPr lang="el-GR" altLang="el-GR" sz="3600" dirty="0">
              <a:latin typeface="+mn-lt"/>
            </a:endParaRPr>
          </a:p>
        </p:txBody>
      </p:sp>
      <p:sp>
        <p:nvSpPr>
          <p:cNvPr id="2152" name="Text Box 104"/>
          <p:cNvSpPr txBox="1">
            <a:spLocks noChangeArrowheads="1"/>
          </p:cNvSpPr>
          <p:nvPr/>
        </p:nvSpPr>
        <p:spPr bwMode="auto">
          <a:xfrm>
            <a:off x="723900" y="1219199"/>
            <a:ext cx="7315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2000" b="1" dirty="0"/>
              <a:t>Ι. ΒΑΣΙΚΗ ΛΟΓΙΣΤΙΚΗ </a:t>
            </a:r>
            <a:r>
              <a:rPr lang="el-GR" altLang="el-GR" sz="2000" b="1" dirty="0" smtClean="0"/>
              <a:t>ΙΣΟΤΗΤΑ Ε = Π</a:t>
            </a:r>
            <a:endParaRPr lang="el-GR" altLang="el-GR" sz="1800" b="1" dirty="0"/>
          </a:p>
        </p:txBody>
      </p:sp>
      <p:sp>
        <p:nvSpPr>
          <p:cNvPr id="2153" name="Rectangle 105"/>
          <p:cNvSpPr>
            <a:spLocks noChangeArrowheads="1"/>
          </p:cNvSpPr>
          <p:nvPr/>
        </p:nvSpPr>
        <p:spPr bwMode="auto">
          <a:xfrm>
            <a:off x="228600" y="1828800"/>
            <a:ext cx="8686800" cy="1456184"/>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54" name="Text Box 106"/>
          <p:cNvSpPr txBox="1">
            <a:spLocks noChangeArrowheads="1"/>
          </p:cNvSpPr>
          <p:nvPr/>
        </p:nvSpPr>
        <p:spPr bwMode="auto">
          <a:xfrm>
            <a:off x="304800" y="2286000"/>
            <a:ext cx="2971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7030A0"/>
                </a:solidFill>
              </a:rPr>
              <a:t>1. ΝΟΜΙΚΗ ΔΙΑΤΥΠΩΣΗ</a:t>
            </a:r>
          </a:p>
        </p:txBody>
      </p:sp>
      <p:sp>
        <p:nvSpPr>
          <p:cNvPr id="2155" name="Rectangle 107"/>
          <p:cNvSpPr>
            <a:spLocks noChangeArrowheads="1"/>
          </p:cNvSpPr>
          <p:nvPr/>
        </p:nvSpPr>
        <p:spPr bwMode="auto">
          <a:xfrm>
            <a:off x="228600" y="3429000"/>
            <a:ext cx="8686800" cy="914400"/>
          </a:xfrm>
          <a:prstGeom prst="rect">
            <a:avLst/>
          </a:prstGeom>
          <a:solidFill>
            <a:srgbClr val="00CCFF"/>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56" name="Rectangle 108"/>
          <p:cNvSpPr>
            <a:spLocks noChangeArrowheads="1"/>
          </p:cNvSpPr>
          <p:nvPr/>
        </p:nvSpPr>
        <p:spPr bwMode="auto">
          <a:xfrm>
            <a:off x="251520" y="4797152"/>
            <a:ext cx="8610600" cy="1295400"/>
          </a:xfrm>
          <a:prstGeom prst="rect">
            <a:avLst/>
          </a:prstGeom>
          <a:solidFill>
            <a:srgbClr val="99CCFF"/>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57" name="Text Box 109"/>
          <p:cNvSpPr txBox="1">
            <a:spLocks noChangeArrowheads="1"/>
          </p:cNvSpPr>
          <p:nvPr/>
        </p:nvSpPr>
        <p:spPr bwMode="auto">
          <a:xfrm>
            <a:off x="304800" y="3733800"/>
            <a:ext cx="30480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003300"/>
                </a:solidFill>
              </a:rPr>
              <a:t>2. ΟΙΚΟΝΟΜΙΚΗ ΔΙΑΤΥΠΩΣΗ</a:t>
            </a:r>
            <a:endParaRPr lang="el-GR" altLang="el-GR" sz="1800" b="1" dirty="0">
              <a:solidFill>
                <a:srgbClr val="003300"/>
              </a:solidFill>
            </a:endParaRPr>
          </a:p>
        </p:txBody>
      </p:sp>
      <p:sp>
        <p:nvSpPr>
          <p:cNvPr id="2158" name="Text Box 110"/>
          <p:cNvSpPr txBox="1">
            <a:spLocks noChangeArrowheads="1"/>
          </p:cNvSpPr>
          <p:nvPr/>
        </p:nvSpPr>
        <p:spPr bwMode="auto">
          <a:xfrm>
            <a:off x="304800" y="5105400"/>
            <a:ext cx="28956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C00000"/>
                </a:solidFill>
              </a:rPr>
              <a:t>3. ΛΟΓΙΣΤΙΚΗ ΔΙΑΤΥΠΩΣΗ</a:t>
            </a:r>
            <a:endParaRPr lang="el-GR" altLang="el-GR" sz="1800" b="1" dirty="0">
              <a:solidFill>
                <a:srgbClr val="C00000"/>
              </a:solidFill>
            </a:endParaRPr>
          </a:p>
        </p:txBody>
      </p:sp>
      <p:sp>
        <p:nvSpPr>
          <p:cNvPr id="2159" name="Text Box 111"/>
          <p:cNvSpPr txBox="1">
            <a:spLocks noChangeArrowheads="1"/>
          </p:cNvSpPr>
          <p:nvPr/>
        </p:nvSpPr>
        <p:spPr bwMode="auto">
          <a:xfrm>
            <a:off x="2987824" y="2133600"/>
            <a:ext cx="188897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l-GR" sz="1600" b="1" dirty="0">
                <a:solidFill>
                  <a:srgbClr val="FF0000"/>
                </a:solidFill>
              </a:rPr>
              <a:t>ΠΕΡΙΟΥΣΙΑΚΑ</a:t>
            </a:r>
            <a:br>
              <a:rPr lang="el-GR" altLang="el-GR" sz="1600" b="1" dirty="0">
                <a:solidFill>
                  <a:srgbClr val="FF0000"/>
                </a:solidFill>
              </a:rPr>
            </a:br>
            <a:r>
              <a:rPr lang="el-GR" altLang="el-GR" sz="1600" b="1" dirty="0">
                <a:solidFill>
                  <a:srgbClr val="FF0000"/>
                </a:solidFill>
              </a:rPr>
              <a:t>     ΣΤΟΙΧΕΙΑ</a:t>
            </a:r>
          </a:p>
        </p:txBody>
      </p:sp>
      <p:sp>
        <p:nvSpPr>
          <p:cNvPr id="2160" name="Text Box 112"/>
          <p:cNvSpPr txBox="1">
            <a:spLocks noChangeArrowheads="1"/>
          </p:cNvSpPr>
          <p:nvPr/>
        </p:nvSpPr>
        <p:spPr bwMode="auto">
          <a:xfrm>
            <a:off x="4876800" y="2286000"/>
            <a:ext cx="3048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chemeClr val="bg1"/>
                </a:solidFill>
              </a:rPr>
              <a:t>=</a:t>
            </a:r>
          </a:p>
        </p:txBody>
      </p:sp>
      <p:sp>
        <p:nvSpPr>
          <p:cNvPr id="2161" name="Text Box 113"/>
          <p:cNvSpPr txBox="1">
            <a:spLocks noChangeArrowheads="1"/>
          </p:cNvSpPr>
          <p:nvPr/>
        </p:nvSpPr>
        <p:spPr bwMode="auto">
          <a:xfrm>
            <a:off x="5181600" y="1828800"/>
            <a:ext cx="2057400" cy="144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1600" b="1" dirty="0">
                <a:solidFill>
                  <a:srgbClr val="7030A0"/>
                </a:solidFill>
              </a:rPr>
              <a:t>ΥΠΟΧΡΕΩΣΕΙΣ</a:t>
            </a:r>
            <a:br>
              <a:rPr lang="el-GR" altLang="el-GR" sz="1600" b="1" dirty="0">
                <a:solidFill>
                  <a:srgbClr val="7030A0"/>
                </a:solidFill>
              </a:rPr>
            </a:br>
            <a:r>
              <a:rPr lang="el-GR" altLang="el-GR" sz="1600" b="1" dirty="0">
                <a:solidFill>
                  <a:srgbClr val="7030A0"/>
                </a:solidFill>
              </a:rPr>
              <a:t>ΠΡΟΣ ΙΔΙΟΚΤΗΤΕΣ</a:t>
            </a:r>
          </a:p>
          <a:p>
            <a:pPr algn="ctr">
              <a:spcBef>
                <a:spcPct val="50000"/>
              </a:spcBef>
            </a:pPr>
            <a:r>
              <a:rPr lang="el-GR" altLang="el-GR" sz="1600" b="1" dirty="0">
                <a:solidFill>
                  <a:srgbClr val="7030A0"/>
                </a:solidFill>
              </a:rPr>
              <a:t>(ΑΞΙΩΣΕΙΣ ΙΔΙΟΚΤΗΤΩΝ)</a:t>
            </a:r>
          </a:p>
        </p:txBody>
      </p:sp>
      <p:sp>
        <p:nvSpPr>
          <p:cNvPr id="2162" name="Text Box 114"/>
          <p:cNvSpPr txBox="1">
            <a:spLocks noChangeArrowheads="1"/>
          </p:cNvSpPr>
          <p:nvPr/>
        </p:nvSpPr>
        <p:spPr bwMode="auto">
          <a:xfrm>
            <a:off x="7164288" y="2420888"/>
            <a:ext cx="2286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chemeClr val="bg2">
                    <a:lumMod val="50000"/>
                  </a:schemeClr>
                </a:solidFill>
              </a:rPr>
              <a:t>+</a:t>
            </a:r>
          </a:p>
        </p:txBody>
      </p:sp>
      <p:sp>
        <p:nvSpPr>
          <p:cNvPr id="2163" name="Text Box 115"/>
          <p:cNvSpPr txBox="1">
            <a:spLocks noChangeArrowheads="1"/>
          </p:cNvSpPr>
          <p:nvPr/>
        </p:nvSpPr>
        <p:spPr bwMode="auto">
          <a:xfrm>
            <a:off x="7315200" y="1828800"/>
            <a:ext cx="1676400" cy="144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1600" b="1" dirty="0">
                <a:solidFill>
                  <a:schemeClr val="bg2">
                    <a:lumMod val="50000"/>
                  </a:schemeClr>
                </a:solidFill>
              </a:rPr>
              <a:t>ΥΠΟΧΡΕΩΣΕΙΣ</a:t>
            </a:r>
            <a:br>
              <a:rPr lang="el-GR" altLang="el-GR" sz="1600" b="1" dirty="0">
                <a:solidFill>
                  <a:schemeClr val="bg2">
                    <a:lumMod val="50000"/>
                  </a:schemeClr>
                </a:solidFill>
              </a:rPr>
            </a:br>
            <a:r>
              <a:rPr lang="el-GR" altLang="el-GR" sz="1600" b="1" dirty="0">
                <a:solidFill>
                  <a:schemeClr val="bg2">
                    <a:lumMod val="50000"/>
                  </a:schemeClr>
                </a:solidFill>
              </a:rPr>
              <a:t>ΠΡΟΣ ΤΡΙΤΟΥΣ</a:t>
            </a:r>
          </a:p>
          <a:p>
            <a:pPr algn="ctr">
              <a:spcBef>
                <a:spcPct val="50000"/>
              </a:spcBef>
            </a:pPr>
            <a:r>
              <a:rPr lang="el-GR" altLang="el-GR" sz="1600" b="1" dirty="0">
                <a:solidFill>
                  <a:schemeClr val="bg2">
                    <a:lumMod val="50000"/>
                  </a:schemeClr>
                </a:solidFill>
              </a:rPr>
              <a:t>(ΑΞΙΩΣΕΙΣ</a:t>
            </a:r>
            <a:br>
              <a:rPr lang="el-GR" altLang="el-GR" sz="1600" b="1" dirty="0">
                <a:solidFill>
                  <a:schemeClr val="bg2">
                    <a:lumMod val="50000"/>
                  </a:schemeClr>
                </a:solidFill>
              </a:rPr>
            </a:br>
            <a:r>
              <a:rPr lang="el-GR" altLang="el-GR" sz="1600" b="1" dirty="0">
                <a:solidFill>
                  <a:schemeClr val="bg2">
                    <a:lumMod val="50000"/>
                  </a:schemeClr>
                </a:solidFill>
              </a:rPr>
              <a:t>ΤΡΙΤΩΝ)</a:t>
            </a:r>
          </a:p>
        </p:txBody>
      </p:sp>
      <p:sp>
        <p:nvSpPr>
          <p:cNvPr id="2164" name="Text Box 116"/>
          <p:cNvSpPr txBox="1">
            <a:spLocks noChangeArrowheads="1"/>
          </p:cNvSpPr>
          <p:nvPr/>
        </p:nvSpPr>
        <p:spPr bwMode="auto">
          <a:xfrm>
            <a:off x="3276600" y="3686175"/>
            <a:ext cx="2286000"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chemeClr val="bg1"/>
                </a:solidFill>
              </a:rPr>
              <a:t>ΟΙΚΟΝΟΜΙΚΟΙ</a:t>
            </a:r>
            <a:br>
              <a:rPr lang="el-GR" altLang="el-GR" sz="1600" b="1" dirty="0">
                <a:solidFill>
                  <a:schemeClr val="bg1"/>
                </a:solidFill>
              </a:rPr>
            </a:br>
            <a:r>
              <a:rPr lang="el-GR" altLang="el-GR" sz="1600" b="1" dirty="0">
                <a:solidFill>
                  <a:schemeClr val="bg1"/>
                </a:solidFill>
              </a:rPr>
              <a:t>          ΠΟΡΟΙ</a:t>
            </a:r>
            <a:endParaRPr lang="el-GR" altLang="el-GR" sz="1800" b="1" dirty="0">
              <a:solidFill>
                <a:schemeClr val="bg1"/>
              </a:solidFill>
            </a:endParaRPr>
          </a:p>
        </p:txBody>
      </p:sp>
      <p:sp>
        <p:nvSpPr>
          <p:cNvPr id="2165" name="Text Box 117"/>
          <p:cNvSpPr txBox="1">
            <a:spLocks noChangeArrowheads="1"/>
          </p:cNvSpPr>
          <p:nvPr/>
        </p:nvSpPr>
        <p:spPr bwMode="auto">
          <a:xfrm>
            <a:off x="4953000" y="3810000"/>
            <a:ext cx="381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rgbClr val="C00000"/>
                </a:solidFill>
              </a:rPr>
              <a:t>=</a:t>
            </a:r>
          </a:p>
        </p:txBody>
      </p:sp>
      <p:sp>
        <p:nvSpPr>
          <p:cNvPr id="2166" name="Text Box 118"/>
          <p:cNvSpPr txBox="1">
            <a:spLocks noChangeArrowheads="1"/>
          </p:cNvSpPr>
          <p:nvPr/>
        </p:nvSpPr>
        <p:spPr bwMode="auto">
          <a:xfrm>
            <a:off x="5257800" y="3657600"/>
            <a:ext cx="2438400"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002060"/>
                </a:solidFill>
              </a:rPr>
              <a:t>        ΙΔΙΑ</a:t>
            </a:r>
            <a:br>
              <a:rPr lang="el-GR" altLang="el-GR" sz="1600" b="1" dirty="0">
                <a:solidFill>
                  <a:srgbClr val="002060"/>
                </a:solidFill>
              </a:rPr>
            </a:br>
            <a:r>
              <a:rPr lang="el-GR" altLang="el-GR" sz="1600" b="1" dirty="0">
                <a:solidFill>
                  <a:srgbClr val="002060"/>
                </a:solidFill>
              </a:rPr>
              <a:t> ΚΕΦΑΛΑΙΑ</a:t>
            </a:r>
            <a:endParaRPr lang="el-GR" altLang="el-GR" sz="1800" b="1" dirty="0">
              <a:solidFill>
                <a:srgbClr val="002060"/>
              </a:solidFill>
            </a:endParaRPr>
          </a:p>
        </p:txBody>
      </p:sp>
      <p:sp>
        <p:nvSpPr>
          <p:cNvPr id="2167" name="Text Box 119"/>
          <p:cNvSpPr txBox="1">
            <a:spLocks noChangeArrowheads="1"/>
          </p:cNvSpPr>
          <p:nvPr/>
        </p:nvSpPr>
        <p:spPr bwMode="auto">
          <a:xfrm>
            <a:off x="6804248" y="3717032"/>
            <a:ext cx="3048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rgbClr val="C00000"/>
                </a:solidFill>
              </a:rPr>
              <a:t>+</a:t>
            </a:r>
          </a:p>
        </p:txBody>
      </p:sp>
      <p:sp>
        <p:nvSpPr>
          <p:cNvPr id="2168" name="Text Box 120"/>
          <p:cNvSpPr txBox="1">
            <a:spLocks noChangeArrowheads="1"/>
          </p:cNvSpPr>
          <p:nvPr/>
        </p:nvSpPr>
        <p:spPr bwMode="auto">
          <a:xfrm>
            <a:off x="7467600" y="3581400"/>
            <a:ext cx="1676400"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C00000"/>
                </a:solidFill>
              </a:rPr>
              <a:t>    ΞΕΝΑ</a:t>
            </a:r>
            <a:br>
              <a:rPr lang="el-GR" altLang="el-GR" sz="1600" b="1" dirty="0">
                <a:solidFill>
                  <a:srgbClr val="C00000"/>
                </a:solidFill>
              </a:rPr>
            </a:br>
            <a:r>
              <a:rPr lang="el-GR" altLang="el-GR" sz="1600" b="1" dirty="0">
                <a:solidFill>
                  <a:srgbClr val="C00000"/>
                </a:solidFill>
              </a:rPr>
              <a:t>ΚΕΦΑΛΑΙΑ</a:t>
            </a:r>
          </a:p>
        </p:txBody>
      </p:sp>
      <p:sp>
        <p:nvSpPr>
          <p:cNvPr id="2169" name="Text Box 121"/>
          <p:cNvSpPr txBox="1">
            <a:spLocks noChangeArrowheads="1"/>
          </p:cNvSpPr>
          <p:nvPr/>
        </p:nvSpPr>
        <p:spPr bwMode="auto">
          <a:xfrm>
            <a:off x="3352800" y="4953000"/>
            <a:ext cx="20574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solidFill>
                  <a:srgbClr val="0000FF"/>
                </a:solidFill>
              </a:rPr>
              <a:t>ΕΝΕΡΓΗΤΙΚΟ</a:t>
            </a:r>
          </a:p>
        </p:txBody>
      </p:sp>
      <p:sp>
        <p:nvSpPr>
          <p:cNvPr id="2170" name="Text Box 122"/>
          <p:cNvSpPr txBox="1">
            <a:spLocks noChangeArrowheads="1"/>
          </p:cNvSpPr>
          <p:nvPr/>
        </p:nvSpPr>
        <p:spPr bwMode="auto">
          <a:xfrm>
            <a:off x="4953000" y="4953000"/>
            <a:ext cx="4572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rgbClr val="7030A0"/>
                </a:solidFill>
              </a:rPr>
              <a:t>=</a:t>
            </a:r>
          </a:p>
        </p:txBody>
      </p:sp>
      <p:sp>
        <p:nvSpPr>
          <p:cNvPr id="2171" name="Text Box 123"/>
          <p:cNvSpPr txBox="1">
            <a:spLocks noChangeArrowheads="1"/>
          </p:cNvSpPr>
          <p:nvPr/>
        </p:nvSpPr>
        <p:spPr bwMode="auto">
          <a:xfrm>
            <a:off x="6477000" y="4953000"/>
            <a:ext cx="2286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solidFill>
                  <a:srgbClr val="FF0000"/>
                </a:solidFill>
              </a:rPr>
              <a:t>ΠΑΘΗΤΙΚΟ</a:t>
            </a:r>
          </a:p>
        </p:txBody>
      </p:sp>
      <p:sp>
        <p:nvSpPr>
          <p:cNvPr id="2172" name="Text Box 124"/>
          <p:cNvSpPr txBox="1">
            <a:spLocks noChangeArrowheads="1"/>
          </p:cNvSpPr>
          <p:nvPr/>
        </p:nvSpPr>
        <p:spPr bwMode="auto">
          <a:xfrm>
            <a:off x="3352800" y="5576888"/>
            <a:ext cx="19812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solidFill>
                  <a:srgbClr val="0000FF"/>
                </a:solidFill>
              </a:rPr>
              <a:t>ΕΝΕΡΓΗΤΙΚΟ</a:t>
            </a:r>
          </a:p>
        </p:txBody>
      </p:sp>
      <p:sp>
        <p:nvSpPr>
          <p:cNvPr id="2173" name="Text Box 125"/>
          <p:cNvSpPr txBox="1">
            <a:spLocks noChangeArrowheads="1"/>
          </p:cNvSpPr>
          <p:nvPr/>
        </p:nvSpPr>
        <p:spPr bwMode="auto">
          <a:xfrm>
            <a:off x="4953000" y="5576888"/>
            <a:ext cx="2286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rgbClr val="7030A0"/>
                </a:solidFill>
              </a:rPr>
              <a:t>=</a:t>
            </a:r>
          </a:p>
        </p:txBody>
      </p:sp>
      <p:sp>
        <p:nvSpPr>
          <p:cNvPr id="2174" name="Text Box 126"/>
          <p:cNvSpPr txBox="1">
            <a:spLocks noChangeArrowheads="1"/>
          </p:cNvSpPr>
          <p:nvPr/>
        </p:nvSpPr>
        <p:spPr bwMode="auto">
          <a:xfrm>
            <a:off x="5410200" y="5410200"/>
            <a:ext cx="1447800"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FF0000"/>
                </a:solidFill>
              </a:rPr>
              <a:t>ΛΟΓΙΣΤΙΚΟ</a:t>
            </a:r>
            <a:br>
              <a:rPr lang="el-GR" altLang="el-GR" sz="1600" b="1" dirty="0">
                <a:solidFill>
                  <a:srgbClr val="FF0000"/>
                </a:solidFill>
              </a:rPr>
            </a:br>
            <a:r>
              <a:rPr lang="el-GR" altLang="el-GR" sz="1600" b="1" dirty="0">
                <a:solidFill>
                  <a:srgbClr val="FF0000"/>
                </a:solidFill>
              </a:rPr>
              <a:t>ΠΑΘΗΤΙΚΟ</a:t>
            </a:r>
          </a:p>
        </p:txBody>
      </p:sp>
      <p:sp>
        <p:nvSpPr>
          <p:cNvPr id="2175" name="Text Box 127"/>
          <p:cNvSpPr txBox="1">
            <a:spLocks noChangeArrowheads="1"/>
          </p:cNvSpPr>
          <p:nvPr/>
        </p:nvSpPr>
        <p:spPr bwMode="auto">
          <a:xfrm>
            <a:off x="7010400" y="5486400"/>
            <a:ext cx="5334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rgbClr val="7030A0"/>
                </a:solidFill>
              </a:rPr>
              <a:t>+</a:t>
            </a:r>
          </a:p>
        </p:txBody>
      </p:sp>
      <p:sp>
        <p:nvSpPr>
          <p:cNvPr id="2176" name="Text Box 128"/>
          <p:cNvSpPr txBox="1">
            <a:spLocks noChangeArrowheads="1"/>
          </p:cNvSpPr>
          <p:nvPr/>
        </p:nvSpPr>
        <p:spPr bwMode="auto">
          <a:xfrm>
            <a:off x="7391400" y="5438775"/>
            <a:ext cx="1600200"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FF0000"/>
                </a:solidFill>
              </a:rPr>
              <a:t>ΠΡΑΓΜΑΤΙΚΟ</a:t>
            </a:r>
            <a:br>
              <a:rPr lang="el-GR" altLang="el-GR" sz="1600" b="1" dirty="0">
                <a:solidFill>
                  <a:srgbClr val="FF0000"/>
                </a:solidFill>
              </a:rPr>
            </a:br>
            <a:r>
              <a:rPr lang="el-GR" altLang="el-GR" sz="1600" b="1" dirty="0">
                <a:solidFill>
                  <a:srgbClr val="FF0000"/>
                </a:solidFill>
              </a:rPr>
              <a:t>ΠΑΘΗΤΙΚΟ</a:t>
            </a:r>
            <a:endParaRPr lang="el-GR" altLang="el-GR" sz="1800" b="1" dirty="0">
              <a:solidFill>
                <a:srgbClr val="FF0000"/>
              </a:solidFill>
            </a:endParaRPr>
          </a:p>
        </p:txBody>
      </p:sp>
    </p:spTree>
    <p:extLst>
      <p:ext uri="{BB962C8B-B14F-4D97-AF65-F5344CB8AC3E}">
        <p14:creationId xmlns="" xmlns:p14="http://schemas.microsoft.com/office/powerpoint/2010/main" val="142007024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7" name="Text Box 129"/>
          <p:cNvSpPr txBox="1">
            <a:spLocks noChangeArrowheads="1"/>
          </p:cNvSpPr>
          <p:nvPr/>
        </p:nvSpPr>
        <p:spPr bwMode="auto">
          <a:xfrm>
            <a:off x="0" y="2362200"/>
            <a:ext cx="8964488"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800" b="1" dirty="0" smtClean="0">
                <a:solidFill>
                  <a:srgbClr val="C00000"/>
                </a:solidFill>
              </a:rPr>
              <a:t>ΙΙΙ</a:t>
            </a:r>
            <a:r>
              <a:rPr lang="el-GR" altLang="el-GR" sz="2800" b="1" dirty="0">
                <a:solidFill>
                  <a:srgbClr val="C00000"/>
                </a:solidFill>
              </a:rPr>
              <a:t>. ΥΠΟΔΕΙΓΜΑ ΑΠΟΤΕΛΕΣΜΑΤΩΝ </a:t>
            </a:r>
            <a:r>
              <a:rPr lang="el-GR" altLang="el-GR" sz="2800" b="1" dirty="0" smtClean="0">
                <a:solidFill>
                  <a:srgbClr val="C00000"/>
                </a:solidFill>
              </a:rPr>
              <a:t>ΧΡΗΣΗΣ ή ΕΡΓΑΣΙΩΝ</a:t>
            </a:r>
            <a:endParaRPr lang="el-GR" altLang="el-GR" sz="2800" b="1" dirty="0">
              <a:solidFill>
                <a:srgbClr val="C00000"/>
              </a:solidFill>
            </a:endParaRPr>
          </a:p>
        </p:txBody>
      </p:sp>
      <p:sp>
        <p:nvSpPr>
          <p:cNvPr id="2178" name="Rectangle 130"/>
          <p:cNvSpPr>
            <a:spLocks noChangeArrowheads="1"/>
          </p:cNvSpPr>
          <p:nvPr/>
        </p:nvSpPr>
        <p:spPr bwMode="auto">
          <a:xfrm>
            <a:off x="179512" y="3200400"/>
            <a:ext cx="8784976" cy="914400"/>
          </a:xfrm>
          <a:prstGeom prst="rect">
            <a:avLst/>
          </a:prstGeom>
          <a:solidFill>
            <a:srgbClr val="00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400" b="1" dirty="0" smtClean="0">
                <a:solidFill>
                  <a:srgbClr val="002060"/>
                </a:solidFill>
              </a:rPr>
              <a:t>ΣΥΝΟΛΟ ΕΣΟΔΩΝ – ΣΥΝΟΛΟ ΕΞΟΔΩΝ </a:t>
            </a:r>
            <a:r>
              <a:rPr lang="el-GR" altLang="el-GR" sz="2400" b="1" dirty="0">
                <a:solidFill>
                  <a:srgbClr val="002060"/>
                </a:solidFill>
              </a:rPr>
              <a:t>= ΚΑΘΑΡΟ ΚΕΡΔΟΣ</a:t>
            </a:r>
          </a:p>
        </p:txBody>
      </p:sp>
      <p:sp>
        <p:nvSpPr>
          <p:cNvPr id="2179" name="Rectangle 131"/>
          <p:cNvSpPr>
            <a:spLocks noChangeArrowheads="1"/>
          </p:cNvSpPr>
          <p:nvPr/>
        </p:nvSpPr>
        <p:spPr bwMode="auto">
          <a:xfrm>
            <a:off x="0" y="4572000"/>
            <a:ext cx="91440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800" b="1" dirty="0" smtClean="0">
                <a:solidFill>
                  <a:srgbClr val="7030A0"/>
                </a:solidFill>
              </a:rPr>
              <a:t>Ι</a:t>
            </a:r>
            <a:r>
              <a:rPr lang="en-US" altLang="el-GR" sz="2800" b="1" dirty="0" smtClean="0">
                <a:solidFill>
                  <a:srgbClr val="7030A0"/>
                </a:solidFill>
              </a:rPr>
              <a:t>V</a:t>
            </a:r>
            <a:r>
              <a:rPr lang="el-GR" altLang="el-GR" sz="2800" b="1" dirty="0" smtClean="0">
                <a:solidFill>
                  <a:srgbClr val="7030A0"/>
                </a:solidFill>
              </a:rPr>
              <a:t>. </a:t>
            </a:r>
            <a:r>
              <a:rPr lang="el-GR" altLang="el-GR" sz="2800" b="1" dirty="0">
                <a:solidFill>
                  <a:srgbClr val="7030A0"/>
                </a:solidFill>
              </a:rPr>
              <a:t>ΥΠΟΔΕΙΓΜΑ ΕΙΣΡΟΩΝ &amp; ΕΚΡΟΩΝ ΚΕΦΑΛΑΙΟΥ</a:t>
            </a:r>
          </a:p>
        </p:txBody>
      </p:sp>
      <p:sp>
        <p:nvSpPr>
          <p:cNvPr id="2180" name="Rectangle 132"/>
          <p:cNvSpPr>
            <a:spLocks noChangeArrowheads="1"/>
          </p:cNvSpPr>
          <p:nvPr/>
        </p:nvSpPr>
        <p:spPr bwMode="auto">
          <a:xfrm>
            <a:off x="0" y="5257800"/>
            <a:ext cx="9144000" cy="914400"/>
          </a:xfrm>
          <a:prstGeom prst="rect">
            <a:avLst/>
          </a:prstGeom>
          <a:solidFill>
            <a:srgbClr val="CCFFCC"/>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b="1" dirty="0">
                <a:solidFill>
                  <a:srgbClr val="002060"/>
                </a:solidFill>
              </a:rPr>
              <a:t>ΕΙΣΡΟΕΣ </a:t>
            </a:r>
            <a:r>
              <a:rPr lang="el-GR" altLang="el-GR" b="1" dirty="0" smtClean="0">
                <a:solidFill>
                  <a:srgbClr val="002060"/>
                </a:solidFill>
              </a:rPr>
              <a:t>ΚΕΦΑΛΑΙΟΥ - ΕΚΡΟΕΣ ΚΕΦΑΛΑΙΟΥ= </a:t>
            </a:r>
            <a:r>
              <a:rPr lang="el-GR" altLang="el-GR" b="1" dirty="0">
                <a:solidFill>
                  <a:srgbClr val="002060"/>
                </a:solidFill>
              </a:rPr>
              <a:t>ΚΑΘΑΡΗ ΜΕΤΑΒΟΛΗ ΚΕΦΑΛΑΙΟΥ</a:t>
            </a:r>
            <a:endParaRPr lang="el-GR" altLang="el-GR" dirty="0">
              <a:solidFill>
                <a:srgbClr val="002060"/>
              </a:solidFill>
            </a:endParaRPr>
          </a:p>
        </p:txBody>
      </p:sp>
      <p:sp>
        <p:nvSpPr>
          <p:cNvPr id="2181" name="Rectangle 133"/>
          <p:cNvSpPr>
            <a:spLocks noChangeArrowheads="1"/>
          </p:cNvSpPr>
          <p:nvPr/>
        </p:nvSpPr>
        <p:spPr bwMode="auto">
          <a:xfrm>
            <a:off x="0" y="188641"/>
            <a:ext cx="8964488"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800" b="1" dirty="0" smtClean="0">
                <a:solidFill>
                  <a:srgbClr val="002060"/>
                </a:solidFill>
              </a:rPr>
              <a:t>ΙΙ</a:t>
            </a:r>
            <a:r>
              <a:rPr lang="el-GR" altLang="el-GR" sz="2800" b="1" dirty="0">
                <a:solidFill>
                  <a:srgbClr val="002060"/>
                </a:solidFill>
              </a:rPr>
              <a:t>. ΥΠΟΔΕΙΓΜΑ </a:t>
            </a:r>
            <a:r>
              <a:rPr lang="el-GR" altLang="el-GR" sz="2800" b="1" dirty="0" smtClean="0">
                <a:solidFill>
                  <a:srgbClr val="002060"/>
                </a:solidFill>
              </a:rPr>
              <a:t>ΧΡΗΜΑΤΟΟΙΚΟΝΟΜΙΚΗΣ </a:t>
            </a:r>
            <a:r>
              <a:rPr lang="el-GR" altLang="el-GR" sz="2800" b="1" dirty="0">
                <a:solidFill>
                  <a:srgbClr val="002060"/>
                </a:solidFill>
              </a:rPr>
              <a:t>ΘΕΣΗΣ</a:t>
            </a:r>
          </a:p>
        </p:txBody>
      </p:sp>
      <p:sp>
        <p:nvSpPr>
          <p:cNvPr id="2182" name="Rectangle 134"/>
          <p:cNvSpPr>
            <a:spLocks noChangeArrowheads="1"/>
          </p:cNvSpPr>
          <p:nvPr/>
        </p:nvSpPr>
        <p:spPr bwMode="auto">
          <a:xfrm>
            <a:off x="0" y="1143000"/>
            <a:ext cx="9144000" cy="914400"/>
          </a:xfrm>
          <a:prstGeom prst="rect">
            <a:avLst/>
          </a:prstGeom>
          <a:solidFill>
            <a:srgbClr val="33996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200" b="1" dirty="0"/>
              <a:t>ΕΝΕΡΓΗΤΙΚΟ </a:t>
            </a:r>
            <a:r>
              <a:rPr lang="el-GR" altLang="el-GR" sz="2200" b="1" dirty="0" smtClean="0"/>
              <a:t>- ΥΠΟΧΡΕΩΣΕΙΣ </a:t>
            </a:r>
            <a:r>
              <a:rPr lang="el-GR" altLang="el-GR" sz="2200" b="1" dirty="0"/>
              <a:t>= ΚΑΘΑΡΑ </a:t>
            </a:r>
            <a:r>
              <a:rPr lang="el-GR" altLang="el-GR" sz="2200" b="1" dirty="0" smtClean="0"/>
              <a:t>ΘΕΣΗ ή ΙΔΙΑ ΚΕΦΑΛΑΙΑ</a:t>
            </a:r>
            <a:endParaRPr lang="el-GR" altLang="el-GR" sz="2200" dirty="0"/>
          </a:p>
        </p:txBody>
      </p:sp>
    </p:spTree>
    <p:extLst>
      <p:ext uri="{BB962C8B-B14F-4D97-AF65-F5344CB8AC3E}">
        <p14:creationId xmlns="" xmlns:p14="http://schemas.microsoft.com/office/powerpoint/2010/main" val="68743584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3" name="Text Box 135"/>
          <p:cNvSpPr txBox="1">
            <a:spLocks noChangeArrowheads="1"/>
          </p:cNvSpPr>
          <p:nvPr/>
        </p:nvSpPr>
        <p:spPr bwMode="auto">
          <a:xfrm>
            <a:off x="0" y="0"/>
            <a:ext cx="9144000" cy="11695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800" b="1" dirty="0">
                <a:solidFill>
                  <a:srgbClr val="002060"/>
                </a:solidFill>
              </a:rPr>
              <a:t>ΔΙΠΛΟΓΡΑΦΙΚΗ ΜΕΘΟΔΟΣ (ΧΡΕΩΣΗ-ΠΙΣΤΩΣΗ)</a:t>
            </a:r>
          </a:p>
          <a:p>
            <a:pPr algn="ctr">
              <a:spcBef>
                <a:spcPct val="50000"/>
              </a:spcBef>
            </a:pPr>
            <a:r>
              <a:rPr lang="el-GR" altLang="el-GR" sz="2800" b="1" dirty="0" smtClean="0">
                <a:solidFill>
                  <a:srgbClr val="002060"/>
                </a:solidFill>
              </a:rPr>
              <a:t>Η ΑΡΧΗ ΤΩΝ ΔΕΔΟΥΛΕΥΜΕΝΩΝ</a:t>
            </a:r>
            <a:endParaRPr lang="el-GR" altLang="el-GR" sz="2800" b="1" dirty="0">
              <a:solidFill>
                <a:srgbClr val="002060"/>
              </a:solidFill>
            </a:endParaRPr>
          </a:p>
        </p:txBody>
      </p:sp>
      <p:sp>
        <p:nvSpPr>
          <p:cNvPr id="2184" name="Line 136"/>
          <p:cNvSpPr>
            <a:spLocks noChangeShapeType="1"/>
          </p:cNvSpPr>
          <p:nvPr/>
        </p:nvSpPr>
        <p:spPr bwMode="auto">
          <a:xfrm>
            <a:off x="2667000" y="1752600"/>
            <a:ext cx="37338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85" name="Rectangle 137"/>
          <p:cNvSpPr>
            <a:spLocks noChangeArrowheads="1"/>
          </p:cNvSpPr>
          <p:nvPr/>
        </p:nvSpPr>
        <p:spPr bwMode="auto">
          <a:xfrm>
            <a:off x="6400800" y="1524000"/>
            <a:ext cx="2514600" cy="4572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ΤΕΛΟΣ ΠΕΡΙΟΔΟΥ</a:t>
            </a:r>
          </a:p>
        </p:txBody>
      </p:sp>
      <p:sp>
        <p:nvSpPr>
          <p:cNvPr id="2186" name="Rectangle 138"/>
          <p:cNvSpPr>
            <a:spLocks noChangeArrowheads="1"/>
          </p:cNvSpPr>
          <p:nvPr/>
        </p:nvSpPr>
        <p:spPr bwMode="auto">
          <a:xfrm>
            <a:off x="304800" y="1524000"/>
            <a:ext cx="2438400" cy="3810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ΑΡΧΗ ΠΕΡΙΟΔΟΥ</a:t>
            </a:r>
          </a:p>
        </p:txBody>
      </p:sp>
      <p:sp>
        <p:nvSpPr>
          <p:cNvPr id="2187" name="Rectangle 139"/>
          <p:cNvSpPr>
            <a:spLocks noChangeArrowheads="1"/>
          </p:cNvSpPr>
          <p:nvPr/>
        </p:nvSpPr>
        <p:spPr bwMode="auto">
          <a:xfrm>
            <a:off x="3352800" y="1371600"/>
            <a:ext cx="2895600" cy="2286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ΔΙΑΡΚΕΙΑ ΠΕΡΙΟΔΟΥ</a:t>
            </a:r>
          </a:p>
        </p:txBody>
      </p:sp>
      <p:sp>
        <p:nvSpPr>
          <p:cNvPr id="2188" name="Text Box 140"/>
          <p:cNvSpPr txBox="1">
            <a:spLocks noChangeArrowheads="1"/>
          </p:cNvSpPr>
          <p:nvPr/>
        </p:nvSpPr>
        <p:spPr bwMode="auto">
          <a:xfrm>
            <a:off x="76200" y="2338039"/>
            <a:ext cx="891540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l-GR" altLang="el-GR" sz="1600" b="1" dirty="0">
                <a:solidFill>
                  <a:srgbClr val="0000FF"/>
                </a:solidFill>
              </a:rPr>
              <a:t>ΣΥΝΟΛΟ </a:t>
            </a:r>
            <a:r>
              <a:rPr lang="el-GR" altLang="el-GR" sz="1600" b="1" dirty="0" smtClean="0">
                <a:solidFill>
                  <a:srgbClr val="0000FF"/>
                </a:solidFill>
              </a:rPr>
              <a:t>ΕΝΕΡΓΗΤΙΚΟΥ </a:t>
            </a:r>
            <a:r>
              <a:rPr lang="el-GR" altLang="el-GR" sz="2000" b="1" dirty="0" smtClean="0">
                <a:solidFill>
                  <a:srgbClr val="0000FF"/>
                </a:solidFill>
              </a:rPr>
              <a:t>+</a:t>
            </a:r>
            <a:r>
              <a:rPr lang="el-GR" altLang="el-GR" sz="1600" b="1" dirty="0" smtClean="0">
                <a:solidFill>
                  <a:srgbClr val="0000FF"/>
                </a:solidFill>
              </a:rPr>
              <a:t>  ΕΝΕΡΓΗΤΙΚΟΥ </a:t>
            </a:r>
            <a:r>
              <a:rPr lang="el-GR" altLang="el-GR" sz="2000" b="1" dirty="0" smtClean="0">
                <a:solidFill>
                  <a:srgbClr val="0000FF"/>
                </a:solidFill>
              </a:rPr>
              <a:t>-</a:t>
            </a:r>
            <a:r>
              <a:rPr lang="el-GR" altLang="el-GR" sz="1600" b="1" dirty="0" smtClean="0">
                <a:solidFill>
                  <a:srgbClr val="0000FF"/>
                </a:solidFill>
              </a:rPr>
              <a:t> ΕΝΕΡΓΗΤΙΚΟΥ </a:t>
            </a:r>
            <a:r>
              <a:rPr lang="el-GR" altLang="el-GR" sz="1600" b="1" dirty="0">
                <a:solidFill>
                  <a:srgbClr val="0000FF"/>
                </a:solidFill>
              </a:rPr>
              <a:t>= </a:t>
            </a:r>
            <a:r>
              <a:rPr lang="el-GR" altLang="el-GR" sz="1600" b="1" dirty="0" smtClean="0">
                <a:solidFill>
                  <a:srgbClr val="0000FF"/>
                </a:solidFill>
              </a:rPr>
              <a:t>ΝΕΟ ΣΥΝΟΛΟ ΕΝΕΡΓΗΤΙΚΟΥ</a:t>
            </a:r>
            <a:endParaRPr lang="el-GR" altLang="el-GR" sz="1800" b="1" dirty="0">
              <a:solidFill>
                <a:srgbClr val="0000FF"/>
              </a:solidFill>
            </a:endParaRPr>
          </a:p>
        </p:txBody>
      </p:sp>
      <p:sp>
        <p:nvSpPr>
          <p:cNvPr id="2189" name="Rectangle 141"/>
          <p:cNvSpPr>
            <a:spLocks noChangeArrowheads="1"/>
          </p:cNvSpPr>
          <p:nvPr/>
        </p:nvSpPr>
        <p:spPr bwMode="auto">
          <a:xfrm>
            <a:off x="0" y="4768850"/>
            <a:ext cx="910429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l-GR" altLang="el-GR" sz="1600" b="1" dirty="0">
                <a:solidFill>
                  <a:srgbClr val="C00000"/>
                </a:solidFill>
              </a:rPr>
              <a:t>ΣΥΝΟΛΟ ΠΑΘΗΤΙΚΟΥ </a:t>
            </a:r>
            <a:r>
              <a:rPr lang="en-US" altLang="el-GR" sz="2000" b="1" dirty="0" smtClean="0">
                <a:solidFill>
                  <a:srgbClr val="C00000"/>
                </a:solidFill>
              </a:rPr>
              <a:t>+</a:t>
            </a:r>
            <a:r>
              <a:rPr lang="el-GR" altLang="el-GR" sz="1600" b="1" dirty="0" smtClean="0">
                <a:solidFill>
                  <a:srgbClr val="C00000"/>
                </a:solidFill>
              </a:rPr>
              <a:t>      </a:t>
            </a:r>
            <a:r>
              <a:rPr lang="en-US" altLang="el-GR" sz="1600" b="1" dirty="0" smtClean="0">
                <a:solidFill>
                  <a:srgbClr val="C00000"/>
                </a:solidFill>
              </a:rPr>
              <a:t> </a:t>
            </a:r>
            <a:r>
              <a:rPr lang="el-GR" altLang="el-GR" sz="1600" b="1" dirty="0" smtClean="0">
                <a:solidFill>
                  <a:srgbClr val="C00000"/>
                </a:solidFill>
              </a:rPr>
              <a:t>    ΠΑΘΗΤΙΚΟΥ    </a:t>
            </a:r>
            <a:r>
              <a:rPr lang="el-GR" altLang="el-GR" sz="2000" b="1" dirty="0" smtClean="0">
                <a:solidFill>
                  <a:srgbClr val="C00000"/>
                </a:solidFill>
              </a:rPr>
              <a:t>-</a:t>
            </a:r>
            <a:r>
              <a:rPr lang="el-GR" altLang="el-GR" sz="1600" b="1" dirty="0" smtClean="0">
                <a:solidFill>
                  <a:srgbClr val="C00000"/>
                </a:solidFill>
              </a:rPr>
              <a:t>          ΠΑΘΗΤΙΚΟΥ    =   ΣΥΝΟΛΟ </a:t>
            </a:r>
            <a:r>
              <a:rPr lang="el-GR" altLang="el-GR" sz="1600" b="1" dirty="0">
                <a:solidFill>
                  <a:srgbClr val="C00000"/>
                </a:solidFill>
              </a:rPr>
              <a:t>ΠΑΘΗΤΙΚΟΥ</a:t>
            </a:r>
          </a:p>
        </p:txBody>
      </p:sp>
      <p:sp>
        <p:nvSpPr>
          <p:cNvPr id="2190" name="Rectangle 142"/>
          <p:cNvSpPr>
            <a:spLocks noChangeArrowheads="1"/>
          </p:cNvSpPr>
          <p:nvPr/>
        </p:nvSpPr>
        <p:spPr bwMode="auto">
          <a:xfrm>
            <a:off x="304800" y="3352800"/>
            <a:ext cx="2514600" cy="3810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ΙΣΟΥΤΑΙ</a:t>
            </a:r>
          </a:p>
        </p:txBody>
      </p:sp>
      <p:sp>
        <p:nvSpPr>
          <p:cNvPr id="2191" name="Rectangle 143"/>
          <p:cNvSpPr>
            <a:spLocks noChangeArrowheads="1"/>
          </p:cNvSpPr>
          <p:nvPr/>
        </p:nvSpPr>
        <p:spPr bwMode="auto">
          <a:xfrm>
            <a:off x="6324600" y="3352800"/>
            <a:ext cx="2590800" cy="3810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ΙΣΟΥΤΑΙ</a:t>
            </a:r>
          </a:p>
        </p:txBody>
      </p:sp>
      <p:sp>
        <p:nvSpPr>
          <p:cNvPr id="2192" name="Line 144"/>
          <p:cNvSpPr>
            <a:spLocks noChangeShapeType="1"/>
          </p:cNvSpPr>
          <p:nvPr/>
        </p:nvSpPr>
        <p:spPr bwMode="auto">
          <a:xfrm>
            <a:off x="1447800" y="19812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3" name="Line 145"/>
          <p:cNvSpPr>
            <a:spLocks noChangeShapeType="1"/>
          </p:cNvSpPr>
          <p:nvPr/>
        </p:nvSpPr>
        <p:spPr bwMode="auto">
          <a:xfrm>
            <a:off x="1447800" y="2667000"/>
            <a:ext cx="0" cy="533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4" name="Line 146"/>
          <p:cNvSpPr>
            <a:spLocks noChangeShapeType="1"/>
          </p:cNvSpPr>
          <p:nvPr/>
        </p:nvSpPr>
        <p:spPr bwMode="auto">
          <a:xfrm flipV="1">
            <a:off x="1447800" y="3962400"/>
            <a:ext cx="0" cy="762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5" name="Line 147"/>
          <p:cNvSpPr>
            <a:spLocks noChangeShapeType="1"/>
          </p:cNvSpPr>
          <p:nvPr/>
        </p:nvSpPr>
        <p:spPr bwMode="auto">
          <a:xfrm flipV="1">
            <a:off x="1447800" y="51054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6" name="Line 148"/>
          <p:cNvSpPr>
            <a:spLocks noChangeShapeType="1"/>
          </p:cNvSpPr>
          <p:nvPr/>
        </p:nvSpPr>
        <p:spPr bwMode="auto">
          <a:xfrm>
            <a:off x="2590800" y="5867400"/>
            <a:ext cx="37338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7" name="Rectangle 149"/>
          <p:cNvSpPr>
            <a:spLocks noChangeArrowheads="1"/>
          </p:cNvSpPr>
          <p:nvPr/>
        </p:nvSpPr>
        <p:spPr bwMode="auto">
          <a:xfrm>
            <a:off x="6324600" y="5638800"/>
            <a:ext cx="2514600" cy="4572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ΤΕΛΟΣ ΠΕΡΙΟΔΟΥ</a:t>
            </a:r>
          </a:p>
        </p:txBody>
      </p:sp>
      <p:sp>
        <p:nvSpPr>
          <p:cNvPr id="2198" name="Rectangle 150"/>
          <p:cNvSpPr>
            <a:spLocks noChangeArrowheads="1"/>
          </p:cNvSpPr>
          <p:nvPr/>
        </p:nvSpPr>
        <p:spPr bwMode="auto">
          <a:xfrm>
            <a:off x="228600" y="5638800"/>
            <a:ext cx="2438400" cy="3810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ΑΡΧΗ ΠΕΡΙΟΔΟΥ</a:t>
            </a:r>
          </a:p>
        </p:txBody>
      </p:sp>
      <p:sp>
        <p:nvSpPr>
          <p:cNvPr id="2200" name="Line 152"/>
          <p:cNvSpPr>
            <a:spLocks noChangeShapeType="1"/>
          </p:cNvSpPr>
          <p:nvPr/>
        </p:nvSpPr>
        <p:spPr bwMode="auto">
          <a:xfrm>
            <a:off x="7543800" y="20574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201" name="Line 153"/>
          <p:cNvSpPr>
            <a:spLocks noChangeShapeType="1"/>
          </p:cNvSpPr>
          <p:nvPr/>
        </p:nvSpPr>
        <p:spPr bwMode="auto">
          <a:xfrm>
            <a:off x="7543800" y="2743200"/>
            <a:ext cx="0" cy="533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202" name="Line 154"/>
          <p:cNvSpPr>
            <a:spLocks noChangeShapeType="1"/>
          </p:cNvSpPr>
          <p:nvPr/>
        </p:nvSpPr>
        <p:spPr bwMode="auto">
          <a:xfrm flipV="1">
            <a:off x="7543800" y="4038600"/>
            <a:ext cx="0" cy="762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203" name="Line 155"/>
          <p:cNvSpPr>
            <a:spLocks noChangeShapeType="1"/>
          </p:cNvSpPr>
          <p:nvPr/>
        </p:nvSpPr>
        <p:spPr bwMode="auto">
          <a:xfrm flipV="1">
            <a:off x="7543800" y="5181600"/>
            <a:ext cx="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3" name="22 - Βέλος προς τα επάνω"/>
          <p:cNvSpPr/>
          <p:nvPr/>
        </p:nvSpPr>
        <p:spPr>
          <a:xfrm>
            <a:off x="3419872" y="34290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4" name="23 - Βέλος προς τα κάτω"/>
          <p:cNvSpPr/>
          <p:nvPr/>
        </p:nvSpPr>
        <p:spPr>
          <a:xfrm>
            <a:off x="5364088" y="357301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7" name="Rectangle 151"/>
          <p:cNvSpPr>
            <a:spLocks noChangeArrowheads="1"/>
          </p:cNvSpPr>
          <p:nvPr/>
        </p:nvSpPr>
        <p:spPr bwMode="auto">
          <a:xfrm>
            <a:off x="3131840" y="6021288"/>
            <a:ext cx="2895600" cy="2286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ΔΙΑΡΚΕΙΑ ΠΕΡΙΟΔΟΥ</a:t>
            </a:r>
          </a:p>
        </p:txBody>
      </p:sp>
    </p:spTree>
    <p:extLst>
      <p:ext uri="{BB962C8B-B14F-4D97-AF65-F5344CB8AC3E}">
        <p14:creationId xmlns="" xmlns:p14="http://schemas.microsoft.com/office/powerpoint/2010/main" val="18038927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chor="ctr"/>
          <a:lstStyle/>
          <a:p>
            <a:pPr algn="ctr"/>
            <a:r>
              <a:rPr lang="el-GR" sz="3600" b="1" dirty="0" smtClean="0">
                <a:solidFill>
                  <a:srgbClr val="0000FF"/>
                </a:solidFill>
              </a:rPr>
              <a:t>ΛΟΓΙΣΤΙΚΗ ΙΣΟΤΗΤΑ ΕΓΓΡΑΦΩΝ</a:t>
            </a:r>
            <a:endParaRPr lang="el-GR" sz="3600" b="1" dirty="0">
              <a:solidFill>
                <a:srgbClr val="0000FF"/>
              </a:solidFill>
            </a:endParaRPr>
          </a:p>
        </p:txBody>
      </p:sp>
      <p:sp>
        <p:nvSpPr>
          <p:cNvPr id="3" name="2 - Θέση περιεχομένου"/>
          <p:cNvSpPr>
            <a:spLocks noGrp="1"/>
          </p:cNvSpPr>
          <p:nvPr>
            <p:ph idx="1"/>
          </p:nvPr>
        </p:nvSpPr>
        <p:spPr>
          <a:xfrm>
            <a:off x="457200" y="1124744"/>
            <a:ext cx="8229600" cy="5472608"/>
          </a:xfrm>
        </p:spPr>
        <p:txBody>
          <a:bodyPr>
            <a:noAutofit/>
          </a:bodyPr>
          <a:lstStyle/>
          <a:p>
            <a:pPr algn="ctr">
              <a:buNone/>
            </a:pPr>
            <a:r>
              <a:rPr lang="el-GR" sz="4400" b="1" dirty="0" smtClean="0">
                <a:solidFill>
                  <a:srgbClr val="FFFF00"/>
                </a:solidFill>
              </a:rPr>
              <a:t>+ Ε - Ε</a:t>
            </a:r>
          </a:p>
          <a:p>
            <a:pPr algn="ctr">
              <a:buNone/>
            </a:pPr>
            <a:endParaRPr lang="el-GR" sz="4400" b="1" dirty="0" smtClean="0"/>
          </a:p>
          <a:p>
            <a:pPr algn="ctr">
              <a:buNone/>
            </a:pPr>
            <a:r>
              <a:rPr lang="el-GR" sz="4400" b="1" dirty="0" smtClean="0"/>
              <a:t>+ Π - Π</a:t>
            </a:r>
          </a:p>
          <a:p>
            <a:pPr algn="ctr">
              <a:buFontTx/>
              <a:buChar char="-"/>
            </a:pPr>
            <a:endParaRPr lang="el-GR" sz="4400" b="1" dirty="0" smtClean="0"/>
          </a:p>
          <a:p>
            <a:pPr algn="ctr">
              <a:buNone/>
            </a:pPr>
            <a:r>
              <a:rPr lang="el-GR" sz="4400" b="1" dirty="0" smtClean="0">
                <a:solidFill>
                  <a:srgbClr val="C00000"/>
                </a:solidFill>
              </a:rPr>
              <a:t>- Ε – Π</a:t>
            </a:r>
          </a:p>
          <a:p>
            <a:pPr algn="ctr">
              <a:buFontTx/>
              <a:buChar char="-"/>
            </a:pPr>
            <a:endParaRPr lang="el-GR" sz="4400" b="1" dirty="0" smtClean="0"/>
          </a:p>
          <a:p>
            <a:pPr algn="ctr">
              <a:buNone/>
            </a:pPr>
            <a:r>
              <a:rPr lang="el-GR" sz="4400" b="1" dirty="0" smtClean="0">
                <a:solidFill>
                  <a:srgbClr val="92D050"/>
                </a:solidFill>
              </a:rPr>
              <a:t>+</a:t>
            </a:r>
            <a:r>
              <a:rPr lang="el-GR" sz="4400" b="1" dirty="0" smtClean="0"/>
              <a:t> </a:t>
            </a:r>
            <a:r>
              <a:rPr lang="el-GR" sz="4400" b="1" dirty="0" smtClean="0">
                <a:solidFill>
                  <a:srgbClr val="92D050"/>
                </a:solidFill>
              </a:rPr>
              <a:t>Ε + Π</a:t>
            </a:r>
            <a:endParaRPr lang="el-GR" sz="4400" b="1" dirty="0">
              <a:solidFill>
                <a:srgbClr val="92D050"/>
              </a:solidFill>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251520" y="260648"/>
            <a:ext cx="8498780" cy="1008112"/>
          </a:xfrm>
          <a:prstGeom prst="rect">
            <a:avLst/>
          </a:prstGeom>
          <a:noFill/>
          <a:ln w="9525">
            <a:noFill/>
            <a:miter lim="800000"/>
            <a:headEnd/>
            <a:tailEnd/>
          </a:ln>
          <a:effectLst/>
        </p:spPr>
        <p:txBody>
          <a:bodyPr anchor="ctr"/>
          <a:lstStyle/>
          <a:p>
            <a:pPr algn="ctr"/>
            <a:r>
              <a:rPr lang="el-GR" sz="2800" b="1" dirty="0">
                <a:solidFill>
                  <a:srgbClr val="92D050"/>
                </a:solidFill>
              </a:rPr>
              <a:t>ΟΙ ΣΤΟΧΟΙ ΤΩΝ ΛΟΓΙΣΤΙΚΩΝ </a:t>
            </a:r>
            <a:r>
              <a:rPr lang="el-GR" sz="2800" b="1" dirty="0" smtClean="0">
                <a:solidFill>
                  <a:srgbClr val="92D050"/>
                </a:solidFill>
              </a:rPr>
              <a:t>ΚΑΤΑΣΤΑΣΕΩΝ</a:t>
            </a:r>
            <a:endParaRPr lang="el-GR" sz="2800" b="1" dirty="0">
              <a:solidFill>
                <a:srgbClr val="92D050"/>
              </a:solidFill>
            </a:endParaRPr>
          </a:p>
        </p:txBody>
      </p:sp>
      <p:sp>
        <p:nvSpPr>
          <p:cNvPr id="401411" name="Text Box 3"/>
          <p:cNvSpPr txBox="1">
            <a:spLocks noChangeArrowheads="1"/>
          </p:cNvSpPr>
          <p:nvPr/>
        </p:nvSpPr>
        <p:spPr bwMode="auto">
          <a:xfrm>
            <a:off x="611188" y="1268760"/>
            <a:ext cx="8137525" cy="923330"/>
          </a:xfrm>
          <a:prstGeom prst="rect">
            <a:avLst/>
          </a:prstGeom>
          <a:noFill/>
          <a:ln w="31750">
            <a:solidFill>
              <a:schemeClr val="accent1"/>
            </a:solidFill>
            <a:miter lim="800000"/>
            <a:headEnd/>
            <a:tailEnd/>
          </a:ln>
          <a:effectLst/>
        </p:spPr>
        <p:txBody>
          <a:bodyPr wrap="square">
            <a:spAutoFit/>
          </a:bodyPr>
          <a:lstStyle/>
          <a:p>
            <a:r>
              <a:rPr lang="el-GR" b="1" dirty="0">
                <a:solidFill>
                  <a:schemeClr val="bg1"/>
                </a:solidFill>
              </a:rPr>
              <a:t>Κατανοησιμότητα </a:t>
            </a:r>
            <a:r>
              <a:rPr lang="el-GR" dirty="0">
                <a:solidFill>
                  <a:schemeClr val="bg1"/>
                </a:solidFill>
              </a:rPr>
              <a:t>δηλ. οι λογιστικές πληροφορίες θα πρέπει να είναι εύκολα κατανοήσιμες από τον χρήστη που έχει μια εύλογη γνώση λογιστικής, του οικονομικού περιβάλλοντος και επιθυμεί να μελετήσει τις </a:t>
            </a:r>
            <a:r>
              <a:rPr lang="el-GR" dirty="0" smtClean="0">
                <a:solidFill>
                  <a:schemeClr val="bg1"/>
                </a:solidFill>
              </a:rPr>
              <a:t>πληροφορίες.</a:t>
            </a:r>
            <a:endParaRPr lang="el-GR" b="1" dirty="0">
              <a:solidFill>
                <a:schemeClr val="bg1"/>
              </a:solidFill>
            </a:endParaRPr>
          </a:p>
        </p:txBody>
      </p:sp>
      <p:sp>
        <p:nvSpPr>
          <p:cNvPr id="401412" name="Text Box 4"/>
          <p:cNvSpPr txBox="1">
            <a:spLocks noChangeArrowheads="1"/>
          </p:cNvSpPr>
          <p:nvPr/>
        </p:nvSpPr>
        <p:spPr bwMode="auto">
          <a:xfrm>
            <a:off x="611188" y="2348880"/>
            <a:ext cx="8137525" cy="646331"/>
          </a:xfrm>
          <a:prstGeom prst="rect">
            <a:avLst/>
          </a:prstGeom>
          <a:noFill/>
          <a:ln w="31750">
            <a:solidFill>
              <a:schemeClr val="accent1"/>
            </a:solidFill>
            <a:miter lim="800000"/>
            <a:headEnd/>
            <a:tailEnd/>
          </a:ln>
          <a:effectLst/>
        </p:spPr>
        <p:txBody>
          <a:bodyPr wrap="square">
            <a:spAutoFit/>
          </a:bodyPr>
          <a:lstStyle/>
          <a:p>
            <a:r>
              <a:rPr lang="el-GR" b="1" dirty="0">
                <a:solidFill>
                  <a:schemeClr val="bg1"/>
                </a:solidFill>
              </a:rPr>
              <a:t>Σχετικότητα</a:t>
            </a:r>
            <a:r>
              <a:rPr lang="el-GR" dirty="0">
                <a:solidFill>
                  <a:schemeClr val="bg1"/>
                </a:solidFill>
              </a:rPr>
              <a:t> στο βαθμό που η γνωστοποίηση της βοηθάει στη λήψη οικονομικών αποφάσεων από τους χρήστες των χρηματοοικονομικών </a:t>
            </a:r>
            <a:r>
              <a:rPr lang="el-GR" dirty="0" smtClean="0">
                <a:solidFill>
                  <a:schemeClr val="bg1"/>
                </a:solidFill>
              </a:rPr>
              <a:t>πληροφοριών.</a:t>
            </a:r>
            <a:endParaRPr lang="el-GR" b="1" dirty="0">
              <a:solidFill>
                <a:schemeClr val="bg1"/>
              </a:solidFill>
            </a:endParaRPr>
          </a:p>
        </p:txBody>
      </p:sp>
      <p:sp>
        <p:nvSpPr>
          <p:cNvPr id="401413" name="Text Box 5"/>
          <p:cNvSpPr txBox="1">
            <a:spLocks noChangeArrowheads="1"/>
          </p:cNvSpPr>
          <p:nvPr/>
        </p:nvSpPr>
        <p:spPr bwMode="auto">
          <a:xfrm>
            <a:off x="611188" y="3068960"/>
            <a:ext cx="8137525" cy="646331"/>
          </a:xfrm>
          <a:prstGeom prst="rect">
            <a:avLst/>
          </a:prstGeom>
          <a:noFill/>
          <a:ln w="31750">
            <a:solidFill>
              <a:schemeClr val="accent1"/>
            </a:solidFill>
            <a:miter lim="800000"/>
            <a:headEnd/>
            <a:tailEnd/>
          </a:ln>
          <a:effectLst/>
        </p:spPr>
        <p:txBody>
          <a:bodyPr wrap="square">
            <a:spAutoFit/>
          </a:bodyPr>
          <a:lstStyle/>
          <a:p>
            <a:r>
              <a:rPr lang="el-GR" b="1" dirty="0">
                <a:solidFill>
                  <a:schemeClr val="bg1"/>
                </a:solidFill>
              </a:rPr>
              <a:t>Ουσιαστικότητα </a:t>
            </a:r>
            <a:r>
              <a:rPr lang="el-GR" dirty="0">
                <a:solidFill>
                  <a:schemeClr val="bg1"/>
                </a:solidFill>
              </a:rPr>
              <a:t>με την έννοια ότι παράλειψη ή αλλοίωση των πληροφοριών μπορεί να επηρεάσει τις αποφάσεις των </a:t>
            </a:r>
            <a:r>
              <a:rPr lang="el-GR" dirty="0" smtClean="0">
                <a:solidFill>
                  <a:schemeClr val="bg1"/>
                </a:solidFill>
              </a:rPr>
              <a:t>χρηστών.</a:t>
            </a:r>
            <a:endParaRPr lang="el-GR" b="1" dirty="0">
              <a:solidFill>
                <a:schemeClr val="bg1"/>
              </a:solidFill>
            </a:endParaRPr>
          </a:p>
        </p:txBody>
      </p:sp>
      <p:sp>
        <p:nvSpPr>
          <p:cNvPr id="401414" name="Text Box 6"/>
          <p:cNvSpPr txBox="1">
            <a:spLocks noChangeArrowheads="1"/>
          </p:cNvSpPr>
          <p:nvPr/>
        </p:nvSpPr>
        <p:spPr bwMode="auto">
          <a:xfrm>
            <a:off x="611188" y="3789041"/>
            <a:ext cx="8137525" cy="369332"/>
          </a:xfrm>
          <a:prstGeom prst="rect">
            <a:avLst/>
          </a:prstGeom>
          <a:noFill/>
          <a:ln w="31750">
            <a:solidFill>
              <a:schemeClr val="accent1"/>
            </a:solidFill>
            <a:miter lim="800000"/>
            <a:headEnd/>
            <a:tailEnd/>
          </a:ln>
          <a:effectLst/>
        </p:spPr>
        <p:txBody>
          <a:bodyPr wrap="square">
            <a:spAutoFit/>
          </a:bodyPr>
          <a:lstStyle/>
          <a:p>
            <a:r>
              <a:rPr lang="el-GR" b="1" dirty="0">
                <a:solidFill>
                  <a:schemeClr val="bg1"/>
                </a:solidFill>
              </a:rPr>
              <a:t>Αξιοπιστία</a:t>
            </a:r>
            <a:r>
              <a:rPr lang="el-GR" dirty="0">
                <a:solidFill>
                  <a:schemeClr val="bg1"/>
                </a:solidFill>
              </a:rPr>
              <a:t> δηλαδή να μην υποφέρουν από ουσιώδες λάθος ή </a:t>
            </a:r>
            <a:r>
              <a:rPr lang="el-GR" dirty="0" smtClean="0">
                <a:solidFill>
                  <a:schemeClr val="bg1"/>
                </a:solidFill>
              </a:rPr>
              <a:t>μεροληψία.</a:t>
            </a:r>
            <a:endParaRPr lang="el-GR" b="1" dirty="0">
              <a:solidFill>
                <a:schemeClr val="bg1"/>
              </a:solidFill>
            </a:endParaRPr>
          </a:p>
        </p:txBody>
      </p:sp>
      <p:sp>
        <p:nvSpPr>
          <p:cNvPr id="401415" name="Text Box 7"/>
          <p:cNvSpPr txBox="1">
            <a:spLocks noChangeArrowheads="1"/>
          </p:cNvSpPr>
          <p:nvPr/>
        </p:nvSpPr>
        <p:spPr bwMode="auto">
          <a:xfrm>
            <a:off x="611188" y="4221089"/>
            <a:ext cx="8137525" cy="923330"/>
          </a:xfrm>
          <a:prstGeom prst="rect">
            <a:avLst/>
          </a:prstGeom>
          <a:noFill/>
          <a:ln w="31750">
            <a:solidFill>
              <a:schemeClr val="accent1"/>
            </a:solidFill>
            <a:miter lim="800000"/>
            <a:headEnd/>
            <a:tailEnd/>
          </a:ln>
          <a:effectLst/>
        </p:spPr>
        <p:txBody>
          <a:bodyPr wrap="square">
            <a:spAutoFit/>
          </a:bodyPr>
          <a:lstStyle/>
          <a:p>
            <a:r>
              <a:rPr lang="el-GR" b="1" dirty="0">
                <a:solidFill>
                  <a:schemeClr val="bg1"/>
                </a:solidFill>
              </a:rPr>
              <a:t>Πιστότητα στην Παρουσίαση των Γεγονότων</a:t>
            </a:r>
            <a:r>
              <a:rPr lang="el-GR" dirty="0">
                <a:solidFill>
                  <a:schemeClr val="bg1"/>
                </a:solidFill>
              </a:rPr>
              <a:t> δηλαδή να πρέπει να αντιπροσωπεύουν πιστά τις συναλλαγές ή άλλα γεγονότα που προσπαθούν να </a:t>
            </a:r>
            <a:r>
              <a:rPr lang="el-GR" dirty="0" smtClean="0">
                <a:solidFill>
                  <a:schemeClr val="bg1"/>
                </a:solidFill>
              </a:rPr>
              <a:t>απεικονίσουν.</a:t>
            </a:r>
            <a:endParaRPr lang="el-GR" b="1" dirty="0">
              <a:solidFill>
                <a:schemeClr val="bg1"/>
              </a:solidFill>
            </a:endParaRPr>
          </a:p>
        </p:txBody>
      </p:sp>
      <p:sp>
        <p:nvSpPr>
          <p:cNvPr id="401416" name="Text Box 8"/>
          <p:cNvSpPr txBox="1">
            <a:spLocks noChangeArrowheads="1"/>
          </p:cNvSpPr>
          <p:nvPr/>
        </p:nvSpPr>
        <p:spPr bwMode="auto">
          <a:xfrm>
            <a:off x="611560" y="5373216"/>
            <a:ext cx="8137525" cy="923330"/>
          </a:xfrm>
          <a:prstGeom prst="rect">
            <a:avLst/>
          </a:prstGeom>
          <a:noFill/>
          <a:ln w="31750">
            <a:solidFill>
              <a:schemeClr val="accent1"/>
            </a:solidFill>
            <a:miter lim="800000"/>
            <a:headEnd/>
            <a:tailEnd/>
          </a:ln>
          <a:effectLst/>
        </p:spPr>
        <p:txBody>
          <a:bodyPr wrap="square">
            <a:spAutoFit/>
          </a:bodyPr>
          <a:lstStyle/>
          <a:p>
            <a:r>
              <a:rPr lang="el-GR" b="1" dirty="0">
                <a:solidFill>
                  <a:schemeClr val="bg1"/>
                </a:solidFill>
              </a:rPr>
              <a:t>Επικράτηση της Ουσίας των Συναλλαγών πάνω στον Νομικό Τύπο </a:t>
            </a:r>
            <a:r>
              <a:rPr lang="el-GR" dirty="0">
                <a:solidFill>
                  <a:schemeClr val="bg1"/>
                </a:solidFill>
              </a:rPr>
              <a:t>δηλαδή οι λογιστικές πληροφορίες θα πρέπει να παρουσιάζονται σύμφωνα με την ουσία των γεγονότων και να μην περιορίζονται από τον νομικό τους </a:t>
            </a:r>
            <a:r>
              <a:rPr lang="el-GR" dirty="0" smtClean="0">
                <a:solidFill>
                  <a:schemeClr val="bg1"/>
                </a:solidFill>
              </a:rPr>
              <a:t>τύπο.</a:t>
            </a:r>
            <a:endParaRPr lang="el-GR"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1410"/>
                                        </p:tgtEl>
                                        <p:attrNameLst>
                                          <p:attrName>style.visibility</p:attrName>
                                        </p:attrNameLst>
                                      </p:cBhvr>
                                      <p:to>
                                        <p:strVal val="visible"/>
                                      </p:to>
                                    </p:set>
                                    <p:animEffect transition="in" filter="diamond(in)">
                                      <p:cBhvr>
                                        <p:cTn id="7" dur="2000"/>
                                        <p:tgtEl>
                                          <p:spTgt spid="4014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01411"/>
                                        </p:tgtEl>
                                        <p:attrNameLst>
                                          <p:attrName>style.visibility</p:attrName>
                                        </p:attrNameLst>
                                      </p:cBhvr>
                                      <p:to>
                                        <p:strVal val="visible"/>
                                      </p:to>
                                    </p:set>
                                    <p:anim calcmode="lin" valueType="num">
                                      <p:cBhvr additive="base">
                                        <p:cTn id="12" dur="500" fill="hold"/>
                                        <p:tgtEl>
                                          <p:spTgt spid="401411"/>
                                        </p:tgtEl>
                                        <p:attrNameLst>
                                          <p:attrName>ppt_x</p:attrName>
                                        </p:attrNameLst>
                                      </p:cBhvr>
                                      <p:tavLst>
                                        <p:tav tm="0">
                                          <p:val>
                                            <p:strVal val="0-#ppt_w/2"/>
                                          </p:val>
                                        </p:tav>
                                        <p:tav tm="100000">
                                          <p:val>
                                            <p:strVal val="#ppt_x"/>
                                          </p:val>
                                        </p:tav>
                                      </p:tavLst>
                                    </p:anim>
                                    <p:anim calcmode="lin" valueType="num">
                                      <p:cBhvr additive="base">
                                        <p:cTn id="13" dur="500" fill="hold"/>
                                        <p:tgtEl>
                                          <p:spTgt spid="4014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01412"/>
                                        </p:tgtEl>
                                        <p:attrNameLst>
                                          <p:attrName>style.visibility</p:attrName>
                                        </p:attrNameLst>
                                      </p:cBhvr>
                                      <p:to>
                                        <p:strVal val="visible"/>
                                      </p:to>
                                    </p:set>
                                    <p:anim calcmode="lin" valueType="num">
                                      <p:cBhvr additive="base">
                                        <p:cTn id="18" dur="500" fill="hold"/>
                                        <p:tgtEl>
                                          <p:spTgt spid="401412"/>
                                        </p:tgtEl>
                                        <p:attrNameLst>
                                          <p:attrName>ppt_x</p:attrName>
                                        </p:attrNameLst>
                                      </p:cBhvr>
                                      <p:tavLst>
                                        <p:tav tm="0">
                                          <p:val>
                                            <p:strVal val="0-#ppt_w/2"/>
                                          </p:val>
                                        </p:tav>
                                        <p:tav tm="100000">
                                          <p:val>
                                            <p:strVal val="#ppt_x"/>
                                          </p:val>
                                        </p:tav>
                                      </p:tavLst>
                                    </p:anim>
                                    <p:anim calcmode="lin" valueType="num">
                                      <p:cBhvr additive="base">
                                        <p:cTn id="19" dur="500" fill="hold"/>
                                        <p:tgtEl>
                                          <p:spTgt spid="4014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01413"/>
                                        </p:tgtEl>
                                        <p:attrNameLst>
                                          <p:attrName>style.visibility</p:attrName>
                                        </p:attrNameLst>
                                      </p:cBhvr>
                                      <p:to>
                                        <p:strVal val="visible"/>
                                      </p:to>
                                    </p:set>
                                    <p:anim calcmode="lin" valueType="num">
                                      <p:cBhvr additive="base">
                                        <p:cTn id="24" dur="500" fill="hold"/>
                                        <p:tgtEl>
                                          <p:spTgt spid="401413"/>
                                        </p:tgtEl>
                                        <p:attrNameLst>
                                          <p:attrName>ppt_x</p:attrName>
                                        </p:attrNameLst>
                                      </p:cBhvr>
                                      <p:tavLst>
                                        <p:tav tm="0">
                                          <p:val>
                                            <p:strVal val="0-#ppt_w/2"/>
                                          </p:val>
                                        </p:tav>
                                        <p:tav tm="100000">
                                          <p:val>
                                            <p:strVal val="#ppt_x"/>
                                          </p:val>
                                        </p:tav>
                                      </p:tavLst>
                                    </p:anim>
                                    <p:anim calcmode="lin" valueType="num">
                                      <p:cBhvr additive="base">
                                        <p:cTn id="25" dur="500" fill="hold"/>
                                        <p:tgtEl>
                                          <p:spTgt spid="40141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01414"/>
                                        </p:tgtEl>
                                        <p:attrNameLst>
                                          <p:attrName>style.visibility</p:attrName>
                                        </p:attrNameLst>
                                      </p:cBhvr>
                                      <p:to>
                                        <p:strVal val="visible"/>
                                      </p:to>
                                    </p:set>
                                    <p:anim calcmode="lin" valueType="num">
                                      <p:cBhvr additive="base">
                                        <p:cTn id="30" dur="500" fill="hold"/>
                                        <p:tgtEl>
                                          <p:spTgt spid="401414"/>
                                        </p:tgtEl>
                                        <p:attrNameLst>
                                          <p:attrName>ppt_x</p:attrName>
                                        </p:attrNameLst>
                                      </p:cBhvr>
                                      <p:tavLst>
                                        <p:tav tm="0">
                                          <p:val>
                                            <p:strVal val="0-#ppt_w/2"/>
                                          </p:val>
                                        </p:tav>
                                        <p:tav tm="100000">
                                          <p:val>
                                            <p:strVal val="#ppt_x"/>
                                          </p:val>
                                        </p:tav>
                                      </p:tavLst>
                                    </p:anim>
                                    <p:anim calcmode="lin" valueType="num">
                                      <p:cBhvr additive="base">
                                        <p:cTn id="31" dur="500" fill="hold"/>
                                        <p:tgtEl>
                                          <p:spTgt spid="40141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01415"/>
                                        </p:tgtEl>
                                        <p:attrNameLst>
                                          <p:attrName>style.visibility</p:attrName>
                                        </p:attrNameLst>
                                      </p:cBhvr>
                                      <p:to>
                                        <p:strVal val="visible"/>
                                      </p:to>
                                    </p:set>
                                    <p:anim calcmode="lin" valueType="num">
                                      <p:cBhvr additive="base">
                                        <p:cTn id="36" dur="500" fill="hold"/>
                                        <p:tgtEl>
                                          <p:spTgt spid="401415"/>
                                        </p:tgtEl>
                                        <p:attrNameLst>
                                          <p:attrName>ppt_x</p:attrName>
                                        </p:attrNameLst>
                                      </p:cBhvr>
                                      <p:tavLst>
                                        <p:tav tm="0">
                                          <p:val>
                                            <p:strVal val="0-#ppt_w/2"/>
                                          </p:val>
                                        </p:tav>
                                        <p:tav tm="100000">
                                          <p:val>
                                            <p:strVal val="#ppt_x"/>
                                          </p:val>
                                        </p:tav>
                                      </p:tavLst>
                                    </p:anim>
                                    <p:anim calcmode="lin" valueType="num">
                                      <p:cBhvr additive="base">
                                        <p:cTn id="37" dur="500" fill="hold"/>
                                        <p:tgtEl>
                                          <p:spTgt spid="401415"/>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01416"/>
                                        </p:tgtEl>
                                        <p:attrNameLst>
                                          <p:attrName>style.visibility</p:attrName>
                                        </p:attrNameLst>
                                      </p:cBhvr>
                                      <p:to>
                                        <p:strVal val="visible"/>
                                      </p:to>
                                    </p:set>
                                    <p:anim calcmode="lin" valueType="num">
                                      <p:cBhvr additive="base">
                                        <p:cTn id="42" dur="500" fill="hold"/>
                                        <p:tgtEl>
                                          <p:spTgt spid="401416"/>
                                        </p:tgtEl>
                                        <p:attrNameLst>
                                          <p:attrName>ppt_x</p:attrName>
                                        </p:attrNameLst>
                                      </p:cBhvr>
                                      <p:tavLst>
                                        <p:tav tm="0">
                                          <p:val>
                                            <p:strVal val="0-#ppt_w/2"/>
                                          </p:val>
                                        </p:tav>
                                        <p:tav tm="100000">
                                          <p:val>
                                            <p:strVal val="#ppt_x"/>
                                          </p:val>
                                        </p:tav>
                                      </p:tavLst>
                                    </p:anim>
                                    <p:anim calcmode="lin" valueType="num">
                                      <p:cBhvr additive="base">
                                        <p:cTn id="43" dur="500" fill="hold"/>
                                        <p:tgtEl>
                                          <p:spTgt spid="4014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0" grpId="0"/>
      <p:bldP spid="401411" grpId="0" animBg="1"/>
      <p:bldP spid="401412" grpId="0" animBg="1"/>
      <p:bldP spid="401413" grpId="0" animBg="1"/>
      <p:bldP spid="401414" grpId="0" animBg="1"/>
      <p:bldP spid="401415" grpId="0" animBg="1"/>
      <p:bldP spid="401416"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0" y="260648"/>
            <a:ext cx="9144000" cy="576064"/>
          </a:xfrm>
          <a:prstGeom prst="rect">
            <a:avLst/>
          </a:prstGeom>
          <a:noFill/>
          <a:ln w="9525">
            <a:noFill/>
            <a:miter lim="800000"/>
            <a:headEnd/>
            <a:tailEnd/>
          </a:ln>
          <a:effectLst/>
        </p:spPr>
        <p:txBody>
          <a:bodyPr anchor="ctr"/>
          <a:lstStyle/>
          <a:p>
            <a:pPr algn="ctr"/>
            <a:r>
              <a:rPr lang="el-GR" sz="3200" b="1" dirty="0">
                <a:solidFill>
                  <a:srgbClr val="7030A0"/>
                </a:solidFill>
              </a:rPr>
              <a:t>ΟΙ ΣΤΟΧΟΙ ΤΩΝ ΛΟΓΙΣΤΙΚΩΝ </a:t>
            </a:r>
            <a:r>
              <a:rPr lang="el-GR" sz="3200" b="1" dirty="0" smtClean="0">
                <a:solidFill>
                  <a:srgbClr val="7030A0"/>
                </a:solidFill>
              </a:rPr>
              <a:t>ΚΑΤΑΣΤΑΣΕΩΝ</a:t>
            </a:r>
            <a:endParaRPr lang="el-GR" sz="3200" b="1" dirty="0">
              <a:solidFill>
                <a:srgbClr val="7030A0"/>
              </a:solidFill>
            </a:endParaRPr>
          </a:p>
        </p:txBody>
      </p:sp>
      <p:sp>
        <p:nvSpPr>
          <p:cNvPr id="402435" name="Text Box 3"/>
          <p:cNvSpPr txBox="1">
            <a:spLocks noChangeArrowheads="1"/>
          </p:cNvSpPr>
          <p:nvPr/>
        </p:nvSpPr>
        <p:spPr bwMode="auto">
          <a:xfrm>
            <a:off x="611188" y="1754188"/>
            <a:ext cx="8137525" cy="369332"/>
          </a:xfrm>
          <a:prstGeom prst="rect">
            <a:avLst/>
          </a:prstGeom>
          <a:noFill/>
          <a:ln w="31750">
            <a:solidFill>
              <a:schemeClr val="accent1"/>
            </a:solidFill>
            <a:miter lim="800000"/>
            <a:headEnd/>
            <a:tailEnd/>
          </a:ln>
          <a:effectLst/>
        </p:spPr>
        <p:txBody>
          <a:bodyPr>
            <a:spAutoFit/>
          </a:bodyPr>
          <a:lstStyle/>
          <a:p>
            <a:r>
              <a:rPr lang="el-GR" b="1" dirty="0">
                <a:solidFill>
                  <a:schemeClr val="bg1"/>
                </a:solidFill>
              </a:rPr>
              <a:t>Ουδετερότητα </a:t>
            </a:r>
            <a:r>
              <a:rPr lang="el-GR" dirty="0">
                <a:solidFill>
                  <a:schemeClr val="bg1"/>
                </a:solidFill>
              </a:rPr>
              <a:t>δηλαδή θα πρέπει να είναι αμερόληπτες</a:t>
            </a:r>
            <a:endParaRPr lang="el-GR" b="1" dirty="0">
              <a:solidFill>
                <a:schemeClr val="bg1"/>
              </a:solidFill>
            </a:endParaRPr>
          </a:p>
        </p:txBody>
      </p:sp>
      <p:sp>
        <p:nvSpPr>
          <p:cNvPr id="402436" name="Text Box 4"/>
          <p:cNvSpPr txBox="1">
            <a:spLocks noChangeArrowheads="1"/>
          </p:cNvSpPr>
          <p:nvPr/>
        </p:nvSpPr>
        <p:spPr bwMode="auto">
          <a:xfrm>
            <a:off x="611188" y="2205038"/>
            <a:ext cx="8137525" cy="923330"/>
          </a:xfrm>
          <a:prstGeom prst="rect">
            <a:avLst/>
          </a:prstGeom>
          <a:noFill/>
          <a:ln w="31750">
            <a:solidFill>
              <a:schemeClr val="accent1"/>
            </a:solidFill>
            <a:miter lim="800000"/>
            <a:headEnd/>
            <a:tailEnd/>
          </a:ln>
          <a:effectLst/>
        </p:spPr>
        <p:txBody>
          <a:bodyPr>
            <a:spAutoFit/>
          </a:bodyPr>
          <a:lstStyle/>
          <a:p>
            <a:r>
              <a:rPr lang="el-GR" b="1" dirty="0" smtClean="0">
                <a:solidFill>
                  <a:schemeClr val="bg1"/>
                </a:solidFill>
              </a:rPr>
              <a:t>Σύνεση </a:t>
            </a:r>
            <a:r>
              <a:rPr lang="el-GR" dirty="0" smtClean="0">
                <a:solidFill>
                  <a:schemeClr val="bg1"/>
                </a:solidFill>
              </a:rPr>
              <a:t>η οποία θα πρέπει να ασκείται κατά την γνωστοποίηση και παρουσίαση των συναλλαγών που χαρακτηρίζονται από αβεβαιότητα (όσων αφορά το τελικό τους αποτέλεσμα) στις λογιστικές καταστάσεις</a:t>
            </a:r>
            <a:endParaRPr lang="el-GR" b="1" dirty="0">
              <a:solidFill>
                <a:schemeClr val="bg1"/>
              </a:solidFill>
            </a:endParaRPr>
          </a:p>
        </p:txBody>
      </p:sp>
      <p:sp>
        <p:nvSpPr>
          <p:cNvPr id="402437" name="Text Box 5"/>
          <p:cNvSpPr txBox="1">
            <a:spLocks noChangeArrowheads="1"/>
          </p:cNvSpPr>
          <p:nvPr/>
        </p:nvSpPr>
        <p:spPr bwMode="auto">
          <a:xfrm>
            <a:off x="611188" y="3141663"/>
            <a:ext cx="8137525" cy="646331"/>
          </a:xfrm>
          <a:prstGeom prst="rect">
            <a:avLst/>
          </a:prstGeom>
          <a:noFill/>
          <a:ln w="31750">
            <a:solidFill>
              <a:schemeClr val="accent1"/>
            </a:solidFill>
            <a:miter lim="800000"/>
            <a:headEnd/>
            <a:tailEnd/>
          </a:ln>
          <a:effectLst/>
        </p:spPr>
        <p:txBody>
          <a:bodyPr>
            <a:spAutoFit/>
          </a:bodyPr>
          <a:lstStyle/>
          <a:p>
            <a:r>
              <a:rPr lang="el-GR" b="1" dirty="0">
                <a:solidFill>
                  <a:schemeClr val="bg1"/>
                </a:solidFill>
              </a:rPr>
              <a:t>Πληρότητα </a:t>
            </a:r>
            <a:r>
              <a:rPr lang="el-GR" dirty="0">
                <a:solidFill>
                  <a:schemeClr val="bg1"/>
                </a:solidFill>
              </a:rPr>
              <a:t>στα πλαίσια φυσικά της ουσιαστικότητας και τους κόστους απόκτησης των πληροφοριών</a:t>
            </a:r>
            <a:endParaRPr lang="el-GR" b="1" dirty="0">
              <a:solidFill>
                <a:schemeClr val="bg1"/>
              </a:solidFill>
            </a:endParaRPr>
          </a:p>
        </p:txBody>
      </p:sp>
      <p:sp>
        <p:nvSpPr>
          <p:cNvPr id="402438" name="Text Box 6"/>
          <p:cNvSpPr txBox="1">
            <a:spLocks noChangeArrowheads="1"/>
          </p:cNvSpPr>
          <p:nvPr/>
        </p:nvSpPr>
        <p:spPr bwMode="auto">
          <a:xfrm>
            <a:off x="611188" y="3789363"/>
            <a:ext cx="8137525" cy="646331"/>
          </a:xfrm>
          <a:prstGeom prst="rect">
            <a:avLst/>
          </a:prstGeom>
          <a:noFill/>
          <a:ln w="31750">
            <a:solidFill>
              <a:schemeClr val="accent1"/>
            </a:solidFill>
            <a:miter lim="800000"/>
            <a:headEnd/>
            <a:tailEnd/>
          </a:ln>
          <a:effectLst/>
        </p:spPr>
        <p:txBody>
          <a:bodyPr>
            <a:spAutoFit/>
          </a:bodyPr>
          <a:lstStyle/>
          <a:p>
            <a:r>
              <a:rPr lang="el-GR" b="1" dirty="0">
                <a:solidFill>
                  <a:schemeClr val="bg1"/>
                </a:solidFill>
              </a:rPr>
              <a:t>Συγκρισιμότητα </a:t>
            </a:r>
            <a:r>
              <a:rPr lang="el-GR" dirty="0">
                <a:solidFill>
                  <a:schemeClr val="bg1"/>
                </a:solidFill>
              </a:rPr>
              <a:t>ώστε να είναι δυνατή η διαχρονική αλλά και η διαστρωματική σύγκριση των επιδόσεων των διοικήσεων των Νοσοκομείων</a:t>
            </a:r>
            <a:endParaRPr lang="el-GR" b="1" dirty="0">
              <a:solidFill>
                <a:schemeClr val="bg1"/>
              </a:solidFill>
            </a:endParaRPr>
          </a:p>
        </p:txBody>
      </p:sp>
      <p:sp>
        <p:nvSpPr>
          <p:cNvPr id="402439" name="Text Box 7"/>
          <p:cNvSpPr txBox="1">
            <a:spLocks noChangeArrowheads="1"/>
          </p:cNvSpPr>
          <p:nvPr/>
        </p:nvSpPr>
        <p:spPr bwMode="auto">
          <a:xfrm>
            <a:off x="611188" y="4503738"/>
            <a:ext cx="8137525" cy="646331"/>
          </a:xfrm>
          <a:prstGeom prst="rect">
            <a:avLst/>
          </a:prstGeom>
          <a:noFill/>
          <a:ln w="31750">
            <a:solidFill>
              <a:schemeClr val="accent1"/>
            </a:solidFill>
            <a:miter lim="800000"/>
            <a:headEnd/>
            <a:tailEnd/>
          </a:ln>
          <a:effectLst/>
        </p:spPr>
        <p:txBody>
          <a:bodyPr>
            <a:spAutoFit/>
          </a:bodyPr>
          <a:lstStyle/>
          <a:p>
            <a:r>
              <a:rPr lang="el-GR" b="1" dirty="0">
                <a:solidFill>
                  <a:schemeClr val="bg1"/>
                </a:solidFill>
              </a:rPr>
              <a:t>Συνέπεια </a:t>
            </a:r>
            <a:r>
              <a:rPr lang="el-GR" dirty="0">
                <a:solidFill>
                  <a:schemeClr val="bg1"/>
                </a:solidFill>
              </a:rPr>
              <a:t>διαχρονικά στις εφαρμοζόμενες λογιστικές μεθόδους ώστε αυτές να είναι συγκρίσιμες</a:t>
            </a:r>
            <a:endParaRPr lang="el-GR" b="1" dirty="0">
              <a:solidFill>
                <a:schemeClr val="bg1"/>
              </a:solidFill>
            </a:endParaRPr>
          </a:p>
        </p:txBody>
      </p:sp>
      <p:sp>
        <p:nvSpPr>
          <p:cNvPr id="402440" name="Text Box 8"/>
          <p:cNvSpPr txBox="1">
            <a:spLocks noChangeArrowheads="1"/>
          </p:cNvSpPr>
          <p:nvPr/>
        </p:nvSpPr>
        <p:spPr bwMode="auto">
          <a:xfrm>
            <a:off x="611188" y="5229225"/>
            <a:ext cx="8137525" cy="923330"/>
          </a:xfrm>
          <a:prstGeom prst="rect">
            <a:avLst/>
          </a:prstGeom>
          <a:noFill/>
          <a:ln w="31750">
            <a:solidFill>
              <a:schemeClr val="accent1"/>
            </a:solidFill>
            <a:miter lim="800000"/>
            <a:headEnd/>
            <a:tailEnd/>
          </a:ln>
          <a:effectLst/>
        </p:spPr>
        <p:txBody>
          <a:bodyPr>
            <a:spAutoFit/>
          </a:bodyPr>
          <a:lstStyle/>
          <a:p>
            <a:r>
              <a:rPr lang="el-GR" b="1" dirty="0">
                <a:solidFill>
                  <a:schemeClr val="bg1"/>
                </a:solidFill>
              </a:rPr>
              <a:t>Πλήρη Γνωστοποίηση</a:t>
            </a:r>
            <a:r>
              <a:rPr lang="el-GR" dirty="0">
                <a:solidFill>
                  <a:schemeClr val="bg1"/>
                </a:solidFill>
              </a:rPr>
              <a:t> των λογιστικών πολιτικών που υιοθετήθηκαν για την κατάρτιση των λογιστικών καταστάσεων καθώς και οι επιπτώσεις από τυχόν μεταβολή αυτών των πολιτικών</a:t>
            </a:r>
            <a:endParaRPr lang="el-GR"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2434"/>
                                        </p:tgtEl>
                                        <p:attrNameLst>
                                          <p:attrName>style.visibility</p:attrName>
                                        </p:attrNameLst>
                                      </p:cBhvr>
                                      <p:to>
                                        <p:strVal val="visible"/>
                                      </p:to>
                                    </p:set>
                                    <p:animEffect transition="in" filter="diamond(in)">
                                      <p:cBhvr>
                                        <p:cTn id="7" dur="2000"/>
                                        <p:tgtEl>
                                          <p:spTgt spid="4024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02435"/>
                                        </p:tgtEl>
                                        <p:attrNameLst>
                                          <p:attrName>style.visibility</p:attrName>
                                        </p:attrNameLst>
                                      </p:cBhvr>
                                      <p:to>
                                        <p:strVal val="visible"/>
                                      </p:to>
                                    </p:set>
                                    <p:anim calcmode="lin" valueType="num">
                                      <p:cBhvr additive="base">
                                        <p:cTn id="12" dur="500" fill="hold"/>
                                        <p:tgtEl>
                                          <p:spTgt spid="402435"/>
                                        </p:tgtEl>
                                        <p:attrNameLst>
                                          <p:attrName>ppt_x</p:attrName>
                                        </p:attrNameLst>
                                      </p:cBhvr>
                                      <p:tavLst>
                                        <p:tav tm="0">
                                          <p:val>
                                            <p:strVal val="0-#ppt_w/2"/>
                                          </p:val>
                                        </p:tav>
                                        <p:tav tm="100000">
                                          <p:val>
                                            <p:strVal val="#ppt_x"/>
                                          </p:val>
                                        </p:tav>
                                      </p:tavLst>
                                    </p:anim>
                                    <p:anim calcmode="lin" valueType="num">
                                      <p:cBhvr additive="base">
                                        <p:cTn id="13" dur="500" fill="hold"/>
                                        <p:tgtEl>
                                          <p:spTgt spid="40243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02436"/>
                                        </p:tgtEl>
                                        <p:attrNameLst>
                                          <p:attrName>style.visibility</p:attrName>
                                        </p:attrNameLst>
                                      </p:cBhvr>
                                      <p:to>
                                        <p:strVal val="visible"/>
                                      </p:to>
                                    </p:set>
                                    <p:anim calcmode="lin" valueType="num">
                                      <p:cBhvr additive="base">
                                        <p:cTn id="18" dur="500" fill="hold"/>
                                        <p:tgtEl>
                                          <p:spTgt spid="402436"/>
                                        </p:tgtEl>
                                        <p:attrNameLst>
                                          <p:attrName>ppt_x</p:attrName>
                                        </p:attrNameLst>
                                      </p:cBhvr>
                                      <p:tavLst>
                                        <p:tav tm="0">
                                          <p:val>
                                            <p:strVal val="0-#ppt_w/2"/>
                                          </p:val>
                                        </p:tav>
                                        <p:tav tm="100000">
                                          <p:val>
                                            <p:strVal val="#ppt_x"/>
                                          </p:val>
                                        </p:tav>
                                      </p:tavLst>
                                    </p:anim>
                                    <p:anim calcmode="lin" valueType="num">
                                      <p:cBhvr additive="base">
                                        <p:cTn id="19" dur="500" fill="hold"/>
                                        <p:tgtEl>
                                          <p:spTgt spid="40243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02437"/>
                                        </p:tgtEl>
                                        <p:attrNameLst>
                                          <p:attrName>style.visibility</p:attrName>
                                        </p:attrNameLst>
                                      </p:cBhvr>
                                      <p:to>
                                        <p:strVal val="visible"/>
                                      </p:to>
                                    </p:set>
                                    <p:anim calcmode="lin" valueType="num">
                                      <p:cBhvr additive="base">
                                        <p:cTn id="24" dur="500" fill="hold"/>
                                        <p:tgtEl>
                                          <p:spTgt spid="402437"/>
                                        </p:tgtEl>
                                        <p:attrNameLst>
                                          <p:attrName>ppt_x</p:attrName>
                                        </p:attrNameLst>
                                      </p:cBhvr>
                                      <p:tavLst>
                                        <p:tav tm="0">
                                          <p:val>
                                            <p:strVal val="0-#ppt_w/2"/>
                                          </p:val>
                                        </p:tav>
                                        <p:tav tm="100000">
                                          <p:val>
                                            <p:strVal val="#ppt_x"/>
                                          </p:val>
                                        </p:tav>
                                      </p:tavLst>
                                    </p:anim>
                                    <p:anim calcmode="lin" valueType="num">
                                      <p:cBhvr additive="base">
                                        <p:cTn id="25" dur="500" fill="hold"/>
                                        <p:tgtEl>
                                          <p:spTgt spid="40243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02438"/>
                                        </p:tgtEl>
                                        <p:attrNameLst>
                                          <p:attrName>style.visibility</p:attrName>
                                        </p:attrNameLst>
                                      </p:cBhvr>
                                      <p:to>
                                        <p:strVal val="visible"/>
                                      </p:to>
                                    </p:set>
                                    <p:anim calcmode="lin" valueType="num">
                                      <p:cBhvr additive="base">
                                        <p:cTn id="30" dur="500" fill="hold"/>
                                        <p:tgtEl>
                                          <p:spTgt spid="402438"/>
                                        </p:tgtEl>
                                        <p:attrNameLst>
                                          <p:attrName>ppt_x</p:attrName>
                                        </p:attrNameLst>
                                      </p:cBhvr>
                                      <p:tavLst>
                                        <p:tav tm="0">
                                          <p:val>
                                            <p:strVal val="0-#ppt_w/2"/>
                                          </p:val>
                                        </p:tav>
                                        <p:tav tm="100000">
                                          <p:val>
                                            <p:strVal val="#ppt_x"/>
                                          </p:val>
                                        </p:tav>
                                      </p:tavLst>
                                    </p:anim>
                                    <p:anim calcmode="lin" valueType="num">
                                      <p:cBhvr additive="base">
                                        <p:cTn id="31" dur="500" fill="hold"/>
                                        <p:tgtEl>
                                          <p:spTgt spid="40243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02439"/>
                                        </p:tgtEl>
                                        <p:attrNameLst>
                                          <p:attrName>style.visibility</p:attrName>
                                        </p:attrNameLst>
                                      </p:cBhvr>
                                      <p:to>
                                        <p:strVal val="visible"/>
                                      </p:to>
                                    </p:set>
                                    <p:anim calcmode="lin" valueType="num">
                                      <p:cBhvr additive="base">
                                        <p:cTn id="36" dur="500" fill="hold"/>
                                        <p:tgtEl>
                                          <p:spTgt spid="402439"/>
                                        </p:tgtEl>
                                        <p:attrNameLst>
                                          <p:attrName>ppt_x</p:attrName>
                                        </p:attrNameLst>
                                      </p:cBhvr>
                                      <p:tavLst>
                                        <p:tav tm="0">
                                          <p:val>
                                            <p:strVal val="0-#ppt_w/2"/>
                                          </p:val>
                                        </p:tav>
                                        <p:tav tm="100000">
                                          <p:val>
                                            <p:strVal val="#ppt_x"/>
                                          </p:val>
                                        </p:tav>
                                      </p:tavLst>
                                    </p:anim>
                                    <p:anim calcmode="lin" valueType="num">
                                      <p:cBhvr additive="base">
                                        <p:cTn id="37" dur="500" fill="hold"/>
                                        <p:tgtEl>
                                          <p:spTgt spid="40243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02440"/>
                                        </p:tgtEl>
                                        <p:attrNameLst>
                                          <p:attrName>style.visibility</p:attrName>
                                        </p:attrNameLst>
                                      </p:cBhvr>
                                      <p:to>
                                        <p:strVal val="visible"/>
                                      </p:to>
                                    </p:set>
                                    <p:anim calcmode="lin" valueType="num">
                                      <p:cBhvr additive="base">
                                        <p:cTn id="42" dur="500" fill="hold"/>
                                        <p:tgtEl>
                                          <p:spTgt spid="402440"/>
                                        </p:tgtEl>
                                        <p:attrNameLst>
                                          <p:attrName>ppt_x</p:attrName>
                                        </p:attrNameLst>
                                      </p:cBhvr>
                                      <p:tavLst>
                                        <p:tav tm="0">
                                          <p:val>
                                            <p:strVal val="0-#ppt_w/2"/>
                                          </p:val>
                                        </p:tav>
                                        <p:tav tm="100000">
                                          <p:val>
                                            <p:strVal val="#ppt_x"/>
                                          </p:val>
                                        </p:tav>
                                      </p:tavLst>
                                    </p:anim>
                                    <p:anim calcmode="lin" valueType="num">
                                      <p:cBhvr additive="base">
                                        <p:cTn id="43" dur="500" fill="hold"/>
                                        <p:tgtEl>
                                          <p:spTgt spid="4024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4" grpId="0"/>
      <p:bldP spid="402435" grpId="0" animBg="1"/>
      <p:bldP spid="402436" grpId="0" animBg="1"/>
      <p:bldP spid="402437" grpId="0" animBg="1"/>
      <p:bldP spid="402438" grpId="0" animBg="1"/>
      <p:bldP spid="402439" grpId="0" animBg="1"/>
      <p:bldP spid="402440"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3B47ED4D-C485-4F93-9487-399ADDCAC662}" type="slidenum">
              <a:rPr lang="el-GR"/>
              <a:pPr/>
              <a:t>166</a:t>
            </a:fld>
            <a:endParaRPr lang="el-GR" dirty="0"/>
          </a:p>
        </p:txBody>
      </p:sp>
      <p:sp>
        <p:nvSpPr>
          <p:cNvPr id="443394" name="Rectangle 2"/>
          <p:cNvSpPr>
            <a:spLocks noGrp="1" noChangeArrowheads="1"/>
          </p:cNvSpPr>
          <p:nvPr>
            <p:ph type="title"/>
          </p:nvPr>
        </p:nvSpPr>
        <p:spPr>
          <a:xfrm>
            <a:off x="0" y="1"/>
            <a:ext cx="9144000" cy="764704"/>
          </a:xfrm>
        </p:spPr>
        <p:txBody>
          <a:bodyPr>
            <a:normAutofit fontScale="90000"/>
          </a:bodyPr>
          <a:lstStyle/>
          <a:p>
            <a:pPr algn="ctr"/>
            <a:r>
              <a:rPr lang="el-GR" b="1" u="sng" dirty="0" smtClean="0">
                <a:solidFill>
                  <a:schemeClr val="accent4">
                    <a:lumMod val="50000"/>
                  </a:schemeClr>
                </a:solidFill>
              </a:rPr>
              <a:t>ΙΣΟΛΟΓΙΣΜΟΣ</a:t>
            </a:r>
            <a:r>
              <a:rPr lang="el-GR" dirty="0" smtClean="0">
                <a:solidFill>
                  <a:schemeClr val="accent4">
                    <a:lumMod val="50000"/>
                  </a:schemeClr>
                </a:solidFill>
              </a:rPr>
              <a:t>  (</a:t>
            </a:r>
            <a:r>
              <a:rPr lang="el-GR" sz="6000" dirty="0" smtClean="0">
                <a:solidFill>
                  <a:schemeClr val="accent4">
                    <a:lumMod val="50000"/>
                  </a:schemeClr>
                </a:solidFill>
              </a:rPr>
              <a:t>1</a:t>
            </a:r>
            <a:r>
              <a:rPr lang="el-GR" dirty="0" smtClean="0">
                <a:solidFill>
                  <a:schemeClr val="accent4">
                    <a:lumMod val="50000"/>
                  </a:schemeClr>
                </a:solidFill>
              </a:rPr>
              <a:t>)</a:t>
            </a:r>
            <a:endParaRPr lang="el-GR" dirty="0">
              <a:solidFill>
                <a:schemeClr val="accent4">
                  <a:lumMod val="50000"/>
                </a:schemeClr>
              </a:solidFill>
            </a:endParaRPr>
          </a:p>
        </p:txBody>
      </p:sp>
      <p:sp>
        <p:nvSpPr>
          <p:cNvPr id="443395" name="Rectangle 3"/>
          <p:cNvSpPr>
            <a:spLocks noGrp="1" noChangeArrowheads="1"/>
          </p:cNvSpPr>
          <p:nvPr>
            <p:ph type="body" idx="1"/>
          </p:nvPr>
        </p:nvSpPr>
        <p:spPr>
          <a:xfrm>
            <a:off x="0" y="692696"/>
            <a:ext cx="9144000" cy="6165304"/>
          </a:xfrm>
        </p:spPr>
        <p:txBody>
          <a:bodyPr>
            <a:normAutofit/>
          </a:bodyPr>
          <a:lstStyle/>
          <a:p>
            <a:pPr algn="just">
              <a:lnSpc>
                <a:spcPct val="120000"/>
              </a:lnSpc>
              <a:spcBef>
                <a:spcPts val="600"/>
              </a:spcBef>
              <a:spcAft>
                <a:spcPts val="600"/>
              </a:spcAft>
            </a:pPr>
            <a:r>
              <a:rPr lang="el-GR" sz="3600" b="1" dirty="0"/>
              <a:t>Ο </a:t>
            </a:r>
            <a:r>
              <a:rPr lang="el-GR" sz="3600" b="1" dirty="0">
                <a:solidFill>
                  <a:schemeClr val="accent2"/>
                </a:solidFill>
              </a:rPr>
              <a:t>Ισολογισμός</a:t>
            </a:r>
            <a:r>
              <a:rPr lang="el-GR" sz="3600" b="1" dirty="0"/>
              <a:t> είναι η λογιστική κατάσταση που εμφανίζει </a:t>
            </a:r>
            <a:r>
              <a:rPr lang="el-GR" sz="3600" b="1" dirty="0">
                <a:solidFill>
                  <a:srgbClr val="2D64D3"/>
                </a:solidFill>
              </a:rPr>
              <a:t>συνοπτικά</a:t>
            </a:r>
            <a:r>
              <a:rPr lang="el-GR" sz="3600" b="1" dirty="0"/>
              <a:t>, με </a:t>
            </a:r>
            <a:r>
              <a:rPr lang="el-GR" sz="3600" b="1" dirty="0">
                <a:solidFill>
                  <a:schemeClr val="tx2"/>
                </a:solidFill>
              </a:rPr>
              <a:t>χρηματικές μονάδες</a:t>
            </a:r>
            <a:r>
              <a:rPr lang="el-GR" sz="3600" b="1" dirty="0"/>
              <a:t> και με βάση τις </a:t>
            </a:r>
            <a:r>
              <a:rPr lang="el-GR" sz="3600" b="1" dirty="0">
                <a:solidFill>
                  <a:schemeClr val="accent5">
                    <a:lumMod val="50000"/>
                  </a:schemeClr>
                </a:solidFill>
              </a:rPr>
              <a:t>γενικά παραδεκτές λογιστικές αρχές</a:t>
            </a:r>
            <a:r>
              <a:rPr lang="el-GR" sz="3600" b="1" dirty="0"/>
              <a:t>, τα στοιχεία του Ενεργητικού μιας λογιστικής μονάδας και τις πηγές προέλευσής τους (Παθητικό) σε μία </a:t>
            </a:r>
            <a:r>
              <a:rPr lang="el-GR" sz="3600" b="1" dirty="0">
                <a:solidFill>
                  <a:srgbClr val="FF870F"/>
                </a:solidFill>
              </a:rPr>
              <a:t>συγκεκριμένη χρονική </a:t>
            </a:r>
            <a:r>
              <a:rPr lang="el-GR" sz="3600" b="1" dirty="0" smtClean="0">
                <a:solidFill>
                  <a:srgbClr val="FF870F"/>
                </a:solidFill>
              </a:rPr>
              <a:t>στιγμή </a:t>
            </a:r>
            <a:r>
              <a:rPr lang="el-GR" sz="3600" b="1" dirty="0" smtClean="0">
                <a:solidFill>
                  <a:srgbClr val="C00000"/>
                </a:solidFill>
              </a:rPr>
              <a:t>(φωτογραφία).</a:t>
            </a:r>
            <a:endParaRPr lang="el-GR" sz="3600" b="1" dirty="0">
              <a:solidFill>
                <a:srgbClr val="C00000"/>
              </a:solidFill>
            </a:endParaRPr>
          </a:p>
          <a:p>
            <a:pPr algn="just">
              <a:lnSpc>
                <a:spcPct val="120000"/>
              </a:lnSpc>
              <a:spcBef>
                <a:spcPts val="600"/>
              </a:spcBef>
              <a:spcAft>
                <a:spcPts val="600"/>
              </a:spcAft>
            </a:pPr>
            <a:endParaRPr lang="el-GR" sz="3600" b="1" dirty="0"/>
          </a:p>
        </p:txBody>
      </p:sp>
    </p:spTree>
    <p:extLst>
      <p:ext uri="{BB962C8B-B14F-4D97-AF65-F5344CB8AC3E}">
        <p14:creationId xmlns:p14="http://schemas.microsoft.com/office/powerpoint/2010/main" xmlns="" val="295653305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44624"/>
            <a:ext cx="8229600" cy="720080"/>
          </a:xfrm>
        </p:spPr>
        <p:txBody>
          <a:bodyPr>
            <a:normAutofit fontScale="90000"/>
          </a:bodyPr>
          <a:lstStyle/>
          <a:p>
            <a:pPr algn="ctr"/>
            <a:r>
              <a:rPr lang="el-GR" sz="3600" b="1" dirty="0" smtClean="0">
                <a:solidFill>
                  <a:srgbClr val="7030A0"/>
                </a:solidFill>
              </a:rPr>
              <a:t>ΙΣΟΛΟΓΙΣΜΟΣ (</a:t>
            </a:r>
            <a:r>
              <a:rPr lang="el-GR" sz="6000" b="1" dirty="0" smtClean="0">
                <a:solidFill>
                  <a:srgbClr val="7030A0"/>
                </a:solidFill>
              </a:rPr>
              <a:t>2</a:t>
            </a:r>
            <a:r>
              <a:rPr lang="el-GR" sz="3600" b="1" dirty="0" smtClean="0">
                <a:solidFill>
                  <a:srgbClr val="7030A0"/>
                </a:solidFill>
              </a:rPr>
              <a:t>)</a:t>
            </a:r>
          </a:p>
        </p:txBody>
      </p:sp>
      <p:sp>
        <p:nvSpPr>
          <p:cNvPr id="16387" name="Rectangle 3"/>
          <p:cNvSpPr>
            <a:spLocks noGrp="1" noChangeArrowheads="1"/>
          </p:cNvSpPr>
          <p:nvPr>
            <p:ph type="body" idx="1"/>
          </p:nvPr>
        </p:nvSpPr>
        <p:spPr>
          <a:xfrm>
            <a:off x="0" y="692696"/>
            <a:ext cx="9144000" cy="6165304"/>
          </a:xfrm>
        </p:spPr>
        <p:txBody>
          <a:bodyPr/>
          <a:lstStyle/>
          <a:p>
            <a:pPr algn="just">
              <a:buFontTx/>
              <a:buNone/>
            </a:pPr>
            <a:r>
              <a:rPr lang="el-GR" b="1" u="sng" dirty="0" smtClean="0"/>
              <a:t>Απεικονίζει:</a:t>
            </a:r>
          </a:p>
          <a:p>
            <a:pPr algn="just"/>
            <a:r>
              <a:rPr lang="el-GR" b="1" dirty="0" smtClean="0">
                <a:solidFill>
                  <a:schemeClr val="bg1"/>
                </a:solidFill>
              </a:rPr>
              <a:t>Το ενεργητικό που περιλαμβάνει:</a:t>
            </a:r>
            <a:r>
              <a:rPr lang="el-GR" dirty="0" smtClean="0">
                <a:solidFill>
                  <a:schemeClr val="bg1"/>
                </a:solidFill>
              </a:rPr>
              <a:t> </a:t>
            </a:r>
            <a:r>
              <a:rPr lang="el-GR" b="1" dirty="0" smtClean="0">
                <a:solidFill>
                  <a:srgbClr val="0000FF"/>
                </a:solidFill>
              </a:rPr>
              <a:t>α) Πάγια, </a:t>
            </a:r>
            <a:r>
              <a:rPr lang="el-GR" b="1" dirty="0" smtClean="0"/>
              <a:t>και </a:t>
            </a:r>
            <a:r>
              <a:rPr lang="el-GR" b="1" dirty="0" smtClean="0">
                <a:solidFill>
                  <a:srgbClr val="002060"/>
                </a:solidFill>
              </a:rPr>
              <a:t>β) το Κυκλοφορούν Ενεργητικό (αποθέματα, απαιτήσεις, χρεόγραφα, διαθέσιμα).</a:t>
            </a:r>
          </a:p>
          <a:p>
            <a:pPr algn="just"/>
            <a:r>
              <a:rPr lang="el-GR" b="1" dirty="0" smtClean="0"/>
              <a:t>Ε = Πάγια + Κυκλοφορούν Ενεργητικό </a:t>
            </a:r>
          </a:p>
          <a:p>
            <a:pPr algn="just"/>
            <a:endParaRPr lang="el-GR" b="1" dirty="0" smtClean="0"/>
          </a:p>
          <a:p>
            <a:pPr algn="just"/>
            <a:r>
              <a:rPr lang="el-GR" b="1" dirty="0" smtClean="0">
                <a:solidFill>
                  <a:schemeClr val="bg1"/>
                </a:solidFill>
              </a:rPr>
              <a:t>Το παθητικό που περιλαμβάνει:</a:t>
            </a:r>
            <a:r>
              <a:rPr lang="el-GR" dirty="0" smtClean="0">
                <a:solidFill>
                  <a:schemeClr val="bg1"/>
                </a:solidFill>
              </a:rPr>
              <a:t> </a:t>
            </a:r>
            <a:r>
              <a:rPr lang="el-GR" b="1" dirty="0" smtClean="0">
                <a:solidFill>
                  <a:srgbClr val="C00000"/>
                </a:solidFill>
              </a:rPr>
              <a:t>α) ίδια κεφάλαια της επιχείρησης</a:t>
            </a:r>
            <a:r>
              <a:rPr lang="el-GR" b="1" dirty="0" smtClean="0"/>
              <a:t> </a:t>
            </a:r>
            <a:r>
              <a:rPr lang="el-GR" b="1" dirty="0" smtClean="0">
                <a:solidFill>
                  <a:srgbClr val="7030A0"/>
                </a:solidFill>
              </a:rPr>
              <a:t>β) μακροπρόθεσμες υποχρεώσεις και τέλος </a:t>
            </a:r>
            <a:r>
              <a:rPr lang="el-GR" b="1" dirty="0" smtClean="0">
                <a:solidFill>
                  <a:srgbClr val="FFC000"/>
                </a:solidFill>
              </a:rPr>
              <a:t>γ) βραχυπρόθεσμες υποχρεώσεις σε προμηθευτές, δάνεια σε τράπεζες, λοιπές υποχρεώσεις. </a:t>
            </a:r>
          </a:p>
          <a:p>
            <a:pPr algn="just"/>
            <a:r>
              <a:rPr lang="el-GR" b="1" dirty="0" smtClean="0"/>
              <a:t>Π=Ι.Κ.+Μ.Υ.+Β.Υ. </a:t>
            </a:r>
          </a:p>
          <a:p>
            <a:r>
              <a:rPr lang="el-GR" b="1" dirty="0" smtClean="0"/>
              <a:t>Ε=Π</a:t>
            </a:r>
            <a:br>
              <a:rPr lang="el-GR" b="1" dirty="0" smtClean="0"/>
            </a:br>
            <a:endParaRPr lang="el-GR" b="1" dirty="0"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B36DC429-2E72-45D8-8883-DE8C57E00957}" type="slidenum">
              <a:rPr lang="el-GR"/>
              <a:pPr/>
              <a:t>168</a:t>
            </a:fld>
            <a:endParaRPr lang="el-GR" dirty="0"/>
          </a:p>
        </p:txBody>
      </p:sp>
      <p:sp>
        <p:nvSpPr>
          <p:cNvPr id="285700" name="Rectangle 4"/>
          <p:cNvSpPr>
            <a:spLocks noGrp="1" noChangeArrowheads="1"/>
          </p:cNvSpPr>
          <p:nvPr>
            <p:ph type="title"/>
          </p:nvPr>
        </p:nvSpPr>
        <p:spPr>
          <a:xfrm>
            <a:off x="250825" y="188640"/>
            <a:ext cx="8604250" cy="576064"/>
          </a:xfrm>
          <a:noFill/>
          <a:ln/>
        </p:spPr>
        <p:txBody>
          <a:bodyPr>
            <a:normAutofit fontScale="90000"/>
          </a:bodyPr>
          <a:lstStyle/>
          <a:p>
            <a:pPr algn="ctr"/>
            <a:r>
              <a:rPr lang="el-GR" sz="3200" b="1" dirty="0">
                <a:solidFill>
                  <a:srgbClr val="C00000"/>
                </a:solidFill>
              </a:rPr>
              <a:t>ΟΜΑΔΟΠΟΙΗΣΗ ΣΤΟΙΧΕΙΩΝ </a:t>
            </a:r>
            <a:r>
              <a:rPr lang="el-GR" sz="3200" b="1" dirty="0" smtClean="0">
                <a:solidFill>
                  <a:srgbClr val="C00000"/>
                </a:solidFill>
              </a:rPr>
              <a:t>ΙΣΟΛΟΓΙΣΜΟΥ</a:t>
            </a:r>
            <a:endParaRPr lang="el-GR" sz="3200" b="1" dirty="0">
              <a:solidFill>
                <a:srgbClr val="C00000"/>
              </a:solidFill>
            </a:endParaRPr>
          </a:p>
        </p:txBody>
      </p:sp>
      <p:sp>
        <p:nvSpPr>
          <p:cNvPr id="285701" name="Rectangle 5"/>
          <p:cNvSpPr>
            <a:spLocks noGrp="1" noChangeArrowheads="1"/>
          </p:cNvSpPr>
          <p:nvPr>
            <p:ph type="body" idx="1"/>
          </p:nvPr>
        </p:nvSpPr>
        <p:spPr>
          <a:xfrm>
            <a:off x="179512" y="836712"/>
            <a:ext cx="8964488" cy="5472608"/>
          </a:xfrm>
          <a:noFill/>
          <a:ln/>
        </p:spPr>
        <p:txBody>
          <a:bodyPr>
            <a:normAutofit/>
          </a:bodyPr>
          <a:lstStyle/>
          <a:p>
            <a:pPr algn="ctr">
              <a:buFont typeface="Wingdings" pitchFamily="2" charset="2"/>
              <a:buNone/>
            </a:pPr>
            <a:r>
              <a:rPr lang="el-GR" dirty="0"/>
              <a:t>	</a:t>
            </a:r>
            <a:r>
              <a:rPr lang="el-GR" sz="2400" dirty="0"/>
              <a:t>Για την ευκολότερη μελέτη και την άντληση περισσότερων πληροφοριών, τα στοιχεία του ισολογισμού ταξινομούνται σε ομάδες. Η ομαδοποίηση αφορά τα στοιχεία του ενεργητικού και του παθητικού.</a:t>
            </a:r>
          </a:p>
          <a:p>
            <a:pPr algn="ctr">
              <a:buFont typeface="Wingdings" pitchFamily="2" charset="2"/>
              <a:buNone/>
            </a:pPr>
            <a:r>
              <a:rPr lang="el-GR" sz="2400" b="1" dirty="0"/>
              <a:t>ΟΜΑΔΟΠΟΙΗΣΗ</a:t>
            </a:r>
          </a:p>
          <a:p>
            <a:pPr>
              <a:buFont typeface="Wingdings" pitchFamily="2" charset="2"/>
              <a:buNone/>
            </a:pPr>
            <a:r>
              <a:rPr lang="el-GR" sz="2400" dirty="0"/>
              <a:t>      Ενεργητικό				</a:t>
            </a:r>
            <a:r>
              <a:rPr lang="el-GR" sz="2400" dirty="0" smtClean="0"/>
              <a:t>		Παθητικό</a:t>
            </a:r>
            <a:endParaRPr lang="el-GR" sz="2400" dirty="0"/>
          </a:p>
          <a:p>
            <a:pPr>
              <a:buFont typeface="Wingdings" pitchFamily="2" charset="2"/>
              <a:buNone/>
            </a:pPr>
            <a:endParaRPr lang="el-GR" sz="2400" dirty="0"/>
          </a:p>
          <a:p>
            <a:pPr>
              <a:buFont typeface="Wingdings" pitchFamily="2" charset="2"/>
              <a:buNone/>
            </a:pPr>
            <a:endParaRPr lang="el-GR" sz="2400" dirty="0"/>
          </a:p>
          <a:p>
            <a:pPr>
              <a:buFont typeface="Wingdings" pitchFamily="2" charset="2"/>
              <a:buNone/>
            </a:pPr>
            <a:endParaRPr lang="el-GR" sz="2400" dirty="0"/>
          </a:p>
          <a:p>
            <a:pPr>
              <a:buFont typeface="Wingdings" pitchFamily="2" charset="2"/>
              <a:buNone/>
            </a:pPr>
            <a:endParaRPr lang="el-GR" sz="2400" dirty="0"/>
          </a:p>
          <a:p>
            <a:pPr>
              <a:buFont typeface="Wingdings" pitchFamily="2" charset="2"/>
              <a:buNone/>
            </a:pPr>
            <a:r>
              <a:rPr lang="el-GR" sz="1500" dirty="0"/>
              <a:t>Διαθέσιμο ενεργητικό </a:t>
            </a:r>
            <a:r>
              <a:rPr lang="el-GR" sz="1200" dirty="0"/>
              <a:t>(ταμείο κ.τ.λ.)</a:t>
            </a:r>
            <a:r>
              <a:rPr lang="el-GR" sz="1500" dirty="0"/>
              <a:t>			Βραχυπρόθεσμο Παθητικό </a:t>
            </a:r>
            <a:r>
              <a:rPr lang="el-GR" sz="1200" dirty="0"/>
              <a:t>(προμηθευτές κ.τ.λ.)</a:t>
            </a:r>
          </a:p>
          <a:p>
            <a:pPr>
              <a:buFont typeface="Wingdings" pitchFamily="2" charset="2"/>
              <a:buNone/>
            </a:pPr>
            <a:r>
              <a:rPr lang="el-GR" sz="1500" dirty="0"/>
              <a:t>Κυκλοφορούν </a:t>
            </a:r>
            <a:r>
              <a:rPr lang="el-GR" sz="1500" dirty="0" smtClean="0"/>
              <a:t>ενεργητικό </a:t>
            </a:r>
            <a:r>
              <a:rPr lang="el-GR" sz="1200" dirty="0"/>
              <a:t>(εμπ/τα κ.τ.λ.)</a:t>
            </a:r>
            <a:r>
              <a:rPr lang="el-GR" sz="1500" dirty="0"/>
              <a:t>	</a:t>
            </a:r>
            <a:r>
              <a:rPr lang="el-GR" sz="1500" dirty="0" smtClean="0"/>
              <a:t>	Μακροπρόθεσμο </a:t>
            </a:r>
            <a:r>
              <a:rPr lang="el-GR" sz="1500" dirty="0"/>
              <a:t>Παθητικό </a:t>
            </a:r>
            <a:r>
              <a:rPr lang="el-GR" sz="1200" dirty="0"/>
              <a:t>(ομολογιακά δάνεια κ.τ.λ.)</a:t>
            </a:r>
          </a:p>
          <a:p>
            <a:pPr>
              <a:buFont typeface="Wingdings" pitchFamily="2" charset="2"/>
              <a:buNone/>
            </a:pPr>
            <a:r>
              <a:rPr lang="el-GR" sz="1500" dirty="0"/>
              <a:t>Πάγιο ενεργητικό </a:t>
            </a:r>
            <a:r>
              <a:rPr lang="el-GR" sz="1200" dirty="0"/>
              <a:t>(ακίνητα,  μηχανήματα κ.τ.λ.)</a:t>
            </a:r>
          </a:p>
        </p:txBody>
      </p:sp>
      <p:sp>
        <p:nvSpPr>
          <p:cNvPr id="285702" name="Cloud"/>
          <p:cNvSpPr>
            <a:spLocks noChangeAspect="1" noEditPoints="1" noChangeArrowheads="1"/>
          </p:cNvSpPr>
          <p:nvPr/>
        </p:nvSpPr>
        <p:spPr bwMode="auto">
          <a:xfrm>
            <a:off x="251520" y="3356992"/>
            <a:ext cx="3095625" cy="16557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eaLnBrk="1" hangingPunct="1"/>
            <a:r>
              <a:rPr lang="el-GR" b="1" i="1" dirty="0">
                <a:solidFill>
                  <a:schemeClr val="bg2"/>
                </a:solidFill>
                <a:effectLst>
                  <a:outerShdw blurRad="38100" dist="38100" dir="2700000" algn="tl">
                    <a:srgbClr val="FFFFFF"/>
                  </a:outerShdw>
                </a:effectLst>
                <a:latin typeface="Times New Roman" pitchFamily="18" charset="0"/>
              </a:rPr>
              <a:t>Ταξινομούνται με βάση το κριτήριο της ρευστότητας της </a:t>
            </a:r>
            <a:endParaRPr lang="el-GR" b="1" i="1" dirty="0">
              <a:effectLst>
                <a:outerShdw blurRad="38100" dist="38100" dir="2700000" algn="tl">
                  <a:srgbClr val="000000"/>
                </a:outerShdw>
              </a:effectLst>
              <a:latin typeface="Times New Roman" pitchFamily="18" charset="0"/>
            </a:endParaRPr>
          </a:p>
        </p:txBody>
      </p:sp>
      <p:sp>
        <p:nvSpPr>
          <p:cNvPr id="285703" name="Cloud"/>
          <p:cNvSpPr>
            <a:spLocks noChangeAspect="1" noEditPoints="1" noChangeArrowheads="1"/>
          </p:cNvSpPr>
          <p:nvPr/>
        </p:nvSpPr>
        <p:spPr bwMode="auto">
          <a:xfrm>
            <a:off x="5580112" y="3284984"/>
            <a:ext cx="3311525" cy="16557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eaLnBrk="1" hangingPunct="1"/>
            <a:r>
              <a:rPr lang="el-GR" b="1" i="1" dirty="0">
                <a:solidFill>
                  <a:schemeClr val="bg2"/>
                </a:solidFill>
                <a:effectLst>
                  <a:outerShdw blurRad="38100" dist="38100" dir="2700000" algn="tl">
                    <a:srgbClr val="FFFFFF"/>
                  </a:outerShdw>
                </a:effectLst>
                <a:latin typeface="Times New Roman" pitchFamily="18" charset="0"/>
              </a:rPr>
              <a:t>Ταξινομούνται με βάση το κριτήριο της ληκτότητας των υποχρεώσεων</a:t>
            </a:r>
            <a:endParaRPr lang="el-GR" b="1" i="1" dirty="0">
              <a:effectLst>
                <a:outerShdw blurRad="38100" dist="38100" dir="2700000" algn="tl">
                  <a:srgbClr val="000000"/>
                </a:outerShdw>
              </a:effectLst>
              <a:latin typeface="Times New Roman" pitchFamily="18" charset="0"/>
            </a:endParaRPr>
          </a:p>
        </p:txBody>
      </p:sp>
      <p:sp>
        <p:nvSpPr>
          <p:cNvPr id="285704" name="Freeform 8"/>
          <p:cNvSpPr>
            <a:spLocks/>
          </p:cNvSpPr>
          <p:nvPr/>
        </p:nvSpPr>
        <p:spPr bwMode="auto">
          <a:xfrm>
            <a:off x="2483768" y="2924944"/>
            <a:ext cx="792162" cy="215900"/>
          </a:xfrm>
          <a:custGeom>
            <a:avLst/>
            <a:gdLst/>
            <a:ahLst/>
            <a:cxnLst>
              <a:cxn ang="0">
                <a:pos x="730" y="0"/>
              </a:cxn>
              <a:cxn ang="0">
                <a:pos x="0" y="310"/>
              </a:cxn>
            </a:cxnLst>
            <a:rect l="0" t="0" r="r" b="b"/>
            <a:pathLst>
              <a:path w="730" h="310">
                <a:moveTo>
                  <a:pt x="730" y="0"/>
                </a:moveTo>
                <a:lnTo>
                  <a:pt x="0" y="310"/>
                </a:lnTo>
              </a:path>
            </a:pathLst>
          </a:custGeom>
          <a:noFill/>
          <a:ln w="9525">
            <a:solidFill>
              <a:schemeClr val="tx1"/>
            </a:solidFill>
            <a:round/>
            <a:headEnd type="none" w="med" len="med"/>
            <a:tailEnd type="triangle" w="med" len="med"/>
          </a:ln>
          <a:effectLst/>
        </p:spPr>
        <p:txBody>
          <a:bodyPr wrap="none"/>
          <a:lstStyle/>
          <a:p>
            <a:endParaRPr lang="el-GR" dirty="0"/>
          </a:p>
        </p:txBody>
      </p:sp>
      <p:sp>
        <p:nvSpPr>
          <p:cNvPr id="285705" name="Line 9"/>
          <p:cNvSpPr>
            <a:spLocks noChangeShapeType="1"/>
          </p:cNvSpPr>
          <p:nvPr/>
        </p:nvSpPr>
        <p:spPr bwMode="auto">
          <a:xfrm>
            <a:off x="6228184" y="2780928"/>
            <a:ext cx="792163" cy="288925"/>
          </a:xfrm>
          <a:prstGeom prst="line">
            <a:avLst/>
          </a:prstGeom>
          <a:noFill/>
          <a:ln w="9525">
            <a:solidFill>
              <a:schemeClr val="tx1"/>
            </a:solidFill>
            <a:round/>
            <a:headEnd/>
            <a:tailEnd type="triangle" w="med" len="med"/>
          </a:ln>
          <a:effectLst/>
        </p:spPr>
        <p:txBody>
          <a:bodyPr wrap="none"/>
          <a:lstStyle/>
          <a:p>
            <a:endParaRPr lang="el-GR" dirty="0"/>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36A8ADC6-F0BE-4197-B317-7D43F4933E6E}" type="slidenum">
              <a:rPr lang="el-GR"/>
              <a:pPr/>
              <a:t>169</a:t>
            </a:fld>
            <a:endParaRPr lang="el-GR" dirty="0"/>
          </a:p>
        </p:txBody>
      </p:sp>
      <p:sp>
        <p:nvSpPr>
          <p:cNvPr id="286724" name="Rectangle 4"/>
          <p:cNvSpPr>
            <a:spLocks noGrp="1" noChangeArrowheads="1"/>
          </p:cNvSpPr>
          <p:nvPr>
            <p:ph type="title"/>
          </p:nvPr>
        </p:nvSpPr>
        <p:spPr>
          <a:xfrm>
            <a:off x="250825" y="188913"/>
            <a:ext cx="8893175" cy="719137"/>
          </a:xfrm>
          <a:noFill/>
          <a:ln/>
        </p:spPr>
        <p:txBody>
          <a:bodyPr/>
          <a:lstStyle/>
          <a:p>
            <a:pPr algn="ctr"/>
            <a:r>
              <a:rPr lang="el-GR" sz="3200" b="1" dirty="0" smtClean="0">
                <a:solidFill>
                  <a:srgbClr val="C00000"/>
                </a:solidFill>
              </a:rPr>
              <a:t>ΚΑΘΕΤΟΣ ΙΣΟΛΟΓΙΣΜΟΣ</a:t>
            </a:r>
            <a:endParaRPr lang="en-US" sz="3200" b="1" dirty="0">
              <a:solidFill>
                <a:srgbClr val="C00000"/>
              </a:solidFill>
            </a:endParaRPr>
          </a:p>
        </p:txBody>
      </p:sp>
      <p:sp>
        <p:nvSpPr>
          <p:cNvPr id="286725" name="Rectangle 5"/>
          <p:cNvSpPr>
            <a:spLocks noGrp="1" noChangeArrowheads="1"/>
          </p:cNvSpPr>
          <p:nvPr>
            <p:ph type="body" idx="1"/>
          </p:nvPr>
        </p:nvSpPr>
        <p:spPr>
          <a:xfrm>
            <a:off x="251520" y="980728"/>
            <a:ext cx="8640960" cy="5472608"/>
          </a:xfrm>
          <a:noFill/>
          <a:ln/>
        </p:spPr>
        <p:txBody>
          <a:bodyPr>
            <a:normAutofit fontScale="85000" lnSpcReduction="20000"/>
          </a:bodyPr>
          <a:lstStyle/>
          <a:p>
            <a:pPr algn="ctr">
              <a:lnSpc>
                <a:spcPct val="80000"/>
              </a:lnSpc>
              <a:buFont typeface="Wingdings" pitchFamily="2" charset="2"/>
              <a:buNone/>
            </a:pPr>
            <a:r>
              <a:rPr lang="el-GR" sz="1200" dirty="0">
                <a:latin typeface="Arial Black" pitchFamily="34" charset="0"/>
              </a:rPr>
              <a:t>ΜΟΡΦΗ ΤΗΣ ΚΑΘΕΤΗΣ ΠΑΡΑΘΕΣΗΣ ΜΕ ΟΜΑΔΟΠΟΙΗΣΗ ΣΤΟΙΧΕΙΩΝ</a:t>
            </a:r>
            <a:r>
              <a:rPr lang="en-US" sz="1200" dirty="0">
                <a:latin typeface="Arial Black" pitchFamily="34" charset="0"/>
              </a:rPr>
              <a:t>  </a:t>
            </a:r>
            <a:endParaRPr lang="el-GR" sz="1200" dirty="0">
              <a:latin typeface="Arial Black" pitchFamily="34" charset="0"/>
            </a:endParaRPr>
          </a:p>
          <a:p>
            <a:pPr algn="ctr">
              <a:lnSpc>
                <a:spcPct val="80000"/>
              </a:lnSpc>
              <a:buFont typeface="Wingdings" pitchFamily="2" charset="2"/>
              <a:buNone/>
            </a:pPr>
            <a:r>
              <a:rPr lang="el-GR" sz="1200" dirty="0">
                <a:latin typeface="Arial Black" pitchFamily="34" charset="0"/>
              </a:rPr>
              <a:t>Παράδειγμα </a:t>
            </a:r>
            <a:r>
              <a:rPr lang="en-US" sz="1200" dirty="0">
                <a:latin typeface="Arial Black" pitchFamily="34" charset="0"/>
              </a:rPr>
              <a:t>:</a:t>
            </a:r>
            <a:endParaRPr lang="el-GR" sz="1200" dirty="0">
              <a:latin typeface="Arial Black" pitchFamily="34" charset="0"/>
            </a:endParaRPr>
          </a:p>
          <a:p>
            <a:pPr>
              <a:lnSpc>
                <a:spcPct val="80000"/>
              </a:lnSpc>
            </a:pPr>
            <a:endParaRPr lang="en-US" sz="1200" dirty="0">
              <a:latin typeface="Arial Black" pitchFamily="34" charset="0"/>
            </a:endParaRPr>
          </a:p>
          <a:p>
            <a:pPr algn="ctr">
              <a:lnSpc>
                <a:spcPct val="80000"/>
              </a:lnSpc>
              <a:buFont typeface="Wingdings" pitchFamily="2" charset="2"/>
              <a:buNone/>
            </a:pPr>
            <a:r>
              <a:rPr lang="el-GR" sz="1200" dirty="0">
                <a:latin typeface="Arial Black" pitchFamily="34" charset="0"/>
              </a:rPr>
              <a:t>ΕΠΙΧΕΙΡΗΣΗ ΑΒΓ</a:t>
            </a:r>
          </a:p>
          <a:p>
            <a:pPr algn="ctr">
              <a:lnSpc>
                <a:spcPct val="80000"/>
              </a:lnSpc>
              <a:buFont typeface="Wingdings" pitchFamily="2" charset="2"/>
              <a:buNone/>
            </a:pPr>
            <a:r>
              <a:rPr lang="el-GR" sz="1200" dirty="0">
                <a:latin typeface="Arial Black" pitchFamily="34" charset="0"/>
              </a:rPr>
              <a:t>Ισολογισμός 31/12/20ΧΧ</a:t>
            </a:r>
            <a:endParaRPr lang="en-US" sz="1200" dirty="0">
              <a:latin typeface="Arial Black" pitchFamily="34" charset="0"/>
            </a:endParaRPr>
          </a:p>
          <a:p>
            <a:pPr>
              <a:lnSpc>
                <a:spcPct val="80000"/>
              </a:lnSpc>
            </a:pPr>
            <a:endParaRPr lang="el-GR" sz="1200" dirty="0">
              <a:latin typeface="Arial Black" pitchFamily="34" charset="0"/>
            </a:endParaRPr>
          </a:p>
          <a:p>
            <a:pPr>
              <a:lnSpc>
                <a:spcPct val="80000"/>
              </a:lnSpc>
              <a:buFont typeface="Wingdings" pitchFamily="2" charset="2"/>
              <a:buNone/>
            </a:pPr>
            <a:r>
              <a:rPr lang="el-GR" sz="1200" dirty="0">
                <a:latin typeface="Arial Black" pitchFamily="34" charset="0"/>
              </a:rPr>
              <a:t>	</a:t>
            </a:r>
            <a:r>
              <a:rPr lang="el-GR" sz="1200" u="sng" dirty="0">
                <a:latin typeface="Arial Black" pitchFamily="34" charset="0"/>
              </a:rPr>
              <a:t>ΕΝΕΡΓΗΤΙΚΟ</a:t>
            </a:r>
          </a:p>
          <a:p>
            <a:pPr>
              <a:lnSpc>
                <a:spcPct val="80000"/>
              </a:lnSpc>
              <a:buFont typeface="Wingdings" pitchFamily="2" charset="2"/>
              <a:buNone/>
            </a:pPr>
            <a:r>
              <a:rPr lang="el-GR" sz="1200" u="sng" dirty="0">
                <a:latin typeface="Arial Black" pitchFamily="34" charset="0"/>
              </a:rPr>
              <a:t>ΔΙΑΘΕΣΙΜΟ ΕΝΕΡΓΗΤΙΚΟ</a:t>
            </a:r>
          </a:p>
          <a:p>
            <a:pPr>
              <a:lnSpc>
                <a:spcPct val="80000"/>
              </a:lnSpc>
              <a:buFont typeface="Wingdings" pitchFamily="2" charset="2"/>
              <a:buNone/>
            </a:pPr>
            <a:r>
              <a:rPr lang="el-GR" sz="1200" dirty="0">
                <a:latin typeface="Arial Black" pitchFamily="34" charset="0"/>
              </a:rPr>
              <a:t>Ταμείο	                                                                            300.000</a:t>
            </a:r>
          </a:p>
          <a:p>
            <a:pPr>
              <a:lnSpc>
                <a:spcPct val="80000"/>
              </a:lnSpc>
              <a:buFont typeface="Wingdings" pitchFamily="2" charset="2"/>
              <a:buNone/>
            </a:pPr>
            <a:r>
              <a:rPr lang="el-GR" sz="1200" dirty="0">
                <a:latin typeface="Arial Black" pitchFamily="34" charset="0"/>
              </a:rPr>
              <a:t>Καταθέσεις όψεως		</a:t>
            </a:r>
            <a:r>
              <a:rPr lang="el-GR" sz="1200" dirty="0" smtClean="0">
                <a:latin typeface="Arial Black" pitchFamily="34" charset="0"/>
              </a:rPr>
              <a:t>     	            </a:t>
            </a:r>
            <a:r>
              <a:rPr lang="el-GR" sz="1200" u="sng" dirty="0">
                <a:latin typeface="Arial Black" pitchFamily="34" charset="0"/>
              </a:rPr>
              <a:t>150.000</a:t>
            </a:r>
            <a:r>
              <a:rPr lang="el-GR" sz="1200" dirty="0">
                <a:latin typeface="Arial Black" pitchFamily="34" charset="0"/>
              </a:rPr>
              <a:t>		</a:t>
            </a:r>
            <a:r>
              <a:rPr lang="el-GR" sz="1200" dirty="0" smtClean="0">
                <a:latin typeface="Arial Black" pitchFamily="34" charset="0"/>
              </a:rPr>
              <a:t>    450.000</a:t>
            </a:r>
            <a:endParaRPr lang="el-GR" sz="1200" dirty="0">
              <a:latin typeface="Arial Black" pitchFamily="34" charset="0"/>
            </a:endParaRPr>
          </a:p>
          <a:p>
            <a:pPr>
              <a:lnSpc>
                <a:spcPct val="80000"/>
              </a:lnSpc>
              <a:buFont typeface="Wingdings" pitchFamily="2" charset="2"/>
              <a:buNone/>
            </a:pPr>
            <a:r>
              <a:rPr lang="el-GR" sz="1200" u="sng" dirty="0">
                <a:latin typeface="Arial Black" pitchFamily="34" charset="0"/>
              </a:rPr>
              <a:t>ΚΥΚΛΟΦΟΡΟΥΝ ΕΝΕΡΓΗΤΙΚΟ</a:t>
            </a:r>
          </a:p>
          <a:p>
            <a:pPr>
              <a:lnSpc>
                <a:spcPct val="80000"/>
              </a:lnSpc>
              <a:buFont typeface="Wingdings" pitchFamily="2" charset="2"/>
              <a:buNone/>
            </a:pPr>
            <a:r>
              <a:rPr lang="el-GR" sz="1200" dirty="0">
                <a:latin typeface="Arial Black" pitchFamily="34" charset="0"/>
              </a:rPr>
              <a:t>Επιταγές εισπρακτέες                                                           </a:t>
            </a:r>
            <a:r>
              <a:rPr lang="el-GR" sz="1200" dirty="0" smtClean="0">
                <a:latin typeface="Arial Black" pitchFamily="34" charset="0"/>
              </a:rPr>
              <a:t>     110.000</a:t>
            </a:r>
            <a:endParaRPr lang="el-GR" sz="1200" dirty="0">
              <a:latin typeface="Arial Black" pitchFamily="34" charset="0"/>
            </a:endParaRPr>
          </a:p>
          <a:p>
            <a:pPr>
              <a:lnSpc>
                <a:spcPct val="80000"/>
              </a:lnSpc>
              <a:buFont typeface="Wingdings" pitchFamily="2" charset="2"/>
              <a:buNone/>
            </a:pPr>
            <a:r>
              <a:rPr lang="el-GR" sz="1200" dirty="0">
                <a:latin typeface="Arial Black" pitchFamily="34" charset="0"/>
              </a:rPr>
              <a:t>Πελάτες                                                                               </a:t>
            </a:r>
            <a:r>
              <a:rPr lang="el-GR" sz="1200" dirty="0" smtClean="0">
                <a:latin typeface="Arial Black" pitchFamily="34" charset="0"/>
              </a:rPr>
              <a:t>   </a:t>
            </a:r>
            <a:r>
              <a:rPr lang="el-GR" sz="1200" dirty="0">
                <a:latin typeface="Arial Black" pitchFamily="34" charset="0"/>
              </a:rPr>
              <a:t>1.</a:t>
            </a:r>
            <a:r>
              <a:rPr lang="el-GR" sz="1200" u="sng" dirty="0">
                <a:latin typeface="Arial Black" pitchFamily="34" charset="0"/>
              </a:rPr>
              <a:t>800.000</a:t>
            </a:r>
            <a:r>
              <a:rPr lang="el-GR" sz="1200" dirty="0">
                <a:latin typeface="Arial Black" pitchFamily="34" charset="0"/>
              </a:rPr>
              <a:t>             </a:t>
            </a:r>
            <a:r>
              <a:rPr lang="el-GR" sz="1200" dirty="0" smtClean="0">
                <a:latin typeface="Arial Black" pitchFamily="34" charset="0"/>
              </a:rPr>
              <a:t>		 </a:t>
            </a:r>
            <a:r>
              <a:rPr lang="el-GR" sz="1200" dirty="0">
                <a:latin typeface="Arial Black" pitchFamily="34" charset="0"/>
              </a:rPr>
              <a:t>1.910.000</a:t>
            </a:r>
          </a:p>
          <a:p>
            <a:pPr>
              <a:lnSpc>
                <a:spcPct val="80000"/>
              </a:lnSpc>
              <a:buFont typeface="Wingdings" pitchFamily="2" charset="2"/>
              <a:buNone/>
            </a:pPr>
            <a:r>
              <a:rPr lang="el-GR" sz="1200" u="sng" dirty="0">
                <a:latin typeface="Arial Black" pitchFamily="34" charset="0"/>
              </a:rPr>
              <a:t>ΠΑΓΙΟ ΕΝΕΡΓΗΤΙΚΟ</a:t>
            </a:r>
          </a:p>
          <a:p>
            <a:pPr>
              <a:lnSpc>
                <a:spcPct val="80000"/>
              </a:lnSpc>
              <a:buFont typeface="Wingdings" pitchFamily="2" charset="2"/>
              <a:buNone/>
            </a:pPr>
            <a:r>
              <a:rPr lang="el-GR" sz="1200" dirty="0">
                <a:latin typeface="Arial Black" pitchFamily="34" charset="0"/>
              </a:rPr>
              <a:t>Μηχανήματα                                                                       </a:t>
            </a:r>
            <a:r>
              <a:rPr lang="el-GR" sz="1200" dirty="0" smtClean="0">
                <a:latin typeface="Arial Black" pitchFamily="34" charset="0"/>
              </a:rPr>
              <a:t>    </a:t>
            </a:r>
            <a:r>
              <a:rPr lang="el-GR" sz="1200" dirty="0">
                <a:latin typeface="Arial Black" pitchFamily="34" charset="0"/>
              </a:rPr>
              <a:t>1.000.000</a:t>
            </a:r>
          </a:p>
          <a:p>
            <a:pPr>
              <a:lnSpc>
                <a:spcPct val="80000"/>
              </a:lnSpc>
              <a:buFont typeface="Wingdings" pitchFamily="2" charset="2"/>
              <a:buNone/>
            </a:pPr>
            <a:r>
              <a:rPr lang="el-GR" sz="1200" dirty="0">
                <a:latin typeface="Arial Black" pitchFamily="34" charset="0"/>
              </a:rPr>
              <a:t>Αυτοκίνητα			                       </a:t>
            </a:r>
            <a:r>
              <a:rPr lang="el-GR" sz="1200" dirty="0" smtClean="0">
                <a:latin typeface="Arial Black" pitchFamily="34" charset="0"/>
              </a:rPr>
              <a:t>           </a:t>
            </a:r>
            <a:r>
              <a:rPr lang="el-GR" sz="1200" u="sng" dirty="0">
                <a:latin typeface="Arial Black" pitchFamily="34" charset="0"/>
              </a:rPr>
              <a:t>500.000 </a:t>
            </a:r>
            <a:r>
              <a:rPr lang="el-GR" sz="1200" dirty="0">
                <a:latin typeface="Arial Black" pitchFamily="34" charset="0"/>
              </a:rPr>
              <a:t>            </a:t>
            </a:r>
            <a:r>
              <a:rPr lang="el-GR" sz="1200" dirty="0" smtClean="0">
                <a:latin typeface="Arial Black" pitchFamily="34" charset="0"/>
              </a:rPr>
              <a:t>		 </a:t>
            </a:r>
            <a:r>
              <a:rPr lang="el-GR" sz="1200" dirty="0">
                <a:latin typeface="Arial Black" pitchFamily="34" charset="0"/>
              </a:rPr>
              <a:t>1.500.000</a:t>
            </a:r>
          </a:p>
          <a:p>
            <a:pPr>
              <a:lnSpc>
                <a:spcPct val="80000"/>
              </a:lnSpc>
              <a:buFont typeface="Wingdings" pitchFamily="2" charset="2"/>
              <a:buNone/>
            </a:pPr>
            <a:r>
              <a:rPr lang="el-GR" sz="1200" u="sng" dirty="0">
                <a:latin typeface="Arial Black" pitchFamily="34" charset="0"/>
              </a:rPr>
              <a:t>ΣΥΝΟΛΟ ΕΝΕΡΓΗΤΙΚΟΥ</a:t>
            </a:r>
            <a:r>
              <a:rPr lang="el-GR" sz="1200" dirty="0">
                <a:latin typeface="Arial Black" pitchFamily="34" charset="0"/>
              </a:rPr>
              <a:t>                                                      	               </a:t>
            </a:r>
            <a:r>
              <a:rPr lang="el-GR" sz="1200" dirty="0" smtClean="0">
                <a:latin typeface="Arial Black" pitchFamily="34" charset="0"/>
              </a:rPr>
              <a:t>		 3.860.000</a:t>
            </a:r>
            <a:endParaRPr lang="el-GR" sz="1200" dirty="0">
              <a:latin typeface="Arial Black" pitchFamily="34" charset="0"/>
            </a:endParaRPr>
          </a:p>
          <a:p>
            <a:pPr>
              <a:lnSpc>
                <a:spcPct val="80000"/>
              </a:lnSpc>
              <a:buFont typeface="Wingdings" pitchFamily="2" charset="2"/>
              <a:buNone/>
            </a:pPr>
            <a:endParaRPr lang="el-GR" sz="1200" dirty="0">
              <a:latin typeface="Arial Black" pitchFamily="34" charset="0"/>
            </a:endParaRPr>
          </a:p>
          <a:p>
            <a:pPr>
              <a:lnSpc>
                <a:spcPct val="80000"/>
              </a:lnSpc>
              <a:buFont typeface="Wingdings" pitchFamily="2" charset="2"/>
              <a:buNone/>
            </a:pPr>
            <a:r>
              <a:rPr lang="el-GR" sz="1200" u="sng" dirty="0">
                <a:latin typeface="Arial Black" pitchFamily="34" charset="0"/>
              </a:rPr>
              <a:t>ΠΑΘΗΤΙΚΟ ΚΑΙ ΚΑΘΑΡΗ ΘΕΣΗ</a:t>
            </a:r>
          </a:p>
          <a:p>
            <a:pPr>
              <a:lnSpc>
                <a:spcPct val="80000"/>
              </a:lnSpc>
              <a:buFont typeface="Wingdings" pitchFamily="2" charset="2"/>
              <a:buNone/>
            </a:pPr>
            <a:r>
              <a:rPr lang="el-GR" sz="1200" u="sng" dirty="0">
                <a:latin typeface="Arial Black" pitchFamily="34" charset="0"/>
              </a:rPr>
              <a:t>ΒΡΑΧΥΠΡΟΘΕΣΜΟ ΠΑΘΗΤΙΚΟ</a:t>
            </a:r>
          </a:p>
          <a:p>
            <a:pPr>
              <a:lnSpc>
                <a:spcPct val="80000"/>
              </a:lnSpc>
              <a:buFont typeface="Wingdings" pitchFamily="2" charset="2"/>
              <a:buNone/>
            </a:pPr>
            <a:r>
              <a:rPr lang="el-GR" sz="1200" dirty="0">
                <a:latin typeface="Arial Black" pitchFamily="34" charset="0"/>
              </a:rPr>
              <a:t>Προμηθευτές                                                                         </a:t>
            </a:r>
            <a:r>
              <a:rPr lang="el-GR" sz="1200" dirty="0" smtClean="0">
                <a:latin typeface="Arial Black" pitchFamily="34" charset="0"/>
              </a:rPr>
              <a:t>   </a:t>
            </a:r>
            <a:r>
              <a:rPr lang="el-GR" sz="1200" dirty="0">
                <a:latin typeface="Arial Black" pitchFamily="34" charset="0"/>
              </a:rPr>
              <a:t>860.000 </a:t>
            </a:r>
          </a:p>
          <a:p>
            <a:pPr>
              <a:lnSpc>
                <a:spcPct val="80000"/>
              </a:lnSpc>
              <a:buFont typeface="Wingdings" pitchFamily="2" charset="2"/>
              <a:buNone/>
            </a:pPr>
            <a:r>
              <a:rPr lang="el-GR" sz="1200" dirty="0">
                <a:latin typeface="Arial Black" pitchFamily="34" charset="0"/>
              </a:rPr>
              <a:t>Γραμμάτια πληρωτέα	</a:t>
            </a:r>
            <a:r>
              <a:rPr lang="el-GR" sz="1200" dirty="0" smtClean="0">
                <a:latin typeface="Arial Black" pitchFamily="34" charset="0"/>
              </a:rPr>
              <a:t>                                                   </a:t>
            </a:r>
            <a:r>
              <a:rPr lang="el-GR" sz="1200" u="sng" dirty="0" smtClean="0">
                <a:latin typeface="Arial Black" pitchFamily="34" charset="0"/>
              </a:rPr>
              <a:t>1.000.000 </a:t>
            </a:r>
            <a:r>
              <a:rPr lang="el-GR" sz="1200" dirty="0" smtClean="0">
                <a:latin typeface="Arial Black" pitchFamily="34" charset="0"/>
              </a:rPr>
              <a:t>            		1.860.000</a:t>
            </a:r>
            <a:endParaRPr lang="el-GR" sz="1200" dirty="0">
              <a:latin typeface="Arial Black" pitchFamily="34" charset="0"/>
            </a:endParaRPr>
          </a:p>
          <a:p>
            <a:pPr>
              <a:lnSpc>
                <a:spcPct val="80000"/>
              </a:lnSpc>
              <a:buFont typeface="Wingdings" pitchFamily="2" charset="2"/>
              <a:buNone/>
            </a:pPr>
            <a:r>
              <a:rPr lang="el-GR" sz="1200" u="sng" dirty="0">
                <a:latin typeface="Arial Black" pitchFamily="34" charset="0"/>
              </a:rPr>
              <a:t>ΜΑΚΡΟΡΟΘΕΣΜΟ ΠΑΘΗΤΙΚΟ</a:t>
            </a:r>
          </a:p>
          <a:p>
            <a:pPr>
              <a:lnSpc>
                <a:spcPct val="80000"/>
              </a:lnSpc>
              <a:buFont typeface="Wingdings" pitchFamily="2" charset="2"/>
              <a:buNone/>
            </a:pPr>
            <a:r>
              <a:rPr lang="el-GR" sz="1200" dirty="0">
                <a:latin typeface="Arial Black" pitchFamily="34" charset="0"/>
              </a:rPr>
              <a:t>Ενυπόθηκο Δάνειο                                                                   500.000              </a:t>
            </a:r>
            <a:r>
              <a:rPr lang="el-GR" sz="1200" dirty="0" smtClean="0">
                <a:latin typeface="Arial Black" pitchFamily="34" charset="0"/>
              </a:rPr>
              <a:t>		   </a:t>
            </a:r>
            <a:r>
              <a:rPr lang="el-GR" sz="1200" u="sng" dirty="0">
                <a:latin typeface="Arial Black" pitchFamily="34" charset="0"/>
              </a:rPr>
              <a:t>500.000</a:t>
            </a:r>
          </a:p>
          <a:p>
            <a:pPr>
              <a:lnSpc>
                <a:spcPct val="80000"/>
              </a:lnSpc>
              <a:buFont typeface="Wingdings" pitchFamily="2" charset="2"/>
              <a:buNone/>
            </a:pPr>
            <a:r>
              <a:rPr lang="el-GR" sz="1200" u="sng" dirty="0" smtClean="0">
                <a:latin typeface="Arial Black" pitchFamily="34" charset="0"/>
              </a:rPr>
              <a:t>ΣΥΝΟΛΟ ΞΕΝΩΝ ΚΕΦΑΛΑΙΩΝ</a:t>
            </a:r>
            <a:r>
              <a:rPr lang="el-GR" sz="1200" dirty="0" smtClean="0">
                <a:latin typeface="Arial Black" pitchFamily="34" charset="0"/>
              </a:rPr>
              <a:t>					2.360.000</a:t>
            </a:r>
          </a:p>
          <a:p>
            <a:pPr>
              <a:lnSpc>
                <a:spcPct val="80000"/>
              </a:lnSpc>
              <a:buFont typeface="Wingdings" pitchFamily="2" charset="2"/>
              <a:buNone/>
            </a:pPr>
            <a:r>
              <a:rPr lang="el-GR" sz="1200" u="sng" dirty="0" smtClean="0">
                <a:latin typeface="Arial Black" pitchFamily="34" charset="0"/>
              </a:rPr>
              <a:t>ΚΑΘΑΡΗ </a:t>
            </a:r>
            <a:r>
              <a:rPr lang="el-GR" sz="1200" u="sng" dirty="0">
                <a:latin typeface="Arial Black" pitchFamily="34" charset="0"/>
              </a:rPr>
              <a:t>ΘΕΣΗ</a:t>
            </a:r>
          </a:p>
          <a:p>
            <a:pPr>
              <a:lnSpc>
                <a:spcPct val="80000"/>
              </a:lnSpc>
              <a:buFont typeface="Wingdings" pitchFamily="2" charset="2"/>
              <a:buNone/>
            </a:pPr>
            <a:r>
              <a:rPr lang="el-GR" sz="1200" dirty="0">
                <a:latin typeface="Arial Black" pitchFamily="34" charset="0"/>
              </a:rPr>
              <a:t>Ίδιο κεφάλαιο		</a:t>
            </a:r>
            <a:r>
              <a:rPr lang="el-GR" sz="1200" dirty="0" smtClean="0">
                <a:latin typeface="Arial Black" pitchFamily="34" charset="0"/>
              </a:rPr>
              <a:t> 	        1.500.000                                         </a:t>
            </a:r>
            <a:r>
              <a:rPr lang="el-GR" sz="1200" u="sng" dirty="0" smtClean="0">
                <a:latin typeface="Arial Black" pitchFamily="34" charset="0"/>
              </a:rPr>
              <a:t>1.500.000</a:t>
            </a:r>
            <a:endParaRPr lang="el-GR" sz="1200" u="sng" dirty="0">
              <a:latin typeface="Arial Black" pitchFamily="34" charset="0"/>
            </a:endParaRPr>
          </a:p>
          <a:p>
            <a:pPr>
              <a:lnSpc>
                <a:spcPct val="80000"/>
              </a:lnSpc>
              <a:buFont typeface="Wingdings" pitchFamily="2" charset="2"/>
              <a:buNone/>
            </a:pPr>
            <a:r>
              <a:rPr lang="el-GR" sz="1200" u="sng" dirty="0">
                <a:latin typeface="Arial Black" pitchFamily="34" charset="0"/>
              </a:rPr>
              <a:t>ΣΥΝΟΛΟ ΠΑΘΗΤΙΚΟΥ &amp; ΚΑΘΑΡΗΣ ΘΕΣΕΩΣ	</a:t>
            </a:r>
            <a:r>
              <a:rPr lang="el-GR" sz="1200" dirty="0">
                <a:latin typeface="Arial Black" pitchFamily="34" charset="0"/>
              </a:rPr>
              <a:t>		             </a:t>
            </a:r>
            <a:r>
              <a:rPr lang="el-GR" sz="1200" dirty="0" smtClean="0">
                <a:latin typeface="Arial Black" pitchFamily="34" charset="0"/>
              </a:rPr>
              <a:t>          3.860.000</a:t>
            </a:r>
            <a:endParaRPr lang="el-GR" sz="1200" u="sng" dirty="0">
              <a:latin typeface="Arial Black" pitchFamily="34" charset="0"/>
            </a:endParaRPr>
          </a:p>
          <a:p>
            <a:pPr>
              <a:lnSpc>
                <a:spcPct val="80000"/>
              </a:lnSpc>
              <a:buFont typeface="Wingdings" pitchFamily="2" charset="2"/>
              <a:buNone/>
            </a:pPr>
            <a:r>
              <a:rPr lang="el-GR" sz="1200" dirty="0">
                <a:latin typeface="Arial Black" pitchFamily="34" charset="0"/>
              </a:rPr>
              <a:t>                      </a:t>
            </a:r>
          </a:p>
          <a:p>
            <a:pPr>
              <a:lnSpc>
                <a:spcPct val="80000"/>
              </a:lnSpc>
            </a:pPr>
            <a:endParaRPr lang="en-US" sz="1200" dirty="0">
              <a:latin typeface="Arial Black" pitchFamily="34" charset="0"/>
            </a:endParaRPr>
          </a:p>
          <a:p>
            <a:pPr>
              <a:lnSpc>
                <a:spcPct val="80000"/>
              </a:lnSpc>
              <a:buFont typeface="Wingdings" pitchFamily="2" charset="2"/>
              <a:buNone/>
            </a:pPr>
            <a:r>
              <a:rPr lang="en-US" sz="900" dirty="0"/>
              <a:t>    </a:t>
            </a:r>
            <a:endParaRPr lang="el-GR" sz="900" dirty="0"/>
          </a:p>
        </p:txBody>
      </p:sp>
      <p:sp>
        <p:nvSpPr>
          <p:cNvPr id="286728" name="Line 8"/>
          <p:cNvSpPr>
            <a:spLocks noChangeShapeType="1"/>
          </p:cNvSpPr>
          <p:nvPr/>
        </p:nvSpPr>
        <p:spPr bwMode="auto">
          <a:xfrm>
            <a:off x="6732240" y="3645024"/>
            <a:ext cx="865188" cy="0"/>
          </a:xfrm>
          <a:prstGeom prst="line">
            <a:avLst/>
          </a:prstGeom>
          <a:noFill/>
          <a:ln w="9525">
            <a:solidFill>
              <a:schemeClr val="tx1"/>
            </a:solidFill>
            <a:round/>
            <a:headEnd/>
            <a:tailEnd/>
          </a:ln>
          <a:effectLst/>
        </p:spPr>
        <p:txBody>
          <a:bodyPr/>
          <a:lstStyle/>
          <a:p>
            <a:endParaRPr lang="el-GR" dirty="0"/>
          </a:p>
        </p:txBody>
      </p:sp>
      <p:sp>
        <p:nvSpPr>
          <p:cNvPr id="286733" name="Line 13"/>
          <p:cNvSpPr>
            <a:spLocks noChangeShapeType="1"/>
          </p:cNvSpPr>
          <p:nvPr/>
        </p:nvSpPr>
        <p:spPr bwMode="auto">
          <a:xfrm>
            <a:off x="6732240" y="3789040"/>
            <a:ext cx="865188" cy="0"/>
          </a:xfrm>
          <a:prstGeom prst="line">
            <a:avLst/>
          </a:prstGeom>
          <a:noFill/>
          <a:ln w="9525">
            <a:solidFill>
              <a:schemeClr val="tx1"/>
            </a:solidFill>
            <a:round/>
            <a:headEnd/>
            <a:tailEnd/>
          </a:ln>
          <a:effectLst/>
        </p:spPr>
        <p:txBody>
          <a:bodyPr/>
          <a:lstStyle/>
          <a:p>
            <a:endParaRPr lang="el-GR" dirty="0"/>
          </a:p>
        </p:txBody>
      </p:sp>
      <p:sp>
        <p:nvSpPr>
          <p:cNvPr id="286734" name="Line 14"/>
          <p:cNvSpPr>
            <a:spLocks noChangeShapeType="1"/>
          </p:cNvSpPr>
          <p:nvPr/>
        </p:nvSpPr>
        <p:spPr bwMode="auto">
          <a:xfrm>
            <a:off x="6732240" y="5517232"/>
            <a:ext cx="792163" cy="0"/>
          </a:xfrm>
          <a:prstGeom prst="line">
            <a:avLst/>
          </a:prstGeom>
          <a:noFill/>
          <a:ln w="9525">
            <a:solidFill>
              <a:schemeClr val="tx1"/>
            </a:solidFill>
            <a:round/>
            <a:headEnd/>
            <a:tailEnd/>
          </a:ln>
          <a:effectLst/>
        </p:spPr>
        <p:txBody>
          <a:bodyPr/>
          <a:lstStyle/>
          <a:p>
            <a:endParaRPr lang="el-GR"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p:spPr>
        <p:txBody>
          <a:bodyPr>
            <a:normAutofit fontScale="90000"/>
          </a:bodyPr>
          <a:lstStyle/>
          <a:p>
            <a:pPr algn="ctr"/>
            <a:r>
              <a:rPr lang="el-GR" sz="2400" b="1" dirty="0" smtClean="0">
                <a:solidFill>
                  <a:srgbClr val="002060"/>
                </a:solidFill>
              </a:rPr>
              <a:t>ΟΙ ΕΛΑΧΙΣΤΟΙ ΜΙΚΤΟΙ ΜΙΣΘΟΙ ΣΤΗΝ ΕΥΡΩΠΗ ΚΑΙ ΤΗΝ ΑΜΕΡΙΚΗ</a:t>
            </a:r>
            <a:endParaRPr lang="el-GR" sz="2400" b="1" dirty="0">
              <a:solidFill>
                <a:srgbClr val="002060"/>
              </a:solidFill>
            </a:endParaRPr>
          </a:p>
        </p:txBody>
      </p:sp>
      <p:pic>
        <p:nvPicPr>
          <p:cNvPr id="3337218" name="Picture 2"/>
          <p:cNvPicPr>
            <a:picLocks noGrp="1" noChangeAspect="1" noChangeArrowheads="1"/>
          </p:cNvPicPr>
          <p:nvPr>
            <p:ph idx="1"/>
          </p:nvPr>
        </p:nvPicPr>
        <p:blipFill>
          <a:blip r:embed="rId2" cstate="print"/>
          <a:srcRect/>
          <a:stretch>
            <a:fillRect/>
          </a:stretch>
        </p:blipFill>
        <p:spPr bwMode="auto">
          <a:xfrm>
            <a:off x="0" y="548680"/>
            <a:ext cx="9143999"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B0E5F1FB-B921-4D84-9311-B86ADF146A8B}" type="slidenum">
              <a:rPr lang="el-GR"/>
              <a:pPr/>
              <a:t>170</a:t>
            </a:fld>
            <a:endParaRPr lang="el-GR" dirty="0"/>
          </a:p>
        </p:txBody>
      </p:sp>
      <p:sp>
        <p:nvSpPr>
          <p:cNvPr id="151554" name="Rectangle 2"/>
          <p:cNvSpPr>
            <a:spLocks noGrp="1" noChangeArrowheads="1"/>
          </p:cNvSpPr>
          <p:nvPr>
            <p:ph type="title"/>
          </p:nvPr>
        </p:nvSpPr>
        <p:spPr>
          <a:xfrm>
            <a:off x="250825" y="188913"/>
            <a:ext cx="8893175" cy="719137"/>
          </a:xfrm>
        </p:spPr>
        <p:txBody>
          <a:bodyPr/>
          <a:lstStyle/>
          <a:p>
            <a:pPr algn="ctr"/>
            <a:r>
              <a:rPr lang="el-GR" sz="3300" b="1" dirty="0">
                <a:solidFill>
                  <a:srgbClr val="C00000"/>
                </a:solidFill>
              </a:rPr>
              <a:t>ΜΕΘΟΔΟΣ ΔΙΑΔΟΧΙΚΩΝ ΙΣΟΛΟΓΙΣΜΩΝ</a:t>
            </a:r>
            <a:endParaRPr lang="en-US" sz="3300" b="1" dirty="0">
              <a:solidFill>
                <a:srgbClr val="C00000"/>
              </a:solidFill>
            </a:endParaRPr>
          </a:p>
        </p:txBody>
      </p:sp>
      <p:sp>
        <p:nvSpPr>
          <p:cNvPr id="151555" name="Rectangle 3"/>
          <p:cNvSpPr>
            <a:spLocks noGrp="1" noChangeArrowheads="1"/>
          </p:cNvSpPr>
          <p:nvPr>
            <p:ph type="body" idx="1"/>
          </p:nvPr>
        </p:nvSpPr>
        <p:spPr>
          <a:xfrm>
            <a:off x="250825" y="981075"/>
            <a:ext cx="8893175" cy="5114925"/>
          </a:xfrm>
        </p:spPr>
        <p:txBody>
          <a:bodyPr/>
          <a:lstStyle/>
          <a:p>
            <a:pPr marL="609600" indent="-609600" algn="ctr">
              <a:buNone/>
            </a:pPr>
            <a:r>
              <a:rPr lang="el-GR" sz="2000" b="1" u="sng" dirty="0">
                <a:solidFill>
                  <a:schemeClr val="bg1"/>
                </a:solidFill>
              </a:rPr>
              <a:t>ΛΟΓΙΣΤΙΚΟ ΓΕΓΟΝΟΣ 1</a:t>
            </a:r>
          </a:p>
          <a:p>
            <a:pPr marL="609600" indent="-609600" algn="ctr"/>
            <a:r>
              <a:rPr lang="el-GR" sz="2000" dirty="0"/>
              <a:t>Ο Ν. Δημητρίου αποφασίζει να ιδρύσει μια επιχείρηση αντιπροσωπειών. Για το σκοπό αυτό εισφέρει € 500.000 μετρητά</a:t>
            </a:r>
            <a:endParaRPr lang="el-GR" sz="2400" dirty="0"/>
          </a:p>
          <a:p>
            <a:pPr marL="609600" indent="-609600" algn="ctr">
              <a:buFont typeface="Wingdings" pitchFamily="2" charset="2"/>
              <a:buNone/>
            </a:pPr>
            <a:r>
              <a:rPr lang="el-GR" sz="2000" dirty="0"/>
              <a:t>Ε                                   </a:t>
            </a:r>
            <a:r>
              <a:rPr lang="el-GR" sz="2000" dirty="0">
                <a:solidFill>
                  <a:srgbClr val="C00000"/>
                </a:solidFill>
              </a:rPr>
              <a:t>ΙΣΟΛΟΓΙΣΜΟΣ 1</a:t>
            </a:r>
            <a:r>
              <a:rPr lang="el-GR" sz="2000" dirty="0"/>
              <a:t>                              Π</a:t>
            </a:r>
          </a:p>
          <a:p>
            <a:pPr marL="609600" indent="-609600">
              <a:buFont typeface="Wingdings" pitchFamily="2" charset="2"/>
              <a:buNone/>
            </a:pPr>
            <a:r>
              <a:rPr lang="el-GR" sz="2000" dirty="0"/>
              <a:t>              Ταμείο                            500.000     Ίδιο Κεφάλαιο              500.000</a:t>
            </a:r>
          </a:p>
          <a:p>
            <a:pPr marL="609600" indent="-609600">
              <a:buFont typeface="Wingdings" pitchFamily="2" charset="2"/>
              <a:buNone/>
            </a:pPr>
            <a:endParaRPr lang="el-GR" sz="2000" dirty="0"/>
          </a:p>
          <a:p>
            <a:pPr marL="609600" indent="-609600" algn="ctr"/>
            <a:endParaRPr lang="el-GR" sz="2000" dirty="0"/>
          </a:p>
          <a:p>
            <a:pPr marL="609600" indent="-609600" algn="ctr">
              <a:buNone/>
            </a:pPr>
            <a:r>
              <a:rPr lang="el-GR" sz="2000" b="1" u="sng" dirty="0">
                <a:solidFill>
                  <a:schemeClr val="bg1"/>
                </a:solidFill>
              </a:rPr>
              <a:t>ΛΟΓΙΣΤΙΚΟ ΓΕΓΟΝΟΣ 2</a:t>
            </a:r>
          </a:p>
          <a:p>
            <a:pPr marL="609600" indent="-609600" algn="ctr"/>
            <a:r>
              <a:rPr lang="el-GR" sz="2000" dirty="0"/>
              <a:t>Η Επιχείρηση καταβάλλει € 80.000 για την αγορά επίπλων</a:t>
            </a:r>
            <a:endParaRPr lang="el-GR" sz="2400" dirty="0"/>
          </a:p>
          <a:p>
            <a:pPr marL="609600" indent="-609600" algn="ctr">
              <a:buFont typeface="Wingdings" pitchFamily="2" charset="2"/>
              <a:buNone/>
            </a:pPr>
            <a:r>
              <a:rPr lang="el-GR" sz="2000" dirty="0"/>
              <a:t>Ε                                   </a:t>
            </a:r>
            <a:r>
              <a:rPr lang="el-GR" sz="2000" dirty="0">
                <a:solidFill>
                  <a:srgbClr val="C00000"/>
                </a:solidFill>
              </a:rPr>
              <a:t>ΙΣΟΛΟΓΙΣΜΟΣ 2</a:t>
            </a:r>
            <a:r>
              <a:rPr lang="el-GR" sz="2000" dirty="0"/>
              <a:t>                              Π</a:t>
            </a:r>
          </a:p>
          <a:p>
            <a:pPr marL="609600" indent="-609600">
              <a:buFont typeface="Wingdings" pitchFamily="2" charset="2"/>
              <a:buNone/>
            </a:pPr>
            <a:r>
              <a:rPr lang="el-GR" sz="2000" dirty="0"/>
              <a:t>              Ταμείο                            420.000     Ίδιο Κεφάλαιο              500.000</a:t>
            </a:r>
          </a:p>
          <a:p>
            <a:pPr marL="609600" indent="-609600">
              <a:buFont typeface="Wingdings" pitchFamily="2" charset="2"/>
              <a:buNone/>
            </a:pPr>
            <a:r>
              <a:rPr lang="el-GR" sz="2000" dirty="0"/>
              <a:t>              Έπιπλα και σκεύη            80.000</a:t>
            </a:r>
          </a:p>
          <a:p>
            <a:pPr marL="609600" indent="-609600">
              <a:buFont typeface="Wingdings" pitchFamily="2" charset="2"/>
              <a:buNone/>
            </a:pPr>
            <a:r>
              <a:rPr lang="el-GR" sz="2000" dirty="0"/>
              <a:t>                                                      500.000                                            500.000</a:t>
            </a:r>
            <a:endParaRPr lang="en-US" sz="2000" dirty="0"/>
          </a:p>
        </p:txBody>
      </p:sp>
      <p:sp>
        <p:nvSpPr>
          <p:cNvPr id="151556" name="Line 4"/>
          <p:cNvSpPr>
            <a:spLocks noChangeShapeType="1"/>
          </p:cNvSpPr>
          <p:nvPr/>
        </p:nvSpPr>
        <p:spPr bwMode="auto">
          <a:xfrm>
            <a:off x="1116013" y="2420938"/>
            <a:ext cx="7488237" cy="0"/>
          </a:xfrm>
          <a:prstGeom prst="line">
            <a:avLst/>
          </a:prstGeom>
          <a:noFill/>
          <a:ln w="9525">
            <a:solidFill>
              <a:schemeClr val="tx1"/>
            </a:solidFill>
            <a:round/>
            <a:headEnd/>
            <a:tailEnd/>
          </a:ln>
          <a:effectLst/>
        </p:spPr>
        <p:txBody>
          <a:bodyPr/>
          <a:lstStyle/>
          <a:p>
            <a:endParaRPr lang="el-GR" dirty="0"/>
          </a:p>
        </p:txBody>
      </p:sp>
      <p:sp>
        <p:nvSpPr>
          <p:cNvPr id="151557" name="Line 5"/>
          <p:cNvSpPr>
            <a:spLocks noChangeShapeType="1"/>
          </p:cNvSpPr>
          <p:nvPr/>
        </p:nvSpPr>
        <p:spPr bwMode="auto">
          <a:xfrm>
            <a:off x="4643438" y="2492375"/>
            <a:ext cx="0" cy="649288"/>
          </a:xfrm>
          <a:prstGeom prst="line">
            <a:avLst/>
          </a:prstGeom>
          <a:noFill/>
          <a:ln w="9525">
            <a:solidFill>
              <a:schemeClr val="tx1"/>
            </a:solidFill>
            <a:round/>
            <a:headEnd/>
            <a:tailEnd/>
          </a:ln>
          <a:effectLst/>
        </p:spPr>
        <p:txBody>
          <a:bodyPr/>
          <a:lstStyle/>
          <a:p>
            <a:endParaRPr lang="el-GR" dirty="0"/>
          </a:p>
        </p:txBody>
      </p:sp>
      <p:sp>
        <p:nvSpPr>
          <p:cNvPr id="151558" name="Line 6"/>
          <p:cNvSpPr>
            <a:spLocks noChangeShapeType="1"/>
          </p:cNvSpPr>
          <p:nvPr/>
        </p:nvSpPr>
        <p:spPr bwMode="auto">
          <a:xfrm>
            <a:off x="3779912" y="2780928"/>
            <a:ext cx="792162" cy="0"/>
          </a:xfrm>
          <a:prstGeom prst="line">
            <a:avLst/>
          </a:prstGeom>
          <a:noFill/>
          <a:ln w="9525">
            <a:solidFill>
              <a:schemeClr val="tx1"/>
            </a:solidFill>
            <a:round/>
            <a:headEnd/>
            <a:tailEnd/>
          </a:ln>
          <a:effectLst/>
        </p:spPr>
        <p:txBody>
          <a:bodyPr/>
          <a:lstStyle/>
          <a:p>
            <a:endParaRPr lang="el-GR" dirty="0"/>
          </a:p>
        </p:txBody>
      </p:sp>
      <p:sp>
        <p:nvSpPr>
          <p:cNvPr id="151559" name="Line 7"/>
          <p:cNvSpPr>
            <a:spLocks noChangeShapeType="1"/>
          </p:cNvSpPr>
          <p:nvPr/>
        </p:nvSpPr>
        <p:spPr bwMode="auto">
          <a:xfrm>
            <a:off x="7452320" y="2780928"/>
            <a:ext cx="792163" cy="0"/>
          </a:xfrm>
          <a:prstGeom prst="line">
            <a:avLst/>
          </a:prstGeom>
          <a:noFill/>
          <a:ln w="9525">
            <a:solidFill>
              <a:schemeClr val="tx1"/>
            </a:solidFill>
            <a:round/>
            <a:headEnd/>
            <a:tailEnd/>
          </a:ln>
          <a:effectLst/>
        </p:spPr>
        <p:txBody>
          <a:bodyPr/>
          <a:lstStyle/>
          <a:p>
            <a:endParaRPr lang="el-GR" dirty="0"/>
          </a:p>
        </p:txBody>
      </p:sp>
      <p:sp>
        <p:nvSpPr>
          <p:cNvPr id="151560" name="Line 8"/>
          <p:cNvSpPr>
            <a:spLocks noChangeShapeType="1"/>
          </p:cNvSpPr>
          <p:nvPr/>
        </p:nvSpPr>
        <p:spPr bwMode="auto">
          <a:xfrm>
            <a:off x="3708400" y="2852738"/>
            <a:ext cx="863600" cy="0"/>
          </a:xfrm>
          <a:prstGeom prst="line">
            <a:avLst/>
          </a:prstGeom>
          <a:noFill/>
          <a:ln w="9525">
            <a:solidFill>
              <a:schemeClr val="tx1"/>
            </a:solidFill>
            <a:round/>
            <a:headEnd/>
            <a:tailEnd/>
          </a:ln>
          <a:effectLst/>
        </p:spPr>
        <p:txBody>
          <a:bodyPr/>
          <a:lstStyle/>
          <a:p>
            <a:endParaRPr lang="el-GR" dirty="0"/>
          </a:p>
        </p:txBody>
      </p:sp>
      <p:sp>
        <p:nvSpPr>
          <p:cNvPr id="151561" name="Line 9"/>
          <p:cNvSpPr>
            <a:spLocks noChangeShapeType="1"/>
          </p:cNvSpPr>
          <p:nvPr/>
        </p:nvSpPr>
        <p:spPr bwMode="auto">
          <a:xfrm>
            <a:off x="7308850" y="2852738"/>
            <a:ext cx="935038" cy="0"/>
          </a:xfrm>
          <a:prstGeom prst="line">
            <a:avLst/>
          </a:prstGeom>
          <a:noFill/>
          <a:ln w="9525">
            <a:solidFill>
              <a:schemeClr val="tx1"/>
            </a:solidFill>
            <a:round/>
            <a:headEnd/>
            <a:tailEnd/>
          </a:ln>
          <a:effectLst/>
        </p:spPr>
        <p:txBody>
          <a:bodyPr/>
          <a:lstStyle/>
          <a:p>
            <a:endParaRPr lang="el-GR" dirty="0"/>
          </a:p>
        </p:txBody>
      </p:sp>
      <p:sp>
        <p:nvSpPr>
          <p:cNvPr id="151562" name="Line 10"/>
          <p:cNvSpPr>
            <a:spLocks noChangeShapeType="1"/>
          </p:cNvSpPr>
          <p:nvPr/>
        </p:nvSpPr>
        <p:spPr bwMode="auto">
          <a:xfrm>
            <a:off x="1043608" y="4653136"/>
            <a:ext cx="7488237" cy="0"/>
          </a:xfrm>
          <a:prstGeom prst="line">
            <a:avLst/>
          </a:prstGeom>
          <a:noFill/>
          <a:ln w="9525">
            <a:solidFill>
              <a:schemeClr val="tx1"/>
            </a:solidFill>
            <a:round/>
            <a:headEnd/>
            <a:tailEnd/>
          </a:ln>
          <a:effectLst/>
        </p:spPr>
        <p:txBody>
          <a:bodyPr/>
          <a:lstStyle/>
          <a:p>
            <a:endParaRPr lang="el-GR" dirty="0"/>
          </a:p>
        </p:txBody>
      </p:sp>
      <p:sp>
        <p:nvSpPr>
          <p:cNvPr id="151563" name="Line 11"/>
          <p:cNvSpPr>
            <a:spLocks noChangeShapeType="1"/>
          </p:cNvSpPr>
          <p:nvPr/>
        </p:nvSpPr>
        <p:spPr bwMode="auto">
          <a:xfrm>
            <a:off x="4643438" y="4581525"/>
            <a:ext cx="0" cy="649288"/>
          </a:xfrm>
          <a:prstGeom prst="line">
            <a:avLst/>
          </a:prstGeom>
          <a:noFill/>
          <a:ln w="9525">
            <a:solidFill>
              <a:schemeClr val="tx1"/>
            </a:solidFill>
            <a:round/>
            <a:headEnd/>
            <a:tailEnd/>
          </a:ln>
          <a:effectLst/>
        </p:spPr>
        <p:txBody>
          <a:bodyPr/>
          <a:lstStyle/>
          <a:p>
            <a:endParaRPr lang="el-GR" dirty="0"/>
          </a:p>
        </p:txBody>
      </p:sp>
      <p:sp>
        <p:nvSpPr>
          <p:cNvPr id="151564" name="Line 12"/>
          <p:cNvSpPr>
            <a:spLocks noChangeShapeType="1"/>
          </p:cNvSpPr>
          <p:nvPr/>
        </p:nvSpPr>
        <p:spPr bwMode="auto">
          <a:xfrm>
            <a:off x="3779912" y="5445224"/>
            <a:ext cx="792162" cy="0"/>
          </a:xfrm>
          <a:prstGeom prst="line">
            <a:avLst/>
          </a:prstGeom>
          <a:noFill/>
          <a:ln w="9525">
            <a:solidFill>
              <a:schemeClr val="tx1"/>
            </a:solidFill>
            <a:round/>
            <a:headEnd/>
            <a:tailEnd/>
          </a:ln>
          <a:effectLst/>
        </p:spPr>
        <p:txBody>
          <a:bodyPr/>
          <a:lstStyle/>
          <a:p>
            <a:endParaRPr lang="el-GR" dirty="0"/>
          </a:p>
        </p:txBody>
      </p:sp>
      <p:sp>
        <p:nvSpPr>
          <p:cNvPr id="151565" name="Line 13"/>
          <p:cNvSpPr>
            <a:spLocks noChangeShapeType="1"/>
          </p:cNvSpPr>
          <p:nvPr/>
        </p:nvSpPr>
        <p:spPr bwMode="auto">
          <a:xfrm>
            <a:off x="7308850" y="5373688"/>
            <a:ext cx="935038" cy="0"/>
          </a:xfrm>
          <a:prstGeom prst="line">
            <a:avLst/>
          </a:prstGeom>
          <a:noFill/>
          <a:ln w="9525">
            <a:solidFill>
              <a:schemeClr val="tx1"/>
            </a:solidFill>
            <a:round/>
            <a:headEnd/>
            <a:tailEnd/>
          </a:ln>
          <a:effectLst/>
        </p:spPr>
        <p:txBody>
          <a:bodyPr/>
          <a:lstStyle/>
          <a:p>
            <a:endParaRPr lang="el-GR" dirty="0"/>
          </a:p>
        </p:txBody>
      </p:sp>
      <p:sp>
        <p:nvSpPr>
          <p:cNvPr id="151566" name="Line 14"/>
          <p:cNvSpPr>
            <a:spLocks noChangeShapeType="1"/>
          </p:cNvSpPr>
          <p:nvPr/>
        </p:nvSpPr>
        <p:spPr bwMode="auto">
          <a:xfrm>
            <a:off x="3851920" y="5805264"/>
            <a:ext cx="792163" cy="0"/>
          </a:xfrm>
          <a:prstGeom prst="line">
            <a:avLst/>
          </a:prstGeom>
          <a:noFill/>
          <a:ln w="9525">
            <a:solidFill>
              <a:schemeClr val="tx1"/>
            </a:solidFill>
            <a:round/>
            <a:headEnd/>
            <a:tailEnd/>
          </a:ln>
          <a:effectLst/>
        </p:spPr>
        <p:txBody>
          <a:bodyPr/>
          <a:lstStyle/>
          <a:p>
            <a:endParaRPr lang="el-GR" dirty="0"/>
          </a:p>
        </p:txBody>
      </p:sp>
      <p:sp>
        <p:nvSpPr>
          <p:cNvPr id="151567" name="Line 15"/>
          <p:cNvSpPr>
            <a:spLocks noChangeShapeType="1"/>
          </p:cNvSpPr>
          <p:nvPr/>
        </p:nvSpPr>
        <p:spPr bwMode="auto">
          <a:xfrm>
            <a:off x="3779912" y="5877272"/>
            <a:ext cx="1008062" cy="0"/>
          </a:xfrm>
          <a:prstGeom prst="line">
            <a:avLst/>
          </a:prstGeom>
          <a:noFill/>
          <a:ln w="9525">
            <a:solidFill>
              <a:schemeClr val="tx1"/>
            </a:solidFill>
            <a:round/>
            <a:headEnd/>
            <a:tailEnd/>
          </a:ln>
          <a:effectLst/>
        </p:spPr>
        <p:txBody>
          <a:bodyPr/>
          <a:lstStyle/>
          <a:p>
            <a:endParaRPr lang="el-GR" dirty="0"/>
          </a:p>
        </p:txBody>
      </p:sp>
      <p:sp>
        <p:nvSpPr>
          <p:cNvPr id="151568" name="Line 16"/>
          <p:cNvSpPr>
            <a:spLocks noChangeShapeType="1"/>
          </p:cNvSpPr>
          <p:nvPr/>
        </p:nvSpPr>
        <p:spPr bwMode="auto">
          <a:xfrm>
            <a:off x="7308304" y="5877272"/>
            <a:ext cx="935038" cy="0"/>
          </a:xfrm>
          <a:prstGeom prst="line">
            <a:avLst/>
          </a:prstGeom>
          <a:noFill/>
          <a:ln w="9525">
            <a:solidFill>
              <a:schemeClr val="tx1"/>
            </a:solidFill>
            <a:round/>
            <a:headEnd/>
            <a:tailEnd/>
          </a:ln>
          <a:effectLst/>
        </p:spPr>
        <p:txBody>
          <a:bodyPr/>
          <a:lstStyle/>
          <a:p>
            <a:endParaRPr lang="el-GR" dirty="0"/>
          </a:p>
        </p:txBody>
      </p:sp>
      <p:sp>
        <p:nvSpPr>
          <p:cNvPr id="151569" name="Line 17"/>
          <p:cNvSpPr>
            <a:spLocks noChangeShapeType="1"/>
          </p:cNvSpPr>
          <p:nvPr/>
        </p:nvSpPr>
        <p:spPr bwMode="auto">
          <a:xfrm>
            <a:off x="7308304" y="5949280"/>
            <a:ext cx="1079500" cy="0"/>
          </a:xfrm>
          <a:prstGeom prst="line">
            <a:avLst/>
          </a:prstGeom>
          <a:noFill/>
          <a:ln w="9525">
            <a:solidFill>
              <a:schemeClr val="tx1"/>
            </a:solidFill>
            <a:round/>
            <a:headEnd/>
            <a:tailEnd/>
          </a:ln>
          <a:effectLst/>
        </p:spPr>
        <p:txBody>
          <a:bodyPr/>
          <a:lstStyle/>
          <a:p>
            <a:endParaRPr lang="el-GR" dirty="0"/>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43D678A3-B467-4435-9C8A-AC4BFC458576}" type="slidenum">
              <a:rPr lang="el-GR"/>
              <a:pPr/>
              <a:t>171</a:t>
            </a:fld>
            <a:endParaRPr lang="el-GR" dirty="0"/>
          </a:p>
        </p:txBody>
      </p:sp>
      <p:sp>
        <p:nvSpPr>
          <p:cNvPr id="152578" name="Rectangle 2"/>
          <p:cNvSpPr>
            <a:spLocks noGrp="1" noChangeArrowheads="1"/>
          </p:cNvSpPr>
          <p:nvPr>
            <p:ph type="title"/>
          </p:nvPr>
        </p:nvSpPr>
        <p:spPr>
          <a:xfrm>
            <a:off x="250825" y="188913"/>
            <a:ext cx="8893175" cy="719137"/>
          </a:xfrm>
        </p:spPr>
        <p:txBody>
          <a:bodyPr/>
          <a:lstStyle/>
          <a:p>
            <a:pPr algn="ctr"/>
            <a:r>
              <a:rPr lang="el-GR" sz="3300" b="1" dirty="0">
                <a:solidFill>
                  <a:srgbClr val="C00000"/>
                </a:solidFill>
              </a:rPr>
              <a:t>ΜΕΘΟΔΟΣ ΔΙΑΔΟΧΙΚΩΝ ΙΣΟΛΟΓΙΣΜΩΝ</a:t>
            </a:r>
            <a:endParaRPr lang="en-US" sz="3300" b="1" dirty="0">
              <a:solidFill>
                <a:srgbClr val="C00000"/>
              </a:solidFill>
            </a:endParaRPr>
          </a:p>
        </p:txBody>
      </p:sp>
      <p:sp>
        <p:nvSpPr>
          <p:cNvPr id="152579" name="Rectangle 3"/>
          <p:cNvSpPr>
            <a:spLocks noGrp="1" noChangeArrowheads="1"/>
          </p:cNvSpPr>
          <p:nvPr>
            <p:ph type="body" idx="1"/>
          </p:nvPr>
        </p:nvSpPr>
        <p:spPr>
          <a:xfrm>
            <a:off x="250825" y="981075"/>
            <a:ext cx="8893175" cy="5327650"/>
          </a:xfrm>
        </p:spPr>
        <p:txBody>
          <a:bodyPr/>
          <a:lstStyle/>
          <a:p>
            <a:pPr marL="609600" indent="-609600" algn="ctr">
              <a:buNone/>
            </a:pPr>
            <a:r>
              <a:rPr lang="el-GR" sz="2000" b="1" u="sng" dirty="0">
                <a:solidFill>
                  <a:schemeClr val="bg1"/>
                </a:solidFill>
              </a:rPr>
              <a:t>ΛΟΓΙΣΤΙΚΟ ΓΕΓΟΝΟΣ 3</a:t>
            </a:r>
          </a:p>
          <a:p>
            <a:pPr marL="609600" indent="-609600" algn="ctr"/>
            <a:r>
              <a:rPr lang="el-GR" sz="1800" dirty="0"/>
              <a:t>Αγοράζεται για τις ανάγκες της Επιχείρησης ένα αυτοκίνητο αξίας € 900.000 κατά το 1/3 τοις μετρητοίς και κατά το υπόλοιπο επί πιστώσει.</a:t>
            </a:r>
          </a:p>
          <a:p>
            <a:pPr marL="609600" indent="-609600" algn="ctr">
              <a:buFont typeface="Wingdings" pitchFamily="2" charset="2"/>
              <a:buNone/>
            </a:pPr>
            <a:r>
              <a:rPr lang="el-GR" sz="1800" b="1" dirty="0"/>
              <a:t>Ε    </a:t>
            </a:r>
            <a:r>
              <a:rPr lang="el-GR" sz="1800" dirty="0"/>
              <a:t>                               </a:t>
            </a:r>
            <a:r>
              <a:rPr lang="el-GR" sz="1800" b="1" dirty="0">
                <a:solidFill>
                  <a:srgbClr val="C00000"/>
                </a:solidFill>
              </a:rPr>
              <a:t>ΙΣΟΛΟΓΙΣΜΟΣ 3</a:t>
            </a:r>
            <a:r>
              <a:rPr lang="el-GR" sz="1800" b="1" dirty="0"/>
              <a:t>                                      Π</a:t>
            </a:r>
          </a:p>
          <a:p>
            <a:pPr marL="609600" indent="-609600">
              <a:buFont typeface="Wingdings" pitchFamily="2" charset="2"/>
              <a:buNone/>
            </a:pPr>
            <a:r>
              <a:rPr lang="el-GR" sz="1800" dirty="0"/>
              <a:t>              </a:t>
            </a:r>
            <a:r>
              <a:rPr lang="el-GR" sz="1800" b="1" dirty="0"/>
              <a:t>Ταμείο                             120.000     Ίδιο Κεφάλαιο              500.000</a:t>
            </a:r>
          </a:p>
          <a:p>
            <a:pPr marL="609600" indent="-609600">
              <a:buFont typeface="Wingdings" pitchFamily="2" charset="2"/>
              <a:buNone/>
            </a:pPr>
            <a:r>
              <a:rPr lang="el-GR" sz="1800" b="1" dirty="0"/>
              <a:t>              Έπιπλα και σκεύη       </a:t>
            </a:r>
            <a:r>
              <a:rPr lang="el-GR" sz="1800" b="1" dirty="0" smtClean="0"/>
              <a:t>   </a:t>
            </a:r>
            <a:r>
              <a:rPr lang="el-GR" sz="1800" b="1" dirty="0"/>
              <a:t>80.000     Προμηθευτές                600.000</a:t>
            </a:r>
          </a:p>
          <a:p>
            <a:pPr marL="609600" indent="-609600">
              <a:buFont typeface="Wingdings" pitchFamily="2" charset="2"/>
              <a:buNone/>
            </a:pPr>
            <a:r>
              <a:rPr lang="el-GR" sz="1800" b="1" dirty="0"/>
              <a:t>              Αυτοκίνητα                  </a:t>
            </a:r>
            <a:r>
              <a:rPr lang="el-GR" sz="1800" b="1" dirty="0" smtClean="0"/>
              <a:t>  </a:t>
            </a:r>
            <a:r>
              <a:rPr lang="el-GR" sz="1800" b="1" dirty="0"/>
              <a:t>900.000</a:t>
            </a:r>
          </a:p>
          <a:p>
            <a:pPr marL="609600" indent="-609600">
              <a:buFont typeface="Wingdings" pitchFamily="2" charset="2"/>
              <a:buNone/>
            </a:pPr>
            <a:r>
              <a:rPr lang="el-GR" sz="1800" b="1" dirty="0"/>
              <a:t>                                                 </a:t>
            </a:r>
            <a:r>
              <a:rPr lang="el-GR" sz="1800" b="1" dirty="0" smtClean="0"/>
              <a:t>     </a:t>
            </a:r>
            <a:r>
              <a:rPr lang="el-GR" sz="1800" b="1" dirty="0"/>
              <a:t>1.100.000                                        </a:t>
            </a:r>
            <a:r>
              <a:rPr lang="el-GR" sz="1800" b="1" dirty="0" smtClean="0"/>
              <a:t>       </a:t>
            </a:r>
            <a:r>
              <a:rPr lang="el-GR" sz="1800" b="1" dirty="0"/>
              <a:t>1.100.000</a:t>
            </a:r>
            <a:endParaRPr lang="en-US" sz="1800" b="1" dirty="0"/>
          </a:p>
        </p:txBody>
      </p:sp>
      <p:sp>
        <p:nvSpPr>
          <p:cNvPr id="152580" name="Line 4"/>
          <p:cNvSpPr>
            <a:spLocks noChangeShapeType="1"/>
          </p:cNvSpPr>
          <p:nvPr/>
        </p:nvSpPr>
        <p:spPr bwMode="auto">
          <a:xfrm>
            <a:off x="1042988" y="2276475"/>
            <a:ext cx="7488237" cy="0"/>
          </a:xfrm>
          <a:prstGeom prst="line">
            <a:avLst/>
          </a:prstGeom>
          <a:noFill/>
          <a:ln w="9525">
            <a:solidFill>
              <a:schemeClr val="tx1"/>
            </a:solidFill>
            <a:round/>
            <a:headEnd/>
            <a:tailEnd/>
          </a:ln>
          <a:effectLst/>
        </p:spPr>
        <p:txBody>
          <a:bodyPr/>
          <a:lstStyle/>
          <a:p>
            <a:endParaRPr lang="el-GR" dirty="0"/>
          </a:p>
        </p:txBody>
      </p:sp>
      <p:sp>
        <p:nvSpPr>
          <p:cNvPr id="152594" name="Line 18"/>
          <p:cNvSpPr>
            <a:spLocks noChangeShapeType="1"/>
          </p:cNvSpPr>
          <p:nvPr/>
        </p:nvSpPr>
        <p:spPr bwMode="auto">
          <a:xfrm>
            <a:off x="4284663" y="2349500"/>
            <a:ext cx="0" cy="1296988"/>
          </a:xfrm>
          <a:prstGeom prst="line">
            <a:avLst/>
          </a:prstGeom>
          <a:noFill/>
          <a:ln w="9525">
            <a:solidFill>
              <a:schemeClr val="tx1"/>
            </a:solidFill>
            <a:round/>
            <a:headEnd/>
            <a:tailEnd/>
          </a:ln>
          <a:effectLst/>
        </p:spPr>
        <p:txBody>
          <a:bodyPr/>
          <a:lstStyle/>
          <a:p>
            <a:endParaRPr lang="el-GR" dirty="0"/>
          </a:p>
        </p:txBody>
      </p:sp>
      <p:sp>
        <p:nvSpPr>
          <p:cNvPr id="152595" name="Line 19"/>
          <p:cNvSpPr>
            <a:spLocks noChangeShapeType="1"/>
          </p:cNvSpPr>
          <p:nvPr/>
        </p:nvSpPr>
        <p:spPr bwMode="auto">
          <a:xfrm>
            <a:off x="3203848" y="3356992"/>
            <a:ext cx="1081088" cy="0"/>
          </a:xfrm>
          <a:prstGeom prst="line">
            <a:avLst/>
          </a:prstGeom>
          <a:noFill/>
          <a:ln w="9525">
            <a:solidFill>
              <a:schemeClr val="tx1"/>
            </a:solidFill>
            <a:round/>
            <a:headEnd/>
            <a:tailEnd/>
          </a:ln>
          <a:effectLst/>
        </p:spPr>
        <p:txBody>
          <a:bodyPr/>
          <a:lstStyle/>
          <a:p>
            <a:endParaRPr lang="el-GR" dirty="0"/>
          </a:p>
        </p:txBody>
      </p:sp>
      <p:sp>
        <p:nvSpPr>
          <p:cNvPr id="152596" name="Line 20"/>
          <p:cNvSpPr>
            <a:spLocks noChangeShapeType="1"/>
          </p:cNvSpPr>
          <p:nvPr/>
        </p:nvSpPr>
        <p:spPr bwMode="auto">
          <a:xfrm>
            <a:off x="6804248" y="3068960"/>
            <a:ext cx="935037" cy="0"/>
          </a:xfrm>
          <a:prstGeom prst="line">
            <a:avLst/>
          </a:prstGeom>
          <a:noFill/>
          <a:ln w="9525">
            <a:solidFill>
              <a:schemeClr val="tx1"/>
            </a:solidFill>
            <a:round/>
            <a:headEnd/>
            <a:tailEnd/>
          </a:ln>
          <a:effectLst/>
        </p:spPr>
        <p:txBody>
          <a:bodyPr/>
          <a:lstStyle/>
          <a:p>
            <a:endParaRPr lang="el-GR" dirty="0"/>
          </a:p>
        </p:txBody>
      </p:sp>
      <p:sp>
        <p:nvSpPr>
          <p:cNvPr id="152597" name="Rectangle 21"/>
          <p:cNvSpPr>
            <a:spLocks noChangeArrowheads="1"/>
          </p:cNvSpPr>
          <p:nvPr/>
        </p:nvSpPr>
        <p:spPr bwMode="auto">
          <a:xfrm>
            <a:off x="0" y="3716338"/>
            <a:ext cx="8497888" cy="2322512"/>
          </a:xfrm>
          <a:prstGeom prst="rect">
            <a:avLst/>
          </a:prstGeom>
          <a:noFill/>
          <a:ln w="9525" algn="ctr">
            <a:noFill/>
            <a:miter lim="800000"/>
            <a:headEnd/>
            <a:tailEnd/>
          </a:ln>
          <a:effectLst/>
        </p:spPr>
        <p:txBody>
          <a:bodyPr>
            <a:spAutoFit/>
          </a:bodyPr>
          <a:lstStyle/>
          <a:p>
            <a:pPr algn="ctr"/>
            <a:r>
              <a:rPr lang="el-GR" sz="2000" b="1" u="sng" dirty="0">
                <a:solidFill>
                  <a:schemeClr val="bg1"/>
                </a:solidFill>
                <a:latin typeface="Times New Roman" pitchFamily="18" charset="0"/>
              </a:rPr>
              <a:t>ΛΟΓΙΣΤΙΚΟ ΓΕΓΟΝΟΣ 4</a:t>
            </a:r>
          </a:p>
          <a:p>
            <a:pPr>
              <a:buFontTx/>
              <a:buChar char="•"/>
            </a:pPr>
            <a:r>
              <a:rPr lang="el-GR" dirty="0">
                <a:latin typeface="Times New Roman" pitchFamily="18" charset="0"/>
              </a:rPr>
              <a:t>Καταβάλλεται ποσό € 30.000 για ενοίκιο των γραφείων της Επιχείρησης</a:t>
            </a:r>
          </a:p>
          <a:p>
            <a:pPr algn="l" eaLnBrk="1" hangingPunct="1">
              <a:spcBef>
                <a:spcPct val="20000"/>
              </a:spcBef>
              <a:buClr>
                <a:schemeClr val="accent2"/>
              </a:buClr>
              <a:buSzPct val="80000"/>
              <a:buFont typeface="Wingdings" pitchFamily="2" charset="2"/>
              <a:buNone/>
            </a:pPr>
            <a:r>
              <a:rPr lang="el-GR" dirty="0">
                <a:latin typeface="Times New Roman" pitchFamily="18" charset="0"/>
              </a:rPr>
              <a:t>         </a:t>
            </a:r>
            <a:r>
              <a:rPr lang="el-GR" b="1" dirty="0">
                <a:latin typeface="Times New Roman" pitchFamily="18" charset="0"/>
              </a:rPr>
              <a:t>Ε                                                </a:t>
            </a:r>
            <a:r>
              <a:rPr lang="el-GR" b="1" dirty="0">
                <a:solidFill>
                  <a:srgbClr val="C00000"/>
                </a:solidFill>
                <a:latin typeface="Times New Roman" pitchFamily="18" charset="0"/>
              </a:rPr>
              <a:t>ΙΣΟΛΟΓΙΣΜΟΣ 4</a:t>
            </a:r>
            <a:r>
              <a:rPr lang="el-GR" b="1" dirty="0">
                <a:latin typeface="Times New Roman" pitchFamily="18" charset="0"/>
              </a:rPr>
              <a:t>                                        Π</a:t>
            </a:r>
          </a:p>
          <a:p>
            <a:pPr algn="l" eaLnBrk="1" hangingPunct="1">
              <a:spcBef>
                <a:spcPct val="20000"/>
              </a:spcBef>
              <a:buClr>
                <a:schemeClr val="accent2"/>
              </a:buClr>
              <a:buSzPct val="80000"/>
              <a:buFont typeface="Wingdings" pitchFamily="2" charset="2"/>
              <a:buNone/>
            </a:pPr>
            <a:r>
              <a:rPr lang="el-GR" dirty="0">
                <a:latin typeface="Times New Roman" pitchFamily="18" charset="0"/>
              </a:rPr>
              <a:t>              </a:t>
            </a:r>
            <a:r>
              <a:rPr lang="el-GR" b="1" dirty="0">
                <a:latin typeface="Times New Roman" pitchFamily="18" charset="0"/>
              </a:rPr>
              <a:t>Ταμείο                            </a:t>
            </a:r>
            <a:r>
              <a:rPr lang="el-GR" b="1" dirty="0" smtClean="0">
                <a:latin typeface="Times New Roman" pitchFamily="18" charset="0"/>
              </a:rPr>
              <a:t> 90.000            </a:t>
            </a:r>
            <a:r>
              <a:rPr lang="el-GR" b="1" dirty="0">
                <a:latin typeface="Times New Roman" pitchFamily="18" charset="0"/>
              </a:rPr>
              <a:t>Ίδιο Κεφάλαιο              470.000</a:t>
            </a:r>
          </a:p>
          <a:p>
            <a:pPr algn="l" eaLnBrk="1" hangingPunct="1">
              <a:spcBef>
                <a:spcPct val="20000"/>
              </a:spcBef>
              <a:buClr>
                <a:schemeClr val="accent2"/>
              </a:buClr>
              <a:buSzPct val="80000"/>
              <a:buFont typeface="Wingdings" pitchFamily="2" charset="2"/>
              <a:buNone/>
            </a:pPr>
            <a:r>
              <a:rPr lang="el-GR" b="1" dirty="0">
                <a:latin typeface="Times New Roman" pitchFamily="18" charset="0"/>
              </a:rPr>
              <a:t>              Έπιπλα και σκεύη          </a:t>
            </a:r>
            <a:r>
              <a:rPr lang="el-GR" b="1" dirty="0" smtClean="0">
                <a:latin typeface="Times New Roman" pitchFamily="18" charset="0"/>
              </a:rPr>
              <a:t>80.000            </a:t>
            </a:r>
            <a:r>
              <a:rPr lang="el-GR" b="1" dirty="0">
                <a:latin typeface="Times New Roman" pitchFamily="18" charset="0"/>
              </a:rPr>
              <a:t>Προμηθευτές                600.000</a:t>
            </a:r>
          </a:p>
          <a:p>
            <a:pPr algn="l" eaLnBrk="1" hangingPunct="1">
              <a:spcBef>
                <a:spcPct val="20000"/>
              </a:spcBef>
              <a:buClr>
                <a:schemeClr val="accent2"/>
              </a:buClr>
              <a:buSzPct val="80000"/>
              <a:buFont typeface="Wingdings" pitchFamily="2" charset="2"/>
              <a:buNone/>
            </a:pPr>
            <a:r>
              <a:rPr lang="el-GR" b="1" dirty="0">
                <a:latin typeface="Times New Roman" pitchFamily="18" charset="0"/>
              </a:rPr>
              <a:t>              Αυτοκίνητα                   900.000 </a:t>
            </a:r>
          </a:p>
          <a:p>
            <a:pPr algn="l" eaLnBrk="1" hangingPunct="1">
              <a:spcBef>
                <a:spcPct val="20000"/>
              </a:spcBef>
              <a:buClr>
                <a:schemeClr val="accent2"/>
              </a:buClr>
              <a:buSzPct val="80000"/>
              <a:buFont typeface="Wingdings" pitchFamily="2" charset="2"/>
              <a:buNone/>
            </a:pPr>
            <a:r>
              <a:rPr lang="el-GR" b="1" dirty="0">
                <a:latin typeface="Times New Roman" pitchFamily="18" charset="0"/>
              </a:rPr>
              <a:t>                                                  1.070.000                                                </a:t>
            </a:r>
            <a:r>
              <a:rPr lang="el-GR" b="1" dirty="0" smtClean="0">
                <a:latin typeface="Times New Roman" pitchFamily="18" charset="0"/>
              </a:rPr>
              <a:t> 1.</a:t>
            </a:r>
            <a:r>
              <a:rPr lang="en-US" b="1" dirty="0">
                <a:latin typeface="Times New Roman" pitchFamily="18" charset="0"/>
              </a:rPr>
              <a:t>07</a:t>
            </a:r>
            <a:r>
              <a:rPr lang="el-GR" b="1" dirty="0">
                <a:latin typeface="Times New Roman" pitchFamily="18" charset="0"/>
              </a:rPr>
              <a:t>0.000</a:t>
            </a:r>
            <a:endParaRPr lang="en-US" b="1" dirty="0">
              <a:latin typeface="Times New Roman" pitchFamily="18" charset="0"/>
            </a:endParaRPr>
          </a:p>
        </p:txBody>
      </p:sp>
      <p:sp>
        <p:nvSpPr>
          <p:cNvPr id="152598" name="Line 22"/>
          <p:cNvSpPr>
            <a:spLocks noChangeShapeType="1"/>
          </p:cNvSpPr>
          <p:nvPr/>
        </p:nvSpPr>
        <p:spPr bwMode="auto">
          <a:xfrm>
            <a:off x="539750" y="4724400"/>
            <a:ext cx="7920038" cy="0"/>
          </a:xfrm>
          <a:prstGeom prst="line">
            <a:avLst/>
          </a:prstGeom>
          <a:noFill/>
          <a:ln w="9525">
            <a:solidFill>
              <a:schemeClr val="tx1"/>
            </a:solidFill>
            <a:round/>
            <a:headEnd/>
            <a:tailEnd/>
          </a:ln>
          <a:effectLst/>
        </p:spPr>
        <p:txBody>
          <a:bodyPr/>
          <a:lstStyle/>
          <a:p>
            <a:endParaRPr lang="el-GR" dirty="0"/>
          </a:p>
        </p:txBody>
      </p:sp>
      <p:sp>
        <p:nvSpPr>
          <p:cNvPr id="152599" name="Line 23"/>
          <p:cNvSpPr>
            <a:spLocks noChangeShapeType="1"/>
          </p:cNvSpPr>
          <p:nvPr/>
        </p:nvSpPr>
        <p:spPr bwMode="auto">
          <a:xfrm>
            <a:off x="4284663" y="4724400"/>
            <a:ext cx="0" cy="1295400"/>
          </a:xfrm>
          <a:prstGeom prst="line">
            <a:avLst/>
          </a:prstGeom>
          <a:noFill/>
          <a:ln w="9525">
            <a:solidFill>
              <a:schemeClr val="tx1"/>
            </a:solidFill>
            <a:round/>
            <a:headEnd/>
            <a:tailEnd/>
          </a:ln>
          <a:effectLst/>
        </p:spPr>
        <p:txBody>
          <a:bodyPr/>
          <a:lstStyle/>
          <a:p>
            <a:endParaRPr lang="el-GR" dirty="0"/>
          </a:p>
        </p:txBody>
      </p:sp>
      <p:sp>
        <p:nvSpPr>
          <p:cNvPr id="152600" name="Line 24"/>
          <p:cNvSpPr>
            <a:spLocks noChangeShapeType="1"/>
          </p:cNvSpPr>
          <p:nvPr/>
        </p:nvSpPr>
        <p:spPr bwMode="auto">
          <a:xfrm>
            <a:off x="2916238" y="6021388"/>
            <a:ext cx="1008062" cy="0"/>
          </a:xfrm>
          <a:prstGeom prst="line">
            <a:avLst/>
          </a:prstGeom>
          <a:noFill/>
          <a:ln w="9525">
            <a:solidFill>
              <a:schemeClr val="tx1"/>
            </a:solidFill>
            <a:round/>
            <a:headEnd/>
            <a:tailEnd/>
          </a:ln>
          <a:effectLst/>
        </p:spPr>
        <p:txBody>
          <a:bodyPr/>
          <a:lstStyle/>
          <a:p>
            <a:endParaRPr lang="el-GR" dirty="0"/>
          </a:p>
        </p:txBody>
      </p:sp>
      <p:sp>
        <p:nvSpPr>
          <p:cNvPr id="152601" name="Line 25"/>
          <p:cNvSpPr>
            <a:spLocks noChangeShapeType="1"/>
          </p:cNvSpPr>
          <p:nvPr/>
        </p:nvSpPr>
        <p:spPr bwMode="auto">
          <a:xfrm>
            <a:off x="6372225" y="6021388"/>
            <a:ext cx="1008063" cy="0"/>
          </a:xfrm>
          <a:prstGeom prst="line">
            <a:avLst/>
          </a:prstGeom>
          <a:noFill/>
          <a:ln w="9525">
            <a:solidFill>
              <a:schemeClr val="tx1"/>
            </a:solidFill>
            <a:round/>
            <a:headEnd/>
            <a:tailEnd/>
          </a:ln>
          <a:effectLst/>
        </p:spPr>
        <p:txBody>
          <a:bodyPr/>
          <a:lstStyle/>
          <a:p>
            <a:endParaRPr lang="el-GR" dirty="0"/>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67DA8170-044E-4416-AD6C-D24846376856}" type="slidenum">
              <a:rPr lang="el-GR"/>
              <a:pPr/>
              <a:t>172</a:t>
            </a:fld>
            <a:endParaRPr lang="el-GR" dirty="0"/>
          </a:p>
        </p:txBody>
      </p:sp>
      <p:sp>
        <p:nvSpPr>
          <p:cNvPr id="153602" name="Rectangle 2"/>
          <p:cNvSpPr>
            <a:spLocks noGrp="1" noChangeArrowheads="1"/>
          </p:cNvSpPr>
          <p:nvPr>
            <p:ph type="title"/>
          </p:nvPr>
        </p:nvSpPr>
        <p:spPr>
          <a:xfrm>
            <a:off x="250825" y="188913"/>
            <a:ext cx="8893175" cy="719137"/>
          </a:xfrm>
        </p:spPr>
        <p:txBody>
          <a:bodyPr/>
          <a:lstStyle/>
          <a:p>
            <a:pPr algn="ctr"/>
            <a:r>
              <a:rPr lang="el-GR" sz="3300" b="1" dirty="0">
                <a:solidFill>
                  <a:srgbClr val="C00000"/>
                </a:solidFill>
              </a:rPr>
              <a:t>ΜΕΘΟΔΟΣ ΔΙΑΔΟΧΙΚΩΝ ΙΣΟΛΟΓΙΣΜΩΝ</a:t>
            </a:r>
            <a:endParaRPr lang="en-US" sz="3300" b="1" dirty="0">
              <a:solidFill>
                <a:srgbClr val="C00000"/>
              </a:solidFill>
            </a:endParaRPr>
          </a:p>
        </p:txBody>
      </p:sp>
      <p:sp>
        <p:nvSpPr>
          <p:cNvPr id="153603" name="Rectangle 3"/>
          <p:cNvSpPr>
            <a:spLocks noGrp="1" noChangeArrowheads="1"/>
          </p:cNvSpPr>
          <p:nvPr>
            <p:ph type="body" idx="1"/>
          </p:nvPr>
        </p:nvSpPr>
        <p:spPr>
          <a:xfrm>
            <a:off x="250825" y="981075"/>
            <a:ext cx="8893175" cy="5327650"/>
          </a:xfrm>
        </p:spPr>
        <p:txBody>
          <a:bodyPr/>
          <a:lstStyle/>
          <a:p>
            <a:pPr marL="609600" indent="-609600" algn="ctr">
              <a:buNone/>
            </a:pPr>
            <a:r>
              <a:rPr lang="el-GR" sz="2000" b="1" u="sng" dirty="0">
                <a:solidFill>
                  <a:schemeClr val="bg1"/>
                </a:solidFill>
              </a:rPr>
              <a:t>ΛΟΓΙΣΤΙΚΟ ΓΕΓΟΝΟΣ 5</a:t>
            </a:r>
          </a:p>
          <a:p>
            <a:pPr marL="609600" indent="-609600" algn="ctr"/>
            <a:r>
              <a:rPr lang="el-GR" sz="1800" dirty="0"/>
              <a:t>Η επιχείρηση εισπράττει € 150.000 ως </a:t>
            </a:r>
            <a:r>
              <a:rPr lang="el-GR" sz="1800" dirty="0" smtClean="0"/>
              <a:t>προμήθεια </a:t>
            </a:r>
            <a:r>
              <a:rPr lang="el-GR" sz="1800" dirty="0"/>
              <a:t>για τις υπηρεσίες που προσφέρει.</a:t>
            </a:r>
          </a:p>
          <a:p>
            <a:pPr marL="609600" indent="-609600" algn="ctr">
              <a:buFont typeface="Wingdings" pitchFamily="2" charset="2"/>
              <a:buNone/>
            </a:pPr>
            <a:r>
              <a:rPr lang="el-GR" sz="1800" b="1" dirty="0"/>
              <a:t>Ε    </a:t>
            </a:r>
            <a:r>
              <a:rPr lang="el-GR" sz="1800" dirty="0"/>
              <a:t>                               </a:t>
            </a:r>
            <a:r>
              <a:rPr lang="el-GR" sz="1800" b="1" dirty="0"/>
              <a:t>ΙΣΟΛΟΓΙΣΜΟΣ 5                                      Π</a:t>
            </a:r>
          </a:p>
          <a:p>
            <a:pPr marL="609600" indent="-609600">
              <a:buFont typeface="Wingdings" pitchFamily="2" charset="2"/>
              <a:buNone/>
            </a:pPr>
            <a:r>
              <a:rPr lang="el-GR" sz="1800" dirty="0"/>
              <a:t>              </a:t>
            </a:r>
            <a:r>
              <a:rPr lang="el-GR" sz="1800" b="1" dirty="0"/>
              <a:t>Ταμείο                           </a:t>
            </a:r>
            <a:r>
              <a:rPr lang="el-GR" sz="1800" b="1" dirty="0" smtClean="0"/>
              <a:t>   </a:t>
            </a:r>
            <a:r>
              <a:rPr lang="el-GR" sz="1800" b="1" dirty="0"/>
              <a:t>240.000     Ίδιο Κεφάλαιο              620.000</a:t>
            </a:r>
          </a:p>
          <a:p>
            <a:pPr marL="609600" indent="-609600">
              <a:buFont typeface="Wingdings" pitchFamily="2" charset="2"/>
              <a:buNone/>
            </a:pPr>
            <a:r>
              <a:rPr lang="el-GR" sz="1800" b="1" dirty="0"/>
              <a:t>              Έπιπλα και σκεύη            80.000     Προμηθευτές                600.000</a:t>
            </a:r>
          </a:p>
          <a:p>
            <a:pPr marL="609600" indent="-609600">
              <a:buFont typeface="Wingdings" pitchFamily="2" charset="2"/>
              <a:buNone/>
            </a:pPr>
            <a:r>
              <a:rPr lang="el-GR" sz="1800" b="1" dirty="0"/>
              <a:t>              Αυτοκίνητα                     900.000</a:t>
            </a:r>
          </a:p>
          <a:p>
            <a:pPr marL="609600" indent="-609600">
              <a:buFont typeface="Wingdings" pitchFamily="2" charset="2"/>
              <a:buNone/>
            </a:pPr>
            <a:r>
              <a:rPr lang="el-GR" sz="1800" b="1" dirty="0"/>
              <a:t>                                                   </a:t>
            </a:r>
            <a:r>
              <a:rPr lang="el-GR" sz="1800" b="1" dirty="0" smtClean="0"/>
              <a:t>     1.220.000                                              </a:t>
            </a:r>
            <a:r>
              <a:rPr lang="el-GR" sz="1800" b="1" dirty="0"/>
              <a:t>1.220.000</a:t>
            </a:r>
            <a:endParaRPr lang="en-US" sz="1800" b="1" dirty="0"/>
          </a:p>
        </p:txBody>
      </p:sp>
      <p:sp>
        <p:nvSpPr>
          <p:cNvPr id="153604" name="Line 4"/>
          <p:cNvSpPr>
            <a:spLocks noChangeShapeType="1"/>
          </p:cNvSpPr>
          <p:nvPr/>
        </p:nvSpPr>
        <p:spPr bwMode="auto">
          <a:xfrm>
            <a:off x="971550" y="1989138"/>
            <a:ext cx="7488238" cy="0"/>
          </a:xfrm>
          <a:prstGeom prst="line">
            <a:avLst/>
          </a:prstGeom>
          <a:noFill/>
          <a:ln w="9525">
            <a:solidFill>
              <a:schemeClr val="tx1"/>
            </a:solidFill>
            <a:round/>
            <a:headEnd/>
            <a:tailEnd/>
          </a:ln>
          <a:effectLst/>
        </p:spPr>
        <p:txBody>
          <a:bodyPr/>
          <a:lstStyle/>
          <a:p>
            <a:endParaRPr lang="el-GR" dirty="0"/>
          </a:p>
        </p:txBody>
      </p:sp>
      <p:sp>
        <p:nvSpPr>
          <p:cNvPr id="153605" name="Line 5"/>
          <p:cNvSpPr>
            <a:spLocks noChangeShapeType="1"/>
          </p:cNvSpPr>
          <p:nvPr/>
        </p:nvSpPr>
        <p:spPr bwMode="auto">
          <a:xfrm>
            <a:off x="4356100" y="2060575"/>
            <a:ext cx="0" cy="1296988"/>
          </a:xfrm>
          <a:prstGeom prst="line">
            <a:avLst/>
          </a:prstGeom>
          <a:noFill/>
          <a:ln w="9525">
            <a:solidFill>
              <a:schemeClr val="tx1"/>
            </a:solidFill>
            <a:round/>
            <a:headEnd/>
            <a:tailEnd/>
          </a:ln>
          <a:effectLst/>
        </p:spPr>
        <p:txBody>
          <a:bodyPr/>
          <a:lstStyle/>
          <a:p>
            <a:endParaRPr lang="el-GR" dirty="0"/>
          </a:p>
        </p:txBody>
      </p:sp>
      <p:sp>
        <p:nvSpPr>
          <p:cNvPr id="153606" name="Line 6"/>
          <p:cNvSpPr>
            <a:spLocks noChangeShapeType="1"/>
          </p:cNvSpPr>
          <p:nvPr/>
        </p:nvSpPr>
        <p:spPr bwMode="auto">
          <a:xfrm>
            <a:off x="3203848" y="3140968"/>
            <a:ext cx="1081088" cy="0"/>
          </a:xfrm>
          <a:prstGeom prst="line">
            <a:avLst/>
          </a:prstGeom>
          <a:noFill/>
          <a:ln w="9525">
            <a:solidFill>
              <a:schemeClr val="tx1"/>
            </a:solidFill>
            <a:round/>
            <a:headEnd/>
            <a:tailEnd/>
          </a:ln>
          <a:effectLst/>
        </p:spPr>
        <p:txBody>
          <a:bodyPr/>
          <a:lstStyle/>
          <a:p>
            <a:endParaRPr lang="el-GR" dirty="0"/>
          </a:p>
        </p:txBody>
      </p:sp>
      <p:sp>
        <p:nvSpPr>
          <p:cNvPr id="153607" name="Line 7"/>
          <p:cNvSpPr>
            <a:spLocks noChangeShapeType="1"/>
          </p:cNvSpPr>
          <p:nvPr/>
        </p:nvSpPr>
        <p:spPr bwMode="auto">
          <a:xfrm>
            <a:off x="6804248" y="2780928"/>
            <a:ext cx="935037" cy="0"/>
          </a:xfrm>
          <a:prstGeom prst="line">
            <a:avLst/>
          </a:prstGeom>
          <a:noFill/>
          <a:ln w="9525">
            <a:solidFill>
              <a:schemeClr val="tx1"/>
            </a:solidFill>
            <a:round/>
            <a:headEnd/>
            <a:tailEnd/>
          </a:ln>
          <a:effectLst/>
        </p:spPr>
        <p:txBody>
          <a:bodyPr/>
          <a:lstStyle/>
          <a:p>
            <a:endParaRPr lang="el-GR" dirty="0"/>
          </a:p>
        </p:txBody>
      </p:sp>
      <p:sp>
        <p:nvSpPr>
          <p:cNvPr id="153608" name="Rectangle 8"/>
          <p:cNvSpPr>
            <a:spLocks noChangeArrowheads="1"/>
          </p:cNvSpPr>
          <p:nvPr/>
        </p:nvSpPr>
        <p:spPr bwMode="auto">
          <a:xfrm>
            <a:off x="0" y="3716338"/>
            <a:ext cx="8497888" cy="2597150"/>
          </a:xfrm>
          <a:prstGeom prst="rect">
            <a:avLst/>
          </a:prstGeom>
          <a:noFill/>
          <a:ln w="9525" algn="ctr">
            <a:noFill/>
            <a:miter lim="800000"/>
            <a:headEnd/>
            <a:tailEnd/>
          </a:ln>
          <a:effectLst/>
        </p:spPr>
        <p:txBody>
          <a:bodyPr>
            <a:spAutoFit/>
          </a:bodyPr>
          <a:lstStyle/>
          <a:p>
            <a:pPr algn="ctr"/>
            <a:r>
              <a:rPr lang="el-GR" sz="2000" b="1" u="sng" dirty="0">
                <a:solidFill>
                  <a:schemeClr val="bg1"/>
                </a:solidFill>
                <a:latin typeface="Times New Roman" pitchFamily="18" charset="0"/>
              </a:rPr>
              <a:t>ΛΟΓΙΣΤΙΚΟ ΓΕΓΟΝΟΣ 6</a:t>
            </a:r>
          </a:p>
          <a:p>
            <a:pPr algn="ctr">
              <a:buFontTx/>
              <a:buChar char="•"/>
            </a:pPr>
            <a:r>
              <a:rPr lang="el-GR" dirty="0">
                <a:latin typeface="Times New Roman" pitchFamily="18" charset="0"/>
              </a:rPr>
              <a:t>Ο δικηγόρος Χ προσφέρει στην επιχείρηση νομικές πληροφορίες από τις οποίες δικαιούται αμοιβή € 20.000</a:t>
            </a:r>
          </a:p>
          <a:p>
            <a:pPr algn="l" eaLnBrk="1" hangingPunct="1">
              <a:spcBef>
                <a:spcPct val="20000"/>
              </a:spcBef>
              <a:buClr>
                <a:schemeClr val="accent2"/>
              </a:buClr>
              <a:buSzPct val="80000"/>
              <a:buFont typeface="Wingdings" pitchFamily="2" charset="2"/>
              <a:buNone/>
            </a:pPr>
            <a:r>
              <a:rPr lang="el-GR" dirty="0">
                <a:latin typeface="Times New Roman" pitchFamily="18" charset="0"/>
              </a:rPr>
              <a:t>         </a:t>
            </a:r>
            <a:r>
              <a:rPr lang="el-GR" b="1" dirty="0">
                <a:latin typeface="Times New Roman" pitchFamily="18" charset="0"/>
              </a:rPr>
              <a:t>Ε                                                ΙΣΟΛΟΓΙΣΜΟΣ 6                                        Π</a:t>
            </a:r>
          </a:p>
          <a:p>
            <a:pPr algn="l" eaLnBrk="1" hangingPunct="1">
              <a:spcBef>
                <a:spcPct val="20000"/>
              </a:spcBef>
              <a:buClr>
                <a:schemeClr val="accent2"/>
              </a:buClr>
              <a:buSzPct val="80000"/>
              <a:buFont typeface="Wingdings" pitchFamily="2" charset="2"/>
              <a:buNone/>
            </a:pPr>
            <a:r>
              <a:rPr lang="el-GR" dirty="0">
                <a:latin typeface="Times New Roman" pitchFamily="18" charset="0"/>
              </a:rPr>
              <a:t>              </a:t>
            </a:r>
            <a:r>
              <a:rPr lang="el-GR" b="1" dirty="0">
                <a:latin typeface="Times New Roman" pitchFamily="18" charset="0"/>
              </a:rPr>
              <a:t>Ταμείο                            240.000            Ίδιο Κεφάλαιο                          600.000</a:t>
            </a:r>
          </a:p>
          <a:p>
            <a:pPr algn="l" eaLnBrk="1" hangingPunct="1">
              <a:spcBef>
                <a:spcPct val="20000"/>
              </a:spcBef>
              <a:buClr>
                <a:schemeClr val="accent2"/>
              </a:buClr>
              <a:buSzPct val="80000"/>
              <a:buFont typeface="Wingdings" pitchFamily="2" charset="2"/>
              <a:buNone/>
            </a:pPr>
            <a:r>
              <a:rPr lang="el-GR" b="1" dirty="0">
                <a:latin typeface="Times New Roman" pitchFamily="18" charset="0"/>
              </a:rPr>
              <a:t>              Έπιπλα και σκεύη           80.000            Προμηθευτές                             600.000</a:t>
            </a:r>
          </a:p>
          <a:p>
            <a:pPr algn="l" eaLnBrk="1" hangingPunct="1">
              <a:spcBef>
                <a:spcPct val="20000"/>
              </a:spcBef>
              <a:buClr>
                <a:schemeClr val="accent2"/>
              </a:buClr>
              <a:buSzPct val="80000"/>
              <a:buFont typeface="Wingdings" pitchFamily="2" charset="2"/>
              <a:buNone/>
            </a:pPr>
            <a:r>
              <a:rPr lang="el-GR" b="1" dirty="0">
                <a:latin typeface="Times New Roman" pitchFamily="18" charset="0"/>
              </a:rPr>
              <a:t>              Αυτοκίνητα                   900.000              Αμοιβές τρίτων πληρωτέες       20.000</a:t>
            </a:r>
          </a:p>
          <a:p>
            <a:pPr algn="l" eaLnBrk="1" hangingPunct="1">
              <a:spcBef>
                <a:spcPct val="20000"/>
              </a:spcBef>
              <a:buClr>
                <a:schemeClr val="accent2"/>
              </a:buClr>
              <a:buSzPct val="80000"/>
              <a:buFont typeface="Wingdings" pitchFamily="2" charset="2"/>
              <a:buNone/>
            </a:pPr>
            <a:r>
              <a:rPr lang="el-GR" b="1" dirty="0">
                <a:latin typeface="Times New Roman" pitchFamily="18" charset="0"/>
              </a:rPr>
              <a:t>                                                  1.220.000                                                               1.220.000</a:t>
            </a:r>
            <a:endParaRPr lang="en-US" b="1" dirty="0">
              <a:latin typeface="Times New Roman" pitchFamily="18" charset="0"/>
            </a:endParaRPr>
          </a:p>
        </p:txBody>
      </p:sp>
      <p:sp>
        <p:nvSpPr>
          <p:cNvPr id="153609" name="Line 9"/>
          <p:cNvSpPr>
            <a:spLocks noChangeShapeType="1"/>
          </p:cNvSpPr>
          <p:nvPr/>
        </p:nvSpPr>
        <p:spPr bwMode="auto">
          <a:xfrm>
            <a:off x="611188" y="4941888"/>
            <a:ext cx="7920037" cy="0"/>
          </a:xfrm>
          <a:prstGeom prst="line">
            <a:avLst/>
          </a:prstGeom>
          <a:noFill/>
          <a:ln w="9525">
            <a:solidFill>
              <a:schemeClr val="tx1"/>
            </a:solidFill>
            <a:round/>
            <a:headEnd/>
            <a:tailEnd/>
          </a:ln>
          <a:effectLst/>
        </p:spPr>
        <p:txBody>
          <a:bodyPr/>
          <a:lstStyle/>
          <a:p>
            <a:endParaRPr lang="el-GR" dirty="0"/>
          </a:p>
        </p:txBody>
      </p:sp>
      <p:sp>
        <p:nvSpPr>
          <p:cNvPr id="153610" name="Line 10"/>
          <p:cNvSpPr>
            <a:spLocks noChangeShapeType="1"/>
          </p:cNvSpPr>
          <p:nvPr/>
        </p:nvSpPr>
        <p:spPr bwMode="auto">
          <a:xfrm>
            <a:off x="4284663" y="4724400"/>
            <a:ext cx="0" cy="1295400"/>
          </a:xfrm>
          <a:prstGeom prst="line">
            <a:avLst/>
          </a:prstGeom>
          <a:noFill/>
          <a:ln w="9525">
            <a:solidFill>
              <a:schemeClr val="tx1"/>
            </a:solidFill>
            <a:round/>
            <a:headEnd/>
            <a:tailEnd/>
          </a:ln>
          <a:effectLst/>
        </p:spPr>
        <p:txBody>
          <a:bodyPr/>
          <a:lstStyle/>
          <a:p>
            <a:endParaRPr lang="el-GR" dirty="0"/>
          </a:p>
        </p:txBody>
      </p:sp>
      <p:sp>
        <p:nvSpPr>
          <p:cNvPr id="153611" name="Line 11"/>
          <p:cNvSpPr>
            <a:spLocks noChangeShapeType="1"/>
          </p:cNvSpPr>
          <p:nvPr/>
        </p:nvSpPr>
        <p:spPr bwMode="auto">
          <a:xfrm>
            <a:off x="2916238" y="6021388"/>
            <a:ext cx="1008062" cy="0"/>
          </a:xfrm>
          <a:prstGeom prst="line">
            <a:avLst/>
          </a:prstGeom>
          <a:noFill/>
          <a:ln w="9525">
            <a:solidFill>
              <a:schemeClr val="tx1"/>
            </a:solidFill>
            <a:round/>
            <a:headEnd/>
            <a:tailEnd/>
          </a:ln>
          <a:effectLst/>
        </p:spPr>
        <p:txBody>
          <a:bodyPr/>
          <a:lstStyle/>
          <a:p>
            <a:endParaRPr lang="el-GR" dirty="0"/>
          </a:p>
        </p:txBody>
      </p:sp>
      <p:sp>
        <p:nvSpPr>
          <p:cNvPr id="153612" name="Line 12"/>
          <p:cNvSpPr>
            <a:spLocks noChangeShapeType="1"/>
          </p:cNvSpPr>
          <p:nvPr/>
        </p:nvSpPr>
        <p:spPr bwMode="auto">
          <a:xfrm>
            <a:off x="7451725" y="6021388"/>
            <a:ext cx="1008063" cy="0"/>
          </a:xfrm>
          <a:prstGeom prst="line">
            <a:avLst/>
          </a:prstGeom>
          <a:noFill/>
          <a:ln w="9525">
            <a:solidFill>
              <a:schemeClr val="tx1"/>
            </a:solidFill>
            <a:round/>
            <a:headEnd/>
            <a:tailEnd/>
          </a:ln>
          <a:effectLst/>
        </p:spPr>
        <p:txBody>
          <a:bodyPr/>
          <a:lstStyle/>
          <a:p>
            <a:endParaRPr lang="el-GR" dirty="0"/>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D2D03112-8887-4365-B104-EE5965B76AA3}" type="slidenum">
              <a:rPr lang="el-GR"/>
              <a:pPr/>
              <a:t>173</a:t>
            </a:fld>
            <a:endParaRPr lang="el-GR" dirty="0"/>
          </a:p>
        </p:txBody>
      </p:sp>
      <p:sp>
        <p:nvSpPr>
          <p:cNvPr id="154626" name="Rectangle 2"/>
          <p:cNvSpPr>
            <a:spLocks noGrp="1" noChangeArrowheads="1"/>
          </p:cNvSpPr>
          <p:nvPr>
            <p:ph type="title"/>
          </p:nvPr>
        </p:nvSpPr>
        <p:spPr>
          <a:xfrm>
            <a:off x="250825" y="188913"/>
            <a:ext cx="8893175" cy="719137"/>
          </a:xfrm>
        </p:spPr>
        <p:txBody>
          <a:bodyPr/>
          <a:lstStyle/>
          <a:p>
            <a:pPr algn="ctr"/>
            <a:r>
              <a:rPr lang="el-GR" sz="3300" b="1" dirty="0">
                <a:solidFill>
                  <a:srgbClr val="C00000"/>
                </a:solidFill>
              </a:rPr>
              <a:t>ΜΕΘΟΔΟΣ ΔΙΑΔΟΧΙΚΩΝ ΙΣΟΛΟΓΙΣΜΩΝ</a:t>
            </a:r>
            <a:endParaRPr lang="en-US" sz="3300" b="1" dirty="0">
              <a:solidFill>
                <a:srgbClr val="C00000"/>
              </a:solidFill>
            </a:endParaRPr>
          </a:p>
        </p:txBody>
      </p:sp>
      <p:sp>
        <p:nvSpPr>
          <p:cNvPr id="154627" name="Rectangle 3"/>
          <p:cNvSpPr>
            <a:spLocks noGrp="1" noChangeArrowheads="1"/>
          </p:cNvSpPr>
          <p:nvPr>
            <p:ph type="body" idx="1"/>
          </p:nvPr>
        </p:nvSpPr>
        <p:spPr>
          <a:xfrm>
            <a:off x="250825" y="981075"/>
            <a:ext cx="8893175" cy="5327650"/>
          </a:xfrm>
        </p:spPr>
        <p:txBody>
          <a:bodyPr>
            <a:normAutofit lnSpcReduction="10000"/>
          </a:bodyPr>
          <a:lstStyle/>
          <a:p>
            <a:pPr marL="609600" indent="-609600" algn="ctr">
              <a:lnSpc>
                <a:spcPct val="90000"/>
              </a:lnSpc>
              <a:buNone/>
            </a:pPr>
            <a:r>
              <a:rPr lang="el-GR" sz="2000" b="1" u="sng" dirty="0">
                <a:solidFill>
                  <a:schemeClr val="bg1"/>
                </a:solidFill>
              </a:rPr>
              <a:t>ΛΟΓΙΣΤΙΚΟ ΓΕΓΟΝΟΣ 7</a:t>
            </a:r>
          </a:p>
          <a:p>
            <a:pPr marL="609600" indent="-609600" algn="ctr">
              <a:lnSpc>
                <a:spcPct val="90000"/>
              </a:lnSpc>
            </a:pPr>
            <a:r>
              <a:rPr lang="el-GR" sz="2000" dirty="0"/>
              <a:t>Ο Επιχειρηματίας αποσύρει για προσωπικές του ανάγκες  € 40.000 </a:t>
            </a:r>
          </a:p>
          <a:p>
            <a:pPr marL="609600" indent="-609600" algn="ctr">
              <a:lnSpc>
                <a:spcPct val="90000"/>
              </a:lnSpc>
              <a:buFont typeface="Wingdings" pitchFamily="2" charset="2"/>
              <a:buNone/>
            </a:pPr>
            <a:r>
              <a:rPr lang="el-GR" sz="1800" b="1" dirty="0"/>
              <a:t>Ε    </a:t>
            </a:r>
            <a:r>
              <a:rPr lang="el-GR" sz="1800" dirty="0"/>
              <a:t>                               </a:t>
            </a:r>
            <a:r>
              <a:rPr lang="el-GR" sz="1800" b="1" dirty="0">
                <a:solidFill>
                  <a:srgbClr val="C00000"/>
                </a:solidFill>
              </a:rPr>
              <a:t>ΙΣΟΛΟΓΙΣΜΟΣ 7</a:t>
            </a:r>
            <a:r>
              <a:rPr lang="el-GR" sz="1800" b="1" dirty="0"/>
              <a:t>                                     Π</a:t>
            </a:r>
          </a:p>
          <a:p>
            <a:pPr marL="609600" indent="-609600">
              <a:lnSpc>
                <a:spcPct val="90000"/>
              </a:lnSpc>
              <a:buFont typeface="Wingdings" pitchFamily="2" charset="2"/>
              <a:buNone/>
            </a:pPr>
            <a:r>
              <a:rPr lang="el-GR" sz="1800" dirty="0"/>
              <a:t>              </a:t>
            </a:r>
            <a:r>
              <a:rPr lang="el-GR" sz="1800" b="1" dirty="0"/>
              <a:t>Ταμείο                            200.000     Ίδιο Κεφάλαιο             </a:t>
            </a:r>
            <a:r>
              <a:rPr lang="el-GR" sz="1800" b="1" dirty="0" smtClean="0"/>
              <a:t>   </a:t>
            </a:r>
            <a:r>
              <a:rPr lang="el-GR" sz="1800" b="1" dirty="0"/>
              <a:t>560.000</a:t>
            </a:r>
          </a:p>
          <a:p>
            <a:pPr marL="609600" indent="-609600">
              <a:lnSpc>
                <a:spcPct val="90000"/>
              </a:lnSpc>
              <a:buFont typeface="Wingdings" pitchFamily="2" charset="2"/>
              <a:buNone/>
            </a:pPr>
            <a:r>
              <a:rPr lang="el-GR" sz="1800" b="1" dirty="0"/>
              <a:t>              Έπιπλα και σκεύη      </a:t>
            </a:r>
            <a:r>
              <a:rPr lang="el-GR" sz="1800" b="1" dirty="0" smtClean="0"/>
              <a:t>    </a:t>
            </a:r>
            <a:r>
              <a:rPr lang="el-GR" sz="1800" b="1" dirty="0"/>
              <a:t>80.000  </a:t>
            </a:r>
            <a:r>
              <a:rPr lang="el-GR" sz="1800" b="1" dirty="0" smtClean="0"/>
              <a:t>    Προμηθευτές                 </a:t>
            </a:r>
            <a:r>
              <a:rPr lang="el-GR" sz="1800" b="1" dirty="0"/>
              <a:t>600.000</a:t>
            </a:r>
          </a:p>
          <a:p>
            <a:pPr marL="609600" indent="-609600">
              <a:lnSpc>
                <a:spcPct val="90000"/>
              </a:lnSpc>
              <a:buFont typeface="Wingdings" pitchFamily="2" charset="2"/>
              <a:buNone/>
            </a:pPr>
            <a:r>
              <a:rPr lang="el-GR" sz="1800" b="1" dirty="0"/>
              <a:t>              Αυτοκίνητα               </a:t>
            </a:r>
            <a:r>
              <a:rPr lang="el-GR" sz="1800" b="1" dirty="0" smtClean="0"/>
              <a:t>     </a:t>
            </a:r>
            <a:r>
              <a:rPr lang="el-GR" sz="1800" b="1" dirty="0"/>
              <a:t>900.000</a:t>
            </a:r>
            <a:r>
              <a:rPr lang="en-US" sz="1800" b="1" dirty="0"/>
              <a:t>   </a:t>
            </a:r>
            <a:r>
              <a:rPr lang="el-GR" sz="1800" b="1" dirty="0" smtClean="0"/>
              <a:t>  Αμοιβές </a:t>
            </a:r>
            <a:r>
              <a:rPr lang="el-GR" sz="1800" b="1" dirty="0"/>
              <a:t>τρίτων </a:t>
            </a:r>
            <a:r>
              <a:rPr lang="en-US" sz="1800" b="1" dirty="0"/>
              <a:t>            </a:t>
            </a:r>
            <a:r>
              <a:rPr lang="el-GR" sz="1800" b="1" dirty="0" smtClean="0"/>
              <a:t>  </a:t>
            </a:r>
            <a:r>
              <a:rPr lang="en-US" sz="1800" b="1" dirty="0" smtClean="0"/>
              <a:t>  </a:t>
            </a:r>
            <a:r>
              <a:rPr lang="el-GR" sz="1800" b="1" dirty="0"/>
              <a:t>20.000</a:t>
            </a:r>
          </a:p>
          <a:p>
            <a:pPr marL="609600" indent="-609600">
              <a:lnSpc>
                <a:spcPct val="90000"/>
              </a:lnSpc>
              <a:buFont typeface="Wingdings" pitchFamily="2" charset="2"/>
              <a:buNone/>
            </a:pPr>
            <a:r>
              <a:rPr lang="en-US" sz="1800" b="1" dirty="0"/>
              <a:t>                                                                       </a:t>
            </a:r>
            <a:r>
              <a:rPr lang="el-GR" sz="1800" b="1" dirty="0" smtClean="0"/>
              <a:t>      πληρωτέες</a:t>
            </a:r>
            <a:endParaRPr lang="el-GR" sz="1800" b="1" dirty="0"/>
          </a:p>
          <a:p>
            <a:pPr marL="609600" indent="-609600">
              <a:lnSpc>
                <a:spcPct val="90000"/>
              </a:lnSpc>
              <a:buFont typeface="Wingdings" pitchFamily="2" charset="2"/>
              <a:buNone/>
            </a:pPr>
            <a:r>
              <a:rPr lang="el-GR" sz="1800" b="1" dirty="0"/>
              <a:t>                                                  </a:t>
            </a:r>
            <a:r>
              <a:rPr lang="el-GR" sz="1800" b="1" dirty="0" smtClean="0"/>
              <a:t>   </a:t>
            </a:r>
            <a:r>
              <a:rPr lang="el-GR" sz="1800" b="1" dirty="0"/>
              <a:t>1.180.000                                        </a:t>
            </a:r>
            <a:r>
              <a:rPr lang="el-GR" sz="1800" b="1" dirty="0" smtClean="0"/>
              <a:t>        </a:t>
            </a:r>
            <a:r>
              <a:rPr lang="el-GR" sz="1800" b="1" dirty="0"/>
              <a:t>1.180.000</a:t>
            </a:r>
          </a:p>
          <a:p>
            <a:pPr marL="609600" indent="-609600" algn="ctr">
              <a:lnSpc>
                <a:spcPct val="90000"/>
              </a:lnSpc>
              <a:buFont typeface="Wingdings" pitchFamily="2" charset="2"/>
              <a:buNone/>
            </a:pPr>
            <a:r>
              <a:rPr lang="el-GR" sz="1800" b="1" dirty="0"/>
              <a:t>Για να καταρτίσουμε την Κατάσταση αποτελεσμάτων χρήσεως πρέπει να ανατρέξουμε πίσω σε όλα τα λογιστικά γεγονότα και να εντοπίσουμε εκείνα που δημιουργούν έσοδα και έκτακτα κέρδη καθώς και εκείνα και που προκαλούν έξοδα </a:t>
            </a:r>
            <a:r>
              <a:rPr lang="el-GR" sz="1800" b="1" dirty="0" smtClean="0"/>
              <a:t>και </a:t>
            </a:r>
            <a:r>
              <a:rPr lang="el-GR" sz="1800" b="1" dirty="0"/>
              <a:t>έκτακτες ζημίες </a:t>
            </a:r>
          </a:p>
          <a:p>
            <a:pPr marL="609600" indent="-609600" algn="ctr">
              <a:lnSpc>
                <a:spcPct val="90000"/>
              </a:lnSpc>
            </a:pPr>
            <a:r>
              <a:rPr lang="el-GR" sz="1800" b="1" u="sng" dirty="0">
                <a:solidFill>
                  <a:srgbClr val="FFFF00"/>
                </a:solidFill>
              </a:rPr>
              <a:t>ΚΑΤΑΣΤΑΣΗ ΑΠΟΤΕΛΕΣΜΑΤΩΝ ΧΡΗΣΕΩΣ </a:t>
            </a:r>
          </a:p>
          <a:p>
            <a:pPr marL="609600" indent="-609600" algn="ctr">
              <a:lnSpc>
                <a:spcPct val="90000"/>
              </a:lnSpc>
              <a:buFont typeface="Wingdings" pitchFamily="2" charset="2"/>
              <a:buNone/>
            </a:pPr>
            <a:r>
              <a:rPr lang="el-GR" sz="1800" b="1" dirty="0"/>
              <a:t>Έσοδα από προμήθειες                                           150.000</a:t>
            </a:r>
          </a:p>
          <a:p>
            <a:pPr marL="609600" indent="-609600">
              <a:lnSpc>
                <a:spcPct val="90000"/>
              </a:lnSpc>
              <a:buFont typeface="Wingdings" pitchFamily="2" charset="2"/>
              <a:buNone/>
            </a:pPr>
            <a:r>
              <a:rPr lang="el-GR" sz="1800" b="1" dirty="0"/>
              <a:t>                             Μείον</a:t>
            </a:r>
            <a:r>
              <a:rPr lang="en-US" sz="1800" b="1" dirty="0"/>
              <a:t>: </a:t>
            </a:r>
            <a:r>
              <a:rPr lang="el-GR" sz="1800" b="1" dirty="0"/>
              <a:t>Ενοίκια                  30.000</a:t>
            </a:r>
          </a:p>
          <a:p>
            <a:pPr marL="609600" indent="-609600">
              <a:lnSpc>
                <a:spcPct val="90000"/>
              </a:lnSpc>
              <a:buFont typeface="Wingdings" pitchFamily="2" charset="2"/>
              <a:buNone/>
            </a:pPr>
            <a:r>
              <a:rPr lang="el-GR" sz="1800" b="1" dirty="0"/>
              <a:t>                                          Αμοιβές τρίτων     20.000                            50.000</a:t>
            </a:r>
          </a:p>
          <a:p>
            <a:pPr marL="609600" indent="-609600">
              <a:lnSpc>
                <a:spcPct val="90000"/>
              </a:lnSpc>
              <a:buFont typeface="Wingdings" pitchFamily="2" charset="2"/>
              <a:buNone/>
            </a:pPr>
            <a:r>
              <a:rPr lang="el-GR" sz="1800" b="1" dirty="0"/>
              <a:t>                             ΚΕΡΔΗ ΧΡΗΣΕΩΣ                                               </a:t>
            </a:r>
            <a:r>
              <a:rPr lang="el-GR" sz="1800" b="1" dirty="0" smtClean="0"/>
              <a:t>    </a:t>
            </a:r>
            <a:r>
              <a:rPr lang="el-GR" sz="1800" b="1" dirty="0"/>
              <a:t>100.000</a:t>
            </a:r>
            <a:endParaRPr lang="en-US" sz="1800" b="1" dirty="0"/>
          </a:p>
        </p:txBody>
      </p:sp>
      <p:sp>
        <p:nvSpPr>
          <p:cNvPr id="154628" name="Line 4"/>
          <p:cNvSpPr>
            <a:spLocks noChangeShapeType="1"/>
          </p:cNvSpPr>
          <p:nvPr/>
        </p:nvSpPr>
        <p:spPr bwMode="auto">
          <a:xfrm>
            <a:off x="928662" y="1928802"/>
            <a:ext cx="7488238" cy="0"/>
          </a:xfrm>
          <a:prstGeom prst="line">
            <a:avLst/>
          </a:prstGeom>
          <a:noFill/>
          <a:ln w="9525">
            <a:solidFill>
              <a:schemeClr val="tx1"/>
            </a:solidFill>
            <a:round/>
            <a:headEnd/>
            <a:tailEnd/>
          </a:ln>
          <a:effectLst/>
        </p:spPr>
        <p:txBody>
          <a:bodyPr/>
          <a:lstStyle/>
          <a:p>
            <a:endParaRPr lang="el-GR" dirty="0"/>
          </a:p>
        </p:txBody>
      </p:sp>
      <p:sp>
        <p:nvSpPr>
          <p:cNvPr id="154629" name="Line 5"/>
          <p:cNvSpPr>
            <a:spLocks noChangeShapeType="1"/>
          </p:cNvSpPr>
          <p:nvPr/>
        </p:nvSpPr>
        <p:spPr bwMode="auto">
          <a:xfrm>
            <a:off x="4356100" y="2060575"/>
            <a:ext cx="0" cy="1296988"/>
          </a:xfrm>
          <a:prstGeom prst="line">
            <a:avLst/>
          </a:prstGeom>
          <a:noFill/>
          <a:ln w="9525">
            <a:solidFill>
              <a:schemeClr val="tx1"/>
            </a:solidFill>
            <a:round/>
            <a:headEnd/>
            <a:tailEnd/>
          </a:ln>
          <a:effectLst/>
        </p:spPr>
        <p:txBody>
          <a:bodyPr/>
          <a:lstStyle/>
          <a:p>
            <a:endParaRPr lang="el-GR" dirty="0"/>
          </a:p>
        </p:txBody>
      </p:sp>
      <p:sp>
        <p:nvSpPr>
          <p:cNvPr id="154630" name="Line 6"/>
          <p:cNvSpPr>
            <a:spLocks noChangeShapeType="1"/>
          </p:cNvSpPr>
          <p:nvPr/>
        </p:nvSpPr>
        <p:spPr bwMode="auto">
          <a:xfrm>
            <a:off x="3348038" y="3141663"/>
            <a:ext cx="935037" cy="0"/>
          </a:xfrm>
          <a:prstGeom prst="line">
            <a:avLst/>
          </a:prstGeom>
          <a:noFill/>
          <a:ln w="9525">
            <a:solidFill>
              <a:schemeClr val="tx1"/>
            </a:solidFill>
            <a:round/>
            <a:headEnd/>
            <a:tailEnd/>
          </a:ln>
          <a:effectLst/>
        </p:spPr>
        <p:txBody>
          <a:bodyPr/>
          <a:lstStyle/>
          <a:p>
            <a:endParaRPr lang="el-GR" dirty="0"/>
          </a:p>
        </p:txBody>
      </p:sp>
      <p:sp>
        <p:nvSpPr>
          <p:cNvPr id="154631" name="Line 7"/>
          <p:cNvSpPr>
            <a:spLocks noChangeShapeType="1"/>
          </p:cNvSpPr>
          <p:nvPr/>
        </p:nvSpPr>
        <p:spPr bwMode="auto">
          <a:xfrm>
            <a:off x="6443663" y="3141663"/>
            <a:ext cx="1079500" cy="0"/>
          </a:xfrm>
          <a:prstGeom prst="line">
            <a:avLst/>
          </a:prstGeom>
          <a:noFill/>
          <a:ln w="9525">
            <a:solidFill>
              <a:schemeClr val="tx1"/>
            </a:solidFill>
            <a:round/>
            <a:headEnd/>
            <a:tailEnd/>
          </a:ln>
          <a:effectLst/>
        </p:spPr>
        <p:txBody>
          <a:bodyPr/>
          <a:lstStyle/>
          <a:p>
            <a:endParaRPr lang="el-GR" dirty="0"/>
          </a:p>
        </p:txBody>
      </p:sp>
      <p:sp>
        <p:nvSpPr>
          <p:cNvPr id="154637" name="Line 13"/>
          <p:cNvSpPr>
            <a:spLocks noChangeShapeType="1"/>
          </p:cNvSpPr>
          <p:nvPr/>
        </p:nvSpPr>
        <p:spPr bwMode="auto">
          <a:xfrm>
            <a:off x="4427984" y="5517232"/>
            <a:ext cx="792162" cy="0"/>
          </a:xfrm>
          <a:prstGeom prst="line">
            <a:avLst/>
          </a:prstGeom>
          <a:noFill/>
          <a:ln w="9525">
            <a:solidFill>
              <a:schemeClr val="tx1"/>
            </a:solidFill>
            <a:round/>
            <a:headEnd/>
            <a:tailEnd/>
          </a:ln>
          <a:effectLst/>
        </p:spPr>
        <p:txBody>
          <a:bodyPr/>
          <a:lstStyle/>
          <a:p>
            <a:endParaRPr lang="el-GR" dirty="0"/>
          </a:p>
        </p:txBody>
      </p:sp>
      <p:sp>
        <p:nvSpPr>
          <p:cNvPr id="154638" name="Line 14"/>
          <p:cNvSpPr>
            <a:spLocks noChangeShapeType="1"/>
          </p:cNvSpPr>
          <p:nvPr/>
        </p:nvSpPr>
        <p:spPr bwMode="auto">
          <a:xfrm>
            <a:off x="6516216" y="5517232"/>
            <a:ext cx="935038" cy="0"/>
          </a:xfrm>
          <a:prstGeom prst="line">
            <a:avLst/>
          </a:prstGeom>
          <a:noFill/>
          <a:ln w="9525">
            <a:solidFill>
              <a:schemeClr val="tx1"/>
            </a:solidFill>
            <a:round/>
            <a:headEnd/>
            <a:tailEnd/>
          </a:ln>
          <a:effectLst/>
        </p:spPr>
        <p:txBody>
          <a:bodyPr/>
          <a:lstStyle/>
          <a:p>
            <a:endParaRPr lang="el-GR" dirty="0"/>
          </a:p>
        </p:txBody>
      </p:sp>
      <p:sp>
        <p:nvSpPr>
          <p:cNvPr id="154639" name="Line 15"/>
          <p:cNvSpPr>
            <a:spLocks noChangeShapeType="1"/>
          </p:cNvSpPr>
          <p:nvPr/>
        </p:nvSpPr>
        <p:spPr bwMode="auto">
          <a:xfrm>
            <a:off x="6516216" y="5877272"/>
            <a:ext cx="936625" cy="0"/>
          </a:xfrm>
          <a:prstGeom prst="line">
            <a:avLst/>
          </a:prstGeom>
          <a:noFill/>
          <a:ln w="9525">
            <a:solidFill>
              <a:schemeClr val="tx1"/>
            </a:solidFill>
            <a:round/>
            <a:headEnd/>
            <a:tailEnd/>
          </a:ln>
          <a:effectLst/>
        </p:spPr>
        <p:txBody>
          <a:bodyPr/>
          <a:lstStyle/>
          <a:p>
            <a:endParaRPr lang="el-GR" dirty="0"/>
          </a:p>
        </p:txBody>
      </p:sp>
      <p:sp>
        <p:nvSpPr>
          <p:cNvPr id="154640" name="Line 16"/>
          <p:cNvSpPr>
            <a:spLocks noChangeShapeType="1"/>
          </p:cNvSpPr>
          <p:nvPr/>
        </p:nvSpPr>
        <p:spPr bwMode="auto">
          <a:xfrm>
            <a:off x="6516216" y="5949280"/>
            <a:ext cx="936625" cy="0"/>
          </a:xfrm>
          <a:prstGeom prst="line">
            <a:avLst/>
          </a:prstGeom>
          <a:noFill/>
          <a:ln w="9525">
            <a:solidFill>
              <a:schemeClr val="tx1"/>
            </a:solidFill>
            <a:round/>
            <a:headEnd/>
            <a:tailEnd/>
          </a:ln>
          <a:effectLst/>
        </p:spPr>
        <p:txBody>
          <a:bodyPr/>
          <a:lstStyle/>
          <a:p>
            <a:endParaRPr lang="el-GR" dirty="0"/>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6 - Θέση αριθμού διαφάνειας"/>
          <p:cNvSpPr>
            <a:spLocks noGrp="1"/>
          </p:cNvSpPr>
          <p:nvPr>
            <p:ph type="sldNum" sz="quarter" idx="12"/>
          </p:nvPr>
        </p:nvSpPr>
        <p:spPr>
          <a:xfrm>
            <a:off x="8388424" y="6400800"/>
            <a:ext cx="609600" cy="457200"/>
          </a:xfrm>
        </p:spPr>
        <p:txBody>
          <a:bodyPr/>
          <a:lstStyle/>
          <a:p>
            <a:fld id="{1F501FE4-5BD5-4F2D-9FC5-B70F44F0B025}" type="slidenum">
              <a:rPr lang="el-GR"/>
              <a:pPr/>
              <a:t>174</a:t>
            </a:fld>
            <a:endParaRPr lang="el-GR" dirty="0"/>
          </a:p>
        </p:txBody>
      </p:sp>
      <p:sp>
        <p:nvSpPr>
          <p:cNvPr id="155650" name="Rectangle 2"/>
          <p:cNvSpPr>
            <a:spLocks noGrp="1" noChangeArrowheads="1"/>
          </p:cNvSpPr>
          <p:nvPr>
            <p:ph type="title"/>
          </p:nvPr>
        </p:nvSpPr>
        <p:spPr>
          <a:xfrm>
            <a:off x="179512" y="188640"/>
            <a:ext cx="8856984" cy="719410"/>
          </a:xfrm>
        </p:spPr>
        <p:txBody>
          <a:bodyPr>
            <a:normAutofit fontScale="90000"/>
          </a:bodyPr>
          <a:lstStyle/>
          <a:p>
            <a:pPr algn="ctr"/>
            <a:r>
              <a:rPr lang="el-GR" sz="2800" b="1" dirty="0"/>
              <a:t>ΜΕΘΟΔΟΣ ΠΙΝΑΚΑ ΜΕΤΑΒΟΛΩΝ ΤΗΣ ΛΟΓΙΣΤΙΚΗΣ ΙΣΟΤΗΤΑΣ</a:t>
            </a:r>
            <a:endParaRPr lang="en-US" sz="2800" b="1" dirty="0"/>
          </a:p>
        </p:txBody>
      </p:sp>
      <p:graphicFrame>
        <p:nvGraphicFramePr>
          <p:cNvPr id="164375" name="Object 1559"/>
          <p:cNvGraphicFramePr>
            <a:graphicFrameLocks noChangeAspect="1"/>
          </p:cNvGraphicFramePr>
          <p:nvPr>
            <p:ph sz="half" idx="2"/>
          </p:nvPr>
        </p:nvGraphicFramePr>
        <p:xfrm>
          <a:off x="107504" y="981075"/>
          <a:ext cx="8928992" cy="5544269"/>
        </p:xfrm>
        <a:graphic>
          <a:graphicData uri="http://schemas.openxmlformats.org/presentationml/2006/ole">
            <p:oleObj spid="_x0000_s388098" name="Worksheet" r:id="rId4" imgW="7156644" imgH="3008542" progId="Excel.Sheet.8">
              <p:embed/>
            </p:oleObj>
          </a:graphicData>
        </a:graphic>
      </p:graphicFrame>
    </p:spTree>
  </p:cSld>
  <p:clrMapOvr>
    <a:masterClrMapping/>
  </p:clrMapOvr>
  <p:transition>
    <p:plus/>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C5A03389-9E92-428F-9B76-936685A71748}" type="slidenum">
              <a:rPr lang="el-GR"/>
              <a:pPr/>
              <a:t>175</a:t>
            </a:fld>
            <a:endParaRPr lang="el-GR" dirty="0"/>
          </a:p>
        </p:txBody>
      </p:sp>
      <p:sp>
        <p:nvSpPr>
          <p:cNvPr id="419842" name="Rectangle 2"/>
          <p:cNvSpPr>
            <a:spLocks noGrp="1" noChangeArrowheads="1"/>
          </p:cNvSpPr>
          <p:nvPr>
            <p:ph type="title"/>
          </p:nvPr>
        </p:nvSpPr>
        <p:spPr>
          <a:xfrm>
            <a:off x="457200" y="152400"/>
            <a:ext cx="8229600" cy="900336"/>
          </a:xfrm>
        </p:spPr>
        <p:txBody>
          <a:bodyPr/>
          <a:lstStyle/>
          <a:p>
            <a:pPr algn="ctr"/>
            <a:r>
              <a:rPr lang="el-GR" b="1" dirty="0" smtClean="0">
                <a:solidFill>
                  <a:srgbClr val="002060"/>
                </a:solidFill>
              </a:rPr>
              <a:t>ΕΝΕΡΓΗΤΙΚΟ</a:t>
            </a:r>
            <a:endParaRPr lang="el-GR" b="1" dirty="0">
              <a:solidFill>
                <a:srgbClr val="002060"/>
              </a:solidFill>
            </a:endParaRPr>
          </a:p>
        </p:txBody>
      </p:sp>
      <p:sp>
        <p:nvSpPr>
          <p:cNvPr id="419843" name="Rectangle 3"/>
          <p:cNvSpPr>
            <a:spLocks noChangeArrowheads="1"/>
          </p:cNvSpPr>
          <p:nvPr/>
        </p:nvSpPr>
        <p:spPr bwMode="auto">
          <a:xfrm>
            <a:off x="5364088" y="1676400"/>
            <a:ext cx="3475112" cy="609600"/>
          </a:xfrm>
          <a:prstGeom prst="rect">
            <a:avLst/>
          </a:prstGeom>
          <a:solidFill>
            <a:schemeClr val="accent1"/>
          </a:solidFill>
          <a:ln w="9525">
            <a:solidFill>
              <a:srgbClr val="E5F73B"/>
            </a:solidFill>
            <a:prstDash val="dashDot"/>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400" b="1" dirty="0">
                <a:solidFill>
                  <a:schemeClr val="bg1"/>
                </a:solidFill>
              </a:rPr>
              <a:t>ΕΞΟΔΑ ΕΓΚΑΤΑΣΤΑΣΗΣ</a:t>
            </a:r>
          </a:p>
        </p:txBody>
      </p:sp>
      <p:sp>
        <p:nvSpPr>
          <p:cNvPr id="419844" name="Rectangle 4"/>
          <p:cNvSpPr>
            <a:spLocks noChangeArrowheads="1"/>
          </p:cNvSpPr>
          <p:nvPr/>
        </p:nvSpPr>
        <p:spPr bwMode="auto">
          <a:xfrm>
            <a:off x="5791200" y="2514600"/>
            <a:ext cx="3048000" cy="1447800"/>
          </a:xfrm>
          <a:prstGeom prst="rect">
            <a:avLst/>
          </a:prstGeom>
          <a:solidFill>
            <a:srgbClr val="ACFAF1"/>
          </a:solidFill>
          <a:ln w="9525">
            <a:solidFill>
              <a:srgbClr val="2D64D3"/>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600" b="1" dirty="0">
                <a:solidFill>
                  <a:srgbClr val="2D64D3"/>
                </a:solidFill>
              </a:rPr>
              <a:t>ΠΑΓΙΟ </a:t>
            </a:r>
          </a:p>
          <a:p>
            <a:pPr algn="ctr" eaLnBrk="0" hangingPunct="0"/>
            <a:r>
              <a:rPr lang="el-GR" sz="2600" b="1" dirty="0">
                <a:solidFill>
                  <a:srgbClr val="2D64D3"/>
                </a:solidFill>
              </a:rPr>
              <a:t>ΕΝΕΡΓΗΤΙΚΟ</a:t>
            </a:r>
          </a:p>
        </p:txBody>
      </p:sp>
      <p:sp>
        <p:nvSpPr>
          <p:cNvPr id="419845" name="Rectangle 5"/>
          <p:cNvSpPr>
            <a:spLocks noChangeArrowheads="1"/>
          </p:cNvSpPr>
          <p:nvPr/>
        </p:nvSpPr>
        <p:spPr bwMode="auto">
          <a:xfrm>
            <a:off x="5791200" y="4114800"/>
            <a:ext cx="3124200" cy="1371600"/>
          </a:xfrm>
          <a:prstGeom prst="rect">
            <a:avLst/>
          </a:prstGeom>
          <a:solidFill>
            <a:srgbClr val="FF870F"/>
          </a:solidFill>
          <a:ln w="9525">
            <a:solidFill>
              <a:schemeClr val="accent2"/>
            </a:solidFill>
            <a:prstDash val="dashDot"/>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600" b="1" dirty="0">
                <a:solidFill>
                  <a:srgbClr val="7030A0"/>
                </a:solidFill>
              </a:rPr>
              <a:t>ΚΥΚΛΟΦΟΡΟΥΝ</a:t>
            </a:r>
          </a:p>
          <a:p>
            <a:pPr algn="ctr" eaLnBrk="0" hangingPunct="0"/>
            <a:r>
              <a:rPr lang="el-GR" sz="2600" b="1" dirty="0">
                <a:solidFill>
                  <a:srgbClr val="7030A0"/>
                </a:solidFill>
              </a:rPr>
              <a:t>ΕΝΕΡΓΗΤΙΚΟ </a:t>
            </a:r>
          </a:p>
        </p:txBody>
      </p:sp>
      <p:sp>
        <p:nvSpPr>
          <p:cNvPr id="419846" name="Rectangle 6"/>
          <p:cNvSpPr>
            <a:spLocks noChangeArrowheads="1"/>
          </p:cNvSpPr>
          <p:nvPr/>
        </p:nvSpPr>
        <p:spPr bwMode="auto">
          <a:xfrm>
            <a:off x="4644008" y="5867400"/>
            <a:ext cx="4347592" cy="762000"/>
          </a:xfrm>
          <a:prstGeom prst="rect">
            <a:avLst/>
          </a:prstGeom>
          <a:solidFill>
            <a:srgbClr val="95F399"/>
          </a:solidFill>
          <a:ln w="9525">
            <a:solidFill>
              <a:srgbClr val="1D9339"/>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hangingPunct="0"/>
            <a:r>
              <a:rPr lang="el-GR" sz="2200" b="1" dirty="0">
                <a:solidFill>
                  <a:srgbClr val="002060"/>
                </a:solidFill>
              </a:rPr>
              <a:t>ΜΕΤΑΒΑΤΙΚΟΙ  ΛΟΓΑΡΙΑΣΜΟΙ </a:t>
            </a:r>
          </a:p>
          <a:p>
            <a:pPr eaLnBrk="0" hangingPunct="0"/>
            <a:r>
              <a:rPr lang="el-GR" sz="2200" b="1" dirty="0">
                <a:solidFill>
                  <a:srgbClr val="002060"/>
                </a:solidFill>
              </a:rPr>
              <a:t>ΕΝΕΡΓΗΤΙΚΟΥ</a:t>
            </a:r>
          </a:p>
        </p:txBody>
      </p:sp>
      <p:grpSp>
        <p:nvGrpSpPr>
          <p:cNvPr id="2" name="Group 7"/>
          <p:cNvGrpSpPr>
            <a:grpSpLocks/>
          </p:cNvGrpSpPr>
          <p:nvPr/>
        </p:nvGrpSpPr>
        <p:grpSpPr bwMode="auto">
          <a:xfrm>
            <a:off x="467544" y="1660526"/>
            <a:ext cx="4256856" cy="830263"/>
            <a:chOff x="576" y="1046"/>
            <a:chExt cx="2400" cy="523"/>
          </a:xfrm>
        </p:grpSpPr>
        <p:sp>
          <p:nvSpPr>
            <p:cNvPr id="419848" name="Text Box 8"/>
            <p:cNvSpPr txBox="1">
              <a:spLocks noChangeArrowheads="1"/>
            </p:cNvSpPr>
            <p:nvPr/>
          </p:nvSpPr>
          <p:spPr bwMode="auto">
            <a:xfrm>
              <a:off x="576" y="1046"/>
              <a:ext cx="2367" cy="5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l-GR" sz="2400" b="1" i="1" dirty="0">
                  <a:solidFill>
                    <a:srgbClr val="C00000"/>
                  </a:solidFill>
                </a:rPr>
                <a:t>Έξοδα που αποσβένονται σε </a:t>
              </a:r>
            </a:p>
            <a:p>
              <a:pPr eaLnBrk="0" hangingPunct="0"/>
              <a:r>
                <a:rPr lang="el-GR" sz="2400" b="1" i="1" dirty="0">
                  <a:solidFill>
                    <a:srgbClr val="C00000"/>
                  </a:solidFill>
                </a:rPr>
                <a:t>περισσότερες χρήσεις</a:t>
              </a:r>
            </a:p>
          </p:txBody>
        </p:sp>
        <p:sp>
          <p:nvSpPr>
            <p:cNvPr id="419849" name="AutoShape 9"/>
            <p:cNvSpPr>
              <a:spLocks/>
            </p:cNvSpPr>
            <p:nvPr/>
          </p:nvSpPr>
          <p:spPr bwMode="auto">
            <a:xfrm>
              <a:off x="2784" y="1056"/>
              <a:ext cx="192" cy="384"/>
            </a:xfrm>
            <a:prstGeom prst="rightBrace">
              <a:avLst>
                <a:gd name="adj1" fmla="val 16667"/>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grpSp>
      <p:grpSp>
        <p:nvGrpSpPr>
          <p:cNvPr id="3" name="Group 10"/>
          <p:cNvGrpSpPr>
            <a:grpSpLocks/>
          </p:cNvGrpSpPr>
          <p:nvPr/>
        </p:nvGrpSpPr>
        <p:grpSpPr bwMode="auto">
          <a:xfrm>
            <a:off x="252200" y="2564904"/>
            <a:ext cx="5401345" cy="1552575"/>
            <a:chOff x="526" y="1632"/>
            <a:chExt cx="3029" cy="978"/>
          </a:xfrm>
        </p:grpSpPr>
        <p:sp>
          <p:nvSpPr>
            <p:cNvPr id="419851" name="Text Box 11"/>
            <p:cNvSpPr txBox="1">
              <a:spLocks noChangeArrowheads="1"/>
            </p:cNvSpPr>
            <p:nvPr/>
          </p:nvSpPr>
          <p:spPr bwMode="auto">
            <a:xfrm>
              <a:off x="526" y="1660"/>
              <a:ext cx="3029" cy="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2200" b="1" i="1" dirty="0">
                  <a:solidFill>
                    <a:schemeClr val="tx2">
                      <a:lumMod val="50000"/>
                    </a:schemeClr>
                  </a:solidFill>
                </a:rPr>
                <a:t>Φυσική ζωή &gt; λογιστική χρήση</a:t>
              </a:r>
              <a:endParaRPr lang="el-GR" sz="2200" b="1" dirty="0">
                <a:solidFill>
                  <a:schemeClr val="tx2">
                    <a:lumMod val="50000"/>
                  </a:schemeClr>
                </a:solidFill>
              </a:endParaRPr>
            </a:p>
            <a:p>
              <a:pPr eaLnBrk="0" hangingPunct="0"/>
              <a:r>
                <a:rPr lang="el-GR" sz="2200" b="1" dirty="0">
                  <a:solidFill>
                    <a:schemeClr val="tx2">
                      <a:lumMod val="50000"/>
                    </a:schemeClr>
                  </a:solidFill>
                </a:rPr>
                <a:t>Χρησιμοποιείται για τη λειτουργία της</a:t>
              </a:r>
            </a:p>
            <a:p>
              <a:pPr eaLnBrk="0" hangingPunct="0"/>
              <a:r>
                <a:rPr lang="el-GR" sz="2200" b="1" dirty="0">
                  <a:solidFill>
                    <a:schemeClr val="tx2">
                      <a:lumMod val="50000"/>
                    </a:schemeClr>
                  </a:solidFill>
                </a:rPr>
                <a:t>λογιστικής μονάδας αργά και σταδιακά</a:t>
              </a:r>
            </a:p>
            <a:p>
              <a:pPr eaLnBrk="0" hangingPunct="0"/>
              <a:endParaRPr lang="el-GR" sz="2600" dirty="0">
                <a:latin typeface="Times New Roman" pitchFamily="18" charset="0"/>
              </a:endParaRPr>
            </a:p>
          </p:txBody>
        </p:sp>
        <p:sp>
          <p:nvSpPr>
            <p:cNvPr id="419852" name="AutoShape 12"/>
            <p:cNvSpPr>
              <a:spLocks/>
            </p:cNvSpPr>
            <p:nvPr/>
          </p:nvSpPr>
          <p:spPr bwMode="auto">
            <a:xfrm>
              <a:off x="3312" y="1632"/>
              <a:ext cx="192" cy="720"/>
            </a:xfrm>
            <a:prstGeom prst="rightBrace">
              <a:avLst>
                <a:gd name="adj1" fmla="val 31250"/>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grpSp>
      <p:grpSp>
        <p:nvGrpSpPr>
          <p:cNvPr id="4" name="Group 13"/>
          <p:cNvGrpSpPr>
            <a:grpSpLocks/>
          </p:cNvGrpSpPr>
          <p:nvPr/>
        </p:nvGrpSpPr>
        <p:grpSpPr bwMode="auto">
          <a:xfrm>
            <a:off x="323528" y="3965575"/>
            <a:ext cx="5467672" cy="1943100"/>
            <a:chOff x="528" y="2498"/>
            <a:chExt cx="3120" cy="1224"/>
          </a:xfrm>
        </p:grpSpPr>
        <p:sp>
          <p:nvSpPr>
            <p:cNvPr id="419854" name="Text Box 14"/>
            <p:cNvSpPr txBox="1">
              <a:spLocks noChangeArrowheads="1"/>
            </p:cNvSpPr>
            <p:nvPr/>
          </p:nvSpPr>
          <p:spPr bwMode="auto">
            <a:xfrm>
              <a:off x="528" y="2498"/>
              <a:ext cx="3012" cy="1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buFontTx/>
                <a:buChar char="•"/>
              </a:pPr>
              <a:r>
                <a:rPr lang="el-GR" sz="2000" b="1" i="1" dirty="0">
                  <a:solidFill>
                    <a:srgbClr val="7030A0"/>
                  </a:solidFill>
                </a:rPr>
                <a:t>Μετατρέπονται άμεσα ή έμμεσα σε χρήμα </a:t>
              </a:r>
            </a:p>
            <a:p>
              <a:pPr eaLnBrk="0" hangingPunct="0"/>
              <a:r>
                <a:rPr lang="el-GR" sz="2000" b="1" i="1" dirty="0">
                  <a:solidFill>
                    <a:srgbClr val="7030A0"/>
                  </a:solidFill>
                </a:rPr>
                <a:t>μέσα στο χρονικό διάστημα μιας </a:t>
              </a:r>
            </a:p>
            <a:p>
              <a:pPr eaLnBrk="0" hangingPunct="0"/>
              <a:r>
                <a:rPr lang="el-GR" sz="2000" b="1" i="1" dirty="0">
                  <a:solidFill>
                    <a:srgbClr val="7030A0"/>
                  </a:solidFill>
                </a:rPr>
                <a:t>λογιστικής χρήσης</a:t>
              </a:r>
              <a:endParaRPr lang="el-GR" sz="2000" b="1" dirty="0">
                <a:solidFill>
                  <a:srgbClr val="7030A0"/>
                </a:solidFill>
              </a:endParaRPr>
            </a:p>
            <a:p>
              <a:pPr eaLnBrk="0" hangingPunct="0">
                <a:lnSpc>
                  <a:spcPct val="80000"/>
                </a:lnSpc>
                <a:spcBef>
                  <a:spcPct val="20000"/>
                </a:spcBef>
                <a:buFontTx/>
                <a:buChar char="•"/>
              </a:pPr>
              <a:r>
                <a:rPr lang="el-GR" sz="2000" b="1" dirty="0">
                  <a:solidFill>
                    <a:srgbClr val="7030A0"/>
                  </a:solidFill>
                </a:rPr>
                <a:t>Διάρκεια  ζωής &gt; λογιστική χρήση με</a:t>
              </a:r>
            </a:p>
            <a:p>
              <a:pPr eaLnBrk="0" hangingPunct="0">
                <a:lnSpc>
                  <a:spcPct val="80000"/>
                </a:lnSpc>
                <a:spcBef>
                  <a:spcPct val="20000"/>
                </a:spcBef>
              </a:pPr>
              <a:r>
                <a:rPr lang="el-GR" sz="2000" b="1" dirty="0">
                  <a:solidFill>
                    <a:srgbClr val="7030A0"/>
                  </a:solidFill>
                </a:rPr>
                <a:t>πρόθεση ρευστοποίησης εντός της χρήσης</a:t>
              </a:r>
            </a:p>
            <a:p>
              <a:pPr eaLnBrk="0" hangingPunct="0">
                <a:lnSpc>
                  <a:spcPct val="80000"/>
                </a:lnSpc>
                <a:spcBef>
                  <a:spcPct val="20000"/>
                </a:spcBef>
                <a:buFontTx/>
                <a:buChar char="•"/>
              </a:pPr>
              <a:r>
                <a:rPr lang="el-GR" sz="2000" b="1" dirty="0">
                  <a:solidFill>
                    <a:srgbClr val="7030A0"/>
                  </a:solidFill>
                </a:rPr>
                <a:t>Διάρκεια ζωής &lt; χρήση</a:t>
              </a:r>
              <a:endParaRPr lang="el-GR" sz="2000" b="1" dirty="0">
                <a:solidFill>
                  <a:srgbClr val="7030A0"/>
                </a:solidFill>
                <a:latin typeface="Times New Roman" pitchFamily="18" charset="0"/>
              </a:endParaRPr>
            </a:p>
          </p:txBody>
        </p:sp>
        <p:sp>
          <p:nvSpPr>
            <p:cNvPr id="419855" name="AutoShape 15"/>
            <p:cNvSpPr>
              <a:spLocks/>
            </p:cNvSpPr>
            <p:nvPr/>
          </p:nvSpPr>
          <p:spPr bwMode="auto">
            <a:xfrm>
              <a:off x="3456" y="2592"/>
              <a:ext cx="192" cy="912"/>
            </a:xfrm>
            <a:prstGeom prst="rightBrace">
              <a:avLst>
                <a:gd name="adj1" fmla="val 39583"/>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grpSp>
      <p:grpSp>
        <p:nvGrpSpPr>
          <p:cNvPr id="5" name="Group 16"/>
          <p:cNvGrpSpPr>
            <a:grpSpLocks/>
          </p:cNvGrpSpPr>
          <p:nvPr/>
        </p:nvGrpSpPr>
        <p:grpSpPr bwMode="auto">
          <a:xfrm>
            <a:off x="251520" y="6021288"/>
            <a:ext cx="4248472" cy="652463"/>
            <a:chOff x="624" y="3792"/>
            <a:chExt cx="2448" cy="411"/>
          </a:xfrm>
        </p:grpSpPr>
        <p:sp>
          <p:nvSpPr>
            <p:cNvPr id="419857" name="Text Box 17"/>
            <p:cNvSpPr txBox="1">
              <a:spLocks noChangeArrowheads="1"/>
            </p:cNvSpPr>
            <p:nvPr/>
          </p:nvSpPr>
          <p:spPr bwMode="auto">
            <a:xfrm>
              <a:off x="624" y="3792"/>
              <a:ext cx="1770" cy="4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lnSpc>
                  <a:spcPct val="80000"/>
                </a:lnSpc>
                <a:spcBef>
                  <a:spcPct val="20000"/>
                </a:spcBef>
                <a:buFontTx/>
                <a:buChar char="•"/>
              </a:pPr>
              <a:r>
                <a:rPr lang="el-GR" sz="2000" b="1" dirty="0">
                  <a:solidFill>
                    <a:schemeClr val="bg1"/>
                  </a:solidFill>
                </a:rPr>
                <a:t>Προπληρωθέντα έξοδα </a:t>
              </a:r>
            </a:p>
            <a:p>
              <a:pPr eaLnBrk="0" hangingPunct="0">
                <a:lnSpc>
                  <a:spcPct val="80000"/>
                </a:lnSpc>
                <a:spcBef>
                  <a:spcPct val="20000"/>
                </a:spcBef>
                <a:buFontTx/>
                <a:buChar char="•"/>
              </a:pPr>
              <a:r>
                <a:rPr lang="el-GR" sz="2000" b="1" dirty="0">
                  <a:solidFill>
                    <a:schemeClr val="bg1"/>
                  </a:solidFill>
                </a:rPr>
                <a:t>Έσοδα χρήσης εισπρακτέα</a:t>
              </a:r>
            </a:p>
          </p:txBody>
        </p:sp>
        <p:sp>
          <p:nvSpPr>
            <p:cNvPr id="419858" name="AutoShape 18"/>
            <p:cNvSpPr>
              <a:spLocks/>
            </p:cNvSpPr>
            <p:nvPr/>
          </p:nvSpPr>
          <p:spPr bwMode="auto">
            <a:xfrm>
              <a:off x="2880" y="3792"/>
              <a:ext cx="192" cy="384"/>
            </a:xfrm>
            <a:prstGeom prst="rightBrace">
              <a:avLst>
                <a:gd name="adj1" fmla="val 16667"/>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grpSp>
    </p:spTree>
    <p:extLst>
      <p:ext uri="{BB962C8B-B14F-4D97-AF65-F5344CB8AC3E}">
        <p14:creationId xmlns:p14="http://schemas.microsoft.com/office/powerpoint/2010/main" xmlns="" val="2866450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3C2F6308-DE38-433B-9276-5450D44EF52E}" type="slidenum">
              <a:rPr lang="el-GR"/>
              <a:pPr/>
              <a:t>176</a:t>
            </a:fld>
            <a:endParaRPr lang="el-GR" dirty="0"/>
          </a:p>
        </p:txBody>
      </p:sp>
      <p:sp>
        <p:nvSpPr>
          <p:cNvPr id="420866" name="Rectangle 2"/>
          <p:cNvSpPr>
            <a:spLocks noGrp="1" noChangeArrowheads="1"/>
          </p:cNvSpPr>
          <p:nvPr>
            <p:ph type="title"/>
          </p:nvPr>
        </p:nvSpPr>
        <p:spPr>
          <a:xfrm>
            <a:off x="457200" y="152400"/>
            <a:ext cx="8229600" cy="756320"/>
          </a:xfrm>
        </p:spPr>
        <p:txBody>
          <a:bodyPr/>
          <a:lstStyle/>
          <a:p>
            <a:pPr algn="ctr"/>
            <a:r>
              <a:rPr lang="el-GR" b="1" dirty="0" smtClean="0">
                <a:solidFill>
                  <a:srgbClr val="002060"/>
                </a:solidFill>
              </a:rPr>
              <a:t>ΕΝΕΡΓΗΤΙΚΟ</a:t>
            </a:r>
            <a:endParaRPr lang="el-GR" b="1" dirty="0">
              <a:solidFill>
                <a:srgbClr val="002060"/>
              </a:solidFill>
            </a:endParaRPr>
          </a:p>
        </p:txBody>
      </p:sp>
      <p:sp>
        <p:nvSpPr>
          <p:cNvPr id="420867" name="Rectangle 3"/>
          <p:cNvSpPr>
            <a:spLocks noChangeArrowheads="1"/>
          </p:cNvSpPr>
          <p:nvPr/>
        </p:nvSpPr>
        <p:spPr bwMode="auto">
          <a:xfrm>
            <a:off x="323528" y="1676400"/>
            <a:ext cx="3486472" cy="609600"/>
          </a:xfrm>
          <a:prstGeom prst="rect">
            <a:avLst/>
          </a:prstGeom>
          <a:solidFill>
            <a:schemeClr val="accent1"/>
          </a:solidFill>
          <a:ln w="9525">
            <a:solidFill>
              <a:srgbClr val="E5F73B"/>
            </a:solidFill>
            <a:prstDash val="dashDot"/>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400" b="1" dirty="0">
                <a:solidFill>
                  <a:srgbClr val="C00000"/>
                </a:solidFill>
              </a:rPr>
              <a:t>ΕΞΟΔΑ ΕΓΚΑΤΑΣΤΑΣΗΣ</a:t>
            </a:r>
          </a:p>
        </p:txBody>
      </p:sp>
      <p:sp>
        <p:nvSpPr>
          <p:cNvPr id="420868" name="Rectangle 4"/>
          <p:cNvSpPr>
            <a:spLocks noChangeArrowheads="1"/>
          </p:cNvSpPr>
          <p:nvPr/>
        </p:nvSpPr>
        <p:spPr bwMode="auto">
          <a:xfrm>
            <a:off x="251520" y="2514600"/>
            <a:ext cx="3558480" cy="1447800"/>
          </a:xfrm>
          <a:prstGeom prst="rect">
            <a:avLst/>
          </a:prstGeom>
          <a:solidFill>
            <a:srgbClr val="ACFAF1"/>
          </a:solidFill>
          <a:ln w="9525">
            <a:solidFill>
              <a:srgbClr val="2D64D3"/>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600" b="1" dirty="0" smtClean="0">
                <a:solidFill>
                  <a:srgbClr val="2D64D3"/>
                </a:solidFill>
              </a:rPr>
              <a:t>ΠΑΓΙΟ </a:t>
            </a:r>
          </a:p>
          <a:p>
            <a:pPr algn="ctr" eaLnBrk="0" hangingPunct="0"/>
            <a:r>
              <a:rPr lang="el-GR" sz="2600" b="1" dirty="0" smtClean="0">
                <a:solidFill>
                  <a:srgbClr val="2D64D3"/>
                </a:solidFill>
              </a:rPr>
              <a:t>ΕΝΕΡΓΗΤΙΚΟ</a:t>
            </a:r>
            <a:endParaRPr lang="el-GR" sz="2600" b="1" dirty="0">
              <a:solidFill>
                <a:srgbClr val="2D64D3"/>
              </a:solidFill>
            </a:endParaRPr>
          </a:p>
        </p:txBody>
      </p:sp>
      <p:sp>
        <p:nvSpPr>
          <p:cNvPr id="420869" name="Rectangle 5"/>
          <p:cNvSpPr>
            <a:spLocks noChangeArrowheads="1"/>
          </p:cNvSpPr>
          <p:nvPr/>
        </p:nvSpPr>
        <p:spPr bwMode="auto">
          <a:xfrm>
            <a:off x="179512" y="4293096"/>
            <a:ext cx="3706688" cy="1371600"/>
          </a:xfrm>
          <a:prstGeom prst="rect">
            <a:avLst/>
          </a:prstGeom>
          <a:solidFill>
            <a:srgbClr val="FF870F"/>
          </a:solidFill>
          <a:ln w="9525">
            <a:solidFill>
              <a:schemeClr val="accent2"/>
            </a:solidFill>
            <a:prstDash val="dashDot"/>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600" b="1" dirty="0">
                <a:solidFill>
                  <a:schemeClr val="bg1"/>
                </a:solidFill>
              </a:rPr>
              <a:t>ΚΥΚΛΟΦΟΡΟΥΝ</a:t>
            </a:r>
          </a:p>
          <a:p>
            <a:pPr algn="ctr" eaLnBrk="0" hangingPunct="0"/>
            <a:r>
              <a:rPr lang="el-GR" sz="2600" b="1" dirty="0">
                <a:solidFill>
                  <a:schemeClr val="bg1"/>
                </a:solidFill>
              </a:rPr>
              <a:t>ΕΝΕΡΓΗΤΙΚΟ </a:t>
            </a:r>
          </a:p>
        </p:txBody>
      </p:sp>
      <p:sp>
        <p:nvSpPr>
          <p:cNvPr id="420870" name="Rectangle 6"/>
          <p:cNvSpPr>
            <a:spLocks noChangeArrowheads="1"/>
          </p:cNvSpPr>
          <p:nvPr/>
        </p:nvSpPr>
        <p:spPr bwMode="auto">
          <a:xfrm>
            <a:off x="251520" y="5867400"/>
            <a:ext cx="4248472" cy="762000"/>
          </a:xfrm>
          <a:prstGeom prst="rect">
            <a:avLst/>
          </a:prstGeom>
          <a:solidFill>
            <a:srgbClr val="95F399"/>
          </a:solidFill>
          <a:ln w="9525">
            <a:solidFill>
              <a:srgbClr val="1D9339"/>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hangingPunct="0"/>
            <a:r>
              <a:rPr lang="el-GR" sz="2200" b="1" dirty="0">
                <a:solidFill>
                  <a:srgbClr val="002060"/>
                </a:solidFill>
              </a:rPr>
              <a:t>ΜΕΤΑΒΑΤΙΚΟΙ  ΛΟΓΑΡΙΑΣΜΟΙ </a:t>
            </a:r>
          </a:p>
          <a:p>
            <a:pPr eaLnBrk="0" hangingPunct="0"/>
            <a:r>
              <a:rPr lang="el-GR" sz="2200" b="1" dirty="0">
                <a:solidFill>
                  <a:srgbClr val="002060"/>
                </a:solidFill>
              </a:rPr>
              <a:t>ΕΝΕΡΓΗΤΙΚΟΥ</a:t>
            </a:r>
          </a:p>
        </p:txBody>
      </p:sp>
      <p:sp>
        <p:nvSpPr>
          <p:cNvPr id="420871" name="AutoShape 7"/>
          <p:cNvSpPr>
            <a:spLocks noChangeArrowheads="1"/>
          </p:cNvSpPr>
          <p:nvPr/>
        </p:nvSpPr>
        <p:spPr bwMode="auto">
          <a:xfrm>
            <a:off x="3851920" y="2780928"/>
            <a:ext cx="381000" cy="533400"/>
          </a:xfrm>
          <a:prstGeom prst="rightArrow">
            <a:avLst>
              <a:gd name="adj1" fmla="val 50000"/>
              <a:gd name="adj2" fmla="val 25000"/>
            </a:avLst>
          </a:prstGeom>
          <a:solidFill>
            <a:srgbClr val="ACFAF1"/>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grpSp>
        <p:nvGrpSpPr>
          <p:cNvPr id="2" name="Group 8"/>
          <p:cNvGrpSpPr>
            <a:grpSpLocks/>
          </p:cNvGrpSpPr>
          <p:nvPr/>
        </p:nvGrpSpPr>
        <p:grpSpPr bwMode="auto">
          <a:xfrm>
            <a:off x="4283968" y="2492896"/>
            <a:ext cx="609600" cy="1447800"/>
            <a:chOff x="2736" y="1536"/>
            <a:chExt cx="384" cy="912"/>
          </a:xfrm>
        </p:grpSpPr>
        <p:sp>
          <p:nvSpPr>
            <p:cNvPr id="420873" name="Line 9"/>
            <p:cNvSpPr>
              <a:spLocks noChangeShapeType="1"/>
            </p:cNvSpPr>
            <p:nvPr/>
          </p:nvSpPr>
          <p:spPr bwMode="auto">
            <a:xfrm>
              <a:off x="2736" y="1536"/>
              <a:ext cx="0" cy="912"/>
            </a:xfrm>
            <a:prstGeom prst="line">
              <a:avLst/>
            </a:prstGeom>
            <a:noFill/>
            <a:ln w="38100">
              <a:solidFill>
                <a:srgbClr val="2D64D3"/>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0874" name="Line 10"/>
            <p:cNvSpPr>
              <a:spLocks noChangeShapeType="1"/>
            </p:cNvSpPr>
            <p:nvPr/>
          </p:nvSpPr>
          <p:spPr bwMode="auto">
            <a:xfrm>
              <a:off x="2736" y="1536"/>
              <a:ext cx="384" cy="0"/>
            </a:xfrm>
            <a:prstGeom prst="line">
              <a:avLst/>
            </a:prstGeom>
            <a:noFill/>
            <a:ln w="57150">
              <a:solidFill>
                <a:srgbClr val="2D64D3"/>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0875" name="Line 11"/>
            <p:cNvSpPr>
              <a:spLocks noChangeShapeType="1"/>
            </p:cNvSpPr>
            <p:nvPr/>
          </p:nvSpPr>
          <p:spPr bwMode="auto">
            <a:xfrm>
              <a:off x="2736" y="1920"/>
              <a:ext cx="384" cy="0"/>
            </a:xfrm>
            <a:prstGeom prst="line">
              <a:avLst/>
            </a:prstGeom>
            <a:noFill/>
            <a:ln w="57150">
              <a:solidFill>
                <a:srgbClr val="2D64D3"/>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0876" name="Line 12"/>
            <p:cNvSpPr>
              <a:spLocks noChangeShapeType="1"/>
            </p:cNvSpPr>
            <p:nvPr/>
          </p:nvSpPr>
          <p:spPr bwMode="auto">
            <a:xfrm>
              <a:off x="2736" y="2448"/>
              <a:ext cx="384" cy="0"/>
            </a:xfrm>
            <a:prstGeom prst="line">
              <a:avLst/>
            </a:prstGeom>
            <a:noFill/>
            <a:ln w="57150">
              <a:solidFill>
                <a:srgbClr val="2D64D3"/>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grpSp>
      <p:sp>
        <p:nvSpPr>
          <p:cNvPr id="420877" name="Text Box 13"/>
          <p:cNvSpPr txBox="1">
            <a:spLocks noChangeArrowheads="1"/>
          </p:cNvSpPr>
          <p:nvPr/>
        </p:nvSpPr>
        <p:spPr bwMode="auto">
          <a:xfrm>
            <a:off x="4860032" y="2133600"/>
            <a:ext cx="3960440" cy="492443"/>
          </a:xfrm>
          <a:prstGeom prst="rect">
            <a:avLst/>
          </a:prstGeom>
          <a:noFill/>
          <a:ln>
            <a:noFill/>
          </a:ln>
          <a:effectLst/>
          <a:extLst>
            <a:ext uri="{909E8E84-426E-40DD-AFC4-6F175D3DCCD1}">
              <a14:hiddenFill xmlns:a14="http://schemas.microsoft.com/office/drawing/2010/main" xmlns="">
                <a:solidFill>
                  <a:srgbClr val="ACFAF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2600" b="1" i="1" dirty="0">
                <a:solidFill>
                  <a:srgbClr val="2D64D3"/>
                </a:solidFill>
                <a:latin typeface="Times New Roman" pitchFamily="18" charset="0"/>
              </a:rPr>
              <a:t>Ασώματες ακινητοποιήσεις</a:t>
            </a:r>
          </a:p>
        </p:txBody>
      </p:sp>
      <p:sp>
        <p:nvSpPr>
          <p:cNvPr id="420878" name="Text Box 14"/>
          <p:cNvSpPr txBox="1">
            <a:spLocks noChangeArrowheads="1"/>
          </p:cNvSpPr>
          <p:nvPr/>
        </p:nvSpPr>
        <p:spPr bwMode="auto">
          <a:xfrm>
            <a:off x="4860033" y="2743200"/>
            <a:ext cx="4104456" cy="492443"/>
          </a:xfrm>
          <a:prstGeom prst="rect">
            <a:avLst/>
          </a:prstGeom>
          <a:noFill/>
          <a:ln>
            <a:noFill/>
          </a:ln>
          <a:effectLst/>
          <a:extLst>
            <a:ext uri="{909E8E84-426E-40DD-AFC4-6F175D3DCCD1}">
              <a14:hiddenFill xmlns:a14="http://schemas.microsoft.com/office/drawing/2010/main" xmlns="">
                <a:solidFill>
                  <a:srgbClr val="ACFAF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2600" b="1" i="1" dirty="0">
                <a:solidFill>
                  <a:srgbClr val="2D64D3"/>
                </a:solidFill>
                <a:latin typeface="Times New Roman" pitchFamily="18" charset="0"/>
              </a:rPr>
              <a:t>Ενσώματες ακινητοποιήσεις</a:t>
            </a:r>
          </a:p>
        </p:txBody>
      </p:sp>
      <p:sp>
        <p:nvSpPr>
          <p:cNvPr id="420879" name="Text Box 15"/>
          <p:cNvSpPr txBox="1">
            <a:spLocks noChangeArrowheads="1"/>
          </p:cNvSpPr>
          <p:nvPr/>
        </p:nvSpPr>
        <p:spPr bwMode="auto">
          <a:xfrm>
            <a:off x="4860032" y="3244850"/>
            <a:ext cx="4283967" cy="892552"/>
          </a:xfrm>
          <a:prstGeom prst="rect">
            <a:avLst/>
          </a:prstGeom>
          <a:noFill/>
          <a:ln>
            <a:noFill/>
          </a:ln>
          <a:effectLst/>
          <a:extLst>
            <a:ext uri="{909E8E84-426E-40DD-AFC4-6F175D3DCCD1}">
              <a14:hiddenFill xmlns:a14="http://schemas.microsoft.com/office/drawing/2010/main" xmlns="">
                <a:solidFill>
                  <a:srgbClr val="ACFAF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2600" b="1" i="1" dirty="0">
                <a:solidFill>
                  <a:srgbClr val="2D64D3"/>
                </a:solidFill>
                <a:latin typeface="Times New Roman" pitchFamily="18" charset="0"/>
              </a:rPr>
              <a:t>Συμμετοχές και </a:t>
            </a:r>
          </a:p>
          <a:p>
            <a:pPr eaLnBrk="0" hangingPunct="0"/>
            <a:r>
              <a:rPr lang="el-GR" sz="2600" b="1" i="1" dirty="0">
                <a:solidFill>
                  <a:srgbClr val="2D64D3"/>
                </a:solidFill>
                <a:latin typeface="Times New Roman" pitchFamily="18" charset="0"/>
              </a:rPr>
              <a:t>μακροπρόθεσμες απαιτήσεις</a:t>
            </a:r>
          </a:p>
        </p:txBody>
      </p:sp>
      <p:sp>
        <p:nvSpPr>
          <p:cNvPr id="420880" name="Line 16"/>
          <p:cNvSpPr>
            <a:spLocks noChangeShapeType="1"/>
          </p:cNvSpPr>
          <p:nvPr/>
        </p:nvSpPr>
        <p:spPr bwMode="auto">
          <a:xfrm>
            <a:off x="4545013" y="4343400"/>
            <a:ext cx="0" cy="1447800"/>
          </a:xfrm>
          <a:prstGeom prst="line">
            <a:avLst/>
          </a:prstGeom>
          <a:noFill/>
          <a:ln w="38100">
            <a:solidFill>
              <a:schemeClr val="accent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0881" name="Line 17"/>
          <p:cNvSpPr>
            <a:spLocks noChangeShapeType="1"/>
          </p:cNvSpPr>
          <p:nvPr/>
        </p:nvSpPr>
        <p:spPr bwMode="auto">
          <a:xfrm>
            <a:off x="4545013" y="4343400"/>
            <a:ext cx="609600" cy="0"/>
          </a:xfrm>
          <a:prstGeom prst="line">
            <a:avLst/>
          </a:prstGeom>
          <a:noFill/>
          <a:ln w="57150">
            <a:solidFill>
              <a:schemeClr val="accent2"/>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0882" name="Line 18"/>
          <p:cNvSpPr>
            <a:spLocks noChangeShapeType="1"/>
          </p:cNvSpPr>
          <p:nvPr/>
        </p:nvSpPr>
        <p:spPr bwMode="auto">
          <a:xfrm>
            <a:off x="4545013" y="4876800"/>
            <a:ext cx="609600" cy="0"/>
          </a:xfrm>
          <a:prstGeom prst="line">
            <a:avLst/>
          </a:prstGeom>
          <a:noFill/>
          <a:ln w="57150">
            <a:solidFill>
              <a:schemeClr val="accent2"/>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0883" name="Line 19"/>
          <p:cNvSpPr>
            <a:spLocks noChangeShapeType="1"/>
          </p:cNvSpPr>
          <p:nvPr/>
        </p:nvSpPr>
        <p:spPr bwMode="auto">
          <a:xfrm>
            <a:off x="4545013" y="5791200"/>
            <a:ext cx="609600" cy="0"/>
          </a:xfrm>
          <a:prstGeom prst="line">
            <a:avLst/>
          </a:prstGeom>
          <a:noFill/>
          <a:ln w="57150">
            <a:solidFill>
              <a:schemeClr val="accent2"/>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0884" name="Text Box 20"/>
          <p:cNvSpPr txBox="1">
            <a:spLocks noChangeArrowheads="1"/>
          </p:cNvSpPr>
          <p:nvPr/>
        </p:nvSpPr>
        <p:spPr bwMode="auto">
          <a:xfrm>
            <a:off x="5210174" y="4083050"/>
            <a:ext cx="2602185" cy="584775"/>
          </a:xfrm>
          <a:prstGeom prst="rect">
            <a:avLst/>
          </a:prstGeom>
          <a:noFill/>
          <a:ln>
            <a:noFill/>
          </a:ln>
          <a:effectLst/>
          <a:extLst>
            <a:ext uri="{909E8E84-426E-40DD-AFC4-6F175D3DCCD1}">
              <a14:hiddenFill xmlns:a14="http://schemas.microsoft.com/office/drawing/2010/main" xmlns="">
                <a:solidFill>
                  <a:srgbClr val="ACFAF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3200" b="1" i="1" dirty="0">
                <a:solidFill>
                  <a:schemeClr val="accent2"/>
                </a:solidFill>
                <a:latin typeface="Times New Roman" pitchFamily="18" charset="0"/>
              </a:rPr>
              <a:t>Αποθέματα</a:t>
            </a:r>
            <a:endParaRPr lang="el-GR" sz="3200" b="1" i="1" dirty="0">
              <a:solidFill>
                <a:srgbClr val="2D64D3"/>
              </a:solidFill>
              <a:latin typeface="Times New Roman" pitchFamily="18" charset="0"/>
            </a:endParaRPr>
          </a:p>
        </p:txBody>
      </p:sp>
      <p:sp>
        <p:nvSpPr>
          <p:cNvPr id="420885" name="Text Box 21"/>
          <p:cNvSpPr txBox="1">
            <a:spLocks noChangeArrowheads="1"/>
          </p:cNvSpPr>
          <p:nvPr/>
        </p:nvSpPr>
        <p:spPr bwMode="auto">
          <a:xfrm>
            <a:off x="5230812" y="4556125"/>
            <a:ext cx="2725563" cy="584775"/>
          </a:xfrm>
          <a:prstGeom prst="rect">
            <a:avLst/>
          </a:prstGeom>
          <a:noFill/>
          <a:ln>
            <a:noFill/>
          </a:ln>
          <a:effectLst/>
          <a:extLst>
            <a:ext uri="{909E8E84-426E-40DD-AFC4-6F175D3DCCD1}">
              <a14:hiddenFill xmlns:a14="http://schemas.microsoft.com/office/drawing/2010/main" xmlns="">
                <a:solidFill>
                  <a:srgbClr val="ACFAF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3200" b="1" i="1" dirty="0">
                <a:solidFill>
                  <a:schemeClr val="accent2"/>
                </a:solidFill>
                <a:latin typeface="Times New Roman" pitchFamily="18" charset="0"/>
              </a:rPr>
              <a:t>Απαιτήσεις</a:t>
            </a:r>
            <a:endParaRPr lang="el-GR" sz="3200" b="1" i="1" dirty="0">
              <a:solidFill>
                <a:srgbClr val="2D64D3"/>
              </a:solidFill>
              <a:latin typeface="Times New Roman" pitchFamily="18" charset="0"/>
            </a:endParaRPr>
          </a:p>
        </p:txBody>
      </p:sp>
      <p:sp>
        <p:nvSpPr>
          <p:cNvPr id="420886" name="Text Box 22"/>
          <p:cNvSpPr txBox="1">
            <a:spLocks noChangeArrowheads="1"/>
          </p:cNvSpPr>
          <p:nvPr/>
        </p:nvSpPr>
        <p:spPr bwMode="auto">
          <a:xfrm>
            <a:off x="5268913" y="5057775"/>
            <a:ext cx="2543447" cy="584775"/>
          </a:xfrm>
          <a:prstGeom prst="rect">
            <a:avLst/>
          </a:prstGeom>
          <a:noFill/>
          <a:ln>
            <a:noFill/>
          </a:ln>
          <a:effectLst/>
          <a:extLst>
            <a:ext uri="{909E8E84-426E-40DD-AFC4-6F175D3DCCD1}">
              <a14:hiddenFill xmlns:a14="http://schemas.microsoft.com/office/drawing/2010/main" xmlns="">
                <a:solidFill>
                  <a:srgbClr val="ACFAF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3200" b="1" i="1" dirty="0">
                <a:solidFill>
                  <a:schemeClr val="accent2"/>
                </a:solidFill>
                <a:latin typeface="Times New Roman" pitchFamily="18" charset="0"/>
              </a:rPr>
              <a:t>Χρεόγραφα</a:t>
            </a:r>
            <a:endParaRPr lang="el-GR" sz="3200" b="1" i="1" dirty="0">
              <a:solidFill>
                <a:srgbClr val="2D64D3"/>
              </a:solidFill>
              <a:latin typeface="Times New Roman" pitchFamily="18" charset="0"/>
            </a:endParaRPr>
          </a:p>
        </p:txBody>
      </p:sp>
      <p:sp>
        <p:nvSpPr>
          <p:cNvPr id="420887" name="AutoShape 23"/>
          <p:cNvSpPr>
            <a:spLocks noChangeArrowheads="1"/>
          </p:cNvSpPr>
          <p:nvPr/>
        </p:nvSpPr>
        <p:spPr bwMode="auto">
          <a:xfrm>
            <a:off x="4087813" y="4724400"/>
            <a:ext cx="381000" cy="533400"/>
          </a:xfrm>
          <a:prstGeom prst="rightArrow">
            <a:avLst>
              <a:gd name="adj1" fmla="val 50000"/>
              <a:gd name="adj2" fmla="val 25000"/>
            </a:avLst>
          </a:prstGeom>
          <a:solidFill>
            <a:srgbClr val="FF870F"/>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0888" name="Line 24"/>
          <p:cNvSpPr>
            <a:spLocks noChangeShapeType="1"/>
          </p:cNvSpPr>
          <p:nvPr/>
        </p:nvSpPr>
        <p:spPr bwMode="auto">
          <a:xfrm>
            <a:off x="4545013" y="5334000"/>
            <a:ext cx="609600" cy="0"/>
          </a:xfrm>
          <a:prstGeom prst="line">
            <a:avLst/>
          </a:prstGeom>
          <a:noFill/>
          <a:ln w="57150">
            <a:solidFill>
              <a:schemeClr val="accent2"/>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0889" name="Text Box 25"/>
          <p:cNvSpPr txBox="1">
            <a:spLocks noChangeArrowheads="1"/>
          </p:cNvSpPr>
          <p:nvPr/>
        </p:nvSpPr>
        <p:spPr bwMode="auto">
          <a:xfrm>
            <a:off x="5249863" y="5486400"/>
            <a:ext cx="2634505" cy="584775"/>
          </a:xfrm>
          <a:prstGeom prst="rect">
            <a:avLst/>
          </a:prstGeom>
          <a:noFill/>
          <a:ln>
            <a:noFill/>
          </a:ln>
          <a:effectLst/>
          <a:extLst>
            <a:ext uri="{909E8E84-426E-40DD-AFC4-6F175D3DCCD1}">
              <a14:hiddenFill xmlns:a14="http://schemas.microsoft.com/office/drawing/2010/main" xmlns="">
                <a:solidFill>
                  <a:srgbClr val="ACFAF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3200" b="1" i="1" dirty="0">
                <a:solidFill>
                  <a:schemeClr val="accent2"/>
                </a:solidFill>
                <a:latin typeface="Times New Roman" pitchFamily="18" charset="0"/>
              </a:rPr>
              <a:t>Διαθέσιμα</a:t>
            </a:r>
            <a:endParaRPr lang="el-GR" sz="3200" b="1" i="1" dirty="0">
              <a:solidFill>
                <a:srgbClr val="2D64D3"/>
              </a:solidFill>
              <a:latin typeface="Times New Roman" pitchFamily="18" charset="0"/>
            </a:endParaRPr>
          </a:p>
        </p:txBody>
      </p:sp>
    </p:spTree>
    <p:extLst>
      <p:ext uri="{BB962C8B-B14F-4D97-AF65-F5344CB8AC3E}">
        <p14:creationId xmlns:p14="http://schemas.microsoft.com/office/powerpoint/2010/main" xmlns="" val="3902184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0877"/>
                                        </p:tgtEl>
                                        <p:attrNameLst>
                                          <p:attrName>style.visibility</p:attrName>
                                        </p:attrNameLst>
                                      </p:cBhvr>
                                      <p:to>
                                        <p:strVal val="visible"/>
                                      </p:to>
                                    </p:set>
                                    <p:anim calcmode="lin" valueType="num">
                                      <p:cBhvr additive="base">
                                        <p:cTn id="7" dur="500" fill="hold"/>
                                        <p:tgtEl>
                                          <p:spTgt spid="420877"/>
                                        </p:tgtEl>
                                        <p:attrNameLst>
                                          <p:attrName>ppt_x</p:attrName>
                                        </p:attrNameLst>
                                      </p:cBhvr>
                                      <p:tavLst>
                                        <p:tav tm="0">
                                          <p:val>
                                            <p:strVal val="0-#ppt_w/2"/>
                                          </p:val>
                                        </p:tav>
                                        <p:tav tm="100000">
                                          <p:val>
                                            <p:strVal val="#ppt_x"/>
                                          </p:val>
                                        </p:tav>
                                      </p:tavLst>
                                    </p:anim>
                                    <p:anim calcmode="lin" valueType="num">
                                      <p:cBhvr additive="base">
                                        <p:cTn id="8" dur="500" fill="hold"/>
                                        <p:tgtEl>
                                          <p:spTgt spid="4208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20878"/>
                                        </p:tgtEl>
                                        <p:attrNameLst>
                                          <p:attrName>style.visibility</p:attrName>
                                        </p:attrNameLst>
                                      </p:cBhvr>
                                      <p:to>
                                        <p:strVal val="visible"/>
                                      </p:to>
                                    </p:set>
                                    <p:anim calcmode="lin" valueType="num">
                                      <p:cBhvr additive="base">
                                        <p:cTn id="13" dur="500" fill="hold"/>
                                        <p:tgtEl>
                                          <p:spTgt spid="420878"/>
                                        </p:tgtEl>
                                        <p:attrNameLst>
                                          <p:attrName>ppt_x</p:attrName>
                                        </p:attrNameLst>
                                      </p:cBhvr>
                                      <p:tavLst>
                                        <p:tav tm="0">
                                          <p:val>
                                            <p:strVal val="0-#ppt_w/2"/>
                                          </p:val>
                                        </p:tav>
                                        <p:tav tm="100000">
                                          <p:val>
                                            <p:strVal val="#ppt_x"/>
                                          </p:val>
                                        </p:tav>
                                      </p:tavLst>
                                    </p:anim>
                                    <p:anim calcmode="lin" valueType="num">
                                      <p:cBhvr additive="base">
                                        <p:cTn id="14" dur="500" fill="hold"/>
                                        <p:tgtEl>
                                          <p:spTgt spid="42087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20879"/>
                                        </p:tgtEl>
                                        <p:attrNameLst>
                                          <p:attrName>style.visibility</p:attrName>
                                        </p:attrNameLst>
                                      </p:cBhvr>
                                      <p:to>
                                        <p:strVal val="visible"/>
                                      </p:to>
                                    </p:set>
                                    <p:anim calcmode="lin" valueType="num">
                                      <p:cBhvr additive="base">
                                        <p:cTn id="19" dur="500" fill="hold"/>
                                        <p:tgtEl>
                                          <p:spTgt spid="420879"/>
                                        </p:tgtEl>
                                        <p:attrNameLst>
                                          <p:attrName>ppt_x</p:attrName>
                                        </p:attrNameLst>
                                      </p:cBhvr>
                                      <p:tavLst>
                                        <p:tav tm="0">
                                          <p:val>
                                            <p:strVal val="0-#ppt_w/2"/>
                                          </p:val>
                                        </p:tav>
                                        <p:tav tm="100000">
                                          <p:val>
                                            <p:strVal val="#ppt_x"/>
                                          </p:val>
                                        </p:tav>
                                      </p:tavLst>
                                    </p:anim>
                                    <p:anim calcmode="lin" valueType="num">
                                      <p:cBhvr additive="base">
                                        <p:cTn id="20" dur="500" fill="hold"/>
                                        <p:tgtEl>
                                          <p:spTgt spid="42087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20884"/>
                                        </p:tgtEl>
                                        <p:attrNameLst>
                                          <p:attrName>style.visibility</p:attrName>
                                        </p:attrNameLst>
                                      </p:cBhvr>
                                      <p:to>
                                        <p:strVal val="visible"/>
                                      </p:to>
                                    </p:set>
                                    <p:anim calcmode="lin" valueType="num">
                                      <p:cBhvr additive="base">
                                        <p:cTn id="25" dur="500" fill="hold"/>
                                        <p:tgtEl>
                                          <p:spTgt spid="420884"/>
                                        </p:tgtEl>
                                        <p:attrNameLst>
                                          <p:attrName>ppt_x</p:attrName>
                                        </p:attrNameLst>
                                      </p:cBhvr>
                                      <p:tavLst>
                                        <p:tav tm="0">
                                          <p:val>
                                            <p:strVal val="0-#ppt_w/2"/>
                                          </p:val>
                                        </p:tav>
                                        <p:tav tm="100000">
                                          <p:val>
                                            <p:strVal val="#ppt_x"/>
                                          </p:val>
                                        </p:tav>
                                      </p:tavLst>
                                    </p:anim>
                                    <p:anim calcmode="lin" valueType="num">
                                      <p:cBhvr additive="base">
                                        <p:cTn id="26" dur="500" fill="hold"/>
                                        <p:tgtEl>
                                          <p:spTgt spid="42088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20885"/>
                                        </p:tgtEl>
                                        <p:attrNameLst>
                                          <p:attrName>style.visibility</p:attrName>
                                        </p:attrNameLst>
                                      </p:cBhvr>
                                      <p:to>
                                        <p:strVal val="visible"/>
                                      </p:to>
                                    </p:set>
                                    <p:anim calcmode="lin" valueType="num">
                                      <p:cBhvr additive="base">
                                        <p:cTn id="31" dur="500" fill="hold"/>
                                        <p:tgtEl>
                                          <p:spTgt spid="420885"/>
                                        </p:tgtEl>
                                        <p:attrNameLst>
                                          <p:attrName>ppt_x</p:attrName>
                                        </p:attrNameLst>
                                      </p:cBhvr>
                                      <p:tavLst>
                                        <p:tav tm="0">
                                          <p:val>
                                            <p:strVal val="0-#ppt_w/2"/>
                                          </p:val>
                                        </p:tav>
                                        <p:tav tm="100000">
                                          <p:val>
                                            <p:strVal val="#ppt_x"/>
                                          </p:val>
                                        </p:tav>
                                      </p:tavLst>
                                    </p:anim>
                                    <p:anim calcmode="lin" valueType="num">
                                      <p:cBhvr additive="base">
                                        <p:cTn id="32" dur="500" fill="hold"/>
                                        <p:tgtEl>
                                          <p:spTgt spid="42088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20886"/>
                                        </p:tgtEl>
                                        <p:attrNameLst>
                                          <p:attrName>style.visibility</p:attrName>
                                        </p:attrNameLst>
                                      </p:cBhvr>
                                      <p:to>
                                        <p:strVal val="visible"/>
                                      </p:to>
                                    </p:set>
                                    <p:anim calcmode="lin" valueType="num">
                                      <p:cBhvr additive="base">
                                        <p:cTn id="37" dur="500" fill="hold"/>
                                        <p:tgtEl>
                                          <p:spTgt spid="420886"/>
                                        </p:tgtEl>
                                        <p:attrNameLst>
                                          <p:attrName>ppt_x</p:attrName>
                                        </p:attrNameLst>
                                      </p:cBhvr>
                                      <p:tavLst>
                                        <p:tav tm="0">
                                          <p:val>
                                            <p:strVal val="0-#ppt_w/2"/>
                                          </p:val>
                                        </p:tav>
                                        <p:tav tm="100000">
                                          <p:val>
                                            <p:strVal val="#ppt_x"/>
                                          </p:val>
                                        </p:tav>
                                      </p:tavLst>
                                    </p:anim>
                                    <p:anim calcmode="lin" valueType="num">
                                      <p:cBhvr additive="base">
                                        <p:cTn id="38" dur="500" fill="hold"/>
                                        <p:tgtEl>
                                          <p:spTgt spid="42088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20889"/>
                                        </p:tgtEl>
                                        <p:attrNameLst>
                                          <p:attrName>style.visibility</p:attrName>
                                        </p:attrNameLst>
                                      </p:cBhvr>
                                      <p:to>
                                        <p:strVal val="visible"/>
                                      </p:to>
                                    </p:set>
                                    <p:anim calcmode="lin" valueType="num">
                                      <p:cBhvr additive="base">
                                        <p:cTn id="43" dur="500" fill="hold"/>
                                        <p:tgtEl>
                                          <p:spTgt spid="420889"/>
                                        </p:tgtEl>
                                        <p:attrNameLst>
                                          <p:attrName>ppt_x</p:attrName>
                                        </p:attrNameLst>
                                      </p:cBhvr>
                                      <p:tavLst>
                                        <p:tav tm="0">
                                          <p:val>
                                            <p:strVal val="0-#ppt_w/2"/>
                                          </p:val>
                                        </p:tav>
                                        <p:tav tm="100000">
                                          <p:val>
                                            <p:strVal val="#ppt_x"/>
                                          </p:val>
                                        </p:tav>
                                      </p:tavLst>
                                    </p:anim>
                                    <p:anim calcmode="lin" valueType="num">
                                      <p:cBhvr additive="base">
                                        <p:cTn id="44" dur="500" fill="hold"/>
                                        <p:tgtEl>
                                          <p:spTgt spid="4208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77" grpId="0" autoUpdateAnimBg="0"/>
      <p:bldP spid="420878" grpId="0" autoUpdateAnimBg="0"/>
      <p:bldP spid="420879" grpId="0" autoUpdateAnimBg="0"/>
      <p:bldP spid="420884" grpId="0" autoUpdateAnimBg="0"/>
      <p:bldP spid="420885" grpId="0" autoUpdateAnimBg="0"/>
      <p:bldP spid="420886" grpId="0" autoUpdateAnimBg="0"/>
      <p:bldP spid="420889"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7EA52250-6051-4381-B02B-9475B5582A5B}" type="slidenum">
              <a:rPr lang="el-GR"/>
              <a:pPr/>
              <a:t>177</a:t>
            </a:fld>
            <a:endParaRPr lang="el-GR" dirty="0"/>
          </a:p>
        </p:txBody>
      </p:sp>
      <p:sp>
        <p:nvSpPr>
          <p:cNvPr id="421890" name="Rectangle 2"/>
          <p:cNvSpPr>
            <a:spLocks noGrp="1" noChangeArrowheads="1"/>
          </p:cNvSpPr>
          <p:nvPr>
            <p:ph type="title"/>
          </p:nvPr>
        </p:nvSpPr>
        <p:spPr>
          <a:xfrm>
            <a:off x="457200" y="152400"/>
            <a:ext cx="8229600" cy="972344"/>
          </a:xfrm>
        </p:spPr>
        <p:txBody>
          <a:bodyPr/>
          <a:lstStyle/>
          <a:p>
            <a:pPr algn="ctr"/>
            <a:r>
              <a:rPr lang="el-GR" b="1" dirty="0">
                <a:solidFill>
                  <a:srgbClr val="C00000"/>
                </a:solidFill>
              </a:rPr>
              <a:t>ΠΑΘΗΤΙΚΟ</a:t>
            </a:r>
          </a:p>
        </p:txBody>
      </p:sp>
      <p:sp>
        <p:nvSpPr>
          <p:cNvPr id="421891" name="Rectangle 3"/>
          <p:cNvSpPr>
            <a:spLocks noChangeArrowheads="1"/>
          </p:cNvSpPr>
          <p:nvPr/>
        </p:nvSpPr>
        <p:spPr bwMode="auto">
          <a:xfrm>
            <a:off x="5715000" y="3200400"/>
            <a:ext cx="3048000" cy="914400"/>
          </a:xfrm>
          <a:prstGeom prst="rect">
            <a:avLst/>
          </a:prstGeom>
          <a:solidFill>
            <a:srgbClr val="ACFAF1"/>
          </a:solidFill>
          <a:ln w="9525">
            <a:solidFill>
              <a:srgbClr val="2D64D3"/>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400" b="1" dirty="0">
                <a:solidFill>
                  <a:srgbClr val="2D64D3"/>
                </a:solidFill>
              </a:rPr>
              <a:t>ΜΑΚΡΟΠΡΟΘΕΣΜΕΣ</a:t>
            </a:r>
          </a:p>
          <a:p>
            <a:pPr algn="ctr" eaLnBrk="0" hangingPunct="0"/>
            <a:r>
              <a:rPr lang="el-GR" sz="2400" b="1" dirty="0">
                <a:solidFill>
                  <a:srgbClr val="2D64D3"/>
                </a:solidFill>
              </a:rPr>
              <a:t>ΥΠΟΧΡΕΩΣΕΙΣ</a:t>
            </a:r>
          </a:p>
        </p:txBody>
      </p:sp>
      <p:sp>
        <p:nvSpPr>
          <p:cNvPr id="421892" name="Rectangle 4"/>
          <p:cNvSpPr>
            <a:spLocks noChangeArrowheads="1"/>
          </p:cNvSpPr>
          <p:nvPr/>
        </p:nvSpPr>
        <p:spPr bwMode="auto">
          <a:xfrm>
            <a:off x="5715000" y="4267200"/>
            <a:ext cx="3124200" cy="1371600"/>
          </a:xfrm>
          <a:prstGeom prst="rect">
            <a:avLst/>
          </a:prstGeom>
          <a:solidFill>
            <a:srgbClr val="FF870F"/>
          </a:solidFill>
          <a:ln w="9525">
            <a:solidFill>
              <a:schemeClr val="accent2"/>
            </a:solidFill>
            <a:prstDash val="dashDot"/>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400" b="1" dirty="0">
                <a:solidFill>
                  <a:srgbClr val="FF0000"/>
                </a:solidFill>
              </a:rPr>
              <a:t>ΒΡΑΧΥΠΡΟΘΕΣΜΕΣ</a:t>
            </a:r>
          </a:p>
          <a:p>
            <a:pPr algn="ctr" eaLnBrk="0" hangingPunct="0"/>
            <a:r>
              <a:rPr lang="el-GR" sz="2400" b="1" dirty="0">
                <a:solidFill>
                  <a:srgbClr val="FF0000"/>
                </a:solidFill>
              </a:rPr>
              <a:t>ΥΠΟΧΡΕΩΣΕΙΣ</a:t>
            </a:r>
          </a:p>
        </p:txBody>
      </p:sp>
      <p:sp>
        <p:nvSpPr>
          <p:cNvPr id="421893" name="Rectangle 5"/>
          <p:cNvSpPr>
            <a:spLocks noChangeArrowheads="1"/>
          </p:cNvSpPr>
          <p:nvPr/>
        </p:nvSpPr>
        <p:spPr bwMode="auto">
          <a:xfrm>
            <a:off x="4932040" y="5867400"/>
            <a:ext cx="3983360" cy="762000"/>
          </a:xfrm>
          <a:prstGeom prst="rect">
            <a:avLst/>
          </a:prstGeom>
          <a:solidFill>
            <a:srgbClr val="95F399"/>
          </a:solidFill>
          <a:ln w="9525">
            <a:solidFill>
              <a:srgbClr val="1D9339"/>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hangingPunct="0"/>
            <a:r>
              <a:rPr lang="el-GR" sz="2000" b="1" dirty="0">
                <a:solidFill>
                  <a:schemeClr val="bg2">
                    <a:lumMod val="50000"/>
                  </a:schemeClr>
                </a:solidFill>
              </a:rPr>
              <a:t>ΜΕΤΑΒΑΤΙΚΟΙ  ΛΟΓΑΡΙΑΣΜΟΙ</a:t>
            </a:r>
          </a:p>
          <a:p>
            <a:pPr eaLnBrk="0" hangingPunct="0"/>
            <a:r>
              <a:rPr lang="el-GR" sz="2000" b="1" dirty="0">
                <a:solidFill>
                  <a:schemeClr val="bg2">
                    <a:lumMod val="50000"/>
                  </a:schemeClr>
                </a:solidFill>
              </a:rPr>
              <a:t>ΠΑΘΗΤΙΚΟΥ</a:t>
            </a:r>
          </a:p>
        </p:txBody>
      </p:sp>
      <p:sp>
        <p:nvSpPr>
          <p:cNvPr id="421894" name="Rectangle 6"/>
          <p:cNvSpPr>
            <a:spLocks noChangeArrowheads="1"/>
          </p:cNvSpPr>
          <p:nvPr/>
        </p:nvSpPr>
        <p:spPr bwMode="auto">
          <a:xfrm>
            <a:off x="5715000" y="1676400"/>
            <a:ext cx="3048000" cy="609600"/>
          </a:xfrm>
          <a:prstGeom prst="rect">
            <a:avLst/>
          </a:prstGeom>
          <a:solidFill>
            <a:schemeClr val="accent1"/>
          </a:solidFill>
          <a:ln w="9525">
            <a:solidFill>
              <a:srgbClr val="E5F73B"/>
            </a:solidFill>
            <a:prstDash val="dashDot"/>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400" b="1" dirty="0"/>
              <a:t>ΙΔΙΑ ΚΕΦΑΛΑΙΑ</a:t>
            </a:r>
          </a:p>
        </p:txBody>
      </p:sp>
      <p:sp>
        <p:nvSpPr>
          <p:cNvPr id="421895" name="Rectangle 7"/>
          <p:cNvSpPr>
            <a:spLocks noChangeArrowheads="1"/>
          </p:cNvSpPr>
          <p:nvPr/>
        </p:nvSpPr>
        <p:spPr bwMode="auto">
          <a:xfrm>
            <a:off x="5715000" y="2438400"/>
            <a:ext cx="3048000" cy="609600"/>
          </a:xfrm>
          <a:prstGeom prst="rect">
            <a:avLst/>
          </a:prstGeom>
          <a:solidFill>
            <a:schemeClr val="folHlink"/>
          </a:solidFill>
          <a:ln w="9525">
            <a:solidFill>
              <a:schemeClr val="tx2"/>
            </a:solidFill>
            <a:prstDash val="dashDot"/>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400" b="1" dirty="0">
                <a:solidFill>
                  <a:schemeClr val="tx2"/>
                </a:solidFill>
              </a:rPr>
              <a:t>ΠΡΟΒΛΕΨΕΙΣ</a:t>
            </a:r>
          </a:p>
        </p:txBody>
      </p:sp>
      <p:grpSp>
        <p:nvGrpSpPr>
          <p:cNvPr id="2" name="Group 8"/>
          <p:cNvGrpSpPr>
            <a:grpSpLocks/>
          </p:cNvGrpSpPr>
          <p:nvPr/>
        </p:nvGrpSpPr>
        <p:grpSpPr bwMode="auto">
          <a:xfrm>
            <a:off x="251520" y="4419600"/>
            <a:ext cx="5311080" cy="1143000"/>
            <a:chOff x="593" y="2784"/>
            <a:chExt cx="2911" cy="720"/>
          </a:xfrm>
        </p:grpSpPr>
        <p:sp>
          <p:nvSpPr>
            <p:cNvPr id="421897" name="Text Box 9"/>
            <p:cNvSpPr txBox="1">
              <a:spLocks noChangeArrowheads="1"/>
            </p:cNvSpPr>
            <p:nvPr/>
          </p:nvSpPr>
          <p:spPr bwMode="auto">
            <a:xfrm>
              <a:off x="593" y="3014"/>
              <a:ext cx="2712" cy="2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l-GR" sz="2200" b="1" dirty="0">
                  <a:solidFill>
                    <a:srgbClr val="FF0000"/>
                  </a:solidFill>
                </a:rPr>
                <a:t>Λήγουν μέσα σε μια λογιστική χρήση</a:t>
              </a:r>
            </a:p>
          </p:txBody>
        </p:sp>
        <p:sp>
          <p:nvSpPr>
            <p:cNvPr id="421898" name="AutoShape 10"/>
            <p:cNvSpPr>
              <a:spLocks/>
            </p:cNvSpPr>
            <p:nvPr/>
          </p:nvSpPr>
          <p:spPr bwMode="auto">
            <a:xfrm>
              <a:off x="3120" y="2784"/>
              <a:ext cx="384" cy="720"/>
            </a:xfrm>
            <a:prstGeom prst="rightBrace">
              <a:avLst>
                <a:gd name="adj1" fmla="val 15625"/>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grpSp>
      <p:grpSp>
        <p:nvGrpSpPr>
          <p:cNvPr id="3" name="Group 11"/>
          <p:cNvGrpSpPr>
            <a:grpSpLocks/>
          </p:cNvGrpSpPr>
          <p:nvPr/>
        </p:nvGrpSpPr>
        <p:grpSpPr bwMode="auto">
          <a:xfrm>
            <a:off x="179648" y="3429000"/>
            <a:ext cx="5400464" cy="1019175"/>
            <a:chOff x="112" y="2160"/>
            <a:chExt cx="3440" cy="642"/>
          </a:xfrm>
        </p:grpSpPr>
        <p:sp>
          <p:nvSpPr>
            <p:cNvPr id="421900" name="Text Box 12"/>
            <p:cNvSpPr txBox="1">
              <a:spLocks noChangeArrowheads="1"/>
            </p:cNvSpPr>
            <p:nvPr/>
          </p:nvSpPr>
          <p:spPr bwMode="auto">
            <a:xfrm>
              <a:off x="112" y="2232"/>
              <a:ext cx="2949" cy="5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t">
              <a:spAutoFit/>
            </a:bodyPr>
            <a:lstStyle/>
            <a:p>
              <a:pPr lvl="2" eaLnBrk="0" hangingPunct="0">
                <a:lnSpc>
                  <a:spcPct val="80000"/>
                </a:lnSpc>
              </a:pPr>
              <a:r>
                <a:rPr lang="el-GR" sz="2200" b="1" dirty="0">
                  <a:solidFill>
                    <a:schemeClr val="accent5">
                      <a:lumMod val="50000"/>
                    </a:schemeClr>
                  </a:solidFill>
                </a:rPr>
                <a:t>Λήγουν σε διάστημα </a:t>
              </a:r>
              <a:r>
                <a:rPr lang="el-GR" sz="2200" b="1" dirty="0" smtClean="0">
                  <a:solidFill>
                    <a:schemeClr val="accent5">
                      <a:lumMod val="50000"/>
                    </a:schemeClr>
                  </a:solidFill>
                </a:rPr>
                <a:t>μεγαλύτερο  </a:t>
              </a:r>
              <a:r>
                <a:rPr lang="el-GR" sz="2200" b="1" dirty="0">
                  <a:solidFill>
                    <a:schemeClr val="accent5">
                      <a:lumMod val="50000"/>
                    </a:schemeClr>
                  </a:solidFill>
                </a:rPr>
                <a:t>από μια λογιστική χρήση</a:t>
              </a:r>
            </a:p>
          </p:txBody>
        </p:sp>
        <p:sp>
          <p:nvSpPr>
            <p:cNvPr id="421901" name="AutoShape 13"/>
            <p:cNvSpPr>
              <a:spLocks/>
            </p:cNvSpPr>
            <p:nvPr/>
          </p:nvSpPr>
          <p:spPr bwMode="auto">
            <a:xfrm>
              <a:off x="3168" y="2160"/>
              <a:ext cx="384" cy="480"/>
            </a:xfrm>
            <a:prstGeom prst="rightBrace">
              <a:avLst>
                <a:gd name="adj1" fmla="val 10417"/>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grpSp>
      <p:grpSp>
        <p:nvGrpSpPr>
          <p:cNvPr id="4" name="Group 14"/>
          <p:cNvGrpSpPr>
            <a:grpSpLocks/>
          </p:cNvGrpSpPr>
          <p:nvPr/>
        </p:nvGrpSpPr>
        <p:grpSpPr bwMode="auto">
          <a:xfrm>
            <a:off x="179512" y="5732463"/>
            <a:ext cx="4862353" cy="990600"/>
            <a:chOff x="384" y="3611"/>
            <a:chExt cx="3447" cy="624"/>
          </a:xfrm>
        </p:grpSpPr>
        <p:sp>
          <p:nvSpPr>
            <p:cNvPr id="421903" name="Rectangle 15"/>
            <p:cNvSpPr>
              <a:spLocks noChangeArrowheads="1"/>
            </p:cNvSpPr>
            <p:nvPr/>
          </p:nvSpPr>
          <p:spPr bwMode="auto">
            <a:xfrm>
              <a:off x="384" y="3612"/>
              <a:ext cx="3369" cy="5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lvl="2" eaLnBrk="0" hangingPunct="0">
                <a:lnSpc>
                  <a:spcPct val="80000"/>
                </a:lnSpc>
              </a:pPr>
              <a:r>
                <a:rPr lang="el-GR" sz="2200" b="1" dirty="0">
                  <a:solidFill>
                    <a:srgbClr val="002060"/>
                  </a:solidFill>
                </a:rPr>
                <a:t>Έσοδα επόμενων χρήσεων</a:t>
              </a:r>
            </a:p>
            <a:p>
              <a:pPr lvl="2" eaLnBrk="0" hangingPunct="0">
                <a:lnSpc>
                  <a:spcPct val="80000"/>
                </a:lnSpc>
              </a:pPr>
              <a:r>
                <a:rPr lang="el-GR" sz="2200" b="1" dirty="0">
                  <a:solidFill>
                    <a:srgbClr val="C00000"/>
                  </a:solidFill>
                </a:rPr>
                <a:t>Έξοδα χρήσης δεδουλευμένα</a:t>
              </a:r>
            </a:p>
          </p:txBody>
        </p:sp>
        <p:sp>
          <p:nvSpPr>
            <p:cNvPr id="421904" name="AutoShape 16"/>
            <p:cNvSpPr>
              <a:spLocks/>
            </p:cNvSpPr>
            <p:nvPr/>
          </p:nvSpPr>
          <p:spPr bwMode="auto">
            <a:xfrm>
              <a:off x="3447" y="3611"/>
              <a:ext cx="384" cy="624"/>
            </a:xfrm>
            <a:prstGeom prst="rightBrace">
              <a:avLst>
                <a:gd name="adj1" fmla="val 13542"/>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grpSp>
      <p:grpSp>
        <p:nvGrpSpPr>
          <p:cNvPr id="5" name="Group 17"/>
          <p:cNvGrpSpPr>
            <a:grpSpLocks/>
          </p:cNvGrpSpPr>
          <p:nvPr/>
        </p:nvGrpSpPr>
        <p:grpSpPr bwMode="auto">
          <a:xfrm>
            <a:off x="323850" y="2346325"/>
            <a:ext cx="5162550" cy="1108075"/>
            <a:chOff x="204" y="1478"/>
            <a:chExt cx="3252" cy="698"/>
          </a:xfrm>
        </p:grpSpPr>
        <p:sp>
          <p:nvSpPr>
            <p:cNvPr id="421906" name="Text Box 18"/>
            <p:cNvSpPr txBox="1">
              <a:spLocks noChangeArrowheads="1"/>
            </p:cNvSpPr>
            <p:nvPr/>
          </p:nvSpPr>
          <p:spPr bwMode="auto">
            <a:xfrm>
              <a:off x="204" y="1478"/>
              <a:ext cx="3012" cy="6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2200" b="1" i="1" dirty="0">
                  <a:solidFill>
                    <a:schemeClr val="bg2">
                      <a:lumMod val="50000"/>
                    </a:schemeClr>
                  </a:solidFill>
                </a:rPr>
                <a:t>Πιθανή </a:t>
              </a:r>
              <a:r>
                <a:rPr lang="el-GR" sz="2200" b="1" dirty="0">
                  <a:solidFill>
                    <a:schemeClr val="bg2">
                      <a:lumMod val="50000"/>
                    </a:schemeClr>
                  </a:solidFill>
                </a:rPr>
                <a:t>ζημιά χωρίς να </a:t>
              </a:r>
            </a:p>
            <a:p>
              <a:pPr eaLnBrk="0" hangingPunct="0"/>
              <a:r>
                <a:rPr lang="el-GR" sz="2200" b="1" dirty="0">
                  <a:solidFill>
                    <a:schemeClr val="bg2">
                      <a:lumMod val="50000"/>
                    </a:schemeClr>
                  </a:solidFill>
                </a:rPr>
                <a:t>είναι γνωστό το ποσό ή ο χρόνος ή και τα δύο</a:t>
              </a:r>
            </a:p>
          </p:txBody>
        </p:sp>
        <p:sp>
          <p:nvSpPr>
            <p:cNvPr id="421907" name="AutoShape 19"/>
            <p:cNvSpPr>
              <a:spLocks/>
            </p:cNvSpPr>
            <p:nvPr/>
          </p:nvSpPr>
          <p:spPr bwMode="auto">
            <a:xfrm>
              <a:off x="3072" y="1536"/>
              <a:ext cx="384" cy="480"/>
            </a:xfrm>
            <a:prstGeom prst="rightBrace">
              <a:avLst>
                <a:gd name="adj1" fmla="val 10417"/>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grpSp>
    </p:spTree>
    <p:extLst>
      <p:ext uri="{BB962C8B-B14F-4D97-AF65-F5344CB8AC3E}">
        <p14:creationId xmlns:p14="http://schemas.microsoft.com/office/powerpoint/2010/main" xmlns="" val="773956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152400"/>
            <a:ext cx="8229600" cy="900336"/>
          </a:xfrm>
        </p:spPr>
        <p:txBody>
          <a:bodyPr/>
          <a:lstStyle/>
          <a:p>
            <a:pPr algn="ctr"/>
            <a:r>
              <a:rPr lang="el-GR" b="1" dirty="0" smtClean="0">
                <a:solidFill>
                  <a:srgbClr val="FFC000"/>
                </a:solidFill>
              </a:rPr>
              <a:t>ΜΟΡΦΗ ΙΣΟΛΟΓΙΣΜΟΥ</a:t>
            </a:r>
            <a:endParaRPr lang="el-GR" b="1" dirty="0">
              <a:solidFill>
                <a:srgbClr val="FFC000"/>
              </a:solidFill>
            </a:endParaRPr>
          </a:p>
        </p:txBody>
      </p:sp>
      <p:pic>
        <p:nvPicPr>
          <p:cNvPr id="13314" name="Picture 2"/>
          <p:cNvPicPr>
            <a:picLocks noGrp="1" noChangeAspect="1" noChangeArrowheads="1"/>
          </p:cNvPicPr>
          <p:nvPr>
            <p:ph idx="1"/>
          </p:nvPr>
        </p:nvPicPr>
        <p:blipFill>
          <a:blip r:embed="rId2" cstate="print"/>
          <a:srcRect/>
          <a:stretch>
            <a:fillRect/>
          </a:stretch>
        </p:blipFill>
        <p:spPr bwMode="auto">
          <a:xfrm>
            <a:off x="251520" y="980728"/>
            <a:ext cx="8712968" cy="5616624"/>
          </a:xfrm>
          <a:prstGeom prst="rect">
            <a:avLst/>
          </a:prstGeom>
          <a:noFill/>
          <a:ln w="9525">
            <a:noFill/>
            <a:miter lim="800000"/>
            <a:headEnd/>
            <a:tailEnd/>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8FB42FDC-ACE1-40AC-9D08-B25A4AAFECFB}" type="slidenum">
              <a:rPr lang="el-GR"/>
              <a:pPr/>
              <a:t>179</a:t>
            </a:fld>
            <a:endParaRPr lang="el-GR" dirty="0"/>
          </a:p>
        </p:txBody>
      </p:sp>
      <p:sp>
        <p:nvSpPr>
          <p:cNvPr id="445442" name="Rectangle 2"/>
          <p:cNvSpPr>
            <a:spLocks noGrp="1" noChangeArrowheads="1"/>
          </p:cNvSpPr>
          <p:nvPr>
            <p:ph type="title"/>
          </p:nvPr>
        </p:nvSpPr>
        <p:spPr>
          <a:xfrm>
            <a:off x="0" y="1"/>
            <a:ext cx="9144000" cy="764704"/>
          </a:xfrm>
        </p:spPr>
        <p:txBody>
          <a:bodyPr>
            <a:normAutofit fontScale="90000"/>
          </a:bodyPr>
          <a:lstStyle/>
          <a:p>
            <a:pPr algn="ctr"/>
            <a:r>
              <a:rPr lang="en-US" sz="3600" b="1" u="sng" dirty="0" smtClean="0">
                <a:solidFill>
                  <a:srgbClr val="C74FB6"/>
                </a:solidFill>
              </a:rPr>
              <a:t>A) </a:t>
            </a:r>
            <a:r>
              <a:rPr lang="el-GR" sz="3600" b="1" u="sng" dirty="0" smtClean="0">
                <a:solidFill>
                  <a:srgbClr val="C74FB6"/>
                </a:solidFill>
              </a:rPr>
              <a:t>ΔΙΑΔΟΧΙΚΟΙ ΙΣΟΛΟΓΙΣΜΟΙ</a:t>
            </a:r>
            <a:r>
              <a:rPr lang="en-US" sz="3600" b="1" u="sng" dirty="0" smtClean="0">
                <a:solidFill>
                  <a:srgbClr val="C74FB6"/>
                </a:solidFill>
              </a:rPr>
              <a:t> </a:t>
            </a:r>
            <a:r>
              <a:rPr lang="el-GR" sz="3600" b="1" u="sng" dirty="0" smtClean="0">
                <a:solidFill>
                  <a:srgbClr val="C74FB6"/>
                </a:solidFill>
              </a:rPr>
              <a:t>(</a:t>
            </a:r>
            <a:r>
              <a:rPr lang="el-GR" sz="3600" b="1" u="sng" dirty="0">
                <a:solidFill>
                  <a:srgbClr val="C74FB6"/>
                </a:solidFill>
              </a:rPr>
              <a:t>πχ </a:t>
            </a:r>
            <a:r>
              <a:rPr lang="el-GR" sz="4800" b="1" u="sng" dirty="0">
                <a:solidFill>
                  <a:srgbClr val="C74FB6"/>
                </a:solidFill>
              </a:rPr>
              <a:t>2 </a:t>
            </a:r>
            <a:r>
              <a:rPr lang="el-GR" sz="3600" b="1" u="sng" dirty="0">
                <a:solidFill>
                  <a:srgbClr val="C74FB6"/>
                </a:solidFill>
              </a:rPr>
              <a:t>ετών)</a:t>
            </a:r>
            <a:endParaRPr lang="en-US" sz="3600" b="1" u="sng" dirty="0">
              <a:solidFill>
                <a:srgbClr val="C74FB6"/>
              </a:solidFill>
            </a:endParaRPr>
          </a:p>
        </p:txBody>
      </p:sp>
      <p:sp>
        <p:nvSpPr>
          <p:cNvPr id="445443" name="Rectangle 3"/>
          <p:cNvSpPr>
            <a:spLocks noGrp="1" noChangeArrowheads="1"/>
          </p:cNvSpPr>
          <p:nvPr>
            <p:ph type="body" idx="1"/>
          </p:nvPr>
        </p:nvSpPr>
        <p:spPr>
          <a:xfrm>
            <a:off x="0" y="764704"/>
            <a:ext cx="9144000" cy="6093296"/>
          </a:xfrm>
        </p:spPr>
        <p:txBody>
          <a:bodyPr/>
          <a:lstStyle/>
          <a:p>
            <a:r>
              <a:rPr lang="el-GR" sz="3600" b="1" u="sng" dirty="0">
                <a:solidFill>
                  <a:schemeClr val="accent2"/>
                </a:solidFill>
              </a:rPr>
              <a:t>Πάγιο ενεργητικό</a:t>
            </a:r>
            <a:endParaRPr lang="el-GR" sz="3600" b="1" u="sng" dirty="0"/>
          </a:p>
          <a:p>
            <a:pPr lvl="1"/>
            <a:r>
              <a:rPr lang="el-GR" sz="2800" b="1" dirty="0"/>
              <a:t>Ο Ισολογισμός της προηγούμενης περιόδου</a:t>
            </a:r>
          </a:p>
          <a:p>
            <a:pPr lvl="1"/>
            <a:r>
              <a:rPr lang="el-GR" sz="2800" b="1" dirty="0"/>
              <a:t>Αγορές παγίων </a:t>
            </a:r>
          </a:p>
          <a:p>
            <a:pPr lvl="1"/>
            <a:r>
              <a:rPr lang="el-GR" sz="2800" b="1" dirty="0"/>
              <a:t>Πωλήσεις παγίων </a:t>
            </a:r>
          </a:p>
          <a:p>
            <a:pPr lvl="1"/>
            <a:r>
              <a:rPr lang="el-GR" sz="2800" b="1" dirty="0"/>
              <a:t>Αποσβέσεις (συσσωρευμένες προηγούμενης χρήσης + αποσβέσεις της χρήσης)</a:t>
            </a:r>
          </a:p>
          <a:p>
            <a:r>
              <a:rPr lang="el-GR" sz="3600" b="1" u="sng" dirty="0">
                <a:solidFill>
                  <a:srgbClr val="92D050"/>
                </a:solidFill>
              </a:rPr>
              <a:t>Κυκλοφορούν </a:t>
            </a:r>
          </a:p>
          <a:p>
            <a:pPr lvl="1"/>
            <a:r>
              <a:rPr lang="el-GR" sz="2800" b="1" dirty="0">
                <a:solidFill>
                  <a:srgbClr val="321CD8"/>
                </a:solidFill>
              </a:rPr>
              <a:t>Αποτίμηση αποθεμάτων</a:t>
            </a:r>
            <a:r>
              <a:rPr lang="el-GR" sz="2800" b="1" dirty="0"/>
              <a:t> τέλους χρήσης</a:t>
            </a:r>
          </a:p>
          <a:p>
            <a:pPr lvl="2"/>
            <a:r>
              <a:rPr lang="el-GR" sz="2800" b="1" dirty="0"/>
              <a:t>Τελικά αποθέματα </a:t>
            </a:r>
            <a:r>
              <a:rPr lang="en-US" sz="2800" b="1" dirty="0"/>
              <a:t>x κόστος αγοράς και </a:t>
            </a:r>
          </a:p>
          <a:p>
            <a:pPr lvl="2"/>
            <a:r>
              <a:rPr lang="el-GR" sz="2800" b="1" dirty="0"/>
              <a:t>Τελικά αποθέματα </a:t>
            </a:r>
            <a:r>
              <a:rPr lang="en-US" sz="2800" b="1" dirty="0"/>
              <a:t>x κόστος παραγωγής</a:t>
            </a:r>
          </a:p>
          <a:p>
            <a:pPr lvl="3"/>
            <a:r>
              <a:rPr lang="el-GR" sz="2800" b="1" dirty="0"/>
              <a:t>Μέθοδος αποτίμησης (</a:t>
            </a:r>
            <a:r>
              <a:rPr lang="en-US" sz="2800" b="1" dirty="0"/>
              <a:t>FIFO, </a:t>
            </a:r>
            <a:r>
              <a:rPr lang="en-US" sz="2800" b="1" dirty="0" smtClean="0"/>
              <a:t>LIFO</a:t>
            </a:r>
            <a:r>
              <a:rPr lang="el-GR" sz="2800" b="1" dirty="0" smtClean="0"/>
              <a:t> κλπ)</a:t>
            </a:r>
            <a:endParaRPr lang="el-GR" sz="2800" b="1" dirty="0"/>
          </a:p>
          <a:p>
            <a:pPr lvl="1"/>
            <a:endParaRPr lang="el-GR" sz="2400" dirty="0"/>
          </a:p>
        </p:txBody>
      </p:sp>
    </p:spTree>
    <p:extLst>
      <p:ext uri="{BB962C8B-B14F-4D97-AF65-F5344CB8AC3E}">
        <p14:creationId xmlns:p14="http://schemas.microsoft.com/office/powerpoint/2010/main" xmlns="" val="146190431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p:spPr>
        <p:txBody>
          <a:bodyPr>
            <a:normAutofit fontScale="90000"/>
          </a:bodyPr>
          <a:lstStyle/>
          <a:p>
            <a:pPr algn="ctr"/>
            <a:r>
              <a:rPr lang="en-US" b="1" dirty="0" smtClean="0">
                <a:solidFill>
                  <a:srgbClr val="002060"/>
                </a:solidFill>
              </a:rPr>
              <a:t>F.D.I.</a:t>
            </a:r>
            <a:r>
              <a:rPr lang="el-GR" b="1" dirty="0" smtClean="0">
                <a:solidFill>
                  <a:srgbClr val="002060"/>
                </a:solidFill>
              </a:rPr>
              <a:t> 21</a:t>
            </a:r>
            <a:endParaRPr lang="el-GR" b="1" dirty="0">
              <a:solidFill>
                <a:srgbClr val="002060"/>
              </a:solidFill>
            </a:endParaRPr>
          </a:p>
        </p:txBody>
      </p:sp>
      <p:pic>
        <p:nvPicPr>
          <p:cNvPr id="2863105" name="Picture 1"/>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D3851D54-D511-4899-AE93-A2731A07CA81}" type="slidenum">
              <a:rPr lang="el-GR"/>
              <a:pPr/>
              <a:t>180</a:t>
            </a:fld>
            <a:endParaRPr lang="el-GR" dirty="0"/>
          </a:p>
        </p:txBody>
      </p:sp>
      <p:sp>
        <p:nvSpPr>
          <p:cNvPr id="446466" name="Rectangle 2"/>
          <p:cNvSpPr>
            <a:spLocks noGrp="1" noChangeArrowheads="1"/>
          </p:cNvSpPr>
          <p:nvPr>
            <p:ph type="title"/>
          </p:nvPr>
        </p:nvSpPr>
        <p:spPr>
          <a:xfrm>
            <a:off x="0" y="1"/>
            <a:ext cx="9144000" cy="908720"/>
          </a:xfrm>
        </p:spPr>
        <p:txBody>
          <a:bodyPr/>
          <a:lstStyle/>
          <a:p>
            <a:pPr algn="ctr"/>
            <a:r>
              <a:rPr lang="en-US" sz="3600" b="1" u="sng" dirty="0" smtClean="0">
                <a:solidFill>
                  <a:srgbClr val="C74FB6"/>
                </a:solidFill>
              </a:rPr>
              <a:t>B) </a:t>
            </a:r>
            <a:r>
              <a:rPr lang="el-GR" sz="3600" b="1" u="sng" dirty="0" smtClean="0">
                <a:solidFill>
                  <a:srgbClr val="C74FB6"/>
                </a:solidFill>
              </a:rPr>
              <a:t>ΔΙΑΔΟΧΙΚΟΙ ΙΣΟΛΟΓΙΣΜΟΙ</a:t>
            </a:r>
            <a:r>
              <a:rPr lang="en-US" sz="3600" b="1" u="sng" dirty="0" smtClean="0">
                <a:solidFill>
                  <a:srgbClr val="C74FB6"/>
                </a:solidFill>
              </a:rPr>
              <a:t> </a:t>
            </a:r>
            <a:r>
              <a:rPr lang="el-GR" sz="3600" b="1" u="sng" dirty="0" smtClean="0">
                <a:solidFill>
                  <a:srgbClr val="C74FB6"/>
                </a:solidFill>
              </a:rPr>
              <a:t>(</a:t>
            </a:r>
            <a:r>
              <a:rPr lang="el-GR" sz="3600" b="1" u="sng" dirty="0">
                <a:solidFill>
                  <a:srgbClr val="C74FB6"/>
                </a:solidFill>
              </a:rPr>
              <a:t>πχ 2 ετών)</a:t>
            </a:r>
            <a:r>
              <a:rPr lang="en-US" sz="4000" b="1" u="sng" dirty="0"/>
              <a:t> </a:t>
            </a:r>
          </a:p>
        </p:txBody>
      </p:sp>
      <p:sp>
        <p:nvSpPr>
          <p:cNvPr id="446467" name="Rectangle 3"/>
          <p:cNvSpPr>
            <a:spLocks noGrp="1" noChangeArrowheads="1"/>
          </p:cNvSpPr>
          <p:nvPr>
            <p:ph type="body" idx="1"/>
          </p:nvPr>
        </p:nvSpPr>
        <p:spPr>
          <a:xfrm>
            <a:off x="251520" y="980728"/>
            <a:ext cx="8511480" cy="5328592"/>
          </a:xfrm>
        </p:spPr>
        <p:txBody>
          <a:bodyPr/>
          <a:lstStyle/>
          <a:p>
            <a:pPr>
              <a:lnSpc>
                <a:spcPct val="90000"/>
              </a:lnSpc>
            </a:pPr>
            <a:r>
              <a:rPr lang="el-GR" sz="3000" b="1" u="sng" dirty="0">
                <a:solidFill>
                  <a:srgbClr val="FFFF00"/>
                </a:solidFill>
              </a:rPr>
              <a:t>Κυκλοφορούν ενεργητικό </a:t>
            </a:r>
          </a:p>
          <a:p>
            <a:pPr lvl="1">
              <a:lnSpc>
                <a:spcPct val="90000"/>
              </a:lnSpc>
            </a:pPr>
            <a:r>
              <a:rPr lang="el-GR" sz="3000" b="1" dirty="0">
                <a:solidFill>
                  <a:srgbClr val="321CD8"/>
                </a:solidFill>
              </a:rPr>
              <a:t>Απαιτήσεις</a:t>
            </a:r>
          </a:p>
          <a:p>
            <a:pPr lvl="2">
              <a:lnSpc>
                <a:spcPct val="90000"/>
              </a:lnSpc>
            </a:pPr>
            <a:r>
              <a:rPr lang="el-GR" sz="3000" b="1" dirty="0"/>
              <a:t>Υπόλοιπα απαιτήσεων</a:t>
            </a:r>
          </a:p>
          <a:p>
            <a:pPr lvl="3">
              <a:lnSpc>
                <a:spcPct val="90000"/>
              </a:lnSpc>
            </a:pPr>
            <a:r>
              <a:rPr lang="el-GR" sz="3000" b="1" dirty="0"/>
              <a:t>Αρχικό υπόλοιπο + Απαιτήσεις - Εισπράξεις </a:t>
            </a:r>
          </a:p>
          <a:p>
            <a:pPr lvl="1">
              <a:lnSpc>
                <a:spcPct val="90000"/>
              </a:lnSpc>
            </a:pPr>
            <a:r>
              <a:rPr lang="el-GR" sz="3000" b="1" u="sng" dirty="0">
                <a:solidFill>
                  <a:srgbClr val="167A1D"/>
                </a:solidFill>
              </a:rPr>
              <a:t>Χρεόγραφα</a:t>
            </a:r>
            <a:endParaRPr lang="el-GR" sz="3000" b="1" u="sng" dirty="0"/>
          </a:p>
          <a:p>
            <a:pPr lvl="2">
              <a:lnSpc>
                <a:spcPct val="90000"/>
              </a:lnSpc>
            </a:pPr>
            <a:r>
              <a:rPr lang="el-GR" sz="3000" b="1" dirty="0"/>
              <a:t>Υπόλοιπα χρεογράφων </a:t>
            </a:r>
          </a:p>
          <a:p>
            <a:pPr lvl="3">
              <a:lnSpc>
                <a:spcPct val="90000"/>
              </a:lnSpc>
            </a:pPr>
            <a:r>
              <a:rPr lang="el-GR" sz="3000" b="1" dirty="0"/>
              <a:t>Αρχικό υπόλοιπο + Αγορές - Πωλήσεις </a:t>
            </a:r>
          </a:p>
          <a:p>
            <a:pPr lvl="1">
              <a:lnSpc>
                <a:spcPct val="90000"/>
              </a:lnSpc>
            </a:pPr>
            <a:r>
              <a:rPr lang="el-GR" sz="3000" b="1" u="sng" dirty="0">
                <a:solidFill>
                  <a:schemeClr val="accent2"/>
                </a:solidFill>
              </a:rPr>
              <a:t>Διαθέσιμα</a:t>
            </a:r>
            <a:endParaRPr lang="el-GR" sz="3000" b="1" u="sng" dirty="0"/>
          </a:p>
          <a:p>
            <a:pPr lvl="2">
              <a:lnSpc>
                <a:spcPct val="90000"/>
              </a:lnSpc>
            </a:pPr>
            <a:r>
              <a:rPr lang="el-GR" sz="3000" b="1" dirty="0"/>
              <a:t>Υπόλοιπο ταμείου και καταθέσεων όψεως</a:t>
            </a:r>
          </a:p>
          <a:p>
            <a:pPr lvl="3">
              <a:lnSpc>
                <a:spcPct val="90000"/>
              </a:lnSpc>
              <a:buFontTx/>
              <a:buNone/>
            </a:pPr>
            <a:endParaRPr lang="el-GR" dirty="0"/>
          </a:p>
        </p:txBody>
      </p:sp>
    </p:spTree>
    <p:extLst>
      <p:ext uri="{BB962C8B-B14F-4D97-AF65-F5344CB8AC3E}">
        <p14:creationId xmlns:p14="http://schemas.microsoft.com/office/powerpoint/2010/main" xmlns="" val="511248692"/>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842AB67C-3C43-42EE-9131-2CA261AB999A}" type="slidenum">
              <a:rPr lang="el-GR"/>
              <a:pPr/>
              <a:t>181</a:t>
            </a:fld>
            <a:endParaRPr lang="el-GR" dirty="0"/>
          </a:p>
        </p:txBody>
      </p:sp>
      <p:sp>
        <p:nvSpPr>
          <p:cNvPr id="447490" name="Rectangle 2"/>
          <p:cNvSpPr>
            <a:spLocks noGrp="1" noChangeArrowheads="1"/>
          </p:cNvSpPr>
          <p:nvPr>
            <p:ph type="title"/>
          </p:nvPr>
        </p:nvSpPr>
        <p:spPr>
          <a:xfrm>
            <a:off x="0" y="1"/>
            <a:ext cx="9144000" cy="764704"/>
          </a:xfrm>
        </p:spPr>
        <p:txBody>
          <a:bodyPr/>
          <a:lstStyle/>
          <a:p>
            <a:pPr algn="ctr"/>
            <a:r>
              <a:rPr lang="el-GR" sz="3600" b="1" u="sng" dirty="0" smtClean="0">
                <a:solidFill>
                  <a:srgbClr val="C74FB6"/>
                </a:solidFill>
              </a:rPr>
              <a:t>Γ</a:t>
            </a:r>
            <a:r>
              <a:rPr lang="en-US" sz="3600" b="1" u="sng" dirty="0" smtClean="0">
                <a:solidFill>
                  <a:srgbClr val="C74FB6"/>
                </a:solidFill>
              </a:rPr>
              <a:t>) </a:t>
            </a:r>
            <a:r>
              <a:rPr lang="el-GR" sz="3600" b="1" u="sng" dirty="0" smtClean="0">
                <a:solidFill>
                  <a:srgbClr val="C74FB6"/>
                </a:solidFill>
              </a:rPr>
              <a:t>ΔΙΑΔΟΧΙΚΟΙ ΙΣΟΛΟΓΙΣΜΟΙ</a:t>
            </a:r>
            <a:r>
              <a:rPr lang="en-US" sz="3600" b="1" u="sng" dirty="0" smtClean="0">
                <a:solidFill>
                  <a:srgbClr val="C74FB6"/>
                </a:solidFill>
              </a:rPr>
              <a:t> </a:t>
            </a:r>
            <a:r>
              <a:rPr lang="el-GR" sz="3600" b="1" u="sng" dirty="0" smtClean="0">
                <a:solidFill>
                  <a:srgbClr val="C74FB6"/>
                </a:solidFill>
              </a:rPr>
              <a:t>(</a:t>
            </a:r>
            <a:r>
              <a:rPr lang="el-GR" sz="3600" b="1" u="sng" dirty="0">
                <a:solidFill>
                  <a:srgbClr val="C74FB6"/>
                </a:solidFill>
              </a:rPr>
              <a:t>πχ 2 ετών)</a:t>
            </a:r>
            <a:r>
              <a:rPr lang="en-US" sz="4000" b="1" u="sng" dirty="0"/>
              <a:t> </a:t>
            </a:r>
          </a:p>
        </p:txBody>
      </p:sp>
      <p:sp>
        <p:nvSpPr>
          <p:cNvPr id="447491" name="Rectangle 3"/>
          <p:cNvSpPr>
            <a:spLocks noGrp="1" noChangeArrowheads="1"/>
          </p:cNvSpPr>
          <p:nvPr>
            <p:ph type="body" idx="1"/>
          </p:nvPr>
        </p:nvSpPr>
        <p:spPr>
          <a:xfrm>
            <a:off x="0" y="836712"/>
            <a:ext cx="9144000" cy="6021288"/>
          </a:xfrm>
        </p:spPr>
        <p:txBody>
          <a:bodyPr>
            <a:normAutofit lnSpcReduction="10000"/>
          </a:bodyPr>
          <a:lstStyle/>
          <a:p>
            <a:r>
              <a:rPr lang="el-GR" sz="2800" b="1" u="sng" dirty="0">
                <a:solidFill>
                  <a:srgbClr val="321CD8"/>
                </a:solidFill>
              </a:rPr>
              <a:t>Βραχυπρόθεσμες υποχρεώσεις</a:t>
            </a:r>
            <a:r>
              <a:rPr lang="el-GR" sz="2800" b="1" u="sng" dirty="0"/>
              <a:t>  </a:t>
            </a:r>
          </a:p>
          <a:p>
            <a:pPr lvl="1"/>
            <a:r>
              <a:rPr lang="el-GR" b="1" dirty="0">
                <a:solidFill>
                  <a:schemeClr val="accent2"/>
                </a:solidFill>
              </a:rPr>
              <a:t>Δάνεια σε τράπεζες</a:t>
            </a:r>
            <a:endParaRPr lang="el-GR" b="1" dirty="0"/>
          </a:p>
          <a:p>
            <a:pPr lvl="2"/>
            <a:r>
              <a:rPr lang="el-GR" sz="2400" b="1" dirty="0"/>
              <a:t>Υπόλοιπα υποχρεώσεων </a:t>
            </a:r>
          </a:p>
          <a:p>
            <a:pPr lvl="3"/>
            <a:r>
              <a:rPr lang="el-GR" sz="2400" b="1" dirty="0"/>
              <a:t>Αρχικό υπόλοιπο + Νέα δάνεια - Αποπληρωμένες </a:t>
            </a:r>
            <a:r>
              <a:rPr lang="el-GR" sz="2400" b="1" dirty="0" smtClean="0"/>
              <a:t> δόσεις δανείων</a:t>
            </a:r>
            <a:endParaRPr lang="el-GR" sz="2400" b="1" dirty="0"/>
          </a:p>
          <a:p>
            <a:pPr lvl="1"/>
            <a:r>
              <a:rPr lang="el-GR" b="1" dirty="0">
                <a:solidFill>
                  <a:srgbClr val="B93BA7"/>
                </a:solidFill>
              </a:rPr>
              <a:t>Υποχρεώσεις σε προμηθευτές</a:t>
            </a:r>
            <a:r>
              <a:rPr lang="el-GR" b="1" dirty="0"/>
              <a:t> </a:t>
            </a:r>
          </a:p>
          <a:p>
            <a:pPr lvl="2"/>
            <a:r>
              <a:rPr lang="el-GR" sz="2400" b="1" dirty="0"/>
              <a:t>Υπόλοιπα προμηθευτών </a:t>
            </a:r>
          </a:p>
          <a:p>
            <a:pPr lvl="3"/>
            <a:r>
              <a:rPr lang="el-GR" sz="2400" b="1" dirty="0"/>
              <a:t>Αρχικό υπόλοιπο + Αγορές επί πιστώσει - Πληρωμές </a:t>
            </a:r>
          </a:p>
          <a:p>
            <a:pPr lvl="1"/>
            <a:r>
              <a:rPr lang="el-GR" b="1" dirty="0">
                <a:solidFill>
                  <a:srgbClr val="167A1D"/>
                </a:solidFill>
              </a:rPr>
              <a:t>Φόροι πληρωτέοι</a:t>
            </a:r>
            <a:endParaRPr lang="el-GR" b="1" dirty="0"/>
          </a:p>
          <a:p>
            <a:pPr lvl="2"/>
            <a:r>
              <a:rPr lang="el-GR" sz="2400" b="1" dirty="0"/>
              <a:t>Φόρος εισοδήματος τέλους χρήσης (εκτίμηση βάση ΚΑΧ x φορολογικό συντελεστή) </a:t>
            </a:r>
          </a:p>
          <a:p>
            <a:pPr lvl="3"/>
            <a:r>
              <a:rPr lang="el-GR" sz="2400" b="1" dirty="0"/>
              <a:t>Αρχικό υπόλοιπο + φόρος εισοδήματος τέλους χρήσης - πληρωμές φόρων</a:t>
            </a:r>
          </a:p>
          <a:p>
            <a:pPr lvl="1"/>
            <a:r>
              <a:rPr lang="el-GR" b="1" dirty="0">
                <a:solidFill>
                  <a:srgbClr val="92D050"/>
                </a:solidFill>
              </a:rPr>
              <a:t>Πιστωτές διάφοροι </a:t>
            </a:r>
          </a:p>
          <a:p>
            <a:pPr lvl="2"/>
            <a:r>
              <a:rPr lang="el-GR" sz="2400" b="1" dirty="0"/>
              <a:t>Εξαρτάται από τις αναμενόμενες ενέργειες κατά τη χρήση</a:t>
            </a:r>
          </a:p>
        </p:txBody>
      </p:sp>
    </p:spTree>
    <p:extLst>
      <p:ext uri="{BB962C8B-B14F-4D97-AF65-F5344CB8AC3E}">
        <p14:creationId xmlns:p14="http://schemas.microsoft.com/office/powerpoint/2010/main" xmlns="" val="560348982"/>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E77ECA4E-E486-4924-9129-8458F4C38742}" type="slidenum">
              <a:rPr lang="el-GR"/>
              <a:pPr/>
              <a:t>182</a:t>
            </a:fld>
            <a:endParaRPr lang="el-GR" dirty="0"/>
          </a:p>
        </p:txBody>
      </p:sp>
      <p:sp>
        <p:nvSpPr>
          <p:cNvPr id="448514" name="Rectangle 2"/>
          <p:cNvSpPr>
            <a:spLocks noGrp="1" noChangeArrowheads="1"/>
          </p:cNvSpPr>
          <p:nvPr>
            <p:ph type="title"/>
          </p:nvPr>
        </p:nvSpPr>
        <p:spPr>
          <a:xfrm>
            <a:off x="0" y="188913"/>
            <a:ext cx="9144000" cy="647799"/>
          </a:xfrm>
        </p:spPr>
        <p:txBody>
          <a:bodyPr>
            <a:normAutofit fontScale="90000"/>
          </a:bodyPr>
          <a:lstStyle/>
          <a:p>
            <a:pPr algn="ctr"/>
            <a:r>
              <a:rPr lang="el-GR" sz="3600" b="1" u="sng" dirty="0" smtClean="0">
                <a:solidFill>
                  <a:srgbClr val="C74FB6"/>
                </a:solidFill>
              </a:rPr>
              <a:t>Δ) ΔΙΑΔΟΧΙΚΟΙ ΙΣΟΛΟΓΙΣΜΟΙ</a:t>
            </a:r>
            <a:r>
              <a:rPr lang="en-US" sz="3600" b="1" u="sng" dirty="0" smtClean="0">
                <a:solidFill>
                  <a:srgbClr val="C74FB6"/>
                </a:solidFill>
              </a:rPr>
              <a:t> </a:t>
            </a:r>
            <a:r>
              <a:rPr lang="el-GR" sz="3600" b="1" u="sng" dirty="0" smtClean="0">
                <a:solidFill>
                  <a:srgbClr val="C74FB6"/>
                </a:solidFill>
              </a:rPr>
              <a:t>(</a:t>
            </a:r>
            <a:r>
              <a:rPr lang="el-GR" sz="3600" b="1" u="sng" dirty="0">
                <a:solidFill>
                  <a:srgbClr val="C74FB6"/>
                </a:solidFill>
              </a:rPr>
              <a:t>πχ 2 ετών)</a:t>
            </a:r>
            <a:r>
              <a:rPr lang="en-US" sz="4000" b="1" u="sng" dirty="0"/>
              <a:t> </a:t>
            </a:r>
          </a:p>
        </p:txBody>
      </p:sp>
      <p:sp>
        <p:nvSpPr>
          <p:cNvPr id="448515" name="Rectangle 3"/>
          <p:cNvSpPr>
            <a:spLocks noGrp="1" noChangeArrowheads="1"/>
          </p:cNvSpPr>
          <p:nvPr>
            <p:ph type="body" idx="1"/>
          </p:nvPr>
        </p:nvSpPr>
        <p:spPr>
          <a:xfrm>
            <a:off x="0" y="836713"/>
            <a:ext cx="9144000" cy="6021288"/>
          </a:xfrm>
        </p:spPr>
        <p:txBody>
          <a:bodyPr>
            <a:noAutofit/>
          </a:bodyPr>
          <a:lstStyle/>
          <a:p>
            <a:pPr>
              <a:lnSpc>
                <a:spcPct val="80000"/>
              </a:lnSpc>
            </a:pPr>
            <a:r>
              <a:rPr lang="el-GR" sz="2400" b="1" u="sng" dirty="0">
                <a:solidFill>
                  <a:srgbClr val="C00000"/>
                </a:solidFill>
              </a:rPr>
              <a:t>Μακροπρόθεσμες υποχρεώσεις  </a:t>
            </a:r>
          </a:p>
          <a:p>
            <a:pPr lvl="1">
              <a:lnSpc>
                <a:spcPct val="80000"/>
              </a:lnSpc>
            </a:pPr>
            <a:r>
              <a:rPr lang="el-GR" b="1" dirty="0">
                <a:solidFill>
                  <a:schemeClr val="accent2"/>
                </a:solidFill>
              </a:rPr>
              <a:t>Δάνεια σε τράπεζες, κτλ. </a:t>
            </a:r>
            <a:endParaRPr lang="el-GR" b="1" dirty="0"/>
          </a:p>
          <a:p>
            <a:pPr lvl="2">
              <a:lnSpc>
                <a:spcPct val="80000"/>
              </a:lnSpc>
            </a:pPr>
            <a:r>
              <a:rPr lang="el-GR" sz="2400" b="1" dirty="0"/>
              <a:t>Υπόλοιπα υποχρεώσεων </a:t>
            </a:r>
          </a:p>
          <a:p>
            <a:pPr lvl="3">
              <a:lnSpc>
                <a:spcPct val="80000"/>
              </a:lnSpc>
            </a:pPr>
            <a:r>
              <a:rPr lang="el-GR" sz="2400" b="1" dirty="0"/>
              <a:t>Αρχικό υπόλοιπο + Νέα δάνεια </a:t>
            </a:r>
            <a:r>
              <a:rPr lang="el-GR" sz="2400" b="1" dirty="0" smtClean="0"/>
              <a:t>– Αποπληρωμένες δόσεις </a:t>
            </a:r>
            <a:r>
              <a:rPr lang="el-GR" sz="2400" b="1" dirty="0"/>
              <a:t>δανείων</a:t>
            </a:r>
          </a:p>
          <a:p>
            <a:pPr>
              <a:lnSpc>
                <a:spcPct val="80000"/>
              </a:lnSpc>
            </a:pPr>
            <a:r>
              <a:rPr lang="el-GR" sz="2400" b="1" dirty="0">
                <a:solidFill>
                  <a:srgbClr val="B93BA7"/>
                </a:solidFill>
              </a:rPr>
              <a:t>Προβλέψεις </a:t>
            </a:r>
          </a:p>
          <a:p>
            <a:pPr lvl="1">
              <a:lnSpc>
                <a:spcPct val="80000"/>
              </a:lnSpc>
            </a:pPr>
            <a:r>
              <a:rPr lang="el-GR" b="1" dirty="0"/>
              <a:t>Βάσει εκτιμήσεων (ανάλογα με τη μέθοδο)</a:t>
            </a:r>
            <a:endParaRPr lang="el-GR" b="1" dirty="0">
              <a:solidFill>
                <a:srgbClr val="B93BA7"/>
              </a:solidFill>
            </a:endParaRPr>
          </a:p>
          <a:p>
            <a:pPr>
              <a:lnSpc>
                <a:spcPct val="80000"/>
              </a:lnSpc>
            </a:pPr>
            <a:r>
              <a:rPr lang="el-GR" sz="2400" b="1" u="sng" dirty="0">
                <a:solidFill>
                  <a:srgbClr val="002060"/>
                </a:solidFill>
              </a:rPr>
              <a:t>Ίδια κεφάλαια </a:t>
            </a:r>
          </a:p>
          <a:p>
            <a:pPr lvl="1">
              <a:lnSpc>
                <a:spcPct val="80000"/>
              </a:lnSpc>
            </a:pPr>
            <a:r>
              <a:rPr lang="el-GR" b="1" dirty="0">
                <a:solidFill>
                  <a:srgbClr val="321CD8"/>
                </a:solidFill>
              </a:rPr>
              <a:t>Μετοχικό κεφάλαιο</a:t>
            </a:r>
            <a:r>
              <a:rPr lang="el-GR" b="1" dirty="0"/>
              <a:t> </a:t>
            </a:r>
          </a:p>
          <a:p>
            <a:pPr lvl="2">
              <a:lnSpc>
                <a:spcPct val="80000"/>
              </a:lnSpc>
            </a:pPr>
            <a:r>
              <a:rPr lang="el-GR" sz="2400" b="1" dirty="0"/>
              <a:t>Αρχικό υπόλοιπο + νέες καταβολές + κεφαλαιοποιήσεις - μειώσεις  </a:t>
            </a:r>
          </a:p>
          <a:p>
            <a:pPr lvl="1">
              <a:lnSpc>
                <a:spcPct val="80000"/>
              </a:lnSpc>
            </a:pPr>
            <a:r>
              <a:rPr lang="el-GR" b="1" dirty="0">
                <a:solidFill>
                  <a:srgbClr val="321CD8"/>
                </a:solidFill>
              </a:rPr>
              <a:t>Αποθεματικά </a:t>
            </a:r>
          </a:p>
          <a:p>
            <a:pPr lvl="2">
              <a:lnSpc>
                <a:spcPct val="80000"/>
              </a:lnSpc>
            </a:pPr>
            <a:r>
              <a:rPr lang="el-GR" sz="2400" b="1" dirty="0"/>
              <a:t>Διάφορα αποθεματικά </a:t>
            </a:r>
          </a:p>
          <a:p>
            <a:pPr lvl="3">
              <a:lnSpc>
                <a:spcPct val="80000"/>
              </a:lnSpc>
            </a:pPr>
            <a:r>
              <a:rPr lang="el-GR" sz="2400" b="1" dirty="0"/>
              <a:t>Αρχικό υπόλοιπο (βλ. προηγούμενο Ισολογισμό) +  Νέα αποθεματικά - χρήσεις αποθεματικών </a:t>
            </a:r>
          </a:p>
          <a:p>
            <a:pPr lvl="2">
              <a:lnSpc>
                <a:spcPct val="80000"/>
              </a:lnSpc>
            </a:pPr>
            <a:r>
              <a:rPr lang="el-GR" sz="2400" b="1" dirty="0"/>
              <a:t>Αποτελέσματα εις νέο </a:t>
            </a:r>
          </a:p>
          <a:p>
            <a:pPr lvl="3">
              <a:lnSpc>
                <a:spcPct val="80000"/>
              </a:lnSpc>
            </a:pPr>
            <a:r>
              <a:rPr lang="el-GR" sz="2400" b="1" dirty="0"/>
              <a:t>Αρχικό υπόλοιπο (βλ. προηγούμενο Ισολογισμό) +/- Αποτελέσματα περιόδου που θα διακρατηθούν</a:t>
            </a:r>
          </a:p>
        </p:txBody>
      </p:sp>
    </p:spTree>
    <p:extLst>
      <p:ext uri="{BB962C8B-B14F-4D97-AF65-F5344CB8AC3E}">
        <p14:creationId xmlns:p14="http://schemas.microsoft.com/office/powerpoint/2010/main" xmlns="" val="3026871455"/>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9144000" cy="6877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6719454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274638"/>
            <a:ext cx="8856984" cy="634082"/>
          </a:xfrm>
        </p:spPr>
        <p:txBody>
          <a:bodyPr>
            <a:normAutofit fontScale="90000"/>
          </a:bodyPr>
          <a:lstStyle/>
          <a:p>
            <a:pPr algn="ctr"/>
            <a:r>
              <a:rPr lang="el-GR" sz="3600" b="1" dirty="0" smtClean="0">
                <a:solidFill>
                  <a:srgbClr val="002060"/>
                </a:solidFill>
              </a:rPr>
              <a:t>ΑΣΩΜΑΤΕΣ ΑΚΙΝΗΤΟΠΟΙΗΣΕΙΣ (1) </a:t>
            </a:r>
            <a:endParaRPr lang="el-GR" sz="3600" b="1" dirty="0">
              <a:solidFill>
                <a:srgbClr val="002060"/>
              </a:solidFill>
            </a:endParaRPr>
          </a:p>
        </p:txBody>
      </p:sp>
      <p:sp>
        <p:nvSpPr>
          <p:cNvPr id="3" name="Θέση περιεχομένου 2"/>
          <p:cNvSpPr>
            <a:spLocks noGrp="1"/>
          </p:cNvSpPr>
          <p:nvPr>
            <p:ph idx="1"/>
          </p:nvPr>
        </p:nvSpPr>
        <p:spPr>
          <a:xfrm>
            <a:off x="107504" y="980728"/>
            <a:ext cx="8928992" cy="5760640"/>
          </a:xfrm>
        </p:spPr>
        <p:txBody>
          <a:bodyPr>
            <a:normAutofit/>
          </a:bodyPr>
          <a:lstStyle/>
          <a:p>
            <a:pPr algn="just"/>
            <a:r>
              <a:rPr lang="el-GR" sz="3200" dirty="0"/>
              <a:t>Άυλα πάγια στοιχεία (ασώματες ακινητοποιήσεις) είναι τα ασώματα εκείνα οικονομικά </a:t>
            </a:r>
            <a:r>
              <a:rPr lang="el-GR" sz="3200" dirty="0" smtClean="0"/>
              <a:t>αγαθά, </a:t>
            </a:r>
            <a:r>
              <a:rPr lang="el-GR" sz="3200" dirty="0"/>
              <a:t>τα οποία είναι δεκτικά χρηματικής </a:t>
            </a:r>
            <a:r>
              <a:rPr lang="el-GR" sz="3200" dirty="0" smtClean="0"/>
              <a:t>αποτίμησης </a:t>
            </a:r>
            <a:r>
              <a:rPr lang="el-GR" sz="3200" dirty="0"/>
              <a:t>και είναι δυνατό να αποτελέσουν αντικείμενο συναλλαγής, είτε αυτά </a:t>
            </a:r>
            <a:r>
              <a:rPr lang="el-GR" sz="3200" dirty="0" smtClean="0"/>
              <a:t>μόνα τους, </a:t>
            </a:r>
            <a:r>
              <a:rPr lang="el-GR" sz="3200" dirty="0"/>
              <a:t>είτε μαζί με την οικονομική μονάδα. Τα </a:t>
            </a:r>
            <a:r>
              <a:rPr lang="el-GR" sz="3200" dirty="0" smtClean="0"/>
              <a:t>άυλα </a:t>
            </a:r>
            <a:r>
              <a:rPr lang="el-GR" sz="3200" dirty="0"/>
              <a:t>πάγια στοιχεία αποκτούνται με σκοπό να χρησιμοποιούνται παραγωγικά για χρονικό διάστημα μεγαλύτερο από ένα έτος, διακρίνονται δε στις εξής δύο κατηγορίες:</a:t>
            </a:r>
          </a:p>
        </p:txBody>
      </p:sp>
    </p:spTree>
    <p:extLst>
      <p:ext uri="{BB962C8B-B14F-4D97-AF65-F5344CB8AC3E}">
        <p14:creationId xmlns="" xmlns:p14="http://schemas.microsoft.com/office/powerpoint/2010/main" val="131630407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8964488" cy="418058"/>
          </a:xfrm>
        </p:spPr>
        <p:txBody>
          <a:bodyPr>
            <a:normAutofit fontScale="90000"/>
          </a:bodyPr>
          <a:lstStyle/>
          <a:p>
            <a:pPr algn="ctr"/>
            <a:r>
              <a:rPr lang="el-GR" sz="3600" b="1" dirty="0">
                <a:solidFill>
                  <a:srgbClr val="002060"/>
                </a:solidFill>
              </a:rPr>
              <a:t>ΑΣΩΜΑΤΕΣ </a:t>
            </a:r>
            <a:r>
              <a:rPr lang="el-GR" sz="3600" b="1" dirty="0" smtClean="0">
                <a:solidFill>
                  <a:srgbClr val="002060"/>
                </a:solidFill>
              </a:rPr>
              <a:t>ΑΚΙΝΗΤΟΠΟΙΗΣΕΙΣ ΚΑΤΗΓΟΡΙΕΣ</a:t>
            </a:r>
            <a:endParaRPr lang="el-GR" sz="3600" b="1" dirty="0">
              <a:solidFill>
                <a:srgbClr val="002060"/>
              </a:solidFill>
            </a:endParaRPr>
          </a:p>
        </p:txBody>
      </p:sp>
      <p:sp>
        <p:nvSpPr>
          <p:cNvPr id="3" name="Θέση περιεχομένου 2"/>
          <p:cNvSpPr>
            <a:spLocks noGrp="1"/>
          </p:cNvSpPr>
          <p:nvPr>
            <p:ph idx="1"/>
          </p:nvPr>
        </p:nvSpPr>
        <p:spPr>
          <a:xfrm>
            <a:off x="0" y="764704"/>
            <a:ext cx="9036496" cy="5976664"/>
          </a:xfrm>
        </p:spPr>
        <p:txBody>
          <a:bodyPr/>
          <a:lstStyle/>
          <a:p>
            <a:pPr algn="just"/>
            <a:r>
              <a:rPr lang="el-GR" sz="3000" b="1" dirty="0">
                <a:solidFill>
                  <a:srgbClr val="C00000"/>
                </a:solidFill>
              </a:rPr>
              <a:t>α. </a:t>
            </a:r>
            <a:r>
              <a:rPr lang="el-GR" sz="3000" b="1" u="sng" dirty="0" smtClean="0">
                <a:solidFill>
                  <a:srgbClr val="0000FF"/>
                </a:solidFill>
              </a:rPr>
              <a:t>Δικαιώματα</a:t>
            </a:r>
            <a:r>
              <a:rPr lang="el-GR" sz="3000" dirty="0">
                <a:solidFill>
                  <a:srgbClr val="0000FF"/>
                </a:solidFill>
              </a:rPr>
              <a:t>, </a:t>
            </a:r>
            <a:r>
              <a:rPr lang="el-GR" sz="3000" dirty="0">
                <a:solidFill>
                  <a:srgbClr val="7030A0"/>
                </a:solidFill>
              </a:rPr>
              <a:t>όπως π.χ. διπλώματα ευρεσιτεχνίας, εμποροβιομηχανικά σήματα ή πνευματική ιδιοκτησία</a:t>
            </a:r>
            <a:r>
              <a:rPr lang="el-GR" sz="3000" dirty="0" smtClean="0">
                <a:solidFill>
                  <a:srgbClr val="7030A0"/>
                </a:solidFill>
              </a:rPr>
              <a:t>, </a:t>
            </a:r>
            <a:r>
              <a:rPr lang="en-US" sz="3000" dirty="0">
                <a:solidFill>
                  <a:srgbClr val="7030A0"/>
                </a:solidFill>
              </a:rPr>
              <a:t>Know </a:t>
            </a:r>
            <a:r>
              <a:rPr lang="en-US" sz="3000" dirty="0" smtClean="0">
                <a:solidFill>
                  <a:srgbClr val="7030A0"/>
                </a:solidFill>
              </a:rPr>
              <a:t>How</a:t>
            </a:r>
            <a:r>
              <a:rPr lang="el-GR" sz="3000" dirty="0" smtClean="0">
                <a:solidFill>
                  <a:srgbClr val="7030A0"/>
                </a:solidFill>
              </a:rPr>
              <a:t>, οι παραχωρήσεις </a:t>
            </a:r>
            <a:r>
              <a:rPr lang="el-GR" sz="3000" dirty="0">
                <a:solidFill>
                  <a:srgbClr val="7030A0"/>
                </a:solidFill>
              </a:rPr>
              <a:t>εκμετάλλευσης </a:t>
            </a:r>
            <a:r>
              <a:rPr lang="el-GR" sz="3000" dirty="0" smtClean="0">
                <a:solidFill>
                  <a:srgbClr val="7030A0"/>
                </a:solidFill>
              </a:rPr>
              <a:t>(</a:t>
            </a:r>
            <a:r>
              <a:rPr lang="el-GR" sz="3000" dirty="0">
                <a:solidFill>
                  <a:srgbClr val="7030A0"/>
                </a:solidFill>
              </a:rPr>
              <a:t>ορυχείων-μεταλλείων-λατομείων</a:t>
            </a:r>
            <a:r>
              <a:rPr lang="el-GR" sz="3000" dirty="0" smtClean="0">
                <a:solidFill>
                  <a:srgbClr val="7030A0"/>
                </a:solidFill>
              </a:rPr>
              <a:t>)</a:t>
            </a:r>
            <a:r>
              <a:rPr lang="en-US" sz="3000" dirty="0">
                <a:solidFill>
                  <a:srgbClr val="7030A0"/>
                </a:solidFill>
              </a:rPr>
              <a:t> </a:t>
            </a:r>
            <a:r>
              <a:rPr lang="en-US" sz="3000" dirty="0" smtClean="0">
                <a:solidFill>
                  <a:srgbClr val="7030A0"/>
                </a:solidFill>
              </a:rPr>
              <a:t>Licences</a:t>
            </a:r>
            <a:r>
              <a:rPr lang="el-GR" sz="3000" dirty="0" smtClean="0">
                <a:solidFill>
                  <a:srgbClr val="7030A0"/>
                </a:solidFill>
              </a:rPr>
              <a:t>.</a:t>
            </a:r>
            <a:endParaRPr lang="el-GR" sz="3000" dirty="0">
              <a:solidFill>
                <a:srgbClr val="7030A0"/>
              </a:solidFill>
            </a:endParaRPr>
          </a:p>
          <a:p>
            <a:pPr algn="just"/>
            <a:r>
              <a:rPr lang="el-GR" sz="3000" b="1" dirty="0" smtClean="0">
                <a:solidFill>
                  <a:srgbClr val="C00000"/>
                </a:solidFill>
              </a:rPr>
              <a:t>β</a:t>
            </a:r>
            <a:r>
              <a:rPr lang="el-GR" sz="3000" b="1" dirty="0">
                <a:solidFill>
                  <a:srgbClr val="C00000"/>
                </a:solidFill>
              </a:rPr>
              <a:t>.</a:t>
            </a:r>
            <a:r>
              <a:rPr lang="el-GR" sz="3000" b="1" dirty="0"/>
              <a:t> </a:t>
            </a:r>
            <a:r>
              <a:rPr lang="el-GR" sz="3000" b="1" u="sng" dirty="0" smtClean="0">
                <a:solidFill>
                  <a:srgbClr val="FFFF00"/>
                </a:solidFill>
              </a:rPr>
              <a:t>Πραγματικές </a:t>
            </a:r>
            <a:r>
              <a:rPr lang="el-GR" sz="3000" b="1" u="sng" dirty="0">
                <a:solidFill>
                  <a:srgbClr val="FFFF00"/>
                </a:solidFill>
              </a:rPr>
              <a:t>καταστάσεις</a:t>
            </a:r>
            <a:r>
              <a:rPr lang="el-GR" sz="3000" dirty="0"/>
              <a:t>, </a:t>
            </a:r>
            <a:r>
              <a:rPr lang="el-GR" sz="3000" b="1" u="sng" dirty="0" smtClean="0">
                <a:solidFill>
                  <a:srgbClr val="FFC000"/>
                </a:solidFill>
              </a:rPr>
              <a:t>Ιδιότητες </a:t>
            </a:r>
            <a:r>
              <a:rPr lang="el-GR" sz="3000" b="1" u="sng" dirty="0">
                <a:solidFill>
                  <a:srgbClr val="FFC000"/>
                </a:solidFill>
              </a:rPr>
              <a:t>και </a:t>
            </a:r>
            <a:r>
              <a:rPr lang="el-GR" sz="3000" b="1" u="sng" dirty="0" smtClean="0">
                <a:solidFill>
                  <a:srgbClr val="FFC000"/>
                </a:solidFill>
              </a:rPr>
              <a:t>Σχέσεις</a:t>
            </a:r>
            <a:r>
              <a:rPr lang="el-GR" sz="3000" b="1" dirty="0"/>
              <a:t>, </a:t>
            </a:r>
            <a:r>
              <a:rPr lang="el-GR" sz="3000" b="1" dirty="0">
                <a:solidFill>
                  <a:srgbClr val="92D050"/>
                </a:solidFill>
              </a:rPr>
              <a:t>όπως π.χ. η πελατεία, η </a:t>
            </a:r>
            <a:r>
              <a:rPr lang="el-GR" sz="3000" b="1" dirty="0" smtClean="0">
                <a:solidFill>
                  <a:srgbClr val="92D050"/>
                </a:solidFill>
              </a:rPr>
              <a:t>φήμη και πελατεία </a:t>
            </a:r>
            <a:r>
              <a:rPr lang="en-US" sz="3000" b="1" dirty="0" smtClean="0">
                <a:solidFill>
                  <a:srgbClr val="92D050"/>
                </a:solidFill>
              </a:rPr>
              <a:t>(</a:t>
            </a:r>
            <a:r>
              <a:rPr lang="en-US" sz="3000" b="1" dirty="0">
                <a:solidFill>
                  <a:srgbClr val="92D050"/>
                </a:solidFill>
              </a:rPr>
              <a:t>Goodwill</a:t>
            </a:r>
            <a:r>
              <a:rPr lang="en-US" sz="3000" b="1" dirty="0" smtClean="0">
                <a:solidFill>
                  <a:srgbClr val="92D050"/>
                </a:solidFill>
              </a:rPr>
              <a:t>)</a:t>
            </a:r>
            <a:r>
              <a:rPr lang="el-GR" sz="3000" b="1" dirty="0" smtClean="0">
                <a:solidFill>
                  <a:srgbClr val="92D050"/>
                </a:solidFill>
              </a:rPr>
              <a:t>, </a:t>
            </a:r>
            <a:r>
              <a:rPr lang="el-GR" sz="3000" b="1" dirty="0">
                <a:solidFill>
                  <a:srgbClr val="92D050"/>
                </a:solidFill>
              </a:rPr>
              <a:t>η πίστη, η καλή οργάνωση της οικονομικής </a:t>
            </a:r>
            <a:r>
              <a:rPr lang="el-GR" sz="3000" b="1" dirty="0" smtClean="0">
                <a:solidFill>
                  <a:srgbClr val="92D050"/>
                </a:solidFill>
              </a:rPr>
              <a:t>μονάδας</a:t>
            </a:r>
            <a:r>
              <a:rPr lang="el-GR" sz="3000" b="1" dirty="0">
                <a:solidFill>
                  <a:srgbClr val="92D050"/>
                </a:solidFill>
              </a:rPr>
              <a:t>, Έξοδα </a:t>
            </a:r>
            <a:r>
              <a:rPr lang="el-GR" sz="3000" b="1" dirty="0" smtClean="0">
                <a:solidFill>
                  <a:srgbClr val="92D050"/>
                </a:solidFill>
              </a:rPr>
              <a:t>Ερευνών, Έξοδα </a:t>
            </a:r>
            <a:r>
              <a:rPr lang="el-GR" sz="3000" b="1" dirty="0">
                <a:solidFill>
                  <a:srgbClr val="92D050"/>
                </a:solidFill>
              </a:rPr>
              <a:t>Ιδρύσεως και πρώτης </a:t>
            </a:r>
            <a:r>
              <a:rPr lang="el-GR" sz="3000" b="1" dirty="0" smtClean="0">
                <a:solidFill>
                  <a:srgbClr val="92D050"/>
                </a:solidFill>
              </a:rPr>
              <a:t>εγκατάστασης, Τόκοι </a:t>
            </a:r>
            <a:r>
              <a:rPr lang="el-GR" sz="3000" b="1" dirty="0">
                <a:solidFill>
                  <a:srgbClr val="92D050"/>
                </a:solidFill>
              </a:rPr>
              <a:t>δανείων Κατασκευαστικής </a:t>
            </a:r>
            <a:r>
              <a:rPr lang="el-GR" sz="3000" b="1" dirty="0" smtClean="0">
                <a:solidFill>
                  <a:srgbClr val="92D050"/>
                </a:solidFill>
              </a:rPr>
              <a:t>Περιόδου. </a:t>
            </a:r>
            <a:endParaRPr lang="el-GR" sz="3000" b="1" dirty="0">
              <a:solidFill>
                <a:srgbClr val="92D050"/>
              </a:solidFill>
            </a:endParaRPr>
          </a:p>
        </p:txBody>
      </p:sp>
    </p:spTree>
    <p:extLst>
      <p:ext uri="{BB962C8B-B14F-4D97-AF65-F5344CB8AC3E}">
        <p14:creationId xmlns="" xmlns:p14="http://schemas.microsoft.com/office/powerpoint/2010/main" val="145890637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pPr algn="ctr"/>
            <a:r>
              <a:rPr lang="el-GR" sz="3600" b="1" dirty="0" smtClean="0">
                <a:solidFill>
                  <a:srgbClr val="7030A0"/>
                </a:solidFill>
              </a:rPr>
              <a:t>ΑΦΑΝΗ ΑΠΟΘΕΜΑΤΙΚΑ</a:t>
            </a:r>
            <a:endParaRPr lang="el-GR" sz="3600" b="1" dirty="0">
              <a:solidFill>
                <a:srgbClr val="7030A0"/>
              </a:solidFill>
            </a:endParaRPr>
          </a:p>
        </p:txBody>
      </p:sp>
      <p:sp>
        <p:nvSpPr>
          <p:cNvPr id="3" name="2 - Θέση περιεχομένου"/>
          <p:cNvSpPr>
            <a:spLocks noGrp="1"/>
          </p:cNvSpPr>
          <p:nvPr>
            <p:ph idx="1"/>
          </p:nvPr>
        </p:nvSpPr>
        <p:spPr>
          <a:xfrm>
            <a:off x="0" y="980728"/>
            <a:ext cx="9144000" cy="5877272"/>
          </a:xfrm>
        </p:spPr>
        <p:txBody>
          <a:bodyPr/>
          <a:lstStyle/>
          <a:p>
            <a:pPr algn="just"/>
            <a:r>
              <a:rPr lang="el-GR" sz="2800" dirty="0" smtClean="0"/>
              <a:t>Όταν µία εταιρία εσκεµµένα εγγράφει στοιχεία του ενεργητικού της σε αδικαιολόγητα χαµηλά επίπεδα και κάνει υπερβολικά υψηλές προβλέψεις, τότε υποβαθµίζει την καθαρή περιουσιακή θέση της. Το ποσό της υποβάθµισης ονοµάζεται </a:t>
            </a:r>
            <a:r>
              <a:rPr lang="el-GR" sz="2800" b="1" dirty="0" smtClean="0">
                <a:solidFill>
                  <a:srgbClr val="7030A0"/>
                </a:solidFill>
              </a:rPr>
              <a:t>αφανές ή µυστικό ή λανθάνων αποθεµατικό.</a:t>
            </a:r>
            <a:r>
              <a:rPr lang="el-GR" sz="2800" dirty="0" smtClean="0"/>
              <a:t> Η δηµιουργία τους οφείλεται σε πολλούς λόγους, µεταξύ των οποίων είναι η αποφυγή φορολογίας και η ενίσχυση των κεφαλαίων της εταιρίας, παρακάµπτοντας τυχόν αντιρρήσεις των µετόχων που επιθυµούν τη διανοµή µεγαλύτερου µερίσµατος.</a:t>
            </a:r>
            <a:endParaRPr lang="el-GR" sz="2800"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116632"/>
            <a:ext cx="8229600" cy="432049"/>
          </a:xfrm>
        </p:spPr>
        <p:txBody>
          <a:bodyPr>
            <a:normAutofit fontScale="90000"/>
          </a:bodyPr>
          <a:lstStyle/>
          <a:p>
            <a:pPr algn="ctr"/>
            <a:r>
              <a:rPr lang="el-GR" sz="3600" b="1" dirty="0" smtClean="0">
                <a:solidFill>
                  <a:srgbClr val="0000FF"/>
                </a:solidFill>
              </a:rPr>
              <a:t>ΙΔΙΑ ΚΕΦΑΛΑΙΑ</a:t>
            </a:r>
          </a:p>
        </p:txBody>
      </p:sp>
      <p:sp>
        <p:nvSpPr>
          <p:cNvPr id="17411" name="Rectangle 3"/>
          <p:cNvSpPr>
            <a:spLocks noGrp="1" noChangeArrowheads="1"/>
          </p:cNvSpPr>
          <p:nvPr>
            <p:ph type="body" idx="1"/>
          </p:nvPr>
        </p:nvSpPr>
        <p:spPr>
          <a:xfrm>
            <a:off x="0" y="620689"/>
            <a:ext cx="9144000" cy="6237312"/>
          </a:xfrm>
        </p:spPr>
        <p:txBody>
          <a:bodyPr/>
          <a:lstStyle/>
          <a:p>
            <a:pPr>
              <a:lnSpc>
                <a:spcPct val="90000"/>
              </a:lnSpc>
              <a:buFontTx/>
              <a:buNone/>
            </a:pPr>
            <a:r>
              <a:rPr lang="el-GR" sz="2800" b="1" dirty="0" smtClean="0">
                <a:solidFill>
                  <a:srgbClr val="000000"/>
                </a:solidFill>
                <a:latin typeface="Arial Greek" pitchFamily="34" charset="0"/>
              </a:rPr>
              <a:t>Ι.Κ. ή Κ.Θ. = Ε - (ΜΥ+ΒΥ)</a:t>
            </a:r>
            <a:r>
              <a:rPr lang="el-GR" sz="2800" dirty="0" smtClean="0">
                <a:solidFill>
                  <a:srgbClr val="000000"/>
                </a:solidFill>
                <a:latin typeface="Arial Greek" pitchFamily="34" charset="0"/>
                <a:cs typeface="Times New Roman" pitchFamily="18" charset="0"/>
              </a:rPr>
              <a:t> </a:t>
            </a:r>
            <a:endParaRPr lang="el-GR" sz="2800" dirty="0" smtClean="0">
              <a:solidFill>
                <a:srgbClr val="000000"/>
              </a:solidFill>
              <a:latin typeface="Arial Greek" pitchFamily="34" charset="0"/>
            </a:endParaRPr>
          </a:p>
          <a:p>
            <a:pPr algn="just">
              <a:lnSpc>
                <a:spcPct val="90000"/>
              </a:lnSpc>
              <a:buFontTx/>
              <a:buNone/>
            </a:pPr>
            <a:r>
              <a:rPr lang="el-GR" sz="2800" dirty="0" smtClean="0">
                <a:solidFill>
                  <a:srgbClr val="000000"/>
                </a:solidFill>
                <a:latin typeface="Arial Greek" pitchFamily="34" charset="0"/>
              </a:rPr>
              <a:t>Ε</a:t>
            </a:r>
            <a:r>
              <a:rPr lang="el-GR" sz="2800" dirty="0" smtClean="0">
                <a:solidFill>
                  <a:srgbClr val="000000"/>
                </a:solidFill>
                <a:latin typeface="Arial Greek" pitchFamily="34" charset="0"/>
                <a:cs typeface="Times New Roman" pitchFamily="18" charset="0"/>
              </a:rPr>
              <a:t>ίναι η αξία που απομένει μετά την ικανοποίηση όλων</a:t>
            </a:r>
          </a:p>
          <a:p>
            <a:pPr algn="just">
              <a:lnSpc>
                <a:spcPct val="90000"/>
              </a:lnSpc>
              <a:buFontTx/>
              <a:buNone/>
            </a:pPr>
            <a:r>
              <a:rPr lang="el-GR" sz="2800" dirty="0" smtClean="0">
                <a:solidFill>
                  <a:srgbClr val="000000"/>
                </a:solidFill>
                <a:latin typeface="Arial Greek" pitchFamily="34" charset="0"/>
                <a:cs typeface="Times New Roman" pitchFamily="18" charset="0"/>
              </a:rPr>
              <a:t>των διεκδικήσεων των πιστωτών της εταιρίας. </a:t>
            </a:r>
            <a:endParaRPr lang="el-GR" sz="2800" dirty="0" smtClean="0">
              <a:solidFill>
                <a:srgbClr val="000000"/>
              </a:solidFill>
              <a:latin typeface="Arial Greek" pitchFamily="34" charset="0"/>
            </a:endParaRPr>
          </a:p>
          <a:p>
            <a:pPr algn="just">
              <a:lnSpc>
                <a:spcPct val="90000"/>
              </a:lnSpc>
              <a:buFontTx/>
              <a:buNone/>
            </a:pPr>
            <a:r>
              <a:rPr lang="el-GR" sz="2800" b="1" dirty="0" smtClean="0">
                <a:solidFill>
                  <a:srgbClr val="000000"/>
                </a:solidFill>
                <a:latin typeface="Arial Greek" pitchFamily="34" charset="0"/>
                <a:cs typeface="Times New Roman" pitchFamily="18" charset="0"/>
              </a:rPr>
              <a:t>Προέρχεται από δύο πηγές. </a:t>
            </a:r>
          </a:p>
          <a:p>
            <a:pPr algn="just">
              <a:lnSpc>
                <a:spcPct val="90000"/>
              </a:lnSpc>
              <a:buFontTx/>
              <a:buNone/>
            </a:pPr>
            <a:r>
              <a:rPr lang="el-GR" sz="2800" b="1" dirty="0" smtClean="0">
                <a:solidFill>
                  <a:srgbClr val="000000"/>
                </a:solidFill>
                <a:latin typeface="Arial Greek" pitchFamily="34" charset="0"/>
                <a:cs typeface="Times New Roman" pitchFamily="18" charset="0"/>
              </a:rPr>
              <a:t>1)</a:t>
            </a:r>
            <a:r>
              <a:rPr lang="el-GR" sz="2800" dirty="0" smtClean="0">
                <a:solidFill>
                  <a:srgbClr val="000000"/>
                </a:solidFill>
                <a:latin typeface="Arial Greek" pitchFamily="34" charset="0"/>
                <a:cs typeface="Times New Roman" pitchFamily="18" charset="0"/>
              </a:rPr>
              <a:t> Από τα κεφάλαια των ιδιοκτητών/μετόχων που καταχωρούνται στο λογαριασμό Μετοχικό Κεφάλαιο δηλαδή ονομαστική αξία</a:t>
            </a:r>
            <a:r>
              <a:rPr lang="el-GR" sz="2800" dirty="0" smtClean="0">
                <a:solidFill>
                  <a:srgbClr val="000000"/>
                </a:solidFill>
                <a:latin typeface="Arial Greek" pitchFamily="34" charset="0"/>
              </a:rPr>
              <a:t> </a:t>
            </a:r>
            <a:r>
              <a:rPr lang="el-GR" sz="2800" dirty="0" smtClean="0">
                <a:solidFill>
                  <a:srgbClr val="000000"/>
                </a:solidFill>
                <a:latin typeface="Arial Greek" pitchFamily="34" charset="0"/>
                <a:cs typeface="Times New Roman" pitchFamily="18" charset="0"/>
              </a:rPr>
              <a:t>μετοχών επί τον αριθμό αυτών (100 μετοχές Χ 10 € / μετοχή = 1.000 €). </a:t>
            </a:r>
          </a:p>
          <a:p>
            <a:pPr algn="just">
              <a:lnSpc>
                <a:spcPct val="90000"/>
              </a:lnSpc>
              <a:buFontTx/>
              <a:buNone/>
            </a:pPr>
            <a:r>
              <a:rPr lang="el-GR" sz="2800" b="1" dirty="0" smtClean="0">
                <a:solidFill>
                  <a:srgbClr val="000000"/>
                </a:solidFill>
                <a:latin typeface="Arial Greek" pitchFamily="34" charset="0"/>
                <a:cs typeface="Times New Roman" pitchFamily="18" charset="0"/>
              </a:rPr>
              <a:t>2)</a:t>
            </a:r>
            <a:r>
              <a:rPr lang="el-GR" sz="2800" dirty="0" smtClean="0">
                <a:solidFill>
                  <a:srgbClr val="000000"/>
                </a:solidFill>
                <a:latin typeface="Arial Greek" pitchFamily="34" charset="0"/>
                <a:cs typeface="Times New Roman" pitchFamily="18" charset="0"/>
              </a:rPr>
              <a:t> Από τα</a:t>
            </a:r>
            <a:r>
              <a:rPr lang="en-US" sz="2800" dirty="0" smtClean="0">
                <a:solidFill>
                  <a:srgbClr val="000000"/>
                </a:solidFill>
                <a:latin typeface="Arial Greek" pitchFamily="34" charset="0"/>
                <a:cs typeface="Times New Roman" pitchFamily="18" charset="0"/>
              </a:rPr>
              <a:t> </a:t>
            </a:r>
            <a:r>
              <a:rPr lang="el-GR" sz="2800" dirty="0" smtClean="0">
                <a:solidFill>
                  <a:srgbClr val="000000"/>
                </a:solidFill>
                <a:latin typeface="Arial Greek" pitchFamily="34" charset="0"/>
              </a:rPr>
              <a:t>αποθεματικά τακτικά και έκτακτα π.χ.</a:t>
            </a:r>
            <a:r>
              <a:rPr lang="el-GR" sz="2800" dirty="0" smtClean="0">
                <a:solidFill>
                  <a:srgbClr val="000000"/>
                </a:solidFill>
                <a:latin typeface="Arial Greek" pitchFamily="34" charset="0"/>
                <a:cs typeface="Times New Roman" pitchFamily="18" charset="0"/>
              </a:rPr>
              <a:t> </a:t>
            </a:r>
            <a:r>
              <a:rPr lang="el-GR" sz="2800" b="1" dirty="0" smtClean="0">
                <a:solidFill>
                  <a:srgbClr val="000000"/>
                </a:solidFill>
                <a:latin typeface="Arial Greek" pitchFamily="34" charset="0"/>
                <a:cs typeface="Times New Roman" pitchFamily="18" charset="0"/>
              </a:rPr>
              <a:t>α)</a:t>
            </a:r>
            <a:r>
              <a:rPr lang="el-GR" sz="2800" dirty="0" smtClean="0">
                <a:solidFill>
                  <a:srgbClr val="000000"/>
                </a:solidFill>
                <a:latin typeface="Arial Greek" pitchFamily="34" charset="0"/>
                <a:cs typeface="Times New Roman" pitchFamily="18" charset="0"/>
              </a:rPr>
              <a:t> κέρδη που δεν διανεμήθηκαν και παραμένουν στην επιχείρηση με τη μορφή κάποιου αποθεματικού ή ως Κέρδη εις Νέον και </a:t>
            </a:r>
            <a:r>
              <a:rPr lang="el-GR" sz="2800" b="1" dirty="0" smtClean="0">
                <a:solidFill>
                  <a:srgbClr val="000000"/>
                </a:solidFill>
                <a:latin typeface="Arial Greek" pitchFamily="34" charset="0"/>
                <a:cs typeface="Times New Roman" pitchFamily="18" charset="0"/>
              </a:rPr>
              <a:t>β)</a:t>
            </a:r>
            <a:r>
              <a:rPr lang="el-GR" sz="2800" dirty="0" smtClean="0">
                <a:solidFill>
                  <a:srgbClr val="000000"/>
                </a:solidFill>
                <a:latin typeface="Arial Greek" pitchFamily="34" charset="0"/>
                <a:cs typeface="Times New Roman" pitchFamily="18" charset="0"/>
              </a:rPr>
              <a:t> αποθεματικό από την Έκδοση Μετοχών υπέρ το Άρτιο, καταχωρείται το υπέρ την ονομαστική αξία ποσό πώλησης αυτών.</a:t>
            </a:r>
          </a:p>
          <a:p>
            <a:pPr>
              <a:lnSpc>
                <a:spcPct val="90000"/>
              </a:lnSpc>
            </a:pPr>
            <a:endParaRPr lang="el-GR" sz="2800" dirty="0" smtClean="0">
              <a:latin typeface="Times New Roman" pitchFamily="18" charset="0"/>
            </a:endParaRP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7BD4493D-84EF-45E1-8614-14AEBF67EAF2}" type="slidenum">
              <a:rPr lang="el-GR"/>
              <a:pPr/>
              <a:t>188</a:t>
            </a:fld>
            <a:endParaRPr lang="el-GR" dirty="0"/>
          </a:p>
        </p:txBody>
      </p:sp>
      <p:sp>
        <p:nvSpPr>
          <p:cNvPr id="423938" name="Rectangle 2"/>
          <p:cNvSpPr>
            <a:spLocks noGrp="1" noChangeArrowheads="1"/>
          </p:cNvSpPr>
          <p:nvPr>
            <p:ph type="title"/>
          </p:nvPr>
        </p:nvSpPr>
        <p:spPr>
          <a:xfrm>
            <a:off x="0" y="0"/>
            <a:ext cx="9144000" cy="980728"/>
          </a:xfrm>
        </p:spPr>
        <p:txBody>
          <a:bodyPr anchor="ctr">
            <a:normAutofit/>
          </a:bodyPr>
          <a:lstStyle/>
          <a:p>
            <a:pPr algn="ctr"/>
            <a:r>
              <a:rPr lang="el-GR" sz="3600" b="1" u="sng" dirty="0" smtClean="0">
                <a:solidFill>
                  <a:srgbClr val="FFFF00"/>
                </a:solidFill>
              </a:rPr>
              <a:t>ΚΑΤΑΣΤΑΣΗ ΑΠΟΤΕΛΕΣΜΑΤΩΝ ΧΡΗΣΗΣ</a:t>
            </a:r>
            <a:endParaRPr lang="en-GB" sz="3600" b="1" u="sng" dirty="0">
              <a:solidFill>
                <a:srgbClr val="FFFF00"/>
              </a:solidFill>
            </a:endParaRPr>
          </a:p>
        </p:txBody>
      </p:sp>
      <p:sp>
        <p:nvSpPr>
          <p:cNvPr id="423939" name="Rectangle 3"/>
          <p:cNvSpPr>
            <a:spLocks noGrp="1" noChangeArrowheads="1"/>
          </p:cNvSpPr>
          <p:nvPr>
            <p:ph type="body" idx="1"/>
          </p:nvPr>
        </p:nvSpPr>
        <p:spPr>
          <a:xfrm>
            <a:off x="251520" y="836712"/>
            <a:ext cx="8712968" cy="5832648"/>
          </a:xfrm>
        </p:spPr>
        <p:txBody>
          <a:bodyPr>
            <a:normAutofit fontScale="92500" lnSpcReduction="20000"/>
          </a:bodyPr>
          <a:lstStyle/>
          <a:p>
            <a:pPr algn="just">
              <a:spcBef>
                <a:spcPts val="600"/>
              </a:spcBef>
              <a:spcAft>
                <a:spcPts val="600"/>
              </a:spcAft>
              <a:buFontTx/>
              <a:buNone/>
            </a:pPr>
            <a:r>
              <a:rPr lang="el-GR" b="1" dirty="0"/>
              <a:t>	</a:t>
            </a:r>
            <a:r>
              <a:rPr lang="el-GR" sz="3200" b="1" dirty="0">
                <a:solidFill>
                  <a:srgbClr val="0000FF"/>
                </a:solidFill>
              </a:rPr>
              <a:t>Κατάσταση Αποτελεσμάτων Χρήσης (ΚΑΧ) ονομάζεται η λογιστική κατάσταση στην οποία συσχετίζονται περιληπτικά, με βάση τις παραδεκτές λογιστικές αρχές, οι </a:t>
            </a:r>
            <a:r>
              <a:rPr lang="el-GR" sz="3200" b="1" dirty="0">
                <a:solidFill>
                  <a:srgbClr val="7030A0"/>
                </a:solidFill>
              </a:rPr>
              <a:t>προσδιοριστικοί παράγοντες του αποτελέσματος</a:t>
            </a:r>
            <a:r>
              <a:rPr lang="el-GR" sz="3200" b="1" dirty="0"/>
              <a:t> </a:t>
            </a:r>
            <a:r>
              <a:rPr lang="el-GR" sz="3200" b="1" dirty="0">
                <a:solidFill>
                  <a:schemeClr val="bg1"/>
                </a:solidFill>
              </a:rPr>
              <a:t>που πραγματοποιήθηκε σε μία λογιστική χρήση. </a:t>
            </a:r>
            <a:endParaRPr lang="el-GR" sz="3200" b="1" dirty="0" smtClean="0">
              <a:solidFill>
                <a:schemeClr val="bg1"/>
              </a:solidFill>
            </a:endParaRPr>
          </a:p>
          <a:p>
            <a:pPr>
              <a:defRPr/>
            </a:pPr>
            <a:r>
              <a:rPr lang="el-GR" sz="3200" b="1" dirty="0" smtClean="0">
                <a:solidFill>
                  <a:srgbClr val="C00000"/>
                </a:solidFill>
                <a:cs typeface="Arial" pitchFamily="34" charset="0"/>
              </a:rPr>
              <a:t>Τα αποτελέσματα της επιχείρησης εξαρτώνται από το ύψος των εσόδων και των εξόδων, το κόστος των κεφαλαίων και των αγαθών. Ο συνδυασμός αυτών των στοιχείων δείχνει το κέρδος ή τη ζημιά της επιχείρησης για ένα συγκεκριμένο χρονικό διάστημα. </a:t>
            </a:r>
            <a:r>
              <a:rPr lang="el-GR" sz="3200" b="1" dirty="0" smtClean="0"/>
              <a:t>Παρουσιάζονται εκτός των άλλων οι πωλήσεις, το κόστος πωληθέντων και το </a:t>
            </a:r>
            <a:r>
              <a:rPr lang="el-GR" sz="3200" b="1" dirty="0" smtClean="0">
                <a:solidFill>
                  <a:srgbClr val="002060"/>
                </a:solidFill>
              </a:rPr>
              <a:t>μικτό κέρδος.</a:t>
            </a:r>
          </a:p>
          <a:p>
            <a:pPr>
              <a:defRPr/>
            </a:pPr>
            <a:endParaRPr lang="el-GR" sz="3200" b="1" dirty="0" smtClean="0">
              <a:solidFill>
                <a:srgbClr val="006600"/>
              </a:solidFill>
              <a:cs typeface="Arial" pitchFamily="34" charset="0"/>
            </a:endParaRPr>
          </a:p>
          <a:p>
            <a:pPr algn="just">
              <a:spcBef>
                <a:spcPts val="600"/>
              </a:spcBef>
              <a:spcAft>
                <a:spcPts val="600"/>
              </a:spcAft>
              <a:buFontTx/>
              <a:buNone/>
            </a:pPr>
            <a:endParaRPr lang="en-GB" sz="3200" b="1" dirty="0"/>
          </a:p>
        </p:txBody>
      </p:sp>
    </p:spTree>
    <p:extLst>
      <p:ext uri="{BB962C8B-B14F-4D97-AF65-F5344CB8AC3E}">
        <p14:creationId xmlns:p14="http://schemas.microsoft.com/office/powerpoint/2010/main" xmlns="" val="1576182373"/>
      </p:ext>
    </p:extLst>
  </p:cSld>
  <p:clrMapOvr>
    <a:masterClrMapping/>
  </p:clrMapOvr>
  <p:transition>
    <p:split orient="vert" dir="in"/>
    <p:sndAc>
      <p:stSnd>
        <p:snd r:embed="rId3" name="Προσπέραση.wav"/>
      </p:stSnd>
    </p:sndAc>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E3F588DD-132E-4D09-90CD-6B66DA1F0262}" type="slidenum">
              <a:rPr lang="el-GR"/>
              <a:pPr/>
              <a:t>189</a:t>
            </a:fld>
            <a:endParaRPr lang="el-GR" dirty="0"/>
          </a:p>
        </p:txBody>
      </p:sp>
      <p:sp>
        <p:nvSpPr>
          <p:cNvPr id="138242" name="Rectangle 2"/>
          <p:cNvSpPr>
            <a:spLocks noGrp="1" noChangeArrowheads="1"/>
          </p:cNvSpPr>
          <p:nvPr>
            <p:ph type="title"/>
          </p:nvPr>
        </p:nvSpPr>
        <p:spPr>
          <a:xfrm>
            <a:off x="684213" y="333375"/>
            <a:ext cx="7772400" cy="515938"/>
          </a:xfrm>
        </p:spPr>
        <p:txBody>
          <a:bodyPr>
            <a:normAutofit fontScale="90000"/>
          </a:bodyPr>
          <a:lstStyle/>
          <a:p>
            <a:pPr algn="ctr"/>
            <a:r>
              <a:rPr lang="el-GR" sz="3200" b="1" dirty="0">
                <a:solidFill>
                  <a:srgbClr val="0000FF"/>
                </a:solidFill>
              </a:rPr>
              <a:t>ΕΣΟΔΑ</a:t>
            </a:r>
            <a:r>
              <a:rPr lang="el-GR" sz="3200" b="1" dirty="0"/>
              <a:t> - </a:t>
            </a:r>
            <a:r>
              <a:rPr lang="el-GR" sz="3200" b="1" dirty="0">
                <a:solidFill>
                  <a:srgbClr val="FF0000"/>
                </a:solidFill>
              </a:rPr>
              <a:t>ΕΞΟΔΑ</a:t>
            </a:r>
            <a:r>
              <a:rPr lang="el-GR" sz="4000" dirty="0">
                <a:solidFill>
                  <a:srgbClr val="FF0000"/>
                </a:solidFill>
              </a:rPr>
              <a:t> </a:t>
            </a:r>
            <a:endParaRPr lang="en-US" sz="4000" dirty="0">
              <a:solidFill>
                <a:srgbClr val="FF0000"/>
              </a:solidFill>
            </a:endParaRPr>
          </a:p>
        </p:txBody>
      </p:sp>
      <p:sp>
        <p:nvSpPr>
          <p:cNvPr id="138243" name="Rectangle 3"/>
          <p:cNvSpPr>
            <a:spLocks noGrp="1" noChangeArrowheads="1"/>
          </p:cNvSpPr>
          <p:nvPr>
            <p:ph type="body" idx="1"/>
          </p:nvPr>
        </p:nvSpPr>
        <p:spPr>
          <a:xfrm>
            <a:off x="685800" y="1484313"/>
            <a:ext cx="7772400" cy="4611687"/>
          </a:xfrm>
        </p:spPr>
        <p:txBody>
          <a:bodyPr/>
          <a:lstStyle/>
          <a:p>
            <a:pPr marL="609600" indent="-609600">
              <a:buFont typeface="Wingdings" pitchFamily="2" charset="2"/>
              <a:buAutoNum type="arabicPeriod"/>
            </a:pPr>
            <a:endParaRPr lang="el-GR" dirty="0"/>
          </a:p>
          <a:p>
            <a:pPr marL="609600" indent="-609600">
              <a:buFont typeface="Wingdings" pitchFamily="2" charset="2"/>
              <a:buNone/>
            </a:pPr>
            <a:endParaRPr lang="el-GR" dirty="0"/>
          </a:p>
          <a:p>
            <a:pPr marL="609600" indent="-609600"/>
            <a:endParaRPr lang="en-US" dirty="0"/>
          </a:p>
        </p:txBody>
      </p:sp>
      <p:sp>
        <p:nvSpPr>
          <p:cNvPr id="138244" name="Rectangle 4"/>
          <p:cNvSpPr>
            <a:spLocks noChangeArrowheads="1"/>
          </p:cNvSpPr>
          <p:nvPr/>
        </p:nvSpPr>
        <p:spPr bwMode="auto">
          <a:xfrm>
            <a:off x="1042988" y="1773238"/>
            <a:ext cx="6697662" cy="3668712"/>
          </a:xfrm>
          <a:prstGeom prst="rect">
            <a:avLst/>
          </a:prstGeom>
          <a:noFill/>
          <a:ln w="9525" algn="ctr">
            <a:noFill/>
            <a:miter lim="800000"/>
            <a:headEnd/>
            <a:tailEnd/>
          </a:ln>
          <a:effectLst/>
        </p:spPr>
        <p:txBody>
          <a:bodyPr>
            <a:spAutoFit/>
          </a:bodyPr>
          <a:lstStyle/>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p:txBody>
      </p:sp>
      <p:sp>
        <p:nvSpPr>
          <p:cNvPr id="138247" name="Rectangle 7"/>
          <p:cNvSpPr>
            <a:spLocks noChangeArrowheads="1"/>
          </p:cNvSpPr>
          <p:nvPr/>
        </p:nvSpPr>
        <p:spPr bwMode="auto">
          <a:xfrm>
            <a:off x="251520" y="1052513"/>
            <a:ext cx="8640959" cy="5256807"/>
          </a:xfrm>
          <a:prstGeom prst="rect">
            <a:avLst/>
          </a:prstGeom>
          <a:noFill/>
          <a:ln w="9525">
            <a:noFill/>
            <a:miter lim="800000"/>
            <a:headEnd/>
            <a:tailEnd/>
          </a:ln>
          <a:effectLst/>
        </p:spPr>
        <p:txBody>
          <a:bodyPr/>
          <a:lstStyle/>
          <a:p>
            <a:pPr marL="609600" indent="-609600" algn="l" eaLnBrk="1" hangingPunct="1">
              <a:spcBef>
                <a:spcPct val="20000"/>
              </a:spcBef>
              <a:buClr>
                <a:schemeClr val="accent2"/>
              </a:buClr>
              <a:buSzPct val="80000"/>
              <a:buFont typeface="Wingdings" pitchFamily="2" charset="2"/>
              <a:buChar char="l"/>
            </a:pPr>
            <a:r>
              <a:rPr lang="el-GR" sz="2400" b="1" i="1" dirty="0">
                <a:effectLst>
                  <a:outerShdw blurRad="38100" dist="38100" dir="2700000" algn="tl">
                    <a:srgbClr val="000000"/>
                  </a:outerShdw>
                </a:effectLst>
                <a:latin typeface="Times New Roman" pitchFamily="18" charset="0"/>
              </a:rPr>
              <a:t>Έσοδο </a:t>
            </a:r>
            <a:r>
              <a:rPr lang="el-GR" sz="2400" i="1" dirty="0">
                <a:effectLst>
                  <a:outerShdw blurRad="38100" dist="38100" dir="2700000" algn="tl">
                    <a:srgbClr val="000000"/>
                  </a:outerShdw>
                </a:effectLst>
                <a:latin typeface="Times New Roman" pitchFamily="18" charset="0"/>
              </a:rPr>
              <a:t>είναι κάθε </a:t>
            </a:r>
            <a:r>
              <a:rPr lang="el-GR" sz="2400" b="1" i="1" dirty="0">
                <a:solidFill>
                  <a:srgbClr val="0000CC"/>
                </a:solidFill>
                <a:latin typeface="Times New Roman" pitchFamily="18" charset="0"/>
              </a:rPr>
              <a:t>αύξηση</a:t>
            </a:r>
            <a:r>
              <a:rPr lang="el-GR" sz="2400" i="1" dirty="0">
                <a:effectLst>
                  <a:outerShdw blurRad="38100" dist="38100" dir="2700000" algn="tl">
                    <a:srgbClr val="000000"/>
                  </a:outerShdw>
                </a:effectLst>
                <a:latin typeface="Times New Roman" pitchFamily="18" charset="0"/>
              </a:rPr>
              <a:t> της καθαρής θέσης μιας οικονομικής μονάδας η οποία προέρχεται από τις δραστηριότητες της</a:t>
            </a:r>
          </a:p>
          <a:p>
            <a:pPr marL="609600" indent="-609600" algn="l" eaLnBrk="1" hangingPunct="1">
              <a:spcBef>
                <a:spcPct val="20000"/>
              </a:spcBef>
              <a:buClr>
                <a:schemeClr val="accent2"/>
              </a:buClr>
              <a:buSzPct val="80000"/>
              <a:buFont typeface="Wingdings" pitchFamily="2" charset="2"/>
              <a:buNone/>
            </a:pPr>
            <a:r>
              <a:rPr lang="el-GR" sz="2400" dirty="0">
                <a:latin typeface="Times New Roman" pitchFamily="18" charset="0"/>
              </a:rPr>
              <a:t>          </a:t>
            </a:r>
          </a:p>
          <a:p>
            <a:pPr marL="609600" indent="-609600" algn="l" eaLnBrk="1" hangingPunct="1">
              <a:spcBef>
                <a:spcPct val="20000"/>
              </a:spcBef>
              <a:buClr>
                <a:schemeClr val="accent2"/>
              </a:buClr>
              <a:buSzPct val="80000"/>
              <a:buFont typeface="Wingdings" pitchFamily="2" charset="2"/>
              <a:buNone/>
            </a:pPr>
            <a:endParaRPr lang="el-GR" sz="2400" dirty="0" smtClean="0">
              <a:latin typeface="Times New Roman" pitchFamily="18" charset="0"/>
            </a:endParaRPr>
          </a:p>
          <a:p>
            <a:pPr marL="609600" indent="-609600" algn="l" eaLnBrk="1" hangingPunct="1">
              <a:spcBef>
                <a:spcPct val="20000"/>
              </a:spcBef>
              <a:buClr>
                <a:schemeClr val="accent2"/>
              </a:buClr>
              <a:buSzPct val="80000"/>
              <a:buFont typeface="Wingdings" pitchFamily="2" charset="2"/>
              <a:buNone/>
            </a:pPr>
            <a:r>
              <a:rPr lang="el-GR" sz="2400" dirty="0" smtClean="0">
                <a:latin typeface="Times New Roman" pitchFamily="18" charset="0"/>
              </a:rPr>
              <a:t>Λειτουργικά ή Οργανικά              </a:t>
            </a:r>
            <a:r>
              <a:rPr lang="el-GR" sz="2400" dirty="0">
                <a:latin typeface="Times New Roman" pitchFamily="18" charset="0"/>
              </a:rPr>
              <a:t>Μη λειτουργικά </a:t>
            </a:r>
            <a:r>
              <a:rPr lang="el-GR" sz="2400" dirty="0" smtClean="0">
                <a:latin typeface="Times New Roman" pitchFamily="18" charset="0"/>
              </a:rPr>
              <a:t>έσοδα ή Ανόργανα</a:t>
            </a:r>
            <a:endParaRPr lang="el-GR" sz="2400" dirty="0">
              <a:latin typeface="Times New Roman" pitchFamily="18" charset="0"/>
            </a:endParaRPr>
          </a:p>
          <a:p>
            <a:pPr marL="609600" indent="-609600" algn="l" eaLnBrk="1" hangingPunct="1">
              <a:spcBef>
                <a:spcPct val="20000"/>
              </a:spcBef>
              <a:buClr>
                <a:schemeClr val="accent2"/>
              </a:buClr>
              <a:buSzPct val="80000"/>
              <a:buFont typeface="Wingdings" pitchFamily="2" charset="2"/>
              <a:buNone/>
            </a:pPr>
            <a:r>
              <a:rPr lang="el-GR" sz="1000" b="1" dirty="0">
                <a:solidFill>
                  <a:srgbClr val="0000CC"/>
                </a:solidFill>
                <a:latin typeface="Times New Roman" pitchFamily="18" charset="0"/>
              </a:rPr>
              <a:t>(Τα έσοδα προέρχονται από την κύρια δραστηριότητα της οικ. μονάδας)  </a:t>
            </a:r>
            <a:r>
              <a:rPr lang="el-GR" sz="1000" dirty="0" smtClean="0">
                <a:latin typeface="Times New Roman" pitchFamily="18" charset="0"/>
              </a:rPr>
              <a:t> </a:t>
            </a:r>
            <a:r>
              <a:rPr lang="el-GR" sz="1000" dirty="0">
                <a:solidFill>
                  <a:srgbClr val="C00000"/>
                </a:solidFill>
                <a:latin typeface="Times New Roman" pitchFamily="18" charset="0"/>
              </a:rPr>
              <a:t>(Προέρχονται από δευτερεύουσες ή άλλες δραστηριότητες και </a:t>
            </a:r>
            <a:r>
              <a:rPr lang="el-GR" sz="1000" dirty="0" smtClean="0">
                <a:solidFill>
                  <a:srgbClr val="C00000"/>
                </a:solidFill>
                <a:latin typeface="Times New Roman" pitchFamily="18" charset="0"/>
              </a:rPr>
              <a:t>δεν </a:t>
            </a:r>
            <a:r>
              <a:rPr lang="el-GR" sz="1000" dirty="0">
                <a:solidFill>
                  <a:srgbClr val="C00000"/>
                </a:solidFill>
                <a:latin typeface="Times New Roman" pitchFamily="18" charset="0"/>
              </a:rPr>
              <a:t>συνδέονται με την </a:t>
            </a:r>
            <a:endParaRPr lang="el-GR" sz="1000" dirty="0" smtClean="0">
              <a:solidFill>
                <a:srgbClr val="C00000"/>
              </a:solidFill>
              <a:latin typeface="Times New Roman" pitchFamily="18" charset="0"/>
            </a:endParaRPr>
          </a:p>
          <a:p>
            <a:pPr marL="609600" indent="-609600" algn="l" eaLnBrk="1" hangingPunct="1">
              <a:spcBef>
                <a:spcPct val="20000"/>
              </a:spcBef>
              <a:buClr>
                <a:schemeClr val="accent2"/>
              </a:buClr>
              <a:buSzPct val="80000"/>
              <a:buFont typeface="Wingdings" pitchFamily="2" charset="2"/>
              <a:buNone/>
            </a:pPr>
            <a:r>
              <a:rPr lang="el-GR" sz="1000" dirty="0" smtClean="0">
                <a:solidFill>
                  <a:srgbClr val="C00000"/>
                </a:solidFill>
                <a:latin typeface="Times New Roman" pitchFamily="18" charset="0"/>
              </a:rPr>
              <a:t>							κύρια </a:t>
            </a:r>
            <a:r>
              <a:rPr lang="el-GR" sz="1000" dirty="0">
                <a:solidFill>
                  <a:srgbClr val="C00000"/>
                </a:solidFill>
                <a:latin typeface="Times New Roman" pitchFamily="18" charset="0"/>
              </a:rPr>
              <a:t>δραστηριότητα)</a:t>
            </a:r>
          </a:p>
          <a:p>
            <a:pPr marL="609600" indent="-609600" algn="l" eaLnBrk="1" hangingPunct="1">
              <a:spcBef>
                <a:spcPct val="20000"/>
              </a:spcBef>
              <a:buClr>
                <a:schemeClr val="accent2"/>
              </a:buClr>
              <a:buSzPct val="80000"/>
              <a:buFont typeface="Wingdings" pitchFamily="2" charset="2"/>
              <a:buNone/>
            </a:pPr>
            <a:r>
              <a:rPr lang="el-GR" sz="2400" i="1" dirty="0">
                <a:effectLst>
                  <a:outerShdw blurRad="38100" dist="38100" dir="2700000" algn="tl">
                    <a:srgbClr val="000000"/>
                  </a:outerShdw>
                </a:effectLst>
                <a:latin typeface="Times New Roman" pitchFamily="18" charset="0"/>
              </a:rPr>
              <a:t>----------------------------------------------------------------------------</a:t>
            </a:r>
            <a:r>
              <a:rPr lang="el-GR" sz="2400" b="1" i="1" dirty="0">
                <a:effectLst>
                  <a:outerShdw blurRad="38100" dist="38100" dir="2700000" algn="tl">
                    <a:srgbClr val="000000"/>
                  </a:outerShdw>
                </a:effectLst>
                <a:latin typeface="Times New Roman" pitchFamily="18" charset="0"/>
              </a:rPr>
              <a:t>Έξοδο</a:t>
            </a:r>
            <a:r>
              <a:rPr lang="el-GR" sz="2400" i="1" dirty="0">
                <a:effectLst>
                  <a:outerShdw blurRad="38100" dist="38100" dir="2700000" algn="tl">
                    <a:srgbClr val="000000"/>
                  </a:outerShdw>
                </a:effectLst>
                <a:latin typeface="Times New Roman" pitchFamily="18" charset="0"/>
              </a:rPr>
              <a:t> είναι κάθε </a:t>
            </a:r>
            <a:r>
              <a:rPr lang="el-GR" sz="2400" b="1" i="1" dirty="0">
                <a:solidFill>
                  <a:srgbClr val="FF0000"/>
                </a:solidFill>
                <a:effectLst>
                  <a:outerShdw blurRad="38100" dist="38100" dir="2700000" algn="tl">
                    <a:srgbClr val="000000">
                      <a:alpha val="43137"/>
                    </a:srgbClr>
                  </a:outerShdw>
                </a:effectLst>
                <a:latin typeface="Times New Roman" pitchFamily="18" charset="0"/>
              </a:rPr>
              <a:t>μείωση</a:t>
            </a:r>
            <a:r>
              <a:rPr lang="el-GR" sz="2400" i="1" dirty="0">
                <a:effectLst>
                  <a:outerShdw blurRad="38100" dist="38100" dir="2700000" algn="tl">
                    <a:srgbClr val="000000"/>
                  </a:outerShdw>
                </a:effectLst>
                <a:latin typeface="Times New Roman" pitchFamily="18" charset="0"/>
              </a:rPr>
              <a:t> της καθαρής θέσης μιας οικονομικής μονάδας η οποία προέρχεται από τις δραστηριότητες της</a:t>
            </a:r>
          </a:p>
          <a:p>
            <a:pPr marL="609600" indent="-609600" algn="l" eaLnBrk="1" hangingPunct="1">
              <a:spcBef>
                <a:spcPct val="20000"/>
              </a:spcBef>
              <a:buClr>
                <a:schemeClr val="accent2"/>
              </a:buClr>
              <a:buSzPct val="80000"/>
              <a:buFont typeface="Wingdings" pitchFamily="2" charset="2"/>
              <a:buChar char="l"/>
            </a:pPr>
            <a:endParaRPr lang="el-GR" sz="2400" i="1" dirty="0">
              <a:effectLst>
                <a:outerShdw blurRad="38100" dist="38100" dir="2700000" algn="tl">
                  <a:srgbClr val="000000"/>
                </a:outerShdw>
              </a:effectLst>
              <a:latin typeface="Times New Roman" pitchFamily="18" charset="0"/>
            </a:endParaRPr>
          </a:p>
          <a:p>
            <a:pPr marL="609600" indent="-609600" algn="l" eaLnBrk="1" hangingPunct="1">
              <a:spcBef>
                <a:spcPct val="20000"/>
              </a:spcBef>
              <a:buClr>
                <a:schemeClr val="accent2"/>
              </a:buClr>
              <a:buSzPct val="80000"/>
              <a:buFont typeface="Wingdings" pitchFamily="2" charset="2"/>
              <a:buNone/>
            </a:pPr>
            <a:r>
              <a:rPr lang="el-GR" sz="2200" b="1" dirty="0" smtClean="0">
                <a:solidFill>
                  <a:srgbClr val="006600"/>
                </a:solidFill>
                <a:latin typeface="Times New Roman" pitchFamily="18" charset="0"/>
              </a:rPr>
              <a:t>Λειτουργικά</a:t>
            </a:r>
            <a:r>
              <a:rPr lang="el-GR" sz="2200" b="1" dirty="0" smtClean="0">
                <a:latin typeface="Times New Roman" pitchFamily="18" charset="0"/>
              </a:rPr>
              <a:t> </a:t>
            </a:r>
            <a:r>
              <a:rPr lang="el-GR" sz="2200" b="1" dirty="0" smtClean="0">
                <a:solidFill>
                  <a:srgbClr val="006600"/>
                </a:solidFill>
                <a:latin typeface="Times New Roman" pitchFamily="18" charset="0"/>
              </a:rPr>
              <a:t>ή Οργανικά Έξοδα </a:t>
            </a:r>
            <a:r>
              <a:rPr lang="el-GR" sz="2200" b="1" dirty="0">
                <a:solidFill>
                  <a:schemeClr val="tx2">
                    <a:lumMod val="50000"/>
                  </a:schemeClr>
                </a:solidFill>
                <a:latin typeface="Times New Roman" pitchFamily="18" charset="0"/>
              </a:rPr>
              <a:t>Μη λειτουργικά </a:t>
            </a:r>
            <a:r>
              <a:rPr lang="el-GR" sz="2200" b="1" dirty="0" smtClean="0">
                <a:solidFill>
                  <a:schemeClr val="tx2">
                    <a:lumMod val="50000"/>
                  </a:schemeClr>
                </a:solidFill>
                <a:latin typeface="Times New Roman" pitchFamily="18" charset="0"/>
              </a:rPr>
              <a:t>ή Ανόργανα έξοδα </a:t>
            </a:r>
            <a:endParaRPr lang="en-US" sz="2200" b="1" dirty="0">
              <a:solidFill>
                <a:schemeClr val="tx2">
                  <a:lumMod val="50000"/>
                </a:schemeClr>
              </a:solidFill>
              <a:latin typeface="Times New Roman" pitchFamily="18" charset="0"/>
            </a:endParaRPr>
          </a:p>
        </p:txBody>
      </p:sp>
      <p:sp>
        <p:nvSpPr>
          <p:cNvPr id="138250" name="AutoShape 10"/>
          <p:cNvSpPr>
            <a:spLocks noChangeArrowheads="1"/>
          </p:cNvSpPr>
          <p:nvPr/>
        </p:nvSpPr>
        <p:spPr bwMode="auto">
          <a:xfrm>
            <a:off x="1763688" y="2060848"/>
            <a:ext cx="485775" cy="504825"/>
          </a:xfrm>
          <a:prstGeom prst="downArrow">
            <a:avLst>
              <a:gd name="adj1" fmla="val 50000"/>
              <a:gd name="adj2" fmla="val 25980"/>
            </a:avLst>
          </a:prstGeom>
          <a:solidFill>
            <a:schemeClr val="folHlink"/>
          </a:solidFill>
          <a:ln w="9525" algn="ctr">
            <a:solidFill>
              <a:schemeClr val="tx1"/>
            </a:solidFill>
            <a:miter lim="800000"/>
            <a:headEnd/>
            <a:tailEnd/>
          </a:ln>
          <a:effectLst/>
        </p:spPr>
        <p:txBody>
          <a:bodyPr wrap="none" anchor="ctr"/>
          <a:lstStyle/>
          <a:p>
            <a:endParaRPr lang="el-GR" dirty="0"/>
          </a:p>
        </p:txBody>
      </p:sp>
      <p:sp>
        <p:nvSpPr>
          <p:cNvPr id="138252" name="AutoShape 12"/>
          <p:cNvSpPr>
            <a:spLocks noChangeArrowheads="1"/>
          </p:cNvSpPr>
          <p:nvPr/>
        </p:nvSpPr>
        <p:spPr bwMode="auto">
          <a:xfrm>
            <a:off x="6372200" y="1988840"/>
            <a:ext cx="485775" cy="504825"/>
          </a:xfrm>
          <a:prstGeom prst="downArrow">
            <a:avLst>
              <a:gd name="adj1" fmla="val 50000"/>
              <a:gd name="adj2" fmla="val 25980"/>
            </a:avLst>
          </a:prstGeom>
          <a:solidFill>
            <a:schemeClr val="folHlink"/>
          </a:solidFill>
          <a:ln w="9525" algn="ctr">
            <a:solidFill>
              <a:schemeClr val="tx1"/>
            </a:solidFill>
            <a:miter lim="800000"/>
            <a:headEnd/>
            <a:tailEnd/>
          </a:ln>
          <a:effectLst/>
        </p:spPr>
        <p:txBody>
          <a:bodyPr wrap="none" anchor="ctr"/>
          <a:lstStyle/>
          <a:p>
            <a:endParaRPr lang="el-GR" dirty="0"/>
          </a:p>
        </p:txBody>
      </p:sp>
      <p:sp>
        <p:nvSpPr>
          <p:cNvPr id="138253" name="AutoShape 13"/>
          <p:cNvSpPr>
            <a:spLocks noChangeArrowheads="1"/>
          </p:cNvSpPr>
          <p:nvPr/>
        </p:nvSpPr>
        <p:spPr bwMode="auto">
          <a:xfrm>
            <a:off x="1979712" y="4725144"/>
            <a:ext cx="485775" cy="504825"/>
          </a:xfrm>
          <a:prstGeom prst="downArrow">
            <a:avLst>
              <a:gd name="adj1" fmla="val 50000"/>
              <a:gd name="adj2" fmla="val 25980"/>
            </a:avLst>
          </a:prstGeom>
          <a:solidFill>
            <a:schemeClr val="accent1"/>
          </a:solidFill>
          <a:ln w="9525" algn="ctr">
            <a:solidFill>
              <a:schemeClr val="tx1"/>
            </a:solidFill>
            <a:miter lim="800000"/>
            <a:headEnd/>
            <a:tailEnd/>
          </a:ln>
          <a:effectLst/>
        </p:spPr>
        <p:txBody>
          <a:bodyPr wrap="none" anchor="ctr"/>
          <a:lstStyle/>
          <a:p>
            <a:endParaRPr lang="el-GR" dirty="0">
              <a:solidFill>
                <a:srgbClr val="00B050"/>
              </a:solidFill>
            </a:endParaRPr>
          </a:p>
        </p:txBody>
      </p:sp>
      <p:sp>
        <p:nvSpPr>
          <p:cNvPr id="138254" name="AutoShape 14"/>
          <p:cNvSpPr>
            <a:spLocks noChangeArrowheads="1"/>
          </p:cNvSpPr>
          <p:nvPr/>
        </p:nvSpPr>
        <p:spPr bwMode="auto">
          <a:xfrm>
            <a:off x="6300192" y="4725144"/>
            <a:ext cx="485775" cy="504825"/>
          </a:xfrm>
          <a:prstGeom prst="downArrow">
            <a:avLst>
              <a:gd name="adj1" fmla="val 50000"/>
              <a:gd name="adj2" fmla="val 25980"/>
            </a:avLst>
          </a:prstGeom>
          <a:solidFill>
            <a:schemeClr val="accent1"/>
          </a:solidFill>
          <a:ln w="9525" algn="ctr">
            <a:solidFill>
              <a:schemeClr val="tx1"/>
            </a:solidFill>
            <a:miter lim="800000"/>
            <a:headEnd/>
            <a:tailEnd/>
          </a:ln>
          <a:effectLst/>
        </p:spPr>
        <p:txBody>
          <a:bodyPr wrap="none" anchor="ctr"/>
          <a:lstStyle/>
          <a:p>
            <a:endParaRPr lang="el-GR"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normAutofit fontScale="90000"/>
          </a:bodyPr>
          <a:lstStyle/>
          <a:p>
            <a:pPr algn="ctr"/>
            <a:r>
              <a:rPr lang="el-GR" sz="3600" b="1" dirty="0" smtClean="0">
                <a:solidFill>
                  <a:srgbClr val="002060"/>
                </a:solidFill>
              </a:rPr>
              <a:t>ΕΠΙΤΟΚΙΑ </a:t>
            </a:r>
            <a:r>
              <a:rPr lang="el-GR" sz="6000" b="1" dirty="0" smtClean="0">
                <a:solidFill>
                  <a:srgbClr val="002060"/>
                </a:solidFill>
              </a:rPr>
              <a:t>10</a:t>
            </a:r>
            <a:r>
              <a:rPr lang="el-GR" sz="3600" b="1" dirty="0" smtClean="0">
                <a:solidFill>
                  <a:srgbClr val="002060"/>
                </a:solidFill>
              </a:rPr>
              <a:t>ΕΤΩΝ ΟΜΟΛΟΓΩΝ</a:t>
            </a:r>
            <a:endParaRPr lang="el-GR" sz="3600" b="1" dirty="0">
              <a:solidFill>
                <a:srgbClr val="002060"/>
              </a:solidFill>
            </a:endParaRPr>
          </a:p>
        </p:txBody>
      </p:sp>
      <p:pic>
        <p:nvPicPr>
          <p:cNvPr id="2873345" name="Picture 1"/>
          <p:cNvPicPr>
            <a:picLocks noGrp="1" noChangeAspect="1" noChangeArrowheads="1"/>
          </p:cNvPicPr>
          <p:nvPr>
            <p:ph idx="1"/>
          </p:nvPr>
        </p:nvPicPr>
        <p:blipFill>
          <a:blip r:embed="rId2" cstate="print"/>
          <a:srcRect/>
          <a:stretch>
            <a:fillRect/>
          </a:stretch>
        </p:blipFill>
        <p:spPr bwMode="auto">
          <a:xfrm>
            <a:off x="0" y="620688"/>
            <a:ext cx="9143999" cy="62373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480AC090-C70B-4649-A2CF-3182CF8646D7}" type="slidenum">
              <a:rPr lang="el-GR"/>
              <a:pPr/>
              <a:t>190</a:t>
            </a:fld>
            <a:endParaRPr lang="el-GR" dirty="0"/>
          </a:p>
        </p:txBody>
      </p:sp>
      <p:sp>
        <p:nvSpPr>
          <p:cNvPr id="148482" name="Rectangle 2"/>
          <p:cNvSpPr>
            <a:spLocks noGrp="1" noChangeArrowheads="1"/>
          </p:cNvSpPr>
          <p:nvPr>
            <p:ph type="title"/>
          </p:nvPr>
        </p:nvSpPr>
        <p:spPr>
          <a:xfrm>
            <a:off x="467544" y="188913"/>
            <a:ext cx="7774756" cy="863600"/>
          </a:xfrm>
        </p:spPr>
        <p:txBody>
          <a:bodyPr/>
          <a:lstStyle/>
          <a:p>
            <a:pPr algn="ctr"/>
            <a:r>
              <a:rPr lang="el-GR" sz="2400" b="1" dirty="0">
                <a:solidFill>
                  <a:srgbClr val="006600"/>
                </a:solidFill>
                <a:cs typeface="Arial" charset="0"/>
              </a:rPr>
              <a:t>ΚΑΝΟΝΕΣ ΛΕΙΤΟΥΡΓΙΑΣ ΤΩΝ ΛΟΓΑΡΙΑΣΜΩΝ</a:t>
            </a:r>
            <a:br>
              <a:rPr lang="el-GR" sz="2400" b="1" dirty="0">
                <a:solidFill>
                  <a:srgbClr val="006600"/>
                </a:solidFill>
                <a:cs typeface="Arial" charset="0"/>
              </a:rPr>
            </a:br>
            <a:r>
              <a:rPr lang="el-GR" sz="2400" b="1" dirty="0">
                <a:solidFill>
                  <a:srgbClr val="006600"/>
                </a:solidFill>
                <a:cs typeface="Arial" charset="0"/>
              </a:rPr>
              <a:t>ΕΣΟΔΩΝ ΚΑΙ ΕΞΟΔΩΝ</a:t>
            </a:r>
          </a:p>
        </p:txBody>
      </p:sp>
      <p:sp>
        <p:nvSpPr>
          <p:cNvPr id="148483" name="Rectangle 3"/>
          <p:cNvSpPr>
            <a:spLocks noGrp="1" noChangeArrowheads="1"/>
          </p:cNvSpPr>
          <p:nvPr>
            <p:ph type="body" idx="1"/>
          </p:nvPr>
        </p:nvSpPr>
        <p:spPr>
          <a:xfrm>
            <a:off x="323528" y="1052512"/>
            <a:ext cx="8568952" cy="5328815"/>
          </a:xfrm>
        </p:spPr>
        <p:txBody>
          <a:bodyPr>
            <a:normAutofit lnSpcReduction="10000"/>
          </a:bodyPr>
          <a:lstStyle/>
          <a:p>
            <a:pPr algn="just">
              <a:lnSpc>
                <a:spcPct val="80000"/>
              </a:lnSpc>
            </a:pPr>
            <a:r>
              <a:rPr lang="el-GR" sz="1800" b="1" dirty="0">
                <a:latin typeface="Arial" charset="0"/>
                <a:cs typeface="Arial" charset="0"/>
              </a:rPr>
              <a:t>Εμφανίζονται στην Κατάσταση Αποτελεσμάτων Χρήσεως</a:t>
            </a:r>
          </a:p>
          <a:p>
            <a:pPr algn="just">
              <a:lnSpc>
                <a:spcPct val="80000"/>
              </a:lnSpc>
            </a:pPr>
            <a:endParaRPr lang="el-GR" sz="1800" b="1" dirty="0">
              <a:latin typeface="Arial" charset="0"/>
              <a:cs typeface="Arial" charset="0"/>
            </a:endParaRPr>
          </a:p>
          <a:p>
            <a:pPr algn="just">
              <a:lnSpc>
                <a:spcPct val="80000"/>
              </a:lnSpc>
            </a:pPr>
            <a:r>
              <a:rPr lang="el-GR" sz="1800" b="1" dirty="0">
                <a:latin typeface="Arial" charset="0"/>
                <a:cs typeface="Arial" charset="0"/>
              </a:rPr>
              <a:t>Οι λογαριασμοί των </a:t>
            </a:r>
            <a:r>
              <a:rPr lang="el-GR" sz="1800" b="1" dirty="0">
                <a:solidFill>
                  <a:srgbClr val="0000CC"/>
                </a:solidFill>
                <a:latin typeface="Arial" charset="0"/>
                <a:cs typeface="Arial" charset="0"/>
              </a:rPr>
              <a:t>ΕΣΟΔΩΝ</a:t>
            </a:r>
            <a:r>
              <a:rPr lang="el-GR" sz="1800" b="1" dirty="0">
                <a:latin typeface="Arial" charset="0"/>
                <a:cs typeface="Arial" charset="0"/>
              </a:rPr>
              <a:t> </a:t>
            </a:r>
            <a:r>
              <a:rPr lang="el-GR" sz="1800" dirty="0">
                <a:latin typeface="Arial" charset="0"/>
                <a:cs typeface="Arial" charset="0"/>
              </a:rPr>
              <a:t>πάντα </a:t>
            </a:r>
            <a:r>
              <a:rPr lang="el-GR" sz="1800" b="1" dirty="0">
                <a:latin typeface="Arial" charset="0"/>
                <a:cs typeface="Arial" charset="0"/>
              </a:rPr>
              <a:t>πιστώνονται</a:t>
            </a:r>
            <a:r>
              <a:rPr lang="el-GR" sz="1800" dirty="0">
                <a:latin typeface="Arial" charset="0"/>
                <a:cs typeface="Arial" charset="0"/>
              </a:rPr>
              <a:t> με αντίστοιχη </a:t>
            </a:r>
            <a:r>
              <a:rPr lang="el-GR" sz="1800" b="1" dirty="0">
                <a:latin typeface="Arial" charset="0"/>
                <a:cs typeface="Arial" charset="0"/>
              </a:rPr>
              <a:t>χρέωση</a:t>
            </a:r>
            <a:r>
              <a:rPr lang="el-GR" sz="1800" dirty="0">
                <a:latin typeface="Arial" charset="0"/>
                <a:cs typeface="Arial" charset="0"/>
              </a:rPr>
              <a:t> Λογαριασμών του Ενεργητικού ή του Παθητικού</a:t>
            </a:r>
            <a:r>
              <a:rPr lang="el-GR" sz="1800" b="1" dirty="0">
                <a:latin typeface="Arial" charset="0"/>
                <a:cs typeface="Arial" charset="0"/>
              </a:rPr>
              <a:t>.</a:t>
            </a:r>
          </a:p>
          <a:p>
            <a:pPr algn="just">
              <a:lnSpc>
                <a:spcPct val="80000"/>
              </a:lnSpc>
            </a:pPr>
            <a:endParaRPr lang="el-GR" sz="1800" dirty="0">
              <a:latin typeface="Arial" charset="0"/>
            </a:endParaRPr>
          </a:p>
          <a:p>
            <a:pPr algn="just">
              <a:lnSpc>
                <a:spcPct val="80000"/>
              </a:lnSpc>
            </a:pPr>
            <a:r>
              <a:rPr lang="el-GR" sz="1800" b="1" dirty="0">
                <a:latin typeface="Arial" charset="0"/>
                <a:cs typeface="Arial" charset="0"/>
              </a:rPr>
              <a:t>Οι λογαριασμοί των </a:t>
            </a:r>
            <a:r>
              <a:rPr lang="el-GR" sz="1800" b="1" dirty="0">
                <a:solidFill>
                  <a:srgbClr val="C00000"/>
                </a:solidFill>
                <a:latin typeface="Arial" charset="0"/>
                <a:cs typeface="Arial" charset="0"/>
              </a:rPr>
              <a:t>ΕΞΟΔΩΝ</a:t>
            </a:r>
            <a:r>
              <a:rPr lang="el-GR" sz="1800" b="1" dirty="0">
                <a:latin typeface="Arial" charset="0"/>
                <a:cs typeface="Arial" charset="0"/>
              </a:rPr>
              <a:t> </a:t>
            </a:r>
            <a:r>
              <a:rPr lang="el-GR" sz="1800" dirty="0">
                <a:latin typeface="Arial" charset="0"/>
                <a:cs typeface="Arial" charset="0"/>
              </a:rPr>
              <a:t>πάντα </a:t>
            </a:r>
            <a:r>
              <a:rPr lang="el-GR" sz="1800" b="1" dirty="0">
                <a:latin typeface="Arial" charset="0"/>
                <a:cs typeface="Arial" charset="0"/>
              </a:rPr>
              <a:t>χρεώνονται </a:t>
            </a:r>
            <a:r>
              <a:rPr lang="el-GR" sz="1800" dirty="0">
                <a:latin typeface="Arial" charset="0"/>
                <a:cs typeface="Arial" charset="0"/>
              </a:rPr>
              <a:t>με αντίστοιχη </a:t>
            </a:r>
            <a:r>
              <a:rPr lang="el-GR" sz="1800" b="1" dirty="0">
                <a:latin typeface="Arial" charset="0"/>
                <a:cs typeface="Arial" charset="0"/>
              </a:rPr>
              <a:t>πίστωση </a:t>
            </a:r>
            <a:r>
              <a:rPr lang="el-GR" sz="1800" dirty="0">
                <a:latin typeface="Arial" charset="0"/>
                <a:cs typeface="Arial" charset="0"/>
              </a:rPr>
              <a:t>Λογαριασμών του Ενεργητικού ή του Παθητικού</a:t>
            </a:r>
            <a:r>
              <a:rPr lang="el-GR" sz="1800" b="1" dirty="0">
                <a:latin typeface="Arial" charset="0"/>
                <a:cs typeface="Arial" charset="0"/>
              </a:rPr>
              <a:t>.</a:t>
            </a:r>
          </a:p>
          <a:p>
            <a:pPr algn="just">
              <a:lnSpc>
                <a:spcPct val="80000"/>
              </a:lnSpc>
              <a:buFont typeface="Wingdings" pitchFamily="2" charset="2"/>
              <a:buNone/>
            </a:pPr>
            <a:endParaRPr lang="el-GR" sz="1800" b="1" dirty="0">
              <a:latin typeface="Arial" charset="0"/>
              <a:cs typeface="Arial" charset="0"/>
            </a:endParaRPr>
          </a:p>
          <a:p>
            <a:pPr algn="just">
              <a:lnSpc>
                <a:spcPct val="80000"/>
              </a:lnSpc>
            </a:pPr>
            <a:r>
              <a:rPr lang="el-GR" sz="1800" b="1" dirty="0">
                <a:latin typeface="Arial" charset="0"/>
                <a:cs typeface="Arial" charset="0"/>
              </a:rPr>
              <a:t>Στο τέλος της χρήσης οι λογαριασμοί των εσόδων και των εξόδων εξισώνονται και τα αντίστοιχα ποσά μεταφέρονται στο Λογαριασμό Εκμετάλλευσης ή Αποτελεσμάτων Χρήσης</a:t>
            </a:r>
            <a:r>
              <a:rPr lang="el-GR" sz="1800" dirty="0">
                <a:latin typeface="Arial" charset="0"/>
              </a:rPr>
              <a:t>.</a:t>
            </a:r>
          </a:p>
          <a:p>
            <a:pPr algn="just">
              <a:lnSpc>
                <a:spcPct val="80000"/>
              </a:lnSpc>
            </a:pPr>
            <a:endParaRPr lang="el-GR" sz="1800" b="1" dirty="0">
              <a:latin typeface="Arial" charset="0"/>
            </a:endParaRPr>
          </a:p>
          <a:p>
            <a:pPr algn="just">
              <a:lnSpc>
                <a:spcPct val="80000"/>
              </a:lnSpc>
            </a:pPr>
            <a:r>
              <a:rPr lang="el-GR" sz="1800" b="1" dirty="0" smtClean="0">
                <a:solidFill>
                  <a:srgbClr val="0000CC"/>
                </a:solidFill>
                <a:latin typeface="Arial" charset="0"/>
              </a:rPr>
              <a:t>ΕΣΟΔΑ:</a:t>
            </a:r>
            <a:r>
              <a:rPr lang="el-GR" sz="1800" b="1" dirty="0" smtClean="0">
                <a:latin typeface="Arial" charset="0"/>
              </a:rPr>
              <a:t> Στο </a:t>
            </a:r>
            <a:r>
              <a:rPr lang="el-GR" sz="1800" b="1" dirty="0">
                <a:latin typeface="Arial" charset="0"/>
              </a:rPr>
              <a:t>τέλος της χρήσεως παρουσιάζουν πάντα </a:t>
            </a:r>
            <a:r>
              <a:rPr lang="el-GR" sz="1800" b="1" dirty="0">
                <a:solidFill>
                  <a:srgbClr val="0000CC"/>
                </a:solidFill>
                <a:latin typeface="Arial" charset="0"/>
              </a:rPr>
              <a:t>ΠΙΣΤΩΤΙΚΟ</a:t>
            </a:r>
            <a:r>
              <a:rPr lang="el-GR" sz="1800" b="1" dirty="0">
                <a:latin typeface="Arial" charset="0"/>
              </a:rPr>
              <a:t> υπόλοιπο. Κατά την εξίσωση τους οι λογαριασμοί των εσόδων χρεώνονται με ισόποση πίστωση του Λογαριασμού «Αποτελέσματα Εκμετάλλευσης»</a:t>
            </a:r>
          </a:p>
          <a:p>
            <a:pPr algn="just">
              <a:lnSpc>
                <a:spcPct val="80000"/>
              </a:lnSpc>
            </a:pPr>
            <a:endParaRPr lang="el-GR" sz="1800" b="1" dirty="0">
              <a:latin typeface="Arial" charset="0"/>
            </a:endParaRPr>
          </a:p>
          <a:p>
            <a:pPr algn="just">
              <a:lnSpc>
                <a:spcPct val="80000"/>
              </a:lnSpc>
            </a:pPr>
            <a:r>
              <a:rPr lang="el-GR" sz="1800" b="1" dirty="0" smtClean="0">
                <a:solidFill>
                  <a:srgbClr val="C00000"/>
                </a:solidFill>
                <a:latin typeface="Arial" charset="0"/>
              </a:rPr>
              <a:t>ΕΞΟΔΑ: </a:t>
            </a:r>
            <a:r>
              <a:rPr lang="el-GR" sz="1800" b="1" dirty="0" smtClean="0">
                <a:latin typeface="Arial" charset="0"/>
              </a:rPr>
              <a:t>Στο </a:t>
            </a:r>
            <a:r>
              <a:rPr lang="el-GR" sz="1800" b="1" dirty="0">
                <a:latin typeface="Arial" charset="0"/>
              </a:rPr>
              <a:t>τέλος της χρήσεως παρουσιάζουν πάντα </a:t>
            </a:r>
            <a:r>
              <a:rPr lang="el-GR" sz="1800" b="1" dirty="0">
                <a:solidFill>
                  <a:srgbClr val="C00000"/>
                </a:solidFill>
                <a:latin typeface="Arial" charset="0"/>
              </a:rPr>
              <a:t>ΧΡΕΩΣΤΙΚΟ</a:t>
            </a:r>
            <a:r>
              <a:rPr lang="el-GR" sz="1800" b="1" dirty="0">
                <a:latin typeface="Arial" charset="0"/>
              </a:rPr>
              <a:t> υπόλοιπο. Κατά την εξίσωση τους οι λογαριασμοί των εξόδων πιστώνονται με ισόποση χρέωση του Λογαριασμού «Αποτελέσματα Εκμετάλλευσης»</a:t>
            </a:r>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611188" y="609600"/>
            <a:ext cx="8139112" cy="1143000"/>
          </a:xfrm>
          <a:prstGeom prst="rect">
            <a:avLst/>
          </a:prstGeom>
          <a:noFill/>
          <a:ln w="9525">
            <a:noFill/>
            <a:miter lim="800000"/>
            <a:headEnd/>
            <a:tailEnd/>
          </a:ln>
          <a:effectLst/>
        </p:spPr>
        <p:txBody>
          <a:bodyPr anchor="ctr"/>
          <a:lstStyle/>
          <a:p>
            <a:pPr algn="ctr"/>
            <a:r>
              <a:rPr lang="el-GR" sz="2500" b="1" dirty="0">
                <a:solidFill>
                  <a:srgbClr val="7030A0"/>
                </a:solidFill>
              </a:rPr>
              <a:t>80 00 ΓΕΝΙΚΗ ΕΚΜΕΤΑΛΛΕΥΣΗ</a:t>
            </a:r>
          </a:p>
        </p:txBody>
      </p:sp>
      <p:sp>
        <p:nvSpPr>
          <p:cNvPr id="403462" name="Text Box 6"/>
          <p:cNvSpPr txBox="1">
            <a:spLocks noChangeArrowheads="1"/>
          </p:cNvSpPr>
          <p:nvPr/>
        </p:nvSpPr>
        <p:spPr bwMode="auto">
          <a:xfrm>
            <a:off x="323528" y="2060848"/>
            <a:ext cx="3456384" cy="369332"/>
          </a:xfrm>
          <a:prstGeom prst="rect">
            <a:avLst/>
          </a:prstGeom>
          <a:noFill/>
          <a:ln w="9525">
            <a:noFill/>
            <a:miter lim="800000"/>
            <a:headEnd/>
            <a:tailEnd/>
          </a:ln>
          <a:effectLst/>
        </p:spPr>
        <p:txBody>
          <a:bodyPr wrap="square">
            <a:spAutoFit/>
          </a:bodyPr>
          <a:lstStyle/>
          <a:p>
            <a:pPr algn="ctr"/>
            <a:r>
              <a:rPr lang="el-GR" b="1" i="1" dirty="0">
                <a:solidFill>
                  <a:schemeClr val="bg1"/>
                </a:solidFill>
              </a:rPr>
              <a:t>ΑΠΟΘΕΜΑΤΑ ΕΝΑΡΞΗΣ</a:t>
            </a:r>
          </a:p>
        </p:txBody>
      </p:sp>
      <p:sp>
        <p:nvSpPr>
          <p:cNvPr id="403465" name="Text Box 9"/>
          <p:cNvSpPr txBox="1">
            <a:spLocks noChangeArrowheads="1"/>
          </p:cNvSpPr>
          <p:nvPr/>
        </p:nvSpPr>
        <p:spPr bwMode="auto">
          <a:xfrm>
            <a:off x="323528" y="2781300"/>
            <a:ext cx="3888432" cy="2862322"/>
          </a:xfrm>
          <a:prstGeom prst="rect">
            <a:avLst/>
          </a:prstGeom>
          <a:noFill/>
          <a:ln w="31750">
            <a:solidFill>
              <a:schemeClr val="accent1"/>
            </a:solidFill>
            <a:miter lim="800000"/>
            <a:headEnd/>
            <a:tailEnd/>
          </a:ln>
          <a:effectLst/>
        </p:spPr>
        <p:txBody>
          <a:bodyPr wrap="square">
            <a:spAutoFit/>
          </a:bodyPr>
          <a:lstStyle/>
          <a:p>
            <a:r>
              <a:rPr lang="el-GR" b="1" dirty="0">
                <a:solidFill>
                  <a:srgbClr val="0000FF"/>
                </a:solidFill>
              </a:rPr>
              <a:t>ΟΡΓΑΝΙΚΑ ΕΞΟΔΑ</a:t>
            </a:r>
          </a:p>
          <a:p>
            <a:endParaRPr lang="el-GR" b="1" dirty="0">
              <a:solidFill>
                <a:srgbClr val="0000FF"/>
              </a:solidFill>
            </a:endParaRPr>
          </a:p>
          <a:p>
            <a:r>
              <a:rPr lang="el-GR" b="1" dirty="0">
                <a:solidFill>
                  <a:srgbClr val="0000FF"/>
                </a:solidFill>
              </a:rPr>
              <a:t>60 Αμοιβές &amp; Έξοδα Προσωπικού</a:t>
            </a:r>
          </a:p>
          <a:p>
            <a:r>
              <a:rPr lang="el-GR" b="1" dirty="0">
                <a:solidFill>
                  <a:srgbClr val="0000FF"/>
                </a:solidFill>
              </a:rPr>
              <a:t>61 Αμοιβές &amp; Έξοδα Τρίτων</a:t>
            </a:r>
          </a:p>
          <a:p>
            <a:r>
              <a:rPr lang="el-GR" b="1" dirty="0">
                <a:solidFill>
                  <a:srgbClr val="0000FF"/>
                </a:solidFill>
              </a:rPr>
              <a:t>62 Αμοιβές Τρίτων</a:t>
            </a:r>
          </a:p>
          <a:p>
            <a:r>
              <a:rPr lang="el-GR" b="1" dirty="0">
                <a:solidFill>
                  <a:srgbClr val="0000FF"/>
                </a:solidFill>
              </a:rPr>
              <a:t>63 Φόροι – Τέλη</a:t>
            </a:r>
          </a:p>
          <a:p>
            <a:r>
              <a:rPr lang="el-GR" b="1" dirty="0">
                <a:solidFill>
                  <a:srgbClr val="0000FF"/>
                </a:solidFill>
              </a:rPr>
              <a:t>64 Διάφορα Έξοδα</a:t>
            </a:r>
          </a:p>
          <a:p>
            <a:r>
              <a:rPr lang="el-GR" b="1" dirty="0">
                <a:solidFill>
                  <a:srgbClr val="0000FF"/>
                </a:solidFill>
              </a:rPr>
              <a:t>65 Τόκοι &amp; Συναφή Έξοδα</a:t>
            </a:r>
          </a:p>
          <a:p>
            <a:r>
              <a:rPr lang="el-GR" b="1" dirty="0">
                <a:solidFill>
                  <a:srgbClr val="0000FF"/>
                </a:solidFill>
              </a:rPr>
              <a:t>66 Αποσβέσεις Παγίων</a:t>
            </a:r>
          </a:p>
          <a:p>
            <a:r>
              <a:rPr lang="el-GR" b="1" dirty="0">
                <a:solidFill>
                  <a:srgbClr val="0000FF"/>
                </a:solidFill>
              </a:rPr>
              <a:t>68 Προβλέψεις Εκμεταλλεύσεως</a:t>
            </a:r>
          </a:p>
        </p:txBody>
      </p:sp>
      <p:cxnSp>
        <p:nvCxnSpPr>
          <p:cNvPr id="403475" name="AutoShape 19"/>
          <p:cNvCxnSpPr>
            <a:cxnSpLocks noChangeShapeType="1"/>
          </p:cNvCxnSpPr>
          <p:nvPr/>
        </p:nvCxnSpPr>
        <p:spPr bwMode="auto">
          <a:xfrm>
            <a:off x="4427538" y="1700213"/>
            <a:ext cx="0" cy="3168650"/>
          </a:xfrm>
          <a:prstGeom prst="straightConnector1">
            <a:avLst/>
          </a:prstGeom>
          <a:noFill/>
          <a:ln w="28575">
            <a:solidFill>
              <a:schemeClr val="hlink"/>
            </a:solidFill>
            <a:round/>
            <a:headEnd/>
            <a:tailEnd/>
          </a:ln>
          <a:effectLst/>
        </p:spPr>
      </p:cxnSp>
      <p:sp>
        <p:nvSpPr>
          <p:cNvPr id="403476" name="Text Box 20"/>
          <p:cNvSpPr txBox="1">
            <a:spLocks noChangeArrowheads="1"/>
          </p:cNvSpPr>
          <p:nvPr/>
        </p:nvSpPr>
        <p:spPr bwMode="auto">
          <a:xfrm>
            <a:off x="611188" y="2417763"/>
            <a:ext cx="2376487" cy="369332"/>
          </a:xfrm>
          <a:prstGeom prst="rect">
            <a:avLst/>
          </a:prstGeom>
          <a:noFill/>
          <a:ln w="9525">
            <a:noFill/>
            <a:miter lim="800000"/>
            <a:headEnd/>
            <a:tailEnd/>
          </a:ln>
          <a:effectLst/>
        </p:spPr>
        <p:txBody>
          <a:bodyPr>
            <a:spAutoFit/>
          </a:bodyPr>
          <a:lstStyle/>
          <a:p>
            <a:pPr algn="ctr"/>
            <a:r>
              <a:rPr lang="el-GR" b="1" i="1" dirty="0">
                <a:solidFill>
                  <a:schemeClr val="bg1"/>
                </a:solidFill>
              </a:rPr>
              <a:t>ΑΓΟΡΕΣ ΧΡΗΣΗΣ</a:t>
            </a:r>
          </a:p>
        </p:txBody>
      </p:sp>
      <p:sp>
        <p:nvSpPr>
          <p:cNvPr id="403477" name="Text Box 21"/>
          <p:cNvSpPr txBox="1">
            <a:spLocks noChangeArrowheads="1"/>
          </p:cNvSpPr>
          <p:nvPr/>
        </p:nvSpPr>
        <p:spPr bwMode="auto">
          <a:xfrm>
            <a:off x="251520" y="5949280"/>
            <a:ext cx="4032448" cy="400110"/>
          </a:xfrm>
          <a:prstGeom prst="rect">
            <a:avLst/>
          </a:prstGeom>
          <a:noFill/>
          <a:ln w="9525">
            <a:noFill/>
            <a:miter lim="800000"/>
            <a:headEnd/>
            <a:tailEnd/>
          </a:ln>
          <a:effectLst/>
        </p:spPr>
        <p:txBody>
          <a:bodyPr wrap="square">
            <a:spAutoFit/>
          </a:bodyPr>
          <a:lstStyle/>
          <a:p>
            <a:r>
              <a:rPr lang="el-GR" sz="2000" b="1" i="1" dirty="0">
                <a:solidFill>
                  <a:srgbClr val="002060"/>
                </a:solidFill>
              </a:rPr>
              <a:t>ΚΕΡΔΗ ΕΚΜΕΤΑΛΛΕΥΣΕΩΣ</a:t>
            </a:r>
          </a:p>
        </p:txBody>
      </p:sp>
      <p:sp>
        <p:nvSpPr>
          <p:cNvPr id="403478" name="Text Box 22"/>
          <p:cNvSpPr txBox="1">
            <a:spLocks noChangeArrowheads="1"/>
          </p:cNvSpPr>
          <p:nvPr/>
        </p:nvSpPr>
        <p:spPr bwMode="auto">
          <a:xfrm>
            <a:off x="4572000" y="2060848"/>
            <a:ext cx="4320480" cy="400110"/>
          </a:xfrm>
          <a:prstGeom prst="rect">
            <a:avLst/>
          </a:prstGeom>
          <a:noFill/>
          <a:ln w="9525">
            <a:noFill/>
            <a:miter lim="800000"/>
            <a:headEnd/>
            <a:tailEnd/>
          </a:ln>
          <a:effectLst/>
        </p:spPr>
        <p:txBody>
          <a:bodyPr wrap="square">
            <a:spAutoFit/>
          </a:bodyPr>
          <a:lstStyle/>
          <a:p>
            <a:pPr algn="ctr"/>
            <a:r>
              <a:rPr lang="el-GR" sz="2000" b="1" i="1" dirty="0">
                <a:solidFill>
                  <a:srgbClr val="C00000"/>
                </a:solidFill>
              </a:rPr>
              <a:t>ΑΠΟΘΕΜΑΤΑ ΤΕΛΟΥΣ ΧΡΗΣΗΣ</a:t>
            </a:r>
          </a:p>
        </p:txBody>
      </p:sp>
      <p:sp>
        <p:nvSpPr>
          <p:cNvPr id="403479" name="Text Box 23"/>
          <p:cNvSpPr txBox="1">
            <a:spLocks noChangeArrowheads="1"/>
          </p:cNvSpPr>
          <p:nvPr/>
        </p:nvSpPr>
        <p:spPr bwMode="auto">
          <a:xfrm>
            <a:off x="4572000" y="2565400"/>
            <a:ext cx="4320479" cy="1754326"/>
          </a:xfrm>
          <a:prstGeom prst="rect">
            <a:avLst/>
          </a:prstGeom>
          <a:noFill/>
          <a:ln w="31750">
            <a:solidFill>
              <a:schemeClr val="accent1"/>
            </a:solidFill>
            <a:miter lim="800000"/>
            <a:headEnd/>
            <a:tailEnd/>
          </a:ln>
          <a:effectLst/>
        </p:spPr>
        <p:txBody>
          <a:bodyPr wrap="square">
            <a:spAutoFit/>
          </a:bodyPr>
          <a:lstStyle/>
          <a:p>
            <a:r>
              <a:rPr lang="el-GR" b="1" dirty="0">
                <a:solidFill>
                  <a:srgbClr val="FFC000"/>
                </a:solidFill>
              </a:rPr>
              <a:t>ΕΣΟΔΑ ΚΥΡΙΑΣ ΔΡΑΣΤΗΡΙΟΤΗΤΑΣ</a:t>
            </a:r>
          </a:p>
          <a:p>
            <a:endParaRPr lang="el-GR" b="1" dirty="0">
              <a:solidFill>
                <a:srgbClr val="FFC000"/>
              </a:solidFill>
            </a:endParaRPr>
          </a:p>
          <a:p>
            <a:r>
              <a:rPr lang="el-GR" b="1" dirty="0">
                <a:solidFill>
                  <a:srgbClr val="FFC000"/>
                </a:solidFill>
              </a:rPr>
              <a:t>70 Πωλήσεις Εμ/των &amp; Λοιπών</a:t>
            </a:r>
          </a:p>
          <a:p>
            <a:r>
              <a:rPr lang="en-US" b="1" dirty="0">
                <a:solidFill>
                  <a:srgbClr val="FFC000"/>
                </a:solidFill>
              </a:rPr>
              <a:t>      </a:t>
            </a:r>
            <a:r>
              <a:rPr lang="el-GR" b="1" dirty="0">
                <a:solidFill>
                  <a:srgbClr val="FFC000"/>
                </a:solidFill>
              </a:rPr>
              <a:t>Αποθεμάτων</a:t>
            </a:r>
          </a:p>
          <a:p>
            <a:r>
              <a:rPr lang="el-GR" b="1" dirty="0">
                <a:solidFill>
                  <a:srgbClr val="FFC000"/>
                </a:solidFill>
              </a:rPr>
              <a:t>73 Έσοδα από Παροχή </a:t>
            </a:r>
          </a:p>
          <a:p>
            <a:r>
              <a:rPr lang="el-GR" b="1" dirty="0">
                <a:solidFill>
                  <a:srgbClr val="FFC000"/>
                </a:solidFill>
              </a:rPr>
              <a:t>      </a:t>
            </a:r>
            <a:r>
              <a:rPr lang="el-GR" b="1" dirty="0" smtClean="0">
                <a:solidFill>
                  <a:srgbClr val="FFC000"/>
                </a:solidFill>
              </a:rPr>
              <a:t>Διαφόρων </a:t>
            </a:r>
            <a:r>
              <a:rPr lang="el-GR" b="1" dirty="0">
                <a:solidFill>
                  <a:srgbClr val="FFC000"/>
                </a:solidFill>
              </a:rPr>
              <a:t>Υπηρεσιών</a:t>
            </a:r>
          </a:p>
        </p:txBody>
      </p:sp>
      <p:sp>
        <p:nvSpPr>
          <p:cNvPr id="403480" name="Text Box 24"/>
          <p:cNvSpPr txBox="1">
            <a:spLocks noChangeArrowheads="1"/>
          </p:cNvSpPr>
          <p:nvPr/>
        </p:nvSpPr>
        <p:spPr bwMode="auto">
          <a:xfrm>
            <a:off x="4499992" y="4437112"/>
            <a:ext cx="4320479" cy="1569660"/>
          </a:xfrm>
          <a:prstGeom prst="rect">
            <a:avLst/>
          </a:prstGeom>
          <a:noFill/>
          <a:ln w="31750">
            <a:solidFill>
              <a:schemeClr val="accent1"/>
            </a:solidFill>
            <a:miter lim="800000"/>
            <a:headEnd/>
            <a:tailEnd/>
          </a:ln>
          <a:effectLst/>
        </p:spPr>
        <p:txBody>
          <a:bodyPr wrap="square">
            <a:spAutoFit/>
          </a:bodyPr>
          <a:lstStyle/>
          <a:p>
            <a:r>
              <a:rPr lang="el-GR" sz="1600" b="1" dirty="0">
                <a:solidFill>
                  <a:srgbClr val="92D050"/>
                </a:solidFill>
              </a:rPr>
              <a:t>ΛΟΙΠΑ ΟΡΓΑΝΙΚΑ ΕΣΟΔΑ</a:t>
            </a:r>
          </a:p>
          <a:p>
            <a:endParaRPr lang="el-GR" sz="1600" b="1" dirty="0">
              <a:solidFill>
                <a:srgbClr val="92D050"/>
              </a:solidFill>
            </a:endParaRPr>
          </a:p>
          <a:p>
            <a:r>
              <a:rPr lang="el-GR" sz="1600" b="1" dirty="0">
                <a:solidFill>
                  <a:srgbClr val="92D050"/>
                </a:solidFill>
              </a:rPr>
              <a:t>74 Επιχορηγήσεις</a:t>
            </a:r>
          </a:p>
          <a:p>
            <a:r>
              <a:rPr lang="el-GR" sz="1600" b="1" dirty="0">
                <a:solidFill>
                  <a:srgbClr val="92D050"/>
                </a:solidFill>
              </a:rPr>
              <a:t>75 Έσοδα Παρεπόμενων Ασχολιών</a:t>
            </a:r>
          </a:p>
          <a:p>
            <a:r>
              <a:rPr lang="el-GR" sz="1600" b="1" dirty="0">
                <a:solidFill>
                  <a:srgbClr val="92D050"/>
                </a:solidFill>
              </a:rPr>
              <a:t>      &amp; Δωρεές</a:t>
            </a:r>
          </a:p>
          <a:p>
            <a:r>
              <a:rPr lang="el-GR" sz="1600" b="1" dirty="0">
                <a:solidFill>
                  <a:srgbClr val="92D050"/>
                </a:solidFill>
              </a:rPr>
              <a:t>76 Έσοδα Κεφαλαίων</a:t>
            </a:r>
          </a:p>
        </p:txBody>
      </p:sp>
      <p:sp>
        <p:nvSpPr>
          <p:cNvPr id="403481" name="Text Box 25"/>
          <p:cNvSpPr txBox="1">
            <a:spLocks noChangeArrowheads="1"/>
          </p:cNvSpPr>
          <p:nvPr/>
        </p:nvSpPr>
        <p:spPr bwMode="auto">
          <a:xfrm>
            <a:off x="4644008" y="6021288"/>
            <a:ext cx="3455988" cy="369332"/>
          </a:xfrm>
          <a:prstGeom prst="rect">
            <a:avLst/>
          </a:prstGeom>
          <a:noFill/>
          <a:ln w="9525">
            <a:noFill/>
            <a:miter lim="800000"/>
            <a:headEnd/>
            <a:tailEnd/>
          </a:ln>
          <a:effectLst/>
        </p:spPr>
        <p:txBody>
          <a:bodyPr>
            <a:spAutoFit/>
          </a:bodyPr>
          <a:lstStyle/>
          <a:p>
            <a:pPr algn="ctr"/>
            <a:r>
              <a:rPr lang="el-GR" b="1" i="1" dirty="0">
                <a:solidFill>
                  <a:srgbClr val="FF0000"/>
                </a:solidFill>
              </a:rPr>
              <a:t>ΖΗΜΙΕΣ ΕΚΜΕΤΑΛΛΕΥΣΕΩΣ</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3458"/>
                                        </p:tgtEl>
                                        <p:attrNameLst>
                                          <p:attrName>style.visibility</p:attrName>
                                        </p:attrNameLst>
                                      </p:cBhvr>
                                      <p:to>
                                        <p:strVal val="visible"/>
                                      </p:to>
                                    </p:set>
                                    <p:animEffect transition="in" filter="diamond(in)">
                                      <p:cBhvr>
                                        <p:cTn id="7" dur="2000"/>
                                        <p:tgtEl>
                                          <p:spTgt spid="40345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3475"/>
                                        </p:tgtEl>
                                        <p:attrNameLst>
                                          <p:attrName>style.visibility</p:attrName>
                                        </p:attrNameLst>
                                      </p:cBhvr>
                                      <p:to>
                                        <p:strVal val="visible"/>
                                      </p:to>
                                    </p:set>
                                    <p:animEffect transition="in" filter="box(in)">
                                      <p:cBhvr>
                                        <p:cTn id="12" dur="500"/>
                                        <p:tgtEl>
                                          <p:spTgt spid="40347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3462"/>
                                        </p:tgtEl>
                                        <p:attrNameLst>
                                          <p:attrName>style.visibility</p:attrName>
                                        </p:attrNameLst>
                                      </p:cBhvr>
                                      <p:to>
                                        <p:strVal val="visible"/>
                                      </p:to>
                                    </p:set>
                                    <p:anim calcmode="lin" valueType="num">
                                      <p:cBhvr additive="base">
                                        <p:cTn id="17" dur="500" fill="hold"/>
                                        <p:tgtEl>
                                          <p:spTgt spid="403462"/>
                                        </p:tgtEl>
                                        <p:attrNameLst>
                                          <p:attrName>ppt_x</p:attrName>
                                        </p:attrNameLst>
                                      </p:cBhvr>
                                      <p:tavLst>
                                        <p:tav tm="0">
                                          <p:val>
                                            <p:strVal val="0-#ppt_w/2"/>
                                          </p:val>
                                        </p:tav>
                                        <p:tav tm="100000">
                                          <p:val>
                                            <p:strVal val="#ppt_x"/>
                                          </p:val>
                                        </p:tav>
                                      </p:tavLst>
                                    </p:anim>
                                    <p:anim calcmode="lin" valueType="num">
                                      <p:cBhvr additive="base">
                                        <p:cTn id="18" dur="500" fill="hold"/>
                                        <p:tgtEl>
                                          <p:spTgt spid="40346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3476"/>
                                        </p:tgtEl>
                                        <p:attrNameLst>
                                          <p:attrName>style.visibility</p:attrName>
                                        </p:attrNameLst>
                                      </p:cBhvr>
                                      <p:to>
                                        <p:strVal val="visible"/>
                                      </p:to>
                                    </p:set>
                                    <p:anim calcmode="lin" valueType="num">
                                      <p:cBhvr additive="base">
                                        <p:cTn id="23" dur="500" fill="hold"/>
                                        <p:tgtEl>
                                          <p:spTgt spid="403476"/>
                                        </p:tgtEl>
                                        <p:attrNameLst>
                                          <p:attrName>ppt_x</p:attrName>
                                        </p:attrNameLst>
                                      </p:cBhvr>
                                      <p:tavLst>
                                        <p:tav tm="0">
                                          <p:val>
                                            <p:strVal val="0-#ppt_w/2"/>
                                          </p:val>
                                        </p:tav>
                                        <p:tav tm="100000">
                                          <p:val>
                                            <p:strVal val="#ppt_x"/>
                                          </p:val>
                                        </p:tav>
                                      </p:tavLst>
                                    </p:anim>
                                    <p:anim calcmode="lin" valueType="num">
                                      <p:cBhvr additive="base">
                                        <p:cTn id="24" dur="500" fill="hold"/>
                                        <p:tgtEl>
                                          <p:spTgt spid="40347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3478"/>
                                        </p:tgtEl>
                                        <p:attrNameLst>
                                          <p:attrName>style.visibility</p:attrName>
                                        </p:attrNameLst>
                                      </p:cBhvr>
                                      <p:to>
                                        <p:strVal val="visible"/>
                                      </p:to>
                                    </p:set>
                                    <p:anim calcmode="lin" valueType="num">
                                      <p:cBhvr additive="base">
                                        <p:cTn id="29" dur="500" fill="hold"/>
                                        <p:tgtEl>
                                          <p:spTgt spid="403478"/>
                                        </p:tgtEl>
                                        <p:attrNameLst>
                                          <p:attrName>ppt_x</p:attrName>
                                        </p:attrNameLst>
                                      </p:cBhvr>
                                      <p:tavLst>
                                        <p:tav tm="0">
                                          <p:val>
                                            <p:strVal val="0-#ppt_w/2"/>
                                          </p:val>
                                        </p:tav>
                                        <p:tav tm="100000">
                                          <p:val>
                                            <p:strVal val="#ppt_x"/>
                                          </p:val>
                                        </p:tav>
                                      </p:tavLst>
                                    </p:anim>
                                    <p:anim calcmode="lin" valueType="num">
                                      <p:cBhvr additive="base">
                                        <p:cTn id="30" dur="500" fill="hold"/>
                                        <p:tgtEl>
                                          <p:spTgt spid="40347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403465">
                                            <p:bg/>
                                          </p:spTgt>
                                        </p:tgtEl>
                                        <p:attrNameLst>
                                          <p:attrName>style.visibility</p:attrName>
                                        </p:attrNameLst>
                                      </p:cBhvr>
                                      <p:to>
                                        <p:strVal val="visible"/>
                                      </p:to>
                                    </p:set>
                                    <p:animEffect transition="in" filter="diamond(in)">
                                      <p:cBhvr>
                                        <p:cTn id="35" dur="2000"/>
                                        <p:tgtEl>
                                          <p:spTgt spid="403465">
                                            <p:bg/>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03465">
                                            <p:txEl>
                                              <p:pRg st="0" end="0"/>
                                            </p:txEl>
                                          </p:spTgt>
                                        </p:tgtEl>
                                        <p:attrNameLst>
                                          <p:attrName>style.visibility</p:attrName>
                                        </p:attrNameLst>
                                      </p:cBhvr>
                                      <p:to>
                                        <p:strVal val="visible"/>
                                      </p:to>
                                    </p:set>
                                    <p:anim calcmode="lin" valueType="num">
                                      <p:cBhvr additive="base">
                                        <p:cTn id="40" dur="500" fill="hold"/>
                                        <p:tgtEl>
                                          <p:spTgt spid="403465">
                                            <p:txEl>
                                              <p:pRg st="0" end="0"/>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4034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403465">
                                            <p:txEl>
                                              <p:pRg st="2" end="2"/>
                                            </p:txEl>
                                          </p:spTgt>
                                        </p:tgtEl>
                                        <p:attrNameLst>
                                          <p:attrName>style.visibility</p:attrName>
                                        </p:attrNameLst>
                                      </p:cBhvr>
                                      <p:to>
                                        <p:strVal val="visible"/>
                                      </p:to>
                                    </p:set>
                                    <p:anim calcmode="lin" valueType="num">
                                      <p:cBhvr additive="base">
                                        <p:cTn id="46" dur="500" fill="hold"/>
                                        <p:tgtEl>
                                          <p:spTgt spid="403465">
                                            <p:txEl>
                                              <p:pRg st="2" end="2"/>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40346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403465">
                                            <p:txEl>
                                              <p:pRg st="3" end="3"/>
                                            </p:txEl>
                                          </p:spTgt>
                                        </p:tgtEl>
                                        <p:attrNameLst>
                                          <p:attrName>style.visibility</p:attrName>
                                        </p:attrNameLst>
                                      </p:cBhvr>
                                      <p:to>
                                        <p:strVal val="visible"/>
                                      </p:to>
                                    </p:set>
                                    <p:anim calcmode="lin" valueType="num">
                                      <p:cBhvr additive="base">
                                        <p:cTn id="52" dur="500" fill="hold"/>
                                        <p:tgtEl>
                                          <p:spTgt spid="403465">
                                            <p:txEl>
                                              <p:pRg st="3" end="3"/>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40346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403465">
                                            <p:txEl>
                                              <p:pRg st="4" end="4"/>
                                            </p:txEl>
                                          </p:spTgt>
                                        </p:tgtEl>
                                        <p:attrNameLst>
                                          <p:attrName>style.visibility</p:attrName>
                                        </p:attrNameLst>
                                      </p:cBhvr>
                                      <p:to>
                                        <p:strVal val="visible"/>
                                      </p:to>
                                    </p:set>
                                    <p:anim calcmode="lin" valueType="num">
                                      <p:cBhvr additive="base">
                                        <p:cTn id="58" dur="500" fill="hold"/>
                                        <p:tgtEl>
                                          <p:spTgt spid="403465">
                                            <p:txEl>
                                              <p:pRg st="4" end="4"/>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40346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403465">
                                            <p:txEl>
                                              <p:pRg st="5" end="5"/>
                                            </p:txEl>
                                          </p:spTgt>
                                        </p:tgtEl>
                                        <p:attrNameLst>
                                          <p:attrName>style.visibility</p:attrName>
                                        </p:attrNameLst>
                                      </p:cBhvr>
                                      <p:to>
                                        <p:strVal val="visible"/>
                                      </p:to>
                                    </p:set>
                                    <p:anim calcmode="lin" valueType="num">
                                      <p:cBhvr additive="base">
                                        <p:cTn id="64" dur="500" fill="hold"/>
                                        <p:tgtEl>
                                          <p:spTgt spid="403465">
                                            <p:txEl>
                                              <p:pRg st="5" end="5"/>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40346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403465">
                                            <p:txEl>
                                              <p:pRg st="6" end="6"/>
                                            </p:txEl>
                                          </p:spTgt>
                                        </p:tgtEl>
                                        <p:attrNameLst>
                                          <p:attrName>style.visibility</p:attrName>
                                        </p:attrNameLst>
                                      </p:cBhvr>
                                      <p:to>
                                        <p:strVal val="visible"/>
                                      </p:to>
                                    </p:set>
                                    <p:anim calcmode="lin" valueType="num">
                                      <p:cBhvr additive="base">
                                        <p:cTn id="70" dur="500" fill="hold"/>
                                        <p:tgtEl>
                                          <p:spTgt spid="403465">
                                            <p:txEl>
                                              <p:pRg st="6" end="6"/>
                                            </p:txEl>
                                          </p:spTgt>
                                        </p:tgtEl>
                                        <p:attrNameLst>
                                          <p:attrName>ppt_x</p:attrName>
                                        </p:attrNameLst>
                                      </p:cBhvr>
                                      <p:tavLst>
                                        <p:tav tm="0">
                                          <p:val>
                                            <p:strVal val="0-#ppt_w/2"/>
                                          </p:val>
                                        </p:tav>
                                        <p:tav tm="100000">
                                          <p:val>
                                            <p:strVal val="#ppt_x"/>
                                          </p:val>
                                        </p:tav>
                                      </p:tavLst>
                                    </p:anim>
                                    <p:anim calcmode="lin" valueType="num">
                                      <p:cBhvr additive="base">
                                        <p:cTn id="71" dur="500" fill="hold"/>
                                        <p:tgtEl>
                                          <p:spTgt spid="40346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nodeType="clickEffect">
                                  <p:stCondLst>
                                    <p:cond delay="0"/>
                                  </p:stCondLst>
                                  <p:childTnLst>
                                    <p:set>
                                      <p:cBhvr>
                                        <p:cTn id="75" dur="1" fill="hold">
                                          <p:stCondLst>
                                            <p:cond delay="0"/>
                                          </p:stCondLst>
                                        </p:cTn>
                                        <p:tgtEl>
                                          <p:spTgt spid="403465">
                                            <p:txEl>
                                              <p:pRg st="7" end="7"/>
                                            </p:txEl>
                                          </p:spTgt>
                                        </p:tgtEl>
                                        <p:attrNameLst>
                                          <p:attrName>style.visibility</p:attrName>
                                        </p:attrNameLst>
                                      </p:cBhvr>
                                      <p:to>
                                        <p:strVal val="visible"/>
                                      </p:to>
                                    </p:set>
                                    <p:anim calcmode="lin" valueType="num">
                                      <p:cBhvr additive="base">
                                        <p:cTn id="76" dur="500" fill="hold"/>
                                        <p:tgtEl>
                                          <p:spTgt spid="403465">
                                            <p:txEl>
                                              <p:pRg st="7" end="7"/>
                                            </p:txEl>
                                          </p:spTgt>
                                        </p:tgtEl>
                                        <p:attrNameLst>
                                          <p:attrName>ppt_x</p:attrName>
                                        </p:attrNameLst>
                                      </p:cBhvr>
                                      <p:tavLst>
                                        <p:tav tm="0">
                                          <p:val>
                                            <p:strVal val="0-#ppt_w/2"/>
                                          </p:val>
                                        </p:tav>
                                        <p:tav tm="100000">
                                          <p:val>
                                            <p:strVal val="#ppt_x"/>
                                          </p:val>
                                        </p:tav>
                                      </p:tavLst>
                                    </p:anim>
                                    <p:anim calcmode="lin" valueType="num">
                                      <p:cBhvr additive="base">
                                        <p:cTn id="77" dur="500" fill="hold"/>
                                        <p:tgtEl>
                                          <p:spTgt spid="40346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nodeType="clickEffect">
                                  <p:stCondLst>
                                    <p:cond delay="0"/>
                                  </p:stCondLst>
                                  <p:childTnLst>
                                    <p:set>
                                      <p:cBhvr>
                                        <p:cTn id="81" dur="1" fill="hold">
                                          <p:stCondLst>
                                            <p:cond delay="0"/>
                                          </p:stCondLst>
                                        </p:cTn>
                                        <p:tgtEl>
                                          <p:spTgt spid="403465">
                                            <p:txEl>
                                              <p:pRg st="8" end="8"/>
                                            </p:txEl>
                                          </p:spTgt>
                                        </p:tgtEl>
                                        <p:attrNameLst>
                                          <p:attrName>style.visibility</p:attrName>
                                        </p:attrNameLst>
                                      </p:cBhvr>
                                      <p:to>
                                        <p:strVal val="visible"/>
                                      </p:to>
                                    </p:set>
                                    <p:anim calcmode="lin" valueType="num">
                                      <p:cBhvr additive="base">
                                        <p:cTn id="82" dur="500" fill="hold"/>
                                        <p:tgtEl>
                                          <p:spTgt spid="403465">
                                            <p:txEl>
                                              <p:pRg st="8" end="8"/>
                                            </p:txEl>
                                          </p:spTgt>
                                        </p:tgtEl>
                                        <p:attrNameLst>
                                          <p:attrName>ppt_x</p:attrName>
                                        </p:attrNameLst>
                                      </p:cBhvr>
                                      <p:tavLst>
                                        <p:tav tm="0">
                                          <p:val>
                                            <p:strVal val="0-#ppt_w/2"/>
                                          </p:val>
                                        </p:tav>
                                        <p:tav tm="100000">
                                          <p:val>
                                            <p:strVal val="#ppt_x"/>
                                          </p:val>
                                        </p:tav>
                                      </p:tavLst>
                                    </p:anim>
                                    <p:anim calcmode="lin" valueType="num">
                                      <p:cBhvr additive="base">
                                        <p:cTn id="83" dur="500" fill="hold"/>
                                        <p:tgtEl>
                                          <p:spTgt spid="40346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nodeType="clickEffect">
                                  <p:stCondLst>
                                    <p:cond delay="0"/>
                                  </p:stCondLst>
                                  <p:childTnLst>
                                    <p:set>
                                      <p:cBhvr>
                                        <p:cTn id="87" dur="1" fill="hold">
                                          <p:stCondLst>
                                            <p:cond delay="0"/>
                                          </p:stCondLst>
                                        </p:cTn>
                                        <p:tgtEl>
                                          <p:spTgt spid="403465">
                                            <p:txEl>
                                              <p:pRg st="9" end="9"/>
                                            </p:txEl>
                                          </p:spTgt>
                                        </p:tgtEl>
                                        <p:attrNameLst>
                                          <p:attrName>style.visibility</p:attrName>
                                        </p:attrNameLst>
                                      </p:cBhvr>
                                      <p:to>
                                        <p:strVal val="visible"/>
                                      </p:to>
                                    </p:set>
                                    <p:anim calcmode="lin" valueType="num">
                                      <p:cBhvr additive="base">
                                        <p:cTn id="88" dur="500" fill="hold"/>
                                        <p:tgtEl>
                                          <p:spTgt spid="403465">
                                            <p:txEl>
                                              <p:pRg st="9" end="9"/>
                                            </p:txEl>
                                          </p:spTgt>
                                        </p:tgtEl>
                                        <p:attrNameLst>
                                          <p:attrName>ppt_x</p:attrName>
                                        </p:attrNameLst>
                                      </p:cBhvr>
                                      <p:tavLst>
                                        <p:tav tm="0">
                                          <p:val>
                                            <p:strVal val="0-#ppt_w/2"/>
                                          </p:val>
                                        </p:tav>
                                        <p:tav tm="100000">
                                          <p:val>
                                            <p:strVal val="#ppt_x"/>
                                          </p:val>
                                        </p:tav>
                                      </p:tavLst>
                                    </p:anim>
                                    <p:anim calcmode="lin" valueType="num">
                                      <p:cBhvr additive="base">
                                        <p:cTn id="89" dur="500" fill="hold"/>
                                        <p:tgtEl>
                                          <p:spTgt spid="403465">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8" presetClass="entr" presetSubtype="16" fill="hold" grpId="0" nodeType="clickEffect">
                                  <p:stCondLst>
                                    <p:cond delay="0"/>
                                  </p:stCondLst>
                                  <p:childTnLst>
                                    <p:set>
                                      <p:cBhvr>
                                        <p:cTn id="93" dur="1" fill="hold">
                                          <p:stCondLst>
                                            <p:cond delay="0"/>
                                          </p:stCondLst>
                                        </p:cTn>
                                        <p:tgtEl>
                                          <p:spTgt spid="403479">
                                            <p:bg/>
                                          </p:spTgt>
                                        </p:tgtEl>
                                        <p:attrNameLst>
                                          <p:attrName>style.visibility</p:attrName>
                                        </p:attrNameLst>
                                      </p:cBhvr>
                                      <p:to>
                                        <p:strVal val="visible"/>
                                      </p:to>
                                    </p:set>
                                    <p:animEffect transition="in" filter="diamond(in)">
                                      <p:cBhvr>
                                        <p:cTn id="94" dur="2000"/>
                                        <p:tgtEl>
                                          <p:spTgt spid="403479">
                                            <p:bg/>
                                          </p:spTgt>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nodeType="clickEffect">
                                  <p:stCondLst>
                                    <p:cond delay="0"/>
                                  </p:stCondLst>
                                  <p:childTnLst>
                                    <p:set>
                                      <p:cBhvr>
                                        <p:cTn id="98" dur="1" fill="hold">
                                          <p:stCondLst>
                                            <p:cond delay="0"/>
                                          </p:stCondLst>
                                        </p:cTn>
                                        <p:tgtEl>
                                          <p:spTgt spid="403479">
                                            <p:txEl>
                                              <p:pRg st="0" end="0"/>
                                            </p:txEl>
                                          </p:spTgt>
                                        </p:tgtEl>
                                        <p:attrNameLst>
                                          <p:attrName>style.visibility</p:attrName>
                                        </p:attrNameLst>
                                      </p:cBhvr>
                                      <p:to>
                                        <p:strVal val="visible"/>
                                      </p:to>
                                    </p:set>
                                    <p:anim calcmode="lin" valueType="num">
                                      <p:cBhvr additive="base">
                                        <p:cTn id="99" dur="500" fill="hold"/>
                                        <p:tgtEl>
                                          <p:spTgt spid="403479">
                                            <p:txEl>
                                              <p:pRg st="0" end="0"/>
                                            </p:txEl>
                                          </p:spTgt>
                                        </p:tgtEl>
                                        <p:attrNameLst>
                                          <p:attrName>ppt_x</p:attrName>
                                        </p:attrNameLst>
                                      </p:cBhvr>
                                      <p:tavLst>
                                        <p:tav tm="0">
                                          <p:val>
                                            <p:strVal val="0-#ppt_w/2"/>
                                          </p:val>
                                        </p:tav>
                                        <p:tav tm="100000">
                                          <p:val>
                                            <p:strVal val="#ppt_x"/>
                                          </p:val>
                                        </p:tav>
                                      </p:tavLst>
                                    </p:anim>
                                    <p:anim calcmode="lin" valueType="num">
                                      <p:cBhvr additive="base">
                                        <p:cTn id="100" dur="500" fill="hold"/>
                                        <p:tgtEl>
                                          <p:spTgt spid="4034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nodeType="clickEffect">
                                  <p:stCondLst>
                                    <p:cond delay="0"/>
                                  </p:stCondLst>
                                  <p:childTnLst>
                                    <p:set>
                                      <p:cBhvr>
                                        <p:cTn id="104" dur="1" fill="hold">
                                          <p:stCondLst>
                                            <p:cond delay="0"/>
                                          </p:stCondLst>
                                        </p:cTn>
                                        <p:tgtEl>
                                          <p:spTgt spid="403479">
                                            <p:txEl>
                                              <p:pRg st="2" end="2"/>
                                            </p:txEl>
                                          </p:spTgt>
                                        </p:tgtEl>
                                        <p:attrNameLst>
                                          <p:attrName>style.visibility</p:attrName>
                                        </p:attrNameLst>
                                      </p:cBhvr>
                                      <p:to>
                                        <p:strVal val="visible"/>
                                      </p:to>
                                    </p:set>
                                    <p:anim calcmode="lin" valueType="num">
                                      <p:cBhvr additive="base">
                                        <p:cTn id="105" dur="500" fill="hold"/>
                                        <p:tgtEl>
                                          <p:spTgt spid="403479">
                                            <p:txEl>
                                              <p:pRg st="2" end="2"/>
                                            </p:txEl>
                                          </p:spTgt>
                                        </p:tgtEl>
                                        <p:attrNameLst>
                                          <p:attrName>ppt_x</p:attrName>
                                        </p:attrNameLst>
                                      </p:cBhvr>
                                      <p:tavLst>
                                        <p:tav tm="0">
                                          <p:val>
                                            <p:strVal val="0-#ppt_w/2"/>
                                          </p:val>
                                        </p:tav>
                                        <p:tav tm="100000">
                                          <p:val>
                                            <p:strVal val="#ppt_x"/>
                                          </p:val>
                                        </p:tav>
                                      </p:tavLst>
                                    </p:anim>
                                    <p:anim calcmode="lin" valueType="num">
                                      <p:cBhvr additive="base">
                                        <p:cTn id="106" dur="500" fill="hold"/>
                                        <p:tgtEl>
                                          <p:spTgt spid="4034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8" fill="hold" nodeType="clickEffect">
                                  <p:stCondLst>
                                    <p:cond delay="0"/>
                                  </p:stCondLst>
                                  <p:childTnLst>
                                    <p:set>
                                      <p:cBhvr>
                                        <p:cTn id="110" dur="1" fill="hold">
                                          <p:stCondLst>
                                            <p:cond delay="0"/>
                                          </p:stCondLst>
                                        </p:cTn>
                                        <p:tgtEl>
                                          <p:spTgt spid="403479">
                                            <p:txEl>
                                              <p:pRg st="3" end="3"/>
                                            </p:txEl>
                                          </p:spTgt>
                                        </p:tgtEl>
                                        <p:attrNameLst>
                                          <p:attrName>style.visibility</p:attrName>
                                        </p:attrNameLst>
                                      </p:cBhvr>
                                      <p:to>
                                        <p:strVal val="visible"/>
                                      </p:to>
                                    </p:set>
                                    <p:anim calcmode="lin" valueType="num">
                                      <p:cBhvr additive="base">
                                        <p:cTn id="111" dur="500" fill="hold"/>
                                        <p:tgtEl>
                                          <p:spTgt spid="403479">
                                            <p:txEl>
                                              <p:pRg st="3" end="3"/>
                                            </p:txEl>
                                          </p:spTgt>
                                        </p:tgtEl>
                                        <p:attrNameLst>
                                          <p:attrName>ppt_x</p:attrName>
                                        </p:attrNameLst>
                                      </p:cBhvr>
                                      <p:tavLst>
                                        <p:tav tm="0">
                                          <p:val>
                                            <p:strVal val="0-#ppt_w/2"/>
                                          </p:val>
                                        </p:tav>
                                        <p:tav tm="100000">
                                          <p:val>
                                            <p:strVal val="#ppt_x"/>
                                          </p:val>
                                        </p:tav>
                                      </p:tavLst>
                                    </p:anim>
                                    <p:anim calcmode="lin" valueType="num">
                                      <p:cBhvr additive="base">
                                        <p:cTn id="112" dur="500" fill="hold"/>
                                        <p:tgtEl>
                                          <p:spTgt spid="4034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8" fill="hold" nodeType="clickEffect">
                                  <p:stCondLst>
                                    <p:cond delay="0"/>
                                  </p:stCondLst>
                                  <p:childTnLst>
                                    <p:set>
                                      <p:cBhvr>
                                        <p:cTn id="116" dur="1" fill="hold">
                                          <p:stCondLst>
                                            <p:cond delay="0"/>
                                          </p:stCondLst>
                                        </p:cTn>
                                        <p:tgtEl>
                                          <p:spTgt spid="403479">
                                            <p:txEl>
                                              <p:pRg st="4" end="4"/>
                                            </p:txEl>
                                          </p:spTgt>
                                        </p:tgtEl>
                                        <p:attrNameLst>
                                          <p:attrName>style.visibility</p:attrName>
                                        </p:attrNameLst>
                                      </p:cBhvr>
                                      <p:to>
                                        <p:strVal val="visible"/>
                                      </p:to>
                                    </p:set>
                                    <p:anim calcmode="lin" valueType="num">
                                      <p:cBhvr additive="base">
                                        <p:cTn id="117" dur="500" fill="hold"/>
                                        <p:tgtEl>
                                          <p:spTgt spid="403479">
                                            <p:txEl>
                                              <p:pRg st="4" end="4"/>
                                            </p:txEl>
                                          </p:spTgt>
                                        </p:tgtEl>
                                        <p:attrNameLst>
                                          <p:attrName>ppt_x</p:attrName>
                                        </p:attrNameLst>
                                      </p:cBhvr>
                                      <p:tavLst>
                                        <p:tav tm="0">
                                          <p:val>
                                            <p:strVal val="0-#ppt_w/2"/>
                                          </p:val>
                                        </p:tav>
                                        <p:tav tm="100000">
                                          <p:val>
                                            <p:strVal val="#ppt_x"/>
                                          </p:val>
                                        </p:tav>
                                      </p:tavLst>
                                    </p:anim>
                                    <p:anim calcmode="lin" valueType="num">
                                      <p:cBhvr additive="base">
                                        <p:cTn id="118" dur="500" fill="hold"/>
                                        <p:tgtEl>
                                          <p:spTgt spid="403479">
                                            <p:txEl>
                                              <p:pRg st="4" end="4"/>
                                            </p:txEl>
                                          </p:spTgt>
                                        </p:tgtEl>
                                        <p:attrNameLst>
                                          <p:attrName>ppt_y</p:attrName>
                                        </p:attrNameLst>
                                      </p:cBhvr>
                                      <p:tavLst>
                                        <p:tav tm="0">
                                          <p:val>
                                            <p:strVal val="#ppt_y"/>
                                          </p:val>
                                        </p:tav>
                                        <p:tav tm="100000">
                                          <p:val>
                                            <p:strVal val="#ppt_y"/>
                                          </p:val>
                                        </p:tav>
                                      </p:tavLst>
                                    </p:anim>
                                  </p:childTnLst>
                                </p:cTn>
                              </p:par>
                              <p:par>
                                <p:cTn id="119" presetID="2" presetClass="entr" presetSubtype="8" fill="hold" nodeType="withEffect">
                                  <p:stCondLst>
                                    <p:cond delay="0"/>
                                  </p:stCondLst>
                                  <p:childTnLst>
                                    <p:set>
                                      <p:cBhvr>
                                        <p:cTn id="120" dur="1" fill="hold">
                                          <p:stCondLst>
                                            <p:cond delay="0"/>
                                          </p:stCondLst>
                                        </p:cTn>
                                        <p:tgtEl>
                                          <p:spTgt spid="403479">
                                            <p:txEl>
                                              <p:pRg st="5" end="5"/>
                                            </p:txEl>
                                          </p:spTgt>
                                        </p:tgtEl>
                                        <p:attrNameLst>
                                          <p:attrName>style.visibility</p:attrName>
                                        </p:attrNameLst>
                                      </p:cBhvr>
                                      <p:to>
                                        <p:strVal val="visible"/>
                                      </p:to>
                                    </p:set>
                                    <p:anim calcmode="lin" valueType="num">
                                      <p:cBhvr additive="base">
                                        <p:cTn id="121" dur="500" fill="hold"/>
                                        <p:tgtEl>
                                          <p:spTgt spid="403479">
                                            <p:txEl>
                                              <p:pRg st="5" end="5"/>
                                            </p:txEl>
                                          </p:spTgt>
                                        </p:tgtEl>
                                        <p:attrNameLst>
                                          <p:attrName>ppt_x</p:attrName>
                                        </p:attrNameLst>
                                      </p:cBhvr>
                                      <p:tavLst>
                                        <p:tav tm="0">
                                          <p:val>
                                            <p:strVal val="0-#ppt_w/2"/>
                                          </p:val>
                                        </p:tav>
                                        <p:tav tm="100000">
                                          <p:val>
                                            <p:strVal val="#ppt_x"/>
                                          </p:val>
                                        </p:tav>
                                      </p:tavLst>
                                    </p:anim>
                                    <p:anim calcmode="lin" valueType="num">
                                      <p:cBhvr additive="base">
                                        <p:cTn id="122" dur="500" fill="hold"/>
                                        <p:tgtEl>
                                          <p:spTgt spid="4034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8" presetClass="entr" presetSubtype="16" fill="hold" grpId="0" nodeType="clickEffect">
                                  <p:stCondLst>
                                    <p:cond delay="0"/>
                                  </p:stCondLst>
                                  <p:childTnLst>
                                    <p:set>
                                      <p:cBhvr>
                                        <p:cTn id="126" dur="1" fill="hold">
                                          <p:stCondLst>
                                            <p:cond delay="0"/>
                                          </p:stCondLst>
                                        </p:cTn>
                                        <p:tgtEl>
                                          <p:spTgt spid="403480">
                                            <p:bg/>
                                          </p:spTgt>
                                        </p:tgtEl>
                                        <p:attrNameLst>
                                          <p:attrName>style.visibility</p:attrName>
                                        </p:attrNameLst>
                                      </p:cBhvr>
                                      <p:to>
                                        <p:strVal val="visible"/>
                                      </p:to>
                                    </p:set>
                                    <p:animEffect transition="in" filter="diamond(in)">
                                      <p:cBhvr>
                                        <p:cTn id="127" dur="2000"/>
                                        <p:tgtEl>
                                          <p:spTgt spid="403480">
                                            <p:bg/>
                                          </p:spTgt>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8" fill="hold" nodeType="clickEffect">
                                  <p:stCondLst>
                                    <p:cond delay="0"/>
                                  </p:stCondLst>
                                  <p:childTnLst>
                                    <p:set>
                                      <p:cBhvr>
                                        <p:cTn id="131" dur="1" fill="hold">
                                          <p:stCondLst>
                                            <p:cond delay="0"/>
                                          </p:stCondLst>
                                        </p:cTn>
                                        <p:tgtEl>
                                          <p:spTgt spid="403480">
                                            <p:txEl>
                                              <p:pRg st="0" end="0"/>
                                            </p:txEl>
                                          </p:spTgt>
                                        </p:tgtEl>
                                        <p:attrNameLst>
                                          <p:attrName>style.visibility</p:attrName>
                                        </p:attrNameLst>
                                      </p:cBhvr>
                                      <p:to>
                                        <p:strVal val="visible"/>
                                      </p:to>
                                    </p:set>
                                    <p:anim calcmode="lin" valueType="num">
                                      <p:cBhvr additive="base">
                                        <p:cTn id="132" dur="500" fill="hold"/>
                                        <p:tgtEl>
                                          <p:spTgt spid="403480">
                                            <p:txEl>
                                              <p:pRg st="0" end="0"/>
                                            </p:txEl>
                                          </p:spTgt>
                                        </p:tgtEl>
                                        <p:attrNameLst>
                                          <p:attrName>ppt_x</p:attrName>
                                        </p:attrNameLst>
                                      </p:cBhvr>
                                      <p:tavLst>
                                        <p:tav tm="0">
                                          <p:val>
                                            <p:strVal val="0-#ppt_w/2"/>
                                          </p:val>
                                        </p:tav>
                                        <p:tav tm="100000">
                                          <p:val>
                                            <p:strVal val="#ppt_x"/>
                                          </p:val>
                                        </p:tav>
                                      </p:tavLst>
                                    </p:anim>
                                    <p:anim calcmode="lin" valueType="num">
                                      <p:cBhvr additive="base">
                                        <p:cTn id="133" dur="500" fill="hold"/>
                                        <p:tgtEl>
                                          <p:spTgt spid="4034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8" fill="hold" nodeType="clickEffect">
                                  <p:stCondLst>
                                    <p:cond delay="0"/>
                                  </p:stCondLst>
                                  <p:childTnLst>
                                    <p:set>
                                      <p:cBhvr>
                                        <p:cTn id="137" dur="1" fill="hold">
                                          <p:stCondLst>
                                            <p:cond delay="0"/>
                                          </p:stCondLst>
                                        </p:cTn>
                                        <p:tgtEl>
                                          <p:spTgt spid="403480">
                                            <p:txEl>
                                              <p:pRg st="2" end="2"/>
                                            </p:txEl>
                                          </p:spTgt>
                                        </p:tgtEl>
                                        <p:attrNameLst>
                                          <p:attrName>style.visibility</p:attrName>
                                        </p:attrNameLst>
                                      </p:cBhvr>
                                      <p:to>
                                        <p:strVal val="visible"/>
                                      </p:to>
                                    </p:set>
                                    <p:anim calcmode="lin" valueType="num">
                                      <p:cBhvr additive="base">
                                        <p:cTn id="138" dur="500" fill="hold"/>
                                        <p:tgtEl>
                                          <p:spTgt spid="403480">
                                            <p:txEl>
                                              <p:pRg st="2" end="2"/>
                                            </p:txEl>
                                          </p:spTgt>
                                        </p:tgtEl>
                                        <p:attrNameLst>
                                          <p:attrName>ppt_x</p:attrName>
                                        </p:attrNameLst>
                                      </p:cBhvr>
                                      <p:tavLst>
                                        <p:tav tm="0">
                                          <p:val>
                                            <p:strVal val="0-#ppt_w/2"/>
                                          </p:val>
                                        </p:tav>
                                        <p:tav tm="100000">
                                          <p:val>
                                            <p:strVal val="#ppt_x"/>
                                          </p:val>
                                        </p:tav>
                                      </p:tavLst>
                                    </p:anim>
                                    <p:anim calcmode="lin" valueType="num">
                                      <p:cBhvr additive="base">
                                        <p:cTn id="139" dur="500" fill="hold"/>
                                        <p:tgtEl>
                                          <p:spTgt spid="4034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8" fill="hold" nodeType="clickEffect">
                                  <p:stCondLst>
                                    <p:cond delay="0"/>
                                  </p:stCondLst>
                                  <p:childTnLst>
                                    <p:set>
                                      <p:cBhvr>
                                        <p:cTn id="143" dur="1" fill="hold">
                                          <p:stCondLst>
                                            <p:cond delay="0"/>
                                          </p:stCondLst>
                                        </p:cTn>
                                        <p:tgtEl>
                                          <p:spTgt spid="403480">
                                            <p:txEl>
                                              <p:pRg st="3" end="3"/>
                                            </p:txEl>
                                          </p:spTgt>
                                        </p:tgtEl>
                                        <p:attrNameLst>
                                          <p:attrName>style.visibility</p:attrName>
                                        </p:attrNameLst>
                                      </p:cBhvr>
                                      <p:to>
                                        <p:strVal val="visible"/>
                                      </p:to>
                                    </p:set>
                                    <p:anim calcmode="lin" valueType="num">
                                      <p:cBhvr additive="base">
                                        <p:cTn id="144" dur="500" fill="hold"/>
                                        <p:tgtEl>
                                          <p:spTgt spid="403480">
                                            <p:txEl>
                                              <p:pRg st="3" end="3"/>
                                            </p:txEl>
                                          </p:spTgt>
                                        </p:tgtEl>
                                        <p:attrNameLst>
                                          <p:attrName>ppt_x</p:attrName>
                                        </p:attrNameLst>
                                      </p:cBhvr>
                                      <p:tavLst>
                                        <p:tav tm="0">
                                          <p:val>
                                            <p:strVal val="0-#ppt_w/2"/>
                                          </p:val>
                                        </p:tav>
                                        <p:tav tm="100000">
                                          <p:val>
                                            <p:strVal val="#ppt_x"/>
                                          </p:val>
                                        </p:tav>
                                      </p:tavLst>
                                    </p:anim>
                                    <p:anim calcmode="lin" valueType="num">
                                      <p:cBhvr additive="base">
                                        <p:cTn id="145" dur="500" fill="hold"/>
                                        <p:tgtEl>
                                          <p:spTgt spid="403480">
                                            <p:txEl>
                                              <p:pRg st="3" end="3"/>
                                            </p:txEl>
                                          </p:spTgt>
                                        </p:tgtEl>
                                        <p:attrNameLst>
                                          <p:attrName>ppt_y</p:attrName>
                                        </p:attrNameLst>
                                      </p:cBhvr>
                                      <p:tavLst>
                                        <p:tav tm="0">
                                          <p:val>
                                            <p:strVal val="#ppt_y"/>
                                          </p:val>
                                        </p:tav>
                                        <p:tav tm="100000">
                                          <p:val>
                                            <p:strVal val="#ppt_y"/>
                                          </p:val>
                                        </p:tav>
                                      </p:tavLst>
                                    </p:anim>
                                  </p:childTnLst>
                                </p:cTn>
                              </p:par>
                              <p:par>
                                <p:cTn id="146" presetID="2" presetClass="entr" presetSubtype="8" fill="hold" nodeType="withEffect">
                                  <p:stCondLst>
                                    <p:cond delay="0"/>
                                  </p:stCondLst>
                                  <p:childTnLst>
                                    <p:set>
                                      <p:cBhvr>
                                        <p:cTn id="147" dur="1" fill="hold">
                                          <p:stCondLst>
                                            <p:cond delay="0"/>
                                          </p:stCondLst>
                                        </p:cTn>
                                        <p:tgtEl>
                                          <p:spTgt spid="403480">
                                            <p:txEl>
                                              <p:pRg st="4" end="4"/>
                                            </p:txEl>
                                          </p:spTgt>
                                        </p:tgtEl>
                                        <p:attrNameLst>
                                          <p:attrName>style.visibility</p:attrName>
                                        </p:attrNameLst>
                                      </p:cBhvr>
                                      <p:to>
                                        <p:strVal val="visible"/>
                                      </p:to>
                                    </p:set>
                                    <p:anim calcmode="lin" valueType="num">
                                      <p:cBhvr additive="base">
                                        <p:cTn id="148" dur="500" fill="hold"/>
                                        <p:tgtEl>
                                          <p:spTgt spid="403480">
                                            <p:txEl>
                                              <p:pRg st="4" end="4"/>
                                            </p:txEl>
                                          </p:spTgt>
                                        </p:tgtEl>
                                        <p:attrNameLst>
                                          <p:attrName>ppt_x</p:attrName>
                                        </p:attrNameLst>
                                      </p:cBhvr>
                                      <p:tavLst>
                                        <p:tav tm="0">
                                          <p:val>
                                            <p:strVal val="0-#ppt_w/2"/>
                                          </p:val>
                                        </p:tav>
                                        <p:tav tm="100000">
                                          <p:val>
                                            <p:strVal val="#ppt_x"/>
                                          </p:val>
                                        </p:tav>
                                      </p:tavLst>
                                    </p:anim>
                                    <p:anim calcmode="lin" valueType="num">
                                      <p:cBhvr additive="base">
                                        <p:cTn id="149" dur="500" fill="hold"/>
                                        <p:tgtEl>
                                          <p:spTgt spid="40348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8" fill="hold" nodeType="clickEffect">
                                  <p:stCondLst>
                                    <p:cond delay="0"/>
                                  </p:stCondLst>
                                  <p:childTnLst>
                                    <p:set>
                                      <p:cBhvr>
                                        <p:cTn id="153" dur="1" fill="hold">
                                          <p:stCondLst>
                                            <p:cond delay="0"/>
                                          </p:stCondLst>
                                        </p:cTn>
                                        <p:tgtEl>
                                          <p:spTgt spid="403480">
                                            <p:txEl>
                                              <p:pRg st="5" end="5"/>
                                            </p:txEl>
                                          </p:spTgt>
                                        </p:tgtEl>
                                        <p:attrNameLst>
                                          <p:attrName>style.visibility</p:attrName>
                                        </p:attrNameLst>
                                      </p:cBhvr>
                                      <p:to>
                                        <p:strVal val="visible"/>
                                      </p:to>
                                    </p:set>
                                    <p:anim calcmode="lin" valueType="num">
                                      <p:cBhvr additive="base">
                                        <p:cTn id="154" dur="500" fill="hold"/>
                                        <p:tgtEl>
                                          <p:spTgt spid="403480">
                                            <p:txEl>
                                              <p:pRg st="5" end="5"/>
                                            </p:txEl>
                                          </p:spTgt>
                                        </p:tgtEl>
                                        <p:attrNameLst>
                                          <p:attrName>ppt_x</p:attrName>
                                        </p:attrNameLst>
                                      </p:cBhvr>
                                      <p:tavLst>
                                        <p:tav tm="0">
                                          <p:val>
                                            <p:strVal val="0-#ppt_w/2"/>
                                          </p:val>
                                        </p:tav>
                                        <p:tav tm="100000">
                                          <p:val>
                                            <p:strVal val="#ppt_x"/>
                                          </p:val>
                                        </p:tav>
                                      </p:tavLst>
                                    </p:anim>
                                    <p:anim calcmode="lin" valueType="num">
                                      <p:cBhvr additive="base">
                                        <p:cTn id="155" dur="500" fill="hold"/>
                                        <p:tgtEl>
                                          <p:spTgt spid="40348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 presetClass="entr" presetSubtype="8" fill="hold" grpId="0" nodeType="clickEffect">
                                  <p:stCondLst>
                                    <p:cond delay="0"/>
                                  </p:stCondLst>
                                  <p:childTnLst>
                                    <p:set>
                                      <p:cBhvr>
                                        <p:cTn id="159" dur="1" fill="hold">
                                          <p:stCondLst>
                                            <p:cond delay="0"/>
                                          </p:stCondLst>
                                        </p:cTn>
                                        <p:tgtEl>
                                          <p:spTgt spid="403477"/>
                                        </p:tgtEl>
                                        <p:attrNameLst>
                                          <p:attrName>style.visibility</p:attrName>
                                        </p:attrNameLst>
                                      </p:cBhvr>
                                      <p:to>
                                        <p:strVal val="visible"/>
                                      </p:to>
                                    </p:set>
                                    <p:anim calcmode="lin" valueType="num">
                                      <p:cBhvr additive="base">
                                        <p:cTn id="160" dur="500" fill="hold"/>
                                        <p:tgtEl>
                                          <p:spTgt spid="403477"/>
                                        </p:tgtEl>
                                        <p:attrNameLst>
                                          <p:attrName>ppt_x</p:attrName>
                                        </p:attrNameLst>
                                      </p:cBhvr>
                                      <p:tavLst>
                                        <p:tav tm="0">
                                          <p:val>
                                            <p:strVal val="0-#ppt_w/2"/>
                                          </p:val>
                                        </p:tav>
                                        <p:tav tm="100000">
                                          <p:val>
                                            <p:strVal val="#ppt_x"/>
                                          </p:val>
                                        </p:tav>
                                      </p:tavLst>
                                    </p:anim>
                                    <p:anim calcmode="lin" valueType="num">
                                      <p:cBhvr additive="base">
                                        <p:cTn id="161" dur="500" fill="hold"/>
                                        <p:tgtEl>
                                          <p:spTgt spid="403477"/>
                                        </p:tgtEl>
                                        <p:attrNameLst>
                                          <p:attrName>ppt_y</p:attrName>
                                        </p:attrNameLst>
                                      </p:cBhvr>
                                      <p:tavLst>
                                        <p:tav tm="0">
                                          <p:val>
                                            <p:strVal val="#ppt_y"/>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8" fill="hold" grpId="0" nodeType="clickEffect">
                                  <p:stCondLst>
                                    <p:cond delay="0"/>
                                  </p:stCondLst>
                                  <p:childTnLst>
                                    <p:set>
                                      <p:cBhvr>
                                        <p:cTn id="165" dur="1" fill="hold">
                                          <p:stCondLst>
                                            <p:cond delay="0"/>
                                          </p:stCondLst>
                                        </p:cTn>
                                        <p:tgtEl>
                                          <p:spTgt spid="403481"/>
                                        </p:tgtEl>
                                        <p:attrNameLst>
                                          <p:attrName>style.visibility</p:attrName>
                                        </p:attrNameLst>
                                      </p:cBhvr>
                                      <p:to>
                                        <p:strVal val="visible"/>
                                      </p:to>
                                    </p:set>
                                    <p:anim calcmode="lin" valueType="num">
                                      <p:cBhvr additive="base">
                                        <p:cTn id="166" dur="500" fill="hold"/>
                                        <p:tgtEl>
                                          <p:spTgt spid="403481"/>
                                        </p:tgtEl>
                                        <p:attrNameLst>
                                          <p:attrName>ppt_x</p:attrName>
                                        </p:attrNameLst>
                                      </p:cBhvr>
                                      <p:tavLst>
                                        <p:tav tm="0">
                                          <p:val>
                                            <p:strVal val="0-#ppt_w/2"/>
                                          </p:val>
                                        </p:tav>
                                        <p:tav tm="100000">
                                          <p:val>
                                            <p:strVal val="#ppt_x"/>
                                          </p:val>
                                        </p:tav>
                                      </p:tavLst>
                                    </p:anim>
                                    <p:anim calcmode="lin" valueType="num">
                                      <p:cBhvr additive="base">
                                        <p:cTn id="167" dur="500" fill="hold"/>
                                        <p:tgtEl>
                                          <p:spTgt spid="4034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58" grpId="0"/>
      <p:bldP spid="403462" grpId="0"/>
      <p:bldP spid="403465" grpId="0" build="allAtOnce" animBg="1"/>
      <p:bldP spid="403476" grpId="0"/>
      <p:bldP spid="403477" grpId="0"/>
      <p:bldP spid="403478" grpId="0"/>
      <p:bldP spid="403479" grpId="0" build="allAtOnce" animBg="1"/>
      <p:bldP spid="403480" grpId="0" build="allAtOnce" animBg="1"/>
      <p:bldP spid="403481"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C0C95A63-E9E0-4C47-8EF0-F099F05875BF}" type="slidenum">
              <a:rPr lang="el-GR"/>
              <a:pPr/>
              <a:t>192</a:t>
            </a:fld>
            <a:endParaRPr lang="el-GR" dirty="0"/>
          </a:p>
        </p:txBody>
      </p:sp>
      <p:sp>
        <p:nvSpPr>
          <p:cNvPr id="140290" name="Rectangle 2"/>
          <p:cNvSpPr>
            <a:spLocks noGrp="1" noChangeArrowheads="1"/>
          </p:cNvSpPr>
          <p:nvPr>
            <p:ph type="title"/>
          </p:nvPr>
        </p:nvSpPr>
        <p:spPr>
          <a:xfrm>
            <a:off x="685800" y="609600"/>
            <a:ext cx="7772400" cy="515938"/>
          </a:xfrm>
        </p:spPr>
        <p:txBody>
          <a:bodyPr>
            <a:normAutofit fontScale="90000"/>
          </a:bodyPr>
          <a:lstStyle/>
          <a:p>
            <a:pPr algn="ctr"/>
            <a:r>
              <a:rPr lang="el-GR" sz="3200" b="1" dirty="0">
                <a:solidFill>
                  <a:srgbClr val="C00000"/>
                </a:solidFill>
              </a:rPr>
              <a:t>ΠΡΟΣΔΙΟΡΙΣΜΟΣ ΤΟΥ ΑΠΟΤΕΛΕΣΜΑΤΟΣ ΧΡΗΣΗΣ </a:t>
            </a:r>
            <a:endParaRPr lang="en-US" sz="3200" b="1" dirty="0">
              <a:solidFill>
                <a:srgbClr val="C00000"/>
              </a:solidFill>
            </a:endParaRPr>
          </a:p>
        </p:txBody>
      </p:sp>
      <p:sp>
        <p:nvSpPr>
          <p:cNvPr id="140291" name="Rectangle 3"/>
          <p:cNvSpPr>
            <a:spLocks noGrp="1" noChangeArrowheads="1"/>
          </p:cNvSpPr>
          <p:nvPr>
            <p:ph type="body" idx="1"/>
          </p:nvPr>
        </p:nvSpPr>
        <p:spPr>
          <a:xfrm>
            <a:off x="685800" y="1484313"/>
            <a:ext cx="7772400" cy="4611687"/>
          </a:xfrm>
        </p:spPr>
        <p:txBody>
          <a:bodyPr/>
          <a:lstStyle/>
          <a:p>
            <a:pPr marL="609600" indent="-609600">
              <a:buFont typeface="Wingdings" pitchFamily="2" charset="2"/>
              <a:buAutoNum type="arabicPeriod"/>
            </a:pPr>
            <a:endParaRPr lang="el-GR" dirty="0"/>
          </a:p>
          <a:p>
            <a:pPr marL="609600" indent="-609600">
              <a:buFont typeface="Wingdings" pitchFamily="2" charset="2"/>
              <a:buNone/>
            </a:pPr>
            <a:endParaRPr lang="el-GR" dirty="0"/>
          </a:p>
          <a:p>
            <a:pPr marL="609600" indent="-609600"/>
            <a:endParaRPr lang="en-US" dirty="0"/>
          </a:p>
        </p:txBody>
      </p:sp>
      <p:sp>
        <p:nvSpPr>
          <p:cNvPr id="140292" name="Rectangle 4"/>
          <p:cNvSpPr>
            <a:spLocks noChangeArrowheads="1"/>
          </p:cNvSpPr>
          <p:nvPr/>
        </p:nvSpPr>
        <p:spPr bwMode="auto">
          <a:xfrm>
            <a:off x="1042988" y="1773238"/>
            <a:ext cx="6697662" cy="3668712"/>
          </a:xfrm>
          <a:prstGeom prst="rect">
            <a:avLst/>
          </a:prstGeom>
          <a:noFill/>
          <a:ln w="9525" algn="ctr">
            <a:noFill/>
            <a:miter lim="800000"/>
            <a:headEnd/>
            <a:tailEnd/>
          </a:ln>
          <a:effectLst/>
        </p:spPr>
        <p:txBody>
          <a:bodyPr>
            <a:spAutoFit/>
          </a:bodyPr>
          <a:lstStyle/>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p:txBody>
      </p:sp>
      <p:sp>
        <p:nvSpPr>
          <p:cNvPr id="140293" name="Rectangle 5"/>
          <p:cNvSpPr>
            <a:spLocks noChangeArrowheads="1"/>
          </p:cNvSpPr>
          <p:nvPr/>
        </p:nvSpPr>
        <p:spPr bwMode="auto">
          <a:xfrm>
            <a:off x="684213" y="1484313"/>
            <a:ext cx="7989887" cy="4827587"/>
          </a:xfrm>
          <a:prstGeom prst="rect">
            <a:avLst/>
          </a:prstGeom>
          <a:noFill/>
          <a:ln w="9525">
            <a:noFill/>
            <a:miter lim="800000"/>
            <a:headEnd/>
            <a:tailEnd/>
          </a:ln>
          <a:effectLst/>
        </p:spPr>
        <p:txBody>
          <a:bodyPr/>
          <a:lstStyle/>
          <a:p>
            <a:pPr marL="609600" indent="-609600" algn="l" eaLnBrk="1" hangingPunct="1">
              <a:spcBef>
                <a:spcPct val="20000"/>
              </a:spcBef>
              <a:buClr>
                <a:schemeClr val="accent2"/>
              </a:buClr>
              <a:buSzPct val="80000"/>
              <a:buFont typeface="Wingdings" pitchFamily="2" charset="2"/>
              <a:buChar char="l"/>
            </a:pPr>
            <a:endParaRPr lang="el-GR" sz="2400" b="1" i="1" dirty="0">
              <a:effectLst>
                <a:outerShdw blurRad="38100" dist="38100" dir="2700000" algn="tl">
                  <a:srgbClr val="000000"/>
                </a:outerShdw>
              </a:effectLst>
              <a:latin typeface="Times New Roman" pitchFamily="18" charset="0"/>
            </a:endParaRPr>
          </a:p>
          <a:p>
            <a:pPr marL="609600" indent="-609600" algn="l" eaLnBrk="1" hangingPunct="1">
              <a:spcBef>
                <a:spcPct val="20000"/>
              </a:spcBef>
              <a:buClr>
                <a:schemeClr val="accent2"/>
              </a:buClr>
              <a:buSzPct val="80000"/>
              <a:buFont typeface="Wingdings" pitchFamily="2" charset="2"/>
              <a:buChar char="l"/>
            </a:pPr>
            <a:r>
              <a:rPr lang="el-GR" sz="2400" b="1" i="1" dirty="0">
                <a:effectLst>
                  <a:outerShdw blurRad="38100" dist="38100" dir="2700000" algn="tl">
                    <a:srgbClr val="000000"/>
                  </a:outerShdw>
                </a:effectLst>
                <a:latin typeface="Times New Roman" pitchFamily="18" charset="0"/>
              </a:rPr>
              <a:t>Προσδιορίζεται δια της συγκρίσεως ή αλλιώς συσχετίσεως των θετικών με τους αρνητικούς παράγοντες που διαμορφώνουν το αποτέλεσμα αυτό.</a:t>
            </a:r>
            <a:endParaRPr lang="el-GR" sz="2400" i="1" dirty="0">
              <a:effectLst>
                <a:outerShdw blurRad="38100" dist="38100" dir="2700000" algn="tl">
                  <a:srgbClr val="000000"/>
                </a:outerShdw>
              </a:effectLst>
              <a:latin typeface="Times New Roman" pitchFamily="18" charset="0"/>
            </a:endParaRPr>
          </a:p>
          <a:p>
            <a:pPr marL="609600" indent="-609600" algn="ctr" eaLnBrk="1" hangingPunct="1">
              <a:spcBef>
                <a:spcPct val="20000"/>
              </a:spcBef>
              <a:buClr>
                <a:schemeClr val="accent2"/>
              </a:buClr>
              <a:buSzPct val="80000"/>
              <a:buFont typeface="Wingdings" pitchFamily="2" charset="2"/>
              <a:buNone/>
            </a:pPr>
            <a:r>
              <a:rPr lang="el-GR" sz="2400" b="1" i="1" u="sng" dirty="0" smtClean="0">
                <a:effectLst>
                  <a:outerShdw blurRad="38100" dist="38100" dir="2700000" algn="tl">
                    <a:srgbClr val="000000"/>
                  </a:outerShdw>
                </a:effectLst>
                <a:latin typeface="Times New Roman" pitchFamily="18" charset="0"/>
              </a:rPr>
              <a:t>ΜΟΡΦΕΣ</a:t>
            </a:r>
            <a:endParaRPr lang="el-GR" sz="2400" b="1" i="1" u="sng" dirty="0">
              <a:effectLst>
                <a:outerShdw blurRad="38100" dist="38100" dir="2700000" algn="tl">
                  <a:srgbClr val="000000"/>
                </a:outerShdw>
              </a:effectLst>
              <a:latin typeface="Times New Roman" pitchFamily="18" charset="0"/>
            </a:endParaRPr>
          </a:p>
          <a:p>
            <a:pPr marL="609600" indent="-609600" algn="l" eaLnBrk="1" hangingPunct="1">
              <a:spcBef>
                <a:spcPct val="20000"/>
              </a:spcBef>
              <a:buClr>
                <a:schemeClr val="accent2"/>
              </a:buClr>
              <a:buSzPct val="80000"/>
              <a:buFont typeface="Wingdings" pitchFamily="2" charset="2"/>
              <a:buNone/>
            </a:pPr>
            <a:r>
              <a:rPr lang="el-GR" sz="2400" dirty="0">
                <a:latin typeface="Times New Roman" pitchFamily="18" charset="0"/>
              </a:rPr>
              <a:t>          </a:t>
            </a:r>
          </a:p>
          <a:p>
            <a:pPr marL="609600" indent="-609600" algn="l" eaLnBrk="1" hangingPunct="1">
              <a:spcBef>
                <a:spcPct val="20000"/>
              </a:spcBef>
              <a:buClr>
                <a:schemeClr val="accent2"/>
              </a:buClr>
              <a:buSzPct val="80000"/>
              <a:buFont typeface="Wingdings" pitchFamily="2" charset="2"/>
              <a:buNone/>
            </a:pPr>
            <a:r>
              <a:rPr lang="el-GR" sz="2400" dirty="0">
                <a:latin typeface="Times New Roman" pitchFamily="18" charset="0"/>
              </a:rPr>
              <a:t>       ΟΡΙΖΟΝΤΙΑΣ                                       ΚΑΘΕΤΗΣ</a:t>
            </a:r>
          </a:p>
          <a:p>
            <a:pPr marL="609600" indent="-609600" algn="l" eaLnBrk="1" hangingPunct="1">
              <a:spcBef>
                <a:spcPct val="20000"/>
              </a:spcBef>
              <a:buClr>
                <a:schemeClr val="accent2"/>
              </a:buClr>
              <a:buSzPct val="80000"/>
              <a:buFont typeface="Wingdings" pitchFamily="2" charset="2"/>
              <a:buNone/>
            </a:pPr>
            <a:r>
              <a:rPr lang="el-GR" sz="2400" dirty="0">
                <a:latin typeface="Times New Roman" pitchFamily="18" charset="0"/>
              </a:rPr>
              <a:t>       ΠΑΡΑΘΕΣΗΣ                                       ΠΑΡΑΘΕΣΗΣ </a:t>
            </a:r>
          </a:p>
          <a:p>
            <a:pPr marL="609600" indent="-609600" algn="l" eaLnBrk="1" hangingPunct="1">
              <a:spcBef>
                <a:spcPct val="20000"/>
              </a:spcBef>
              <a:buClr>
                <a:schemeClr val="accent2"/>
              </a:buClr>
              <a:buSzPct val="80000"/>
              <a:buFont typeface="Wingdings" pitchFamily="2" charset="2"/>
              <a:buNone/>
            </a:pPr>
            <a:r>
              <a:rPr lang="el-GR" sz="2400" dirty="0">
                <a:latin typeface="Times New Roman" pitchFamily="18" charset="0"/>
              </a:rPr>
              <a:t>                                      </a:t>
            </a:r>
            <a:endParaRPr lang="el-GR" sz="2400" dirty="0" smtClean="0">
              <a:latin typeface="Times New Roman" pitchFamily="18" charset="0"/>
            </a:endParaRPr>
          </a:p>
          <a:p>
            <a:pPr marL="609600" indent="-609600" algn="ctr" eaLnBrk="1" hangingPunct="1">
              <a:spcBef>
                <a:spcPct val="20000"/>
              </a:spcBef>
              <a:buClr>
                <a:schemeClr val="accent2"/>
              </a:buClr>
              <a:buSzPct val="80000"/>
              <a:buFont typeface="Wingdings" pitchFamily="2" charset="2"/>
              <a:buNone/>
            </a:pPr>
            <a:r>
              <a:rPr lang="el-GR" sz="2400" dirty="0" smtClean="0">
                <a:latin typeface="Times New Roman" pitchFamily="18" charset="0"/>
              </a:rPr>
              <a:t>ΠΟΛΛΑΠΛΩΝ </a:t>
            </a:r>
            <a:endParaRPr lang="el-GR" sz="2400" dirty="0">
              <a:latin typeface="Times New Roman" pitchFamily="18" charset="0"/>
            </a:endParaRPr>
          </a:p>
          <a:p>
            <a:pPr marL="609600" indent="-609600" algn="l" eaLnBrk="1" hangingPunct="1">
              <a:spcBef>
                <a:spcPct val="20000"/>
              </a:spcBef>
              <a:buClr>
                <a:schemeClr val="accent2"/>
              </a:buClr>
              <a:buSzPct val="80000"/>
              <a:buFont typeface="Wingdings" pitchFamily="2" charset="2"/>
              <a:buNone/>
            </a:pPr>
            <a:r>
              <a:rPr lang="el-GR" sz="2400" dirty="0">
                <a:latin typeface="Times New Roman" pitchFamily="18" charset="0"/>
              </a:rPr>
              <a:t>                                         ΒΑΘΜΙΔΩΝ</a:t>
            </a:r>
          </a:p>
          <a:p>
            <a:pPr marL="609600" indent="-609600" algn="l" eaLnBrk="1" hangingPunct="1">
              <a:spcBef>
                <a:spcPct val="20000"/>
              </a:spcBef>
              <a:buClr>
                <a:schemeClr val="accent2"/>
              </a:buClr>
              <a:buSzPct val="80000"/>
              <a:buFont typeface="Wingdings" pitchFamily="2" charset="2"/>
              <a:buNone/>
            </a:pPr>
            <a:endParaRPr lang="en-US" sz="2400" dirty="0">
              <a:latin typeface="Times New Roman" pitchFamily="18" charset="0"/>
            </a:endParaRPr>
          </a:p>
        </p:txBody>
      </p:sp>
      <p:sp>
        <p:nvSpPr>
          <p:cNvPr id="140295" name="AutoShape 7"/>
          <p:cNvSpPr>
            <a:spLocks noChangeArrowheads="1"/>
          </p:cNvSpPr>
          <p:nvPr/>
        </p:nvSpPr>
        <p:spPr bwMode="auto">
          <a:xfrm>
            <a:off x="3635375" y="3933825"/>
            <a:ext cx="2089150" cy="1439863"/>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blipFill>
            <a:blip r:embed="rId2" cstate="print"/>
            <a:tile tx="0" ty="0" sx="100000" sy="100000" flip="none" algn="tl"/>
          </a:blipFill>
          <a:ln w="9525" algn="ctr">
            <a:solidFill>
              <a:schemeClr val="tx1"/>
            </a:solidFill>
            <a:miter lim="800000"/>
            <a:headEnd/>
            <a:tailEnd/>
          </a:ln>
          <a:effectLst/>
        </p:spPr>
        <p:txBody>
          <a:bodyPr wrap="none" anchor="ctr"/>
          <a:lstStyle/>
          <a:p>
            <a:endParaRPr lang="el-GR" dirty="0"/>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ChangeArrowheads="1"/>
          </p:cNvSpPr>
          <p:nvPr/>
        </p:nvSpPr>
        <p:spPr bwMode="auto">
          <a:xfrm>
            <a:off x="611188" y="609600"/>
            <a:ext cx="8139112" cy="1143000"/>
          </a:xfrm>
          <a:prstGeom prst="rect">
            <a:avLst/>
          </a:prstGeom>
          <a:noFill/>
          <a:ln w="9525">
            <a:noFill/>
            <a:miter lim="800000"/>
            <a:headEnd/>
            <a:tailEnd/>
          </a:ln>
          <a:effectLst/>
        </p:spPr>
        <p:txBody>
          <a:bodyPr anchor="ctr"/>
          <a:lstStyle/>
          <a:p>
            <a:pPr algn="ctr"/>
            <a:r>
              <a:rPr lang="el-GR" sz="2500" b="1" dirty="0">
                <a:solidFill>
                  <a:srgbClr val="7030A0"/>
                </a:solidFill>
              </a:rPr>
              <a:t>80 0</a:t>
            </a:r>
            <a:r>
              <a:rPr lang="en-US" sz="2500" b="1" dirty="0">
                <a:solidFill>
                  <a:srgbClr val="7030A0"/>
                </a:solidFill>
              </a:rPr>
              <a:t>1</a:t>
            </a:r>
            <a:r>
              <a:rPr lang="el-GR" sz="2500" b="1" dirty="0">
                <a:solidFill>
                  <a:srgbClr val="7030A0"/>
                </a:solidFill>
              </a:rPr>
              <a:t> </a:t>
            </a:r>
            <a:r>
              <a:rPr lang="en-US" sz="2500" b="1" dirty="0">
                <a:solidFill>
                  <a:srgbClr val="7030A0"/>
                </a:solidFill>
              </a:rPr>
              <a:t>MIKTA </a:t>
            </a:r>
            <a:r>
              <a:rPr lang="el-GR" sz="2500" b="1" dirty="0">
                <a:solidFill>
                  <a:srgbClr val="7030A0"/>
                </a:solidFill>
              </a:rPr>
              <a:t>ΑΠΟΤΕΛΕΣΜΑΤΑ</a:t>
            </a:r>
          </a:p>
        </p:txBody>
      </p:sp>
      <p:sp>
        <p:nvSpPr>
          <p:cNvPr id="404483" name="Text Box 3"/>
          <p:cNvSpPr txBox="1">
            <a:spLocks noChangeArrowheads="1"/>
          </p:cNvSpPr>
          <p:nvPr/>
        </p:nvSpPr>
        <p:spPr bwMode="auto">
          <a:xfrm>
            <a:off x="395536" y="1772816"/>
            <a:ext cx="3600400" cy="369332"/>
          </a:xfrm>
          <a:prstGeom prst="rect">
            <a:avLst/>
          </a:prstGeom>
          <a:noFill/>
          <a:ln w="9525">
            <a:noFill/>
            <a:miter lim="800000"/>
            <a:headEnd/>
            <a:tailEnd/>
          </a:ln>
          <a:effectLst/>
        </p:spPr>
        <p:txBody>
          <a:bodyPr wrap="square">
            <a:spAutoFit/>
          </a:bodyPr>
          <a:lstStyle/>
          <a:p>
            <a:r>
              <a:rPr lang="el-GR" b="1" i="1" dirty="0">
                <a:solidFill>
                  <a:schemeClr val="bg1">
                    <a:lumMod val="95000"/>
                    <a:lumOff val="5000"/>
                  </a:schemeClr>
                </a:solidFill>
              </a:rPr>
              <a:t>ΥΠΟΛΟΙΠΟ ΑΠΟ 80 00</a:t>
            </a:r>
          </a:p>
        </p:txBody>
      </p:sp>
      <p:cxnSp>
        <p:nvCxnSpPr>
          <p:cNvPr id="404485" name="AutoShape 5"/>
          <p:cNvCxnSpPr>
            <a:cxnSpLocks noChangeShapeType="1"/>
          </p:cNvCxnSpPr>
          <p:nvPr/>
        </p:nvCxnSpPr>
        <p:spPr bwMode="auto">
          <a:xfrm>
            <a:off x="4427538" y="1700213"/>
            <a:ext cx="0" cy="3168650"/>
          </a:xfrm>
          <a:prstGeom prst="straightConnector1">
            <a:avLst/>
          </a:prstGeom>
          <a:noFill/>
          <a:ln w="28575">
            <a:solidFill>
              <a:schemeClr val="hlink"/>
            </a:solidFill>
            <a:round/>
            <a:headEnd/>
            <a:tailEnd/>
          </a:ln>
          <a:effectLst/>
        </p:spPr>
      </p:cxnSp>
      <p:sp>
        <p:nvSpPr>
          <p:cNvPr id="404492" name="Text Box 12"/>
          <p:cNvSpPr txBox="1">
            <a:spLocks noChangeArrowheads="1"/>
          </p:cNvSpPr>
          <p:nvPr/>
        </p:nvSpPr>
        <p:spPr bwMode="auto">
          <a:xfrm>
            <a:off x="4572000" y="1773238"/>
            <a:ext cx="3744416" cy="369332"/>
          </a:xfrm>
          <a:prstGeom prst="rect">
            <a:avLst/>
          </a:prstGeom>
          <a:noFill/>
          <a:ln w="9525">
            <a:noFill/>
            <a:miter lim="800000"/>
            <a:headEnd/>
            <a:tailEnd/>
          </a:ln>
          <a:effectLst/>
        </p:spPr>
        <p:txBody>
          <a:bodyPr wrap="square">
            <a:spAutoFit/>
          </a:bodyPr>
          <a:lstStyle/>
          <a:p>
            <a:r>
              <a:rPr lang="el-GR" b="1" i="1" dirty="0">
                <a:solidFill>
                  <a:schemeClr val="bg1">
                    <a:lumMod val="95000"/>
                    <a:lumOff val="5000"/>
                  </a:schemeClr>
                </a:solidFill>
              </a:rPr>
              <a:t>ΥΠΟΛΟΙΠΟ ΑΠΟ 80 00</a:t>
            </a:r>
          </a:p>
        </p:txBody>
      </p:sp>
      <p:sp>
        <p:nvSpPr>
          <p:cNvPr id="404494" name="Text Box 14"/>
          <p:cNvSpPr txBox="1">
            <a:spLocks noChangeArrowheads="1"/>
          </p:cNvSpPr>
          <p:nvPr/>
        </p:nvSpPr>
        <p:spPr bwMode="auto">
          <a:xfrm>
            <a:off x="251520" y="2276872"/>
            <a:ext cx="4032448" cy="646331"/>
          </a:xfrm>
          <a:prstGeom prst="rect">
            <a:avLst/>
          </a:prstGeom>
          <a:noFill/>
          <a:ln w="31750">
            <a:solidFill>
              <a:schemeClr val="accent1"/>
            </a:solidFill>
            <a:miter lim="800000"/>
            <a:headEnd/>
            <a:tailEnd/>
          </a:ln>
          <a:effectLst/>
        </p:spPr>
        <p:txBody>
          <a:bodyPr wrap="square">
            <a:spAutoFit/>
          </a:bodyPr>
          <a:lstStyle/>
          <a:p>
            <a:r>
              <a:rPr lang="el-GR" b="1" dirty="0">
                <a:solidFill>
                  <a:srgbClr val="0000FF"/>
                </a:solidFill>
              </a:rPr>
              <a:t>80 03 Έσοδα μη </a:t>
            </a:r>
            <a:r>
              <a:rPr lang="el-GR" b="1" dirty="0" smtClean="0">
                <a:solidFill>
                  <a:srgbClr val="0000FF"/>
                </a:solidFill>
              </a:rPr>
              <a:t>προσδιοριστικά του μικτού αποτελέσματος</a:t>
            </a:r>
            <a:endParaRPr lang="el-GR" b="1" dirty="0">
              <a:solidFill>
                <a:srgbClr val="0000FF"/>
              </a:solidFill>
            </a:endParaRPr>
          </a:p>
        </p:txBody>
      </p:sp>
      <p:sp>
        <p:nvSpPr>
          <p:cNvPr id="404496" name="Text Box 16"/>
          <p:cNvSpPr txBox="1">
            <a:spLocks noChangeArrowheads="1"/>
          </p:cNvSpPr>
          <p:nvPr/>
        </p:nvSpPr>
        <p:spPr bwMode="auto">
          <a:xfrm>
            <a:off x="4508500" y="2133600"/>
            <a:ext cx="4167956" cy="646331"/>
          </a:xfrm>
          <a:prstGeom prst="rect">
            <a:avLst/>
          </a:prstGeom>
          <a:noFill/>
          <a:ln w="31750">
            <a:solidFill>
              <a:schemeClr val="accent1"/>
            </a:solidFill>
            <a:miter lim="800000"/>
            <a:headEnd/>
            <a:tailEnd/>
          </a:ln>
          <a:effectLst/>
        </p:spPr>
        <p:txBody>
          <a:bodyPr wrap="square">
            <a:spAutoFit/>
          </a:bodyPr>
          <a:lstStyle/>
          <a:p>
            <a:r>
              <a:rPr lang="el-GR" b="1" dirty="0">
                <a:solidFill>
                  <a:srgbClr val="C00000"/>
                </a:solidFill>
              </a:rPr>
              <a:t>80 02 Έξοδα μη </a:t>
            </a:r>
            <a:r>
              <a:rPr lang="el-GR" b="1" dirty="0" smtClean="0">
                <a:solidFill>
                  <a:srgbClr val="C00000"/>
                </a:solidFill>
              </a:rPr>
              <a:t>προσδιοριστικά του μικτού αποτελέσματος</a:t>
            </a:r>
            <a:endParaRPr lang="el-GR" b="1" dirty="0">
              <a:solidFill>
                <a:srgbClr val="C00000"/>
              </a:solidFill>
            </a:endParaRPr>
          </a:p>
        </p:txBody>
      </p:sp>
      <p:sp>
        <p:nvSpPr>
          <p:cNvPr id="404498" name="Rectangle 18"/>
          <p:cNvSpPr>
            <a:spLocks noChangeArrowheads="1"/>
          </p:cNvSpPr>
          <p:nvPr/>
        </p:nvSpPr>
        <p:spPr bwMode="auto">
          <a:xfrm>
            <a:off x="107950" y="3212976"/>
            <a:ext cx="4248026" cy="1754326"/>
          </a:xfrm>
          <a:prstGeom prst="rect">
            <a:avLst/>
          </a:prstGeom>
          <a:noFill/>
          <a:ln w="9525">
            <a:noFill/>
            <a:miter lim="800000"/>
            <a:headEnd/>
            <a:tailEnd/>
          </a:ln>
          <a:effectLst/>
        </p:spPr>
        <p:txBody>
          <a:bodyPr wrap="square">
            <a:spAutoFit/>
          </a:bodyPr>
          <a:lstStyle/>
          <a:p>
            <a:r>
              <a:rPr lang="el-GR" b="1" dirty="0">
                <a:solidFill>
                  <a:srgbClr val="0000CC"/>
                </a:solidFill>
              </a:rPr>
              <a:t>80</a:t>
            </a:r>
            <a:r>
              <a:rPr lang="en-US" b="1" dirty="0">
                <a:solidFill>
                  <a:srgbClr val="0000CC"/>
                </a:solidFill>
              </a:rPr>
              <a:t> </a:t>
            </a:r>
            <a:r>
              <a:rPr lang="el-GR" b="1" dirty="0">
                <a:solidFill>
                  <a:srgbClr val="0000CC"/>
                </a:solidFill>
              </a:rPr>
              <a:t>03</a:t>
            </a:r>
            <a:r>
              <a:rPr lang="en-US" b="1" dirty="0">
                <a:solidFill>
                  <a:srgbClr val="0000CC"/>
                </a:solidFill>
              </a:rPr>
              <a:t> </a:t>
            </a:r>
            <a:r>
              <a:rPr lang="el-GR" b="1" dirty="0">
                <a:solidFill>
                  <a:srgbClr val="0000CC"/>
                </a:solidFill>
              </a:rPr>
              <a:t>00 Άλλα </a:t>
            </a:r>
            <a:r>
              <a:rPr lang="el-GR" b="1" dirty="0" smtClean="0">
                <a:solidFill>
                  <a:srgbClr val="0000CC"/>
                </a:solidFill>
              </a:rPr>
              <a:t>έσοδα δραστηριότητας</a:t>
            </a:r>
            <a:endParaRPr lang="el-GR" b="1" dirty="0">
              <a:solidFill>
                <a:srgbClr val="0000CC"/>
              </a:solidFill>
            </a:endParaRPr>
          </a:p>
          <a:p>
            <a:endParaRPr lang="el-GR" b="1" dirty="0" smtClean="0">
              <a:solidFill>
                <a:srgbClr val="0000CC"/>
              </a:solidFill>
            </a:endParaRPr>
          </a:p>
          <a:p>
            <a:r>
              <a:rPr lang="el-GR" b="1" dirty="0" smtClean="0">
                <a:solidFill>
                  <a:srgbClr val="0000CC"/>
                </a:solidFill>
              </a:rPr>
              <a:t>80</a:t>
            </a:r>
            <a:r>
              <a:rPr lang="en-US" b="1" dirty="0" smtClean="0">
                <a:solidFill>
                  <a:srgbClr val="0000CC"/>
                </a:solidFill>
              </a:rPr>
              <a:t> </a:t>
            </a:r>
            <a:r>
              <a:rPr lang="el-GR" b="1" dirty="0">
                <a:solidFill>
                  <a:srgbClr val="0000CC"/>
                </a:solidFill>
              </a:rPr>
              <a:t>03</a:t>
            </a:r>
            <a:r>
              <a:rPr lang="en-US" b="1" dirty="0">
                <a:solidFill>
                  <a:srgbClr val="0000CC"/>
                </a:solidFill>
              </a:rPr>
              <a:t> </a:t>
            </a:r>
            <a:r>
              <a:rPr lang="el-GR" b="1" dirty="0">
                <a:solidFill>
                  <a:srgbClr val="0000CC"/>
                </a:solidFill>
              </a:rPr>
              <a:t>02 Έσοδα </a:t>
            </a:r>
            <a:r>
              <a:rPr lang="el-GR" b="1" dirty="0" smtClean="0">
                <a:solidFill>
                  <a:srgbClr val="0000CC"/>
                </a:solidFill>
              </a:rPr>
              <a:t>χρεογράφων</a:t>
            </a:r>
            <a:endParaRPr lang="el-GR" b="1" dirty="0">
              <a:solidFill>
                <a:srgbClr val="0000CC"/>
              </a:solidFill>
            </a:endParaRPr>
          </a:p>
          <a:p>
            <a:endParaRPr lang="el-GR" b="1" dirty="0" smtClean="0">
              <a:solidFill>
                <a:srgbClr val="0000CC"/>
              </a:solidFill>
            </a:endParaRPr>
          </a:p>
          <a:p>
            <a:r>
              <a:rPr lang="el-GR" b="1" dirty="0" smtClean="0">
                <a:solidFill>
                  <a:srgbClr val="0000CC"/>
                </a:solidFill>
              </a:rPr>
              <a:t>80</a:t>
            </a:r>
            <a:r>
              <a:rPr lang="en-US" b="1" dirty="0" smtClean="0">
                <a:solidFill>
                  <a:srgbClr val="0000CC"/>
                </a:solidFill>
              </a:rPr>
              <a:t> </a:t>
            </a:r>
            <a:r>
              <a:rPr lang="el-GR" b="1" dirty="0">
                <a:solidFill>
                  <a:srgbClr val="0000CC"/>
                </a:solidFill>
              </a:rPr>
              <a:t>03</a:t>
            </a:r>
            <a:r>
              <a:rPr lang="en-US" b="1" dirty="0">
                <a:solidFill>
                  <a:srgbClr val="0000CC"/>
                </a:solidFill>
              </a:rPr>
              <a:t> </a:t>
            </a:r>
            <a:r>
              <a:rPr lang="el-GR" b="1" dirty="0">
                <a:solidFill>
                  <a:srgbClr val="0000CC"/>
                </a:solidFill>
              </a:rPr>
              <a:t>04 Πιστωτικοί </a:t>
            </a:r>
            <a:r>
              <a:rPr lang="el-GR" b="1" dirty="0" smtClean="0">
                <a:solidFill>
                  <a:srgbClr val="0000CC"/>
                </a:solidFill>
              </a:rPr>
              <a:t>τόκοι και </a:t>
            </a:r>
            <a:r>
              <a:rPr lang="el-GR" b="1" dirty="0">
                <a:solidFill>
                  <a:srgbClr val="0000CC"/>
                </a:solidFill>
              </a:rPr>
              <a:t>συναφή έξοδα</a:t>
            </a:r>
          </a:p>
        </p:txBody>
      </p:sp>
      <p:sp>
        <p:nvSpPr>
          <p:cNvPr id="404499" name="Rectangle 19"/>
          <p:cNvSpPr>
            <a:spLocks noChangeArrowheads="1"/>
          </p:cNvSpPr>
          <p:nvPr/>
        </p:nvSpPr>
        <p:spPr bwMode="auto">
          <a:xfrm>
            <a:off x="4499992" y="2780928"/>
            <a:ext cx="4392488" cy="2862322"/>
          </a:xfrm>
          <a:prstGeom prst="rect">
            <a:avLst/>
          </a:prstGeom>
          <a:noFill/>
          <a:ln w="9525">
            <a:noFill/>
            <a:miter lim="800000"/>
            <a:headEnd/>
            <a:tailEnd/>
          </a:ln>
          <a:effectLst/>
        </p:spPr>
        <p:txBody>
          <a:bodyPr wrap="square">
            <a:spAutoFit/>
          </a:bodyPr>
          <a:lstStyle/>
          <a:p>
            <a:r>
              <a:rPr lang="el-GR" b="1" dirty="0">
                <a:solidFill>
                  <a:srgbClr val="FFC000"/>
                </a:solidFill>
              </a:rPr>
              <a:t>80</a:t>
            </a:r>
            <a:r>
              <a:rPr lang="en-US" b="1" dirty="0">
                <a:solidFill>
                  <a:srgbClr val="FFC000"/>
                </a:solidFill>
              </a:rPr>
              <a:t> </a:t>
            </a:r>
            <a:r>
              <a:rPr lang="el-GR" b="1" dirty="0">
                <a:solidFill>
                  <a:srgbClr val="FFC000"/>
                </a:solidFill>
              </a:rPr>
              <a:t>02</a:t>
            </a:r>
            <a:r>
              <a:rPr lang="en-US" b="1" dirty="0">
                <a:solidFill>
                  <a:srgbClr val="FFC000"/>
                </a:solidFill>
              </a:rPr>
              <a:t> </a:t>
            </a:r>
            <a:r>
              <a:rPr lang="el-GR" b="1" dirty="0">
                <a:solidFill>
                  <a:srgbClr val="FFC000"/>
                </a:solidFill>
              </a:rPr>
              <a:t>00 Έξοδα </a:t>
            </a:r>
            <a:r>
              <a:rPr lang="el-GR" b="1" dirty="0" smtClean="0">
                <a:solidFill>
                  <a:srgbClr val="FFC000"/>
                </a:solidFill>
              </a:rPr>
              <a:t>Διοικητικής Λειτουργίας </a:t>
            </a:r>
            <a:endParaRPr lang="el-GR" b="1" dirty="0">
              <a:solidFill>
                <a:srgbClr val="FFC000"/>
              </a:solidFill>
            </a:endParaRPr>
          </a:p>
          <a:p>
            <a:r>
              <a:rPr lang="el-GR" b="1" dirty="0">
                <a:solidFill>
                  <a:srgbClr val="FFC000"/>
                </a:solidFill>
              </a:rPr>
              <a:t>80</a:t>
            </a:r>
            <a:r>
              <a:rPr lang="en-US" b="1" dirty="0">
                <a:solidFill>
                  <a:srgbClr val="FFC000"/>
                </a:solidFill>
              </a:rPr>
              <a:t> </a:t>
            </a:r>
            <a:r>
              <a:rPr lang="el-GR" b="1" dirty="0">
                <a:solidFill>
                  <a:srgbClr val="FFC000"/>
                </a:solidFill>
              </a:rPr>
              <a:t>02</a:t>
            </a:r>
            <a:r>
              <a:rPr lang="en-US" b="1" dirty="0">
                <a:solidFill>
                  <a:srgbClr val="FFC000"/>
                </a:solidFill>
              </a:rPr>
              <a:t> </a:t>
            </a:r>
            <a:r>
              <a:rPr lang="el-GR" b="1" dirty="0">
                <a:solidFill>
                  <a:srgbClr val="FFC000"/>
                </a:solidFill>
              </a:rPr>
              <a:t>01 Έξοδα </a:t>
            </a:r>
            <a:r>
              <a:rPr lang="el-GR" b="1" dirty="0" smtClean="0">
                <a:solidFill>
                  <a:srgbClr val="FFC000"/>
                </a:solidFill>
              </a:rPr>
              <a:t>λειτουργίας ερευνών </a:t>
            </a:r>
            <a:r>
              <a:rPr lang="el-GR" b="1" dirty="0">
                <a:solidFill>
                  <a:srgbClr val="FFC000"/>
                </a:solidFill>
              </a:rPr>
              <a:t>&amp; ανάπτυξης</a:t>
            </a:r>
          </a:p>
          <a:p>
            <a:r>
              <a:rPr lang="el-GR" b="1" dirty="0">
                <a:solidFill>
                  <a:srgbClr val="FFC000"/>
                </a:solidFill>
              </a:rPr>
              <a:t>80</a:t>
            </a:r>
            <a:r>
              <a:rPr lang="en-US" b="1" dirty="0">
                <a:solidFill>
                  <a:srgbClr val="FFC000"/>
                </a:solidFill>
              </a:rPr>
              <a:t> </a:t>
            </a:r>
            <a:r>
              <a:rPr lang="el-GR" b="1" dirty="0">
                <a:solidFill>
                  <a:srgbClr val="FFC000"/>
                </a:solidFill>
              </a:rPr>
              <a:t>02</a:t>
            </a:r>
            <a:r>
              <a:rPr lang="en-US" b="1" dirty="0">
                <a:solidFill>
                  <a:srgbClr val="FFC000"/>
                </a:solidFill>
              </a:rPr>
              <a:t> </a:t>
            </a:r>
            <a:r>
              <a:rPr lang="el-GR" b="1" dirty="0">
                <a:solidFill>
                  <a:srgbClr val="FFC000"/>
                </a:solidFill>
              </a:rPr>
              <a:t>02 Έξοδα λειτουργίας </a:t>
            </a:r>
            <a:r>
              <a:rPr lang="el-GR" b="1" dirty="0" smtClean="0">
                <a:solidFill>
                  <a:srgbClr val="FFC000"/>
                </a:solidFill>
              </a:rPr>
              <a:t>Δημόσιων </a:t>
            </a:r>
            <a:r>
              <a:rPr lang="el-GR" b="1" dirty="0">
                <a:solidFill>
                  <a:srgbClr val="FFC000"/>
                </a:solidFill>
              </a:rPr>
              <a:t>Σχέσεων</a:t>
            </a:r>
          </a:p>
          <a:p>
            <a:r>
              <a:rPr lang="el-GR" b="1" dirty="0">
                <a:solidFill>
                  <a:srgbClr val="FFC000"/>
                </a:solidFill>
              </a:rPr>
              <a:t>…</a:t>
            </a:r>
          </a:p>
          <a:p>
            <a:r>
              <a:rPr lang="el-GR" b="1" dirty="0">
                <a:solidFill>
                  <a:srgbClr val="FFC000"/>
                </a:solidFill>
              </a:rPr>
              <a:t>…</a:t>
            </a:r>
          </a:p>
          <a:p>
            <a:r>
              <a:rPr lang="el-GR" b="1" dirty="0">
                <a:solidFill>
                  <a:srgbClr val="FFC000"/>
                </a:solidFill>
              </a:rPr>
              <a:t>80</a:t>
            </a:r>
            <a:r>
              <a:rPr lang="en-US" b="1" dirty="0">
                <a:solidFill>
                  <a:srgbClr val="FFC000"/>
                </a:solidFill>
              </a:rPr>
              <a:t> </a:t>
            </a:r>
            <a:r>
              <a:rPr lang="el-GR" b="1" dirty="0">
                <a:solidFill>
                  <a:srgbClr val="FFC000"/>
                </a:solidFill>
              </a:rPr>
              <a:t>02</a:t>
            </a:r>
            <a:r>
              <a:rPr lang="en-US" b="1" dirty="0">
                <a:solidFill>
                  <a:srgbClr val="FFC000"/>
                </a:solidFill>
              </a:rPr>
              <a:t> </a:t>
            </a:r>
            <a:r>
              <a:rPr lang="el-GR" b="1" dirty="0">
                <a:solidFill>
                  <a:srgbClr val="FFC000"/>
                </a:solidFill>
              </a:rPr>
              <a:t>06 Χρεωστικοί </a:t>
            </a:r>
            <a:r>
              <a:rPr lang="el-GR" b="1" dirty="0" smtClean="0">
                <a:solidFill>
                  <a:srgbClr val="FFC000"/>
                </a:solidFill>
              </a:rPr>
              <a:t>τόκοι και </a:t>
            </a:r>
            <a:r>
              <a:rPr lang="el-GR" b="1" dirty="0">
                <a:solidFill>
                  <a:srgbClr val="FFC000"/>
                </a:solidFill>
              </a:rPr>
              <a:t>συναφή έξοδα</a:t>
            </a:r>
          </a:p>
        </p:txBody>
      </p:sp>
      <p:sp>
        <p:nvSpPr>
          <p:cNvPr id="404500" name="Text Box 20"/>
          <p:cNvSpPr txBox="1">
            <a:spLocks noChangeArrowheads="1"/>
          </p:cNvSpPr>
          <p:nvPr/>
        </p:nvSpPr>
        <p:spPr bwMode="auto">
          <a:xfrm>
            <a:off x="251520" y="5661248"/>
            <a:ext cx="3887788" cy="830997"/>
          </a:xfrm>
          <a:prstGeom prst="rect">
            <a:avLst/>
          </a:prstGeom>
          <a:noFill/>
          <a:ln w="9525">
            <a:noFill/>
            <a:miter lim="800000"/>
            <a:headEnd/>
            <a:tailEnd/>
          </a:ln>
          <a:effectLst/>
        </p:spPr>
        <p:txBody>
          <a:bodyPr>
            <a:spAutoFit/>
          </a:bodyPr>
          <a:lstStyle/>
          <a:p>
            <a:pPr algn="ctr"/>
            <a:r>
              <a:rPr lang="el-GR" sz="2400" b="1" i="1" dirty="0">
                <a:solidFill>
                  <a:srgbClr val="002060"/>
                </a:solidFill>
              </a:rPr>
              <a:t>ΜΙΚΤΑ ΑΠΟΤΕΛΕΣΜΑΤΑ ΧΡΗΣΗΣ</a:t>
            </a:r>
          </a:p>
        </p:txBody>
      </p:sp>
      <p:sp>
        <p:nvSpPr>
          <p:cNvPr id="404501" name="Text Box 21"/>
          <p:cNvSpPr txBox="1">
            <a:spLocks noChangeArrowheads="1"/>
          </p:cNvSpPr>
          <p:nvPr/>
        </p:nvSpPr>
        <p:spPr bwMode="auto">
          <a:xfrm>
            <a:off x="4283968" y="5733256"/>
            <a:ext cx="3887788" cy="830997"/>
          </a:xfrm>
          <a:prstGeom prst="rect">
            <a:avLst/>
          </a:prstGeom>
          <a:noFill/>
          <a:ln w="9525">
            <a:noFill/>
            <a:miter lim="800000"/>
            <a:headEnd/>
            <a:tailEnd/>
          </a:ln>
          <a:effectLst/>
        </p:spPr>
        <p:txBody>
          <a:bodyPr>
            <a:spAutoFit/>
          </a:bodyPr>
          <a:lstStyle/>
          <a:p>
            <a:pPr algn="ctr"/>
            <a:r>
              <a:rPr lang="el-GR" sz="2400" b="1" i="1" dirty="0">
                <a:solidFill>
                  <a:srgbClr val="C00000"/>
                </a:solidFill>
              </a:rPr>
              <a:t>ΜΙΚΤΑ ΑΠΟΤΕΛΕΣΜΑΤΑ ΧΡΗΣΗΣ</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4482"/>
                                        </p:tgtEl>
                                        <p:attrNameLst>
                                          <p:attrName>style.visibility</p:attrName>
                                        </p:attrNameLst>
                                      </p:cBhvr>
                                      <p:to>
                                        <p:strVal val="visible"/>
                                      </p:to>
                                    </p:set>
                                    <p:animEffect transition="in" filter="diamond(in)">
                                      <p:cBhvr>
                                        <p:cTn id="7" dur="2000"/>
                                        <p:tgtEl>
                                          <p:spTgt spid="40448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4485"/>
                                        </p:tgtEl>
                                        <p:attrNameLst>
                                          <p:attrName>style.visibility</p:attrName>
                                        </p:attrNameLst>
                                      </p:cBhvr>
                                      <p:to>
                                        <p:strVal val="visible"/>
                                      </p:to>
                                    </p:set>
                                    <p:animEffect transition="in" filter="box(in)">
                                      <p:cBhvr>
                                        <p:cTn id="12" dur="500"/>
                                        <p:tgtEl>
                                          <p:spTgt spid="40448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4483"/>
                                        </p:tgtEl>
                                        <p:attrNameLst>
                                          <p:attrName>style.visibility</p:attrName>
                                        </p:attrNameLst>
                                      </p:cBhvr>
                                      <p:to>
                                        <p:strVal val="visible"/>
                                      </p:to>
                                    </p:set>
                                    <p:anim calcmode="lin" valueType="num">
                                      <p:cBhvr additive="base">
                                        <p:cTn id="17" dur="500" fill="hold"/>
                                        <p:tgtEl>
                                          <p:spTgt spid="404483"/>
                                        </p:tgtEl>
                                        <p:attrNameLst>
                                          <p:attrName>ppt_x</p:attrName>
                                        </p:attrNameLst>
                                      </p:cBhvr>
                                      <p:tavLst>
                                        <p:tav tm="0">
                                          <p:val>
                                            <p:strVal val="0-#ppt_w/2"/>
                                          </p:val>
                                        </p:tav>
                                        <p:tav tm="100000">
                                          <p:val>
                                            <p:strVal val="#ppt_x"/>
                                          </p:val>
                                        </p:tav>
                                      </p:tavLst>
                                    </p:anim>
                                    <p:anim calcmode="lin" valueType="num">
                                      <p:cBhvr additive="base">
                                        <p:cTn id="18" dur="500" fill="hold"/>
                                        <p:tgtEl>
                                          <p:spTgt spid="40448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4492"/>
                                        </p:tgtEl>
                                        <p:attrNameLst>
                                          <p:attrName>style.visibility</p:attrName>
                                        </p:attrNameLst>
                                      </p:cBhvr>
                                      <p:to>
                                        <p:strVal val="visible"/>
                                      </p:to>
                                    </p:set>
                                    <p:anim calcmode="lin" valueType="num">
                                      <p:cBhvr additive="base">
                                        <p:cTn id="23" dur="500" fill="hold"/>
                                        <p:tgtEl>
                                          <p:spTgt spid="404492"/>
                                        </p:tgtEl>
                                        <p:attrNameLst>
                                          <p:attrName>ppt_x</p:attrName>
                                        </p:attrNameLst>
                                      </p:cBhvr>
                                      <p:tavLst>
                                        <p:tav tm="0">
                                          <p:val>
                                            <p:strVal val="0-#ppt_w/2"/>
                                          </p:val>
                                        </p:tav>
                                        <p:tav tm="100000">
                                          <p:val>
                                            <p:strVal val="#ppt_x"/>
                                          </p:val>
                                        </p:tav>
                                      </p:tavLst>
                                    </p:anim>
                                    <p:anim calcmode="lin" valueType="num">
                                      <p:cBhvr additive="base">
                                        <p:cTn id="24" dur="500" fill="hold"/>
                                        <p:tgtEl>
                                          <p:spTgt spid="40449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4496"/>
                                        </p:tgtEl>
                                        <p:attrNameLst>
                                          <p:attrName>style.visibility</p:attrName>
                                        </p:attrNameLst>
                                      </p:cBhvr>
                                      <p:to>
                                        <p:strVal val="visible"/>
                                      </p:to>
                                    </p:set>
                                    <p:anim calcmode="lin" valueType="num">
                                      <p:cBhvr additive="base">
                                        <p:cTn id="29" dur="500" fill="hold"/>
                                        <p:tgtEl>
                                          <p:spTgt spid="404496"/>
                                        </p:tgtEl>
                                        <p:attrNameLst>
                                          <p:attrName>ppt_x</p:attrName>
                                        </p:attrNameLst>
                                      </p:cBhvr>
                                      <p:tavLst>
                                        <p:tav tm="0">
                                          <p:val>
                                            <p:strVal val="0-#ppt_w/2"/>
                                          </p:val>
                                        </p:tav>
                                        <p:tav tm="100000">
                                          <p:val>
                                            <p:strVal val="#ppt_x"/>
                                          </p:val>
                                        </p:tav>
                                      </p:tavLst>
                                    </p:anim>
                                    <p:anim calcmode="lin" valueType="num">
                                      <p:cBhvr additive="base">
                                        <p:cTn id="30" dur="500" fill="hold"/>
                                        <p:tgtEl>
                                          <p:spTgt spid="40449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04494"/>
                                        </p:tgtEl>
                                        <p:attrNameLst>
                                          <p:attrName>style.visibility</p:attrName>
                                        </p:attrNameLst>
                                      </p:cBhvr>
                                      <p:to>
                                        <p:strVal val="visible"/>
                                      </p:to>
                                    </p:set>
                                    <p:anim calcmode="lin" valueType="num">
                                      <p:cBhvr additive="base">
                                        <p:cTn id="35" dur="500" fill="hold"/>
                                        <p:tgtEl>
                                          <p:spTgt spid="404494"/>
                                        </p:tgtEl>
                                        <p:attrNameLst>
                                          <p:attrName>ppt_x</p:attrName>
                                        </p:attrNameLst>
                                      </p:cBhvr>
                                      <p:tavLst>
                                        <p:tav tm="0">
                                          <p:val>
                                            <p:strVal val="0-#ppt_w/2"/>
                                          </p:val>
                                        </p:tav>
                                        <p:tav tm="100000">
                                          <p:val>
                                            <p:strVal val="#ppt_x"/>
                                          </p:val>
                                        </p:tav>
                                      </p:tavLst>
                                    </p:anim>
                                    <p:anim calcmode="lin" valueType="num">
                                      <p:cBhvr additive="base">
                                        <p:cTn id="36" dur="500" fill="hold"/>
                                        <p:tgtEl>
                                          <p:spTgt spid="40449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404496"/>
                                        </p:tgtEl>
                                        <p:attrNameLst>
                                          <p:attrName>ppt_x</p:attrName>
                                        </p:attrNameLst>
                                      </p:cBhvr>
                                      <p:tavLst>
                                        <p:tav tm="0">
                                          <p:val>
                                            <p:strVal val="ppt_x"/>
                                          </p:val>
                                        </p:tav>
                                        <p:tav tm="100000">
                                          <p:val>
                                            <p:strVal val="ppt_x"/>
                                          </p:val>
                                        </p:tav>
                                      </p:tavLst>
                                    </p:anim>
                                    <p:anim calcmode="lin" valueType="num">
                                      <p:cBhvr additive="base">
                                        <p:cTn id="41" dur="500"/>
                                        <p:tgtEl>
                                          <p:spTgt spid="404496"/>
                                        </p:tgtEl>
                                        <p:attrNameLst>
                                          <p:attrName>ppt_y</p:attrName>
                                        </p:attrNameLst>
                                      </p:cBhvr>
                                      <p:tavLst>
                                        <p:tav tm="0">
                                          <p:val>
                                            <p:strVal val="ppt_y"/>
                                          </p:val>
                                        </p:tav>
                                        <p:tav tm="100000">
                                          <p:val>
                                            <p:strVal val="1+ppt_h/2"/>
                                          </p:val>
                                        </p:tav>
                                      </p:tavLst>
                                    </p:anim>
                                    <p:set>
                                      <p:cBhvr>
                                        <p:cTn id="42" dur="1" fill="hold">
                                          <p:stCondLst>
                                            <p:cond delay="499"/>
                                          </p:stCondLst>
                                        </p:cTn>
                                        <p:tgtEl>
                                          <p:spTgt spid="40449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04494"/>
                                        </p:tgtEl>
                                        <p:attrNameLst>
                                          <p:attrName>ppt_x</p:attrName>
                                        </p:attrNameLst>
                                      </p:cBhvr>
                                      <p:tavLst>
                                        <p:tav tm="0">
                                          <p:val>
                                            <p:strVal val="ppt_x"/>
                                          </p:val>
                                        </p:tav>
                                        <p:tav tm="100000">
                                          <p:val>
                                            <p:strVal val="ppt_x"/>
                                          </p:val>
                                        </p:tav>
                                      </p:tavLst>
                                    </p:anim>
                                    <p:anim calcmode="lin" valueType="num">
                                      <p:cBhvr additive="base">
                                        <p:cTn id="47" dur="500"/>
                                        <p:tgtEl>
                                          <p:spTgt spid="404494"/>
                                        </p:tgtEl>
                                        <p:attrNameLst>
                                          <p:attrName>ppt_y</p:attrName>
                                        </p:attrNameLst>
                                      </p:cBhvr>
                                      <p:tavLst>
                                        <p:tav tm="0">
                                          <p:val>
                                            <p:strVal val="ppt_y"/>
                                          </p:val>
                                        </p:tav>
                                        <p:tav tm="100000">
                                          <p:val>
                                            <p:strVal val="1+ppt_h/2"/>
                                          </p:val>
                                        </p:tav>
                                      </p:tavLst>
                                    </p:anim>
                                    <p:set>
                                      <p:cBhvr>
                                        <p:cTn id="48" dur="1" fill="hold">
                                          <p:stCondLst>
                                            <p:cond delay="499"/>
                                          </p:stCondLst>
                                        </p:cTn>
                                        <p:tgtEl>
                                          <p:spTgt spid="40449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404499">
                                            <p:txEl>
                                              <p:pRg st="0" end="0"/>
                                            </p:txEl>
                                          </p:spTgt>
                                        </p:tgtEl>
                                        <p:attrNameLst>
                                          <p:attrName>style.visibility</p:attrName>
                                        </p:attrNameLst>
                                      </p:cBhvr>
                                      <p:to>
                                        <p:strVal val="visible"/>
                                      </p:to>
                                    </p:set>
                                    <p:anim calcmode="lin" valueType="num">
                                      <p:cBhvr additive="base">
                                        <p:cTn id="53" dur="500" fill="hold"/>
                                        <p:tgtEl>
                                          <p:spTgt spid="404499">
                                            <p:txEl>
                                              <p:pRg st="0" end="0"/>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4044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404499">
                                            <p:txEl>
                                              <p:pRg st="1" end="1"/>
                                            </p:txEl>
                                          </p:spTgt>
                                        </p:tgtEl>
                                        <p:attrNameLst>
                                          <p:attrName>style.visibility</p:attrName>
                                        </p:attrNameLst>
                                      </p:cBhvr>
                                      <p:to>
                                        <p:strVal val="visible"/>
                                      </p:to>
                                    </p:set>
                                    <p:anim calcmode="lin" valueType="num">
                                      <p:cBhvr additive="base">
                                        <p:cTn id="59" dur="500" fill="hold"/>
                                        <p:tgtEl>
                                          <p:spTgt spid="404499">
                                            <p:txEl>
                                              <p:pRg st="1" end="1"/>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4044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404499">
                                            <p:txEl>
                                              <p:pRg st="2" end="2"/>
                                            </p:txEl>
                                          </p:spTgt>
                                        </p:tgtEl>
                                        <p:attrNameLst>
                                          <p:attrName>style.visibility</p:attrName>
                                        </p:attrNameLst>
                                      </p:cBhvr>
                                      <p:to>
                                        <p:strVal val="visible"/>
                                      </p:to>
                                    </p:set>
                                    <p:anim calcmode="lin" valueType="num">
                                      <p:cBhvr additive="base">
                                        <p:cTn id="65" dur="500" fill="hold"/>
                                        <p:tgtEl>
                                          <p:spTgt spid="404499">
                                            <p:txEl>
                                              <p:pRg st="2" end="2"/>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4044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404499">
                                            <p:txEl>
                                              <p:pRg st="3" end="3"/>
                                            </p:txEl>
                                          </p:spTgt>
                                        </p:tgtEl>
                                        <p:attrNameLst>
                                          <p:attrName>style.visibility</p:attrName>
                                        </p:attrNameLst>
                                      </p:cBhvr>
                                      <p:to>
                                        <p:strVal val="visible"/>
                                      </p:to>
                                    </p:set>
                                    <p:anim calcmode="lin" valueType="num">
                                      <p:cBhvr additive="base">
                                        <p:cTn id="71" dur="500" fill="hold"/>
                                        <p:tgtEl>
                                          <p:spTgt spid="404499">
                                            <p:txEl>
                                              <p:pRg st="3" end="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404499">
                                            <p:txEl>
                                              <p:pRg st="3" end="3"/>
                                            </p:txEl>
                                          </p:spTgt>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404499">
                                            <p:txEl>
                                              <p:pRg st="4" end="4"/>
                                            </p:txEl>
                                          </p:spTgt>
                                        </p:tgtEl>
                                        <p:attrNameLst>
                                          <p:attrName>style.visibility</p:attrName>
                                        </p:attrNameLst>
                                      </p:cBhvr>
                                      <p:to>
                                        <p:strVal val="visible"/>
                                      </p:to>
                                    </p:set>
                                    <p:anim calcmode="lin" valueType="num">
                                      <p:cBhvr additive="base">
                                        <p:cTn id="75" dur="500" fill="hold"/>
                                        <p:tgtEl>
                                          <p:spTgt spid="404499">
                                            <p:txEl>
                                              <p:pRg st="4" end="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404499">
                                            <p:txEl>
                                              <p:pRg st="4" end="4"/>
                                            </p:txEl>
                                          </p:spTgt>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404499">
                                            <p:txEl>
                                              <p:pRg st="5" end="5"/>
                                            </p:txEl>
                                          </p:spTgt>
                                        </p:tgtEl>
                                        <p:attrNameLst>
                                          <p:attrName>style.visibility</p:attrName>
                                        </p:attrNameLst>
                                      </p:cBhvr>
                                      <p:to>
                                        <p:strVal val="visible"/>
                                      </p:to>
                                    </p:set>
                                    <p:anim calcmode="lin" valueType="num">
                                      <p:cBhvr additive="base">
                                        <p:cTn id="79" dur="500" fill="hold"/>
                                        <p:tgtEl>
                                          <p:spTgt spid="404499">
                                            <p:txEl>
                                              <p:pRg st="5" end="5"/>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0449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404498">
                                            <p:txEl>
                                              <p:pRg st="0" end="0"/>
                                            </p:txEl>
                                          </p:spTgt>
                                        </p:tgtEl>
                                        <p:attrNameLst>
                                          <p:attrName>style.visibility</p:attrName>
                                        </p:attrNameLst>
                                      </p:cBhvr>
                                      <p:to>
                                        <p:strVal val="visible"/>
                                      </p:to>
                                    </p:set>
                                    <p:anim calcmode="lin" valueType="num">
                                      <p:cBhvr additive="base">
                                        <p:cTn id="85" dur="500" fill="hold"/>
                                        <p:tgtEl>
                                          <p:spTgt spid="404498">
                                            <p:txEl>
                                              <p:pRg st="0" end="0"/>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4044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nodeType="clickEffect">
                                  <p:stCondLst>
                                    <p:cond delay="0"/>
                                  </p:stCondLst>
                                  <p:childTnLst>
                                    <p:set>
                                      <p:cBhvr>
                                        <p:cTn id="90" dur="1" fill="hold">
                                          <p:stCondLst>
                                            <p:cond delay="0"/>
                                          </p:stCondLst>
                                        </p:cTn>
                                        <p:tgtEl>
                                          <p:spTgt spid="404498">
                                            <p:txEl>
                                              <p:pRg st="2" end="2"/>
                                            </p:txEl>
                                          </p:spTgt>
                                        </p:tgtEl>
                                        <p:attrNameLst>
                                          <p:attrName>style.visibility</p:attrName>
                                        </p:attrNameLst>
                                      </p:cBhvr>
                                      <p:to>
                                        <p:strVal val="visible"/>
                                      </p:to>
                                    </p:set>
                                    <p:anim calcmode="lin" valueType="num">
                                      <p:cBhvr additive="base">
                                        <p:cTn id="91" dur="500" fill="hold"/>
                                        <p:tgtEl>
                                          <p:spTgt spid="404498">
                                            <p:txEl>
                                              <p:pRg st="2" end="2"/>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044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nodeType="clickEffect">
                                  <p:stCondLst>
                                    <p:cond delay="0"/>
                                  </p:stCondLst>
                                  <p:childTnLst>
                                    <p:set>
                                      <p:cBhvr>
                                        <p:cTn id="96" dur="1" fill="hold">
                                          <p:stCondLst>
                                            <p:cond delay="0"/>
                                          </p:stCondLst>
                                        </p:cTn>
                                        <p:tgtEl>
                                          <p:spTgt spid="404498">
                                            <p:txEl>
                                              <p:pRg st="4" end="4"/>
                                            </p:txEl>
                                          </p:spTgt>
                                        </p:tgtEl>
                                        <p:attrNameLst>
                                          <p:attrName>style.visibility</p:attrName>
                                        </p:attrNameLst>
                                      </p:cBhvr>
                                      <p:to>
                                        <p:strVal val="visible"/>
                                      </p:to>
                                    </p:set>
                                    <p:anim calcmode="lin" valueType="num">
                                      <p:cBhvr additive="base">
                                        <p:cTn id="97" dur="500" fill="hold"/>
                                        <p:tgtEl>
                                          <p:spTgt spid="404498">
                                            <p:txEl>
                                              <p:pRg st="4" end="4"/>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044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04500"/>
                                        </p:tgtEl>
                                        <p:attrNameLst>
                                          <p:attrName>style.visibility</p:attrName>
                                        </p:attrNameLst>
                                      </p:cBhvr>
                                      <p:to>
                                        <p:strVal val="visible"/>
                                      </p:to>
                                    </p:set>
                                    <p:anim calcmode="lin" valueType="num">
                                      <p:cBhvr additive="base">
                                        <p:cTn id="103" dur="500" fill="hold"/>
                                        <p:tgtEl>
                                          <p:spTgt spid="404500"/>
                                        </p:tgtEl>
                                        <p:attrNameLst>
                                          <p:attrName>ppt_x</p:attrName>
                                        </p:attrNameLst>
                                      </p:cBhvr>
                                      <p:tavLst>
                                        <p:tav tm="0">
                                          <p:val>
                                            <p:strVal val="0-#ppt_w/2"/>
                                          </p:val>
                                        </p:tav>
                                        <p:tav tm="100000">
                                          <p:val>
                                            <p:strVal val="#ppt_x"/>
                                          </p:val>
                                        </p:tav>
                                      </p:tavLst>
                                    </p:anim>
                                    <p:anim calcmode="lin" valueType="num">
                                      <p:cBhvr additive="base">
                                        <p:cTn id="104" dur="500" fill="hold"/>
                                        <p:tgtEl>
                                          <p:spTgt spid="404500"/>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04501"/>
                                        </p:tgtEl>
                                        <p:attrNameLst>
                                          <p:attrName>style.visibility</p:attrName>
                                        </p:attrNameLst>
                                      </p:cBhvr>
                                      <p:to>
                                        <p:strVal val="visible"/>
                                      </p:to>
                                    </p:set>
                                    <p:anim calcmode="lin" valueType="num">
                                      <p:cBhvr additive="base">
                                        <p:cTn id="109" dur="500" fill="hold"/>
                                        <p:tgtEl>
                                          <p:spTgt spid="404501"/>
                                        </p:tgtEl>
                                        <p:attrNameLst>
                                          <p:attrName>ppt_x</p:attrName>
                                        </p:attrNameLst>
                                      </p:cBhvr>
                                      <p:tavLst>
                                        <p:tav tm="0">
                                          <p:val>
                                            <p:strVal val="0-#ppt_w/2"/>
                                          </p:val>
                                        </p:tav>
                                        <p:tav tm="100000">
                                          <p:val>
                                            <p:strVal val="#ppt_x"/>
                                          </p:val>
                                        </p:tav>
                                      </p:tavLst>
                                    </p:anim>
                                    <p:anim calcmode="lin" valueType="num">
                                      <p:cBhvr additive="base">
                                        <p:cTn id="110" dur="500" fill="hold"/>
                                        <p:tgtEl>
                                          <p:spTgt spid="4045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2" grpId="0"/>
      <p:bldP spid="404483" grpId="0"/>
      <p:bldP spid="404492" grpId="0"/>
      <p:bldP spid="404494" grpId="0" animBg="1"/>
      <p:bldP spid="404494" grpId="1" animBg="1"/>
      <p:bldP spid="404496" grpId="0" animBg="1"/>
      <p:bldP spid="404496" grpId="1" animBg="1"/>
      <p:bldP spid="404500" grpId="0"/>
      <p:bldP spid="404501"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ChangeArrowheads="1"/>
          </p:cNvSpPr>
          <p:nvPr/>
        </p:nvSpPr>
        <p:spPr bwMode="auto">
          <a:xfrm>
            <a:off x="611188" y="609600"/>
            <a:ext cx="8139112" cy="1143000"/>
          </a:xfrm>
          <a:prstGeom prst="rect">
            <a:avLst/>
          </a:prstGeom>
          <a:noFill/>
          <a:ln w="9525">
            <a:noFill/>
            <a:miter lim="800000"/>
            <a:headEnd/>
            <a:tailEnd/>
          </a:ln>
          <a:effectLst/>
        </p:spPr>
        <p:txBody>
          <a:bodyPr anchor="ctr"/>
          <a:lstStyle/>
          <a:p>
            <a:pPr algn="ctr"/>
            <a:r>
              <a:rPr lang="el-GR" sz="2500" b="1" dirty="0">
                <a:solidFill>
                  <a:srgbClr val="7030A0"/>
                </a:solidFill>
              </a:rPr>
              <a:t>86</a:t>
            </a:r>
            <a:r>
              <a:rPr lang="en-US" sz="2500" b="1" dirty="0">
                <a:solidFill>
                  <a:srgbClr val="7030A0"/>
                </a:solidFill>
              </a:rPr>
              <a:t> </a:t>
            </a:r>
            <a:r>
              <a:rPr lang="el-GR" sz="2500" b="1" dirty="0">
                <a:solidFill>
                  <a:srgbClr val="7030A0"/>
                </a:solidFill>
              </a:rPr>
              <a:t>ΑΠΟΤΕΛΕΣΜΑΤΑ ΧΡΗΣΗΣ</a:t>
            </a:r>
          </a:p>
        </p:txBody>
      </p:sp>
      <p:sp>
        <p:nvSpPr>
          <p:cNvPr id="406531" name="Text Box 3"/>
          <p:cNvSpPr txBox="1">
            <a:spLocks noChangeArrowheads="1"/>
          </p:cNvSpPr>
          <p:nvPr/>
        </p:nvSpPr>
        <p:spPr bwMode="auto">
          <a:xfrm>
            <a:off x="251520" y="1772816"/>
            <a:ext cx="4032448" cy="400110"/>
          </a:xfrm>
          <a:prstGeom prst="rect">
            <a:avLst/>
          </a:prstGeom>
          <a:noFill/>
          <a:ln w="9525">
            <a:noFill/>
            <a:miter lim="800000"/>
            <a:headEnd/>
            <a:tailEnd/>
          </a:ln>
          <a:effectLst/>
        </p:spPr>
        <p:txBody>
          <a:bodyPr wrap="square">
            <a:spAutoFit/>
          </a:bodyPr>
          <a:lstStyle/>
          <a:p>
            <a:pPr algn="ctr"/>
            <a:r>
              <a:rPr lang="el-GR" sz="2000" b="1" i="1" dirty="0">
                <a:solidFill>
                  <a:schemeClr val="bg1"/>
                </a:solidFill>
              </a:rPr>
              <a:t>ΥΠΟΛΟΙΠΟ ΑΠΟ 80 01</a:t>
            </a:r>
          </a:p>
        </p:txBody>
      </p:sp>
      <p:cxnSp>
        <p:nvCxnSpPr>
          <p:cNvPr id="406532" name="AutoShape 4"/>
          <p:cNvCxnSpPr>
            <a:cxnSpLocks noChangeShapeType="1"/>
          </p:cNvCxnSpPr>
          <p:nvPr/>
        </p:nvCxnSpPr>
        <p:spPr bwMode="auto">
          <a:xfrm>
            <a:off x="4427538" y="1700213"/>
            <a:ext cx="0" cy="3744912"/>
          </a:xfrm>
          <a:prstGeom prst="straightConnector1">
            <a:avLst/>
          </a:prstGeom>
          <a:noFill/>
          <a:ln w="28575">
            <a:solidFill>
              <a:schemeClr val="hlink"/>
            </a:solidFill>
            <a:round/>
            <a:headEnd/>
            <a:tailEnd/>
          </a:ln>
          <a:effectLst/>
        </p:spPr>
      </p:cxnSp>
      <p:sp>
        <p:nvSpPr>
          <p:cNvPr id="406533" name="Text Box 5"/>
          <p:cNvSpPr txBox="1">
            <a:spLocks noChangeArrowheads="1"/>
          </p:cNvSpPr>
          <p:nvPr/>
        </p:nvSpPr>
        <p:spPr bwMode="auto">
          <a:xfrm>
            <a:off x="4572000" y="1772816"/>
            <a:ext cx="4032448" cy="400110"/>
          </a:xfrm>
          <a:prstGeom prst="rect">
            <a:avLst/>
          </a:prstGeom>
          <a:noFill/>
          <a:ln w="9525">
            <a:noFill/>
            <a:miter lim="800000"/>
            <a:headEnd/>
            <a:tailEnd/>
          </a:ln>
          <a:effectLst/>
        </p:spPr>
        <p:txBody>
          <a:bodyPr wrap="square">
            <a:spAutoFit/>
          </a:bodyPr>
          <a:lstStyle/>
          <a:p>
            <a:pPr algn="ctr"/>
            <a:r>
              <a:rPr lang="el-GR" sz="2000" b="1" i="1" dirty="0">
                <a:solidFill>
                  <a:schemeClr val="bg2">
                    <a:lumMod val="50000"/>
                  </a:schemeClr>
                </a:solidFill>
              </a:rPr>
              <a:t>ΥΠΟΛΟΙΠΟ ΑΠΟ 80 01</a:t>
            </a:r>
          </a:p>
        </p:txBody>
      </p:sp>
      <p:sp>
        <p:nvSpPr>
          <p:cNvPr id="406534" name="Text Box 6"/>
          <p:cNvSpPr txBox="1">
            <a:spLocks noChangeArrowheads="1"/>
          </p:cNvSpPr>
          <p:nvPr/>
        </p:nvSpPr>
        <p:spPr bwMode="auto">
          <a:xfrm>
            <a:off x="323850" y="2133600"/>
            <a:ext cx="4032250" cy="2800767"/>
          </a:xfrm>
          <a:prstGeom prst="rect">
            <a:avLst/>
          </a:prstGeom>
          <a:noFill/>
          <a:ln w="31750">
            <a:solidFill>
              <a:schemeClr val="accent1"/>
            </a:solidFill>
            <a:miter lim="800000"/>
            <a:headEnd/>
            <a:tailEnd/>
          </a:ln>
          <a:effectLst/>
        </p:spPr>
        <p:txBody>
          <a:bodyPr wrap="square">
            <a:spAutoFit/>
          </a:bodyPr>
          <a:lstStyle/>
          <a:p>
            <a:r>
              <a:rPr lang="el-GR" sz="1600" b="1" dirty="0">
                <a:solidFill>
                  <a:srgbClr val="C00000"/>
                </a:solidFill>
              </a:rPr>
              <a:t>80 02 00 Έξοδα Διοικητικής Λειτουργίας</a:t>
            </a:r>
          </a:p>
          <a:p>
            <a:r>
              <a:rPr lang="el-GR" sz="1600" b="1" dirty="0">
                <a:solidFill>
                  <a:srgbClr val="C00000"/>
                </a:solidFill>
              </a:rPr>
              <a:t>80 02 01 Έξοδα λειτουργίας Ερευνών &amp; </a:t>
            </a:r>
          </a:p>
          <a:p>
            <a:r>
              <a:rPr lang="el-GR" sz="1600" b="1" dirty="0">
                <a:solidFill>
                  <a:srgbClr val="C00000"/>
                </a:solidFill>
              </a:rPr>
              <a:t>                Ανάπτυξης</a:t>
            </a:r>
          </a:p>
          <a:p>
            <a:r>
              <a:rPr lang="el-GR" sz="1600" b="1" dirty="0">
                <a:solidFill>
                  <a:srgbClr val="C00000"/>
                </a:solidFill>
              </a:rPr>
              <a:t>80 02 02 Έξοδα λειτουργίας &amp; δημοσίων </a:t>
            </a:r>
          </a:p>
          <a:p>
            <a:r>
              <a:rPr lang="el-GR" sz="1600" b="1" dirty="0">
                <a:solidFill>
                  <a:srgbClr val="C00000"/>
                </a:solidFill>
              </a:rPr>
              <a:t>                σχέσεων</a:t>
            </a:r>
          </a:p>
          <a:p>
            <a:r>
              <a:rPr lang="el-GR" sz="1600" b="1" dirty="0">
                <a:solidFill>
                  <a:srgbClr val="C00000"/>
                </a:solidFill>
              </a:rPr>
              <a:t>80 02 06 Χρεωστικοί τόκοι και συναφή</a:t>
            </a:r>
          </a:p>
          <a:p>
            <a:r>
              <a:rPr lang="el-GR" sz="1600" b="1" dirty="0">
                <a:solidFill>
                  <a:srgbClr val="C00000"/>
                </a:solidFill>
              </a:rPr>
              <a:t>               έξοδα</a:t>
            </a:r>
          </a:p>
          <a:p>
            <a:endParaRPr lang="el-GR" sz="1600" b="1" dirty="0">
              <a:solidFill>
                <a:srgbClr val="C00000"/>
              </a:solidFill>
            </a:endParaRPr>
          </a:p>
          <a:p>
            <a:r>
              <a:rPr lang="el-GR" sz="1600" b="1" dirty="0">
                <a:solidFill>
                  <a:srgbClr val="C00000"/>
                </a:solidFill>
              </a:rPr>
              <a:t>81 00 Έκτακτα και ανόργανα έξοδα</a:t>
            </a:r>
          </a:p>
          <a:p>
            <a:r>
              <a:rPr lang="el-GR" sz="1600" b="1" dirty="0">
                <a:solidFill>
                  <a:srgbClr val="C00000"/>
                </a:solidFill>
              </a:rPr>
              <a:t>82 00 Έξοδα προηγούμενων χρήσεων</a:t>
            </a:r>
          </a:p>
          <a:p>
            <a:r>
              <a:rPr lang="el-GR" sz="1600" b="1" dirty="0">
                <a:solidFill>
                  <a:srgbClr val="C00000"/>
                </a:solidFill>
              </a:rPr>
              <a:t>83 Προβλέψεις για έκτακτους κινδύνους</a:t>
            </a:r>
          </a:p>
        </p:txBody>
      </p:sp>
      <p:sp>
        <p:nvSpPr>
          <p:cNvPr id="406538" name="Text Box 10"/>
          <p:cNvSpPr txBox="1">
            <a:spLocks noChangeArrowheads="1"/>
          </p:cNvSpPr>
          <p:nvPr/>
        </p:nvSpPr>
        <p:spPr bwMode="auto">
          <a:xfrm>
            <a:off x="323528" y="5949280"/>
            <a:ext cx="3887788" cy="707886"/>
          </a:xfrm>
          <a:prstGeom prst="rect">
            <a:avLst/>
          </a:prstGeom>
          <a:noFill/>
          <a:ln w="9525">
            <a:noFill/>
            <a:miter lim="800000"/>
            <a:headEnd/>
            <a:tailEnd/>
          </a:ln>
          <a:effectLst/>
        </p:spPr>
        <p:txBody>
          <a:bodyPr>
            <a:spAutoFit/>
          </a:bodyPr>
          <a:lstStyle/>
          <a:p>
            <a:pPr algn="ctr"/>
            <a:r>
              <a:rPr lang="el-GR" sz="2000" b="1" i="1" dirty="0">
                <a:solidFill>
                  <a:srgbClr val="FFC000"/>
                </a:solidFill>
              </a:rPr>
              <a:t>ΚΑΘΑΡΑ ΑΠΟΤΕΛΕΣΜΑΤΑ ΧΡΗΣΗΣ</a:t>
            </a:r>
          </a:p>
        </p:txBody>
      </p:sp>
      <p:sp>
        <p:nvSpPr>
          <p:cNvPr id="406539" name="Text Box 11"/>
          <p:cNvSpPr txBox="1">
            <a:spLocks noChangeArrowheads="1"/>
          </p:cNvSpPr>
          <p:nvPr/>
        </p:nvSpPr>
        <p:spPr bwMode="auto">
          <a:xfrm>
            <a:off x="4500562" y="2133600"/>
            <a:ext cx="4391917" cy="2308324"/>
          </a:xfrm>
          <a:prstGeom prst="rect">
            <a:avLst/>
          </a:prstGeom>
          <a:noFill/>
          <a:ln w="31750">
            <a:solidFill>
              <a:schemeClr val="accent1"/>
            </a:solidFill>
            <a:miter lim="800000"/>
            <a:headEnd/>
            <a:tailEnd/>
          </a:ln>
          <a:effectLst/>
        </p:spPr>
        <p:txBody>
          <a:bodyPr wrap="square">
            <a:spAutoFit/>
          </a:bodyPr>
          <a:lstStyle/>
          <a:p>
            <a:r>
              <a:rPr lang="el-GR" sz="1600" b="1" dirty="0">
                <a:solidFill>
                  <a:srgbClr val="0000FF"/>
                </a:solidFill>
              </a:rPr>
              <a:t>80 03 00 Άλλα έσοδα δραστηριότητας</a:t>
            </a:r>
          </a:p>
          <a:p>
            <a:r>
              <a:rPr lang="el-GR" sz="1600" b="1" dirty="0">
                <a:solidFill>
                  <a:srgbClr val="0000FF"/>
                </a:solidFill>
              </a:rPr>
              <a:t>80 03 02 Έσοδα χρεογράφων</a:t>
            </a:r>
          </a:p>
          <a:p>
            <a:r>
              <a:rPr lang="el-GR" sz="1600" b="1" dirty="0">
                <a:solidFill>
                  <a:srgbClr val="0000FF"/>
                </a:solidFill>
              </a:rPr>
              <a:t>80 03 04 Πιστωτικοί τόκοι και συναφή </a:t>
            </a:r>
          </a:p>
          <a:p>
            <a:r>
              <a:rPr lang="el-GR" sz="1600" b="1" dirty="0">
                <a:solidFill>
                  <a:srgbClr val="0000FF"/>
                </a:solidFill>
              </a:rPr>
              <a:t>               έσοδα</a:t>
            </a:r>
          </a:p>
          <a:p>
            <a:endParaRPr lang="el-GR" sz="1600" b="1" dirty="0">
              <a:solidFill>
                <a:srgbClr val="0000FF"/>
              </a:solidFill>
            </a:endParaRPr>
          </a:p>
          <a:p>
            <a:r>
              <a:rPr lang="el-GR" sz="1600" b="1" dirty="0">
                <a:solidFill>
                  <a:srgbClr val="0000FF"/>
                </a:solidFill>
              </a:rPr>
              <a:t>81 01 Έκτακτα και ανόργανα έσοδα</a:t>
            </a:r>
          </a:p>
          <a:p>
            <a:r>
              <a:rPr lang="el-GR" sz="1600" b="1" dirty="0">
                <a:solidFill>
                  <a:srgbClr val="0000FF"/>
                </a:solidFill>
              </a:rPr>
              <a:t>82 01 Έσοδα προηγούμενων χρήσεων</a:t>
            </a:r>
          </a:p>
          <a:p>
            <a:r>
              <a:rPr lang="el-GR" sz="1600" b="1" dirty="0">
                <a:solidFill>
                  <a:srgbClr val="0000FF"/>
                </a:solidFill>
              </a:rPr>
              <a:t>84 Έσοδα από προβλέψεις</a:t>
            </a:r>
          </a:p>
          <a:p>
            <a:r>
              <a:rPr lang="el-GR" sz="1600" b="1" dirty="0">
                <a:solidFill>
                  <a:srgbClr val="0000FF"/>
                </a:solidFill>
              </a:rPr>
              <a:t>      προηγούμενων χρήσεων</a:t>
            </a:r>
          </a:p>
        </p:txBody>
      </p:sp>
      <p:sp>
        <p:nvSpPr>
          <p:cNvPr id="406540" name="Text Box 12"/>
          <p:cNvSpPr txBox="1">
            <a:spLocks noChangeArrowheads="1"/>
          </p:cNvSpPr>
          <p:nvPr/>
        </p:nvSpPr>
        <p:spPr bwMode="auto">
          <a:xfrm>
            <a:off x="4644008" y="5949280"/>
            <a:ext cx="3887788" cy="707886"/>
          </a:xfrm>
          <a:prstGeom prst="rect">
            <a:avLst/>
          </a:prstGeom>
          <a:noFill/>
          <a:ln w="9525">
            <a:noFill/>
            <a:miter lim="800000"/>
            <a:headEnd/>
            <a:tailEnd/>
          </a:ln>
          <a:effectLst/>
        </p:spPr>
        <p:txBody>
          <a:bodyPr>
            <a:spAutoFit/>
          </a:bodyPr>
          <a:lstStyle/>
          <a:p>
            <a:pPr algn="ctr"/>
            <a:r>
              <a:rPr lang="el-GR" sz="2000" b="1" i="1" dirty="0">
                <a:solidFill>
                  <a:srgbClr val="0070C0"/>
                </a:solidFill>
              </a:rPr>
              <a:t>ΚΑΘΑΡΑ ΑΠΟΤΕΛΕΣΜΑΤΑ ΧΡΗΣΗΣ</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6530"/>
                                        </p:tgtEl>
                                        <p:attrNameLst>
                                          <p:attrName>style.visibility</p:attrName>
                                        </p:attrNameLst>
                                      </p:cBhvr>
                                      <p:to>
                                        <p:strVal val="visible"/>
                                      </p:to>
                                    </p:set>
                                    <p:animEffect transition="in" filter="diamond(in)">
                                      <p:cBhvr>
                                        <p:cTn id="7" dur="2000"/>
                                        <p:tgtEl>
                                          <p:spTgt spid="4065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6532"/>
                                        </p:tgtEl>
                                        <p:attrNameLst>
                                          <p:attrName>style.visibility</p:attrName>
                                        </p:attrNameLst>
                                      </p:cBhvr>
                                      <p:to>
                                        <p:strVal val="visible"/>
                                      </p:to>
                                    </p:set>
                                    <p:animEffect transition="in" filter="box(in)">
                                      <p:cBhvr>
                                        <p:cTn id="12" dur="500"/>
                                        <p:tgtEl>
                                          <p:spTgt spid="40653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6531"/>
                                        </p:tgtEl>
                                        <p:attrNameLst>
                                          <p:attrName>style.visibility</p:attrName>
                                        </p:attrNameLst>
                                      </p:cBhvr>
                                      <p:to>
                                        <p:strVal val="visible"/>
                                      </p:to>
                                    </p:set>
                                    <p:anim calcmode="lin" valueType="num">
                                      <p:cBhvr additive="base">
                                        <p:cTn id="17" dur="500" fill="hold"/>
                                        <p:tgtEl>
                                          <p:spTgt spid="406531"/>
                                        </p:tgtEl>
                                        <p:attrNameLst>
                                          <p:attrName>ppt_x</p:attrName>
                                        </p:attrNameLst>
                                      </p:cBhvr>
                                      <p:tavLst>
                                        <p:tav tm="0">
                                          <p:val>
                                            <p:strVal val="0-#ppt_w/2"/>
                                          </p:val>
                                        </p:tav>
                                        <p:tav tm="100000">
                                          <p:val>
                                            <p:strVal val="#ppt_x"/>
                                          </p:val>
                                        </p:tav>
                                      </p:tavLst>
                                    </p:anim>
                                    <p:anim calcmode="lin" valueType="num">
                                      <p:cBhvr additive="base">
                                        <p:cTn id="18" dur="500" fill="hold"/>
                                        <p:tgtEl>
                                          <p:spTgt spid="40653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6533"/>
                                        </p:tgtEl>
                                        <p:attrNameLst>
                                          <p:attrName>style.visibility</p:attrName>
                                        </p:attrNameLst>
                                      </p:cBhvr>
                                      <p:to>
                                        <p:strVal val="visible"/>
                                      </p:to>
                                    </p:set>
                                    <p:anim calcmode="lin" valueType="num">
                                      <p:cBhvr additive="base">
                                        <p:cTn id="23" dur="500" fill="hold"/>
                                        <p:tgtEl>
                                          <p:spTgt spid="406533"/>
                                        </p:tgtEl>
                                        <p:attrNameLst>
                                          <p:attrName>ppt_x</p:attrName>
                                        </p:attrNameLst>
                                      </p:cBhvr>
                                      <p:tavLst>
                                        <p:tav tm="0">
                                          <p:val>
                                            <p:strVal val="0-#ppt_w/2"/>
                                          </p:val>
                                        </p:tav>
                                        <p:tav tm="100000">
                                          <p:val>
                                            <p:strVal val="#ppt_x"/>
                                          </p:val>
                                        </p:tav>
                                      </p:tavLst>
                                    </p:anim>
                                    <p:anim calcmode="lin" valueType="num">
                                      <p:cBhvr additive="base">
                                        <p:cTn id="24" dur="500" fill="hold"/>
                                        <p:tgtEl>
                                          <p:spTgt spid="40653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406534">
                                            <p:bg/>
                                          </p:spTgt>
                                        </p:tgtEl>
                                        <p:attrNameLst>
                                          <p:attrName>style.visibility</p:attrName>
                                        </p:attrNameLst>
                                      </p:cBhvr>
                                      <p:to>
                                        <p:strVal val="visible"/>
                                      </p:to>
                                    </p:set>
                                    <p:animEffect transition="in" filter="diamond(in)">
                                      <p:cBhvr>
                                        <p:cTn id="29" dur="2000"/>
                                        <p:tgtEl>
                                          <p:spTgt spid="406534">
                                            <p:bg/>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406534">
                                            <p:txEl>
                                              <p:pRg st="0" end="0"/>
                                            </p:txEl>
                                          </p:spTgt>
                                        </p:tgtEl>
                                        <p:attrNameLst>
                                          <p:attrName>style.visibility</p:attrName>
                                        </p:attrNameLst>
                                      </p:cBhvr>
                                      <p:to>
                                        <p:strVal val="visible"/>
                                      </p:to>
                                    </p:set>
                                    <p:anim calcmode="lin" valueType="num">
                                      <p:cBhvr additive="base">
                                        <p:cTn id="34" dur="500" fill="hold"/>
                                        <p:tgtEl>
                                          <p:spTgt spid="406534">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4065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06534">
                                            <p:txEl>
                                              <p:pRg st="1" end="1"/>
                                            </p:txEl>
                                          </p:spTgt>
                                        </p:tgtEl>
                                        <p:attrNameLst>
                                          <p:attrName>style.visibility</p:attrName>
                                        </p:attrNameLst>
                                      </p:cBhvr>
                                      <p:to>
                                        <p:strVal val="visible"/>
                                      </p:to>
                                    </p:set>
                                    <p:anim calcmode="lin" valueType="num">
                                      <p:cBhvr additive="base">
                                        <p:cTn id="40" dur="500" fill="hold"/>
                                        <p:tgtEl>
                                          <p:spTgt spid="406534">
                                            <p:txEl>
                                              <p:pRg st="1" end="1"/>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406534">
                                            <p:txEl>
                                              <p:pRg st="1" end="1"/>
                                            </p:txEl>
                                          </p:spTgt>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406534">
                                            <p:txEl>
                                              <p:pRg st="2" end="2"/>
                                            </p:txEl>
                                          </p:spTgt>
                                        </p:tgtEl>
                                        <p:attrNameLst>
                                          <p:attrName>style.visibility</p:attrName>
                                        </p:attrNameLst>
                                      </p:cBhvr>
                                      <p:to>
                                        <p:strVal val="visible"/>
                                      </p:to>
                                    </p:set>
                                    <p:anim calcmode="lin" valueType="num">
                                      <p:cBhvr additive="base">
                                        <p:cTn id="44" dur="500" fill="hold"/>
                                        <p:tgtEl>
                                          <p:spTgt spid="406534">
                                            <p:txEl>
                                              <p:pRg st="2" end="2"/>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40653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406534">
                                            <p:txEl>
                                              <p:pRg st="3" end="3"/>
                                            </p:txEl>
                                          </p:spTgt>
                                        </p:tgtEl>
                                        <p:attrNameLst>
                                          <p:attrName>style.visibility</p:attrName>
                                        </p:attrNameLst>
                                      </p:cBhvr>
                                      <p:to>
                                        <p:strVal val="visible"/>
                                      </p:to>
                                    </p:set>
                                    <p:anim calcmode="lin" valueType="num">
                                      <p:cBhvr additive="base">
                                        <p:cTn id="50" dur="500" fill="hold"/>
                                        <p:tgtEl>
                                          <p:spTgt spid="406534">
                                            <p:txEl>
                                              <p:pRg st="3" end="3"/>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406534">
                                            <p:txEl>
                                              <p:pRg st="3" end="3"/>
                                            </p:txEl>
                                          </p:spTgt>
                                        </p:tgtEl>
                                        <p:attrNameLst>
                                          <p:attrName>ppt_y</p:attrName>
                                        </p:attrNameLst>
                                      </p:cBhvr>
                                      <p:tavLst>
                                        <p:tav tm="0">
                                          <p:val>
                                            <p:strVal val="#ppt_y"/>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406534">
                                            <p:txEl>
                                              <p:pRg st="4" end="4"/>
                                            </p:txEl>
                                          </p:spTgt>
                                        </p:tgtEl>
                                        <p:attrNameLst>
                                          <p:attrName>style.visibility</p:attrName>
                                        </p:attrNameLst>
                                      </p:cBhvr>
                                      <p:to>
                                        <p:strVal val="visible"/>
                                      </p:to>
                                    </p:set>
                                    <p:anim calcmode="lin" valueType="num">
                                      <p:cBhvr additive="base">
                                        <p:cTn id="54" dur="500" fill="hold"/>
                                        <p:tgtEl>
                                          <p:spTgt spid="406534">
                                            <p:txEl>
                                              <p:pRg st="4" end="4"/>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40653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406534">
                                            <p:txEl>
                                              <p:pRg st="5" end="5"/>
                                            </p:txEl>
                                          </p:spTgt>
                                        </p:tgtEl>
                                        <p:attrNameLst>
                                          <p:attrName>style.visibility</p:attrName>
                                        </p:attrNameLst>
                                      </p:cBhvr>
                                      <p:to>
                                        <p:strVal val="visible"/>
                                      </p:to>
                                    </p:set>
                                    <p:anim calcmode="lin" valueType="num">
                                      <p:cBhvr additive="base">
                                        <p:cTn id="60" dur="500" fill="hold"/>
                                        <p:tgtEl>
                                          <p:spTgt spid="406534">
                                            <p:txEl>
                                              <p:pRg st="5" end="5"/>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406534">
                                            <p:txEl>
                                              <p:pRg st="5" end="5"/>
                                            </p:txEl>
                                          </p:spTgt>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0"/>
                                  </p:stCondLst>
                                  <p:childTnLst>
                                    <p:set>
                                      <p:cBhvr>
                                        <p:cTn id="63" dur="1" fill="hold">
                                          <p:stCondLst>
                                            <p:cond delay="0"/>
                                          </p:stCondLst>
                                        </p:cTn>
                                        <p:tgtEl>
                                          <p:spTgt spid="406534">
                                            <p:txEl>
                                              <p:pRg st="6" end="6"/>
                                            </p:txEl>
                                          </p:spTgt>
                                        </p:tgtEl>
                                        <p:attrNameLst>
                                          <p:attrName>style.visibility</p:attrName>
                                        </p:attrNameLst>
                                      </p:cBhvr>
                                      <p:to>
                                        <p:strVal val="visible"/>
                                      </p:to>
                                    </p:set>
                                    <p:anim calcmode="lin" valueType="num">
                                      <p:cBhvr additive="base">
                                        <p:cTn id="64" dur="500" fill="hold"/>
                                        <p:tgtEl>
                                          <p:spTgt spid="406534">
                                            <p:txEl>
                                              <p:pRg st="6" end="6"/>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40653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406534">
                                            <p:txEl>
                                              <p:pRg st="8" end="8"/>
                                            </p:txEl>
                                          </p:spTgt>
                                        </p:tgtEl>
                                        <p:attrNameLst>
                                          <p:attrName>style.visibility</p:attrName>
                                        </p:attrNameLst>
                                      </p:cBhvr>
                                      <p:to>
                                        <p:strVal val="visible"/>
                                      </p:to>
                                    </p:set>
                                    <p:anim calcmode="lin" valueType="num">
                                      <p:cBhvr additive="base">
                                        <p:cTn id="70" dur="500" fill="hold"/>
                                        <p:tgtEl>
                                          <p:spTgt spid="406534">
                                            <p:txEl>
                                              <p:pRg st="8" end="8"/>
                                            </p:txEl>
                                          </p:spTgt>
                                        </p:tgtEl>
                                        <p:attrNameLst>
                                          <p:attrName>ppt_x</p:attrName>
                                        </p:attrNameLst>
                                      </p:cBhvr>
                                      <p:tavLst>
                                        <p:tav tm="0">
                                          <p:val>
                                            <p:strVal val="0-#ppt_w/2"/>
                                          </p:val>
                                        </p:tav>
                                        <p:tav tm="100000">
                                          <p:val>
                                            <p:strVal val="#ppt_x"/>
                                          </p:val>
                                        </p:tav>
                                      </p:tavLst>
                                    </p:anim>
                                    <p:anim calcmode="lin" valueType="num">
                                      <p:cBhvr additive="base">
                                        <p:cTn id="71" dur="500" fill="hold"/>
                                        <p:tgtEl>
                                          <p:spTgt spid="40653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nodeType="clickEffect">
                                  <p:stCondLst>
                                    <p:cond delay="0"/>
                                  </p:stCondLst>
                                  <p:childTnLst>
                                    <p:set>
                                      <p:cBhvr>
                                        <p:cTn id="75" dur="1" fill="hold">
                                          <p:stCondLst>
                                            <p:cond delay="0"/>
                                          </p:stCondLst>
                                        </p:cTn>
                                        <p:tgtEl>
                                          <p:spTgt spid="406534">
                                            <p:txEl>
                                              <p:pRg st="9" end="9"/>
                                            </p:txEl>
                                          </p:spTgt>
                                        </p:tgtEl>
                                        <p:attrNameLst>
                                          <p:attrName>style.visibility</p:attrName>
                                        </p:attrNameLst>
                                      </p:cBhvr>
                                      <p:to>
                                        <p:strVal val="visible"/>
                                      </p:to>
                                    </p:set>
                                    <p:anim calcmode="lin" valueType="num">
                                      <p:cBhvr additive="base">
                                        <p:cTn id="76" dur="500" fill="hold"/>
                                        <p:tgtEl>
                                          <p:spTgt spid="406534">
                                            <p:txEl>
                                              <p:pRg st="9" end="9"/>
                                            </p:txEl>
                                          </p:spTgt>
                                        </p:tgtEl>
                                        <p:attrNameLst>
                                          <p:attrName>ppt_x</p:attrName>
                                        </p:attrNameLst>
                                      </p:cBhvr>
                                      <p:tavLst>
                                        <p:tav tm="0">
                                          <p:val>
                                            <p:strVal val="0-#ppt_w/2"/>
                                          </p:val>
                                        </p:tav>
                                        <p:tav tm="100000">
                                          <p:val>
                                            <p:strVal val="#ppt_x"/>
                                          </p:val>
                                        </p:tav>
                                      </p:tavLst>
                                    </p:anim>
                                    <p:anim calcmode="lin" valueType="num">
                                      <p:cBhvr additive="base">
                                        <p:cTn id="77" dur="500" fill="hold"/>
                                        <p:tgtEl>
                                          <p:spTgt spid="40653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nodeType="clickEffect">
                                  <p:stCondLst>
                                    <p:cond delay="0"/>
                                  </p:stCondLst>
                                  <p:childTnLst>
                                    <p:set>
                                      <p:cBhvr>
                                        <p:cTn id="81" dur="1" fill="hold">
                                          <p:stCondLst>
                                            <p:cond delay="0"/>
                                          </p:stCondLst>
                                        </p:cTn>
                                        <p:tgtEl>
                                          <p:spTgt spid="406534">
                                            <p:txEl>
                                              <p:pRg st="10" end="10"/>
                                            </p:txEl>
                                          </p:spTgt>
                                        </p:tgtEl>
                                        <p:attrNameLst>
                                          <p:attrName>style.visibility</p:attrName>
                                        </p:attrNameLst>
                                      </p:cBhvr>
                                      <p:to>
                                        <p:strVal val="visible"/>
                                      </p:to>
                                    </p:set>
                                    <p:anim calcmode="lin" valueType="num">
                                      <p:cBhvr additive="base">
                                        <p:cTn id="82" dur="500" fill="hold"/>
                                        <p:tgtEl>
                                          <p:spTgt spid="406534">
                                            <p:txEl>
                                              <p:pRg st="10" end="10"/>
                                            </p:txEl>
                                          </p:spTgt>
                                        </p:tgtEl>
                                        <p:attrNameLst>
                                          <p:attrName>ppt_x</p:attrName>
                                        </p:attrNameLst>
                                      </p:cBhvr>
                                      <p:tavLst>
                                        <p:tav tm="0">
                                          <p:val>
                                            <p:strVal val="0-#ppt_w/2"/>
                                          </p:val>
                                        </p:tav>
                                        <p:tav tm="100000">
                                          <p:val>
                                            <p:strVal val="#ppt_x"/>
                                          </p:val>
                                        </p:tav>
                                      </p:tavLst>
                                    </p:anim>
                                    <p:anim calcmode="lin" valueType="num">
                                      <p:cBhvr additive="base">
                                        <p:cTn id="83" dur="500" fill="hold"/>
                                        <p:tgtEl>
                                          <p:spTgt spid="406534">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8" presetClass="entr" presetSubtype="16" fill="hold" grpId="0" nodeType="clickEffect">
                                  <p:stCondLst>
                                    <p:cond delay="0"/>
                                  </p:stCondLst>
                                  <p:childTnLst>
                                    <p:set>
                                      <p:cBhvr>
                                        <p:cTn id="87" dur="1" fill="hold">
                                          <p:stCondLst>
                                            <p:cond delay="0"/>
                                          </p:stCondLst>
                                        </p:cTn>
                                        <p:tgtEl>
                                          <p:spTgt spid="406539">
                                            <p:bg/>
                                          </p:spTgt>
                                        </p:tgtEl>
                                        <p:attrNameLst>
                                          <p:attrName>style.visibility</p:attrName>
                                        </p:attrNameLst>
                                      </p:cBhvr>
                                      <p:to>
                                        <p:strVal val="visible"/>
                                      </p:to>
                                    </p:set>
                                    <p:animEffect transition="in" filter="diamond(in)">
                                      <p:cBhvr>
                                        <p:cTn id="88" dur="2000"/>
                                        <p:tgtEl>
                                          <p:spTgt spid="406539">
                                            <p:bg/>
                                          </p:spTgt>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stCondLst>
                                    <p:cond delay="0"/>
                                  </p:stCondLst>
                                  <p:childTnLst>
                                    <p:set>
                                      <p:cBhvr>
                                        <p:cTn id="92" dur="1" fill="hold">
                                          <p:stCondLst>
                                            <p:cond delay="0"/>
                                          </p:stCondLst>
                                        </p:cTn>
                                        <p:tgtEl>
                                          <p:spTgt spid="406539">
                                            <p:txEl>
                                              <p:pRg st="0" end="0"/>
                                            </p:txEl>
                                          </p:spTgt>
                                        </p:tgtEl>
                                        <p:attrNameLst>
                                          <p:attrName>style.visibility</p:attrName>
                                        </p:attrNameLst>
                                      </p:cBhvr>
                                      <p:to>
                                        <p:strVal val="visible"/>
                                      </p:to>
                                    </p:set>
                                    <p:anim calcmode="lin" valueType="num">
                                      <p:cBhvr additive="base">
                                        <p:cTn id="93" dur="500" fill="hold"/>
                                        <p:tgtEl>
                                          <p:spTgt spid="406539">
                                            <p:txEl>
                                              <p:pRg st="0" end="0"/>
                                            </p:txEl>
                                          </p:spTgt>
                                        </p:tgtEl>
                                        <p:attrNameLst>
                                          <p:attrName>ppt_x</p:attrName>
                                        </p:attrNameLst>
                                      </p:cBhvr>
                                      <p:tavLst>
                                        <p:tav tm="0">
                                          <p:val>
                                            <p:strVal val="0-#ppt_w/2"/>
                                          </p:val>
                                        </p:tav>
                                        <p:tav tm="100000">
                                          <p:val>
                                            <p:strVal val="#ppt_x"/>
                                          </p:val>
                                        </p:tav>
                                      </p:tavLst>
                                    </p:anim>
                                    <p:anim calcmode="lin" valueType="num">
                                      <p:cBhvr additive="base">
                                        <p:cTn id="94" dur="500" fill="hold"/>
                                        <p:tgtEl>
                                          <p:spTgt spid="406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nodeType="clickEffect">
                                  <p:stCondLst>
                                    <p:cond delay="0"/>
                                  </p:stCondLst>
                                  <p:childTnLst>
                                    <p:set>
                                      <p:cBhvr>
                                        <p:cTn id="98" dur="1" fill="hold">
                                          <p:stCondLst>
                                            <p:cond delay="0"/>
                                          </p:stCondLst>
                                        </p:cTn>
                                        <p:tgtEl>
                                          <p:spTgt spid="406539">
                                            <p:txEl>
                                              <p:pRg st="1" end="1"/>
                                            </p:txEl>
                                          </p:spTgt>
                                        </p:tgtEl>
                                        <p:attrNameLst>
                                          <p:attrName>style.visibility</p:attrName>
                                        </p:attrNameLst>
                                      </p:cBhvr>
                                      <p:to>
                                        <p:strVal val="visible"/>
                                      </p:to>
                                    </p:set>
                                    <p:anim calcmode="lin" valueType="num">
                                      <p:cBhvr additive="base">
                                        <p:cTn id="99" dur="500" fill="hold"/>
                                        <p:tgtEl>
                                          <p:spTgt spid="406539">
                                            <p:txEl>
                                              <p:pRg st="1" end="1"/>
                                            </p:txEl>
                                          </p:spTgt>
                                        </p:tgtEl>
                                        <p:attrNameLst>
                                          <p:attrName>ppt_x</p:attrName>
                                        </p:attrNameLst>
                                      </p:cBhvr>
                                      <p:tavLst>
                                        <p:tav tm="0">
                                          <p:val>
                                            <p:strVal val="0-#ppt_w/2"/>
                                          </p:val>
                                        </p:tav>
                                        <p:tav tm="100000">
                                          <p:val>
                                            <p:strVal val="#ppt_x"/>
                                          </p:val>
                                        </p:tav>
                                      </p:tavLst>
                                    </p:anim>
                                    <p:anim calcmode="lin" valueType="num">
                                      <p:cBhvr additive="base">
                                        <p:cTn id="100" dur="500" fill="hold"/>
                                        <p:tgtEl>
                                          <p:spTgt spid="4065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nodeType="clickEffect">
                                  <p:stCondLst>
                                    <p:cond delay="0"/>
                                  </p:stCondLst>
                                  <p:childTnLst>
                                    <p:set>
                                      <p:cBhvr>
                                        <p:cTn id="104" dur="1" fill="hold">
                                          <p:stCondLst>
                                            <p:cond delay="0"/>
                                          </p:stCondLst>
                                        </p:cTn>
                                        <p:tgtEl>
                                          <p:spTgt spid="406539">
                                            <p:txEl>
                                              <p:pRg st="2" end="2"/>
                                            </p:txEl>
                                          </p:spTgt>
                                        </p:tgtEl>
                                        <p:attrNameLst>
                                          <p:attrName>style.visibility</p:attrName>
                                        </p:attrNameLst>
                                      </p:cBhvr>
                                      <p:to>
                                        <p:strVal val="visible"/>
                                      </p:to>
                                    </p:set>
                                    <p:anim calcmode="lin" valueType="num">
                                      <p:cBhvr additive="base">
                                        <p:cTn id="105" dur="500" fill="hold"/>
                                        <p:tgtEl>
                                          <p:spTgt spid="406539">
                                            <p:txEl>
                                              <p:pRg st="2" end="2"/>
                                            </p:txEl>
                                          </p:spTgt>
                                        </p:tgtEl>
                                        <p:attrNameLst>
                                          <p:attrName>ppt_x</p:attrName>
                                        </p:attrNameLst>
                                      </p:cBhvr>
                                      <p:tavLst>
                                        <p:tav tm="0">
                                          <p:val>
                                            <p:strVal val="0-#ppt_w/2"/>
                                          </p:val>
                                        </p:tav>
                                        <p:tav tm="100000">
                                          <p:val>
                                            <p:strVal val="#ppt_x"/>
                                          </p:val>
                                        </p:tav>
                                      </p:tavLst>
                                    </p:anim>
                                    <p:anim calcmode="lin" valueType="num">
                                      <p:cBhvr additive="base">
                                        <p:cTn id="106" dur="500" fill="hold"/>
                                        <p:tgtEl>
                                          <p:spTgt spid="406539">
                                            <p:txEl>
                                              <p:pRg st="2" end="2"/>
                                            </p:txEl>
                                          </p:spTgt>
                                        </p:tgtEl>
                                        <p:attrNameLst>
                                          <p:attrName>ppt_y</p:attrName>
                                        </p:attrNameLst>
                                      </p:cBhvr>
                                      <p:tavLst>
                                        <p:tav tm="0">
                                          <p:val>
                                            <p:strVal val="#ppt_y"/>
                                          </p:val>
                                        </p:tav>
                                        <p:tav tm="100000">
                                          <p:val>
                                            <p:strVal val="#ppt_y"/>
                                          </p:val>
                                        </p:tav>
                                      </p:tavLst>
                                    </p:anim>
                                  </p:childTnLst>
                                </p:cTn>
                              </p:par>
                              <p:par>
                                <p:cTn id="107" presetID="2" presetClass="entr" presetSubtype="8" fill="hold" nodeType="withEffect">
                                  <p:stCondLst>
                                    <p:cond delay="0"/>
                                  </p:stCondLst>
                                  <p:childTnLst>
                                    <p:set>
                                      <p:cBhvr>
                                        <p:cTn id="108" dur="1" fill="hold">
                                          <p:stCondLst>
                                            <p:cond delay="0"/>
                                          </p:stCondLst>
                                        </p:cTn>
                                        <p:tgtEl>
                                          <p:spTgt spid="406539">
                                            <p:txEl>
                                              <p:pRg st="3" end="3"/>
                                            </p:txEl>
                                          </p:spTgt>
                                        </p:tgtEl>
                                        <p:attrNameLst>
                                          <p:attrName>style.visibility</p:attrName>
                                        </p:attrNameLst>
                                      </p:cBhvr>
                                      <p:to>
                                        <p:strVal val="visible"/>
                                      </p:to>
                                    </p:set>
                                    <p:anim calcmode="lin" valueType="num">
                                      <p:cBhvr additive="base">
                                        <p:cTn id="109" dur="500" fill="hold"/>
                                        <p:tgtEl>
                                          <p:spTgt spid="406539">
                                            <p:txEl>
                                              <p:pRg st="3" end="3"/>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4065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406539">
                                            <p:txEl>
                                              <p:pRg st="5" end="5"/>
                                            </p:txEl>
                                          </p:spTgt>
                                        </p:tgtEl>
                                        <p:attrNameLst>
                                          <p:attrName>style.visibility</p:attrName>
                                        </p:attrNameLst>
                                      </p:cBhvr>
                                      <p:to>
                                        <p:strVal val="visible"/>
                                      </p:to>
                                    </p:set>
                                    <p:anim calcmode="lin" valueType="num">
                                      <p:cBhvr additive="base">
                                        <p:cTn id="115" dur="500" fill="hold"/>
                                        <p:tgtEl>
                                          <p:spTgt spid="406539">
                                            <p:txEl>
                                              <p:pRg st="5" end="5"/>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40653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nodeType="clickEffect">
                                  <p:stCondLst>
                                    <p:cond delay="0"/>
                                  </p:stCondLst>
                                  <p:childTnLst>
                                    <p:set>
                                      <p:cBhvr>
                                        <p:cTn id="120" dur="1" fill="hold">
                                          <p:stCondLst>
                                            <p:cond delay="0"/>
                                          </p:stCondLst>
                                        </p:cTn>
                                        <p:tgtEl>
                                          <p:spTgt spid="406539">
                                            <p:txEl>
                                              <p:pRg st="6" end="6"/>
                                            </p:txEl>
                                          </p:spTgt>
                                        </p:tgtEl>
                                        <p:attrNameLst>
                                          <p:attrName>style.visibility</p:attrName>
                                        </p:attrNameLst>
                                      </p:cBhvr>
                                      <p:to>
                                        <p:strVal val="visible"/>
                                      </p:to>
                                    </p:set>
                                    <p:anim calcmode="lin" valueType="num">
                                      <p:cBhvr additive="base">
                                        <p:cTn id="121" dur="500" fill="hold"/>
                                        <p:tgtEl>
                                          <p:spTgt spid="406539">
                                            <p:txEl>
                                              <p:pRg st="6" end="6"/>
                                            </p:txEl>
                                          </p:spTgt>
                                        </p:tgtEl>
                                        <p:attrNameLst>
                                          <p:attrName>ppt_x</p:attrName>
                                        </p:attrNameLst>
                                      </p:cBhvr>
                                      <p:tavLst>
                                        <p:tav tm="0">
                                          <p:val>
                                            <p:strVal val="0-#ppt_w/2"/>
                                          </p:val>
                                        </p:tav>
                                        <p:tav tm="100000">
                                          <p:val>
                                            <p:strVal val="#ppt_x"/>
                                          </p:val>
                                        </p:tav>
                                      </p:tavLst>
                                    </p:anim>
                                    <p:anim calcmode="lin" valueType="num">
                                      <p:cBhvr additive="base">
                                        <p:cTn id="122" dur="500" fill="hold"/>
                                        <p:tgtEl>
                                          <p:spTgt spid="40653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nodeType="clickEffect">
                                  <p:stCondLst>
                                    <p:cond delay="0"/>
                                  </p:stCondLst>
                                  <p:childTnLst>
                                    <p:set>
                                      <p:cBhvr>
                                        <p:cTn id="126" dur="1" fill="hold">
                                          <p:stCondLst>
                                            <p:cond delay="0"/>
                                          </p:stCondLst>
                                        </p:cTn>
                                        <p:tgtEl>
                                          <p:spTgt spid="406539">
                                            <p:txEl>
                                              <p:pRg st="7" end="7"/>
                                            </p:txEl>
                                          </p:spTgt>
                                        </p:tgtEl>
                                        <p:attrNameLst>
                                          <p:attrName>style.visibility</p:attrName>
                                        </p:attrNameLst>
                                      </p:cBhvr>
                                      <p:to>
                                        <p:strVal val="visible"/>
                                      </p:to>
                                    </p:set>
                                    <p:anim calcmode="lin" valueType="num">
                                      <p:cBhvr additive="base">
                                        <p:cTn id="127" dur="500" fill="hold"/>
                                        <p:tgtEl>
                                          <p:spTgt spid="406539">
                                            <p:txEl>
                                              <p:pRg st="7" end="7"/>
                                            </p:txEl>
                                          </p:spTgt>
                                        </p:tgtEl>
                                        <p:attrNameLst>
                                          <p:attrName>ppt_x</p:attrName>
                                        </p:attrNameLst>
                                      </p:cBhvr>
                                      <p:tavLst>
                                        <p:tav tm="0">
                                          <p:val>
                                            <p:strVal val="0-#ppt_w/2"/>
                                          </p:val>
                                        </p:tav>
                                        <p:tav tm="100000">
                                          <p:val>
                                            <p:strVal val="#ppt_x"/>
                                          </p:val>
                                        </p:tav>
                                      </p:tavLst>
                                    </p:anim>
                                    <p:anim calcmode="lin" valueType="num">
                                      <p:cBhvr additive="base">
                                        <p:cTn id="128" dur="500" fill="hold"/>
                                        <p:tgtEl>
                                          <p:spTgt spid="406539">
                                            <p:txEl>
                                              <p:pRg st="7" end="7"/>
                                            </p:txEl>
                                          </p:spTgt>
                                        </p:tgtEl>
                                        <p:attrNameLst>
                                          <p:attrName>ppt_y</p:attrName>
                                        </p:attrNameLst>
                                      </p:cBhvr>
                                      <p:tavLst>
                                        <p:tav tm="0">
                                          <p:val>
                                            <p:strVal val="#ppt_y"/>
                                          </p:val>
                                        </p:tav>
                                        <p:tav tm="100000">
                                          <p:val>
                                            <p:strVal val="#ppt_y"/>
                                          </p:val>
                                        </p:tav>
                                      </p:tavLst>
                                    </p:anim>
                                  </p:childTnLst>
                                </p:cTn>
                              </p:par>
                              <p:par>
                                <p:cTn id="129" presetID="2" presetClass="entr" presetSubtype="8" fill="hold" nodeType="withEffect">
                                  <p:stCondLst>
                                    <p:cond delay="0"/>
                                  </p:stCondLst>
                                  <p:childTnLst>
                                    <p:set>
                                      <p:cBhvr>
                                        <p:cTn id="130" dur="1" fill="hold">
                                          <p:stCondLst>
                                            <p:cond delay="0"/>
                                          </p:stCondLst>
                                        </p:cTn>
                                        <p:tgtEl>
                                          <p:spTgt spid="406539">
                                            <p:txEl>
                                              <p:pRg st="8" end="8"/>
                                            </p:txEl>
                                          </p:spTgt>
                                        </p:tgtEl>
                                        <p:attrNameLst>
                                          <p:attrName>style.visibility</p:attrName>
                                        </p:attrNameLst>
                                      </p:cBhvr>
                                      <p:to>
                                        <p:strVal val="visible"/>
                                      </p:to>
                                    </p:set>
                                    <p:anim calcmode="lin" valueType="num">
                                      <p:cBhvr additive="base">
                                        <p:cTn id="131" dur="500" fill="hold"/>
                                        <p:tgtEl>
                                          <p:spTgt spid="406539">
                                            <p:txEl>
                                              <p:pRg st="8" end="8"/>
                                            </p:txEl>
                                          </p:spTgt>
                                        </p:tgtEl>
                                        <p:attrNameLst>
                                          <p:attrName>ppt_x</p:attrName>
                                        </p:attrNameLst>
                                      </p:cBhvr>
                                      <p:tavLst>
                                        <p:tav tm="0">
                                          <p:val>
                                            <p:strVal val="0-#ppt_w/2"/>
                                          </p:val>
                                        </p:tav>
                                        <p:tav tm="100000">
                                          <p:val>
                                            <p:strVal val="#ppt_x"/>
                                          </p:val>
                                        </p:tav>
                                      </p:tavLst>
                                    </p:anim>
                                    <p:anim calcmode="lin" valueType="num">
                                      <p:cBhvr additive="base">
                                        <p:cTn id="132" dur="500" fill="hold"/>
                                        <p:tgtEl>
                                          <p:spTgt spid="40653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8" fill="hold" grpId="0" nodeType="clickEffect">
                                  <p:stCondLst>
                                    <p:cond delay="0"/>
                                  </p:stCondLst>
                                  <p:childTnLst>
                                    <p:set>
                                      <p:cBhvr>
                                        <p:cTn id="136" dur="1" fill="hold">
                                          <p:stCondLst>
                                            <p:cond delay="0"/>
                                          </p:stCondLst>
                                        </p:cTn>
                                        <p:tgtEl>
                                          <p:spTgt spid="406538"/>
                                        </p:tgtEl>
                                        <p:attrNameLst>
                                          <p:attrName>style.visibility</p:attrName>
                                        </p:attrNameLst>
                                      </p:cBhvr>
                                      <p:to>
                                        <p:strVal val="visible"/>
                                      </p:to>
                                    </p:set>
                                    <p:anim calcmode="lin" valueType="num">
                                      <p:cBhvr additive="base">
                                        <p:cTn id="137" dur="500" fill="hold"/>
                                        <p:tgtEl>
                                          <p:spTgt spid="406538"/>
                                        </p:tgtEl>
                                        <p:attrNameLst>
                                          <p:attrName>ppt_x</p:attrName>
                                        </p:attrNameLst>
                                      </p:cBhvr>
                                      <p:tavLst>
                                        <p:tav tm="0">
                                          <p:val>
                                            <p:strVal val="0-#ppt_w/2"/>
                                          </p:val>
                                        </p:tav>
                                        <p:tav tm="100000">
                                          <p:val>
                                            <p:strVal val="#ppt_x"/>
                                          </p:val>
                                        </p:tav>
                                      </p:tavLst>
                                    </p:anim>
                                    <p:anim calcmode="lin" valueType="num">
                                      <p:cBhvr additive="base">
                                        <p:cTn id="138" dur="500" fill="hold"/>
                                        <p:tgtEl>
                                          <p:spTgt spid="406538"/>
                                        </p:tgtEl>
                                        <p:attrNameLst>
                                          <p:attrName>ppt_y</p:attrName>
                                        </p:attrNameLst>
                                      </p:cBhvr>
                                      <p:tavLst>
                                        <p:tav tm="0">
                                          <p:val>
                                            <p:strVal val="#ppt_y"/>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8" fill="hold" grpId="0" nodeType="clickEffect">
                                  <p:stCondLst>
                                    <p:cond delay="0"/>
                                  </p:stCondLst>
                                  <p:childTnLst>
                                    <p:set>
                                      <p:cBhvr>
                                        <p:cTn id="142" dur="1" fill="hold">
                                          <p:stCondLst>
                                            <p:cond delay="0"/>
                                          </p:stCondLst>
                                        </p:cTn>
                                        <p:tgtEl>
                                          <p:spTgt spid="406540"/>
                                        </p:tgtEl>
                                        <p:attrNameLst>
                                          <p:attrName>style.visibility</p:attrName>
                                        </p:attrNameLst>
                                      </p:cBhvr>
                                      <p:to>
                                        <p:strVal val="visible"/>
                                      </p:to>
                                    </p:set>
                                    <p:anim calcmode="lin" valueType="num">
                                      <p:cBhvr additive="base">
                                        <p:cTn id="143" dur="500" fill="hold"/>
                                        <p:tgtEl>
                                          <p:spTgt spid="406540"/>
                                        </p:tgtEl>
                                        <p:attrNameLst>
                                          <p:attrName>ppt_x</p:attrName>
                                        </p:attrNameLst>
                                      </p:cBhvr>
                                      <p:tavLst>
                                        <p:tav tm="0">
                                          <p:val>
                                            <p:strVal val="0-#ppt_w/2"/>
                                          </p:val>
                                        </p:tav>
                                        <p:tav tm="100000">
                                          <p:val>
                                            <p:strVal val="#ppt_x"/>
                                          </p:val>
                                        </p:tav>
                                      </p:tavLst>
                                    </p:anim>
                                    <p:anim calcmode="lin" valueType="num">
                                      <p:cBhvr additive="base">
                                        <p:cTn id="144" dur="500" fill="hold"/>
                                        <p:tgtEl>
                                          <p:spTgt spid="4065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0" grpId="0"/>
      <p:bldP spid="406531" grpId="0"/>
      <p:bldP spid="406533" grpId="0"/>
      <p:bldP spid="406534" grpId="0" build="allAtOnce" animBg="1"/>
      <p:bldP spid="406538" grpId="0"/>
      <p:bldP spid="406539" grpId="0" build="allAtOnce" animBg="1"/>
      <p:bldP spid="406540"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431" name="Text Box 879"/>
          <p:cNvSpPr txBox="1">
            <a:spLocks noChangeArrowheads="1"/>
          </p:cNvSpPr>
          <p:nvPr/>
        </p:nvSpPr>
        <p:spPr bwMode="auto">
          <a:xfrm>
            <a:off x="1166813" y="2508250"/>
            <a:ext cx="184150" cy="366713"/>
          </a:xfrm>
          <a:prstGeom prst="rect">
            <a:avLst/>
          </a:prstGeom>
          <a:noFill/>
          <a:ln w="9525">
            <a:noFill/>
            <a:miter lim="800000"/>
            <a:headEnd/>
            <a:tailEnd/>
          </a:ln>
          <a:effectLst/>
        </p:spPr>
        <p:txBody>
          <a:bodyPr wrap="none">
            <a:spAutoFit/>
          </a:bodyPr>
          <a:lstStyle/>
          <a:p>
            <a:endParaRPr lang="el-GR" dirty="0"/>
          </a:p>
        </p:txBody>
      </p:sp>
      <p:sp>
        <p:nvSpPr>
          <p:cNvPr id="408486" name="Rectangle 934"/>
          <p:cNvSpPr>
            <a:spLocks noChangeArrowheads="1"/>
          </p:cNvSpPr>
          <p:nvPr/>
        </p:nvSpPr>
        <p:spPr bwMode="auto">
          <a:xfrm>
            <a:off x="755650" y="476250"/>
            <a:ext cx="8139113" cy="1143000"/>
          </a:xfrm>
          <a:prstGeom prst="rect">
            <a:avLst/>
          </a:prstGeom>
          <a:noFill/>
          <a:ln w="9525">
            <a:noFill/>
            <a:miter lim="800000"/>
            <a:headEnd/>
            <a:tailEnd/>
          </a:ln>
          <a:effectLst/>
        </p:spPr>
        <p:txBody>
          <a:bodyPr anchor="ctr"/>
          <a:lstStyle/>
          <a:p>
            <a:pPr algn="ctr"/>
            <a:r>
              <a:rPr lang="el-GR" sz="2500" b="1" dirty="0">
                <a:solidFill>
                  <a:srgbClr val="7030A0"/>
                </a:solidFill>
              </a:rPr>
              <a:t>88</a:t>
            </a:r>
            <a:r>
              <a:rPr lang="en-US" sz="2500" b="1" dirty="0">
                <a:solidFill>
                  <a:srgbClr val="7030A0"/>
                </a:solidFill>
              </a:rPr>
              <a:t> </a:t>
            </a:r>
            <a:r>
              <a:rPr lang="el-GR" sz="2500" b="1" dirty="0">
                <a:solidFill>
                  <a:srgbClr val="7030A0"/>
                </a:solidFill>
              </a:rPr>
              <a:t>ΑΠΟΤΕΛΕΣΜΑΤΑ ΠΡΟΣ ΔΙΑΘΕΣΗ</a:t>
            </a:r>
          </a:p>
        </p:txBody>
      </p:sp>
      <p:cxnSp>
        <p:nvCxnSpPr>
          <p:cNvPr id="408487" name="AutoShape 935"/>
          <p:cNvCxnSpPr>
            <a:cxnSpLocks noChangeShapeType="1"/>
          </p:cNvCxnSpPr>
          <p:nvPr/>
        </p:nvCxnSpPr>
        <p:spPr bwMode="auto">
          <a:xfrm>
            <a:off x="4427538" y="1700213"/>
            <a:ext cx="0" cy="3744912"/>
          </a:xfrm>
          <a:prstGeom prst="straightConnector1">
            <a:avLst/>
          </a:prstGeom>
          <a:noFill/>
          <a:ln w="28575">
            <a:solidFill>
              <a:schemeClr val="hlink"/>
            </a:solidFill>
            <a:round/>
            <a:headEnd/>
            <a:tailEnd/>
          </a:ln>
          <a:effectLst/>
        </p:spPr>
      </p:cxnSp>
      <p:sp>
        <p:nvSpPr>
          <p:cNvPr id="408488" name="Text Box 936"/>
          <p:cNvSpPr txBox="1">
            <a:spLocks noChangeArrowheads="1"/>
          </p:cNvSpPr>
          <p:nvPr/>
        </p:nvSpPr>
        <p:spPr bwMode="auto">
          <a:xfrm>
            <a:off x="0" y="2420938"/>
            <a:ext cx="4427538" cy="830997"/>
          </a:xfrm>
          <a:prstGeom prst="rect">
            <a:avLst/>
          </a:prstGeom>
          <a:noFill/>
          <a:ln w="9525">
            <a:noFill/>
            <a:miter lim="800000"/>
            <a:headEnd/>
            <a:tailEnd/>
          </a:ln>
          <a:effectLst/>
        </p:spPr>
        <p:txBody>
          <a:bodyPr wrap="square">
            <a:spAutoFit/>
          </a:bodyPr>
          <a:lstStyle/>
          <a:p>
            <a:pPr algn="ctr"/>
            <a:r>
              <a:rPr lang="el-GR" sz="2400" b="1" i="1" dirty="0">
                <a:solidFill>
                  <a:srgbClr val="C00000"/>
                </a:solidFill>
              </a:rPr>
              <a:t>ΚΑΘΑΡΑ ΑΠΟΤΕΛΕΣΜΑΤΑ ΑΠΟ 86</a:t>
            </a:r>
          </a:p>
        </p:txBody>
      </p:sp>
      <p:sp>
        <p:nvSpPr>
          <p:cNvPr id="408489" name="Text Box 937"/>
          <p:cNvSpPr txBox="1">
            <a:spLocks noChangeArrowheads="1"/>
          </p:cNvSpPr>
          <p:nvPr/>
        </p:nvSpPr>
        <p:spPr bwMode="auto">
          <a:xfrm>
            <a:off x="4644008" y="2492896"/>
            <a:ext cx="4248472" cy="830997"/>
          </a:xfrm>
          <a:prstGeom prst="rect">
            <a:avLst/>
          </a:prstGeom>
          <a:noFill/>
          <a:ln w="9525">
            <a:noFill/>
            <a:miter lim="800000"/>
            <a:headEnd/>
            <a:tailEnd/>
          </a:ln>
          <a:effectLst/>
        </p:spPr>
        <p:txBody>
          <a:bodyPr wrap="square">
            <a:spAutoFit/>
          </a:bodyPr>
          <a:lstStyle/>
          <a:p>
            <a:pPr algn="ctr"/>
            <a:r>
              <a:rPr lang="el-GR" sz="2400" b="1" i="1" dirty="0">
                <a:solidFill>
                  <a:srgbClr val="0000FF"/>
                </a:solidFill>
              </a:rPr>
              <a:t>ΚΑΘΑΡΑ ΑΠΟΤΕΛΕΣΜΑΤΑ ΑΠΟ 86</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8486"/>
                                        </p:tgtEl>
                                        <p:attrNameLst>
                                          <p:attrName>style.visibility</p:attrName>
                                        </p:attrNameLst>
                                      </p:cBhvr>
                                      <p:to>
                                        <p:strVal val="visible"/>
                                      </p:to>
                                    </p:set>
                                    <p:animEffect transition="in" filter="diamond(in)">
                                      <p:cBhvr>
                                        <p:cTn id="7" dur="2000"/>
                                        <p:tgtEl>
                                          <p:spTgt spid="40848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8487"/>
                                        </p:tgtEl>
                                        <p:attrNameLst>
                                          <p:attrName>style.visibility</p:attrName>
                                        </p:attrNameLst>
                                      </p:cBhvr>
                                      <p:to>
                                        <p:strVal val="visible"/>
                                      </p:to>
                                    </p:set>
                                    <p:animEffect transition="in" filter="box(in)">
                                      <p:cBhvr>
                                        <p:cTn id="12" dur="500"/>
                                        <p:tgtEl>
                                          <p:spTgt spid="40848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8488"/>
                                        </p:tgtEl>
                                        <p:attrNameLst>
                                          <p:attrName>style.visibility</p:attrName>
                                        </p:attrNameLst>
                                      </p:cBhvr>
                                      <p:to>
                                        <p:strVal val="visible"/>
                                      </p:to>
                                    </p:set>
                                    <p:anim calcmode="lin" valueType="num">
                                      <p:cBhvr additive="base">
                                        <p:cTn id="17" dur="500" fill="hold"/>
                                        <p:tgtEl>
                                          <p:spTgt spid="408488"/>
                                        </p:tgtEl>
                                        <p:attrNameLst>
                                          <p:attrName>ppt_x</p:attrName>
                                        </p:attrNameLst>
                                      </p:cBhvr>
                                      <p:tavLst>
                                        <p:tav tm="0">
                                          <p:val>
                                            <p:strVal val="0-#ppt_w/2"/>
                                          </p:val>
                                        </p:tav>
                                        <p:tav tm="100000">
                                          <p:val>
                                            <p:strVal val="#ppt_x"/>
                                          </p:val>
                                        </p:tav>
                                      </p:tavLst>
                                    </p:anim>
                                    <p:anim calcmode="lin" valueType="num">
                                      <p:cBhvr additive="base">
                                        <p:cTn id="18" dur="500" fill="hold"/>
                                        <p:tgtEl>
                                          <p:spTgt spid="40848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8489"/>
                                        </p:tgtEl>
                                        <p:attrNameLst>
                                          <p:attrName>style.visibility</p:attrName>
                                        </p:attrNameLst>
                                      </p:cBhvr>
                                      <p:to>
                                        <p:strVal val="visible"/>
                                      </p:to>
                                    </p:set>
                                    <p:anim calcmode="lin" valueType="num">
                                      <p:cBhvr additive="base">
                                        <p:cTn id="23" dur="500" fill="hold"/>
                                        <p:tgtEl>
                                          <p:spTgt spid="408489"/>
                                        </p:tgtEl>
                                        <p:attrNameLst>
                                          <p:attrName>ppt_x</p:attrName>
                                        </p:attrNameLst>
                                      </p:cBhvr>
                                      <p:tavLst>
                                        <p:tav tm="0">
                                          <p:val>
                                            <p:strVal val="0-#ppt_w/2"/>
                                          </p:val>
                                        </p:tav>
                                        <p:tav tm="100000">
                                          <p:val>
                                            <p:strVal val="#ppt_x"/>
                                          </p:val>
                                        </p:tav>
                                      </p:tavLst>
                                    </p:anim>
                                    <p:anim calcmode="lin" valueType="num">
                                      <p:cBhvr additive="base">
                                        <p:cTn id="24" dur="500" fill="hold"/>
                                        <p:tgtEl>
                                          <p:spTgt spid="4084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486" grpId="0"/>
      <p:bldP spid="408488" grpId="0"/>
      <p:bldP spid="408489"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Text Box 2"/>
          <p:cNvSpPr txBox="1">
            <a:spLocks noChangeArrowheads="1"/>
          </p:cNvSpPr>
          <p:nvPr/>
        </p:nvSpPr>
        <p:spPr bwMode="auto">
          <a:xfrm>
            <a:off x="1166813" y="2508250"/>
            <a:ext cx="184150" cy="366713"/>
          </a:xfrm>
          <a:prstGeom prst="rect">
            <a:avLst/>
          </a:prstGeom>
          <a:noFill/>
          <a:ln w="9525">
            <a:noFill/>
            <a:miter lim="800000"/>
            <a:headEnd/>
            <a:tailEnd/>
          </a:ln>
          <a:effectLst/>
        </p:spPr>
        <p:txBody>
          <a:bodyPr wrap="none">
            <a:spAutoFit/>
          </a:bodyPr>
          <a:lstStyle/>
          <a:p>
            <a:endParaRPr lang="el-GR" dirty="0"/>
          </a:p>
        </p:txBody>
      </p:sp>
      <p:sp>
        <p:nvSpPr>
          <p:cNvPr id="408579" name="Rectangle 3"/>
          <p:cNvSpPr>
            <a:spLocks noChangeArrowheads="1"/>
          </p:cNvSpPr>
          <p:nvPr/>
        </p:nvSpPr>
        <p:spPr bwMode="auto">
          <a:xfrm>
            <a:off x="755650" y="476250"/>
            <a:ext cx="8139113" cy="1143000"/>
          </a:xfrm>
          <a:prstGeom prst="rect">
            <a:avLst/>
          </a:prstGeom>
          <a:noFill/>
          <a:ln w="9525">
            <a:noFill/>
            <a:miter lim="800000"/>
            <a:headEnd/>
            <a:tailEnd/>
          </a:ln>
          <a:effectLst/>
        </p:spPr>
        <p:txBody>
          <a:bodyPr anchor="ctr"/>
          <a:lstStyle/>
          <a:p>
            <a:pPr algn="ctr"/>
            <a:r>
              <a:rPr lang="el-GR" sz="2500" b="1" dirty="0">
                <a:solidFill>
                  <a:srgbClr val="7030A0"/>
                </a:solidFill>
              </a:rPr>
              <a:t>42</a:t>
            </a:r>
            <a:r>
              <a:rPr lang="en-US" sz="2500" b="1" dirty="0">
                <a:solidFill>
                  <a:srgbClr val="7030A0"/>
                </a:solidFill>
              </a:rPr>
              <a:t> </a:t>
            </a:r>
            <a:r>
              <a:rPr lang="el-GR" sz="2500" b="1" dirty="0">
                <a:solidFill>
                  <a:srgbClr val="7030A0"/>
                </a:solidFill>
              </a:rPr>
              <a:t>ΑΠΟΤΕΛΕΣΜΑΤΑ ΕΙΣ ΝΕΟΝ</a:t>
            </a:r>
          </a:p>
        </p:txBody>
      </p:sp>
      <p:cxnSp>
        <p:nvCxnSpPr>
          <p:cNvPr id="408580" name="AutoShape 4"/>
          <p:cNvCxnSpPr>
            <a:cxnSpLocks noChangeShapeType="1"/>
          </p:cNvCxnSpPr>
          <p:nvPr/>
        </p:nvCxnSpPr>
        <p:spPr bwMode="auto">
          <a:xfrm>
            <a:off x="4427538" y="1700213"/>
            <a:ext cx="0" cy="3744912"/>
          </a:xfrm>
          <a:prstGeom prst="straightConnector1">
            <a:avLst/>
          </a:prstGeom>
          <a:noFill/>
          <a:ln w="28575">
            <a:solidFill>
              <a:schemeClr val="hlink"/>
            </a:solidFill>
            <a:round/>
            <a:headEnd/>
            <a:tailEnd/>
          </a:ln>
          <a:effectLst/>
        </p:spPr>
      </p:cxnSp>
      <p:sp>
        <p:nvSpPr>
          <p:cNvPr id="408581" name="Text Box 5"/>
          <p:cNvSpPr txBox="1">
            <a:spLocks noChangeArrowheads="1"/>
          </p:cNvSpPr>
          <p:nvPr/>
        </p:nvSpPr>
        <p:spPr bwMode="auto">
          <a:xfrm>
            <a:off x="539750" y="2420938"/>
            <a:ext cx="3887788" cy="461665"/>
          </a:xfrm>
          <a:prstGeom prst="rect">
            <a:avLst/>
          </a:prstGeom>
          <a:noFill/>
          <a:ln w="9525">
            <a:noFill/>
            <a:miter lim="800000"/>
            <a:headEnd/>
            <a:tailEnd/>
          </a:ln>
          <a:effectLst/>
        </p:spPr>
        <p:txBody>
          <a:bodyPr>
            <a:spAutoFit/>
          </a:bodyPr>
          <a:lstStyle/>
          <a:p>
            <a:pPr algn="ctr"/>
            <a:r>
              <a:rPr lang="el-GR" sz="2400" b="1" i="1" dirty="0">
                <a:solidFill>
                  <a:srgbClr val="C00000"/>
                </a:solidFill>
              </a:rPr>
              <a:t>ΥΠΟΛΟΙΠΟ ΑΠΟ 88</a:t>
            </a:r>
          </a:p>
        </p:txBody>
      </p:sp>
      <p:sp>
        <p:nvSpPr>
          <p:cNvPr id="408582" name="Text Box 6"/>
          <p:cNvSpPr txBox="1">
            <a:spLocks noChangeArrowheads="1"/>
          </p:cNvSpPr>
          <p:nvPr/>
        </p:nvSpPr>
        <p:spPr bwMode="auto">
          <a:xfrm>
            <a:off x="4572000" y="2492896"/>
            <a:ext cx="3887787" cy="461665"/>
          </a:xfrm>
          <a:prstGeom prst="rect">
            <a:avLst/>
          </a:prstGeom>
          <a:noFill/>
          <a:ln w="9525">
            <a:noFill/>
            <a:miter lim="800000"/>
            <a:headEnd/>
            <a:tailEnd/>
          </a:ln>
          <a:effectLst/>
        </p:spPr>
        <p:txBody>
          <a:bodyPr>
            <a:spAutoFit/>
          </a:bodyPr>
          <a:lstStyle/>
          <a:p>
            <a:pPr algn="ctr"/>
            <a:r>
              <a:rPr lang="el-GR" sz="2400" b="1" i="1" dirty="0">
                <a:solidFill>
                  <a:srgbClr val="0000FF"/>
                </a:solidFill>
              </a:rPr>
              <a:t>ΥΠΟΛΟΙΠΟ ΑΠΟ 88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8579"/>
                                        </p:tgtEl>
                                        <p:attrNameLst>
                                          <p:attrName>style.visibility</p:attrName>
                                        </p:attrNameLst>
                                      </p:cBhvr>
                                      <p:to>
                                        <p:strVal val="visible"/>
                                      </p:to>
                                    </p:set>
                                    <p:animEffect transition="in" filter="diamond(in)">
                                      <p:cBhvr>
                                        <p:cTn id="7" dur="2000"/>
                                        <p:tgtEl>
                                          <p:spTgt spid="4085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8580"/>
                                        </p:tgtEl>
                                        <p:attrNameLst>
                                          <p:attrName>style.visibility</p:attrName>
                                        </p:attrNameLst>
                                      </p:cBhvr>
                                      <p:to>
                                        <p:strVal val="visible"/>
                                      </p:to>
                                    </p:set>
                                    <p:animEffect transition="in" filter="box(in)">
                                      <p:cBhvr>
                                        <p:cTn id="12" dur="500"/>
                                        <p:tgtEl>
                                          <p:spTgt spid="40858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8581"/>
                                        </p:tgtEl>
                                        <p:attrNameLst>
                                          <p:attrName>style.visibility</p:attrName>
                                        </p:attrNameLst>
                                      </p:cBhvr>
                                      <p:to>
                                        <p:strVal val="visible"/>
                                      </p:to>
                                    </p:set>
                                    <p:anim calcmode="lin" valueType="num">
                                      <p:cBhvr additive="base">
                                        <p:cTn id="17" dur="500" fill="hold"/>
                                        <p:tgtEl>
                                          <p:spTgt spid="408581"/>
                                        </p:tgtEl>
                                        <p:attrNameLst>
                                          <p:attrName>ppt_x</p:attrName>
                                        </p:attrNameLst>
                                      </p:cBhvr>
                                      <p:tavLst>
                                        <p:tav tm="0">
                                          <p:val>
                                            <p:strVal val="0-#ppt_w/2"/>
                                          </p:val>
                                        </p:tav>
                                        <p:tav tm="100000">
                                          <p:val>
                                            <p:strVal val="#ppt_x"/>
                                          </p:val>
                                        </p:tav>
                                      </p:tavLst>
                                    </p:anim>
                                    <p:anim calcmode="lin" valueType="num">
                                      <p:cBhvr additive="base">
                                        <p:cTn id="18" dur="500" fill="hold"/>
                                        <p:tgtEl>
                                          <p:spTgt spid="40858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8582"/>
                                        </p:tgtEl>
                                        <p:attrNameLst>
                                          <p:attrName>style.visibility</p:attrName>
                                        </p:attrNameLst>
                                      </p:cBhvr>
                                      <p:to>
                                        <p:strVal val="visible"/>
                                      </p:to>
                                    </p:set>
                                    <p:anim calcmode="lin" valueType="num">
                                      <p:cBhvr additive="base">
                                        <p:cTn id="23" dur="500" fill="hold"/>
                                        <p:tgtEl>
                                          <p:spTgt spid="408582"/>
                                        </p:tgtEl>
                                        <p:attrNameLst>
                                          <p:attrName>ppt_x</p:attrName>
                                        </p:attrNameLst>
                                      </p:cBhvr>
                                      <p:tavLst>
                                        <p:tav tm="0">
                                          <p:val>
                                            <p:strVal val="0-#ppt_w/2"/>
                                          </p:val>
                                        </p:tav>
                                        <p:tav tm="100000">
                                          <p:val>
                                            <p:strVal val="#ppt_x"/>
                                          </p:val>
                                        </p:tav>
                                      </p:tavLst>
                                    </p:anim>
                                    <p:anim calcmode="lin" valueType="num">
                                      <p:cBhvr additive="base">
                                        <p:cTn id="24" dur="500" fill="hold"/>
                                        <p:tgtEl>
                                          <p:spTgt spid="4085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79" grpId="0"/>
      <p:bldP spid="408581" grpId="0"/>
      <p:bldP spid="408582"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Text Box 2"/>
          <p:cNvSpPr txBox="1">
            <a:spLocks noChangeArrowheads="1"/>
          </p:cNvSpPr>
          <p:nvPr/>
        </p:nvSpPr>
        <p:spPr bwMode="auto">
          <a:xfrm>
            <a:off x="1166813" y="2508250"/>
            <a:ext cx="184150" cy="366713"/>
          </a:xfrm>
          <a:prstGeom prst="rect">
            <a:avLst/>
          </a:prstGeom>
          <a:noFill/>
          <a:ln w="9525">
            <a:noFill/>
            <a:miter lim="800000"/>
            <a:headEnd/>
            <a:tailEnd/>
          </a:ln>
          <a:effectLst/>
        </p:spPr>
        <p:txBody>
          <a:bodyPr wrap="none">
            <a:spAutoFit/>
          </a:bodyPr>
          <a:lstStyle/>
          <a:p>
            <a:endParaRPr lang="el-GR" dirty="0"/>
          </a:p>
        </p:txBody>
      </p:sp>
      <p:sp>
        <p:nvSpPr>
          <p:cNvPr id="409603" name="Rectangle 3"/>
          <p:cNvSpPr>
            <a:spLocks noChangeArrowheads="1"/>
          </p:cNvSpPr>
          <p:nvPr/>
        </p:nvSpPr>
        <p:spPr bwMode="auto">
          <a:xfrm>
            <a:off x="755650" y="476250"/>
            <a:ext cx="8139113" cy="1143000"/>
          </a:xfrm>
          <a:prstGeom prst="rect">
            <a:avLst/>
          </a:prstGeom>
          <a:noFill/>
          <a:ln w="9525">
            <a:noFill/>
            <a:miter lim="800000"/>
            <a:headEnd/>
            <a:tailEnd/>
          </a:ln>
          <a:effectLst/>
        </p:spPr>
        <p:txBody>
          <a:bodyPr anchor="ctr"/>
          <a:lstStyle/>
          <a:p>
            <a:pPr algn="ctr"/>
            <a:r>
              <a:rPr lang="el-GR" sz="2500" b="1" dirty="0">
                <a:solidFill>
                  <a:srgbClr val="7030A0"/>
                </a:solidFill>
              </a:rPr>
              <a:t>89 01 ΙΣΟΛΟΓΙΣΜΟΣ ΚΛΕΙΣΙΜΑΤΟΣ</a:t>
            </a:r>
          </a:p>
        </p:txBody>
      </p:sp>
      <p:cxnSp>
        <p:nvCxnSpPr>
          <p:cNvPr id="409604" name="AutoShape 4"/>
          <p:cNvCxnSpPr>
            <a:cxnSpLocks noChangeShapeType="1"/>
          </p:cNvCxnSpPr>
          <p:nvPr/>
        </p:nvCxnSpPr>
        <p:spPr bwMode="auto">
          <a:xfrm>
            <a:off x="4427538" y="1700213"/>
            <a:ext cx="0" cy="3744912"/>
          </a:xfrm>
          <a:prstGeom prst="straightConnector1">
            <a:avLst/>
          </a:prstGeom>
          <a:noFill/>
          <a:ln w="28575">
            <a:solidFill>
              <a:schemeClr val="hlink"/>
            </a:solidFill>
            <a:round/>
            <a:headEnd/>
            <a:tailEnd/>
          </a:ln>
          <a:effectLst/>
        </p:spPr>
      </p:cxnSp>
      <p:sp>
        <p:nvSpPr>
          <p:cNvPr id="409607" name="Text Box 7"/>
          <p:cNvSpPr txBox="1">
            <a:spLocks noChangeArrowheads="1"/>
          </p:cNvSpPr>
          <p:nvPr/>
        </p:nvSpPr>
        <p:spPr bwMode="auto">
          <a:xfrm>
            <a:off x="180763" y="1989138"/>
            <a:ext cx="1186287" cy="369332"/>
          </a:xfrm>
          <a:prstGeom prst="rect">
            <a:avLst/>
          </a:prstGeom>
          <a:noFill/>
          <a:ln w="31750">
            <a:solidFill>
              <a:schemeClr val="accent1"/>
            </a:solidFill>
            <a:miter lim="800000"/>
            <a:headEnd/>
            <a:tailEnd/>
          </a:ln>
          <a:effectLst/>
        </p:spPr>
        <p:txBody>
          <a:bodyPr wrap="none">
            <a:spAutoFit/>
          </a:bodyPr>
          <a:lstStyle/>
          <a:p>
            <a:pPr algn="ctr"/>
            <a:r>
              <a:rPr lang="el-GR" b="1" dirty="0">
                <a:solidFill>
                  <a:srgbClr val="7030A0"/>
                </a:solidFill>
              </a:rPr>
              <a:t>ΟΜΑΔΑ 1</a:t>
            </a:r>
          </a:p>
        </p:txBody>
      </p:sp>
      <p:sp>
        <p:nvSpPr>
          <p:cNvPr id="409608" name="Text Box 8"/>
          <p:cNvSpPr txBox="1">
            <a:spLocks noChangeArrowheads="1"/>
          </p:cNvSpPr>
          <p:nvPr/>
        </p:nvSpPr>
        <p:spPr bwMode="auto">
          <a:xfrm>
            <a:off x="167138" y="3462338"/>
            <a:ext cx="1213537" cy="369332"/>
          </a:xfrm>
          <a:prstGeom prst="rect">
            <a:avLst/>
          </a:prstGeom>
          <a:noFill/>
          <a:ln w="31750">
            <a:solidFill>
              <a:schemeClr val="accent1"/>
            </a:solidFill>
            <a:miter lim="800000"/>
            <a:headEnd/>
            <a:tailEnd/>
          </a:ln>
          <a:effectLst/>
        </p:spPr>
        <p:txBody>
          <a:bodyPr wrap="none">
            <a:spAutoFit/>
          </a:bodyPr>
          <a:lstStyle/>
          <a:p>
            <a:pPr algn="ctr"/>
            <a:r>
              <a:rPr lang="el-GR" b="1" dirty="0">
                <a:solidFill>
                  <a:srgbClr val="7030A0"/>
                </a:solidFill>
              </a:rPr>
              <a:t>ΟΜΑΔΑ 2</a:t>
            </a:r>
          </a:p>
        </p:txBody>
      </p:sp>
      <p:sp>
        <p:nvSpPr>
          <p:cNvPr id="409609" name="Text Box 9"/>
          <p:cNvSpPr txBox="1">
            <a:spLocks noChangeArrowheads="1"/>
          </p:cNvSpPr>
          <p:nvPr/>
        </p:nvSpPr>
        <p:spPr bwMode="auto">
          <a:xfrm>
            <a:off x="170344" y="4975225"/>
            <a:ext cx="1207125" cy="369332"/>
          </a:xfrm>
          <a:prstGeom prst="rect">
            <a:avLst/>
          </a:prstGeom>
          <a:noFill/>
          <a:ln w="31750">
            <a:solidFill>
              <a:schemeClr val="accent1"/>
            </a:solidFill>
            <a:miter lim="800000"/>
            <a:headEnd/>
            <a:tailEnd/>
          </a:ln>
          <a:effectLst/>
        </p:spPr>
        <p:txBody>
          <a:bodyPr wrap="none">
            <a:spAutoFit/>
          </a:bodyPr>
          <a:lstStyle/>
          <a:p>
            <a:pPr algn="ctr"/>
            <a:r>
              <a:rPr lang="el-GR" b="1" dirty="0">
                <a:solidFill>
                  <a:srgbClr val="7030A0"/>
                </a:solidFill>
              </a:rPr>
              <a:t>ΟΜΑΔΑ 3</a:t>
            </a:r>
          </a:p>
        </p:txBody>
      </p:sp>
      <p:sp>
        <p:nvSpPr>
          <p:cNvPr id="409610" name="Text Box 10"/>
          <p:cNvSpPr txBox="1">
            <a:spLocks noChangeArrowheads="1"/>
          </p:cNvSpPr>
          <p:nvPr/>
        </p:nvSpPr>
        <p:spPr bwMode="auto">
          <a:xfrm>
            <a:off x="7759318" y="1989138"/>
            <a:ext cx="1221552" cy="369332"/>
          </a:xfrm>
          <a:prstGeom prst="rect">
            <a:avLst/>
          </a:prstGeom>
          <a:noFill/>
          <a:ln w="31750">
            <a:solidFill>
              <a:schemeClr val="accent1"/>
            </a:solidFill>
            <a:miter lim="800000"/>
            <a:headEnd/>
            <a:tailEnd/>
          </a:ln>
          <a:effectLst/>
        </p:spPr>
        <p:txBody>
          <a:bodyPr wrap="none">
            <a:spAutoFit/>
          </a:bodyPr>
          <a:lstStyle/>
          <a:p>
            <a:pPr algn="ctr"/>
            <a:r>
              <a:rPr lang="el-GR" b="1" dirty="0">
                <a:solidFill>
                  <a:srgbClr val="7030A0"/>
                </a:solidFill>
              </a:rPr>
              <a:t>ΟΜΑΔΑ 4</a:t>
            </a:r>
          </a:p>
        </p:txBody>
      </p:sp>
      <p:sp>
        <p:nvSpPr>
          <p:cNvPr id="409611" name="Text Box 11"/>
          <p:cNvSpPr txBox="1">
            <a:spLocks noChangeArrowheads="1"/>
          </p:cNvSpPr>
          <p:nvPr/>
        </p:nvSpPr>
        <p:spPr bwMode="auto">
          <a:xfrm>
            <a:off x="7765730" y="3535363"/>
            <a:ext cx="1208728" cy="369332"/>
          </a:xfrm>
          <a:prstGeom prst="rect">
            <a:avLst/>
          </a:prstGeom>
          <a:noFill/>
          <a:ln w="31750">
            <a:solidFill>
              <a:schemeClr val="accent1"/>
            </a:solidFill>
            <a:miter lim="800000"/>
            <a:headEnd/>
            <a:tailEnd/>
          </a:ln>
          <a:effectLst/>
        </p:spPr>
        <p:txBody>
          <a:bodyPr wrap="none">
            <a:spAutoFit/>
          </a:bodyPr>
          <a:lstStyle/>
          <a:p>
            <a:pPr algn="ctr"/>
            <a:r>
              <a:rPr lang="el-GR" b="1" dirty="0">
                <a:solidFill>
                  <a:srgbClr val="7030A0"/>
                </a:solidFill>
              </a:rPr>
              <a:t>ΟΜΑΔΑ 5</a:t>
            </a:r>
          </a:p>
        </p:txBody>
      </p:sp>
      <p:cxnSp>
        <p:nvCxnSpPr>
          <p:cNvPr id="409612" name="AutoShape 12"/>
          <p:cNvCxnSpPr>
            <a:cxnSpLocks noChangeShapeType="1"/>
          </p:cNvCxnSpPr>
          <p:nvPr/>
        </p:nvCxnSpPr>
        <p:spPr bwMode="auto">
          <a:xfrm flipH="1">
            <a:off x="1692275" y="2205038"/>
            <a:ext cx="1509713" cy="0"/>
          </a:xfrm>
          <a:prstGeom prst="straightConnector1">
            <a:avLst/>
          </a:prstGeom>
          <a:noFill/>
          <a:ln w="28575">
            <a:solidFill>
              <a:schemeClr val="hlink"/>
            </a:solidFill>
            <a:round/>
            <a:headEnd type="triangle" w="med" len="med"/>
            <a:tailEnd type="oval" w="med" len="med"/>
          </a:ln>
          <a:effectLst/>
        </p:spPr>
      </p:cxnSp>
      <p:cxnSp>
        <p:nvCxnSpPr>
          <p:cNvPr id="409614" name="AutoShape 14"/>
          <p:cNvCxnSpPr>
            <a:cxnSpLocks noChangeShapeType="1"/>
          </p:cNvCxnSpPr>
          <p:nvPr/>
        </p:nvCxnSpPr>
        <p:spPr bwMode="auto">
          <a:xfrm>
            <a:off x="6011863" y="2205038"/>
            <a:ext cx="1439862" cy="1587"/>
          </a:xfrm>
          <a:prstGeom prst="straightConnector1">
            <a:avLst/>
          </a:prstGeom>
          <a:noFill/>
          <a:ln w="28575">
            <a:solidFill>
              <a:schemeClr val="hlink"/>
            </a:solidFill>
            <a:round/>
            <a:headEnd type="triangle" w="med" len="med"/>
            <a:tailEnd type="oval" w="med" len="med"/>
          </a:ln>
          <a:effectLst/>
        </p:spPr>
      </p:cxnSp>
      <p:cxnSp>
        <p:nvCxnSpPr>
          <p:cNvPr id="409615" name="AutoShape 15"/>
          <p:cNvCxnSpPr>
            <a:cxnSpLocks noChangeShapeType="1"/>
          </p:cNvCxnSpPr>
          <p:nvPr/>
        </p:nvCxnSpPr>
        <p:spPr bwMode="auto">
          <a:xfrm flipH="1">
            <a:off x="1692275" y="3644900"/>
            <a:ext cx="719138" cy="1588"/>
          </a:xfrm>
          <a:prstGeom prst="straightConnector1">
            <a:avLst/>
          </a:prstGeom>
          <a:noFill/>
          <a:ln w="28575">
            <a:solidFill>
              <a:schemeClr val="hlink"/>
            </a:solidFill>
            <a:round/>
            <a:headEnd/>
            <a:tailEnd type="oval" w="med" len="med"/>
          </a:ln>
          <a:effectLst/>
        </p:spPr>
      </p:cxnSp>
      <p:cxnSp>
        <p:nvCxnSpPr>
          <p:cNvPr id="409616" name="AutoShape 16"/>
          <p:cNvCxnSpPr>
            <a:cxnSpLocks noChangeShapeType="1"/>
          </p:cNvCxnSpPr>
          <p:nvPr/>
        </p:nvCxnSpPr>
        <p:spPr bwMode="auto">
          <a:xfrm>
            <a:off x="2411413" y="3284538"/>
            <a:ext cx="0" cy="361950"/>
          </a:xfrm>
          <a:prstGeom prst="straightConnector1">
            <a:avLst/>
          </a:prstGeom>
          <a:noFill/>
          <a:ln w="28575">
            <a:solidFill>
              <a:schemeClr val="hlink"/>
            </a:solidFill>
            <a:round/>
            <a:headEnd/>
            <a:tailEnd/>
          </a:ln>
          <a:effectLst/>
        </p:spPr>
      </p:cxnSp>
      <p:cxnSp>
        <p:nvCxnSpPr>
          <p:cNvPr id="409617" name="AutoShape 17"/>
          <p:cNvCxnSpPr>
            <a:cxnSpLocks noChangeShapeType="1"/>
          </p:cNvCxnSpPr>
          <p:nvPr/>
        </p:nvCxnSpPr>
        <p:spPr bwMode="auto">
          <a:xfrm flipH="1">
            <a:off x="2411413" y="3284538"/>
            <a:ext cx="792162" cy="1587"/>
          </a:xfrm>
          <a:prstGeom prst="straightConnector1">
            <a:avLst/>
          </a:prstGeom>
          <a:noFill/>
          <a:ln w="28575">
            <a:solidFill>
              <a:schemeClr val="hlink"/>
            </a:solidFill>
            <a:round/>
            <a:headEnd type="triangle" w="med" len="med"/>
            <a:tailEnd/>
          </a:ln>
          <a:effectLst/>
        </p:spPr>
      </p:cxnSp>
      <p:cxnSp>
        <p:nvCxnSpPr>
          <p:cNvPr id="409618" name="AutoShape 18"/>
          <p:cNvCxnSpPr>
            <a:cxnSpLocks noChangeShapeType="1"/>
          </p:cNvCxnSpPr>
          <p:nvPr/>
        </p:nvCxnSpPr>
        <p:spPr bwMode="auto">
          <a:xfrm flipH="1">
            <a:off x="1692275" y="5156200"/>
            <a:ext cx="719138" cy="1588"/>
          </a:xfrm>
          <a:prstGeom prst="straightConnector1">
            <a:avLst/>
          </a:prstGeom>
          <a:noFill/>
          <a:ln w="28575">
            <a:solidFill>
              <a:schemeClr val="hlink"/>
            </a:solidFill>
            <a:round/>
            <a:headEnd/>
            <a:tailEnd type="oval" w="med" len="med"/>
          </a:ln>
          <a:effectLst/>
        </p:spPr>
      </p:cxnSp>
      <p:cxnSp>
        <p:nvCxnSpPr>
          <p:cNvPr id="409619" name="AutoShape 19"/>
          <p:cNvCxnSpPr>
            <a:cxnSpLocks noChangeShapeType="1"/>
          </p:cNvCxnSpPr>
          <p:nvPr/>
        </p:nvCxnSpPr>
        <p:spPr bwMode="auto">
          <a:xfrm>
            <a:off x="2411413" y="4795838"/>
            <a:ext cx="0" cy="361950"/>
          </a:xfrm>
          <a:prstGeom prst="straightConnector1">
            <a:avLst/>
          </a:prstGeom>
          <a:noFill/>
          <a:ln w="28575">
            <a:solidFill>
              <a:schemeClr val="hlink"/>
            </a:solidFill>
            <a:round/>
            <a:headEnd/>
            <a:tailEnd/>
          </a:ln>
          <a:effectLst/>
        </p:spPr>
      </p:cxnSp>
      <p:cxnSp>
        <p:nvCxnSpPr>
          <p:cNvPr id="409620" name="AutoShape 20"/>
          <p:cNvCxnSpPr>
            <a:cxnSpLocks noChangeShapeType="1"/>
          </p:cNvCxnSpPr>
          <p:nvPr/>
        </p:nvCxnSpPr>
        <p:spPr bwMode="auto">
          <a:xfrm flipH="1">
            <a:off x="2411413" y="4795838"/>
            <a:ext cx="792162" cy="1587"/>
          </a:xfrm>
          <a:prstGeom prst="straightConnector1">
            <a:avLst/>
          </a:prstGeom>
          <a:noFill/>
          <a:ln w="28575">
            <a:solidFill>
              <a:schemeClr val="hlink"/>
            </a:solidFill>
            <a:round/>
            <a:headEnd type="triangle" w="med" len="med"/>
            <a:tailEnd/>
          </a:ln>
          <a:effectLst/>
        </p:spPr>
      </p:cxnSp>
      <p:cxnSp>
        <p:nvCxnSpPr>
          <p:cNvPr id="409621" name="AutoShape 21"/>
          <p:cNvCxnSpPr>
            <a:cxnSpLocks noChangeShapeType="1"/>
          </p:cNvCxnSpPr>
          <p:nvPr/>
        </p:nvCxnSpPr>
        <p:spPr bwMode="auto">
          <a:xfrm>
            <a:off x="6732588" y="3716338"/>
            <a:ext cx="719137" cy="0"/>
          </a:xfrm>
          <a:prstGeom prst="straightConnector1">
            <a:avLst/>
          </a:prstGeom>
          <a:noFill/>
          <a:ln w="28575">
            <a:solidFill>
              <a:schemeClr val="hlink"/>
            </a:solidFill>
            <a:round/>
            <a:headEnd/>
            <a:tailEnd type="oval" w="med" len="med"/>
          </a:ln>
          <a:effectLst/>
        </p:spPr>
      </p:cxnSp>
      <p:cxnSp>
        <p:nvCxnSpPr>
          <p:cNvPr id="409622" name="AutoShape 22"/>
          <p:cNvCxnSpPr>
            <a:cxnSpLocks noChangeShapeType="1"/>
          </p:cNvCxnSpPr>
          <p:nvPr/>
        </p:nvCxnSpPr>
        <p:spPr bwMode="auto">
          <a:xfrm>
            <a:off x="6732588" y="3357563"/>
            <a:ext cx="0" cy="361950"/>
          </a:xfrm>
          <a:prstGeom prst="straightConnector1">
            <a:avLst/>
          </a:prstGeom>
          <a:noFill/>
          <a:ln w="28575">
            <a:solidFill>
              <a:schemeClr val="hlink"/>
            </a:solidFill>
            <a:round/>
            <a:headEnd/>
            <a:tailEnd/>
          </a:ln>
          <a:effectLst/>
        </p:spPr>
      </p:cxnSp>
      <p:cxnSp>
        <p:nvCxnSpPr>
          <p:cNvPr id="409623" name="AutoShape 23"/>
          <p:cNvCxnSpPr>
            <a:cxnSpLocks noChangeShapeType="1"/>
          </p:cNvCxnSpPr>
          <p:nvPr/>
        </p:nvCxnSpPr>
        <p:spPr bwMode="auto">
          <a:xfrm>
            <a:off x="6011863" y="3357563"/>
            <a:ext cx="720725" cy="1587"/>
          </a:xfrm>
          <a:prstGeom prst="straightConnector1">
            <a:avLst/>
          </a:prstGeom>
          <a:noFill/>
          <a:ln w="28575">
            <a:solidFill>
              <a:schemeClr val="hlink"/>
            </a:solidFill>
            <a:round/>
            <a:headEnd type="triangle" w="med" len="med"/>
            <a:tailEnd/>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9603"/>
                                        </p:tgtEl>
                                        <p:attrNameLst>
                                          <p:attrName>style.visibility</p:attrName>
                                        </p:attrNameLst>
                                      </p:cBhvr>
                                      <p:to>
                                        <p:strVal val="visible"/>
                                      </p:to>
                                    </p:set>
                                    <p:animEffect transition="in" filter="diamond(in)">
                                      <p:cBhvr>
                                        <p:cTn id="7" dur="2000"/>
                                        <p:tgtEl>
                                          <p:spTgt spid="4096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9604"/>
                                        </p:tgtEl>
                                        <p:attrNameLst>
                                          <p:attrName>style.visibility</p:attrName>
                                        </p:attrNameLst>
                                      </p:cBhvr>
                                      <p:to>
                                        <p:strVal val="visible"/>
                                      </p:to>
                                    </p:set>
                                    <p:animEffect transition="in" filter="box(in)">
                                      <p:cBhvr>
                                        <p:cTn id="12" dur="500"/>
                                        <p:tgtEl>
                                          <p:spTgt spid="40960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9607"/>
                                        </p:tgtEl>
                                        <p:attrNameLst>
                                          <p:attrName>style.visibility</p:attrName>
                                        </p:attrNameLst>
                                      </p:cBhvr>
                                      <p:to>
                                        <p:strVal val="visible"/>
                                      </p:to>
                                    </p:set>
                                    <p:anim calcmode="lin" valueType="num">
                                      <p:cBhvr additive="base">
                                        <p:cTn id="17" dur="500" fill="hold"/>
                                        <p:tgtEl>
                                          <p:spTgt spid="409607"/>
                                        </p:tgtEl>
                                        <p:attrNameLst>
                                          <p:attrName>ppt_x</p:attrName>
                                        </p:attrNameLst>
                                      </p:cBhvr>
                                      <p:tavLst>
                                        <p:tav tm="0">
                                          <p:val>
                                            <p:strVal val="0-#ppt_w/2"/>
                                          </p:val>
                                        </p:tav>
                                        <p:tav tm="100000">
                                          <p:val>
                                            <p:strVal val="#ppt_x"/>
                                          </p:val>
                                        </p:tav>
                                      </p:tavLst>
                                    </p:anim>
                                    <p:anim calcmode="lin" valueType="num">
                                      <p:cBhvr additive="base">
                                        <p:cTn id="18" dur="500" fill="hold"/>
                                        <p:tgtEl>
                                          <p:spTgt spid="40960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09612"/>
                                        </p:tgtEl>
                                        <p:attrNameLst>
                                          <p:attrName>style.visibility</p:attrName>
                                        </p:attrNameLst>
                                      </p:cBhvr>
                                      <p:to>
                                        <p:strVal val="visible"/>
                                      </p:to>
                                    </p:set>
                                    <p:animEffect transition="in" filter="dissolve">
                                      <p:cBhvr>
                                        <p:cTn id="23" dur="500"/>
                                        <p:tgtEl>
                                          <p:spTgt spid="4096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409608"/>
                                        </p:tgtEl>
                                        <p:attrNameLst>
                                          <p:attrName>style.visibility</p:attrName>
                                        </p:attrNameLst>
                                      </p:cBhvr>
                                      <p:to>
                                        <p:strVal val="visible"/>
                                      </p:to>
                                    </p:set>
                                    <p:anim calcmode="lin" valueType="num">
                                      <p:cBhvr additive="base">
                                        <p:cTn id="28" dur="500" fill="hold"/>
                                        <p:tgtEl>
                                          <p:spTgt spid="409608"/>
                                        </p:tgtEl>
                                        <p:attrNameLst>
                                          <p:attrName>ppt_x</p:attrName>
                                        </p:attrNameLst>
                                      </p:cBhvr>
                                      <p:tavLst>
                                        <p:tav tm="0">
                                          <p:val>
                                            <p:strVal val="0-#ppt_w/2"/>
                                          </p:val>
                                        </p:tav>
                                        <p:tav tm="100000">
                                          <p:val>
                                            <p:strVal val="#ppt_x"/>
                                          </p:val>
                                        </p:tav>
                                      </p:tavLst>
                                    </p:anim>
                                    <p:anim calcmode="lin" valueType="num">
                                      <p:cBhvr additive="base">
                                        <p:cTn id="29" dur="500" fill="hold"/>
                                        <p:tgtEl>
                                          <p:spTgt spid="40960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09615"/>
                                        </p:tgtEl>
                                        <p:attrNameLst>
                                          <p:attrName>style.visibility</p:attrName>
                                        </p:attrNameLst>
                                      </p:cBhvr>
                                      <p:to>
                                        <p:strVal val="visible"/>
                                      </p:to>
                                    </p:set>
                                    <p:animEffect transition="in" filter="dissolve">
                                      <p:cBhvr>
                                        <p:cTn id="34" dur="500"/>
                                        <p:tgtEl>
                                          <p:spTgt spid="409615"/>
                                        </p:tgtEl>
                                      </p:cBhvr>
                                    </p:animEffect>
                                  </p:childTnLst>
                                </p:cTn>
                              </p:par>
                              <p:par>
                                <p:cTn id="35" presetID="9" presetClass="entr" presetSubtype="0" fill="hold" nodeType="withEffect">
                                  <p:stCondLst>
                                    <p:cond delay="0"/>
                                  </p:stCondLst>
                                  <p:childTnLst>
                                    <p:set>
                                      <p:cBhvr>
                                        <p:cTn id="36" dur="1" fill="hold">
                                          <p:stCondLst>
                                            <p:cond delay="0"/>
                                          </p:stCondLst>
                                        </p:cTn>
                                        <p:tgtEl>
                                          <p:spTgt spid="409616"/>
                                        </p:tgtEl>
                                        <p:attrNameLst>
                                          <p:attrName>style.visibility</p:attrName>
                                        </p:attrNameLst>
                                      </p:cBhvr>
                                      <p:to>
                                        <p:strVal val="visible"/>
                                      </p:to>
                                    </p:set>
                                    <p:animEffect transition="in" filter="dissolve">
                                      <p:cBhvr>
                                        <p:cTn id="37" dur="500"/>
                                        <p:tgtEl>
                                          <p:spTgt spid="409616"/>
                                        </p:tgtEl>
                                      </p:cBhvr>
                                    </p:animEffect>
                                  </p:childTnLst>
                                </p:cTn>
                              </p:par>
                              <p:par>
                                <p:cTn id="38" presetID="9" presetClass="entr" presetSubtype="0" fill="hold" nodeType="withEffect">
                                  <p:stCondLst>
                                    <p:cond delay="0"/>
                                  </p:stCondLst>
                                  <p:childTnLst>
                                    <p:set>
                                      <p:cBhvr>
                                        <p:cTn id="39" dur="1" fill="hold">
                                          <p:stCondLst>
                                            <p:cond delay="0"/>
                                          </p:stCondLst>
                                        </p:cTn>
                                        <p:tgtEl>
                                          <p:spTgt spid="409617"/>
                                        </p:tgtEl>
                                        <p:attrNameLst>
                                          <p:attrName>style.visibility</p:attrName>
                                        </p:attrNameLst>
                                      </p:cBhvr>
                                      <p:to>
                                        <p:strVal val="visible"/>
                                      </p:to>
                                    </p:set>
                                    <p:animEffect transition="in" filter="dissolve">
                                      <p:cBhvr>
                                        <p:cTn id="40" dur="500"/>
                                        <p:tgtEl>
                                          <p:spTgt spid="4096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409609"/>
                                        </p:tgtEl>
                                        <p:attrNameLst>
                                          <p:attrName>style.visibility</p:attrName>
                                        </p:attrNameLst>
                                      </p:cBhvr>
                                      <p:to>
                                        <p:strVal val="visible"/>
                                      </p:to>
                                    </p:set>
                                    <p:anim calcmode="lin" valueType="num">
                                      <p:cBhvr additive="base">
                                        <p:cTn id="45" dur="500" fill="hold"/>
                                        <p:tgtEl>
                                          <p:spTgt spid="409609"/>
                                        </p:tgtEl>
                                        <p:attrNameLst>
                                          <p:attrName>ppt_x</p:attrName>
                                        </p:attrNameLst>
                                      </p:cBhvr>
                                      <p:tavLst>
                                        <p:tav tm="0">
                                          <p:val>
                                            <p:strVal val="0-#ppt_w/2"/>
                                          </p:val>
                                        </p:tav>
                                        <p:tav tm="100000">
                                          <p:val>
                                            <p:strVal val="#ppt_x"/>
                                          </p:val>
                                        </p:tav>
                                      </p:tavLst>
                                    </p:anim>
                                    <p:anim calcmode="lin" valueType="num">
                                      <p:cBhvr additive="base">
                                        <p:cTn id="46" dur="500" fill="hold"/>
                                        <p:tgtEl>
                                          <p:spTgt spid="40960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409618"/>
                                        </p:tgtEl>
                                        <p:attrNameLst>
                                          <p:attrName>style.visibility</p:attrName>
                                        </p:attrNameLst>
                                      </p:cBhvr>
                                      <p:to>
                                        <p:strVal val="visible"/>
                                      </p:to>
                                    </p:set>
                                    <p:animEffect transition="in" filter="dissolve">
                                      <p:cBhvr>
                                        <p:cTn id="51" dur="500"/>
                                        <p:tgtEl>
                                          <p:spTgt spid="409618"/>
                                        </p:tgtEl>
                                      </p:cBhvr>
                                    </p:animEffect>
                                  </p:childTnLst>
                                </p:cTn>
                              </p:par>
                              <p:par>
                                <p:cTn id="52" presetID="9" presetClass="entr" presetSubtype="0" fill="hold" nodeType="withEffect">
                                  <p:stCondLst>
                                    <p:cond delay="0"/>
                                  </p:stCondLst>
                                  <p:childTnLst>
                                    <p:set>
                                      <p:cBhvr>
                                        <p:cTn id="53" dur="1" fill="hold">
                                          <p:stCondLst>
                                            <p:cond delay="0"/>
                                          </p:stCondLst>
                                        </p:cTn>
                                        <p:tgtEl>
                                          <p:spTgt spid="409619"/>
                                        </p:tgtEl>
                                        <p:attrNameLst>
                                          <p:attrName>style.visibility</p:attrName>
                                        </p:attrNameLst>
                                      </p:cBhvr>
                                      <p:to>
                                        <p:strVal val="visible"/>
                                      </p:to>
                                    </p:set>
                                    <p:animEffect transition="in" filter="dissolve">
                                      <p:cBhvr>
                                        <p:cTn id="54" dur="500"/>
                                        <p:tgtEl>
                                          <p:spTgt spid="409619"/>
                                        </p:tgtEl>
                                      </p:cBhvr>
                                    </p:animEffect>
                                  </p:childTnLst>
                                </p:cTn>
                              </p:par>
                              <p:par>
                                <p:cTn id="55" presetID="9" presetClass="entr" presetSubtype="0" fill="hold" nodeType="withEffect">
                                  <p:stCondLst>
                                    <p:cond delay="0"/>
                                  </p:stCondLst>
                                  <p:childTnLst>
                                    <p:set>
                                      <p:cBhvr>
                                        <p:cTn id="56" dur="1" fill="hold">
                                          <p:stCondLst>
                                            <p:cond delay="0"/>
                                          </p:stCondLst>
                                        </p:cTn>
                                        <p:tgtEl>
                                          <p:spTgt spid="409620"/>
                                        </p:tgtEl>
                                        <p:attrNameLst>
                                          <p:attrName>style.visibility</p:attrName>
                                        </p:attrNameLst>
                                      </p:cBhvr>
                                      <p:to>
                                        <p:strVal val="visible"/>
                                      </p:to>
                                    </p:set>
                                    <p:animEffect transition="in" filter="dissolve">
                                      <p:cBhvr>
                                        <p:cTn id="57" dur="500"/>
                                        <p:tgtEl>
                                          <p:spTgt spid="40962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409610"/>
                                        </p:tgtEl>
                                        <p:attrNameLst>
                                          <p:attrName>style.visibility</p:attrName>
                                        </p:attrNameLst>
                                      </p:cBhvr>
                                      <p:to>
                                        <p:strVal val="visible"/>
                                      </p:to>
                                    </p:set>
                                    <p:anim calcmode="lin" valueType="num">
                                      <p:cBhvr additive="base">
                                        <p:cTn id="62" dur="500" fill="hold"/>
                                        <p:tgtEl>
                                          <p:spTgt spid="409610"/>
                                        </p:tgtEl>
                                        <p:attrNameLst>
                                          <p:attrName>ppt_x</p:attrName>
                                        </p:attrNameLst>
                                      </p:cBhvr>
                                      <p:tavLst>
                                        <p:tav tm="0">
                                          <p:val>
                                            <p:strVal val="0-#ppt_w/2"/>
                                          </p:val>
                                        </p:tav>
                                        <p:tav tm="100000">
                                          <p:val>
                                            <p:strVal val="#ppt_x"/>
                                          </p:val>
                                        </p:tav>
                                      </p:tavLst>
                                    </p:anim>
                                    <p:anim calcmode="lin" valueType="num">
                                      <p:cBhvr additive="base">
                                        <p:cTn id="63" dur="500" fill="hold"/>
                                        <p:tgtEl>
                                          <p:spTgt spid="409610"/>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409614"/>
                                        </p:tgtEl>
                                        <p:attrNameLst>
                                          <p:attrName>style.visibility</p:attrName>
                                        </p:attrNameLst>
                                      </p:cBhvr>
                                      <p:to>
                                        <p:strVal val="visible"/>
                                      </p:to>
                                    </p:set>
                                    <p:animEffect transition="in" filter="dissolve">
                                      <p:cBhvr>
                                        <p:cTn id="68" dur="500"/>
                                        <p:tgtEl>
                                          <p:spTgt spid="40961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09611"/>
                                        </p:tgtEl>
                                        <p:attrNameLst>
                                          <p:attrName>style.visibility</p:attrName>
                                        </p:attrNameLst>
                                      </p:cBhvr>
                                      <p:to>
                                        <p:strVal val="visible"/>
                                      </p:to>
                                    </p:set>
                                    <p:anim calcmode="lin" valueType="num">
                                      <p:cBhvr additive="base">
                                        <p:cTn id="73" dur="500" fill="hold"/>
                                        <p:tgtEl>
                                          <p:spTgt spid="409611"/>
                                        </p:tgtEl>
                                        <p:attrNameLst>
                                          <p:attrName>ppt_x</p:attrName>
                                        </p:attrNameLst>
                                      </p:cBhvr>
                                      <p:tavLst>
                                        <p:tav tm="0">
                                          <p:val>
                                            <p:strVal val="0-#ppt_w/2"/>
                                          </p:val>
                                        </p:tav>
                                        <p:tav tm="100000">
                                          <p:val>
                                            <p:strVal val="#ppt_x"/>
                                          </p:val>
                                        </p:tav>
                                      </p:tavLst>
                                    </p:anim>
                                    <p:anim calcmode="lin" valueType="num">
                                      <p:cBhvr additive="base">
                                        <p:cTn id="74" dur="500" fill="hold"/>
                                        <p:tgtEl>
                                          <p:spTgt spid="409611"/>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409621"/>
                                        </p:tgtEl>
                                        <p:attrNameLst>
                                          <p:attrName>style.visibility</p:attrName>
                                        </p:attrNameLst>
                                      </p:cBhvr>
                                      <p:to>
                                        <p:strVal val="visible"/>
                                      </p:to>
                                    </p:set>
                                    <p:animEffect transition="in" filter="dissolve">
                                      <p:cBhvr>
                                        <p:cTn id="79" dur="500"/>
                                        <p:tgtEl>
                                          <p:spTgt spid="409621"/>
                                        </p:tgtEl>
                                      </p:cBhvr>
                                    </p:animEffect>
                                  </p:childTnLst>
                                </p:cTn>
                              </p:par>
                              <p:par>
                                <p:cTn id="80" presetID="9" presetClass="entr" presetSubtype="0" fill="hold" nodeType="withEffect">
                                  <p:stCondLst>
                                    <p:cond delay="0"/>
                                  </p:stCondLst>
                                  <p:childTnLst>
                                    <p:set>
                                      <p:cBhvr>
                                        <p:cTn id="81" dur="1" fill="hold">
                                          <p:stCondLst>
                                            <p:cond delay="0"/>
                                          </p:stCondLst>
                                        </p:cTn>
                                        <p:tgtEl>
                                          <p:spTgt spid="409622"/>
                                        </p:tgtEl>
                                        <p:attrNameLst>
                                          <p:attrName>style.visibility</p:attrName>
                                        </p:attrNameLst>
                                      </p:cBhvr>
                                      <p:to>
                                        <p:strVal val="visible"/>
                                      </p:to>
                                    </p:set>
                                    <p:animEffect transition="in" filter="dissolve">
                                      <p:cBhvr>
                                        <p:cTn id="82" dur="500"/>
                                        <p:tgtEl>
                                          <p:spTgt spid="409622"/>
                                        </p:tgtEl>
                                      </p:cBhvr>
                                    </p:animEffect>
                                  </p:childTnLst>
                                </p:cTn>
                              </p:par>
                              <p:par>
                                <p:cTn id="83" presetID="9" presetClass="entr" presetSubtype="0" fill="hold" nodeType="withEffect">
                                  <p:stCondLst>
                                    <p:cond delay="0"/>
                                  </p:stCondLst>
                                  <p:childTnLst>
                                    <p:set>
                                      <p:cBhvr>
                                        <p:cTn id="84" dur="1" fill="hold">
                                          <p:stCondLst>
                                            <p:cond delay="0"/>
                                          </p:stCondLst>
                                        </p:cTn>
                                        <p:tgtEl>
                                          <p:spTgt spid="409623"/>
                                        </p:tgtEl>
                                        <p:attrNameLst>
                                          <p:attrName>style.visibility</p:attrName>
                                        </p:attrNameLst>
                                      </p:cBhvr>
                                      <p:to>
                                        <p:strVal val="visible"/>
                                      </p:to>
                                    </p:set>
                                    <p:animEffect transition="in" filter="dissolve">
                                      <p:cBhvr>
                                        <p:cTn id="85" dur="500"/>
                                        <p:tgtEl>
                                          <p:spTgt spid="409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p:bldP spid="409607" grpId="0" animBg="1"/>
      <p:bldP spid="409608" grpId="0" animBg="1"/>
      <p:bldP spid="409609" grpId="0" animBg="1"/>
      <p:bldP spid="409610" grpId="0" animBg="1"/>
      <p:bldP spid="409611"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fontScale="90000"/>
          </a:bodyPr>
          <a:lstStyle/>
          <a:p>
            <a:pPr algn="ctr"/>
            <a:r>
              <a:rPr lang="el-GR" sz="4400" b="1" u="sng" dirty="0" smtClean="0">
                <a:solidFill>
                  <a:srgbClr val="FFFF00"/>
                </a:solidFill>
              </a:rPr>
              <a:t>ΜΟΡΦΗ ΚΑΤΑΣΤΑΣΗΣ ΑΠΟΤΕΛΕΣΜΑΤΩΝ ΧΡΗΣΗΣ</a:t>
            </a:r>
            <a:endParaRPr lang="el-GR"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251520" y="1484784"/>
            <a:ext cx="8640960" cy="5112568"/>
          </a:xfrm>
          <a:prstGeom prst="rect">
            <a:avLst/>
          </a:prstGeom>
          <a:noFill/>
          <a:ln w="9525">
            <a:noFill/>
            <a:miter lim="800000"/>
            <a:headEnd/>
            <a:tailEnd/>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D3559840-0360-4715-A329-AA5FF2285F9E}" type="slidenum">
              <a:rPr lang="el-GR"/>
              <a:pPr/>
              <a:t>199</a:t>
            </a:fld>
            <a:endParaRPr lang="el-GR" dirty="0"/>
          </a:p>
        </p:txBody>
      </p:sp>
      <p:sp>
        <p:nvSpPr>
          <p:cNvPr id="450562" name="Rectangle 2"/>
          <p:cNvSpPr>
            <a:spLocks noGrp="1" noChangeArrowheads="1"/>
          </p:cNvSpPr>
          <p:nvPr>
            <p:ph type="title"/>
          </p:nvPr>
        </p:nvSpPr>
        <p:spPr>
          <a:xfrm>
            <a:off x="0" y="0"/>
            <a:ext cx="9144000" cy="981075"/>
          </a:xfrm>
        </p:spPr>
        <p:txBody>
          <a:bodyPr/>
          <a:lstStyle/>
          <a:p>
            <a:pPr algn="ctr"/>
            <a:r>
              <a:rPr lang="el-GR" b="1" u="sng" dirty="0"/>
              <a:t>ΑΠΟΤΕΛΕΣΜΑΤΑ </a:t>
            </a:r>
            <a:r>
              <a:rPr lang="el-GR" b="1" u="sng" dirty="0" smtClean="0"/>
              <a:t> ΧΡΗΣΗΣ</a:t>
            </a:r>
            <a:endParaRPr lang="en-US" b="1" u="sng" dirty="0"/>
          </a:p>
        </p:txBody>
      </p:sp>
      <p:sp>
        <p:nvSpPr>
          <p:cNvPr id="450563" name="Rectangle 3"/>
          <p:cNvSpPr>
            <a:spLocks noGrp="1" noChangeArrowheads="1"/>
          </p:cNvSpPr>
          <p:nvPr>
            <p:ph type="body" idx="1"/>
          </p:nvPr>
        </p:nvSpPr>
        <p:spPr>
          <a:xfrm>
            <a:off x="0" y="1268760"/>
            <a:ext cx="9144000" cy="5589240"/>
          </a:xfrm>
        </p:spPr>
        <p:txBody>
          <a:bodyPr/>
          <a:lstStyle/>
          <a:p>
            <a:pPr>
              <a:buFontTx/>
              <a:buNone/>
            </a:pPr>
            <a:r>
              <a:rPr lang="en-US" b="1" dirty="0">
                <a:solidFill>
                  <a:srgbClr val="002060"/>
                </a:solidFill>
              </a:rPr>
              <a:t>Πωλήσεις</a:t>
            </a:r>
          </a:p>
          <a:p>
            <a:pPr>
              <a:buFontTx/>
              <a:buNone/>
            </a:pPr>
            <a:r>
              <a:rPr lang="en-US" b="1" dirty="0">
                <a:solidFill>
                  <a:srgbClr val="C00000"/>
                </a:solidFill>
              </a:rPr>
              <a:t>- Κόστος πωληθέντων</a:t>
            </a:r>
          </a:p>
          <a:p>
            <a:pPr>
              <a:buFontTx/>
              <a:buNone/>
            </a:pPr>
            <a:endParaRPr lang="el-GR" dirty="0" smtClean="0"/>
          </a:p>
          <a:p>
            <a:pPr>
              <a:buFontTx/>
              <a:buNone/>
            </a:pPr>
            <a:r>
              <a:rPr lang="en-US" b="1" dirty="0" smtClean="0">
                <a:solidFill>
                  <a:srgbClr val="0000CC"/>
                </a:solidFill>
              </a:rPr>
              <a:t>=</a:t>
            </a:r>
            <a:r>
              <a:rPr lang="en-US" b="1" dirty="0">
                <a:solidFill>
                  <a:srgbClr val="0000CC"/>
                </a:solidFill>
              </a:rPr>
              <a:t>Μικτό </a:t>
            </a:r>
            <a:r>
              <a:rPr lang="en-US" b="1" dirty="0" smtClean="0">
                <a:solidFill>
                  <a:srgbClr val="0000CC"/>
                </a:solidFill>
              </a:rPr>
              <a:t>κέρδος</a:t>
            </a:r>
            <a:endParaRPr lang="el-GR" b="1" dirty="0" smtClean="0">
              <a:solidFill>
                <a:srgbClr val="0000CC"/>
              </a:solidFill>
            </a:endParaRPr>
          </a:p>
          <a:p>
            <a:pPr>
              <a:buFontTx/>
              <a:buNone/>
            </a:pPr>
            <a:endParaRPr lang="en-US" dirty="0"/>
          </a:p>
          <a:p>
            <a:pPr>
              <a:buFontTx/>
              <a:buNone/>
            </a:pPr>
            <a:r>
              <a:rPr lang="en-US" b="1" dirty="0" smtClean="0">
                <a:solidFill>
                  <a:srgbClr val="FF0000"/>
                </a:solidFill>
              </a:rPr>
              <a:t>-</a:t>
            </a:r>
            <a:r>
              <a:rPr lang="el-GR" b="1" dirty="0" smtClean="0">
                <a:solidFill>
                  <a:srgbClr val="FF0000"/>
                </a:solidFill>
              </a:rPr>
              <a:t> </a:t>
            </a:r>
            <a:r>
              <a:rPr lang="en-US" b="1" dirty="0" smtClean="0">
                <a:solidFill>
                  <a:srgbClr val="FF0000"/>
                </a:solidFill>
              </a:rPr>
              <a:t>Έξοδα διοίκησης</a:t>
            </a:r>
            <a:r>
              <a:rPr lang="el-GR" b="1" dirty="0" smtClean="0">
                <a:solidFill>
                  <a:srgbClr val="FF0000"/>
                </a:solidFill>
              </a:rPr>
              <a:t> </a:t>
            </a:r>
            <a:r>
              <a:rPr lang="en-US" b="1" dirty="0" smtClean="0">
                <a:solidFill>
                  <a:srgbClr val="FF0000"/>
                </a:solidFill>
              </a:rPr>
              <a:t>και διάθεσης</a:t>
            </a:r>
            <a:endParaRPr lang="el-GR" b="1" dirty="0" smtClean="0">
              <a:solidFill>
                <a:srgbClr val="FF0000"/>
              </a:solidFill>
            </a:endParaRPr>
          </a:p>
          <a:p>
            <a:pPr>
              <a:buFontTx/>
              <a:buNone/>
            </a:pPr>
            <a:endParaRPr lang="en-US" dirty="0"/>
          </a:p>
          <a:p>
            <a:pPr>
              <a:buFontTx/>
              <a:buNone/>
            </a:pPr>
            <a:r>
              <a:rPr lang="en-US" b="1" dirty="0">
                <a:solidFill>
                  <a:srgbClr val="FFFF00"/>
                </a:solidFill>
              </a:rPr>
              <a:t>-Χρηματοοικονομικά </a:t>
            </a:r>
            <a:r>
              <a:rPr lang="el-GR" b="1" dirty="0" smtClean="0">
                <a:solidFill>
                  <a:srgbClr val="FFFF00"/>
                </a:solidFill>
              </a:rPr>
              <a:t> </a:t>
            </a:r>
            <a:r>
              <a:rPr lang="en-US" b="1" dirty="0" smtClean="0">
                <a:solidFill>
                  <a:srgbClr val="FFFF00"/>
                </a:solidFill>
              </a:rPr>
              <a:t>έξοδα </a:t>
            </a:r>
            <a:endParaRPr lang="el-GR" b="1" dirty="0" smtClean="0">
              <a:solidFill>
                <a:srgbClr val="FFFF00"/>
              </a:solidFill>
            </a:endParaRPr>
          </a:p>
          <a:p>
            <a:pPr>
              <a:buFontTx/>
              <a:buNone/>
            </a:pPr>
            <a:endParaRPr lang="el-GR" b="1" dirty="0" smtClean="0">
              <a:solidFill>
                <a:schemeClr val="accent5">
                  <a:lumMod val="50000"/>
                </a:schemeClr>
              </a:solidFill>
            </a:endParaRPr>
          </a:p>
          <a:p>
            <a:pPr>
              <a:buFontTx/>
              <a:buNone/>
            </a:pPr>
            <a:r>
              <a:rPr lang="el-GR" b="1" dirty="0" smtClean="0">
                <a:solidFill>
                  <a:schemeClr val="accent4">
                    <a:lumMod val="50000"/>
                  </a:schemeClr>
                </a:solidFill>
              </a:rPr>
              <a:t>- Αποσβέσεις </a:t>
            </a:r>
            <a:endParaRPr lang="en-US" b="1" dirty="0">
              <a:solidFill>
                <a:schemeClr val="accent4">
                  <a:lumMod val="50000"/>
                </a:schemeClr>
              </a:solidFill>
            </a:endParaRPr>
          </a:p>
          <a:p>
            <a:pPr>
              <a:buFontTx/>
              <a:buNone/>
            </a:pPr>
            <a:r>
              <a:rPr lang="en-US" b="1" dirty="0" smtClean="0">
                <a:solidFill>
                  <a:srgbClr val="0000FF"/>
                </a:solidFill>
              </a:rPr>
              <a:t>=</a:t>
            </a:r>
            <a:r>
              <a:rPr lang="el-GR" b="1" dirty="0" smtClean="0">
                <a:solidFill>
                  <a:srgbClr val="0000FF"/>
                </a:solidFill>
              </a:rPr>
              <a:t> </a:t>
            </a:r>
            <a:r>
              <a:rPr lang="en-US" b="1" dirty="0" smtClean="0">
                <a:solidFill>
                  <a:srgbClr val="0000FF"/>
                </a:solidFill>
              </a:rPr>
              <a:t>Κέρδος Χρήσης</a:t>
            </a:r>
            <a:r>
              <a:rPr lang="el-GR" b="1" dirty="0" smtClean="0">
                <a:solidFill>
                  <a:srgbClr val="0000FF"/>
                </a:solidFill>
              </a:rPr>
              <a:t> προ Φόρων</a:t>
            </a:r>
            <a:r>
              <a:rPr lang="el-GR" dirty="0" smtClean="0">
                <a:solidFill>
                  <a:srgbClr val="0000FF"/>
                </a:solidFill>
              </a:rPr>
              <a:t>		    </a:t>
            </a:r>
            <a:r>
              <a:rPr lang="el-GR" b="1" dirty="0" smtClean="0">
                <a:solidFill>
                  <a:srgbClr val="0000FF"/>
                </a:solidFill>
              </a:rPr>
              <a:t>5.000</a:t>
            </a:r>
            <a:endParaRPr lang="en-US" b="1" dirty="0">
              <a:solidFill>
                <a:srgbClr val="0000FF"/>
              </a:solidFill>
            </a:endParaRPr>
          </a:p>
        </p:txBody>
      </p:sp>
      <p:sp>
        <p:nvSpPr>
          <p:cNvPr id="450564" name="Text Box 4"/>
          <p:cNvSpPr txBox="1">
            <a:spLocks noChangeArrowheads="1"/>
          </p:cNvSpPr>
          <p:nvPr/>
        </p:nvSpPr>
        <p:spPr bwMode="auto">
          <a:xfrm>
            <a:off x="5462588" y="1447800"/>
            <a:ext cx="15215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n-US" sz="3200" dirty="0" smtClean="0">
                <a:solidFill>
                  <a:schemeClr val="accent2"/>
                </a:solidFill>
              </a:rPr>
              <a:t>140.000</a:t>
            </a:r>
            <a:endParaRPr lang="en-US" sz="3200" dirty="0">
              <a:solidFill>
                <a:schemeClr val="accent2"/>
              </a:solidFill>
            </a:endParaRPr>
          </a:p>
        </p:txBody>
      </p:sp>
      <p:sp>
        <p:nvSpPr>
          <p:cNvPr id="450565" name="Text Box 5"/>
          <p:cNvSpPr txBox="1">
            <a:spLocks noChangeArrowheads="1"/>
          </p:cNvSpPr>
          <p:nvPr/>
        </p:nvSpPr>
        <p:spPr bwMode="auto">
          <a:xfrm>
            <a:off x="5292080" y="2011363"/>
            <a:ext cx="2350145"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3200" u="sng" dirty="0" smtClean="0">
                <a:solidFill>
                  <a:schemeClr val="accent2"/>
                </a:solidFill>
              </a:rPr>
              <a:t>-</a:t>
            </a:r>
            <a:r>
              <a:rPr lang="en-US" sz="3200" u="sng" dirty="0" smtClean="0">
                <a:solidFill>
                  <a:schemeClr val="accent2"/>
                </a:solidFill>
              </a:rPr>
              <a:t>1</a:t>
            </a:r>
            <a:r>
              <a:rPr lang="el-GR" sz="3200" u="sng" dirty="0" smtClean="0">
                <a:solidFill>
                  <a:schemeClr val="accent2"/>
                </a:solidFill>
              </a:rPr>
              <a:t>10.000</a:t>
            </a:r>
            <a:endParaRPr lang="en-US" sz="3200" dirty="0">
              <a:solidFill>
                <a:schemeClr val="accent2"/>
              </a:solidFill>
            </a:endParaRPr>
          </a:p>
        </p:txBody>
      </p:sp>
      <p:sp>
        <p:nvSpPr>
          <p:cNvPr id="450566" name="Text Box 6"/>
          <p:cNvSpPr txBox="1">
            <a:spLocks noChangeArrowheads="1"/>
          </p:cNvSpPr>
          <p:nvPr/>
        </p:nvSpPr>
        <p:spPr bwMode="auto">
          <a:xfrm>
            <a:off x="5630863" y="2590800"/>
            <a:ext cx="136287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n-US" sz="3200" dirty="0" smtClean="0">
                <a:solidFill>
                  <a:schemeClr val="accent2"/>
                </a:solidFill>
              </a:rPr>
              <a:t>30.</a:t>
            </a:r>
            <a:r>
              <a:rPr lang="el-GR" sz="3200" dirty="0" smtClean="0">
                <a:solidFill>
                  <a:schemeClr val="accent2"/>
                </a:solidFill>
              </a:rPr>
              <a:t>00</a:t>
            </a:r>
            <a:r>
              <a:rPr lang="en-US" sz="3200" dirty="0" smtClean="0">
                <a:solidFill>
                  <a:schemeClr val="accent2"/>
                </a:solidFill>
              </a:rPr>
              <a:t>0</a:t>
            </a:r>
            <a:endParaRPr lang="en-US" sz="3200" dirty="0">
              <a:solidFill>
                <a:schemeClr val="accent2"/>
              </a:solidFill>
            </a:endParaRPr>
          </a:p>
        </p:txBody>
      </p:sp>
      <p:sp>
        <p:nvSpPr>
          <p:cNvPr id="450567" name="Text Box 7"/>
          <p:cNvSpPr txBox="1">
            <a:spLocks noChangeArrowheads="1"/>
          </p:cNvSpPr>
          <p:nvPr/>
        </p:nvSpPr>
        <p:spPr bwMode="auto">
          <a:xfrm>
            <a:off x="5580112" y="3429000"/>
            <a:ext cx="2055812"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r>
              <a:rPr lang="en-US" sz="3200" dirty="0" smtClean="0">
                <a:solidFill>
                  <a:schemeClr val="accent2"/>
                </a:solidFill>
              </a:rPr>
              <a:t>20.000</a:t>
            </a:r>
            <a:endParaRPr lang="en-US" sz="3200" dirty="0">
              <a:solidFill>
                <a:schemeClr val="accent2"/>
              </a:solidFill>
            </a:endParaRPr>
          </a:p>
        </p:txBody>
      </p:sp>
      <p:sp>
        <p:nvSpPr>
          <p:cNvPr id="450568" name="Text Box 8"/>
          <p:cNvSpPr txBox="1">
            <a:spLocks noChangeArrowheads="1"/>
          </p:cNvSpPr>
          <p:nvPr/>
        </p:nvSpPr>
        <p:spPr bwMode="auto">
          <a:xfrm>
            <a:off x="5508104" y="4437112"/>
            <a:ext cx="15357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3200" dirty="0" smtClean="0">
                <a:solidFill>
                  <a:schemeClr val="accent2"/>
                </a:solidFill>
              </a:rPr>
              <a:t>-</a:t>
            </a:r>
            <a:r>
              <a:rPr lang="en-US" sz="3200" dirty="0" smtClean="0">
                <a:solidFill>
                  <a:schemeClr val="accent2"/>
                </a:solidFill>
              </a:rPr>
              <a:t> </a:t>
            </a:r>
            <a:r>
              <a:rPr lang="el-GR" sz="3200" dirty="0" smtClean="0">
                <a:solidFill>
                  <a:schemeClr val="accent2"/>
                </a:solidFill>
              </a:rPr>
              <a:t>3</a:t>
            </a:r>
            <a:r>
              <a:rPr lang="en-US" sz="3200" dirty="0" smtClean="0">
                <a:solidFill>
                  <a:schemeClr val="accent2"/>
                </a:solidFill>
              </a:rPr>
              <a:t>.000</a:t>
            </a:r>
            <a:endParaRPr lang="en-US" sz="3200" dirty="0">
              <a:solidFill>
                <a:schemeClr val="accent2"/>
              </a:solidFill>
            </a:endParaRPr>
          </a:p>
        </p:txBody>
      </p:sp>
      <p:sp>
        <p:nvSpPr>
          <p:cNvPr id="450569" name="Text Box 9"/>
          <p:cNvSpPr txBox="1">
            <a:spLocks noChangeArrowheads="1"/>
          </p:cNvSpPr>
          <p:nvPr/>
        </p:nvSpPr>
        <p:spPr bwMode="auto">
          <a:xfrm>
            <a:off x="5508104" y="5373216"/>
            <a:ext cx="14814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n-US" sz="3200" u="sng" dirty="0">
                <a:solidFill>
                  <a:schemeClr val="accent2"/>
                </a:solidFill>
              </a:rPr>
              <a:t>   </a:t>
            </a:r>
            <a:r>
              <a:rPr lang="el-GR" sz="3200" u="sng" dirty="0" smtClean="0">
                <a:solidFill>
                  <a:schemeClr val="accent2"/>
                </a:solidFill>
              </a:rPr>
              <a:t>2</a:t>
            </a:r>
            <a:r>
              <a:rPr lang="en-US" sz="3200" u="sng" dirty="0" smtClean="0">
                <a:solidFill>
                  <a:schemeClr val="accent2"/>
                </a:solidFill>
              </a:rPr>
              <a:t>.0</a:t>
            </a:r>
            <a:r>
              <a:rPr lang="el-GR" sz="3200" u="sng" dirty="0" smtClean="0">
                <a:solidFill>
                  <a:schemeClr val="accent2"/>
                </a:solidFill>
              </a:rPr>
              <a:t>0</a:t>
            </a:r>
            <a:r>
              <a:rPr lang="en-US" sz="3200" u="sng" dirty="0" smtClean="0">
                <a:solidFill>
                  <a:schemeClr val="accent2"/>
                </a:solidFill>
              </a:rPr>
              <a:t>0</a:t>
            </a:r>
            <a:endParaRPr lang="en-US" sz="3200" u="sng" dirty="0">
              <a:solidFill>
                <a:schemeClr val="accent2"/>
              </a:solidFill>
            </a:endParaRPr>
          </a:p>
        </p:txBody>
      </p:sp>
    </p:spTree>
    <p:extLst>
      <p:ext uri="{BB962C8B-B14F-4D97-AF65-F5344CB8AC3E}">
        <p14:creationId xmlns:p14="http://schemas.microsoft.com/office/powerpoint/2010/main" xmlns="" val="16220662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p:spPr>
        <p:txBody>
          <a:bodyPr>
            <a:normAutofit/>
          </a:bodyPr>
          <a:lstStyle/>
          <a:p>
            <a:pPr algn="ctr"/>
            <a:r>
              <a:rPr lang="el-GR" sz="2400" b="1" dirty="0" smtClean="0">
                <a:solidFill>
                  <a:srgbClr val="0000CC"/>
                </a:solidFill>
              </a:rPr>
              <a:t>ΟΙ ΚΑΛΥΤΕΡΕΣ ΕΠΙΧΕΙΡΗΣΕΙΣ ΤΗΣ ΕΥΡΩΠΗΣ ΑΝΑ ΧΩΡΑ</a:t>
            </a:r>
            <a:endParaRPr lang="el-GR" sz="2400" b="1" dirty="0">
              <a:solidFill>
                <a:srgbClr val="0000CC"/>
              </a:solidFill>
            </a:endParaRPr>
          </a:p>
        </p:txBody>
      </p:sp>
      <p:pic>
        <p:nvPicPr>
          <p:cNvPr id="798721" name="Picture 1"/>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DE4E7897-FCF9-4EE1-8DC3-7453FA271689}" type="slidenum">
              <a:rPr lang="el-GR" altLang="en-US"/>
              <a:pPr>
                <a:defRPr/>
              </a:pPr>
              <a:t>20</a:t>
            </a:fld>
            <a:endParaRPr lang="el-GR" altLang="en-US" dirty="0"/>
          </a:p>
        </p:txBody>
      </p:sp>
      <p:sp>
        <p:nvSpPr>
          <p:cNvPr id="3075" name="Rectangle 8"/>
          <p:cNvSpPr>
            <a:spLocks noGrp="1" noChangeArrowheads="1"/>
          </p:cNvSpPr>
          <p:nvPr>
            <p:ph type="title"/>
          </p:nvPr>
        </p:nvSpPr>
        <p:spPr>
          <a:xfrm>
            <a:off x="457200" y="152400"/>
            <a:ext cx="8229600" cy="756320"/>
          </a:xfrm>
        </p:spPr>
        <p:txBody>
          <a:bodyPr>
            <a:normAutofit/>
          </a:bodyPr>
          <a:lstStyle/>
          <a:p>
            <a:pPr algn="ctr" eaLnBrk="1" hangingPunct="1"/>
            <a:r>
              <a:rPr lang="el-GR" sz="3200" b="1" dirty="0" smtClean="0">
                <a:solidFill>
                  <a:schemeClr val="tx2">
                    <a:lumMod val="50000"/>
                  </a:schemeClr>
                </a:solidFill>
                <a:latin typeface="Arial" charset="0"/>
              </a:rPr>
              <a:t>ΕΙΣΑΓΩΓΙΚΕΣ ΛΟΓΙΣΤΙΚΕΣ ΕΝΝΟΙΕΣ 	</a:t>
            </a:r>
          </a:p>
        </p:txBody>
      </p:sp>
      <p:sp>
        <p:nvSpPr>
          <p:cNvPr id="3076" name="Rectangle 9"/>
          <p:cNvSpPr>
            <a:spLocks noGrp="1" noChangeArrowheads="1"/>
          </p:cNvSpPr>
          <p:nvPr>
            <p:ph type="body" idx="1"/>
          </p:nvPr>
        </p:nvSpPr>
        <p:spPr>
          <a:xfrm>
            <a:off x="323850" y="980728"/>
            <a:ext cx="8568630" cy="5616624"/>
          </a:xfrm>
        </p:spPr>
        <p:txBody>
          <a:bodyPr/>
          <a:lstStyle/>
          <a:p>
            <a:pPr eaLnBrk="1" hangingPunct="1">
              <a:buFont typeface="Wingdings" pitchFamily="2" charset="2"/>
              <a:buChar char="q"/>
            </a:pPr>
            <a:r>
              <a:rPr lang="en-US" sz="2000" b="1" dirty="0" smtClean="0">
                <a:solidFill>
                  <a:srgbClr val="92D050"/>
                </a:solidFill>
              </a:rPr>
              <a:t>O</a:t>
            </a:r>
            <a:r>
              <a:rPr lang="el-GR" sz="2000" b="1" dirty="0" smtClean="0">
                <a:solidFill>
                  <a:srgbClr val="92D050"/>
                </a:solidFill>
              </a:rPr>
              <a:t>ΙΚΟΝΟΜΙΚΗ ΜΟΝΑΔΑ</a:t>
            </a:r>
          </a:p>
          <a:p>
            <a:pPr eaLnBrk="1" hangingPunct="1">
              <a:buFont typeface="Wingdings" pitchFamily="2" charset="2"/>
              <a:buNone/>
            </a:pPr>
            <a:r>
              <a:rPr lang="el-GR" sz="2000" dirty="0" smtClean="0"/>
              <a:t>     </a:t>
            </a:r>
            <a:r>
              <a:rPr lang="el-GR" sz="2000" i="1" dirty="0" smtClean="0"/>
              <a:t>Ο οργανωμένος συνδυασμός των συντελεστών παραγωγής για την   </a:t>
            </a:r>
          </a:p>
          <a:p>
            <a:pPr eaLnBrk="1" hangingPunct="1">
              <a:buFont typeface="Wingdings" pitchFamily="2" charset="2"/>
              <a:buNone/>
            </a:pPr>
            <a:r>
              <a:rPr lang="el-GR" sz="2000" i="1" dirty="0" smtClean="0"/>
              <a:t>επίτευξη συγκεκριμένων αντικειμενικών σκοπών  </a:t>
            </a:r>
          </a:p>
          <a:p>
            <a:pPr eaLnBrk="1" hangingPunct="1">
              <a:buFont typeface="Wingdings" pitchFamily="2" charset="2"/>
              <a:buNone/>
            </a:pPr>
            <a:endParaRPr lang="el-GR" sz="2000" i="1" dirty="0" smtClean="0"/>
          </a:p>
          <a:p>
            <a:pPr eaLnBrk="1" hangingPunct="1">
              <a:buFont typeface="Wingdings" pitchFamily="2" charset="2"/>
              <a:buNone/>
            </a:pPr>
            <a:r>
              <a:rPr lang="el-GR" sz="2000" u="sng" dirty="0" smtClean="0"/>
              <a:t>Κριτήρια</a:t>
            </a:r>
            <a:r>
              <a:rPr lang="el-GR" sz="2000" dirty="0" smtClean="0"/>
              <a:t> διάκρισης οικονομικών μονάδων</a:t>
            </a:r>
            <a:r>
              <a:rPr lang="en-US" sz="2000" dirty="0" smtClean="0"/>
              <a:t>:</a:t>
            </a:r>
            <a:endParaRPr lang="el-GR" sz="2000" dirty="0" smtClean="0"/>
          </a:p>
          <a:p>
            <a:pPr eaLnBrk="1" hangingPunct="1">
              <a:buFont typeface="Wingdings" pitchFamily="2" charset="2"/>
              <a:buChar char="ü"/>
            </a:pPr>
            <a:r>
              <a:rPr lang="el-GR" sz="2000" dirty="0" smtClean="0"/>
              <a:t>Είδος φορέα (δημόσιες, μικτές, ιδιωτικές)</a:t>
            </a:r>
          </a:p>
          <a:p>
            <a:pPr eaLnBrk="1" hangingPunct="1">
              <a:buFont typeface="Wingdings" pitchFamily="2" charset="2"/>
              <a:buChar char="ü"/>
            </a:pPr>
            <a:r>
              <a:rPr lang="el-GR" sz="2000" dirty="0" smtClean="0"/>
              <a:t>Αντικείμενο δραστηριότητας (εμπορικές, βιομηχανικές, τραπεζικές, ναυτιλιακές κ.λ.π.)</a:t>
            </a:r>
          </a:p>
          <a:p>
            <a:pPr eaLnBrk="1" hangingPunct="1">
              <a:buFont typeface="Wingdings" pitchFamily="2" charset="2"/>
              <a:buChar char="ü"/>
            </a:pPr>
            <a:r>
              <a:rPr lang="el-GR" sz="2000" dirty="0" smtClean="0"/>
              <a:t>Νομική μορφή (ατομικές, ομόρρυθμες, ετερόρρυθμες, εταιρείες περιορισμένης ευθύνης, αφανείς)</a:t>
            </a:r>
          </a:p>
          <a:p>
            <a:pPr>
              <a:buFont typeface="Wingdings" pitchFamily="2" charset="2"/>
              <a:buChar char="ü"/>
            </a:pPr>
            <a:r>
              <a:rPr lang="el-GR" sz="2000" dirty="0" smtClean="0"/>
              <a:t>Μέγεθος με κ</a:t>
            </a:r>
            <a:r>
              <a:rPr lang="el-GR" sz="2000" dirty="0" smtClean="0">
                <a:latin typeface="Times New Roman" pitchFamily="18" charset="0"/>
              </a:rPr>
              <a:t>ριτήρια κατάταξης των εταιριών τον αριθμό των εργαζομένων, τον κύκλο εργασιών κ.τ.λ. </a:t>
            </a:r>
            <a:r>
              <a:rPr lang="el-GR" sz="2000" dirty="0" smtClean="0"/>
              <a:t>(μικρές, μεσαίες, μεγάλες)</a:t>
            </a:r>
          </a:p>
          <a:p>
            <a:pPr eaLnBrk="1" hangingPunct="1">
              <a:buFont typeface="Wingdings" pitchFamily="2" charset="2"/>
              <a:buChar char="ü"/>
            </a:pPr>
            <a:r>
              <a:rPr lang="el-GR" sz="2000" dirty="0" smtClean="0"/>
              <a:t>Επιδίωξη ή μη του κέρδους (κερδοσκοπικές/ ποριστικές, μη κερδοσκοπικές</a:t>
            </a:r>
            <a:r>
              <a:rPr lang="en-US" sz="2000" dirty="0" smtClean="0"/>
              <a:t>/</a:t>
            </a:r>
            <a:r>
              <a:rPr lang="el-GR" sz="2000" dirty="0" smtClean="0"/>
              <a:t>εξισωτικές, προσαυξητικές)  </a:t>
            </a:r>
          </a:p>
          <a:p>
            <a:pPr eaLnBrk="1" hangingPunct="1">
              <a:buFont typeface="Wingdings" pitchFamily="2" charset="2"/>
              <a:buChar char="ü"/>
            </a:pPr>
            <a:endParaRPr lang="el-GR" sz="2000" dirty="0" smtClean="0"/>
          </a:p>
          <a:p>
            <a:pPr eaLnBrk="1" hangingPunct="1">
              <a:buFont typeface="Wingdings" pitchFamily="2" charset="2"/>
              <a:buNone/>
            </a:pPr>
            <a:endParaRPr lang="el-GR" sz="2000" dirty="0" smtClean="0"/>
          </a:p>
        </p:txBody>
      </p:sp>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323528" y="188640"/>
            <a:ext cx="8496944" cy="6408712"/>
          </a:xfrm>
          <a:prstGeom prst="rect">
            <a:avLst/>
          </a:prstGeom>
          <a:noFill/>
          <a:ln w="9525">
            <a:noFill/>
            <a:miter lim="800000"/>
            <a:headEnd/>
            <a:tailEnd/>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9C7CC859-1F77-40B8-944B-6C3AC561FB99}" type="slidenum">
              <a:rPr lang="el-GR" altLang="en-US"/>
              <a:pPr>
                <a:defRPr/>
              </a:pPr>
              <a:t>201</a:t>
            </a:fld>
            <a:endParaRPr lang="el-GR" altLang="en-US" dirty="0"/>
          </a:p>
        </p:txBody>
      </p:sp>
      <p:sp>
        <p:nvSpPr>
          <p:cNvPr id="3076" name="Rectangle 3"/>
          <p:cNvSpPr>
            <a:spLocks noGrp="1" noChangeArrowheads="1"/>
          </p:cNvSpPr>
          <p:nvPr>
            <p:ph type="body" idx="1"/>
          </p:nvPr>
        </p:nvSpPr>
        <p:spPr>
          <a:xfrm>
            <a:off x="395288" y="1125538"/>
            <a:ext cx="8302625" cy="4962525"/>
          </a:xfrm>
        </p:spPr>
        <p:txBody>
          <a:bodyPr/>
          <a:lstStyle/>
          <a:p>
            <a:pPr eaLnBrk="1" hangingPunct="1">
              <a:buFont typeface="Wingdings" pitchFamily="2" charset="2"/>
              <a:buNone/>
            </a:pPr>
            <a:endParaRPr lang="el-GR" sz="2400" b="1" dirty="0" smtClean="0">
              <a:solidFill>
                <a:schemeClr val="tx2"/>
              </a:solidFill>
            </a:endParaRPr>
          </a:p>
          <a:p>
            <a:pPr eaLnBrk="1" hangingPunct="1">
              <a:buFont typeface="Wingdings" pitchFamily="2" charset="2"/>
              <a:buNone/>
            </a:pPr>
            <a:endParaRPr lang="el-GR" sz="2400" b="1" dirty="0" smtClean="0">
              <a:solidFill>
                <a:schemeClr val="tx2"/>
              </a:solidFill>
            </a:endParaRPr>
          </a:p>
          <a:p>
            <a:pPr eaLnBrk="1" hangingPunct="1">
              <a:buFont typeface="Wingdings" pitchFamily="2" charset="2"/>
              <a:buChar char="q"/>
            </a:pPr>
            <a:r>
              <a:rPr lang="el-GR" sz="2400" b="1" dirty="0" smtClean="0">
                <a:solidFill>
                  <a:schemeClr val="tx2"/>
                </a:solidFill>
              </a:rPr>
              <a:t>     </a:t>
            </a:r>
            <a:r>
              <a:rPr lang="el-GR" sz="2000" b="1" dirty="0" smtClean="0"/>
              <a:t>ΚΑΤΑΣΤΑΣΗ ΑΠΟΤΕΛΕΣΜΑΤΩΝ ΧΡΗΣΗΣ</a:t>
            </a:r>
          </a:p>
          <a:p>
            <a:pPr eaLnBrk="1" hangingPunct="1">
              <a:buFont typeface="Wingdings" pitchFamily="2" charset="2"/>
              <a:buNone/>
            </a:pPr>
            <a:r>
              <a:rPr lang="el-GR" sz="2000" b="1" dirty="0" smtClean="0"/>
              <a:t>     </a:t>
            </a:r>
          </a:p>
          <a:p>
            <a:pPr eaLnBrk="1" hangingPunct="1">
              <a:buFont typeface="Wingdings" pitchFamily="2" charset="2"/>
              <a:buNone/>
            </a:pPr>
            <a:endParaRPr lang="el-GR" sz="2000" b="1" dirty="0" smtClean="0"/>
          </a:p>
          <a:p>
            <a:pPr eaLnBrk="1" hangingPunct="1">
              <a:buFont typeface="Wingdings" pitchFamily="2" charset="2"/>
              <a:buNone/>
            </a:pPr>
            <a:r>
              <a:rPr lang="el-GR" sz="2000" b="1" dirty="0" smtClean="0"/>
              <a:t>      </a:t>
            </a:r>
            <a:r>
              <a:rPr lang="el-GR" sz="2000" i="1" dirty="0" smtClean="0"/>
              <a:t>Η χρηματοοικονομική κατάσταση που εμφανίζει δυναμικά  και </a:t>
            </a:r>
          </a:p>
          <a:p>
            <a:pPr eaLnBrk="1" hangingPunct="1">
              <a:buFont typeface="Wingdings" pitchFamily="2" charset="2"/>
              <a:buNone/>
            </a:pPr>
            <a:r>
              <a:rPr lang="el-GR" sz="2000" i="1" dirty="0" smtClean="0"/>
              <a:t>περιληπτικά το λογιστικό αποτέλεσμα που πραγματοποίησε η </a:t>
            </a:r>
          </a:p>
          <a:p>
            <a:pPr eaLnBrk="1" hangingPunct="1">
              <a:buFont typeface="Wingdings" pitchFamily="2" charset="2"/>
              <a:buNone/>
            </a:pPr>
            <a:r>
              <a:rPr lang="el-GR" sz="2000" i="1" dirty="0" smtClean="0"/>
              <a:t>επιχείρηση κατά την διάρκεια μια περιόδου καθώς και τους </a:t>
            </a:r>
          </a:p>
          <a:p>
            <a:pPr eaLnBrk="1" hangingPunct="1">
              <a:buFont typeface="Wingdings" pitchFamily="2" charset="2"/>
              <a:buNone/>
            </a:pPr>
            <a:r>
              <a:rPr lang="el-GR" sz="2000" i="1" dirty="0" smtClean="0"/>
              <a:t>προσδιοριστικούς παράγοντες αυτού.</a:t>
            </a:r>
          </a:p>
        </p:txBody>
      </p:sp>
      <p:sp>
        <p:nvSpPr>
          <p:cNvPr id="3077" name="Rectangle 4"/>
          <p:cNvSpPr>
            <a:spLocks noChangeArrowheads="1"/>
          </p:cNvSpPr>
          <p:nvPr/>
        </p:nvSpPr>
        <p:spPr bwMode="auto">
          <a:xfrm>
            <a:off x="468313" y="284163"/>
            <a:ext cx="6997700" cy="762000"/>
          </a:xfrm>
          <a:prstGeom prst="rect">
            <a:avLst/>
          </a:prstGeom>
          <a:noFill/>
          <a:ln w="9525">
            <a:noFill/>
            <a:miter lim="800000"/>
            <a:headEnd/>
            <a:tailEnd/>
          </a:ln>
        </p:spPr>
        <p:txBody>
          <a:bodyPr wrap="none">
            <a:spAutoFit/>
          </a:bodyPr>
          <a:lstStyle/>
          <a:p>
            <a:r>
              <a:rPr lang="el-GR" sz="2200" b="1" dirty="0">
                <a:solidFill>
                  <a:schemeClr val="tx2"/>
                </a:solidFill>
              </a:rPr>
              <a:t>ΑΠΟΤΕΛΕΣΜΑΤΑ ΧΡΗΣΗΣ –ΠΙΝΑΚΑΣ ΔΙΑΘΕΣΗΣ    </a:t>
            </a:r>
            <a:br>
              <a:rPr lang="el-GR" sz="2200" b="1" dirty="0">
                <a:solidFill>
                  <a:schemeClr val="tx2"/>
                </a:solidFill>
              </a:rPr>
            </a:br>
            <a:r>
              <a:rPr lang="el-GR" sz="2200" b="1" dirty="0">
                <a:solidFill>
                  <a:schemeClr val="tx2"/>
                </a:solidFill>
              </a:rPr>
              <a:t>                                ΑΠΟΤΕΛΕΣΜΑΤΩΝ</a:t>
            </a: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00A9622C-33E8-4DF8-A304-A2631F8768CA}" type="slidenum">
              <a:rPr lang="el-GR" altLang="en-US"/>
              <a:pPr>
                <a:defRPr/>
              </a:pPr>
              <a:t>202</a:t>
            </a:fld>
            <a:endParaRPr lang="el-GR" altLang="en-US" dirty="0"/>
          </a:p>
        </p:txBody>
      </p:sp>
      <p:sp>
        <p:nvSpPr>
          <p:cNvPr id="4100" name="Rectangle 3"/>
          <p:cNvSpPr>
            <a:spLocks noGrp="1" noChangeArrowheads="1"/>
          </p:cNvSpPr>
          <p:nvPr>
            <p:ph type="body" idx="1"/>
          </p:nvPr>
        </p:nvSpPr>
        <p:spPr>
          <a:xfrm>
            <a:off x="323850" y="188913"/>
            <a:ext cx="8374063" cy="5970587"/>
          </a:xfrm>
        </p:spPr>
        <p:txBody>
          <a:bodyPr/>
          <a:lstStyle/>
          <a:p>
            <a:pPr eaLnBrk="1" hangingPunct="1">
              <a:buFont typeface="Wingdings" pitchFamily="2" charset="2"/>
              <a:buNone/>
            </a:pPr>
            <a:endParaRPr lang="el-GR" dirty="0" smtClean="0"/>
          </a:p>
          <a:p>
            <a:pPr eaLnBrk="1" hangingPunct="1">
              <a:buFont typeface="Wingdings" pitchFamily="2" charset="2"/>
              <a:buChar char="q"/>
            </a:pPr>
            <a:r>
              <a:rPr lang="el-GR" sz="2000" b="1" dirty="0" smtClean="0"/>
              <a:t>ΛΟΓΙΣΤΙΚΟ ΑΠΟΤΕΛΕΣΜΑ</a:t>
            </a:r>
          </a:p>
          <a:p>
            <a:pPr eaLnBrk="1" hangingPunct="1">
              <a:buFont typeface="Wingdings" pitchFamily="2" charset="2"/>
              <a:buNone/>
            </a:pPr>
            <a:endParaRPr lang="el-GR" sz="2000" b="1" dirty="0" smtClean="0"/>
          </a:p>
          <a:p>
            <a:pPr algn="ctr" eaLnBrk="1" hangingPunct="1">
              <a:buFont typeface="Wingdings" pitchFamily="2" charset="2"/>
              <a:buNone/>
            </a:pPr>
            <a:endParaRPr lang="el-GR" sz="2400" b="1" dirty="0" smtClean="0">
              <a:solidFill>
                <a:schemeClr val="tx2"/>
              </a:solidFill>
            </a:endParaRPr>
          </a:p>
          <a:p>
            <a:pPr algn="ctr" eaLnBrk="1" hangingPunct="1">
              <a:buFont typeface="Wingdings" pitchFamily="2" charset="2"/>
              <a:buNone/>
            </a:pPr>
            <a:endParaRPr lang="el-GR" sz="2400" b="1" dirty="0" smtClean="0">
              <a:solidFill>
                <a:schemeClr val="tx2"/>
              </a:solidFill>
            </a:endParaRPr>
          </a:p>
          <a:p>
            <a:pPr algn="ctr" eaLnBrk="1" hangingPunct="1">
              <a:buFont typeface="Wingdings" pitchFamily="2" charset="2"/>
              <a:buNone/>
            </a:pPr>
            <a:r>
              <a:rPr lang="el-GR" sz="2400" b="1" dirty="0" smtClean="0">
                <a:solidFill>
                  <a:schemeClr val="tx2"/>
                </a:solidFill>
              </a:rPr>
              <a:t>ΛΟΓΙΣΤΙΚΟ ΑΠΟΤΕΛΕΣΜΑ = ΕΣΟΔΑ-ΕΞΟΔΑ</a:t>
            </a:r>
          </a:p>
          <a:p>
            <a:pPr algn="ctr" eaLnBrk="1" hangingPunct="1">
              <a:buFont typeface="Wingdings" pitchFamily="2" charset="2"/>
              <a:buNone/>
            </a:pPr>
            <a:endParaRPr lang="el-GR" sz="2400" b="1" dirty="0" smtClean="0">
              <a:solidFill>
                <a:schemeClr val="tx2"/>
              </a:solidFill>
            </a:endParaRPr>
          </a:p>
          <a:p>
            <a:pPr algn="ctr" eaLnBrk="1" hangingPunct="1">
              <a:buFont typeface="Wingdings" pitchFamily="2" charset="2"/>
              <a:buNone/>
            </a:pPr>
            <a:endParaRPr lang="el-GR" sz="2400" b="1" dirty="0" smtClean="0">
              <a:solidFill>
                <a:schemeClr val="tx2"/>
              </a:solidFill>
            </a:endParaRPr>
          </a:p>
          <a:p>
            <a:pPr eaLnBrk="1" hangingPunct="1">
              <a:buFont typeface="Wingdings" pitchFamily="2" charset="2"/>
              <a:buNone/>
            </a:pPr>
            <a:endParaRPr lang="el-GR" sz="2400" b="1" dirty="0" smtClean="0">
              <a:solidFill>
                <a:schemeClr val="tx2"/>
              </a:solidFill>
            </a:endParaRPr>
          </a:p>
          <a:p>
            <a:pPr eaLnBrk="1" hangingPunct="1">
              <a:buFont typeface="Wingdings" pitchFamily="2" charset="2"/>
              <a:buNone/>
            </a:pPr>
            <a:r>
              <a:rPr lang="en-US" sz="2400" dirty="0" smtClean="0"/>
              <a:t>A</a:t>
            </a:r>
            <a:r>
              <a:rPr lang="el-GR" sz="2400" dirty="0" smtClean="0"/>
              <a:t>ν Έσοδα &gt; Εξοδα τότε κέρδος</a:t>
            </a:r>
          </a:p>
          <a:p>
            <a:pPr eaLnBrk="1" hangingPunct="1">
              <a:buFont typeface="Wingdings" pitchFamily="2" charset="2"/>
              <a:buNone/>
            </a:pPr>
            <a:r>
              <a:rPr lang="el-GR" sz="2400" dirty="0" smtClean="0"/>
              <a:t>Αν Έσοδα &lt; Εξοδα τότε ζημία</a:t>
            </a:r>
          </a:p>
          <a:p>
            <a:pPr algn="ctr" eaLnBrk="1" hangingPunct="1">
              <a:buFont typeface="Wingdings" pitchFamily="2" charset="2"/>
              <a:buNone/>
            </a:pPr>
            <a:r>
              <a:rPr lang="el-GR" sz="2400" dirty="0" smtClean="0">
                <a:solidFill>
                  <a:schemeClr val="tx2"/>
                </a:solidFill>
              </a:rPr>
              <a:t>  </a:t>
            </a:r>
          </a:p>
        </p:txBody>
      </p:sp>
      <p:sp>
        <p:nvSpPr>
          <p:cNvPr id="4101" name="Oval 4"/>
          <p:cNvSpPr>
            <a:spLocks noChangeArrowheads="1"/>
          </p:cNvSpPr>
          <p:nvPr/>
        </p:nvSpPr>
        <p:spPr bwMode="auto">
          <a:xfrm>
            <a:off x="755650" y="1557338"/>
            <a:ext cx="7488238" cy="1800225"/>
          </a:xfrm>
          <a:prstGeom prst="ellipse">
            <a:avLst/>
          </a:prstGeom>
          <a:noFill/>
          <a:ln w="9525">
            <a:solidFill>
              <a:schemeClr val="tx1"/>
            </a:solidFill>
            <a:round/>
            <a:headEnd/>
            <a:tailEnd/>
          </a:ln>
        </p:spPr>
        <p:txBody>
          <a:bodyPr wrap="none" anchor="ctr"/>
          <a:lstStyle/>
          <a:p>
            <a:endParaRPr lang="el-GR"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6BCF3A62-ABFA-4B11-BB02-6EAB8B328930}" type="slidenum">
              <a:rPr lang="el-GR" altLang="en-US"/>
              <a:pPr>
                <a:defRPr/>
              </a:pPr>
              <a:t>203</a:t>
            </a:fld>
            <a:endParaRPr lang="el-GR" altLang="en-US" dirty="0"/>
          </a:p>
        </p:txBody>
      </p:sp>
      <p:sp>
        <p:nvSpPr>
          <p:cNvPr id="5124" name="Rectangle 3"/>
          <p:cNvSpPr>
            <a:spLocks noGrp="1" noChangeArrowheads="1"/>
          </p:cNvSpPr>
          <p:nvPr>
            <p:ph type="body" idx="1"/>
          </p:nvPr>
        </p:nvSpPr>
        <p:spPr>
          <a:xfrm>
            <a:off x="395288" y="260350"/>
            <a:ext cx="8291512" cy="6121400"/>
          </a:xfrm>
        </p:spPr>
        <p:txBody>
          <a:bodyPr>
            <a:normAutofit lnSpcReduction="10000"/>
          </a:bodyPr>
          <a:lstStyle/>
          <a:p>
            <a:pPr eaLnBrk="1" hangingPunct="1">
              <a:lnSpc>
                <a:spcPct val="90000"/>
              </a:lnSpc>
              <a:buFont typeface="Wingdings" pitchFamily="2" charset="2"/>
              <a:buChar char="q"/>
            </a:pPr>
            <a:r>
              <a:rPr lang="el-GR" sz="2000" b="1" dirty="0" smtClean="0"/>
              <a:t>ΕΞΟΔΑ</a:t>
            </a:r>
          </a:p>
          <a:p>
            <a:pPr eaLnBrk="1" hangingPunct="1">
              <a:lnSpc>
                <a:spcPct val="90000"/>
              </a:lnSpc>
              <a:buFont typeface="Wingdings" pitchFamily="2" charset="2"/>
              <a:buNone/>
            </a:pPr>
            <a:r>
              <a:rPr lang="el-GR" sz="2000" dirty="0" smtClean="0"/>
              <a:t>     </a:t>
            </a:r>
          </a:p>
          <a:p>
            <a:pPr eaLnBrk="1" hangingPunct="1">
              <a:lnSpc>
                <a:spcPct val="90000"/>
              </a:lnSpc>
              <a:buFont typeface="Wingdings" pitchFamily="2" charset="2"/>
              <a:buNone/>
            </a:pPr>
            <a:r>
              <a:rPr lang="el-GR" sz="2000" dirty="0" smtClean="0"/>
              <a:t>     </a:t>
            </a:r>
            <a:r>
              <a:rPr lang="el-GR" sz="2000" i="1" dirty="0" smtClean="0"/>
              <a:t>Κάθε μείωση της καθαρής θέσης που οφείλεται σε διάθεση , </a:t>
            </a:r>
          </a:p>
          <a:p>
            <a:pPr eaLnBrk="1" hangingPunct="1">
              <a:lnSpc>
                <a:spcPct val="90000"/>
              </a:lnSpc>
              <a:buFont typeface="Wingdings" pitchFamily="2" charset="2"/>
              <a:buNone/>
            </a:pPr>
            <a:r>
              <a:rPr lang="el-GR" sz="2000" i="1" dirty="0" smtClean="0"/>
              <a:t>ανάλωση ή χρησιμοποίηση στοιχείων του ενεργητικού της ή στη </a:t>
            </a:r>
          </a:p>
          <a:p>
            <a:pPr eaLnBrk="1" hangingPunct="1">
              <a:lnSpc>
                <a:spcPct val="90000"/>
              </a:lnSpc>
              <a:buFont typeface="Wingdings" pitchFamily="2" charset="2"/>
              <a:buNone/>
            </a:pPr>
            <a:r>
              <a:rPr lang="el-GR" sz="2000" i="1" dirty="0" smtClean="0"/>
              <a:t>χρησιμοποίηση από την επιχείρηση αγαθών και υπηρεσιών τρίτων</a:t>
            </a:r>
          </a:p>
          <a:p>
            <a:pPr eaLnBrk="1" hangingPunct="1">
              <a:lnSpc>
                <a:spcPct val="90000"/>
              </a:lnSpc>
              <a:buFont typeface="Wingdings" pitchFamily="2" charset="2"/>
              <a:buNone/>
            </a:pPr>
            <a:endParaRPr lang="el-GR" sz="2000" i="1" dirty="0" smtClean="0"/>
          </a:p>
          <a:p>
            <a:pPr eaLnBrk="1" hangingPunct="1">
              <a:lnSpc>
                <a:spcPct val="90000"/>
              </a:lnSpc>
              <a:buSzPct val="85000"/>
              <a:buFontTx/>
              <a:buChar char="o"/>
            </a:pPr>
            <a:r>
              <a:rPr lang="el-GR" sz="2000" dirty="0" smtClean="0"/>
              <a:t>Λειτουργικά έξοδα / Μη Λειτουργικά έξοδα</a:t>
            </a:r>
          </a:p>
          <a:p>
            <a:pPr eaLnBrk="1" hangingPunct="1">
              <a:lnSpc>
                <a:spcPct val="90000"/>
              </a:lnSpc>
              <a:buSzPct val="85000"/>
              <a:buFontTx/>
              <a:buChar char="o"/>
            </a:pPr>
            <a:r>
              <a:rPr lang="el-GR" sz="2000" dirty="0" smtClean="0"/>
              <a:t>Άμεσα/ Έμμεσα</a:t>
            </a:r>
            <a:endParaRPr lang="en-US" sz="2000" dirty="0" smtClean="0"/>
          </a:p>
          <a:p>
            <a:pPr eaLnBrk="1" hangingPunct="1">
              <a:lnSpc>
                <a:spcPct val="90000"/>
              </a:lnSpc>
              <a:buSzPct val="85000"/>
              <a:buFontTx/>
              <a:buChar char="o"/>
            </a:pPr>
            <a:r>
              <a:rPr lang="el-GR" sz="2000" dirty="0" smtClean="0"/>
              <a:t>Σταθερά/Μεταβλητά/ Ημιμεταβλητά</a:t>
            </a:r>
          </a:p>
          <a:p>
            <a:pPr eaLnBrk="1" hangingPunct="1">
              <a:lnSpc>
                <a:spcPct val="90000"/>
              </a:lnSpc>
              <a:buSzPct val="85000"/>
              <a:buFontTx/>
              <a:buChar char="o"/>
            </a:pPr>
            <a:r>
              <a:rPr lang="el-GR" sz="2000" dirty="0" smtClean="0"/>
              <a:t>Δεδουλευμένα/Μη δεδουλευμένα</a:t>
            </a:r>
          </a:p>
          <a:p>
            <a:pPr eaLnBrk="1" hangingPunct="1">
              <a:lnSpc>
                <a:spcPct val="90000"/>
              </a:lnSpc>
              <a:buSzPct val="85000"/>
              <a:buFontTx/>
              <a:buChar char="o"/>
            </a:pPr>
            <a:endParaRPr lang="en-US" sz="2000" dirty="0" smtClean="0"/>
          </a:p>
          <a:p>
            <a:pPr eaLnBrk="1" hangingPunct="1">
              <a:lnSpc>
                <a:spcPct val="90000"/>
              </a:lnSpc>
              <a:buSzPct val="85000"/>
              <a:buFont typeface="Wingdings" pitchFamily="2" charset="2"/>
              <a:buChar char="ü"/>
            </a:pPr>
            <a:r>
              <a:rPr lang="en-US" sz="2000" dirty="0" smtClean="0"/>
              <a:t>A</a:t>
            </a:r>
            <a:r>
              <a:rPr lang="el-GR" sz="2000" dirty="0" smtClean="0"/>
              <a:t>μοιβές προσωπικού</a:t>
            </a:r>
          </a:p>
          <a:p>
            <a:pPr eaLnBrk="1" hangingPunct="1">
              <a:lnSpc>
                <a:spcPct val="90000"/>
              </a:lnSpc>
              <a:buSzPct val="85000"/>
              <a:buFont typeface="Wingdings" pitchFamily="2" charset="2"/>
              <a:buChar char="ü"/>
            </a:pPr>
            <a:r>
              <a:rPr lang="el-GR" sz="2000" dirty="0" smtClean="0"/>
              <a:t>Αμοιβές τρίτων</a:t>
            </a:r>
          </a:p>
          <a:p>
            <a:pPr eaLnBrk="1" hangingPunct="1">
              <a:lnSpc>
                <a:spcPct val="90000"/>
              </a:lnSpc>
              <a:buSzPct val="85000"/>
              <a:buFont typeface="Wingdings" pitchFamily="2" charset="2"/>
              <a:buChar char="ü"/>
            </a:pPr>
            <a:r>
              <a:rPr lang="el-GR" sz="2000" dirty="0" smtClean="0"/>
              <a:t>Παροχές τρίτων</a:t>
            </a:r>
          </a:p>
          <a:p>
            <a:pPr eaLnBrk="1" hangingPunct="1">
              <a:lnSpc>
                <a:spcPct val="90000"/>
              </a:lnSpc>
              <a:buSzPct val="85000"/>
              <a:buFont typeface="Wingdings" pitchFamily="2" charset="2"/>
              <a:buChar char="ü"/>
            </a:pPr>
            <a:r>
              <a:rPr lang="el-GR" sz="2000" dirty="0" smtClean="0"/>
              <a:t>Φόροι-τέλη</a:t>
            </a:r>
          </a:p>
          <a:p>
            <a:pPr eaLnBrk="1" hangingPunct="1">
              <a:lnSpc>
                <a:spcPct val="90000"/>
              </a:lnSpc>
              <a:buSzPct val="85000"/>
              <a:buFont typeface="Wingdings" pitchFamily="2" charset="2"/>
              <a:buChar char="ü"/>
            </a:pPr>
            <a:r>
              <a:rPr lang="el-GR" sz="2000" dirty="0" smtClean="0"/>
              <a:t>Διάφορα έξοδα</a:t>
            </a:r>
          </a:p>
          <a:p>
            <a:pPr eaLnBrk="1" hangingPunct="1">
              <a:lnSpc>
                <a:spcPct val="90000"/>
              </a:lnSpc>
              <a:buSzPct val="85000"/>
              <a:buFont typeface="Wingdings" pitchFamily="2" charset="2"/>
              <a:buChar char="ü"/>
            </a:pPr>
            <a:r>
              <a:rPr lang="el-GR" sz="2000" dirty="0" smtClean="0"/>
              <a:t>Τόκοι κ συναφή έξοδα</a:t>
            </a:r>
          </a:p>
          <a:p>
            <a:pPr eaLnBrk="1" hangingPunct="1">
              <a:lnSpc>
                <a:spcPct val="90000"/>
              </a:lnSpc>
              <a:buSzPct val="85000"/>
              <a:buFont typeface="Wingdings" pitchFamily="2" charset="2"/>
              <a:buChar char="ü"/>
            </a:pPr>
            <a:r>
              <a:rPr lang="el-GR" sz="2000" dirty="0" smtClean="0"/>
              <a:t>Αποσβέσεις</a:t>
            </a:r>
          </a:p>
          <a:p>
            <a:pPr eaLnBrk="1" hangingPunct="1">
              <a:lnSpc>
                <a:spcPct val="90000"/>
              </a:lnSpc>
              <a:buSzPct val="85000"/>
              <a:buFont typeface="Wingdings" pitchFamily="2" charset="2"/>
              <a:buChar char="ü"/>
            </a:pPr>
            <a:endParaRPr lang="el-GR" sz="2000" i="1" dirty="0" smtClean="0"/>
          </a:p>
          <a:p>
            <a:pPr eaLnBrk="1" hangingPunct="1">
              <a:lnSpc>
                <a:spcPct val="90000"/>
              </a:lnSpc>
              <a:buFont typeface="Wingdings" pitchFamily="2" charset="2"/>
              <a:buNone/>
            </a:pPr>
            <a:endParaRPr lang="el-GR" sz="2000" i="1" dirty="0" smtClean="0"/>
          </a:p>
          <a:p>
            <a:pPr eaLnBrk="1" hangingPunct="1">
              <a:lnSpc>
                <a:spcPct val="90000"/>
              </a:lnSpc>
              <a:buFont typeface="Wingdings" pitchFamily="2" charset="2"/>
              <a:buNone/>
            </a:pPr>
            <a:endParaRPr lang="el-GR" sz="2000" i="1" dirty="0" smtClean="0"/>
          </a:p>
          <a:p>
            <a:pPr eaLnBrk="1" hangingPunct="1">
              <a:lnSpc>
                <a:spcPct val="90000"/>
              </a:lnSpc>
              <a:buFont typeface="Wingdings" pitchFamily="2" charset="2"/>
              <a:buNone/>
            </a:pPr>
            <a:endParaRPr lang="el-GR" sz="2000" i="1" dirty="0" smtClean="0"/>
          </a:p>
          <a:p>
            <a:pPr eaLnBrk="1" hangingPunct="1">
              <a:lnSpc>
                <a:spcPct val="90000"/>
              </a:lnSpc>
              <a:buFont typeface="Wingdings" pitchFamily="2" charset="2"/>
              <a:buNone/>
            </a:pPr>
            <a:endParaRPr lang="el-GR" sz="2000" i="1" dirty="0" smtClean="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CD1F3E5F-AEBD-4D1A-B422-464050EF2E08}" type="slidenum">
              <a:rPr lang="el-GR" altLang="en-US"/>
              <a:pPr>
                <a:defRPr/>
              </a:pPr>
              <a:t>204</a:t>
            </a:fld>
            <a:endParaRPr lang="el-GR" altLang="en-US" dirty="0"/>
          </a:p>
        </p:txBody>
      </p:sp>
      <p:sp>
        <p:nvSpPr>
          <p:cNvPr id="6148" name="Rectangle 4"/>
          <p:cNvSpPr>
            <a:spLocks noGrp="1" noChangeArrowheads="1"/>
          </p:cNvSpPr>
          <p:nvPr>
            <p:ph type="title"/>
          </p:nvPr>
        </p:nvSpPr>
        <p:spPr>
          <a:xfrm>
            <a:off x="395288" y="277813"/>
            <a:ext cx="8291512" cy="919162"/>
          </a:xfrm>
        </p:spPr>
        <p:txBody>
          <a:bodyPr/>
          <a:lstStyle/>
          <a:p>
            <a:pPr eaLnBrk="1" hangingPunct="1"/>
            <a:r>
              <a:rPr lang="el-GR" sz="2000" dirty="0" smtClean="0"/>
              <a:t>ΑΠΟΤΕΛΕΣΜΑΤΑ ΧΡΗΣΗΣ –ΠΙΝΑΚΑΣ ΔΙΑΘΕΣΗΣ    </a:t>
            </a:r>
            <a:br>
              <a:rPr lang="el-GR" sz="2000" dirty="0" smtClean="0"/>
            </a:br>
            <a:r>
              <a:rPr lang="el-GR" sz="2000" dirty="0" smtClean="0"/>
              <a:t>                                ΑΠΟΤΕΛΕΣΜΑΤΩΝ</a:t>
            </a:r>
          </a:p>
        </p:txBody>
      </p:sp>
      <p:sp>
        <p:nvSpPr>
          <p:cNvPr id="6149" name="Rectangle 5"/>
          <p:cNvSpPr>
            <a:spLocks noGrp="1" noChangeArrowheads="1"/>
          </p:cNvSpPr>
          <p:nvPr>
            <p:ph type="body" idx="1"/>
          </p:nvPr>
        </p:nvSpPr>
        <p:spPr>
          <a:xfrm>
            <a:off x="395288" y="1268412"/>
            <a:ext cx="8291512" cy="5089545"/>
          </a:xfrm>
        </p:spPr>
        <p:txBody>
          <a:bodyPr/>
          <a:lstStyle/>
          <a:p>
            <a:pPr eaLnBrk="1" hangingPunct="1">
              <a:buFont typeface="Wingdings" pitchFamily="2" charset="2"/>
              <a:buChar char="q"/>
            </a:pPr>
            <a:r>
              <a:rPr lang="el-GR" sz="2400" b="1" dirty="0" smtClean="0"/>
              <a:t>ΕΣΟΔΑ </a:t>
            </a:r>
          </a:p>
          <a:p>
            <a:pPr eaLnBrk="1" hangingPunct="1">
              <a:buFont typeface="Wingdings" pitchFamily="2" charset="2"/>
              <a:buNone/>
            </a:pPr>
            <a:r>
              <a:rPr lang="el-GR" sz="2400" i="1" dirty="0" smtClean="0"/>
              <a:t>    </a:t>
            </a:r>
            <a:endParaRPr lang="el-GR" sz="2000" i="1" dirty="0" smtClean="0"/>
          </a:p>
          <a:p>
            <a:pPr eaLnBrk="1" hangingPunct="1">
              <a:buFont typeface="Wingdings" pitchFamily="2" charset="2"/>
              <a:buNone/>
            </a:pPr>
            <a:r>
              <a:rPr lang="el-GR" sz="2000" i="1" dirty="0" smtClean="0"/>
              <a:t>     Η αύξηση της καθαρής θέσης που πηγάζει από την πώληση αγαθών</a:t>
            </a:r>
          </a:p>
          <a:p>
            <a:pPr eaLnBrk="1" hangingPunct="1">
              <a:buFont typeface="Wingdings" pitchFamily="2" charset="2"/>
              <a:buNone/>
            </a:pPr>
            <a:r>
              <a:rPr lang="el-GR" sz="2000" i="1" dirty="0" smtClean="0"/>
              <a:t>και την παροχή υπηρεσιών σε τρίτους</a:t>
            </a:r>
          </a:p>
          <a:p>
            <a:pPr eaLnBrk="1" hangingPunct="1">
              <a:buFont typeface="Wingdings" pitchFamily="2" charset="2"/>
              <a:buNone/>
            </a:pPr>
            <a:endParaRPr lang="el-GR" sz="2000" i="1" dirty="0" smtClean="0"/>
          </a:p>
          <a:p>
            <a:pPr eaLnBrk="1" hangingPunct="1">
              <a:buSzPct val="85000"/>
              <a:buFontTx/>
              <a:buChar char="o"/>
            </a:pPr>
            <a:r>
              <a:rPr lang="el-GR" sz="2000" dirty="0" smtClean="0"/>
              <a:t>Λειτουργικά έσοδα ή οργανικά / Μη Λειτουργικά έσοδα ή ανόργανα</a:t>
            </a:r>
          </a:p>
          <a:p>
            <a:pPr eaLnBrk="1" hangingPunct="1">
              <a:buSzPct val="85000"/>
              <a:buFontTx/>
              <a:buChar char="o"/>
            </a:pPr>
            <a:r>
              <a:rPr lang="el-GR" sz="2000" dirty="0" smtClean="0"/>
              <a:t>Δεδουλευμένα ή μη δεδουλευμένα έσοδα</a:t>
            </a:r>
          </a:p>
          <a:p>
            <a:pPr eaLnBrk="1" hangingPunct="1">
              <a:buSzPct val="85000"/>
              <a:buFontTx/>
              <a:buNone/>
            </a:pPr>
            <a:endParaRPr lang="el-GR" sz="2000" dirty="0" smtClean="0"/>
          </a:p>
          <a:p>
            <a:pPr eaLnBrk="1" hangingPunct="1">
              <a:buFont typeface="Wingdings" pitchFamily="2" charset="2"/>
              <a:buChar char="ü"/>
            </a:pPr>
            <a:r>
              <a:rPr lang="el-GR" sz="2000" dirty="0" smtClean="0"/>
              <a:t>Έσοδα από πώληση εμπορευμάτων</a:t>
            </a:r>
          </a:p>
          <a:p>
            <a:pPr eaLnBrk="1" hangingPunct="1">
              <a:buFont typeface="Wingdings" pitchFamily="2" charset="2"/>
              <a:buChar char="ü"/>
            </a:pPr>
            <a:r>
              <a:rPr lang="el-GR" sz="2000" dirty="0" smtClean="0"/>
              <a:t>Έσοδα από παροχή υπηρεσιών</a:t>
            </a:r>
          </a:p>
          <a:p>
            <a:pPr eaLnBrk="1" hangingPunct="1">
              <a:buFont typeface="Wingdings" pitchFamily="2" charset="2"/>
              <a:buChar char="ü"/>
            </a:pPr>
            <a:r>
              <a:rPr lang="el-GR" sz="2000" dirty="0" smtClean="0"/>
              <a:t>Έσοδα παρεπόμενων ασχολιών </a:t>
            </a:r>
          </a:p>
          <a:p>
            <a:pPr eaLnBrk="1" hangingPunct="1">
              <a:buFont typeface="Wingdings" pitchFamily="2" charset="2"/>
              <a:buChar char="ü"/>
            </a:pPr>
            <a:r>
              <a:rPr lang="el-GR" sz="2000" dirty="0" smtClean="0"/>
              <a:t>Έσοδα κεφαλαίων</a:t>
            </a:r>
          </a:p>
          <a:p>
            <a:pPr eaLnBrk="1" hangingPunct="1">
              <a:buFont typeface="Wingdings" pitchFamily="2" charset="2"/>
              <a:buChar char="ü"/>
            </a:pPr>
            <a:endParaRPr lang="el-GR" sz="2000" dirty="0" smtClean="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A1FD76B6-4E08-4A83-A656-00BC909CE49D}" type="slidenum">
              <a:rPr lang="el-GR" altLang="en-US" smtClean="0"/>
              <a:pPr>
                <a:defRPr/>
              </a:pPr>
              <a:t>205</a:t>
            </a:fld>
            <a:endParaRPr lang="el-GR" altLang="en-US" dirty="0" smtClean="0"/>
          </a:p>
        </p:txBody>
      </p:sp>
      <p:sp>
        <p:nvSpPr>
          <p:cNvPr id="7172" name="Rectangle 3"/>
          <p:cNvSpPr>
            <a:spLocks noGrp="1" noChangeArrowheads="1"/>
          </p:cNvSpPr>
          <p:nvPr>
            <p:ph type="body" idx="1"/>
          </p:nvPr>
        </p:nvSpPr>
        <p:spPr>
          <a:xfrm>
            <a:off x="395288" y="549275"/>
            <a:ext cx="8291512" cy="5581650"/>
          </a:xfrm>
        </p:spPr>
        <p:txBody>
          <a:bodyPr/>
          <a:lstStyle/>
          <a:p>
            <a:pPr>
              <a:buSzPct val="85000"/>
              <a:buFont typeface="Wingdings" pitchFamily="2" charset="2"/>
              <a:buNone/>
            </a:pPr>
            <a:endParaRPr lang="el-GR" sz="2000" dirty="0" smtClean="0"/>
          </a:p>
          <a:p>
            <a:pPr>
              <a:buSzPct val="85000"/>
              <a:buFont typeface="Wingdings" pitchFamily="2" charset="2"/>
              <a:buChar char="ü"/>
            </a:pPr>
            <a:r>
              <a:rPr lang="el-GR" sz="2000" dirty="0" smtClean="0"/>
              <a:t>Οι λογαριασμοί </a:t>
            </a:r>
            <a:r>
              <a:rPr lang="el-GR" sz="2000" b="1" dirty="0" smtClean="0"/>
              <a:t>των εξόδων, ζημιών</a:t>
            </a:r>
            <a:r>
              <a:rPr lang="el-GR" sz="2000" dirty="0" smtClean="0"/>
              <a:t> </a:t>
            </a:r>
            <a:r>
              <a:rPr lang="en-US" sz="2000" dirty="0" smtClean="0"/>
              <a:t>:</a:t>
            </a:r>
            <a:endParaRPr lang="el-GR" sz="2000" dirty="0" smtClean="0"/>
          </a:p>
          <a:p>
            <a:pPr>
              <a:buSzPct val="85000"/>
              <a:buFontTx/>
              <a:buNone/>
            </a:pPr>
            <a:r>
              <a:rPr lang="el-GR" sz="2000" dirty="0" smtClean="0"/>
              <a:t>Χρεώνονται με τις αυξήσεις κ πιστώνονται με τις μειώσεις</a:t>
            </a:r>
          </a:p>
          <a:p>
            <a:pPr>
              <a:buSzPct val="85000"/>
              <a:buFontTx/>
              <a:buNone/>
            </a:pPr>
            <a:r>
              <a:rPr lang="el-GR" sz="2000" dirty="0" smtClean="0"/>
              <a:t>		            Χρέωση                   Πίστωση </a:t>
            </a:r>
          </a:p>
          <a:p>
            <a:pPr>
              <a:buSzPct val="85000"/>
              <a:buFontTx/>
              <a:buNone/>
            </a:pPr>
            <a:endParaRPr lang="el-GR" sz="2000" dirty="0" smtClean="0"/>
          </a:p>
          <a:p>
            <a:pPr>
              <a:buSzPct val="85000"/>
              <a:buFontTx/>
              <a:buNone/>
            </a:pPr>
            <a:r>
              <a:rPr lang="el-GR" dirty="0" smtClean="0"/>
              <a:t>             </a:t>
            </a:r>
          </a:p>
          <a:p>
            <a:pPr>
              <a:buFont typeface="Wingdings" pitchFamily="2" charset="2"/>
              <a:buNone/>
            </a:pPr>
            <a:r>
              <a:rPr lang="el-GR" dirty="0" smtClean="0"/>
              <a:t>         </a:t>
            </a:r>
            <a:r>
              <a:rPr lang="el-GR" sz="2000" dirty="0" smtClean="0"/>
              <a:t>                                        </a:t>
            </a:r>
            <a:endParaRPr lang="el-GR" dirty="0" smtClean="0"/>
          </a:p>
        </p:txBody>
      </p:sp>
      <p:sp>
        <p:nvSpPr>
          <p:cNvPr id="7173" name="Line 5"/>
          <p:cNvSpPr>
            <a:spLocks noChangeShapeType="1"/>
          </p:cNvSpPr>
          <p:nvPr/>
        </p:nvSpPr>
        <p:spPr bwMode="auto">
          <a:xfrm>
            <a:off x="1763713" y="2349500"/>
            <a:ext cx="4537075" cy="0"/>
          </a:xfrm>
          <a:prstGeom prst="line">
            <a:avLst/>
          </a:prstGeom>
          <a:noFill/>
          <a:ln w="9525">
            <a:solidFill>
              <a:schemeClr val="tx1"/>
            </a:solidFill>
            <a:round/>
            <a:headEnd/>
            <a:tailEnd/>
          </a:ln>
        </p:spPr>
        <p:txBody>
          <a:bodyPr/>
          <a:lstStyle/>
          <a:p>
            <a:endParaRPr lang="el-GR" dirty="0"/>
          </a:p>
        </p:txBody>
      </p:sp>
      <p:sp>
        <p:nvSpPr>
          <p:cNvPr id="7174" name="Line 6"/>
          <p:cNvSpPr>
            <a:spLocks noChangeShapeType="1"/>
          </p:cNvSpPr>
          <p:nvPr/>
        </p:nvSpPr>
        <p:spPr bwMode="auto">
          <a:xfrm>
            <a:off x="3851275" y="2420938"/>
            <a:ext cx="0" cy="2232025"/>
          </a:xfrm>
          <a:prstGeom prst="line">
            <a:avLst/>
          </a:prstGeom>
          <a:noFill/>
          <a:ln w="9525">
            <a:solidFill>
              <a:schemeClr val="tx1"/>
            </a:solidFill>
            <a:round/>
            <a:headEnd/>
            <a:tailEnd/>
          </a:ln>
        </p:spPr>
        <p:txBody>
          <a:bodyPr/>
          <a:lstStyle/>
          <a:p>
            <a:endParaRPr lang="el-GR" dirty="0"/>
          </a:p>
        </p:txBody>
      </p:sp>
      <p:sp>
        <p:nvSpPr>
          <p:cNvPr id="7175" name="Rectangle 7"/>
          <p:cNvSpPr>
            <a:spLocks noChangeArrowheads="1"/>
          </p:cNvSpPr>
          <p:nvPr/>
        </p:nvSpPr>
        <p:spPr bwMode="auto">
          <a:xfrm>
            <a:off x="-684213" y="2420938"/>
            <a:ext cx="4572001" cy="1200150"/>
          </a:xfrm>
          <a:prstGeom prst="rect">
            <a:avLst/>
          </a:prstGeom>
          <a:noFill/>
          <a:ln w="9525">
            <a:noFill/>
            <a:miter lim="800000"/>
            <a:headEnd/>
            <a:tailEnd/>
          </a:ln>
        </p:spPr>
        <p:txBody>
          <a:bodyPr>
            <a:spAutoFit/>
          </a:bodyPr>
          <a:lstStyle/>
          <a:p>
            <a:r>
              <a:rPr lang="el-GR" dirty="0"/>
              <a:t>                                           Αύξηση Εξόδων</a:t>
            </a:r>
          </a:p>
          <a:p>
            <a:r>
              <a:rPr lang="el-GR" dirty="0"/>
              <a:t>                                           Αύξηση Ζημιών</a:t>
            </a:r>
          </a:p>
          <a:p>
            <a:r>
              <a:rPr lang="el-GR" dirty="0"/>
              <a:t>                                            </a:t>
            </a:r>
          </a:p>
          <a:p>
            <a:r>
              <a:rPr lang="el-GR" dirty="0"/>
              <a:t>                                              </a:t>
            </a:r>
          </a:p>
        </p:txBody>
      </p:sp>
      <p:sp>
        <p:nvSpPr>
          <p:cNvPr id="7176" name="Rectangle 9"/>
          <p:cNvSpPr>
            <a:spLocks noChangeArrowheads="1"/>
          </p:cNvSpPr>
          <p:nvPr/>
        </p:nvSpPr>
        <p:spPr bwMode="auto">
          <a:xfrm>
            <a:off x="3995738" y="2420938"/>
            <a:ext cx="4572000" cy="915987"/>
          </a:xfrm>
          <a:prstGeom prst="rect">
            <a:avLst/>
          </a:prstGeom>
          <a:noFill/>
          <a:ln w="9525">
            <a:noFill/>
            <a:miter lim="800000"/>
            <a:headEnd/>
            <a:tailEnd/>
          </a:ln>
        </p:spPr>
        <p:txBody>
          <a:bodyPr>
            <a:spAutoFit/>
          </a:bodyPr>
          <a:lstStyle/>
          <a:p>
            <a:r>
              <a:rPr lang="el-GR" dirty="0"/>
              <a:t>Μείωση Εξόδων</a:t>
            </a:r>
          </a:p>
          <a:p>
            <a:r>
              <a:rPr lang="el-GR" dirty="0"/>
              <a:t>Μείωση Ζημιών</a:t>
            </a:r>
          </a:p>
          <a:p>
            <a:r>
              <a:rPr lang="el-GR" dirty="0"/>
              <a:t>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E2FB6A0D-0AD7-40FB-B4F6-54D256018706}" type="slidenum">
              <a:rPr lang="el-GR" altLang="en-US" smtClean="0"/>
              <a:pPr>
                <a:defRPr/>
              </a:pPr>
              <a:t>206</a:t>
            </a:fld>
            <a:endParaRPr lang="el-GR" altLang="en-US" dirty="0" smtClean="0"/>
          </a:p>
        </p:txBody>
      </p:sp>
      <p:sp>
        <p:nvSpPr>
          <p:cNvPr id="8196" name="Rectangle 2"/>
          <p:cNvSpPr>
            <a:spLocks noGrp="1" noChangeArrowheads="1"/>
          </p:cNvSpPr>
          <p:nvPr>
            <p:ph type="body" idx="1"/>
          </p:nvPr>
        </p:nvSpPr>
        <p:spPr>
          <a:xfrm>
            <a:off x="395288" y="549275"/>
            <a:ext cx="8291512" cy="5581650"/>
          </a:xfrm>
        </p:spPr>
        <p:txBody>
          <a:bodyPr/>
          <a:lstStyle/>
          <a:p>
            <a:pPr>
              <a:buSzPct val="85000"/>
              <a:buFont typeface="Wingdings" pitchFamily="2" charset="2"/>
              <a:buNone/>
            </a:pPr>
            <a:endParaRPr lang="el-GR" sz="2000" dirty="0" smtClean="0"/>
          </a:p>
          <a:p>
            <a:pPr>
              <a:buSzPct val="85000"/>
              <a:buFont typeface="Wingdings" pitchFamily="2" charset="2"/>
              <a:buChar char="ü"/>
            </a:pPr>
            <a:r>
              <a:rPr lang="el-GR" sz="2000" dirty="0" smtClean="0"/>
              <a:t>Οι λογαριασμοί </a:t>
            </a:r>
            <a:r>
              <a:rPr lang="el-GR" sz="2000" b="1" dirty="0" smtClean="0"/>
              <a:t>των εσόδων, κερδών</a:t>
            </a:r>
            <a:r>
              <a:rPr lang="en-US" sz="2000" dirty="0" smtClean="0"/>
              <a:t>:</a:t>
            </a:r>
            <a:endParaRPr lang="el-GR" sz="2000" dirty="0" smtClean="0"/>
          </a:p>
          <a:p>
            <a:pPr>
              <a:buSzPct val="85000"/>
              <a:buFont typeface="Wingdings" pitchFamily="2" charset="2"/>
              <a:buNone/>
            </a:pPr>
            <a:r>
              <a:rPr lang="el-GR" sz="2000" dirty="0" smtClean="0"/>
              <a:t>Πιστώνονται με τις αυξήσεις κ χρεώνονται με τις μειώσεις</a:t>
            </a:r>
          </a:p>
          <a:p>
            <a:pPr>
              <a:buSzPct val="85000"/>
              <a:buFont typeface="Wingdings" pitchFamily="2" charset="2"/>
              <a:buNone/>
            </a:pPr>
            <a:r>
              <a:rPr lang="el-GR" sz="2000" dirty="0" smtClean="0"/>
              <a:t>                         Χρέωση                    Πίστωση</a:t>
            </a:r>
          </a:p>
          <a:p>
            <a:pPr>
              <a:buSzPct val="85000"/>
              <a:buFontTx/>
              <a:buNone/>
            </a:pPr>
            <a:r>
              <a:rPr lang="el-GR" dirty="0" smtClean="0"/>
              <a:t>             </a:t>
            </a:r>
          </a:p>
          <a:p>
            <a:pPr>
              <a:buFont typeface="Wingdings" pitchFamily="2" charset="2"/>
              <a:buNone/>
            </a:pPr>
            <a:r>
              <a:rPr lang="el-GR" dirty="0" smtClean="0"/>
              <a:t>         </a:t>
            </a:r>
            <a:r>
              <a:rPr lang="el-GR" sz="2000" dirty="0" smtClean="0"/>
              <a:t>                                        </a:t>
            </a:r>
            <a:endParaRPr lang="el-GR" dirty="0" smtClean="0"/>
          </a:p>
        </p:txBody>
      </p:sp>
      <p:sp>
        <p:nvSpPr>
          <p:cNvPr id="8197" name="Line 3"/>
          <p:cNvSpPr>
            <a:spLocks noChangeShapeType="1"/>
          </p:cNvSpPr>
          <p:nvPr/>
        </p:nvSpPr>
        <p:spPr bwMode="auto">
          <a:xfrm>
            <a:off x="1763713" y="2349500"/>
            <a:ext cx="4537075" cy="0"/>
          </a:xfrm>
          <a:prstGeom prst="line">
            <a:avLst/>
          </a:prstGeom>
          <a:noFill/>
          <a:ln w="9525">
            <a:solidFill>
              <a:schemeClr val="tx1"/>
            </a:solidFill>
            <a:round/>
            <a:headEnd/>
            <a:tailEnd/>
          </a:ln>
        </p:spPr>
        <p:txBody>
          <a:bodyPr/>
          <a:lstStyle/>
          <a:p>
            <a:endParaRPr lang="el-GR" dirty="0"/>
          </a:p>
        </p:txBody>
      </p:sp>
      <p:sp>
        <p:nvSpPr>
          <p:cNvPr id="8198" name="Line 4"/>
          <p:cNvSpPr>
            <a:spLocks noChangeShapeType="1"/>
          </p:cNvSpPr>
          <p:nvPr/>
        </p:nvSpPr>
        <p:spPr bwMode="auto">
          <a:xfrm>
            <a:off x="3851275" y="2420938"/>
            <a:ext cx="0" cy="2232025"/>
          </a:xfrm>
          <a:prstGeom prst="line">
            <a:avLst/>
          </a:prstGeom>
          <a:noFill/>
          <a:ln w="9525">
            <a:solidFill>
              <a:schemeClr val="tx1"/>
            </a:solidFill>
            <a:round/>
            <a:headEnd/>
            <a:tailEnd/>
          </a:ln>
        </p:spPr>
        <p:txBody>
          <a:bodyPr/>
          <a:lstStyle/>
          <a:p>
            <a:endParaRPr lang="el-GR" dirty="0"/>
          </a:p>
        </p:txBody>
      </p:sp>
      <p:sp>
        <p:nvSpPr>
          <p:cNvPr id="8199" name="Rectangle 5"/>
          <p:cNvSpPr>
            <a:spLocks noChangeArrowheads="1"/>
          </p:cNvSpPr>
          <p:nvPr/>
        </p:nvSpPr>
        <p:spPr bwMode="auto">
          <a:xfrm>
            <a:off x="-684213" y="2420938"/>
            <a:ext cx="4572001" cy="923925"/>
          </a:xfrm>
          <a:prstGeom prst="rect">
            <a:avLst/>
          </a:prstGeom>
          <a:noFill/>
          <a:ln w="9525">
            <a:noFill/>
            <a:miter lim="800000"/>
            <a:headEnd/>
            <a:tailEnd/>
          </a:ln>
        </p:spPr>
        <p:txBody>
          <a:bodyPr>
            <a:spAutoFit/>
          </a:bodyPr>
          <a:lstStyle/>
          <a:p>
            <a:r>
              <a:rPr lang="el-GR" dirty="0"/>
              <a:t>                                        Μείωση Εσόδων</a:t>
            </a:r>
          </a:p>
          <a:p>
            <a:r>
              <a:rPr lang="el-GR" dirty="0"/>
              <a:t>                                        Μείωση Κερδών  </a:t>
            </a:r>
          </a:p>
          <a:p>
            <a:r>
              <a:rPr lang="el-GR" dirty="0"/>
              <a:t>                                              </a:t>
            </a:r>
          </a:p>
        </p:txBody>
      </p:sp>
      <p:sp>
        <p:nvSpPr>
          <p:cNvPr id="8200" name="Rectangle 6"/>
          <p:cNvSpPr>
            <a:spLocks noChangeArrowheads="1"/>
          </p:cNvSpPr>
          <p:nvPr/>
        </p:nvSpPr>
        <p:spPr bwMode="auto">
          <a:xfrm>
            <a:off x="3995738" y="2420938"/>
            <a:ext cx="4572000" cy="923925"/>
          </a:xfrm>
          <a:prstGeom prst="rect">
            <a:avLst/>
          </a:prstGeom>
          <a:noFill/>
          <a:ln w="9525">
            <a:noFill/>
            <a:miter lim="800000"/>
            <a:headEnd/>
            <a:tailEnd/>
          </a:ln>
        </p:spPr>
        <p:txBody>
          <a:bodyPr>
            <a:spAutoFit/>
          </a:bodyPr>
          <a:lstStyle/>
          <a:p>
            <a:r>
              <a:rPr lang="el-GR" dirty="0"/>
              <a:t>Αύξηση Εσόδων</a:t>
            </a:r>
          </a:p>
          <a:p>
            <a:r>
              <a:rPr lang="el-GR" dirty="0"/>
              <a:t>Αύξηση Κερδών</a:t>
            </a:r>
          </a:p>
          <a:p>
            <a:r>
              <a:rPr lang="el-GR" dirty="0"/>
              <a:t>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A37A7D06-8D98-41C6-B1AB-C69C71B9FBEC}" type="slidenum">
              <a:rPr lang="el-GR" altLang="en-US"/>
              <a:pPr>
                <a:defRPr/>
              </a:pPr>
              <a:t>207</a:t>
            </a:fld>
            <a:endParaRPr lang="el-GR" altLang="en-US" dirty="0"/>
          </a:p>
        </p:txBody>
      </p:sp>
      <p:sp>
        <p:nvSpPr>
          <p:cNvPr id="9220" name="Rectangle 3"/>
          <p:cNvSpPr>
            <a:spLocks noGrp="1" noChangeArrowheads="1"/>
          </p:cNvSpPr>
          <p:nvPr>
            <p:ph type="body" idx="1"/>
          </p:nvPr>
        </p:nvSpPr>
        <p:spPr>
          <a:xfrm>
            <a:off x="468313" y="476250"/>
            <a:ext cx="8218487" cy="5654675"/>
          </a:xfrm>
        </p:spPr>
        <p:txBody>
          <a:bodyPr/>
          <a:lstStyle/>
          <a:p>
            <a:pPr eaLnBrk="1" hangingPunct="1">
              <a:buSzPct val="85000"/>
              <a:buFont typeface="Wingdings" pitchFamily="2" charset="2"/>
              <a:buChar char="v"/>
            </a:pPr>
            <a:r>
              <a:rPr lang="el-GR" sz="2300" b="1" dirty="0" smtClean="0"/>
              <a:t>Μορφή και περιεχόμενο Κατάστασης Αποτελεσμάτων  </a:t>
            </a:r>
          </a:p>
          <a:p>
            <a:pPr eaLnBrk="1" hangingPunct="1">
              <a:buSzPct val="85000"/>
              <a:buFont typeface="Wingdings" pitchFamily="2" charset="2"/>
              <a:buNone/>
            </a:pPr>
            <a:r>
              <a:rPr lang="el-GR" sz="2300" b="1" dirty="0" smtClean="0"/>
              <a:t>                                         Χρήσης</a:t>
            </a:r>
          </a:p>
          <a:p>
            <a:pPr eaLnBrk="1" hangingPunct="1">
              <a:buSzPct val="85000"/>
              <a:buFont typeface="Wingdings" pitchFamily="2" charset="2"/>
              <a:buNone/>
            </a:pPr>
            <a:endParaRPr lang="el-GR" sz="2300" b="1" dirty="0" smtClean="0"/>
          </a:p>
          <a:p>
            <a:pPr eaLnBrk="1" hangingPunct="1">
              <a:buSzPct val="85000"/>
              <a:buFont typeface="Wingdings" pitchFamily="2" charset="2"/>
              <a:buChar char="q"/>
            </a:pPr>
            <a:r>
              <a:rPr lang="el-GR" sz="2300" b="1" dirty="0" smtClean="0"/>
              <a:t>Μικτό αποτέλεσμα =</a:t>
            </a:r>
            <a:r>
              <a:rPr lang="el-GR" sz="2300" dirty="0" smtClean="0"/>
              <a:t>    Καθαρές πωλήσεις -  κόστος πωληθέντων</a:t>
            </a:r>
          </a:p>
          <a:p>
            <a:pPr eaLnBrk="1" hangingPunct="1">
              <a:buFont typeface="Wingdings" pitchFamily="2" charset="2"/>
              <a:buNone/>
            </a:pPr>
            <a:endParaRPr lang="el-GR" sz="2300" dirty="0" smtClean="0"/>
          </a:p>
          <a:p>
            <a:pPr eaLnBrk="1" hangingPunct="1">
              <a:buFont typeface="Wingdings" pitchFamily="2" charset="2"/>
              <a:buNone/>
            </a:pPr>
            <a:r>
              <a:rPr lang="el-GR" sz="2300" dirty="0" smtClean="0"/>
              <a:t>όπου</a:t>
            </a:r>
            <a:r>
              <a:rPr lang="en-US" sz="2300" dirty="0" smtClean="0"/>
              <a:t>:</a:t>
            </a:r>
            <a:endParaRPr lang="el-GR" sz="2300" dirty="0" smtClean="0"/>
          </a:p>
          <a:p>
            <a:pPr eaLnBrk="1" hangingPunct="1">
              <a:buFont typeface="Wingdings" pitchFamily="2" charset="2"/>
              <a:buNone/>
            </a:pPr>
            <a:r>
              <a:rPr lang="el-GR" sz="2300" dirty="0" smtClean="0"/>
              <a:t>Καθαρές πωλήσεις = ακαθάριστες πωλήσεις- εκπτώσεις πωλήσεων – επιστροφές πωλήσεων</a:t>
            </a:r>
          </a:p>
          <a:p>
            <a:pPr eaLnBrk="1" hangingPunct="1">
              <a:buFont typeface="Wingdings" pitchFamily="2" charset="2"/>
              <a:buNone/>
            </a:pPr>
            <a:endParaRPr lang="el-GR" sz="2300" dirty="0" smtClean="0"/>
          </a:p>
          <a:p>
            <a:pPr eaLnBrk="1" hangingPunct="1">
              <a:buFont typeface="Wingdings" pitchFamily="2" charset="2"/>
              <a:buNone/>
            </a:pPr>
            <a:r>
              <a:rPr lang="el-GR" sz="2300" dirty="0" smtClean="0"/>
              <a:t>Κόστος πωληθέντων = αρχικό απόθεμα + καθαρές αγορές – τελικό απόθεμα</a:t>
            </a:r>
          </a:p>
          <a:p>
            <a:pPr eaLnBrk="1" hangingPunct="1">
              <a:buFont typeface="Wingdings" pitchFamily="2" charset="2"/>
              <a:buNone/>
            </a:pPr>
            <a:endParaRPr lang="el-GR" sz="2400" dirty="0" smtClean="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0B32FB3D-E7F5-4C4E-B179-DBCCB74336C5}" type="slidenum">
              <a:rPr lang="el-GR" altLang="en-US"/>
              <a:pPr>
                <a:defRPr/>
              </a:pPr>
              <a:t>208</a:t>
            </a:fld>
            <a:endParaRPr lang="el-GR" altLang="en-US" dirty="0"/>
          </a:p>
        </p:txBody>
      </p:sp>
      <p:sp>
        <p:nvSpPr>
          <p:cNvPr id="10244" name="Rectangle 3"/>
          <p:cNvSpPr>
            <a:spLocks noGrp="1" noChangeArrowheads="1"/>
          </p:cNvSpPr>
          <p:nvPr>
            <p:ph type="body" idx="1"/>
          </p:nvPr>
        </p:nvSpPr>
        <p:spPr>
          <a:xfrm>
            <a:off x="468313" y="404813"/>
            <a:ext cx="8218487" cy="5726112"/>
          </a:xfrm>
        </p:spPr>
        <p:txBody>
          <a:bodyPr/>
          <a:lstStyle/>
          <a:p>
            <a:pPr eaLnBrk="1" hangingPunct="1">
              <a:buSzPct val="85000"/>
              <a:buFont typeface="Wingdings" pitchFamily="2" charset="2"/>
              <a:buChar char="q"/>
            </a:pPr>
            <a:r>
              <a:rPr lang="el-GR" sz="2300" b="1" dirty="0" smtClean="0"/>
              <a:t>Αποτέλεσμα εκμετάλλευσης</a:t>
            </a:r>
            <a:r>
              <a:rPr lang="el-GR" sz="2300" dirty="0" smtClean="0"/>
              <a:t>  = Μικτό αποτέλεσμα + Λειτουργικά έσοδα  - Λειτουργικά έξοδα  </a:t>
            </a:r>
          </a:p>
          <a:p>
            <a:pPr eaLnBrk="1" hangingPunct="1">
              <a:buSzPct val="85000"/>
              <a:buFont typeface="Wingdings" pitchFamily="2" charset="2"/>
              <a:buNone/>
            </a:pPr>
            <a:endParaRPr lang="el-GR" sz="2300" dirty="0" smtClean="0"/>
          </a:p>
          <a:p>
            <a:pPr eaLnBrk="1" hangingPunct="1">
              <a:buSzPct val="85000"/>
              <a:buFontTx/>
              <a:buChar char="o"/>
            </a:pPr>
            <a:r>
              <a:rPr lang="el-GR" sz="2300" dirty="0" smtClean="0"/>
              <a:t>Μερικό αποτέλεσμα εκμετάλλευσης</a:t>
            </a:r>
          </a:p>
          <a:p>
            <a:pPr eaLnBrk="1" hangingPunct="1">
              <a:buSzPct val="85000"/>
              <a:buFontTx/>
              <a:buChar char="o"/>
            </a:pPr>
            <a:r>
              <a:rPr lang="el-GR" sz="2300" dirty="0" smtClean="0"/>
              <a:t>Ολικό αποτέλεσμα εκμετάλλευσης</a:t>
            </a:r>
          </a:p>
          <a:p>
            <a:pPr eaLnBrk="1" hangingPunct="1">
              <a:buSzPct val="85000"/>
              <a:buFontTx/>
              <a:buNone/>
            </a:pPr>
            <a:endParaRPr lang="el-GR" sz="2300" dirty="0" smtClean="0"/>
          </a:p>
          <a:p>
            <a:pPr eaLnBrk="1" hangingPunct="1">
              <a:buSzPct val="85000"/>
              <a:buFontTx/>
              <a:buNone/>
            </a:pPr>
            <a:endParaRPr lang="el-GR" sz="2300" dirty="0" smtClean="0"/>
          </a:p>
          <a:p>
            <a:pPr eaLnBrk="1" hangingPunct="1">
              <a:buSzPct val="85000"/>
              <a:buFont typeface="Wingdings" pitchFamily="2" charset="2"/>
              <a:buChar char="q"/>
            </a:pPr>
            <a:r>
              <a:rPr lang="el-GR" sz="2300" b="1" dirty="0" smtClean="0"/>
              <a:t>Αποτέλεσμα χρήσης</a:t>
            </a:r>
            <a:r>
              <a:rPr lang="el-GR" sz="2300" dirty="0" smtClean="0"/>
              <a:t> = Αποτέλεσμα εκμετάλλευσης + Έκτακτα κ ανόργανα έσοδα /έκτακτα κέρδη – έκτακτα κ ανόργανα έξοδα /έκτακτες ζημίες</a:t>
            </a:r>
          </a:p>
          <a:p>
            <a:pPr eaLnBrk="1" hangingPunct="1">
              <a:buSzPct val="85000"/>
              <a:buFont typeface="Wingdings" pitchFamily="2" charset="2"/>
              <a:buNone/>
            </a:pPr>
            <a:endParaRPr lang="el-GR" sz="2300" dirty="0" smtClean="0"/>
          </a:p>
          <a:p>
            <a:pPr eaLnBrk="1" hangingPunct="1">
              <a:buFont typeface="Wingdings" pitchFamily="2" charset="2"/>
              <a:buNone/>
            </a:pPr>
            <a:endParaRPr lang="el-GR" sz="2600" dirty="0" smtClean="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2F28A8E3-DAB4-4E83-9F3A-A1B2A9B46316}" type="slidenum">
              <a:rPr lang="el-GR"/>
              <a:pPr/>
              <a:t>209</a:t>
            </a:fld>
            <a:endParaRPr lang="el-GR" dirty="0"/>
          </a:p>
        </p:txBody>
      </p:sp>
      <p:sp>
        <p:nvSpPr>
          <p:cNvPr id="144387" name="Rectangle 3"/>
          <p:cNvSpPr>
            <a:spLocks noGrp="1" noChangeArrowheads="1"/>
          </p:cNvSpPr>
          <p:nvPr>
            <p:ph type="body" idx="1"/>
          </p:nvPr>
        </p:nvSpPr>
        <p:spPr>
          <a:xfrm>
            <a:off x="685800" y="1484313"/>
            <a:ext cx="7772400" cy="4824412"/>
          </a:xfrm>
        </p:spPr>
        <p:txBody>
          <a:bodyPr/>
          <a:lstStyle/>
          <a:p>
            <a:pPr marL="609600" indent="-609600">
              <a:buFont typeface="Wingdings" pitchFamily="2" charset="2"/>
              <a:buAutoNum type="arabicPeriod"/>
            </a:pPr>
            <a:endParaRPr lang="el-GR" dirty="0"/>
          </a:p>
          <a:p>
            <a:pPr marL="609600" indent="-609600">
              <a:buFont typeface="Wingdings" pitchFamily="2" charset="2"/>
              <a:buNone/>
            </a:pPr>
            <a:endParaRPr lang="el-GR" dirty="0"/>
          </a:p>
          <a:p>
            <a:pPr marL="609600" indent="-609600"/>
            <a:endParaRPr lang="en-US" dirty="0"/>
          </a:p>
        </p:txBody>
      </p:sp>
      <p:sp>
        <p:nvSpPr>
          <p:cNvPr id="144389" name="Rectangle 5"/>
          <p:cNvSpPr>
            <a:spLocks noChangeArrowheads="1"/>
          </p:cNvSpPr>
          <p:nvPr/>
        </p:nvSpPr>
        <p:spPr bwMode="auto">
          <a:xfrm>
            <a:off x="323850" y="620713"/>
            <a:ext cx="8640763" cy="5760615"/>
          </a:xfrm>
          <a:prstGeom prst="rect">
            <a:avLst/>
          </a:prstGeom>
          <a:noFill/>
          <a:ln w="9525">
            <a:noFill/>
            <a:miter lim="800000"/>
            <a:headEnd/>
            <a:tailEnd/>
          </a:ln>
          <a:effectLst/>
        </p:spPr>
        <p:txBody>
          <a:bodyPr/>
          <a:lstStyle/>
          <a:p>
            <a:pPr marL="609600" indent="-609600" eaLnBrk="1" hangingPunct="1">
              <a:spcBef>
                <a:spcPct val="20000"/>
              </a:spcBef>
              <a:buClr>
                <a:schemeClr val="accent2"/>
              </a:buClr>
              <a:buSzPct val="80000"/>
              <a:buFont typeface="Wingdings" pitchFamily="2" charset="2"/>
              <a:buNone/>
            </a:pPr>
            <a:r>
              <a:rPr lang="el-GR" sz="2400" b="1" u="sng" dirty="0">
                <a:solidFill>
                  <a:srgbClr val="0000CC"/>
                </a:solidFill>
                <a:latin typeface="Times New Roman" pitchFamily="18" charset="0"/>
              </a:rPr>
              <a:t>ΜΙΚΤΟ ΑΠΟΤΕΛΕΣΜΑ </a:t>
            </a:r>
          </a:p>
          <a:p>
            <a:pPr marL="609600" indent="-609600" eaLnBrk="1" hangingPunct="1">
              <a:spcBef>
                <a:spcPct val="20000"/>
              </a:spcBef>
              <a:buClr>
                <a:schemeClr val="accent2"/>
              </a:buClr>
              <a:buSzPct val="80000"/>
              <a:buFont typeface="Wingdings" pitchFamily="2" charset="2"/>
              <a:buNone/>
            </a:pPr>
            <a:r>
              <a:rPr lang="el-GR" sz="2400" b="1" i="1" dirty="0">
                <a:effectLst>
                  <a:outerShdw blurRad="38100" dist="38100" dir="2700000" algn="tl">
                    <a:srgbClr val="000000"/>
                  </a:outerShdw>
                </a:effectLst>
                <a:latin typeface="Times New Roman" pitchFamily="18" charset="0"/>
              </a:rPr>
              <a:t>Είναι το αποτέλεσμα που προκύπτει από τη διαφορά μεταξύ των εσόδων από πωλήσεις και του κόστους των πωληθέντων εμπορευμάτων</a:t>
            </a:r>
          </a:p>
          <a:p>
            <a:pPr marL="609600" indent="-609600" eaLnBrk="1" hangingPunct="1">
              <a:spcBef>
                <a:spcPct val="20000"/>
              </a:spcBef>
              <a:buClr>
                <a:schemeClr val="accent2"/>
              </a:buClr>
              <a:buSzPct val="80000"/>
              <a:buFont typeface="Wingdings" pitchFamily="2" charset="2"/>
              <a:buNone/>
            </a:pPr>
            <a:endParaRPr lang="el-GR" sz="2400" b="1" i="1" dirty="0">
              <a:effectLst>
                <a:outerShdw blurRad="38100" dist="38100" dir="2700000" algn="tl">
                  <a:srgbClr val="000000"/>
                </a:outerShdw>
              </a:effectLst>
              <a:latin typeface="Times New Roman" pitchFamily="18" charset="0"/>
            </a:endParaRPr>
          </a:p>
          <a:p>
            <a:pPr marL="609600" indent="-609600" eaLnBrk="1" hangingPunct="1">
              <a:spcBef>
                <a:spcPct val="20000"/>
              </a:spcBef>
              <a:buClr>
                <a:schemeClr val="accent2"/>
              </a:buClr>
              <a:buSzPct val="80000"/>
              <a:buFont typeface="Wingdings" pitchFamily="2" charset="2"/>
              <a:buNone/>
            </a:pPr>
            <a:r>
              <a:rPr lang="el-GR" sz="2400" b="1" u="sng" dirty="0">
                <a:solidFill>
                  <a:srgbClr val="C00000"/>
                </a:solidFill>
                <a:latin typeface="Times New Roman" pitchFamily="18" charset="0"/>
              </a:rPr>
              <a:t>ΑΠΟΤΕΛΕΣΜΑ ΕΚΜΕΤΑΛΛΕΥΣΗΣ</a:t>
            </a:r>
          </a:p>
          <a:p>
            <a:pPr marL="609600" indent="-609600" eaLnBrk="1" hangingPunct="1">
              <a:spcBef>
                <a:spcPct val="20000"/>
              </a:spcBef>
              <a:buClr>
                <a:schemeClr val="accent2"/>
              </a:buClr>
              <a:buSzPct val="80000"/>
              <a:buFont typeface="Wingdings" pitchFamily="2" charset="2"/>
              <a:buNone/>
            </a:pPr>
            <a:r>
              <a:rPr lang="el-GR" sz="2400" b="1" i="1" dirty="0">
                <a:effectLst>
                  <a:outerShdw blurRad="38100" dist="38100" dir="2700000" algn="tl">
                    <a:srgbClr val="000000"/>
                  </a:outerShdw>
                </a:effectLst>
                <a:latin typeface="Times New Roman" pitchFamily="18" charset="0"/>
              </a:rPr>
              <a:t>Προκύπτει από τη διαφορά μεταξύ των λειτουργικών εσόδων και των λειτουργικών εξόδων</a:t>
            </a:r>
          </a:p>
          <a:p>
            <a:pPr marL="609600" indent="-609600" eaLnBrk="1" hangingPunct="1">
              <a:spcBef>
                <a:spcPct val="20000"/>
              </a:spcBef>
              <a:buClr>
                <a:schemeClr val="accent2"/>
              </a:buClr>
              <a:buSzPct val="80000"/>
              <a:buFont typeface="Wingdings" pitchFamily="2" charset="2"/>
              <a:buNone/>
            </a:pPr>
            <a:endParaRPr lang="el-GR" sz="2400" b="1" i="1" dirty="0">
              <a:effectLst>
                <a:outerShdw blurRad="38100" dist="38100" dir="2700000" algn="tl">
                  <a:srgbClr val="000000"/>
                </a:outerShdw>
              </a:effectLst>
              <a:latin typeface="Times New Roman" pitchFamily="18" charset="0"/>
            </a:endParaRPr>
          </a:p>
          <a:p>
            <a:pPr marL="609600" indent="-609600" eaLnBrk="1" hangingPunct="1">
              <a:spcBef>
                <a:spcPct val="20000"/>
              </a:spcBef>
              <a:buClr>
                <a:schemeClr val="accent2"/>
              </a:buClr>
              <a:buSzPct val="80000"/>
              <a:buFont typeface="Wingdings" pitchFamily="2" charset="2"/>
              <a:buNone/>
            </a:pPr>
            <a:r>
              <a:rPr lang="el-GR" sz="2400" b="1" u="sng" dirty="0">
                <a:solidFill>
                  <a:srgbClr val="006600"/>
                </a:solidFill>
                <a:latin typeface="Times New Roman" pitchFamily="18" charset="0"/>
              </a:rPr>
              <a:t>ΑΠΟΤΕΛΕΣΜΑ ΧΡΗΣΗΣ</a:t>
            </a:r>
            <a:r>
              <a:rPr lang="el-GR" sz="2400" b="1" dirty="0">
                <a:solidFill>
                  <a:srgbClr val="006600"/>
                </a:solidFill>
                <a:latin typeface="Times New Roman" pitchFamily="18" charset="0"/>
              </a:rPr>
              <a:t> </a:t>
            </a:r>
          </a:p>
          <a:p>
            <a:pPr marL="609600" indent="-609600" eaLnBrk="1" hangingPunct="1">
              <a:spcBef>
                <a:spcPct val="20000"/>
              </a:spcBef>
              <a:buClr>
                <a:schemeClr val="accent2"/>
              </a:buClr>
              <a:buSzPct val="80000"/>
              <a:buFont typeface="Wingdings" pitchFamily="2" charset="2"/>
              <a:buNone/>
            </a:pPr>
            <a:r>
              <a:rPr lang="el-GR" sz="2400" b="1" i="1" dirty="0">
                <a:effectLst>
                  <a:outerShdw blurRad="38100" dist="38100" dir="2700000" algn="tl">
                    <a:srgbClr val="000000"/>
                  </a:outerShdw>
                </a:effectLst>
                <a:latin typeface="Times New Roman" pitchFamily="18" charset="0"/>
              </a:rPr>
              <a:t>Προκύπτει αν στο αποτέλεσμα εκμετάλλευσης προστεθούν τα μη λειτουργικά έσοδα και τα έκτακτα κέρδη και αφαιρεθούν τα μη λειτουργικά έξοδα και οι έκτακτες ζημίες</a:t>
            </a:r>
          </a:p>
          <a:p>
            <a:pPr marL="609600" indent="-609600" eaLnBrk="1" hangingPunct="1">
              <a:spcBef>
                <a:spcPct val="20000"/>
              </a:spcBef>
              <a:buClr>
                <a:schemeClr val="accent2"/>
              </a:buClr>
              <a:buSzPct val="80000"/>
              <a:buFont typeface="Wingdings" pitchFamily="2" charset="2"/>
              <a:buChar char="l"/>
            </a:pPr>
            <a:endParaRPr lang="el-GR" sz="2400" b="1" i="1" dirty="0">
              <a:effectLst>
                <a:outerShdw blurRad="38100" dist="38100" dir="2700000" algn="tl">
                  <a:srgbClr val="000000"/>
                </a:outerShdw>
              </a:effectLst>
              <a:latin typeface="Times New Roman" pitchFamily="18" charset="0"/>
            </a:endParaRPr>
          </a:p>
          <a:p>
            <a:pPr marL="609600" indent="-609600" eaLnBrk="1" hangingPunct="1">
              <a:spcBef>
                <a:spcPct val="20000"/>
              </a:spcBef>
              <a:buClr>
                <a:schemeClr val="accent2"/>
              </a:buClr>
              <a:buSzPct val="80000"/>
              <a:buFont typeface="Wingdings" pitchFamily="2" charset="2"/>
              <a:buNone/>
            </a:pPr>
            <a:endParaRPr lang="el-GR" sz="1600" b="1" i="1" dirty="0">
              <a:effectLst>
                <a:outerShdw blurRad="38100" dist="38100" dir="2700000" algn="tl">
                  <a:srgbClr val="000000"/>
                </a:outerShdw>
              </a:effectLst>
              <a:latin typeface="Times New Roman" pitchFamily="18"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052736"/>
            <a:ext cx="8496944" cy="5400600"/>
          </a:xfrm>
        </p:spPr>
        <p:txBody>
          <a:bodyPr>
            <a:normAutofit/>
          </a:bodyPr>
          <a:lstStyle/>
          <a:p>
            <a:pPr marL="0" indent="0">
              <a:lnSpc>
                <a:spcPct val="90000"/>
              </a:lnSpc>
              <a:buFontTx/>
              <a:buNone/>
            </a:pPr>
            <a:r>
              <a:rPr lang="el-GR" sz="2800" b="1" i="1" dirty="0" smtClean="0">
                <a:solidFill>
                  <a:srgbClr val="0000FF"/>
                </a:solidFill>
              </a:rPr>
              <a:t>Ατομικές επιχειρήσεις</a:t>
            </a:r>
            <a:r>
              <a:rPr lang="el-GR" sz="2800" dirty="0" smtClean="0">
                <a:solidFill>
                  <a:srgbClr val="0000FF"/>
                </a:solidFill>
              </a:rPr>
              <a:t> </a:t>
            </a:r>
            <a:r>
              <a:rPr lang="el-GR" sz="2800" dirty="0" smtClean="0"/>
              <a:t>είναι αυτές που ανήκουν σε ένα φυσικό πρόσωπο το οποίο φέρει και την  ευθύνη για τις υποχρεώσεις της επιχειρήσεως. </a:t>
            </a:r>
          </a:p>
          <a:p>
            <a:pPr marL="0" indent="0">
              <a:lnSpc>
                <a:spcPct val="90000"/>
              </a:lnSpc>
              <a:buFontTx/>
              <a:buNone/>
            </a:pPr>
            <a:r>
              <a:rPr lang="el-GR" sz="2800" dirty="0" smtClean="0"/>
              <a:t>Οι διάφορες μορφές εταιρειών ταξινομούνται σε τρεις κατηγορίες: προσωπικές, κεφαλαιουχικές και μικτές.</a:t>
            </a:r>
          </a:p>
          <a:p>
            <a:pPr marL="0" indent="0">
              <a:lnSpc>
                <a:spcPct val="90000"/>
              </a:lnSpc>
              <a:buFontTx/>
              <a:buNone/>
            </a:pPr>
            <a:r>
              <a:rPr lang="el-GR" sz="2800" b="1" i="1" dirty="0" smtClean="0">
                <a:solidFill>
                  <a:srgbClr val="006600"/>
                </a:solidFill>
              </a:rPr>
              <a:t>Ανώνυμη εταιρεία</a:t>
            </a:r>
            <a:r>
              <a:rPr lang="el-GR" sz="2800" dirty="0" smtClean="0">
                <a:solidFill>
                  <a:srgbClr val="006600"/>
                </a:solidFill>
              </a:rPr>
              <a:t> </a:t>
            </a:r>
            <a:r>
              <a:rPr lang="el-GR" sz="2800" dirty="0" smtClean="0"/>
              <a:t>είναι μια κεφαλαιουχική εταιρεία της οποίας το κεφάλαιο διαιρείται σε μετοχές που είναι μεταβιβάσιμες οι οποίες αντιστοιχούν σε ίσα τμήματα του εταιρικού κεφαλαίου και οι ιδιοκτήτες ευθύνονται όλοι μέχρι το ποσό της εισφοράς τους. Η ανώνυμη εταιρεία διοικείται από το διοικητικό συμβούλιο το οποίο εκλέγεται μαζί με τους ελεγκτές από τη συνέλευση των ιδιοκτητών </a:t>
            </a:r>
            <a:endParaRPr lang="el-GR" dirty="0"/>
          </a:p>
        </p:txBody>
      </p:sp>
      <p:sp>
        <p:nvSpPr>
          <p:cNvPr id="3" name="2 - Τίτλος"/>
          <p:cNvSpPr>
            <a:spLocks noGrp="1"/>
          </p:cNvSpPr>
          <p:nvPr>
            <p:ph type="title"/>
          </p:nvPr>
        </p:nvSpPr>
        <p:spPr>
          <a:xfrm>
            <a:off x="457200" y="152400"/>
            <a:ext cx="8229600" cy="756320"/>
          </a:xfrm>
        </p:spPr>
        <p:txBody>
          <a:bodyPr/>
          <a:lstStyle/>
          <a:p>
            <a:pPr algn="ctr"/>
            <a:r>
              <a:rPr lang="el-GR" b="1" dirty="0" smtClean="0">
                <a:solidFill>
                  <a:srgbClr val="C00000"/>
                </a:solidFill>
              </a:rPr>
              <a:t>ΕΠΙΧΕΙΡΗΣΕΙΣ (1)</a:t>
            </a:r>
            <a:endParaRPr lang="el-GR" b="1" dirty="0">
              <a:solidFill>
                <a:srgbClr val="C00000"/>
              </a:solidFil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9E33C03A-D107-484E-AF3E-AE2FB343304E}" type="slidenum">
              <a:rPr lang="el-GR" altLang="en-US"/>
              <a:pPr>
                <a:defRPr/>
              </a:pPr>
              <a:t>210</a:t>
            </a:fld>
            <a:endParaRPr lang="el-GR" altLang="en-US" dirty="0"/>
          </a:p>
        </p:txBody>
      </p:sp>
      <p:sp>
        <p:nvSpPr>
          <p:cNvPr id="11268" name="Rectangle 3"/>
          <p:cNvSpPr>
            <a:spLocks noGrp="1" noChangeArrowheads="1"/>
          </p:cNvSpPr>
          <p:nvPr>
            <p:ph type="body" idx="1"/>
          </p:nvPr>
        </p:nvSpPr>
        <p:spPr>
          <a:xfrm>
            <a:off x="395288" y="404813"/>
            <a:ext cx="8302625" cy="5754687"/>
          </a:xfrm>
        </p:spPr>
        <p:txBody>
          <a:bodyPr/>
          <a:lstStyle/>
          <a:p>
            <a:pPr eaLnBrk="1" hangingPunct="1">
              <a:buFont typeface="Wingdings" pitchFamily="2" charset="2"/>
              <a:buChar char="q"/>
            </a:pPr>
            <a:r>
              <a:rPr lang="el-GR" sz="2000" b="1" dirty="0" smtClean="0"/>
              <a:t>ΠΡΟΣΑΡΤΗΜΑ</a:t>
            </a:r>
          </a:p>
          <a:p>
            <a:pPr eaLnBrk="1" hangingPunct="1">
              <a:buFont typeface="Wingdings" pitchFamily="2" charset="2"/>
              <a:buNone/>
            </a:pPr>
            <a:endParaRPr lang="el-GR" sz="2000" b="1" dirty="0" smtClean="0"/>
          </a:p>
          <a:p>
            <a:pPr eaLnBrk="1" hangingPunct="1">
              <a:buFont typeface="Wingdings" pitchFamily="2" charset="2"/>
              <a:buNone/>
            </a:pPr>
            <a:r>
              <a:rPr lang="el-GR" sz="2000" b="1" dirty="0" smtClean="0"/>
              <a:t>    </a:t>
            </a:r>
            <a:r>
              <a:rPr lang="el-GR" sz="2000" i="1" dirty="0" smtClean="0"/>
              <a:t>Χρηματοοικονομική κατάσταση που παρέχει επεξηγηματικές και </a:t>
            </a:r>
          </a:p>
          <a:p>
            <a:pPr eaLnBrk="1" hangingPunct="1">
              <a:buFont typeface="Wingdings" pitchFamily="2" charset="2"/>
              <a:buNone/>
            </a:pPr>
            <a:r>
              <a:rPr lang="el-GR" sz="2000" i="1" dirty="0" smtClean="0"/>
              <a:t>πρόσθετες πληροφορίες επί του ισολογισμού και των αποτελεσμάτων </a:t>
            </a:r>
          </a:p>
          <a:p>
            <a:pPr eaLnBrk="1" hangingPunct="1">
              <a:buFont typeface="Wingdings" pitchFamily="2" charset="2"/>
              <a:buNone/>
            </a:pPr>
            <a:r>
              <a:rPr lang="el-GR" sz="2000" i="1" dirty="0" smtClean="0"/>
              <a:t>χρήσης </a:t>
            </a:r>
          </a:p>
          <a:p>
            <a:pPr eaLnBrk="1" hangingPunct="1">
              <a:buFont typeface="Wingdings" pitchFamily="2" charset="2"/>
              <a:buNone/>
            </a:pPr>
            <a:endParaRPr lang="el-GR" sz="2000" i="1" dirty="0" smtClean="0"/>
          </a:p>
          <a:p>
            <a:pPr eaLnBrk="1" hangingPunct="1">
              <a:buFont typeface="Wingdings" pitchFamily="2" charset="2"/>
              <a:buNone/>
            </a:pPr>
            <a:r>
              <a:rPr lang="el-GR" sz="2000" i="1" u="sng" dirty="0" smtClean="0"/>
              <a:t>Πληροφορίες</a:t>
            </a:r>
            <a:r>
              <a:rPr lang="el-GR" sz="2000" i="1" dirty="0" smtClean="0"/>
              <a:t> που αφορούν π.χ</a:t>
            </a:r>
            <a:r>
              <a:rPr lang="en-US" sz="2000" i="1" dirty="0" smtClean="0"/>
              <a:t>:</a:t>
            </a:r>
            <a:endParaRPr lang="el-GR" sz="2000" i="1" dirty="0" smtClean="0"/>
          </a:p>
          <a:p>
            <a:pPr eaLnBrk="1" hangingPunct="1">
              <a:buFont typeface="Wingdings" pitchFamily="2" charset="2"/>
              <a:buChar char="Ø"/>
            </a:pPr>
            <a:r>
              <a:rPr lang="el-GR" sz="2000" dirty="0" smtClean="0"/>
              <a:t>Μεθόδους αποτίμησης, υπολογισμού αποσβέσεων, προβλέψεων</a:t>
            </a:r>
          </a:p>
          <a:p>
            <a:pPr eaLnBrk="1" hangingPunct="1">
              <a:buFont typeface="Wingdings" pitchFamily="2" charset="2"/>
              <a:buChar char="Ø"/>
            </a:pPr>
            <a:r>
              <a:rPr lang="el-GR" sz="2000" dirty="0" smtClean="0"/>
              <a:t>Συμμετοχή εταιρείας σε κεφάλαιο άλλης εταιρείας</a:t>
            </a:r>
          </a:p>
          <a:p>
            <a:pPr eaLnBrk="1" hangingPunct="1">
              <a:buFont typeface="Wingdings" pitchFamily="2" charset="2"/>
              <a:buChar char="Ø"/>
            </a:pPr>
            <a:r>
              <a:rPr lang="el-GR" sz="2000" dirty="0" smtClean="0"/>
              <a:t>Μετοχές που εκδόθηκαν για αύξηση μετοχικού κεφαλαίου</a:t>
            </a:r>
          </a:p>
          <a:p>
            <a:pPr eaLnBrk="1" hangingPunct="1">
              <a:buFont typeface="Wingdings" pitchFamily="2" charset="2"/>
              <a:buChar char="Ø"/>
            </a:pPr>
            <a:r>
              <a:rPr lang="el-GR" sz="2000" dirty="0" smtClean="0"/>
              <a:t>Υποχρεώσεις λήξης άνω της πενταετίας</a:t>
            </a:r>
          </a:p>
          <a:p>
            <a:pPr eaLnBrk="1" hangingPunct="1">
              <a:buFont typeface="Wingdings" pitchFamily="2" charset="2"/>
              <a:buChar char="Ø"/>
            </a:pPr>
            <a:r>
              <a:rPr lang="el-GR" sz="2000" dirty="0" smtClean="0"/>
              <a:t>Κατανομή ανθρώπινου δυναμικού </a:t>
            </a:r>
          </a:p>
          <a:p>
            <a:pPr eaLnBrk="1" hangingPunct="1">
              <a:buFont typeface="Wingdings" pitchFamily="2" charset="2"/>
              <a:buNone/>
            </a:pPr>
            <a:r>
              <a:rPr lang="el-GR" sz="2000" dirty="0" smtClean="0"/>
              <a:t>                                            …</a:t>
            </a:r>
          </a:p>
          <a:p>
            <a:pPr eaLnBrk="1" hangingPunct="1">
              <a:buFont typeface="Wingdings" pitchFamily="2" charset="2"/>
              <a:buChar char="Ø"/>
            </a:pPr>
            <a:endParaRPr lang="el-GR" sz="2000" dirty="0" smtClean="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3616C8C4-B16A-4A24-88CF-070B6CD3C2E9}" type="slidenum">
              <a:rPr lang="el-GR" altLang="en-US"/>
              <a:pPr>
                <a:defRPr/>
              </a:pPr>
              <a:t>211</a:t>
            </a:fld>
            <a:endParaRPr lang="el-GR" altLang="en-US" dirty="0"/>
          </a:p>
        </p:txBody>
      </p:sp>
      <p:sp>
        <p:nvSpPr>
          <p:cNvPr id="12292" name="Rectangle 3"/>
          <p:cNvSpPr>
            <a:spLocks noGrp="1" noChangeArrowheads="1"/>
          </p:cNvSpPr>
          <p:nvPr>
            <p:ph type="body" idx="1"/>
          </p:nvPr>
        </p:nvSpPr>
        <p:spPr>
          <a:xfrm>
            <a:off x="395288" y="476250"/>
            <a:ext cx="8218487" cy="5654675"/>
          </a:xfrm>
        </p:spPr>
        <p:txBody>
          <a:bodyPr/>
          <a:lstStyle/>
          <a:p>
            <a:pPr eaLnBrk="1" hangingPunct="1">
              <a:buFont typeface="Wingdings" pitchFamily="2" charset="2"/>
              <a:buChar char="q"/>
            </a:pPr>
            <a:r>
              <a:rPr lang="el-GR" sz="2000" b="1" dirty="0" smtClean="0"/>
              <a:t>ΠΙΝΑΚΑΣ ΔΙΑΘΕΣΗΣ ΑΠΟΤΕΛΕΣΜΑΤΩΝ</a:t>
            </a:r>
          </a:p>
          <a:p>
            <a:pPr eaLnBrk="1" hangingPunct="1">
              <a:buFont typeface="Wingdings" pitchFamily="2" charset="2"/>
              <a:buNone/>
            </a:pPr>
            <a:endParaRPr lang="el-GR" sz="2000" b="1" dirty="0" smtClean="0"/>
          </a:p>
          <a:p>
            <a:pPr eaLnBrk="1" hangingPunct="1">
              <a:buFont typeface="Wingdings" pitchFamily="2" charset="2"/>
              <a:buNone/>
            </a:pPr>
            <a:r>
              <a:rPr lang="el-GR" sz="2000" b="1" dirty="0" smtClean="0"/>
              <a:t>    </a:t>
            </a:r>
            <a:r>
              <a:rPr lang="el-GR" sz="2000" i="1" dirty="0" smtClean="0"/>
              <a:t>Η χρηματοοικονομική κατάσταση που απεικονίζει τον τρόπο διάθεσης </a:t>
            </a:r>
          </a:p>
          <a:p>
            <a:pPr eaLnBrk="1" hangingPunct="1">
              <a:buFont typeface="Wingdings" pitchFamily="2" charset="2"/>
              <a:buNone/>
            </a:pPr>
            <a:r>
              <a:rPr lang="el-GR" sz="2000" i="1" dirty="0" smtClean="0"/>
              <a:t>των κερδών.</a:t>
            </a:r>
          </a:p>
          <a:p>
            <a:pPr eaLnBrk="1" hangingPunct="1">
              <a:buFont typeface="Wingdings" pitchFamily="2" charset="2"/>
              <a:buNone/>
            </a:pPr>
            <a:endParaRPr lang="el-GR" sz="2000" b="1" dirty="0" smtClean="0"/>
          </a:p>
          <a:p>
            <a:pPr eaLnBrk="1" hangingPunct="1">
              <a:buFont typeface="Wingdings" pitchFamily="2" charset="2"/>
              <a:buNone/>
            </a:pPr>
            <a:r>
              <a:rPr lang="el-GR" sz="2000" dirty="0" smtClean="0"/>
              <a:t>Καθαρό αποτέλεσμα χρήσης                                                        </a:t>
            </a:r>
            <a:r>
              <a:rPr lang="en-US" sz="2000" dirty="0" smtClean="0"/>
              <a:t>    </a:t>
            </a:r>
            <a:endParaRPr lang="el-GR" sz="2000" dirty="0" smtClean="0"/>
          </a:p>
          <a:p>
            <a:pPr eaLnBrk="1" hangingPunct="1">
              <a:buFont typeface="Wingdings" pitchFamily="2" charset="2"/>
              <a:buNone/>
            </a:pPr>
            <a:r>
              <a:rPr lang="el-GR" sz="2000" dirty="0" smtClean="0"/>
              <a:t>(Μείον) υπόλοιπο ζημιών προηγούμενων Χρήσεων</a:t>
            </a:r>
            <a:r>
              <a:rPr lang="en-US" sz="2000" dirty="0" smtClean="0"/>
              <a:t>                                     </a:t>
            </a:r>
            <a:endParaRPr lang="el-GR" sz="2000" dirty="0" smtClean="0"/>
          </a:p>
          <a:p>
            <a:pPr eaLnBrk="1" hangingPunct="1">
              <a:buFont typeface="Wingdings" pitchFamily="2" charset="2"/>
              <a:buNone/>
            </a:pPr>
            <a:r>
              <a:rPr lang="el-GR" sz="2000" dirty="0" smtClean="0"/>
              <a:t>Πλέον/(μείον) διαφορές φορολ/κού ελέγχου προηγούμενων Χρήσεων</a:t>
            </a:r>
            <a:r>
              <a:rPr lang="en-US" sz="2000" dirty="0" smtClean="0"/>
              <a:t>            </a:t>
            </a:r>
            <a:endParaRPr lang="el-GR" sz="2000" dirty="0" smtClean="0"/>
          </a:p>
          <a:p>
            <a:pPr eaLnBrk="1" hangingPunct="1">
              <a:buFont typeface="Wingdings" pitchFamily="2" charset="2"/>
              <a:buNone/>
            </a:pPr>
            <a:r>
              <a:rPr lang="el-GR" sz="2000" dirty="0" smtClean="0"/>
              <a:t>(Μείον) φόροι εισοδήματος</a:t>
            </a:r>
            <a:r>
              <a:rPr lang="en-US" sz="2000" dirty="0" smtClean="0"/>
              <a:t>                                                               </a:t>
            </a:r>
          </a:p>
          <a:p>
            <a:pPr eaLnBrk="1" hangingPunct="1">
              <a:buFont typeface="Wingdings" pitchFamily="2" charset="2"/>
              <a:buNone/>
            </a:pPr>
            <a:r>
              <a:rPr lang="en-US" sz="2000" dirty="0" smtClean="0"/>
              <a:t>            </a:t>
            </a:r>
            <a:r>
              <a:rPr lang="el-GR" sz="2000" dirty="0" smtClean="0"/>
              <a:t>λοιποί μη ενσωματωμένοι στο λειτουργικό  κόστος φόροι                        </a:t>
            </a:r>
            <a:r>
              <a:rPr lang="en-US" sz="2000" dirty="0" smtClean="0"/>
              <a:t> </a:t>
            </a:r>
          </a:p>
          <a:p>
            <a:pPr eaLnBrk="1" hangingPunct="1">
              <a:buFont typeface="Wingdings" pitchFamily="2" charset="2"/>
              <a:buNone/>
            </a:pPr>
            <a:r>
              <a:rPr lang="el-GR" sz="2000" dirty="0" smtClean="0"/>
              <a:t>                     </a:t>
            </a:r>
          </a:p>
          <a:p>
            <a:pPr eaLnBrk="1" hangingPunct="1">
              <a:buFont typeface="Wingdings" pitchFamily="2" charset="2"/>
              <a:buNone/>
            </a:pPr>
            <a:r>
              <a:rPr lang="el-GR" sz="2000" dirty="0" smtClean="0"/>
              <a:t>                                        =</a:t>
            </a:r>
          </a:p>
          <a:p>
            <a:pPr eaLnBrk="1" hangingPunct="1">
              <a:buFont typeface="Wingdings" pitchFamily="2" charset="2"/>
              <a:buNone/>
            </a:pPr>
            <a:endParaRPr lang="el-GR" sz="2000" dirty="0" smtClean="0"/>
          </a:p>
          <a:p>
            <a:pPr eaLnBrk="1" hangingPunct="1">
              <a:buFont typeface="Wingdings" pitchFamily="2" charset="2"/>
              <a:buNone/>
            </a:pPr>
            <a:r>
              <a:rPr lang="el-GR" sz="2000" dirty="0" smtClean="0"/>
              <a:t>ΚΕΡΔΗ ΠΡΟΣ ΔΙΑΘΕΣΗ/ΖΗΜΙΕΣ ΕΙΣ ΝΕΟΝ   </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B6D753B4-6EE5-460C-8F95-E313CF37CEEC}" type="slidenum">
              <a:rPr lang="el-GR" altLang="en-US"/>
              <a:pPr>
                <a:defRPr/>
              </a:pPr>
              <a:t>212</a:t>
            </a:fld>
            <a:endParaRPr lang="el-GR" altLang="en-US" dirty="0"/>
          </a:p>
        </p:txBody>
      </p:sp>
      <p:sp>
        <p:nvSpPr>
          <p:cNvPr id="13316" name="Rectangle 3"/>
          <p:cNvSpPr>
            <a:spLocks noGrp="1" noChangeArrowheads="1"/>
          </p:cNvSpPr>
          <p:nvPr>
            <p:ph type="body" idx="1"/>
          </p:nvPr>
        </p:nvSpPr>
        <p:spPr>
          <a:xfrm>
            <a:off x="395288" y="549275"/>
            <a:ext cx="8291512" cy="5581650"/>
          </a:xfrm>
        </p:spPr>
        <p:txBody>
          <a:bodyPr>
            <a:normAutofit fontScale="92500"/>
          </a:bodyPr>
          <a:lstStyle/>
          <a:p>
            <a:pPr eaLnBrk="1" hangingPunct="1">
              <a:buFont typeface="Wingdings" pitchFamily="2" charset="2"/>
              <a:buNone/>
            </a:pPr>
            <a:endParaRPr lang="el-GR" sz="2000" u="sng" dirty="0" smtClean="0"/>
          </a:p>
          <a:p>
            <a:pPr eaLnBrk="1" hangingPunct="1">
              <a:buFont typeface="Wingdings" pitchFamily="2" charset="2"/>
              <a:buNone/>
            </a:pPr>
            <a:endParaRPr lang="el-GR" sz="2000" u="sng" dirty="0" smtClean="0"/>
          </a:p>
          <a:p>
            <a:pPr eaLnBrk="1" hangingPunct="1">
              <a:buFont typeface="Wingdings" pitchFamily="2" charset="2"/>
              <a:buNone/>
            </a:pPr>
            <a:r>
              <a:rPr lang="el-GR" sz="3200" u="sng" dirty="0" smtClean="0"/>
              <a:t>Διάθεση</a:t>
            </a:r>
            <a:r>
              <a:rPr lang="el-GR" sz="3200" dirty="0" smtClean="0"/>
              <a:t> κερδών σε</a:t>
            </a:r>
            <a:r>
              <a:rPr lang="en-US" sz="3200" dirty="0" smtClean="0"/>
              <a:t>:</a:t>
            </a:r>
            <a:endParaRPr lang="el-GR" sz="3200" dirty="0" smtClean="0"/>
          </a:p>
          <a:p>
            <a:pPr eaLnBrk="1" hangingPunct="1">
              <a:buFont typeface="Wingdings" pitchFamily="2" charset="2"/>
              <a:buNone/>
            </a:pPr>
            <a:endParaRPr lang="en-US" sz="3200" dirty="0" smtClean="0"/>
          </a:p>
          <a:p>
            <a:pPr eaLnBrk="1" hangingPunct="1">
              <a:buFont typeface="Wingdings" pitchFamily="2" charset="2"/>
              <a:buChar char="Ø"/>
            </a:pPr>
            <a:r>
              <a:rPr lang="en-US" sz="3200" dirty="0" smtClean="0"/>
              <a:t>T</a:t>
            </a:r>
            <a:r>
              <a:rPr lang="el-GR" sz="3200" dirty="0" smtClean="0"/>
              <a:t>ακτικό αποθεματικό</a:t>
            </a:r>
          </a:p>
          <a:p>
            <a:pPr eaLnBrk="1" hangingPunct="1">
              <a:buFont typeface="Wingdings" pitchFamily="2" charset="2"/>
              <a:buChar char="Ø"/>
            </a:pPr>
            <a:r>
              <a:rPr lang="el-GR" sz="3200" dirty="0" smtClean="0"/>
              <a:t>Μερίσματα πληρωτέα</a:t>
            </a:r>
          </a:p>
          <a:p>
            <a:pPr eaLnBrk="1" hangingPunct="1">
              <a:buFont typeface="Wingdings" pitchFamily="2" charset="2"/>
              <a:buChar char="Ø"/>
            </a:pPr>
            <a:r>
              <a:rPr lang="el-GR" sz="3200" dirty="0" smtClean="0"/>
              <a:t>Ειδικά και έκτακτα αποθεματικά/αφορολόγητα αποθεματικά/φορολογηθέντα κατά ειδικό τρόπο</a:t>
            </a:r>
          </a:p>
          <a:p>
            <a:pPr eaLnBrk="1" hangingPunct="1">
              <a:buFont typeface="Wingdings" pitchFamily="2" charset="2"/>
              <a:buChar char="Ø"/>
            </a:pPr>
            <a:r>
              <a:rPr lang="el-GR" sz="3200" dirty="0" smtClean="0"/>
              <a:t>Αμοιβές μελών Δ.Σ</a:t>
            </a:r>
          </a:p>
          <a:p>
            <a:pPr eaLnBrk="1" hangingPunct="1">
              <a:buFont typeface="Wingdings" pitchFamily="2" charset="2"/>
              <a:buChar char="Ø"/>
            </a:pPr>
            <a:r>
              <a:rPr lang="el-GR" sz="3200" dirty="0" smtClean="0"/>
              <a:t>Υπόλοιπο κερδών εις νέον</a:t>
            </a:r>
            <a:endParaRPr lang="en-US" sz="3200" dirty="0" smtClean="0"/>
          </a:p>
          <a:p>
            <a:pPr eaLnBrk="1" hangingPunct="1">
              <a:buFont typeface="Wingdings" pitchFamily="2" charset="2"/>
              <a:buNone/>
            </a:pPr>
            <a:endParaRPr lang="el-GR" sz="2000" dirty="0" smtClean="0"/>
          </a:p>
          <a:p>
            <a:pPr eaLnBrk="1" hangingPunct="1">
              <a:buFont typeface="Wingdings" pitchFamily="2" charset="2"/>
              <a:buNone/>
            </a:pPr>
            <a:endParaRPr lang="el-GR" dirty="0" smtClean="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400" b="1" dirty="0" smtClean="0">
                <a:solidFill>
                  <a:srgbClr val="0000FF"/>
                </a:solidFill>
                <a:latin typeface="+mj-lt"/>
                <a:cs typeface="Arial" pitchFamily="34" charset="0"/>
              </a:rPr>
              <a:t>ΕΛΛΗΝΙΚΑ  ΛΟΓΙΣΤΙΚΑ  ΠΡΟΤΥΠΑ – ΛΟΓΙΣΤΙΚΑ ΑΡΧΕΙΑ</a:t>
            </a:r>
            <a:endParaRPr lang="en-US" sz="2400" b="1" dirty="0" smtClean="0">
              <a:solidFill>
                <a:srgbClr val="0000FF"/>
              </a:solidFill>
              <a:latin typeface="+mj-lt"/>
              <a:cs typeface="Arial" pitchFamily="34" charset="0"/>
            </a:endParaRPr>
          </a:p>
        </p:txBody>
      </p:sp>
      <p:sp>
        <p:nvSpPr>
          <p:cNvPr id="7172" name="2 - Υπότιτλος"/>
          <p:cNvSpPr>
            <a:spLocks noGrp="1"/>
          </p:cNvSpPr>
          <p:nvPr>
            <p:ph type="subTitle" idx="1"/>
          </p:nvPr>
        </p:nvSpPr>
        <p:spPr>
          <a:xfrm>
            <a:off x="179388" y="692150"/>
            <a:ext cx="8713787" cy="5832475"/>
          </a:xfrm>
        </p:spPr>
        <p:txBody>
          <a:bodyPr/>
          <a:lstStyle/>
          <a:p>
            <a:pPr eaLnBrk="1" hangingPunct="1"/>
            <a:r>
              <a:rPr lang="el-GR" sz="2000" b="1" u="sng" dirty="0" smtClean="0">
                <a:solidFill>
                  <a:srgbClr val="C00000"/>
                </a:solidFill>
                <a:ea typeface="Arial Unicode MS" pitchFamily="34" charset="-128"/>
                <a:cs typeface="Arial Unicode MS" pitchFamily="34" charset="-128"/>
              </a:rPr>
              <a:t>Φορολογική αναμόρφωση αποτελεσμάτων με τα Ε.Λ.Π.</a:t>
            </a:r>
          </a:p>
          <a:p>
            <a:pPr eaLnBrk="1" hangingPunct="1"/>
            <a:r>
              <a:rPr lang="el-GR" sz="2000" b="1" u="sng" dirty="0" smtClean="0">
                <a:solidFill>
                  <a:srgbClr val="C00000"/>
                </a:solidFill>
                <a:ea typeface="Arial Unicode MS" pitchFamily="34" charset="-128"/>
                <a:cs typeface="Arial Unicode MS" pitchFamily="34" charset="-128"/>
              </a:rPr>
              <a:t>Παράδειγμα.</a:t>
            </a:r>
          </a:p>
          <a:p>
            <a:pPr eaLnBrk="1" hangingPunct="1"/>
            <a:r>
              <a:rPr lang="el-GR" sz="2000" b="1" dirty="0" smtClean="0">
                <a:solidFill>
                  <a:srgbClr val="C00000"/>
                </a:solidFill>
                <a:ea typeface="Arial Unicode MS" pitchFamily="34" charset="-128"/>
                <a:cs typeface="Arial Unicode MS" pitchFamily="34" charset="-128"/>
              </a:rPr>
              <a:t>Αρχική κατάσταση αποτελεσμάτων (απλοποιημένη) οντότητας</a:t>
            </a: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p:txBody>
      </p:sp>
      <p:graphicFrame>
        <p:nvGraphicFramePr>
          <p:cNvPr id="7170" name="Object 2"/>
          <p:cNvGraphicFramePr>
            <a:graphicFrameLocks noChangeAspect="1"/>
          </p:cNvGraphicFramePr>
          <p:nvPr/>
        </p:nvGraphicFramePr>
        <p:xfrm>
          <a:off x="179512" y="1916832"/>
          <a:ext cx="8784976" cy="4752528"/>
        </p:xfrm>
        <a:graphic>
          <a:graphicData uri="http://schemas.openxmlformats.org/presentationml/2006/ole">
            <p:oleObj spid="_x0000_s23554" name="Worksheet" r:id="rId3" imgW="5524500" imgH="2981325" progId="Excel.Sheet.8">
              <p:embed/>
            </p:oleObj>
          </a:graphicData>
        </a:graphic>
      </p:graphicFrame>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400" b="1" dirty="0" smtClean="0">
                <a:solidFill>
                  <a:srgbClr val="0000FF"/>
                </a:solidFill>
                <a:cs typeface="Arial" pitchFamily="34" charset="0"/>
              </a:rPr>
              <a:t>ΕΛΛΗΝΙΚΑ  ΛΟΓΙΣΤΙΚΑ  ΠΡΟΤΥΠΑ – ΛΟΓΙΣΤΙΚΑ ΑΡΧΕΙΑ</a:t>
            </a:r>
            <a:endParaRPr lang="en-US" sz="2400" b="1" dirty="0" smtClean="0">
              <a:solidFill>
                <a:srgbClr val="0000FF"/>
              </a:solidFill>
              <a:cs typeface="Arial" pitchFamily="34" charset="0"/>
            </a:endParaRPr>
          </a:p>
        </p:txBody>
      </p:sp>
      <p:sp>
        <p:nvSpPr>
          <p:cNvPr id="8196" name="2 - Υπότιτλος"/>
          <p:cNvSpPr>
            <a:spLocks noGrp="1"/>
          </p:cNvSpPr>
          <p:nvPr>
            <p:ph type="subTitle" idx="1"/>
          </p:nvPr>
        </p:nvSpPr>
        <p:spPr>
          <a:xfrm>
            <a:off x="179388" y="692150"/>
            <a:ext cx="8713787" cy="5832475"/>
          </a:xfrm>
        </p:spPr>
        <p:txBody>
          <a:bodyPr/>
          <a:lstStyle/>
          <a:p>
            <a:pPr eaLnBrk="1" hangingPunct="1"/>
            <a:r>
              <a:rPr lang="el-GR" sz="2000" b="1" u="sng" dirty="0" smtClean="0">
                <a:solidFill>
                  <a:srgbClr val="C00000"/>
                </a:solidFill>
                <a:ea typeface="Arial Unicode MS" pitchFamily="34" charset="-128"/>
                <a:cs typeface="Arial Unicode MS" pitchFamily="34" charset="-128"/>
              </a:rPr>
              <a:t>Φορολογική αναμόρφωση αποτελεσμάτων με τα Ε.Λ.Π.</a:t>
            </a:r>
          </a:p>
          <a:p>
            <a:pPr eaLnBrk="1" hangingPunct="1"/>
            <a:r>
              <a:rPr lang="el-GR" sz="2000" b="1" dirty="0" smtClean="0">
                <a:solidFill>
                  <a:srgbClr val="C00000"/>
                </a:solidFill>
                <a:ea typeface="Arial Unicode MS" pitchFamily="34" charset="-128"/>
                <a:cs typeface="Arial Unicode MS" pitchFamily="34" charset="-128"/>
              </a:rPr>
              <a:t>Υπόθεση:</a:t>
            </a:r>
          </a:p>
          <a:p>
            <a:pPr eaLnBrk="1" hangingPunct="1"/>
            <a:r>
              <a:rPr lang="el-GR" sz="2000" b="1" dirty="0" smtClean="0">
                <a:solidFill>
                  <a:srgbClr val="C00000"/>
                </a:solidFill>
                <a:ea typeface="Arial Unicode MS" pitchFamily="34" charset="-128"/>
                <a:cs typeface="Arial Unicode MS" pitchFamily="34" charset="-128"/>
              </a:rPr>
              <a:t>- Πρόβλεψη αποζημίωσης προσωπικού λόγω εξόδου: 10.000 ευρώ.</a:t>
            </a:r>
          </a:p>
          <a:p>
            <a:pPr eaLnBrk="1" hangingPunct="1"/>
            <a:r>
              <a:rPr lang="el-GR" sz="2000" b="1" dirty="0" smtClean="0">
                <a:solidFill>
                  <a:srgbClr val="C00000"/>
                </a:solidFill>
                <a:ea typeface="Arial Unicode MS" pitchFamily="34" charset="-128"/>
                <a:cs typeface="Arial Unicode MS" pitchFamily="34" charset="-128"/>
              </a:rPr>
              <a:t>- Λοιπές δαπάνες μη εκπιπτόμενες: 4.000 ευρώ.</a:t>
            </a: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p:txBody>
      </p:sp>
      <p:graphicFrame>
        <p:nvGraphicFramePr>
          <p:cNvPr id="8194" name="Object 3"/>
          <p:cNvGraphicFramePr>
            <a:graphicFrameLocks noChangeAspect="1"/>
          </p:cNvGraphicFramePr>
          <p:nvPr/>
        </p:nvGraphicFramePr>
        <p:xfrm>
          <a:off x="250825" y="2276872"/>
          <a:ext cx="8569647" cy="4392487"/>
        </p:xfrm>
        <a:graphic>
          <a:graphicData uri="http://schemas.openxmlformats.org/presentationml/2006/ole">
            <p:oleObj spid="_x0000_s24578" name="Worksheet" r:id="rId3" imgW="7391400" imgH="2686050" progId="Excel.Sheet.8">
              <p:embed/>
            </p:oleObj>
          </a:graphicData>
        </a:graphic>
      </p:graphicFrame>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400" b="1" dirty="0" smtClean="0">
                <a:solidFill>
                  <a:srgbClr val="0000FF"/>
                </a:solidFill>
                <a:latin typeface="+mj-lt"/>
                <a:cs typeface="Arial" pitchFamily="34" charset="0"/>
              </a:rPr>
              <a:t>ΕΛΛΗΝΙΚΑ  ΛΟΓΙΣΤΙΚΑ  ΠΡΟΤΥΠΑ – ΛΟΓΙΣΤΙΚΑ ΑΡΧΕΙΑ</a:t>
            </a:r>
            <a:endParaRPr lang="en-US" sz="2400" b="1" dirty="0" smtClean="0">
              <a:solidFill>
                <a:srgbClr val="0000FF"/>
              </a:solidFill>
              <a:latin typeface="+mj-lt"/>
              <a:cs typeface="Arial" pitchFamily="34" charset="0"/>
            </a:endParaRPr>
          </a:p>
        </p:txBody>
      </p:sp>
      <p:sp>
        <p:nvSpPr>
          <p:cNvPr id="9220" name="2 - Υπότιτλος"/>
          <p:cNvSpPr>
            <a:spLocks noGrp="1"/>
          </p:cNvSpPr>
          <p:nvPr>
            <p:ph type="subTitle" idx="1"/>
          </p:nvPr>
        </p:nvSpPr>
        <p:spPr>
          <a:xfrm>
            <a:off x="179388" y="692150"/>
            <a:ext cx="8713787" cy="5832475"/>
          </a:xfrm>
        </p:spPr>
        <p:txBody>
          <a:bodyPr/>
          <a:lstStyle/>
          <a:p>
            <a:pPr eaLnBrk="1" hangingPunct="1"/>
            <a:r>
              <a:rPr lang="el-GR" sz="2400" b="1" u="sng" dirty="0" smtClean="0">
                <a:solidFill>
                  <a:srgbClr val="C00000"/>
                </a:solidFill>
                <a:latin typeface="+mj-lt"/>
                <a:ea typeface="Arial Unicode MS" pitchFamily="34" charset="-128"/>
                <a:cs typeface="Arial Unicode MS" pitchFamily="34" charset="-128"/>
              </a:rPr>
              <a:t>Φορολογική αναμόρφωση αποτελεσμάτων με τα Ε.Λ.Π.</a:t>
            </a:r>
          </a:p>
          <a:p>
            <a:pPr eaLnBrk="1" hangingPunct="1"/>
            <a:r>
              <a:rPr lang="el-GR" sz="2400" b="1" u="sng" dirty="0" smtClean="0">
                <a:solidFill>
                  <a:srgbClr val="C00000"/>
                </a:solidFill>
                <a:latin typeface="+mj-lt"/>
                <a:ea typeface="Arial Unicode MS" pitchFamily="34" charset="-128"/>
                <a:cs typeface="Arial Unicode MS" pitchFamily="34" charset="-128"/>
              </a:rPr>
              <a:t>Παράδειγμα.</a:t>
            </a: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p:txBody>
      </p:sp>
      <p:graphicFrame>
        <p:nvGraphicFramePr>
          <p:cNvPr id="9218" name="Object 3"/>
          <p:cNvGraphicFramePr>
            <a:graphicFrameLocks noChangeAspect="1"/>
          </p:cNvGraphicFramePr>
          <p:nvPr/>
        </p:nvGraphicFramePr>
        <p:xfrm>
          <a:off x="395288" y="1556792"/>
          <a:ext cx="8497192" cy="5040560"/>
        </p:xfrm>
        <a:graphic>
          <a:graphicData uri="http://schemas.openxmlformats.org/presentationml/2006/ole">
            <p:oleObj spid="_x0000_s25602" name="Worksheet" r:id="rId3" imgW="5524500" imgH="1562100" progId="Excel.Sheet.8">
              <p:embed/>
            </p:oleObj>
          </a:graphicData>
        </a:graphic>
      </p:graphicFrame>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634082"/>
          </a:xfrm>
        </p:spPr>
        <p:txBody>
          <a:bodyPr>
            <a:normAutofit fontScale="90000"/>
          </a:bodyPr>
          <a:lstStyle/>
          <a:p>
            <a:pPr algn="ctr"/>
            <a:r>
              <a:rPr lang="el-GR" sz="3600" b="1" dirty="0"/>
              <a:t>ΚΑΤΗΓΟΡΙΕΣ </a:t>
            </a:r>
            <a:r>
              <a:rPr lang="el-GR" sz="3600" b="1" dirty="0" smtClean="0"/>
              <a:t>ΔΑΠΑΝΩΝ</a:t>
            </a:r>
            <a:r>
              <a:rPr lang="en-US" sz="3600" b="1" dirty="0" smtClean="0"/>
              <a:t> (</a:t>
            </a:r>
            <a:r>
              <a:rPr lang="en-US" sz="5300" b="1" dirty="0" smtClean="0"/>
              <a:t>1</a:t>
            </a:r>
            <a:r>
              <a:rPr lang="en-US" sz="3600" b="1" dirty="0" smtClean="0"/>
              <a:t>)</a:t>
            </a:r>
            <a:endParaRPr lang="el-GR" sz="3600" b="1" dirty="0"/>
          </a:p>
        </p:txBody>
      </p:sp>
      <p:sp>
        <p:nvSpPr>
          <p:cNvPr id="20483" name="Rectangle 3"/>
          <p:cNvSpPr>
            <a:spLocks noGrp="1" noChangeArrowheads="1"/>
          </p:cNvSpPr>
          <p:nvPr>
            <p:ph type="body" idx="1"/>
          </p:nvPr>
        </p:nvSpPr>
        <p:spPr>
          <a:xfrm>
            <a:off x="0" y="908720"/>
            <a:ext cx="9144000" cy="5949280"/>
          </a:xfrm>
        </p:spPr>
        <p:txBody>
          <a:bodyPr>
            <a:normAutofit/>
          </a:bodyPr>
          <a:lstStyle/>
          <a:p>
            <a:pPr algn="ctr">
              <a:lnSpc>
                <a:spcPct val="90000"/>
              </a:lnSpc>
              <a:buNone/>
            </a:pPr>
            <a:r>
              <a:rPr lang="el-GR" sz="3200" b="1" u="sng" dirty="0" smtClean="0">
                <a:solidFill>
                  <a:srgbClr val="C00000"/>
                </a:solidFill>
              </a:rPr>
              <a:t>Σταθερές </a:t>
            </a:r>
            <a:r>
              <a:rPr lang="el-GR" sz="3200" b="1" u="sng" dirty="0">
                <a:solidFill>
                  <a:srgbClr val="C00000"/>
                </a:solidFill>
              </a:rPr>
              <a:t>Δαπάνες (μη ελεγχόμενες)</a:t>
            </a:r>
            <a:r>
              <a:rPr lang="el-GR" sz="3200" dirty="0">
                <a:solidFill>
                  <a:srgbClr val="C00000"/>
                </a:solidFill>
              </a:rPr>
              <a:t>: </a:t>
            </a:r>
            <a:endParaRPr lang="en-US" sz="3200" dirty="0" smtClean="0">
              <a:solidFill>
                <a:srgbClr val="C00000"/>
              </a:solidFill>
            </a:endParaRPr>
          </a:p>
          <a:p>
            <a:pPr>
              <a:lnSpc>
                <a:spcPct val="90000"/>
              </a:lnSpc>
            </a:pPr>
            <a:r>
              <a:rPr lang="el-GR" sz="3200" dirty="0" smtClean="0"/>
              <a:t>Δαπάνες </a:t>
            </a:r>
            <a:r>
              <a:rPr lang="el-GR" sz="3200" dirty="0"/>
              <a:t>που υφίστανται σε προκαθορισμένα ποσά και δεν συνδέονται με τις πωλήσεις (15% -30</a:t>
            </a:r>
            <a:r>
              <a:rPr lang="el-GR" sz="3200" dirty="0" smtClean="0"/>
              <a:t>%) όπως είναι οι εξής:</a:t>
            </a:r>
            <a:endParaRPr lang="el-GR" sz="3200" dirty="0"/>
          </a:p>
          <a:p>
            <a:pPr marL="514350" indent="-514350">
              <a:lnSpc>
                <a:spcPct val="90000"/>
              </a:lnSpc>
              <a:buFont typeface="+mj-lt"/>
              <a:buAutoNum type="arabicPeriod"/>
            </a:pPr>
            <a:r>
              <a:rPr lang="el-GR" sz="3200" dirty="0"/>
              <a:t>   </a:t>
            </a:r>
            <a:r>
              <a:rPr lang="el-GR" sz="3200" b="1" dirty="0">
                <a:solidFill>
                  <a:srgbClr val="7030A0"/>
                </a:solidFill>
              </a:rPr>
              <a:t>Ενοίκια</a:t>
            </a:r>
          </a:p>
          <a:p>
            <a:pPr marL="514350" indent="-514350">
              <a:lnSpc>
                <a:spcPct val="90000"/>
              </a:lnSpc>
              <a:buFont typeface="+mj-lt"/>
              <a:buAutoNum type="arabicPeriod"/>
            </a:pPr>
            <a:r>
              <a:rPr lang="el-GR" sz="3200" b="1" dirty="0"/>
              <a:t>   </a:t>
            </a:r>
            <a:r>
              <a:rPr lang="el-GR" sz="3200" b="1" dirty="0">
                <a:solidFill>
                  <a:srgbClr val="FFC000"/>
                </a:solidFill>
              </a:rPr>
              <a:t>Κοινόχρηστα</a:t>
            </a:r>
          </a:p>
          <a:p>
            <a:pPr marL="514350" indent="-514350">
              <a:lnSpc>
                <a:spcPct val="90000"/>
              </a:lnSpc>
              <a:buFont typeface="+mj-lt"/>
              <a:buAutoNum type="arabicPeriod"/>
            </a:pPr>
            <a:r>
              <a:rPr lang="el-GR" sz="3200" b="1" dirty="0"/>
              <a:t>   </a:t>
            </a:r>
            <a:r>
              <a:rPr lang="el-GR" sz="3200" b="1" dirty="0">
                <a:solidFill>
                  <a:srgbClr val="FFFF00"/>
                </a:solidFill>
              </a:rPr>
              <a:t>Φόροι Ακίνητης Περιουσίας, δημοτικά τέλη</a:t>
            </a:r>
          </a:p>
          <a:p>
            <a:pPr marL="514350" indent="-514350">
              <a:lnSpc>
                <a:spcPct val="90000"/>
              </a:lnSpc>
              <a:buFont typeface="+mj-lt"/>
              <a:buAutoNum type="arabicPeriod"/>
            </a:pPr>
            <a:r>
              <a:rPr lang="el-GR" sz="3200" b="1" dirty="0"/>
              <a:t>   </a:t>
            </a:r>
            <a:r>
              <a:rPr lang="el-GR" sz="3200" b="1" dirty="0">
                <a:solidFill>
                  <a:srgbClr val="92D050"/>
                </a:solidFill>
              </a:rPr>
              <a:t>Απόσβεση</a:t>
            </a:r>
          </a:p>
          <a:p>
            <a:pPr marL="514350" indent="-514350">
              <a:lnSpc>
                <a:spcPct val="90000"/>
              </a:lnSpc>
              <a:buFont typeface="+mj-lt"/>
              <a:buAutoNum type="arabicPeriod"/>
            </a:pPr>
            <a:r>
              <a:rPr lang="el-GR" sz="3200" b="1" dirty="0"/>
              <a:t>   </a:t>
            </a:r>
            <a:r>
              <a:rPr lang="el-GR" sz="3200" b="1" dirty="0" smtClean="0">
                <a:solidFill>
                  <a:srgbClr val="FF0000"/>
                </a:solidFill>
              </a:rPr>
              <a:t>Τόκος</a:t>
            </a:r>
            <a:endParaRPr lang="el-GR" sz="3200" b="1" dirty="0">
              <a:solidFill>
                <a:srgbClr val="FF0000"/>
              </a:solidFill>
            </a:endParaRPr>
          </a:p>
          <a:p>
            <a:pPr marL="514350" indent="-514350">
              <a:lnSpc>
                <a:spcPct val="90000"/>
              </a:lnSpc>
              <a:buFont typeface="+mj-lt"/>
              <a:buAutoNum type="arabicPeriod"/>
            </a:pPr>
            <a:r>
              <a:rPr lang="el-GR" sz="3200" b="1" dirty="0"/>
              <a:t>   </a:t>
            </a:r>
            <a:r>
              <a:rPr lang="el-GR" sz="3200" b="1" dirty="0">
                <a:solidFill>
                  <a:srgbClr val="0000FF"/>
                </a:solidFill>
              </a:rPr>
              <a:t>Επαγγελματική ασφάλιση (πυρός, κλοπής, αστικής </a:t>
            </a:r>
            <a:r>
              <a:rPr lang="el-GR" sz="3200" b="1" dirty="0" smtClean="0">
                <a:solidFill>
                  <a:srgbClr val="0000FF"/>
                </a:solidFill>
              </a:rPr>
              <a:t>ευθύνης κλπ). </a:t>
            </a:r>
            <a:endParaRPr lang="el-GR" sz="3200" b="1" dirty="0">
              <a:solidFill>
                <a:srgbClr val="0000FF"/>
              </a:solidFill>
            </a:endParaRPr>
          </a:p>
        </p:txBody>
      </p:sp>
    </p:spTree>
    <p:extLst>
      <p:ext uri="{BB962C8B-B14F-4D97-AF65-F5344CB8AC3E}">
        <p14:creationId xmlns="" xmlns:p14="http://schemas.microsoft.com/office/powerpoint/2010/main" val="415688606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490066"/>
          </a:xfrm>
        </p:spPr>
        <p:txBody>
          <a:bodyPr>
            <a:normAutofit fontScale="90000"/>
          </a:bodyPr>
          <a:lstStyle/>
          <a:p>
            <a:pPr algn="ctr"/>
            <a:r>
              <a:rPr lang="el-GR" sz="3600" b="1" dirty="0" smtClean="0"/>
              <a:t>ΚΑΤΗΓΟΡΙΕΣ ΔΑΠΑΝΩΝ</a:t>
            </a:r>
            <a:r>
              <a:rPr lang="en-US" sz="3600" b="1" dirty="0" smtClean="0"/>
              <a:t> (2)</a:t>
            </a:r>
            <a:endParaRPr lang="el-GR" sz="3600" dirty="0"/>
          </a:p>
        </p:txBody>
      </p:sp>
      <p:sp>
        <p:nvSpPr>
          <p:cNvPr id="22531" name="Rectangle 3"/>
          <p:cNvSpPr>
            <a:spLocks noGrp="1" noChangeArrowheads="1"/>
          </p:cNvSpPr>
          <p:nvPr>
            <p:ph type="body" idx="1"/>
          </p:nvPr>
        </p:nvSpPr>
        <p:spPr>
          <a:xfrm>
            <a:off x="0" y="764704"/>
            <a:ext cx="9144000" cy="6093296"/>
          </a:xfrm>
        </p:spPr>
        <p:txBody>
          <a:bodyPr>
            <a:normAutofit lnSpcReduction="10000"/>
          </a:bodyPr>
          <a:lstStyle/>
          <a:p>
            <a:pPr algn="ctr">
              <a:lnSpc>
                <a:spcPct val="90000"/>
              </a:lnSpc>
              <a:buNone/>
            </a:pPr>
            <a:r>
              <a:rPr lang="el-GR" sz="3000" b="1" u="sng" dirty="0" smtClean="0">
                <a:solidFill>
                  <a:srgbClr val="7030A0"/>
                </a:solidFill>
              </a:rPr>
              <a:t>Σταθερές Δαπάνες</a:t>
            </a:r>
            <a:r>
              <a:rPr lang="en-US" sz="3000" b="1" u="sng" dirty="0" smtClean="0">
                <a:solidFill>
                  <a:srgbClr val="7030A0"/>
                </a:solidFill>
              </a:rPr>
              <a:t> </a:t>
            </a:r>
            <a:r>
              <a:rPr lang="el-GR" sz="3000" b="1" u="sng" dirty="0" smtClean="0">
                <a:solidFill>
                  <a:srgbClr val="7030A0"/>
                </a:solidFill>
              </a:rPr>
              <a:t>(ελεγχόμενες)</a:t>
            </a:r>
            <a:endParaRPr lang="en-US" sz="3000" b="1" u="sng" dirty="0" smtClean="0">
              <a:solidFill>
                <a:srgbClr val="7030A0"/>
              </a:solidFill>
            </a:endParaRPr>
          </a:p>
          <a:p>
            <a:pPr>
              <a:lnSpc>
                <a:spcPct val="90000"/>
              </a:lnSpc>
            </a:pPr>
            <a:r>
              <a:rPr lang="el-GR" sz="3000" b="1" dirty="0" smtClean="0"/>
              <a:t>Αυτές </a:t>
            </a:r>
            <a:r>
              <a:rPr lang="el-GR" sz="3000" b="1" dirty="0"/>
              <a:t>οι δαπάνες δεν αυξάνονται με τις πωλήσεις, αλλά μπορούν να ελεγχθούν (15%-20%).</a:t>
            </a:r>
          </a:p>
          <a:p>
            <a:pPr marL="514350" indent="-514350">
              <a:lnSpc>
                <a:spcPct val="90000"/>
              </a:lnSpc>
              <a:buFont typeface="+mj-lt"/>
              <a:buAutoNum type="arabicPeriod"/>
            </a:pPr>
            <a:r>
              <a:rPr lang="el-GR" sz="3000" b="1" dirty="0" smtClean="0">
                <a:solidFill>
                  <a:srgbClr val="0000FF"/>
                </a:solidFill>
              </a:rPr>
              <a:t> </a:t>
            </a:r>
            <a:r>
              <a:rPr lang="el-GR" sz="3000" b="1" dirty="0">
                <a:solidFill>
                  <a:srgbClr val="0000FF"/>
                </a:solidFill>
              </a:rPr>
              <a:t>Ενέργεια (</a:t>
            </a:r>
            <a:r>
              <a:rPr lang="el-GR" sz="3000" b="1" dirty="0" smtClean="0">
                <a:solidFill>
                  <a:srgbClr val="0000FF"/>
                </a:solidFill>
              </a:rPr>
              <a:t>Δ.Ε.Η., </a:t>
            </a:r>
            <a:r>
              <a:rPr lang="el-GR" sz="3000" b="1" dirty="0">
                <a:solidFill>
                  <a:srgbClr val="0000FF"/>
                </a:solidFill>
              </a:rPr>
              <a:t>υγραέριο, φυσικό αέριο, πετρέλαιο)</a:t>
            </a:r>
          </a:p>
          <a:p>
            <a:pPr marL="514350" indent="-514350">
              <a:lnSpc>
                <a:spcPct val="90000"/>
              </a:lnSpc>
              <a:buFont typeface="+mj-lt"/>
              <a:buAutoNum type="arabicPeriod"/>
            </a:pPr>
            <a:r>
              <a:rPr lang="el-GR" sz="3000" b="1" dirty="0" smtClean="0"/>
              <a:t> </a:t>
            </a:r>
            <a:r>
              <a:rPr lang="el-GR" sz="3000" b="1" dirty="0" smtClean="0">
                <a:solidFill>
                  <a:srgbClr val="C00000"/>
                </a:solidFill>
              </a:rPr>
              <a:t>Τηλέφωνο</a:t>
            </a:r>
            <a:endParaRPr lang="el-GR" sz="3000" b="1" dirty="0">
              <a:solidFill>
                <a:srgbClr val="C00000"/>
              </a:solidFill>
            </a:endParaRPr>
          </a:p>
          <a:p>
            <a:pPr marL="514350" indent="-514350">
              <a:lnSpc>
                <a:spcPct val="90000"/>
              </a:lnSpc>
              <a:buFont typeface="+mj-lt"/>
              <a:buAutoNum type="arabicPeriod"/>
            </a:pPr>
            <a:r>
              <a:rPr lang="el-GR" sz="3000" b="1" dirty="0">
                <a:solidFill>
                  <a:srgbClr val="006600"/>
                </a:solidFill>
              </a:rPr>
              <a:t> </a:t>
            </a:r>
            <a:r>
              <a:rPr lang="el-GR" sz="3000" b="1" dirty="0" smtClean="0">
                <a:solidFill>
                  <a:srgbClr val="006600"/>
                </a:solidFill>
              </a:rPr>
              <a:t>Ύδρευση </a:t>
            </a:r>
            <a:r>
              <a:rPr lang="el-GR" sz="3000" b="1" dirty="0">
                <a:solidFill>
                  <a:srgbClr val="006600"/>
                </a:solidFill>
              </a:rPr>
              <a:t>και αποχέτευση</a:t>
            </a:r>
          </a:p>
          <a:p>
            <a:pPr marL="514350" indent="-514350">
              <a:lnSpc>
                <a:spcPct val="90000"/>
              </a:lnSpc>
              <a:buFont typeface="+mj-lt"/>
              <a:buAutoNum type="arabicPeriod"/>
            </a:pPr>
            <a:r>
              <a:rPr lang="el-GR" sz="3000" b="1" dirty="0" smtClean="0"/>
              <a:t> </a:t>
            </a:r>
            <a:r>
              <a:rPr lang="el-GR" sz="3000" b="1" dirty="0">
                <a:solidFill>
                  <a:srgbClr val="FFFF00"/>
                </a:solidFill>
              </a:rPr>
              <a:t>Επισκευές και </a:t>
            </a:r>
            <a:r>
              <a:rPr lang="el-GR" sz="3000" b="1" dirty="0" smtClean="0">
                <a:solidFill>
                  <a:srgbClr val="FFFF00"/>
                </a:solidFill>
              </a:rPr>
              <a:t>συντήρηση (εκτός των εκτάκτων)</a:t>
            </a:r>
            <a:endParaRPr lang="el-GR" sz="3000" b="1" dirty="0">
              <a:solidFill>
                <a:srgbClr val="FFFF00"/>
              </a:solidFill>
            </a:endParaRPr>
          </a:p>
          <a:p>
            <a:pPr marL="514350" indent="-514350">
              <a:lnSpc>
                <a:spcPct val="90000"/>
              </a:lnSpc>
              <a:buFont typeface="+mj-lt"/>
              <a:buAutoNum type="arabicPeriod"/>
            </a:pPr>
            <a:r>
              <a:rPr lang="el-GR" sz="3000" b="1" dirty="0" smtClean="0"/>
              <a:t> </a:t>
            </a:r>
            <a:r>
              <a:rPr lang="el-GR" sz="3000" b="1" dirty="0" smtClean="0">
                <a:solidFill>
                  <a:srgbClr val="FFC000"/>
                </a:solidFill>
              </a:rPr>
              <a:t>Οδοιπορικά</a:t>
            </a:r>
          </a:p>
          <a:p>
            <a:pPr marL="514350" indent="-514350">
              <a:lnSpc>
                <a:spcPct val="90000"/>
              </a:lnSpc>
              <a:buFont typeface="+mj-lt"/>
              <a:buAutoNum type="arabicPeriod"/>
            </a:pPr>
            <a:r>
              <a:rPr lang="el-GR" sz="3000" b="1" dirty="0" smtClean="0">
                <a:solidFill>
                  <a:srgbClr val="92D050"/>
                </a:solidFill>
              </a:rPr>
              <a:t> </a:t>
            </a:r>
            <a:r>
              <a:rPr lang="el-GR" sz="3000" b="1" dirty="0">
                <a:solidFill>
                  <a:srgbClr val="92D050"/>
                </a:solidFill>
              </a:rPr>
              <a:t>Εισφορές και συνδρομές</a:t>
            </a:r>
          </a:p>
          <a:p>
            <a:pPr marL="514350" indent="-514350">
              <a:lnSpc>
                <a:spcPct val="90000"/>
              </a:lnSpc>
              <a:buFont typeface="+mj-lt"/>
              <a:buAutoNum type="arabicPeriod"/>
            </a:pPr>
            <a:r>
              <a:rPr lang="el-GR" sz="3000" b="1" dirty="0" smtClean="0"/>
              <a:t> </a:t>
            </a:r>
            <a:r>
              <a:rPr lang="el-GR" sz="3000" b="1" dirty="0" smtClean="0">
                <a:solidFill>
                  <a:srgbClr val="002060"/>
                </a:solidFill>
              </a:rPr>
              <a:t>Δωρεές </a:t>
            </a:r>
            <a:r>
              <a:rPr lang="el-GR" sz="3000" b="1" dirty="0">
                <a:solidFill>
                  <a:srgbClr val="002060"/>
                </a:solidFill>
              </a:rPr>
              <a:t>και χορηγίες</a:t>
            </a:r>
          </a:p>
          <a:p>
            <a:pPr marL="514350" indent="-514350">
              <a:lnSpc>
                <a:spcPct val="90000"/>
              </a:lnSpc>
              <a:buFont typeface="+mj-lt"/>
              <a:buAutoNum type="arabicPeriod"/>
            </a:pPr>
            <a:r>
              <a:rPr lang="el-GR" sz="3000" b="1" dirty="0"/>
              <a:t> </a:t>
            </a:r>
            <a:r>
              <a:rPr lang="el-GR" sz="3000" b="1" dirty="0" smtClean="0">
                <a:solidFill>
                  <a:srgbClr val="FF0000"/>
                </a:solidFill>
              </a:rPr>
              <a:t>Αμοιβές </a:t>
            </a:r>
            <a:r>
              <a:rPr lang="el-GR" sz="3000" b="1" dirty="0">
                <a:solidFill>
                  <a:srgbClr val="FF0000"/>
                </a:solidFill>
              </a:rPr>
              <a:t>Τρίτων (λογιστής, δικηγόρος)</a:t>
            </a:r>
            <a:endParaRPr lang="en-US" sz="3000" b="1" dirty="0">
              <a:solidFill>
                <a:srgbClr val="FF0000"/>
              </a:solidFill>
            </a:endParaRPr>
          </a:p>
          <a:p>
            <a:pPr>
              <a:lnSpc>
                <a:spcPct val="90000"/>
              </a:lnSpc>
              <a:buFontTx/>
              <a:buNone/>
            </a:pPr>
            <a:endParaRPr lang="el-GR" sz="2800" dirty="0"/>
          </a:p>
        </p:txBody>
      </p:sp>
    </p:spTree>
    <p:extLst>
      <p:ext uri="{BB962C8B-B14F-4D97-AF65-F5344CB8AC3E}">
        <p14:creationId xmlns="" xmlns:p14="http://schemas.microsoft.com/office/powerpoint/2010/main" val="419189722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152400"/>
            <a:ext cx="8229600" cy="828328"/>
          </a:xfrm>
        </p:spPr>
        <p:txBody>
          <a:bodyPr anchor="ctr"/>
          <a:lstStyle/>
          <a:p>
            <a:pPr algn="ctr"/>
            <a:r>
              <a:rPr lang="el-GR" sz="3600" b="1" dirty="0">
                <a:solidFill>
                  <a:srgbClr val="002060"/>
                </a:solidFill>
              </a:rPr>
              <a:t>ΜΕΤΑΒΛΗΤΕΣ ΔΑΠΑΝΕΣ</a:t>
            </a:r>
          </a:p>
        </p:txBody>
      </p:sp>
      <p:sp>
        <p:nvSpPr>
          <p:cNvPr id="23555" name="Rectangle 3"/>
          <p:cNvSpPr>
            <a:spLocks noGrp="1" noChangeArrowheads="1"/>
          </p:cNvSpPr>
          <p:nvPr>
            <p:ph type="body" idx="1"/>
          </p:nvPr>
        </p:nvSpPr>
        <p:spPr>
          <a:xfrm>
            <a:off x="179512" y="980728"/>
            <a:ext cx="8784976" cy="5400600"/>
          </a:xfrm>
        </p:spPr>
        <p:txBody>
          <a:bodyPr/>
          <a:lstStyle/>
          <a:p>
            <a:pPr algn="just">
              <a:lnSpc>
                <a:spcPct val="90000"/>
              </a:lnSpc>
            </a:pPr>
            <a:r>
              <a:rPr lang="el-GR" sz="3200" dirty="0" smtClean="0"/>
              <a:t>Αυξάνονται </a:t>
            </a:r>
            <a:r>
              <a:rPr lang="el-GR" sz="3200" dirty="0"/>
              <a:t>με τον </a:t>
            </a:r>
            <a:r>
              <a:rPr lang="el-GR" sz="3200" dirty="0" smtClean="0"/>
              <a:t>Κύκλο Εργασιών </a:t>
            </a:r>
            <a:r>
              <a:rPr lang="el-GR" sz="3200" dirty="0"/>
              <a:t>της επιχείρησης, αλλά όχι με σταθερή αναλογία  (1</a:t>
            </a:r>
            <a:r>
              <a:rPr lang="el-GR" sz="3200" dirty="0">
                <a:cs typeface="Tahoma" pitchFamily="34" charset="0"/>
              </a:rPr>
              <a:t>/</a:t>
            </a:r>
            <a:r>
              <a:rPr lang="el-GR" sz="3200" dirty="0"/>
              <a:t>3-2</a:t>
            </a:r>
            <a:r>
              <a:rPr lang="el-GR" sz="3200" dirty="0">
                <a:cs typeface="Tahoma" pitchFamily="34" charset="0"/>
              </a:rPr>
              <a:t>/</a:t>
            </a:r>
            <a:r>
              <a:rPr lang="el-GR" sz="3200" dirty="0"/>
              <a:t>3 των </a:t>
            </a:r>
            <a:r>
              <a:rPr lang="el-GR" sz="3200" dirty="0" smtClean="0"/>
              <a:t>Συνολικών Δαπανών), </a:t>
            </a:r>
            <a:r>
              <a:rPr lang="el-GR" sz="3200" dirty="0"/>
              <a:t>εντάσσονται σε 2 </a:t>
            </a:r>
            <a:r>
              <a:rPr lang="el-GR" sz="3200" dirty="0" smtClean="0"/>
              <a:t>κατηγορίες:</a:t>
            </a:r>
            <a:endParaRPr lang="el-GR" sz="3200" dirty="0"/>
          </a:p>
          <a:p>
            <a:pPr algn="just">
              <a:lnSpc>
                <a:spcPct val="90000"/>
              </a:lnSpc>
              <a:buFontTx/>
              <a:buNone/>
            </a:pPr>
            <a:r>
              <a:rPr lang="el-GR" sz="3200" b="1" dirty="0"/>
              <a:t>  </a:t>
            </a:r>
            <a:r>
              <a:rPr lang="el-GR" sz="3200" b="1" dirty="0">
                <a:solidFill>
                  <a:srgbClr val="FF0000"/>
                </a:solidFill>
              </a:rPr>
              <a:t>1. Δαπάνες </a:t>
            </a:r>
            <a:r>
              <a:rPr lang="el-GR" sz="3200" b="1" dirty="0" smtClean="0">
                <a:solidFill>
                  <a:srgbClr val="FF0000"/>
                </a:solidFill>
              </a:rPr>
              <a:t>Προσωπικού.</a:t>
            </a:r>
            <a:endParaRPr lang="el-GR" sz="3200" b="1" dirty="0">
              <a:solidFill>
                <a:srgbClr val="FF0000"/>
              </a:solidFill>
            </a:endParaRPr>
          </a:p>
          <a:p>
            <a:pPr algn="just">
              <a:lnSpc>
                <a:spcPct val="90000"/>
              </a:lnSpc>
              <a:buFontTx/>
              <a:buNone/>
            </a:pPr>
            <a:r>
              <a:rPr lang="el-GR" sz="3200" b="1" dirty="0"/>
              <a:t>  </a:t>
            </a:r>
            <a:r>
              <a:rPr lang="el-GR" sz="3200" b="1" dirty="0">
                <a:solidFill>
                  <a:srgbClr val="C00000"/>
                </a:solidFill>
              </a:rPr>
              <a:t>2. Άλλες μεταβλητές </a:t>
            </a:r>
            <a:r>
              <a:rPr lang="el-GR" sz="3200" b="1" dirty="0" smtClean="0">
                <a:solidFill>
                  <a:srgbClr val="C00000"/>
                </a:solidFill>
              </a:rPr>
              <a:t>δαπάνες όπως:</a:t>
            </a:r>
            <a:endParaRPr lang="el-GR" sz="3200" b="1" dirty="0">
              <a:solidFill>
                <a:srgbClr val="C00000"/>
              </a:solidFill>
            </a:endParaRPr>
          </a:p>
          <a:p>
            <a:pPr algn="just">
              <a:lnSpc>
                <a:spcPct val="90000"/>
              </a:lnSpc>
              <a:buFontTx/>
              <a:buNone/>
            </a:pPr>
            <a:r>
              <a:rPr lang="el-GR" sz="3200" b="1" dirty="0"/>
              <a:t> </a:t>
            </a:r>
            <a:r>
              <a:rPr lang="el-GR" sz="3200" b="1" dirty="0" smtClean="0">
                <a:solidFill>
                  <a:srgbClr val="006600"/>
                </a:solidFill>
              </a:rPr>
              <a:t>Διαφήμιση </a:t>
            </a:r>
            <a:r>
              <a:rPr lang="el-GR" sz="3200" b="1" dirty="0">
                <a:solidFill>
                  <a:srgbClr val="006600"/>
                </a:solidFill>
              </a:rPr>
              <a:t>&amp; Προβολή, </a:t>
            </a:r>
            <a:r>
              <a:rPr lang="el-GR" sz="3200" b="1" dirty="0">
                <a:solidFill>
                  <a:schemeClr val="bg2">
                    <a:lumMod val="50000"/>
                  </a:schemeClr>
                </a:solidFill>
              </a:rPr>
              <a:t>Υλικά </a:t>
            </a:r>
            <a:r>
              <a:rPr lang="el-GR" sz="3200" b="1" dirty="0" smtClean="0">
                <a:solidFill>
                  <a:schemeClr val="bg2">
                    <a:lumMod val="50000"/>
                  </a:schemeClr>
                </a:solidFill>
              </a:rPr>
              <a:t>Συσκευασίας</a:t>
            </a:r>
            <a:r>
              <a:rPr lang="el-GR" sz="3200" b="1" dirty="0">
                <a:solidFill>
                  <a:schemeClr val="bg2">
                    <a:lumMod val="50000"/>
                  </a:schemeClr>
                </a:solidFill>
              </a:rPr>
              <a:t>, </a:t>
            </a:r>
            <a:r>
              <a:rPr lang="el-GR" sz="3200" b="1" dirty="0" smtClean="0">
                <a:solidFill>
                  <a:srgbClr val="FFFF00"/>
                </a:solidFill>
              </a:rPr>
              <a:t>Μεταφορικά, </a:t>
            </a:r>
            <a:r>
              <a:rPr lang="el-GR" sz="3200" b="1" dirty="0" smtClean="0">
                <a:solidFill>
                  <a:srgbClr val="0000FF"/>
                </a:solidFill>
              </a:rPr>
              <a:t>Προμήθειες </a:t>
            </a:r>
            <a:r>
              <a:rPr lang="el-GR" sz="3200" b="1" dirty="0">
                <a:solidFill>
                  <a:srgbClr val="0000FF"/>
                </a:solidFill>
              </a:rPr>
              <a:t>Πιστωτικών Καρτών,</a:t>
            </a:r>
            <a:r>
              <a:rPr lang="el-GR" sz="3200" b="1" dirty="0"/>
              <a:t> </a:t>
            </a:r>
            <a:r>
              <a:rPr lang="el-GR" sz="3200" b="1" dirty="0">
                <a:solidFill>
                  <a:srgbClr val="FFC000"/>
                </a:solidFill>
              </a:rPr>
              <a:t>Γραφική </a:t>
            </a:r>
            <a:r>
              <a:rPr lang="el-GR" sz="3200" b="1" dirty="0" smtClean="0">
                <a:solidFill>
                  <a:srgbClr val="FFC000"/>
                </a:solidFill>
              </a:rPr>
              <a:t>Ύλη. </a:t>
            </a:r>
            <a:endParaRPr lang="el-GR" sz="3200" b="1" dirty="0">
              <a:solidFill>
                <a:srgbClr val="FFC000"/>
              </a:solidFill>
            </a:endParaRPr>
          </a:p>
          <a:p>
            <a:pPr>
              <a:lnSpc>
                <a:spcPct val="90000"/>
              </a:lnSpc>
            </a:pPr>
            <a:endParaRPr lang="el-GR" dirty="0"/>
          </a:p>
        </p:txBody>
      </p:sp>
    </p:spTree>
    <p:extLst>
      <p:ext uri="{BB962C8B-B14F-4D97-AF65-F5344CB8AC3E}">
        <p14:creationId xmlns="" xmlns:p14="http://schemas.microsoft.com/office/powerpoint/2010/main" val="31916310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08720"/>
            <a:ext cx="8640960" cy="5616624"/>
          </a:xfrm>
        </p:spPr>
        <p:txBody>
          <a:bodyPr>
            <a:normAutofit/>
          </a:bodyPr>
          <a:lstStyle/>
          <a:p>
            <a:pPr>
              <a:buClr>
                <a:srgbClr val="552803"/>
              </a:buClr>
              <a:buFont typeface="Wingdings" pitchFamily="2" charset="2"/>
              <a:buChar char="ü"/>
              <a:defRPr/>
            </a:pPr>
            <a:r>
              <a:rPr lang="el-GR" sz="3000" b="1" dirty="0" smtClean="0">
                <a:solidFill>
                  <a:srgbClr val="0000FF"/>
                </a:solidFill>
                <a:cs typeface="Arial" pitchFamily="34" charset="0"/>
              </a:rPr>
              <a:t>Είναι ο πίνακας στον οποίο καταχωρούνται τα    κέρδη που θα διανεμηθούν.</a:t>
            </a:r>
          </a:p>
          <a:p>
            <a:pPr>
              <a:buClr>
                <a:srgbClr val="552803"/>
              </a:buClr>
              <a:defRPr/>
            </a:pPr>
            <a:endParaRPr lang="el-GR" sz="3000" dirty="0" smtClean="0">
              <a:cs typeface="Arial" pitchFamily="34" charset="0"/>
            </a:endParaRPr>
          </a:p>
          <a:p>
            <a:pPr>
              <a:buClr>
                <a:srgbClr val="552803"/>
              </a:buClr>
              <a:buFont typeface="Wingdings" pitchFamily="2" charset="2"/>
              <a:buChar char="ü"/>
              <a:defRPr/>
            </a:pPr>
            <a:r>
              <a:rPr lang="el-GR" sz="3000" b="1" dirty="0" smtClean="0">
                <a:solidFill>
                  <a:srgbClr val="7030A0"/>
                </a:solidFill>
                <a:cs typeface="Arial" pitchFamily="34" charset="0"/>
              </a:rPr>
              <a:t>Διαχωρίζεται σε δύο τμήματα:</a:t>
            </a:r>
          </a:p>
          <a:p>
            <a:pPr>
              <a:buClr>
                <a:srgbClr val="552803"/>
              </a:buClr>
              <a:defRPr/>
            </a:pPr>
            <a:r>
              <a:rPr lang="el-GR" sz="3000" b="1" dirty="0" smtClean="0">
                <a:solidFill>
                  <a:srgbClr val="C00000"/>
                </a:solidFill>
                <a:cs typeface="Arial" pitchFamily="34" charset="0"/>
              </a:rPr>
              <a:t>Στο</a:t>
            </a:r>
            <a:r>
              <a:rPr lang="el-GR" sz="3000" dirty="0" smtClean="0">
                <a:solidFill>
                  <a:srgbClr val="C00000"/>
                </a:solidFill>
                <a:cs typeface="Arial" pitchFamily="34" charset="0"/>
              </a:rPr>
              <a:t> </a:t>
            </a:r>
            <a:r>
              <a:rPr lang="el-GR" sz="3000" b="1" u="sng" dirty="0" smtClean="0">
                <a:solidFill>
                  <a:srgbClr val="C00000"/>
                </a:solidFill>
                <a:cs typeface="Arial" pitchFamily="34" charset="0"/>
              </a:rPr>
              <a:t>πρώτο</a:t>
            </a:r>
            <a:r>
              <a:rPr lang="el-GR" sz="3000" dirty="0" smtClean="0">
                <a:cs typeface="Arial" pitchFamily="34" charset="0"/>
              </a:rPr>
              <a:t>, </a:t>
            </a:r>
            <a:r>
              <a:rPr lang="el-GR" sz="3000" b="1" dirty="0" smtClean="0">
                <a:cs typeface="Arial" pitchFamily="34" charset="0"/>
              </a:rPr>
              <a:t>καταχωρείται το καθαρό αποτέλεσμα της χρήσης με τυχόν αυξήσεις ή μειώσεις από    κατονομαζόμενες πηγές το σύνολο των οποίων είναι τα κέρδη για τα οποία το ΔΣ θα προτείνει τον τρόπο διανομής τους στη Γενική Συνέλευση των Μετόχων. </a:t>
            </a:r>
          </a:p>
          <a:p>
            <a:endParaRPr lang="el-GR" dirty="0"/>
          </a:p>
        </p:txBody>
      </p:sp>
      <p:sp>
        <p:nvSpPr>
          <p:cNvPr id="3" name="2 - Τίτλος"/>
          <p:cNvSpPr>
            <a:spLocks noGrp="1"/>
          </p:cNvSpPr>
          <p:nvPr>
            <p:ph type="title"/>
          </p:nvPr>
        </p:nvSpPr>
        <p:spPr>
          <a:xfrm>
            <a:off x="457200" y="152400"/>
            <a:ext cx="8229600" cy="756320"/>
          </a:xfrm>
        </p:spPr>
        <p:txBody>
          <a:bodyPr>
            <a:normAutofit fontScale="90000"/>
          </a:bodyPr>
          <a:lstStyle/>
          <a:p>
            <a:pPr algn="ctr"/>
            <a:r>
              <a:rPr lang="el-GR" sz="4400" b="1" u="sng" dirty="0" smtClean="0">
                <a:solidFill>
                  <a:srgbClr val="FFC000"/>
                </a:solidFill>
                <a:cs typeface="Arial" charset="0"/>
              </a:rPr>
              <a:t>ΔΙΑΘΕΣΗ ΚΕΡΔΩΝ (Α)</a:t>
            </a:r>
            <a:endParaRPr lang="el-GR" dirty="0">
              <a:solidFill>
                <a:srgbClr val="FFC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80728"/>
            <a:ext cx="8712968" cy="5115272"/>
          </a:xfrm>
        </p:spPr>
        <p:txBody>
          <a:bodyPr>
            <a:normAutofit fontScale="92500" lnSpcReduction="10000"/>
          </a:bodyPr>
          <a:lstStyle/>
          <a:p>
            <a:r>
              <a:rPr lang="el-GR" sz="2800" b="1" i="1" dirty="0" smtClean="0">
                <a:solidFill>
                  <a:srgbClr val="FFC000"/>
                </a:solidFill>
              </a:rPr>
              <a:t>Η ετερόρρυθμος κατά μετοχές εταιρεία</a:t>
            </a:r>
            <a:r>
              <a:rPr lang="el-GR" sz="2800" dirty="0" smtClean="0">
                <a:solidFill>
                  <a:srgbClr val="FFC000"/>
                </a:solidFill>
              </a:rPr>
              <a:t> </a:t>
            </a:r>
            <a:r>
              <a:rPr lang="el-GR" sz="2800" dirty="0" smtClean="0"/>
              <a:t>είναι μια κεφαλαιουχική εταιρεία στην οποία οι εισφορές των ετερόρρυθμων εταιρειών ενσωματώνονται σε μετοχές. Η μορφή αυτής της εταιρείας είναι ανύπαρκτη στην Ελλάδα.</a:t>
            </a:r>
          </a:p>
          <a:p>
            <a:r>
              <a:rPr lang="el-GR" sz="2800" b="1" i="1" dirty="0" smtClean="0">
                <a:solidFill>
                  <a:srgbClr val="0070C0"/>
                </a:solidFill>
              </a:rPr>
              <a:t>Η εταιρεία περιορισμένης ευθύνης (Ε.Π.Ε.)</a:t>
            </a:r>
            <a:r>
              <a:rPr lang="el-GR" sz="2800" dirty="0" smtClean="0"/>
              <a:t> είναι μια εταιρεία μικτής(προσωπικής και κεφαλαιουχικής) φύσεως έχοντας η ίδια νομική προσωπικότητα και ευθυνόμενη απεριορίστως με την ίδια της την περιουσία ενώ οι ιδιοκτήτες ευθύνονται όλοι μέχρι το ποσό της εισφοράς τους. Στην Ε.Π.Ε. η διαχείριση και η εκπροσώπηση της ανήκει εφόσον αυτό δεν έχει συμφωνηθεί αλλιώς αλλά μπορεί να ανατεθεί σε έναν ή περισσότερους εταίρους αν συμφωνηθεί.</a:t>
            </a:r>
          </a:p>
          <a:p>
            <a:endParaRPr lang="el-GR" sz="2800" dirty="0" smtClean="0"/>
          </a:p>
          <a:p>
            <a:endParaRPr lang="el-GR" dirty="0"/>
          </a:p>
        </p:txBody>
      </p:sp>
      <p:sp>
        <p:nvSpPr>
          <p:cNvPr id="3" name="2 - Τίτλος"/>
          <p:cNvSpPr>
            <a:spLocks noGrp="1"/>
          </p:cNvSpPr>
          <p:nvPr>
            <p:ph type="title"/>
          </p:nvPr>
        </p:nvSpPr>
        <p:spPr>
          <a:xfrm>
            <a:off x="457200" y="152400"/>
            <a:ext cx="8229600" cy="828328"/>
          </a:xfrm>
        </p:spPr>
        <p:txBody>
          <a:bodyPr/>
          <a:lstStyle/>
          <a:p>
            <a:pPr algn="ctr"/>
            <a:r>
              <a:rPr lang="el-GR" b="1" dirty="0" smtClean="0">
                <a:solidFill>
                  <a:srgbClr val="C00000"/>
                </a:solidFill>
              </a:rPr>
              <a:t>ΕΠΙΧΕΙΡΗΣΕΙΣ (2)</a:t>
            </a:r>
            <a:endParaRPr lang="el-GR"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980728"/>
            <a:ext cx="8784976" cy="5544616"/>
          </a:xfrm>
        </p:spPr>
        <p:txBody>
          <a:bodyPr/>
          <a:lstStyle/>
          <a:p>
            <a:pPr>
              <a:buClr>
                <a:srgbClr val="552803"/>
              </a:buClr>
              <a:buFont typeface="Wingdings" pitchFamily="2" charset="2"/>
              <a:buChar char="ü"/>
              <a:defRPr/>
            </a:pPr>
            <a:r>
              <a:rPr lang="el-GR" sz="2800" b="1" dirty="0" smtClean="0">
                <a:solidFill>
                  <a:srgbClr val="C00000"/>
                </a:solidFill>
                <a:cs typeface="Arial" pitchFamily="34" charset="0"/>
              </a:rPr>
              <a:t>Στο</a:t>
            </a:r>
            <a:r>
              <a:rPr lang="el-GR" sz="2800" b="1" dirty="0" smtClean="0">
                <a:cs typeface="Arial" pitchFamily="34" charset="0"/>
              </a:rPr>
              <a:t> </a:t>
            </a:r>
            <a:r>
              <a:rPr lang="el-GR" sz="2800" b="1" u="sng" dirty="0" smtClean="0">
                <a:solidFill>
                  <a:srgbClr val="C00000"/>
                </a:solidFill>
                <a:cs typeface="Arial" pitchFamily="34" charset="0"/>
              </a:rPr>
              <a:t>δεύτερο</a:t>
            </a:r>
            <a:r>
              <a:rPr lang="el-GR" sz="2800" b="1" dirty="0" smtClean="0">
                <a:cs typeface="Arial" pitchFamily="34" charset="0"/>
              </a:rPr>
              <a:t> </a:t>
            </a:r>
            <a:r>
              <a:rPr lang="el-GR" sz="2800" b="1" dirty="0" smtClean="0">
                <a:solidFill>
                  <a:srgbClr val="006600"/>
                </a:solidFill>
                <a:cs typeface="Arial" pitchFamily="34" charset="0"/>
              </a:rPr>
              <a:t>τμήμα γίνεται η διανομή των κερδών, ενώ το μη διανεμόμενο μέρος μεταφέρεται στον ισολογισμό μέσου του λογαριασμού "Υπόλοιπο Κερδών σε Νέο" για να κριθεί η τύχη του στην επόμενη χρήση. </a:t>
            </a:r>
          </a:p>
          <a:p>
            <a:pPr>
              <a:buClr>
                <a:srgbClr val="552803"/>
              </a:buClr>
              <a:buFont typeface="Wingdings" pitchFamily="2" charset="2"/>
              <a:buChar char="ü"/>
              <a:defRPr/>
            </a:pPr>
            <a:endParaRPr lang="el-GR" sz="2800" b="1" dirty="0" smtClean="0">
              <a:cs typeface="Arial" pitchFamily="34" charset="0"/>
            </a:endParaRPr>
          </a:p>
          <a:p>
            <a:pPr>
              <a:buClr>
                <a:srgbClr val="552803"/>
              </a:buClr>
              <a:buFont typeface="Wingdings" pitchFamily="2" charset="2"/>
              <a:buChar char="ü"/>
              <a:defRPr/>
            </a:pPr>
            <a:r>
              <a:rPr lang="el-GR" sz="2800" b="1" dirty="0" smtClean="0">
                <a:solidFill>
                  <a:srgbClr val="0000FF"/>
                </a:solidFill>
                <a:cs typeface="Arial" pitchFamily="34" charset="0"/>
              </a:rPr>
              <a:t>Στη διανομή κατονομάζεται το μέρος των κερδών που διανέμεται σα μέρισμα στους     μετόχους και αυτό που παραμένει στην     επιχείρηση με τη μορφή κάποιου αποθεματικού.</a:t>
            </a:r>
          </a:p>
          <a:p>
            <a:endParaRPr lang="el-GR" dirty="0"/>
          </a:p>
        </p:txBody>
      </p:sp>
      <p:sp>
        <p:nvSpPr>
          <p:cNvPr id="3" name="2 - Τίτλος"/>
          <p:cNvSpPr>
            <a:spLocks noGrp="1"/>
          </p:cNvSpPr>
          <p:nvPr>
            <p:ph type="title"/>
          </p:nvPr>
        </p:nvSpPr>
        <p:spPr>
          <a:xfrm>
            <a:off x="457200" y="152400"/>
            <a:ext cx="8229600" cy="828328"/>
          </a:xfrm>
        </p:spPr>
        <p:txBody>
          <a:bodyPr/>
          <a:lstStyle/>
          <a:p>
            <a:pPr algn="ctr"/>
            <a:r>
              <a:rPr lang="el-GR" sz="4000" b="1" u="sng" dirty="0" smtClean="0">
                <a:solidFill>
                  <a:srgbClr val="FFC000"/>
                </a:solidFill>
                <a:cs typeface="Arial" charset="0"/>
              </a:rPr>
              <a:t>ΔΙΑΘΕΣΗ ΚΕΡΔΩΝ (Β)</a:t>
            </a:r>
            <a:endParaRPr lang="el-GR"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7CF224C7-8323-47D3-B348-B4807117627F}" type="slidenum">
              <a:rPr lang="el-GR"/>
              <a:pPr/>
              <a:t>221</a:t>
            </a:fld>
            <a:endParaRPr lang="el-GR" dirty="0"/>
          </a:p>
        </p:txBody>
      </p:sp>
      <p:sp>
        <p:nvSpPr>
          <p:cNvPr id="428034" name="Rectangle 2"/>
          <p:cNvSpPr>
            <a:spLocks noGrp="1" noChangeArrowheads="1"/>
          </p:cNvSpPr>
          <p:nvPr>
            <p:ph type="title"/>
          </p:nvPr>
        </p:nvSpPr>
        <p:spPr>
          <a:xfrm>
            <a:off x="0" y="0"/>
            <a:ext cx="9144000" cy="1052513"/>
          </a:xfrm>
        </p:spPr>
        <p:txBody>
          <a:bodyPr/>
          <a:lstStyle/>
          <a:p>
            <a:pPr algn="ctr"/>
            <a:r>
              <a:rPr lang="el-GR" sz="4000" b="1" u="sng" dirty="0">
                <a:solidFill>
                  <a:srgbClr val="FFC000"/>
                </a:solidFill>
              </a:rPr>
              <a:t>Πίνακας </a:t>
            </a:r>
            <a:r>
              <a:rPr lang="el-GR" sz="4000" b="1" u="sng" dirty="0" smtClean="0">
                <a:solidFill>
                  <a:srgbClr val="FFC000"/>
                </a:solidFill>
              </a:rPr>
              <a:t>Διάθεσης Αποτελεσμάτων</a:t>
            </a:r>
            <a:endParaRPr lang="en-GB" sz="4000" b="1" u="sng" dirty="0">
              <a:solidFill>
                <a:srgbClr val="FFC000"/>
              </a:solidFill>
            </a:endParaRPr>
          </a:p>
        </p:txBody>
      </p:sp>
      <p:sp>
        <p:nvSpPr>
          <p:cNvPr id="428035" name="Rectangle 3"/>
          <p:cNvSpPr>
            <a:spLocks noGrp="1" noChangeArrowheads="1"/>
          </p:cNvSpPr>
          <p:nvPr>
            <p:ph type="body" idx="1"/>
          </p:nvPr>
        </p:nvSpPr>
        <p:spPr>
          <a:xfrm>
            <a:off x="323528" y="1196752"/>
            <a:ext cx="8496944" cy="5256584"/>
          </a:xfrm>
        </p:spPr>
        <p:txBody>
          <a:bodyPr>
            <a:normAutofit/>
          </a:bodyPr>
          <a:lstStyle/>
          <a:p>
            <a:pPr>
              <a:lnSpc>
                <a:spcPct val="90000"/>
              </a:lnSpc>
              <a:buFontTx/>
              <a:buNone/>
            </a:pPr>
            <a:r>
              <a:rPr lang="el-GR" sz="2800" b="1" dirty="0">
                <a:solidFill>
                  <a:srgbClr val="0000CC"/>
                </a:solidFill>
              </a:rPr>
              <a:t>Καθαρά κέρδη χρήσης προ φόρων</a:t>
            </a:r>
          </a:p>
          <a:p>
            <a:pPr>
              <a:lnSpc>
                <a:spcPct val="90000"/>
              </a:lnSpc>
              <a:buFontTx/>
              <a:buNone/>
            </a:pPr>
            <a:r>
              <a:rPr lang="el-GR" sz="2800" b="1" dirty="0">
                <a:solidFill>
                  <a:srgbClr val="FF0000"/>
                </a:solidFill>
              </a:rPr>
              <a:t>- Φόρος εισοδήματος </a:t>
            </a:r>
          </a:p>
          <a:p>
            <a:pPr>
              <a:lnSpc>
                <a:spcPct val="90000"/>
              </a:lnSpc>
              <a:buFontTx/>
              <a:buNone/>
            </a:pPr>
            <a:r>
              <a:rPr lang="el-GR" sz="2800" b="1" dirty="0">
                <a:solidFill>
                  <a:srgbClr val="002060"/>
                </a:solidFill>
              </a:rPr>
              <a:t>= Κέρδη χρήσης προς </a:t>
            </a:r>
            <a:r>
              <a:rPr lang="el-GR" sz="2800" b="1" dirty="0" smtClean="0">
                <a:solidFill>
                  <a:srgbClr val="002060"/>
                </a:solidFill>
              </a:rPr>
              <a:t>διάθεση </a:t>
            </a:r>
            <a:r>
              <a:rPr lang="el-GR" sz="2800" b="1" dirty="0" smtClean="0">
                <a:solidFill>
                  <a:srgbClr val="FFFF00"/>
                </a:solidFill>
              </a:rPr>
              <a:t>ή </a:t>
            </a:r>
            <a:r>
              <a:rPr lang="el-GR" sz="2800" b="1" dirty="0" smtClean="0">
                <a:solidFill>
                  <a:srgbClr val="C00000"/>
                </a:solidFill>
              </a:rPr>
              <a:t>Ζημιές Χρήσης</a:t>
            </a:r>
            <a:endParaRPr lang="el-GR" sz="2800" b="1" dirty="0">
              <a:solidFill>
                <a:srgbClr val="002060"/>
              </a:solidFill>
            </a:endParaRPr>
          </a:p>
          <a:p>
            <a:pPr>
              <a:lnSpc>
                <a:spcPct val="90000"/>
              </a:lnSpc>
            </a:pPr>
            <a:endParaRPr lang="el-GR" sz="2800" b="1" dirty="0"/>
          </a:p>
          <a:p>
            <a:pPr>
              <a:lnSpc>
                <a:spcPct val="90000"/>
              </a:lnSpc>
              <a:buFontTx/>
              <a:buNone/>
            </a:pPr>
            <a:r>
              <a:rPr lang="el-GR" sz="2800" b="1" dirty="0"/>
              <a:t>Η διάθεση των κερδών γίνεται ως εξής:</a:t>
            </a:r>
          </a:p>
          <a:p>
            <a:pPr lvl="1">
              <a:lnSpc>
                <a:spcPct val="90000"/>
              </a:lnSpc>
              <a:buFontTx/>
              <a:buNone/>
            </a:pPr>
            <a:r>
              <a:rPr lang="el-GR" sz="2800" b="1" dirty="0">
                <a:solidFill>
                  <a:srgbClr val="7030A0"/>
                </a:solidFill>
              </a:rPr>
              <a:t>Μερίσματα</a:t>
            </a:r>
          </a:p>
          <a:p>
            <a:pPr lvl="1">
              <a:lnSpc>
                <a:spcPct val="90000"/>
              </a:lnSpc>
              <a:buFontTx/>
              <a:buNone/>
            </a:pPr>
            <a:r>
              <a:rPr lang="el-GR" sz="2800" b="1" dirty="0">
                <a:solidFill>
                  <a:srgbClr val="0000CC"/>
                </a:solidFill>
              </a:rPr>
              <a:t>Αποθεματικά</a:t>
            </a:r>
          </a:p>
          <a:p>
            <a:pPr lvl="1">
              <a:lnSpc>
                <a:spcPct val="90000"/>
              </a:lnSpc>
              <a:buFontTx/>
              <a:buNone/>
            </a:pPr>
            <a:r>
              <a:rPr lang="el-GR" sz="2800" b="1" dirty="0">
                <a:solidFill>
                  <a:srgbClr val="002060"/>
                </a:solidFill>
              </a:rPr>
              <a:t>Κέρδη εις νέο </a:t>
            </a:r>
            <a:r>
              <a:rPr lang="el-GR" sz="2800" b="1" dirty="0" smtClean="0">
                <a:solidFill>
                  <a:srgbClr val="002060"/>
                </a:solidFill>
              </a:rPr>
              <a:t> </a:t>
            </a:r>
            <a:endParaRPr lang="en-GB" sz="2800" b="1" dirty="0">
              <a:solidFill>
                <a:srgbClr val="002060"/>
              </a:solidFill>
            </a:endParaRPr>
          </a:p>
        </p:txBody>
      </p:sp>
    </p:spTree>
    <p:extLst>
      <p:ext uri="{BB962C8B-B14F-4D97-AF65-F5344CB8AC3E}">
        <p14:creationId xmlns:p14="http://schemas.microsoft.com/office/powerpoint/2010/main" xmlns="" val="452030459"/>
      </p:ext>
    </p:extLst>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052736"/>
            <a:ext cx="8964488" cy="5544616"/>
          </a:xfrm>
        </p:spPr>
        <p:txBody>
          <a:bodyPr>
            <a:normAutofit lnSpcReduction="10000"/>
          </a:bodyPr>
          <a:lstStyle/>
          <a:p>
            <a:pPr>
              <a:buClr>
                <a:srgbClr val="552803"/>
              </a:buClr>
              <a:buFont typeface="Wingdings" pitchFamily="2" charset="2"/>
              <a:buChar char="ü"/>
            </a:pPr>
            <a:r>
              <a:rPr lang="el-GR" sz="2800" b="1" dirty="0" smtClean="0">
                <a:solidFill>
                  <a:schemeClr val="bg1">
                    <a:lumMod val="95000"/>
                    <a:lumOff val="5000"/>
                  </a:schemeClr>
                </a:solidFill>
                <a:cs typeface="Arial" charset="0"/>
              </a:rPr>
              <a:t>Το τακτικό αποθεματικό συγκροτείται με επιβαλλομένη δια του νόμου κράτηση τουλάχιστον 5 % επί των ετησίων καθαρών κερδών, μετά την αφαίρεση των ζημιών προηγουμένων χρήσεων και του φόρου εισοδήματος.</a:t>
            </a:r>
          </a:p>
          <a:p>
            <a:pPr>
              <a:buClr>
                <a:srgbClr val="552803"/>
              </a:buClr>
              <a:buFont typeface="Wingdings" pitchFamily="2" charset="2"/>
              <a:buChar char="ü"/>
            </a:pPr>
            <a:endParaRPr lang="el-GR" sz="2800" b="1" dirty="0" smtClean="0">
              <a:cs typeface="Arial" charset="0"/>
            </a:endParaRPr>
          </a:p>
          <a:p>
            <a:pPr>
              <a:buClr>
                <a:srgbClr val="552803"/>
              </a:buClr>
              <a:buFont typeface="Wingdings" pitchFamily="2" charset="2"/>
              <a:buChar char="ü"/>
            </a:pPr>
            <a:r>
              <a:rPr lang="el-GR" sz="2800" b="1" dirty="0" smtClean="0">
                <a:cs typeface="Arial" charset="0"/>
              </a:rPr>
              <a:t> </a:t>
            </a:r>
            <a:r>
              <a:rPr lang="el-GR" sz="2800" b="1" dirty="0" smtClean="0">
                <a:solidFill>
                  <a:srgbClr val="FFFF00"/>
                </a:solidFill>
                <a:cs typeface="Arial" charset="0"/>
              </a:rPr>
              <a:t>Η υποχρέωση εισφοράς στο τακτικό αποθεματικό παύει να υπάρχει όταν αυτό εξισωθεί με το 1/3 του μετοχικού κεφαλαίου.</a:t>
            </a:r>
          </a:p>
          <a:p>
            <a:pPr>
              <a:buClr>
                <a:srgbClr val="552803"/>
              </a:buClr>
              <a:buFont typeface="Wingdings" pitchFamily="2" charset="2"/>
              <a:buChar char="ü"/>
            </a:pPr>
            <a:endParaRPr lang="el-GR" sz="2800" b="1" dirty="0" smtClean="0">
              <a:cs typeface="Arial" charset="0"/>
            </a:endParaRPr>
          </a:p>
          <a:p>
            <a:pPr>
              <a:buClr>
                <a:srgbClr val="552803"/>
              </a:buClr>
              <a:buFont typeface="Wingdings" pitchFamily="2" charset="2"/>
              <a:buChar char="ü"/>
            </a:pPr>
            <a:r>
              <a:rPr lang="el-GR" sz="2800" b="1" dirty="0" smtClean="0">
                <a:solidFill>
                  <a:srgbClr val="7030A0"/>
                </a:solidFill>
                <a:cs typeface="Arial" charset="0"/>
              </a:rPr>
              <a:t>Αφορολόγητο αποθεματικό προβλέπουν αναπτυξιακοί νόμοι με προϋπόθεση πραγματοποίησης νέων επενδύσεων.</a:t>
            </a:r>
          </a:p>
          <a:p>
            <a:endParaRPr lang="el-GR" dirty="0"/>
          </a:p>
        </p:txBody>
      </p:sp>
      <p:sp>
        <p:nvSpPr>
          <p:cNvPr id="3" name="2 - Τίτλος"/>
          <p:cNvSpPr>
            <a:spLocks noGrp="1"/>
          </p:cNvSpPr>
          <p:nvPr>
            <p:ph type="title"/>
          </p:nvPr>
        </p:nvSpPr>
        <p:spPr>
          <a:xfrm>
            <a:off x="457200" y="152400"/>
            <a:ext cx="8229600" cy="900336"/>
          </a:xfrm>
        </p:spPr>
        <p:txBody>
          <a:bodyPr/>
          <a:lstStyle/>
          <a:p>
            <a:pPr algn="ctr"/>
            <a:r>
              <a:rPr lang="el-GR" b="1" dirty="0" smtClean="0">
                <a:solidFill>
                  <a:srgbClr val="0000FF"/>
                </a:solidFill>
              </a:rPr>
              <a:t>ΑΠΟΘΕΜΑΤΙΚΑ</a:t>
            </a:r>
            <a:endParaRPr lang="el-GR" b="1" dirty="0">
              <a:solidFill>
                <a:srgbClr val="0000FF"/>
              </a:solidFill>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196752"/>
            <a:ext cx="8496944" cy="4899248"/>
          </a:xfrm>
        </p:spPr>
        <p:txBody>
          <a:bodyPr/>
          <a:lstStyle/>
          <a:p>
            <a:pPr>
              <a:buClr>
                <a:srgbClr val="552803"/>
              </a:buClr>
              <a:buFont typeface="Wingdings" pitchFamily="2" charset="2"/>
              <a:buChar char="ü"/>
              <a:defRPr/>
            </a:pPr>
            <a:r>
              <a:rPr lang="el-GR" b="1" dirty="0" smtClean="0">
                <a:solidFill>
                  <a:srgbClr val="0000FF"/>
                </a:solidFill>
                <a:cs typeface="Arial" pitchFamily="34" charset="0"/>
              </a:rPr>
              <a:t>Σε ορισμένες χώρες οι εισηγμένες επιχειρήσεις παραθέτουν, μετά από τον πίνακα της διανομής, τα κέρδη που αντιστοιχούν σε κάθε μετοχή, συγκριτικά με αυτά της προηγούμενης χρήσης. </a:t>
            </a:r>
          </a:p>
          <a:p>
            <a:pPr>
              <a:buClr>
                <a:srgbClr val="552803"/>
              </a:buClr>
              <a:buFont typeface="Wingdings" pitchFamily="2" charset="2"/>
              <a:buChar char="ü"/>
              <a:defRPr/>
            </a:pPr>
            <a:endParaRPr lang="el-GR" b="1" dirty="0" smtClean="0">
              <a:cs typeface="Arial" pitchFamily="34" charset="0"/>
            </a:endParaRPr>
          </a:p>
          <a:p>
            <a:pPr>
              <a:buClr>
                <a:srgbClr val="552803"/>
              </a:buClr>
              <a:buFont typeface="Wingdings" pitchFamily="2" charset="2"/>
              <a:buChar char="ü"/>
              <a:defRPr/>
            </a:pPr>
            <a:r>
              <a:rPr lang="el-GR" b="1" dirty="0" smtClean="0">
                <a:solidFill>
                  <a:srgbClr val="FFC000"/>
                </a:solidFill>
                <a:cs typeface="Arial" pitchFamily="34" charset="0"/>
              </a:rPr>
              <a:t>Η πληροφόρηση αυτή απευθύνεται στον επενδυτή που δεν είναι ειδικός και κατά κάποιο τρόπο του υποδεικνύουν να δώσει έμφαση όχι στα συνολικά κέρδη αλλά στα κέρδη που αναλογούν σε κάθε μετοχή.</a:t>
            </a:r>
          </a:p>
          <a:p>
            <a:endParaRPr lang="el-GR" dirty="0"/>
          </a:p>
        </p:txBody>
      </p:sp>
      <p:sp>
        <p:nvSpPr>
          <p:cNvPr id="3" name="2 - Τίτλος"/>
          <p:cNvSpPr>
            <a:spLocks noGrp="1"/>
          </p:cNvSpPr>
          <p:nvPr>
            <p:ph type="title"/>
          </p:nvPr>
        </p:nvSpPr>
        <p:spPr>
          <a:xfrm>
            <a:off x="457200" y="152400"/>
            <a:ext cx="8229600" cy="900336"/>
          </a:xfrm>
        </p:spPr>
        <p:txBody>
          <a:bodyPr/>
          <a:lstStyle/>
          <a:p>
            <a:pPr algn="ctr"/>
            <a:r>
              <a:rPr lang="el-GR" b="1" dirty="0" smtClean="0">
                <a:solidFill>
                  <a:srgbClr val="002060"/>
                </a:solidFill>
              </a:rPr>
              <a:t>ΚΕΡΔΗ ΑΝΑ ΜΕΤΟΧΗ</a:t>
            </a:r>
            <a:endParaRPr lang="el-GR" b="1" dirty="0">
              <a:solidFill>
                <a:srgbClr val="002060"/>
              </a:solidFill>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16386" name="Picture 2"/>
          <p:cNvPicPr>
            <a:picLocks noGrp="1" noChangeAspect="1" noChangeArrowheads="1"/>
          </p:cNvPicPr>
          <p:nvPr>
            <p:ph idx="1"/>
          </p:nvPr>
        </p:nvPicPr>
        <p:blipFill>
          <a:blip r:embed="rId2" cstate="print"/>
          <a:srcRect/>
          <a:stretch>
            <a:fillRect/>
          </a:stretch>
        </p:blipFill>
        <p:spPr bwMode="auto">
          <a:xfrm>
            <a:off x="251520" y="188640"/>
            <a:ext cx="8640959" cy="6480720"/>
          </a:xfrm>
          <a:prstGeom prst="rect">
            <a:avLst/>
          </a:prstGeom>
          <a:noFill/>
          <a:ln w="9525">
            <a:noFill/>
            <a:miter lim="800000"/>
            <a:headEnd/>
            <a:tailEnd/>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Θέση αριθμού διαφάνειας 4"/>
          <p:cNvSpPr>
            <a:spLocks noGrp="1"/>
          </p:cNvSpPr>
          <p:nvPr>
            <p:ph type="sldNum" sz="quarter" idx="12"/>
          </p:nvPr>
        </p:nvSpPr>
        <p:spPr/>
        <p:txBody>
          <a:bodyPr/>
          <a:lstStyle/>
          <a:p>
            <a:fld id="{D4684C78-9ACE-4752-9BC3-7D74B2D132CE}" type="slidenum">
              <a:rPr lang="el-GR"/>
              <a:pPr/>
              <a:t>225</a:t>
            </a:fld>
            <a:endParaRPr lang="el-GR" dirty="0"/>
          </a:p>
        </p:txBody>
      </p:sp>
      <p:sp>
        <p:nvSpPr>
          <p:cNvPr id="429058" name="Rectangle 2"/>
          <p:cNvSpPr>
            <a:spLocks noGrp="1" noChangeArrowheads="1"/>
          </p:cNvSpPr>
          <p:nvPr>
            <p:ph type="title"/>
          </p:nvPr>
        </p:nvSpPr>
        <p:spPr>
          <a:xfrm>
            <a:off x="0" y="274638"/>
            <a:ext cx="9144000" cy="1143000"/>
          </a:xfrm>
        </p:spPr>
        <p:txBody>
          <a:bodyPr>
            <a:normAutofit fontScale="90000"/>
          </a:bodyPr>
          <a:lstStyle/>
          <a:p>
            <a:pPr algn="ctr"/>
            <a:r>
              <a:rPr lang="el-GR" b="1" u="sng" dirty="0">
                <a:solidFill>
                  <a:srgbClr val="C00000"/>
                </a:solidFill>
              </a:rPr>
              <a:t>Σχέση Πίνακα διάθεσης, ΚΑΧ, και Ισολογισμού</a:t>
            </a:r>
          </a:p>
        </p:txBody>
      </p:sp>
      <p:sp>
        <p:nvSpPr>
          <p:cNvPr id="429059" name="Text Box 3"/>
          <p:cNvSpPr txBox="1">
            <a:spLocks noChangeArrowheads="1"/>
          </p:cNvSpPr>
          <p:nvPr/>
        </p:nvSpPr>
        <p:spPr bwMode="auto">
          <a:xfrm>
            <a:off x="251520" y="1981200"/>
            <a:ext cx="633343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2400" b="1" dirty="0">
                <a:latin typeface="Times New Roman" pitchFamily="18" charset="0"/>
              </a:rPr>
              <a:t>Αποτέλεσμα Χρήσης προ φόρων </a:t>
            </a:r>
            <a:r>
              <a:rPr lang="el-GR" sz="2400" dirty="0">
                <a:latin typeface="Times New Roman" pitchFamily="18" charset="0"/>
              </a:rPr>
              <a:t>	</a:t>
            </a:r>
            <a:r>
              <a:rPr lang="el-GR" sz="2400" b="1" dirty="0">
                <a:latin typeface="Times New Roman" pitchFamily="18" charset="0"/>
              </a:rPr>
              <a:t>4.000</a:t>
            </a:r>
          </a:p>
        </p:txBody>
      </p:sp>
      <p:sp>
        <p:nvSpPr>
          <p:cNvPr id="429060" name="Text Box 4"/>
          <p:cNvSpPr txBox="1">
            <a:spLocks noChangeArrowheads="1"/>
          </p:cNvSpPr>
          <p:nvPr/>
        </p:nvSpPr>
        <p:spPr bwMode="auto">
          <a:xfrm>
            <a:off x="251520" y="2479675"/>
            <a:ext cx="6519169"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2400" dirty="0">
                <a:latin typeface="Times New Roman" pitchFamily="18" charset="0"/>
              </a:rPr>
              <a:t>- </a:t>
            </a:r>
            <a:r>
              <a:rPr lang="el-GR" sz="2400" b="1" dirty="0">
                <a:latin typeface="Times New Roman" pitchFamily="18" charset="0"/>
              </a:rPr>
              <a:t>Φόρος εισοδήματος  (40</a:t>
            </a:r>
            <a:r>
              <a:rPr lang="el-GR" sz="2400" b="1" dirty="0" smtClean="0">
                <a:latin typeface="Times New Roman" pitchFamily="18" charset="0"/>
              </a:rPr>
              <a:t>%)         - </a:t>
            </a:r>
            <a:r>
              <a:rPr lang="el-GR" sz="2400" b="1" u="sng" dirty="0">
                <a:latin typeface="Times New Roman" pitchFamily="18" charset="0"/>
              </a:rPr>
              <a:t>1.600</a:t>
            </a:r>
            <a:endParaRPr lang="el-GR" sz="2400" b="1" dirty="0">
              <a:latin typeface="Times New Roman" pitchFamily="18" charset="0"/>
            </a:endParaRPr>
          </a:p>
          <a:p>
            <a:pPr eaLnBrk="0" hangingPunct="0"/>
            <a:r>
              <a:rPr lang="el-GR" sz="2400" b="1" dirty="0">
                <a:latin typeface="Times New Roman" pitchFamily="18" charset="0"/>
              </a:rPr>
              <a:t>Κέρδη προς διάθεση                        </a:t>
            </a:r>
            <a:r>
              <a:rPr lang="el-GR" sz="2400" b="1" dirty="0" smtClean="0">
                <a:latin typeface="Times New Roman" pitchFamily="18" charset="0"/>
              </a:rPr>
              <a:t>2.400</a:t>
            </a:r>
            <a:endParaRPr lang="el-GR" sz="2400" b="1" dirty="0">
              <a:latin typeface="Times New Roman" pitchFamily="18" charset="0"/>
            </a:endParaRPr>
          </a:p>
          <a:p>
            <a:pPr eaLnBrk="0" hangingPunct="0"/>
            <a:r>
              <a:rPr lang="el-GR" sz="2400" b="1" dirty="0">
                <a:latin typeface="Times New Roman" pitchFamily="18" charset="0"/>
              </a:rPr>
              <a:t>- Αποθεματικά		 </a:t>
            </a:r>
            <a:r>
              <a:rPr lang="el-GR" sz="2400" b="1" dirty="0" smtClean="0">
                <a:latin typeface="Times New Roman" pitchFamily="18" charset="0"/>
              </a:rPr>
              <a:t>         -1.500</a:t>
            </a:r>
            <a:endParaRPr lang="el-GR" sz="2400" b="1" dirty="0">
              <a:latin typeface="Times New Roman" pitchFamily="18" charset="0"/>
            </a:endParaRPr>
          </a:p>
          <a:p>
            <a:pPr eaLnBrk="0" hangingPunct="0"/>
            <a:r>
              <a:rPr lang="el-GR" sz="2400" b="1" dirty="0">
                <a:latin typeface="Times New Roman" pitchFamily="18" charset="0"/>
              </a:rPr>
              <a:t>- Μερίσματα                                     </a:t>
            </a:r>
            <a:r>
              <a:rPr lang="el-GR" sz="2400" b="1" dirty="0" smtClean="0">
                <a:latin typeface="Times New Roman" pitchFamily="18" charset="0"/>
              </a:rPr>
              <a:t> - </a:t>
            </a:r>
            <a:r>
              <a:rPr lang="el-GR" sz="2400" b="1" u="sng" dirty="0">
                <a:latin typeface="Times New Roman" pitchFamily="18" charset="0"/>
              </a:rPr>
              <a:t>200</a:t>
            </a:r>
            <a:endParaRPr lang="el-GR" sz="2400" b="1" dirty="0">
              <a:latin typeface="Times New Roman" pitchFamily="18" charset="0"/>
            </a:endParaRPr>
          </a:p>
          <a:p>
            <a:pPr eaLnBrk="0" hangingPunct="0"/>
            <a:r>
              <a:rPr lang="el-GR" sz="2400" b="1" dirty="0">
                <a:latin typeface="Times New Roman" pitchFamily="18" charset="0"/>
              </a:rPr>
              <a:t>= Κέρδη εις νέο                                </a:t>
            </a:r>
            <a:r>
              <a:rPr lang="el-GR" sz="2400" b="1" dirty="0" smtClean="0">
                <a:latin typeface="Times New Roman" pitchFamily="18" charset="0"/>
              </a:rPr>
              <a:t>   </a:t>
            </a:r>
            <a:r>
              <a:rPr lang="el-GR" sz="2400" b="1" dirty="0">
                <a:latin typeface="Times New Roman" pitchFamily="18" charset="0"/>
              </a:rPr>
              <a:t>700</a:t>
            </a:r>
          </a:p>
        </p:txBody>
      </p:sp>
      <p:sp>
        <p:nvSpPr>
          <p:cNvPr id="429061" name="Text Box 5"/>
          <p:cNvSpPr txBox="1">
            <a:spLocks noChangeArrowheads="1"/>
          </p:cNvSpPr>
          <p:nvPr/>
        </p:nvSpPr>
        <p:spPr bwMode="auto">
          <a:xfrm rot="-21577092">
            <a:off x="2874257" y="1521332"/>
            <a:ext cx="34748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l-GR" sz="3200" b="1" dirty="0">
                <a:solidFill>
                  <a:srgbClr val="0000FF"/>
                </a:solidFill>
                <a:latin typeface="Times New Roman" pitchFamily="18" charset="0"/>
              </a:rPr>
              <a:t>Πίνακας </a:t>
            </a:r>
            <a:r>
              <a:rPr lang="el-GR" sz="3200" b="1" dirty="0" smtClean="0">
                <a:solidFill>
                  <a:srgbClr val="0000FF"/>
                </a:solidFill>
                <a:latin typeface="Times New Roman" pitchFamily="18" charset="0"/>
              </a:rPr>
              <a:t>Διάθεσης </a:t>
            </a:r>
            <a:endParaRPr lang="el-GR" sz="3200" b="1" dirty="0">
              <a:solidFill>
                <a:srgbClr val="0000FF"/>
              </a:solidFill>
              <a:latin typeface="Times New Roman" pitchFamily="18" charset="0"/>
            </a:endParaRPr>
          </a:p>
        </p:txBody>
      </p:sp>
      <p:sp>
        <p:nvSpPr>
          <p:cNvPr id="429062" name="Line 6"/>
          <p:cNvSpPr>
            <a:spLocks noChangeShapeType="1"/>
          </p:cNvSpPr>
          <p:nvPr/>
        </p:nvSpPr>
        <p:spPr bwMode="auto">
          <a:xfrm>
            <a:off x="2438400" y="4876800"/>
            <a:ext cx="4572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9063" name="Oval 7"/>
          <p:cNvSpPr>
            <a:spLocks noChangeArrowheads="1"/>
          </p:cNvSpPr>
          <p:nvPr/>
        </p:nvSpPr>
        <p:spPr bwMode="auto">
          <a:xfrm>
            <a:off x="7524328" y="1676400"/>
            <a:ext cx="1368152" cy="114300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400" dirty="0">
                <a:latin typeface="Times New Roman" pitchFamily="18" charset="0"/>
              </a:rPr>
              <a:t>Από </a:t>
            </a:r>
          </a:p>
          <a:p>
            <a:pPr algn="ctr" eaLnBrk="0" hangingPunct="0"/>
            <a:r>
              <a:rPr lang="el-GR" sz="2400" dirty="0">
                <a:latin typeface="Times New Roman" pitchFamily="18" charset="0"/>
              </a:rPr>
              <a:t>ΚΑΧ</a:t>
            </a:r>
          </a:p>
        </p:txBody>
      </p:sp>
      <p:sp>
        <p:nvSpPr>
          <p:cNvPr id="429064" name="Line 8"/>
          <p:cNvSpPr>
            <a:spLocks noChangeShapeType="1"/>
          </p:cNvSpPr>
          <p:nvPr/>
        </p:nvSpPr>
        <p:spPr bwMode="auto">
          <a:xfrm flipH="1">
            <a:off x="6732240" y="2204864"/>
            <a:ext cx="60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9065" name="Line 9"/>
          <p:cNvSpPr>
            <a:spLocks noChangeShapeType="1"/>
          </p:cNvSpPr>
          <p:nvPr/>
        </p:nvSpPr>
        <p:spPr bwMode="auto">
          <a:xfrm>
            <a:off x="4572000" y="4876800"/>
            <a:ext cx="0" cy="1676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9066" name="Text Box 10"/>
          <p:cNvSpPr txBox="1">
            <a:spLocks noChangeArrowheads="1"/>
          </p:cNvSpPr>
          <p:nvPr/>
        </p:nvSpPr>
        <p:spPr bwMode="auto">
          <a:xfrm>
            <a:off x="3733800" y="4419600"/>
            <a:ext cx="249100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l-GR" sz="2400" b="1" dirty="0" smtClean="0">
                <a:latin typeface="Times New Roman" pitchFamily="18" charset="0"/>
              </a:rPr>
              <a:t>ΙΣΟΛΟΓΙΣΜΟΣ </a:t>
            </a:r>
            <a:endParaRPr lang="el-GR" sz="2400" b="1" dirty="0">
              <a:latin typeface="Times New Roman" pitchFamily="18" charset="0"/>
            </a:endParaRPr>
          </a:p>
        </p:txBody>
      </p:sp>
      <p:sp>
        <p:nvSpPr>
          <p:cNvPr id="429067" name="Text Box 11"/>
          <p:cNvSpPr txBox="1">
            <a:spLocks noChangeArrowheads="1"/>
          </p:cNvSpPr>
          <p:nvPr/>
        </p:nvSpPr>
        <p:spPr bwMode="auto">
          <a:xfrm>
            <a:off x="4479925" y="4918075"/>
            <a:ext cx="398218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l-GR" sz="2400" dirty="0">
                <a:latin typeface="Times New Roman" pitchFamily="18" charset="0"/>
              </a:rPr>
              <a:t>  </a:t>
            </a:r>
            <a:r>
              <a:rPr lang="el-GR" sz="2400" b="1" dirty="0">
                <a:latin typeface="Times New Roman" pitchFamily="18" charset="0"/>
              </a:rPr>
              <a:t>Ι.Κ.</a:t>
            </a:r>
            <a:r>
              <a:rPr lang="el-GR" sz="2400" dirty="0">
                <a:latin typeface="Times New Roman" pitchFamily="18" charset="0"/>
              </a:rPr>
              <a:t>                                </a:t>
            </a:r>
            <a:r>
              <a:rPr lang="el-GR" sz="2400" b="1" dirty="0">
                <a:latin typeface="Times New Roman" pitchFamily="18" charset="0"/>
              </a:rPr>
              <a:t>ΧΧΧ</a:t>
            </a:r>
          </a:p>
        </p:txBody>
      </p:sp>
      <p:sp>
        <p:nvSpPr>
          <p:cNvPr id="429068" name="Text Box 12"/>
          <p:cNvSpPr txBox="1">
            <a:spLocks noChangeArrowheads="1"/>
          </p:cNvSpPr>
          <p:nvPr/>
        </p:nvSpPr>
        <p:spPr bwMode="auto">
          <a:xfrm>
            <a:off x="4572000" y="5334000"/>
            <a:ext cx="223224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2400" b="1" dirty="0">
                <a:latin typeface="Times New Roman" pitchFamily="18" charset="0"/>
              </a:rPr>
              <a:t>Αποθεματικά</a:t>
            </a:r>
          </a:p>
        </p:txBody>
      </p:sp>
      <p:sp>
        <p:nvSpPr>
          <p:cNvPr id="429069" name="Rectangle 13"/>
          <p:cNvSpPr>
            <a:spLocks noChangeArrowheads="1"/>
          </p:cNvSpPr>
          <p:nvPr/>
        </p:nvSpPr>
        <p:spPr bwMode="auto">
          <a:xfrm>
            <a:off x="6978650" y="5334000"/>
            <a:ext cx="18742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l-GR" sz="2400" b="1" dirty="0">
                <a:latin typeface="Times New Roman" pitchFamily="18" charset="0"/>
              </a:rPr>
              <a:t>ΧΧΧ + 1.500</a:t>
            </a:r>
          </a:p>
        </p:txBody>
      </p:sp>
      <p:sp>
        <p:nvSpPr>
          <p:cNvPr id="429070" name="Rectangle 14"/>
          <p:cNvSpPr>
            <a:spLocks noChangeArrowheads="1"/>
          </p:cNvSpPr>
          <p:nvPr/>
        </p:nvSpPr>
        <p:spPr bwMode="auto">
          <a:xfrm>
            <a:off x="4572000" y="5791200"/>
            <a:ext cx="2664296"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r>
              <a:rPr lang="el-GR" sz="2400" b="1" dirty="0">
                <a:latin typeface="Times New Roman" pitchFamily="18" charset="0"/>
              </a:rPr>
              <a:t>Κέρδη εις νέο</a:t>
            </a:r>
          </a:p>
        </p:txBody>
      </p:sp>
      <p:sp>
        <p:nvSpPr>
          <p:cNvPr id="429071" name="Rectangle 15"/>
          <p:cNvSpPr>
            <a:spLocks noChangeArrowheads="1"/>
          </p:cNvSpPr>
          <p:nvPr/>
        </p:nvSpPr>
        <p:spPr bwMode="auto">
          <a:xfrm>
            <a:off x="7131050" y="5791200"/>
            <a:ext cx="1631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l-GR" sz="2400" dirty="0">
                <a:latin typeface="Times New Roman" pitchFamily="18" charset="0"/>
              </a:rPr>
              <a:t>             </a:t>
            </a:r>
            <a:r>
              <a:rPr lang="el-GR" sz="2400" b="1" dirty="0">
                <a:latin typeface="Times New Roman" pitchFamily="18" charset="0"/>
              </a:rPr>
              <a:t>700</a:t>
            </a:r>
          </a:p>
        </p:txBody>
      </p:sp>
      <p:sp>
        <p:nvSpPr>
          <p:cNvPr id="429072" name="Text Box 16"/>
          <p:cNvSpPr txBox="1">
            <a:spLocks noChangeArrowheads="1"/>
          </p:cNvSpPr>
          <p:nvPr/>
        </p:nvSpPr>
        <p:spPr bwMode="auto">
          <a:xfrm>
            <a:off x="4479925" y="6137275"/>
            <a:ext cx="434445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l-GR" sz="2400" b="1" dirty="0">
                <a:latin typeface="Times New Roman" pitchFamily="18" charset="0"/>
              </a:rPr>
              <a:t> Σύνολο Ι.Κ             ΧΧΧ +2.200</a:t>
            </a:r>
          </a:p>
        </p:txBody>
      </p:sp>
      <p:sp>
        <p:nvSpPr>
          <p:cNvPr id="429073" name="Line 17"/>
          <p:cNvSpPr>
            <a:spLocks noChangeShapeType="1"/>
          </p:cNvSpPr>
          <p:nvPr/>
        </p:nvSpPr>
        <p:spPr bwMode="auto">
          <a:xfrm>
            <a:off x="6553200" y="3505200"/>
            <a:ext cx="1524000" cy="2057400"/>
          </a:xfrm>
          <a:prstGeom prst="line">
            <a:avLst/>
          </a:prstGeom>
          <a:noFill/>
          <a:ln w="38100" cmpd="dbl">
            <a:solidFill>
              <a:srgbClr val="2D64D3"/>
            </a:solidFill>
            <a:prstDash val="lg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9074" name="Line 18"/>
          <p:cNvSpPr>
            <a:spLocks noChangeShapeType="1"/>
          </p:cNvSpPr>
          <p:nvPr/>
        </p:nvSpPr>
        <p:spPr bwMode="auto">
          <a:xfrm>
            <a:off x="6477000" y="4267200"/>
            <a:ext cx="1676400" cy="1752600"/>
          </a:xfrm>
          <a:prstGeom prst="line">
            <a:avLst/>
          </a:prstGeom>
          <a:noFill/>
          <a:ln w="38100" cmpd="dbl">
            <a:solidFill>
              <a:srgbClr val="FF870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9075" name="Oval 19"/>
          <p:cNvSpPr>
            <a:spLocks noChangeArrowheads="1"/>
          </p:cNvSpPr>
          <p:nvPr/>
        </p:nvSpPr>
        <p:spPr bwMode="auto">
          <a:xfrm>
            <a:off x="7236296" y="2819400"/>
            <a:ext cx="1907704" cy="838200"/>
          </a:xfrm>
          <a:prstGeom prst="ellipse">
            <a:avLst/>
          </a:prstGeom>
          <a:solidFill>
            <a:srgbClr val="E4FB37"/>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400" b="1" dirty="0">
                <a:solidFill>
                  <a:srgbClr val="FF0000"/>
                </a:solidFill>
                <a:latin typeface="Times New Roman" pitchFamily="18" charset="0"/>
              </a:rPr>
              <a:t>Υποχρεώσεις</a:t>
            </a:r>
          </a:p>
        </p:txBody>
      </p:sp>
      <p:sp>
        <p:nvSpPr>
          <p:cNvPr id="429076" name="Line 20"/>
          <p:cNvSpPr>
            <a:spLocks noChangeShapeType="1"/>
          </p:cNvSpPr>
          <p:nvPr/>
        </p:nvSpPr>
        <p:spPr bwMode="auto">
          <a:xfrm>
            <a:off x="6660232" y="2708920"/>
            <a:ext cx="1440000" cy="381000"/>
          </a:xfrm>
          <a:prstGeom prst="line">
            <a:avLst/>
          </a:prstGeom>
          <a:noFill/>
          <a:ln w="15875">
            <a:solidFill>
              <a:schemeClr val="tx1"/>
            </a:solidFill>
            <a:round/>
            <a:headEnd w="lg"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9077" name="Line 21"/>
          <p:cNvSpPr>
            <a:spLocks noChangeShapeType="1"/>
          </p:cNvSpPr>
          <p:nvPr/>
        </p:nvSpPr>
        <p:spPr bwMode="auto">
          <a:xfrm flipV="1">
            <a:off x="6732240" y="3501008"/>
            <a:ext cx="12192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Tree>
    <p:extLst>
      <p:ext uri="{BB962C8B-B14F-4D97-AF65-F5344CB8AC3E}">
        <p14:creationId xmlns:p14="http://schemas.microsoft.com/office/powerpoint/2010/main" xmlns="" val="2931646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9063"/>
                                        </p:tgtEl>
                                        <p:attrNameLst>
                                          <p:attrName>style.visibility</p:attrName>
                                        </p:attrNameLst>
                                      </p:cBhvr>
                                      <p:to>
                                        <p:strVal val="visible"/>
                                      </p:to>
                                    </p:set>
                                    <p:anim calcmode="lin" valueType="num">
                                      <p:cBhvr additive="base">
                                        <p:cTn id="7" dur="500" fill="hold"/>
                                        <p:tgtEl>
                                          <p:spTgt spid="429063"/>
                                        </p:tgtEl>
                                        <p:attrNameLst>
                                          <p:attrName>ppt_x</p:attrName>
                                        </p:attrNameLst>
                                      </p:cBhvr>
                                      <p:tavLst>
                                        <p:tav tm="0">
                                          <p:val>
                                            <p:strVal val="0-#ppt_w/2"/>
                                          </p:val>
                                        </p:tav>
                                        <p:tav tm="100000">
                                          <p:val>
                                            <p:strVal val="#ppt_x"/>
                                          </p:val>
                                        </p:tav>
                                      </p:tavLst>
                                    </p:anim>
                                    <p:anim calcmode="lin" valueType="num">
                                      <p:cBhvr additive="base">
                                        <p:cTn id="8" dur="500" fill="hold"/>
                                        <p:tgtEl>
                                          <p:spTgt spid="4290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29064"/>
                                        </p:tgtEl>
                                        <p:attrNameLst>
                                          <p:attrName>style.visibility</p:attrName>
                                        </p:attrNameLst>
                                      </p:cBhvr>
                                      <p:to>
                                        <p:strVal val="visible"/>
                                      </p:to>
                                    </p:set>
                                    <p:anim calcmode="lin" valueType="num">
                                      <p:cBhvr additive="base">
                                        <p:cTn id="13" dur="500" fill="hold"/>
                                        <p:tgtEl>
                                          <p:spTgt spid="429064"/>
                                        </p:tgtEl>
                                        <p:attrNameLst>
                                          <p:attrName>ppt_x</p:attrName>
                                        </p:attrNameLst>
                                      </p:cBhvr>
                                      <p:tavLst>
                                        <p:tav tm="0">
                                          <p:val>
                                            <p:strVal val="0-#ppt_w/2"/>
                                          </p:val>
                                        </p:tav>
                                        <p:tav tm="100000">
                                          <p:val>
                                            <p:strVal val="#ppt_x"/>
                                          </p:val>
                                        </p:tav>
                                      </p:tavLst>
                                    </p:anim>
                                    <p:anim calcmode="lin" valueType="num">
                                      <p:cBhvr additive="base">
                                        <p:cTn id="14" dur="500" fill="hold"/>
                                        <p:tgtEl>
                                          <p:spTgt spid="42906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29068"/>
                                        </p:tgtEl>
                                        <p:attrNameLst>
                                          <p:attrName>style.visibility</p:attrName>
                                        </p:attrNameLst>
                                      </p:cBhvr>
                                      <p:to>
                                        <p:strVal val="visible"/>
                                      </p:to>
                                    </p:set>
                                    <p:anim calcmode="lin" valueType="num">
                                      <p:cBhvr additive="base">
                                        <p:cTn id="19" dur="500" fill="hold"/>
                                        <p:tgtEl>
                                          <p:spTgt spid="429068"/>
                                        </p:tgtEl>
                                        <p:attrNameLst>
                                          <p:attrName>ppt_x</p:attrName>
                                        </p:attrNameLst>
                                      </p:cBhvr>
                                      <p:tavLst>
                                        <p:tav tm="0">
                                          <p:val>
                                            <p:strVal val="0-#ppt_w/2"/>
                                          </p:val>
                                        </p:tav>
                                        <p:tav tm="100000">
                                          <p:val>
                                            <p:strVal val="#ppt_x"/>
                                          </p:val>
                                        </p:tav>
                                      </p:tavLst>
                                    </p:anim>
                                    <p:anim calcmode="lin" valueType="num">
                                      <p:cBhvr additive="base">
                                        <p:cTn id="20" dur="500" fill="hold"/>
                                        <p:tgtEl>
                                          <p:spTgt spid="4290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29073"/>
                                        </p:tgtEl>
                                        <p:attrNameLst>
                                          <p:attrName>style.visibility</p:attrName>
                                        </p:attrNameLst>
                                      </p:cBhvr>
                                      <p:to>
                                        <p:strVal val="visible"/>
                                      </p:to>
                                    </p:set>
                                    <p:anim calcmode="lin" valueType="num">
                                      <p:cBhvr additive="base">
                                        <p:cTn id="25" dur="500" fill="hold"/>
                                        <p:tgtEl>
                                          <p:spTgt spid="429073"/>
                                        </p:tgtEl>
                                        <p:attrNameLst>
                                          <p:attrName>ppt_x</p:attrName>
                                        </p:attrNameLst>
                                      </p:cBhvr>
                                      <p:tavLst>
                                        <p:tav tm="0">
                                          <p:val>
                                            <p:strVal val="0-#ppt_w/2"/>
                                          </p:val>
                                        </p:tav>
                                        <p:tav tm="100000">
                                          <p:val>
                                            <p:strVal val="#ppt_x"/>
                                          </p:val>
                                        </p:tav>
                                      </p:tavLst>
                                    </p:anim>
                                    <p:anim calcmode="lin" valueType="num">
                                      <p:cBhvr additive="base">
                                        <p:cTn id="26" dur="500" fill="hold"/>
                                        <p:tgtEl>
                                          <p:spTgt spid="42907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29069"/>
                                        </p:tgtEl>
                                        <p:attrNameLst>
                                          <p:attrName>style.visibility</p:attrName>
                                        </p:attrNameLst>
                                      </p:cBhvr>
                                      <p:to>
                                        <p:strVal val="visible"/>
                                      </p:to>
                                    </p:set>
                                    <p:anim calcmode="lin" valueType="num">
                                      <p:cBhvr additive="base">
                                        <p:cTn id="31" dur="500" fill="hold"/>
                                        <p:tgtEl>
                                          <p:spTgt spid="429069"/>
                                        </p:tgtEl>
                                        <p:attrNameLst>
                                          <p:attrName>ppt_x</p:attrName>
                                        </p:attrNameLst>
                                      </p:cBhvr>
                                      <p:tavLst>
                                        <p:tav tm="0">
                                          <p:val>
                                            <p:strVal val="0-#ppt_w/2"/>
                                          </p:val>
                                        </p:tav>
                                        <p:tav tm="100000">
                                          <p:val>
                                            <p:strVal val="#ppt_x"/>
                                          </p:val>
                                        </p:tav>
                                      </p:tavLst>
                                    </p:anim>
                                    <p:anim calcmode="lin" valueType="num">
                                      <p:cBhvr additive="base">
                                        <p:cTn id="32" dur="500" fill="hold"/>
                                        <p:tgtEl>
                                          <p:spTgt spid="42906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29070"/>
                                        </p:tgtEl>
                                        <p:attrNameLst>
                                          <p:attrName>style.visibility</p:attrName>
                                        </p:attrNameLst>
                                      </p:cBhvr>
                                      <p:to>
                                        <p:strVal val="visible"/>
                                      </p:to>
                                    </p:set>
                                    <p:anim calcmode="lin" valueType="num">
                                      <p:cBhvr additive="base">
                                        <p:cTn id="37" dur="500" fill="hold"/>
                                        <p:tgtEl>
                                          <p:spTgt spid="429070"/>
                                        </p:tgtEl>
                                        <p:attrNameLst>
                                          <p:attrName>ppt_x</p:attrName>
                                        </p:attrNameLst>
                                      </p:cBhvr>
                                      <p:tavLst>
                                        <p:tav tm="0">
                                          <p:val>
                                            <p:strVal val="0-#ppt_w/2"/>
                                          </p:val>
                                        </p:tav>
                                        <p:tav tm="100000">
                                          <p:val>
                                            <p:strVal val="#ppt_x"/>
                                          </p:val>
                                        </p:tav>
                                      </p:tavLst>
                                    </p:anim>
                                    <p:anim calcmode="lin" valueType="num">
                                      <p:cBhvr additive="base">
                                        <p:cTn id="38" dur="500" fill="hold"/>
                                        <p:tgtEl>
                                          <p:spTgt spid="4290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29074"/>
                                        </p:tgtEl>
                                        <p:attrNameLst>
                                          <p:attrName>style.visibility</p:attrName>
                                        </p:attrNameLst>
                                      </p:cBhvr>
                                      <p:to>
                                        <p:strVal val="visible"/>
                                      </p:to>
                                    </p:set>
                                    <p:anim calcmode="lin" valueType="num">
                                      <p:cBhvr additive="base">
                                        <p:cTn id="43" dur="500" fill="hold"/>
                                        <p:tgtEl>
                                          <p:spTgt spid="429074"/>
                                        </p:tgtEl>
                                        <p:attrNameLst>
                                          <p:attrName>ppt_x</p:attrName>
                                        </p:attrNameLst>
                                      </p:cBhvr>
                                      <p:tavLst>
                                        <p:tav tm="0">
                                          <p:val>
                                            <p:strVal val="0-#ppt_w/2"/>
                                          </p:val>
                                        </p:tav>
                                        <p:tav tm="100000">
                                          <p:val>
                                            <p:strVal val="#ppt_x"/>
                                          </p:val>
                                        </p:tav>
                                      </p:tavLst>
                                    </p:anim>
                                    <p:anim calcmode="lin" valueType="num">
                                      <p:cBhvr additive="base">
                                        <p:cTn id="44" dur="500" fill="hold"/>
                                        <p:tgtEl>
                                          <p:spTgt spid="42907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29071"/>
                                        </p:tgtEl>
                                        <p:attrNameLst>
                                          <p:attrName>style.visibility</p:attrName>
                                        </p:attrNameLst>
                                      </p:cBhvr>
                                      <p:to>
                                        <p:strVal val="visible"/>
                                      </p:to>
                                    </p:set>
                                    <p:anim calcmode="lin" valueType="num">
                                      <p:cBhvr additive="base">
                                        <p:cTn id="49" dur="500" fill="hold"/>
                                        <p:tgtEl>
                                          <p:spTgt spid="429071"/>
                                        </p:tgtEl>
                                        <p:attrNameLst>
                                          <p:attrName>ppt_x</p:attrName>
                                        </p:attrNameLst>
                                      </p:cBhvr>
                                      <p:tavLst>
                                        <p:tav tm="0">
                                          <p:val>
                                            <p:strVal val="0-#ppt_w/2"/>
                                          </p:val>
                                        </p:tav>
                                        <p:tav tm="100000">
                                          <p:val>
                                            <p:strVal val="#ppt_x"/>
                                          </p:val>
                                        </p:tav>
                                      </p:tavLst>
                                    </p:anim>
                                    <p:anim calcmode="lin" valueType="num">
                                      <p:cBhvr additive="base">
                                        <p:cTn id="50" dur="500" fill="hold"/>
                                        <p:tgtEl>
                                          <p:spTgt spid="42907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29072"/>
                                        </p:tgtEl>
                                        <p:attrNameLst>
                                          <p:attrName>style.visibility</p:attrName>
                                        </p:attrNameLst>
                                      </p:cBhvr>
                                      <p:to>
                                        <p:strVal val="visible"/>
                                      </p:to>
                                    </p:set>
                                    <p:anim calcmode="lin" valueType="num">
                                      <p:cBhvr additive="base">
                                        <p:cTn id="55" dur="500" fill="hold"/>
                                        <p:tgtEl>
                                          <p:spTgt spid="429072"/>
                                        </p:tgtEl>
                                        <p:attrNameLst>
                                          <p:attrName>ppt_x</p:attrName>
                                        </p:attrNameLst>
                                      </p:cBhvr>
                                      <p:tavLst>
                                        <p:tav tm="0">
                                          <p:val>
                                            <p:strVal val="0-#ppt_w/2"/>
                                          </p:val>
                                        </p:tav>
                                        <p:tav tm="100000">
                                          <p:val>
                                            <p:strVal val="#ppt_x"/>
                                          </p:val>
                                        </p:tav>
                                      </p:tavLst>
                                    </p:anim>
                                    <p:anim calcmode="lin" valueType="num">
                                      <p:cBhvr additive="base">
                                        <p:cTn id="56" dur="500" fill="hold"/>
                                        <p:tgtEl>
                                          <p:spTgt spid="429072"/>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29076"/>
                                        </p:tgtEl>
                                        <p:attrNameLst>
                                          <p:attrName>style.visibility</p:attrName>
                                        </p:attrNameLst>
                                      </p:cBhvr>
                                      <p:to>
                                        <p:strVal val="visible"/>
                                      </p:to>
                                    </p:set>
                                    <p:anim calcmode="lin" valueType="num">
                                      <p:cBhvr additive="base">
                                        <p:cTn id="61" dur="500" fill="hold"/>
                                        <p:tgtEl>
                                          <p:spTgt spid="429076"/>
                                        </p:tgtEl>
                                        <p:attrNameLst>
                                          <p:attrName>ppt_x</p:attrName>
                                        </p:attrNameLst>
                                      </p:cBhvr>
                                      <p:tavLst>
                                        <p:tav tm="0">
                                          <p:val>
                                            <p:strVal val="0-#ppt_w/2"/>
                                          </p:val>
                                        </p:tav>
                                        <p:tav tm="100000">
                                          <p:val>
                                            <p:strVal val="#ppt_x"/>
                                          </p:val>
                                        </p:tav>
                                      </p:tavLst>
                                    </p:anim>
                                    <p:anim calcmode="lin" valueType="num">
                                      <p:cBhvr additive="base">
                                        <p:cTn id="62" dur="500" fill="hold"/>
                                        <p:tgtEl>
                                          <p:spTgt spid="42907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29077"/>
                                        </p:tgtEl>
                                        <p:attrNameLst>
                                          <p:attrName>style.visibility</p:attrName>
                                        </p:attrNameLst>
                                      </p:cBhvr>
                                      <p:to>
                                        <p:strVal val="visible"/>
                                      </p:to>
                                    </p:set>
                                    <p:anim calcmode="lin" valueType="num">
                                      <p:cBhvr additive="base">
                                        <p:cTn id="67" dur="500" fill="hold"/>
                                        <p:tgtEl>
                                          <p:spTgt spid="429077"/>
                                        </p:tgtEl>
                                        <p:attrNameLst>
                                          <p:attrName>ppt_x</p:attrName>
                                        </p:attrNameLst>
                                      </p:cBhvr>
                                      <p:tavLst>
                                        <p:tav tm="0">
                                          <p:val>
                                            <p:strVal val="0-#ppt_w/2"/>
                                          </p:val>
                                        </p:tav>
                                        <p:tav tm="100000">
                                          <p:val>
                                            <p:strVal val="#ppt_x"/>
                                          </p:val>
                                        </p:tav>
                                      </p:tavLst>
                                    </p:anim>
                                    <p:anim calcmode="lin" valueType="num">
                                      <p:cBhvr additive="base">
                                        <p:cTn id="68" dur="500" fill="hold"/>
                                        <p:tgtEl>
                                          <p:spTgt spid="429077"/>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29075"/>
                                        </p:tgtEl>
                                        <p:attrNameLst>
                                          <p:attrName>style.visibility</p:attrName>
                                        </p:attrNameLst>
                                      </p:cBhvr>
                                      <p:to>
                                        <p:strVal val="visible"/>
                                      </p:to>
                                    </p:set>
                                    <p:anim calcmode="lin" valueType="num">
                                      <p:cBhvr additive="base">
                                        <p:cTn id="73" dur="500" fill="hold"/>
                                        <p:tgtEl>
                                          <p:spTgt spid="429075"/>
                                        </p:tgtEl>
                                        <p:attrNameLst>
                                          <p:attrName>ppt_x</p:attrName>
                                        </p:attrNameLst>
                                      </p:cBhvr>
                                      <p:tavLst>
                                        <p:tav tm="0">
                                          <p:val>
                                            <p:strVal val="0-#ppt_w/2"/>
                                          </p:val>
                                        </p:tav>
                                        <p:tav tm="100000">
                                          <p:val>
                                            <p:strVal val="#ppt_x"/>
                                          </p:val>
                                        </p:tav>
                                      </p:tavLst>
                                    </p:anim>
                                    <p:anim calcmode="lin" valueType="num">
                                      <p:cBhvr additive="base">
                                        <p:cTn id="74" dur="500" fill="hold"/>
                                        <p:tgtEl>
                                          <p:spTgt spid="4290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63" grpId="0" animBg="1" autoUpdateAnimBg="0"/>
      <p:bldP spid="429064" grpId="0" animBg="1"/>
      <p:bldP spid="429068" grpId="0" autoUpdateAnimBg="0"/>
      <p:bldP spid="429069" grpId="0" autoUpdateAnimBg="0"/>
      <p:bldP spid="429070" grpId="0" autoUpdateAnimBg="0"/>
      <p:bldP spid="429071" grpId="0" autoUpdateAnimBg="0"/>
      <p:bldP spid="429072" grpId="0" autoUpdateAnimBg="0"/>
      <p:bldP spid="429073" grpId="0" animBg="1"/>
      <p:bldP spid="429074" grpId="0" animBg="1"/>
      <p:bldP spid="429075" grpId="0" animBg="1" autoUpdateAnimBg="0"/>
      <p:bldP spid="429076" grpId="0" animBg="1"/>
      <p:bldP spid="429077"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836712"/>
            <a:ext cx="9144000" cy="6021288"/>
          </a:xfrm>
        </p:spPr>
        <p:txBody>
          <a:bodyPr>
            <a:normAutofit/>
          </a:bodyPr>
          <a:lstStyle/>
          <a:p>
            <a:pPr>
              <a:buClr>
                <a:srgbClr val="552803"/>
              </a:buClr>
              <a:buFont typeface="Wingdings" pitchFamily="2" charset="2"/>
              <a:buChar char="ü"/>
              <a:defRPr/>
            </a:pPr>
            <a:r>
              <a:rPr lang="el-GR" sz="2800" b="1" dirty="0" smtClean="0">
                <a:cs typeface="Arial" pitchFamily="34" charset="0"/>
              </a:rPr>
              <a:t>Περιέχονται επεξηγήσεις απαραίτητες για την κατανόηση του ισολογισμού και των αποτελεσμάτων ή παραβίαση αρχών σύνταξης.</a:t>
            </a:r>
          </a:p>
          <a:p>
            <a:pPr>
              <a:buClr>
                <a:srgbClr val="552803"/>
              </a:buClr>
              <a:buFont typeface="Wingdings" pitchFamily="2" charset="2"/>
              <a:buChar char="ü"/>
              <a:defRPr/>
            </a:pPr>
            <a:endParaRPr lang="el-GR" sz="2800" b="1" dirty="0" smtClean="0">
              <a:cs typeface="Arial" pitchFamily="34" charset="0"/>
            </a:endParaRPr>
          </a:p>
          <a:p>
            <a:pPr>
              <a:buClr>
                <a:srgbClr val="552803"/>
              </a:buClr>
              <a:buFont typeface="Wingdings" pitchFamily="2" charset="2"/>
              <a:buChar char="ü"/>
              <a:defRPr/>
            </a:pPr>
            <a:r>
              <a:rPr lang="el-GR" sz="2800" b="1" dirty="0" smtClean="0">
                <a:cs typeface="Arial" pitchFamily="34" charset="0"/>
              </a:rPr>
              <a:t>Ενημερώνει ιδιαίτερα για εκείνες τις περιπτώσεις για τις οποίες υπάρχει η δυνατότητα διαφορετικών τρόπων χειρισμού π.χ. </a:t>
            </a:r>
          </a:p>
          <a:p>
            <a:pPr>
              <a:buClr>
                <a:srgbClr val="552803"/>
              </a:buClr>
              <a:defRPr/>
            </a:pPr>
            <a:r>
              <a:rPr lang="el-GR" sz="2800" b="1" dirty="0" smtClean="0">
                <a:cs typeface="Arial" pitchFamily="34" charset="0"/>
              </a:rPr>
              <a:t>   - αποτίμηση αποθεμάτων,</a:t>
            </a:r>
          </a:p>
          <a:p>
            <a:pPr>
              <a:buClr>
                <a:srgbClr val="552803"/>
              </a:buClr>
              <a:defRPr/>
            </a:pPr>
            <a:r>
              <a:rPr lang="el-GR" sz="2800" b="1" dirty="0" smtClean="0">
                <a:cs typeface="Arial" pitchFamily="34" charset="0"/>
              </a:rPr>
              <a:t>   - ανάλυση επιπρόσθετων πηγών εσόδων, </a:t>
            </a:r>
          </a:p>
          <a:p>
            <a:pPr>
              <a:buClr>
                <a:srgbClr val="552803"/>
              </a:buClr>
              <a:defRPr/>
            </a:pPr>
            <a:r>
              <a:rPr lang="el-GR" sz="2800" b="1" dirty="0" smtClean="0">
                <a:cs typeface="Arial" pitchFamily="34" charset="0"/>
              </a:rPr>
              <a:t>   - υπολογισμός αποσβέσεων, κ.λπ.</a:t>
            </a:r>
          </a:p>
          <a:p>
            <a:pPr>
              <a:buClr>
                <a:srgbClr val="552803"/>
              </a:buClr>
              <a:defRPr/>
            </a:pPr>
            <a:endParaRPr lang="el-GR" sz="2800" b="1" dirty="0" smtClean="0">
              <a:cs typeface="Arial" pitchFamily="34" charset="0"/>
            </a:endParaRPr>
          </a:p>
          <a:p>
            <a:pPr>
              <a:buClr>
                <a:srgbClr val="552803"/>
              </a:buClr>
              <a:buFont typeface="Wingdings" pitchFamily="2" charset="2"/>
              <a:buChar char="ü"/>
              <a:defRPr/>
            </a:pPr>
            <a:r>
              <a:rPr lang="el-GR" sz="2800" b="1" dirty="0" smtClean="0"/>
              <a:t> </a:t>
            </a:r>
            <a:r>
              <a:rPr lang="el-GR" sz="2800" b="1" dirty="0" smtClean="0">
                <a:cs typeface="Arial" pitchFamily="34" charset="0"/>
              </a:rPr>
              <a:t>Επεξήγεται υποχρεωτικά κάθε παρέκκλιση.</a:t>
            </a:r>
          </a:p>
          <a:p>
            <a:endParaRPr lang="el-GR" dirty="0"/>
          </a:p>
        </p:txBody>
      </p:sp>
      <p:sp>
        <p:nvSpPr>
          <p:cNvPr id="3" name="2 - Τίτλος"/>
          <p:cNvSpPr>
            <a:spLocks noGrp="1"/>
          </p:cNvSpPr>
          <p:nvPr>
            <p:ph type="title"/>
          </p:nvPr>
        </p:nvSpPr>
        <p:spPr>
          <a:xfrm>
            <a:off x="457200" y="152400"/>
            <a:ext cx="8229600" cy="756320"/>
          </a:xfrm>
        </p:spPr>
        <p:txBody>
          <a:bodyPr/>
          <a:lstStyle/>
          <a:p>
            <a:pPr algn="ctr"/>
            <a:r>
              <a:rPr lang="el-GR" b="1" dirty="0" smtClean="0">
                <a:solidFill>
                  <a:srgbClr val="7030A0"/>
                </a:solidFill>
              </a:rPr>
              <a:t>ΠΡΟΣΑΡΤΗΜΑ</a:t>
            </a:r>
            <a:endParaRPr lang="el-GR" b="1" dirty="0">
              <a:solidFill>
                <a:srgbClr val="7030A0"/>
              </a:solidFill>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AED58E44-04B7-461F-82A1-76D3F029272F}" type="slidenum">
              <a:rPr lang="el-GR"/>
              <a:pPr/>
              <a:t>227</a:t>
            </a:fld>
            <a:endParaRPr lang="el-GR" dirty="0"/>
          </a:p>
        </p:txBody>
      </p:sp>
      <p:sp>
        <p:nvSpPr>
          <p:cNvPr id="425986" name="Rectangle 2"/>
          <p:cNvSpPr>
            <a:spLocks noGrp="1" noChangeArrowheads="1"/>
          </p:cNvSpPr>
          <p:nvPr>
            <p:ph type="title"/>
          </p:nvPr>
        </p:nvSpPr>
        <p:spPr>
          <a:xfrm>
            <a:off x="457200" y="152400"/>
            <a:ext cx="8229600" cy="684312"/>
          </a:xfrm>
        </p:spPr>
        <p:txBody>
          <a:bodyPr>
            <a:normAutofit fontScale="90000"/>
          </a:bodyPr>
          <a:lstStyle/>
          <a:p>
            <a:pPr algn="ctr"/>
            <a:r>
              <a:rPr lang="el-GR" dirty="0">
                <a:solidFill>
                  <a:srgbClr val="C00000"/>
                </a:solidFill>
              </a:rPr>
              <a:t>Τι είναι </a:t>
            </a:r>
            <a:r>
              <a:rPr lang="el-GR" dirty="0" smtClean="0">
                <a:solidFill>
                  <a:srgbClr val="C00000"/>
                </a:solidFill>
              </a:rPr>
              <a:t>Έξοδο</a:t>
            </a:r>
            <a:r>
              <a:rPr lang="el-GR" dirty="0">
                <a:solidFill>
                  <a:srgbClr val="C00000"/>
                </a:solidFill>
              </a:rPr>
              <a:t>?</a:t>
            </a:r>
          </a:p>
        </p:txBody>
      </p:sp>
      <p:sp>
        <p:nvSpPr>
          <p:cNvPr id="425987" name="Rectangle 3"/>
          <p:cNvSpPr>
            <a:spLocks noGrp="1" noChangeArrowheads="1"/>
          </p:cNvSpPr>
          <p:nvPr>
            <p:ph type="body" idx="1"/>
          </p:nvPr>
        </p:nvSpPr>
        <p:spPr>
          <a:xfrm>
            <a:off x="457200" y="1524000"/>
            <a:ext cx="8229600" cy="5334000"/>
          </a:xfrm>
        </p:spPr>
        <p:txBody>
          <a:bodyPr/>
          <a:lstStyle/>
          <a:p>
            <a:r>
              <a:rPr lang="el-GR" dirty="0">
                <a:solidFill>
                  <a:schemeClr val="bg1">
                    <a:lumMod val="95000"/>
                    <a:lumOff val="5000"/>
                  </a:schemeClr>
                </a:solidFill>
              </a:rPr>
              <a:t>Έξοδο θεωρείται κάθε μείωση των </a:t>
            </a:r>
            <a:r>
              <a:rPr lang="el-GR" dirty="0" smtClean="0">
                <a:solidFill>
                  <a:schemeClr val="bg1">
                    <a:lumMod val="95000"/>
                    <a:lumOff val="5000"/>
                  </a:schemeClr>
                </a:solidFill>
              </a:rPr>
              <a:t>Ι.Κ. </a:t>
            </a:r>
            <a:r>
              <a:rPr lang="el-GR" dirty="0">
                <a:solidFill>
                  <a:schemeClr val="bg1">
                    <a:lumMod val="95000"/>
                    <a:lumOff val="5000"/>
                  </a:schemeClr>
                </a:solidFill>
              </a:rPr>
              <a:t>που προέρχεται από τη </a:t>
            </a:r>
            <a:r>
              <a:rPr lang="el-GR" b="1" dirty="0">
                <a:solidFill>
                  <a:schemeClr val="bg1">
                    <a:lumMod val="95000"/>
                    <a:lumOff val="5000"/>
                  </a:schemeClr>
                </a:solidFill>
              </a:rPr>
              <a:t>διάθεση</a:t>
            </a:r>
            <a:r>
              <a:rPr lang="el-GR" dirty="0">
                <a:solidFill>
                  <a:schemeClr val="bg1">
                    <a:lumMod val="95000"/>
                    <a:lumOff val="5000"/>
                  </a:schemeClr>
                </a:solidFill>
              </a:rPr>
              <a:t>, την </a:t>
            </a:r>
            <a:r>
              <a:rPr lang="el-GR" b="1" dirty="0">
                <a:solidFill>
                  <a:schemeClr val="bg1">
                    <a:lumMod val="95000"/>
                    <a:lumOff val="5000"/>
                  </a:schemeClr>
                </a:solidFill>
              </a:rPr>
              <a:t>ανάλωση</a:t>
            </a:r>
            <a:r>
              <a:rPr lang="el-GR" dirty="0">
                <a:solidFill>
                  <a:schemeClr val="bg1">
                    <a:lumMod val="95000"/>
                    <a:lumOff val="5000"/>
                  </a:schemeClr>
                </a:solidFill>
              </a:rPr>
              <a:t> ή τη </a:t>
            </a:r>
            <a:r>
              <a:rPr lang="el-GR" b="1" dirty="0">
                <a:solidFill>
                  <a:schemeClr val="bg1">
                    <a:lumMod val="95000"/>
                    <a:lumOff val="5000"/>
                  </a:schemeClr>
                </a:solidFill>
              </a:rPr>
              <a:t>χρησιμοποίηση </a:t>
            </a:r>
            <a:r>
              <a:rPr lang="el-GR" dirty="0">
                <a:solidFill>
                  <a:schemeClr val="bg1">
                    <a:lumMod val="95000"/>
                    <a:lumOff val="5000"/>
                  </a:schemeClr>
                </a:solidFill>
              </a:rPr>
              <a:t>στοιχείων του </a:t>
            </a:r>
            <a:r>
              <a:rPr lang="el-GR" b="1" dirty="0">
                <a:solidFill>
                  <a:schemeClr val="bg1">
                    <a:lumMod val="95000"/>
                    <a:lumOff val="5000"/>
                  </a:schemeClr>
                </a:solidFill>
              </a:rPr>
              <a:t>ενεργητικού</a:t>
            </a:r>
            <a:r>
              <a:rPr lang="el-GR" dirty="0">
                <a:solidFill>
                  <a:schemeClr val="bg1">
                    <a:lumMod val="95000"/>
                    <a:lumOff val="5000"/>
                  </a:schemeClr>
                </a:solidFill>
              </a:rPr>
              <a:t> ή τη </a:t>
            </a:r>
            <a:r>
              <a:rPr lang="el-GR" b="1" dirty="0">
                <a:solidFill>
                  <a:schemeClr val="bg1">
                    <a:lumMod val="95000"/>
                    <a:lumOff val="5000"/>
                  </a:schemeClr>
                </a:solidFill>
              </a:rPr>
              <a:t>χρησιμοποίηση υπηρεσιών τρίτων</a:t>
            </a:r>
            <a:r>
              <a:rPr lang="el-GR" dirty="0">
                <a:solidFill>
                  <a:schemeClr val="bg1">
                    <a:lumMod val="95000"/>
                    <a:lumOff val="5000"/>
                  </a:schemeClr>
                </a:solidFill>
              </a:rPr>
              <a:t> για την κάλυψη λειτουργικών αναγκών της επιχείρησης </a:t>
            </a:r>
          </a:p>
        </p:txBody>
      </p:sp>
      <p:sp>
        <p:nvSpPr>
          <p:cNvPr id="425988" name="Rectangle 4"/>
          <p:cNvSpPr>
            <a:spLocks noChangeArrowheads="1"/>
          </p:cNvSpPr>
          <p:nvPr/>
        </p:nvSpPr>
        <p:spPr bwMode="auto">
          <a:xfrm>
            <a:off x="611560" y="4653136"/>
            <a:ext cx="2057400" cy="914400"/>
          </a:xfrm>
          <a:prstGeom prst="rect">
            <a:avLst/>
          </a:prstGeom>
          <a:solidFill>
            <a:srgbClr val="5B90A5"/>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400" b="1" dirty="0">
                <a:solidFill>
                  <a:srgbClr val="7030A0"/>
                </a:solidFill>
              </a:rPr>
              <a:t>Προϊόντα</a:t>
            </a:r>
          </a:p>
          <a:p>
            <a:pPr algn="ctr" eaLnBrk="0" hangingPunct="0"/>
            <a:r>
              <a:rPr lang="el-GR" sz="2400" b="1" dirty="0">
                <a:solidFill>
                  <a:srgbClr val="7030A0"/>
                </a:solidFill>
              </a:rPr>
              <a:t>Εμπορεύματα</a:t>
            </a:r>
          </a:p>
        </p:txBody>
      </p:sp>
      <p:sp>
        <p:nvSpPr>
          <p:cNvPr id="425989" name="Rectangle 5"/>
          <p:cNvSpPr>
            <a:spLocks noChangeArrowheads="1"/>
          </p:cNvSpPr>
          <p:nvPr/>
        </p:nvSpPr>
        <p:spPr bwMode="auto">
          <a:xfrm>
            <a:off x="3347864" y="4653136"/>
            <a:ext cx="1752600" cy="914400"/>
          </a:xfrm>
          <a:prstGeom prst="rect">
            <a:avLst/>
          </a:prstGeom>
          <a:solidFill>
            <a:srgbClr val="29D72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400" b="1" dirty="0">
                <a:solidFill>
                  <a:srgbClr val="002060"/>
                </a:solidFill>
              </a:rPr>
              <a:t>Υλικά</a:t>
            </a:r>
          </a:p>
        </p:txBody>
      </p:sp>
      <p:sp>
        <p:nvSpPr>
          <p:cNvPr id="425990" name="Rectangle 6"/>
          <p:cNvSpPr>
            <a:spLocks noChangeArrowheads="1"/>
          </p:cNvSpPr>
          <p:nvPr/>
        </p:nvSpPr>
        <p:spPr bwMode="auto">
          <a:xfrm>
            <a:off x="6084168" y="4797152"/>
            <a:ext cx="1828800" cy="838200"/>
          </a:xfrm>
          <a:prstGeom prst="rect">
            <a:avLst/>
          </a:prstGeom>
          <a:solidFill>
            <a:srgbClr val="D7595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400" b="1" dirty="0">
                <a:solidFill>
                  <a:srgbClr val="FFFF00"/>
                </a:solidFill>
              </a:rPr>
              <a:t>Αποσβέσεις</a:t>
            </a:r>
          </a:p>
        </p:txBody>
      </p:sp>
      <p:sp>
        <p:nvSpPr>
          <p:cNvPr id="425991" name="Line 7"/>
          <p:cNvSpPr>
            <a:spLocks noChangeShapeType="1"/>
          </p:cNvSpPr>
          <p:nvPr/>
        </p:nvSpPr>
        <p:spPr bwMode="auto">
          <a:xfrm flipV="1">
            <a:off x="1763688" y="2636912"/>
            <a:ext cx="2362200" cy="2133600"/>
          </a:xfrm>
          <a:prstGeom prst="line">
            <a:avLst/>
          </a:prstGeom>
          <a:noFill/>
          <a:ln w="57150">
            <a:solidFill>
              <a:srgbClr val="5B90A5"/>
            </a:solidFill>
            <a:prstDash val="lgDashDot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5992" name="Line 8"/>
          <p:cNvSpPr>
            <a:spLocks noChangeShapeType="1"/>
          </p:cNvSpPr>
          <p:nvPr/>
        </p:nvSpPr>
        <p:spPr bwMode="auto">
          <a:xfrm flipV="1">
            <a:off x="4419600" y="2819400"/>
            <a:ext cx="2667000" cy="2209800"/>
          </a:xfrm>
          <a:prstGeom prst="line">
            <a:avLst/>
          </a:prstGeom>
          <a:noFill/>
          <a:ln w="57150">
            <a:solidFill>
              <a:srgbClr val="29D729"/>
            </a:solidFill>
            <a:prstDash val="lgDashDot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5993" name="Line 9"/>
          <p:cNvSpPr>
            <a:spLocks noChangeShapeType="1"/>
          </p:cNvSpPr>
          <p:nvPr/>
        </p:nvSpPr>
        <p:spPr bwMode="auto">
          <a:xfrm flipH="1" flipV="1">
            <a:off x="4572000" y="3356992"/>
            <a:ext cx="2819400" cy="1371600"/>
          </a:xfrm>
          <a:prstGeom prst="line">
            <a:avLst/>
          </a:prstGeom>
          <a:noFill/>
          <a:ln w="57150">
            <a:solidFill>
              <a:schemeClr val="accent2"/>
            </a:solidFill>
            <a:prstDash val="lgDashDot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5994" name="Rectangle 10"/>
          <p:cNvSpPr>
            <a:spLocks noChangeArrowheads="1"/>
          </p:cNvSpPr>
          <p:nvPr/>
        </p:nvSpPr>
        <p:spPr bwMode="auto">
          <a:xfrm>
            <a:off x="1691680" y="5661248"/>
            <a:ext cx="5638800" cy="762000"/>
          </a:xfrm>
          <a:prstGeom prst="rect">
            <a:avLst/>
          </a:prstGeom>
          <a:solidFill>
            <a:srgbClr val="E4FB37"/>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400" b="1" dirty="0">
                <a:solidFill>
                  <a:schemeClr val="bg1">
                    <a:lumMod val="95000"/>
                    <a:lumOff val="5000"/>
                  </a:schemeClr>
                </a:solidFill>
              </a:rPr>
              <a:t>Αμοιβές εργαζομένων,</a:t>
            </a:r>
          </a:p>
          <a:p>
            <a:pPr algn="ctr" eaLnBrk="0" hangingPunct="0"/>
            <a:r>
              <a:rPr lang="el-GR" sz="2400" b="1" dirty="0">
                <a:solidFill>
                  <a:schemeClr val="bg1">
                    <a:lumMod val="95000"/>
                    <a:lumOff val="5000"/>
                  </a:schemeClr>
                </a:solidFill>
              </a:rPr>
              <a:t>Έξοδα ΔΕΚΟ, Διαφημίσεις, Τόκοι </a:t>
            </a:r>
          </a:p>
        </p:txBody>
      </p:sp>
      <p:sp>
        <p:nvSpPr>
          <p:cNvPr id="425995" name="Line 11"/>
          <p:cNvSpPr>
            <a:spLocks noChangeShapeType="1"/>
          </p:cNvSpPr>
          <p:nvPr/>
        </p:nvSpPr>
        <p:spPr bwMode="auto">
          <a:xfrm flipH="1" flipV="1">
            <a:off x="2843808" y="3717032"/>
            <a:ext cx="304800" cy="1752600"/>
          </a:xfrm>
          <a:prstGeom prst="line">
            <a:avLst/>
          </a:prstGeom>
          <a:noFill/>
          <a:ln w="57150">
            <a:solidFill>
              <a:srgbClr val="E4FB37"/>
            </a:solidFill>
            <a:prstDash val="lgDashDot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425996" name="Rectangle 12"/>
          <p:cNvSpPr>
            <a:spLocks noChangeArrowheads="1"/>
          </p:cNvSpPr>
          <p:nvPr/>
        </p:nvSpPr>
        <p:spPr bwMode="auto">
          <a:xfrm>
            <a:off x="683568" y="836712"/>
            <a:ext cx="8001000" cy="609600"/>
          </a:xfrm>
          <a:prstGeom prst="rect">
            <a:avLst/>
          </a:prstGeom>
          <a:solidFill>
            <a:srgbClr val="ACFAF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000" b="1" dirty="0">
                <a:solidFill>
                  <a:srgbClr val="FF0000"/>
                </a:solidFill>
              </a:rPr>
              <a:t>Η δημιουργία των εξόδων είναι </a:t>
            </a:r>
            <a:r>
              <a:rPr lang="el-GR" sz="2400" b="1" dirty="0">
                <a:solidFill>
                  <a:srgbClr val="FF0000"/>
                </a:solidFill>
              </a:rPr>
              <a:t>ανεξάρτητη</a:t>
            </a:r>
          </a:p>
          <a:p>
            <a:pPr algn="ctr" eaLnBrk="0" hangingPunct="0"/>
            <a:r>
              <a:rPr lang="el-GR" sz="2000" b="1" dirty="0">
                <a:solidFill>
                  <a:srgbClr val="FF0000"/>
                </a:solidFill>
              </a:rPr>
              <a:t> από την πληρωμή χρημάτων!!!</a:t>
            </a:r>
          </a:p>
        </p:txBody>
      </p:sp>
    </p:spTree>
    <p:extLst>
      <p:ext uri="{BB962C8B-B14F-4D97-AF65-F5344CB8AC3E}">
        <p14:creationId xmlns:p14="http://schemas.microsoft.com/office/powerpoint/2010/main" xmlns="" val="255937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5987">
                                            <p:txEl>
                                              <p:pRg st="0" end="0"/>
                                            </p:txEl>
                                          </p:spTgt>
                                        </p:tgtEl>
                                        <p:attrNameLst>
                                          <p:attrName>style.visibility</p:attrName>
                                        </p:attrNameLst>
                                      </p:cBhvr>
                                      <p:to>
                                        <p:strVal val="visible"/>
                                      </p:to>
                                    </p:set>
                                    <p:anim calcmode="lin" valueType="num">
                                      <p:cBhvr additive="base">
                                        <p:cTn id="7" dur="500" fill="hold"/>
                                        <p:tgtEl>
                                          <p:spTgt spid="4259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25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25988"/>
                                        </p:tgtEl>
                                        <p:attrNameLst>
                                          <p:attrName>style.visibility</p:attrName>
                                        </p:attrNameLst>
                                      </p:cBhvr>
                                      <p:to>
                                        <p:strVal val="visible"/>
                                      </p:to>
                                    </p:set>
                                    <p:animEffect transition="in" filter="slide(fromLeft)">
                                      <p:cBhvr>
                                        <p:cTn id="13" dur="500"/>
                                        <p:tgtEl>
                                          <p:spTgt spid="42598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25991"/>
                                        </p:tgtEl>
                                        <p:attrNameLst>
                                          <p:attrName>style.visibility</p:attrName>
                                        </p:attrNameLst>
                                      </p:cBhvr>
                                      <p:to>
                                        <p:strVal val="visible"/>
                                      </p:to>
                                    </p:set>
                                    <p:anim calcmode="lin" valueType="num">
                                      <p:cBhvr additive="base">
                                        <p:cTn id="18" dur="500" fill="hold"/>
                                        <p:tgtEl>
                                          <p:spTgt spid="425991"/>
                                        </p:tgtEl>
                                        <p:attrNameLst>
                                          <p:attrName>ppt_x</p:attrName>
                                        </p:attrNameLst>
                                      </p:cBhvr>
                                      <p:tavLst>
                                        <p:tav tm="0">
                                          <p:val>
                                            <p:strVal val="0-#ppt_w/2"/>
                                          </p:val>
                                        </p:tav>
                                        <p:tav tm="100000">
                                          <p:val>
                                            <p:strVal val="#ppt_x"/>
                                          </p:val>
                                        </p:tav>
                                      </p:tavLst>
                                    </p:anim>
                                    <p:anim calcmode="lin" valueType="num">
                                      <p:cBhvr additive="base">
                                        <p:cTn id="19" dur="500" fill="hold"/>
                                        <p:tgtEl>
                                          <p:spTgt spid="425991"/>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425989"/>
                                        </p:tgtEl>
                                        <p:attrNameLst>
                                          <p:attrName>style.visibility</p:attrName>
                                        </p:attrNameLst>
                                      </p:cBhvr>
                                      <p:to>
                                        <p:strVal val="visible"/>
                                      </p:to>
                                    </p:set>
                                    <p:animEffect transition="in" filter="slide(fromLeft)">
                                      <p:cBhvr>
                                        <p:cTn id="24" dur="500"/>
                                        <p:tgtEl>
                                          <p:spTgt spid="42598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25992"/>
                                        </p:tgtEl>
                                        <p:attrNameLst>
                                          <p:attrName>style.visibility</p:attrName>
                                        </p:attrNameLst>
                                      </p:cBhvr>
                                      <p:to>
                                        <p:strVal val="visible"/>
                                      </p:to>
                                    </p:set>
                                    <p:anim calcmode="lin" valueType="num">
                                      <p:cBhvr additive="base">
                                        <p:cTn id="29" dur="500" fill="hold"/>
                                        <p:tgtEl>
                                          <p:spTgt spid="425992"/>
                                        </p:tgtEl>
                                        <p:attrNameLst>
                                          <p:attrName>ppt_x</p:attrName>
                                        </p:attrNameLst>
                                      </p:cBhvr>
                                      <p:tavLst>
                                        <p:tav tm="0">
                                          <p:val>
                                            <p:strVal val="0-#ppt_w/2"/>
                                          </p:val>
                                        </p:tav>
                                        <p:tav tm="100000">
                                          <p:val>
                                            <p:strVal val="#ppt_x"/>
                                          </p:val>
                                        </p:tav>
                                      </p:tavLst>
                                    </p:anim>
                                    <p:anim calcmode="lin" valueType="num">
                                      <p:cBhvr additive="base">
                                        <p:cTn id="30" dur="500" fill="hold"/>
                                        <p:tgtEl>
                                          <p:spTgt spid="42599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2" fill="hold" grpId="0" nodeType="clickEffect">
                                  <p:stCondLst>
                                    <p:cond delay="0"/>
                                  </p:stCondLst>
                                  <p:childTnLst>
                                    <p:set>
                                      <p:cBhvr>
                                        <p:cTn id="34" dur="1" fill="hold">
                                          <p:stCondLst>
                                            <p:cond delay="0"/>
                                          </p:stCondLst>
                                        </p:cTn>
                                        <p:tgtEl>
                                          <p:spTgt spid="425990"/>
                                        </p:tgtEl>
                                        <p:attrNameLst>
                                          <p:attrName>style.visibility</p:attrName>
                                        </p:attrNameLst>
                                      </p:cBhvr>
                                      <p:to>
                                        <p:strVal val="visible"/>
                                      </p:to>
                                    </p:set>
                                    <p:animEffect transition="in" filter="slide(fromRight)">
                                      <p:cBhvr>
                                        <p:cTn id="35" dur="500"/>
                                        <p:tgtEl>
                                          <p:spTgt spid="42599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425993"/>
                                        </p:tgtEl>
                                        <p:attrNameLst>
                                          <p:attrName>style.visibility</p:attrName>
                                        </p:attrNameLst>
                                      </p:cBhvr>
                                      <p:to>
                                        <p:strVal val="visible"/>
                                      </p:to>
                                    </p:set>
                                    <p:anim calcmode="lin" valueType="num">
                                      <p:cBhvr additive="base">
                                        <p:cTn id="40" dur="500" fill="hold"/>
                                        <p:tgtEl>
                                          <p:spTgt spid="425993"/>
                                        </p:tgtEl>
                                        <p:attrNameLst>
                                          <p:attrName>ppt_x</p:attrName>
                                        </p:attrNameLst>
                                      </p:cBhvr>
                                      <p:tavLst>
                                        <p:tav tm="0">
                                          <p:val>
                                            <p:strVal val="0-#ppt_w/2"/>
                                          </p:val>
                                        </p:tav>
                                        <p:tav tm="100000">
                                          <p:val>
                                            <p:strVal val="#ppt_x"/>
                                          </p:val>
                                        </p:tav>
                                      </p:tavLst>
                                    </p:anim>
                                    <p:anim calcmode="lin" valueType="num">
                                      <p:cBhvr additive="base">
                                        <p:cTn id="41" dur="500" fill="hold"/>
                                        <p:tgtEl>
                                          <p:spTgt spid="425993"/>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425994"/>
                                        </p:tgtEl>
                                        <p:attrNameLst>
                                          <p:attrName>style.visibility</p:attrName>
                                        </p:attrNameLst>
                                      </p:cBhvr>
                                      <p:to>
                                        <p:strVal val="visible"/>
                                      </p:to>
                                    </p:set>
                                    <p:anim calcmode="lin" valueType="num">
                                      <p:cBhvr additive="base">
                                        <p:cTn id="46" dur="500" fill="hold"/>
                                        <p:tgtEl>
                                          <p:spTgt spid="425994"/>
                                        </p:tgtEl>
                                        <p:attrNameLst>
                                          <p:attrName>ppt_x</p:attrName>
                                        </p:attrNameLst>
                                      </p:cBhvr>
                                      <p:tavLst>
                                        <p:tav tm="0">
                                          <p:val>
                                            <p:strVal val="0-#ppt_w/2"/>
                                          </p:val>
                                        </p:tav>
                                        <p:tav tm="100000">
                                          <p:val>
                                            <p:strVal val="#ppt_x"/>
                                          </p:val>
                                        </p:tav>
                                      </p:tavLst>
                                    </p:anim>
                                    <p:anim calcmode="lin" valueType="num">
                                      <p:cBhvr additive="base">
                                        <p:cTn id="47" dur="500" fill="hold"/>
                                        <p:tgtEl>
                                          <p:spTgt spid="425994"/>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425995"/>
                                        </p:tgtEl>
                                        <p:attrNameLst>
                                          <p:attrName>style.visibility</p:attrName>
                                        </p:attrNameLst>
                                      </p:cBhvr>
                                      <p:to>
                                        <p:strVal val="visible"/>
                                      </p:to>
                                    </p:set>
                                    <p:anim calcmode="lin" valueType="num">
                                      <p:cBhvr additive="base">
                                        <p:cTn id="52" dur="500" fill="hold"/>
                                        <p:tgtEl>
                                          <p:spTgt spid="425995"/>
                                        </p:tgtEl>
                                        <p:attrNameLst>
                                          <p:attrName>ppt_x</p:attrName>
                                        </p:attrNameLst>
                                      </p:cBhvr>
                                      <p:tavLst>
                                        <p:tav tm="0">
                                          <p:val>
                                            <p:strVal val="0-#ppt_w/2"/>
                                          </p:val>
                                        </p:tav>
                                        <p:tav tm="100000">
                                          <p:val>
                                            <p:strVal val="#ppt_x"/>
                                          </p:val>
                                        </p:tav>
                                      </p:tavLst>
                                    </p:anim>
                                    <p:anim calcmode="lin" valueType="num">
                                      <p:cBhvr additive="base">
                                        <p:cTn id="53" dur="500" fill="hold"/>
                                        <p:tgtEl>
                                          <p:spTgt spid="425995"/>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425996"/>
                                        </p:tgtEl>
                                        <p:attrNameLst>
                                          <p:attrName>style.visibility</p:attrName>
                                        </p:attrNameLst>
                                      </p:cBhvr>
                                      <p:to>
                                        <p:strVal val="visible"/>
                                      </p:to>
                                    </p:set>
                                    <p:anim calcmode="lin" valueType="num">
                                      <p:cBhvr additive="base">
                                        <p:cTn id="58" dur="500" fill="hold"/>
                                        <p:tgtEl>
                                          <p:spTgt spid="425996"/>
                                        </p:tgtEl>
                                        <p:attrNameLst>
                                          <p:attrName>ppt_x</p:attrName>
                                        </p:attrNameLst>
                                      </p:cBhvr>
                                      <p:tavLst>
                                        <p:tav tm="0">
                                          <p:val>
                                            <p:strVal val="0-#ppt_w/2"/>
                                          </p:val>
                                        </p:tav>
                                        <p:tav tm="100000">
                                          <p:val>
                                            <p:strVal val="#ppt_x"/>
                                          </p:val>
                                        </p:tav>
                                      </p:tavLst>
                                    </p:anim>
                                    <p:anim calcmode="lin" valueType="num">
                                      <p:cBhvr additive="base">
                                        <p:cTn id="59" dur="500" fill="hold"/>
                                        <p:tgtEl>
                                          <p:spTgt spid="425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7" grpId="0" build="p" autoUpdateAnimBg="0"/>
      <p:bldP spid="425988" grpId="0" animBg="1" autoUpdateAnimBg="0"/>
      <p:bldP spid="425989" grpId="0" animBg="1" autoUpdateAnimBg="0"/>
      <p:bldP spid="425990" grpId="0" animBg="1" autoUpdateAnimBg="0"/>
      <p:bldP spid="425991" grpId="0" animBg="1"/>
      <p:bldP spid="425992" grpId="0" animBg="1"/>
      <p:bldP spid="425993" grpId="0" animBg="1"/>
      <p:bldP spid="425994" grpId="0" animBg="1" autoUpdateAnimBg="0"/>
      <p:bldP spid="425995" grpId="0" animBg="1"/>
      <p:bldP spid="425996" grpId="0" animBg="1"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7887728B-E3B4-4302-ADA6-D1017221D2F5}" type="slidenum">
              <a:rPr lang="el-GR"/>
              <a:pPr/>
              <a:t>228</a:t>
            </a:fld>
            <a:endParaRPr lang="el-GR" dirty="0"/>
          </a:p>
        </p:txBody>
      </p:sp>
      <p:sp>
        <p:nvSpPr>
          <p:cNvPr id="427010" name="Rectangle 2"/>
          <p:cNvSpPr>
            <a:spLocks noGrp="1" noChangeArrowheads="1"/>
          </p:cNvSpPr>
          <p:nvPr>
            <p:ph type="title"/>
          </p:nvPr>
        </p:nvSpPr>
        <p:spPr>
          <a:xfrm>
            <a:off x="457200" y="152400"/>
            <a:ext cx="8229600" cy="684312"/>
          </a:xfrm>
        </p:spPr>
        <p:txBody>
          <a:bodyPr>
            <a:normAutofit fontScale="90000"/>
          </a:bodyPr>
          <a:lstStyle/>
          <a:p>
            <a:pPr algn="ctr"/>
            <a:r>
              <a:rPr lang="el-GR" b="1" dirty="0">
                <a:solidFill>
                  <a:srgbClr val="002060"/>
                </a:solidFill>
              </a:rPr>
              <a:t>Τι είναι </a:t>
            </a:r>
            <a:r>
              <a:rPr lang="el-GR" b="1" dirty="0" smtClean="0">
                <a:solidFill>
                  <a:srgbClr val="002060"/>
                </a:solidFill>
              </a:rPr>
              <a:t>Έσοδο</a:t>
            </a:r>
            <a:r>
              <a:rPr lang="el-GR" b="1" dirty="0">
                <a:solidFill>
                  <a:srgbClr val="002060"/>
                </a:solidFill>
              </a:rPr>
              <a:t>?</a:t>
            </a:r>
          </a:p>
        </p:txBody>
      </p:sp>
      <p:sp>
        <p:nvSpPr>
          <p:cNvPr id="427011" name="Rectangle 3"/>
          <p:cNvSpPr>
            <a:spLocks noGrp="1" noChangeArrowheads="1"/>
          </p:cNvSpPr>
          <p:nvPr>
            <p:ph type="body" idx="1"/>
          </p:nvPr>
        </p:nvSpPr>
        <p:spPr>
          <a:xfrm>
            <a:off x="179512" y="980728"/>
            <a:ext cx="8712968" cy="2753072"/>
          </a:xfrm>
        </p:spPr>
        <p:txBody>
          <a:bodyPr/>
          <a:lstStyle/>
          <a:p>
            <a:pPr>
              <a:lnSpc>
                <a:spcPct val="90000"/>
              </a:lnSpc>
            </a:pPr>
            <a:r>
              <a:rPr lang="el-GR" sz="2800" b="1" dirty="0">
                <a:solidFill>
                  <a:srgbClr val="0070C0"/>
                </a:solidFill>
              </a:rPr>
              <a:t>Ως</a:t>
            </a:r>
            <a:r>
              <a:rPr lang="el-GR" sz="2800" b="1" dirty="0"/>
              <a:t> </a:t>
            </a:r>
            <a:r>
              <a:rPr lang="el-GR" sz="2800" b="1" dirty="0">
                <a:solidFill>
                  <a:srgbClr val="002060"/>
                </a:solidFill>
              </a:rPr>
              <a:t>έσοδο</a:t>
            </a:r>
            <a:r>
              <a:rPr lang="el-GR" sz="2800" b="1" dirty="0"/>
              <a:t> </a:t>
            </a:r>
            <a:r>
              <a:rPr lang="el-GR" sz="2800" b="1" dirty="0">
                <a:solidFill>
                  <a:srgbClr val="0070C0"/>
                </a:solidFill>
              </a:rPr>
              <a:t>θεωρείται κάθε αύξηση των Ι.Κ. που προέρχεται από πώληση αγαθών ή υπηρεσιών ή επιτέλεση άλλων επιχειρηματικών δραστηριοτήτων κατά τη διάρκεια μιας χρονικής περιόδου.</a:t>
            </a:r>
          </a:p>
        </p:txBody>
      </p:sp>
      <p:sp>
        <p:nvSpPr>
          <p:cNvPr id="427012" name="Rectangle 4"/>
          <p:cNvSpPr>
            <a:spLocks noChangeArrowheads="1"/>
          </p:cNvSpPr>
          <p:nvPr/>
        </p:nvSpPr>
        <p:spPr bwMode="auto">
          <a:xfrm>
            <a:off x="251520" y="3886200"/>
            <a:ext cx="8587680" cy="914400"/>
          </a:xfrm>
          <a:prstGeom prst="rect">
            <a:avLst/>
          </a:prstGeom>
          <a:solidFill>
            <a:srgbClr val="EFD9E8"/>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l-GR" sz="2400" b="1" dirty="0">
                <a:solidFill>
                  <a:srgbClr val="0000FF"/>
                </a:solidFill>
              </a:rPr>
              <a:t>Η δημιουργία των εσόδων είναι </a:t>
            </a:r>
            <a:r>
              <a:rPr lang="el-GR" sz="2800" b="1" dirty="0">
                <a:solidFill>
                  <a:srgbClr val="7030A0"/>
                </a:solidFill>
              </a:rPr>
              <a:t>ανεξάρτητη</a:t>
            </a:r>
          </a:p>
          <a:p>
            <a:pPr algn="ctr" eaLnBrk="0" hangingPunct="0"/>
            <a:r>
              <a:rPr lang="el-GR" sz="2400" b="1" dirty="0">
                <a:solidFill>
                  <a:srgbClr val="0000CC"/>
                </a:solidFill>
              </a:rPr>
              <a:t> από την είσπραξη χρημάτων!!!</a:t>
            </a:r>
          </a:p>
        </p:txBody>
      </p:sp>
    </p:spTree>
    <p:extLst>
      <p:ext uri="{BB962C8B-B14F-4D97-AF65-F5344CB8AC3E}">
        <p14:creationId xmlns:p14="http://schemas.microsoft.com/office/powerpoint/2010/main" xmlns="" val="565303051"/>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24A526C5-E015-403C-83C2-88E8BDB05B2A}" type="slidenum">
              <a:rPr lang="el-GR"/>
              <a:pPr/>
              <a:t>229</a:t>
            </a:fld>
            <a:endParaRPr lang="el-GR" dirty="0"/>
          </a:p>
        </p:txBody>
      </p:sp>
      <p:sp>
        <p:nvSpPr>
          <p:cNvPr id="460802" name="Rectangle 2"/>
          <p:cNvSpPr>
            <a:spLocks noGrp="1" noChangeArrowheads="1"/>
          </p:cNvSpPr>
          <p:nvPr>
            <p:ph type="title"/>
          </p:nvPr>
        </p:nvSpPr>
        <p:spPr>
          <a:xfrm>
            <a:off x="0" y="0"/>
            <a:ext cx="9144000" cy="765175"/>
          </a:xfrm>
          <a:solidFill>
            <a:srgbClr val="86F6C3"/>
          </a:solidFill>
          <a:ln>
            <a:solidFill>
              <a:srgbClr val="FF8F1F"/>
            </a:solidFill>
            <a:miter lim="800000"/>
            <a:headEnd/>
            <a:tailEnd/>
          </a:ln>
        </p:spPr>
        <p:txBody>
          <a:bodyPr/>
          <a:lstStyle/>
          <a:p>
            <a:pPr algn="ctr"/>
            <a:r>
              <a:rPr lang="el-GR" sz="2600" b="1" u="sng" dirty="0">
                <a:solidFill>
                  <a:srgbClr val="FF3300"/>
                </a:solidFill>
              </a:rPr>
              <a:t>ΚΑΤΑΣΤΑΣΗ  ΠΗΓΩΝ  ΚΑΙ  ΧΡΗΣΕΩΝ ΚΕΦΑΛΑΙΟΥ</a:t>
            </a:r>
            <a:r>
              <a:rPr lang="el-GR" dirty="0"/>
              <a:t> </a:t>
            </a:r>
          </a:p>
        </p:txBody>
      </p:sp>
      <p:sp>
        <p:nvSpPr>
          <p:cNvPr id="460803" name="Rectangle 3"/>
          <p:cNvSpPr>
            <a:spLocks noGrp="1" noChangeArrowheads="1"/>
          </p:cNvSpPr>
          <p:nvPr>
            <p:ph type="body" idx="1"/>
          </p:nvPr>
        </p:nvSpPr>
        <p:spPr>
          <a:xfrm>
            <a:off x="0" y="908050"/>
            <a:ext cx="9144000" cy="5949950"/>
          </a:xfrm>
        </p:spPr>
        <p:txBody>
          <a:bodyPr/>
          <a:lstStyle/>
          <a:p>
            <a:r>
              <a:rPr lang="el-GR" sz="2800" b="1" dirty="0">
                <a:solidFill>
                  <a:srgbClr val="0000CC"/>
                </a:solidFill>
              </a:rPr>
              <a:t>Παρέχει πληροφορίες για το πως η επιχείρηση αξιοποιεί τα κεφάλαια που αντλεί  από εσωτερικές και εξωτερικές πηγές </a:t>
            </a:r>
            <a:r>
              <a:rPr lang="el-GR" sz="2800" b="1" dirty="0" smtClean="0">
                <a:solidFill>
                  <a:srgbClr val="0000CC"/>
                </a:solidFill>
              </a:rPr>
              <a:t>χρηματοδότησης. </a:t>
            </a:r>
            <a:endParaRPr lang="en-US" sz="2800" b="1" dirty="0">
              <a:solidFill>
                <a:srgbClr val="0000CC"/>
              </a:solidFill>
            </a:endParaRPr>
          </a:p>
          <a:p>
            <a:r>
              <a:rPr lang="el-GR" sz="2800" b="1" dirty="0">
                <a:solidFill>
                  <a:srgbClr val="FFFF00"/>
                </a:solidFill>
              </a:rPr>
              <a:t>Ως πηγή κεφαλαίου θεωρείται κάθε αύξηση ενός οποιουδήποτε στοιχείου του παθητικού και κάθε μείωση ενός οποιουδήποτε στοιχείου του ενεργητικού.</a:t>
            </a:r>
            <a:endParaRPr lang="en-US" sz="2800" b="1" dirty="0">
              <a:solidFill>
                <a:srgbClr val="FFFF00"/>
              </a:solidFill>
            </a:endParaRPr>
          </a:p>
          <a:p>
            <a:r>
              <a:rPr lang="el-GR" sz="2800" b="1" dirty="0">
                <a:solidFill>
                  <a:srgbClr val="006600"/>
                </a:solidFill>
              </a:rPr>
              <a:t>Ως χρήση κεφαλαίου θεωρείται κάθε αύξηση ενός οποιουδήποτε στοιχείου του ενεργητικού και κάθε μείωση ενός οποιουδήποτε στοιχείου του παθητικού</a:t>
            </a:r>
            <a:r>
              <a:rPr lang="el-GR" sz="2800" b="1" dirty="0"/>
              <a:t>. </a:t>
            </a:r>
            <a:endParaRPr lang="en-US" sz="2800" b="1" dirty="0"/>
          </a:p>
          <a:p>
            <a:r>
              <a:rPr lang="el-GR" sz="2800" b="1" dirty="0">
                <a:solidFill>
                  <a:srgbClr val="C00000"/>
                </a:solidFill>
              </a:rPr>
              <a:t>Αυξήσεις και μειώσεις υπολογίζονται συγκρίνοντας δύο διαδοχικούς ισολογισμούς. </a:t>
            </a:r>
          </a:p>
        </p:txBody>
      </p:sp>
    </p:spTree>
    <p:extLst>
      <p:ext uri="{BB962C8B-B14F-4D97-AF65-F5344CB8AC3E}">
        <p14:creationId xmlns:p14="http://schemas.microsoft.com/office/powerpoint/2010/main" xmlns="" val="3463920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803">
                                            <p:txEl>
                                              <p:pRg st="0" end="0"/>
                                            </p:txEl>
                                          </p:spTgt>
                                        </p:tgtEl>
                                        <p:attrNameLst>
                                          <p:attrName>style.visibility</p:attrName>
                                        </p:attrNameLst>
                                      </p:cBhvr>
                                      <p:to>
                                        <p:strVal val="visible"/>
                                      </p:to>
                                    </p:set>
                                    <p:anim calcmode="lin" valueType="num">
                                      <p:cBhvr additive="base">
                                        <p:cTn id="7" dur="500" fill="hold"/>
                                        <p:tgtEl>
                                          <p:spTgt spid="460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0803">
                                            <p:txEl>
                                              <p:pRg st="1" end="1"/>
                                            </p:txEl>
                                          </p:spTgt>
                                        </p:tgtEl>
                                        <p:attrNameLst>
                                          <p:attrName>style.visibility</p:attrName>
                                        </p:attrNameLst>
                                      </p:cBhvr>
                                      <p:to>
                                        <p:strVal val="visible"/>
                                      </p:to>
                                    </p:set>
                                    <p:anim calcmode="lin" valueType="num">
                                      <p:cBhvr additive="base">
                                        <p:cTn id="13" dur="500" fill="hold"/>
                                        <p:tgtEl>
                                          <p:spTgt spid="4608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60803">
                                            <p:txEl>
                                              <p:pRg st="2" end="2"/>
                                            </p:txEl>
                                          </p:spTgt>
                                        </p:tgtEl>
                                        <p:attrNameLst>
                                          <p:attrName>style.visibility</p:attrName>
                                        </p:attrNameLst>
                                      </p:cBhvr>
                                      <p:to>
                                        <p:strVal val="visible"/>
                                      </p:to>
                                    </p:set>
                                    <p:anim calcmode="lin" valueType="num">
                                      <p:cBhvr additive="base">
                                        <p:cTn id="19" dur="500" fill="hold"/>
                                        <p:tgtEl>
                                          <p:spTgt spid="4608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60803">
                                            <p:txEl>
                                              <p:pRg st="3" end="3"/>
                                            </p:txEl>
                                          </p:spTgt>
                                        </p:tgtEl>
                                        <p:attrNameLst>
                                          <p:attrName>style.visibility</p:attrName>
                                        </p:attrNameLst>
                                      </p:cBhvr>
                                      <p:to>
                                        <p:strVal val="visible"/>
                                      </p:to>
                                    </p:set>
                                    <p:anim calcmode="lin" valueType="num">
                                      <p:cBhvr additive="base">
                                        <p:cTn id="25" dur="500" fill="hold"/>
                                        <p:tgtEl>
                                          <p:spTgt spid="4608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08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836712"/>
            <a:ext cx="8784976" cy="5760640"/>
          </a:xfrm>
        </p:spPr>
        <p:txBody>
          <a:bodyPr>
            <a:normAutofit fontScale="92500" lnSpcReduction="10000"/>
          </a:bodyPr>
          <a:lstStyle/>
          <a:p>
            <a:pPr marL="0" indent="0" algn="just">
              <a:lnSpc>
                <a:spcPct val="90000"/>
              </a:lnSpc>
              <a:buFontTx/>
              <a:buNone/>
            </a:pPr>
            <a:r>
              <a:rPr lang="el-GR" sz="2800" b="1" i="1" dirty="0" smtClean="0">
                <a:solidFill>
                  <a:srgbClr val="FFFF00"/>
                </a:solidFill>
              </a:rPr>
              <a:t>Ο συνεταιρισμός</a:t>
            </a:r>
            <a:r>
              <a:rPr lang="el-GR" sz="2800" dirty="0" smtClean="0">
                <a:solidFill>
                  <a:srgbClr val="FFFF00"/>
                </a:solidFill>
              </a:rPr>
              <a:t> </a:t>
            </a:r>
            <a:r>
              <a:rPr lang="el-GR" sz="2800" dirty="0" smtClean="0"/>
              <a:t>είναι μια εταιρεία μικτής(προσωπικής και κεφαλαιουχικής) φύσεως της οποίας το χαρακτηριστικό είναι το μεταβλητό του κεφαλαίου και των εταίρων.  </a:t>
            </a:r>
          </a:p>
          <a:p>
            <a:pPr marL="0" indent="0" algn="just">
              <a:lnSpc>
                <a:spcPct val="90000"/>
              </a:lnSpc>
              <a:buFontTx/>
              <a:buNone/>
            </a:pPr>
            <a:r>
              <a:rPr lang="el-GR" sz="2800" b="1" i="1" dirty="0" smtClean="0">
                <a:solidFill>
                  <a:srgbClr val="7030A0"/>
                </a:solidFill>
              </a:rPr>
              <a:t>Η ομόρρυθμος εταιρεία</a:t>
            </a:r>
            <a:r>
              <a:rPr lang="el-GR" sz="2800" dirty="0" smtClean="0">
                <a:solidFill>
                  <a:srgbClr val="7030A0"/>
                </a:solidFill>
              </a:rPr>
              <a:t> </a:t>
            </a:r>
            <a:r>
              <a:rPr lang="el-GR" sz="2800" dirty="0" smtClean="0"/>
              <a:t>είναι μια προσωπική εταιρεία που συνιστάται από δύο ή περισσότερα πρόσωπα, η οποία έχει ως σκοπό την διενέργεια εμπορικών πράξεων και στην οποία όλα τα μέλη ευθύνονται απεριόριστα. Στην περίπτωση όμως που μερικοί εταίροι ευθύνονται με το ποσό που έχουν συνεισφέρει η εταιρεία ονομάζεται ετερόρρυθμος εταιρεία.</a:t>
            </a:r>
          </a:p>
          <a:p>
            <a:pPr marL="0" indent="0" algn="just">
              <a:lnSpc>
                <a:spcPct val="90000"/>
              </a:lnSpc>
              <a:buFontTx/>
              <a:buNone/>
            </a:pPr>
            <a:endParaRPr lang="el-GR" sz="2800" dirty="0" smtClean="0"/>
          </a:p>
          <a:p>
            <a:pPr marL="0" indent="0" algn="just">
              <a:lnSpc>
                <a:spcPct val="90000"/>
              </a:lnSpc>
              <a:buFontTx/>
              <a:buNone/>
            </a:pPr>
            <a:r>
              <a:rPr lang="el-GR" sz="2800" b="1" u="sng" dirty="0" smtClean="0">
                <a:solidFill>
                  <a:schemeClr val="bg1"/>
                </a:solidFill>
              </a:rPr>
              <a:t>Μεγάλες επιχειρήσεις</a:t>
            </a:r>
            <a:r>
              <a:rPr lang="el-GR" sz="2800" dirty="0" smtClean="0">
                <a:solidFill>
                  <a:schemeClr val="bg1"/>
                </a:solidFill>
              </a:rPr>
              <a:t> είναι εκείνες που υπάγονται στον έλεγχο των Ορκωτών Ελεγκτών Λογιστών και μεταξύ των άλλων έχουν και τις εξής κάτωθι βασικές υποχρεώσεις:</a:t>
            </a:r>
          </a:p>
          <a:p>
            <a:pPr marL="0" indent="0" algn="just">
              <a:lnSpc>
                <a:spcPct val="90000"/>
              </a:lnSpc>
              <a:buClr>
                <a:schemeClr val="bg2"/>
              </a:buClr>
              <a:buFont typeface="Wingdings" pitchFamily="2" charset="2"/>
              <a:buChar char="Ø"/>
            </a:pPr>
            <a:r>
              <a:rPr lang="el-GR" sz="2800" dirty="0" smtClean="0"/>
              <a:t>Εφαρμογή του Ε.Γ.Λ.Σ., Ε.Λ.Π., Δ.Π.Χ.Π.</a:t>
            </a:r>
          </a:p>
          <a:p>
            <a:pPr marL="0" indent="0" algn="just">
              <a:lnSpc>
                <a:spcPct val="90000"/>
              </a:lnSpc>
              <a:buClr>
                <a:schemeClr val="bg2"/>
              </a:buClr>
              <a:buFont typeface="Wingdings" pitchFamily="2" charset="2"/>
              <a:buChar char="Ø"/>
            </a:pPr>
            <a:r>
              <a:rPr lang="el-GR" sz="2800" dirty="0" smtClean="0"/>
              <a:t>Δημοσίευση Οικονομικών Καταστάσεων</a:t>
            </a:r>
          </a:p>
          <a:p>
            <a:endParaRPr lang="el-GR" dirty="0"/>
          </a:p>
        </p:txBody>
      </p:sp>
      <p:sp>
        <p:nvSpPr>
          <p:cNvPr id="3" name="2 - Τίτλος"/>
          <p:cNvSpPr>
            <a:spLocks noGrp="1"/>
          </p:cNvSpPr>
          <p:nvPr>
            <p:ph type="title"/>
          </p:nvPr>
        </p:nvSpPr>
        <p:spPr>
          <a:xfrm>
            <a:off x="457200" y="152400"/>
            <a:ext cx="8229600" cy="756320"/>
          </a:xfrm>
        </p:spPr>
        <p:txBody>
          <a:bodyPr/>
          <a:lstStyle/>
          <a:p>
            <a:pPr algn="ctr"/>
            <a:r>
              <a:rPr lang="el-GR" b="1" dirty="0" smtClean="0">
                <a:solidFill>
                  <a:srgbClr val="C00000"/>
                </a:solidFill>
              </a:rPr>
              <a:t>ΕΠΙΧΕΙΡΗΣΕΙΣ (3)</a:t>
            </a:r>
            <a:endParaRPr lang="el-GR"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1524000"/>
            <a:ext cx="9144000" cy="5073352"/>
          </a:xfrm>
        </p:spPr>
        <p:txBody>
          <a:bodyPr/>
          <a:lstStyle/>
          <a:p>
            <a:pPr>
              <a:defRPr/>
            </a:pPr>
            <a:r>
              <a:rPr lang="el-GR" sz="3200" b="1" dirty="0" smtClean="0">
                <a:cs typeface="Arial" pitchFamily="34" charset="0"/>
              </a:rPr>
              <a:t>Τα χρηματοοικονομικά στελέχη μιας επιχείρησης είναι πολύ σημαντικό να γνωρίζουν από πού προέρχονται και που διατίθενται τα κεφάλαια της επιχείρησης, γιατί μόνο έτσι θα είναι σε θέση να βρίσκουν τους καλύτερους οικονομικότερους και αποδοτικότερους τρόπους άντλησης και χρήσης αυτών των κεφαλαίων. </a:t>
            </a:r>
          </a:p>
          <a:p>
            <a:endParaRPr lang="el-GR" dirty="0"/>
          </a:p>
        </p:txBody>
      </p:sp>
      <p:sp>
        <p:nvSpPr>
          <p:cNvPr id="3" name="2 - Τίτλος"/>
          <p:cNvSpPr>
            <a:spLocks noGrp="1"/>
          </p:cNvSpPr>
          <p:nvPr>
            <p:ph type="title"/>
          </p:nvPr>
        </p:nvSpPr>
        <p:spPr>
          <a:xfrm>
            <a:off x="0" y="152400"/>
            <a:ext cx="9144000" cy="1219200"/>
          </a:xfrm>
        </p:spPr>
        <p:txBody>
          <a:bodyPr>
            <a:normAutofit fontScale="90000"/>
          </a:bodyPr>
          <a:lstStyle/>
          <a:p>
            <a:pPr algn="ctr"/>
            <a:r>
              <a:rPr lang="el-GR" sz="4400" b="1" u="sng" dirty="0" smtClean="0">
                <a:solidFill>
                  <a:srgbClr val="FF3300"/>
                </a:solidFill>
              </a:rPr>
              <a:t>ΚΑΤΑΣΤΑΣΗ  ΠΗΓΩΝ  ΚΑΙ  ΧΡΗΣΕΩΝ ΚΕΦΑΛΑΙΟΥ</a:t>
            </a:r>
            <a:r>
              <a:rPr lang="el-GR" dirty="0" smtClean="0"/>
              <a:t> </a:t>
            </a:r>
            <a:endParaRPr lang="el-GR" dirty="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524000"/>
            <a:ext cx="8784976" cy="5073352"/>
          </a:xfrm>
        </p:spPr>
        <p:txBody>
          <a:bodyPr>
            <a:normAutofit/>
          </a:bodyPr>
          <a:lstStyle/>
          <a:p>
            <a:pPr>
              <a:lnSpc>
                <a:spcPct val="90000"/>
              </a:lnSpc>
              <a:buNone/>
              <a:defRPr/>
            </a:pPr>
            <a:r>
              <a:rPr lang="el-GR" b="1" dirty="0" smtClean="0">
                <a:solidFill>
                  <a:srgbClr val="C00000"/>
                </a:solidFill>
                <a:cs typeface="Arial" pitchFamily="34" charset="0"/>
              </a:rPr>
              <a:t>1) Η μείωση των στοιχείων του ενεργητικού από τη μία χρονική περίοδο σε μία άλλη όμοιας διάρκειας (π.χ. 3μηνο, 6μηνο, 9μηνο, 1 έτος).</a:t>
            </a:r>
          </a:p>
          <a:p>
            <a:pPr>
              <a:lnSpc>
                <a:spcPct val="90000"/>
              </a:lnSpc>
              <a:buNone/>
              <a:defRPr/>
            </a:pPr>
            <a:r>
              <a:rPr lang="el-GR" b="1" dirty="0" smtClean="0">
                <a:solidFill>
                  <a:srgbClr val="FFFF00"/>
                </a:solidFill>
                <a:cs typeface="Arial" pitchFamily="34" charset="0"/>
              </a:rPr>
              <a:t>2) Η αύξηση των υποχρεώσεων στο παθητικό από τη μία χρονική περίοδο σε μία άλλη όμοιας διάρκειας (π.χ. 3μηνο, 6μηνο, 9μηνο, 1 έτος).</a:t>
            </a:r>
          </a:p>
          <a:p>
            <a:pPr>
              <a:lnSpc>
                <a:spcPct val="90000"/>
              </a:lnSpc>
              <a:buNone/>
              <a:defRPr/>
            </a:pPr>
            <a:r>
              <a:rPr lang="el-GR" b="1" dirty="0" smtClean="0">
                <a:solidFill>
                  <a:srgbClr val="002060"/>
                </a:solidFill>
                <a:cs typeface="Arial" pitchFamily="34" charset="0"/>
              </a:rPr>
              <a:t>3) Οι αποσβέσεις που εμφανίζονται στην κατάσταση αποτελεσμάτων χρήσης του τελευταίου έτους.</a:t>
            </a:r>
          </a:p>
          <a:p>
            <a:pPr>
              <a:lnSpc>
                <a:spcPct val="90000"/>
              </a:lnSpc>
              <a:buNone/>
              <a:defRPr/>
            </a:pPr>
            <a:r>
              <a:rPr lang="el-GR" b="1" dirty="0" smtClean="0">
                <a:solidFill>
                  <a:srgbClr val="7030A0"/>
                </a:solidFill>
                <a:cs typeface="Arial" pitchFamily="34" charset="0"/>
              </a:rPr>
              <a:t>4) Η πώληση μετοχών.</a:t>
            </a:r>
          </a:p>
          <a:p>
            <a:pPr>
              <a:lnSpc>
                <a:spcPct val="90000"/>
              </a:lnSpc>
              <a:buNone/>
              <a:defRPr/>
            </a:pPr>
            <a:r>
              <a:rPr lang="el-GR" b="1" dirty="0" smtClean="0">
                <a:solidFill>
                  <a:srgbClr val="FFC000"/>
                </a:solidFill>
                <a:cs typeface="Arial" pitchFamily="34" charset="0"/>
              </a:rPr>
              <a:t>5) Τα καθαρά μετά από φόρους κέρδη της τελευταίας χρονικής περιόδου.  </a:t>
            </a:r>
          </a:p>
          <a:p>
            <a:endParaRPr lang="el-GR" dirty="0"/>
          </a:p>
        </p:txBody>
      </p:sp>
      <p:sp>
        <p:nvSpPr>
          <p:cNvPr id="3" name="2 - Τίτλος"/>
          <p:cNvSpPr>
            <a:spLocks noGrp="1"/>
          </p:cNvSpPr>
          <p:nvPr>
            <p:ph type="title"/>
          </p:nvPr>
        </p:nvSpPr>
        <p:spPr/>
        <p:txBody>
          <a:bodyPr/>
          <a:lstStyle/>
          <a:p>
            <a:pPr algn="ctr"/>
            <a:r>
              <a:rPr lang="el-GR" b="1" dirty="0" smtClean="0">
                <a:solidFill>
                  <a:srgbClr val="0000FF"/>
                </a:solidFill>
              </a:rPr>
              <a:t>ΠΗΓΕΣ ΚΕΦΑΛΑΙΩΝ</a:t>
            </a:r>
            <a:endParaRPr lang="el-GR" b="1" dirty="0">
              <a:solidFill>
                <a:srgbClr val="0000FF"/>
              </a:solidFill>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124744"/>
            <a:ext cx="8640960" cy="5400600"/>
          </a:xfrm>
        </p:spPr>
        <p:txBody>
          <a:bodyPr>
            <a:noAutofit/>
          </a:bodyPr>
          <a:lstStyle/>
          <a:p>
            <a:pPr>
              <a:lnSpc>
                <a:spcPct val="90000"/>
              </a:lnSpc>
              <a:buNone/>
              <a:defRPr/>
            </a:pPr>
            <a:r>
              <a:rPr lang="el-GR" sz="2800" b="1" dirty="0" smtClean="0">
                <a:solidFill>
                  <a:srgbClr val="FFC000"/>
                </a:solidFill>
                <a:cs typeface="Arial" pitchFamily="34" charset="0"/>
              </a:rPr>
              <a:t>1) Η αύξηση των στοιχείων του ενεργητικού από τη μία χρονική περίοδο σε μία άλλη όμοιας διάρκειας (π.χ. 3μηνο, 6μηνο, 9μηνο, 1 έτος).</a:t>
            </a:r>
          </a:p>
          <a:p>
            <a:pPr>
              <a:lnSpc>
                <a:spcPct val="90000"/>
              </a:lnSpc>
              <a:buNone/>
              <a:defRPr/>
            </a:pPr>
            <a:r>
              <a:rPr lang="el-GR" sz="2800" b="1" dirty="0" smtClean="0">
                <a:solidFill>
                  <a:srgbClr val="C00000"/>
                </a:solidFill>
                <a:cs typeface="Arial" pitchFamily="34" charset="0"/>
              </a:rPr>
              <a:t>2) Η μείωση των υποχρεώσεων στο παθητικό από τη μία χρονική περίοδο σε μία άλλη όμοιας διάρκειας (π.χ. 3μηνο, 6μηνο, 9μηνο, 1 έτος).</a:t>
            </a:r>
          </a:p>
          <a:p>
            <a:pPr>
              <a:lnSpc>
                <a:spcPct val="90000"/>
              </a:lnSpc>
              <a:buNone/>
              <a:defRPr/>
            </a:pPr>
            <a:r>
              <a:rPr lang="el-GR" sz="2800" b="1" dirty="0" smtClean="0">
                <a:solidFill>
                  <a:srgbClr val="FFFF00"/>
                </a:solidFill>
                <a:cs typeface="Arial" pitchFamily="34" charset="0"/>
              </a:rPr>
              <a:t>3) Η ζημιά που παρουσίασε η επιχείρηση την τελευταία χρονική περίοδο.</a:t>
            </a:r>
          </a:p>
          <a:p>
            <a:pPr>
              <a:lnSpc>
                <a:spcPct val="90000"/>
              </a:lnSpc>
              <a:buNone/>
              <a:defRPr/>
            </a:pPr>
            <a:r>
              <a:rPr lang="el-GR" sz="2800" b="1" dirty="0" smtClean="0">
                <a:solidFill>
                  <a:srgbClr val="0000FF"/>
                </a:solidFill>
                <a:cs typeface="Arial" pitchFamily="34" charset="0"/>
              </a:rPr>
              <a:t>4) Η καταβολή από την επιχείρηση μερίσματος τοις μετρητοίς στους μετόχους της.</a:t>
            </a:r>
          </a:p>
          <a:p>
            <a:pPr>
              <a:lnSpc>
                <a:spcPct val="90000"/>
              </a:lnSpc>
              <a:buNone/>
              <a:defRPr/>
            </a:pPr>
            <a:r>
              <a:rPr lang="el-GR" sz="2800" b="1" dirty="0" smtClean="0">
                <a:solidFill>
                  <a:srgbClr val="92D050"/>
                </a:solidFill>
                <a:cs typeface="Arial" pitchFamily="34" charset="0"/>
              </a:rPr>
              <a:t> 5) Η αγορά μετοχών (ιδίων ή ξένων) από την επιχείρηση.</a:t>
            </a:r>
            <a:endParaRPr lang="el-GR" sz="2800" b="1" dirty="0">
              <a:solidFill>
                <a:srgbClr val="92D050"/>
              </a:solidFill>
            </a:endParaRPr>
          </a:p>
        </p:txBody>
      </p:sp>
      <p:sp>
        <p:nvSpPr>
          <p:cNvPr id="3" name="2 - Τίτλος"/>
          <p:cNvSpPr>
            <a:spLocks noGrp="1"/>
          </p:cNvSpPr>
          <p:nvPr>
            <p:ph type="title"/>
          </p:nvPr>
        </p:nvSpPr>
        <p:spPr>
          <a:xfrm>
            <a:off x="457200" y="152400"/>
            <a:ext cx="8229600" cy="900336"/>
          </a:xfrm>
        </p:spPr>
        <p:txBody>
          <a:bodyPr/>
          <a:lstStyle/>
          <a:p>
            <a:pPr algn="ctr"/>
            <a:r>
              <a:rPr lang="el-GR" b="1" dirty="0" smtClean="0">
                <a:solidFill>
                  <a:srgbClr val="C00000"/>
                </a:solidFill>
              </a:rPr>
              <a:t>ΧΡΗΣΕΙΣ ΚΕΦΑΛΑΙΩΝ</a:t>
            </a:r>
            <a:endParaRPr lang="el-GR" b="1" dirty="0">
              <a:solidFill>
                <a:srgbClr val="C00000"/>
              </a:solidFill>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Θέση αριθμού διαφάνειας 5"/>
          <p:cNvSpPr>
            <a:spLocks noGrp="1"/>
          </p:cNvSpPr>
          <p:nvPr>
            <p:ph type="sldNum" sz="quarter" idx="12"/>
          </p:nvPr>
        </p:nvSpPr>
        <p:spPr/>
        <p:txBody>
          <a:bodyPr/>
          <a:lstStyle/>
          <a:p>
            <a:fld id="{0E39F235-F819-492C-B512-134D95D5865B}" type="slidenum">
              <a:rPr lang="el-GR"/>
              <a:pPr/>
              <a:t>233</a:t>
            </a:fld>
            <a:endParaRPr lang="el-GR" dirty="0"/>
          </a:p>
        </p:txBody>
      </p:sp>
      <p:sp>
        <p:nvSpPr>
          <p:cNvPr id="486455" name="Rectangle 55"/>
          <p:cNvSpPr>
            <a:spLocks noGrp="1" noChangeArrowheads="1"/>
          </p:cNvSpPr>
          <p:nvPr>
            <p:ph type="title"/>
          </p:nvPr>
        </p:nvSpPr>
        <p:spPr/>
        <p:txBody>
          <a:bodyPr/>
          <a:lstStyle/>
          <a:p>
            <a:endParaRPr lang="el-GR" dirty="0"/>
          </a:p>
        </p:txBody>
      </p:sp>
      <p:graphicFrame>
        <p:nvGraphicFramePr>
          <p:cNvPr id="486454" name="Group 54"/>
          <p:cNvGraphicFramePr>
            <a:graphicFrameLocks noGrp="1"/>
          </p:cNvGraphicFramePr>
          <p:nvPr>
            <p:ph idx="1"/>
          </p:nvPr>
        </p:nvGraphicFramePr>
        <p:xfrm>
          <a:off x="323528" y="260350"/>
          <a:ext cx="8363272" cy="6337302"/>
        </p:xfrm>
        <a:graphic>
          <a:graphicData uri="http://schemas.openxmlformats.org/drawingml/2006/table">
            <a:tbl>
              <a:tblPr/>
              <a:tblGrid>
                <a:gridCol w="4675301"/>
                <a:gridCol w="3687971"/>
              </a:tblGrid>
              <a:tr h="217011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C00000"/>
                          </a:solidFill>
                          <a:effectLst/>
                          <a:latin typeface="Arial" pitchFamily="34" charset="0"/>
                          <a:cs typeface="Arial" pitchFamily="34" charset="0"/>
                        </a:rPr>
                        <a:t>ΠΙΝΑΚΑΣ ΠΗΓΩΝ &amp; ΧΡΗΣΕΩΝ</a:t>
                      </a:r>
                      <a:endParaRPr kumimoji="0" lang="el-GR" sz="2400" b="0" i="0" u="none" strike="noStrike" cap="none" normalizeH="0" baseline="0" dirty="0" smtClean="0">
                        <a:ln>
                          <a:noFill/>
                        </a:ln>
                        <a:solidFill>
                          <a:srgbClr val="C00000"/>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00"/>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Arial" pitchFamily="34" charset="0"/>
                          <a:cs typeface="Arial" pitchFamily="34" charset="0"/>
                        </a:rPr>
                        <a:t> </a:t>
                      </a:r>
                      <a:endParaRPr kumimoji="0" lang="el-GR" sz="24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1389063">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0000CC"/>
                          </a:solidFill>
                          <a:effectLst/>
                          <a:latin typeface="Arial" pitchFamily="34" charset="0"/>
                          <a:cs typeface="Arial" pitchFamily="34" charset="0"/>
                        </a:rPr>
                        <a:t>ΠΗΓΕΣ</a:t>
                      </a:r>
                      <a:endParaRPr kumimoji="0" lang="el-GR" sz="2400" b="0" i="0" u="none" strike="noStrike" cap="none" normalizeH="0" baseline="0" dirty="0" smtClean="0">
                        <a:ln>
                          <a:noFill/>
                        </a:ln>
                        <a:solidFill>
                          <a:srgbClr val="0000CC"/>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00"/>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006600"/>
                          </a:solidFill>
                          <a:effectLst/>
                          <a:latin typeface="Arial" pitchFamily="34" charset="0"/>
                          <a:cs typeface="Arial" pitchFamily="34" charset="0"/>
                        </a:rPr>
                        <a:t>ΧΡΗΣΕΙΣ</a:t>
                      </a:r>
                      <a:endParaRPr kumimoji="0" lang="el-GR" sz="2400" b="0" i="0" u="none" strike="noStrike" cap="none" normalizeH="0" baseline="0" dirty="0" smtClean="0">
                        <a:ln>
                          <a:noFill/>
                        </a:ln>
                        <a:solidFill>
                          <a:srgbClr val="006600"/>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00"/>
                    </a:solidFill>
                  </a:tcPr>
                </a:tc>
              </a:tr>
              <a:tr h="1389063">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0000CC"/>
                          </a:solidFill>
                          <a:effectLst/>
                          <a:latin typeface="Arial" pitchFamily="34" charset="0"/>
                          <a:cs typeface="Arial" pitchFamily="34" charset="0"/>
                        </a:rPr>
                        <a:t>Αύξηση Παθητικού</a:t>
                      </a:r>
                      <a:endParaRPr kumimoji="0" lang="el-GR" sz="2400" b="0" i="0" u="none" strike="noStrike" cap="none" normalizeH="0" baseline="0" dirty="0" smtClean="0">
                        <a:ln>
                          <a:noFill/>
                        </a:ln>
                        <a:solidFill>
                          <a:srgbClr val="0000CC"/>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7030A0"/>
                          </a:solidFill>
                          <a:effectLst/>
                          <a:latin typeface="Arial" pitchFamily="34" charset="0"/>
                          <a:cs typeface="Arial" pitchFamily="34" charset="0"/>
                        </a:rPr>
                        <a:t>Αύξηση Ενεργητικού</a:t>
                      </a:r>
                      <a:endParaRPr kumimoji="0" lang="el-GR" sz="2400" b="0" i="0" u="none" strike="noStrike" cap="none" normalizeH="0" baseline="0" dirty="0" smtClean="0">
                        <a:ln>
                          <a:noFill/>
                        </a:ln>
                        <a:solidFill>
                          <a:srgbClr val="7030A0"/>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1389063">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C00000"/>
                          </a:solidFill>
                          <a:effectLst/>
                          <a:latin typeface="Arial" pitchFamily="34" charset="0"/>
                          <a:cs typeface="Arial" pitchFamily="34" charset="0"/>
                        </a:rPr>
                        <a:t>Μείωση Ενεργητικού</a:t>
                      </a:r>
                      <a:endParaRPr kumimoji="0" lang="el-GR" sz="2400" b="0" i="0" u="none" strike="noStrike" cap="none" normalizeH="0" baseline="0" dirty="0" smtClean="0">
                        <a:ln>
                          <a:noFill/>
                        </a:ln>
                        <a:solidFill>
                          <a:srgbClr val="C00000"/>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FFFF00"/>
                          </a:solidFill>
                          <a:effectLst/>
                          <a:latin typeface="Arial" pitchFamily="34" charset="0"/>
                          <a:cs typeface="Arial" pitchFamily="34" charset="0"/>
                        </a:rPr>
                        <a:t>Μείωση Παθητικού</a:t>
                      </a:r>
                      <a:endParaRPr kumimoji="0" lang="el-GR" sz="2400" b="0" i="0" u="none" strike="noStrike" cap="none" normalizeH="0" baseline="0" dirty="0" smtClean="0">
                        <a:ln>
                          <a:noFill/>
                        </a:ln>
                        <a:solidFill>
                          <a:srgbClr val="FFFF00"/>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Tree>
    <p:extLst>
      <p:ext uri="{BB962C8B-B14F-4D97-AF65-F5344CB8AC3E}">
        <p14:creationId xmlns:p14="http://schemas.microsoft.com/office/powerpoint/2010/main" xmlns="" val="833206325"/>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rrowheads="1"/>
          </p:cNvSpPr>
          <p:nvPr>
            <p:ph type="title"/>
          </p:nvPr>
        </p:nvSpPr>
        <p:spPr>
          <a:xfrm>
            <a:off x="301625" y="228600"/>
            <a:ext cx="8540750" cy="536575"/>
          </a:xfrm>
        </p:spPr>
        <p:txBody>
          <a:bodyPr/>
          <a:lstStyle/>
          <a:p>
            <a:pPr algn="ctr"/>
            <a:r>
              <a:rPr lang="el-GR" sz="2700" b="1" dirty="0">
                <a:solidFill>
                  <a:schemeClr val="tx2">
                    <a:lumMod val="50000"/>
                  </a:schemeClr>
                </a:solidFill>
              </a:rPr>
              <a:t>Πηγές και Χρήσεις Κεφαλαίων</a:t>
            </a:r>
          </a:p>
        </p:txBody>
      </p:sp>
      <p:graphicFrame>
        <p:nvGraphicFramePr>
          <p:cNvPr id="399469" name="Group 109"/>
          <p:cNvGraphicFramePr>
            <a:graphicFrameLocks noGrp="1"/>
          </p:cNvGraphicFramePr>
          <p:nvPr>
            <p:ph idx="1"/>
          </p:nvPr>
        </p:nvGraphicFramePr>
        <p:xfrm>
          <a:off x="301625" y="908050"/>
          <a:ext cx="8540750" cy="5726114"/>
        </p:xfrm>
        <a:graphic>
          <a:graphicData uri="http://schemas.openxmlformats.org/drawingml/2006/table">
            <a:tbl>
              <a:tblPr/>
              <a:tblGrid>
                <a:gridCol w="3190875"/>
                <a:gridCol w="5349875"/>
              </a:tblGrid>
              <a:tr h="7874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1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Συνηθέστερες Πηγές Κεφαλαίων</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1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Συνηθέστεροι Τρόποι Χρήσης Κεφαλαίων</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87400">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l-GR" sz="21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Λειτουργικό Κεφάλαιο</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Μεταβολή Παγίων Περιουσιακών Στοιχείων</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5475">
                <a:tc rowSpan="2">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l-GR" sz="21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Αύξηση Μετοχικού Κεφαλαίου</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Αποπληρωμή Μακροπρόθεσμων Δανείων</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vMerge="1">
                  <a:txBody>
                    <a:bodyPr/>
                    <a:lstStyle/>
                    <a:p>
                      <a:endParaRPr lang="el-G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Πληρωμή Τόκων Δανείων</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87400">
                <a:tc rowSpan="2">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l-GR" sz="21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Μακροπρόθεσμα Δάνεια</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Αμοιβή για πληρωμή Εγγύησης Παροχής Δανείου</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2913">
                <a:tc vMerge="1">
                  <a:txBody>
                    <a:bodyPr/>
                    <a:lstStyle/>
                    <a:p>
                      <a:endParaRPr lang="el-G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Μεταβολή Αποθεμάτων</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3888">
                <a:tc rowSpan="2">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l-GR" sz="21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Βραχυπρόθεσμα Δάνεια</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Μεταβολή Πληρωτέων Λογαριασμών</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87400">
                <a:tc vMerge="1">
                  <a:txBody>
                    <a:bodyPr/>
                    <a:lstStyle/>
                    <a:p>
                      <a:endParaRPr lang="el-G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Μεταβολή σε Βραχυπρόθεσμα Περιουσιακά Στοιχεία</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2913">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l-GR" sz="21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Είσπραξη Τόκων</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Πληρωτέοι Φόροι</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Θέση αριθμού διαφάνειας 5"/>
          <p:cNvSpPr>
            <a:spLocks noGrp="1"/>
          </p:cNvSpPr>
          <p:nvPr>
            <p:ph type="sldNum" sz="quarter" idx="12"/>
          </p:nvPr>
        </p:nvSpPr>
        <p:spPr/>
        <p:txBody>
          <a:bodyPr/>
          <a:lstStyle/>
          <a:p>
            <a:fld id="{79FB5DFA-0459-4D5B-9BF3-FC84F17174D7}" type="slidenum">
              <a:rPr lang="el-GR"/>
              <a:pPr/>
              <a:t>235</a:t>
            </a:fld>
            <a:endParaRPr lang="el-GR" dirty="0"/>
          </a:p>
        </p:txBody>
      </p:sp>
      <p:sp>
        <p:nvSpPr>
          <p:cNvPr id="461914" name="Rectangle 90"/>
          <p:cNvSpPr>
            <a:spLocks noGrp="1" noChangeArrowheads="1"/>
          </p:cNvSpPr>
          <p:nvPr>
            <p:ph type="title"/>
          </p:nvPr>
        </p:nvSpPr>
        <p:spPr>
          <a:xfrm>
            <a:off x="0" y="188913"/>
            <a:ext cx="9144000" cy="576262"/>
          </a:xfrm>
        </p:spPr>
        <p:txBody>
          <a:bodyPr>
            <a:normAutofit fontScale="90000"/>
          </a:bodyPr>
          <a:lstStyle/>
          <a:p>
            <a:pPr algn="ctr"/>
            <a:r>
              <a:rPr lang="el-GR" sz="4800" dirty="0" smtClean="0"/>
              <a:t/>
            </a:r>
            <a:br>
              <a:rPr lang="el-GR" sz="4800" dirty="0" smtClean="0"/>
            </a:br>
            <a:r>
              <a:rPr lang="el-GR" sz="4800" b="1" dirty="0" smtClean="0">
                <a:solidFill>
                  <a:srgbClr val="FFFF00"/>
                </a:solidFill>
              </a:rPr>
              <a:t>ΑΣΚΗΣΗ </a:t>
            </a:r>
            <a:r>
              <a:rPr lang="el-GR" sz="6700" b="1" dirty="0" smtClean="0">
                <a:solidFill>
                  <a:srgbClr val="FFFF00"/>
                </a:solidFill>
              </a:rPr>
              <a:t>1</a:t>
            </a:r>
            <a:endParaRPr lang="el-GR" sz="6700" b="1" dirty="0">
              <a:solidFill>
                <a:srgbClr val="FFFF00"/>
              </a:solidFill>
            </a:endParaRPr>
          </a:p>
        </p:txBody>
      </p:sp>
      <p:graphicFrame>
        <p:nvGraphicFramePr>
          <p:cNvPr id="461916" name="Group 92"/>
          <p:cNvGraphicFramePr>
            <a:graphicFrameLocks noGrp="1"/>
          </p:cNvGraphicFramePr>
          <p:nvPr>
            <p:ph idx="1"/>
          </p:nvPr>
        </p:nvGraphicFramePr>
        <p:xfrm>
          <a:off x="179514" y="1052513"/>
          <a:ext cx="8712966" cy="5256219"/>
        </p:xfrm>
        <a:graphic>
          <a:graphicData uri="http://schemas.openxmlformats.org/drawingml/2006/table">
            <a:tbl>
              <a:tblPr/>
              <a:tblGrid>
                <a:gridCol w="6276588"/>
                <a:gridCol w="1217265"/>
                <a:gridCol w="1219113"/>
              </a:tblGrid>
              <a:tr h="5762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cap="fla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a:t>
                      </a:r>
                      <a:r>
                        <a:rPr kumimoji="0" lang="el-GR" sz="1600" b="1" i="0" u="sng" strike="noStrike" cap="none" normalizeH="0" baseline="0" dirty="0" smtClean="0">
                          <a:ln>
                            <a:noFill/>
                          </a:ln>
                          <a:solidFill>
                            <a:schemeClr val="tx1"/>
                          </a:solidFill>
                          <a:effectLst/>
                          <a:latin typeface="Arial Greek" charset="-95"/>
                        </a:rPr>
                        <a:t>Δίνονται</a:t>
                      </a:r>
                      <a:r>
                        <a:rPr kumimoji="0" lang="el-GR" sz="1600" b="1" i="0" u="none" strike="noStrike" cap="none" normalizeH="0" baseline="0" dirty="0" smtClean="0">
                          <a:ln>
                            <a:noFill/>
                          </a:ln>
                          <a:solidFill>
                            <a:schemeClr val="tx1"/>
                          </a:solidFill>
                          <a:effectLst/>
                          <a:latin typeface="Arial Greek" charset="-95"/>
                        </a:rPr>
                        <a:t> :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chemeClr val="bg1"/>
                          </a:solidFill>
                          <a:effectLst/>
                          <a:latin typeface="Arial Greek" charset="-95"/>
                        </a:rPr>
                        <a:t>2015</a:t>
                      </a:r>
                      <a:endParaRPr kumimoji="0" lang="el-GR" sz="2400" b="1" i="0" u="none" strike="noStrike" cap="none" normalizeH="0" baseline="0" dirty="0" smtClean="0">
                        <a:ln>
                          <a:noFill/>
                        </a:ln>
                        <a:solidFill>
                          <a:schemeClr val="bg1"/>
                        </a:solidFill>
                        <a:effectLst/>
                        <a:latin typeface="Arial" pitchFamily="34"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chemeClr val="bg1"/>
                          </a:solidFill>
                          <a:effectLst/>
                          <a:latin typeface="Arial Greek" charset="-95"/>
                        </a:rPr>
                        <a:t>2016</a:t>
                      </a:r>
                      <a:endParaRPr kumimoji="0" lang="el-GR" sz="2400" b="1" i="0" u="none" strike="noStrike" cap="none" normalizeH="0" baseline="0" dirty="0" smtClean="0">
                        <a:ln>
                          <a:noFill/>
                        </a:ln>
                        <a:solidFill>
                          <a:schemeClr val="bg1"/>
                        </a:solidFill>
                        <a:effectLst/>
                        <a:latin typeface="Arial" pitchFamily="34" charset="0"/>
                      </a:endParaRPr>
                    </a:p>
                  </a:txBody>
                  <a:tcPr anchor="b" horzOverflow="overflow">
                    <a:lnL>
                      <a:noFill/>
                    </a:lnL>
                    <a:lnR cap="flat">
                      <a:noFill/>
                    </a:lnR>
                    <a:lnT>
                      <a:noFill/>
                    </a:lnT>
                    <a:lnB>
                      <a:noFill/>
                    </a:lnB>
                    <a:lnTlToBr>
                      <a:noFill/>
                    </a:lnTlToBr>
                    <a:lnBlToTr>
                      <a:noFill/>
                    </a:lnBlToTr>
                    <a:solidFill>
                      <a:srgbClr val="FFFF00"/>
                    </a:solid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•ΠΑΓΙΑ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•ΕΜΠΟΡΕΥΜΑΤΑ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•ΠΕΛΑΤΕΣ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•ΤΑΜΕΙΟ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Σύνολο Ενεργητικού</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576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Ίδια Κεφάλαια</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Κέρδη εις Νέον</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Μακροπρόθεσμα Δάνεια</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Προμηθευτές</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500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Σύνολο Παθητικού</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cap="flat">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xmlns="" val="2834947925"/>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Θέση αριθμού διαφάνειας 5"/>
          <p:cNvSpPr>
            <a:spLocks noGrp="1"/>
          </p:cNvSpPr>
          <p:nvPr>
            <p:ph type="sldNum" sz="quarter" idx="12"/>
          </p:nvPr>
        </p:nvSpPr>
        <p:spPr/>
        <p:txBody>
          <a:bodyPr/>
          <a:lstStyle/>
          <a:p>
            <a:fld id="{F69C3C52-2016-4D4D-9145-D0C8D5FEDE82}" type="slidenum">
              <a:rPr lang="el-GR"/>
              <a:pPr/>
              <a:t>236</a:t>
            </a:fld>
            <a:endParaRPr lang="el-GR" dirty="0"/>
          </a:p>
        </p:txBody>
      </p:sp>
      <p:sp>
        <p:nvSpPr>
          <p:cNvPr id="462990" name="Rectangle 142"/>
          <p:cNvSpPr>
            <a:spLocks noGrp="1" noChangeArrowheads="1"/>
          </p:cNvSpPr>
          <p:nvPr>
            <p:ph type="title"/>
          </p:nvPr>
        </p:nvSpPr>
        <p:spPr>
          <a:xfrm>
            <a:off x="457200" y="274638"/>
            <a:ext cx="8229600" cy="417512"/>
          </a:xfrm>
        </p:spPr>
        <p:txBody>
          <a:bodyPr>
            <a:normAutofit fontScale="90000"/>
          </a:bodyPr>
          <a:lstStyle/>
          <a:p>
            <a:pPr algn="ctr"/>
            <a:r>
              <a:rPr lang="el-GR" sz="4000" b="1" u="sng" dirty="0">
                <a:solidFill>
                  <a:srgbClr val="0000FF"/>
                </a:solidFill>
              </a:rPr>
              <a:t>ΚΑΤΑΣΤΑΣΗ ΠΗΓΩΝ &amp; ΧΡΗΣΕΩΝ</a:t>
            </a:r>
          </a:p>
        </p:txBody>
      </p:sp>
      <p:graphicFrame>
        <p:nvGraphicFramePr>
          <p:cNvPr id="462992" name="Group 144"/>
          <p:cNvGraphicFramePr>
            <a:graphicFrameLocks noGrp="1"/>
          </p:cNvGraphicFramePr>
          <p:nvPr>
            <p:ph idx="1"/>
          </p:nvPr>
        </p:nvGraphicFramePr>
        <p:xfrm>
          <a:off x="251519" y="981075"/>
          <a:ext cx="8640962" cy="5400676"/>
        </p:xfrm>
        <a:graphic>
          <a:graphicData uri="http://schemas.openxmlformats.org/drawingml/2006/table">
            <a:tbl>
              <a:tblPr/>
              <a:tblGrid>
                <a:gridCol w="4775532"/>
                <a:gridCol w="926770"/>
                <a:gridCol w="926770"/>
                <a:gridCol w="840094"/>
                <a:gridCol w="1171796"/>
              </a:tblGrid>
              <a:tr h="579438">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cap="fla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chemeClr val="bg1"/>
                          </a:solidFill>
                          <a:effectLst/>
                          <a:latin typeface="Arial Greek" charset="-95"/>
                        </a:rPr>
                        <a:t>2015</a:t>
                      </a:r>
                      <a:endParaRPr kumimoji="0" lang="el-GR" sz="2400" b="0" i="0" u="none" strike="noStrike" cap="none" normalizeH="0" baseline="0" dirty="0" smtClean="0">
                        <a:ln>
                          <a:noFill/>
                        </a:ln>
                        <a:solidFill>
                          <a:schemeClr val="bg1"/>
                        </a:solidFill>
                        <a:effectLst/>
                        <a:latin typeface="Arial" pitchFamily="34" charset="0"/>
                      </a:endParaRPr>
                    </a:p>
                  </a:txBody>
                  <a:tcPr anchor="b" horzOverflow="overflow">
                    <a:lnL>
                      <a:noFill/>
                    </a:lnL>
                    <a:lnR>
                      <a:noFill/>
                    </a:lnR>
                    <a:lnT cap="flat">
                      <a:noFill/>
                    </a:lnT>
                    <a:lnB>
                      <a:noFill/>
                    </a:lnB>
                    <a:lnTlToBr>
                      <a:noFill/>
                    </a:lnTlToBr>
                    <a:lnBlToTr>
                      <a:noFill/>
                    </a:lnBlToTr>
                    <a:solidFill>
                      <a:srgbClr val="FFFF00"/>
                    </a:solid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chemeClr val="bg1"/>
                          </a:solidFill>
                          <a:effectLst/>
                          <a:latin typeface="Arial Greek" charset="-95"/>
                        </a:rPr>
                        <a:t>2016</a:t>
                      </a:r>
                      <a:endParaRPr kumimoji="0" lang="el-GR" sz="2400" b="0" i="0" u="none" strike="noStrike" cap="none" normalizeH="0" baseline="0" dirty="0" smtClean="0">
                        <a:ln>
                          <a:noFill/>
                        </a:ln>
                        <a:solidFill>
                          <a:schemeClr val="bg1"/>
                        </a:solidFill>
                        <a:effectLst/>
                        <a:latin typeface="Arial" pitchFamily="34" charset="0"/>
                      </a:endParaRPr>
                    </a:p>
                  </a:txBody>
                  <a:tcPr anchor="b" horzOverflow="overflow">
                    <a:lnL>
                      <a:noFill/>
                    </a:lnL>
                    <a:lnR>
                      <a:noFill/>
                    </a:lnR>
                    <a:lnT cap="flat">
                      <a:noFill/>
                    </a:lnT>
                    <a:lnB>
                      <a:noFill/>
                    </a:lnB>
                    <a:lnTlToBr>
                      <a:noFill/>
                    </a:lnTlToBr>
                    <a:lnBlToTr>
                      <a:noFill/>
                    </a:lnBlToTr>
                    <a:solidFill>
                      <a:srgbClr val="FFFF00"/>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chemeClr val="bg1"/>
                          </a:solidFill>
                          <a:effectLst/>
                          <a:latin typeface="Arial Greek" charset="-95"/>
                        </a:rPr>
                        <a:t>Πηγές</a:t>
                      </a:r>
                      <a:endParaRPr kumimoji="0" lang="el-GR" sz="2400" b="0" i="0" u="none" strike="noStrike" cap="none" normalizeH="0" baseline="0" dirty="0" smtClean="0">
                        <a:ln>
                          <a:noFill/>
                        </a:ln>
                        <a:solidFill>
                          <a:schemeClr val="bg1"/>
                        </a:solidFill>
                        <a:effectLst/>
                        <a:latin typeface="Arial" pitchFamily="34" charset="0"/>
                      </a:endParaRPr>
                    </a:p>
                  </a:txBody>
                  <a:tcPr anchor="b" horzOverflow="overflow">
                    <a:lnL>
                      <a:noFill/>
                    </a:lnL>
                    <a:lnR>
                      <a:noFill/>
                    </a:lnR>
                    <a:lnT cap="flat">
                      <a:noFill/>
                    </a:lnT>
                    <a:lnB>
                      <a:noFill/>
                    </a:lnB>
                    <a:lnTlToBr>
                      <a:noFill/>
                    </a:lnTlToBr>
                    <a:lnBlToTr>
                      <a:noFill/>
                    </a:lnBlToTr>
                    <a:solidFill>
                      <a:srgbClr val="FFCC99"/>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chemeClr val="bg1"/>
                          </a:solidFill>
                          <a:effectLst/>
                          <a:latin typeface="Arial Greek" charset="-95"/>
                        </a:rPr>
                        <a:t>Χρήσεις</a:t>
                      </a:r>
                      <a:endParaRPr kumimoji="0" lang="el-GR" sz="2400" b="0" i="0" u="none" strike="noStrike" cap="none" normalizeH="0" baseline="0" dirty="0" smtClean="0">
                        <a:ln>
                          <a:noFill/>
                        </a:ln>
                        <a:solidFill>
                          <a:schemeClr val="bg1"/>
                        </a:solidFill>
                        <a:effectLst/>
                        <a:latin typeface="Arial" pitchFamily="34" charset="0"/>
                      </a:endParaRPr>
                    </a:p>
                  </a:txBody>
                  <a:tcPr anchor="b" horzOverflow="overflow">
                    <a:lnL>
                      <a:noFill/>
                    </a:lnL>
                    <a:lnR cap="flat">
                      <a:noFill/>
                    </a:lnR>
                    <a:lnT cap="flat">
                      <a:noFill/>
                    </a:lnT>
                    <a:lnB>
                      <a:noFill/>
                    </a:lnB>
                    <a:lnTlToBr>
                      <a:noFill/>
                    </a:lnTlToBr>
                    <a:lnBlToTr>
                      <a:noFill/>
                    </a:lnBlToTr>
                    <a:solidFill>
                      <a:srgbClr val="FFCC99"/>
                    </a:solid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Πάγια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Εμπορεύματα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Πελάτες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Ταμείο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ΣΥΝΟΛΟ ΕΝΕΡΓΗΤΙΚΟΥ</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569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Ίδια Κεφάλαια</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Κέρδη εις Νέον</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Μακροπρόθεσμα Δάνεια</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Προμηθευτές</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500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ΣΥΝΟΛΟ ΠΑΘΗΤΙΚΟΥ</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568325">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C00000"/>
                          </a:solidFill>
                          <a:effectLst/>
                          <a:latin typeface="Arial Greek" charset="-95"/>
                        </a:rPr>
                        <a:t>Σύνολο Πηγών &amp; Χρήσεων</a:t>
                      </a:r>
                      <a:endParaRPr kumimoji="0" lang="el-GR" sz="1800" b="1" i="0" u="none" strike="noStrike" cap="none" normalizeH="0" baseline="0" dirty="0" smtClean="0">
                        <a:ln>
                          <a:noFill/>
                        </a:ln>
                        <a:solidFill>
                          <a:srgbClr val="C00000"/>
                        </a:solidFill>
                        <a:effectLst/>
                        <a:latin typeface="Arial" pitchFamily="34" charset="0"/>
                      </a:endParaRPr>
                    </a:p>
                  </a:txBody>
                  <a:tcPr anchor="b" horzOverflow="overflow">
                    <a:lnL cap="flat">
                      <a:noFill/>
                    </a:lnL>
                    <a:lnR>
                      <a:noFill/>
                    </a:lnR>
                    <a:lnT>
                      <a:noFill/>
                    </a:lnT>
                    <a:lnB cap="flat">
                      <a:noFill/>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xmlns="" val="269513278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Θέση αριθμού διαφάνειας 5"/>
          <p:cNvSpPr>
            <a:spLocks noGrp="1"/>
          </p:cNvSpPr>
          <p:nvPr>
            <p:ph type="sldNum" sz="quarter" idx="12"/>
          </p:nvPr>
        </p:nvSpPr>
        <p:spPr/>
        <p:txBody>
          <a:bodyPr/>
          <a:lstStyle/>
          <a:p>
            <a:fld id="{96FA962E-E5B2-4AD8-A51E-2534AB7C5E86}" type="slidenum">
              <a:rPr lang="el-GR"/>
              <a:pPr/>
              <a:t>237</a:t>
            </a:fld>
            <a:endParaRPr lang="el-GR" dirty="0"/>
          </a:p>
        </p:txBody>
      </p:sp>
      <p:sp>
        <p:nvSpPr>
          <p:cNvPr id="465945" name="Rectangle 25"/>
          <p:cNvSpPr>
            <a:spLocks noGrp="1" noChangeArrowheads="1"/>
          </p:cNvSpPr>
          <p:nvPr>
            <p:ph type="title"/>
          </p:nvPr>
        </p:nvSpPr>
        <p:spPr/>
        <p:txBody>
          <a:bodyPr/>
          <a:lstStyle/>
          <a:p>
            <a:pPr algn="ctr"/>
            <a:r>
              <a:rPr lang="el-GR" b="1" u="sng" dirty="0">
                <a:solidFill>
                  <a:srgbClr val="C00000"/>
                </a:solidFill>
              </a:rPr>
              <a:t>ΣΥΜΠΕΡΑΣΜΑ</a:t>
            </a:r>
          </a:p>
        </p:txBody>
      </p:sp>
      <p:graphicFrame>
        <p:nvGraphicFramePr>
          <p:cNvPr id="465951" name="Group 31"/>
          <p:cNvGraphicFramePr>
            <a:graphicFrameLocks noGrp="1"/>
          </p:cNvGraphicFramePr>
          <p:nvPr>
            <p:ph idx="1"/>
          </p:nvPr>
        </p:nvGraphicFramePr>
        <p:xfrm>
          <a:off x="251520" y="1600200"/>
          <a:ext cx="8640960" cy="4785360"/>
        </p:xfrm>
        <a:graphic>
          <a:graphicData uri="http://schemas.openxmlformats.org/drawingml/2006/table">
            <a:tbl>
              <a:tblPr/>
              <a:tblGrid>
                <a:gridCol w="8640960"/>
              </a:tblGrid>
              <a:tr h="45259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mn-lt"/>
                        </a:rPr>
                        <a:t>Η επιχείρηση αγόρασε νέα πάγια και αύξησε το στοκ των εμπορευμάτων της και την ρευστότητα της (Ταμείο).</a:t>
                      </a:r>
                    </a:p>
                    <a:p>
                      <a:pPr marL="342900" marR="0" lvl="0" indent="-342900" algn="l" defTabSz="914400" rtl="0" eaLnBrk="0" fontAlgn="b" latinLnBrk="0" hangingPunct="0">
                        <a:lnSpc>
                          <a:spcPct val="100000"/>
                        </a:lnSpc>
                        <a:spcBef>
                          <a:spcPct val="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mn-lt"/>
                      </a:endParaRPr>
                    </a:p>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mn-lt"/>
                        </a:rPr>
                        <a:t>Η χρηματοδότηση των παραπάνω έγινε με παρακράτηση κερδών, μείωση της πίστωσης σε πελάτες και αύξηση των  πιστώσεων των προμηθευτών.</a:t>
                      </a:r>
                    </a:p>
                    <a:p>
                      <a:pPr marL="342900" marR="0" lvl="0" indent="-342900" algn="l" defTabSz="914400" rtl="0" eaLnBrk="0" fontAlgn="b" latinLnBrk="0" hangingPunct="0">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endParaRPr>
                    </a:p>
                    <a:p>
                      <a:pPr marL="342900" marR="0" lvl="0" indent="-342900" algn="l" defTabSz="914400" rtl="0" eaLnBrk="0" fontAlgn="b" latinLnBrk="0" hangingPunct="0">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endParaRPr>
                    </a:p>
                    <a:p>
                      <a:pPr marL="342900" marR="0" lvl="0" indent="-342900" algn="l" defTabSz="914400" rtl="0" eaLnBrk="0" fontAlgn="b" latinLnBrk="0" hangingPunct="0">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endParaRPr>
                    </a:p>
                  </a:txBody>
                  <a:tcPr anchor="b" horzOverflow="overflow">
                    <a:lnL cap="flat">
                      <a:noFill/>
                    </a:lnL>
                    <a:lnR cap="flat">
                      <a:noFill/>
                    </a:lnR>
                    <a:lnT cap="fla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xmlns="" val="3771221309"/>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980728"/>
            <a:ext cx="9144000" cy="5688632"/>
          </a:xfrm>
        </p:spPr>
        <p:txBody>
          <a:bodyPr>
            <a:normAutofit/>
          </a:bodyPr>
          <a:lstStyle/>
          <a:p>
            <a:pPr>
              <a:lnSpc>
                <a:spcPct val="90000"/>
              </a:lnSpc>
            </a:pPr>
            <a:r>
              <a:rPr lang="el-GR" sz="2800" b="1" dirty="0" smtClean="0">
                <a:solidFill>
                  <a:srgbClr val="7030A0"/>
                </a:solidFill>
                <a:cs typeface="Arial" charset="0"/>
              </a:rPr>
              <a:t>Η κατάσταση αυτή δείχνει</a:t>
            </a:r>
            <a:r>
              <a:rPr lang="en-US" sz="2800" b="1" dirty="0" smtClean="0">
                <a:solidFill>
                  <a:srgbClr val="7030A0"/>
                </a:solidFill>
                <a:cs typeface="Arial" charset="0"/>
              </a:rPr>
              <a:t>:</a:t>
            </a:r>
            <a:endParaRPr lang="el-GR" sz="2800" b="1" dirty="0" smtClean="0">
              <a:solidFill>
                <a:srgbClr val="7030A0"/>
              </a:solidFill>
              <a:cs typeface="Arial" charset="0"/>
            </a:endParaRPr>
          </a:p>
          <a:p>
            <a:pPr>
              <a:lnSpc>
                <a:spcPct val="90000"/>
              </a:lnSpc>
              <a:buClr>
                <a:srgbClr val="552803"/>
              </a:buClr>
              <a:buFont typeface="Wingdings" pitchFamily="2" charset="2"/>
              <a:buChar char="Ø"/>
            </a:pPr>
            <a:r>
              <a:rPr lang="el-GR" sz="2800" b="1" dirty="0" smtClean="0">
                <a:solidFill>
                  <a:srgbClr val="FFFF00"/>
                </a:solidFill>
                <a:cs typeface="Arial" charset="0"/>
              </a:rPr>
              <a:t>τις πηγές και τις χρήσεις των κεφαλαίων, </a:t>
            </a:r>
          </a:p>
          <a:p>
            <a:pPr>
              <a:lnSpc>
                <a:spcPct val="90000"/>
              </a:lnSpc>
              <a:buClr>
                <a:srgbClr val="552803"/>
              </a:buClr>
              <a:buFont typeface="Wingdings" pitchFamily="2" charset="2"/>
              <a:buChar char="Ø"/>
            </a:pPr>
            <a:r>
              <a:rPr lang="el-GR" sz="2800" b="1" dirty="0" smtClean="0">
                <a:solidFill>
                  <a:srgbClr val="FFFF00"/>
                </a:solidFill>
                <a:cs typeface="Arial" charset="0"/>
              </a:rPr>
              <a:t>τις ανάγκες σε νέα κεφάλαια και </a:t>
            </a:r>
          </a:p>
          <a:p>
            <a:pPr>
              <a:lnSpc>
                <a:spcPct val="90000"/>
              </a:lnSpc>
              <a:buClr>
                <a:srgbClr val="552803"/>
              </a:buClr>
              <a:buFont typeface="Wingdings" pitchFamily="2" charset="2"/>
              <a:buChar char="Ø"/>
            </a:pPr>
            <a:r>
              <a:rPr lang="el-GR" sz="2800" b="1" dirty="0" smtClean="0">
                <a:solidFill>
                  <a:srgbClr val="FFFF00"/>
                </a:solidFill>
                <a:cs typeface="Arial" charset="0"/>
              </a:rPr>
              <a:t>καταλήγει σε ένα καθαρό ποσό ταμειακού αποθέματος.</a:t>
            </a:r>
          </a:p>
          <a:p>
            <a:pPr>
              <a:lnSpc>
                <a:spcPct val="90000"/>
              </a:lnSpc>
            </a:pPr>
            <a:endParaRPr lang="el-GR" sz="2800" b="1" dirty="0" smtClean="0">
              <a:cs typeface="Arial" charset="0"/>
            </a:endParaRPr>
          </a:p>
          <a:p>
            <a:pPr>
              <a:lnSpc>
                <a:spcPct val="90000"/>
              </a:lnSpc>
            </a:pPr>
            <a:r>
              <a:rPr lang="el-GR" sz="2800" b="1" dirty="0" smtClean="0">
                <a:solidFill>
                  <a:schemeClr val="bg1"/>
                </a:solidFill>
                <a:cs typeface="Arial" charset="0"/>
              </a:rPr>
              <a:t>Για να αντικατοπτρίζει την πραγματικότητα, η κατάρτιση του cash-</a:t>
            </a:r>
            <a:r>
              <a:rPr lang="en-US" sz="2800" b="1" dirty="0" smtClean="0">
                <a:solidFill>
                  <a:schemeClr val="bg1"/>
                </a:solidFill>
                <a:cs typeface="Arial" charset="0"/>
              </a:rPr>
              <a:t>flow</a:t>
            </a:r>
            <a:r>
              <a:rPr lang="el-GR" sz="2800" b="1" dirty="0" smtClean="0">
                <a:solidFill>
                  <a:schemeClr val="bg1"/>
                </a:solidFill>
                <a:cs typeface="Arial" charset="0"/>
              </a:rPr>
              <a:t> προϋποθέτει:</a:t>
            </a:r>
            <a:endParaRPr lang="en-US" sz="2800" b="1" dirty="0" smtClean="0">
              <a:solidFill>
                <a:schemeClr val="bg1"/>
              </a:solidFill>
              <a:cs typeface="Arial" charset="0"/>
            </a:endParaRPr>
          </a:p>
          <a:p>
            <a:pPr>
              <a:lnSpc>
                <a:spcPct val="90000"/>
              </a:lnSpc>
              <a:buClr>
                <a:srgbClr val="552803"/>
              </a:buClr>
              <a:buFont typeface="Wingdings" pitchFamily="2" charset="2"/>
              <a:buChar char="Ø"/>
            </a:pPr>
            <a:r>
              <a:rPr lang="el-GR" sz="2800" b="1" dirty="0" smtClean="0">
                <a:solidFill>
                  <a:srgbClr val="FFC000"/>
                </a:solidFill>
                <a:cs typeface="Arial" charset="0"/>
              </a:rPr>
              <a:t>ότι έχουν ληφθεί υπόψη εποχιακές διακυμάνσεις στις πωλήσεις</a:t>
            </a:r>
            <a:r>
              <a:rPr lang="en-US" sz="2800" b="1" dirty="0" smtClean="0">
                <a:solidFill>
                  <a:srgbClr val="FFC000"/>
                </a:solidFill>
                <a:cs typeface="Arial" charset="0"/>
              </a:rPr>
              <a:t> </a:t>
            </a:r>
            <a:r>
              <a:rPr lang="el-GR" sz="2800" b="1" dirty="0" smtClean="0">
                <a:solidFill>
                  <a:srgbClr val="FFC000"/>
                </a:solidFill>
                <a:cs typeface="Arial" charset="0"/>
              </a:rPr>
              <a:t>και </a:t>
            </a:r>
          </a:p>
          <a:p>
            <a:pPr>
              <a:lnSpc>
                <a:spcPct val="90000"/>
              </a:lnSpc>
              <a:buClr>
                <a:srgbClr val="552803"/>
              </a:buClr>
              <a:buFont typeface="Wingdings" pitchFamily="2" charset="2"/>
              <a:buChar char="Ø"/>
            </a:pPr>
            <a:r>
              <a:rPr lang="el-GR" sz="2800" b="1" dirty="0" smtClean="0">
                <a:solidFill>
                  <a:srgbClr val="FFC000"/>
                </a:solidFill>
                <a:cs typeface="Arial" charset="0"/>
              </a:rPr>
              <a:t>ότι έχουν εκτιμηθεί σωστά οι όγκοι των πωλήσεων και οι ανάγκες σε νέα κεφάλαια.</a:t>
            </a:r>
          </a:p>
          <a:p>
            <a:endParaRPr lang="el-GR" dirty="0"/>
          </a:p>
        </p:txBody>
      </p:sp>
      <p:sp>
        <p:nvSpPr>
          <p:cNvPr id="3" name="2 - Τίτλος"/>
          <p:cNvSpPr>
            <a:spLocks noGrp="1"/>
          </p:cNvSpPr>
          <p:nvPr>
            <p:ph type="title"/>
          </p:nvPr>
        </p:nvSpPr>
        <p:spPr>
          <a:xfrm>
            <a:off x="457200" y="152400"/>
            <a:ext cx="8229600" cy="900336"/>
          </a:xfrm>
        </p:spPr>
        <p:txBody>
          <a:bodyPr>
            <a:normAutofit fontScale="90000"/>
          </a:bodyPr>
          <a:lstStyle/>
          <a:p>
            <a:pPr algn="ctr"/>
            <a:r>
              <a:rPr lang="el-GR" b="1" dirty="0" smtClean="0">
                <a:solidFill>
                  <a:schemeClr val="accent6">
                    <a:lumMod val="50000"/>
                  </a:schemeClr>
                </a:solidFill>
              </a:rPr>
              <a:t>1) ΚΑΤΑΣΤΑΣΗ  ΤΑΜΕΙΑΚΩΝ ΡΟΩΝ</a:t>
            </a:r>
            <a:endParaRPr lang="el-GR" b="1" dirty="0">
              <a:solidFill>
                <a:schemeClr val="accent6">
                  <a:lumMod val="50000"/>
                </a:schemeClr>
              </a:solidFill>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1524000"/>
            <a:ext cx="9144000" cy="5145360"/>
          </a:xfrm>
        </p:spPr>
        <p:txBody>
          <a:bodyPr>
            <a:normAutofit/>
          </a:bodyPr>
          <a:lstStyle/>
          <a:p>
            <a:pPr>
              <a:buNone/>
              <a:defRPr/>
            </a:pPr>
            <a:r>
              <a:rPr lang="el-GR" sz="3200" b="1" dirty="0" smtClean="0">
                <a:cs typeface="Arial" pitchFamily="34" charset="0"/>
              </a:rPr>
              <a:t>Ο προβλεπόμενος Ρυθμός Ταμειακών Εισροών και Εκροών είναι ένας υπολογισμός:</a:t>
            </a:r>
          </a:p>
          <a:p>
            <a:pPr>
              <a:defRPr/>
            </a:pPr>
            <a:r>
              <a:rPr lang="el-GR" sz="3200" b="1" dirty="0" smtClean="0">
                <a:solidFill>
                  <a:srgbClr val="FFC000"/>
                </a:solidFill>
                <a:cs typeface="Arial" pitchFamily="34" charset="0"/>
              </a:rPr>
              <a:t> των θέσεων, </a:t>
            </a:r>
          </a:p>
          <a:p>
            <a:pPr>
              <a:defRPr/>
            </a:pPr>
            <a:r>
              <a:rPr lang="el-GR" sz="3200" b="1" dirty="0" smtClean="0">
                <a:solidFill>
                  <a:srgbClr val="FFC000"/>
                </a:solidFill>
                <a:cs typeface="Arial" pitchFamily="34" charset="0"/>
              </a:rPr>
              <a:t>των αναγκών και </a:t>
            </a:r>
          </a:p>
          <a:p>
            <a:pPr>
              <a:defRPr/>
            </a:pPr>
            <a:r>
              <a:rPr lang="el-GR" sz="3200" b="1" dirty="0" smtClean="0">
                <a:solidFill>
                  <a:srgbClr val="FFC000"/>
                </a:solidFill>
                <a:cs typeface="Arial" pitchFamily="34" charset="0"/>
              </a:rPr>
              <a:t>της διαθεσιμότητας της εταιρείας </a:t>
            </a:r>
          </a:p>
          <a:p>
            <a:pPr>
              <a:buNone/>
              <a:defRPr/>
            </a:pPr>
            <a:endParaRPr lang="el-GR" sz="3200" b="1" dirty="0" smtClean="0">
              <a:cs typeface="Arial" pitchFamily="34" charset="0"/>
            </a:endParaRPr>
          </a:p>
          <a:p>
            <a:pPr>
              <a:buNone/>
              <a:defRPr/>
            </a:pPr>
            <a:r>
              <a:rPr lang="el-GR" sz="3200" b="1" dirty="0" smtClean="0">
                <a:solidFill>
                  <a:srgbClr val="0000FF"/>
                </a:solidFill>
                <a:cs typeface="Arial" pitchFamily="34" charset="0"/>
              </a:rPr>
              <a:t>όσον αφορά στα μετρητά που διαθέτει και στην</a:t>
            </a:r>
          </a:p>
          <a:p>
            <a:pPr>
              <a:buNone/>
              <a:defRPr/>
            </a:pPr>
            <a:r>
              <a:rPr lang="el-GR" sz="3200" b="1" dirty="0" smtClean="0">
                <a:solidFill>
                  <a:srgbClr val="0000FF"/>
                </a:solidFill>
                <a:cs typeface="Arial" pitchFamily="34" charset="0"/>
              </a:rPr>
              <a:t>χρηματοοικονομική κατάσταση στην οποία</a:t>
            </a:r>
          </a:p>
          <a:p>
            <a:pPr>
              <a:buNone/>
              <a:defRPr/>
            </a:pPr>
            <a:r>
              <a:rPr lang="el-GR" sz="3200" b="1" dirty="0" smtClean="0">
                <a:solidFill>
                  <a:srgbClr val="0000FF"/>
                </a:solidFill>
                <a:cs typeface="Arial" pitchFamily="34" charset="0"/>
              </a:rPr>
              <a:t>βρίσκεται</a:t>
            </a:r>
            <a:endParaRPr lang="el-GR" sz="3200" b="1" dirty="0">
              <a:solidFill>
                <a:srgbClr val="0000FF"/>
              </a:solidFill>
            </a:endParaRPr>
          </a:p>
        </p:txBody>
      </p:sp>
      <p:sp>
        <p:nvSpPr>
          <p:cNvPr id="3" name="2 - Τίτλος"/>
          <p:cNvSpPr>
            <a:spLocks noGrp="1"/>
          </p:cNvSpPr>
          <p:nvPr>
            <p:ph type="title"/>
          </p:nvPr>
        </p:nvSpPr>
        <p:spPr/>
        <p:txBody>
          <a:bodyPr>
            <a:normAutofit fontScale="90000"/>
          </a:bodyPr>
          <a:lstStyle/>
          <a:p>
            <a:pPr algn="ctr"/>
            <a:r>
              <a:rPr lang="el-GR" b="1" dirty="0" smtClean="0">
                <a:solidFill>
                  <a:schemeClr val="accent6">
                    <a:lumMod val="50000"/>
                  </a:schemeClr>
                </a:solidFill>
              </a:rPr>
              <a:t>2) ΚΑΤΑΣΤΑΣΗ  ΤΑΜΕΙΑΚΩΝ ΡΟΩΝ (ΕΙΣΡΟΕΣ-ΕΚΡΟΕΣ)</a:t>
            </a:r>
            <a:endParaRPr lang="el-G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524000"/>
            <a:ext cx="8784976" cy="5073352"/>
          </a:xfrm>
        </p:spPr>
        <p:txBody>
          <a:bodyPr>
            <a:normAutofit fontScale="92500" lnSpcReduction="10000"/>
          </a:bodyPr>
          <a:lstStyle/>
          <a:p>
            <a:pPr marL="0" indent="0">
              <a:lnSpc>
                <a:spcPct val="90000"/>
              </a:lnSpc>
              <a:buClr>
                <a:schemeClr val="bg2"/>
              </a:buClr>
              <a:buFont typeface="Wingdings" pitchFamily="2" charset="2"/>
              <a:buAutoNum type="arabicParenR"/>
            </a:pPr>
            <a:r>
              <a:rPr lang="el-GR" sz="2800" dirty="0" smtClean="0">
                <a:latin typeface="Times New Roman" pitchFamily="18" charset="0"/>
              </a:rPr>
              <a:t> Επί δυο συνεχείς χρήσεις τα στοιχεία των οικονομικών καταστάσεων να υπερβούν τα δύο από τα τρία αριθμητικά κριτήρια που θέτει η παρ. 6 </a:t>
            </a:r>
          </a:p>
          <a:p>
            <a:pPr marL="0" indent="0">
              <a:lnSpc>
                <a:spcPct val="90000"/>
              </a:lnSpc>
              <a:buClr>
                <a:schemeClr val="bg2"/>
              </a:buClr>
              <a:buFont typeface="Wingdings" pitchFamily="2" charset="2"/>
              <a:buAutoNum type="arabicParenR"/>
            </a:pPr>
            <a:r>
              <a:rPr lang="el-GR" sz="2800" dirty="0" smtClean="0">
                <a:latin typeface="Times New Roman" pitchFamily="18" charset="0"/>
              </a:rPr>
              <a:t> Να έχει τη μορφή :</a:t>
            </a:r>
          </a:p>
          <a:p>
            <a:pPr marL="0" indent="0">
              <a:lnSpc>
                <a:spcPct val="90000"/>
              </a:lnSpc>
              <a:buClr>
                <a:schemeClr val="bg2"/>
              </a:buClr>
              <a:buFont typeface="Wingdings" pitchFamily="2" charset="2"/>
              <a:buChar char="Ø"/>
            </a:pPr>
            <a:r>
              <a:rPr lang="el-GR" sz="2800" dirty="0" smtClean="0">
                <a:latin typeface="Times New Roman" pitchFamily="18" charset="0"/>
              </a:rPr>
              <a:t>  Της ανώνυμης εταιρείας</a:t>
            </a:r>
          </a:p>
          <a:p>
            <a:pPr marL="0" indent="0">
              <a:lnSpc>
                <a:spcPct val="90000"/>
              </a:lnSpc>
              <a:buClr>
                <a:schemeClr val="bg2"/>
              </a:buClr>
              <a:buFont typeface="Wingdings" pitchFamily="2" charset="2"/>
              <a:buChar char="Ø"/>
            </a:pPr>
            <a:r>
              <a:rPr lang="el-GR" sz="2800" dirty="0" smtClean="0">
                <a:latin typeface="Times New Roman" pitchFamily="18" charset="0"/>
              </a:rPr>
              <a:t>  Της εταιρείας περιορισμένης ευθύνης</a:t>
            </a:r>
          </a:p>
          <a:p>
            <a:pPr marL="0" indent="0">
              <a:lnSpc>
                <a:spcPct val="90000"/>
              </a:lnSpc>
              <a:buClr>
                <a:schemeClr val="bg2"/>
              </a:buClr>
              <a:buFont typeface="Wingdings" pitchFamily="2" charset="2"/>
              <a:buChar char="Ø"/>
            </a:pPr>
            <a:r>
              <a:rPr lang="el-GR" sz="2800" dirty="0" smtClean="0">
                <a:latin typeface="Times New Roman" pitchFamily="18" charset="0"/>
              </a:rPr>
              <a:t>  Της ετερόρρυθμης κατά μετοχές εταιρείας</a:t>
            </a:r>
          </a:p>
          <a:p>
            <a:pPr marL="0" indent="0">
              <a:lnSpc>
                <a:spcPct val="90000"/>
              </a:lnSpc>
              <a:buClr>
                <a:schemeClr val="bg2"/>
              </a:buClr>
              <a:buFont typeface="Wingdings" pitchFamily="2" charset="2"/>
              <a:buChar char="Ø"/>
            </a:pPr>
            <a:r>
              <a:rPr lang="el-GR" sz="2800" dirty="0" smtClean="0">
                <a:latin typeface="Times New Roman" pitchFamily="18" charset="0"/>
              </a:rPr>
              <a:t>  Της ομόρρυθμης και ετερόρρυθμης εταιρείας στην οποία υπεύθυνοι απεριόριστα είναι η Α.Ε. ή ΕΠΕ ή ετερόρρυθμες κατά μετοχές εταιρείες.</a:t>
            </a:r>
          </a:p>
          <a:p>
            <a:pPr marL="0" indent="0">
              <a:lnSpc>
                <a:spcPct val="90000"/>
              </a:lnSpc>
              <a:buClr>
                <a:schemeClr val="bg2"/>
              </a:buClr>
              <a:buFont typeface="Wingdings" pitchFamily="2" charset="2"/>
              <a:buChar char="Ø"/>
            </a:pPr>
            <a:r>
              <a:rPr lang="el-GR" sz="2800" dirty="0" smtClean="0">
                <a:latin typeface="Times New Roman" pitchFamily="18" charset="0"/>
              </a:rPr>
              <a:t>  Της ομόρρυθμης και ετερόρρυθμης εταιρείας στην οποία υπεύθυνοι απεριόριστα είναι οι ομόρρυθμες και ετερόρρυθμες εταιρείες των οποίων υπεύθυνοι απεριόριστα εταίροι είναι η Α.Ε. ή ΕΠΕ ή ετερόρρυθμες κατά μετοχές εταιρείες.</a:t>
            </a:r>
          </a:p>
          <a:p>
            <a:endParaRPr lang="el-GR" dirty="0"/>
          </a:p>
        </p:txBody>
      </p:sp>
      <p:sp>
        <p:nvSpPr>
          <p:cNvPr id="3" name="2 - Τίτλος"/>
          <p:cNvSpPr>
            <a:spLocks noGrp="1"/>
          </p:cNvSpPr>
          <p:nvPr>
            <p:ph type="title"/>
          </p:nvPr>
        </p:nvSpPr>
        <p:spPr>
          <a:xfrm>
            <a:off x="179512" y="152400"/>
            <a:ext cx="8784976" cy="1219200"/>
          </a:xfrm>
        </p:spPr>
        <p:txBody>
          <a:bodyPr>
            <a:normAutofit/>
          </a:bodyPr>
          <a:lstStyle/>
          <a:p>
            <a:pPr algn="ctr"/>
            <a:r>
              <a:rPr lang="el-GR" sz="3600" b="1" dirty="0" smtClean="0">
                <a:solidFill>
                  <a:schemeClr val="bg1"/>
                </a:solidFill>
              </a:rPr>
              <a:t>Κριτήρια  χαρακτηρισμού μιας επιχειρήσεως ως Μεγάλης</a:t>
            </a:r>
            <a:endParaRPr lang="el-GR" sz="3600" dirty="0">
              <a:solidFill>
                <a:schemeClr val="bg1"/>
              </a:solidFil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412776"/>
            <a:ext cx="8640960" cy="5184576"/>
          </a:xfrm>
        </p:spPr>
        <p:txBody>
          <a:bodyPr/>
          <a:lstStyle/>
          <a:p>
            <a:pPr>
              <a:buClr>
                <a:srgbClr val="552803"/>
              </a:buClr>
              <a:buFont typeface="Wingdings" pitchFamily="2" charset="2"/>
              <a:buChar char="ü"/>
              <a:defRPr/>
            </a:pPr>
            <a:r>
              <a:rPr lang="el-GR" sz="2800" b="1" dirty="0" smtClean="0">
                <a:solidFill>
                  <a:srgbClr val="0000FF"/>
                </a:solidFill>
                <a:cs typeface="Arial" pitchFamily="34" charset="0"/>
              </a:rPr>
              <a:t>Η Κατάσταση Ταμειακών Ροών παρακολουθεί τις μεταβολές που επήλθαν στα μεγέθη του Ενεργητικού, του Παθητικού και των Ιδίων Κεφαλαίων.</a:t>
            </a:r>
          </a:p>
          <a:p>
            <a:pPr>
              <a:buClr>
                <a:srgbClr val="552803"/>
              </a:buClr>
              <a:buFont typeface="Wingdings" pitchFamily="2" charset="2"/>
              <a:buChar char="ü"/>
              <a:defRPr/>
            </a:pPr>
            <a:endParaRPr lang="el-GR" sz="2800" b="1" dirty="0" smtClean="0">
              <a:cs typeface="Arial" pitchFamily="34" charset="0"/>
            </a:endParaRPr>
          </a:p>
          <a:p>
            <a:pPr>
              <a:buClr>
                <a:srgbClr val="552803"/>
              </a:buClr>
              <a:buFont typeface="Wingdings" pitchFamily="2" charset="2"/>
              <a:buChar char="ü"/>
              <a:defRPr/>
            </a:pPr>
            <a:r>
              <a:rPr lang="el-GR" sz="2800" b="1" dirty="0" smtClean="0">
                <a:solidFill>
                  <a:srgbClr val="FFC000"/>
                </a:solidFill>
                <a:cs typeface="Arial" pitchFamily="34" charset="0"/>
              </a:rPr>
              <a:t>Ο προσδιορισμός της Καθαρής Ταμειακής Ροής από τις εργασίες της επιχείρησης </a:t>
            </a:r>
            <a:r>
              <a:rPr lang="el-GR" sz="2800" b="1" u="sng" dirty="0" smtClean="0">
                <a:solidFill>
                  <a:srgbClr val="FF0000"/>
                </a:solidFill>
                <a:cs typeface="Arial" pitchFamily="34" charset="0"/>
              </a:rPr>
              <a:t>δείχνει</a:t>
            </a:r>
            <a:r>
              <a:rPr lang="el-GR" sz="2800" b="1" dirty="0" smtClean="0">
                <a:solidFill>
                  <a:srgbClr val="FFC000"/>
                </a:solidFill>
                <a:cs typeface="Arial" pitchFamily="34" charset="0"/>
              </a:rPr>
              <a:t> την ικανότητα της επιχείρησης να διανέμει μερίσματα στους μετόχους της.</a:t>
            </a:r>
          </a:p>
          <a:p>
            <a:endParaRPr lang="el-GR" dirty="0"/>
          </a:p>
        </p:txBody>
      </p:sp>
      <p:sp>
        <p:nvSpPr>
          <p:cNvPr id="3" name="2 - Τίτλος"/>
          <p:cNvSpPr>
            <a:spLocks noGrp="1"/>
          </p:cNvSpPr>
          <p:nvPr>
            <p:ph type="title"/>
          </p:nvPr>
        </p:nvSpPr>
        <p:spPr/>
        <p:txBody>
          <a:bodyPr>
            <a:normAutofit fontScale="90000"/>
          </a:bodyPr>
          <a:lstStyle/>
          <a:p>
            <a:pPr algn="ctr"/>
            <a:r>
              <a:rPr lang="el-GR" b="1" dirty="0" smtClean="0">
                <a:solidFill>
                  <a:schemeClr val="accent6">
                    <a:lumMod val="50000"/>
                  </a:schemeClr>
                </a:solidFill>
              </a:rPr>
              <a:t>3) ΚΑΤΑΣΤΑΣΗ  ΤΑΜΕΙΑΚΩΝ ΡΟΩΝ (ΕΙΣΡΟΕΣ-ΕΚΡΟΕΣ)</a:t>
            </a:r>
            <a:endParaRPr lang="el-GR"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340768"/>
            <a:ext cx="8784976" cy="5256584"/>
          </a:xfrm>
        </p:spPr>
        <p:txBody>
          <a:bodyPr>
            <a:normAutofit fontScale="92500"/>
          </a:bodyPr>
          <a:lstStyle/>
          <a:p>
            <a:pPr>
              <a:buClr>
                <a:srgbClr val="552803"/>
              </a:buClr>
              <a:buFont typeface="Wingdings" pitchFamily="2" charset="2"/>
              <a:buChar char="ü"/>
              <a:defRPr/>
            </a:pPr>
            <a:r>
              <a:rPr lang="el-GR" b="1" dirty="0" smtClean="0">
                <a:solidFill>
                  <a:srgbClr val="7030A0"/>
                </a:solidFill>
                <a:cs typeface="Arial" pitchFamily="34" charset="0"/>
              </a:rPr>
              <a:t>Παρέχουν πληροφορίες ως προς τις χρηματοοικονομικές   </a:t>
            </a:r>
          </a:p>
          <a:p>
            <a:pPr>
              <a:buClr>
                <a:srgbClr val="552803"/>
              </a:buClr>
              <a:defRPr/>
            </a:pPr>
            <a:r>
              <a:rPr lang="el-GR" b="1" dirty="0" smtClean="0">
                <a:solidFill>
                  <a:srgbClr val="7030A0"/>
                </a:solidFill>
                <a:cs typeface="Arial" pitchFamily="34" charset="0"/>
              </a:rPr>
              <a:t>   και επενδυτικές δραστηριότητες.</a:t>
            </a:r>
          </a:p>
          <a:p>
            <a:pPr>
              <a:buClr>
                <a:srgbClr val="552803"/>
              </a:buClr>
              <a:buFont typeface="Wingdings" pitchFamily="2" charset="2"/>
              <a:buChar char="ü"/>
              <a:defRPr/>
            </a:pPr>
            <a:endParaRPr lang="el-GR" b="1" dirty="0" smtClean="0">
              <a:cs typeface="Arial" pitchFamily="34" charset="0"/>
            </a:endParaRPr>
          </a:p>
          <a:p>
            <a:pPr>
              <a:buClr>
                <a:srgbClr val="552803"/>
              </a:buClr>
              <a:buFont typeface="Wingdings" pitchFamily="2" charset="2"/>
              <a:buChar char="ü"/>
              <a:defRPr/>
            </a:pPr>
            <a:r>
              <a:rPr lang="el-GR" b="1" dirty="0" smtClean="0">
                <a:solidFill>
                  <a:srgbClr val="006600"/>
                </a:solidFill>
                <a:cs typeface="Arial" pitchFamily="34" charset="0"/>
              </a:rPr>
              <a:t>Βοηθούν στο να απαντηθούν τα εξής ερωτήματα</a:t>
            </a:r>
            <a:r>
              <a:rPr lang="en-US" b="1" dirty="0" smtClean="0">
                <a:solidFill>
                  <a:srgbClr val="006600"/>
                </a:solidFill>
                <a:cs typeface="Arial" pitchFamily="34" charset="0"/>
              </a:rPr>
              <a:t>:</a:t>
            </a:r>
            <a:endParaRPr lang="el-GR" b="1" dirty="0" smtClean="0">
              <a:solidFill>
                <a:srgbClr val="006600"/>
              </a:solidFill>
              <a:cs typeface="Arial" pitchFamily="34" charset="0"/>
            </a:endParaRPr>
          </a:p>
          <a:p>
            <a:pPr>
              <a:buClr>
                <a:srgbClr val="552803"/>
              </a:buClr>
              <a:defRPr/>
            </a:pPr>
            <a:r>
              <a:rPr lang="el-GR" b="1" dirty="0" smtClean="0">
                <a:solidFill>
                  <a:srgbClr val="0000CC"/>
                </a:solidFill>
                <a:cs typeface="Arial" pitchFamily="34" charset="0"/>
              </a:rPr>
              <a:t>   </a:t>
            </a:r>
            <a:r>
              <a:rPr lang="en-US" b="1" dirty="0" smtClean="0">
                <a:solidFill>
                  <a:srgbClr val="0000CC"/>
                </a:solidFill>
                <a:cs typeface="Arial" pitchFamily="34" charset="0"/>
              </a:rPr>
              <a:t>-</a:t>
            </a:r>
            <a:r>
              <a:rPr lang="el-GR" b="1" dirty="0" smtClean="0">
                <a:solidFill>
                  <a:srgbClr val="0000CC"/>
                </a:solidFill>
                <a:cs typeface="Arial" pitchFamily="34" charset="0"/>
              </a:rPr>
              <a:t>Πώς είναι δυνατό μια επιχείρηση να προχωρήσει στη </a:t>
            </a:r>
          </a:p>
          <a:p>
            <a:pPr>
              <a:buClr>
                <a:srgbClr val="552803"/>
              </a:buClr>
              <a:defRPr/>
            </a:pPr>
            <a:r>
              <a:rPr lang="el-GR" b="1" dirty="0" smtClean="0">
                <a:solidFill>
                  <a:srgbClr val="0000CC"/>
                </a:solidFill>
                <a:cs typeface="Arial" pitchFamily="34" charset="0"/>
              </a:rPr>
              <a:t>   </a:t>
            </a:r>
            <a:r>
              <a:rPr lang="en-US" b="1" dirty="0" smtClean="0">
                <a:solidFill>
                  <a:srgbClr val="0000CC"/>
                </a:solidFill>
                <a:cs typeface="Arial" pitchFamily="34" charset="0"/>
              </a:rPr>
              <a:t>  </a:t>
            </a:r>
            <a:r>
              <a:rPr lang="el-GR" b="1" dirty="0" smtClean="0">
                <a:solidFill>
                  <a:srgbClr val="0000CC"/>
                </a:solidFill>
                <a:cs typeface="Arial" pitchFamily="34" charset="0"/>
              </a:rPr>
              <a:t>χρηματοδότηση ενός προγράμματος επενδύσεων τη </a:t>
            </a:r>
          </a:p>
          <a:p>
            <a:pPr>
              <a:buClr>
                <a:srgbClr val="552803"/>
              </a:buClr>
              <a:defRPr/>
            </a:pPr>
            <a:r>
              <a:rPr lang="el-GR" b="1" dirty="0" smtClean="0">
                <a:solidFill>
                  <a:srgbClr val="0000CC"/>
                </a:solidFill>
                <a:cs typeface="Arial" pitchFamily="34" charset="0"/>
              </a:rPr>
              <a:t>     στιγμή που πραγματοποιεί ζημιές</a:t>
            </a:r>
            <a:r>
              <a:rPr lang="en-US" b="1" dirty="0" smtClean="0">
                <a:solidFill>
                  <a:srgbClr val="0000CC"/>
                </a:solidFill>
                <a:cs typeface="Arial" pitchFamily="34" charset="0"/>
              </a:rPr>
              <a:t> </a:t>
            </a:r>
            <a:r>
              <a:rPr lang="el-GR" b="1" dirty="0" smtClean="0">
                <a:solidFill>
                  <a:srgbClr val="0000CC"/>
                </a:solidFill>
                <a:cs typeface="Arial" pitchFamily="34" charset="0"/>
              </a:rPr>
              <a:t>προ φόρων</a:t>
            </a:r>
            <a:r>
              <a:rPr lang="en-US" b="1" dirty="0" smtClean="0">
                <a:solidFill>
                  <a:srgbClr val="0000CC"/>
                </a:solidFill>
                <a:cs typeface="Arial" pitchFamily="34" charset="0"/>
              </a:rPr>
              <a:t>;</a:t>
            </a:r>
            <a:endParaRPr lang="el-GR" b="1" dirty="0" smtClean="0">
              <a:solidFill>
                <a:srgbClr val="0000CC"/>
              </a:solidFill>
              <a:cs typeface="Arial" pitchFamily="34" charset="0"/>
            </a:endParaRPr>
          </a:p>
          <a:p>
            <a:pPr>
              <a:buClr>
                <a:srgbClr val="552803"/>
              </a:buClr>
              <a:defRPr/>
            </a:pPr>
            <a:r>
              <a:rPr lang="el-GR" b="1" dirty="0" smtClean="0">
                <a:solidFill>
                  <a:srgbClr val="0000CC"/>
                </a:solidFill>
                <a:cs typeface="Arial" pitchFamily="34" charset="0"/>
              </a:rPr>
              <a:t>   </a:t>
            </a:r>
            <a:r>
              <a:rPr lang="en-US" b="1" dirty="0" smtClean="0">
                <a:solidFill>
                  <a:srgbClr val="0000CC"/>
                </a:solidFill>
                <a:cs typeface="Arial" pitchFamily="34" charset="0"/>
              </a:rPr>
              <a:t>- </a:t>
            </a:r>
            <a:r>
              <a:rPr lang="el-GR" b="1" dirty="0" smtClean="0">
                <a:solidFill>
                  <a:srgbClr val="0000CC"/>
                </a:solidFill>
                <a:cs typeface="Arial" pitchFamily="34" charset="0"/>
              </a:rPr>
              <a:t>Πως χρησιμοποιήθηκαν τα κέρδη της επιχείρησης</a:t>
            </a:r>
            <a:r>
              <a:rPr lang="en-US" b="1" dirty="0" smtClean="0">
                <a:solidFill>
                  <a:srgbClr val="0000CC"/>
                </a:solidFill>
                <a:cs typeface="Arial" pitchFamily="34" charset="0"/>
              </a:rPr>
              <a:t>;</a:t>
            </a:r>
            <a:r>
              <a:rPr lang="el-GR" b="1" dirty="0" smtClean="0">
                <a:solidFill>
                  <a:srgbClr val="0000CC"/>
                </a:solidFill>
                <a:cs typeface="Arial" pitchFamily="34" charset="0"/>
              </a:rPr>
              <a:t> </a:t>
            </a:r>
          </a:p>
          <a:p>
            <a:pPr>
              <a:buClr>
                <a:srgbClr val="552803"/>
              </a:buClr>
              <a:defRPr/>
            </a:pPr>
            <a:r>
              <a:rPr lang="el-GR" b="1" dirty="0" smtClean="0">
                <a:solidFill>
                  <a:srgbClr val="0000CC"/>
                </a:solidFill>
                <a:cs typeface="Arial" pitchFamily="34" charset="0"/>
              </a:rPr>
              <a:t>   - Πως χρηματοδοτήθηκαν τυχόν νέες επενδύσεις</a:t>
            </a:r>
            <a:r>
              <a:rPr lang="en-US" b="1" dirty="0" smtClean="0">
                <a:solidFill>
                  <a:srgbClr val="0000CC"/>
                </a:solidFill>
                <a:cs typeface="Arial" pitchFamily="34" charset="0"/>
              </a:rPr>
              <a:t>;</a:t>
            </a:r>
            <a:endParaRPr lang="el-GR" b="1" dirty="0" smtClean="0">
              <a:solidFill>
                <a:srgbClr val="0000CC"/>
              </a:solidFill>
              <a:cs typeface="Arial" pitchFamily="34" charset="0"/>
            </a:endParaRPr>
          </a:p>
          <a:p>
            <a:pPr>
              <a:defRPr/>
            </a:pPr>
            <a:r>
              <a:rPr lang="el-GR" b="1" dirty="0" smtClean="0">
                <a:solidFill>
                  <a:srgbClr val="0000CC"/>
                </a:solidFill>
                <a:cs typeface="Arial" pitchFamily="34" charset="0"/>
              </a:rPr>
              <a:t>   - Γιατί δεν καταβλήθηκαν μεγαλύτερα μερίσματα εν  όψη </a:t>
            </a:r>
          </a:p>
          <a:p>
            <a:pPr>
              <a:defRPr/>
            </a:pPr>
            <a:r>
              <a:rPr lang="el-GR" b="1" dirty="0" smtClean="0">
                <a:solidFill>
                  <a:srgbClr val="0000CC"/>
                </a:solidFill>
                <a:cs typeface="Arial" pitchFamily="34" charset="0"/>
              </a:rPr>
              <a:t>      αυξημένων μελλοντικών κερδών</a:t>
            </a:r>
            <a:r>
              <a:rPr lang="en-US" b="1" dirty="0" smtClean="0">
                <a:solidFill>
                  <a:srgbClr val="0000CC"/>
                </a:solidFill>
                <a:cs typeface="Arial" pitchFamily="34" charset="0"/>
              </a:rPr>
              <a:t>;</a:t>
            </a:r>
            <a:endParaRPr lang="el-GR" b="1" dirty="0" smtClean="0">
              <a:solidFill>
                <a:srgbClr val="0000CC"/>
              </a:solidFill>
              <a:cs typeface="Arial" pitchFamily="34" charset="0"/>
            </a:endParaRPr>
          </a:p>
          <a:p>
            <a:endParaRPr lang="el-GR" dirty="0"/>
          </a:p>
        </p:txBody>
      </p:sp>
      <p:sp>
        <p:nvSpPr>
          <p:cNvPr id="3" name="2 - Τίτλος"/>
          <p:cNvSpPr>
            <a:spLocks noGrp="1"/>
          </p:cNvSpPr>
          <p:nvPr>
            <p:ph type="title"/>
          </p:nvPr>
        </p:nvSpPr>
        <p:spPr/>
        <p:txBody>
          <a:bodyPr>
            <a:normAutofit fontScale="90000"/>
          </a:bodyPr>
          <a:lstStyle/>
          <a:p>
            <a:pPr algn="ctr"/>
            <a:r>
              <a:rPr lang="el-GR" b="1" dirty="0" smtClean="0">
                <a:solidFill>
                  <a:schemeClr val="accent6">
                    <a:lumMod val="50000"/>
                  </a:schemeClr>
                </a:solidFill>
              </a:rPr>
              <a:t>4) ΚΑΤΑΣΤΑΣΗ  ΤΑΜΕΙΑΚΩΝ ΡΟΩΝ (ΕΙΣΡΟΕΣ-ΕΚΡΟΕΣ)</a:t>
            </a:r>
            <a:endParaRPr lang="el-GR" dirty="0"/>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524000"/>
            <a:ext cx="8640960" cy="5073352"/>
          </a:xfrm>
        </p:spPr>
        <p:txBody>
          <a:bodyPr>
            <a:normAutofit/>
          </a:bodyPr>
          <a:lstStyle/>
          <a:p>
            <a:pPr>
              <a:lnSpc>
                <a:spcPct val="90000"/>
              </a:lnSpc>
            </a:pPr>
            <a:r>
              <a:rPr lang="el-GR" sz="2800" b="1" dirty="0" smtClean="0">
                <a:solidFill>
                  <a:srgbClr val="C00000"/>
                </a:solidFill>
                <a:cs typeface="Arial" charset="0"/>
              </a:rPr>
              <a:t>Η καθαρή Ταμειακή Ροή βοηθά τους επενδυτές και πιστωτές να αξιολογήσουν</a:t>
            </a:r>
            <a:r>
              <a:rPr lang="en-US" sz="2800" b="1" dirty="0" smtClean="0">
                <a:solidFill>
                  <a:srgbClr val="C00000"/>
                </a:solidFill>
                <a:cs typeface="Arial" charset="0"/>
              </a:rPr>
              <a:t>:</a:t>
            </a:r>
            <a:endParaRPr lang="el-GR" sz="2800" b="1" dirty="0" smtClean="0">
              <a:solidFill>
                <a:srgbClr val="C00000"/>
              </a:solidFill>
              <a:cs typeface="Arial" charset="0"/>
            </a:endParaRPr>
          </a:p>
          <a:p>
            <a:pPr>
              <a:lnSpc>
                <a:spcPct val="90000"/>
              </a:lnSpc>
              <a:buClr>
                <a:srgbClr val="552803"/>
              </a:buClr>
              <a:buNone/>
            </a:pPr>
            <a:r>
              <a:rPr lang="el-GR" sz="2800" b="1" dirty="0" smtClean="0">
                <a:solidFill>
                  <a:schemeClr val="bg1"/>
                </a:solidFill>
                <a:cs typeface="Arial" charset="0"/>
              </a:rPr>
              <a:t>Α) </a:t>
            </a:r>
            <a:r>
              <a:rPr lang="el-GR" sz="2800" b="1" dirty="0" smtClean="0">
                <a:cs typeface="Arial" charset="0"/>
              </a:rPr>
              <a:t>Την ικανότητα της επιχείρησης να δημιουργεί θετική ροή κεφαλαίων στο μέλλον.</a:t>
            </a:r>
          </a:p>
          <a:p>
            <a:pPr>
              <a:lnSpc>
                <a:spcPct val="90000"/>
              </a:lnSpc>
              <a:buClr>
                <a:srgbClr val="552803"/>
              </a:buClr>
            </a:pPr>
            <a:endParaRPr lang="el-GR" sz="2800" b="1" dirty="0" smtClean="0">
              <a:cs typeface="Arial" charset="0"/>
            </a:endParaRPr>
          </a:p>
          <a:p>
            <a:pPr>
              <a:lnSpc>
                <a:spcPct val="90000"/>
              </a:lnSpc>
              <a:buClr>
                <a:srgbClr val="552803"/>
              </a:buClr>
              <a:buNone/>
            </a:pPr>
            <a:r>
              <a:rPr lang="el-GR" sz="2800" b="1" dirty="0" smtClean="0">
                <a:solidFill>
                  <a:schemeClr val="bg1"/>
                </a:solidFill>
                <a:cs typeface="Arial" charset="0"/>
              </a:rPr>
              <a:t>Β)</a:t>
            </a:r>
            <a:r>
              <a:rPr lang="el-GR" sz="2800" b="1" dirty="0" smtClean="0">
                <a:cs typeface="Arial" charset="0"/>
              </a:rPr>
              <a:t> Την ικανότητα να ανταποκρίνεται στην εξόφληση υποχρεώσεων και πληρωμή μερισμάτων.</a:t>
            </a:r>
          </a:p>
          <a:p>
            <a:pPr>
              <a:lnSpc>
                <a:spcPct val="90000"/>
              </a:lnSpc>
              <a:buClr>
                <a:srgbClr val="552803"/>
              </a:buClr>
            </a:pPr>
            <a:endParaRPr lang="el-GR" sz="2800" b="1" dirty="0" smtClean="0">
              <a:cs typeface="Arial" charset="0"/>
            </a:endParaRPr>
          </a:p>
          <a:p>
            <a:pPr>
              <a:lnSpc>
                <a:spcPct val="90000"/>
              </a:lnSpc>
              <a:buClr>
                <a:srgbClr val="552803"/>
              </a:buClr>
              <a:buNone/>
            </a:pPr>
            <a:r>
              <a:rPr lang="el-GR" sz="2800" b="1" dirty="0" smtClean="0">
                <a:solidFill>
                  <a:schemeClr val="bg1"/>
                </a:solidFill>
                <a:cs typeface="Arial" charset="0"/>
              </a:rPr>
              <a:t>Γ)</a:t>
            </a:r>
            <a:r>
              <a:rPr lang="el-GR" sz="2800" b="1" dirty="0" smtClean="0">
                <a:cs typeface="Arial" charset="0"/>
              </a:rPr>
              <a:t> Την ανάγκη της επιχείρησης για χρηματοδότηση της από εξωτερικές πηγές.</a:t>
            </a:r>
          </a:p>
          <a:p>
            <a:endParaRPr lang="el-GR" dirty="0"/>
          </a:p>
        </p:txBody>
      </p:sp>
      <p:sp>
        <p:nvSpPr>
          <p:cNvPr id="3" name="2 - Τίτλος"/>
          <p:cNvSpPr>
            <a:spLocks noGrp="1"/>
          </p:cNvSpPr>
          <p:nvPr>
            <p:ph type="title"/>
          </p:nvPr>
        </p:nvSpPr>
        <p:spPr/>
        <p:txBody>
          <a:bodyPr>
            <a:normAutofit fontScale="90000"/>
          </a:bodyPr>
          <a:lstStyle/>
          <a:p>
            <a:pPr algn="ctr"/>
            <a:r>
              <a:rPr lang="el-GR" b="1" dirty="0" smtClean="0">
                <a:solidFill>
                  <a:schemeClr val="accent6">
                    <a:lumMod val="50000"/>
                  </a:schemeClr>
                </a:solidFill>
              </a:rPr>
              <a:t>5) ΚΑΤΑΣΤΑΣΗ  ΤΑΜΕΙΑΚΩΝ ΡΟΩΝ (ΕΙΣΡΟΕΣ-ΕΚΡΟΕΣ)</a:t>
            </a:r>
            <a:endParaRPr lang="el-GR"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524000"/>
            <a:ext cx="8784976" cy="5145360"/>
          </a:xfrm>
        </p:spPr>
        <p:txBody>
          <a:bodyPr>
            <a:normAutofit/>
          </a:bodyPr>
          <a:lstStyle/>
          <a:p>
            <a:pPr>
              <a:lnSpc>
                <a:spcPct val="90000"/>
              </a:lnSpc>
              <a:buClr>
                <a:srgbClr val="552803"/>
              </a:buClr>
              <a:buNone/>
              <a:defRPr/>
            </a:pPr>
            <a:r>
              <a:rPr lang="el-GR" sz="2800" b="1" dirty="0" smtClean="0">
                <a:solidFill>
                  <a:schemeClr val="bg1"/>
                </a:solidFill>
                <a:cs typeface="Arial" pitchFamily="34" charset="0"/>
              </a:rPr>
              <a:t>Δ)</a:t>
            </a:r>
            <a:r>
              <a:rPr lang="el-GR" sz="2800" b="1" dirty="0" smtClean="0">
                <a:cs typeface="Arial" pitchFamily="34" charset="0"/>
              </a:rPr>
              <a:t> Τις αιτίες υφιστάμενων διαφορών μεταξύ των καθαρών κερδών όπως εμφανίζεται στην κατάσταση αποτελεσμάτων και της καθαρής ταμειακής ροής από τις εργασίες της επιχείρησης.</a:t>
            </a:r>
          </a:p>
          <a:p>
            <a:pPr>
              <a:lnSpc>
                <a:spcPct val="90000"/>
              </a:lnSpc>
              <a:defRPr/>
            </a:pPr>
            <a:endParaRPr lang="el-GR" sz="2800" b="1" dirty="0" smtClean="0">
              <a:cs typeface="Arial" pitchFamily="34" charset="0"/>
            </a:endParaRPr>
          </a:p>
          <a:p>
            <a:pPr>
              <a:lnSpc>
                <a:spcPct val="90000"/>
              </a:lnSpc>
              <a:buClr>
                <a:srgbClr val="552803"/>
              </a:buClr>
              <a:buNone/>
              <a:defRPr/>
            </a:pPr>
            <a:r>
              <a:rPr lang="el-GR" sz="2800" b="1" dirty="0" smtClean="0">
                <a:solidFill>
                  <a:schemeClr val="bg1"/>
                </a:solidFill>
                <a:cs typeface="Arial" pitchFamily="34" charset="0"/>
              </a:rPr>
              <a:t>Ε) </a:t>
            </a:r>
            <a:r>
              <a:rPr lang="el-GR" sz="2800" b="1" dirty="0" smtClean="0">
                <a:cs typeface="Arial" pitchFamily="34" charset="0"/>
              </a:rPr>
              <a:t>Τις ταμειακές και μη ταμειακές συναλλαγές μιας επιχείρησης από τις επενδυτικές και χρηματοοικονομικές της δραστηριότητες.</a:t>
            </a:r>
          </a:p>
          <a:p>
            <a:pPr>
              <a:lnSpc>
                <a:spcPct val="90000"/>
              </a:lnSpc>
              <a:defRPr/>
            </a:pPr>
            <a:endParaRPr lang="el-GR" sz="2800" b="1" dirty="0" smtClean="0">
              <a:cs typeface="Arial" pitchFamily="34" charset="0"/>
            </a:endParaRPr>
          </a:p>
          <a:p>
            <a:pPr>
              <a:lnSpc>
                <a:spcPct val="90000"/>
              </a:lnSpc>
              <a:buClr>
                <a:srgbClr val="552803"/>
              </a:buClr>
              <a:buNone/>
              <a:defRPr/>
            </a:pPr>
            <a:r>
              <a:rPr lang="el-GR" sz="2800" b="1" dirty="0" smtClean="0">
                <a:solidFill>
                  <a:schemeClr val="bg1"/>
                </a:solidFill>
                <a:cs typeface="Arial" pitchFamily="34" charset="0"/>
              </a:rPr>
              <a:t>ΣΤ)</a:t>
            </a:r>
            <a:r>
              <a:rPr lang="el-GR" sz="2800" b="1" dirty="0" smtClean="0">
                <a:cs typeface="Arial" pitchFamily="34" charset="0"/>
              </a:rPr>
              <a:t> Τους λόγους μεταβολής των μετρητών και των εξομοιωμένων με μετρητά στοιχείων μεταξύ της αρχής και του τέλους της περιόδου.</a:t>
            </a:r>
          </a:p>
          <a:p>
            <a:endParaRPr lang="el-GR" dirty="0"/>
          </a:p>
        </p:txBody>
      </p:sp>
      <p:sp>
        <p:nvSpPr>
          <p:cNvPr id="3" name="2 - Τίτλος"/>
          <p:cNvSpPr>
            <a:spLocks noGrp="1"/>
          </p:cNvSpPr>
          <p:nvPr>
            <p:ph type="title"/>
          </p:nvPr>
        </p:nvSpPr>
        <p:spPr/>
        <p:txBody>
          <a:bodyPr>
            <a:normAutofit fontScale="90000"/>
          </a:bodyPr>
          <a:lstStyle/>
          <a:p>
            <a:pPr algn="ctr"/>
            <a:r>
              <a:rPr lang="el-GR" b="1" dirty="0" smtClean="0">
                <a:solidFill>
                  <a:schemeClr val="accent6">
                    <a:lumMod val="50000"/>
                  </a:schemeClr>
                </a:solidFill>
              </a:rPr>
              <a:t>6) ΚΑΤΑΣΤΑΣΗ  ΤΑΜΕΙΑΚΩΝ ΡΟΩΝ (ΕΙΣΡΟΕΣ-ΕΚΡΟΕΣ)</a:t>
            </a:r>
            <a:endParaRPr lang="el-GR"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453708"/>
          </a:xfrm>
        </p:spPr>
        <p:txBody>
          <a:bodyPr anchor="ctr">
            <a:normAutofit fontScale="90000"/>
          </a:bodyPr>
          <a:lstStyle/>
          <a:p>
            <a:pPr algn="ctr"/>
            <a:r>
              <a:rPr lang="el-GR" sz="3600" b="1" dirty="0" smtClean="0">
                <a:solidFill>
                  <a:srgbClr val="FF0000"/>
                </a:solidFill>
              </a:rPr>
              <a:t>ΓΡΑΦΗΜΑ ΚΑΤΑΣΤΑΣΗΣ </a:t>
            </a:r>
            <a:r>
              <a:rPr lang="el-GR" sz="3600" b="1" dirty="0">
                <a:solidFill>
                  <a:srgbClr val="FF0000"/>
                </a:solidFill>
              </a:rPr>
              <a:t>ΤΑΜΕΙΑΚΩΝ ΡΟΩΝ</a:t>
            </a:r>
            <a:endParaRPr lang="en-US" sz="3600" noProof="1" smtClean="0">
              <a:solidFill>
                <a:srgbClr val="FF0000"/>
              </a:solidFill>
              <a:latin typeface="Times New Roman" pitchFamily="18" charset="0"/>
              <a:cs typeface="Times New Roman" pitchFamily="18" charset="0"/>
            </a:endParaRPr>
          </a:p>
        </p:txBody>
      </p:sp>
      <p:pic>
        <p:nvPicPr>
          <p:cNvPr id="1026" name="Εικόνα 4" descr="https://documents.lucidchart.com/documents/35cca01d-df86-4ee8-a39f-9b42682938d2/pages/0_0?a=884&amp;x=-23&amp;y=109&amp;w=1382&amp;h=1131&amp;store=1&amp;accept=image%2F*&amp;auth=LCA%207a677efee785e60cc11d8e728828ef3d6e0a63ae-ts%3D1457936489"/>
          <p:cNvPicPr>
            <a:picLocks noChangeAspect="1" noChangeArrowheads="1"/>
          </p:cNvPicPr>
          <p:nvPr/>
        </p:nvPicPr>
        <p:blipFill>
          <a:blip r:embed="rId3" cstate="print"/>
          <a:srcRect/>
          <a:stretch>
            <a:fillRect/>
          </a:stretch>
        </p:blipFill>
        <p:spPr bwMode="auto">
          <a:xfrm>
            <a:off x="357158" y="785794"/>
            <a:ext cx="8501122" cy="5715040"/>
          </a:xfrm>
          <a:prstGeom prst="rect">
            <a:avLst/>
          </a:prstGeom>
          <a:noFill/>
          <a:ln w="9525">
            <a:noFill/>
            <a:miter lim="800000"/>
            <a:headEnd/>
            <a:tailEnd/>
          </a:ln>
        </p:spPr>
      </p:pic>
      <p:sp>
        <p:nvSpPr>
          <p:cNvPr id="5" name="4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244</a:t>
            </a:fld>
            <a:endParaRPr lang="el-GR"/>
          </a:p>
        </p:txBody>
      </p:sp>
    </p:spTree>
  </p:cSld>
  <p:clrMapOvr>
    <a:masterClrMapping/>
  </p:clrMapOv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701794" y="271463"/>
            <a:ext cx="7686630" cy="647700"/>
          </a:xfrm>
        </p:spPr>
        <p:txBody>
          <a:bodyPr>
            <a:normAutofit fontScale="90000"/>
          </a:bodyPr>
          <a:lstStyle/>
          <a:p>
            <a:r>
              <a:rPr lang="el-GR" b="1" dirty="0" smtClean="0">
                <a:solidFill>
                  <a:srgbClr val="FF0000"/>
                </a:solidFill>
              </a:rPr>
              <a:t>ΚΑΤΑΣΤΑΣΗ </a:t>
            </a:r>
            <a:r>
              <a:rPr lang="el-GR" b="1" dirty="0">
                <a:solidFill>
                  <a:srgbClr val="FF0000"/>
                </a:solidFill>
              </a:rPr>
              <a:t>ΤΑΜΕΙΑΚΩΝ ΡΟΩΝ</a:t>
            </a:r>
            <a:endParaRPr lang="en-US"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395467" y="1334597"/>
            <a:ext cx="8397875"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457200" indent="-457200" algn="just">
              <a:buFont typeface="+mj-lt"/>
              <a:buAutoNum type="arabicPeriod"/>
            </a:pPr>
            <a:r>
              <a:rPr lang="el-GR" sz="2400" b="1" i="1" dirty="0"/>
              <a:t>Ταμιακά Διαθέσιμα</a:t>
            </a:r>
            <a:r>
              <a:rPr lang="el-GR" sz="2400" dirty="0"/>
              <a:t> είναι αυτά που αποτελούνται από μετρητά στο ταμείο της επιχείρησης και από καταθέσεις σε τραπεζικούς λογαριασμούς που μπορούν να αναληφθούν άμεσα</a:t>
            </a:r>
          </a:p>
          <a:p>
            <a:pPr marL="457200" indent="-457200" algn="just">
              <a:buFont typeface="+mj-lt"/>
              <a:buAutoNum type="arabicPeriod"/>
            </a:pPr>
            <a:endParaRPr lang="el-GR" sz="2400" b="1" i="1" dirty="0" smtClean="0"/>
          </a:p>
          <a:p>
            <a:pPr marL="457200" indent="-457200" algn="just">
              <a:buFont typeface="+mj-lt"/>
              <a:buAutoNum type="arabicPeriod"/>
            </a:pPr>
            <a:r>
              <a:rPr lang="el-GR" sz="2400" b="1" i="1" dirty="0" smtClean="0"/>
              <a:t>Ταμειακά </a:t>
            </a:r>
            <a:r>
              <a:rPr lang="el-GR" sz="2400" b="1" i="1" dirty="0"/>
              <a:t>Ισοδύναμα</a:t>
            </a:r>
            <a:r>
              <a:rPr lang="el-GR" sz="2400" dirty="0"/>
              <a:t> είναι οι βραχυπρόθεσμες, υψηλής ρευστότητας, επενδύσεις, που είναι άμεσα μετατρέψιμες σε συγκεκριμένα ποσά ταμιακών διαθεσίμων και οι οποίες υπόκεινται σε χαμηλό κίνδυνο μεταβολής της αξίας τους</a:t>
            </a:r>
          </a:p>
        </p:txBody>
      </p:sp>
      <p:sp>
        <p:nvSpPr>
          <p:cNvPr id="5" name="4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245</a:t>
            </a:fld>
            <a:endParaRPr lang="el-GR"/>
          </a:p>
        </p:txBody>
      </p:sp>
    </p:spTree>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629786" y="271463"/>
            <a:ext cx="7686630" cy="647700"/>
          </a:xfrm>
        </p:spPr>
        <p:txBody>
          <a:bodyPr>
            <a:normAutofit fontScale="90000"/>
          </a:bodyPr>
          <a:lstStyle/>
          <a:p>
            <a:r>
              <a:rPr lang="el-GR" b="1" dirty="0" smtClean="0">
                <a:solidFill>
                  <a:srgbClr val="FF0000"/>
                </a:solidFill>
              </a:rPr>
              <a:t>ΚΑΤΑΣΤΑΣΗ </a:t>
            </a:r>
            <a:r>
              <a:rPr lang="el-GR" b="1" dirty="0">
                <a:solidFill>
                  <a:srgbClr val="FF0000"/>
                </a:solidFill>
              </a:rPr>
              <a:t>ΤΑΜΕΙΑΚΩΝ ΡΟΩΝ</a:t>
            </a:r>
            <a:endParaRPr lang="en-US"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395467" y="1334597"/>
            <a:ext cx="8397875"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457200" indent="-457200"/>
            <a:r>
              <a:rPr lang="el-GR" sz="2000" dirty="0"/>
              <a:t>Επιπλέον, κατά την λογιστική αποτύπωση έχουμε τα ακόλουθα:</a:t>
            </a:r>
          </a:p>
          <a:p>
            <a:pPr marL="457200" lvl="0" indent="-457200">
              <a:buFont typeface="+mj-lt"/>
              <a:buAutoNum type="arabicPeriod"/>
            </a:pPr>
            <a:r>
              <a:rPr lang="el-GR" sz="2000" dirty="0"/>
              <a:t>Όλα τα κονδύλια του Ενεργητικού όταν αυξάνονται δημιουργούν µια εκροή, ενώ όταν µειώνονται δηµιουργούν µια εισροή. </a:t>
            </a:r>
          </a:p>
          <a:p>
            <a:pPr marL="457200" lvl="0" indent="-457200">
              <a:buFont typeface="+mj-lt"/>
              <a:buAutoNum type="arabicPeriod"/>
            </a:pPr>
            <a:r>
              <a:rPr lang="el-GR" sz="2000" dirty="0"/>
              <a:t>Αντίθετα στο Παθητικό, οι αυξήσεις σηµαίνουν Εισροές και οι µειώσεις των κονδυλίων σηµαίνουν Εκροές. </a:t>
            </a:r>
            <a:endParaRPr lang="el-GR" sz="2000" dirty="0" smtClean="0"/>
          </a:p>
          <a:p>
            <a:endParaRPr lang="el-GR" sz="2000" dirty="0" smtClean="0"/>
          </a:p>
          <a:p>
            <a:pPr algn="just"/>
            <a:r>
              <a:rPr lang="el-GR" sz="2000" dirty="0" smtClean="0"/>
              <a:t>-Αυτό </a:t>
            </a:r>
            <a:r>
              <a:rPr lang="el-GR" sz="2000" dirty="0"/>
              <a:t>εξηγείται µε βάση τον αντικατοπτρισµό της συναλλαγής στο ταµείο της επιχείρησης. Έτσι όταν µια επιχείρηση αυξάνει ένα στοιχείο του Ενεργητικού της θα πρέπει να καταβάλει χρήµατα από τον ταµείο για την αποπληρωµή του. Επομένως, η εισροή ενός στοιχείου Ενεργητικού θα σηµάνει την εκροή µετρητών. </a:t>
            </a:r>
          </a:p>
          <a:p>
            <a:pPr algn="just"/>
            <a:endParaRPr lang="el-GR" sz="2000" dirty="0" smtClean="0"/>
          </a:p>
          <a:p>
            <a:pPr algn="just"/>
            <a:r>
              <a:rPr lang="el-GR" sz="2000" dirty="0" smtClean="0"/>
              <a:t>-Αντίστοιχα </a:t>
            </a:r>
            <a:r>
              <a:rPr lang="el-GR" sz="2000" dirty="0"/>
              <a:t>αν η επιχείρηση αποφασίσει να ρευστοποιήσει ένα στοιχείο του ενεργητικού θα εισρεύσουν µετρητά στο ταµείο, δηλαδή δημιουργείται εκροή ενός στοιχείου Ενεργητικού και θα σηµάνει εισροή µετρητών. </a:t>
            </a:r>
            <a:r>
              <a:rPr lang="en-US" sz="2000" dirty="0"/>
              <a:t>Ίδιος συλλογισµός εξηγεί τη µεταβολή των στοιχείων του Παθητικού. </a:t>
            </a:r>
            <a:endParaRPr lang="el-GR" sz="2000" dirty="0"/>
          </a:p>
          <a:p>
            <a:pPr marL="457200" lvl="0" indent="-457200">
              <a:buFont typeface="+mj-lt"/>
              <a:buAutoNum type="arabicPeriod"/>
            </a:pPr>
            <a:endParaRPr lang="el-GR" sz="2000" dirty="0"/>
          </a:p>
        </p:txBody>
      </p:sp>
      <p:sp>
        <p:nvSpPr>
          <p:cNvPr id="5" name="4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246</a:t>
            </a:fld>
            <a:endParaRPr lang="el-GR"/>
          </a:p>
        </p:txBody>
      </p:sp>
    </p:spTree>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214282" y="260648"/>
            <a:ext cx="8715436" cy="647700"/>
          </a:xfrm>
        </p:spPr>
        <p:txBody>
          <a:bodyPr anchor="ctr">
            <a:noAutofit/>
          </a:bodyPr>
          <a:lstStyle/>
          <a:p>
            <a:pPr algn="ctr"/>
            <a:r>
              <a:rPr lang="el-GR" sz="3200" b="1" dirty="0" smtClean="0">
                <a:solidFill>
                  <a:srgbClr val="FF0000"/>
                </a:solidFill>
              </a:rPr>
              <a:t>Κατάσταση Ταµειακών Ροών-Κανονική λειτουργία</a:t>
            </a:r>
            <a:endParaRPr lang="en-US" sz="3200" b="1"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251520" y="1052736"/>
            <a:ext cx="8613899"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el-GR" sz="2400" b="1" dirty="0"/>
              <a:t>Ροή µετρητών από </a:t>
            </a:r>
            <a:r>
              <a:rPr lang="el-GR" sz="2400" b="1" dirty="0" smtClean="0"/>
              <a:t>Κανονική Λειτουργία-Λειτουργική Δραστηριότητα (ΛΔ): </a:t>
            </a:r>
            <a:endParaRPr lang="el-GR" sz="2400" dirty="0"/>
          </a:p>
          <a:p>
            <a:pPr marL="457200" lvl="0" indent="-457200">
              <a:buFont typeface="+mj-lt"/>
              <a:buAutoNum type="arabicPeriod"/>
            </a:pPr>
            <a:r>
              <a:rPr lang="el-GR" sz="2400" dirty="0"/>
              <a:t>στις εισροές που προέρχονται από κανονική λειτουργία συμπεριλαμβάνονται οι πωλήσεις της επιχείρησης ή τυχόν άλλες εισπράξεις µετρητών π.χ. από ενοίκια που εισπράττει η επιχείρηση. </a:t>
            </a:r>
          </a:p>
          <a:p>
            <a:pPr marL="457200" lvl="0" indent="-457200">
              <a:buFont typeface="+mj-lt"/>
              <a:buAutoNum type="arabicPeriod"/>
            </a:pPr>
            <a:r>
              <a:rPr lang="el-GR" sz="2400" dirty="0"/>
              <a:t>Οι εκροές αφορούν κυρίως πληρωµές που γίνονται για τους λογαριασµούς εξόδων που περιλαμβάνονται στα αποτελέσµατα χρήσεως. Στις εκροές αυτές περιλαμβάνονται π.χ. πληρωµές που γίνονται σε </a:t>
            </a:r>
            <a:r>
              <a:rPr lang="el-GR" sz="2400" dirty="0" smtClean="0"/>
              <a:t>Προµηθευτές, Μισθούς</a:t>
            </a:r>
            <a:r>
              <a:rPr lang="el-GR" sz="2400" dirty="0"/>
              <a:t>, </a:t>
            </a:r>
            <a:r>
              <a:rPr lang="el-GR" sz="2400" dirty="0" smtClean="0"/>
              <a:t>Αµοιβές </a:t>
            </a:r>
            <a:r>
              <a:rPr lang="el-GR" sz="2400" dirty="0"/>
              <a:t>τρίτων και </a:t>
            </a:r>
            <a:r>
              <a:rPr lang="el-GR" sz="2400" dirty="0" smtClean="0"/>
              <a:t>Παροχές </a:t>
            </a:r>
            <a:r>
              <a:rPr lang="el-GR" sz="2400" dirty="0"/>
              <a:t>τρίτων. Επίσης, περιλαμβάνονται πληρωµές σε ασφαλιστικούς οργανισμούς, φόρους και τόκους σε τράπεζες. </a:t>
            </a:r>
          </a:p>
          <a:p>
            <a:pPr algn="just"/>
            <a:endParaRPr lang="el-GR" sz="2000" dirty="0"/>
          </a:p>
          <a:p>
            <a:pPr marL="457200" lvl="0" indent="-457200" algn="just">
              <a:buFont typeface="+mj-lt"/>
              <a:buAutoNum type="arabicPeriod"/>
            </a:pPr>
            <a:endParaRPr lang="el-GR" sz="2000" dirty="0"/>
          </a:p>
        </p:txBody>
      </p:sp>
      <p:sp>
        <p:nvSpPr>
          <p:cNvPr id="5" name="4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247</a:t>
            </a:fld>
            <a:endParaRPr lang="el-GR"/>
          </a:p>
        </p:txBody>
      </p:sp>
    </p:spTree>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algn="ctr"/>
            <a:r>
              <a:rPr lang="el-GR" sz="3200" b="1" noProof="1" smtClean="0">
                <a:solidFill>
                  <a:srgbClr val="FF0000"/>
                </a:solidFill>
              </a:rPr>
              <a:t>Κατηγορίες δραστηριοτήτων</a:t>
            </a:r>
            <a:endParaRPr lang="en-US" sz="3200" b="1" noProof="1" smtClean="0">
              <a:solidFill>
                <a:srgbClr val="FF0000"/>
              </a:solidFill>
              <a:latin typeface="Times New Roman" pitchFamily="18" charset="0"/>
              <a:cs typeface="Times New Roman" pitchFamily="18" charset="0"/>
            </a:endParaRPr>
          </a:p>
        </p:txBody>
      </p:sp>
      <p:graphicFrame>
        <p:nvGraphicFramePr>
          <p:cNvPr id="4" name="3 - Πίνακας"/>
          <p:cNvGraphicFramePr>
            <a:graphicFrameLocks noGrp="1"/>
          </p:cNvGraphicFramePr>
          <p:nvPr/>
        </p:nvGraphicFramePr>
        <p:xfrm>
          <a:off x="571472" y="1357296"/>
          <a:ext cx="8286808" cy="4786350"/>
        </p:xfrm>
        <a:graphic>
          <a:graphicData uri="http://schemas.openxmlformats.org/drawingml/2006/table">
            <a:tbl>
              <a:tblPr/>
              <a:tblGrid>
                <a:gridCol w="4143404"/>
                <a:gridCol w="4143404"/>
              </a:tblGrid>
              <a:tr h="478635">
                <a:tc>
                  <a:txBody>
                    <a:bodyPr/>
                    <a:lstStyle/>
                    <a:p>
                      <a:pPr algn="ctr">
                        <a:lnSpc>
                          <a:spcPct val="115000"/>
                        </a:lnSpc>
                        <a:spcAft>
                          <a:spcPts val="0"/>
                        </a:spcAft>
                      </a:pPr>
                      <a:r>
                        <a:rPr lang="en-US" sz="1800" b="1" dirty="0" smtClean="0">
                          <a:solidFill>
                            <a:srgbClr val="0000FF"/>
                          </a:solidFill>
                          <a:latin typeface="Cambria"/>
                          <a:ea typeface="Times New Roman"/>
                          <a:cs typeface="Times New Roman"/>
                        </a:rPr>
                        <a:t>ΕΙΣΡΟ</a:t>
                      </a:r>
                      <a:r>
                        <a:rPr lang="el-GR" sz="1800" b="1" dirty="0" smtClean="0">
                          <a:solidFill>
                            <a:srgbClr val="0000FF"/>
                          </a:solidFill>
                          <a:latin typeface="Cambria"/>
                          <a:ea typeface="Times New Roman"/>
                          <a:cs typeface="Times New Roman"/>
                        </a:rPr>
                        <a:t>Ε</a:t>
                      </a:r>
                      <a:r>
                        <a:rPr lang="en-US" sz="1800" b="1" dirty="0" smtClean="0">
                          <a:solidFill>
                            <a:srgbClr val="0000FF"/>
                          </a:solidFill>
                          <a:latin typeface="Cambria"/>
                          <a:ea typeface="Times New Roman"/>
                          <a:cs typeface="Times New Roman"/>
                        </a:rPr>
                        <a:t>Σ </a:t>
                      </a:r>
                      <a:endParaRPr lang="el-GR" sz="1600"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800" b="1" dirty="0" smtClean="0">
                          <a:solidFill>
                            <a:schemeClr val="bg1"/>
                          </a:solidFill>
                          <a:latin typeface="Cambria"/>
                          <a:ea typeface="Times New Roman"/>
                          <a:cs typeface="Times New Roman"/>
                        </a:rPr>
                        <a:t>ΕΚΡΟ</a:t>
                      </a:r>
                      <a:r>
                        <a:rPr lang="el-GR" sz="1800" b="1" dirty="0" smtClean="0">
                          <a:solidFill>
                            <a:schemeClr val="bg1"/>
                          </a:solidFill>
                          <a:latin typeface="Cambria"/>
                          <a:ea typeface="Times New Roman"/>
                          <a:cs typeface="Times New Roman"/>
                        </a:rPr>
                        <a:t>Ε</a:t>
                      </a:r>
                      <a:r>
                        <a:rPr lang="en-US" sz="1800" b="1" dirty="0" smtClean="0">
                          <a:solidFill>
                            <a:schemeClr val="bg1"/>
                          </a:solidFill>
                          <a:latin typeface="Cambria"/>
                          <a:ea typeface="Times New Roman"/>
                          <a:cs typeface="Times New Roman"/>
                        </a:rPr>
                        <a:t>Σ</a:t>
                      </a:r>
                      <a:endParaRPr lang="el-GR" sz="16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478635">
                <a:tc>
                  <a:txBody>
                    <a:bodyPr/>
                    <a:lstStyle/>
                    <a:p>
                      <a:pPr algn="ctr">
                        <a:lnSpc>
                          <a:spcPct val="115000"/>
                        </a:lnSpc>
                        <a:spcAft>
                          <a:spcPts val="0"/>
                        </a:spcAft>
                      </a:pPr>
                      <a:r>
                        <a:rPr lang="en-US" sz="1800" b="1" dirty="0" err="1">
                          <a:solidFill>
                            <a:srgbClr val="0000FF"/>
                          </a:solidFill>
                          <a:latin typeface="Cambria"/>
                          <a:ea typeface="Times New Roman"/>
                          <a:cs typeface="Times New Roman"/>
                        </a:rPr>
                        <a:t>Εισπράξεις</a:t>
                      </a:r>
                      <a:r>
                        <a:rPr lang="en-US" sz="1800" b="1" dirty="0">
                          <a:solidFill>
                            <a:srgbClr val="0000FF"/>
                          </a:solidFill>
                          <a:latin typeface="Cambria"/>
                          <a:ea typeface="Times New Roman"/>
                          <a:cs typeface="Times New Roman"/>
                        </a:rPr>
                        <a:t> </a:t>
                      </a:r>
                      <a:r>
                        <a:rPr lang="en-US" sz="1800" b="1" dirty="0" err="1">
                          <a:solidFill>
                            <a:srgbClr val="0000FF"/>
                          </a:solidFill>
                          <a:latin typeface="Cambria"/>
                          <a:ea typeface="Times New Roman"/>
                          <a:cs typeface="Times New Roman"/>
                        </a:rPr>
                        <a:t>από</a:t>
                      </a:r>
                      <a:r>
                        <a:rPr lang="en-US" sz="1800" b="1" dirty="0">
                          <a:solidFill>
                            <a:srgbClr val="0000FF"/>
                          </a:solidFill>
                          <a:latin typeface="Cambria"/>
                          <a:ea typeface="Times New Roman"/>
                          <a:cs typeface="Times New Roman"/>
                        </a:rPr>
                        <a:t> </a:t>
                      </a:r>
                      <a:r>
                        <a:rPr lang="en-US" sz="1800" b="1" dirty="0" err="1">
                          <a:solidFill>
                            <a:srgbClr val="0000FF"/>
                          </a:solidFill>
                          <a:latin typeface="Cambria"/>
                          <a:ea typeface="Times New Roman"/>
                          <a:cs typeface="Times New Roman"/>
                        </a:rPr>
                        <a:t>πελάτες</a:t>
                      </a:r>
                      <a:endParaRPr lang="el-GR" sz="1600"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800" b="1" dirty="0" err="1">
                          <a:solidFill>
                            <a:schemeClr val="bg1"/>
                          </a:solidFill>
                          <a:latin typeface="Cambria"/>
                          <a:ea typeface="Calibri"/>
                          <a:cs typeface="Times New Roman"/>
                        </a:rPr>
                        <a:t>Πληρωµές</a:t>
                      </a:r>
                      <a:r>
                        <a:rPr lang="en-US" sz="1800" b="1" dirty="0">
                          <a:solidFill>
                            <a:schemeClr val="bg1"/>
                          </a:solidFill>
                          <a:latin typeface="Cambria"/>
                          <a:ea typeface="Calibri"/>
                          <a:cs typeface="Times New Roman"/>
                        </a:rPr>
                        <a:t> </a:t>
                      </a:r>
                      <a:r>
                        <a:rPr lang="en-US" sz="1800" b="1" dirty="0" err="1">
                          <a:solidFill>
                            <a:schemeClr val="bg1"/>
                          </a:solidFill>
                          <a:latin typeface="Cambria"/>
                          <a:ea typeface="Calibri"/>
                          <a:cs typeface="Times New Roman"/>
                        </a:rPr>
                        <a:t>προµηθευτών</a:t>
                      </a:r>
                      <a:endParaRPr lang="el-GR" sz="1600" b="1"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78635">
                <a:tc>
                  <a:txBody>
                    <a:bodyPr/>
                    <a:lstStyle/>
                    <a:p>
                      <a:pPr algn="ctr">
                        <a:lnSpc>
                          <a:spcPct val="115000"/>
                        </a:lnSpc>
                        <a:spcAft>
                          <a:spcPts val="0"/>
                        </a:spcAft>
                      </a:pPr>
                      <a:r>
                        <a:rPr lang="en-US" sz="1800" b="1" dirty="0" err="1">
                          <a:solidFill>
                            <a:srgbClr val="0000FF"/>
                          </a:solidFill>
                          <a:latin typeface="Cambria"/>
                          <a:ea typeface="Times New Roman"/>
                          <a:cs typeface="Times New Roman"/>
                        </a:rPr>
                        <a:t>Εισπράξεις</a:t>
                      </a:r>
                      <a:r>
                        <a:rPr lang="en-US" sz="1800" b="1" dirty="0">
                          <a:solidFill>
                            <a:srgbClr val="0000FF"/>
                          </a:solidFill>
                          <a:latin typeface="Cambria"/>
                          <a:ea typeface="Times New Roman"/>
                          <a:cs typeface="Times New Roman"/>
                        </a:rPr>
                        <a:t> </a:t>
                      </a:r>
                      <a:r>
                        <a:rPr lang="en-US" sz="1800" b="1" dirty="0" err="1">
                          <a:solidFill>
                            <a:srgbClr val="0000FF"/>
                          </a:solidFill>
                          <a:latin typeface="Cambria"/>
                          <a:ea typeface="Times New Roman"/>
                          <a:cs typeface="Times New Roman"/>
                        </a:rPr>
                        <a:t>τόκων</a:t>
                      </a:r>
                      <a:endParaRPr lang="el-GR" sz="1600"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800" b="1" dirty="0" err="1">
                          <a:solidFill>
                            <a:schemeClr val="bg1"/>
                          </a:solidFill>
                          <a:latin typeface="Cambria"/>
                          <a:ea typeface="Calibri"/>
                          <a:cs typeface="Times New Roman"/>
                        </a:rPr>
                        <a:t>Πληρωµές</a:t>
                      </a:r>
                      <a:r>
                        <a:rPr lang="en-US" sz="1800" b="1" dirty="0">
                          <a:solidFill>
                            <a:schemeClr val="bg1"/>
                          </a:solidFill>
                          <a:latin typeface="Cambria"/>
                          <a:ea typeface="Calibri"/>
                          <a:cs typeface="Times New Roman"/>
                        </a:rPr>
                        <a:t> </a:t>
                      </a:r>
                      <a:r>
                        <a:rPr lang="en-US" sz="1800" b="1" dirty="0" err="1">
                          <a:solidFill>
                            <a:schemeClr val="bg1"/>
                          </a:solidFill>
                          <a:latin typeface="Cambria"/>
                          <a:ea typeface="Calibri"/>
                          <a:cs typeface="Times New Roman"/>
                        </a:rPr>
                        <a:t>εργαζοµένων</a:t>
                      </a:r>
                      <a:endParaRPr lang="el-GR" sz="1600" b="1"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78635">
                <a:tc>
                  <a:txBody>
                    <a:bodyPr/>
                    <a:lstStyle/>
                    <a:p>
                      <a:pPr algn="ctr">
                        <a:lnSpc>
                          <a:spcPct val="115000"/>
                        </a:lnSpc>
                        <a:spcAft>
                          <a:spcPts val="0"/>
                        </a:spcAft>
                      </a:pPr>
                      <a:r>
                        <a:rPr lang="en-US" sz="1800" b="1" dirty="0" err="1">
                          <a:solidFill>
                            <a:srgbClr val="0000FF"/>
                          </a:solidFill>
                          <a:latin typeface="Cambria"/>
                          <a:ea typeface="Times New Roman"/>
                          <a:cs typeface="Times New Roman"/>
                        </a:rPr>
                        <a:t>Εισπράξεις</a:t>
                      </a:r>
                      <a:r>
                        <a:rPr lang="en-US" sz="1800" b="1" dirty="0">
                          <a:solidFill>
                            <a:srgbClr val="0000FF"/>
                          </a:solidFill>
                          <a:latin typeface="Cambria"/>
                          <a:ea typeface="Times New Roman"/>
                          <a:cs typeface="Times New Roman"/>
                        </a:rPr>
                        <a:t> µ</a:t>
                      </a:r>
                      <a:r>
                        <a:rPr lang="en-US" sz="1800" b="1" dirty="0" err="1">
                          <a:solidFill>
                            <a:srgbClr val="0000FF"/>
                          </a:solidFill>
                          <a:latin typeface="Cambria"/>
                          <a:ea typeface="Times New Roman"/>
                          <a:cs typeface="Times New Roman"/>
                        </a:rPr>
                        <a:t>ερισµάτων</a:t>
                      </a:r>
                      <a:endParaRPr lang="el-GR" sz="1600"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800" b="1" dirty="0" err="1">
                          <a:solidFill>
                            <a:schemeClr val="bg1"/>
                          </a:solidFill>
                          <a:latin typeface="Cambria"/>
                          <a:ea typeface="Calibri"/>
                          <a:cs typeface="Times New Roman"/>
                        </a:rPr>
                        <a:t>Πληρωµές</a:t>
                      </a:r>
                      <a:r>
                        <a:rPr lang="en-US" sz="1800" b="1" dirty="0">
                          <a:solidFill>
                            <a:schemeClr val="bg1"/>
                          </a:solidFill>
                          <a:latin typeface="Cambria"/>
                          <a:ea typeface="Calibri"/>
                          <a:cs typeface="Times New Roman"/>
                        </a:rPr>
                        <a:t> </a:t>
                      </a:r>
                      <a:r>
                        <a:rPr lang="en-US" sz="1800" b="1" dirty="0" err="1">
                          <a:solidFill>
                            <a:schemeClr val="bg1"/>
                          </a:solidFill>
                          <a:latin typeface="Cambria"/>
                          <a:ea typeface="Calibri"/>
                          <a:cs typeface="Times New Roman"/>
                        </a:rPr>
                        <a:t>εργαζοµένων</a:t>
                      </a:r>
                      <a:endParaRPr lang="el-GR" sz="1600" b="1"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78635">
                <a:tc>
                  <a:txBody>
                    <a:bodyPr/>
                    <a:lstStyle/>
                    <a:p>
                      <a:pPr algn="ctr">
                        <a:lnSpc>
                          <a:spcPct val="115000"/>
                        </a:lnSpc>
                        <a:spcAft>
                          <a:spcPts val="0"/>
                        </a:spcAft>
                      </a:pPr>
                      <a:r>
                        <a:rPr lang="en-US" sz="1800" b="1" dirty="0" err="1">
                          <a:solidFill>
                            <a:srgbClr val="0000FF"/>
                          </a:solidFill>
                          <a:latin typeface="Cambria"/>
                          <a:ea typeface="Times New Roman"/>
                          <a:cs typeface="Times New Roman"/>
                        </a:rPr>
                        <a:t>Επιστροφές</a:t>
                      </a:r>
                      <a:r>
                        <a:rPr lang="en-US" sz="1800" b="1" dirty="0">
                          <a:solidFill>
                            <a:srgbClr val="0000FF"/>
                          </a:solidFill>
                          <a:latin typeface="Cambria"/>
                          <a:ea typeface="Times New Roman"/>
                          <a:cs typeface="Times New Roman"/>
                        </a:rPr>
                        <a:t> </a:t>
                      </a:r>
                      <a:r>
                        <a:rPr lang="en-US" sz="1800" b="1" dirty="0" err="1">
                          <a:solidFill>
                            <a:srgbClr val="0000FF"/>
                          </a:solidFill>
                          <a:latin typeface="Cambria"/>
                          <a:ea typeface="Times New Roman"/>
                          <a:cs typeface="Times New Roman"/>
                        </a:rPr>
                        <a:t>φόρων</a:t>
                      </a:r>
                      <a:endParaRPr lang="el-GR" sz="1600"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800" b="1" dirty="0" err="1">
                          <a:solidFill>
                            <a:schemeClr val="bg1"/>
                          </a:solidFill>
                          <a:latin typeface="Cambria"/>
                          <a:ea typeface="Calibri"/>
                          <a:cs typeface="Times New Roman"/>
                        </a:rPr>
                        <a:t>Πληρωµές</a:t>
                      </a:r>
                      <a:r>
                        <a:rPr lang="en-US" sz="1800" b="1" dirty="0">
                          <a:solidFill>
                            <a:schemeClr val="bg1"/>
                          </a:solidFill>
                          <a:latin typeface="Cambria"/>
                          <a:ea typeface="Calibri"/>
                          <a:cs typeface="Times New Roman"/>
                        </a:rPr>
                        <a:t> </a:t>
                      </a:r>
                      <a:r>
                        <a:rPr lang="en-US" sz="1800" b="1" dirty="0" err="1">
                          <a:solidFill>
                            <a:schemeClr val="bg1"/>
                          </a:solidFill>
                          <a:latin typeface="Cambria"/>
                          <a:ea typeface="Calibri"/>
                          <a:cs typeface="Times New Roman"/>
                        </a:rPr>
                        <a:t>φόρων</a:t>
                      </a:r>
                      <a:endParaRPr lang="el-GR" sz="1600" b="1"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78635">
                <a:tc>
                  <a:txBody>
                    <a:bodyPr/>
                    <a:lstStyle/>
                    <a:p>
                      <a:pPr algn="ctr">
                        <a:lnSpc>
                          <a:spcPct val="115000"/>
                        </a:lnSpc>
                        <a:spcAft>
                          <a:spcPts val="0"/>
                        </a:spcAft>
                      </a:pPr>
                      <a:r>
                        <a:rPr lang="en-US" sz="1800" b="1" dirty="0" err="1">
                          <a:solidFill>
                            <a:srgbClr val="0000FF"/>
                          </a:solidFill>
                          <a:latin typeface="Cambria"/>
                          <a:ea typeface="Times New Roman"/>
                          <a:cs typeface="Times New Roman"/>
                        </a:rPr>
                        <a:t>Επιστροφές</a:t>
                      </a:r>
                      <a:r>
                        <a:rPr lang="en-US" sz="1800" b="1" dirty="0">
                          <a:solidFill>
                            <a:srgbClr val="0000FF"/>
                          </a:solidFill>
                          <a:latin typeface="Cambria"/>
                          <a:ea typeface="Times New Roman"/>
                          <a:cs typeface="Times New Roman"/>
                        </a:rPr>
                        <a:t> </a:t>
                      </a:r>
                      <a:r>
                        <a:rPr lang="el-GR" sz="1800" b="1" dirty="0" smtClean="0">
                          <a:solidFill>
                            <a:srgbClr val="0000FF"/>
                          </a:solidFill>
                          <a:latin typeface="Cambria"/>
                          <a:ea typeface="Times New Roman"/>
                          <a:cs typeface="Times New Roman"/>
                        </a:rPr>
                        <a:t> </a:t>
                      </a:r>
                      <a:r>
                        <a:rPr lang="en-US" sz="1800" b="1" dirty="0" err="1" smtClean="0">
                          <a:solidFill>
                            <a:srgbClr val="0000FF"/>
                          </a:solidFill>
                          <a:latin typeface="Cambria"/>
                          <a:ea typeface="Times New Roman"/>
                          <a:cs typeface="Times New Roman"/>
                        </a:rPr>
                        <a:t>προµηθευτών</a:t>
                      </a:r>
                      <a:endParaRPr lang="el-GR" sz="1600"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800" b="1" dirty="0" err="1">
                          <a:solidFill>
                            <a:schemeClr val="bg1"/>
                          </a:solidFill>
                          <a:latin typeface="Cambria"/>
                          <a:ea typeface="Calibri"/>
                          <a:cs typeface="Times New Roman"/>
                        </a:rPr>
                        <a:t>Προπληρωµές</a:t>
                      </a:r>
                      <a:r>
                        <a:rPr lang="en-US" sz="1800" b="1" dirty="0">
                          <a:solidFill>
                            <a:schemeClr val="bg1"/>
                          </a:solidFill>
                          <a:latin typeface="Cambria"/>
                          <a:ea typeface="Calibri"/>
                          <a:cs typeface="Times New Roman"/>
                        </a:rPr>
                        <a:t> </a:t>
                      </a:r>
                      <a:r>
                        <a:rPr lang="en-US" sz="1800" b="1" dirty="0" err="1">
                          <a:solidFill>
                            <a:schemeClr val="bg1"/>
                          </a:solidFill>
                          <a:latin typeface="Cambria"/>
                          <a:ea typeface="Calibri"/>
                          <a:cs typeface="Times New Roman"/>
                        </a:rPr>
                        <a:t>εξόδων</a:t>
                      </a:r>
                      <a:endParaRPr lang="el-GR" sz="1600" b="1"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957270">
                <a:tc>
                  <a:txBody>
                    <a:bodyPr/>
                    <a:lstStyle/>
                    <a:p>
                      <a:pPr algn="ctr">
                        <a:lnSpc>
                          <a:spcPct val="115000"/>
                        </a:lnSpc>
                        <a:spcAft>
                          <a:spcPts val="0"/>
                        </a:spcAft>
                      </a:pPr>
                      <a:r>
                        <a:rPr lang="en-US" sz="1800" b="1" dirty="0" err="1">
                          <a:solidFill>
                            <a:srgbClr val="0000FF"/>
                          </a:solidFill>
                          <a:latin typeface="Cambria"/>
                          <a:ea typeface="Times New Roman"/>
                          <a:cs typeface="Times New Roman"/>
                        </a:rPr>
                        <a:t>Εισπράξεις</a:t>
                      </a:r>
                      <a:r>
                        <a:rPr lang="en-US" sz="1800" b="1" dirty="0">
                          <a:solidFill>
                            <a:srgbClr val="0000FF"/>
                          </a:solidFill>
                          <a:latin typeface="Cambria"/>
                          <a:ea typeface="Times New Roman"/>
                          <a:cs typeface="Times New Roman"/>
                        </a:rPr>
                        <a:t> </a:t>
                      </a:r>
                      <a:r>
                        <a:rPr lang="en-US" sz="1800" b="1" dirty="0" err="1">
                          <a:solidFill>
                            <a:srgbClr val="0000FF"/>
                          </a:solidFill>
                          <a:latin typeface="Cambria"/>
                          <a:ea typeface="Times New Roman"/>
                          <a:cs typeface="Times New Roman"/>
                        </a:rPr>
                        <a:t>εσόδων</a:t>
                      </a:r>
                      <a:r>
                        <a:rPr lang="en-US" sz="1800" b="1" dirty="0">
                          <a:solidFill>
                            <a:srgbClr val="0000FF"/>
                          </a:solidFill>
                          <a:latin typeface="Cambria"/>
                          <a:ea typeface="Times New Roman"/>
                          <a:cs typeface="Times New Roman"/>
                        </a:rPr>
                        <a:t> </a:t>
                      </a:r>
                      <a:r>
                        <a:rPr lang="en-US" sz="1800" b="1" dirty="0" err="1">
                          <a:solidFill>
                            <a:srgbClr val="0000FF"/>
                          </a:solidFill>
                          <a:latin typeface="Cambria"/>
                          <a:ea typeface="Times New Roman"/>
                          <a:cs typeface="Times New Roman"/>
                        </a:rPr>
                        <a:t>εποµένων</a:t>
                      </a:r>
                      <a:r>
                        <a:rPr lang="en-US" sz="1800" b="1" dirty="0">
                          <a:solidFill>
                            <a:srgbClr val="0000FF"/>
                          </a:solidFill>
                          <a:latin typeface="Cambria"/>
                          <a:ea typeface="Times New Roman"/>
                          <a:cs typeface="Times New Roman"/>
                        </a:rPr>
                        <a:t> </a:t>
                      </a:r>
                      <a:r>
                        <a:rPr lang="en-US" sz="1800" b="1" dirty="0" err="1">
                          <a:solidFill>
                            <a:srgbClr val="0000FF"/>
                          </a:solidFill>
                          <a:latin typeface="Cambria"/>
                          <a:ea typeface="Times New Roman"/>
                          <a:cs typeface="Times New Roman"/>
                        </a:rPr>
                        <a:t>χρήσεων</a:t>
                      </a:r>
                      <a:endParaRPr lang="el-GR" sz="1600"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800" b="1" dirty="0" err="1">
                          <a:solidFill>
                            <a:schemeClr val="bg1"/>
                          </a:solidFill>
                          <a:latin typeface="Cambria"/>
                          <a:ea typeface="Calibri"/>
                          <a:cs typeface="Times New Roman"/>
                        </a:rPr>
                        <a:t>Πληρωµές</a:t>
                      </a:r>
                      <a:r>
                        <a:rPr lang="en-US" sz="1800" b="1" dirty="0">
                          <a:solidFill>
                            <a:schemeClr val="bg1"/>
                          </a:solidFill>
                          <a:latin typeface="Cambria"/>
                          <a:ea typeface="Calibri"/>
                          <a:cs typeface="Times New Roman"/>
                        </a:rPr>
                        <a:t> </a:t>
                      </a:r>
                      <a:r>
                        <a:rPr lang="en-US" sz="1800" b="1" dirty="0" err="1">
                          <a:solidFill>
                            <a:schemeClr val="bg1"/>
                          </a:solidFill>
                          <a:latin typeface="Cambria"/>
                          <a:ea typeface="Calibri"/>
                          <a:cs typeface="Times New Roman"/>
                        </a:rPr>
                        <a:t>χρήµα</a:t>
                      </a:r>
                      <a:r>
                        <a:rPr lang="en-US" sz="1800" b="1" dirty="0">
                          <a:solidFill>
                            <a:schemeClr val="bg1"/>
                          </a:solidFill>
                          <a:latin typeface="Cambria"/>
                          <a:ea typeface="Calibri"/>
                          <a:cs typeface="Times New Roman"/>
                        </a:rPr>
                        <a:t>/</a:t>
                      </a:r>
                      <a:r>
                        <a:rPr lang="en-US" sz="1800" b="1" dirty="0" err="1">
                          <a:solidFill>
                            <a:schemeClr val="bg1"/>
                          </a:solidFill>
                          <a:latin typeface="Cambria"/>
                          <a:ea typeface="Calibri"/>
                          <a:cs typeface="Times New Roman"/>
                        </a:rPr>
                        <a:t>κών</a:t>
                      </a:r>
                      <a:r>
                        <a:rPr lang="en-US" sz="1800" b="1" dirty="0">
                          <a:solidFill>
                            <a:schemeClr val="bg1"/>
                          </a:solidFill>
                          <a:latin typeface="Cambria"/>
                          <a:ea typeface="Calibri"/>
                          <a:cs typeface="Times New Roman"/>
                        </a:rPr>
                        <a:t> µ</a:t>
                      </a:r>
                      <a:r>
                        <a:rPr lang="en-US" sz="1800" b="1" dirty="0" err="1">
                          <a:solidFill>
                            <a:schemeClr val="bg1"/>
                          </a:solidFill>
                          <a:latin typeface="Cambria"/>
                          <a:ea typeface="Calibri"/>
                          <a:cs typeface="Times New Roman"/>
                        </a:rPr>
                        <a:t>ισθώσεων</a:t>
                      </a:r>
                      <a:endParaRPr lang="el-GR" sz="1600" b="1"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957270">
                <a:tc>
                  <a:txBody>
                    <a:bodyPr/>
                    <a:lstStyle/>
                    <a:p>
                      <a:pPr algn="ctr">
                        <a:lnSpc>
                          <a:spcPct val="115000"/>
                        </a:lnSpc>
                        <a:spcAft>
                          <a:spcPts val="0"/>
                        </a:spcAft>
                      </a:pPr>
                      <a:r>
                        <a:rPr lang="el-GR" sz="1800" b="1" dirty="0">
                          <a:solidFill>
                            <a:srgbClr val="0000FF"/>
                          </a:solidFill>
                          <a:latin typeface="Cambria"/>
                          <a:ea typeface="Times New Roman"/>
                          <a:cs typeface="Times New Roman"/>
                        </a:rPr>
                        <a:t>Εισπράξεις </a:t>
                      </a:r>
                      <a:r>
                        <a:rPr lang="el-GR" sz="1800" b="1" dirty="0" err="1">
                          <a:solidFill>
                            <a:srgbClr val="0000FF"/>
                          </a:solidFill>
                          <a:latin typeface="Cambria"/>
                          <a:ea typeface="Times New Roman"/>
                          <a:cs typeface="Times New Roman"/>
                        </a:rPr>
                        <a:t>αποζηµιώσεων</a:t>
                      </a:r>
                      <a:r>
                        <a:rPr lang="el-GR" sz="1800" b="1" dirty="0">
                          <a:solidFill>
                            <a:srgbClr val="0000FF"/>
                          </a:solidFill>
                          <a:latin typeface="Cambria"/>
                          <a:ea typeface="Times New Roman"/>
                          <a:cs typeface="Times New Roman"/>
                        </a:rPr>
                        <a:t> από </a:t>
                      </a:r>
                      <a:r>
                        <a:rPr lang="el-GR" sz="1800" b="1" dirty="0" err="1">
                          <a:solidFill>
                            <a:srgbClr val="0000FF"/>
                          </a:solidFill>
                          <a:latin typeface="Cambria"/>
                          <a:ea typeface="Times New Roman"/>
                          <a:cs typeface="Times New Roman"/>
                        </a:rPr>
                        <a:t>ασφ</a:t>
                      </a:r>
                      <a:r>
                        <a:rPr lang="el-GR" sz="1800" b="1" dirty="0">
                          <a:solidFill>
                            <a:srgbClr val="0000FF"/>
                          </a:solidFill>
                          <a:latin typeface="Cambria"/>
                          <a:ea typeface="Times New Roman"/>
                          <a:cs typeface="Times New Roman"/>
                        </a:rPr>
                        <a:t>. εταιρείες</a:t>
                      </a:r>
                      <a:endParaRPr lang="el-GR" sz="1600"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800" b="1" dirty="0">
                          <a:solidFill>
                            <a:schemeClr val="bg1"/>
                          </a:solidFill>
                          <a:latin typeface="Cambria"/>
                          <a:ea typeface="Calibri"/>
                          <a:cs typeface="Times New Roman"/>
                        </a:rPr>
                        <a:t>Πληρωµές αποζηµιώσεων και προστίµων</a:t>
                      </a:r>
                      <a:endParaRPr lang="el-GR" sz="1600" b="1"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31745" name="Rectangle 1"/>
          <p:cNvSpPr>
            <a:spLocks noChangeArrowheads="1"/>
          </p:cNvSpPr>
          <p:nvPr/>
        </p:nvSpPr>
        <p:spPr bwMode="auto">
          <a:xfrm>
            <a:off x="428596" y="541933"/>
            <a:ext cx="850112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2000" b="1" i="0" u="none" strike="noStrike" cap="none" normalizeH="0" baseline="0" dirty="0" smtClean="0">
              <a:ln>
                <a:noFill/>
              </a:ln>
              <a:solidFill>
                <a:srgbClr val="FF0000"/>
              </a:solidFill>
              <a:effectLst/>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ea typeface="Calibri" pitchFamily="34" charset="0"/>
                <a:cs typeface="Times New Roman" pitchFamily="18" charset="0"/>
              </a:rPr>
              <a:t>ΛΕΙΤΟΥΡΓΙΚΕΣ ∆ΡΑΣΤΗΡΙΟΤΗΤΕΣ-ΛΔ</a:t>
            </a:r>
            <a:endParaRPr kumimoji="0" lang="el-GR" sz="1050" b="1" i="0" u="none" strike="noStrike" cap="none" normalizeH="0" baseline="0" dirty="0" smtClean="0">
              <a:ln>
                <a:noFill/>
              </a:ln>
              <a:solidFill>
                <a:srgbClr val="FF000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3200" b="1" i="0" u="none" strike="noStrike" cap="none" normalizeH="0" baseline="0" dirty="0" smtClean="0">
              <a:ln>
                <a:noFill/>
              </a:ln>
              <a:solidFill>
                <a:srgbClr val="FF0000"/>
              </a:solidFill>
              <a:effectLst/>
              <a:cs typeface="Arial" pitchFamily="34" charset="0"/>
            </a:endParaRPr>
          </a:p>
        </p:txBody>
      </p:sp>
      <p:sp>
        <p:nvSpPr>
          <p:cNvPr id="6" name="5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248</a:t>
            </a:fld>
            <a:endParaRPr lang="el-GR"/>
          </a:p>
        </p:txBody>
      </p:sp>
    </p:spTree>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pPr algn="ctr"/>
            <a:r>
              <a:rPr lang="el-GR" sz="3200" b="1" dirty="0" smtClean="0">
                <a:solidFill>
                  <a:srgbClr val="FF0000"/>
                </a:solidFill>
              </a:rPr>
              <a:t> </a:t>
            </a:r>
            <a:r>
              <a:rPr lang="el-GR" sz="3200" b="1" dirty="0" err="1" smtClean="0">
                <a:solidFill>
                  <a:srgbClr val="FF0000"/>
                </a:solidFill>
              </a:rPr>
              <a:t>Ταµειακές</a:t>
            </a:r>
            <a:r>
              <a:rPr lang="el-GR" sz="3200" b="1" dirty="0" smtClean="0">
                <a:solidFill>
                  <a:srgbClr val="FF0000"/>
                </a:solidFill>
              </a:rPr>
              <a:t> Ροές-Επενδυτική δραστηριότητα</a:t>
            </a:r>
            <a:endParaRPr lang="en-US" sz="3200" b="1"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251520" y="1340768"/>
            <a:ext cx="8613899"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el-GR" sz="2800" b="1" dirty="0"/>
              <a:t>Ροή µετρητών από επενδυτικές δραστηριότητες: </a:t>
            </a:r>
            <a:endParaRPr lang="el-GR" sz="2800" dirty="0"/>
          </a:p>
          <a:p>
            <a:pPr marL="457200" lvl="0" indent="-457200">
              <a:buFont typeface="+mj-lt"/>
              <a:buAutoNum type="arabicPeriod"/>
            </a:pPr>
            <a:r>
              <a:rPr lang="el-GR" sz="2800" dirty="0"/>
              <a:t>αναφέρεται κατά κύριο λόγο σε εισροές ή εκροές από αγορά ή πώληση παγίων της επιχείρησης, µετοχών άλλων εταιριών και </a:t>
            </a:r>
            <a:r>
              <a:rPr lang="el-GR" sz="2800" dirty="0" err="1"/>
              <a:t>γραµµατίων</a:t>
            </a:r>
            <a:r>
              <a:rPr lang="el-GR" sz="2800" dirty="0"/>
              <a:t> εισπρακτέων, εκτάκτων εσόδων ή κερδών. </a:t>
            </a:r>
          </a:p>
          <a:p>
            <a:pPr marL="457200" lvl="0" indent="-457200">
              <a:buFont typeface="+mj-lt"/>
              <a:buAutoNum type="arabicPeriod"/>
            </a:pPr>
            <a:r>
              <a:rPr lang="el-GR" sz="2800" dirty="0"/>
              <a:t>Τα κέρδη ή η </a:t>
            </a:r>
            <a:r>
              <a:rPr lang="el-GR" sz="2800" dirty="0" err="1"/>
              <a:t>ζηµία</a:t>
            </a:r>
            <a:r>
              <a:rPr lang="el-GR" sz="2800" dirty="0"/>
              <a:t> που έχει η επιχείρηση από τέτοιου είδους δραστηριότητες κατατάσσονται στις επενδυτικές δραστηριότητες και όχι στην κανονική λειτουργία. </a:t>
            </a:r>
          </a:p>
          <a:p>
            <a:pPr algn="just"/>
            <a:endParaRPr lang="el-GR" sz="2400" dirty="0"/>
          </a:p>
          <a:p>
            <a:pPr marL="457200" lvl="0" indent="-457200" algn="just">
              <a:buFont typeface="+mj-lt"/>
              <a:buAutoNum type="arabicPeriod"/>
            </a:pPr>
            <a:endParaRPr lang="el-GR" sz="2400" dirty="0"/>
          </a:p>
        </p:txBody>
      </p:sp>
      <p:sp>
        <p:nvSpPr>
          <p:cNvPr id="5" name="4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249</a:t>
            </a:fld>
            <a:endParaRPr lang="el-G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524000"/>
            <a:ext cx="8784976" cy="5145360"/>
          </a:xfrm>
        </p:spPr>
        <p:txBody>
          <a:bodyPr>
            <a:normAutofit lnSpcReduction="10000"/>
          </a:bodyPr>
          <a:lstStyle/>
          <a:p>
            <a:pPr marL="609600" indent="-609600">
              <a:buClr>
                <a:schemeClr val="bg2"/>
              </a:buClr>
              <a:buFont typeface="Wingdings" pitchFamily="2" charset="2"/>
              <a:buNone/>
            </a:pPr>
            <a:r>
              <a:rPr lang="el-GR" sz="2800" dirty="0" smtClean="0">
                <a:sym typeface="Symbol" pitchFamily="18" charset="2"/>
              </a:rPr>
              <a:t>Εάν μια επιχείρηση δεν υπερβεί τα κριτήρια των οικονομικών καταστάσεων η επιχείρηση θεωρείται «μικρή» και έχει τα έξης δικαιώματα:</a:t>
            </a:r>
          </a:p>
          <a:p>
            <a:pPr marL="609600" indent="-609600">
              <a:buClr>
                <a:schemeClr val="bg2"/>
              </a:buClr>
              <a:buFont typeface="Wingdings" pitchFamily="2" charset="2"/>
              <a:buChar char="Ø"/>
            </a:pPr>
            <a:r>
              <a:rPr lang="el-GR" sz="2800" dirty="0" smtClean="0">
                <a:sym typeface="Symbol" pitchFamily="18" charset="2"/>
              </a:rPr>
              <a:t>Για την κλειόμενη χρήση:</a:t>
            </a:r>
          </a:p>
          <a:p>
            <a:pPr marL="609600" indent="-609600">
              <a:buClr>
                <a:schemeClr val="bg2"/>
              </a:buClr>
              <a:buFont typeface="Wingdings" pitchFamily="2" charset="2"/>
              <a:buAutoNum type="arabicParenR"/>
            </a:pPr>
            <a:r>
              <a:rPr lang="el-GR" sz="2800" dirty="0" smtClean="0">
                <a:sym typeface="Symbol" pitchFamily="18" charset="2"/>
              </a:rPr>
              <a:t>Να δημοσιεύει συνοπτικό ισολογισμό</a:t>
            </a:r>
          </a:p>
          <a:p>
            <a:pPr marL="609600" indent="-609600">
              <a:buClr>
                <a:schemeClr val="bg2"/>
              </a:buClr>
              <a:buFont typeface="Wingdings" pitchFamily="2" charset="2"/>
              <a:buAutoNum type="arabicParenR"/>
            </a:pPr>
            <a:r>
              <a:rPr lang="el-GR" sz="2800" dirty="0" smtClean="0">
                <a:sym typeface="Symbol" pitchFamily="18" charset="2"/>
              </a:rPr>
              <a:t>Να συντάσσει συνοπτικό προσάρτημα</a:t>
            </a:r>
          </a:p>
          <a:p>
            <a:pPr marL="609600" indent="-609600">
              <a:buClr>
                <a:schemeClr val="bg2"/>
              </a:buClr>
              <a:buFont typeface="Wingdings" pitchFamily="2" charset="2"/>
              <a:buChar char="Ø"/>
            </a:pPr>
            <a:r>
              <a:rPr lang="el-GR" sz="2800" dirty="0" smtClean="0">
                <a:sym typeface="Symbol" pitchFamily="18" charset="2"/>
              </a:rPr>
              <a:t>Για την κλειόμενη και την επόμενη χρήση:</a:t>
            </a:r>
          </a:p>
          <a:p>
            <a:pPr marL="609600" indent="-609600">
              <a:buClr>
                <a:schemeClr val="bg2"/>
              </a:buClr>
              <a:buFont typeface="Wingdings" pitchFamily="2" charset="2"/>
              <a:buAutoNum type="arabicParenR"/>
            </a:pPr>
            <a:r>
              <a:rPr lang="el-GR" sz="2800" dirty="0" smtClean="0">
                <a:sym typeface="Symbol" pitchFamily="18" charset="2"/>
              </a:rPr>
              <a:t>Οι Α.Ε. υποχρεούνται να εκλέγουν ως τακτικούς ελεγκτές δυο πτυχιούχους ανώτατης σχολής </a:t>
            </a:r>
          </a:p>
          <a:p>
            <a:pPr marL="609600" indent="-609600">
              <a:buClr>
                <a:schemeClr val="bg2"/>
              </a:buClr>
              <a:buFont typeface="Wingdings" pitchFamily="2" charset="2"/>
              <a:buAutoNum type="arabicParenR"/>
            </a:pPr>
            <a:r>
              <a:rPr lang="el-GR" sz="2800" dirty="0" smtClean="0">
                <a:sym typeface="Symbol" pitchFamily="18" charset="2"/>
              </a:rPr>
              <a:t>Οι λοιπές επιχειρήσεις δεν υποχρεούνται να εκλέγουν ελεγκτές.  </a:t>
            </a:r>
          </a:p>
          <a:p>
            <a:endParaRPr lang="el-GR" dirty="0"/>
          </a:p>
        </p:txBody>
      </p:sp>
      <p:sp>
        <p:nvSpPr>
          <p:cNvPr id="3" name="2 - Τίτλος"/>
          <p:cNvSpPr>
            <a:spLocks noGrp="1"/>
          </p:cNvSpPr>
          <p:nvPr>
            <p:ph type="title"/>
          </p:nvPr>
        </p:nvSpPr>
        <p:spPr/>
        <p:txBody>
          <a:bodyPr anchor="ctr">
            <a:normAutofit fontScale="90000"/>
          </a:bodyPr>
          <a:lstStyle/>
          <a:p>
            <a:pPr algn="ctr"/>
            <a:r>
              <a:rPr lang="el-GR" sz="4400" dirty="0" smtClean="0">
                <a:sym typeface="Symbol" pitchFamily="18" charset="2"/>
              </a:rPr>
              <a:t/>
            </a:r>
            <a:br>
              <a:rPr lang="el-GR" sz="4400" dirty="0" smtClean="0">
                <a:sym typeface="Symbol" pitchFamily="18" charset="2"/>
              </a:rPr>
            </a:br>
            <a:r>
              <a:rPr lang="el-GR" sz="4400" b="1" dirty="0" smtClean="0">
                <a:solidFill>
                  <a:srgbClr val="7030A0"/>
                </a:solidFill>
                <a:sym typeface="Symbol" pitchFamily="18" charset="2"/>
              </a:rPr>
              <a:t>Οικονομικές καταστάσεις Μικρών Επιχειρήσεων</a:t>
            </a:r>
            <a:r>
              <a:rPr lang="el-GR" sz="4400" dirty="0" smtClean="0">
                <a:sym typeface="Symbol" pitchFamily="18" charset="2"/>
              </a:rPr>
              <a:t/>
            </a:r>
            <a:br>
              <a:rPr lang="el-GR" sz="4400" dirty="0" smtClean="0">
                <a:sym typeface="Symbol" pitchFamily="18" charset="2"/>
              </a:rPr>
            </a:br>
            <a:endParaRPr lang="el-GR" dirty="0"/>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algn="ctr"/>
            <a:r>
              <a:rPr lang="el-GR" sz="3200" b="1" noProof="1" smtClean="0">
                <a:solidFill>
                  <a:srgbClr val="FF0000"/>
                </a:solidFill>
              </a:rPr>
              <a:t>Κατηγορίες δραστηριοτήτων</a:t>
            </a:r>
            <a:endParaRPr lang="en-US" sz="3200" b="1" noProof="1" smtClean="0">
              <a:solidFill>
                <a:srgbClr val="FF0000"/>
              </a:solidFill>
              <a:latin typeface="Times New Roman" pitchFamily="18" charset="0"/>
              <a:cs typeface="Times New Roman" pitchFamily="18" charset="0"/>
            </a:endParaRPr>
          </a:p>
        </p:txBody>
      </p:sp>
      <p:sp>
        <p:nvSpPr>
          <p:cNvPr id="31745" name="Rectangle 1"/>
          <p:cNvSpPr>
            <a:spLocks noChangeArrowheads="1"/>
          </p:cNvSpPr>
          <p:nvPr/>
        </p:nvSpPr>
        <p:spPr bwMode="auto">
          <a:xfrm>
            <a:off x="214282" y="15206"/>
            <a:ext cx="871543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l-GR" sz="2000" b="1" dirty="0" smtClean="0">
              <a:solidFill>
                <a:srgbClr val="FF0000"/>
              </a:solidFill>
            </a:endParaRPr>
          </a:p>
          <a:p>
            <a:endParaRPr lang="el-GR" sz="2000" b="1" dirty="0" smtClean="0">
              <a:solidFill>
                <a:srgbClr val="FF0000"/>
              </a:solidFill>
            </a:endParaRPr>
          </a:p>
          <a:p>
            <a:endParaRPr lang="el-GR" sz="2000" b="1" dirty="0" smtClean="0">
              <a:solidFill>
                <a:srgbClr val="FF0000"/>
              </a:solidFill>
            </a:endParaRPr>
          </a:p>
          <a:p>
            <a:pPr algn="ctr"/>
            <a:r>
              <a:rPr lang="en-US" sz="2000" b="1" dirty="0" smtClean="0">
                <a:solidFill>
                  <a:srgbClr val="FF0000"/>
                </a:solidFill>
              </a:rPr>
              <a:t>ΕΠΕΝ</a:t>
            </a:r>
            <a:r>
              <a:rPr lang="en-US" sz="2000" b="1" dirty="0">
                <a:solidFill>
                  <a:srgbClr val="FF0000"/>
                </a:solidFill>
              </a:rPr>
              <a:t>∆ΥΤΙΚΕΣ ∆ΡΑΣΤΗΡΙΟΤΗΤΕΣ-ΕΔ</a:t>
            </a:r>
            <a:endParaRPr lang="el-GR" sz="2000" dirty="0">
              <a:solidFill>
                <a:srgbClr val="FF0000"/>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3200" b="1" i="0" u="none" strike="noStrike" cap="none" normalizeH="0" baseline="0" dirty="0" smtClean="0">
              <a:ln>
                <a:noFill/>
              </a:ln>
              <a:solidFill>
                <a:srgbClr val="FF0000"/>
              </a:solidFill>
              <a:effectLst/>
              <a:cs typeface="Arial" pitchFamily="34" charset="0"/>
            </a:endParaRPr>
          </a:p>
        </p:txBody>
      </p:sp>
      <p:graphicFrame>
        <p:nvGraphicFramePr>
          <p:cNvPr id="5" name="4 - Πίνακας"/>
          <p:cNvGraphicFramePr>
            <a:graphicFrameLocks noGrp="1"/>
          </p:cNvGraphicFramePr>
          <p:nvPr/>
        </p:nvGraphicFramePr>
        <p:xfrm>
          <a:off x="357158" y="1428737"/>
          <a:ext cx="8501122" cy="4929221"/>
        </p:xfrm>
        <a:graphic>
          <a:graphicData uri="http://schemas.openxmlformats.org/drawingml/2006/table">
            <a:tbl>
              <a:tblPr/>
              <a:tblGrid>
                <a:gridCol w="4250561"/>
                <a:gridCol w="4250561"/>
              </a:tblGrid>
              <a:tr h="466334">
                <a:tc>
                  <a:txBody>
                    <a:bodyPr/>
                    <a:lstStyle/>
                    <a:p>
                      <a:pPr algn="ctr">
                        <a:lnSpc>
                          <a:spcPct val="115000"/>
                        </a:lnSpc>
                        <a:spcAft>
                          <a:spcPts val="0"/>
                        </a:spcAft>
                      </a:pPr>
                      <a:r>
                        <a:rPr lang="en-US" sz="1600" b="1" dirty="0" smtClean="0">
                          <a:solidFill>
                            <a:srgbClr val="0000CC"/>
                          </a:solidFill>
                          <a:latin typeface="Cambria"/>
                          <a:ea typeface="Times New Roman"/>
                          <a:cs typeface="Times New Roman"/>
                        </a:rPr>
                        <a:t>ΕΙΣΡΟ</a:t>
                      </a:r>
                      <a:r>
                        <a:rPr lang="el-GR" sz="1600" b="1" dirty="0" smtClean="0">
                          <a:solidFill>
                            <a:srgbClr val="0000CC"/>
                          </a:solidFill>
                          <a:latin typeface="Cambria"/>
                          <a:ea typeface="Times New Roman"/>
                          <a:cs typeface="Times New Roman"/>
                        </a:rPr>
                        <a:t>Ε</a:t>
                      </a:r>
                      <a:r>
                        <a:rPr lang="en-US" sz="1600" b="1" dirty="0" smtClean="0">
                          <a:solidFill>
                            <a:srgbClr val="0000CC"/>
                          </a:solidFill>
                          <a:latin typeface="Cambria"/>
                          <a:ea typeface="Times New Roman"/>
                          <a:cs typeface="Times New Roman"/>
                        </a:rPr>
                        <a:t>Σ </a:t>
                      </a:r>
                      <a:endParaRPr lang="el-GR" sz="1400" dirty="0">
                        <a:solidFill>
                          <a:srgbClr val="0000CC"/>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600" b="1" dirty="0" smtClean="0">
                          <a:solidFill>
                            <a:schemeClr val="bg1"/>
                          </a:solidFill>
                          <a:latin typeface="Cambria"/>
                          <a:ea typeface="Times New Roman"/>
                          <a:cs typeface="Times New Roman"/>
                        </a:rPr>
                        <a:t>ΕΚΡΟ</a:t>
                      </a:r>
                      <a:r>
                        <a:rPr lang="el-GR" sz="1600" b="1" dirty="0" smtClean="0">
                          <a:solidFill>
                            <a:schemeClr val="bg1"/>
                          </a:solidFill>
                          <a:latin typeface="Cambria"/>
                          <a:ea typeface="Times New Roman"/>
                          <a:cs typeface="Times New Roman"/>
                        </a:rPr>
                        <a:t>Ε</a:t>
                      </a:r>
                      <a:r>
                        <a:rPr lang="en-US" sz="1600" b="1" dirty="0" smtClean="0">
                          <a:solidFill>
                            <a:schemeClr val="bg1"/>
                          </a:solidFill>
                          <a:latin typeface="Cambria"/>
                          <a:ea typeface="Times New Roman"/>
                          <a:cs typeface="Times New Roman"/>
                        </a:rPr>
                        <a:t>Σ</a:t>
                      </a:r>
                      <a:endParaRPr lang="el-GR" sz="1400" b="1"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732214">
                <a:tc>
                  <a:txBody>
                    <a:bodyPr/>
                    <a:lstStyle/>
                    <a:p>
                      <a:pPr algn="ctr">
                        <a:lnSpc>
                          <a:spcPct val="115000"/>
                        </a:lnSpc>
                        <a:spcAft>
                          <a:spcPts val="0"/>
                        </a:spcAft>
                      </a:pPr>
                      <a:r>
                        <a:rPr lang="en-US" sz="1600" b="1" dirty="0" err="1">
                          <a:solidFill>
                            <a:srgbClr val="0000CC"/>
                          </a:solidFill>
                          <a:latin typeface="Cambria"/>
                          <a:ea typeface="Times New Roman"/>
                          <a:cs typeface="Times New Roman"/>
                        </a:rPr>
                        <a:t>Εισπράξεις</a:t>
                      </a:r>
                      <a:r>
                        <a:rPr lang="en-US" sz="1600" b="1" dirty="0">
                          <a:solidFill>
                            <a:srgbClr val="0000CC"/>
                          </a:solidFill>
                          <a:latin typeface="Cambria"/>
                          <a:ea typeface="Times New Roman"/>
                          <a:cs typeface="Times New Roman"/>
                        </a:rPr>
                        <a:t> </a:t>
                      </a:r>
                      <a:r>
                        <a:rPr lang="en-US" sz="1600" b="1" dirty="0" err="1">
                          <a:solidFill>
                            <a:srgbClr val="0000CC"/>
                          </a:solidFill>
                          <a:latin typeface="Cambria"/>
                          <a:ea typeface="Times New Roman"/>
                          <a:cs typeface="Times New Roman"/>
                        </a:rPr>
                        <a:t>από</a:t>
                      </a:r>
                      <a:r>
                        <a:rPr lang="en-US" sz="1600" b="1" dirty="0">
                          <a:solidFill>
                            <a:srgbClr val="0000CC"/>
                          </a:solidFill>
                          <a:latin typeface="Cambria"/>
                          <a:ea typeface="Times New Roman"/>
                          <a:cs typeface="Times New Roman"/>
                        </a:rPr>
                        <a:t> </a:t>
                      </a:r>
                      <a:r>
                        <a:rPr lang="en-US" sz="1600" b="1" dirty="0" err="1">
                          <a:solidFill>
                            <a:srgbClr val="0000CC"/>
                          </a:solidFill>
                          <a:latin typeface="Cambria"/>
                          <a:ea typeface="Times New Roman"/>
                          <a:cs typeface="Times New Roman"/>
                        </a:rPr>
                        <a:t>πωλήσεις</a:t>
                      </a:r>
                      <a:r>
                        <a:rPr lang="en-US" sz="1600" b="1" dirty="0">
                          <a:solidFill>
                            <a:srgbClr val="0000CC"/>
                          </a:solidFill>
                          <a:latin typeface="Cambria"/>
                          <a:ea typeface="Times New Roman"/>
                          <a:cs typeface="Times New Roman"/>
                        </a:rPr>
                        <a:t> </a:t>
                      </a:r>
                      <a:r>
                        <a:rPr lang="en-US" sz="1600" b="1" dirty="0" err="1">
                          <a:solidFill>
                            <a:srgbClr val="0000CC"/>
                          </a:solidFill>
                          <a:latin typeface="Cambria"/>
                          <a:ea typeface="Times New Roman"/>
                          <a:cs typeface="Times New Roman"/>
                        </a:rPr>
                        <a:t>παγίων</a:t>
                      </a:r>
                      <a:endParaRPr lang="el-GR" sz="1400" dirty="0">
                        <a:solidFill>
                          <a:srgbClr val="0000CC"/>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600" b="1" dirty="0" err="1">
                          <a:solidFill>
                            <a:schemeClr val="bg1"/>
                          </a:solidFill>
                          <a:latin typeface="Cambria"/>
                          <a:ea typeface="Calibri"/>
                          <a:cs typeface="Times New Roman"/>
                        </a:rPr>
                        <a:t>Πληρωµές</a:t>
                      </a:r>
                      <a:r>
                        <a:rPr lang="en-US" sz="1600" b="1" dirty="0">
                          <a:solidFill>
                            <a:schemeClr val="bg1"/>
                          </a:solidFill>
                          <a:latin typeface="Cambria"/>
                          <a:ea typeface="Calibri"/>
                          <a:cs typeface="Times New Roman"/>
                        </a:rPr>
                        <a:t> </a:t>
                      </a:r>
                      <a:r>
                        <a:rPr lang="en-US" sz="1600" b="1" dirty="0" err="1">
                          <a:solidFill>
                            <a:schemeClr val="bg1"/>
                          </a:solidFill>
                          <a:latin typeface="Cambria"/>
                          <a:ea typeface="Calibri"/>
                          <a:cs typeface="Times New Roman"/>
                        </a:rPr>
                        <a:t>για</a:t>
                      </a:r>
                      <a:r>
                        <a:rPr lang="en-US" sz="1600" b="1" dirty="0">
                          <a:solidFill>
                            <a:schemeClr val="bg1"/>
                          </a:solidFill>
                          <a:latin typeface="Cambria"/>
                          <a:ea typeface="Calibri"/>
                          <a:cs typeface="Times New Roman"/>
                        </a:rPr>
                        <a:t> </a:t>
                      </a:r>
                      <a:r>
                        <a:rPr lang="en-US" sz="1600" b="1" dirty="0" err="1">
                          <a:solidFill>
                            <a:schemeClr val="bg1"/>
                          </a:solidFill>
                          <a:latin typeface="Cambria"/>
                          <a:ea typeface="Calibri"/>
                          <a:cs typeface="Times New Roman"/>
                        </a:rPr>
                        <a:t>αγορές</a:t>
                      </a:r>
                      <a:r>
                        <a:rPr lang="en-US" sz="1600" b="1" dirty="0">
                          <a:solidFill>
                            <a:schemeClr val="bg1"/>
                          </a:solidFill>
                          <a:latin typeface="Cambria"/>
                          <a:ea typeface="Calibri"/>
                          <a:cs typeface="Times New Roman"/>
                        </a:rPr>
                        <a:t> </a:t>
                      </a:r>
                      <a:r>
                        <a:rPr lang="en-US" sz="1600" b="1" dirty="0" err="1">
                          <a:solidFill>
                            <a:schemeClr val="bg1"/>
                          </a:solidFill>
                          <a:latin typeface="Cambria"/>
                          <a:ea typeface="Calibri"/>
                          <a:cs typeface="Times New Roman"/>
                        </a:rPr>
                        <a:t>παγίων</a:t>
                      </a:r>
                      <a:endParaRPr lang="el-GR" sz="1400" b="1"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932668">
                <a:tc>
                  <a:txBody>
                    <a:bodyPr/>
                    <a:lstStyle/>
                    <a:p>
                      <a:pPr algn="ctr">
                        <a:lnSpc>
                          <a:spcPct val="115000"/>
                        </a:lnSpc>
                        <a:spcAft>
                          <a:spcPts val="0"/>
                        </a:spcAft>
                      </a:pPr>
                      <a:r>
                        <a:rPr lang="el-GR" sz="1600" b="1" dirty="0">
                          <a:solidFill>
                            <a:srgbClr val="0000CC"/>
                          </a:solidFill>
                          <a:latin typeface="Cambria"/>
                          <a:ea typeface="Times New Roman"/>
                          <a:cs typeface="Times New Roman"/>
                        </a:rPr>
                        <a:t>Εισπράξεις από πωλήσεις </a:t>
                      </a:r>
                      <a:r>
                        <a:rPr lang="el-GR" sz="1600" b="1" dirty="0" err="1">
                          <a:solidFill>
                            <a:srgbClr val="0000CC"/>
                          </a:solidFill>
                          <a:latin typeface="Cambria"/>
                          <a:ea typeface="Times New Roman"/>
                          <a:cs typeface="Times New Roman"/>
                        </a:rPr>
                        <a:t>συµµετοχών</a:t>
                      </a:r>
                      <a:r>
                        <a:rPr lang="el-GR" sz="1600" b="1" dirty="0">
                          <a:solidFill>
                            <a:srgbClr val="0000CC"/>
                          </a:solidFill>
                          <a:latin typeface="Cambria"/>
                          <a:ea typeface="Times New Roman"/>
                          <a:cs typeface="Times New Roman"/>
                        </a:rPr>
                        <a:t>, </a:t>
                      </a:r>
                      <a:r>
                        <a:rPr lang="el-GR" sz="1600" b="1" dirty="0" err="1">
                          <a:solidFill>
                            <a:srgbClr val="0000CC"/>
                          </a:solidFill>
                          <a:latin typeface="Cambria"/>
                          <a:ea typeface="Times New Roman"/>
                          <a:cs typeface="Times New Roman"/>
                        </a:rPr>
                        <a:t>χρεόγραφων</a:t>
                      </a:r>
                      <a:endParaRPr lang="el-GR" sz="1400" dirty="0">
                        <a:solidFill>
                          <a:srgbClr val="0000CC"/>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600" b="1" dirty="0" err="1">
                          <a:solidFill>
                            <a:schemeClr val="bg1"/>
                          </a:solidFill>
                          <a:latin typeface="Cambria"/>
                          <a:ea typeface="Calibri"/>
                          <a:cs typeface="Times New Roman"/>
                        </a:rPr>
                        <a:t>Πληρωµές</a:t>
                      </a:r>
                      <a:r>
                        <a:rPr lang="el-GR" sz="1600" b="1" dirty="0">
                          <a:solidFill>
                            <a:schemeClr val="bg1"/>
                          </a:solidFill>
                          <a:latin typeface="Cambria"/>
                          <a:ea typeface="Calibri"/>
                          <a:cs typeface="Times New Roman"/>
                        </a:rPr>
                        <a:t> για αγορές </a:t>
                      </a:r>
                      <a:r>
                        <a:rPr lang="el-GR" sz="1600" b="1" dirty="0" err="1">
                          <a:solidFill>
                            <a:schemeClr val="bg1"/>
                          </a:solidFill>
                          <a:latin typeface="Cambria"/>
                          <a:ea typeface="Calibri"/>
                          <a:cs typeface="Times New Roman"/>
                        </a:rPr>
                        <a:t>συµµετοχών</a:t>
                      </a:r>
                      <a:r>
                        <a:rPr lang="el-GR" sz="1600" b="1" dirty="0">
                          <a:solidFill>
                            <a:schemeClr val="bg1"/>
                          </a:solidFill>
                          <a:latin typeface="Cambria"/>
                          <a:ea typeface="Calibri"/>
                          <a:cs typeface="Times New Roman"/>
                        </a:rPr>
                        <a:t> χρεογράφων &amp; άλλων</a:t>
                      </a:r>
                      <a:endParaRPr lang="el-GR" sz="1400" b="1"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932668">
                <a:tc>
                  <a:txBody>
                    <a:bodyPr/>
                    <a:lstStyle/>
                    <a:p>
                      <a:pPr algn="ctr">
                        <a:lnSpc>
                          <a:spcPct val="115000"/>
                        </a:lnSpc>
                        <a:spcAft>
                          <a:spcPts val="0"/>
                        </a:spcAft>
                      </a:pPr>
                      <a:r>
                        <a:rPr lang="en-US" sz="1600" b="1" dirty="0" err="1">
                          <a:solidFill>
                            <a:srgbClr val="0000CC"/>
                          </a:solidFill>
                          <a:latin typeface="Cambria"/>
                          <a:ea typeface="Times New Roman"/>
                          <a:cs typeface="Times New Roman"/>
                        </a:rPr>
                        <a:t>Εισπράξεις</a:t>
                      </a:r>
                      <a:r>
                        <a:rPr lang="en-US" sz="1600" b="1" dirty="0">
                          <a:solidFill>
                            <a:srgbClr val="0000CC"/>
                          </a:solidFill>
                          <a:latin typeface="Cambria"/>
                          <a:ea typeface="Times New Roman"/>
                          <a:cs typeface="Times New Roman"/>
                        </a:rPr>
                        <a:t> </a:t>
                      </a:r>
                      <a:r>
                        <a:rPr lang="en-US" sz="1600" b="1" dirty="0" err="1">
                          <a:solidFill>
                            <a:srgbClr val="0000CC"/>
                          </a:solidFill>
                          <a:latin typeface="Cambria"/>
                          <a:ea typeface="Times New Roman"/>
                          <a:cs typeface="Times New Roman"/>
                        </a:rPr>
                        <a:t>χρεολυσίων</a:t>
                      </a:r>
                      <a:r>
                        <a:rPr lang="en-US" sz="1600" b="1" dirty="0">
                          <a:solidFill>
                            <a:srgbClr val="0000CC"/>
                          </a:solidFill>
                          <a:latin typeface="Cambria"/>
                          <a:ea typeface="Times New Roman"/>
                          <a:cs typeface="Times New Roman"/>
                        </a:rPr>
                        <a:t> </a:t>
                      </a:r>
                      <a:r>
                        <a:rPr lang="en-US" sz="1600" b="1" dirty="0" err="1">
                          <a:solidFill>
                            <a:srgbClr val="0000CC"/>
                          </a:solidFill>
                          <a:latin typeface="Cambria"/>
                          <a:ea typeface="Times New Roman"/>
                          <a:cs typeface="Times New Roman"/>
                        </a:rPr>
                        <a:t>χορηγηθέντων</a:t>
                      </a:r>
                      <a:endParaRPr lang="el-GR" sz="1400" dirty="0">
                        <a:solidFill>
                          <a:srgbClr val="0000CC"/>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600" b="1" dirty="0" err="1">
                          <a:solidFill>
                            <a:schemeClr val="bg1"/>
                          </a:solidFill>
                          <a:latin typeface="Cambria"/>
                          <a:ea typeface="Calibri"/>
                          <a:cs typeface="Times New Roman"/>
                        </a:rPr>
                        <a:t>Χορηγήσεις</a:t>
                      </a:r>
                      <a:r>
                        <a:rPr lang="en-US" sz="1600" b="1" dirty="0">
                          <a:solidFill>
                            <a:schemeClr val="bg1"/>
                          </a:solidFill>
                          <a:latin typeface="Cambria"/>
                          <a:ea typeface="Calibri"/>
                          <a:cs typeface="Times New Roman"/>
                        </a:rPr>
                        <a:t> </a:t>
                      </a:r>
                      <a:r>
                        <a:rPr lang="en-US" sz="1600" b="1" dirty="0" err="1">
                          <a:solidFill>
                            <a:schemeClr val="bg1"/>
                          </a:solidFill>
                          <a:latin typeface="Cambria"/>
                          <a:ea typeface="Calibri"/>
                          <a:cs typeface="Times New Roman"/>
                        </a:rPr>
                        <a:t>δανείων</a:t>
                      </a:r>
                      <a:endParaRPr lang="el-GR" sz="1400" b="1"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399003">
                <a:tc>
                  <a:txBody>
                    <a:bodyPr/>
                    <a:lstStyle/>
                    <a:p>
                      <a:pPr algn="ctr">
                        <a:lnSpc>
                          <a:spcPct val="115000"/>
                        </a:lnSpc>
                        <a:spcAft>
                          <a:spcPts val="0"/>
                        </a:spcAft>
                      </a:pPr>
                      <a:r>
                        <a:rPr lang="el-GR" sz="1600" b="1" dirty="0" err="1">
                          <a:solidFill>
                            <a:srgbClr val="0000CC"/>
                          </a:solidFill>
                          <a:latin typeface="Cambria"/>
                          <a:ea typeface="Times New Roman"/>
                          <a:cs typeface="Times New Roman"/>
                        </a:rPr>
                        <a:t>Αποζηµιώσεις</a:t>
                      </a:r>
                      <a:r>
                        <a:rPr lang="el-GR" sz="1600" b="1" dirty="0">
                          <a:solidFill>
                            <a:srgbClr val="0000CC"/>
                          </a:solidFill>
                          <a:latin typeface="Cambria"/>
                          <a:ea typeface="Times New Roman"/>
                          <a:cs typeface="Times New Roman"/>
                        </a:rPr>
                        <a:t> ασφαλιστικών εταιρειών για καταστραφέντα πάγια</a:t>
                      </a:r>
                      <a:endParaRPr lang="el-GR" sz="1400" dirty="0">
                        <a:solidFill>
                          <a:srgbClr val="0000CC"/>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600" b="1" dirty="0" err="1">
                          <a:solidFill>
                            <a:schemeClr val="bg1"/>
                          </a:solidFill>
                          <a:latin typeface="Cambria"/>
                          <a:ea typeface="Calibri"/>
                          <a:cs typeface="Times New Roman"/>
                        </a:rPr>
                        <a:t>Πληρωµές</a:t>
                      </a:r>
                      <a:r>
                        <a:rPr lang="en-US" sz="1600" b="1" dirty="0">
                          <a:solidFill>
                            <a:schemeClr val="bg1"/>
                          </a:solidFill>
                          <a:latin typeface="Cambria"/>
                          <a:ea typeface="Calibri"/>
                          <a:cs typeface="Times New Roman"/>
                        </a:rPr>
                        <a:t> </a:t>
                      </a:r>
                      <a:r>
                        <a:rPr lang="en-US" sz="1600" b="1" dirty="0" err="1">
                          <a:solidFill>
                            <a:schemeClr val="bg1"/>
                          </a:solidFill>
                          <a:latin typeface="Cambria"/>
                          <a:ea typeface="Calibri"/>
                          <a:cs typeface="Times New Roman"/>
                        </a:rPr>
                        <a:t>τόκων</a:t>
                      </a:r>
                      <a:endParaRPr lang="el-GR" sz="1400" b="1"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6334">
                <a:tc>
                  <a:txBody>
                    <a:bodyPr/>
                    <a:lstStyle/>
                    <a:p>
                      <a:pPr algn="just">
                        <a:lnSpc>
                          <a:spcPct val="115000"/>
                        </a:lnSpc>
                        <a:spcAft>
                          <a:spcPts val="0"/>
                        </a:spcAft>
                      </a:pPr>
                      <a:endParaRPr lang="el-GR" sz="1400" dirty="0">
                        <a:solidFill>
                          <a:srgbClr val="0000CC"/>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600" b="1" dirty="0">
                          <a:solidFill>
                            <a:schemeClr val="bg1"/>
                          </a:solidFill>
                          <a:latin typeface="Cambria"/>
                          <a:ea typeface="Calibri"/>
                          <a:cs typeface="Times New Roman"/>
                        </a:rPr>
                        <a:t>Προκαταβολές για αγορές παγίων</a:t>
                      </a:r>
                      <a:endParaRPr lang="el-GR" sz="1400" b="1"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7" name="6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250</a:t>
            </a:fld>
            <a:endParaRPr lang="el-GR"/>
          </a:p>
        </p:txBody>
      </p:sp>
    </p:spTree>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428604"/>
            <a:ext cx="9144000" cy="479744"/>
          </a:xfrm>
        </p:spPr>
        <p:txBody>
          <a:bodyPr anchor="ctr">
            <a:noAutofit/>
          </a:bodyPr>
          <a:lstStyle/>
          <a:p>
            <a:pPr algn="ctr"/>
            <a:r>
              <a:rPr lang="el-GR" sz="3200" b="1" dirty="0" smtClean="0">
                <a:solidFill>
                  <a:srgbClr val="FF0000"/>
                </a:solidFill>
              </a:rPr>
              <a:t>Κατάσταση </a:t>
            </a:r>
            <a:r>
              <a:rPr lang="el-GR" sz="3200" b="1" dirty="0" err="1" smtClean="0">
                <a:solidFill>
                  <a:srgbClr val="FF0000"/>
                </a:solidFill>
              </a:rPr>
              <a:t>Ταµειακών</a:t>
            </a:r>
            <a:r>
              <a:rPr lang="el-GR" sz="3200" b="1" dirty="0" smtClean="0">
                <a:solidFill>
                  <a:srgbClr val="FF0000"/>
                </a:solidFill>
              </a:rPr>
              <a:t> Ροών-Χρηματοοικονομική δραστηριότητα</a:t>
            </a:r>
            <a:endParaRPr lang="en-US" sz="3200" b="1"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251520" y="1340768"/>
            <a:ext cx="8613899"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el-GR" sz="2800" b="1" dirty="0"/>
              <a:t>Ροή µετρητών από χρηµατοδοτικές δραστηριότητες: </a:t>
            </a:r>
            <a:endParaRPr lang="el-GR" sz="2800" dirty="0"/>
          </a:p>
          <a:p>
            <a:pPr marL="514350" lvl="0" indent="-514350">
              <a:buFont typeface="+mj-lt"/>
              <a:buAutoNum type="arabicPeriod"/>
            </a:pPr>
            <a:r>
              <a:rPr lang="el-GR" sz="2800" dirty="0"/>
              <a:t>στις εισροές µετρητών αυτού του είδους </a:t>
            </a:r>
            <a:r>
              <a:rPr lang="el-GR" sz="2800" dirty="0" smtClean="0"/>
              <a:t>περιλαμβάνονται </a:t>
            </a:r>
            <a:r>
              <a:rPr lang="el-GR" sz="2800" dirty="0"/>
              <a:t>χρήµατα που προέρχονται από τη λήψη </a:t>
            </a:r>
            <a:r>
              <a:rPr lang="el-GR" sz="2800" dirty="0" smtClean="0"/>
              <a:t>βραχυπρόθεσμου </a:t>
            </a:r>
            <a:r>
              <a:rPr lang="el-GR" sz="2800" dirty="0"/>
              <a:t>ή µακροπρόθεσµου δανεισµού, από πώληση µετοχών της επιχείρησης ή από γραµµάτια πληρωτέα. </a:t>
            </a:r>
          </a:p>
          <a:p>
            <a:pPr marL="514350" lvl="0" indent="-514350">
              <a:buFont typeface="+mj-lt"/>
              <a:buAutoNum type="arabicPeriod"/>
            </a:pPr>
            <a:r>
              <a:rPr lang="el-GR" sz="2800" dirty="0"/>
              <a:t>Οι εκροές αφορούν την πληρωµή του κεφαλαίου (και όχι των τόκων) βραχυπρόθεσµων ή µακροπρόθεσµων δανείων και την πληρωµή µερισµάτων στους µετόχους.</a:t>
            </a:r>
          </a:p>
          <a:p>
            <a:pPr algn="just"/>
            <a:endParaRPr lang="el-GR" sz="2400" dirty="0"/>
          </a:p>
          <a:p>
            <a:pPr marL="457200" lvl="0" indent="-457200" algn="just">
              <a:buFont typeface="+mj-lt"/>
              <a:buAutoNum type="arabicPeriod"/>
            </a:pPr>
            <a:endParaRPr lang="el-GR" sz="2400" dirty="0"/>
          </a:p>
        </p:txBody>
      </p:sp>
      <p:sp>
        <p:nvSpPr>
          <p:cNvPr id="5" name="4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251</a:t>
            </a:fld>
            <a:endParaRPr lang="el-GR"/>
          </a:p>
        </p:txBody>
      </p:sp>
    </p:spTree>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algn="ctr"/>
            <a:r>
              <a:rPr lang="el-GR" sz="3200" b="1" noProof="1" smtClean="0">
                <a:solidFill>
                  <a:srgbClr val="FF0000"/>
                </a:solidFill>
              </a:rPr>
              <a:t>Κατηγορίες δραστηριοτήτων</a:t>
            </a:r>
            <a:endParaRPr lang="en-US" sz="3200" b="1" noProof="1" smtClean="0">
              <a:solidFill>
                <a:srgbClr val="FF0000"/>
              </a:solidFill>
              <a:latin typeface="Times New Roman" pitchFamily="18" charset="0"/>
              <a:cs typeface="Times New Roman" pitchFamily="18" charset="0"/>
            </a:endParaRPr>
          </a:p>
        </p:txBody>
      </p:sp>
      <p:sp>
        <p:nvSpPr>
          <p:cNvPr id="31745" name="Rectangle 1"/>
          <p:cNvSpPr>
            <a:spLocks noChangeArrowheads="1"/>
          </p:cNvSpPr>
          <p:nvPr/>
        </p:nvSpPr>
        <p:spPr bwMode="auto">
          <a:xfrm>
            <a:off x="285720" y="1225083"/>
            <a:ext cx="8572560"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000" b="1" dirty="0">
                <a:solidFill>
                  <a:srgbClr val="FF0000"/>
                </a:solidFill>
              </a:rPr>
              <a:t>ΧΡΗΜΑΤΟΟΙΚΟΝΟΜΙΚΕΣ ∆ΡΑΣΤΗΡΙΟΤΗΤΕΣ-ΧΔ</a:t>
            </a:r>
            <a:endParaRPr lang="el-GR" sz="2000" dirty="0">
              <a:solidFill>
                <a:srgbClr val="FF0000"/>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3200" b="1" i="0" u="none" strike="noStrike" cap="none" normalizeH="0" baseline="0" dirty="0" smtClean="0">
              <a:ln>
                <a:noFill/>
              </a:ln>
              <a:solidFill>
                <a:srgbClr val="FF0000"/>
              </a:solidFill>
              <a:effectLst/>
              <a:cs typeface="Arial" pitchFamily="34" charset="0"/>
            </a:endParaRPr>
          </a:p>
        </p:txBody>
      </p:sp>
      <p:graphicFrame>
        <p:nvGraphicFramePr>
          <p:cNvPr id="6" name="5 - Πίνακας"/>
          <p:cNvGraphicFramePr>
            <a:graphicFrameLocks noGrp="1"/>
          </p:cNvGraphicFramePr>
          <p:nvPr/>
        </p:nvGraphicFramePr>
        <p:xfrm>
          <a:off x="428593" y="1571612"/>
          <a:ext cx="8429686" cy="4786346"/>
        </p:xfrm>
        <a:graphic>
          <a:graphicData uri="http://schemas.openxmlformats.org/drawingml/2006/table">
            <a:tbl>
              <a:tblPr/>
              <a:tblGrid>
                <a:gridCol w="4214843"/>
                <a:gridCol w="4214843"/>
              </a:tblGrid>
              <a:tr h="598293">
                <a:tc>
                  <a:txBody>
                    <a:bodyPr/>
                    <a:lstStyle/>
                    <a:p>
                      <a:pPr algn="ctr">
                        <a:spcAft>
                          <a:spcPts val="0"/>
                        </a:spcAft>
                      </a:pPr>
                      <a:r>
                        <a:rPr lang="en-US" sz="2000" b="1" dirty="0" smtClean="0">
                          <a:solidFill>
                            <a:srgbClr val="0000CC"/>
                          </a:solidFill>
                          <a:latin typeface="Cambria"/>
                          <a:ea typeface="Times New Roman"/>
                        </a:rPr>
                        <a:t>ΕΙΣΡΟ</a:t>
                      </a:r>
                      <a:r>
                        <a:rPr lang="el-GR" sz="2000" b="1" dirty="0" smtClean="0">
                          <a:solidFill>
                            <a:srgbClr val="0000CC"/>
                          </a:solidFill>
                          <a:latin typeface="Cambria"/>
                          <a:ea typeface="Times New Roman"/>
                        </a:rPr>
                        <a:t>Ε</a:t>
                      </a:r>
                      <a:r>
                        <a:rPr lang="en-US" sz="2000" b="1" dirty="0" smtClean="0">
                          <a:solidFill>
                            <a:srgbClr val="0000CC"/>
                          </a:solidFill>
                          <a:latin typeface="Cambria"/>
                          <a:ea typeface="Times New Roman"/>
                        </a:rPr>
                        <a:t>Σ </a:t>
                      </a:r>
                      <a:endParaRPr lang="el-GR" sz="1400" dirty="0">
                        <a:solidFill>
                          <a:srgbClr val="0000CC"/>
                        </a:solidFill>
                        <a:latin typeface="Cambria"/>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spcAft>
                          <a:spcPts val="0"/>
                        </a:spcAft>
                      </a:pPr>
                      <a:r>
                        <a:rPr lang="en-US" sz="2000" b="1" dirty="0" smtClean="0">
                          <a:solidFill>
                            <a:schemeClr val="bg1"/>
                          </a:solidFill>
                          <a:latin typeface="Cambria"/>
                          <a:ea typeface="Times New Roman"/>
                        </a:rPr>
                        <a:t>ΕΚΡΟ</a:t>
                      </a:r>
                      <a:r>
                        <a:rPr lang="el-GR" sz="2000" b="1" dirty="0" smtClean="0">
                          <a:solidFill>
                            <a:schemeClr val="bg1"/>
                          </a:solidFill>
                          <a:latin typeface="Cambria"/>
                          <a:ea typeface="Times New Roman"/>
                        </a:rPr>
                        <a:t>Ε</a:t>
                      </a:r>
                      <a:r>
                        <a:rPr lang="en-US" sz="2000" b="1" dirty="0" smtClean="0">
                          <a:solidFill>
                            <a:schemeClr val="bg1"/>
                          </a:solidFill>
                          <a:latin typeface="Cambria"/>
                          <a:ea typeface="Times New Roman"/>
                        </a:rPr>
                        <a:t>Σ</a:t>
                      </a:r>
                      <a:endParaRPr lang="el-GR" sz="1400" dirty="0">
                        <a:solidFill>
                          <a:schemeClr val="bg1"/>
                        </a:solidFill>
                        <a:latin typeface="Cambria"/>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1794880">
                <a:tc>
                  <a:txBody>
                    <a:bodyPr/>
                    <a:lstStyle/>
                    <a:p>
                      <a:pPr algn="ctr">
                        <a:spcAft>
                          <a:spcPts val="0"/>
                        </a:spcAft>
                      </a:pPr>
                      <a:r>
                        <a:rPr lang="en-US" sz="2000" b="1" dirty="0" err="1">
                          <a:solidFill>
                            <a:srgbClr val="0000CC"/>
                          </a:solidFill>
                          <a:latin typeface="Cambria"/>
                          <a:ea typeface="Times New Roman"/>
                        </a:rPr>
                        <a:t>Εισπράξεις</a:t>
                      </a:r>
                      <a:r>
                        <a:rPr lang="en-US" sz="2000" b="1" dirty="0">
                          <a:solidFill>
                            <a:srgbClr val="0000CC"/>
                          </a:solidFill>
                          <a:latin typeface="Cambria"/>
                          <a:ea typeface="Times New Roman"/>
                        </a:rPr>
                        <a:t> </a:t>
                      </a:r>
                      <a:r>
                        <a:rPr lang="en-US" sz="2000" b="1" dirty="0" err="1">
                          <a:solidFill>
                            <a:srgbClr val="0000CC"/>
                          </a:solidFill>
                          <a:latin typeface="Cambria"/>
                          <a:ea typeface="Times New Roman"/>
                        </a:rPr>
                        <a:t>από</a:t>
                      </a:r>
                      <a:r>
                        <a:rPr lang="en-US" sz="2000" b="1" dirty="0">
                          <a:solidFill>
                            <a:srgbClr val="0000CC"/>
                          </a:solidFill>
                          <a:latin typeface="Cambria"/>
                          <a:ea typeface="Times New Roman"/>
                        </a:rPr>
                        <a:t> </a:t>
                      </a:r>
                      <a:r>
                        <a:rPr lang="en-US" sz="2000" b="1" dirty="0" err="1">
                          <a:solidFill>
                            <a:srgbClr val="0000CC"/>
                          </a:solidFill>
                          <a:latin typeface="Cambria"/>
                          <a:ea typeface="Times New Roman"/>
                        </a:rPr>
                        <a:t>εκδόσεις</a:t>
                      </a:r>
                      <a:r>
                        <a:rPr lang="en-US" sz="2000" b="1" dirty="0">
                          <a:solidFill>
                            <a:srgbClr val="0000CC"/>
                          </a:solidFill>
                          <a:latin typeface="Cambria"/>
                          <a:ea typeface="Times New Roman"/>
                        </a:rPr>
                        <a:t> µ</a:t>
                      </a:r>
                      <a:r>
                        <a:rPr lang="en-US" sz="2000" b="1" dirty="0" err="1">
                          <a:solidFill>
                            <a:srgbClr val="0000CC"/>
                          </a:solidFill>
                          <a:latin typeface="Cambria"/>
                          <a:ea typeface="Times New Roman"/>
                        </a:rPr>
                        <a:t>ετοχών</a:t>
                      </a:r>
                      <a:endParaRPr lang="el-GR" sz="1400" dirty="0">
                        <a:solidFill>
                          <a:srgbClr val="0000CC"/>
                        </a:solidFill>
                        <a:latin typeface="Cambria"/>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spcAft>
                          <a:spcPts val="0"/>
                        </a:spcAft>
                      </a:pPr>
                      <a:r>
                        <a:rPr lang="el-GR" sz="2000" b="1" dirty="0" err="1">
                          <a:solidFill>
                            <a:schemeClr val="bg1"/>
                          </a:solidFill>
                          <a:latin typeface="Cambria"/>
                        </a:rPr>
                        <a:t>Πληρωµές</a:t>
                      </a:r>
                      <a:r>
                        <a:rPr lang="el-GR" sz="2000" b="1" dirty="0">
                          <a:solidFill>
                            <a:schemeClr val="bg1"/>
                          </a:solidFill>
                          <a:latin typeface="Cambria"/>
                        </a:rPr>
                        <a:t> για αγορές µ</a:t>
                      </a:r>
                      <a:r>
                        <a:rPr lang="el-GR" sz="2000" b="1" dirty="0" err="1">
                          <a:solidFill>
                            <a:schemeClr val="bg1"/>
                          </a:solidFill>
                          <a:latin typeface="Cambria"/>
                        </a:rPr>
                        <a:t>ετοχών</a:t>
                      </a:r>
                      <a:r>
                        <a:rPr lang="el-GR" sz="2000" b="1" dirty="0">
                          <a:solidFill>
                            <a:schemeClr val="bg1"/>
                          </a:solidFill>
                          <a:latin typeface="Cambria"/>
                        </a:rPr>
                        <a:t> της επιχείρησης</a:t>
                      </a:r>
                      <a:endParaRPr lang="el-GR" sz="1400" b="1" dirty="0">
                        <a:solidFill>
                          <a:schemeClr val="bg1"/>
                        </a:solidFill>
                        <a:latin typeface="Cambria"/>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794880">
                <a:tc>
                  <a:txBody>
                    <a:bodyPr/>
                    <a:lstStyle/>
                    <a:p>
                      <a:pPr algn="ctr">
                        <a:spcAft>
                          <a:spcPts val="0"/>
                        </a:spcAft>
                      </a:pPr>
                      <a:r>
                        <a:rPr lang="en-US" sz="2000" b="1" dirty="0" err="1">
                          <a:solidFill>
                            <a:srgbClr val="0000CC"/>
                          </a:solidFill>
                          <a:latin typeface="Cambria"/>
                          <a:ea typeface="Times New Roman"/>
                        </a:rPr>
                        <a:t>Εισπράξεις</a:t>
                      </a:r>
                      <a:r>
                        <a:rPr lang="en-US" sz="2000" b="1" dirty="0">
                          <a:solidFill>
                            <a:srgbClr val="0000CC"/>
                          </a:solidFill>
                          <a:latin typeface="Cambria"/>
                          <a:ea typeface="Times New Roman"/>
                        </a:rPr>
                        <a:t> </a:t>
                      </a:r>
                      <a:r>
                        <a:rPr lang="en-US" sz="2000" b="1" dirty="0" err="1">
                          <a:solidFill>
                            <a:srgbClr val="0000CC"/>
                          </a:solidFill>
                          <a:latin typeface="Cambria"/>
                          <a:ea typeface="Times New Roman"/>
                        </a:rPr>
                        <a:t>από</a:t>
                      </a:r>
                      <a:r>
                        <a:rPr lang="en-US" sz="2000" b="1" dirty="0">
                          <a:solidFill>
                            <a:srgbClr val="0000CC"/>
                          </a:solidFill>
                          <a:latin typeface="Cambria"/>
                          <a:ea typeface="Times New Roman"/>
                        </a:rPr>
                        <a:t> </a:t>
                      </a:r>
                      <a:r>
                        <a:rPr lang="en-US" sz="2000" b="1" dirty="0" err="1">
                          <a:solidFill>
                            <a:srgbClr val="0000CC"/>
                          </a:solidFill>
                          <a:latin typeface="Cambria"/>
                          <a:ea typeface="Times New Roman"/>
                        </a:rPr>
                        <a:t>τραπεζικά</a:t>
                      </a:r>
                      <a:r>
                        <a:rPr lang="en-US" sz="2000" b="1" dirty="0">
                          <a:solidFill>
                            <a:srgbClr val="0000CC"/>
                          </a:solidFill>
                          <a:latin typeface="Cambria"/>
                          <a:ea typeface="Times New Roman"/>
                        </a:rPr>
                        <a:t> ∆</a:t>
                      </a:r>
                      <a:r>
                        <a:rPr lang="en-US" sz="2000" b="1" dirty="0" err="1">
                          <a:solidFill>
                            <a:srgbClr val="0000CC"/>
                          </a:solidFill>
                          <a:latin typeface="Cambria"/>
                          <a:ea typeface="Times New Roman"/>
                        </a:rPr>
                        <a:t>άνεια</a:t>
                      </a:r>
                      <a:endParaRPr lang="el-GR" sz="1400" dirty="0">
                        <a:solidFill>
                          <a:srgbClr val="0000CC"/>
                        </a:solidFill>
                        <a:latin typeface="Cambria"/>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el-GR" sz="2000" b="1" dirty="0" err="1">
                          <a:solidFill>
                            <a:schemeClr val="bg1"/>
                          </a:solidFill>
                          <a:latin typeface="Cambria"/>
                        </a:rPr>
                        <a:t>Πληρωµές</a:t>
                      </a:r>
                      <a:r>
                        <a:rPr lang="el-GR" sz="2000" b="1" dirty="0">
                          <a:solidFill>
                            <a:schemeClr val="bg1"/>
                          </a:solidFill>
                          <a:latin typeface="Cambria"/>
                        </a:rPr>
                        <a:t> χρεολυσιών τραπεζικών ή </a:t>
                      </a:r>
                      <a:r>
                        <a:rPr lang="el-GR" sz="2000" b="1" dirty="0" err="1">
                          <a:solidFill>
                            <a:schemeClr val="bg1"/>
                          </a:solidFill>
                          <a:latin typeface="Cambria"/>
                        </a:rPr>
                        <a:t>οµολογιακών</a:t>
                      </a:r>
                      <a:r>
                        <a:rPr lang="el-GR" sz="2000" b="1" dirty="0">
                          <a:solidFill>
                            <a:schemeClr val="bg1"/>
                          </a:solidFill>
                          <a:latin typeface="Cambria"/>
                        </a:rPr>
                        <a:t> δανείων</a:t>
                      </a:r>
                      <a:endParaRPr lang="el-GR" sz="1400" b="1" dirty="0">
                        <a:solidFill>
                          <a:schemeClr val="bg1"/>
                        </a:solidFill>
                        <a:latin typeface="Cambria"/>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98293">
                <a:tc>
                  <a:txBody>
                    <a:bodyPr/>
                    <a:lstStyle/>
                    <a:p>
                      <a:pPr algn="just">
                        <a:spcAft>
                          <a:spcPts val="0"/>
                        </a:spcAft>
                      </a:pPr>
                      <a:endParaRPr lang="el-GR" sz="1400" dirty="0">
                        <a:solidFill>
                          <a:srgbClr val="0000CC"/>
                        </a:solidFill>
                        <a:latin typeface="Cambria"/>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spcAft>
                          <a:spcPts val="0"/>
                        </a:spcAft>
                      </a:pPr>
                      <a:r>
                        <a:rPr lang="en-US" sz="2000" b="1" dirty="0">
                          <a:solidFill>
                            <a:schemeClr val="bg1"/>
                          </a:solidFill>
                          <a:latin typeface="Cambria"/>
                        </a:rPr>
                        <a:t>Πληρωµές µερισµάτων</a:t>
                      </a:r>
                      <a:endParaRPr lang="el-GR" sz="1400" b="1" dirty="0">
                        <a:solidFill>
                          <a:schemeClr val="bg1"/>
                        </a:solidFill>
                        <a:latin typeface="Cambria"/>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7" name="6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252</a:t>
            </a:fld>
            <a:endParaRPr lang="el-GR"/>
          </a:p>
        </p:txBody>
      </p:sp>
    </p:spTree>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algn="ctr"/>
            <a:r>
              <a:rPr lang="el-GR" sz="3200" b="1" noProof="1" smtClean="0">
                <a:solidFill>
                  <a:srgbClr val="FF0000"/>
                </a:solidFill>
              </a:rPr>
              <a:t>Κατηγορίες δραστηριοτήτων</a:t>
            </a:r>
            <a:endParaRPr lang="en-US" sz="3200" b="1" noProof="1" smtClean="0">
              <a:solidFill>
                <a:srgbClr val="FF0000"/>
              </a:solidFill>
              <a:latin typeface="Times New Roman" pitchFamily="18" charset="0"/>
              <a:cs typeface="Times New Roman" pitchFamily="18" charset="0"/>
            </a:endParaRPr>
          </a:p>
        </p:txBody>
      </p:sp>
      <p:sp>
        <p:nvSpPr>
          <p:cNvPr id="31745" name="Rectangle 1"/>
          <p:cNvSpPr>
            <a:spLocks noChangeArrowheads="1"/>
          </p:cNvSpPr>
          <p:nvPr/>
        </p:nvSpPr>
        <p:spPr bwMode="auto">
          <a:xfrm>
            <a:off x="214282" y="1006588"/>
            <a:ext cx="86439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l-GR" sz="2400" dirty="0"/>
              <a:t>Τα κονδύλια ανάλογα µε το αν ανήκουν στο Ενεργητικό ή </a:t>
            </a:r>
            <a:endParaRPr lang="el-GR" sz="2400" dirty="0" smtClean="0"/>
          </a:p>
          <a:p>
            <a:pPr algn="ctr"/>
            <a:r>
              <a:rPr lang="el-GR" sz="2400" dirty="0" smtClean="0"/>
              <a:t>στο </a:t>
            </a:r>
            <a:r>
              <a:rPr lang="el-GR" sz="2400" dirty="0"/>
              <a:t>Παθητικό </a:t>
            </a:r>
            <a:r>
              <a:rPr lang="el-GR" sz="2400" dirty="0" smtClean="0"/>
              <a:t>αποτελούν </a:t>
            </a:r>
            <a:r>
              <a:rPr lang="el-GR" sz="2400" dirty="0"/>
              <a:t>αντίστοιχα εκροή ή εισροή.</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l-GR" sz="3600" b="1" i="0" u="none" strike="noStrike" cap="none" normalizeH="0" baseline="0" dirty="0" smtClean="0">
              <a:ln>
                <a:noFill/>
              </a:ln>
              <a:solidFill>
                <a:srgbClr val="FF0000"/>
              </a:solidFill>
              <a:effectLst/>
              <a:cs typeface="Arial" pitchFamily="34" charset="0"/>
            </a:endParaRPr>
          </a:p>
        </p:txBody>
      </p:sp>
      <p:graphicFrame>
        <p:nvGraphicFramePr>
          <p:cNvPr id="5" name="4 - Πίνακας"/>
          <p:cNvGraphicFramePr>
            <a:graphicFrameLocks noGrp="1"/>
          </p:cNvGraphicFramePr>
          <p:nvPr/>
        </p:nvGraphicFramePr>
        <p:xfrm>
          <a:off x="285720" y="2000239"/>
          <a:ext cx="8358245" cy="4000528"/>
        </p:xfrm>
        <a:graphic>
          <a:graphicData uri="http://schemas.openxmlformats.org/drawingml/2006/table">
            <a:tbl>
              <a:tblPr/>
              <a:tblGrid>
                <a:gridCol w="2785427"/>
                <a:gridCol w="2786409"/>
                <a:gridCol w="2786409"/>
              </a:tblGrid>
              <a:tr h="1374248">
                <a:tc>
                  <a:txBody>
                    <a:bodyPr/>
                    <a:lstStyle/>
                    <a:p>
                      <a:pPr algn="ctr">
                        <a:lnSpc>
                          <a:spcPct val="115000"/>
                        </a:lnSpc>
                        <a:spcAft>
                          <a:spcPts val="0"/>
                        </a:spcAft>
                      </a:pPr>
                      <a:r>
                        <a:rPr lang="en-US" sz="2000" b="1" dirty="0" err="1">
                          <a:solidFill>
                            <a:schemeClr val="bg1"/>
                          </a:solidFill>
                          <a:latin typeface="Cambria"/>
                          <a:ea typeface="Times New Roman"/>
                          <a:cs typeface="Times New Roman"/>
                        </a:rPr>
                        <a:t>Περιγραφή</a:t>
                      </a:r>
                      <a:r>
                        <a:rPr lang="en-US" sz="2000" b="1" dirty="0">
                          <a:solidFill>
                            <a:schemeClr val="bg1"/>
                          </a:solidFill>
                          <a:latin typeface="Cambria"/>
                          <a:ea typeface="Times New Roman"/>
                          <a:cs typeface="Times New Roman"/>
                        </a:rPr>
                        <a:t> </a:t>
                      </a:r>
                      <a:r>
                        <a:rPr lang="en-US" sz="2000" b="1" dirty="0" err="1">
                          <a:solidFill>
                            <a:schemeClr val="bg1"/>
                          </a:solidFill>
                          <a:latin typeface="Cambria"/>
                          <a:ea typeface="Times New Roman"/>
                          <a:cs typeface="Times New Roman"/>
                        </a:rPr>
                        <a:t>Κονδυλίου</a:t>
                      </a:r>
                      <a:endParaRPr lang="el-GR" sz="18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000" b="1" dirty="0" err="1">
                          <a:solidFill>
                            <a:srgbClr val="006600"/>
                          </a:solidFill>
                          <a:latin typeface="Cambria"/>
                          <a:ea typeface="Times New Roman"/>
                          <a:cs typeface="Times New Roman"/>
                        </a:rPr>
                        <a:t>Μεταβολή</a:t>
                      </a:r>
                      <a:r>
                        <a:rPr lang="en-US" sz="2000" b="1" dirty="0">
                          <a:solidFill>
                            <a:srgbClr val="006600"/>
                          </a:solidFill>
                          <a:latin typeface="Cambria"/>
                          <a:ea typeface="Times New Roman"/>
                          <a:cs typeface="Times New Roman"/>
                        </a:rPr>
                        <a:t> </a:t>
                      </a:r>
                      <a:r>
                        <a:rPr lang="en-US" sz="2000" b="1" dirty="0" err="1">
                          <a:solidFill>
                            <a:srgbClr val="006600"/>
                          </a:solidFill>
                          <a:latin typeface="Cambria"/>
                          <a:ea typeface="Times New Roman"/>
                          <a:cs typeface="Times New Roman"/>
                        </a:rPr>
                        <a:t>Κονδυλίου</a:t>
                      </a:r>
                      <a:endParaRPr lang="el-GR" sz="1800" dirty="0">
                        <a:solidFill>
                          <a:srgbClr val="006600"/>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000" b="1" dirty="0" err="1">
                          <a:solidFill>
                            <a:srgbClr val="0000FF"/>
                          </a:solidFill>
                          <a:latin typeface="Cambria"/>
                          <a:ea typeface="Times New Roman"/>
                          <a:cs typeface="Times New Roman"/>
                        </a:rPr>
                        <a:t>Μεταβολή</a:t>
                      </a:r>
                      <a:r>
                        <a:rPr lang="en-US" sz="2000" b="1" dirty="0">
                          <a:solidFill>
                            <a:srgbClr val="0000FF"/>
                          </a:solidFill>
                          <a:latin typeface="Cambria"/>
                          <a:ea typeface="Times New Roman"/>
                          <a:cs typeface="Times New Roman"/>
                        </a:rPr>
                        <a:t> </a:t>
                      </a:r>
                      <a:r>
                        <a:rPr lang="en-US" sz="2000" b="1" dirty="0" err="1">
                          <a:solidFill>
                            <a:srgbClr val="0000FF"/>
                          </a:solidFill>
                          <a:latin typeface="Cambria"/>
                          <a:ea typeface="Times New Roman"/>
                          <a:cs typeface="Times New Roman"/>
                        </a:rPr>
                        <a:t>Ταµείου</a:t>
                      </a:r>
                      <a:endParaRPr lang="el-GR" sz="1800" b="1"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656570">
                <a:tc>
                  <a:txBody>
                    <a:bodyPr/>
                    <a:lstStyle/>
                    <a:p>
                      <a:pPr algn="ctr">
                        <a:lnSpc>
                          <a:spcPct val="115000"/>
                        </a:lnSpc>
                        <a:spcAft>
                          <a:spcPts val="0"/>
                        </a:spcAft>
                      </a:pPr>
                      <a:r>
                        <a:rPr lang="en-US" sz="2000" b="1" dirty="0" err="1">
                          <a:solidFill>
                            <a:schemeClr val="bg1"/>
                          </a:solidFill>
                          <a:latin typeface="Cambria"/>
                          <a:ea typeface="Times New Roman"/>
                          <a:cs typeface="Times New Roman"/>
                        </a:rPr>
                        <a:t>Ενεργητικό</a:t>
                      </a:r>
                      <a:endParaRPr lang="el-GR" sz="18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000" b="1" dirty="0" err="1">
                          <a:solidFill>
                            <a:srgbClr val="006600"/>
                          </a:solidFill>
                          <a:latin typeface="Cambria"/>
                          <a:ea typeface="Calibri"/>
                          <a:cs typeface="Times New Roman"/>
                        </a:rPr>
                        <a:t>Αύξηση</a:t>
                      </a:r>
                      <a:r>
                        <a:rPr lang="en-US" sz="2000" b="1" dirty="0">
                          <a:solidFill>
                            <a:srgbClr val="006600"/>
                          </a:solidFill>
                          <a:latin typeface="Cambria"/>
                          <a:ea typeface="Calibri"/>
                          <a:cs typeface="Times New Roman"/>
                        </a:rPr>
                        <a:t> (+)</a:t>
                      </a:r>
                      <a:endParaRPr lang="el-GR" sz="1800" b="1" dirty="0">
                        <a:solidFill>
                          <a:srgbClr val="006600"/>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000" b="1" dirty="0" err="1">
                          <a:solidFill>
                            <a:srgbClr val="0000FF"/>
                          </a:solidFill>
                          <a:latin typeface="Cambria"/>
                          <a:ea typeface="Calibri"/>
                          <a:cs typeface="Times New Roman"/>
                        </a:rPr>
                        <a:t>Εκροή</a:t>
                      </a:r>
                      <a:endParaRPr lang="el-GR" sz="1800" b="1"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656570">
                <a:tc>
                  <a:txBody>
                    <a:bodyPr/>
                    <a:lstStyle/>
                    <a:p>
                      <a:pPr algn="ctr">
                        <a:lnSpc>
                          <a:spcPct val="115000"/>
                        </a:lnSpc>
                        <a:spcAft>
                          <a:spcPts val="0"/>
                        </a:spcAft>
                      </a:pPr>
                      <a:r>
                        <a:rPr lang="en-US" sz="2000" b="1" dirty="0" err="1">
                          <a:solidFill>
                            <a:schemeClr val="bg1"/>
                          </a:solidFill>
                          <a:latin typeface="Cambria"/>
                          <a:ea typeface="Times New Roman"/>
                          <a:cs typeface="Times New Roman"/>
                        </a:rPr>
                        <a:t>Ενεργητικό</a:t>
                      </a:r>
                      <a:endParaRPr lang="el-GR" sz="18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000" b="1" dirty="0" err="1">
                          <a:solidFill>
                            <a:srgbClr val="006600"/>
                          </a:solidFill>
                          <a:latin typeface="Cambria"/>
                          <a:ea typeface="Calibri"/>
                          <a:cs typeface="Times New Roman"/>
                        </a:rPr>
                        <a:t>Μείωση</a:t>
                      </a:r>
                      <a:r>
                        <a:rPr lang="en-US" sz="2000" b="1" dirty="0">
                          <a:solidFill>
                            <a:srgbClr val="006600"/>
                          </a:solidFill>
                          <a:latin typeface="Cambria"/>
                          <a:ea typeface="Calibri"/>
                          <a:cs typeface="Times New Roman"/>
                        </a:rPr>
                        <a:t> (-)</a:t>
                      </a:r>
                      <a:endParaRPr lang="el-GR" sz="1800" b="1" dirty="0">
                        <a:solidFill>
                          <a:srgbClr val="006600"/>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000" b="1" dirty="0" err="1">
                          <a:solidFill>
                            <a:srgbClr val="0000FF"/>
                          </a:solidFill>
                          <a:latin typeface="Cambria"/>
                          <a:ea typeface="Calibri"/>
                          <a:cs typeface="Times New Roman"/>
                        </a:rPr>
                        <a:t>Εισροή</a:t>
                      </a:r>
                      <a:endParaRPr lang="el-GR" sz="1800" b="1"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56570">
                <a:tc>
                  <a:txBody>
                    <a:bodyPr/>
                    <a:lstStyle/>
                    <a:p>
                      <a:pPr algn="ctr">
                        <a:lnSpc>
                          <a:spcPct val="115000"/>
                        </a:lnSpc>
                        <a:spcAft>
                          <a:spcPts val="0"/>
                        </a:spcAft>
                      </a:pPr>
                      <a:r>
                        <a:rPr lang="en-US" sz="2000" b="1" dirty="0" err="1">
                          <a:solidFill>
                            <a:schemeClr val="bg1"/>
                          </a:solidFill>
                          <a:latin typeface="Cambria"/>
                          <a:ea typeface="Times New Roman"/>
                          <a:cs typeface="Times New Roman"/>
                        </a:rPr>
                        <a:t>Παθητικό</a:t>
                      </a:r>
                      <a:endParaRPr lang="el-GR" sz="18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000" b="1" dirty="0" err="1">
                          <a:solidFill>
                            <a:srgbClr val="006600"/>
                          </a:solidFill>
                          <a:latin typeface="Cambria"/>
                          <a:ea typeface="Calibri"/>
                          <a:cs typeface="Times New Roman"/>
                        </a:rPr>
                        <a:t>Αύξηση</a:t>
                      </a:r>
                      <a:r>
                        <a:rPr lang="en-US" sz="2000" b="1" dirty="0">
                          <a:solidFill>
                            <a:srgbClr val="006600"/>
                          </a:solidFill>
                          <a:latin typeface="Cambria"/>
                          <a:ea typeface="Calibri"/>
                          <a:cs typeface="Times New Roman"/>
                        </a:rPr>
                        <a:t> (+)</a:t>
                      </a:r>
                      <a:endParaRPr lang="el-GR" sz="1800" b="1" dirty="0">
                        <a:solidFill>
                          <a:srgbClr val="006600"/>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2000" b="1" dirty="0" err="1">
                          <a:solidFill>
                            <a:srgbClr val="0000FF"/>
                          </a:solidFill>
                          <a:latin typeface="Cambria"/>
                          <a:ea typeface="Calibri"/>
                          <a:cs typeface="Times New Roman"/>
                        </a:rPr>
                        <a:t>Εισροή</a:t>
                      </a:r>
                      <a:endParaRPr lang="el-GR" sz="1800" b="1"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656570">
                <a:tc>
                  <a:txBody>
                    <a:bodyPr/>
                    <a:lstStyle/>
                    <a:p>
                      <a:pPr algn="ctr">
                        <a:lnSpc>
                          <a:spcPct val="115000"/>
                        </a:lnSpc>
                        <a:spcAft>
                          <a:spcPts val="0"/>
                        </a:spcAft>
                      </a:pPr>
                      <a:r>
                        <a:rPr lang="en-US" sz="2000" b="1" dirty="0" err="1">
                          <a:solidFill>
                            <a:schemeClr val="bg1"/>
                          </a:solidFill>
                          <a:latin typeface="Cambria"/>
                          <a:ea typeface="Times New Roman"/>
                          <a:cs typeface="Times New Roman"/>
                        </a:rPr>
                        <a:t>Παθητικό</a:t>
                      </a:r>
                      <a:endParaRPr lang="el-GR" sz="18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000" b="1" dirty="0" err="1">
                          <a:solidFill>
                            <a:srgbClr val="006600"/>
                          </a:solidFill>
                          <a:latin typeface="Cambria"/>
                          <a:ea typeface="Calibri"/>
                          <a:cs typeface="Times New Roman"/>
                        </a:rPr>
                        <a:t>Μείωση</a:t>
                      </a:r>
                      <a:r>
                        <a:rPr lang="en-US" sz="2000" b="1" dirty="0">
                          <a:solidFill>
                            <a:srgbClr val="006600"/>
                          </a:solidFill>
                          <a:latin typeface="Cambria"/>
                          <a:ea typeface="Calibri"/>
                          <a:cs typeface="Times New Roman"/>
                        </a:rPr>
                        <a:t> (-)</a:t>
                      </a:r>
                      <a:endParaRPr lang="el-GR" sz="1800" b="1" dirty="0">
                        <a:solidFill>
                          <a:srgbClr val="006600"/>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2000" b="1" dirty="0">
                          <a:solidFill>
                            <a:srgbClr val="0000FF"/>
                          </a:solidFill>
                          <a:latin typeface="Cambria"/>
                          <a:ea typeface="Calibri"/>
                          <a:cs typeface="Times New Roman"/>
                        </a:rPr>
                        <a:t>Εκροή</a:t>
                      </a:r>
                      <a:endParaRPr lang="el-GR" sz="1800" b="1"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7" name="6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253</a:t>
            </a:fld>
            <a:endParaRPr lang="el-GR"/>
          </a:p>
        </p:txBody>
      </p:sp>
    </p:spTree>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algn="ctr"/>
            <a:r>
              <a:rPr lang="el-GR" sz="3200" b="1" dirty="0" smtClean="0">
                <a:solidFill>
                  <a:srgbClr val="FF0000"/>
                </a:solidFill>
              </a:rPr>
              <a:t>Κατάρτιση Ταµειακών Ροών</a:t>
            </a:r>
            <a:endParaRPr lang="en-US" sz="3200" b="1"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251520" y="1340768"/>
            <a:ext cx="8613899" cy="47314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ctr"/>
            <a:r>
              <a:rPr lang="el-GR" sz="2800" dirty="0"/>
              <a:t>Η κατάσταση ροής µετρητών θα µπορούσε να απεικονισθεί-ενδεικτικά- ως ακολούθως:</a:t>
            </a:r>
          </a:p>
          <a:p>
            <a:pPr algn="just"/>
            <a:endParaRPr lang="el-GR" sz="2400" dirty="0"/>
          </a:p>
          <a:p>
            <a:pPr marL="457200" lvl="0" indent="-457200" algn="just">
              <a:buFont typeface="+mj-lt"/>
              <a:buAutoNum type="arabicPeriod"/>
            </a:pPr>
            <a:endParaRPr lang="el-GR" sz="2400" dirty="0"/>
          </a:p>
        </p:txBody>
      </p:sp>
      <p:sp>
        <p:nvSpPr>
          <p:cNvPr id="60417" name="Rectangle 1"/>
          <p:cNvSpPr>
            <a:spLocks noChangeArrowheads="1"/>
          </p:cNvSpPr>
          <p:nvPr/>
        </p:nvSpPr>
        <p:spPr bwMode="auto">
          <a:xfrm>
            <a:off x="285720" y="2348880"/>
            <a:ext cx="857256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l-GR" sz="2400" b="1" i="0" u="none" strike="noStrike" cap="none" normalizeH="0" baseline="0" dirty="0" smtClean="0">
                <a:ln>
                  <a:noFill/>
                </a:ln>
                <a:solidFill>
                  <a:srgbClr val="FF0000"/>
                </a:solidFill>
                <a:effectLst/>
                <a:latin typeface="+mj-lt"/>
                <a:ea typeface="Calibri" pitchFamily="34" charset="0"/>
                <a:cs typeface="Times New Roman" pitchFamily="18" charset="0"/>
              </a:rPr>
              <a:t>Ροή µετρητών από κανονική λειτουργία</a:t>
            </a:r>
            <a:endParaRPr kumimoji="0" lang="el-GR" sz="1200" b="0" i="0" u="none" strike="noStrike" cap="none" normalizeH="0" baseline="0" dirty="0" smtClean="0">
              <a:ln>
                <a:noFill/>
              </a:ln>
              <a:solidFill>
                <a:srgbClr val="FF0000"/>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FF0000"/>
                </a:solidFill>
                <a:effectLst/>
                <a:latin typeface="+mj-lt"/>
                <a:ea typeface="Calibri" pitchFamily="34" charset="0"/>
                <a:cs typeface="Times New Roman" pitchFamily="18" charset="0"/>
              </a:rPr>
              <a:t>Καθαρά κέρδη χρήσεως</a:t>
            </a:r>
            <a:endParaRPr kumimoji="0" lang="el-GR" sz="1200" b="0" i="0" u="none" strike="noStrike" cap="none" normalizeH="0" baseline="0" dirty="0" smtClean="0">
              <a:ln>
                <a:noFill/>
              </a:ln>
              <a:solidFill>
                <a:srgbClr val="FF0000"/>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400" b="0" i="0" u="sng" strike="noStrike" cap="none" normalizeH="0" baseline="0" dirty="0" smtClean="0">
                <a:ln>
                  <a:noFill/>
                </a:ln>
                <a:solidFill>
                  <a:schemeClr val="tx1"/>
                </a:solidFill>
                <a:effectLst/>
                <a:latin typeface="+mj-lt"/>
                <a:ea typeface="Calibri" pitchFamily="34" charset="0"/>
                <a:cs typeface="Times New Roman" pitchFamily="18" charset="0"/>
              </a:rPr>
              <a:t>(+) Προσθέτουµε</a:t>
            </a:r>
            <a:endParaRPr kumimoji="0" lang="el-GR" sz="1200" b="0" i="0" u="none" strike="noStrike" cap="none" normalizeH="0" baseline="0" dirty="0" smtClean="0">
              <a:ln>
                <a:noFill/>
              </a:ln>
              <a:solidFill>
                <a:schemeClr val="tx1"/>
              </a:solidFill>
              <a:effectLst/>
              <a:latin typeface="+mj-lt"/>
              <a:cs typeface="Arial" pitchFamily="34" charset="0"/>
            </a:endParaRPr>
          </a:p>
          <a:p>
            <a:pPr marR="0" lvl="0" indent="358775" algn="l"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Αποσβέσεις χρήσεως </a:t>
            </a:r>
            <a:endParaRPr kumimoji="0" lang="el-GR" sz="1200" b="0" i="0" u="none" strike="noStrike" cap="none" normalizeH="0" baseline="0" dirty="0" smtClean="0">
              <a:ln>
                <a:noFill/>
              </a:ln>
              <a:solidFill>
                <a:schemeClr val="tx1"/>
              </a:solidFill>
              <a:effectLst/>
              <a:latin typeface="+mj-lt"/>
              <a:cs typeface="Arial" pitchFamily="34" charset="0"/>
            </a:endParaRPr>
          </a:p>
          <a:p>
            <a:pPr marR="0" lvl="0" indent="358775" algn="l"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Μείωση εισπρακτέων λογαριασµών, απαιτήσεων </a:t>
            </a:r>
            <a:endParaRPr kumimoji="0" lang="el-GR" sz="1200" b="0" i="0" u="none" strike="noStrike" cap="none" normalizeH="0" baseline="0" dirty="0" smtClean="0">
              <a:ln>
                <a:noFill/>
              </a:ln>
              <a:solidFill>
                <a:schemeClr val="tx1"/>
              </a:solidFill>
              <a:effectLst/>
              <a:latin typeface="+mj-lt"/>
              <a:cs typeface="Arial" pitchFamily="34" charset="0"/>
            </a:endParaRPr>
          </a:p>
          <a:p>
            <a:pPr marR="0" lvl="0" indent="358775" algn="l"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Μείωση αποθεµάτων </a:t>
            </a:r>
            <a:endParaRPr kumimoji="0" lang="el-GR" sz="1200" b="0" i="0" u="none" strike="noStrike" cap="none" normalizeH="0" baseline="0" dirty="0" smtClean="0">
              <a:ln>
                <a:noFill/>
              </a:ln>
              <a:solidFill>
                <a:schemeClr val="tx1"/>
              </a:solidFill>
              <a:effectLst/>
              <a:latin typeface="+mj-lt"/>
              <a:cs typeface="Arial" pitchFamily="34" charset="0"/>
            </a:endParaRPr>
          </a:p>
          <a:p>
            <a:pPr marR="0" lvl="0" indent="358775" algn="l"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Μείωση προπληρωθέντων εξόδων </a:t>
            </a:r>
            <a:endParaRPr kumimoji="0" lang="el-GR" sz="1200" b="0" i="0" u="none" strike="noStrike" cap="none" normalizeH="0" baseline="0" dirty="0" smtClean="0">
              <a:ln>
                <a:noFill/>
              </a:ln>
              <a:solidFill>
                <a:schemeClr val="tx1"/>
              </a:solidFill>
              <a:effectLst/>
              <a:latin typeface="+mj-lt"/>
              <a:cs typeface="Arial" pitchFamily="34" charset="0"/>
            </a:endParaRPr>
          </a:p>
          <a:p>
            <a:pPr marR="0" lvl="0" indent="358775" algn="l"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Αύξηση πληρωτέων λογαριασµών </a:t>
            </a:r>
            <a:endParaRPr kumimoji="0" lang="el-GR" sz="1200" b="0" i="0" u="none" strike="noStrike" cap="none" normalizeH="0" baseline="0" dirty="0" smtClean="0">
              <a:ln>
                <a:noFill/>
              </a:ln>
              <a:solidFill>
                <a:schemeClr val="tx1"/>
              </a:solidFill>
              <a:effectLst/>
              <a:latin typeface="+mj-lt"/>
              <a:cs typeface="Arial" pitchFamily="34" charset="0"/>
            </a:endParaRPr>
          </a:p>
          <a:p>
            <a:pPr marR="0" lvl="0" indent="358775" algn="l"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Αύξηση πληρωτέων φόρων </a:t>
            </a:r>
            <a:endParaRPr kumimoji="0" lang="el-GR" sz="1200" b="0" i="0" u="none" strike="noStrike" cap="none" normalizeH="0" baseline="0" dirty="0" smtClean="0">
              <a:ln>
                <a:noFill/>
              </a:ln>
              <a:solidFill>
                <a:schemeClr val="tx1"/>
              </a:solidFill>
              <a:effectLst/>
              <a:latin typeface="+mj-lt"/>
              <a:cs typeface="Arial" pitchFamily="34" charset="0"/>
            </a:endParaRPr>
          </a:p>
          <a:p>
            <a:pPr marR="0" lvl="0" indent="358775" algn="l" defTabSz="914400" rtl="0" eaLnBrk="0" fontAlgn="base" latinLnBrk="0" hangingPunct="0">
              <a:lnSpc>
                <a:spcPct val="100000"/>
              </a:lnSpc>
              <a:spcBef>
                <a:spcPct val="0"/>
              </a:spcBef>
              <a:spcAft>
                <a:spcPct val="0"/>
              </a:spcAft>
              <a:buClrTx/>
              <a:buSzTx/>
              <a:buFontTx/>
              <a:buChar char="•"/>
              <a:tabLst/>
            </a:pPr>
            <a:r>
              <a:rPr kumimoji="0" lang="el-GR" sz="2400" b="0" i="0" u="none" strike="noStrike" cap="none" normalizeH="0" baseline="0" dirty="0" smtClean="0">
                <a:ln>
                  <a:noFill/>
                </a:ln>
                <a:solidFill>
                  <a:schemeClr val="tx1"/>
                </a:solidFill>
                <a:effectLst/>
                <a:latin typeface="+mj-lt"/>
                <a:ea typeface="Calibri" pitchFamily="34" charset="0"/>
                <a:cs typeface="Times New Roman" pitchFamily="18" charset="0"/>
              </a:rPr>
              <a:t>Ανόργανες και έκτακτες ζηµιές</a:t>
            </a:r>
            <a:endParaRPr kumimoji="0" lang="el-GR" sz="1200" b="0" i="0" u="none" strike="noStrike" cap="none" normalizeH="0" baseline="0" dirty="0" smtClean="0">
              <a:ln>
                <a:noFill/>
              </a:ln>
              <a:solidFill>
                <a:schemeClr val="tx1"/>
              </a:solidFill>
              <a:effectLst/>
              <a:latin typeface="+mj-lt"/>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mj-lt"/>
                <a:ea typeface="Calibri" pitchFamily="34" charset="0"/>
                <a:cs typeface="Times New Roman" pitchFamily="18" charset="0"/>
              </a:rPr>
              <a:t>Μερικό σύνολο</a:t>
            </a:r>
            <a:endParaRPr kumimoji="0" lang="el-GR" sz="4000" b="1" i="0" u="none" strike="noStrike" cap="none" normalizeH="0" baseline="0" dirty="0" smtClean="0">
              <a:ln>
                <a:noFill/>
              </a:ln>
              <a:solidFill>
                <a:schemeClr val="tx1"/>
              </a:solidFill>
              <a:effectLst/>
              <a:latin typeface="+mj-lt"/>
              <a:cs typeface="Arial" pitchFamily="34" charset="0"/>
            </a:endParaRPr>
          </a:p>
        </p:txBody>
      </p:sp>
      <p:sp>
        <p:nvSpPr>
          <p:cNvPr id="6" name="5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254</a:t>
            </a:fld>
            <a:endParaRPr lang="el-GR"/>
          </a:p>
        </p:txBody>
      </p:sp>
    </p:spTree>
  </p:cSld>
  <p:clrMapOvr>
    <a:masterClrMapping/>
  </p:clrMapOv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algn="ctr"/>
            <a:r>
              <a:rPr lang="el-GR" sz="3200" b="1" dirty="0" smtClean="0">
                <a:solidFill>
                  <a:srgbClr val="FF0000"/>
                </a:solidFill>
              </a:rPr>
              <a:t>Κατάρτιση Ταµειακών Ροών</a:t>
            </a:r>
            <a:endParaRPr lang="en-US" sz="3200" b="1"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251520" y="1340768"/>
            <a:ext cx="8613899"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just"/>
            <a:r>
              <a:rPr lang="el-GR" sz="2800" dirty="0"/>
              <a:t>Η κατάσταση ροής µετρητών θα µπορούσε να απεικονισθεί-ενδεικτικά- ως ακολούθως:</a:t>
            </a:r>
          </a:p>
          <a:p>
            <a:pPr algn="just"/>
            <a:endParaRPr lang="el-GR" sz="2400" dirty="0"/>
          </a:p>
          <a:p>
            <a:pPr marL="457200" lvl="0" indent="-457200" algn="just">
              <a:buFont typeface="+mj-lt"/>
              <a:buAutoNum type="arabicPeriod"/>
            </a:pPr>
            <a:endParaRPr lang="el-GR" sz="2400" dirty="0"/>
          </a:p>
        </p:txBody>
      </p:sp>
      <p:sp>
        <p:nvSpPr>
          <p:cNvPr id="60417" name="Rectangle 1"/>
          <p:cNvSpPr>
            <a:spLocks noChangeArrowheads="1"/>
          </p:cNvSpPr>
          <p:nvPr/>
        </p:nvSpPr>
        <p:spPr bwMode="auto">
          <a:xfrm>
            <a:off x="285720" y="2533550"/>
            <a:ext cx="857256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l-GR" sz="2400" b="1" i="0" u="none" strike="noStrike" cap="none" normalizeH="0" baseline="0" dirty="0" smtClean="0">
                <a:ln>
                  <a:noFill/>
                </a:ln>
                <a:solidFill>
                  <a:srgbClr val="FF0000"/>
                </a:solidFill>
                <a:effectLst/>
                <a:latin typeface="+mj-lt"/>
                <a:ea typeface="Calibri" pitchFamily="34" charset="0"/>
                <a:cs typeface="Times New Roman" pitchFamily="18" charset="0"/>
              </a:rPr>
              <a:t>Ροή µετρητών από κανονική λειτουργία</a:t>
            </a:r>
            <a:endParaRPr kumimoji="0" lang="el-GR" sz="1200" b="0" i="0" u="none" strike="noStrike" cap="none" normalizeH="0" baseline="0" dirty="0" smtClean="0">
              <a:ln>
                <a:noFill/>
              </a:ln>
              <a:solidFill>
                <a:srgbClr val="FF0000"/>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FF0000"/>
                </a:solidFill>
                <a:effectLst/>
                <a:latin typeface="+mj-lt"/>
                <a:ea typeface="Calibri" pitchFamily="34" charset="0"/>
                <a:cs typeface="Times New Roman" pitchFamily="18" charset="0"/>
              </a:rPr>
              <a:t>Καθαρά κέρδη χρήσεως</a:t>
            </a:r>
            <a:endParaRPr kumimoji="0" lang="el-GR" sz="1200" b="0" i="0" u="none" strike="noStrike" cap="none" normalizeH="0" baseline="0" dirty="0" smtClean="0">
              <a:ln>
                <a:noFill/>
              </a:ln>
              <a:solidFill>
                <a:srgbClr val="FF0000"/>
              </a:solidFill>
              <a:effectLst/>
              <a:latin typeface="+mj-lt"/>
              <a:cs typeface="Arial" pitchFamily="34" charset="0"/>
            </a:endParaRPr>
          </a:p>
          <a:p>
            <a:r>
              <a:rPr lang="el-GR" sz="2400" u="sng" dirty="0"/>
              <a:t>(-) Αφαιρούμε</a:t>
            </a:r>
            <a:endParaRPr lang="el-GR" sz="2400" dirty="0"/>
          </a:p>
          <a:p>
            <a:pPr lvl="0" indent="358775">
              <a:buFont typeface="Arial" pitchFamily="34" charset="0"/>
              <a:buChar char="•"/>
            </a:pPr>
            <a:r>
              <a:rPr lang="el-GR" sz="2400" dirty="0"/>
              <a:t>Αύξηση εισπρακτέων λογαριασµών </a:t>
            </a:r>
          </a:p>
          <a:p>
            <a:pPr lvl="0" indent="358775">
              <a:buFont typeface="Arial" pitchFamily="34" charset="0"/>
              <a:buChar char="•"/>
            </a:pPr>
            <a:r>
              <a:rPr lang="el-GR" sz="2400" dirty="0"/>
              <a:t>Αύξηση αποθεµάτων </a:t>
            </a:r>
          </a:p>
          <a:p>
            <a:pPr lvl="0" indent="358775">
              <a:buFont typeface="Arial" pitchFamily="34" charset="0"/>
              <a:buChar char="•"/>
            </a:pPr>
            <a:r>
              <a:rPr lang="el-GR" sz="2400" dirty="0"/>
              <a:t>Αύξηση προπληρωθέντων εξόδων </a:t>
            </a:r>
          </a:p>
          <a:p>
            <a:pPr lvl="0" indent="358775">
              <a:buFont typeface="Arial" pitchFamily="34" charset="0"/>
              <a:buChar char="•"/>
            </a:pPr>
            <a:r>
              <a:rPr lang="el-GR" sz="2400" dirty="0"/>
              <a:t>Μείωση πληρωτέων λογαριασµών </a:t>
            </a:r>
          </a:p>
          <a:p>
            <a:pPr lvl="0" indent="358775">
              <a:buFont typeface="Arial" pitchFamily="34" charset="0"/>
              <a:buChar char="•"/>
            </a:pPr>
            <a:r>
              <a:rPr lang="el-GR" sz="2400" dirty="0"/>
              <a:t>Μείωση πληρωτέων φόρων </a:t>
            </a:r>
          </a:p>
          <a:p>
            <a:pPr lvl="0" indent="358775">
              <a:buFont typeface="Arial" pitchFamily="34" charset="0"/>
              <a:buChar char="•"/>
            </a:pPr>
            <a:r>
              <a:rPr lang="el-GR" sz="2400" dirty="0"/>
              <a:t>Ανόργανα και έκτακτα κέρδη</a:t>
            </a:r>
          </a:p>
          <a:p>
            <a:pPr algn="r"/>
            <a:r>
              <a:rPr kumimoji="0" lang="el-GR" sz="2400" b="1" i="0" u="none" strike="noStrike" cap="none" normalizeH="0" baseline="0" dirty="0" smtClean="0">
                <a:ln>
                  <a:noFill/>
                </a:ln>
                <a:solidFill>
                  <a:schemeClr val="tx1"/>
                </a:solidFill>
                <a:effectLst/>
                <a:latin typeface="+mj-lt"/>
                <a:ea typeface="Calibri" pitchFamily="34" charset="0"/>
                <a:cs typeface="Times New Roman" pitchFamily="18" charset="0"/>
              </a:rPr>
              <a:t>Μερικό σύνολο</a:t>
            </a:r>
            <a:endParaRPr kumimoji="0" lang="el-GR" sz="4000" b="1" i="0" u="none" strike="noStrike" cap="none" normalizeH="0" baseline="0" dirty="0" smtClean="0">
              <a:ln>
                <a:noFill/>
              </a:ln>
              <a:solidFill>
                <a:schemeClr val="tx1"/>
              </a:solidFill>
              <a:effectLst/>
              <a:latin typeface="+mj-lt"/>
              <a:cs typeface="Arial" pitchFamily="34" charset="0"/>
            </a:endParaRPr>
          </a:p>
        </p:txBody>
      </p:sp>
      <p:sp>
        <p:nvSpPr>
          <p:cNvPr id="6" name="5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255</a:t>
            </a:fld>
            <a:endParaRPr lang="el-GR"/>
          </a:p>
        </p:txBody>
      </p:sp>
    </p:spTree>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dirty="0" smtClean="0">
                <a:solidFill>
                  <a:srgbClr val="FF0000"/>
                </a:solidFill>
              </a:rPr>
              <a:t>Κατάρτιση Ταµειακών Ροών</a:t>
            </a:r>
            <a:endParaRPr lang="en-US" sz="3200" b="1" noProof="1" smtClean="0">
              <a:solidFill>
                <a:srgbClr val="FF0000"/>
              </a:solidFill>
              <a:latin typeface="Times New Roman" pitchFamily="18" charset="0"/>
              <a:cs typeface="Times New Roman" pitchFamily="18" charset="0"/>
            </a:endParaRPr>
          </a:p>
        </p:txBody>
      </p:sp>
      <p:sp>
        <p:nvSpPr>
          <p:cNvPr id="76801" name="Rectangle 1"/>
          <p:cNvSpPr>
            <a:spLocks noChangeArrowheads="1"/>
          </p:cNvSpPr>
          <p:nvPr/>
        </p:nvSpPr>
        <p:spPr bwMode="auto">
          <a:xfrm>
            <a:off x="1043608" y="1484784"/>
            <a:ext cx="7539564" cy="31085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l-GR" sz="2800" b="1" i="0" u="none" strike="noStrike" cap="none" normalizeH="0" baseline="0" dirty="0" smtClean="0">
                <a:ln>
                  <a:noFill/>
                </a:ln>
                <a:solidFill>
                  <a:schemeClr val="tx1"/>
                </a:solidFill>
                <a:effectLst/>
                <a:ea typeface="Calibri" pitchFamily="34" charset="0"/>
                <a:cs typeface="Times New Roman" pitchFamily="18" charset="0"/>
              </a:rPr>
              <a:t>Ροή µετρητών από επενδυτικές δραστηριότητες</a:t>
            </a:r>
            <a:endParaRPr kumimoji="0" lang="el-G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800" b="1" i="0" u="sng" strike="noStrike" cap="none" normalizeH="0" baseline="0" dirty="0" smtClean="0">
                <a:ln>
                  <a:noFill/>
                </a:ln>
                <a:solidFill>
                  <a:srgbClr val="FF0000"/>
                </a:solidFill>
                <a:effectLst/>
                <a:ea typeface="Calibri" pitchFamily="34" charset="0"/>
                <a:cs typeface="Times New Roman" pitchFamily="18" charset="0"/>
              </a:rPr>
              <a:t>Εισροές µετρητών:</a:t>
            </a:r>
            <a:endParaRPr kumimoji="0" lang="el-GR" sz="1400" b="1" i="0" u="sng" strike="noStrike" cap="none" normalizeH="0" baseline="0" dirty="0" smtClean="0">
              <a:ln>
                <a:noFill/>
              </a:ln>
              <a:solidFill>
                <a:srgbClr val="FF000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Πώληση παγίων </a:t>
            </a:r>
            <a:endParaRPr kumimoji="0" lang="el-G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Πώληση µετοχών άλλων εταιριών</a:t>
            </a:r>
            <a:endParaRPr kumimoji="0" lang="el-G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800" b="1" u="sng" strike="noStrike" cap="none" normalizeH="0" baseline="0" dirty="0" smtClean="0">
                <a:ln>
                  <a:noFill/>
                </a:ln>
                <a:solidFill>
                  <a:srgbClr val="FF0000"/>
                </a:solidFill>
                <a:effectLst/>
                <a:ea typeface="Calibri" pitchFamily="34" charset="0"/>
                <a:cs typeface="Times New Roman" pitchFamily="18" charset="0"/>
              </a:rPr>
              <a:t>Εκροές µετρητών:</a:t>
            </a:r>
            <a:endParaRPr kumimoji="0" lang="el-GR" sz="1400" b="1" u="sng" strike="noStrike" cap="none" normalizeH="0" baseline="0" dirty="0" smtClean="0">
              <a:ln>
                <a:noFill/>
              </a:ln>
              <a:solidFill>
                <a:srgbClr val="FF000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Αγορά παγίων </a:t>
            </a:r>
            <a:endParaRPr kumimoji="0" lang="el-G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Αγορά µετοχών</a:t>
            </a:r>
            <a:endParaRPr kumimoji="0" lang="el-GR" sz="4400" b="0" i="0" u="none" strike="noStrike" cap="none" normalizeH="0" baseline="0" dirty="0" smtClean="0">
              <a:ln>
                <a:noFill/>
              </a:ln>
              <a:solidFill>
                <a:schemeClr val="tx1"/>
              </a:solidFill>
              <a:effectLst/>
              <a:cs typeface="Arial" pitchFamily="34" charset="0"/>
            </a:endParaRPr>
          </a:p>
        </p:txBody>
      </p:sp>
      <p:sp>
        <p:nvSpPr>
          <p:cNvPr id="5" name="4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256</a:t>
            </a:fld>
            <a:endParaRPr lang="el-GR"/>
          </a:p>
        </p:txBody>
      </p:sp>
    </p:spTree>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dirty="0" smtClean="0">
                <a:solidFill>
                  <a:srgbClr val="FF0000"/>
                </a:solidFill>
              </a:rPr>
              <a:t>Κατάρτιση Ταµειακών Ροών</a:t>
            </a:r>
            <a:endParaRPr lang="en-US" sz="3200" b="1" noProof="1" smtClean="0">
              <a:solidFill>
                <a:srgbClr val="FF0000"/>
              </a:solidFill>
              <a:latin typeface="Times New Roman" pitchFamily="18" charset="0"/>
              <a:cs typeface="Times New Roman" pitchFamily="18" charset="0"/>
            </a:endParaRPr>
          </a:p>
        </p:txBody>
      </p:sp>
      <p:sp>
        <p:nvSpPr>
          <p:cNvPr id="80897" name="Rectangle 1"/>
          <p:cNvSpPr>
            <a:spLocks noChangeArrowheads="1"/>
          </p:cNvSpPr>
          <p:nvPr/>
        </p:nvSpPr>
        <p:spPr bwMode="auto">
          <a:xfrm>
            <a:off x="251520" y="945595"/>
            <a:ext cx="7942174" cy="375487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l-GR" sz="2800" b="1" i="0" u="none" strike="noStrike" cap="none" normalizeH="0" baseline="0" dirty="0" smtClean="0">
                <a:ln>
                  <a:noFill/>
                </a:ln>
                <a:solidFill>
                  <a:schemeClr val="tx1"/>
                </a:solidFill>
                <a:effectLst/>
                <a:ea typeface="Calibri" pitchFamily="34" charset="0"/>
                <a:cs typeface="Times New Roman" pitchFamily="18" charset="0"/>
              </a:rPr>
              <a:t>Ροή µετρητών από χρηµατοδοτικές δραστηριότητες</a:t>
            </a:r>
            <a:endParaRPr kumimoji="0" lang="el-G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800" b="1" i="0" u="none" strike="noStrike" cap="none" normalizeH="0" baseline="0" dirty="0" smtClean="0">
                <a:ln>
                  <a:noFill/>
                </a:ln>
                <a:solidFill>
                  <a:srgbClr val="FF0000"/>
                </a:solidFill>
                <a:effectLst/>
                <a:ea typeface="Calibri" pitchFamily="34" charset="0"/>
                <a:cs typeface="Times New Roman" pitchFamily="18" charset="0"/>
              </a:rPr>
              <a:t>Εισροές µετρητών:</a:t>
            </a:r>
            <a:endParaRPr kumimoji="0" lang="el-GR" sz="1400" b="1" i="0" u="none" strike="noStrike" cap="none" normalizeH="0" baseline="0" dirty="0" smtClean="0">
              <a:ln>
                <a:noFill/>
              </a:ln>
              <a:solidFill>
                <a:srgbClr val="FF0000"/>
              </a:solidFill>
              <a:effectLst/>
              <a:cs typeface="Arial" pitchFamily="34" charset="0"/>
            </a:endParaRPr>
          </a:p>
          <a:p>
            <a:pPr marR="0" lvl="0" indent="26670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Μακροπρόθεσµα ή βραχυπρόθεσµα δάνεια </a:t>
            </a:r>
            <a:endParaRPr kumimoji="0" lang="el-GR" sz="1400" b="0" i="0" u="none" strike="noStrike" cap="none" normalizeH="0" baseline="0" dirty="0" smtClean="0">
              <a:ln>
                <a:noFill/>
              </a:ln>
              <a:solidFill>
                <a:schemeClr val="tx1"/>
              </a:solidFill>
              <a:effectLst/>
              <a:cs typeface="Arial" pitchFamily="34" charset="0"/>
            </a:endParaRPr>
          </a:p>
          <a:p>
            <a:pPr marR="0" lvl="0" indent="26670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Έκδοση νέων µετοχών</a:t>
            </a:r>
            <a:endParaRPr lang="el-GR" sz="1400" dirty="0">
              <a:cs typeface="Arial" pitchFamily="34" charset="0"/>
            </a:endParaRPr>
          </a:p>
          <a:p>
            <a:pPr marR="0" lvl="0" indent="266700" algn="l" defTabSz="914400" rtl="0" eaLnBrk="0" fontAlgn="base" latinLnBrk="0" hangingPunct="0">
              <a:lnSpc>
                <a:spcPct val="100000"/>
              </a:lnSpc>
              <a:spcBef>
                <a:spcPct val="0"/>
              </a:spcBef>
              <a:spcAft>
                <a:spcPct val="0"/>
              </a:spcAft>
              <a:buClrTx/>
              <a:buSzTx/>
              <a:tabLst/>
            </a:pPr>
            <a:endParaRPr lang="el-GR" sz="1400" dirty="0">
              <a:ea typeface="Calibri"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tabLst/>
            </a:pPr>
            <a:r>
              <a:rPr kumimoji="0" lang="el-GR" sz="2800" b="1" i="0" u="none" strike="noStrike" cap="none" normalizeH="0" baseline="0" dirty="0" smtClean="0">
                <a:ln>
                  <a:noFill/>
                </a:ln>
                <a:solidFill>
                  <a:srgbClr val="FF0000"/>
                </a:solidFill>
                <a:effectLst/>
                <a:ea typeface="Calibri" pitchFamily="34" charset="0"/>
                <a:cs typeface="Times New Roman" pitchFamily="18" charset="0"/>
              </a:rPr>
              <a:t>Εκροές µετρητών:</a:t>
            </a:r>
            <a:endParaRPr kumimoji="0" lang="el-GR" sz="1400" b="1" i="0" u="none" strike="noStrike" cap="none" normalizeH="0" baseline="0" dirty="0" smtClean="0">
              <a:ln>
                <a:noFill/>
              </a:ln>
              <a:solidFill>
                <a:srgbClr val="FF0000"/>
              </a:solidFill>
              <a:effectLst/>
              <a:cs typeface="Arial" pitchFamily="34" charset="0"/>
            </a:endParaRPr>
          </a:p>
          <a:p>
            <a:pPr marR="0" lvl="0" indent="26670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Εξόφληση δανείων </a:t>
            </a:r>
            <a:endParaRPr kumimoji="0" lang="el-GR" sz="1400" b="0" i="0" u="none" strike="noStrike" cap="none" normalizeH="0" baseline="0" dirty="0" smtClean="0">
              <a:ln>
                <a:noFill/>
              </a:ln>
              <a:solidFill>
                <a:schemeClr val="tx1"/>
              </a:solidFill>
              <a:effectLst/>
              <a:cs typeface="Arial" pitchFamily="34" charset="0"/>
            </a:endParaRPr>
          </a:p>
          <a:p>
            <a:pPr marR="0" lvl="0" indent="266700" algn="l" defTabSz="914400" rtl="0" eaLnBrk="0" fontAlgn="base" latinLnBrk="0" hangingPunct="0">
              <a:lnSpc>
                <a:spcPct val="100000"/>
              </a:lnSpc>
              <a:spcBef>
                <a:spcPct val="0"/>
              </a:spcBef>
              <a:spcAft>
                <a:spcPct val="0"/>
              </a:spcAft>
              <a:buClrTx/>
              <a:buSzTx/>
              <a:buFontTx/>
              <a:buChar char="•"/>
              <a:tabLst/>
            </a:pPr>
            <a:r>
              <a:rPr kumimoji="0" lang="el-GR" sz="2800" b="0" i="0" u="none" strike="noStrike" cap="none" normalizeH="0" baseline="0" dirty="0" smtClean="0">
                <a:ln>
                  <a:noFill/>
                </a:ln>
                <a:solidFill>
                  <a:schemeClr val="tx1"/>
                </a:solidFill>
                <a:effectLst/>
                <a:ea typeface="Calibri" pitchFamily="34" charset="0"/>
                <a:cs typeface="Times New Roman" pitchFamily="18" charset="0"/>
              </a:rPr>
              <a:t>Πληρωµή µερισµάτων στους µετόχους</a:t>
            </a:r>
            <a:endParaRPr kumimoji="0" lang="el-GR" sz="4400" b="0" i="0" u="none" strike="noStrike" cap="none" normalizeH="0" baseline="0" dirty="0" smtClean="0">
              <a:ln>
                <a:noFill/>
              </a:ln>
              <a:solidFill>
                <a:schemeClr val="tx1"/>
              </a:solidFill>
              <a:effectLst/>
              <a:cs typeface="Arial" pitchFamily="34" charset="0"/>
            </a:endParaRPr>
          </a:p>
        </p:txBody>
      </p:sp>
      <p:sp>
        <p:nvSpPr>
          <p:cNvPr id="5" name="4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257</a:t>
            </a:fld>
            <a:endParaRPr lang="el-GR"/>
          </a:p>
        </p:txBody>
      </p:sp>
    </p:spTree>
  </p:cSld>
  <p:clrMapOvr>
    <a:masterClrMapping/>
  </p:clrMapOv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3200" b="1" dirty="0" smtClean="0">
                <a:solidFill>
                  <a:srgbClr val="FF0000"/>
                </a:solidFill>
              </a:rPr>
              <a:t>Κατάρτιση Ταµειακών Ροών</a:t>
            </a:r>
            <a:endParaRPr lang="en-US" sz="3200" b="1" noProof="1" smtClean="0">
              <a:solidFill>
                <a:srgbClr val="FF0000"/>
              </a:solidFill>
              <a:latin typeface="Times New Roman" pitchFamily="18" charset="0"/>
              <a:cs typeface="Times New Roman" pitchFamily="18" charset="0"/>
            </a:endParaRPr>
          </a:p>
        </p:txBody>
      </p:sp>
      <p:sp>
        <p:nvSpPr>
          <p:cNvPr id="80897" name="Rectangle 1"/>
          <p:cNvSpPr>
            <a:spLocks noChangeArrowheads="1"/>
          </p:cNvSpPr>
          <p:nvPr/>
        </p:nvSpPr>
        <p:spPr bwMode="auto">
          <a:xfrm>
            <a:off x="395536" y="1268179"/>
            <a:ext cx="8352928"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l-GR" sz="2800" dirty="0"/>
              <a:t>Από τον παραπάνω πίνακα λαµβάνουµε την καθαρή ροή µετρητών στην οποία προσθέτουµε το αρχικό υπόλοιπο διαθεσίµων που µας δίδει το τελικό υπόλοιπο διαθεσίµων. </a:t>
            </a:r>
            <a:r>
              <a:rPr lang="el-GR" sz="2800" dirty="0" smtClean="0"/>
              <a:t>∆</a:t>
            </a:r>
            <a:r>
              <a:rPr lang="el-GR" sz="2800" dirty="0"/>
              <a:t>ηλαδή:</a:t>
            </a:r>
          </a:p>
          <a:p>
            <a:r>
              <a:rPr lang="el-GR" sz="2800" b="1" i="1" dirty="0">
                <a:solidFill>
                  <a:srgbClr val="FF0000"/>
                </a:solidFill>
              </a:rPr>
              <a:t>Ροή µετρητών από κανονική λειτουργία + </a:t>
            </a:r>
            <a:endParaRPr lang="el-GR" sz="2800" b="1" i="1" dirty="0" smtClean="0">
              <a:solidFill>
                <a:srgbClr val="FF0000"/>
              </a:solidFill>
            </a:endParaRPr>
          </a:p>
          <a:p>
            <a:r>
              <a:rPr lang="el-GR" sz="2800" b="1" i="1" dirty="0" smtClean="0">
                <a:solidFill>
                  <a:srgbClr val="FF0000"/>
                </a:solidFill>
              </a:rPr>
              <a:t>Ροή </a:t>
            </a:r>
            <a:r>
              <a:rPr lang="el-GR" sz="2800" b="1" i="1" dirty="0">
                <a:solidFill>
                  <a:srgbClr val="FF0000"/>
                </a:solidFill>
              </a:rPr>
              <a:t>µετρητών από επενδυτικές δραστηριότητες + </a:t>
            </a:r>
            <a:endParaRPr lang="el-GR" sz="2800" b="1" i="1" dirty="0" smtClean="0">
              <a:solidFill>
                <a:srgbClr val="FF0000"/>
              </a:solidFill>
            </a:endParaRPr>
          </a:p>
          <a:p>
            <a:r>
              <a:rPr lang="el-GR" sz="2800" b="1" i="1" dirty="0" smtClean="0">
                <a:solidFill>
                  <a:srgbClr val="FF0000"/>
                </a:solidFill>
              </a:rPr>
              <a:t>Ροή </a:t>
            </a:r>
            <a:r>
              <a:rPr lang="el-GR" sz="2800" b="1" i="1" dirty="0">
                <a:solidFill>
                  <a:srgbClr val="FF0000"/>
                </a:solidFill>
              </a:rPr>
              <a:t>µετρητών από χρηµατοδοτικές δραστηριότητες </a:t>
            </a:r>
            <a:endParaRPr lang="el-GR" sz="2800" b="1" i="1" dirty="0" smtClean="0">
              <a:solidFill>
                <a:srgbClr val="FF0000"/>
              </a:solidFill>
            </a:endParaRPr>
          </a:p>
          <a:p>
            <a:r>
              <a:rPr lang="el-GR" sz="2800" b="1" i="1" dirty="0" smtClean="0"/>
              <a:t>= </a:t>
            </a:r>
            <a:r>
              <a:rPr lang="el-GR" sz="2800" b="1" i="1" dirty="0"/>
              <a:t>Καθαρή ροή µετρητών </a:t>
            </a:r>
            <a:endParaRPr lang="el-GR" sz="2800" b="1" i="1" dirty="0" smtClean="0"/>
          </a:p>
          <a:p>
            <a:r>
              <a:rPr lang="el-GR" sz="2800" b="1" i="1" dirty="0" smtClean="0">
                <a:solidFill>
                  <a:srgbClr val="0070C0"/>
                </a:solidFill>
              </a:rPr>
              <a:t>+ Αρχικό </a:t>
            </a:r>
            <a:r>
              <a:rPr lang="el-GR" sz="2800" b="1" i="1" dirty="0">
                <a:solidFill>
                  <a:srgbClr val="0070C0"/>
                </a:solidFill>
              </a:rPr>
              <a:t>υπόλοιπο διαθεσίµων </a:t>
            </a:r>
            <a:r>
              <a:rPr lang="el-GR" sz="2800" b="1" i="1" dirty="0" smtClean="0">
                <a:solidFill>
                  <a:srgbClr val="0070C0"/>
                </a:solidFill>
              </a:rPr>
              <a:t> </a:t>
            </a:r>
          </a:p>
          <a:p>
            <a:r>
              <a:rPr lang="el-GR" sz="2800" b="1" i="1" dirty="0" smtClean="0"/>
              <a:t>=Τελικό </a:t>
            </a:r>
            <a:r>
              <a:rPr lang="el-GR" sz="2800" b="1" i="1" dirty="0"/>
              <a:t>υπόλοιπο διαθεσίµων</a:t>
            </a:r>
            <a:endParaRPr lang="el-GR" sz="2800" dirty="0"/>
          </a:p>
        </p:txBody>
      </p:sp>
      <p:sp>
        <p:nvSpPr>
          <p:cNvPr id="5" name="4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258</a:t>
            </a:fld>
            <a:endParaRPr lang="el-GR"/>
          </a:p>
        </p:txBody>
      </p:sp>
    </p:spTree>
  </p:cSld>
  <p:clrMapOvr>
    <a:masterClrMapping/>
  </p:clrMapOv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lvl="0"/>
            <a:r>
              <a:rPr lang="en-US" sz="3200" b="1" dirty="0">
                <a:solidFill>
                  <a:srgbClr val="FF0000"/>
                </a:solidFill>
              </a:rPr>
              <a:t>Τεχνική Κατάρτισης Ταμειακών Ροών</a:t>
            </a:r>
            <a:endParaRPr lang="el-GR" sz="3200" dirty="0">
              <a:solidFill>
                <a:srgbClr val="FF0000"/>
              </a:solidFill>
            </a:endParaRPr>
          </a:p>
        </p:txBody>
      </p:sp>
      <p:sp>
        <p:nvSpPr>
          <p:cNvPr id="31745" name="Rectangle 1"/>
          <p:cNvSpPr>
            <a:spLocks noChangeArrowheads="1"/>
          </p:cNvSpPr>
          <p:nvPr/>
        </p:nvSpPr>
        <p:spPr bwMode="auto">
          <a:xfrm>
            <a:off x="827584" y="764704"/>
            <a:ext cx="770485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l-GR" sz="2400" dirty="0"/>
              <a:t>Η τεχνική κατάρτισης των ταµειακών ροών µε την άµεση </a:t>
            </a:r>
            <a:endParaRPr lang="el-GR" sz="2400" dirty="0" smtClean="0"/>
          </a:p>
          <a:p>
            <a:pPr algn="ctr"/>
            <a:r>
              <a:rPr lang="el-GR" sz="2400" dirty="0" smtClean="0"/>
              <a:t>ή </a:t>
            </a:r>
            <a:r>
              <a:rPr lang="el-GR" sz="2400" dirty="0"/>
              <a:t>την έµµεση µέθοδο θα µπορούσε να συνοψιστεί στα </a:t>
            </a:r>
            <a:endParaRPr lang="el-GR" sz="2400" dirty="0" smtClean="0"/>
          </a:p>
          <a:p>
            <a:pPr algn="ctr"/>
            <a:r>
              <a:rPr lang="el-GR" sz="2400" dirty="0" smtClean="0"/>
              <a:t>παρακάτω </a:t>
            </a:r>
            <a:r>
              <a:rPr lang="el-GR" sz="2400" dirty="0"/>
              <a:t>τέσσερα βήµατα:</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l-GR" sz="3600" b="1" i="0" u="none" strike="noStrike" cap="none" normalizeH="0" baseline="0" dirty="0" smtClean="0">
              <a:ln>
                <a:noFill/>
              </a:ln>
              <a:solidFill>
                <a:srgbClr val="FF0000"/>
              </a:solidFill>
              <a:effectLst/>
              <a:cs typeface="Arial" pitchFamily="34" charset="0"/>
            </a:endParaRPr>
          </a:p>
        </p:txBody>
      </p:sp>
      <p:graphicFrame>
        <p:nvGraphicFramePr>
          <p:cNvPr id="6" name="5 - Πίνακας"/>
          <p:cNvGraphicFramePr>
            <a:graphicFrameLocks noGrp="1"/>
          </p:cNvGraphicFramePr>
          <p:nvPr/>
        </p:nvGraphicFramePr>
        <p:xfrm>
          <a:off x="285719" y="1988840"/>
          <a:ext cx="8572561" cy="4297680"/>
        </p:xfrm>
        <a:graphic>
          <a:graphicData uri="http://schemas.openxmlformats.org/drawingml/2006/table">
            <a:tbl>
              <a:tblPr/>
              <a:tblGrid>
                <a:gridCol w="3530826"/>
                <a:gridCol w="998891"/>
                <a:gridCol w="3136499"/>
                <a:gridCol w="906345"/>
              </a:tblGrid>
              <a:tr h="268605">
                <a:tc gridSpan="4">
                  <a:txBody>
                    <a:bodyPr/>
                    <a:lstStyle/>
                    <a:p>
                      <a:pPr algn="ctr">
                        <a:lnSpc>
                          <a:spcPct val="115000"/>
                        </a:lnSpc>
                        <a:spcAft>
                          <a:spcPts val="0"/>
                        </a:spcAft>
                      </a:pPr>
                      <a:r>
                        <a:rPr lang="el-GR" sz="1200" b="1" dirty="0">
                          <a:latin typeface="Cambria"/>
                          <a:ea typeface="Times New Roman"/>
                          <a:cs typeface="Times New Roman"/>
                        </a:rPr>
                        <a:t>ΒΗΜΑ 1</a:t>
                      </a:r>
                      <a:endParaRPr lang="el-GR" sz="12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r>
              <a:tr h="268605">
                <a:tc gridSpan="2">
                  <a:txBody>
                    <a:bodyPr/>
                    <a:lstStyle/>
                    <a:p>
                      <a:pPr algn="ctr">
                        <a:lnSpc>
                          <a:spcPct val="115000"/>
                        </a:lnSpc>
                        <a:spcAft>
                          <a:spcPts val="0"/>
                        </a:spcAft>
                      </a:pPr>
                      <a:r>
                        <a:rPr lang="el-GR" sz="1200" b="1" dirty="0">
                          <a:solidFill>
                            <a:srgbClr val="006600"/>
                          </a:solidFill>
                          <a:latin typeface="Cambria"/>
                          <a:ea typeface="Times New Roman"/>
                          <a:cs typeface="Times New Roman"/>
                        </a:rPr>
                        <a:t>ΑΜΕΣΗ ΜΕΘΟΔΟΣ</a:t>
                      </a:r>
                      <a:endParaRPr lang="el-GR" sz="1200" b="1" dirty="0">
                        <a:solidFill>
                          <a:srgbClr val="0066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gridSpan="2">
                  <a:txBody>
                    <a:bodyPr/>
                    <a:lstStyle/>
                    <a:p>
                      <a:pPr algn="ctr">
                        <a:lnSpc>
                          <a:spcPct val="115000"/>
                        </a:lnSpc>
                        <a:spcAft>
                          <a:spcPts val="0"/>
                        </a:spcAft>
                      </a:pPr>
                      <a:r>
                        <a:rPr lang="el-GR" sz="1200" b="1" dirty="0">
                          <a:solidFill>
                            <a:srgbClr val="0000CC"/>
                          </a:solidFill>
                          <a:latin typeface="Cambria"/>
                          <a:ea typeface="Calibri"/>
                          <a:cs typeface="Times New Roman"/>
                        </a:rPr>
                        <a:t>ΕΜΜΕΣΗ ΜΕΘΟΔΟΣ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r>
              <a:tr h="537210">
                <a:tc>
                  <a:txBody>
                    <a:bodyPr/>
                    <a:lstStyle/>
                    <a:p>
                      <a:pPr>
                        <a:lnSpc>
                          <a:spcPct val="115000"/>
                        </a:lnSpc>
                        <a:spcAft>
                          <a:spcPts val="0"/>
                        </a:spcAft>
                      </a:pPr>
                      <a:r>
                        <a:rPr lang="el-GR" sz="1200" b="1" dirty="0">
                          <a:solidFill>
                            <a:srgbClr val="006600"/>
                          </a:solidFill>
                          <a:latin typeface="Cambria"/>
                          <a:ea typeface="Times New Roman"/>
                          <a:cs typeface="Times New Roman"/>
                        </a:rPr>
                        <a:t>Εισπράξεις από Πελάτες </a:t>
                      </a:r>
                      <a:endParaRPr lang="el-GR" sz="1200" b="1" dirty="0">
                        <a:solidFill>
                          <a:srgbClr val="006600"/>
                        </a:solidFill>
                        <a:latin typeface="Cambria"/>
                        <a:ea typeface="Calibri"/>
                        <a:cs typeface="Times New Roman"/>
                      </a:endParaRPr>
                    </a:p>
                    <a:p>
                      <a:pPr>
                        <a:lnSpc>
                          <a:spcPct val="115000"/>
                        </a:lnSpc>
                        <a:spcAft>
                          <a:spcPts val="0"/>
                        </a:spcAft>
                      </a:pPr>
                      <a:r>
                        <a:rPr lang="el-GR" sz="1200" b="1" dirty="0">
                          <a:solidFill>
                            <a:srgbClr val="006600"/>
                          </a:solidFill>
                          <a:latin typeface="Cambria"/>
                          <a:ea typeface="Times New Roman"/>
                          <a:cs typeface="Times New Roman"/>
                        </a:rPr>
                        <a:t>(έσοδα ± μεταβολές λογαριασμών πελατών)</a:t>
                      </a:r>
                      <a:endParaRPr lang="el-GR" sz="1200" b="1" dirty="0">
                        <a:solidFill>
                          <a:srgbClr val="0066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200" b="1">
                          <a:solidFill>
                            <a:srgbClr val="006600"/>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b="1" dirty="0">
                          <a:solidFill>
                            <a:srgbClr val="0000CC"/>
                          </a:solidFill>
                          <a:latin typeface="Cambria"/>
                          <a:ea typeface="Calibri"/>
                          <a:cs typeface="Times New Roman"/>
                        </a:rPr>
                        <a:t>Καθαρό Κέρδος προ φόρων</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200" b="1">
                          <a:solidFill>
                            <a:srgbClr val="0000CC"/>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805815">
                <a:tc>
                  <a:txBody>
                    <a:bodyPr/>
                    <a:lstStyle/>
                    <a:p>
                      <a:pPr>
                        <a:lnSpc>
                          <a:spcPct val="115000"/>
                        </a:lnSpc>
                        <a:spcAft>
                          <a:spcPts val="0"/>
                        </a:spcAft>
                      </a:pPr>
                      <a:r>
                        <a:rPr lang="el-GR" sz="1200" b="1" dirty="0">
                          <a:solidFill>
                            <a:srgbClr val="006600"/>
                          </a:solidFill>
                          <a:latin typeface="Cambria"/>
                          <a:ea typeface="Times New Roman"/>
                          <a:cs typeface="Times New Roman"/>
                        </a:rPr>
                        <a:t>Πληρωμές σε Προμηθευτές και προσωπικό (Κόστος Πωλήσεων ± μεταβολές λογαριασμών αποθεμάτων, προμηθευτών, εργαζομένων)</a:t>
                      </a:r>
                      <a:endParaRPr lang="el-GR" sz="1200" b="1" dirty="0">
                        <a:solidFill>
                          <a:srgbClr val="0066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200" b="1">
                          <a:solidFill>
                            <a:srgbClr val="006600"/>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b="1" dirty="0">
                          <a:solidFill>
                            <a:srgbClr val="0000CC"/>
                          </a:solidFill>
                          <a:latin typeface="Cambria"/>
                          <a:ea typeface="Calibri"/>
                          <a:cs typeface="Times New Roman"/>
                        </a:rPr>
                        <a:t>Προσαρμογές ± για μη ταμειακά κονδύλια</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l-GR" sz="1200" b="1">
                        <a:solidFill>
                          <a:srgbClr val="0000CC"/>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8605">
                <a:tc>
                  <a:txBody>
                    <a:bodyPr/>
                    <a:lstStyle/>
                    <a:p>
                      <a:pPr>
                        <a:lnSpc>
                          <a:spcPct val="115000"/>
                        </a:lnSpc>
                        <a:spcAft>
                          <a:spcPts val="0"/>
                        </a:spcAft>
                      </a:pPr>
                      <a:r>
                        <a:rPr lang="el-GR" sz="1200" b="1" dirty="0">
                          <a:solidFill>
                            <a:srgbClr val="006600"/>
                          </a:solidFill>
                          <a:latin typeface="Cambria"/>
                          <a:ea typeface="Times New Roman"/>
                          <a:cs typeface="Times New Roman"/>
                        </a:rPr>
                        <a:t>Διαθέσιμα και Ισοδύναμα Εκμετάλλευσης</a:t>
                      </a:r>
                      <a:endParaRPr lang="el-GR" sz="1200" b="1" dirty="0">
                        <a:solidFill>
                          <a:srgbClr val="0066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200" b="1">
                          <a:solidFill>
                            <a:srgbClr val="006600"/>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b="1" dirty="0">
                          <a:solidFill>
                            <a:srgbClr val="0000CC"/>
                          </a:solidFill>
                          <a:latin typeface="Cambria"/>
                          <a:ea typeface="Calibri"/>
                          <a:cs typeface="Times New Roman"/>
                        </a:rPr>
                        <a:t>Αποσβέσεις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200" b="1">
                          <a:solidFill>
                            <a:srgbClr val="0000CC"/>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37210">
                <a:tc>
                  <a:txBody>
                    <a:bodyPr/>
                    <a:lstStyle/>
                    <a:p>
                      <a:pPr>
                        <a:lnSpc>
                          <a:spcPct val="115000"/>
                        </a:lnSpc>
                        <a:spcAft>
                          <a:spcPts val="0"/>
                        </a:spcAft>
                      </a:pPr>
                      <a:r>
                        <a:rPr lang="el-GR" sz="1200" b="1" dirty="0">
                          <a:solidFill>
                            <a:srgbClr val="006600"/>
                          </a:solidFill>
                          <a:latin typeface="Cambria"/>
                          <a:ea typeface="Times New Roman"/>
                          <a:cs typeface="Times New Roman"/>
                        </a:rPr>
                        <a:t>Τόκοι που πληρώθηκαν (έξοδο = </a:t>
                      </a:r>
                      <a:r>
                        <a:rPr lang="el-GR" sz="1200" b="1" dirty="0" err="1">
                          <a:solidFill>
                            <a:srgbClr val="006600"/>
                          </a:solidFill>
                          <a:latin typeface="Cambria"/>
                          <a:ea typeface="Times New Roman"/>
                          <a:cs typeface="Times New Roman"/>
                        </a:rPr>
                        <a:t>λογισθέντες</a:t>
                      </a:r>
                      <a:r>
                        <a:rPr lang="el-GR" sz="1200" b="1" dirty="0">
                          <a:solidFill>
                            <a:srgbClr val="006600"/>
                          </a:solidFill>
                          <a:latin typeface="Cambria"/>
                          <a:ea typeface="Times New Roman"/>
                          <a:cs typeface="Times New Roman"/>
                        </a:rPr>
                        <a:t> τόκοι – οφειλόμενοι τόκοι)</a:t>
                      </a:r>
                      <a:endParaRPr lang="el-GR" sz="1200" b="1" dirty="0">
                        <a:solidFill>
                          <a:srgbClr val="0066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200" b="1">
                          <a:solidFill>
                            <a:srgbClr val="006600"/>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b="1" dirty="0">
                          <a:solidFill>
                            <a:srgbClr val="0000CC"/>
                          </a:solidFill>
                          <a:latin typeface="Cambria"/>
                          <a:ea typeface="Calibri"/>
                          <a:cs typeface="Times New Roman"/>
                        </a:rPr>
                        <a:t>Προβλέψεις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200" b="1">
                          <a:solidFill>
                            <a:srgbClr val="0000CC"/>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8605">
                <a:tc>
                  <a:txBody>
                    <a:bodyPr/>
                    <a:lstStyle/>
                    <a:p>
                      <a:pPr>
                        <a:lnSpc>
                          <a:spcPct val="115000"/>
                        </a:lnSpc>
                        <a:spcAft>
                          <a:spcPts val="0"/>
                        </a:spcAft>
                      </a:pPr>
                      <a:r>
                        <a:rPr lang="el-GR" sz="1200" b="1" dirty="0">
                          <a:solidFill>
                            <a:srgbClr val="006600"/>
                          </a:solidFill>
                          <a:latin typeface="Cambria"/>
                          <a:ea typeface="Times New Roman"/>
                          <a:cs typeface="Times New Roman"/>
                        </a:rPr>
                        <a:t>Φόρος Εισοδήματος που πληρώθηκε</a:t>
                      </a:r>
                      <a:endParaRPr lang="el-GR" sz="1200" b="1" dirty="0">
                        <a:solidFill>
                          <a:srgbClr val="0066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200" b="1">
                          <a:solidFill>
                            <a:srgbClr val="006600"/>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b="1" dirty="0">
                          <a:solidFill>
                            <a:srgbClr val="0000CC"/>
                          </a:solidFill>
                          <a:latin typeface="Cambria"/>
                          <a:ea typeface="Calibri"/>
                          <a:cs typeface="Times New Roman"/>
                        </a:rPr>
                        <a:t>Συναλλαγματικές Διαφορές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200" b="1">
                          <a:solidFill>
                            <a:srgbClr val="0000CC"/>
                          </a:solidFill>
                          <a:latin typeface="Cambria"/>
                          <a:ea typeface="Calibri"/>
                          <a:cs typeface="Times New Roman"/>
                        </a:rPr>
                        <a:t>ΧΧΧ ή (ΧΧΧ)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805815">
                <a:tc>
                  <a:txBody>
                    <a:bodyPr/>
                    <a:lstStyle/>
                    <a:p>
                      <a:pPr>
                        <a:lnSpc>
                          <a:spcPct val="115000"/>
                        </a:lnSpc>
                        <a:spcAft>
                          <a:spcPts val="0"/>
                        </a:spcAft>
                      </a:pPr>
                      <a:r>
                        <a:rPr lang="el-GR" sz="1200" b="1" dirty="0">
                          <a:solidFill>
                            <a:srgbClr val="006600"/>
                          </a:solidFill>
                          <a:latin typeface="Cambria"/>
                          <a:ea typeface="Times New Roman"/>
                          <a:cs typeface="Times New Roman"/>
                        </a:rPr>
                        <a:t>Έκτακτα Κονδύλια (</a:t>
                      </a:r>
                      <a:r>
                        <a:rPr lang="el-GR" sz="1200" b="1" dirty="0" err="1">
                          <a:solidFill>
                            <a:srgbClr val="006600"/>
                          </a:solidFill>
                          <a:latin typeface="Cambria"/>
                          <a:ea typeface="Times New Roman"/>
                          <a:cs typeface="Times New Roman"/>
                        </a:rPr>
                        <a:t>ό,τι</a:t>
                      </a:r>
                      <a:r>
                        <a:rPr lang="el-GR" sz="1200" b="1" dirty="0">
                          <a:solidFill>
                            <a:srgbClr val="006600"/>
                          </a:solidFill>
                          <a:latin typeface="Cambria"/>
                          <a:ea typeface="Times New Roman"/>
                          <a:cs typeface="Times New Roman"/>
                        </a:rPr>
                        <a:t> καταβλήθηκε ή εισπράχθηκε)</a:t>
                      </a:r>
                      <a:endParaRPr lang="el-GR" sz="1200" b="1" dirty="0">
                        <a:solidFill>
                          <a:srgbClr val="0066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200" b="1" dirty="0">
                          <a:solidFill>
                            <a:srgbClr val="006600"/>
                          </a:solidFill>
                          <a:latin typeface="Cambria"/>
                          <a:ea typeface="Calibri"/>
                          <a:cs typeface="Times New Roman"/>
                        </a:rPr>
                        <a:t>ΧΧΧ ή (ΧΧΧ)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b="1" dirty="0">
                          <a:solidFill>
                            <a:srgbClr val="0000CC"/>
                          </a:solidFill>
                          <a:latin typeface="Cambria"/>
                          <a:ea typeface="Calibri"/>
                          <a:cs typeface="Times New Roman"/>
                        </a:rPr>
                        <a:t>Προσαρμογές ± για ταμιακά κονδύλια που αφορούν επενδυτικές ή χρηματοοικονομικές δραστηριότητες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200" b="1" dirty="0">
                          <a:solidFill>
                            <a:srgbClr val="0000CC"/>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37210">
                <a:tc>
                  <a:txBody>
                    <a:bodyPr/>
                    <a:lstStyle/>
                    <a:p>
                      <a:pPr>
                        <a:lnSpc>
                          <a:spcPct val="115000"/>
                        </a:lnSpc>
                        <a:spcAft>
                          <a:spcPts val="0"/>
                        </a:spcAft>
                      </a:pPr>
                      <a:r>
                        <a:rPr lang="el-GR" sz="1200" b="1">
                          <a:solidFill>
                            <a:srgbClr val="006600"/>
                          </a:solidFill>
                          <a:latin typeface="Cambria"/>
                          <a:ea typeface="Times New Roman"/>
                          <a:cs typeface="Times New Roman"/>
                        </a:rPr>
                        <a:t>Καθαρή ροή μετρητών από Επιχειρηματικές Δραστηριότητες</a:t>
                      </a:r>
                      <a:endParaRPr lang="el-GR" sz="1200" b="1">
                        <a:solidFill>
                          <a:srgbClr val="0066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200" b="1" dirty="0">
                          <a:solidFill>
                            <a:srgbClr val="006600"/>
                          </a:solidFill>
                          <a:latin typeface="Cambria"/>
                          <a:ea typeface="Calibri"/>
                          <a:cs typeface="Times New Roman"/>
                        </a:rPr>
                        <a:t>Χ</a:t>
                      </a:r>
                      <a:r>
                        <a:rPr lang="el-GR" sz="1200" b="1" baseline="-25000" dirty="0">
                          <a:solidFill>
                            <a:srgbClr val="006600"/>
                          </a:solidFill>
                          <a:latin typeface="Cambria"/>
                          <a:ea typeface="Calibri"/>
                          <a:cs typeface="Times New Roman"/>
                        </a:rPr>
                        <a:t>1α</a:t>
                      </a:r>
                      <a:endParaRPr lang="el-GR" sz="1200" b="1" dirty="0">
                        <a:solidFill>
                          <a:srgbClr val="0066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b="1">
                          <a:solidFill>
                            <a:srgbClr val="0000CC"/>
                          </a:solidFill>
                          <a:latin typeface="Cambria"/>
                          <a:ea typeface="Calibri"/>
                          <a:cs typeface="Times New Roman"/>
                        </a:rPr>
                        <a:t>Κέρδος ή Ζημία από πώληση Παγίων</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200" b="1" dirty="0">
                          <a:solidFill>
                            <a:srgbClr val="0000CC"/>
                          </a:solidFill>
                          <a:latin typeface="Cambria"/>
                          <a:ea typeface="Calibri"/>
                          <a:cs typeface="Times New Roman"/>
                        </a:rPr>
                        <a:t>ΧΧΧ ή (ΧΧΧ)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7" name="6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259</a:t>
            </a:fld>
            <a:endParaRPr lang="el-G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79512" y="152400"/>
            <a:ext cx="8784976" cy="1219200"/>
          </a:xfrm>
        </p:spPr>
        <p:txBody>
          <a:bodyPr anchor="ctr"/>
          <a:lstStyle/>
          <a:p>
            <a:pPr algn="ctr"/>
            <a:r>
              <a:rPr lang="el-GR" sz="3600" b="1" dirty="0" smtClean="0">
                <a:cs typeface="Times New Roman" charset="0"/>
              </a:rPr>
              <a:t>Η   Χρηματοοικονομική Λειτουργία της Επιχείρησης</a:t>
            </a:r>
            <a:r>
              <a:rPr lang="el-GR" sz="3600" dirty="0" smtClean="0"/>
              <a:t> </a:t>
            </a:r>
          </a:p>
        </p:txBody>
      </p:sp>
      <p:sp>
        <p:nvSpPr>
          <p:cNvPr id="38915" name="Rectangle 3"/>
          <p:cNvSpPr>
            <a:spLocks noGrp="1" noChangeArrowheads="1"/>
          </p:cNvSpPr>
          <p:nvPr>
            <p:ph idx="1"/>
          </p:nvPr>
        </p:nvSpPr>
        <p:spPr>
          <a:xfrm>
            <a:off x="0" y="1700808"/>
            <a:ext cx="9144000" cy="5157192"/>
          </a:xfrm>
        </p:spPr>
        <p:txBody>
          <a:bodyPr>
            <a:normAutofit/>
          </a:bodyPr>
          <a:lstStyle/>
          <a:p>
            <a:pPr algn="just"/>
            <a:r>
              <a:rPr lang="el-GR" sz="3200" dirty="0" smtClean="0">
                <a:solidFill>
                  <a:srgbClr val="000000"/>
                </a:solidFill>
                <a:cs typeface="Times New Roman" charset="0"/>
              </a:rPr>
              <a:t>Οι κύριες λειτουργίες του υπεύθυνου για τα χρηματοοικονομικά θέματα είναι</a:t>
            </a:r>
            <a:r>
              <a:rPr lang="en-US" sz="3200" dirty="0" smtClean="0">
                <a:solidFill>
                  <a:srgbClr val="000000"/>
                </a:solidFill>
                <a:cs typeface="Times New Roman" charset="0"/>
              </a:rPr>
              <a:t>:</a:t>
            </a:r>
          </a:p>
          <a:p>
            <a:pPr lvl="1" algn="just"/>
            <a:r>
              <a:rPr lang="el-GR" sz="3200" b="1" dirty="0" smtClean="0">
                <a:solidFill>
                  <a:srgbClr val="C00000"/>
                </a:solidFill>
                <a:cs typeface="Times New Roman" charset="0"/>
              </a:rPr>
              <a:t>ο προγραμματισμός, </a:t>
            </a:r>
            <a:endParaRPr lang="en-US" sz="3200" b="1" dirty="0" smtClean="0">
              <a:solidFill>
                <a:srgbClr val="C00000"/>
              </a:solidFill>
              <a:cs typeface="Times New Roman" charset="0"/>
            </a:endParaRPr>
          </a:p>
          <a:p>
            <a:pPr lvl="1" algn="just"/>
            <a:r>
              <a:rPr lang="el-GR" sz="3200" b="1" dirty="0" smtClean="0">
                <a:solidFill>
                  <a:srgbClr val="7030A0"/>
                </a:solidFill>
                <a:cs typeface="Times New Roman" charset="0"/>
              </a:rPr>
              <a:t>η εξεύρεση και η χρήση κεφαλαίων με σκοπό: </a:t>
            </a:r>
            <a:endParaRPr lang="en-US" sz="3200" b="1" dirty="0" smtClean="0">
              <a:solidFill>
                <a:srgbClr val="7030A0"/>
              </a:solidFill>
              <a:cs typeface="Times New Roman" charset="0"/>
            </a:endParaRPr>
          </a:p>
          <a:p>
            <a:pPr lvl="2" algn="just">
              <a:buFont typeface="Wingdings" pitchFamily="2" charset="2"/>
              <a:buChar char="Ø"/>
            </a:pPr>
            <a:r>
              <a:rPr lang="el-GR" sz="3200" b="1" dirty="0" smtClean="0">
                <a:solidFill>
                  <a:srgbClr val="000000"/>
                </a:solidFill>
                <a:cs typeface="Times New Roman" charset="0"/>
              </a:rPr>
              <a:t>την μεγιστοποίηση του πλούτου των μετόχων και συνεπώς την μεγιστοποίηση της αξίας της επιχείρησης </a:t>
            </a:r>
            <a:endParaRPr lang="el-GR" sz="3200" dirty="0" smtClean="0">
              <a:solidFill>
                <a:srgbClr val="000000"/>
              </a:solidFill>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dissolve">
                                      <p:cBhvr>
                                        <p:cTn id="7" dur="500"/>
                                        <p:tgtEl>
                                          <p:spTgt spid="3891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8915">
                                            <p:txEl>
                                              <p:pRg st="1" end="1"/>
                                            </p:txEl>
                                          </p:spTgt>
                                        </p:tgtEl>
                                        <p:attrNameLst>
                                          <p:attrName>style.visibility</p:attrName>
                                        </p:attrNameLst>
                                      </p:cBhvr>
                                      <p:to>
                                        <p:strVal val="visible"/>
                                      </p:to>
                                    </p:set>
                                    <p:animEffect transition="in" filter="dissolve">
                                      <p:cBhvr>
                                        <p:cTn id="10" dur="500"/>
                                        <p:tgtEl>
                                          <p:spTgt spid="3891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Effect transition="in" filter="dissolve">
                                      <p:cBhvr>
                                        <p:cTn id="13" dur="500"/>
                                        <p:tgtEl>
                                          <p:spTgt spid="3891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8915">
                                            <p:txEl>
                                              <p:pRg st="3" end="3"/>
                                            </p:txEl>
                                          </p:spTgt>
                                        </p:tgtEl>
                                        <p:attrNameLst>
                                          <p:attrName>style.visibility</p:attrName>
                                        </p:attrNameLst>
                                      </p:cBhvr>
                                      <p:to>
                                        <p:strVal val="visible"/>
                                      </p:to>
                                    </p:set>
                                    <p:animEffect transition="in" filter="dissolve">
                                      <p:cBhvr>
                                        <p:cTn id="16" dur="500"/>
                                        <p:tgtEl>
                                          <p:spTgt spid="38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lvl="0"/>
            <a:r>
              <a:rPr lang="en-US" sz="3200" b="1" dirty="0">
                <a:solidFill>
                  <a:srgbClr val="FF0000"/>
                </a:solidFill>
              </a:rPr>
              <a:t>Τεχνική Κατάρτισης Ταμειακών Ροών</a:t>
            </a:r>
            <a:endParaRPr lang="el-GR" sz="3200" dirty="0">
              <a:solidFill>
                <a:srgbClr val="FF0000"/>
              </a:solidFill>
            </a:endParaRPr>
          </a:p>
        </p:txBody>
      </p:sp>
      <p:graphicFrame>
        <p:nvGraphicFramePr>
          <p:cNvPr id="6" name="5 - Πίνακας"/>
          <p:cNvGraphicFramePr>
            <a:graphicFrameLocks noGrp="1"/>
          </p:cNvGraphicFramePr>
          <p:nvPr/>
        </p:nvGraphicFramePr>
        <p:xfrm>
          <a:off x="357158" y="980728"/>
          <a:ext cx="8572559" cy="5461569"/>
        </p:xfrm>
        <a:graphic>
          <a:graphicData uri="http://schemas.openxmlformats.org/drawingml/2006/table">
            <a:tbl>
              <a:tblPr/>
              <a:tblGrid>
                <a:gridCol w="2515859"/>
                <a:gridCol w="931800"/>
                <a:gridCol w="4218555"/>
                <a:gridCol w="906345"/>
              </a:tblGrid>
              <a:tr h="227581">
                <a:tc gridSpan="4">
                  <a:txBody>
                    <a:bodyPr/>
                    <a:lstStyle/>
                    <a:p>
                      <a:pPr algn="ctr">
                        <a:lnSpc>
                          <a:spcPct val="115000"/>
                        </a:lnSpc>
                        <a:spcAft>
                          <a:spcPts val="0"/>
                        </a:spcAft>
                      </a:pPr>
                      <a:r>
                        <a:rPr lang="el-GR" sz="1400" b="1" dirty="0">
                          <a:latin typeface="Cambria"/>
                          <a:ea typeface="Times New Roman"/>
                          <a:cs typeface="Times New Roman"/>
                        </a:rPr>
                        <a:t>ΒΗΜΑ 1</a:t>
                      </a:r>
                      <a:endParaRPr lang="el-GR" sz="1400" dirty="0">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r>
              <a:tr h="227581">
                <a:tc gridSpan="2">
                  <a:txBody>
                    <a:bodyPr/>
                    <a:lstStyle/>
                    <a:p>
                      <a:pPr algn="ctr">
                        <a:lnSpc>
                          <a:spcPct val="115000"/>
                        </a:lnSpc>
                        <a:spcAft>
                          <a:spcPts val="0"/>
                        </a:spcAft>
                      </a:pPr>
                      <a:r>
                        <a:rPr lang="el-GR" sz="1400" b="1" dirty="0">
                          <a:solidFill>
                            <a:srgbClr val="7030A0"/>
                          </a:solidFill>
                          <a:latin typeface="Cambria"/>
                          <a:ea typeface="Times New Roman"/>
                          <a:cs typeface="Times New Roman"/>
                        </a:rPr>
                        <a:t>ΑΜΕΣΗ ΜΕΘΟΔΟΣ</a:t>
                      </a:r>
                      <a:endParaRPr lang="el-GR" sz="1400" dirty="0">
                        <a:solidFill>
                          <a:srgbClr val="7030A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gridSpan="2">
                  <a:txBody>
                    <a:bodyPr/>
                    <a:lstStyle/>
                    <a:p>
                      <a:pPr algn="ctr">
                        <a:lnSpc>
                          <a:spcPct val="115000"/>
                        </a:lnSpc>
                        <a:spcAft>
                          <a:spcPts val="0"/>
                        </a:spcAft>
                      </a:pPr>
                      <a:r>
                        <a:rPr lang="el-GR" sz="1400" b="1" dirty="0">
                          <a:solidFill>
                            <a:srgbClr val="0000FF"/>
                          </a:solidFill>
                          <a:latin typeface="Cambria"/>
                          <a:ea typeface="Calibri"/>
                          <a:cs typeface="Times New Roman"/>
                        </a:rPr>
                        <a:t>ΕΜΜΕΣΗ ΜΕΘΟΔΟΣ</a:t>
                      </a:r>
                      <a:endParaRPr lang="el-GR" sz="1400" dirty="0">
                        <a:solidFill>
                          <a:srgbClr val="0000FF"/>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r>
              <a:tr h="455161">
                <a:tc>
                  <a:txBody>
                    <a:bodyPr/>
                    <a:lstStyle/>
                    <a:p>
                      <a:pPr>
                        <a:lnSpc>
                          <a:spcPct val="115000"/>
                        </a:lnSpc>
                        <a:spcAft>
                          <a:spcPts val="0"/>
                        </a:spcAft>
                      </a:pPr>
                      <a:endParaRPr lang="el-GR" sz="1400" dirty="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l-GR" sz="1400" dirty="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a:solidFill>
                            <a:schemeClr val="bg1"/>
                          </a:solidFill>
                          <a:latin typeface="Cambria"/>
                          <a:ea typeface="Calibri"/>
                          <a:cs typeface="Times New Roman"/>
                        </a:rPr>
                        <a:t>Κέρδος ή Ζημία από πώληση Τίτλων</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400">
                          <a:solidFill>
                            <a:schemeClr val="bg1"/>
                          </a:solidFill>
                          <a:latin typeface="Cambria"/>
                          <a:ea typeface="Calibri"/>
                          <a:cs typeface="Times New Roman"/>
                        </a:rPr>
                        <a:t>ΧΧΧ ή (ΧΧΧ)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55161">
                <a:tc>
                  <a:txBody>
                    <a:bodyPr/>
                    <a:lstStyle/>
                    <a:p>
                      <a:pP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endParaRPr lang="el-GR" sz="1400" dirty="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a:solidFill>
                            <a:schemeClr val="bg1"/>
                          </a:solidFill>
                          <a:latin typeface="Cambria"/>
                          <a:ea typeface="Calibri"/>
                          <a:cs typeface="Times New Roman"/>
                        </a:rPr>
                        <a:t>Κέρδος ή Ζημία από πώληση Επενδυτικών Τίτλων</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a:solidFill>
                            <a:schemeClr val="bg1"/>
                          </a:solidFill>
                          <a:latin typeface="Cambria"/>
                          <a:ea typeface="Calibri"/>
                          <a:cs typeface="Times New Roman"/>
                        </a:rPr>
                        <a:t>ΧΧΧ ή (ΧΧΧ)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7581">
                <a:tc>
                  <a:txBody>
                    <a:bodyPr/>
                    <a:lstStyle/>
                    <a:p>
                      <a:pP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a:solidFill>
                            <a:schemeClr val="bg1"/>
                          </a:solidFill>
                          <a:latin typeface="Cambria"/>
                          <a:ea typeface="Calibri"/>
                          <a:cs typeface="Times New Roman"/>
                        </a:rPr>
                        <a:t>Τόκοι πληρωτέοι (που καταχωρήθηκαν)</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400">
                          <a:solidFill>
                            <a:schemeClr val="bg1"/>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27581">
                <a:tc>
                  <a:txBody>
                    <a:bodyPr/>
                    <a:lstStyle/>
                    <a:p>
                      <a:pP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a:solidFill>
                            <a:schemeClr val="bg1"/>
                          </a:solidFill>
                          <a:latin typeface="Cambria"/>
                          <a:ea typeface="Calibri"/>
                          <a:cs typeface="Times New Roman"/>
                        </a:rPr>
                        <a:t>Τόκοι εισπρακτέοι (που καταχωρήθηκαν)</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a:solidFill>
                            <a:schemeClr val="bg1"/>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82742">
                <a:tc>
                  <a:txBody>
                    <a:bodyPr/>
                    <a:lstStyle/>
                    <a:p>
                      <a:pP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l-GR" sz="1400" dirty="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b="1" dirty="0">
                          <a:solidFill>
                            <a:schemeClr val="bg1"/>
                          </a:solidFill>
                          <a:latin typeface="Cambria"/>
                          <a:ea typeface="Calibri"/>
                          <a:cs typeface="Times New Roman"/>
                        </a:rPr>
                        <a:t>Ροή μετρητών από επιχειρηματικές δραστηριότητες πριν τις μεταβολές στο Κεφάλαιο Κίνησης (ΚΚ)</a:t>
                      </a:r>
                      <a:endParaRPr lang="el-GR" sz="1400" dirty="0">
                        <a:solidFill>
                          <a:schemeClr val="bg1"/>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400" b="1">
                          <a:solidFill>
                            <a:schemeClr val="bg1"/>
                          </a:solidFill>
                          <a:latin typeface="Cambria"/>
                          <a:ea typeface="Calibri"/>
                          <a:cs typeface="Times New Roman"/>
                        </a:rPr>
                        <a:t>ΧΧΧ</a:t>
                      </a:r>
                      <a:endParaRPr lang="el-GR" sz="1400">
                        <a:solidFill>
                          <a:schemeClr val="bg1"/>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27581">
                <a:tc>
                  <a:txBody>
                    <a:bodyPr/>
                    <a:lstStyle/>
                    <a:p>
                      <a:pP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a:solidFill>
                            <a:schemeClr val="bg1"/>
                          </a:solidFill>
                          <a:latin typeface="Cambria"/>
                          <a:ea typeface="Calibri"/>
                          <a:cs typeface="Times New Roman"/>
                        </a:rPr>
                        <a:t>Αύξηση στους Πελάτες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a:solidFill>
                            <a:schemeClr val="bg1"/>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7581">
                <a:tc>
                  <a:txBody>
                    <a:bodyPr/>
                    <a:lstStyle/>
                    <a:p>
                      <a:pPr>
                        <a:lnSpc>
                          <a:spcPct val="115000"/>
                        </a:lnSpc>
                        <a:spcAft>
                          <a:spcPts val="0"/>
                        </a:spcAft>
                      </a:pPr>
                      <a:endParaRPr lang="el-GR" sz="1400" dirty="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a:solidFill>
                            <a:schemeClr val="bg1"/>
                          </a:solidFill>
                          <a:latin typeface="Cambria"/>
                          <a:ea typeface="Calibri"/>
                          <a:cs typeface="Times New Roman"/>
                        </a:rPr>
                        <a:t>Μείωση στα Αποθέματα</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400">
                          <a:solidFill>
                            <a:schemeClr val="bg1"/>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27581">
                <a:tc>
                  <a:txBody>
                    <a:bodyPr/>
                    <a:lstStyle/>
                    <a:p>
                      <a:pP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a:solidFill>
                            <a:schemeClr val="bg1"/>
                          </a:solidFill>
                          <a:latin typeface="Cambria"/>
                          <a:ea typeface="Calibri"/>
                          <a:cs typeface="Times New Roman"/>
                        </a:rPr>
                        <a:t>Μείωση στους Προμηθευτές</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a:solidFill>
                            <a:schemeClr val="bg1"/>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55161">
                <a:tc>
                  <a:txBody>
                    <a:bodyPr/>
                    <a:lstStyle/>
                    <a:p>
                      <a:pP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just">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b="1" dirty="0">
                          <a:solidFill>
                            <a:schemeClr val="bg1"/>
                          </a:solidFill>
                          <a:latin typeface="Cambria"/>
                          <a:ea typeface="Calibri"/>
                          <a:cs typeface="Times New Roman"/>
                        </a:rPr>
                        <a:t>Ροή μετρητών από επιχειρηματικές δραστηριότητες</a:t>
                      </a:r>
                      <a:endParaRPr lang="el-GR" sz="1400" dirty="0">
                        <a:solidFill>
                          <a:schemeClr val="bg1"/>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400" b="1">
                          <a:solidFill>
                            <a:schemeClr val="bg1"/>
                          </a:solidFill>
                          <a:latin typeface="Cambria"/>
                          <a:ea typeface="Calibri"/>
                          <a:cs typeface="Times New Roman"/>
                        </a:rPr>
                        <a:t>ΧΧΧ</a:t>
                      </a:r>
                      <a:endParaRPr lang="el-GR" sz="1400">
                        <a:solidFill>
                          <a:schemeClr val="bg1"/>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55161">
                <a:tc>
                  <a:txBody>
                    <a:bodyPr/>
                    <a:lstStyle/>
                    <a:p>
                      <a:pP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a:solidFill>
                            <a:schemeClr val="bg1"/>
                          </a:solidFill>
                          <a:latin typeface="Cambria"/>
                          <a:ea typeface="Calibri"/>
                          <a:cs typeface="Times New Roman"/>
                        </a:rPr>
                        <a:t>Τόκοι που πληρώθηκαν (</a:t>
                      </a:r>
                      <a:r>
                        <a:rPr lang="el-GR" sz="1400" dirty="0" err="1">
                          <a:solidFill>
                            <a:schemeClr val="bg1"/>
                          </a:solidFill>
                          <a:latin typeface="Cambria"/>
                          <a:ea typeface="Calibri"/>
                          <a:cs typeface="Times New Roman"/>
                        </a:rPr>
                        <a:t>λογισθέντες</a:t>
                      </a:r>
                      <a:r>
                        <a:rPr lang="el-GR" sz="1400" dirty="0">
                          <a:solidFill>
                            <a:schemeClr val="bg1"/>
                          </a:solidFill>
                          <a:latin typeface="Cambria"/>
                          <a:ea typeface="Calibri"/>
                          <a:cs typeface="Times New Roman"/>
                        </a:rPr>
                        <a:t> οφειλόμενοι τόκοι)</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a:solidFill>
                            <a:schemeClr val="bg1"/>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7581">
                <a:tc>
                  <a:txBody>
                    <a:bodyPr/>
                    <a:lstStyle/>
                    <a:p>
                      <a:pP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just">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a:solidFill>
                            <a:schemeClr val="bg1"/>
                          </a:solidFill>
                          <a:latin typeface="Cambria"/>
                          <a:ea typeface="Calibri"/>
                          <a:cs typeface="Times New Roman"/>
                        </a:rPr>
                        <a:t>Φόρος Εισοδήματος που πληρώθηκε</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400">
                          <a:solidFill>
                            <a:schemeClr val="bg1"/>
                          </a:solidFill>
                          <a:latin typeface="Cambria"/>
                          <a:ea typeface="Calibri"/>
                          <a:cs typeface="Times New Roman"/>
                        </a:rPr>
                        <a:t>(ΧΧΧ)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55161">
                <a:tc>
                  <a:txBody>
                    <a:bodyPr/>
                    <a:lstStyle/>
                    <a:p>
                      <a:pP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a:solidFill>
                            <a:schemeClr val="bg1"/>
                          </a:solidFill>
                          <a:latin typeface="Cambria"/>
                          <a:ea typeface="Calibri"/>
                          <a:cs typeface="Times New Roman"/>
                        </a:rPr>
                        <a:t>Λοιπά Κονδύλια</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dirty="0">
                          <a:solidFill>
                            <a:schemeClr val="bg1"/>
                          </a:solidFill>
                          <a:latin typeface="Cambria"/>
                          <a:ea typeface="Calibri"/>
                          <a:cs typeface="Times New Roman"/>
                        </a:rPr>
                        <a:t>ΧΧΧ ή (ΧΧΧ)</a:t>
                      </a: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55161">
                <a:tc>
                  <a:txBody>
                    <a:bodyPr/>
                    <a:lstStyle/>
                    <a:p>
                      <a:pPr>
                        <a:lnSpc>
                          <a:spcPct val="115000"/>
                        </a:lnSpc>
                        <a:spcAft>
                          <a:spcPts val="0"/>
                        </a:spcAft>
                      </a:pPr>
                      <a:endParaRPr lang="el-GR" sz="140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just">
                        <a:lnSpc>
                          <a:spcPct val="115000"/>
                        </a:lnSpc>
                        <a:spcAft>
                          <a:spcPts val="0"/>
                        </a:spcAft>
                      </a:pPr>
                      <a:endParaRPr lang="el-GR" sz="1400" dirty="0">
                        <a:solidFill>
                          <a:srgbClr val="FFFF00"/>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b="1" dirty="0">
                          <a:solidFill>
                            <a:schemeClr val="bg1"/>
                          </a:solidFill>
                          <a:latin typeface="Cambria"/>
                          <a:ea typeface="Calibri"/>
                          <a:cs typeface="Times New Roman"/>
                        </a:rPr>
                        <a:t>Καθαρή ροή μετρητών από Επιχειρηματικές Δραστηριότητες</a:t>
                      </a:r>
                      <a:endParaRPr lang="el-GR" sz="1400" dirty="0">
                        <a:solidFill>
                          <a:schemeClr val="bg1"/>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400" b="1" dirty="0">
                          <a:solidFill>
                            <a:schemeClr val="bg1"/>
                          </a:solidFill>
                          <a:latin typeface="Cambria"/>
                          <a:ea typeface="Calibri"/>
                          <a:cs typeface="Times New Roman"/>
                        </a:rPr>
                        <a:t>Χ</a:t>
                      </a:r>
                      <a:r>
                        <a:rPr lang="el-GR" sz="1400" b="1" baseline="-25000" dirty="0">
                          <a:solidFill>
                            <a:schemeClr val="bg1"/>
                          </a:solidFill>
                          <a:latin typeface="Cambria"/>
                          <a:ea typeface="Calibri"/>
                          <a:cs typeface="Times New Roman"/>
                        </a:rPr>
                        <a:t>1β</a:t>
                      </a:r>
                      <a:endParaRPr lang="el-GR" sz="1400" dirty="0">
                        <a:solidFill>
                          <a:schemeClr val="bg1"/>
                        </a:solidFill>
                        <a:latin typeface="Cambria"/>
                        <a:ea typeface="Calibri"/>
                        <a:cs typeface="Times New Roman"/>
                      </a:endParaRPr>
                    </a:p>
                  </a:txBody>
                  <a:tcPr marL="26772" marR="2677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5" name="4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260</a:t>
            </a:fld>
            <a:endParaRPr lang="el-GR"/>
          </a:p>
        </p:txBody>
      </p:sp>
    </p:spTree>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lvl="0"/>
            <a:r>
              <a:rPr lang="en-US" sz="3200" b="1" dirty="0">
                <a:solidFill>
                  <a:srgbClr val="FF0000"/>
                </a:solidFill>
              </a:rPr>
              <a:t>Τεχνική Κατάρτισης Ταμειακών Ροών</a:t>
            </a:r>
            <a:endParaRPr lang="el-GR" sz="3200" dirty="0">
              <a:solidFill>
                <a:srgbClr val="FF0000"/>
              </a:solidFill>
            </a:endParaRPr>
          </a:p>
        </p:txBody>
      </p:sp>
      <p:graphicFrame>
        <p:nvGraphicFramePr>
          <p:cNvPr id="4" name="3 - Πίνακας"/>
          <p:cNvGraphicFramePr>
            <a:graphicFrameLocks noGrp="1"/>
          </p:cNvGraphicFramePr>
          <p:nvPr/>
        </p:nvGraphicFramePr>
        <p:xfrm>
          <a:off x="357158" y="1124744"/>
          <a:ext cx="8501122" cy="4876023"/>
        </p:xfrm>
        <a:graphic>
          <a:graphicData uri="http://schemas.openxmlformats.org/drawingml/2006/table">
            <a:tbl>
              <a:tblPr/>
              <a:tblGrid>
                <a:gridCol w="3501401"/>
                <a:gridCol w="4999721"/>
              </a:tblGrid>
              <a:tr h="487602">
                <a:tc gridSpan="2">
                  <a:txBody>
                    <a:bodyPr/>
                    <a:lstStyle/>
                    <a:p>
                      <a:pPr algn="ctr">
                        <a:lnSpc>
                          <a:spcPct val="115000"/>
                        </a:lnSpc>
                        <a:spcAft>
                          <a:spcPts val="0"/>
                        </a:spcAft>
                      </a:pPr>
                      <a:r>
                        <a:rPr lang="el-GR" sz="1800" b="1" dirty="0">
                          <a:solidFill>
                            <a:srgbClr val="7030A0"/>
                          </a:solidFill>
                          <a:latin typeface="Cambria"/>
                          <a:ea typeface="Times New Roman"/>
                          <a:cs typeface="Times New Roman"/>
                        </a:rPr>
                        <a:t>ΒΗΜΑ 2</a:t>
                      </a:r>
                      <a:endParaRPr lang="el-GR" sz="1800" dirty="0">
                        <a:solidFill>
                          <a:srgbClr val="7030A0"/>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r>
              <a:tr h="487602">
                <a:tc gridSpan="2">
                  <a:txBody>
                    <a:bodyPr/>
                    <a:lstStyle/>
                    <a:p>
                      <a:pPr algn="ctr">
                        <a:lnSpc>
                          <a:spcPct val="115000"/>
                        </a:lnSpc>
                        <a:spcAft>
                          <a:spcPts val="0"/>
                        </a:spcAft>
                      </a:pPr>
                      <a:r>
                        <a:rPr lang="el-GR" sz="1800" b="1" dirty="0">
                          <a:latin typeface="Cambria"/>
                          <a:ea typeface="Times New Roman"/>
                          <a:cs typeface="Times New Roman"/>
                        </a:rPr>
                        <a:t>Άμεση και Έμμεση Μέθοδος</a:t>
                      </a:r>
                      <a:endParaRPr lang="el-GR" sz="1800"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l-GR"/>
                    </a:p>
                  </a:txBody>
                  <a:tcPr/>
                </a:tc>
              </a:tr>
              <a:tr h="975205">
                <a:tc>
                  <a:txBody>
                    <a:bodyPr/>
                    <a:lstStyle/>
                    <a:p>
                      <a:pPr>
                        <a:lnSpc>
                          <a:spcPct val="115000"/>
                        </a:lnSpc>
                        <a:spcAft>
                          <a:spcPts val="0"/>
                        </a:spcAft>
                      </a:pPr>
                      <a:r>
                        <a:rPr lang="el-GR" sz="1800" dirty="0">
                          <a:solidFill>
                            <a:srgbClr val="002060"/>
                          </a:solidFill>
                          <a:latin typeface="Cambria"/>
                          <a:ea typeface="Times New Roman"/>
                          <a:cs typeface="Times New Roman"/>
                        </a:rPr>
                        <a:t>Πληρωμές για Αγορά Παγίων στοιχείων</a:t>
                      </a:r>
                      <a:endParaRPr lang="el-GR" sz="1800" dirty="0">
                        <a:solidFill>
                          <a:srgbClr val="002060"/>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800" dirty="0">
                          <a:solidFill>
                            <a:schemeClr val="bg1"/>
                          </a:solidFill>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975205">
                <a:tc>
                  <a:txBody>
                    <a:bodyPr/>
                    <a:lstStyle/>
                    <a:p>
                      <a:pPr>
                        <a:lnSpc>
                          <a:spcPct val="115000"/>
                        </a:lnSpc>
                        <a:spcAft>
                          <a:spcPts val="0"/>
                        </a:spcAft>
                      </a:pPr>
                      <a:r>
                        <a:rPr lang="el-GR" sz="1800" dirty="0">
                          <a:solidFill>
                            <a:srgbClr val="002060"/>
                          </a:solidFill>
                          <a:latin typeface="Cambria"/>
                          <a:ea typeface="Times New Roman"/>
                          <a:cs typeface="Times New Roman"/>
                        </a:rPr>
                        <a:t>Εισπράξεις από Πώληση Παγίων Στοιχείων</a:t>
                      </a:r>
                      <a:endParaRPr lang="el-GR" sz="1800" dirty="0">
                        <a:solidFill>
                          <a:srgbClr val="002060"/>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800" dirty="0">
                          <a:solidFill>
                            <a:schemeClr val="bg1"/>
                          </a:solidFill>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87602">
                <a:tc>
                  <a:txBody>
                    <a:bodyPr/>
                    <a:lstStyle/>
                    <a:p>
                      <a:pPr>
                        <a:lnSpc>
                          <a:spcPct val="115000"/>
                        </a:lnSpc>
                        <a:spcAft>
                          <a:spcPts val="0"/>
                        </a:spcAft>
                      </a:pPr>
                      <a:r>
                        <a:rPr lang="el-GR" sz="1800" dirty="0">
                          <a:solidFill>
                            <a:srgbClr val="002060"/>
                          </a:solidFill>
                          <a:latin typeface="Cambria"/>
                          <a:ea typeface="Times New Roman"/>
                          <a:cs typeface="Times New Roman"/>
                        </a:rPr>
                        <a:t>Τόκοι που εισπράχθηκαν</a:t>
                      </a:r>
                      <a:endParaRPr lang="el-GR" sz="1800" dirty="0">
                        <a:solidFill>
                          <a:srgbClr val="002060"/>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800" dirty="0">
                          <a:solidFill>
                            <a:schemeClr val="bg1"/>
                          </a:solidFill>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87602">
                <a:tc>
                  <a:txBody>
                    <a:bodyPr/>
                    <a:lstStyle/>
                    <a:p>
                      <a:pPr>
                        <a:lnSpc>
                          <a:spcPct val="115000"/>
                        </a:lnSpc>
                        <a:spcAft>
                          <a:spcPts val="0"/>
                        </a:spcAft>
                      </a:pPr>
                      <a:r>
                        <a:rPr lang="el-GR" sz="1800" dirty="0">
                          <a:solidFill>
                            <a:srgbClr val="002060"/>
                          </a:solidFill>
                          <a:latin typeface="Cambria"/>
                          <a:ea typeface="Times New Roman"/>
                          <a:cs typeface="Times New Roman"/>
                        </a:rPr>
                        <a:t>Μερίσματα που εισπράχθηκαν</a:t>
                      </a:r>
                      <a:endParaRPr lang="el-GR" sz="1800" dirty="0">
                        <a:solidFill>
                          <a:srgbClr val="002060"/>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800" dirty="0">
                          <a:solidFill>
                            <a:schemeClr val="bg1"/>
                          </a:solidFill>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975205">
                <a:tc>
                  <a:txBody>
                    <a:bodyPr/>
                    <a:lstStyle/>
                    <a:p>
                      <a:pPr>
                        <a:lnSpc>
                          <a:spcPct val="115000"/>
                        </a:lnSpc>
                        <a:spcAft>
                          <a:spcPts val="0"/>
                        </a:spcAft>
                      </a:pPr>
                      <a:r>
                        <a:rPr lang="el-GR" sz="1800" b="1" dirty="0">
                          <a:solidFill>
                            <a:srgbClr val="002060"/>
                          </a:solidFill>
                          <a:latin typeface="Cambria"/>
                          <a:ea typeface="Times New Roman"/>
                          <a:cs typeface="Times New Roman"/>
                        </a:rPr>
                        <a:t>Καθαρή ροή μετρητών από Επενδυτικές Δραστηριότητες </a:t>
                      </a:r>
                      <a:endParaRPr lang="el-GR" sz="1800" dirty="0">
                        <a:solidFill>
                          <a:srgbClr val="002060"/>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800" b="1" dirty="0">
                          <a:solidFill>
                            <a:schemeClr val="bg1"/>
                          </a:solidFill>
                          <a:latin typeface="Cambria"/>
                          <a:ea typeface="Calibri"/>
                          <a:cs typeface="Times New Roman"/>
                        </a:rPr>
                        <a:t>Χ</a:t>
                      </a:r>
                      <a:r>
                        <a:rPr lang="el-GR" sz="1800" b="1" baseline="-25000" dirty="0">
                          <a:solidFill>
                            <a:schemeClr val="bg1"/>
                          </a:solidFill>
                          <a:latin typeface="Cambria"/>
                          <a:ea typeface="Calibri"/>
                          <a:cs typeface="Times New Roman"/>
                        </a:rPr>
                        <a:t>2</a:t>
                      </a:r>
                      <a:endParaRPr lang="el-GR" sz="18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6" name="5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261</a:t>
            </a:fld>
            <a:endParaRPr lang="el-GR"/>
          </a:p>
        </p:txBody>
      </p:sp>
    </p:spTree>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lvl="0"/>
            <a:r>
              <a:rPr lang="en-US" sz="3200" b="1" dirty="0">
                <a:solidFill>
                  <a:srgbClr val="FF0000"/>
                </a:solidFill>
              </a:rPr>
              <a:t>Τεχνική Κατάρτισης Ταμειακών Ροών</a:t>
            </a:r>
            <a:endParaRPr lang="el-GR" sz="3200" dirty="0">
              <a:solidFill>
                <a:srgbClr val="FF0000"/>
              </a:solidFill>
            </a:endParaRPr>
          </a:p>
        </p:txBody>
      </p:sp>
      <p:graphicFrame>
        <p:nvGraphicFramePr>
          <p:cNvPr id="5" name="4 - Πίνακας"/>
          <p:cNvGraphicFramePr>
            <a:graphicFrameLocks noGrp="1"/>
          </p:cNvGraphicFramePr>
          <p:nvPr/>
        </p:nvGraphicFramePr>
        <p:xfrm>
          <a:off x="357158" y="1124744"/>
          <a:ext cx="8501122" cy="5161775"/>
        </p:xfrm>
        <a:graphic>
          <a:graphicData uri="http://schemas.openxmlformats.org/drawingml/2006/table">
            <a:tbl>
              <a:tblPr/>
              <a:tblGrid>
                <a:gridCol w="3501401"/>
                <a:gridCol w="4999721"/>
              </a:tblGrid>
              <a:tr h="469252">
                <a:tc gridSpan="2">
                  <a:txBody>
                    <a:bodyPr/>
                    <a:lstStyle/>
                    <a:p>
                      <a:pPr algn="ctr">
                        <a:lnSpc>
                          <a:spcPct val="115000"/>
                        </a:lnSpc>
                        <a:spcAft>
                          <a:spcPts val="0"/>
                        </a:spcAft>
                      </a:pPr>
                      <a:r>
                        <a:rPr lang="el-GR" sz="1600" b="1" dirty="0">
                          <a:latin typeface="Cambria"/>
                          <a:ea typeface="Times New Roman"/>
                          <a:cs typeface="Times New Roman"/>
                        </a:rPr>
                        <a:t>ΒΗΜΑ 3</a:t>
                      </a:r>
                      <a:endParaRPr lang="el-GR" sz="1600" dirty="0">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r>
              <a:tr h="469252">
                <a:tc gridSpan="2">
                  <a:txBody>
                    <a:bodyPr/>
                    <a:lstStyle/>
                    <a:p>
                      <a:pPr algn="ctr">
                        <a:lnSpc>
                          <a:spcPct val="115000"/>
                        </a:lnSpc>
                        <a:spcAft>
                          <a:spcPts val="0"/>
                        </a:spcAft>
                      </a:pPr>
                      <a:r>
                        <a:rPr lang="el-GR" sz="1600" b="1" dirty="0">
                          <a:solidFill>
                            <a:schemeClr val="bg1"/>
                          </a:solidFill>
                          <a:latin typeface="Cambria"/>
                          <a:ea typeface="Times New Roman"/>
                          <a:cs typeface="Times New Roman"/>
                        </a:rPr>
                        <a:t>Άμεση και Έμμεση Μέθοδος</a:t>
                      </a:r>
                      <a:endParaRPr lang="el-GR" sz="16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l-GR"/>
                    </a:p>
                  </a:txBody>
                  <a:tcPr/>
                </a:tc>
              </a:tr>
              <a:tr h="938505">
                <a:tc>
                  <a:txBody>
                    <a:bodyPr/>
                    <a:lstStyle/>
                    <a:p>
                      <a:pPr>
                        <a:lnSpc>
                          <a:spcPct val="115000"/>
                        </a:lnSpc>
                        <a:spcAft>
                          <a:spcPts val="0"/>
                        </a:spcAft>
                      </a:pPr>
                      <a:r>
                        <a:rPr lang="el-GR" sz="1600" dirty="0">
                          <a:solidFill>
                            <a:schemeClr val="bg1"/>
                          </a:solidFill>
                          <a:latin typeface="Cambria"/>
                          <a:ea typeface="Times New Roman"/>
                          <a:cs typeface="Times New Roman"/>
                        </a:rPr>
                        <a:t>Εισπράξεις από έκδοση Κεφαλαίου (Ονομαστική Αξία + Υπέρ το Άρτιο)</a:t>
                      </a:r>
                      <a:endParaRPr lang="el-GR" sz="16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600" dirty="0">
                          <a:solidFill>
                            <a:schemeClr val="bg1"/>
                          </a:solidFill>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69252">
                <a:tc>
                  <a:txBody>
                    <a:bodyPr/>
                    <a:lstStyle/>
                    <a:p>
                      <a:pPr>
                        <a:lnSpc>
                          <a:spcPct val="115000"/>
                        </a:lnSpc>
                        <a:spcAft>
                          <a:spcPts val="0"/>
                        </a:spcAft>
                      </a:pPr>
                      <a:r>
                        <a:rPr lang="el-GR" sz="1600" dirty="0">
                          <a:solidFill>
                            <a:schemeClr val="bg1"/>
                          </a:solidFill>
                          <a:latin typeface="Cambria"/>
                          <a:ea typeface="Times New Roman"/>
                          <a:cs typeface="Times New Roman"/>
                        </a:rPr>
                        <a:t>Εισπράξεις από έκδοση ομολόγου</a:t>
                      </a:r>
                      <a:endParaRPr lang="el-GR" sz="16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600" dirty="0">
                          <a:solidFill>
                            <a:schemeClr val="bg1"/>
                          </a:solidFill>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9252">
                <a:tc>
                  <a:txBody>
                    <a:bodyPr/>
                    <a:lstStyle/>
                    <a:p>
                      <a:pPr>
                        <a:lnSpc>
                          <a:spcPct val="115000"/>
                        </a:lnSpc>
                        <a:spcAft>
                          <a:spcPts val="0"/>
                        </a:spcAft>
                      </a:pPr>
                      <a:r>
                        <a:rPr lang="el-GR" sz="1600" dirty="0">
                          <a:solidFill>
                            <a:schemeClr val="bg1"/>
                          </a:solidFill>
                          <a:latin typeface="Cambria"/>
                          <a:ea typeface="Times New Roman"/>
                          <a:cs typeface="Times New Roman"/>
                        </a:rPr>
                        <a:t>Αποπληρωμή Μακροχρόνιων Δανείων</a:t>
                      </a:r>
                      <a:endParaRPr lang="el-GR" sz="16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600" dirty="0">
                          <a:solidFill>
                            <a:schemeClr val="bg1"/>
                          </a:solidFill>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938505">
                <a:tc>
                  <a:txBody>
                    <a:bodyPr/>
                    <a:lstStyle/>
                    <a:p>
                      <a:pPr>
                        <a:lnSpc>
                          <a:spcPct val="115000"/>
                        </a:lnSpc>
                        <a:spcAft>
                          <a:spcPts val="0"/>
                        </a:spcAft>
                      </a:pPr>
                      <a:r>
                        <a:rPr lang="el-GR" sz="1600" dirty="0">
                          <a:solidFill>
                            <a:schemeClr val="bg1"/>
                          </a:solidFill>
                          <a:latin typeface="Cambria"/>
                          <a:ea typeface="Times New Roman"/>
                          <a:cs typeface="Times New Roman"/>
                        </a:rPr>
                        <a:t>Αποπληρωμή Χρηματοδοτικών Μισθώσεων</a:t>
                      </a:r>
                      <a:endParaRPr lang="el-GR" sz="16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600" dirty="0">
                          <a:solidFill>
                            <a:schemeClr val="bg1"/>
                          </a:solidFill>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9252">
                <a:tc>
                  <a:txBody>
                    <a:bodyPr/>
                    <a:lstStyle/>
                    <a:p>
                      <a:pPr>
                        <a:lnSpc>
                          <a:spcPct val="115000"/>
                        </a:lnSpc>
                        <a:spcAft>
                          <a:spcPts val="0"/>
                        </a:spcAft>
                      </a:pPr>
                      <a:r>
                        <a:rPr lang="el-GR" sz="1600" dirty="0">
                          <a:solidFill>
                            <a:schemeClr val="bg1"/>
                          </a:solidFill>
                          <a:latin typeface="Cambria"/>
                          <a:ea typeface="Times New Roman"/>
                          <a:cs typeface="Times New Roman"/>
                        </a:rPr>
                        <a:t>Μερίσματα που πληρώθηκαν</a:t>
                      </a:r>
                      <a:endParaRPr lang="el-GR" sz="16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600" dirty="0">
                          <a:solidFill>
                            <a:schemeClr val="bg1"/>
                          </a:solidFill>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938505">
                <a:tc>
                  <a:txBody>
                    <a:bodyPr/>
                    <a:lstStyle/>
                    <a:p>
                      <a:pPr>
                        <a:lnSpc>
                          <a:spcPct val="115000"/>
                        </a:lnSpc>
                        <a:spcAft>
                          <a:spcPts val="0"/>
                        </a:spcAft>
                      </a:pPr>
                      <a:r>
                        <a:rPr lang="el-GR" sz="1600" dirty="0">
                          <a:solidFill>
                            <a:schemeClr val="bg1"/>
                          </a:solidFill>
                          <a:latin typeface="Cambria"/>
                          <a:ea typeface="Times New Roman"/>
                          <a:cs typeface="Times New Roman"/>
                        </a:rPr>
                        <a:t>Καθαρή ροή μετρητών από Χρηματοδοτικές Δραστηριότητες</a:t>
                      </a:r>
                      <a:endParaRPr lang="el-GR" sz="16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600" b="1" dirty="0">
                          <a:solidFill>
                            <a:schemeClr val="bg1"/>
                          </a:solidFill>
                          <a:latin typeface="Cambria"/>
                          <a:ea typeface="Calibri"/>
                          <a:cs typeface="Times New Roman"/>
                        </a:rPr>
                        <a:t>Χ</a:t>
                      </a:r>
                      <a:r>
                        <a:rPr lang="el-GR" sz="1600" b="1" baseline="-25000" dirty="0">
                          <a:solidFill>
                            <a:schemeClr val="bg1"/>
                          </a:solidFill>
                          <a:latin typeface="Cambria"/>
                          <a:ea typeface="Calibri"/>
                          <a:cs typeface="Times New Roman"/>
                        </a:rPr>
                        <a:t>3</a:t>
                      </a:r>
                      <a:endParaRPr lang="el-GR" sz="16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6" name="5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262</a:t>
            </a:fld>
            <a:endParaRPr lang="el-GR"/>
          </a:p>
        </p:txBody>
      </p:sp>
    </p:spTree>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pPr lvl="0"/>
            <a:r>
              <a:rPr lang="en-US" sz="3200" b="1" dirty="0">
                <a:solidFill>
                  <a:srgbClr val="FF0000"/>
                </a:solidFill>
              </a:rPr>
              <a:t>Τεχνική Κατάρτισης Ταμειακών Ροών</a:t>
            </a:r>
            <a:endParaRPr lang="el-GR" sz="3200" dirty="0">
              <a:solidFill>
                <a:srgbClr val="FF0000"/>
              </a:solidFill>
            </a:endParaRPr>
          </a:p>
        </p:txBody>
      </p:sp>
      <p:graphicFrame>
        <p:nvGraphicFramePr>
          <p:cNvPr id="4" name="3 - Πίνακας"/>
          <p:cNvGraphicFramePr>
            <a:graphicFrameLocks noGrp="1"/>
          </p:cNvGraphicFramePr>
          <p:nvPr/>
        </p:nvGraphicFramePr>
        <p:xfrm>
          <a:off x="285720" y="1052736"/>
          <a:ext cx="8572560" cy="5305222"/>
        </p:xfrm>
        <a:graphic>
          <a:graphicData uri="http://schemas.openxmlformats.org/drawingml/2006/table">
            <a:tbl>
              <a:tblPr/>
              <a:tblGrid>
                <a:gridCol w="5008687"/>
                <a:gridCol w="3563873"/>
              </a:tblGrid>
              <a:tr h="408094">
                <a:tc gridSpan="2">
                  <a:txBody>
                    <a:bodyPr/>
                    <a:lstStyle/>
                    <a:p>
                      <a:pPr algn="ctr">
                        <a:lnSpc>
                          <a:spcPct val="115000"/>
                        </a:lnSpc>
                        <a:spcAft>
                          <a:spcPts val="0"/>
                        </a:spcAft>
                      </a:pPr>
                      <a:r>
                        <a:rPr lang="el-GR" sz="1600" b="1" dirty="0">
                          <a:solidFill>
                            <a:srgbClr val="FF3300"/>
                          </a:solidFill>
                          <a:latin typeface="Cambria"/>
                          <a:ea typeface="Times New Roman"/>
                          <a:cs typeface="Times New Roman"/>
                        </a:rPr>
                        <a:t>ΒΗΜΑ 4</a:t>
                      </a:r>
                      <a:endParaRPr lang="el-GR" sz="1600" dirty="0">
                        <a:solidFill>
                          <a:srgbClr val="FF3300"/>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l-GR"/>
                    </a:p>
                  </a:txBody>
                  <a:tcPr/>
                </a:tc>
              </a:tr>
              <a:tr h="408094">
                <a:tc gridSpan="2">
                  <a:txBody>
                    <a:bodyPr/>
                    <a:lstStyle/>
                    <a:p>
                      <a:pPr algn="ctr">
                        <a:lnSpc>
                          <a:spcPct val="115000"/>
                        </a:lnSpc>
                        <a:spcAft>
                          <a:spcPts val="0"/>
                        </a:spcAft>
                      </a:pPr>
                      <a:r>
                        <a:rPr lang="el-GR" sz="1600" b="1" dirty="0">
                          <a:solidFill>
                            <a:schemeClr val="bg1"/>
                          </a:solidFill>
                          <a:latin typeface="Cambria"/>
                          <a:ea typeface="Times New Roman"/>
                          <a:cs typeface="Times New Roman"/>
                        </a:rPr>
                        <a:t>Άμεση και Έμμεση Μέθοδος</a:t>
                      </a:r>
                      <a:endParaRPr lang="el-GR" sz="16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r>
              <a:tr h="816188">
                <a:tc>
                  <a:txBody>
                    <a:bodyPr/>
                    <a:lstStyle/>
                    <a:p>
                      <a:pPr>
                        <a:lnSpc>
                          <a:spcPct val="115000"/>
                        </a:lnSpc>
                        <a:spcAft>
                          <a:spcPts val="0"/>
                        </a:spcAft>
                      </a:pPr>
                      <a:r>
                        <a:rPr lang="el-GR" sz="1600" dirty="0">
                          <a:solidFill>
                            <a:srgbClr val="0000FF"/>
                          </a:solidFill>
                          <a:latin typeface="Cambria"/>
                          <a:ea typeface="Times New Roman"/>
                          <a:cs typeface="Times New Roman"/>
                        </a:rPr>
                        <a:t>Καθαρή Ροή Μετρητών από Επιχειρηματικές Δραστηριότητες</a:t>
                      </a:r>
                      <a:endParaRPr lang="el-GR" sz="1600"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600" dirty="0">
                          <a:solidFill>
                            <a:schemeClr val="bg1"/>
                          </a:solidFill>
                          <a:latin typeface="Cambria"/>
                          <a:ea typeface="Calibri"/>
                          <a:cs typeface="Times New Roman"/>
                        </a:rPr>
                        <a:t>Χ</a:t>
                      </a:r>
                      <a:r>
                        <a:rPr lang="el-GR" sz="1600" baseline="-25000" dirty="0">
                          <a:solidFill>
                            <a:schemeClr val="bg1"/>
                          </a:solidFill>
                          <a:latin typeface="Cambria"/>
                          <a:ea typeface="Calibri"/>
                          <a:cs typeface="Times New Roman"/>
                        </a:rPr>
                        <a:t>1α</a:t>
                      </a:r>
                      <a:r>
                        <a:rPr lang="el-GR" sz="1600" dirty="0">
                          <a:solidFill>
                            <a:schemeClr val="bg1"/>
                          </a:solidFill>
                          <a:latin typeface="Cambria"/>
                          <a:ea typeface="Calibri"/>
                          <a:cs typeface="Times New Roman"/>
                        </a:rPr>
                        <a:t> ή Χ</a:t>
                      </a:r>
                      <a:r>
                        <a:rPr lang="el-GR" sz="1600" baseline="-25000" dirty="0">
                          <a:solidFill>
                            <a:schemeClr val="bg1"/>
                          </a:solidFill>
                          <a:latin typeface="Cambria"/>
                          <a:ea typeface="Calibri"/>
                          <a:cs typeface="Times New Roman"/>
                        </a:rPr>
                        <a:t>1β</a:t>
                      </a:r>
                      <a:endParaRPr lang="el-GR" sz="16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816188">
                <a:tc>
                  <a:txBody>
                    <a:bodyPr/>
                    <a:lstStyle/>
                    <a:p>
                      <a:pPr>
                        <a:lnSpc>
                          <a:spcPct val="115000"/>
                        </a:lnSpc>
                        <a:spcAft>
                          <a:spcPts val="0"/>
                        </a:spcAft>
                      </a:pPr>
                      <a:r>
                        <a:rPr lang="el-GR" sz="1600" dirty="0">
                          <a:solidFill>
                            <a:srgbClr val="0000FF"/>
                          </a:solidFill>
                          <a:latin typeface="Cambria"/>
                          <a:ea typeface="Times New Roman"/>
                          <a:cs typeface="Times New Roman"/>
                        </a:rPr>
                        <a:t>Καθαρή Ροή Μετρητών από Επενδυτικές Δραστηριότητες</a:t>
                      </a:r>
                      <a:endParaRPr lang="el-GR" sz="1600"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600" dirty="0">
                          <a:solidFill>
                            <a:schemeClr val="bg1"/>
                          </a:solidFill>
                          <a:latin typeface="Cambria"/>
                          <a:ea typeface="Calibri"/>
                          <a:cs typeface="Times New Roman"/>
                        </a:rPr>
                        <a:t>Χ</a:t>
                      </a:r>
                      <a:r>
                        <a:rPr lang="el-GR" sz="1600" baseline="-25000" dirty="0">
                          <a:solidFill>
                            <a:schemeClr val="bg1"/>
                          </a:solidFill>
                          <a:latin typeface="Cambria"/>
                          <a:ea typeface="Calibri"/>
                          <a:cs typeface="Times New Roman"/>
                        </a:rPr>
                        <a:t>2</a:t>
                      </a:r>
                      <a:endParaRPr lang="el-GR" sz="16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816188">
                <a:tc>
                  <a:txBody>
                    <a:bodyPr/>
                    <a:lstStyle/>
                    <a:p>
                      <a:pPr>
                        <a:lnSpc>
                          <a:spcPct val="115000"/>
                        </a:lnSpc>
                        <a:spcAft>
                          <a:spcPts val="0"/>
                        </a:spcAft>
                      </a:pPr>
                      <a:r>
                        <a:rPr lang="el-GR" sz="1600" dirty="0">
                          <a:solidFill>
                            <a:srgbClr val="0000FF"/>
                          </a:solidFill>
                          <a:latin typeface="Cambria"/>
                          <a:ea typeface="Times New Roman"/>
                          <a:cs typeface="Times New Roman"/>
                        </a:rPr>
                        <a:t>Καθαρή Ροή Μετρητών από Χρηματοδοτικές Δραστηριότητες</a:t>
                      </a:r>
                      <a:endParaRPr lang="el-GR" sz="1600"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600" dirty="0">
                          <a:solidFill>
                            <a:schemeClr val="bg1"/>
                          </a:solidFill>
                          <a:latin typeface="Cambria"/>
                          <a:ea typeface="Calibri"/>
                          <a:cs typeface="Times New Roman"/>
                        </a:rPr>
                        <a:t>(Χ</a:t>
                      </a:r>
                      <a:r>
                        <a:rPr lang="el-GR" sz="1600" baseline="-25000" dirty="0">
                          <a:solidFill>
                            <a:schemeClr val="bg1"/>
                          </a:solidFill>
                          <a:latin typeface="Cambria"/>
                          <a:ea typeface="Calibri"/>
                          <a:cs typeface="Times New Roman"/>
                        </a:rPr>
                        <a:t>3</a:t>
                      </a:r>
                      <a:r>
                        <a:rPr lang="el-GR" sz="1600" dirty="0">
                          <a:solidFill>
                            <a:schemeClr val="bg1"/>
                          </a:solidFill>
                          <a:latin typeface="Cambria"/>
                          <a:ea typeface="Calibri"/>
                          <a:cs typeface="Times New Roman"/>
                        </a:rPr>
                        <a:t>)</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08094">
                <a:tc>
                  <a:txBody>
                    <a:bodyPr/>
                    <a:lstStyle/>
                    <a:p>
                      <a:pPr>
                        <a:lnSpc>
                          <a:spcPct val="115000"/>
                        </a:lnSpc>
                        <a:spcAft>
                          <a:spcPts val="0"/>
                        </a:spcAft>
                      </a:pPr>
                      <a:r>
                        <a:rPr lang="el-GR" sz="1600" dirty="0">
                          <a:solidFill>
                            <a:srgbClr val="0000FF"/>
                          </a:solidFill>
                          <a:latin typeface="Cambria"/>
                          <a:ea typeface="Times New Roman"/>
                          <a:cs typeface="Times New Roman"/>
                        </a:rPr>
                        <a:t>Καθαρή αύξηση σε μετρητά και αντίστοιχα μετρητών</a:t>
                      </a:r>
                      <a:endParaRPr lang="el-GR" sz="1600"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600" dirty="0">
                          <a:solidFill>
                            <a:schemeClr val="bg1"/>
                          </a:solidFill>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816188">
                <a:tc>
                  <a:txBody>
                    <a:bodyPr/>
                    <a:lstStyle/>
                    <a:p>
                      <a:pPr>
                        <a:lnSpc>
                          <a:spcPct val="115000"/>
                        </a:lnSpc>
                        <a:spcAft>
                          <a:spcPts val="0"/>
                        </a:spcAft>
                      </a:pPr>
                      <a:r>
                        <a:rPr lang="el-GR" sz="1600" dirty="0">
                          <a:solidFill>
                            <a:srgbClr val="0000FF"/>
                          </a:solidFill>
                          <a:latin typeface="Cambria"/>
                          <a:ea typeface="Times New Roman"/>
                          <a:cs typeface="Times New Roman"/>
                        </a:rPr>
                        <a:t>Μετρητά και αντίστοιχα μετρητών στην αρχή της περιόδου</a:t>
                      </a:r>
                      <a:endParaRPr lang="el-GR" sz="1600"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600" dirty="0">
                          <a:solidFill>
                            <a:schemeClr val="bg1"/>
                          </a:solidFill>
                          <a:latin typeface="Cambria"/>
                          <a:ea typeface="Calibri"/>
                          <a:cs typeface="Times New Roman"/>
                        </a:rPr>
                        <a:t>ΧΧΧ</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816188">
                <a:tc>
                  <a:txBody>
                    <a:bodyPr/>
                    <a:lstStyle/>
                    <a:p>
                      <a:pPr>
                        <a:lnSpc>
                          <a:spcPct val="115000"/>
                        </a:lnSpc>
                        <a:spcAft>
                          <a:spcPts val="0"/>
                        </a:spcAft>
                      </a:pPr>
                      <a:r>
                        <a:rPr lang="el-GR" sz="1600" dirty="0">
                          <a:solidFill>
                            <a:srgbClr val="0000FF"/>
                          </a:solidFill>
                          <a:latin typeface="Cambria"/>
                          <a:ea typeface="Times New Roman"/>
                          <a:cs typeface="Times New Roman"/>
                        </a:rPr>
                        <a:t>Μετρητά και αντίστοιχα μετρητών στο τέλος της περιόδου</a:t>
                      </a:r>
                      <a:endParaRPr lang="el-GR" sz="1600" dirty="0">
                        <a:solidFill>
                          <a:srgbClr val="0000FF"/>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600" b="1" dirty="0">
                          <a:solidFill>
                            <a:schemeClr val="bg1"/>
                          </a:solidFill>
                          <a:latin typeface="Cambria"/>
                          <a:ea typeface="Calibri"/>
                          <a:cs typeface="Times New Roman"/>
                        </a:rPr>
                        <a:t>ΧΧΧ</a:t>
                      </a:r>
                      <a:endParaRPr lang="el-GR" sz="1600" dirty="0">
                        <a:solidFill>
                          <a:schemeClr val="bg1"/>
                        </a:solidFill>
                        <a:latin typeface="Cambria"/>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6" name="5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263</a:t>
            </a:fld>
            <a:endParaRPr lang="el-GR"/>
          </a:p>
        </p:txBody>
      </p:sp>
    </p:spTree>
  </p:cSld>
  <p:clrMapOvr>
    <a:masterClrMapping/>
  </p:clrMapOv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14290"/>
            <a:ext cx="9001156" cy="910082"/>
          </a:xfrm>
        </p:spPr>
        <p:txBody>
          <a:bodyPr>
            <a:noAutofit/>
          </a:bodyPr>
          <a:lstStyle/>
          <a:p>
            <a:pPr algn="ctr"/>
            <a:r>
              <a:rPr lang="el-GR" sz="2800" b="1" dirty="0" smtClean="0">
                <a:solidFill>
                  <a:srgbClr val="FF0000"/>
                </a:solidFill>
              </a:rPr>
              <a:t>ΠΑΡΑ∆ΕΙΓΜΑ ΠΗΓΩΝ ΧΡΗΣΕΩΝ ΚΕΦΑΛΑΙΩΝ &amp; ΚΑΤΑΡΤΙΣΗΣ ΤΑΜΕΙΑΚΩΝ ΡΟΩΝ (ΧΡΗΣΕΙΣ 08-09</a:t>
            </a:r>
            <a:endParaRPr lang="el-GR" sz="2800" dirty="0">
              <a:solidFill>
                <a:srgbClr val="FF0000"/>
              </a:solidFill>
            </a:endParaRPr>
          </a:p>
        </p:txBody>
      </p:sp>
      <p:graphicFrame>
        <p:nvGraphicFramePr>
          <p:cNvPr id="4" name="3 - Πίνακας"/>
          <p:cNvGraphicFramePr>
            <a:graphicFrameLocks noGrp="1"/>
          </p:cNvGraphicFramePr>
          <p:nvPr/>
        </p:nvGraphicFramePr>
        <p:xfrm>
          <a:off x="142844" y="1142991"/>
          <a:ext cx="8858312" cy="5357849"/>
        </p:xfrm>
        <a:graphic>
          <a:graphicData uri="http://schemas.openxmlformats.org/drawingml/2006/table">
            <a:tbl>
              <a:tblPr/>
              <a:tblGrid>
                <a:gridCol w="1879733"/>
                <a:gridCol w="1477566"/>
                <a:gridCol w="1472253"/>
                <a:gridCol w="1323432"/>
                <a:gridCol w="1181696"/>
                <a:gridCol w="1523632"/>
              </a:tblGrid>
              <a:tr h="174365">
                <a:tc gridSpan="6">
                  <a:txBody>
                    <a:bodyPr/>
                    <a:lstStyle/>
                    <a:p>
                      <a:pPr>
                        <a:lnSpc>
                          <a:spcPct val="115000"/>
                        </a:lnSpc>
                        <a:spcAft>
                          <a:spcPts val="0"/>
                        </a:spcAft>
                      </a:pPr>
                      <a:r>
                        <a:rPr lang="el-GR" sz="1000" b="1" dirty="0">
                          <a:solidFill>
                            <a:srgbClr val="000000"/>
                          </a:solidFill>
                          <a:latin typeface="+mj-lt"/>
                          <a:ea typeface="Times New Roman"/>
                          <a:cs typeface="Times New Roman"/>
                        </a:rPr>
                        <a:t>ΧΑΛΚΟΡ ΑΕ</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174365">
                <a:tc gridSpan="6">
                  <a:txBody>
                    <a:bodyPr/>
                    <a:lstStyle/>
                    <a:p>
                      <a:pPr>
                        <a:lnSpc>
                          <a:spcPct val="115000"/>
                        </a:lnSpc>
                        <a:spcAft>
                          <a:spcPts val="0"/>
                        </a:spcAft>
                      </a:pPr>
                      <a:r>
                        <a:rPr lang="el-GR" sz="1000" b="1">
                          <a:solidFill>
                            <a:srgbClr val="000000"/>
                          </a:solidFill>
                          <a:latin typeface="+mj-lt"/>
                          <a:ea typeface="Times New Roman"/>
                          <a:cs typeface="Times New Roman"/>
                        </a:rPr>
                        <a:t>Κατάσταση Οικονοµικής Θέσης-(Ποσά σε Ευρώ)</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48730">
                <a:tc>
                  <a:txBody>
                    <a:bodyPr/>
                    <a:lstStyle/>
                    <a:p>
                      <a:pPr>
                        <a:lnSpc>
                          <a:spcPct val="115000"/>
                        </a:lnSpc>
                        <a:spcAft>
                          <a:spcPts val="0"/>
                        </a:spcAft>
                      </a:pPr>
                      <a:r>
                        <a:rPr lang="el-GR" sz="1000" b="1">
                          <a:solidFill>
                            <a:srgbClr val="FF0000"/>
                          </a:solidFill>
                          <a:latin typeface="+mj-lt"/>
                          <a:ea typeface="Times New Roman"/>
                          <a:cs typeface="Times New Roman"/>
                        </a:rPr>
                        <a:t>ΕΝΕΡΓΗΤΙΚΟ</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50" b="1">
                          <a:solidFill>
                            <a:srgbClr val="000000"/>
                          </a:solidFill>
                          <a:latin typeface="+mj-lt"/>
                          <a:ea typeface="Times New Roman"/>
                          <a:cs typeface="Times New Roman"/>
                        </a:rPr>
                        <a:t>2009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50" b="1" dirty="0">
                          <a:solidFill>
                            <a:srgbClr val="000000"/>
                          </a:solidFill>
                          <a:latin typeface="+mj-lt"/>
                          <a:ea typeface="Times New Roman"/>
                          <a:cs typeface="Times New Roman"/>
                        </a:rPr>
                        <a:t>2008</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00" b="1">
                          <a:solidFill>
                            <a:srgbClr val="000000"/>
                          </a:solidFill>
                          <a:latin typeface="+mj-lt"/>
                          <a:ea typeface="Times New Roman"/>
                          <a:cs typeface="Times New Roman"/>
                        </a:rPr>
                        <a:t>Διαφορά (Τιμή 2009-Τιμή 2008)</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00" b="1">
                          <a:solidFill>
                            <a:srgbClr val="000000"/>
                          </a:solidFill>
                          <a:latin typeface="+mj-lt"/>
                          <a:ea typeface="Times New Roman"/>
                          <a:cs typeface="Times New Roman"/>
                        </a:rPr>
                        <a:t>ΠΗΓΗ</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00" b="1">
                          <a:solidFill>
                            <a:srgbClr val="000000"/>
                          </a:solidFill>
                          <a:latin typeface="+mj-lt"/>
                          <a:ea typeface="Times New Roman"/>
                          <a:cs typeface="Times New Roman"/>
                        </a:rPr>
                        <a:t>ΧΡΗΣΗ</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333727">
                <a:tc>
                  <a:txBody>
                    <a:bodyPr/>
                    <a:lstStyle/>
                    <a:p>
                      <a:pPr>
                        <a:lnSpc>
                          <a:spcPct val="115000"/>
                        </a:lnSpc>
                        <a:spcAft>
                          <a:spcPts val="0"/>
                        </a:spcAft>
                      </a:pPr>
                      <a:r>
                        <a:rPr lang="el-GR" sz="1000" b="1">
                          <a:solidFill>
                            <a:srgbClr val="000000"/>
                          </a:solidFill>
                          <a:latin typeface="+mj-lt"/>
                          <a:ea typeface="Times New Roman"/>
                          <a:cs typeface="Times New Roman"/>
                        </a:rPr>
                        <a:t>Μη κυκλοφορούν ενεργητικό</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333727">
                <a:tc>
                  <a:txBody>
                    <a:bodyPr/>
                    <a:lstStyle/>
                    <a:p>
                      <a:pPr>
                        <a:lnSpc>
                          <a:spcPct val="115000"/>
                        </a:lnSpc>
                        <a:spcAft>
                          <a:spcPts val="0"/>
                        </a:spcAft>
                      </a:pPr>
                      <a:r>
                        <a:rPr lang="el-GR" sz="1000" b="1">
                          <a:solidFill>
                            <a:srgbClr val="000000"/>
                          </a:solidFill>
                          <a:latin typeface="+mj-lt"/>
                          <a:ea typeface="Times New Roman"/>
                          <a:cs typeface="Times New Roman"/>
                        </a:rPr>
                        <a:t>Γήπεδα, κτίρια &amp; εξοπλισµός</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330.276.516</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332.292.304</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-2.015.788</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2.015.788</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4365">
                <a:tc>
                  <a:txBody>
                    <a:bodyPr/>
                    <a:lstStyle/>
                    <a:p>
                      <a:pPr>
                        <a:lnSpc>
                          <a:spcPct val="115000"/>
                        </a:lnSpc>
                        <a:spcAft>
                          <a:spcPts val="0"/>
                        </a:spcAft>
                      </a:pPr>
                      <a:r>
                        <a:rPr lang="el-GR" sz="1000" b="1">
                          <a:solidFill>
                            <a:srgbClr val="000000"/>
                          </a:solidFill>
                          <a:latin typeface="+mj-lt"/>
                          <a:ea typeface="Times New Roman"/>
                          <a:cs typeface="Times New Roman"/>
                        </a:rPr>
                        <a:t>Άυλα περιουσιακά στοιχεία</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965.485</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1.127.298</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-161.813</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161.813</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74365">
                <a:tc>
                  <a:txBody>
                    <a:bodyPr/>
                    <a:lstStyle/>
                    <a:p>
                      <a:pPr>
                        <a:lnSpc>
                          <a:spcPct val="115000"/>
                        </a:lnSpc>
                        <a:spcAft>
                          <a:spcPts val="0"/>
                        </a:spcAft>
                      </a:pPr>
                      <a:r>
                        <a:rPr lang="el-GR" sz="1000" b="1">
                          <a:solidFill>
                            <a:srgbClr val="000000"/>
                          </a:solidFill>
                          <a:latin typeface="+mj-lt"/>
                          <a:ea typeface="Times New Roman"/>
                          <a:cs typeface="Times New Roman"/>
                        </a:rPr>
                        <a:t>Επενδύσεις σε ακίνητα</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2.152.565</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2.152.565</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4365">
                <a:tc>
                  <a:txBody>
                    <a:bodyPr/>
                    <a:lstStyle/>
                    <a:p>
                      <a:pPr>
                        <a:lnSpc>
                          <a:spcPct val="115000"/>
                        </a:lnSpc>
                        <a:spcAft>
                          <a:spcPts val="0"/>
                        </a:spcAft>
                      </a:pPr>
                      <a:r>
                        <a:rPr lang="el-GR" sz="1000" b="1">
                          <a:solidFill>
                            <a:srgbClr val="000000"/>
                          </a:solidFill>
                          <a:latin typeface="+mj-lt"/>
                          <a:ea typeface="Times New Roman"/>
                          <a:cs typeface="Times New Roman"/>
                        </a:rPr>
                        <a:t>Συµµετοχές</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5.992.845</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6.881.712</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-888.867</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888.867</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05635">
                <a:tc>
                  <a:txBody>
                    <a:bodyPr/>
                    <a:lstStyle/>
                    <a:p>
                      <a:pPr>
                        <a:lnSpc>
                          <a:spcPct val="115000"/>
                        </a:lnSpc>
                        <a:spcAft>
                          <a:spcPts val="0"/>
                        </a:spcAft>
                      </a:pPr>
                      <a:r>
                        <a:rPr lang="el-GR" sz="1000" b="1">
                          <a:solidFill>
                            <a:srgbClr val="000000"/>
                          </a:solidFill>
                          <a:latin typeface="+mj-lt"/>
                          <a:ea typeface="Times New Roman"/>
                          <a:cs typeface="Times New Roman"/>
                        </a:rPr>
                        <a:t>Χρηµατοοικονοµικά στοιχεία διαθέσιµα προς πώληση</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4.301.447</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1.679.181</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2.622.266</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2.622.266</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4365">
                <a:tc>
                  <a:txBody>
                    <a:bodyPr/>
                    <a:lstStyle/>
                    <a:p>
                      <a:pPr>
                        <a:lnSpc>
                          <a:spcPct val="115000"/>
                        </a:lnSpc>
                        <a:spcAft>
                          <a:spcPts val="0"/>
                        </a:spcAft>
                      </a:pPr>
                      <a:r>
                        <a:rPr lang="el-GR" sz="1000" b="1">
                          <a:solidFill>
                            <a:srgbClr val="000000"/>
                          </a:solidFill>
                          <a:latin typeface="+mj-lt"/>
                          <a:ea typeface="Times New Roman"/>
                          <a:cs typeface="Times New Roman"/>
                        </a:rPr>
                        <a:t>Παράγωγα</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39.130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-39.130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39.130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74365">
                <a:tc>
                  <a:txBody>
                    <a:bodyPr/>
                    <a:lstStyle/>
                    <a:p>
                      <a:pPr>
                        <a:lnSpc>
                          <a:spcPct val="115000"/>
                        </a:lnSpc>
                        <a:spcAft>
                          <a:spcPts val="0"/>
                        </a:spcAft>
                      </a:pPr>
                      <a:r>
                        <a:rPr lang="el-GR" sz="1000" b="1">
                          <a:solidFill>
                            <a:srgbClr val="000000"/>
                          </a:solidFill>
                          <a:latin typeface="+mj-lt"/>
                          <a:ea typeface="Times New Roman"/>
                          <a:cs typeface="Times New Roman"/>
                        </a:rPr>
                        <a:t>Λοιπές απαιτήσεις</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1.504.606</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1.578.706</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-74.100</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74.100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48730">
                <a:tc>
                  <a:txBody>
                    <a:bodyPr/>
                    <a:lstStyle/>
                    <a:p>
                      <a:pPr>
                        <a:lnSpc>
                          <a:spcPct val="115000"/>
                        </a:lnSpc>
                        <a:spcAft>
                          <a:spcPts val="0"/>
                        </a:spcAft>
                      </a:pPr>
                      <a:r>
                        <a:rPr lang="el-GR" sz="1000" b="1">
                          <a:solidFill>
                            <a:srgbClr val="000000"/>
                          </a:solidFill>
                          <a:latin typeface="+mj-lt"/>
                          <a:ea typeface="Times New Roman"/>
                          <a:cs typeface="Times New Roman"/>
                        </a:rPr>
                        <a:t>Απαιτήσεις από αναβαλλόµενους φόρους</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5.523.929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3.770.095</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1.753.834</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1.753.834</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74365">
                <a:tc>
                  <a:txBody>
                    <a:bodyPr/>
                    <a:lstStyle/>
                    <a:p>
                      <a:pPr>
                        <a:lnSpc>
                          <a:spcPct val="115000"/>
                        </a:lnSpc>
                        <a:spcAft>
                          <a:spcPts val="0"/>
                        </a:spcAft>
                      </a:pPr>
                      <a:r>
                        <a:rPr lang="el-GR" sz="1000" b="1">
                          <a:solidFill>
                            <a:srgbClr val="000000"/>
                          </a:solidFill>
                          <a:latin typeface="+mj-lt"/>
                          <a:ea typeface="Times New Roman"/>
                          <a:cs typeface="Times New Roman"/>
                        </a:rPr>
                        <a:t>Σύνολο</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u="sng">
                          <a:solidFill>
                            <a:srgbClr val="000000"/>
                          </a:solidFill>
                          <a:latin typeface="+mj-lt"/>
                          <a:ea typeface="Times New Roman"/>
                          <a:cs typeface="Times New Roman"/>
                        </a:rPr>
                        <a:t>350.717.393</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u="sng">
                          <a:solidFill>
                            <a:srgbClr val="000000"/>
                          </a:solidFill>
                          <a:latin typeface="+mj-lt"/>
                          <a:ea typeface="Times New Roman"/>
                          <a:cs typeface="Times New Roman"/>
                        </a:rPr>
                        <a:t>349.520.991</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1.196.402</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4365">
                <a:tc>
                  <a:txBody>
                    <a:bodyPr/>
                    <a:lstStyle/>
                    <a:p>
                      <a:pPr>
                        <a:lnSpc>
                          <a:spcPct val="115000"/>
                        </a:lnSpc>
                        <a:spcAft>
                          <a:spcPts val="0"/>
                        </a:spcAft>
                      </a:pPr>
                      <a:r>
                        <a:rPr lang="el-GR" sz="1000" b="1">
                          <a:solidFill>
                            <a:srgbClr val="000000"/>
                          </a:solidFill>
                          <a:latin typeface="+mj-lt"/>
                          <a:ea typeface="Times New Roman"/>
                          <a:cs typeface="Times New Roman"/>
                        </a:rPr>
                        <a:t>Κυκλοφορούν ενεργητικό</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174365">
                <a:tc>
                  <a:txBody>
                    <a:bodyPr/>
                    <a:lstStyle/>
                    <a:p>
                      <a:pPr>
                        <a:lnSpc>
                          <a:spcPct val="115000"/>
                        </a:lnSpc>
                        <a:spcAft>
                          <a:spcPts val="0"/>
                        </a:spcAft>
                      </a:pPr>
                      <a:r>
                        <a:rPr lang="el-GR" sz="1000" b="1">
                          <a:solidFill>
                            <a:srgbClr val="000000"/>
                          </a:solidFill>
                          <a:latin typeface="+mj-lt"/>
                          <a:ea typeface="Times New Roman"/>
                          <a:cs typeface="Times New Roman"/>
                        </a:rPr>
                        <a:t>Αποθέµατα</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184.408.321</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212.260.580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-27.852.259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27.852.259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48730">
                <a:tc>
                  <a:txBody>
                    <a:bodyPr/>
                    <a:lstStyle/>
                    <a:p>
                      <a:pPr>
                        <a:lnSpc>
                          <a:spcPct val="115000"/>
                        </a:lnSpc>
                        <a:spcAft>
                          <a:spcPts val="0"/>
                        </a:spcAft>
                      </a:pPr>
                      <a:r>
                        <a:rPr lang="el-GR" sz="1000" b="1">
                          <a:solidFill>
                            <a:srgbClr val="000000"/>
                          </a:solidFill>
                          <a:latin typeface="+mj-lt"/>
                          <a:ea typeface="Times New Roman"/>
                          <a:cs typeface="Times New Roman"/>
                        </a:rPr>
                        <a:t>Εµπορικές και λοιπές απαιτήσεις</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147.511.723</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185.398.015</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-37.886.292</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37.886.292</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74365">
                <a:tc>
                  <a:txBody>
                    <a:bodyPr/>
                    <a:lstStyle/>
                    <a:p>
                      <a:pPr>
                        <a:lnSpc>
                          <a:spcPct val="115000"/>
                        </a:lnSpc>
                        <a:spcAft>
                          <a:spcPts val="0"/>
                        </a:spcAft>
                      </a:pPr>
                      <a:r>
                        <a:rPr lang="el-GR" sz="1000" b="1">
                          <a:solidFill>
                            <a:srgbClr val="000000"/>
                          </a:solidFill>
                          <a:latin typeface="+mj-lt"/>
                          <a:ea typeface="Times New Roman"/>
                          <a:cs typeface="Times New Roman"/>
                        </a:rPr>
                        <a:t>Παράγωγα</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1.911.638</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11.393.833</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-9.482.195</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9.482.195</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23095">
                <a:tc>
                  <a:txBody>
                    <a:bodyPr/>
                    <a:lstStyle/>
                    <a:p>
                      <a:pPr>
                        <a:lnSpc>
                          <a:spcPct val="115000"/>
                        </a:lnSpc>
                        <a:spcAft>
                          <a:spcPts val="0"/>
                        </a:spcAft>
                      </a:pPr>
                      <a:r>
                        <a:rPr lang="el-GR" sz="1000" b="1">
                          <a:solidFill>
                            <a:srgbClr val="000000"/>
                          </a:solidFill>
                          <a:latin typeface="+mj-lt"/>
                          <a:ea typeface="Times New Roman"/>
                          <a:cs typeface="Times New Roman"/>
                        </a:rPr>
                        <a:t>Χρηµατοοικονοµικά στοιχεία σε εύλογη αξία µέσω αποτελεσµάτων</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8.231</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8.231</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348730">
                <a:tc>
                  <a:txBody>
                    <a:bodyPr/>
                    <a:lstStyle/>
                    <a:p>
                      <a:pPr>
                        <a:lnSpc>
                          <a:spcPct val="115000"/>
                        </a:lnSpc>
                        <a:spcAft>
                          <a:spcPts val="0"/>
                        </a:spcAft>
                      </a:pPr>
                      <a:r>
                        <a:rPr lang="el-GR" sz="1000" b="1">
                          <a:solidFill>
                            <a:srgbClr val="000000"/>
                          </a:solidFill>
                          <a:latin typeface="+mj-lt"/>
                          <a:ea typeface="Times New Roman"/>
                          <a:cs typeface="Times New Roman"/>
                        </a:rPr>
                        <a:t>Ταµειακά διαθέσιµα και ισοδύναµα αυτών</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17.753.177</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58.971.221</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-41.218.044</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41.218.044</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74365">
                <a:tc>
                  <a:txBody>
                    <a:bodyPr/>
                    <a:lstStyle/>
                    <a:p>
                      <a:pPr>
                        <a:lnSpc>
                          <a:spcPct val="115000"/>
                        </a:lnSpc>
                        <a:spcAft>
                          <a:spcPts val="0"/>
                        </a:spcAft>
                      </a:pPr>
                      <a:r>
                        <a:rPr lang="el-GR" sz="1000" b="1">
                          <a:solidFill>
                            <a:srgbClr val="000000"/>
                          </a:solidFill>
                          <a:latin typeface="+mj-lt"/>
                          <a:ea typeface="Times New Roman"/>
                          <a:cs typeface="Times New Roman"/>
                        </a:rPr>
                        <a:t>Σύνολο</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b="1" u="sng">
                          <a:solidFill>
                            <a:srgbClr val="000000"/>
                          </a:solidFill>
                          <a:latin typeface="+mj-lt"/>
                          <a:ea typeface="Times New Roman"/>
                          <a:cs typeface="Times New Roman"/>
                        </a:rPr>
                        <a:t>351.593.090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b="1" u="sng">
                          <a:solidFill>
                            <a:srgbClr val="000000"/>
                          </a:solidFill>
                          <a:latin typeface="+mj-lt"/>
                          <a:ea typeface="Times New Roman"/>
                          <a:cs typeface="Times New Roman"/>
                        </a:rPr>
                        <a:t>468.031.880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-116.438.790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174365">
                <a:tc>
                  <a:txBody>
                    <a:bodyPr/>
                    <a:lstStyle/>
                    <a:p>
                      <a:pPr>
                        <a:lnSpc>
                          <a:spcPct val="115000"/>
                        </a:lnSpc>
                        <a:spcAft>
                          <a:spcPts val="0"/>
                        </a:spcAft>
                      </a:pPr>
                      <a:r>
                        <a:rPr lang="el-GR" sz="1000" b="1" dirty="0">
                          <a:solidFill>
                            <a:srgbClr val="000000"/>
                          </a:solidFill>
                          <a:latin typeface="+mj-lt"/>
                          <a:ea typeface="Times New Roman"/>
                          <a:cs typeface="Times New Roman"/>
                        </a:rPr>
                        <a:t>Σύνολο ενεργητικού</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dirty="0">
                          <a:solidFill>
                            <a:srgbClr val="000000"/>
                          </a:solidFill>
                          <a:latin typeface="+mj-lt"/>
                          <a:ea typeface="Times New Roman"/>
                          <a:cs typeface="Times New Roman"/>
                        </a:rPr>
                        <a:t>702.310.483</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a:solidFill>
                            <a:srgbClr val="000000"/>
                          </a:solidFill>
                          <a:latin typeface="+mj-lt"/>
                          <a:ea typeface="Times New Roman"/>
                          <a:cs typeface="Times New Roman"/>
                        </a:rPr>
                        <a:t>817.552.871</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-115.242.388</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bl>
          </a:graphicData>
        </a:graphic>
      </p:graphicFrame>
      <p:sp>
        <p:nvSpPr>
          <p:cNvPr id="6" name="5 - Θέση αριθμού διαφάνειας"/>
          <p:cNvSpPr>
            <a:spLocks noGrp="1"/>
          </p:cNvSpPr>
          <p:nvPr>
            <p:ph type="sldNum" sz="quarter" idx="4294967295"/>
          </p:nvPr>
        </p:nvSpPr>
        <p:spPr>
          <a:xfrm>
            <a:off x="8143900" y="6500834"/>
            <a:ext cx="542900" cy="220641"/>
          </a:xfrm>
          <a:prstGeom prst="rect">
            <a:avLst/>
          </a:prstGeom>
        </p:spPr>
        <p:txBody>
          <a:bodyPr/>
          <a:lstStyle/>
          <a:p>
            <a:fld id="{D5749F1D-BA61-48D9-8B82-4B1F9C6348F4}" type="slidenum">
              <a:rPr lang="el-GR" smtClean="0"/>
              <a:pPr/>
              <a:t>264</a:t>
            </a:fld>
            <a:endParaRPr lang="el-GR" dirty="0"/>
          </a:p>
        </p:txBody>
      </p:sp>
    </p:spTree>
  </p:cSld>
  <p:clrMapOvr>
    <a:masterClrMapping/>
  </p:clrMapOvr>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pPr algn="ctr"/>
            <a:r>
              <a:rPr lang="el-GR" sz="2800" b="1" dirty="0" smtClean="0">
                <a:solidFill>
                  <a:srgbClr val="FF0000"/>
                </a:solidFill>
              </a:rPr>
              <a:t/>
            </a:r>
            <a:br>
              <a:rPr lang="el-GR" sz="2800" b="1" dirty="0" smtClean="0">
                <a:solidFill>
                  <a:srgbClr val="FF0000"/>
                </a:solidFill>
              </a:rPr>
            </a:br>
            <a:r>
              <a:rPr lang="el-GR" sz="2800" b="1" dirty="0" smtClean="0">
                <a:solidFill>
                  <a:srgbClr val="FF0000"/>
                </a:solidFill>
              </a:rPr>
              <a:t>ΠΑΡΑ∆ΕΙΓΜΑ ΠΗΓΩΝ ΧΡΗΣΕΩΝ ΚΕΦΑΛΑΙΩΝ &amp; ΚΑΤΑΡΤΙΣΗΣ ΤΑΜΕΙΑΚΩΝ ΡΟΩΝ (ΧΡΗΣΕΙΣ 08-09)</a:t>
            </a:r>
            <a:endParaRPr lang="el-GR" sz="2800" dirty="0">
              <a:solidFill>
                <a:srgbClr val="FF0000"/>
              </a:solidFill>
            </a:endParaRPr>
          </a:p>
        </p:txBody>
      </p:sp>
      <p:graphicFrame>
        <p:nvGraphicFramePr>
          <p:cNvPr id="4" name="3 - Πίνακας"/>
          <p:cNvGraphicFramePr>
            <a:graphicFrameLocks noGrp="1"/>
          </p:cNvGraphicFramePr>
          <p:nvPr/>
        </p:nvGraphicFramePr>
        <p:xfrm>
          <a:off x="214283" y="1071541"/>
          <a:ext cx="8572558" cy="5357855"/>
        </p:xfrm>
        <a:graphic>
          <a:graphicData uri="http://schemas.openxmlformats.org/drawingml/2006/table">
            <a:tbl>
              <a:tblPr/>
              <a:tblGrid>
                <a:gridCol w="1819095"/>
                <a:gridCol w="1429902"/>
                <a:gridCol w="1424761"/>
                <a:gridCol w="1280741"/>
                <a:gridCol w="1143577"/>
                <a:gridCol w="1474482"/>
              </a:tblGrid>
              <a:tr h="267893">
                <a:tc gridSpan="6">
                  <a:txBody>
                    <a:bodyPr/>
                    <a:lstStyle/>
                    <a:p>
                      <a:pPr>
                        <a:lnSpc>
                          <a:spcPct val="115000"/>
                        </a:lnSpc>
                        <a:spcAft>
                          <a:spcPts val="0"/>
                        </a:spcAft>
                      </a:pPr>
                      <a:r>
                        <a:rPr lang="el-GR" sz="1200" b="1" dirty="0">
                          <a:solidFill>
                            <a:srgbClr val="000000"/>
                          </a:solidFill>
                          <a:latin typeface="+mn-lt"/>
                          <a:ea typeface="Times New Roman"/>
                          <a:cs typeface="Times New Roman"/>
                        </a:rPr>
                        <a:t>ΧΑΛΚΟΡ ΑΕ</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67893">
                <a:tc gridSpan="6">
                  <a:txBody>
                    <a:bodyPr/>
                    <a:lstStyle/>
                    <a:p>
                      <a:pPr>
                        <a:lnSpc>
                          <a:spcPct val="115000"/>
                        </a:lnSpc>
                        <a:spcAft>
                          <a:spcPts val="0"/>
                        </a:spcAft>
                      </a:pPr>
                      <a:r>
                        <a:rPr lang="el-GR" sz="1200" b="1">
                          <a:solidFill>
                            <a:srgbClr val="000000"/>
                          </a:solidFill>
                          <a:latin typeface="+mn-lt"/>
                          <a:ea typeface="Times New Roman"/>
                          <a:cs typeface="Times New Roman"/>
                        </a:rPr>
                        <a:t>Κατάσταση Οικονοµικής Θέσης-(Ποσά σε Ευρώ)</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67893">
                <a:tc>
                  <a:txBody>
                    <a:bodyPr/>
                    <a:lstStyle/>
                    <a:p>
                      <a:pPr>
                        <a:lnSpc>
                          <a:spcPct val="115000"/>
                        </a:lnSpc>
                        <a:spcAft>
                          <a:spcPts val="0"/>
                        </a:spcAft>
                      </a:pPr>
                      <a:r>
                        <a:rPr lang="el-GR" sz="1200" b="1" dirty="0">
                          <a:solidFill>
                            <a:srgbClr val="FF0000"/>
                          </a:solidFill>
                          <a:latin typeface="+mn-lt"/>
                          <a:ea typeface="Times New Roman"/>
                          <a:cs typeface="Times New Roman"/>
                        </a:rPr>
                        <a:t>ΠΑΘΗΤΙΚΟ</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r>
                        <a:rPr lang="el-GR" sz="1200" b="1" dirty="0" smtClean="0">
                          <a:latin typeface="+mn-lt"/>
                        </a:rPr>
                        <a:t>ΠΗΓΗ</a:t>
                      </a:r>
                      <a:endParaRPr lang="el-GR" sz="1200" b="1"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pPr algn="ctr"/>
                      <a:r>
                        <a:rPr lang="el-GR" sz="1200" b="1" dirty="0" smtClean="0">
                          <a:latin typeface="+mn-lt"/>
                        </a:rPr>
                        <a:t>ΧΡΗΣΗ</a:t>
                      </a:r>
                      <a:endParaRPr lang="el-GR" sz="1200" b="1"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267893">
                <a:tc>
                  <a:txBody>
                    <a:bodyPr/>
                    <a:lstStyle/>
                    <a:p>
                      <a:pPr>
                        <a:lnSpc>
                          <a:spcPct val="115000"/>
                        </a:lnSpc>
                        <a:spcAft>
                          <a:spcPts val="0"/>
                        </a:spcAft>
                      </a:pPr>
                      <a:r>
                        <a:rPr lang="el-GR" sz="1200" b="1">
                          <a:solidFill>
                            <a:srgbClr val="FF0000"/>
                          </a:solidFill>
                          <a:latin typeface="+mn-lt"/>
                          <a:ea typeface="Times New Roman"/>
                          <a:cs typeface="Times New Roman"/>
                        </a:rPr>
                        <a:t>Ι∆ΙΑ ΚΕΦΑΛΑΙΑ</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267893">
                <a:tc>
                  <a:txBody>
                    <a:bodyPr/>
                    <a:lstStyle/>
                    <a:p>
                      <a:pPr>
                        <a:lnSpc>
                          <a:spcPct val="115000"/>
                        </a:lnSpc>
                        <a:spcAft>
                          <a:spcPts val="0"/>
                        </a:spcAft>
                      </a:pPr>
                      <a:r>
                        <a:rPr lang="el-GR" sz="1200" b="1">
                          <a:solidFill>
                            <a:srgbClr val="000000"/>
                          </a:solidFill>
                          <a:latin typeface="+mn-lt"/>
                          <a:ea typeface="Times New Roman"/>
                          <a:cs typeface="Times New Roman"/>
                        </a:rPr>
                        <a:t>Ίδια κεφάλαια</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267893">
                <a:tc>
                  <a:txBody>
                    <a:bodyPr/>
                    <a:lstStyle/>
                    <a:p>
                      <a:pPr>
                        <a:lnSpc>
                          <a:spcPct val="115000"/>
                        </a:lnSpc>
                        <a:spcAft>
                          <a:spcPts val="0"/>
                        </a:spcAft>
                      </a:pPr>
                      <a:r>
                        <a:rPr lang="el-GR" sz="1200" b="1">
                          <a:solidFill>
                            <a:srgbClr val="000000"/>
                          </a:solidFill>
                          <a:latin typeface="+mn-lt"/>
                          <a:ea typeface="Times New Roman"/>
                          <a:cs typeface="Times New Roman"/>
                        </a:rPr>
                        <a:t>Μετοχικό κεφάλαιο</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n-lt"/>
                          <a:ea typeface="Times New Roman"/>
                          <a:cs typeface="Times New Roman"/>
                        </a:rPr>
                        <a:t>38.486.258</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dirty="0">
                          <a:solidFill>
                            <a:srgbClr val="000000"/>
                          </a:solidFill>
                          <a:latin typeface="+mn-lt"/>
                          <a:ea typeface="Times New Roman"/>
                          <a:cs typeface="Times New Roman"/>
                        </a:rPr>
                        <a:t>38.486.258</a:t>
                      </a:r>
                      <a:endParaRPr lang="el-GR" sz="1200" dirty="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n-lt"/>
                          <a:ea typeface="Times New Roman"/>
                          <a:cs typeface="Times New Roman"/>
                        </a:rPr>
                        <a:t>0</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535785">
                <a:tc>
                  <a:txBody>
                    <a:bodyPr/>
                    <a:lstStyle/>
                    <a:p>
                      <a:pPr>
                        <a:lnSpc>
                          <a:spcPct val="115000"/>
                        </a:lnSpc>
                        <a:spcAft>
                          <a:spcPts val="0"/>
                        </a:spcAft>
                      </a:pPr>
                      <a:r>
                        <a:rPr lang="el-GR" sz="1200" b="1">
                          <a:solidFill>
                            <a:srgbClr val="000000"/>
                          </a:solidFill>
                          <a:latin typeface="+mn-lt"/>
                          <a:ea typeface="Times New Roman"/>
                          <a:cs typeface="Times New Roman"/>
                        </a:rPr>
                        <a:t>∆ιαφορά από έκδοση µετοχών υπέρ το άρτιο</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n-lt"/>
                          <a:ea typeface="Times New Roman"/>
                          <a:cs typeface="Times New Roman"/>
                        </a:rPr>
                        <a:t>67.138.064</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n-lt"/>
                          <a:ea typeface="Times New Roman"/>
                          <a:cs typeface="Times New Roman"/>
                        </a:rPr>
                        <a:t>67.138.064</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n-lt"/>
                          <a:ea typeface="Times New Roman"/>
                          <a:cs typeface="Times New Roman"/>
                        </a:rPr>
                        <a:t>0</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803678">
                <a:tc>
                  <a:txBody>
                    <a:bodyPr/>
                    <a:lstStyle/>
                    <a:p>
                      <a:pPr>
                        <a:lnSpc>
                          <a:spcPct val="115000"/>
                        </a:lnSpc>
                        <a:spcAft>
                          <a:spcPts val="0"/>
                        </a:spcAft>
                      </a:pPr>
                      <a:r>
                        <a:rPr lang="el-GR" sz="1200" b="1">
                          <a:solidFill>
                            <a:srgbClr val="000000"/>
                          </a:solidFill>
                          <a:latin typeface="+mn-lt"/>
                          <a:ea typeface="Times New Roman"/>
                          <a:cs typeface="Times New Roman"/>
                        </a:rPr>
                        <a:t>Συναλλαγµατικές διαφορές ενοποίησης ξένων θυγατρικών</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n-lt"/>
                          <a:ea typeface="Times New Roman"/>
                          <a:cs typeface="Times New Roman"/>
                        </a:rPr>
                        <a:t>-5.855.150</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n-lt"/>
                          <a:ea typeface="Times New Roman"/>
                          <a:cs typeface="Times New Roman"/>
                        </a:rPr>
                        <a:t>-4.206.267</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n-lt"/>
                          <a:ea typeface="Times New Roman"/>
                          <a:cs typeface="Times New Roman"/>
                        </a:rPr>
                        <a:t>-1.648.883</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n-lt"/>
                          <a:ea typeface="Times New Roman"/>
                          <a:cs typeface="Times New Roman"/>
                        </a:rPr>
                        <a:t>1.648.883</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67893">
                <a:tc>
                  <a:txBody>
                    <a:bodyPr/>
                    <a:lstStyle/>
                    <a:p>
                      <a:pPr>
                        <a:lnSpc>
                          <a:spcPct val="115000"/>
                        </a:lnSpc>
                        <a:spcAft>
                          <a:spcPts val="0"/>
                        </a:spcAft>
                      </a:pPr>
                      <a:r>
                        <a:rPr lang="el-GR" sz="1200" b="1">
                          <a:solidFill>
                            <a:srgbClr val="000000"/>
                          </a:solidFill>
                          <a:latin typeface="+mn-lt"/>
                          <a:ea typeface="Times New Roman"/>
                          <a:cs typeface="Times New Roman"/>
                        </a:rPr>
                        <a:t>Λοιπά αποθεµατικά</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n-lt"/>
                          <a:ea typeface="Times New Roman"/>
                          <a:cs typeface="Times New Roman"/>
                        </a:rPr>
                        <a:t>71.375.174</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n-lt"/>
                          <a:ea typeface="Times New Roman"/>
                          <a:cs typeface="Times New Roman"/>
                        </a:rPr>
                        <a:t>78.319.258</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n-lt"/>
                          <a:ea typeface="Times New Roman"/>
                          <a:cs typeface="Times New Roman"/>
                        </a:rPr>
                        <a:t>-6.944.084</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n-lt"/>
                          <a:ea typeface="Times New Roman"/>
                          <a:cs typeface="Times New Roman"/>
                        </a:rPr>
                        <a:t>6.944.084</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7893">
                <a:tc>
                  <a:txBody>
                    <a:bodyPr/>
                    <a:lstStyle/>
                    <a:p>
                      <a:pPr>
                        <a:lnSpc>
                          <a:spcPct val="115000"/>
                        </a:lnSpc>
                        <a:spcAft>
                          <a:spcPts val="0"/>
                        </a:spcAft>
                      </a:pPr>
                      <a:r>
                        <a:rPr lang="el-GR" sz="1200" b="1">
                          <a:solidFill>
                            <a:srgbClr val="000000"/>
                          </a:solidFill>
                          <a:latin typeface="+mn-lt"/>
                          <a:ea typeface="Times New Roman"/>
                          <a:cs typeface="Times New Roman"/>
                        </a:rPr>
                        <a:t>Κέρδη εις νέον</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n-lt"/>
                          <a:ea typeface="Times New Roman"/>
                          <a:cs typeface="Times New Roman"/>
                        </a:rPr>
                        <a:t>-10.780.117</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n-lt"/>
                          <a:ea typeface="Times New Roman"/>
                          <a:cs typeface="Times New Roman"/>
                        </a:rPr>
                        <a:t>8.118.415</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n-lt"/>
                          <a:ea typeface="Times New Roman"/>
                          <a:cs typeface="Times New Roman"/>
                        </a:rPr>
                        <a:t>-18.898.532</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n-lt"/>
                          <a:ea typeface="Times New Roman"/>
                          <a:cs typeface="Times New Roman"/>
                        </a:rPr>
                        <a:t>18.898.532</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803678">
                <a:tc>
                  <a:txBody>
                    <a:bodyPr/>
                    <a:lstStyle/>
                    <a:p>
                      <a:pPr>
                        <a:lnSpc>
                          <a:spcPct val="115000"/>
                        </a:lnSpc>
                        <a:spcAft>
                          <a:spcPts val="0"/>
                        </a:spcAft>
                      </a:pPr>
                      <a:r>
                        <a:rPr lang="el-GR" sz="1200" b="1">
                          <a:solidFill>
                            <a:srgbClr val="000000"/>
                          </a:solidFill>
                          <a:latin typeface="+mn-lt"/>
                          <a:ea typeface="Times New Roman"/>
                          <a:cs typeface="Times New Roman"/>
                        </a:rPr>
                        <a:t>Σύνολο ιδίων κεφαλαίων στους µετόχους της µητρικής</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b="1">
                          <a:solidFill>
                            <a:srgbClr val="000000"/>
                          </a:solidFill>
                          <a:latin typeface="+mn-lt"/>
                          <a:ea typeface="Times New Roman"/>
                          <a:cs typeface="Times New Roman"/>
                        </a:rPr>
                        <a:t>160.364.229</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b="1">
                          <a:solidFill>
                            <a:srgbClr val="000000"/>
                          </a:solidFill>
                          <a:latin typeface="+mn-lt"/>
                          <a:ea typeface="Times New Roman"/>
                          <a:cs typeface="Times New Roman"/>
                        </a:rPr>
                        <a:t>187.855.728</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n-lt"/>
                          <a:ea typeface="Times New Roman"/>
                          <a:cs typeface="Times New Roman"/>
                        </a:rPr>
                        <a:t>-27.491.499</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535785">
                <a:tc>
                  <a:txBody>
                    <a:bodyPr/>
                    <a:lstStyle/>
                    <a:p>
                      <a:pPr>
                        <a:lnSpc>
                          <a:spcPct val="115000"/>
                        </a:lnSpc>
                        <a:spcAft>
                          <a:spcPts val="0"/>
                        </a:spcAft>
                      </a:pPr>
                      <a:r>
                        <a:rPr lang="el-GR" sz="1200" b="1">
                          <a:solidFill>
                            <a:srgbClr val="000000"/>
                          </a:solidFill>
                          <a:latin typeface="+mn-lt"/>
                          <a:ea typeface="Times New Roman"/>
                          <a:cs typeface="Times New Roman"/>
                        </a:rPr>
                        <a:t>∆ικαιώµατα µειοψηφίας</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n-lt"/>
                          <a:ea typeface="Times New Roman"/>
                          <a:cs typeface="Times New Roman"/>
                        </a:rPr>
                        <a:t>24.510.911</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n-lt"/>
                          <a:ea typeface="Times New Roman"/>
                          <a:cs typeface="Times New Roman"/>
                        </a:rPr>
                        <a:t>25.657.120</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n-lt"/>
                          <a:ea typeface="Times New Roman"/>
                          <a:cs typeface="Times New Roman"/>
                        </a:rPr>
                        <a:t>-1.146.209</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n-lt"/>
                          <a:ea typeface="Times New Roman"/>
                          <a:cs typeface="Times New Roman"/>
                        </a:rPr>
                        <a:t>1.146.209</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35785">
                <a:tc>
                  <a:txBody>
                    <a:bodyPr/>
                    <a:lstStyle/>
                    <a:p>
                      <a:pPr>
                        <a:lnSpc>
                          <a:spcPct val="115000"/>
                        </a:lnSpc>
                        <a:spcAft>
                          <a:spcPts val="0"/>
                        </a:spcAft>
                      </a:pPr>
                      <a:r>
                        <a:rPr lang="el-GR" sz="1200" b="1">
                          <a:solidFill>
                            <a:srgbClr val="000000"/>
                          </a:solidFill>
                          <a:latin typeface="+mn-lt"/>
                          <a:ea typeface="Times New Roman"/>
                          <a:cs typeface="Times New Roman"/>
                        </a:rPr>
                        <a:t>Σύνολο ιδίων κεφαλαίων</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b="1">
                          <a:solidFill>
                            <a:srgbClr val="000000"/>
                          </a:solidFill>
                          <a:latin typeface="+mn-lt"/>
                          <a:ea typeface="Times New Roman"/>
                          <a:cs typeface="Times New Roman"/>
                        </a:rPr>
                        <a:t>184.875.140</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b="1">
                          <a:solidFill>
                            <a:srgbClr val="000000"/>
                          </a:solidFill>
                          <a:latin typeface="+mn-lt"/>
                          <a:ea typeface="Times New Roman"/>
                          <a:cs typeface="Times New Roman"/>
                        </a:rPr>
                        <a:t>213.512.848</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n-lt"/>
                          <a:ea typeface="Times New Roman"/>
                          <a:cs typeface="Times New Roman"/>
                        </a:rPr>
                        <a:t>-28.637.708</a:t>
                      </a:r>
                      <a:endParaRPr lang="el-GR" sz="1200">
                        <a:latin typeface="+mn-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200" dirty="0">
                        <a:latin typeface="+mn-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bl>
          </a:graphicData>
        </a:graphic>
      </p:graphicFrame>
      <p:sp>
        <p:nvSpPr>
          <p:cNvPr id="6" name="5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265</a:t>
            </a:fld>
            <a:endParaRPr lang="el-GR"/>
          </a:p>
        </p:txBody>
      </p:sp>
    </p:spTree>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pPr algn="ctr"/>
            <a:r>
              <a:rPr lang="el-GR" sz="2800" b="1" dirty="0" smtClean="0">
                <a:solidFill>
                  <a:srgbClr val="FF0000"/>
                </a:solidFill>
              </a:rPr>
              <a:t>ΠΑΡΑ∆ΕΙΓΜΑ ΠΗΓΩΝ ΧΡΗΣΕΩΝ ΚΕΦΑΛΑΙΩΝ &amp; ΚΑΤΑΡΤΙΣΗΣ ΤΑΜΕΙΑΚΩΝ ΡΟΩΝ (ΧΡΗΣΕΙΣ 08-09)</a:t>
            </a:r>
            <a:endParaRPr lang="el-GR" sz="2800" dirty="0">
              <a:solidFill>
                <a:srgbClr val="FF0000"/>
              </a:solidFill>
            </a:endParaRPr>
          </a:p>
        </p:txBody>
      </p:sp>
      <p:graphicFrame>
        <p:nvGraphicFramePr>
          <p:cNvPr id="4" name="3 - Πίνακας"/>
          <p:cNvGraphicFramePr>
            <a:graphicFrameLocks noGrp="1"/>
          </p:cNvGraphicFramePr>
          <p:nvPr/>
        </p:nvGraphicFramePr>
        <p:xfrm>
          <a:off x="323528" y="1000110"/>
          <a:ext cx="8463315" cy="5783238"/>
        </p:xfrm>
        <a:graphic>
          <a:graphicData uri="http://schemas.openxmlformats.org/drawingml/2006/table">
            <a:tbl>
              <a:tblPr/>
              <a:tblGrid>
                <a:gridCol w="2231237"/>
                <a:gridCol w="976357"/>
                <a:gridCol w="1406605"/>
                <a:gridCol w="1264420"/>
                <a:gridCol w="1129004"/>
                <a:gridCol w="1455692"/>
              </a:tblGrid>
              <a:tr h="199422">
                <a:tc gridSpan="6">
                  <a:txBody>
                    <a:bodyPr/>
                    <a:lstStyle/>
                    <a:p>
                      <a:pPr>
                        <a:lnSpc>
                          <a:spcPct val="115000"/>
                        </a:lnSpc>
                        <a:spcAft>
                          <a:spcPts val="0"/>
                        </a:spcAft>
                      </a:pPr>
                      <a:r>
                        <a:rPr lang="el-GR" sz="1000" b="1" dirty="0">
                          <a:solidFill>
                            <a:srgbClr val="000000"/>
                          </a:solidFill>
                          <a:latin typeface="+mj-lt"/>
                          <a:ea typeface="Times New Roman"/>
                          <a:cs typeface="Times New Roman"/>
                        </a:rPr>
                        <a:t>ΧΑΛΚΟΡ ΑΕ</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199422">
                <a:tc gridSpan="6">
                  <a:txBody>
                    <a:bodyPr/>
                    <a:lstStyle/>
                    <a:p>
                      <a:pPr>
                        <a:lnSpc>
                          <a:spcPct val="115000"/>
                        </a:lnSpc>
                        <a:spcAft>
                          <a:spcPts val="0"/>
                        </a:spcAft>
                      </a:pPr>
                      <a:r>
                        <a:rPr lang="el-GR" sz="1000" b="1">
                          <a:solidFill>
                            <a:srgbClr val="000000"/>
                          </a:solidFill>
                          <a:latin typeface="+mj-lt"/>
                          <a:ea typeface="Times New Roman"/>
                          <a:cs typeface="Times New Roman"/>
                        </a:rPr>
                        <a:t>Κατάσταση Οικονοµικής Θέσης-(Ποσά σε Ευρώ)</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98844">
                <a:tc>
                  <a:txBody>
                    <a:bodyPr/>
                    <a:lstStyle/>
                    <a:p>
                      <a:pPr>
                        <a:lnSpc>
                          <a:spcPct val="115000"/>
                        </a:lnSpc>
                        <a:spcAft>
                          <a:spcPts val="0"/>
                        </a:spcAft>
                      </a:pPr>
                      <a:r>
                        <a:rPr lang="el-GR" sz="1000" b="1" dirty="0" smtClean="0">
                          <a:solidFill>
                            <a:srgbClr val="FF0000"/>
                          </a:solidFill>
                          <a:latin typeface="+mj-lt"/>
                          <a:ea typeface="Calibri"/>
                          <a:cs typeface="Times New Roman"/>
                        </a:rPr>
                        <a:t>ΠΑΘΗΤΙΚΟ</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50" b="1">
                          <a:solidFill>
                            <a:srgbClr val="000000"/>
                          </a:solidFill>
                          <a:latin typeface="+mj-lt"/>
                          <a:ea typeface="Times New Roman"/>
                          <a:cs typeface="Times New Roman"/>
                        </a:rPr>
                        <a:t>2009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50" b="1">
                          <a:solidFill>
                            <a:srgbClr val="000000"/>
                          </a:solidFill>
                          <a:latin typeface="+mj-lt"/>
                          <a:ea typeface="Times New Roman"/>
                          <a:cs typeface="Times New Roman"/>
                        </a:rPr>
                        <a:t>2008</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00" b="1">
                          <a:solidFill>
                            <a:srgbClr val="000000"/>
                          </a:solidFill>
                          <a:latin typeface="+mj-lt"/>
                          <a:ea typeface="Times New Roman"/>
                          <a:cs typeface="Times New Roman"/>
                        </a:rPr>
                        <a:t>Διαφορά (Τιμή 2009-Τιμή 2008)</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00" b="1">
                          <a:solidFill>
                            <a:srgbClr val="000000"/>
                          </a:solidFill>
                          <a:latin typeface="+mj-lt"/>
                          <a:ea typeface="Times New Roman"/>
                          <a:cs typeface="Times New Roman"/>
                        </a:rPr>
                        <a:t>ΠΗΓΗ</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000" b="1">
                          <a:solidFill>
                            <a:srgbClr val="000000"/>
                          </a:solidFill>
                          <a:latin typeface="+mj-lt"/>
                          <a:ea typeface="Times New Roman"/>
                          <a:cs typeface="Times New Roman"/>
                        </a:rPr>
                        <a:t>ΧΡΗΣΗ</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199422">
                <a:tc>
                  <a:txBody>
                    <a:bodyPr/>
                    <a:lstStyle/>
                    <a:p>
                      <a:pPr>
                        <a:lnSpc>
                          <a:spcPct val="115000"/>
                        </a:lnSpc>
                        <a:spcAft>
                          <a:spcPts val="0"/>
                        </a:spcAft>
                      </a:pPr>
                      <a:r>
                        <a:rPr lang="el-GR" sz="1000" b="1" dirty="0">
                          <a:solidFill>
                            <a:srgbClr val="FF0000"/>
                          </a:solidFill>
                          <a:latin typeface="+mj-lt"/>
                          <a:ea typeface="Times New Roman"/>
                          <a:cs typeface="Times New Roman"/>
                        </a:rPr>
                        <a:t>ΥΠΟΧΡΕΩΣΕΙΣ</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199422">
                <a:tc>
                  <a:txBody>
                    <a:bodyPr/>
                    <a:lstStyle/>
                    <a:p>
                      <a:pPr>
                        <a:lnSpc>
                          <a:spcPct val="115000"/>
                        </a:lnSpc>
                        <a:spcAft>
                          <a:spcPts val="0"/>
                        </a:spcAft>
                      </a:pPr>
                      <a:r>
                        <a:rPr lang="el-GR" sz="1000" b="1">
                          <a:solidFill>
                            <a:srgbClr val="000000"/>
                          </a:solidFill>
                          <a:latin typeface="+mj-lt"/>
                          <a:ea typeface="Times New Roman"/>
                          <a:cs typeface="Times New Roman"/>
                        </a:rPr>
                        <a:t>Μακροπρόθεσµες υποχρεώσεις</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dirty="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199422">
                <a:tc>
                  <a:txBody>
                    <a:bodyPr/>
                    <a:lstStyle/>
                    <a:p>
                      <a:pPr>
                        <a:lnSpc>
                          <a:spcPct val="115000"/>
                        </a:lnSpc>
                        <a:spcAft>
                          <a:spcPts val="0"/>
                        </a:spcAft>
                      </a:pPr>
                      <a:r>
                        <a:rPr lang="el-GR" sz="1000" b="1">
                          <a:solidFill>
                            <a:srgbClr val="000000"/>
                          </a:solidFill>
                          <a:latin typeface="+mj-lt"/>
                          <a:ea typeface="Times New Roman"/>
                          <a:cs typeface="Times New Roman"/>
                        </a:rPr>
                        <a:t>∆άνεια</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192.732.167</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257.127.581</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-64.395.414</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64.395.414</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9422">
                <a:tc>
                  <a:txBody>
                    <a:bodyPr/>
                    <a:lstStyle/>
                    <a:p>
                      <a:pPr>
                        <a:lnSpc>
                          <a:spcPct val="115000"/>
                        </a:lnSpc>
                        <a:spcAft>
                          <a:spcPts val="0"/>
                        </a:spcAft>
                      </a:pPr>
                      <a:r>
                        <a:rPr lang="el-GR" sz="1000" b="1">
                          <a:solidFill>
                            <a:srgbClr val="000000"/>
                          </a:solidFill>
                          <a:latin typeface="+mj-lt"/>
                          <a:ea typeface="Times New Roman"/>
                          <a:cs typeface="Times New Roman"/>
                        </a:rPr>
                        <a:t>Παράγωγα</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311.069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311.069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311.069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98844">
                <a:tc>
                  <a:txBody>
                    <a:bodyPr/>
                    <a:lstStyle/>
                    <a:p>
                      <a:pPr>
                        <a:lnSpc>
                          <a:spcPct val="115000"/>
                        </a:lnSpc>
                        <a:spcAft>
                          <a:spcPts val="0"/>
                        </a:spcAft>
                      </a:pPr>
                      <a:r>
                        <a:rPr lang="el-GR" sz="1000" b="1">
                          <a:solidFill>
                            <a:srgbClr val="000000"/>
                          </a:solidFill>
                          <a:latin typeface="+mj-lt"/>
                          <a:ea typeface="Times New Roman"/>
                          <a:cs typeface="Times New Roman"/>
                        </a:rPr>
                        <a:t>Υποχρεώσεις από αναβαλλομένους φόρους</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dirty="0">
                          <a:solidFill>
                            <a:srgbClr val="000000"/>
                          </a:solidFill>
                          <a:latin typeface="+mj-lt"/>
                          <a:ea typeface="Times New Roman"/>
                          <a:cs typeface="Times New Roman"/>
                        </a:rPr>
                        <a:t>13.822.309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17.802.086</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-3.979.777</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3.979.777</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9422">
                <a:tc>
                  <a:txBody>
                    <a:bodyPr/>
                    <a:lstStyle/>
                    <a:p>
                      <a:pPr>
                        <a:lnSpc>
                          <a:spcPct val="115000"/>
                        </a:lnSpc>
                        <a:spcAft>
                          <a:spcPts val="0"/>
                        </a:spcAft>
                      </a:pPr>
                      <a:r>
                        <a:rPr lang="el-GR" sz="1000" b="1">
                          <a:solidFill>
                            <a:srgbClr val="000000"/>
                          </a:solidFill>
                          <a:latin typeface="+mj-lt"/>
                          <a:ea typeface="Times New Roman"/>
                          <a:cs typeface="Times New Roman"/>
                        </a:rPr>
                        <a:t>Υποχρεώσεις παροχών προσωπικού</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4.971.824</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4.819.750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152.074</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152.074</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99422">
                <a:tc>
                  <a:txBody>
                    <a:bodyPr/>
                    <a:lstStyle/>
                    <a:p>
                      <a:pPr>
                        <a:lnSpc>
                          <a:spcPct val="115000"/>
                        </a:lnSpc>
                        <a:spcAft>
                          <a:spcPts val="0"/>
                        </a:spcAft>
                      </a:pPr>
                      <a:r>
                        <a:rPr lang="el-GR" sz="1000" b="1">
                          <a:solidFill>
                            <a:srgbClr val="000000"/>
                          </a:solidFill>
                          <a:latin typeface="+mj-lt"/>
                          <a:ea typeface="Times New Roman"/>
                          <a:cs typeface="Times New Roman"/>
                        </a:rPr>
                        <a:t>Επιχορηγήσεις</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2.445.634</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1.553.534</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892.100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892.100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9422">
                <a:tc>
                  <a:txBody>
                    <a:bodyPr/>
                    <a:lstStyle/>
                    <a:p>
                      <a:pPr>
                        <a:lnSpc>
                          <a:spcPct val="115000"/>
                        </a:lnSpc>
                        <a:spcAft>
                          <a:spcPts val="0"/>
                        </a:spcAft>
                      </a:pPr>
                      <a:r>
                        <a:rPr lang="el-GR" sz="1000" b="1">
                          <a:solidFill>
                            <a:srgbClr val="000000"/>
                          </a:solidFill>
                          <a:latin typeface="+mj-lt"/>
                          <a:ea typeface="Times New Roman"/>
                          <a:cs typeface="Times New Roman"/>
                        </a:rPr>
                        <a:t>Προβλέψεις</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852.079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932.087</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-80.008</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80.008</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99422">
                <a:tc>
                  <a:txBody>
                    <a:bodyPr/>
                    <a:lstStyle/>
                    <a:p>
                      <a:pPr>
                        <a:lnSpc>
                          <a:spcPct val="115000"/>
                        </a:lnSpc>
                        <a:spcAft>
                          <a:spcPts val="0"/>
                        </a:spcAft>
                      </a:pPr>
                      <a:r>
                        <a:rPr lang="el-GR" sz="1000" b="1">
                          <a:solidFill>
                            <a:srgbClr val="000000"/>
                          </a:solidFill>
                          <a:latin typeface="+mj-lt"/>
                          <a:ea typeface="Times New Roman"/>
                          <a:cs typeface="Times New Roman"/>
                        </a:rPr>
                        <a:t>Σύνολο</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a:solidFill>
                            <a:srgbClr val="000000"/>
                          </a:solidFill>
                          <a:latin typeface="+mj-lt"/>
                          <a:ea typeface="Times New Roman"/>
                          <a:cs typeface="Times New Roman"/>
                        </a:rPr>
                        <a:t>215.135.082</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a:solidFill>
                            <a:srgbClr val="000000"/>
                          </a:solidFill>
                          <a:latin typeface="+mj-lt"/>
                          <a:ea typeface="Times New Roman"/>
                          <a:cs typeface="Times New Roman"/>
                        </a:rPr>
                        <a:t>282.235.038</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-67.099.956</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199422">
                <a:tc>
                  <a:txBody>
                    <a:bodyPr/>
                    <a:lstStyle/>
                    <a:p>
                      <a:pPr>
                        <a:lnSpc>
                          <a:spcPct val="115000"/>
                        </a:lnSpc>
                        <a:spcAft>
                          <a:spcPts val="0"/>
                        </a:spcAft>
                      </a:pPr>
                      <a:r>
                        <a:rPr lang="el-GR" sz="1000" b="1">
                          <a:solidFill>
                            <a:srgbClr val="000000"/>
                          </a:solidFill>
                          <a:latin typeface="+mj-lt"/>
                          <a:ea typeface="Times New Roman"/>
                          <a:cs typeface="Times New Roman"/>
                        </a:rPr>
                        <a:t>Βραχυπρόθεσµες υποχρεώσεις</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98844">
                <a:tc>
                  <a:txBody>
                    <a:bodyPr/>
                    <a:lstStyle/>
                    <a:p>
                      <a:pPr>
                        <a:lnSpc>
                          <a:spcPct val="115000"/>
                        </a:lnSpc>
                        <a:spcAft>
                          <a:spcPts val="0"/>
                        </a:spcAft>
                      </a:pPr>
                      <a:r>
                        <a:rPr lang="el-GR" sz="1000" b="1">
                          <a:solidFill>
                            <a:srgbClr val="000000"/>
                          </a:solidFill>
                          <a:latin typeface="+mj-lt"/>
                          <a:ea typeface="Times New Roman"/>
                          <a:cs typeface="Times New Roman"/>
                        </a:rPr>
                        <a:t>Προµηθευτές και λοιπές υποχρεώσεις</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55.479.342</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76.715.531</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-21.236.189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21.236.189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98844">
                <a:tc>
                  <a:txBody>
                    <a:bodyPr/>
                    <a:lstStyle/>
                    <a:p>
                      <a:pPr>
                        <a:lnSpc>
                          <a:spcPct val="115000"/>
                        </a:lnSpc>
                        <a:spcAft>
                          <a:spcPts val="0"/>
                        </a:spcAft>
                      </a:pPr>
                      <a:r>
                        <a:rPr lang="el-GR" sz="1000" b="1">
                          <a:solidFill>
                            <a:srgbClr val="000000"/>
                          </a:solidFill>
                          <a:latin typeface="+mj-lt"/>
                          <a:ea typeface="Times New Roman"/>
                          <a:cs typeface="Times New Roman"/>
                        </a:rPr>
                        <a:t>Τρέχουσες φορολογικές υποχρεώσεις</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4.385.652</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6.548.875</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-2.163.223</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2.163.223</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99422">
                <a:tc>
                  <a:txBody>
                    <a:bodyPr/>
                    <a:lstStyle/>
                    <a:p>
                      <a:pPr>
                        <a:lnSpc>
                          <a:spcPct val="115000"/>
                        </a:lnSpc>
                        <a:spcAft>
                          <a:spcPts val="0"/>
                        </a:spcAft>
                      </a:pPr>
                      <a:r>
                        <a:rPr lang="el-GR" sz="1000" b="1">
                          <a:solidFill>
                            <a:srgbClr val="000000"/>
                          </a:solidFill>
                          <a:latin typeface="+mj-lt"/>
                          <a:ea typeface="Times New Roman"/>
                          <a:cs typeface="Times New Roman"/>
                        </a:rPr>
                        <a:t>∆άνεια</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226.670.628</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225.437.158</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1.233.470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1.233.470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98844">
                <a:tc>
                  <a:txBody>
                    <a:bodyPr/>
                    <a:lstStyle/>
                    <a:p>
                      <a:pPr>
                        <a:lnSpc>
                          <a:spcPct val="115000"/>
                        </a:lnSpc>
                        <a:spcAft>
                          <a:spcPts val="0"/>
                        </a:spcAft>
                      </a:pPr>
                      <a:r>
                        <a:rPr lang="el-GR" sz="1000" b="1">
                          <a:solidFill>
                            <a:srgbClr val="000000"/>
                          </a:solidFill>
                          <a:latin typeface="+mj-lt"/>
                          <a:ea typeface="Times New Roman"/>
                          <a:cs typeface="Times New Roman"/>
                        </a:rPr>
                        <a:t>Υποχρεώσεις από χρηµατοδοτικές µισθώσεις</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6.069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-6.069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6.069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99422">
                <a:tc>
                  <a:txBody>
                    <a:bodyPr/>
                    <a:lstStyle/>
                    <a:p>
                      <a:pPr>
                        <a:lnSpc>
                          <a:spcPct val="115000"/>
                        </a:lnSpc>
                        <a:spcAft>
                          <a:spcPts val="0"/>
                        </a:spcAft>
                      </a:pPr>
                      <a:r>
                        <a:rPr lang="el-GR" sz="1000" b="1">
                          <a:solidFill>
                            <a:srgbClr val="000000"/>
                          </a:solidFill>
                          <a:latin typeface="+mj-lt"/>
                          <a:ea typeface="Times New Roman"/>
                          <a:cs typeface="Times New Roman"/>
                        </a:rPr>
                        <a:t>Παράγωγα</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9.544.598</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7.016.212</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2.528.386</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2.528.386</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9422">
                <a:tc>
                  <a:txBody>
                    <a:bodyPr/>
                    <a:lstStyle/>
                    <a:p>
                      <a:pPr>
                        <a:lnSpc>
                          <a:spcPct val="115000"/>
                        </a:lnSpc>
                        <a:spcAft>
                          <a:spcPts val="0"/>
                        </a:spcAft>
                      </a:pPr>
                      <a:r>
                        <a:rPr lang="el-GR" sz="1000" b="1">
                          <a:solidFill>
                            <a:srgbClr val="000000"/>
                          </a:solidFill>
                          <a:latin typeface="+mj-lt"/>
                          <a:ea typeface="Times New Roman"/>
                          <a:cs typeface="Times New Roman"/>
                        </a:rPr>
                        <a:t>Προβλέψεις </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6.220.041</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6.081.139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138.902</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138.902</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199422">
                <a:tc>
                  <a:txBody>
                    <a:bodyPr/>
                    <a:lstStyle/>
                    <a:p>
                      <a:pPr>
                        <a:lnSpc>
                          <a:spcPct val="115000"/>
                        </a:lnSpc>
                        <a:spcAft>
                          <a:spcPts val="0"/>
                        </a:spcAft>
                      </a:pPr>
                      <a:r>
                        <a:rPr lang="el-GR" sz="1000" b="1">
                          <a:solidFill>
                            <a:srgbClr val="000000"/>
                          </a:solidFill>
                          <a:latin typeface="+mj-lt"/>
                          <a:ea typeface="Times New Roman"/>
                          <a:cs typeface="Times New Roman"/>
                        </a:rPr>
                        <a:t>Σύνολο</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a:solidFill>
                            <a:srgbClr val="000000"/>
                          </a:solidFill>
                          <a:latin typeface="+mj-lt"/>
                          <a:ea typeface="Times New Roman"/>
                          <a:cs typeface="Times New Roman"/>
                        </a:rPr>
                        <a:t>302.300.261</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a:solidFill>
                            <a:srgbClr val="000000"/>
                          </a:solidFill>
                          <a:latin typeface="+mj-lt"/>
                          <a:ea typeface="Times New Roman"/>
                          <a:cs typeface="Times New Roman"/>
                        </a:rPr>
                        <a:t>321.804.984</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-19.504.723</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99422">
                <a:tc>
                  <a:txBody>
                    <a:bodyPr/>
                    <a:lstStyle/>
                    <a:p>
                      <a:pPr>
                        <a:lnSpc>
                          <a:spcPct val="115000"/>
                        </a:lnSpc>
                        <a:spcAft>
                          <a:spcPts val="0"/>
                        </a:spcAft>
                      </a:pPr>
                      <a:r>
                        <a:rPr lang="el-GR" sz="1000" b="1">
                          <a:latin typeface="+mj-lt"/>
                          <a:ea typeface="Times New Roman"/>
                          <a:cs typeface="Times New Roman"/>
                        </a:rPr>
                        <a:t>Σύνολο υποχρεώσεων</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b="1">
                          <a:latin typeface="+mj-lt"/>
                          <a:ea typeface="Times New Roman"/>
                          <a:cs typeface="Times New Roman"/>
                        </a:rPr>
                        <a:t>517.435.343</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b="1">
                          <a:latin typeface="+mj-lt"/>
                          <a:ea typeface="Times New Roman"/>
                          <a:cs typeface="Times New Roman"/>
                        </a:rPr>
                        <a:t>604.040.022</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000">
                          <a:solidFill>
                            <a:srgbClr val="000000"/>
                          </a:solidFill>
                          <a:latin typeface="+mj-lt"/>
                          <a:ea typeface="Times New Roman"/>
                          <a:cs typeface="Times New Roman"/>
                        </a:rPr>
                        <a:t>-86.604.679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398844">
                <a:tc>
                  <a:txBody>
                    <a:bodyPr/>
                    <a:lstStyle/>
                    <a:p>
                      <a:pPr>
                        <a:lnSpc>
                          <a:spcPct val="115000"/>
                        </a:lnSpc>
                        <a:spcAft>
                          <a:spcPts val="0"/>
                        </a:spcAft>
                      </a:pPr>
                      <a:r>
                        <a:rPr lang="el-GR" sz="1000" b="1">
                          <a:solidFill>
                            <a:srgbClr val="FF0000"/>
                          </a:solidFill>
                          <a:latin typeface="+mj-lt"/>
                          <a:ea typeface="Times New Roman"/>
                          <a:cs typeface="Times New Roman"/>
                        </a:rPr>
                        <a:t>Σύνολο Ιδίων Κεφαλαίων και υποχρεώσεων</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a:solidFill>
                            <a:srgbClr val="FF0000"/>
                          </a:solidFill>
                          <a:latin typeface="+mj-lt"/>
                          <a:ea typeface="Times New Roman"/>
                          <a:cs typeface="Times New Roman"/>
                        </a:rPr>
                        <a:t>702.310.483</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b="1">
                          <a:solidFill>
                            <a:srgbClr val="FF0000"/>
                          </a:solidFill>
                          <a:latin typeface="+mj-lt"/>
                          <a:ea typeface="Times New Roman"/>
                          <a:cs typeface="Times New Roman"/>
                        </a:rPr>
                        <a:t>817.552.870</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000">
                          <a:solidFill>
                            <a:srgbClr val="000000"/>
                          </a:solidFill>
                          <a:latin typeface="+mj-lt"/>
                          <a:ea typeface="Times New Roman"/>
                          <a:cs typeface="Times New Roman"/>
                        </a:rPr>
                        <a:t>-115.242.387</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c>
                  <a:txBody>
                    <a:bodyPr/>
                    <a:lstStyle/>
                    <a:p>
                      <a:endParaRPr lang="el-GR" sz="1000">
                        <a:latin typeface="+mj-lt"/>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99594"/>
                    </a:solidFill>
                  </a:tcPr>
                </a:tc>
              </a:tr>
              <a:tr h="199422">
                <a:tc gridSpan="4">
                  <a:txBody>
                    <a:bodyPr/>
                    <a:lstStyle/>
                    <a:p>
                      <a:pPr algn="r">
                        <a:lnSpc>
                          <a:spcPct val="115000"/>
                        </a:lnSpc>
                        <a:spcAft>
                          <a:spcPts val="0"/>
                        </a:spcAft>
                      </a:pPr>
                      <a:r>
                        <a:rPr lang="el-GR" sz="1000" b="1" dirty="0">
                          <a:solidFill>
                            <a:srgbClr val="000000"/>
                          </a:solidFill>
                          <a:latin typeface="+mj-lt"/>
                          <a:ea typeface="Times New Roman"/>
                          <a:cs typeface="Times New Roman"/>
                        </a:rPr>
                        <a:t>Σύνολα</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hMerge="1">
                  <a:txBody>
                    <a:bodyPr/>
                    <a:lstStyle/>
                    <a:p>
                      <a:endParaRPr lang="el-GR"/>
                    </a:p>
                  </a:txBody>
                  <a:tcPr/>
                </a:tc>
                <a:tc hMerge="1">
                  <a:txBody>
                    <a:bodyPr/>
                    <a:lstStyle/>
                    <a:p>
                      <a:endParaRPr lang="el-GR"/>
                    </a:p>
                  </a:txBody>
                  <a:tcPr/>
                </a:tc>
                <a:tc>
                  <a:txBody>
                    <a:bodyPr/>
                    <a:lstStyle/>
                    <a:p>
                      <a:pPr>
                        <a:lnSpc>
                          <a:spcPct val="115000"/>
                        </a:lnSpc>
                        <a:spcAft>
                          <a:spcPts val="0"/>
                        </a:spcAft>
                      </a:pPr>
                      <a:r>
                        <a:rPr lang="el-GR" sz="1000">
                          <a:solidFill>
                            <a:srgbClr val="000000"/>
                          </a:solidFill>
                          <a:latin typeface="+mj-lt"/>
                          <a:ea typeface="Times New Roman"/>
                          <a:cs typeface="Times New Roman"/>
                        </a:rPr>
                        <a:t>124.874.489</a:t>
                      </a:r>
                      <a:endParaRPr lang="el-GR" sz="100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000" dirty="0">
                          <a:solidFill>
                            <a:srgbClr val="000000"/>
                          </a:solidFill>
                          <a:latin typeface="+mj-lt"/>
                          <a:ea typeface="Times New Roman"/>
                          <a:cs typeface="Times New Roman"/>
                        </a:rPr>
                        <a:t>   124.874.489</a:t>
                      </a:r>
                      <a:endParaRPr lang="el-GR" sz="1000" dirty="0">
                        <a:latin typeface="+mj-lt"/>
                        <a:ea typeface="Calibri"/>
                        <a:cs typeface="Times New Roman"/>
                      </a:endParaRPr>
                    </a:p>
                  </a:txBody>
                  <a:tcPr marL="14765" marR="14765"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6" name="5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266</a:t>
            </a:fld>
            <a:endParaRPr lang="el-GR"/>
          </a:p>
        </p:txBody>
      </p:sp>
    </p:spTree>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pPr algn="ctr"/>
            <a:r>
              <a:rPr lang="el-GR" sz="2800" b="1" dirty="0" smtClean="0">
                <a:solidFill>
                  <a:srgbClr val="FF0000"/>
                </a:solidFill>
              </a:rPr>
              <a:t>ΠΑΡΑ∆ΕΙΓΜΑ ΠΗΓΩΝ ΧΡΗΣΕΩΝ ΚΕΦΑΛΑΙΩΝ &amp; ΚΑΤΑΡΤΙΣΗΣ ΤΑΜΕΙΑΚΩΝ ΡΟΩΝ (ΧΡΗΣΕΙΣ 08-09)</a:t>
            </a:r>
            <a:endParaRPr lang="el-GR" sz="2800" dirty="0">
              <a:solidFill>
                <a:srgbClr val="FF0000"/>
              </a:solidFill>
            </a:endParaRPr>
          </a:p>
        </p:txBody>
      </p:sp>
      <p:graphicFrame>
        <p:nvGraphicFramePr>
          <p:cNvPr id="5" name="4 - Πίνακας"/>
          <p:cNvGraphicFramePr>
            <a:graphicFrameLocks noGrp="1"/>
          </p:cNvGraphicFramePr>
          <p:nvPr/>
        </p:nvGraphicFramePr>
        <p:xfrm>
          <a:off x="323528" y="928679"/>
          <a:ext cx="8424934" cy="5760342"/>
        </p:xfrm>
        <a:graphic>
          <a:graphicData uri="http://schemas.openxmlformats.org/drawingml/2006/table">
            <a:tbl>
              <a:tblPr/>
              <a:tblGrid>
                <a:gridCol w="3312368"/>
                <a:gridCol w="1080120"/>
                <a:gridCol w="1224136"/>
                <a:gridCol w="2808310"/>
              </a:tblGrid>
              <a:tr h="256902">
                <a:tc>
                  <a:txBody>
                    <a:bodyPr/>
                    <a:lstStyle/>
                    <a:p>
                      <a:pPr>
                        <a:lnSpc>
                          <a:spcPct val="115000"/>
                        </a:lnSpc>
                        <a:spcAft>
                          <a:spcPts val="0"/>
                        </a:spcAft>
                      </a:pPr>
                      <a:r>
                        <a:rPr lang="el-GR" sz="1400" b="1" dirty="0">
                          <a:solidFill>
                            <a:srgbClr val="000000"/>
                          </a:solidFill>
                          <a:latin typeface="+mj-lt"/>
                          <a:ea typeface="Times New Roman"/>
                          <a:cs typeface="Times New Roman"/>
                        </a:rPr>
                        <a:t> (Ποσά σε Ευρώ)</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solidFill>
                            <a:srgbClr val="000000"/>
                          </a:solidFill>
                          <a:latin typeface="+mj-lt"/>
                          <a:ea typeface="Times New Roman"/>
                          <a:cs typeface="Times New Roman"/>
                        </a:rPr>
                        <a:t>2009</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solidFill>
                            <a:srgbClr val="000000"/>
                          </a:solidFill>
                          <a:latin typeface="+mj-lt"/>
                          <a:ea typeface="Times New Roman"/>
                          <a:cs typeface="Times New Roman"/>
                        </a:rPr>
                        <a:t>2008</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smtClean="0">
                          <a:solidFill>
                            <a:srgbClr val="000000"/>
                          </a:solidFill>
                          <a:latin typeface="+mj-lt"/>
                          <a:ea typeface="Times New Roman"/>
                          <a:cs typeface="Times New Roman"/>
                        </a:rPr>
                        <a:t>Διαφορά (</a:t>
                      </a:r>
                      <a:r>
                        <a:rPr lang="el-GR" sz="1400" b="1" dirty="0">
                          <a:solidFill>
                            <a:srgbClr val="000000"/>
                          </a:solidFill>
                          <a:latin typeface="+mj-lt"/>
                          <a:ea typeface="Times New Roman"/>
                          <a:cs typeface="Times New Roman"/>
                        </a:rPr>
                        <a:t>Τιμή </a:t>
                      </a:r>
                      <a:r>
                        <a:rPr lang="el-GR" sz="1400" b="1" dirty="0" smtClean="0">
                          <a:solidFill>
                            <a:srgbClr val="000000"/>
                          </a:solidFill>
                          <a:latin typeface="+mj-lt"/>
                          <a:ea typeface="Times New Roman"/>
                          <a:cs typeface="Times New Roman"/>
                        </a:rPr>
                        <a:t>‘09-Τιμή ‘08</a:t>
                      </a:r>
                      <a:r>
                        <a:rPr lang="el-GR" sz="1400" b="1" dirty="0">
                          <a:solidFill>
                            <a:srgbClr val="000000"/>
                          </a:solidFill>
                          <a:latin typeface="+mj-lt"/>
                          <a:ea typeface="Times New Roman"/>
                          <a:cs typeface="Times New Roman"/>
                        </a:rPr>
                        <a:t>)</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Πωλήσεις</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a:solidFill>
                            <a:srgbClr val="000000"/>
                          </a:solidFill>
                          <a:latin typeface="+mj-lt"/>
                          <a:ea typeface="Times New Roman"/>
                          <a:cs typeface="Times New Roman"/>
                        </a:rPr>
                        <a:t>679.058.638</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a:solidFill>
                            <a:srgbClr val="000000"/>
                          </a:solidFill>
                          <a:latin typeface="+mj-lt"/>
                          <a:ea typeface="Times New Roman"/>
                          <a:cs typeface="Times New Roman"/>
                        </a:rPr>
                        <a:t>1.200.295.367</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-521.236.729</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Κόστος πωληθέντων</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-646.931.445</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-1.180.409.931</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533.478.486</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Μικτό κέρδος</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a:solidFill>
                            <a:srgbClr val="000000"/>
                          </a:solidFill>
                          <a:latin typeface="+mj-lt"/>
                          <a:ea typeface="Times New Roman"/>
                          <a:cs typeface="Times New Roman"/>
                        </a:rPr>
                        <a:t>32.127.193</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a:solidFill>
                            <a:srgbClr val="000000"/>
                          </a:solidFill>
                          <a:latin typeface="+mj-lt"/>
                          <a:ea typeface="Times New Roman"/>
                          <a:cs typeface="Times New Roman"/>
                        </a:rPr>
                        <a:t>19.885.436</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12.241.757</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Λοιπά έσοδα</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7.542.335</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13.071.538</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-5.529.203</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Έξοδα διάθεσης</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-15.535.645</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-17.081.115</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1.545.470</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Έξοδα διοίκησης</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-22.162.303</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-24.038.068</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1.875.765</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Λοιπά έξοδα</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-7.753.232</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-12.767.552</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5.014.320</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Αποτελέσµατα εκµετάλλευσης</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a:solidFill>
                            <a:srgbClr val="000000"/>
                          </a:solidFill>
                          <a:latin typeface="+mj-lt"/>
                          <a:ea typeface="Times New Roman"/>
                          <a:cs typeface="Times New Roman"/>
                        </a:rPr>
                        <a:t>-5.781.653</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a:solidFill>
                            <a:srgbClr val="000000"/>
                          </a:solidFill>
                          <a:latin typeface="+mj-lt"/>
                          <a:ea typeface="Times New Roman"/>
                          <a:cs typeface="Times New Roman"/>
                        </a:rPr>
                        <a:t>-20.929.762</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15.148.109</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Χρηµατοοικονοµικά έσοδα</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2.196.760</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627.990</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1.568.770</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Χρηµατοοικονοµικά έξοδα</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-17.743.714</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-36.799.635</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19.055.921</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Έσοδα από µερίσµατα</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64.754</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97.579</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-32.825</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13015">
                <a:tc>
                  <a:txBody>
                    <a:bodyPr/>
                    <a:lstStyle/>
                    <a:p>
                      <a:pPr>
                        <a:lnSpc>
                          <a:spcPct val="115000"/>
                        </a:lnSpc>
                        <a:spcAft>
                          <a:spcPts val="0"/>
                        </a:spcAft>
                      </a:pPr>
                      <a:r>
                        <a:rPr lang="el-GR" sz="1400" b="1">
                          <a:solidFill>
                            <a:srgbClr val="000000"/>
                          </a:solidFill>
                          <a:latin typeface="+mj-lt"/>
                          <a:ea typeface="Times New Roman"/>
                          <a:cs typeface="Times New Roman"/>
                        </a:rPr>
                        <a:t>Καθαρό χρηµατοοικονοµικό αποτέλεσµα</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a:solidFill>
                            <a:srgbClr val="000000"/>
                          </a:solidFill>
                          <a:latin typeface="+mj-lt"/>
                          <a:ea typeface="Times New Roman"/>
                          <a:cs typeface="Times New Roman"/>
                        </a:rPr>
                        <a:t>-15.482.200</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a:solidFill>
                            <a:srgbClr val="000000"/>
                          </a:solidFill>
                          <a:latin typeface="+mj-lt"/>
                          <a:ea typeface="Times New Roman"/>
                          <a:cs typeface="Times New Roman"/>
                        </a:rPr>
                        <a:t>-36.074.066</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20.591.866</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Ζηµιά από συνδεµένες επιχειρήσεις</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-792.315</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628.702</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-1.421.017</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13015">
                <a:tc>
                  <a:txBody>
                    <a:bodyPr/>
                    <a:lstStyle/>
                    <a:p>
                      <a:pPr>
                        <a:lnSpc>
                          <a:spcPct val="115000"/>
                        </a:lnSpc>
                        <a:spcAft>
                          <a:spcPts val="0"/>
                        </a:spcAft>
                      </a:pPr>
                      <a:r>
                        <a:rPr lang="el-GR" sz="1400" b="1">
                          <a:solidFill>
                            <a:srgbClr val="000000"/>
                          </a:solidFill>
                          <a:latin typeface="+mj-lt"/>
                          <a:ea typeface="Times New Roman"/>
                          <a:cs typeface="Times New Roman"/>
                        </a:rPr>
                        <a:t>Κέρδη / (Ζηµιά) προ φόρου εισοδήµατος</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a:solidFill>
                            <a:srgbClr val="000000"/>
                          </a:solidFill>
                          <a:latin typeface="+mj-lt"/>
                          <a:ea typeface="Times New Roman"/>
                          <a:cs typeface="Times New Roman"/>
                        </a:rPr>
                        <a:t>-22.056.168</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a:solidFill>
                            <a:srgbClr val="000000"/>
                          </a:solidFill>
                          <a:latin typeface="+mj-lt"/>
                          <a:ea typeface="Times New Roman"/>
                          <a:cs typeface="Times New Roman"/>
                        </a:rPr>
                        <a:t>-56.375.126</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34.318.958</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Φόρος εισοδήµατος</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2.790.767</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8.728.296</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-5.937.529</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Καθαρή Ζηµιά χρήσης</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a:solidFill>
                            <a:srgbClr val="000000"/>
                          </a:solidFill>
                          <a:latin typeface="+mj-lt"/>
                          <a:ea typeface="Times New Roman"/>
                          <a:cs typeface="Times New Roman"/>
                        </a:rPr>
                        <a:t>-19.265.401</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a:solidFill>
                            <a:srgbClr val="000000"/>
                          </a:solidFill>
                          <a:latin typeface="+mj-lt"/>
                          <a:ea typeface="Times New Roman"/>
                          <a:cs typeface="Times New Roman"/>
                        </a:rPr>
                        <a:t>-47.646.830</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28.381.429</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Κατανεµηµένα σε:</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Μετόχους της µητρικής Εταιρείας</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-19.375.369</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-48.224.358</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j-lt"/>
                          <a:ea typeface="Times New Roman"/>
                          <a:cs typeface="Times New Roman"/>
                        </a:rPr>
                        <a:t>28.848.989</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48745">
                <a:tc>
                  <a:txBody>
                    <a:bodyPr/>
                    <a:lstStyle/>
                    <a:p>
                      <a:pPr>
                        <a:lnSpc>
                          <a:spcPct val="115000"/>
                        </a:lnSpc>
                        <a:spcAft>
                          <a:spcPts val="0"/>
                        </a:spcAft>
                      </a:pPr>
                      <a:r>
                        <a:rPr lang="el-GR" sz="1400" b="1">
                          <a:solidFill>
                            <a:srgbClr val="000000"/>
                          </a:solidFill>
                          <a:latin typeface="+mj-lt"/>
                          <a:ea typeface="Times New Roman"/>
                          <a:cs typeface="Times New Roman"/>
                        </a:rPr>
                        <a:t>∆ικαιώµατα µειοψηφίας</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109.968</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577.528</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j-lt"/>
                          <a:ea typeface="Times New Roman"/>
                          <a:cs typeface="Times New Roman"/>
                        </a:rPr>
                        <a:t>-467.560</a:t>
                      </a:r>
                      <a:endParaRPr lang="el-GR" sz="140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48745">
                <a:tc>
                  <a:txBody>
                    <a:bodyPr/>
                    <a:lstStyle/>
                    <a:p>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j-lt"/>
                          <a:ea typeface="Times New Roman"/>
                          <a:cs typeface="Times New Roman"/>
                        </a:rPr>
                        <a:t>-19.265.401</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dirty="0">
                          <a:solidFill>
                            <a:srgbClr val="000000"/>
                          </a:solidFill>
                          <a:latin typeface="+mj-lt"/>
                          <a:ea typeface="Times New Roman"/>
                          <a:cs typeface="Times New Roman"/>
                        </a:rPr>
                        <a:t>-47.646.830</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j-lt"/>
                          <a:ea typeface="Times New Roman"/>
                          <a:cs typeface="Times New Roman"/>
                        </a:rPr>
                        <a:t>28.381.429</a:t>
                      </a:r>
                      <a:endParaRPr lang="el-GR" sz="1400" dirty="0">
                        <a:latin typeface="+mj-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7" name="6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267</a:t>
            </a:fld>
            <a:endParaRPr lang="el-GR"/>
          </a:p>
        </p:txBody>
      </p:sp>
    </p:spTree>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r>
              <a:rPr lang="el-GR" sz="2800" b="1" dirty="0" smtClean="0">
                <a:solidFill>
                  <a:srgbClr val="FF0000"/>
                </a:solidFill>
              </a:rPr>
              <a:t>ΠΑΡΑ∆ΕΙΓΜΑ ΠΗΓΩΝ ΧΡΗΣΕΩΝ ΚΕΦΑΛΑΙΩΝ &amp; ΚΑΤΑΡΤΙΣΗΣ ΤΑΜΕΙΑΚΩΝ ΡΟΩΝ (ΧΡΗΣΕΙΣ ‘08-’09)</a:t>
            </a:r>
            <a:endParaRPr lang="el-GR" sz="2800" dirty="0">
              <a:solidFill>
                <a:srgbClr val="FF0000"/>
              </a:solidFill>
            </a:endParaRPr>
          </a:p>
        </p:txBody>
      </p:sp>
      <p:graphicFrame>
        <p:nvGraphicFramePr>
          <p:cNvPr id="5" name="4 - Πίνακας"/>
          <p:cNvGraphicFramePr>
            <a:graphicFrameLocks noGrp="1"/>
          </p:cNvGraphicFramePr>
          <p:nvPr/>
        </p:nvGraphicFramePr>
        <p:xfrm>
          <a:off x="142844" y="857237"/>
          <a:ext cx="8821643" cy="5715040"/>
        </p:xfrm>
        <a:graphic>
          <a:graphicData uri="http://schemas.openxmlformats.org/drawingml/2006/table">
            <a:tbl>
              <a:tblPr/>
              <a:tblGrid>
                <a:gridCol w="5115070"/>
                <a:gridCol w="1037841"/>
                <a:gridCol w="1221982"/>
                <a:gridCol w="1446750"/>
              </a:tblGrid>
              <a:tr h="464347">
                <a:tc>
                  <a:txBody>
                    <a:bodyPr/>
                    <a:lstStyle/>
                    <a:p>
                      <a:pPr>
                        <a:lnSpc>
                          <a:spcPct val="115000"/>
                        </a:lnSpc>
                        <a:spcAft>
                          <a:spcPts val="0"/>
                        </a:spcAft>
                      </a:pPr>
                      <a:r>
                        <a:rPr lang="el-GR" sz="1400" b="1" dirty="0">
                          <a:solidFill>
                            <a:srgbClr val="000000"/>
                          </a:solidFill>
                          <a:latin typeface="+mn-lt"/>
                          <a:ea typeface="Times New Roman"/>
                          <a:cs typeface="Times New Roman"/>
                        </a:rPr>
                        <a:t> (Ποσά σε Ευρώ)</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a:solidFill>
                            <a:srgbClr val="000000"/>
                          </a:solidFill>
                          <a:latin typeface="+mn-lt"/>
                          <a:ea typeface="Times New Roman"/>
                          <a:cs typeface="Times New Roman"/>
                        </a:rPr>
                        <a:t>2009</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a:solidFill>
                            <a:srgbClr val="000000"/>
                          </a:solidFill>
                          <a:latin typeface="+mn-lt"/>
                          <a:ea typeface="Times New Roman"/>
                          <a:cs typeface="Times New Roman"/>
                        </a:rPr>
                        <a:t>2008</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l-GR" sz="1400" b="1" dirty="0">
                          <a:solidFill>
                            <a:srgbClr val="000000"/>
                          </a:solidFill>
                          <a:latin typeface="+mn-lt"/>
                          <a:ea typeface="Times New Roman"/>
                          <a:cs typeface="Times New Roman"/>
                        </a:rPr>
                        <a:t>Διαφορά</a:t>
                      </a:r>
                      <a:endParaRPr lang="el-GR" sz="1400" dirty="0">
                        <a:latin typeface="+mn-lt"/>
                        <a:ea typeface="Calibri"/>
                        <a:cs typeface="Times New Roman"/>
                      </a:endParaRPr>
                    </a:p>
                    <a:p>
                      <a:pPr algn="ctr">
                        <a:lnSpc>
                          <a:spcPct val="115000"/>
                        </a:lnSpc>
                        <a:spcAft>
                          <a:spcPts val="0"/>
                        </a:spcAft>
                      </a:pPr>
                      <a:r>
                        <a:rPr lang="el-GR" sz="1200" b="1" dirty="0">
                          <a:solidFill>
                            <a:srgbClr val="000000"/>
                          </a:solidFill>
                          <a:latin typeface="+mn-lt"/>
                          <a:ea typeface="Times New Roman"/>
                          <a:cs typeface="Times New Roman"/>
                        </a:rPr>
                        <a:t>(Τιμή </a:t>
                      </a:r>
                      <a:r>
                        <a:rPr lang="el-GR" sz="1200" b="1" dirty="0" smtClean="0">
                          <a:solidFill>
                            <a:srgbClr val="000000"/>
                          </a:solidFill>
                          <a:latin typeface="+mn-lt"/>
                          <a:ea typeface="Times New Roman"/>
                          <a:cs typeface="Times New Roman"/>
                        </a:rPr>
                        <a:t>‘09-Τιμή ‘08</a:t>
                      </a:r>
                      <a:r>
                        <a:rPr lang="el-GR" sz="1200" b="1" dirty="0">
                          <a:solidFill>
                            <a:srgbClr val="000000"/>
                          </a:solidFill>
                          <a:latin typeface="+mn-lt"/>
                          <a:ea typeface="Times New Roman"/>
                          <a:cs typeface="Times New Roman"/>
                        </a:rPr>
                        <a:t>)</a:t>
                      </a:r>
                      <a:endParaRPr lang="el-GR" sz="12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750099">
                <a:tc>
                  <a:txBody>
                    <a:bodyPr/>
                    <a:lstStyle/>
                    <a:p>
                      <a:pPr>
                        <a:lnSpc>
                          <a:spcPct val="115000"/>
                        </a:lnSpc>
                        <a:spcAft>
                          <a:spcPts val="0"/>
                        </a:spcAft>
                      </a:pPr>
                      <a:r>
                        <a:rPr lang="el-GR" sz="1400" b="1" dirty="0">
                          <a:solidFill>
                            <a:srgbClr val="000000"/>
                          </a:solidFill>
                          <a:latin typeface="+mn-lt"/>
                          <a:ea typeface="Times New Roman"/>
                          <a:cs typeface="Times New Roman"/>
                        </a:rPr>
                        <a:t>Ζηµιά ανά µετοχή που αναλογούν στους µετόχους της µητρικής Εταιρείας για τη χρήση (εκφρασµένα σε Ευρώ ανά µετοχή)</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50033">
                <a:tc>
                  <a:txBody>
                    <a:bodyPr/>
                    <a:lstStyle/>
                    <a:p>
                      <a:pPr>
                        <a:lnSpc>
                          <a:spcPct val="115000"/>
                        </a:lnSpc>
                        <a:spcAft>
                          <a:spcPts val="0"/>
                        </a:spcAft>
                      </a:pPr>
                      <a:r>
                        <a:rPr lang="el-GR" sz="1400" b="1">
                          <a:solidFill>
                            <a:srgbClr val="000000"/>
                          </a:solidFill>
                          <a:latin typeface="+mn-lt"/>
                          <a:ea typeface="Times New Roman"/>
                          <a:cs typeface="Times New Roman"/>
                        </a:rPr>
                        <a:t>Βασικά κέρδη / (ζηµιές) ανά µετοχή</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-0,1913</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-0,4762</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0033">
                <a:tc>
                  <a:txBody>
                    <a:bodyPr/>
                    <a:lstStyle/>
                    <a:p>
                      <a:pPr>
                        <a:lnSpc>
                          <a:spcPct val="115000"/>
                        </a:lnSpc>
                        <a:spcAft>
                          <a:spcPts val="0"/>
                        </a:spcAft>
                      </a:pPr>
                      <a:r>
                        <a:rPr lang="el-GR" sz="1400" b="1">
                          <a:solidFill>
                            <a:srgbClr val="000000"/>
                          </a:solidFill>
                          <a:latin typeface="+mn-lt"/>
                          <a:ea typeface="Times New Roman"/>
                          <a:cs typeface="Times New Roman"/>
                        </a:rPr>
                        <a:t>Αποµειωµένα κέρδη / (ζηµιές) ανά µετοχή </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-0,1913</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-0,4762</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50033">
                <a:tc>
                  <a:txBody>
                    <a:bodyPr/>
                    <a:lstStyle/>
                    <a:p>
                      <a:pPr>
                        <a:lnSpc>
                          <a:spcPct val="115000"/>
                        </a:lnSpc>
                        <a:spcAft>
                          <a:spcPts val="0"/>
                        </a:spcAft>
                      </a:pPr>
                      <a:r>
                        <a:rPr lang="el-GR" sz="1400" b="1">
                          <a:solidFill>
                            <a:srgbClr val="000000"/>
                          </a:solidFill>
                          <a:latin typeface="+mn-lt"/>
                          <a:ea typeface="Times New Roman"/>
                          <a:cs typeface="Times New Roman"/>
                        </a:rPr>
                        <a:t>ΟΜΙΛΟΣ ΕΤΑΙΡΕΙΑ</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0033">
                <a:tc>
                  <a:txBody>
                    <a:bodyPr/>
                    <a:lstStyle/>
                    <a:p>
                      <a:pPr>
                        <a:lnSpc>
                          <a:spcPct val="115000"/>
                        </a:lnSpc>
                        <a:spcAft>
                          <a:spcPts val="0"/>
                        </a:spcAft>
                      </a:pPr>
                      <a:r>
                        <a:rPr lang="el-GR" sz="1400" b="1">
                          <a:solidFill>
                            <a:srgbClr val="000000"/>
                          </a:solidFill>
                          <a:latin typeface="+mn-lt"/>
                          <a:ea typeface="Times New Roman"/>
                          <a:cs typeface="Times New Roman"/>
                        </a:rPr>
                        <a:t>Σηµ.</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50033">
                <a:tc>
                  <a:txBody>
                    <a:bodyPr/>
                    <a:lstStyle/>
                    <a:p>
                      <a:pPr>
                        <a:lnSpc>
                          <a:spcPct val="115000"/>
                        </a:lnSpc>
                        <a:spcAft>
                          <a:spcPts val="0"/>
                        </a:spcAft>
                      </a:pPr>
                      <a:r>
                        <a:rPr lang="el-GR" sz="1400" b="1">
                          <a:solidFill>
                            <a:srgbClr val="000000"/>
                          </a:solidFill>
                          <a:latin typeface="+mn-lt"/>
                          <a:ea typeface="Times New Roman"/>
                          <a:cs typeface="Times New Roman"/>
                        </a:rPr>
                        <a:t>Κατάσταση Συνολικού Εισοδήµατος</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0033">
                <a:tc>
                  <a:txBody>
                    <a:bodyPr/>
                    <a:lstStyle/>
                    <a:p>
                      <a:pPr>
                        <a:lnSpc>
                          <a:spcPct val="115000"/>
                        </a:lnSpc>
                        <a:spcAft>
                          <a:spcPts val="0"/>
                        </a:spcAft>
                      </a:pPr>
                      <a:r>
                        <a:rPr lang="el-GR" sz="1400" b="1">
                          <a:solidFill>
                            <a:srgbClr val="000000"/>
                          </a:solidFill>
                          <a:latin typeface="+mn-lt"/>
                          <a:ea typeface="Times New Roman"/>
                          <a:cs typeface="Times New Roman"/>
                        </a:rPr>
                        <a:t>(Ποσά σε Ευρώ)</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50033">
                <a:tc>
                  <a:txBody>
                    <a:bodyPr/>
                    <a:lstStyle/>
                    <a:p>
                      <a:pPr>
                        <a:lnSpc>
                          <a:spcPct val="115000"/>
                        </a:lnSpc>
                        <a:spcAft>
                          <a:spcPts val="0"/>
                        </a:spcAft>
                      </a:pPr>
                      <a:r>
                        <a:rPr lang="el-GR" sz="1400" b="1">
                          <a:solidFill>
                            <a:srgbClr val="000000"/>
                          </a:solidFill>
                          <a:latin typeface="+mn-lt"/>
                          <a:ea typeface="Times New Roman"/>
                          <a:cs typeface="Times New Roman"/>
                        </a:rPr>
                        <a:t>Καθαρά κέρδη / (ζηµιές) χρήσης</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a:solidFill>
                            <a:srgbClr val="000000"/>
                          </a:solidFill>
                          <a:latin typeface="+mn-lt"/>
                          <a:ea typeface="Times New Roman"/>
                          <a:cs typeface="Times New Roman"/>
                        </a:rPr>
                        <a:t>-19.265.401</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a:solidFill>
                            <a:srgbClr val="000000"/>
                          </a:solidFill>
                          <a:latin typeface="+mn-lt"/>
                          <a:ea typeface="Times New Roman"/>
                          <a:cs typeface="Times New Roman"/>
                        </a:rPr>
                        <a:t>-47.646.830</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28.381.429</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0033">
                <a:tc>
                  <a:txBody>
                    <a:bodyPr/>
                    <a:lstStyle/>
                    <a:p>
                      <a:pPr>
                        <a:lnSpc>
                          <a:spcPct val="115000"/>
                        </a:lnSpc>
                        <a:spcAft>
                          <a:spcPts val="0"/>
                        </a:spcAft>
                      </a:pPr>
                      <a:r>
                        <a:rPr lang="el-GR" sz="1400" b="1">
                          <a:solidFill>
                            <a:srgbClr val="000000"/>
                          </a:solidFill>
                          <a:latin typeface="+mn-lt"/>
                          <a:ea typeface="Times New Roman"/>
                          <a:cs typeface="Times New Roman"/>
                        </a:rPr>
                        <a:t>Συναλλαγµατικές διαφορές</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-2.409.341</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-4.403.467</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1.994.126</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00066">
                <a:tc>
                  <a:txBody>
                    <a:bodyPr/>
                    <a:lstStyle/>
                    <a:p>
                      <a:pPr>
                        <a:lnSpc>
                          <a:spcPct val="115000"/>
                        </a:lnSpc>
                        <a:spcAft>
                          <a:spcPts val="0"/>
                        </a:spcAft>
                      </a:pPr>
                      <a:r>
                        <a:rPr lang="el-GR" sz="1400" b="1">
                          <a:solidFill>
                            <a:srgbClr val="000000"/>
                          </a:solidFill>
                          <a:latin typeface="+mn-lt"/>
                          <a:ea typeface="Times New Roman"/>
                          <a:cs typeface="Times New Roman"/>
                        </a:rPr>
                        <a:t>Κέρδος / (ζηµιά) από αποτίµηση παραγώγων για αντιστάθµιση κινδύνου ταµειακών ροών</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-8.384.971</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10.551.825</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-18.936.796</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00066">
                <a:tc>
                  <a:txBody>
                    <a:bodyPr/>
                    <a:lstStyle/>
                    <a:p>
                      <a:pPr>
                        <a:lnSpc>
                          <a:spcPct val="115000"/>
                        </a:lnSpc>
                        <a:spcAft>
                          <a:spcPts val="0"/>
                        </a:spcAft>
                      </a:pPr>
                      <a:r>
                        <a:rPr lang="el-GR" sz="1400" b="1">
                          <a:solidFill>
                            <a:srgbClr val="000000"/>
                          </a:solidFill>
                          <a:latin typeface="+mn-lt"/>
                          <a:ea typeface="Times New Roman"/>
                          <a:cs typeface="Times New Roman"/>
                        </a:rPr>
                        <a:t>Φόρος εισοδήµατος στα λοιπά στοιχεία συνολικού εισοδήµατος</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1.766.637</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-2.302.095</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4.068.732</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50033">
                <a:tc>
                  <a:txBody>
                    <a:bodyPr/>
                    <a:lstStyle/>
                    <a:p>
                      <a:pPr>
                        <a:lnSpc>
                          <a:spcPct val="115000"/>
                        </a:lnSpc>
                        <a:spcAft>
                          <a:spcPts val="0"/>
                        </a:spcAft>
                      </a:pPr>
                      <a:r>
                        <a:rPr lang="el-GR" sz="1400" b="1">
                          <a:solidFill>
                            <a:srgbClr val="000000"/>
                          </a:solidFill>
                          <a:latin typeface="+mn-lt"/>
                          <a:ea typeface="Times New Roman"/>
                          <a:cs typeface="Times New Roman"/>
                        </a:rPr>
                        <a:t>Λοιπά συνολικά εισοδήµατα µετά από φόρους</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a:solidFill>
                            <a:srgbClr val="000000"/>
                          </a:solidFill>
                          <a:latin typeface="+mn-lt"/>
                          <a:ea typeface="Times New Roman"/>
                          <a:cs typeface="Times New Roman"/>
                        </a:rPr>
                        <a:t>-9.027.675</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b="1">
                          <a:solidFill>
                            <a:srgbClr val="000000"/>
                          </a:solidFill>
                          <a:latin typeface="+mn-lt"/>
                          <a:ea typeface="Times New Roman"/>
                          <a:cs typeface="Times New Roman"/>
                        </a:rPr>
                        <a:t>3.846.263</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-12.873.938</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0033">
                <a:tc>
                  <a:txBody>
                    <a:bodyPr/>
                    <a:lstStyle/>
                    <a:p>
                      <a:pPr>
                        <a:lnSpc>
                          <a:spcPct val="115000"/>
                        </a:lnSpc>
                        <a:spcAft>
                          <a:spcPts val="0"/>
                        </a:spcAft>
                      </a:pPr>
                      <a:r>
                        <a:rPr lang="el-GR" sz="1400" b="1" dirty="0">
                          <a:solidFill>
                            <a:srgbClr val="000000"/>
                          </a:solidFill>
                          <a:latin typeface="+mn-lt"/>
                          <a:ea typeface="Times New Roman"/>
                          <a:cs typeface="Times New Roman"/>
                        </a:rPr>
                        <a:t>Συγκεντρωτικά συνολικά εισοδήµατα µετά από </a:t>
                      </a:r>
                      <a:r>
                        <a:rPr lang="el-GR" sz="1400" b="1" dirty="0" smtClean="0">
                          <a:solidFill>
                            <a:srgbClr val="000000"/>
                          </a:solidFill>
                          <a:latin typeface="+mn-lt"/>
                          <a:ea typeface="Times New Roman"/>
                          <a:cs typeface="Times New Roman"/>
                        </a:rPr>
                        <a:t>φόρους</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a:solidFill>
                            <a:srgbClr val="000000"/>
                          </a:solidFill>
                          <a:latin typeface="+mn-lt"/>
                          <a:ea typeface="Times New Roman"/>
                          <a:cs typeface="Times New Roman"/>
                        </a:rPr>
                        <a:t>-28.293.076</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a:solidFill>
                            <a:srgbClr val="000000"/>
                          </a:solidFill>
                          <a:latin typeface="+mn-lt"/>
                          <a:ea typeface="Times New Roman"/>
                          <a:cs typeface="Times New Roman"/>
                        </a:rPr>
                        <a:t>-43.800.567</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15.507.491</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50033">
                <a:tc>
                  <a:txBody>
                    <a:bodyPr/>
                    <a:lstStyle/>
                    <a:p>
                      <a:pPr>
                        <a:lnSpc>
                          <a:spcPct val="115000"/>
                        </a:lnSpc>
                        <a:spcAft>
                          <a:spcPts val="0"/>
                        </a:spcAft>
                      </a:pPr>
                      <a:r>
                        <a:rPr lang="el-GR" sz="1400" b="1" dirty="0">
                          <a:solidFill>
                            <a:srgbClr val="000000"/>
                          </a:solidFill>
                          <a:latin typeface="+mn-lt"/>
                          <a:ea typeface="Times New Roman"/>
                          <a:cs typeface="Times New Roman"/>
                        </a:rPr>
                        <a:t>Κατανεµηµένα </a:t>
                      </a:r>
                      <a:r>
                        <a:rPr lang="el-GR" sz="1400" b="1" dirty="0" smtClean="0">
                          <a:solidFill>
                            <a:srgbClr val="000000"/>
                          </a:solidFill>
                          <a:latin typeface="+mn-lt"/>
                          <a:ea typeface="Times New Roman"/>
                          <a:cs typeface="Times New Roman"/>
                        </a:rPr>
                        <a:t>σε:</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0033">
                <a:tc>
                  <a:txBody>
                    <a:bodyPr/>
                    <a:lstStyle/>
                    <a:p>
                      <a:pPr>
                        <a:lnSpc>
                          <a:spcPct val="115000"/>
                        </a:lnSpc>
                        <a:spcAft>
                          <a:spcPts val="0"/>
                        </a:spcAft>
                      </a:pPr>
                      <a:r>
                        <a:rPr lang="el-GR" sz="1400" b="1">
                          <a:solidFill>
                            <a:srgbClr val="000000"/>
                          </a:solidFill>
                          <a:latin typeface="+mn-lt"/>
                          <a:ea typeface="Times New Roman"/>
                          <a:cs typeface="Times New Roman"/>
                        </a:rPr>
                        <a:t>Μετόχους της µητρικής</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-28.191.872</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-43.253.927</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15.062.055</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50033">
                <a:tc>
                  <a:txBody>
                    <a:bodyPr/>
                    <a:lstStyle/>
                    <a:p>
                      <a:pPr>
                        <a:lnSpc>
                          <a:spcPct val="115000"/>
                        </a:lnSpc>
                        <a:spcAft>
                          <a:spcPts val="0"/>
                        </a:spcAft>
                      </a:pPr>
                      <a:r>
                        <a:rPr lang="el-GR" sz="1400" b="1">
                          <a:solidFill>
                            <a:srgbClr val="000000"/>
                          </a:solidFill>
                          <a:latin typeface="+mn-lt"/>
                          <a:ea typeface="Times New Roman"/>
                          <a:cs typeface="Times New Roman"/>
                        </a:rPr>
                        <a:t>∆ικαιώµατα µειοψηφίας</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-101.204</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-546.640</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445.436</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0033">
                <a:tc>
                  <a:txBody>
                    <a:bodyPr/>
                    <a:lstStyle/>
                    <a:p>
                      <a:pPr>
                        <a:lnSpc>
                          <a:spcPct val="115000"/>
                        </a:lnSpc>
                        <a:spcAft>
                          <a:spcPts val="0"/>
                        </a:spcAft>
                      </a:pPr>
                      <a:r>
                        <a:rPr lang="el-GR" sz="1400" b="1" dirty="0">
                          <a:solidFill>
                            <a:srgbClr val="000000"/>
                          </a:solidFill>
                          <a:latin typeface="+mn-lt"/>
                          <a:ea typeface="Times New Roman"/>
                          <a:cs typeface="Times New Roman"/>
                        </a:rPr>
                        <a:t>Συγκεντρωτικά συνολικά εισοδήµατα µετά από </a:t>
                      </a:r>
                      <a:r>
                        <a:rPr lang="el-GR" sz="1400" b="1" dirty="0" smtClean="0">
                          <a:solidFill>
                            <a:srgbClr val="000000"/>
                          </a:solidFill>
                          <a:latin typeface="+mn-lt"/>
                          <a:ea typeface="Times New Roman"/>
                          <a:cs typeface="Times New Roman"/>
                        </a:rPr>
                        <a:t>φόρους</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a:solidFill>
                            <a:srgbClr val="000000"/>
                          </a:solidFill>
                          <a:latin typeface="+mn-lt"/>
                          <a:ea typeface="Times New Roman"/>
                          <a:cs typeface="Times New Roman"/>
                        </a:rPr>
                        <a:t>-28.293.076</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a:solidFill>
                            <a:srgbClr val="000000"/>
                          </a:solidFill>
                          <a:latin typeface="+mn-lt"/>
                          <a:ea typeface="Times New Roman"/>
                          <a:cs typeface="Times New Roman"/>
                        </a:rPr>
                        <a:t>-43.800.567</a:t>
                      </a:r>
                      <a:endParaRPr lang="el-GR" sz="140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dirty="0">
                          <a:solidFill>
                            <a:srgbClr val="000000"/>
                          </a:solidFill>
                          <a:latin typeface="+mn-lt"/>
                          <a:ea typeface="Times New Roman"/>
                          <a:cs typeface="Times New Roman"/>
                        </a:rPr>
                        <a:t>15.507.491</a:t>
                      </a:r>
                      <a:endParaRPr lang="el-GR" sz="1400" dirty="0">
                        <a:latin typeface="+mn-lt"/>
                        <a:ea typeface="Calibri"/>
                        <a:cs typeface="Times New Roman"/>
                      </a:endParaRPr>
                    </a:p>
                  </a:txBody>
                  <a:tcPr marL="31022" marR="31022"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7" name="6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268</a:t>
            </a:fld>
            <a:endParaRPr lang="el-GR"/>
          </a:p>
        </p:txBody>
      </p:sp>
    </p:spTree>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Autofit/>
          </a:bodyPr>
          <a:lstStyle/>
          <a:p>
            <a:pPr algn="ctr"/>
            <a:r>
              <a:rPr lang="el-GR" sz="2800" b="1" dirty="0" smtClean="0">
                <a:solidFill>
                  <a:srgbClr val="FF0000"/>
                </a:solidFill>
              </a:rPr>
              <a:t>ΠΑΡΑ∆ΕΙΓΜΑ ΠΗΓΩΝ ΧΡΗΣΕΩΝ ΚΕΦΑΛΑΙΩΝ &amp; ΚΑΤΑΡΤΙΣΗΣ ΤΑΜΕΙΑΚΩΝ ΡΟΩΝ (ΧΡΗΣΕΙΣ ‘08-’09)</a:t>
            </a:r>
            <a:endParaRPr lang="el-GR" sz="2800" dirty="0">
              <a:solidFill>
                <a:srgbClr val="FF0000"/>
              </a:solidFill>
            </a:endParaRPr>
          </a:p>
        </p:txBody>
      </p:sp>
      <p:sp>
        <p:nvSpPr>
          <p:cNvPr id="87041" name="Rectangle 1"/>
          <p:cNvSpPr>
            <a:spLocks noChangeArrowheads="1"/>
          </p:cNvSpPr>
          <p:nvPr/>
        </p:nvSpPr>
        <p:spPr bwMode="auto">
          <a:xfrm>
            <a:off x="1357290" y="857232"/>
            <a:ext cx="661469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b="1" i="0" u="sng" strike="noStrike" cap="none" normalizeH="0" baseline="0" dirty="0" smtClean="0">
                <a:ln>
                  <a:noFill/>
                </a:ln>
                <a:solidFill>
                  <a:schemeClr val="tx1"/>
                </a:solidFill>
                <a:effectLst/>
                <a:latin typeface="Cambria" pitchFamily="18" charset="0"/>
                <a:ea typeface="Calibri" pitchFamily="34" charset="0"/>
                <a:cs typeface="Times New Roman" pitchFamily="18" charset="0"/>
              </a:rPr>
              <a:t>Α) Ανάλυση Πηγών Χρήσεων Κεφαλαίων βάσει Ισολογισμού</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5 - Πίνακας"/>
          <p:cNvGraphicFramePr>
            <a:graphicFrameLocks noGrp="1"/>
          </p:cNvGraphicFramePr>
          <p:nvPr/>
        </p:nvGraphicFramePr>
        <p:xfrm>
          <a:off x="214282" y="1214423"/>
          <a:ext cx="8715436" cy="5484713"/>
        </p:xfrm>
        <a:graphic>
          <a:graphicData uri="http://schemas.openxmlformats.org/drawingml/2006/table">
            <a:tbl>
              <a:tblPr/>
              <a:tblGrid>
                <a:gridCol w="4795648"/>
                <a:gridCol w="1779276"/>
                <a:gridCol w="2140512"/>
              </a:tblGrid>
              <a:tr h="237624">
                <a:tc gridSpan="3">
                  <a:txBody>
                    <a:bodyPr/>
                    <a:lstStyle/>
                    <a:p>
                      <a:pPr algn="ctr">
                        <a:lnSpc>
                          <a:spcPct val="115000"/>
                        </a:lnSpc>
                        <a:spcAft>
                          <a:spcPts val="0"/>
                        </a:spcAft>
                      </a:pPr>
                      <a:r>
                        <a:rPr lang="el-GR" sz="1200" b="1" dirty="0">
                          <a:solidFill>
                            <a:srgbClr val="000000"/>
                          </a:solidFill>
                          <a:latin typeface="+mj-lt"/>
                          <a:ea typeface="Times New Roman"/>
                          <a:cs typeface="Times New Roman"/>
                        </a:rPr>
                        <a:t>ΠΗΓΕΣ ΚΕΦΑΛΑΙΩΝ</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r>
              <a:tr h="494609">
                <a:tc gridSpan="2">
                  <a:txBody>
                    <a:bodyPr/>
                    <a:lstStyle/>
                    <a:p>
                      <a:pPr algn="ctr">
                        <a:lnSpc>
                          <a:spcPct val="115000"/>
                        </a:lnSpc>
                        <a:spcAft>
                          <a:spcPts val="0"/>
                        </a:spcAft>
                      </a:pPr>
                      <a:r>
                        <a:rPr lang="el-GR" sz="1200">
                          <a:solidFill>
                            <a:srgbClr val="000000"/>
                          </a:solidFill>
                          <a:latin typeface="+mj-lt"/>
                          <a:ea typeface="Times New Roman"/>
                          <a:cs typeface="Times New Roman"/>
                        </a:rPr>
                        <a:t>Μη Κυκλοφορούν Ενεργητικό</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a:txBody>
                    <a:bodyPr/>
                    <a:lstStyle/>
                    <a:p>
                      <a:pPr algn="ctr">
                        <a:lnSpc>
                          <a:spcPct val="115000"/>
                        </a:lnSpc>
                        <a:spcAft>
                          <a:spcPts val="0"/>
                        </a:spcAft>
                      </a:pPr>
                      <a:r>
                        <a:rPr lang="el-GR" sz="1100" dirty="0">
                          <a:solidFill>
                            <a:srgbClr val="000000"/>
                          </a:solidFill>
                          <a:latin typeface="+mj-lt"/>
                          <a:ea typeface="Times New Roman"/>
                          <a:cs typeface="Times New Roman"/>
                        </a:rPr>
                        <a:t>Ποσοστό Συμμετοχής λογαριασμού στο </a:t>
                      </a:r>
                      <a:r>
                        <a:rPr lang="el-GR" sz="1100" dirty="0" smtClean="0">
                          <a:solidFill>
                            <a:srgbClr val="000000"/>
                          </a:solidFill>
                          <a:latin typeface="+mj-lt"/>
                          <a:ea typeface="Times New Roman"/>
                          <a:cs typeface="Times New Roman"/>
                        </a:rPr>
                        <a:t>Σύνολο</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7624">
                <a:tc>
                  <a:txBody>
                    <a:bodyPr/>
                    <a:lstStyle/>
                    <a:p>
                      <a:pPr>
                        <a:lnSpc>
                          <a:spcPct val="115000"/>
                        </a:lnSpc>
                        <a:spcAft>
                          <a:spcPts val="0"/>
                        </a:spcAft>
                      </a:pPr>
                      <a:r>
                        <a:rPr lang="el-GR" sz="1200" b="1">
                          <a:solidFill>
                            <a:srgbClr val="000000"/>
                          </a:solidFill>
                          <a:latin typeface="+mj-lt"/>
                          <a:ea typeface="Times New Roman"/>
                          <a:cs typeface="Times New Roman"/>
                        </a:rPr>
                        <a:t>Γήπεδα, κτίρια &amp; εξοπλισµός</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a:solidFill>
                            <a:srgbClr val="000000"/>
                          </a:solidFill>
                          <a:latin typeface="+mj-lt"/>
                          <a:ea typeface="Times New Roman"/>
                          <a:cs typeface="Times New Roman"/>
                        </a:rPr>
                        <a:t>              2.015.788 €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j-lt"/>
                          <a:ea typeface="Times New Roman"/>
                          <a:cs typeface="Times New Roman"/>
                        </a:rPr>
                        <a:t>1,61%</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7624">
                <a:tc>
                  <a:txBody>
                    <a:bodyPr/>
                    <a:lstStyle/>
                    <a:p>
                      <a:pPr>
                        <a:lnSpc>
                          <a:spcPct val="115000"/>
                        </a:lnSpc>
                        <a:spcAft>
                          <a:spcPts val="0"/>
                        </a:spcAft>
                      </a:pPr>
                      <a:r>
                        <a:rPr lang="el-GR" sz="1200" b="1">
                          <a:solidFill>
                            <a:srgbClr val="000000"/>
                          </a:solidFill>
                          <a:latin typeface="+mj-lt"/>
                          <a:ea typeface="Times New Roman"/>
                          <a:cs typeface="Times New Roman"/>
                        </a:rPr>
                        <a:t>Άυλα περιουσιακά στοιχεία</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a:solidFill>
                            <a:srgbClr val="000000"/>
                          </a:solidFill>
                          <a:latin typeface="+mj-lt"/>
                          <a:ea typeface="Times New Roman"/>
                          <a:cs typeface="Times New Roman"/>
                        </a:rPr>
                        <a:t>                 161.813 €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j-lt"/>
                          <a:ea typeface="Times New Roman"/>
                          <a:cs typeface="Times New Roman"/>
                        </a:rPr>
                        <a:t>0,13%</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7624">
                <a:tc>
                  <a:txBody>
                    <a:bodyPr/>
                    <a:lstStyle/>
                    <a:p>
                      <a:pPr>
                        <a:lnSpc>
                          <a:spcPct val="115000"/>
                        </a:lnSpc>
                        <a:spcAft>
                          <a:spcPts val="0"/>
                        </a:spcAft>
                      </a:pPr>
                      <a:r>
                        <a:rPr lang="el-GR" sz="1200" b="1">
                          <a:solidFill>
                            <a:srgbClr val="000000"/>
                          </a:solidFill>
                          <a:latin typeface="+mj-lt"/>
                          <a:ea typeface="Times New Roman"/>
                          <a:cs typeface="Times New Roman"/>
                        </a:rPr>
                        <a:t>Συµµετοχές</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a:solidFill>
                            <a:srgbClr val="000000"/>
                          </a:solidFill>
                          <a:latin typeface="+mj-lt"/>
                          <a:ea typeface="Times New Roman"/>
                          <a:cs typeface="Times New Roman"/>
                        </a:rPr>
                        <a:t>                 888.867 €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j-lt"/>
                          <a:ea typeface="Times New Roman"/>
                          <a:cs typeface="Times New Roman"/>
                        </a:rPr>
                        <a:t>0,71%</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7624">
                <a:tc>
                  <a:txBody>
                    <a:bodyPr/>
                    <a:lstStyle/>
                    <a:p>
                      <a:pPr>
                        <a:lnSpc>
                          <a:spcPct val="115000"/>
                        </a:lnSpc>
                        <a:spcAft>
                          <a:spcPts val="0"/>
                        </a:spcAft>
                      </a:pPr>
                      <a:r>
                        <a:rPr lang="el-GR" sz="1200" b="1" dirty="0">
                          <a:solidFill>
                            <a:srgbClr val="000000"/>
                          </a:solidFill>
                          <a:latin typeface="+mj-lt"/>
                          <a:ea typeface="Times New Roman"/>
                          <a:cs typeface="Times New Roman"/>
                        </a:rPr>
                        <a:t>Παράγωγα</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a:solidFill>
                            <a:srgbClr val="000000"/>
                          </a:solidFill>
                          <a:latin typeface="+mj-lt"/>
                          <a:ea typeface="Times New Roman"/>
                          <a:cs typeface="Times New Roman"/>
                        </a:rPr>
                        <a:t>                    39.130 €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j-lt"/>
                          <a:ea typeface="Times New Roman"/>
                          <a:cs typeface="Times New Roman"/>
                        </a:rPr>
                        <a:t>0,03%</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7624">
                <a:tc>
                  <a:txBody>
                    <a:bodyPr/>
                    <a:lstStyle/>
                    <a:p>
                      <a:pPr>
                        <a:lnSpc>
                          <a:spcPct val="115000"/>
                        </a:lnSpc>
                        <a:spcAft>
                          <a:spcPts val="0"/>
                        </a:spcAft>
                      </a:pPr>
                      <a:r>
                        <a:rPr lang="el-GR" sz="1200" b="1">
                          <a:solidFill>
                            <a:srgbClr val="000000"/>
                          </a:solidFill>
                          <a:latin typeface="+mj-lt"/>
                          <a:ea typeface="Times New Roman"/>
                          <a:cs typeface="Times New Roman"/>
                        </a:rPr>
                        <a:t>Λοιπές απαιτήσεις</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a:solidFill>
                            <a:srgbClr val="000000"/>
                          </a:solidFill>
                          <a:latin typeface="+mj-lt"/>
                          <a:ea typeface="Times New Roman"/>
                          <a:cs typeface="Times New Roman"/>
                        </a:rPr>
                        <a:t>                    74.100 €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j-lt"/>
                          <a:ea typeface="Times New Roman"/>
                          <a:cs typeface="Times New Roman"/>
                        </a:rPr>
                        <a:t>0,06%</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7624">
                <a:tc gridSpan="2">
                  <a:txBody>
                    <a:bodyPr/>
                    <a:lstStyle/>
                    <a:p>
                      <a:pPr algn="ctr">
                        <a:lnSpc>
                          <a:spcPct val="115000"/>
                        </a:lnSpc>
                        <a:spcAft>
                          <a:spcPts val="0"/>
                        </a:spcAft>
                      </a:pPr>
                      <a:r>
                        <a:rPr lang="el-GR" sz="1200">
                          <a:solidFill>
                            <a:srgbClr val="000000"/>
                          </a:solidFill>
                          <a:latin typeface="+mj-lt"/>
                          <a:ea typeface="Times New Roman"/>
                          <a:cs typeface="Times New Roman"/>
                        </a:rPr>
                        <a:t>Κυκλοφορούν Ενεργητικό</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a:txBody>
                    <a:bodyPr/>
                    <a:lstStyle/>
                    <a:p>
                      <a:pPr>
                        <a:lnSpc>
                          <a:spcPct val="115000"/>
                        </a:lnSpc>
                        <a:spcAft>
                          <a:spcPts val="0"/>
                        </a:spcAft>
                      </a:pPr>
                      <a:r>
                        <a:rPr lang="el-GR" sz="1200">
                          <a:solidFill>
                            <a:srgbClr val="000000"/>
                          </a:solidFill>
                          <a:latin typeface="+mj-lt"/>
                          <a:ea typeface="Times New Roman"/>
                          <a:cs typeface="Times New Roman"/>
                        </a:rPr>
                        <a:t>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7624">
                <a:tc>
                  <a:txBody>
                    <a:bodyPr/>
                    <a:lstStyle/>
                    <a:p>
                      <a:pPr>
                        <a:lnSpc>
                          <a:spcPct val="115000"/>
                        </a:lnSpc>
                        <a:spcAft>
                          <a:spcPts val="0"/>
                        </a:spcAft>
                      </a:pPr>
                      <a:r>
                        <a:rPr lang="el-GR" sz="1200" b="1">
                          <a:solidFill>
                            <a:srgbClr val="000000"/>
                          </a:solidFill>
                          <a:latin typeface="+mj-lt"/>
                          <a:ea typeface="Times New Roman"/>
                          <a:cs typeface="Times New Roman"/>
                        </a:rPr>
                        <a:t>Αποθέµατα</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a:solidFill>
                            <a:srgbClr val="000000"/>
                          </a:solidFill>
                          <a:latin typeface="+mj-lt"/>
                          <a:ea typeface="Times New Roman"/>
                          <a:cs typeface="Times New Roman"/>
                        </a:rPr>
                        <a:t>           27.852.259 €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j-lt"/>
                          <a:ea typeface="Times New Roman"/>
                          <a:cs typeface="Times New Roman"/>
                        </a:rPr>
                        <a:t>22,30%</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7624">
                <a:tc>
                  <a:txBody>
                    <a:bodyPr/>
                    <a:lstStyle/>
                    <a:p>
                      <a:pPr>
                        <a:lnSpc>
                          <a:spcPct val="115000"/>
                        </a:lnSpc>
                        <a:spcAft>
                          <a:spcPts val="0"/>
                        </a:spcAft>
                      </a:pPr>
                      <a:r>
                        <a:rPr lang="el-GR" sz="1200" b="1">
                          <a:solidFill>
                            <a:srgbClr val="000000"/>
                          </a:solidFill>
                          <a:latin typeface="+mj-lt"/>
                          <a:ea typeface="Times New Roman"/>
                          <a:cs typeface="Times New Roman"/>
                        </a:rPr>
                        <a:t>Εµπορικές και λοιπές απαιτήσεις</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a:solidFill>
                            <a:srgbClr val="000000"/>
                          </a:solidFill>
                          <a:latin typeface="+mj-lt"/>
                          <a:ea typeface="Times New Roman"/>
                          <a:cs typeface="Times New Roman"/>
                        </a:rPr>
                        <a:t>           37.886.292 €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j-lt"/>
                          <a:ea typeface="Times New Roman"/>
                          <a:cs typeface="Times New Roman"/>
                        </a:rPr>
                        <a:t>30,34%</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7624">
                <a:tc>
                  <a:txBody>
                    <a:bodyPr/>
                    <a:lstStyle/>
                    <a:p>
                      <a:pPr>
                        <a:lnSpc>
                          <a:spcPct val="115000"/>
                        </a:lnSpc>
                        <a:spcAft>
                          <a:spcPts val="0"/>
                        </a:spcAft>
                      </a:pPr>
                      <a:r>
                        <a:rPr lang="el-GR" sz="1200" b="1">
                          <a:solidFill>
                            <a:srgbClr val="000000"/>
                          </a:solidFill>
                          <a:latin typeface="+mj-lt"/>
                          <a:ea typeface="Times New Roman"/>
                          <a:cs typeface="Times New Roman"/>
                        </a:rPr>
                        <a:t>Παράγωγα</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a:solidFill>
                            <a:srgbClr val="000000"/>
                          </a:solidFill>
                          <a:latin typeface="+mj-lt"/>
                          <a:ea typeface="Times New Roman"/>
                          <a:cs typeface="Times New Roman"/>
                        </a:rPr>
                        <a:t>              9.482.195 €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j-lt"/>
                          <a:ea typeface="Times New Roman"/>
                          <a:cs typeface="Times New Roman"/>
                        </a:rPr>
                        <a:t>7,59%</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7624">
                <a:tc>
                  <a:txBody>
                    <a:bodyPr/>
                    <a:lstStyle/>
                    <a:p>
                      <a:pPr>
                        <a:lnSpc>
                          <a:spcPct val="115000"/>
                        </a:lnSpc>
                        <a:spcAft>
                          <a:spcPts val="0"/>
                        </a:spcAft>
                      </a:pPr>
                      <a:r>
                        <a:rPr lang="el-GR" sz="1200" b="1">
                          <a:solidFill>
                            <a:srgbClr val="000000"/>
                          </a:solidFill>
                          <a:latin typeface="+mj-lt"/>
                          <a:ea typeface="Times New Roman"/>
                          <a:cs typeface="Times New Roman"/>
                        </a:rPr>
                        <a:t>Ταµειακά διαθέσιµα και ισοδύναµα αυτών</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a:solidFill>
                            <a:srgbClr val="000000"/>
                          </a:solidFill>
                          <a:latin typeface="+mj-lt"/>
                          <a:ea typeface="Times New Roman"/>
                          <a:cs typeface="Times New Roman"/>
                        </a:rPr>
                        <a:t>           41.218.044 €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j-lt"/>
                          <a:ea typeface="Times New Roman"/>
                          <a:cs typeface="Times New Roman"/>
                        </a:rPr>
                        <a:t>33,01%</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7624">
                <a:tc gridSpan="2">
                  <a:txBody>
                    <a:bodyPr/>
                    <a:lstStyle/>
                    <a:p>
                      <a:pPr algn="ctr">
                        <a:lnSpc>
                          <a:spcPct val="115000"/>
                        </a:lnSpc>
                        <a:spcAft>
                          <a:spcPts val="0"/>
                        </a:spcAft>
                      </a:pPr>
                      <a:r>
                        <a:rPr lang="el-GR" sz="1200">
                          <a:latin typeface="+mj-lt"/>
                          <a:ea typeface="Times New Roman"/>
                          <a:cs typeface="Times New Roman"/>
                        </a:rPr>
                        <a:t>Υποχρεώσεις</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l-GR"/>
                    </a:p>
                  </a:txBody>
                  <a:tcPr/>
                </a:tc>
                <a:tc>
                  <a:txBody>
                    <a:bodyPr/>
                    <a:lstStyle/>
                    <a:p>
                      <a:pPr>
                        <a:lnSpc>
                          <a:spcPct val="115000"/>
                        </a:lnSpc>
                        <a:spcAft>
                          <a:spcPts val="0"/>
                        </a:spcAft>
                      </a:pPr>
                      <a:r>
                        <a:rPr lang="el-GR" sz="1200">
                          <a:solidFill>
                            <a:srgbClr val="000000"/>
                          </a:solidFill>
                          <a:latin typeface="+mj-lt"/>
                          <a:ea typeface="Times New Roman"/>
                          <a:cs typeface="Times New Roman"/>
                        </a:rPr>
                        <a:t>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7624">
                <a:tc gridSpan="3">
                  <a:txBody>
                    <a:bodyPr/>
                    <a:lstStyle/>
                    <a:p>
                      <a:pPr>
                        <a:lnSpc>
                          <a:spcPct val="115000"/>
                        </a:lnSpc>
                        <a:spcAft>
                          <a:spcPts val="0"/>
                        </a:spcAft>
                      </a:pPr>
                      <a:r>
                        <a:rPr lang="el-GR" sz="1200">
                          <a:solidFill>
                            <a:srgbClr val="000000"/>
                          </a:solidFill>
                          <a:latin typeface="+mj-lt"/>
                          <a:ea typeface="Times New Roman"/>
                          <a:cs typeface="Times New Roman"/>
                        </a:rPr>
                        <a:t>Μακροπρόθεσµες υποχρεώσεις</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hMerge="1">
                  <a:txBody>
                    <a:bodyPr/>
                    <a:lstStyle/>
                    <a:p>
                      <a:endParaRPr lang="el-GR"/>
                    </a:p>
                  </a:txBody>
                  <a:tcPr/>
                </a:tc>
              </a:tr>
              <a:tr h="237624">
                <a:tc>
                  <a:txBody>
                    <a:bodyPr/>
                    <a:lstStyle/>
                    <a:p>
                      <a:pPr>
                        <a:lnSpc>
                          <a:spcPct val="115000"/>
                        </a:lnSpc>
                        <a:spcAft>
                          <a:spcPts val="0"/>
                        </a:spcAft>
                      </a:pPr>
                      <a:r>
                        <a:rPr lang="el-GR" sz="1200" b="1">
                          <a:solidFill>
                            <a:srgbClr val="000000"/>
                          </a:solidFill>
                          <a:latin typeface="+mj-lt"/>
                          <a:ea typeface="Times New Roman"/>
                          <a:cs typeface="Times New Roman"/>
                        </a:rPr>
                        <a:t>Παράγωγα</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a:solidFill>
                            <a:srgbClr val="000000"/>
                          </a:solidFill>
                          <a:latin typeface="+mj-lt"/>
                          <a:ea typeface="Times New Roman"/>
                          <a:cs typeface="Times New Roman"/>
                        </a:rPr>
                        <a:t>                 311.069 €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j-lt"/>
                          <a:ea typeface="Times New Roman"/>
                          <a:cs typeface="Times New Roman"/>
                        </a:rPr>
                        <a:t>0,25%</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7624">
                <a:tc>
                  <a:txBody>
                    <a:bodyPr/>
                    <a:lstStyle/>
                    <a:p>
                      <a:pPr>
                        <a:lnSpc>
                          <a:spcPct val="115000"/>
                        </a:lnSpc>
                        <a:spcAft>
                          <a:spcPts val="0"/>
                        </a:spcAft>
                      </a:pPr>
                      <a:r>
                        <a:rPr lang="el-GR" sz="1200" b="1">
                          <a:solidFill>
                            <a:srgbClr val="000000"/>
                          </a:solidFill>
                          <a:latin typeface="+mj-lt"/>
                          <a:ea typeface="Times New Roman"/>
                          <a:cs typeface="Times New Roman"/>
                        </a:rPr>
                        <a:t>Υποχρεώσεις παροχών προσωπικού</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a:solidFill>
                            <a:srgbClr val="000000"/>
                          </a:solidFill>
                          <a:latin typeface="+mj-lt"/>
                          <a:ea typeface="Times New Roman"/>
                          <a:cs typeface="Times New Roman"/>
                        </a:rPr>
                        <a:t>                 152.074 €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j-lt"/>
                          <a:ea typeface="Times New Roman"/>
                          <a:cs typeface="Times New Roman"/>
                        </a:rPr>
                        <a:t>0,12%</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7624">
                <a:tc>
                  <a:txBody>
                    <a:bodyPr/>
                    <a:lstStyle/>
                    <a:p>
                      <a:pPr>
                        <a:lnSpc>
                          <a:spcPct val="115000"/>
                        </a:lnSpc>
                        <a:spcAft>
                          <a:spcPts val="0"/>
                        </a:spcAft>
                      </a:pPr>
                      <a:r>
                        <a:rPr lang="el-GR" sz="1200" b="1">
                          <a:solidFill>
                            <a:srgbClr val="000000"/>
                          </a:solidFill>
                          <a:latin typeface="+mj-lt"/>
                          <a:ea typeface="Times New Roman"/>
                          <a:cs typeface="Times New Roman"/>
                        </a:rPr>
                        <a:t>Επιχορηγήσεις</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a:solidFill>
                            <a:srgbClr val="000000"/>
                          </a:solidFill>
                          <a:latin typeface="+mj-lt"/>
                          <a:ea typeface="Times New Roman"/>
                          <a:cs typeface="Times New Roman"/>
                        </a:rPr>
                        <a:t>                 892.100 €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j-lt"/>
                          <a:ea typeface="Times New Roman"/>
                          <a:cs typeface="Times New Roman"/>
                        </a:rPr>
                        <a:t>0,71%</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7624">
                <a:tc gridSpan="3">
                  <a:txBody>
                    <a:bodyPr/>
                    <a:lstStyle/>
                    <a:p>
                      <a:pPr>
                        <a:lnSpc>
                          <a:spcPct val="115000"/>
                        </a:lnSpc>
                        <a:spcAft>
                          <a:spcPts val="0"/>
                        </a:spcAft>
                      </a:pPr>
                      <a:r>
                        <a:rPr lang="el-GR" sz="1200">
                          <a:solidFill>
                            <a:srgbClr val="000000"/>
                          </a:solidFill>
                          <a:latin typeface="+mj-lt"/>
                          <a:ea typeface="Times New Roman"/>
                          <a:cs typeface="Times New Roman"/>
                        </a:rPr>
                        <a:t>Βραχυπρόθεσµες υποχρεώσεις</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hMerge="1">
                  <a:txBody>
                    <a:bodyPr/>
                    <a:lstStyle/>
                    <a:p>
                      <a:endParaRPr lang="el-GR"/>
                    </a:p>
                  </a:txBody>
                  <a:tcPr/>
                </a:tc>
              </a:tr>
              <a:tr h="237624">
                <a:tc>
                  <a:txBody>
                    <a:bodyPr/>
                    <a:lstStyle/>
                    <a:p>
                      <a:pPr>
                        <a:lnSpc>
                          <a:spcPct val="115000"/>
                        </a:lnSpc>
                        <a:spcAft>
                          <a:spcPts val="0"/>
                        </a:spcAft>
                      </a:pPr>
                      <a:r>
                        <a:rPr lang="el-GR" sz="1200" b="1">
                          <a:solidFill>
                            <a:srgbClr val="000000"/>
                          </a:solidFill>
                          <a:latin typeface="+mj-lt"/>
                          <a:ea typeface="Times New Roman"/>
                          <a:cs typeface="Times New Roman"/>
                        </a:rPr>
                        <a:t>∆άνεια</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a:solidFill>
                            <a:srgbClr val="000000"/>
                          </a:solidFill>
                          <a:latin typeface="+mj-lt"/>
                          <a:ea typeface="Times New Roman"/>
                          <a:cs typeface="Times New Roman"/>
                        </a:rPr>
                        <a:t>              1.233.470 €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j-lt"/>
                          <a:ea typeface="Times New Roman"/>
                          <a:cs typeface="Times New Roman"/>
                        </a:rPr>
                        <a:t>0,99%</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7624">
                <a:tc>
                  <a:txBody>
                    <a:bodyPr/>
                    <a:lstStyle/>
                    <a:p>
                      <a:pPr>
                        <a:lnSpc>
                          <a:spcPct val="115000"/>
                        </a:lnSpc>
                        <a:spcAft>
                          <a:spcPts val="0"/>
                        </a:spcAft>
                      </a:pPr>
                      <a:r>
                        <a:rPr lang="el-GR" sz="1200" b="1">
                          <a:solidFill>
                            <a:srgbClr val="000000"/>
                          </a:solidFill>
                          <a:latin typeface="+mj-lt"/>
                          <a:ea typeface="Times New Roman"/>
                          <a:cs typeface="Times New Roman"/>
                        </a:rPr>
                        <a:t>Παράγωγα</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a:solidFill>
                            <a:srgbClr val="000000"/>
                          </a:solidFill>
                          <a:latin typeface="+mj-lt"/>
                          <a:ea typeface="Times New Roman"/>
                          <a:cs typeface="Times New Roman"/>
                        </a:rPr>
                        <a:t>              2.528.386 €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a:solidFill>
                            <a:srgbClr val="000000"/>
                          </a:solidFill>
                          <a:latin typeface="+mj-lt"/>
                          <a:ea typeface="Times New Roman"/>
                          <a:cs typeface="Times New Roman"/>
                        </a:rPr>
                        <a:t>2,02%</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37624">
                <a:tc>
                  <a:txBody>
                    <a:bodyPr/>
                    <a:lstStyle/>
                    <a:p>
                      <a:pPr>
                        <a:lnSpc>
                          <a:spcPct val="115000"/>
                        </a:lnSpc>
                        <a:spcAft>
                          <a:spcPts val="0"/>
                        </a:spcAft>
                      </a:pPr>
                      <a:r>
                        <a:rPr lang="el-GR" sz="1200" b="1">
                          <a:solidFill>
                            <a:srgbClr val="000000"/>
                          </a:solidFill>
                          <a:latin typeface="+mj-lt"/>
                          <a:ea typeface="Times New Roman"/>
                          <a:cs typeface="Times New Roman"/>
                        </a:rPr>
                        <a:t>Προβλέψεις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200">
                          <a:solidFill>
                            <a:srgbClr val="000000"/>
                          </a:solidFill>
                          <a:latin typeface="+mj-lt"/>
                          <a:ea typeface="Times New Roman"/>
                          <a:cs typeface="Times New Roman"/>
                        </a:rPr>
                        <a:t>                 138.902 €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200">
                          <a:solidFill>
                            <a:srgbClr val="000000"/>
                          </a:solidFill>
                          <a:latin typeface="+mj-lt"/>
                          <a:ea typeface="Times New Roman"/>
                          <a:cs typeface="Times New Roman"/>
                        </a:rPr>
                        <a:t>0,11%</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37624">
                <a:tc>
                  <a:txBody>
                    <a:bodyPr/>
                    <a:lstStyle/>
                    <a:p>
                      <a:pPr>
                        <a:lnSpc>
                          <a:spcPct val="115000"/>
                        </a:lnSpc>
                        <a:spcAft>
                          <a:spcPts val="0"/>
                        </a:spcAft>
                      </a:pPr>
                      <a:r>
                        <a:rPr lang="el-GR" sz="1200">
                          <a:solidFill>
                            <a:srgbClr val="000000"/>
                          </a:solidFill>
                          <a:latin typeface="+mj-lt"/>
                          <a:ea typeface="Times New Roman"/>
                          <a:cs typeface="Times New Roman"/>
                        </a:rPr>
                        <a:t>Σύνολο Πηγών</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200" b="1">
                          <a:solidFill>
                            <a:srgbClr val="000000"/>
                          </a:solidFill>
                          <a:latin typeface="+mj-lt"/>
                          <a:ea typeface="Times New Roman"/>
                          <a:cs typeface="Times New Roman"/>
                        </a:rPr>
                        <a:t>         124.874.489 € </a:t>
                      </a:r>
                      <a:endParaRPr lang="el-GR" sz="120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200" dirty="0">
                          <a:solidFill>
                            <a:srgbClr val="000000"/>
                          </a:solidFill>
                          <a:latin typeface="+mj-lt"/>
                          <a:ea typeface="Times New Roman"/>
                          <a:cs typeface="Times New Roman"/>
                        </a:rPr>
                        <a:t>100,00%</a:t>
                      </a:r>
                      <a:endParaRPr lang="el-GR" sz="1200" dirty="0">
                        <a:latin typeface="+mj-lt"/>
                        <a:ea typeface="Calibri"/>
                        <a:cs typeface="Times New Roman"/>
                      </a:endParaRPr>
                    </a:p>
                  </a:txBody>
                  <a:tcPr marL="56593" marR="56593"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8" name="7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269</a:t>
            </a:fld>
            <a:endParaRPr lang="el-G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74638"/>
            <a:ext cx="9144000" cy="1143000"/>
          </a:xfrm>
        </p:spPr>
        <p:txBody>
          <a:bodyPr anchor="ctr"/>
          <a:lstStyle/>
          <a:p>
            <a:pPr algn="ctr" eaLnBrk="1" hangingPunct="1"/>
            <a:r>
              <a:rPr lang="el-GR" sz="3600" b="1" dirty="0" smtClean="0">
                <a:solidFill>
                  <a:srgbClr val="002060"/>
                </a:solidFill>
              </a:rPr>
              <a:t>Λειτουργίες Χρηματοοικονομικού Διευθυντή</a:t>
            </a:r>
          </a:p>
        </p:txBody>
      </p:sp>
      <p:sp>
        <p:nvSpPr>
          <p:cNvPr id="17411" name="Rectangle 3"/>
          <p:cNvSpPr>
            <a:spLocks noGrp="1" noChangeArrowheads="1"/>
          </p:cNvSpPr>
          <p:nvPr>
            <p:ph type="body" idx="1"/>
          </p:nvPr>
        </p:nvSpPr>
        <p:spPr>
          <a:xfrm>
            <a:off x="0" y="1440160"/>
            <a:ext cx="9144000" cy="5445224"/>
          </a:xfrm>
        </p:spPr>
        <p:txBody>
          <a:bodyPr/>
          <a:lstStyle/>
          <a:p>
            <a:pPr eaLnBrk="1" hangingPunct="1">
              <a:lnSpc>
                <a:spcPct val="90000"/>
              </a:lnSpc>
              <a:buFontTx/>
              <a:buNone/>
            </a:pPr>
            <a:r>
              <a:rPr lang="el-GR" b="1" dirty="0" smtClean="0"/>
              <a:t>-</a:t>
            </a:r>
            <a:r>
              <a:rPr lang="el-GR" sz="3200" dirty="0" smtClean="0"/>
              <a:t>Χρηματοοικονομικός προγραμματισμός</a:t>
            </a:r>
          </a:p>
          <a:p>
            <a:pPr eaLnBrk="1" hangingPunct="1">
              <a:lnSpc>
                <a:spcPct val="90000"/>
              </a:lnSpc>
              <a:buFontTx/>
              <a:buNone/>
            </a:pPr>
            <a:r>
              <a:rPr lang="el-GR" sz="3200" b="1" dirty="0" smtClean="0"/>
              <a:t>-</a:t>
            </a:r>
            <a:r>
              <a:rPr lang="el-GR" sz="3200" dirty="0" smtClean="0"/>
              <a:t>Εξεύρεση φθηνού χρήματος</a:t>
            </a:r>
          </a:p>
          <a:p>
            <a:pPr eaLnBrk="1" hangingPunct="1">
              <a:lnSpc>
                <a:spcPct val="90000"/>
              </a:lnSpc>
              <a:buFontTx/>
              <a:buNone/>
            </a:pPr>
            <a:r>
              <a:rPr lang="el-GR" sz="3200" b="1" dirty="0" smtClean="0"/>
              <a:t>-</a:t>
            </a:r>
            <a:r>
              <a:rPr lang="el-GR" sz="3200" dirty="0" smtClean="0"/>
              <a:t>Ορθολογική χρήση των κεφαλαίων</a:t>
            </a:r>
          </a:p>
          <a:p>
            <a:pPr eaLnBrk="1" hangingPunct="1">
              <a:lnSpc>
                <a:spcPct val="90000"/>
              </a:lnSpc>
              <a:buFontTx/>
              <a:buNone/>
            </a:pPr>
            <a:r>
              <a:rPr lang="el-GR" sz="3200" b="1" dirty="0" smtClean="0"/>
              <a:t>-</a:t>
            </a:r>
            <a:r>
              <a:rPr lang="el-GR" sz="3200" dirty="0" smtClean="0"/>
              <a:t>Μεγιστοποίηση της αξίας της επιχείρησης</a:t>
            </a:r>
          </a:p>
          <a:p>
            <a:pPr eaLnBrk="1" hangingPunct="1">
              <a:lnSpc>
                <a:spcPct val="90000"/>
              </a:lnSpc>
              <a:buFontTx/>
              <a:buNone/>
            </a:pPr>
            <a:r>
              <a:rPr lang="el-GR" sz="3200" b="1" dirty="0" smtClean="0"/>
              <a:t>-</a:t>
            </a:r>
            <a:r>
              <a:rPr lang="el-GR" sz="3200" dirty="0" smtClean="0"/>
              <a:t>Λήψη επενδυτικών αποφάσεων</a:t>
            </a:r>
          </a:p>
          <a:p>
            <a:pPr eaLnBrk="1" hangingPunct="1">
              <a:lnSpc>
                <a:spcPct val="90000"/>
              </a:lnSpc>
              <a:buFontTx/>
              <a:buNone/>
            </a:pPr>
            <a:r>
              <a:rPr lang="el-GR" sz="3200" b="1" dirty="0" smtClean="0"/>
              <a:t>-</a:t>
            </a:r>
            <a:r>
              <a:rPr lang="el-GR" sz="3200" dirty="0" smtClean="0"/>
              <a:t>Αποδοτικότερη λειτουργία της επιχείρησης</a:t>
            </a:r>
          </a:p>
          <a:p>
            <a:pPr eaLnBrk="1" hangingPunct="1">
              <a:lnSpc>
                <a:spcPct val="90000"/>
              </a:lnSpc>
              <a:buFontTx/>
              <a:buNone/>
            </a:pPr>
            <a:r>
              <a:rPr lang="el-GR" sz="3200" b="1" dirty="0" smtClean="0"/>
              <a:t>-</a:t>
            </a:r>
            <a:r>
              <a:rPr lang="el-GR" sz="3200" dirty="0" smtClean="0"/>
              <a:t>Χρήση κεφαλαιαγορών και χρηματαγορών</a:t>
            </a:r>
          </a:p>
          <a:p>
            <a:pPr eaLnBrk="1" hangingPunct="1">
              <a:lnSpc>
                <a:spcPct val="90000"/>
              </a:lnSpc>
              <a:buFontTx/>
              <a:buNone/>
            </a:pPr>
            <a:r>
              <a:rPr lang="el-GR" sz="3200" b="1" dirty="0" smtClean="0"/>
              <a:t>-</a:t>
            </a:r>
            <a:r>
              <a:rPr lang="el-GR" sz="3200" dirty="0" smtClean="0"/>
              <a:t>Ορθή τήρηση των χρηματοοικονομικών</a:t>
            </a:r>
          </a:p>
          <a:p>
            <a:pPr eaLnBrk="1" hangingPunct="1">
              <a:lnSpc>
                <a:spcPct val="90000"/>
              </a:lnSpc>
              <a:buFontTx/>
              <a:buNone/>
            </a:pPr>
            <a:r>
              <a:rPr lang="el-GR" sz="3200" dirty="0" smtClean="0"/>
              <a:t>Καταστάσεων.</a:t>
            </a:r>
          </a:p>
          <a:p>
            <a:pPr eaLnBrk="1" hangingPunct="1">
              <a:lnSpc>
                <a:spcPct val="90000"/>
              </a:lnSpc>
              <a:buFontTx/>
              <a:buNone/>
            </a:pPr>
            <a:endParaRPr lang="el-GR" dirty="0" smtClean="0"/>
          </a:p>
          <a:p>
            <a:pPr eaLnBrk="1" hangingPunct="1">
              <a:lnSpc>
                <a:spcPct val="90000"/>
              </a:lnSpc>
              <a:buFontTx/>
              <a:buNone/>
            </a:pPr>
            <a:endParaRPr lang="el-GR" dirty="0" smtClean="0"/>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001156" cy="647700"/>
          </a:xfrm>
        </p:spPr>
        <p:txBody>
          <a:bodyPr>
            <a:noAutofit/>
          </a:bodyPr>
          <a:lstStyle/>
          <a:p>
            <a:r>
              <a:rPr lang="el-GR" sz="2800" dirty="0" smtClean="0">
                <a:solidFill>
                  <a:srgbClr val="FF0000"/>
                </a:solidFill>
              </a:rPr>
              <a:t>ΣΥΝΕΧΕΙΑ</a:t>
            </a:r>
            <a:endParaRPr lang="el-GR" sz="2800" dirty="0">
              <a:solidFill>
                <a:srgbClr val="FF0000"/>
              </a:solidFill>
            </a:endParaRPr>
          </a:p>
        </p:txBody>
      </p:sp>
      <p:sp>
        <p:nvSpPr>
          <p:cNvPr id="87041" name="Rectangle 1"/>
          <p:cNvSpPr>
            <a:spLocks noChangeArrowheads="1"/>
          </p:cNvSpPr>
          <p:nvPr/>
        </p:nvSpPr>
        <p:spPr bwMode="auto">
          <a:xfrm>
            <a:off x="428596" y="871002"/>
            <a:ext cx="8501122"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b="1" i="0" u="sng" strike="noStrike" cap="none" normalizeH="0" baseline="0" dirty="0" smtClean="0">
                <a:ln>
                  <a:noFill/>
                </a:ln>
                <a:solidFill>
                  <a:schemeClr val="tx1"/>
                </a:solidFill>
                <a:effectLst/>
                <a:latin typeface="Cambria" pitchFamily="18" charset="0"/>
                <a:ea typeface="Calibri" pitchFamily="34" charset="0"/>
                <a:cs typeface="Times New Roman" pitchFamily="18" charset="0"/>
              </a:rPr>
              <a:t>Α) Ανάλυση Πηγών Χρήσεων Κεφαλαίων βάσει Ισολογισμού</a:t>
            </a:r>
          </a:p>
          <a:p>
            <a:pPr marL="0" marR="0" lvl="0" indent="0" algn="just" defTabSz="914400" rtl="0" eaLnBrk="1" fontAlgn="base" latinLnBrk="0" hangingPunct="1">
              <a:lnSpc>
                <a:spcPct val="100000"/>
              </a:lnSpc>
              <a:spcBef>
                <a:spcPct val="0"/>
              </a:spcBef>
              <a:spcAft>
                <a:spcPct val="0"/>
              </a:spcAft>
              <a:buClrTx/>
              <a:buSzTx/>
              <a:buFontTx/>
              <a:buNone/>
              <a:tabLst/>
            </a:pPr>
            <a:endParaRPr lang="el-GR" sz="2800" b="1" u="sng" dirty="0">
              <a:latin typeface="Cambria"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37" name="Rectangle 1"/>
          <p:cNvSpPr>
            <a:spLocks noChangeArrowheads="1"/>
          </p:cNvSpPr>
          <p:nvPr/>
        </p:nvSpPr>
        <p:spPr bwMode="auto">
          <a:xfrm flipH="1">
            <a:off x="214282" y="2164200"/>
            <a:ext cx="8715436"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ea typeface="Calibri" pitchFamily="34" charset="0"/>
                <a:cs typeface="Times New Roman" pitchFamily="18" charset="0"/>
              </a:rPr>
              <a:t>Πηγές Κεφαλαίων προέρχονται από:</a:t>
            </a:r>
            <a:endParaRPr kumimoji="0" lang="el-GR" sz="105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l-GR" sz="2000" b="0" i="0" u="none" strike="noStrike" cap="none" normalizeH="0" baseline="0" dirty="0" smtClean="0">
                <a:ln>
                  <a:noFill/>
                </a:ln>
                <a:solidFill>
                  <a:schemeClr val="tx1"/>
                </a:solidFill>
                <a:effectLst/>
                <a:ea typeface="Calibri" pitchFamily="34" charset="0"/>
                <a:cs typeface="Times New Roman" pitchFamily="18" charset="0"/>
              </a:rPr>
              <a:t>την πολύ σημαντική μείωση των στοιχείων του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Κυκλοφορούντος Ενεργητικού (93,24%=22,30%+30,34%+7,55%+33,01%)</a:t>
            </a:r>
            <a:r>
              <a:rPr kumimoji="0" lang="el-GR" sz="2000" b="0" i="0" u="none" strike="noStrike" cap="none" normalizeH="0" baseline="0" dirty="0" smtClean="0">
                <a:ln>
                  <a:noFill/>
                </a:ln>
                <a:solidFill>
                  <a:schemeClr val="tx1"/>
                </a:solidFill>
                <a:effectLst/>
                <a:ea typeface="Calibri" pitchFamily="34" charset="0"/>
                <a:cs typeface="Times New Roman" pitchFamily="18" charset="0"/>
              </a:rPr>
              <a:t>, ήτοι: Αποθέματα, Απαιτήσεις, Παράγωγα και κυρίως την με συνεισφορά κατά 33,01% μείωση των Ταμειακών διαθεσίμων</a:t>
            </a:r>
            <a:endParaRPr kumimoji="0" lang="el-GR" sz="105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l-GR" sz="2000" b="0" i="0" u="none" strike="noStrike" cap="none" normalizeH="0" baseline="0" dirty="0" smtClean="0">
                <a:ln>
                  <a:noFill/>
                </a:ln>
                <a:solidFill>
                  <a:schemeClr val="tx1"/>
                </a:solidFill>
                <a:effectLst/>
                <a:ea typeface="Calibri" pitchFamily="34" charset="0"/>
                <a:cs typeface="Times New Roman" pitchFamily="18" charset="0"/>
              </a:rPr>
              <a:t>τη μικρή αύξηση των Βραχυπρόθεσμων Υποχρεώσεων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(3,12%=0,99%+2,02%+0,11%)</a:t>
            </a:r>
            <a:r>
              <a:rPr kumimoji="0" lang="el-GR" sz="2000" b="0" i="0" u="none" strike="noStrike" cap="none" normalizeH="0" baseline="0" dirty="0" smtClean="0">
                <a:ln>
                  <a:noFill/>
                </a:ln>
                <a:solidFill>
                  <a:schemeClr val="tx1"/>
                </a:solidFill>
                <a:effectLst/>
                <a:ea typeface="Calibri" pitchFamily="34" charset="0"/>
                <a:cs typeface="Times New Roman" pitchFamily="18" charset="0"/>
              </a:rPr>
              <a:t>, που οφείλεται κατά κύριο λόγο σε αύξηση των υπολοίπων </a:t>
            </a:r>
            <a:r>
              <a:rPr kumimoji="0" lang="el-GR" sz="2000" b="0" i="0" u="none" strike="noStrike" cap="none" normalizeH="0" baseline="0" dirty="0" err="1" smtClean="0">
                <a:ln>
                  <a:noFill/>
                </a:ln>
                <a:solidFill>
                  <a:schemeClr val="tx1"/>
                </a:solidFill>
                <a:effectLst/>
                <a:ea typeface="Calibri" pitchFamily="34" charset="0"/>
                <a:cs typeface="Times New Roman" pitchFamily="18" charset="0"/>
              </a:rPr>
              <a:t>Βραχ</a:t>
            </a:r>
            <a:r>
              <a:rPr kumimoji="0" lang="el-GR" sz="2000" b="0" i="0" u="none" strike="noStrike" cap="none" normalizeH="0" baseline="0" dirty="0" smtClean="0">
                <a:ln>
                  <a:noFill/>
                </a:ln>
                <a:solidFill>
                  <a:schemeClr val="tx1"/>
                </a:solidFill>
                <a:effectLst/>
                <a:ea typeface="Calibri" pitchFamily="34" charset="0"/>
                <a:cs typeface="Times New Roman" pitchFamily="18" charset="0"/>
              </a:rPr>
              <a:t>. Δανεισμού και των εκδιδόμενων παραγώγων.</a:t>
            </a:r>
            <a:endParaRPr kumimoji="0" lang="el-GR" sz="105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l-GR" sz="2000" b="0" i="0" u="none" strike="noStrike" cap="none" normalizeH="0" baseline="0" dirty="0" smtClean="0">
                <a:ln>
                  <a:noFill/>
                </a:ln>
                <a:solidFill>
                  <a:schemeClr val="tx1"/>
                </a:solidFill>
                <a:effectLst/>
                <a:ea typeface="Calibri" pitchFamily="34" charset="0"/>
                <a:cs typeface="Times New Roman" pitchFamily="18" charset="0"/>
              </a:rPr>
              <a:t>Την ακόμη μικρότερη μείωση του Μη Κυκλοφορούντος Ενεργητικού </a:t>
            </a:r>
            <a:r>
              <a:rPr kumimoji="0" lang="el-GR" sz="2000" b="1" i="0" u="none" strike="noStrike" cap="none" normalizeH="0" baseline="0" dirty="0" smtClean="0">
                <a:ln>
                  <a:noFill/>
                </a:ln>
                <a:solidFill>
                  <a:schemeClr val="tx1"/>
                </a:solidFill>
                <a:effectLst/>
                <a:ea typeface="Calibri" pitchFamily="34" charset="0"/>
                <a:cs typeface="Times New Roman" pitchFamily="18" charset="0"/>
              </a:rPr>
              <a:t>(2,55%=1,61%+0,13%+0,71%+0,03%+0,06%)</a:t>
            </a:r>
            <a:r>
              <a:rPr kumimoji="0" lang="el-GR" sz="2000" b="0" i="0" u="none" strike="noStrike" cap="none" normalizeH="0" baseline="0" dirty="0" smtClean="0">
                <a:ln>
                  <a:noFill/>
                </a:ln>
                <a:solidFill>
                  <a:schemeClr val="tx1"/>
                </a:solidFill>
                <a:effectLst/>
                <a:ea typeface="Calibri" pitchFamily="34" charset="0"/>
                <a:cs typeface="Times New Roman" pitchFamily="18" charset="0"/>
              </a:rPr>
              <a:t>, ήτοι: Υλικά και Άυλα περιουσιακά στοιχεία, Συμμετοχές, Παράγωγα και Λοιπές Απαιτήσεις).</a:t>
            </a:r>
            <a:endParaRPr kumimoji="0" lang="el-GR" sz="3200" b="0" i="0" u="none" strike="noStrike" cap="none" normalizeH="0" baseline="0" dirty="0" smtClean="0">
              <a:ln>
                <a:noFill/>
              </a:ln>
              <a:solidFill>
                <a:schemeClr val="tx1"/>
              </a:solidFill>
              <a:effectLst/>
              <a:cs typeface="Arial" pitchFamily="34" charset="0"/>
            </a:endParaRPr>
          </a:p>
        </p:txBody>
      </p:sp>
      <p:sp>
        <p:nvSpPr>
          <p:cNvPr id="7" name="6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270</a:t>
            </a:fld>
            <a:endParaRPr lang="el-GR"/>
          </a:p>
        </p:txBody>
      </p:sp>
    </p:spTree>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8929718" cy="647700"/>
          </a:xfrm>
        </p:spPr>
        <p:txBody>
          <a:bodyPr>
            <a:noAutofit/>
          </a:bodyPr>
          <a:lstStyle/>
          <a:p>
            <a:r>
              <a:rPr lang="el-GR" sz="2800" dirty="0" smtClean="0">
                <a:solidFill>
                  <a:srgbClr val="FF0000"/>
                </a:solidFill>
              </a:rPr>
              <a:t>ΣΥΝΕΧΕΙΑ</a:t>
            </a:r>
            <a:endParaRPr lang="el-GR" sz="2800" dirty="0">
              <a:solidFill>
                <a:srgbClr val="FF0000"/>
              </a:solidFill>
            </a:endParaRPr>
          </a:p>
        </p:txBody>
      </p:sp>
      <p:sp>
        <p:nvSpPr>
          <p:cNvPr id="87041" name="Rectangle 1"/>
          <p:cNvSpPr>
            <a:spLocks noChangeArrowheads="1"/>
          </p:cNvSpPr>
          <p:nvPr/>
        </p:nvSpPr>
        <p:spPr bwMode="auto">
          <a:xfrm>
            <a:off x="1785918" y="928670"/>
            <a:ext cx="5872505"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b="1" i="0" u="sng" strike="noStrike" cap="none" normalizeH="0" baseline="0" dirty="0" smtClean="0">
                <a:ln>
                  <a:noFill/>
                </a:ln>
                <a:solidFill>
                  <a:schemeClr val="tx1"/>
                </a:solidFill>
                <a:effectLst/>
                <a:latin typeface="Cambria" pitchFamily="18" charset="0"/>
                <a:ea typeface="Calibri" pitchFamily="34" charset="0"/>
                <a:cs typeface="Times New Roman" pitchFamily="18" charset="0"/>
              </a:rPr>
              <a:t>Α) Ανάλυση Χρήσεων Κεφαλαίων βάσει Ισολογισμού</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7 - Πίνακας"/>
          <p:cNvGraphicFramePr>
            <a:graphicFrameLocks noGrp="1"/>
          </p:cNvGraphicFramePr>
          <p:nvPr/>
        </p:nvGraphicFramePr>
        <p:xfrm>
          <a:off x="214282" y="1357298"/>
          <a:ext cx="8462174" cy="5139981"/>
        </p:xfrm>
        <a:graphic>
          <a:graphicData uri="http://schemas.openxmlformats.org/drawingml/2006/table">
            <a:tbl>
              <a:tblPr/>
              <a:tblGrid>
                <a:gridCol w="4562937"/>
                <a:gridCol w="1327400"/>
                <a:gridCol w="2571837"/>
              </a:tblGrid>
              <a:tr h="268734">
                <a:tc gridSpan="3">
                  <a:txBody>
                    <a:bodyPr/>
                    <a:lstStyle/>
                    <a:p>
                      <a:pPr algn="ctr">
                        <a:lnSpc>
                          <a:spcPct val="115000"/>
                        </a:lnSpc>
                        <a:spcAft>
                          <a:spcPts val="0"/>
                        </a:spcAft>
                      </a:pPr>
                      <a:r>
                        <a:rPr lang="el-GR" sz="1400" dirty="0">
                          <a:solidFill>
                            <a:srgbClr val="000000"/>
                          </a:solidFill>
                          <a:latin typeface="+mn-lt"/>
                          <a:ea typeface="Times New Roman"/>
                          <a:cs typeface="Times New Roman"/>
                        </a:rPr>
                        <a:t>ΧΡΗΣΕΙΣ ΚΕΦΑΛΑΙΩΝ</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r>
              <a:tr h="460687">
                <a:tc gridSpan="2">
                  <a:txBody>
                    <a:bodyPr/>
                    <a:lstStyle/>
                    <a:p>
                      <a:pPr algn="ctr">
                        <a:lnSpc>
                          <a:spcPct val="115000"/>
                        </a:lnSpc>
                        <a:spcAft>
                          <a:spcPts val="0"/>
                        </a:spcAft>
                      </a:pPr>
                      <a:r>
                        <a:rPr lang="el-GR" sz="1400" b="1" dirty="0">
                          <a:solidFill>
                            <a:srgbClr val="000000"/>
                          </a:solidFill>
                          <a:latin typeface="+mn-lt"/>
                          <a:ea typeface="Times New Roman"/>
                          <a:cs typeface="Times New Roman"/>
                        </a:rPr>
                        <a:t>Μη κυκλοφορούν </a:t>
                      </a:r>
                      <a:r>
                        <a:rPr lang="el-GR" sz="1400" b="1" dirty="0" smtClean="0">
                          <a:solidFill>
                            <a:srgbClr val="000000"/>
                          </a:solidFill>
                          <a:latin typeface="+mn-lt"/>
                          <a:ea typeface="Times New Roman"/>
                          <a:cs typeface="Times New Roman"/>
                        </a:rPr>
                        <a:t>ενεργητικό (ποσά σε ευρώ)</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a:txBody>
                    <a:bodyPr/>
                    <a:lstStyle/>
                    <a:p>
                      <a:pPr algn="ctr">
                        <a:lnSpc>
                          <a:spcPct val="115000"/>
                        </a:lnSpc>
                        <a:spcAft>
                          <a:spcPts val="0"/>
                        </a:spcAft>
                      </a:pPr>
                      <a:r>
                        <a:rPr lang="el-GR" sz="1200" dirty="0">
                          <a:solidFill>
                            <a:srgbClr val="000000"/>
                          </a:solidFill>
                          <a:latin typeface="+mn-lt"/>
                          <a:ea typeface="Times New Roman"/>
                          <a:cs typeface="Times New Roman"/>
                        </a:rPr>
                        <a:t>Ποσοστό Συμμετοχής λογαριασμού στο </a:t>
                      </a:r>
                      <a:r>
                        <a:rPr lang="el-GR" sz="1200" dirty="0" smtClean="0">
                          <a:solidFill>
                            <a:srgbClr val="000000"/>
                          </a:solidFill>
                          <a:latin typeface="+mn-lt"/>
                          <a:ea typeface="Times New Roman"/>
                          <a:cs typeface="Times New Roman"/>
                        </a:rPr>
                        <a:t>Σύνολο</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79550">
                <a:tc>
                  <a:txBody>
                    <a:bodyPr/>
                    <a:lstStyle/>
                    <a:p>
                      <a:pPr>
                        <a:lnSpc>
                          <a:spcPct val="115000"/>
                        </a:lnSpc>
                        <a:spcAft>
                          <a:spcPts val="0"/>
                        </a:spcAft>
                      </a:pPr>
                      <a:r>
                        <a:rPr lang="el-GR" sz="1400" b="1">
                          <a:solidFill>
                            <a:srgbClr val="000000"/>
                          </a:solidFill>
                          <a:latin typeface="+mn-lt"/>
                          <a:ea typeface="Times New Roman"/>
                          <a:cs typeface="Times New Roman"/>
                        </a:rPr>
                        <a:t>Χρηµατοοικονοµικά στοιχεία διαθέσιµα προς πώληση</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2.622.266</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2,10%</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68734">
                <a:tc>
                  <a:txBody>
                    <a:bodyPr/>
                    <a:lstStyle/>
                    <a:p>
                      <a:pPr>
                        <a:lnSpc>
                          <a:spcPct val="115000"/>
                        </a:lnSpc>
                        <a:spcAft>
                          <a:spcPts val="0"/>
                        </a:spcAft>
                      </a:pPr>
                      <a:r>
                        <a:rPr lang="el-GR" sz="1400" b="1" dirty="0">
                          <a:solidFill>
                            <a:srgbClr val="000000"/>
                          </a:solidFill>
                          <a:latin typeface="+mn-lt"/>
                          <a:ea typeface="Times New Roman"/>
                          <a:cs typeface="Times New Roman"/>
                        </a:rPr>
                        <a:t>Απαιτήσεις από </a:t>
                      </a:r>
                      <a:r>
                        <a:rPr lang="el-GR" sz="1400" b="1" dirty="0" err="1">
                          <a:solidFill>
                            <a:srgbClr val="000000"/>
                          </a:solidFill>
                          <a:latin typeface="+mn-lt"/>
                          <a:ea typeface="Times New Roman"/>
                          <a:cs typeface="Times New Roman"/>
                        </a:rPr>
                        <a:t>αναβαλλόµενους</a:t>
                      </a:r>
                      <a:r>
                        <a:rPr lang="el-GR" sz="1400" b="1" dirty="0">
                          <a:solidFill>
                            <a:srgbClr val="000000"/>
                          </a:solidFill>
                          <a:latin typeface="+mn-lt"/>
                          <a:ea typeface="Times New Roman"/>
                          <a:cs typeface="Times New Roman"/>
                        </a:rPr>
                        <a:t> φόρους</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1.753.834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1,40%</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37468">
                <a:tc>
                  <a:txBody>
                    <a:bodyPr/>
                    <a:lstStyle/>
                    <a:p>
                      <a:pPr>
                        <a:lnSpc>
                          <a:spcPct val="115000"/>
                        </a:lnSpc>
                        <a:spcAft>
                          <a:spcPts val="0"/>
                        </a:spcAft>
                      </a:pPr>
                      <a:r>
                        <a:rPr lang="el-GR" sz="1400" b="1">
                          <a:solidFill>
                            <a:srgbClr val="000000"/>
                          </a:solidFill>
                          <a:latin typeface="+mn-lt"/>
                          <a:ea typeface="Times New Roman"/>
                          <a:cs typeface="Times New Roman"/>
                        </a:rPr>
                        <a:t>Συναλλαγµατικές διαφορές ενοποίησης ξένων θυγατρικών</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1.648.883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1,32%</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68734">
                <a:tc>
                  <a:txBody>
                    <a:bodyPr/>
                    <a:lstStyle/>
                    <a:p>
                      <a:pPr>
                        <a:lnSpc>
                          <a:spcPct val="115000"/>
                        </a:lnSpc>
                        <a:spcAft>
                          <a:spcPts val="0"/>
                        </a:spcAft>
                      </a:pPr>
                      <a:r>
                        <a:rPr lang="el-GR" sz="1400" b="1">
                          <a:solidFill>
                            <a:srgbClr val="000000"/>
                          </a:solidFill>
                          <a:latin typeface="+mn-lt"/>
                          <a:ea typeface="Times New Roman"/>
                          <a:cs typeface="Times New Roman"/>
                        </a:rPr>
                        <a:t>Λοιπά αποθεµατικά</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6.944.084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5,56%</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8734">
                <a:tc>
                  <a:txBody>
                    <a:bodyPr/>
                    <a:lstStyle/>
                    <a:p>
                      <a:pPr>
                        <a:lnSpc>
                          <a:spcPct val="115000"/>
                        </a:lnSpc>
                        <a:spcAft>
                          <a:spcPts val="0"/>
                        </a:spcAft>
                      </a:pPr>
                      <a:r>
                        <a:rPr lang="el-GR" sz="1400" b="1">
                          <a:solidFill>
                            <a:srgbClr val="000000"/>
                          </a:solidFill>
                          <a:latin typeface="+mn-lt"/>
                          <a:ea typeface="Times New Roman"/>
                          <a:cs typeface="Times New Roman"/>
                        </a:rPr>
                        <a:t>Κέρδη εις νέον</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18.898.532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15,13%</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68734">
                <a:tc>
                  <a:txBody>
                    <a:bodyPr/>
                    <a:lstStyle/>
                    <a:p>
                      <a:pPr>
                        <a:lnSpc>
                          <a:spcPct val="115000"/>
                        </a:lnSpc>
                        <a:spcAft>
                          <a:spcPts val="0"/>
                        </a:spcAft>
                      </a:pPr>
                      <a:r>
                        <a:rPr lang="el-GR" sz="1400" b="1" dirty="0" err="1">
                          <a:solidFill>
                            <a:srgbClr val="000000"/>
                          </a:solidFill>
                          <a:latin typeface="+mn-lt"/>
                          <a:ea typeface="Times New Roman"/>
                          <a:cs typeface="Times New Roman"/>
                        </a:rPr>
                        <a:t>∆ικαιώµατα</a:t>
                      </a:r>
                      <a:r>
                        <a:rPr lang="el-GR" sz="1400" b="1" dirty="0">
                          <a:solidFill>
                            <a:srgbClr val="000000"/>
                          </a:solidFill>
                          <a:latin typeface="+mn-lt"/>
                          <a:ea typeface="Times New Roman"/>
                          <a:cs typeface="Times New Roman"/>
                        </a:rPr>
                        <a:t> µ</a:t>
                      </a:r>
                      <a:r>
                        <a:rPr lang="el-GR" sz="1400" b="1" dirty="0" err="1">
                          <a:solidFill>
                            <a:srgbClr val="000000"/>
                          </a:solidFill>
                          <a:latin typeface="+mn-lt"/>
                          <a:ea typeface="Times New Roman"/>
                          <a:cs typeface="Times New Roman"/>
                        </a:rPr>
                        <a:t>ειοψηφίας</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a:solidFill>
                            <a:srgbClr val="000000"/>
                          </a:solidFill>
                          <a:latin typeface="+mn-lt"/>
                          <a:ea typeface="Times New Roman"/>
                          <a:cs typeface="Times New Roman"/>
                        </a:rPr>
                        <a:t> </a:t>
                      </a:r>
                      <a:r>
                        <a:rPr lang="el-GR" sz="1400" dirty="0" smtClean="0">
                          <a:solidFill>
                            <a:srgbClr val="000000"/>
                          </a:solidFill>
                          <a:latin typeface="+mn-lt"/>
                          <a:ea typeface="Times New Roman"/>
                          <a:cs typeface="Times New Roman"/>
                        </a:rPr>
                        <a:t>1.146.209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0,92%</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8734">
                <a:tc gridSpan="3">
                  <a:txBody>
                    <a:bodyPr/>
                    <a:lstStyle/>
                    <a:p>
                      <a:pPr algn="ctr">
                        <a:lnSpc>
                          <a:spcPct val="115000"/>
                        </a:lnSpc>
                        <a:spcAft>
                          <a:spcPts val="0"/>
                        </a:spcAft>
                      </a:pPr>
                      <a:r>
                        <a:rPr lang="el-GR" sz="1400">
                          <a:solidFill>
                            <a:srgbClr val="000000"/>
                          </a:solidFill>
                          <a:latin typeface="+mn-lt"/>
                          <a:ea typeface="Times New Roman"/>
                          <a:cs typeface="Times New Roman"/>
                        </a:rPr>
                        <a:t>Μακροπρόθεσµες υποχρεώσεις</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r>
              <a:tr h="268734">
                <a:tc>
                  <a:txBody>
                    <a:bodyPr/>
                    <a:lstStyle/>
                    <a:p>
                      <a:pPr>
                        <a:lnSpc>
                          <a:spcPct val="115000"/>
                        </a:lnSpc>
                        <a:spcAft>
                          <a:spcPts val="0"/>
                        </a:spcAft>
                      </a:pPr>
                      <a:r>
                        <a:rPr lang="el-GR" sz="1400" b="1">
                          <a:solidFill>
                            <a:srgbClr val="000000"/>
                          </a:solidFill>
                          <a:latin typeface="+mn-lt"/>
                          <a:ea typeface="Times New Roman"/>
                          <a:cs typeface="Times New Roman"/>
                        </a:rPr>
                        <a:t>∆άνεια</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64.395.414 </a:t>
                      </a:r>
                      <a:r>
                        <a:rPr lang="el-GR" sz="1400" dirty="0">
                          <a:solidFill>
                            <a:srgbClr val="000000"/>
                          </a:solidFill>
                          <a:latin typeface="+mn-lt"/>
                          <a:ea typeface="Times New Roman"/>
                          <a:cs typeface="Times New Roman"/>
                        </a:rPr>
                        <a:t>€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51,57%</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8734">
                <a:tc>
                  <a:txBody>
                    <a:bodyPr/>
                    <a:lstStyle/>
                    <a:p>
                      <a:pPr>
                        <a:lnSpc>
                          <a:spcPct val="115000"/>
                        </a:lnSpc>
                        <a:spcAft>
                          <a:spcPts val="0"/>
                        </a:spcAft>
                      </a:pPr>
                      <a:r>
                        <a:rPr lang="el-GR" sz="1400" b="1">
                          <a:solidFill>
                            <a:srgbClr val="000000"/>
                          </a:solidFill>
                          <a:latin typeface="+mn-lt"/>
                          <a:ea typeface="Times New Roman"/>
                          <a:cs typeface="Times New Roman"/>
                        </a:rPr>
                        <a:t>Υποχρεώσεις από αναβαλλόµενους φόρους</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3.979.777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3,19%</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68734">
                <a:tc>
                  <a:txBody>
                    <a:bodyPr/>
                    <a:lstStyle/>
                    <a:p>
                      <a:pPr>
                        <a:lnSpc>
                          <a:spcPct val="115000"/>
                        </a:lnSpc>
                        <a:spcAft>
                          <a:spcPts val="0"/>
                        </a:spcAft>
                      </a:pPr>
                      <a:r>
                        <a:rPr lang="el-GR" sz="1400" b="1">
                          <a:solidFill>
                            <a:srgbClr val="000000"/>
                          </a:solidFill>
                          <a:latin typeface="+mn-lt"/>
                          <a:ea typeface="Times New Roman"/>
                          <a:cs typeface="Times New Roman"/>
                        </a:rPr>
                        <a:t>Προβλέψεις</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80.008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0,06%</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8734">
                <a:tc gridSpan="3">
                  <a:txBody>
                    <a:bodyPr/>
                    <a:lstStyle/>
                    <a:p>
                      <a:pPr algn="ctr">
                        <a:lnSpc>
                          <a:spcPct val="115000"/>
                        </a:lnSpc>
                        <a:spcAft>
                          <a:spcPts val="0"/>
                        </a:spcAft>
                      </a:pPr>
                      <a:r>
                        <a:rPr lang="el-GR" sz="1400">
                          <a:latin typeface="+mn-lt"/>
                          <a:ea typeface="Times New Roman"/>
                          <a:cs typeface="Times New Roman"/>
                        </a:rPr>
                        <a:t>Βραχυπρόθεσµες υποχρεώσεις</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r>
              <a:tr h="268734">
                <a:tc>
                  <a:txBody>
                    <a:bodyPr/>
                    <a:lstStyle/>
                    <a:p>
                      <a:pPr>
                        <a:lnSpc>
                          <a:spcPct val="115000"/>
                        </a:lnSpc>
                        <a:spcAft>
                          <a:spcPts val="0"/>
                        </a:spcAft>
                      </a:pPr>
                      <a:r>
                        <a:rPr lang="el-GR" sz="1400" b="1" dirty="0">
                          <a:solidFill>
                            <a:srgbClr val="000000"/>
                          </a:solidFill>
                          <a:latin typeface="+mn-lt"/>
                          <a:ea typeface="Times New Roman"/>
                          <a:cs typeface="Times New Roman"/>
                        </a:rPr>
                        <a:t>Προµηθευτές και λοιπές υποχρεώσεις</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21.236.189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17,01%</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8734">
                <a:tc>
                  <a:txBody>
                    <a:bodyPr/>
                    <a:lstStyle/>
                    <a:p>
                      <a:pPr>
                        <a:lnSpc>
                          <a:spcPct val="115000"/>
                        </a:lnSpc>
                        <a:spcAft>
                          <a:spcPts val="0"/>
                        </a:spcAft>
                      </a:pPr>
                      <a:r>
                        <a:rPr lang="el-GR" sz="1400" b="1">
                          <a:solidFill>
                            <a:srgbClr val="000000"/>
                          </a:solidFill>
                          <a:latin typeface="+mn-lt"/>
                          <a:ea typeface="Times New Roman"/>
                          <a:cs typeface="Times New Roman"/>
                        </a:rPr>
                        <a:t>Τρέχουσες φορολογικές υποχρεώσεις</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2.163.223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mn-lt"/>
                          <a:ea typeface="Times New Roman"/>
                          <a:cs typeface="Times New Roman"/>
                        </a:rPr>
                        <a:t>1,73%</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68734">
                <a:tc>
                  <a:txBody>
                    <a:bodyPr/>
                    <a:lstStyle/>
                    <a:p>
                      <a:pPr>
                        <a:lnSpc>
                          <a:spcPct val="115000"/>
                        </a:lnSpc>
                        <a:spcAft>
                          <a:spcPts val="0"/>
                        </a:spcAft>
                      </a:pPr>
                      <a:r>
                        <a:rPr lang="el-GR" sz="1400" b="1">
                          <a:solidFill>
                            <a:srgbClr val="000000"/>
                          </a:solidFill>
                          <a:latin typeface="+mn-lt"/>
                          <a:ea typeface="Times New Roman"/>
                          <a:cs typeface="Times New Roman"/>
                        </a:rPr>
                        <a:t>Υποχρεώσεις από χρηµατοδοτικές µισθώσεις</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6.069</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mn-lt"/>
                          <a:ea typeface="Times New Roman"/>
                          <a:cs typeface="Times New Roman"/>
                        </a:rPr>
                        <a:t>0,00%</a:t>
                      </a:r>
                      <a:endParaRPr lang="el-GR" sz="140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8734">
                <a:tc>
                  <a:txBody>
                    <a:bodyPr/>
                    <a:lstStyle/>
                    <a:p>
                      <a:pPr>
                        <a:lnSpc>
                          <a:spcPct val="115000"/>
                        </a:lnSpc>
                        <a:spcAft>
                          <a:spcPts val="0"/>
                        </a:spcAft>
                      </a:pPr>
                      <a:r>
                        <a:rPr lang="el-GR" sz="1400" b="1" dirty="0">
                          <a:solidFill>
                            <a:srgbClr val="000000"/>
                          </a:solidFill>
                          <a:latin typeface="+mn-lt"/>
                          <a:ea typeface="Times New Roman"/>
                          <a:cs typeface="Times New Roman"/>
                        </a:rPr>
                        <a:t>Σύνολο Χρήσεων</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dirty="0" smtClean="0">
                          <a:solidFill>
                            <a:srgbClr val="000000"/>
                          </a:solidFill>
                          <a:latin typeface="+mn-lt"/>
                          <a:ea typeface="Times New Roman"/>
                          <a:cs typeface="Times New Roman"/>
                        </a:rPr>
                        <a:t>124.874.489 </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dirty="0">
                          <a:solidFill>
                            <a:srgbClr val="000000"/>
                          </a:solidFill>
                          <a:latin typeface="+mn-lt"/>
                          <a:ea typeface="Times New Roman"/>
                          <a:cs typeface="Times New Roman"/>
                        </a:rPr>
                        <a:t>100,00%</a:t>
                      </a:r>
                      <a:endParaRPr lang="el-GR" sz="1400" dirty="0">
                        <a:latin typeface="+mn-lt"/>
                        <a:ea typeface="Calibri"/>
                        <a:cs typeface="Times New Roman"/>
                      </a:endParaRPr>
                    </a:p>
                  </a:txBody>
                  <a:tcPr marL="61638" marR="616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7" name="6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271</a:t>
            </a:fld>
            <a:endParaRPr lang="el-GR"/>
          </a:p>
        </p:txBody>
      </p:sp>
    </p:spTree>
  </p:cSld>
  <p:clrMapOvr>
    <a:masterClrMapping/>
  </p:clrMapOv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2800" dirty="0" smtClean="0">
                <a:solidFill>
                  <a:srgbClr val="FF0000"/>
                </a:solidFill>
              </a:rPr>
              <a:t>ΣΥΝΕΧΕΙΑ</a:t>
            </a:r>
            <a:endParaRPr lang="el-GR" sz="2800" dirty="0">
              <a:solidFill>
                <a:srgbClr val="FF0000"/>
              </a:solidFill>
            </a:endParaRPr>
          </a:p>
        </p:txBody>
      </p:sp>
      <p:sp>
        <p:nvSpPr>
          <p:cNvPr id="87041" name="Rectangle 1"/>
          <p:cNvSpPr>
            <a:spLocks noChangeArrowheads="1"/>
          </p:cNvSpPr>
          <p:nvPr/>
        </p:nvSpPr>
        <p:spPr bwMode="auto">
          <a:xfrm>
            <a:off x="1285852" y="928670"/>
            <a:ext cx="6614696" cy="123110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b="1" i="0" u="sng" strike="noStrike" cap="none" normalizeH="0" baseline="0" dirty="0" smtClean="0">
                <a:ln>
                  <a:noFill/>
                </a:ln>
                <a:solidFill>
                  <a:schemeClr val="tx1"/>
                </a:solidFill>
                <a:effectLst/>
                <a:latin typeface="Cambria" pitchFamily="18" charset="0"/>
                <a:ea typeface="Calibri" pitchFamily="34" charset="0"/>
                <a:cs typeface="Times New Roman" pitchFamily="18" charset="0"/>
              </a:rPr>
              <a:t>Α) Ανάλυση Πηγών Χρήσεων Κεφαλαίων βάσει Ισολογισμού</a:t>
            </a:r>
          </a:p>
          <a:p>
            <a:pPr marL="0" marR="0" lvl="0" indent="0" algn="just" defTabSz="914400" rtl="0" eaLnBrk="1" fontAlgn="base" latinLnBrk="0" hangingPunct="1">
              <a:lnSpc>
                <a:spcPct val="100000"/>
              </a:lnSpc>
              <a:spcBef>
                <a:spcPct val="0"/>
              </a:spcBef>
              <a:spcAft>
                <a:spcPct val="0"/>
              </a:spcAft>
              <a:buClrTx/>
              <a:buSzTx/>
              <a:buFontTx/>
              <a:buNone/>
              <a:tabLst/>
            </a:pPr>
            <a:endParaRPr lang="el-GR" sz="2800" b="1" u="sng" dirty="0">
              <a:latin typeface="Cambria"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37" name="Rectangle 1"/>
          <p:cNvSpPr>
            <a:spLocks noChangeArrowheads="1"/>
          </p:cNvSpPr>
          <p:nvPr/>
        </p:nvSpPr>
        <p:spPr bwMode="auto">
          <a:xfrm flipH="1">
            <a:off x="323528" y="2502189"/>
            <a:ext cx="8352928"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sz="2000" b="1" dirty="0"/>
              <a:t>Χρήσεις Κεφαλαίων δημιουργούνται από:</a:t>
            </a:r>
            <a:endParaRPr lang="el-GR" sz="2000" dirty="0"/>
          </a:p>
          <a:p>
            <a:pPr marL="358775" lvl="0" indent="-358775">
              <a:buFont typeface="Arial" pitchFamily="34" charset="0"/>
              <a:buChar char="•"/>
            </a:pPr>
            <a:r>
              <a:rPr lang="el-GR" sz="2000" dirty="0"/>
              <a:t>Σε σημαντικό βαθμό </a:t>
            </a:r>
            <a:r>
              <a:rPr lang="el-GR" sz="2000" b="1" dirty="0"/>
              <a:t>(54,82%=51,57%+3,19%+0,06%),</a:t>
            </a:r>
            <a:r>
              <a:rPr lang="el-GR" sz="2000" dirty="0"/>
              <a:t> κυρίως από τη μείωση του Μακροπρόθεσμου Δανεισμού κατά 64,39 εκ. €, </a:t>
            </a:r>
          </a:p>
          <a:p>
            <a:pPr marL="358775" lvl="0" indent="-358775">
              <a:buFont typeface="Arial" pitchFamily="34" charset="0"/>
              <a:buChar char="•"/>
            </a:pPr>
            <a:r>
              <a:rPr lang="el-GR" sz="2000" dirty="0"/>
              <a:t>Σε μικρότερο βαθμό τη μείωση των στοιχείων Μη Κυκλοφορούντος Ενεργητικού και κυρίως τη μείωση των </a:t>
            </a:r>
            <a:r>
              <a:rPr lang="el-GR" sz="2000" b="1" dirty="0"/>
              <a:t>Κερδών εις νέον (15,13%)</a:t>
            </a:r>
            <a:r>
              <a:rPr lang="el-GR" sz="2000" dirty="0"/>
              <a:t> και των </a:t>
            </a:r>
            <a:r>
              <a:rPr lang="el-GR" sz="2000" b="1" dirty="0"/>
              <a:t>Λοιπών Αποθεματικών (5,56%)</a:t>
            </a:r>
            <a:endParaRPr lang="el-GR" sz="2000" dirty="0"/>
          </a:p>
          <a:p>
            <a:pPr marL="358775" lvl="0" indent="-358775">
              <a:buFont typeface="Arial" pitchFamily="34" charset="0"/>
              <a:buChar char="•"/>
            </a:pPr>
            <a:r>
              <a:rPr lang="el-GR" sz="2000" dirty="0"/>
              <a:t>Σε ακόμη μικρότερο βαθμό </a:t>
            </a:r>
            <a:r>
              <a:rPr lang="el-GR" sz="2000" b="1" dirty="0"/>
              <a:t>(17,01%)</a:t>
            </a:r>
            <a:r>
              <a:rPr lang="el-GR" sz="2000" dirty="0"/>
              <a:t>, τη μείωση των Βραχυπρόθεσμων Υποχρεώσεων και ειδικότερα των υπόλοιπα Προμηθευτών και Λοιπών Υποχρεώσεων.</a:t>
            </a:r>
          </a:p>
        </p:txBody>
      </p:sp>
      <p:sp>
        <p:nvSpPr>
          <p:cNvPr id="7" name="6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272</a:t>
            </a:fld>
            <a:endParaRPr lang="el-GR"/>
          </a:p>
        </p:txBody>
      </p:sp>
    </p:spTree>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2800" b="1" dirty="0" smtClean="0">
                <a:solidFill>
                  <a:srgbClr val="FF0000"/>
                </a:solidFill>
              </a:rPr>
              <a:t>ΣΥΝΕΧΕΙΑ</a:t>
            </a:r>
            <a:endParaRPr lang="el-GR" sz="2800" dirty="0">
              <a:solidFill>
                <a:srgbClr val="FF0000"/>
              </a:solidFill>
            </a:endParaRPr>
          </a:p>
        </p:txBody>
      </p:sp>
      <p:sp>
        <p:nvSpPr>
          <p:cNvPr id="87041" name="Rectangle 1"/>
          <p:cNvSpPr>
            <a:spLocks noChangeArrowheads="1"/>
          </p:cNvSpPr>
          <p:nvPr/>
        </p:nvSpPr>
        <p:spPr bwMode="auto">
          <a:xfrm>
            <a:off x="142844" y="536958"/>
            <a:ext cx="8786874" cy="2339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l-GR" b="1" u="sng" dirty="0" smtClean="0"/>
          </a:p>
          <a:p>
            <a:endParaRPr lang="el-GR" b="1" u="sng" dirty="0" smtClean="0"/>
          </a:p>
          <a:p>
            <a:r>
              <a:rPr lang="el-GR" b="1" u="sng" dirty="0" smtClean="0"/>
              <a:t>Β</a:t>
            </a:r>
            <a:r>
              <a:rPr lang="el-GR" b="1" u="sng" dirty="0"/>
              <a:t>) Κατάσταση Ταμειακών </a:t>
            </a:r>
            <a:r>
              <a:rPr lang="el-GR" b="1" u="sng" dirty="0" smtClean="0"/>
              <a:t>Ροών</a:t>
            </a:r>
          </a:p>
          <a:p>
            <a:r>
              <a:rPr lang="el-GR" b="1" dirty="0"/>
              <a:t>Ι. Ταμειακές Ροές από Επιχειρηματικές Δραστηριότητες</a:t>
            </a:r>
            <a:endParaRPr lang="el-GR" dirty="0"/>
          </a:p>
          <a:p>
            <a:endParaRPr lang="el-GR" dirty="0"/>
          </a:p>
          <a:p>
            <a:pPr marL="0" marR="0" lvl="0" indent="0" algn="just" defTabSz="914400" rtl="0" eaLnBrk="1" fontAlgn="base" latinLnBrk="0" hangingPunct="1">
              <a:lnSpc>
                <a:spcPct val="100000"/>
              </a:lnSpc>
              <a:spcBef>
                <a:spcPct val="0"/>
              </a:spcBef>
              <a:spcAft>
                <a:spcPct val="0"/>
              </a:spcAft>
              <a:buClrTx/>
              <a:buSzTx/>
              <a:buFontTx/>
              <a:buNone/>
              <a:tabLst/>
            </a:pPr>
            <a:endParaRPr lang="el-GR" sz="2800" b="1" u="sng" dirty="0">
              <a:latin typeface="Cambria"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5 - Πίνακας"/>
          <p:cNvGraphicFramePr>
            <a:graphicFrameLocks noGrp="1"/>
          </p:cNvGraphicFramePr>
          <p:nvPr/>
        </p:nvGraphicFramePr>
        <p:xfrm>
          <a:off x="285721" y="1785927"/>
          <a:ext cx="8643998" cy="4518117"/>
        </p:xfrm>
        <a:graphic>
          <a:graphicData uri="http://schemas.openxmlformats.org/drawingml/2006/table">
            <a:tbl>
              <a:tblPr/>
              <a:tblGrid>
                <a:gridCol w="3568623"/>
                <a:gridCol w="1213903"/>
                <a:gridCol w="3861472"/>
              </a:tblGrid>
              <a:tr h="531543">
                <a:tc gridSpan="3">
                  <a:txBody>
                    <a:bodyPr/>
                    <a:lstStyle/>
                    <a:p>
                      <a:pPr algn="ctr">
                        <a:lnSpc>
                          <a:spcPct val="115000"/>
                        </a:lnSpc>
                        <a:spcAft>
                          <a:spcPts val="0"/>
                        </a:spcAft>
                      </a:pPr>
                      <a:r>
                        <a:rPr lang="el-GR" sz="1400" b="1" dirty="0">
                          <a:solidFill>
                            <a:srgbClr val="000000"/>
                          </a:solidFill>
                          <a:latin typeface="Cambria"/>
                          <a:ea typeface="Times New Roman"/>
                          <a:cs typeface="Times New Roman"/>
                        </a:rPr>
                        <a:t>ΒΗΜΑ 1</a:t>
                      </a:r>
                      <a:endParaRPr lang="el-GR" sz="1400" dirty="0">
                        <a:latin typeface="Cambria"/>
                        <a:ea typeface="Calibri"/>
                        <a:cs typeface="Times New Roman"/>
                      </a:endParaRPr>
                    </a:p>
                    <a:p>
                      <a:pPr algn="ctr">
                        <a:lnSpc>
                          <a:spcPct val="115000"/>
                        </a:lnSpc>
                        <a:spcAft>
                          <a:spcPts val="0"/>
                        </a:spcAft>
                      </a:pPr>
                      <a:r>
                        <a:rPr lang="el-GR" sz="1400" dirty="0">
                          <a:solidFill>
                            <a:srgbClr val="000000"/>
                          </a:solidFill>
                          <a:latin typeface="Cambria"/>
                          <a:ea typeface="Times New Roman"/>
                          <a:cs typeface="Times New Roman"/>
                        </a:rPr>
                        <a:t>Ποσά σε ευρώ</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r>
              <a:tr h="265772">
                <a:tc>
                  <a:txBody>
                    <a:bodyPr/>
                    <a:lstStyle/>
                    <a:p>
                      <a:pPr>
                        <a:lnSpc>
                          <a:spcPct val="115000"/>
                        </a:lnSpc>
                        <a:spcAft>
                          <a:spcPts val="0"/>
                        </a:spcAft>
                      </a:pPr>
                      <a:r>
                        <a:rPr lang="el-GR" sz="1400" b="1">
                          <a:latin typeface="Cambria"/>
                          <a:ea typeface="Times New Roman"/>
                          <a:cs typeface="Times New Roman"/>
                        </a:rPr>
                        <a:t>Στοιχεία Οικονομικών Καταστάσεων</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b="1">
                          <a:solidFill>
                            <a:srgbClr val="000000"/>
                          </a:solidFill>
                          <a:latin typeface="Cambria"/>
                          <a:ea typeface="Times New Roman"/>
                          <a:cs typeface="Times New Roman"/>
                        </a:rPr>
                        <a:t>Υπόλοιπα</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b="1">
                          <a:solidFill>
                            <a:srgbClr val="000000"/>
                          </a:solidFill>
                          <a:latin typeface="Cambria"/>
                          <a:ea typeface="Times New Roman"/>
                          <a:cs typeface="Times New Roman"/>
                        </a:rPr>
                        <a:t>Ερμηνεία</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31543">
                <a:tc>
                  <a:txBody>
                    <a:bodyPr/>
                    <a:lstStyle/>
                    <a:p>
                      <a:pPr>
                        <a:lnSpc>
                          <a:spcPct val="115000"/>
                        </a:lnSpc>
                        <a:spcAft>
                          <a:spcPts val="0"/>
                        </a:spcAft>
                      </a:pPr>
                      <a:r>
                        <a:rPr lang="el-GR" sz="1400">
                          <a:latin typeface="Cambria"/>
                          <a:ea typeface="Times New Roman"/>
                          <a:cs typeface="Times New Roman"/>
                        </a:rPr>
                        <a:t>Εισπράξεις από Πελάτες (έσοδα ± μεταβολές λογαριασμών πελατών)</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Cambria"/>
                          <a:ea typeface="Times New Roman"/>
                          <a:cs typeface="Times New Roman"/>
                        </a:rPr>
                        <a:t>     679.058.638 </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a:solidFill>
                            <a:srgbClr val="000000"/>
                          </a:solidFill>
                          <a:latin typeface="Cambria"/>
                          <a:ea typeface="Times New Roman"/>
                          <a:cs typeface="Times New Roman"/>
                        </a:rPr>
                        <a:t>Υπόλοιπα Πελατών 2009</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328858">
                <a:tc>
                  <a:txBody>
                    <a:bodyPr/>
                    <a:lstStyle/>
                    <a:p>
                      <a:pPr>
                        <a:lnSpc>
                          <a:spcPct val="115000"/>
                        </a:lnSpc>
                        <a:spcAft>
                          <a:spcPts val="0"/>
                        </a:spcAft>
                      </a:pPr>
                      <a:r>
                        <a:rPr lang="el-GR" sz="1400">
                          <a:solidFill>
                            <a:srgbClr val="000000"/>
                          </a:solidFill>
                          <a:latin typeface="Cambria"/>
                          <a:ea typeface="Times New Roman"/>
                          <a:cs typeface="Times New Roman"/>
                        </a:rPr>
                        <a:t>Πληρωμές σε Προμηθευτές και προσωπικό (Κόστος Πωλήσεων ± μεταβολές λογαριασμών αποθεμάτων, προμηθευτών, εργαζομένων)</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Cambria"/>
                          <a:ea typeface="Times New Roman"/>
                          <a:cs typeface="Times New Roman"/>
                        </a:rPr>
                        <a:t>-643.294.177</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dirty="0">
                          <a:solidFill>
                            <a:srgbClr val="000000"/>
                          </a:solidFill>
                          <a:latin typeface="Cambria"/>
                          <a:ea typeface="Times New Roman"/>
                          <a:cs typeface="Times New Roman"/>
                        </a:rPr>
                        <a:t> = Κόστος πωληθέντων + Έξοδα διάθεσης + Έξοδα διοίκησης + Λοιπά Έξοδα + Μεταβολή Αποθεμάτων (2009-2008) + Μεταβολή Προμηθευτών και λοιπών υποχρεώσεων (2009-2008)</a:t>
                      </a:r>
                      <a:endParaRPr lang="el-GR" sz="1400" dirty="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531543">
                <a:tc>
                  <a:txBody>
                    <a:bodyPr/>
                    <a:lstStyle/>
                    <a:p>
                      <a:pPr>
                        <a:lnSpc>
                          <a:spcPct val="115000"/>
                        </a:lnSpc>
                        <a:spcAft>
                          <a:spcPts val="0"/>
                        </a:spcAft>
                      </a:pPr>
                      <a:r>
                        <a:rPr lang="el-GR" sz="1400">
                          <a:solidFill>
                            <a:srgbClr val="000000"/>
                          </a:solidFill>
                          <a:latin typeface="Cambria"/>
                          <a:ea typeface="Times New Roman"/>
                          <a:cs typeface="Times New Roman"/>
                        </a:rPr>
                        <a:t>Διαθέσιμα και Ισοδύναμα Εκμετάλλευσης</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Cambria"/>
                          <a:ea typeface="Times New Roman"/>
                          <a:cs typeface="Times New Roman"/>
                        </a:rPr>
                        <a:t>17.753.177</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a:solidFill>
                            <a:srgbClr val="000000"/>
                          </a:solidFill>
                          <a:latin typeface="Cambria"/>
                          <a:ea typeface="Times New Roman"/>
                          <a:cs typeface="Times New Roman"/>
                        </a:rPr>
                        <a:t>Ταµειακά διαθέσιµα και ισοδύναµα αυτών</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31543">
                <a:tc>
                  <a:txBody>
                    <a:bodyPr/>
                    <a:lstStyle/>
                    <a:p>
                      <a:pPr>
                        <a:lnSpc>
                          <a:spcPct val="115000"/>
                        </a:lnSpc>
                        <a:spcAft>
                          <a:spcPts val="0"/>
                        </a:spcAft>
                      </a:pPr>
                      <a:r>
                        <a:rPr lang="el-GR" sz="1400">
                          <a:solidFill>
                            <a:srgbClr val="000000"/>
                          </a:solidFill>
                          <a:latin typeface="Cambria"/>
                          <a:ea typeface="Times New Roman"/>
                          <a:cs typeface="Times New Roman"/>
                        </a:rPr>
                        <a:t>Τόκοι που πληρώθηκαν (έξοδο = λογισθέντες τόκοι – οφειλόμενοι τόκοι)</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a:solidFill>
                            <a:srgbClr val="000000"/>
                          </a:solidFill>
                          <a:latin typeface="Cambria"/>
                          <a:ea typeface="Times New Roman"/>
                          <a:cs typeface="Times New Roman"/>
                        </a:rPr>
                        <a:t>-17.743.714</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400">
                          <a:solidFill>
                            <a:srgbClr val="000000"/>
                          </a:solidFill>
                          <a:latin typeface="Cambria"/>
                          <a:ea typeface="Times New Roman"/>
                          <a:cs typeface="Times New Roman"/>
                        </a:rPr>
                        <a:t>Χρηµατοοικονοµικά έξοδα 2009</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265772">
                <a:tc>
                  <a:txBody>
                    <a:bodyPr/>
                    <a:lstStyle/>
                    <a:p>
                      <a:pPr>
                        <a:lnSpc>
                          <a:spcPct val="115000"/>
                        </a:lnSpc>
                        <a:spcAft>
                          <a:spcPts val="0"/>
                        </a:spcAft>
                      </a:pPr>
                      <a:r>
                        <a:rPr lang="el-GR" sz="1400">
                          <a:solidFill>
                            <a:srgbClr val="000000"/>
                          </a:solidFill>
                          <a:latin typeface="Cambria"/>
                          <a:ea typeface="Times New Roman"/>
                          <a:cs typeface="Times New Roman"/>
                        </a:rPr>
                        <a:t>Φόρος Εισοδήματος που πληρώθηκε</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400">
                          <a:solidFill>
                            <a:srgbClr val="000000"/>
                          </a:solidFill>
                          <a:latin typeface="Cambria"/>
                          <a:ea typeface="Times New Roman"/>
                          <a:cs typeface="Times New Roman"/>
                        </a:rPr>
                        <a:t>-2.790.767</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400">
                          <a:solidFill>
                            <a:srgbClr val="000000"/>
                          </a:solidFill>
                          <a:latin typeface="Cambria"/>
                          <a:ea typeface="Times New Roman"/>
                          <a:cs typeface="Times New Roman"/>
                        </a:rPr>
                        <a:t>Φόρος εισοδήµατος 2009</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31543">
                <a:tc>
                  <a:txBody>
                    <a:bodyPr/>
                    <a:lstStyle/>
                    <a:p>
                      <a:pPr>
                        <a:lnSpc>
                          <a:spcPct val="115000"/>
                        </a:lnSpc>
                        <a:spcAft>
                          <a:spcPts val="0"/>
                        </a:spcAft>
                      </a:pPr>
                      <a:r>
                        <a:rPr lang="el-GR" sz="1400" b="1">
                          <a:solidFill>
                            <a:srgbClr val="000000"/>
                          </a:solidFill>
                          <a:latin typeface="Cambria"/>
                          <a:ea typeface="Times New Roman"/>
                          <a:cs typeface="Times New Roman"/>
                        </a:rPr>
                        <a:t>Καθαρή ροή μετρητών από Επιχειρηματικές Δραστηριότητες</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400" b="1">
                          <a:solidFill>
                            <a:srgbClr val="000000"/>
                          </a:solidFill>
                          <a:latin typeface="Cambria"/>
                          <a:ea typeface="Calibri"/>
                          <a:cs typeface="Times New Roman"/>
                        </a:rPr>
                        <a:t>         32.983.157</a:t>
                      </a:r>
                      <a:endParaRPr lang="el-GR" sz="1400">
                        <a:latin typeface="Cambria"/>
                        <a:ea typeface="Calibri"/>
                        <a:cs typeface="Times New Roman"/>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endParaRPr lang="el-GR" sz="1200" dirty="0">
                        <a:latin typeface="Cambria"/>
                      </a:endParaRPr>
                    </a:p>
                  </a:txBody>
                  <a:tcPr marL="59357" marR="59357"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8" name="7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273</a:t>
            </a:fld>
            <a:endParaRPr lang="el-GR"/>
          </a:p>
        </p:txBody>
      </p:sp>
    </p:spTree>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2800" dirty="0" smtClean="0">
                <a:solidFill>
                  <a:srgbClr val="FF0000"/>
                </a:solidFill>
              </a:rPr>
              <a:t>ΣΥΝΕΧΕΙΑ</a:t>
            </a:r>
            <a:endParaRPr lang="el-GR" sz="2800" dirty="0">
              <a:solidFill>
                <a:srgbClr val="FF0000"/>
              </a:solidFill>
            </a:endParaRPr>
          </a:p>
        </p:txBody>
      </p:sp>
      <p:sp>
        <p:nvSpPr>
          <p:cNvPr id="87041" name="Rectangle 1"/>
          <p:cNvSpPr>
            <a:spLocks noChangeArrowheads="1"/>
          </p:cNvSpPr>
          <p:nvPr/>
        </p:nvSpPr>
        <p:spPr bwMode="auto">
          <a:xfrm>
            <a:off x="214282" y="1002291"/>
            <a:ext cx="8715436"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b="1" u="sng" dirty="0"/>
              <a:t>Β) Κατάσταση Ταμειακών </a:t>
            </a:r>
            <a:r>
              <a:rPr lang="el-GR" b="1" u="sng" dirty="0" smtClean="0"/>
              <a:t>Ροών</a:t>
            </a:r>
          </a:p>
          <a:p>
            <a:r>
              <a:rPr lang="el-GR" b="1" dirty="0"/>
              <a:t>ΙΙ. Ταμειακές Ροές από Επενδυτικές Δραστηριότητες</a:t>
            </a:r>
            <a:endParaRPr lang="el-GR" dirty="0"/>
          </a:p>
          <a:p>
            <a:endParaRPr lang="el-GR" dirty="0"/>
          </a:p>
          <a:p>
            <a:pPr marL="0" marR="0" lvl="0" indent="0" algn="just" defTabSz="914400" rtl="0" eaLnBrk="1" fontAlgn="base" latinLnBrk="0" hangingPunct="1">
              <a:lnSpc>
                <a:spcPct val="100000"/>
              </a:lnSpc>
              <a:spcBef>
                <a:spcPct val="0"/>
              </a:spcBef>
              <a:spcAft>
                <a:spcPct val="0"/>
              </a:spcAft>
              <a:buClrTx/>
              <a:buSzTx/>
              <a:buFontTx/>
              <a:buNone/>
              <a:tabLst/>
            </a:pPr>
            <a:endParaRPr lang="el-GR" sz="2800" b="1" u="sng" dirty="0">
              <a:latin typeface="Cambria"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6 - Πίνακας"/>
          <p:cNvGraphicFramePr>
            <a:graphicFrameLocks noGrp="1"/>
          </p:cNvGraphicFramePr>
          <p:nvPr/>
        </p:nvGraphicFramePr>
        <p:xfrm>
          <a:off x="285720" y="1714487"/>
          <a:ext cx="8572560" cy="4375437"/>
        </p:xfrm>
        <a:graphic>
          <a:graphicData uri="http://schemas.openxmlformats.org/drawingml/2006/table">
            <a:tbl>
              <a:tblPr/>
              <a:tblGrid>
                <a:gridCol w="3122724"/>
                <a:gridCol w="2292696"/>
                <a:gridCol w="3157140"/>
              </a:tblGrid>
              <a:tr h="448763">
                <a:tc gridSpan="3">
                  <a:txBody>
                    <a:bodyPr/>
                    <a:lstStyle/>
                    <a:p>
                      <a:pPr algn="ctr">
                        <a:lnSpc>
                          <a:spcPct val="115000"/>
                        </a:lnSpc>
                        <a:spcAft>
                          <a:spcPts val="0"/>
                        </a:spcAft>
                      </a:pPr>
                      <a:r>
                        <a:rPr lang="el-GR" sz="2400" dirty="0">
                          <a:solidFill>
                            <a:srgbClr val="000000"/>
                          </a:solidFill>
                          <a:latin typeface="+mn-lt"/>
                          <a:ea typeface="Times New Roman"/>
                          <a:cs typeface="Times New Roman"/>
                        </a:rPr>
                        <a:t>ΒΗΜΑ 2</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r>
              <a:tr h="373969">
                <a:tc gridSpan="3">
                  <a:txBody>
                    <a:bodyPr/>
                    <a:lstStyle/>
                    <a:p>
                      <a:pPr algn="ctr">
                        <a:lnSpc>
                          <a:spcPct val="115000"/>
                        </a:lnSpc>
                        <a:spcAft>
                          <a:spcPts val="0"/>
                        </a:spcAft>
                      </a:pPr>
                      <a:r>
                        <a:rPr lang="el-GR" sz="2000" b="1">
                          <a:solidFill>
                            <a:srgbClr val="000000"/>
                          </a:solidFill>
                          <a:latin typeface="+mn-lt"/>
                          <a:ea typeface="Times New Roman"/>
                          <a:cs typeface="Times New Roman"/>
                        </a:rPr>
                        <a:t>Ποσά σε ευρώ</a:t>
                      </a:r>
                      <a:endParaRPr lang="el-GR" sz="18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hMerge="1">
                  <a:txBody>
                    <a:bodyPr/>
                    <a:lstStyle/>
                    <a:p>
                      <a:endParaRPr lang="el-GR"/>
                    </a:p>
                  </a:txBody>
                  <a:tcPr/>
                </a:tc>
                <a:tc hMerge="1">
                  <a:txBody>
                    <a:bodyPr/>
                    <a:lstStyle/>
                    <a:p>
                      <a:endParaRPr lang="el-GR"/>
                    </a:p>
                  </a:txBody>
                  <a:tcPr/>
                </a:tc>
              </a:tr>
              <a:tr h="673144">
                <a:tc>
                  <a:txBody>
                    <a:bodyPr/>
                    <a:lstStyle/>
                    <a:p>
                      <a:pPr>
                        <a:lnSpc>
                          <a:spcPct val="115000"/>
                        </a:lnSpc>
                        <a:spcAft>
                          <a:spcPts val="0"/>
                        </a:spcAft>
                      </a:pPr>
                      <a:r>
                        <a:rPr lang="el-GR" sz="1800">
                          <a:solidFill>
                            <a:srgbClr val="000000"/>
                          </a:solidFill>
                          <a:latin typeface="+mn-lt"/>
                          <a:ea typeface="Times New Roman"/>
                          <a:cs typeface="Times New Roman"/>
                        </a:rPr>
                        <a:t>Στοιχεία Οικονομικών Καταστάσεων</a:t>
                      </a:r>
                      <a:endParaRPr lang="el-GR" sz="18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800" b="1">
                          <a:solidFill>
                            <a:srgbClr val="000000"/>
                          </a:solidFill>
                          <a:latin typeface="+mn-lt"/>
                          <a:ea typeface="Times New Roman"/>
                          <a:cs typeface="Times New Roman"/>
                        </a:rPr>
                        <a:t>Υπόλοιπα</a:t>
                      </a:r>
                      <a:endParaRPr lang="el-GR" sz="18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800" b="1">
                          <a:solidFill>
                            <a:srgbClr val="000000"/>
                          </a:solidFill>
                          <a:latin typeface="+mn-lt"/>
                          <a:ea typeface="Times New Roman"/>
                          <a:cs typeface="Times New Roman"/>
                        </a:rPr>
                        <a:t>Ερμηνεία</a:t>
                      </a:r>
                      <a:endParaRPr lang="el-GR" sz="18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009716">
                <a:tc>
                  <a:txBody>
                    <a:bodyPr/>
                    <a:lstStyle/>
                    <a:p>
                      <a:pPr>
                        <a:lnSpc>
                          <a:spcPct val="115000"/>
                        </a:lnSpc>
                        <a:spcAft>
                          <a:spcPts val="0"/>
                        </a:spcAft>
                      </a:pPr>
                      <a:r>
                        <a:rPr lang="el-GR" sz="2000" b="1" dirty="0">
                          <a:solidFill>
                            <a:srgbClr val="000000"/>
                          </a:solidFill>
                          <a:latin typeface="+mn-lt"/>
                          <a:ea typeface="Times New Roman"/>
                          <a:cs typeface="Times New Roman"/>
                        </a:rPr>
                        <a:t>Τόκοι που εισπράχθηκαν</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2000" dirty="0">
                          <a:solidFill>
                            <a:srgbClr val="000000"/>
                          </a:solidFill>
                          <a:latin typeface="+mn-lt"/>
                          <a:ea typeface="Times New Roman"/>
                          <a:cs typeface="Times New Roman"/>
                        </a:rPr>
                        <a:t>1.568.770</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800">
                          <a:solidFill>
                            <a:srgbClr val="000000"/>
                          </a:solidFill>
                          <a:latin typeface="+mn-lt"/>
                          <a:ea typeface="Times New Roman"/>
                          <a:cs typeface="Times New Roman"/>
                        </a:rPr>
                        <a:t>Μεταβολή Χρηµατοοικονοµικών εσόδων (2009-2008)</a:t>
                      </a:r>
                      <a:endParaRPr lang="el-GR" sz="18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747938">
                <a:tc>
                  <a:txBody>
                    <a:bodyPr/>
                    <a:lstStyle/>
                    <a:p>
                      <a:pPr>
                        <a:lnSpc>
                          <a:spcPct val="115000"/>
                        </a:lnSpc>
                        <a:spcAft>
                          <a:spcPts val="0"/>
                        </a:spcAft>
                      </a:pPr>
                      <a:r>
                        <a:rPr lang="el-GR" sz="2000" b="1">
                          <a:solidFill>
                            <a:srgbClr val="000000"/>
                          </a:solidFill>
                          <a:latin typeface="+mn-lt"/>
                          <a:ea typeface="Times New Roman"/>
                          <a:cs typeface="Times New Roman"/>
                        </a:rPr>
                        <a:t>Μερίσματα που εισπράχθηκαν</a:t>
                      </a:r>
                      <a:endParaRPr lang="el-GR" sz="18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2000">
                          <a:solidFill>
                            <a:srgbClr val="000000"/>
                          </a:solidFill>
                          <a:latin typeface="+mn-lt"/>
                          <a:ea typeface="Times New Roman"/>
                          <a:cs typeface="Times New Roman"/>
                        </a:rPr>
                        <a:t>64.754</a:t>
                      </a:r>
                      <a:endParaRPr lang="el-GR" sz="18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800">
                          <a:solidFill>
                            <a:srgbClr val="000000"/>
                          </a:solidFill>
                          <a:latin typeface="+mn-lt"/>
                          <a:ea typeface="Times New Roman"/>
                          <a:cs typeface="Times New Roman"/>
                        </a:rPr>
                        <a:t>Έσοδα από µερίσµατα</a:t>
                      </a:r>
                      <a:endParaRPr lang="el-GR" sz="18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121907">
                <a:tc>
                  <a:txBody>
                    <a:bodyPr/>
                    <a:lstStyle/>
                    <a:p>
                      <a:pPr>
                        <a:lnSpc>
                          <a:spcPct val="115000"/>
                        </a:lnSpc>
                        <a:spcAft>
                          <a:spcPts val="0"/>
                        </a:spcAft>
                      </a:pPr>
                      <a:r>
                        <a:rPr lang="el-GR" sz="2000" dirty="0">
                          <a:solidFill>
                            <a:srgbClr val="000000"/>
                          </a:solidFill>
                          <a:latin typeface="+mn-lt"/>
                          <a:ea typeface="Times New Roman"/>
                          <a:cs typeface="Times New Roman"/>
                        </a:rPr>
                        <a:t>Καθαρή ροή μετρητών από Επενδυτικές Δραστηριότητες </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2000">
                          <a:solidFill>
                            <a:srgbClr val="000000"/>
                          </a:solidFill>
                          <a:latin typeface="+mn-lt"/>
                          <a:ea typeface="Times New Roman"/>
                          <a:cs typeface="Times New Roman"/>
                        </a:rPr>
                        <a:t>1.633.524</a:t>
                      </a:r>
                      <a:endParaRPr lang="el-GR" sz="18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800" dirty="0">
                          <a:solidFill>
                            <a:srgbClr val="000000"/>
                          </a:solidFill>
                          <a:latin typeface="+mn-lt"/>
                          <a:ea typeface="Times New Roman"/>
                          <a:cs typeface="Times New Roman"/>
                        </a:rPr>
                        <a:t> </a:t>
                      </a:r>
                      <a:endParaRPr lang="el-GR" sz="18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8" name="7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274</a:t>
            </a:fld>
            <a:endParaRPr lang="el-GR"/>
          </a:p>
        </p:txBody>
      </p:sp>
    </p:spTree>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2800" dirty="0" smtClean="0">
                <a:solidFill>
                  <a:srgbClr val="FF0000"/>
                </a:solidFill>
              </a:rPr>
              <a:t>ΣΥΝΕΧΕΙΑ</a:t>
            </a:r>
            <a:endParaRPr lang="el-GR" sz="2800" dirty="0">
              <a:solidFill>
                <a:srgbClr val="FF0000"/>
              </a:solidFill>
            </a:endParaRPr>
          </a:p>
        </p:txBody>
      </p:sp>
      <p:sp>
        <p:nvSpPr>
          <p:cNvPr id="87041" name="Rectangle 1"/>
          <p:cNvSpPr>
            <a:spLocks noChangeArrowheads="1"/>
          </p:cNvSpPr>
          <p:nvPr/>
        </p:nvSpPr>
        <p:spPr bwMode="auto">
          <a:xfrm>
            <a:off x="1187624" y="773202"/>
            <a:ext cx="5638723"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b="1" u="sng" dirty="0"/>
              <a:t>Β) Κατάσταση Ταμειακών </a:t>
            </a:r>
            <a:r>
              <a:rPr lang="el-GR" b="1" u="sng" dirty="0" smtClean="0"/>
              <a:t>Ροών</a:t>
            </a:r>
          </a:p>
          <a:p>
            <a:r>
              <a:rPr lang="el-GR" b="1" dirty="0"/>
              <a:t>ΙΙΙ. Ταμειακές Ροές από Χρηματοδοτικές Δραστηριότητες</a:t>
            </a:r>
            <a:endParaRPr lang="el-GR" dirty="0"/>
          </a:p>
          <a:p>
            <a:endParaRPr lang="el-GR" dirty="0"/>
          </a:p>
          <a:p>
            <a:pPr marL="0" marR="0" lvl="0" indent="0" algn="just" defTabSz="914400" rtl="0" eaLnBrk="1" fontAlgn="base" latinLnBrk="0" hangingPunct="1">
              <a:lnSpc>
                <a:spcPct val="100000"/>
              </a:lnSpc>
              <a:spcBef>
                <a:spcPct val="0"/>
              </a:spcBef>
              <a:spcAft>
                <a:spcPct val="0"/>
              </a:spcAft>
              <a:buClrTx/>
              <a:buSzTx/>
              <a:buFontTx/>
              <a:buNone/>
              <a:tabLst/>
            </a:pPr>
            <a:endParaRPr lang="el-GR" sz="2800" b="1" u="sng" dirty="0">
              <a:latin typeface="Cambria"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5 - Πίνακας"/>
          <p:cNvGraphicFramePr>
            <a:graphicFrameLocks noGrp="1"/>
          </p:cNvGraphicFramePr>
          <p:nvPr/>
        </p:nvGraphicFramePr>
        <p:xfrm>
          <a:off x="285720" y="1785925"/>
          <a:ext cx="8643998" cy="4643470"/>
        </p:xfrm>
        <a:graphic>
          <a:graphicData uri="http://schemas.openxmlformats.org/drawingml/2006/table">
            <a:tbl>
              <a:tblPr/>
              <a:tblGrid>
                <a:gridCol w="3982126"/>
                <a:gridCol w="2246328"/>
                <a:gridCol w="2415544"/>
              </a:tblGrid>
              <a:tr h="833108">
                <a:tc gridSpan="3">
                  <a:txBody>
                    <a:bodyPr/>
                    <a:lstStyle/>
                    <a:p>
                      <a:pPr algn="ctr">
                        <a:lnSpc>
                          <a:spcPct val="115000"/>
                        </a:lnSpc>
                        <a:spcAft>
                          <a:spcPts val="0"/>
                        </a:spcAft>
                      </a:pPr>
                      <a:r>
                        <a:rPr lang="el-GR" sz="1800" dirty="0">
                          <a:solidFill>
                            <a:srgbClr val="000000"/>
                          </a:solidFill>
                          <a:latin typeface="+mn-lt"/>
                          <a:ea typeface="Times New Roman"/>
                          <a:cs typeface="Times New Roman"/>
                        </a:rPr>
                        <a:t>ΒΗΜΑ 3</a:t>
                      </a:r>
                      <a:endParaRPr lang="el-GR" sz="1600" dirty="0">
                        <a:latin typeface="+mn-lt"/>
                        <a:ea typeface="Calibri"/>
                        <a:cs typeface="Times New Roman"/>
                      </a:endParaRPr>
                    </a:p>
                    <a:p>
                      <a:pPr algn="ctr">
                        <a:lnSpc>
                          <a:spcPct val="115000"/>
                        </a:lnSpc>
                        <a:spcAft>
                          <a:spcPts val="0"/>
                        </a:spcAft>
                      </a:pPr>
                      <a:r>
                        <a:rPr lang="el-GR" sz="1800" b="1" dirty="0">
                          <a:solidFill>
                            <a:srgbClr val="000000"/>
                          </a:solidFill>
                          <a:latin typeface="+mn-lt"/>
                          <a:ea typeface="Times New Roman"/>
                          <a:cs typeface="Times New Roman"/>
                        </a:rPr>
                        <a:t>Ποσά σε ευρώ</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r>
              <a:tr h="477930">
                <a:tc>
                  <a:txBody>
                    <a:bodyPr/>
                    <a:lstStyle/>
                    <a:p>
                      <a:pPr>
                        <a:lnSpc>
                          <a:spcPct val="115000"/>
                        </a:lnSpc>
                        <a:spcAft>
                          <a:spcPts val="0"/>
                        </a:spcAft>
                      </a:pPr>
                      <a:r>
                        <a:rPr lang="el-GR" sz="1600">
                          <a:solidFill>
                            <a:srgbClr val="000000"/>
                          </a:solidFill>
                          <a:latin typeface="+mn-lt"/>
                          <a:ea typeface="Times New Roman"/>
                          <a:cs typeface="Times New Roman"/>
                        </a:rPr>
                        <a:t>Στοιχεία Οικονομικών Καταστάσεων</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600" b="1">
                          <a:solidFill>
                            <a:srgbClr val="000000"/>
                          </a:solidFill>
                          <a:latin typeface="+mn-lt"/>
                          <a:ea typeface="Times New Roman"/>
                          <a:cs typeface="Times New Roman"/>
                        </a:rPr>
                        <a:t>Υπόλοιπα</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600" b="1">
                          <a:solidFill>
                            <a:srgbClr val="000000"/>
                          </a:solidFill>
                          <a:latin typeface="+mn-lt"/>
                          <a:ea typeface="Times New Roman"/>
                          <a:cs typeface="Times New Roman"/>
                        </a:rPr>
                        <a:t>Ερμηνεία</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16554">
                <a:tc>
                  <a:txBody>
                    <a:bodyPr/>
                    <a:lstStyle/>
                    <a:p>
                      <a:pPr>
                        <a:lnSpc>
                          <a:spcPct val="115000"/>
                        </a:lnSpc>
                        <a:spcAft>
                          <a:spcPts val="0"/>
                        </a:spcAft>
                      </a:pPr>
                      <a:r>
                        <a:rPr lang="el-GR" sz="1800" b="1" dirty="0">
                          <a:solidFill>
                            <a:srgbClr val="000000"/>
                          </a:solidFill>
                          <a:latin typeface="+mn-lt"/>
                          <a:ea typeface="Times New Roman"/>
                          <a:cs typeface="Times New Roman"/>
                        </a:rPr>
                        <a:t>Εισπράξεις από έκδοση ομολόγου</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800">
                          <a:solidFill>
                            <a:srgbClr val="000000"/>
                          </a:solidFill>
                          <a:latin typeface="+mn-lt"/>
                          <a:ea typeface="Times New Roman"/>
                          <a:cs typeface="Times New Roman"/>
                        </a:rPr>
                        <a:t>2.839.455</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600">
                          <a:solidFill>
                            <a:srgbClr val="000000"/>
                          </a:solidFill>
                          <a:latin typeface="+mn-lt"/>
                          <a:ea typeface="Times New Roman"/>
                          <a:cs typeface="Times New Roman"/>
                        </a:rPr>
                        <a:t>Παράγωγα</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833108">
                <a:tc>
                  <a:txBody>
                    <a:bodyPr/>
                    <a:lstStyle/>
                    <a:p>
                      <a:pPr>
                        <a:lnSpc>
                          <a:spcPct val="115000"/>
                        </a:lnSpc>
                        <a:spcAft>
                          <a:spcPts val="0"/>
                        </a:spcAft>
                      </a:pPr>
                      <a:r>
                        <a:rPr lang="el-GR" sz="1800" b="1">
                          <a:solidFill>
                            <a:srgbClr val="000000"/>
                          </a:solidFill>
                          <a:latin typeface="+mn-lt"/>
                          <a:ea typeface="Times New Roman"/>
                          <a:cs typeface="Times New Roman"/>
                        </a:rPr>
                        <a:t>Αποπληρωμή Μακροχρόνιων Δανείων</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800">
                          <a:solidFill>
                            <a:srgbClr val="000000"/>
                          </a:solidFill>
                          <a:latin typeface="+mn-lt"/>
                          <a:ea typeface="Times New Roman"/>
                          <a:cs typeface="Times New Roman"/>
                        </a:rPr>
                        <a:t>-64.395.414</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600">
                          <a:solidFill>
                            <a:srgbClr val="000000"/>
                          </a:solidFill>
                          <a:latin typeface="+mn-lt"/>
                          <a:ea typeface="Times New Roman"/>
                          <a:cs typeface="Times New Roman"/>
                        </a:rPr>
                        <a:t>Μακροχρόνια Δάνεια</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833108">
                <a:tc>
                  <a:txBody>
                    <a:bodyPr/>
                    <a:lstStyle/>
                    <a:p>
                      <a:pPr>
                        <a:lnSpc>
                          <a:spcPct val="115000"/>
                        </a:lnSpc>
                        <a:spcAft>
                          <a:spcPts val="0"/>
                        </a:spcAft>
                      </a:pPr>
                      <a:r>
                        <a:rPr lang="el-GR" sz="1800" b="1">
                          <a:solidFill>
                            <a:srgbClr val="000000"/>
                          </a:solidFill>
                          <a:latin typeface="+mn-lt"/>
                          <a:ea typeface="Times New Roman"/>
                          <a:cs typeface="Times New Roman"/>
                        </a:rPr>
                        <a:t>Αποπληρωμή Χρηματοδοτικών Μισθώσεων</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800">
                          <a:solidFill>
                            <a:srgbClr val="000000"/>
                          </a:solidFill>
                          <a:latin typeface="+mn-lt"/>
                          <a:ea typeface="Times New Roman"/>
                          <a:cs typeface="Times New Roman"/>
                        </a:rPr>
                        <a:t>-6.069</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600">
                          <a:solidFill>
                            <a:srgbClr val="000000"/>
                          </a:solidFill>
                          <a:latin typeface="+mn-lt"/>
                          <a:ea typeface="Times New Roman"/>
                          <a:cs typeface="Times New Roman"/>
                        </a:rPr>
                        <a:t>Χρηματοδοτική Μίσθωση</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16554">
                <a:tc>
                  <a:txBody>
                    <a:bodyPr/>
                    <a:lstStyle/>
                    <a:p>
                      <a:pPr>
                        <a:lnSpc>
                          <a:spcPct val="115000"/>
                        </a:lnSpc>
                        <a:spcAft>
                          <a:spcPts val="0"/>
                        </a:spcAft>
                      </a:pPr>
                      <a:r>
                        <a:rPr lang="el-GR" sz="1800" b="1">
                          <a:solidFill>
                            <a:srgbClr val="000000"/>
                          </a:solidFill>
                          <a:latin typeface="+mn-lt"/>
                          <a:ea typeface="Times New Roman"/>
                          <a:cs typeface="Times New Roman"/>
                        </a:rPr>
                        <a:t>Μερίσματα που πληρώθηκαν</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800">
                          <a:solidFill>
                            <a:srgbClr val="000000"/>
                          </a:solidFill>
                          <a:latin typeface="+mn-lt"/>
                          <a:ea typeface="Times New Roman"/>
                          <a:cs typeface="Times New Roman"/>
                        </a:rPr>
                        <a:t> </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l-GR" sz="1600">
                          <a:solidFill>
                            <a:srgbClr val="000000"/>
                          </a:solidFill>
                          <a:latin typeface="+mn-lt"/>
                          <a:ea typeface="Times New Roman"/>
                          <a:cs typeface="Times New Roman"/>
                        </a:rPr>
                        <a:t> </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833108">
                <a:tc>
                  <a:txBody>
                    <a:bodyPr/>
                    <a:lstStyle/>
                    <a:p>
                      <a:pPr>
                        <a:lnSpc>
                          <a:spcPct val="115000"/>
                        </a:lnSpc>
                        <a:spcAft>
                          <a:spcPts val="0"/>
                        </a:spcAft>
                      </a:pPr>
                      <a:r>
                        <a:rPr lang="el-GR" sz="1800">
                          <a:solidFill>
                            <a:srgbClr val="000000"/>
                          </a:solidFill>
                          <a:latin typeface="+mn-lt"/>
                          <a:ea typeface="Times New Roman"/>
                          <a:cs typeface="Times New Roman"/>
                        </a:rPr>
                        <a:t>Καθαρή ροή μετρητών από Χρηματοδοτικές Δραστηριότητες</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lnSpc>
                          <a:spcPct val="115000"/>
                        </a:lnSpc>
                        <a:spcAft>
                          <a:spcPts val="0"/>
                        </a:spcAft>
                      </a:pPr>
                      <a:r>
                        <a:rPr lang="el-GR" sz="1800" b="1">
                          <a:solidFill>
                            <a:srgbClr val="000000"/>
                          </a:solidFill>
                          <a:latin typeface="+mn-lt"/>
                          <a:ea typeface="Times New Roman"/>
                          <a:cs typeface="Times New Roman"/>
                        </a:rPr>
                        <a:t>-61.562.028</a:t>
                      </a:r>
                      <a:endParaRPr lang="el-GR" sz="160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l-GR" sz="1600" dirty="0">
                          <a:solidFill>
                            <a:srgbClr val="000000"/>
                          </a:solidFill>
                          <a:latin typeface="+mn-lt"/>
                          <a:ea typeface="Times New Roman"/>
                          <a:cs typeface="Times New Roman"/>
                        </a:rPr>
                        <a:t> </a:t>
                      </a:r>
                      <a:endParaRPr lang="el-GR" sz="1600" dirty="0">
                        <a:latin typeface="+mn-lt"/>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8" name="7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275</a:t>
            </a:fld>
            <a:endParaRPr lang="el-GR"/>
          </a:p>
        </p:txBody>
      </p:sp>
    </p:spTree>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2800" dirty="0" smtClean="0">
                <a:solidFill>
                  <a:srgbClr val="FF0000"/>
                </a:solidFill>
              </a:rPr>
              <a:t>ΣΥΝΕΧΕΙΑ</a:t>
            </a:r>
            <a:endParaRPr lang="el-GR" sz="2800" dirty="0">
              <a:solidFill>
                <a:srgbClr val="FF0000"/>
              </a:solidFill>
            </a:endParaRPr>
          </a:p>
        </p:txBody>
      </p:sp>
      <p:sp>
        <p:nvSpPr>
          <p:cNvPr id="87041" name="Rectangle 1"/>
          <p:cNvSpPr>
            <a:spLocks noChangeArrowheads="1"/>
          </p:cNvSpPr>
          <p:nvPr/>
        </p:nvSpPr>
        <p:spPr bwMode="auto">
          <a:xfrm>
            <a:off x="214282" y="931545"/>
            <a:ext cx="8429684"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b="1" u="sng" dirty="0"/>
              <a:t>Β) Κατάσταση Ταμειακών </a:t>
            </a:r>
            <a:r>
              <a:rPr lang="el-GR" b="1" u="sng" dirty="0" smtClean="0"/>
              <a:t>Ροών</a:t>
            </a:r>
            <a:r>
              <a:rPr lang="el-GR" b="1" dirty="0" smtClean="0"/>
              <a:t>  Ι</a:t>
            </a:r>
            <a:r>
              <a:rPr lang="en-US" b="1" dirty="0"/>
              <a:t>V</a:t>
            </a:r>
            <a:r>
              <a:rPr lang="el-GR" b="1" dirty="0"/>
              <a:t>. Αποτέλεσμα</a:t>
            </a:r>
            <a:endParaRPr lang="el-GR" dirty="0"/>
          </a:p>
          <a:p>
            <a:endParaRPr lang="el-GR" dirty="0"/>
          </a:p>
          <a:p>
            <a:pPr marL="0" marR="0" lvl="0" indent="0" algn="just" defTabSz="914400" rtl="0" eaLnBrk="1" fontAlgn="base" latinLnBrk="0" hangingPunct="1">
              <a:lnSpc>
                <a:spcPct val="100000"/>
              </a:lnSpc>
              <a:spcBef>
                <a:spcPct val="0"/>
              </a:spcBef>
              <a:spcAft>
                <a:spcPct val="0"/>
              </a:spcAft>
              <a:buClrTx/>
              <a:buSzTx/>
              <a:buFontTx/>
              <a:buNone/>
              <a:tabLst/>
            </a:pPr>
            <a:endParaRPr lang="el-GR" sz="2800" b="1" u="sng" dirty="0">
              <a:latin typeface="Cambria"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6 - Πίνακας"/>
          <p:cNvGraphicFramePr>
            <a:graphicFrameLocks noGrp="1"/>
          </p:cNvGraphicFramePr>
          <p:nvPr/>
        </p:nvGraphicFramePr>
        <p:xfrm>
          <a:off x="285720" y="1571613"/>
          <a:ext cx="8643998" cy="4572031"/>
        </p:xfrm>
        <a:graphic>
          <a:graphicData uri="http://schemas.openxmlformats.org/drawingml/2006/table">
            <a:tbl>
              <a:tblPr/>
              <a:tblGrid>
                <a:gridCol w="4403252"/>
                <a:gridCol w="4240746"/>
              </a:tblGrid>
              <a:tr h="1016007">
                <a:tc gridSpan="2">
                  <a:txBody>
                    <a:bodyPr/>
                    <a:lstStyle/>
                    <a:p>
                      <a:pPr algn="ctr">
                        <a:lnSpc>
                          <a:spcPct val="115000"/>
                        </a:lnSpc>
                        <a:spcAft>
                          <a:spcPts val="0"/>
                        </a:spcAft>
                      </a:pPr>
                      <a:r>
                        <a:rPr lang="el-GR" sz="1800" b="1" dirty="0">
                          <a:solidFill>
                            <a:srgbClr val="000000"/>
                          </a:solidFill>
                          <a:latin typeface="Cambria"/>
                          <a:ea typeface="Times New Roman"/>
                          <a:cs typeface="Times New Roman"/>
                        </a:rPr>
                        <a:t>ΒΗΜΑ 4</a:t>
                      </a:r>
                      <a:endParaRPr lang="el-GR" sz="1600" dirty="0">
                        <a:latin typeface="Cambria"/>
                        <a:ea typeface="Calibri"/>
                        <a:cs typeface="Times New Roman"/>
                      </a:endParaRPr>
                    </a:p>
                    <a:p>
                      <a:pPr algn="ctr">
                        <a:lnSpc>
                          <a:spcPct val="115000"/>
                        </a:lnSpc>
                        <a:spcAft>
                          <a:spcPts val="0"/>
                        </a:spcAft>
                      </a:pPr>
                      <a:r>
                        <a:rPr lang="el-GR" sz="1800" b="1" dirty="0">
                          <a:solidFill>
                            <a:srgbClr val="000000"/>
                          </a:solidFill>
                          <a:latin typeface="Cambria"/>
                          <a:ea typeface="Times New Roman"/>
                          <a:cs typeface="Times New Roman"/>
                        </a:rPr>
                        <a:t>Ποσά σε ευρώ</a:t>
                      </a:r>
                      <a:endParaRPr lang="el-GR" sz="1600" dirty="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c hMerge="1">
                  <a:txBody>
                    <a:bodyPr/>
                    <a:lstStyle/>
                    <a:p>
                      <a:endParaRPr lang="el-GR"/>
                    </a:p>
                  </a:txBody>
                  <a:tcPr/>
                </a:tc>
              </a:tr>
              <a:tr h="1016007">
                <a:tc>
                  <a:txBody>
                    <a:bodyPr/>
                    <a:lstStyle/>
                    <a:p>
                      <a:pPr>
                        <a:lnSpc>
                          <a:spcPct val="115000"/>
                        </a:lnSpc>
                        <a:spcAft>
                          <a:spcPts val="0"/>
                        </a:spcAft>
                      </a:pPr>
                      <a:r>
                        <a:rPr lang="el-GR" sz="1800" dirty="0">
                          <a:solidFill>
                            <a:srgbClr val="000000"/>
                          </a:solidFill>
                          <a:latin typeface="Cambria"/>
                          <a:ea typeface="Times New Roman"/>
                          <a:cs typeface="Times New Roman"/>
                        </a:rPr>
                        <a:t>Καθαρή Ροή Μετρητών από Επιχειρηματικές Δραστηριότητες</a:t>
                      </a:r>
                      <a:endParaRPr lang="el-GR" sz="1600" dirty="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800">
                          <a:solidFill>
                            <a:srgbClr val="000000"/>
                          </a:solidFill>
                          <a:latin typeface="Cambria"/>
                          <a:ea typeface="Times New Roman"/>
                          <a:cs typeface="Times New Roman"/>
                        </a:rPr>
                        <a:t>32.983.157</a:t>
                      </a:r>
                      <a:endParaRPr lang="el-GR" sz="160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6007">
                <a:tc>
                  <a:txBody>
                    <a:bodyPr/>
                    <a:lstStyle/>
                    <a:p>
                      <a:pPr>
                        <a:lnSpc>
                          <a:spcPct val="115000"/>
                        </a:lnSpc>
                        <a:spcAft>
                          <a:spcPts val="0"/>
                        </a:spcAft>
                      </a:pPr>
                      <a:r>
                        <a:rPr lang="el-GR" sz="1800">
                          <a:solidFill>
                            <a:srgbClr val="000000"/>
                          </a:solidFill>
                          <a:latin typeface="Cambria"/>
                          <a:ea typeface="Times New Roman"/>
                          <a:cs typeface="Times New Roman"/>
                        </a:rPr>
                        <a:t>Καθαρή Ροή Μετρητών από Επενδυτικές Δραστηριότητες</a:t>
                      </a:r>
                      <a:endParaRPr lang="el-GR" sz="160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l-GR" sz="1800">
                          <a:solidFill>
                            <a:srgbClr val="000000"/>
                          </a:solidFill>
                          <a:latin typeface="Cambria"/>
                          <a:ea typeface="Times New Roman"/>
                          <a:cs typeface="Times New Roman"/>
                        </a:rPr>
                        <a:t>-61.562.028</a:t>
                      </a:r>
                      <a:endParaRPr lang="el-GR" sz="160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6007">
                <a:tc>
                  <a:txBody>
                    <a:bodyPr/>
                    <a:lstStyle/>
                    <a:p>
                      <a:pPr>
                        <a:lnSpc>
                          <a:spcPct val="115000"/>
                        </a:lnSpc>
                        <a:spcAft>
                          <a:spcPts val="0"/>
                        </a:spcAft>
                      </a:pPr>
                      <a:r>
                        <a:rPr lang="el-GR" sz="1800">
                          <a:solidFill>
                            <a:srgbClr val="000000"/>
                          </a:solidFill>
                          <a:latin typeface="Cambria"/>
                          <a:ea typeface="Times New Roman"/>
                          <a:cs typeface="Times New Roman"/>
                        </a:rPr>
                        <a:t>Καθαρή Ροή Μετρητών από Χρηματοδοτικές Δραστηριότητες</a:t>
                      </a:r>
                      <a:endParaRPr lang="el-GR" sz="160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c>
                  <a:txBody>
                    <a:bodyPr/>
                    <a:lstStyle/>
                    <a:p>
                      <a:pPr algn="r">
                        <a:lnSpc>
                          <a:spcPct val="115000"/>
                        </a:lnSpc>
                        <a:spcAft>
                          <a:spcPts val="0"/>
                        </a:spcAft>
                      </a:pPr>
                      <a:r>
                        <a:rPr lang="el-GR" sz="1800">
                          <a:solidFill>
                            <a:srgbClr val="000000"/>
                          </a:solidFill>
                          <a:latin typeface="Cambria"/>
                          <a:ea typeface="Times New Roman"/>
                          <a:cs typeface="Times New Roman"/>
                        </a:rPr>
                        <a:t>1.633.524</a:t>
                      </a:r>
                      <a:endParaRPr lang="el-GR" sz="160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8003">
                <a:tc>
                  <a:txBody>
                    <a:bodyPr/>
                    <a:lstStyle/>
                    <a:p>
                      <a:pPr>
                        <a:lnSpc>
                          <a:spcPct val="115000"/>
                        </a:lnSpc>
                        <a:spcAft>
                          <a:spcPts val="0"/>
                        </a:spcAft>
                      </a:pPr>
                      <a:r>
                        <a:rPr lang="el-GR" sz="1800" b="1" dirty="0">
                          <a:solidFill>
                            <a:srgbClr val="000000"/>
                          </a:solidFill>
                          <a:latin typeface="Cambria"/>
                          <a:ea typeface="Times New Roman"/>
                          <a:cs typeface="Times New Roman"/>
                        </a:rPr>
                        <a:t>Καθαρή Μείωση Ταμειακών Ροών</a:t>
                      </a:r>
                      <a:endParaRPr lang="el-GR" sz="1600" dirty="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l-GR" sz="1800" b="1" dirty="0">
                          <a:solidFill>
                            <a:srgbClr val="000000"/>
                          </a:solidFill>
                          <a:latin typeface="Cambria"/>
                          <a:ea typeface="Times New Roman"/>
                          <a:cs typeface="Times New Roman"/>
                        </a:rPr>
                        <a:t>-26.945.347</a:t>
                      </a:r>
                      <a:endParaRPr lang="el-GR" sz="1600" dirty="0">
                        <a:latin typeface="Cambri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7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276</a:t>
            </a:fld>
            <a:endParaRPr lang="el-GR"/>
          </a:p>
        </p:txBody>
      </p:sp>
    </p:spTree>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2800" dirty="0" smtClean="0">
                <a:solidFill>
                  <a:srgbClr val="FF0000"/>
                </a:solidFill>
              </a:rPr>
              <a:t>ΣΥΝΕΧΕΙΑ</a:t>
            </a:r>
            <a:endParaRPr lang="el-GR" sz="2800" dirty="0">
              <a:solidFill>
                <a:srgbClr val="FF0000"/>
              </a:solidFill>
            </a:endParaRPr>
          </a:p>
        </p:txBody>
      </p:sp>
      <p:sp>
        <p:nvSpPr>
          <p:cNvPr id="87041" name="Rectangle 1"/>
          <p:cNvSpPr>
            <a:spLocks noChangeArrowheads="1"/>
          </p:cNvSpPr>
          <p:nvPr/>
        </p:nvSpPr>
        <p:spPr bwMode="auto">
          <a:xfrm>
            <a:off x="142844" y="1166769"/>
            <a:ext cx="7858180"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b="1" u="sng" dirty="0"/>
              <a:t>Β) Κατάσταση Ταμειακών </a:t>
            </a:r>
            <a:r>
              <a:rPr lang="el-GR" b="1" u="sng" dirty="0" smtClean="0"/>
              <a:t>Ροών</a:t>
            </a:r>
            <a:r>
              <a:rPr lang="el-GR" b="1" dirty="0" smtClean="0"/>
              <a:t>  Συμπέρασμα</a:t>
            </a:r>
            <a:endParaRPr lang="el-GR" dirty="0" smtClean="0"/>
          </a:p>
          <a:p>
            <a:endParaRPr lang="el-GR" dirty="0"/>
          </a:p>
          <a:p>
            <a:pPr marL="0" marR="0" lvl="0" indent="0" algn="just" defTabSz="914400" rtl="0" eaLnBrk="1" fontAlgn="base" latinLnBrk="0" hangingPunct="1">
              <a:lnSpc>
                <a:spcPct val="100000"/>
              </a:lnSpc>
              <a:spcBef>
                <a:spcPct val="0"/>
              </a:spcBef>
              <a:spcAft>
                <a:spcPct val="0"/>
              </a:spcAft>
              <a:buClrTx/>
              <a:buSzTx/>
              <a:buFontTx/>
              <a:buNone/>
              <a:tabLst/>
            </a:pPr>
            <a:endParaRPr lang="el-GR" sz="2800" b="1" u="sng" dirty="0">
              <a:latin typeface="Cambria"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473" name="Rectangle 1"/>
          <p:cNvSpPr>
            <a:spLocks noChangeArrowheads="1"/>
          </p:cNvSpPr>
          <p:nvPr/>
        </p:nvSpPr>
        <p:spPr bwMode="auto">
          <a:xfrm>
            <a:off x="357158" y="2400116"/>
            <a:ext cx="8429684"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Από την ανάλυση Ταμειακών Ροών είναι εμφανές ότι για τη χρήση 2009 η εταιρεία εμφανίζει σημαντική μείωση ταμειακών ροών, που οφείλεται κατά κύριο λόγο στη σημαντικού εύρος μείωση κατά 43% του τζίρου της εταιρείας, λόγω των αποτελεσμάτων της ύφεσης στην ελληνική οικονομία, καθώς και στον υψηλό δανεισμό, παρά τη σημαντική προσπάθεια της εταιρείας για μείωση του μακροπρόθεσμου δανεισμού κατά 25%.  </a:t>
            </a:r>
            <a:endParaRPr kumimoji="0" lang="el-G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6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277</a:t>
            </a:fld>
            <a:endParaRPr lang="el-GR"/>
          </a:p>
        </p:txBody>
      </p:sp>
    </p:spTree>
  </p:cSld>
  <p:clrMapOvr>
    <a:masterClrMapping/>
  </p:clrMapOv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2800" b="1" dirty="0" smtClean="0">
                <a:solidFill>
                  <a:srgbClr val="FF0000"/>
                </a:solidFill>
              </a:rPr>
              <a:t>Άσκηση</a:t>
            </a:r>
            <a:endParaRPr lang="el-GR" sz="2800" dirty="0">
              <a:solidFill>
                <a:srgbClr val="FF0000"/>
              </a:solidFill>
            </a:endParaRPr>
          </a:p>
        </p:txBody>
      </p:sp>
      <p:sp>
        <p:nvSpPr>
          <p:cNvPr id="56321" name="Rectangle 1"/>
          <p:cNvSpPr>
            <a:spLocks noChangeArrowheads="1"/>
          </p:cNvSpPr>
          <p:nvPr/>
        </p:nvSpPr>
        <p:spPr bwMode="auto">
          <a:xfrm>
            <a:off x="142844" y="428760"/>
            <a:ext cx="885831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endParaRPr lang="el-GR" dirty="0" smtClean="0">
              <a:latin typeface="+mj-lt"/>
              <a:ea typeface="Calibri" pitchFamily="34" charset="0"/>
              <a:cs typeface="Times New Roman" pitchFamily="18" charset="0"/>
            </a:endParaRPr>
          </a:p>
          <a:p>
            <a:pPr lvl="0" algn="ctr" fontAlgn="base">
              <a:spcBef>
                <a:spcPct val="0"/>
              </a:spcBef>
              <a:spcAft>
                <a:spcPct val="0"/>
              </a:spcAft>
            </a:pPr>
            <a:r>
              <a:rPr lang="el-GR" dirty="0" smtClean="0">
                <a:latin typeface="+mj-lt"/>
                <a:ea typeface="Calibri" pitchFamily="34" charset="0"/>
                <a:cs typeface="Times New Roman" pitchFamily="18" charset="0"/>
              </a:rPr>
              <a:t>Ο συγκριτικός Ισολογισμός και τα Αποτελέσματα Χρήσεως της Εταιρείας ΔΟΜΙΚΟΣ ΑΕ έχουν ως εξής την 31-12-16 </a:t>
            </a:r>
            <a:endParaRPr kumimoji="0" lang="el-GR" b="0" i="0" u="none" strike="noStrike" cap="none" normalizeH="0" baseline="0" dirty="0" smtClean="0">
              <a:ln>
                <a:noFill/>
              </a:ln>
              <a:solidFill>
                <a:schemeClr val="tx1"/>
              </a:solidFill>
              <a:effectLst/>
              <a:latin typeface="+mj-lt"/>
              <a:ea typeface="Calibri" pitchFamily="34" charset="0"/>
              <a:cs typeface="Times New Roman" pitchFamily="18" charset="0"/>
            </a:endParaRPr>
          </a:p>
        </p:txBody>
      </p:sp>
      <p:graphicFrame>
        <p:nvGraphicFramePr>
          <p:cNvPr id="6" name="5 - Πίνακας"/>
          <p:cNvGraphicFramePr>
            <a:graphicFrameLocks noGrp="1"/>
          </p:cNvGraphicFramePr>
          <p:nvPr/>
        </p:nvGraphicFramePr>
        <p:xfrm>
          <a:off x="285719" y="1500172"/>
          <a:ext cx="8643999" cy="4846320"/>
        </p:xfrm>
        <a:graphic>
          <a:graphicData uri="http://schemas.openxmlformats.org/drawingml/2006/table">
            <a:tbl>
              <a:tblPr>
                <a:tableStyleId>{22838BEF-8BB2-4498-84A7-C5851F593DF1}</a:tableStyleId>
              </a:tblPr>
              <a:tblGrid>
                <a:gridCol w="4723009"/>
                <a:gridCol w="1782268"/>
                <a:gridCol w="2138722"/>
              </a:tblGrid>
              <a:tr h="310435">
                <a:tc gridSpan="3">
                  <a:txBody>
                    <a:bodyPr/>
                    <a:lstStyle/>
                    <a:p>
                      <a:pPr algn="ctr" fontAlgn="b"/>
                      <a:r>
                        <a:rPr lang="el-GR" sz="2000" b="1" u="none" strike="noStrike" dirty="0"/>
                        <a:t>ΙΣΟΛΟΓΙΣΜΟΣ 31/12/2015</a:t>
                      </a:r>
                      <a:endParaRPr lang="el-GR" sz="2000" b="1" i="0" u="none" strike="noStrike" dirty="0">
                        <a:solidFill>
                          <a:srgbClr val="000000"/>
                        </a:solidFill>
                        <a:latin typeface="Calibri"/>
                      </a:endParaRPr>
                    </a:p>
                  </a:txBody>
                  <a:tcPr marL="9525" marR="9525" marT="9525" marB="0" anchor="b"/>
                </a:tc>
                <a:tc hMerge="1">
                  <a:txBody>
                    <a:bodyPr/>
                    <a:lstStyle/>
                    <a:p>
                      <a:pPr algn="l" fontAlgn="b"/>
                      <a:endParaRPr lang="el-GR" sz="1800" b="0" i="0" u="none" strike="noStrike">
                        <a:solidFill>
                          <a:srgbClr val="000000"/>
                        </a:solidFill>
                        <a:latin typeface="Calibri"/>
                      </a:endParaRPr>
                    </a:p>
                  </a:txBody>
                  <a:tcPr marL="9525" marR="9525" marT="9525" marB="0" anchor="b"/>
                </a:tc>
                <a:tc hMerge="1">
                  <a:txBody>
                    <a:bodyPr/>
                    <a:lstStyle/>
                    <a:p>
                      <a:pPr algn="l" fontAlgn="b"/>
                      <a:endParaRPr lang="el-GR" sz="1800" b="0" i="0" u="none" strike="noStrike" dirty="0">
                        <a:solidFill>
                          <a:srgbClr val="000000"/>
                        </a:solidFill>
                        <a:latin typeface="Calibri"/>
                      </a:endParaRPr>
                    </a:p>
                  </a:txBody>
                  <a:tcPr marL="9525" marR="9525" marT="9525" marB="0" anchor="b"/>
                </a:tc>
              </a:tr>
              <a:tr h="280333">
                <a:tc gridSpan="3">
                  <a:txBody>
                    <a:bodyPr/>
                    <a:lstStyle/>
                    <a:p>
                      <a:pPr algn="ctr" fontAlgn="b"/>
                      <a:r>
                        <a:rPr lang="el-GR" sz="1800" b="1" u="none" strike="noStrike" dirty="0"/>
                        <a:t>ΔΟΜΙΚΟΣ </a:t>
                      </a:r>
                      <a:r>
                        <a:rPr lang="el-GR" sz="1800" b="1" u="none" strike="noStrike" dirty="0" smtClean="0"/>
                        <a:t>ΑΕ</a:t>
                      </a:r>
                      <a:endParaRPr lang="el-GR" sz="1800" b="1" i="0" u="none" strike="noStrike" dirty="0">
                        <a:solidFill>
                          <a:srgbClr val="000000"/>
                        </a:solidFill>
                        <a:latin typeface="Calibri"/>
                      </a:endParaRPr>
                    </a:p>
                  </a:txBody>
                  <a:tcPr marL="9525" marR="9525" marT="9525" marB="0" anchor="b"/>
                </a:tc>
                <a:tc hMerge="1">
                  <a:txBody>
                    <a:bodyPr/>
                    <a:lstStyle/>
                    <a:p>
                      <a:pPr algn="l" fontAlgn="b"/>
                      <a:endParaRPr lang="el-GR" sz="1800" b="0" i="0" u="none" strike="noStrike" dirty="0">
                        <a:solidFill>
                          <a:srgbClr val="000000"/>
                        </a:solidFill>
                        <a:latin typeface="Calibri"/>
                      </a:endParaRPr>
                    </a:p>
                  </a:txBody>
                  <a:tcPr marL="9525" marR="9525" marT="9525" marB="0" anchor="b"/>
                </a:tc>
                <a:tc hMerge="1">
                  <a:txBody>
                    <a:bodyPr/>
                    <a:lstStyle/>
                    <a:p>
                      <a:pPr algn="l" fontAlgn="b"/>
                      <a:endParaRPr lang="el-GR" sz="1800" b="0" i="0" u="none" strike="noStrike" dirty="0">
                        <a:solidFill>
                          <a:srgbClr val="000000"/>
                        </a:solidFill>
                        <a:latin typeface="Calibri"/>
                      </a:endParaRPr>
                    </a:p>
                  </a:txBody>
                  <a:tcPr marL="9525" marR="9525" marT="9525" marB="0" anchor="b"/>
                </a:tc>
              </a:tr>
              <a:tr h="280333">
                <a:tc>
                  <a:txBody>
                    <a:bodyPr/>
                    <a:lstStyle/>
                    <a:p>
                      <a:pPr algn="l" fontAlgn="b"/>
                      <a:r>
                        <a:rPr lang="el-GR" sz="1800" u="none" strike="noStrike" dirty="0"/>
                        <a:t>ΠΟΣΑ ΣΕ ΧΙΛΙΑΔΕΣ ΕΥΡΩ</a:t>
                      </a:r>
                      <a:endParaRPr lang="el-GR" sz="1800" b="0" i="0" u="none" strike="noStrike" dirty="0">
                        <a:solidFill>
                          <a:srgbClr val="000000"/>
                        </a:solidFill>
                        <a:latin typeface="Calibri"/>
                      </a:endParaRPr>
                    </a:p>
                  </a:txBody>
                  <a:tcPr marL="9525" marR="9525" marT="9525" marB="0" anchor="b"/>
                </a:tc>
                <a:tc>
                  <a:txBody>
                    <a:bodyPr/>
                    <a:lstStyle/>
                    <a:p>
                      <a:pPr algn="ctr" fontAlgn="b"/>
                      <a:r>
                        <a:rPr lang="el-GR" sz="1800" b="1" u="none" strike="noStrike" dirty="0"/>
                        <a:t>2014</a:t>
                      </a:r>
                      <a:endParaRPr lang="el-GR" sz="1800" b="1" i="0" u="none" strike="noStrike" dirty="0">
                        <a:solidFill>
                          <a:srgbClr val="000000"/>
                        </a:solidFill>
                        <a:latin typeface="Calibri"/>
                      </a:endParaRPr>
                    </a:p>
                  </a:txBody>
                  <a:tcPr marL="9525" marR="9525" marT="9525" marB="0" anchor="b"/>
                </a:tc>
                <a:tc>
                  <a:txBody>
                    <a:bodyPr/>
                    <a:lstStyle/>
                    <a:p>
                      <a:pPr algn="ctr" fontAlgn="b"/>
                      <a:r>
                        <a:rPr lang="el-GR" sz="1800" b="1" u="none" strike="noStrike" dirty="0"/>
                        <a:t>2015</a:t>
                      </a:r>
                      <a:endParaRPr lang="el-GR" sz="1800" b="1" i="0" u="none" strike="noStrike" dirty="0">
                        <a:solidFill>
                          <a:srgbClr val="000000"/>
                        </a:solidFill>
                        <a:latin typeface="Calibri"/>
                      </a:endParaRPr>
                    </a:p>
                  </a:txBody>
                  <a:tcPr marL="9525" marR="9525" marT="9525" marB="0" anchor="b"/>
                </a:tc>
              </a:tr>
              <a:tr h="280333">
                <a:tc>
                  <a:txBody>
                    <a:bodyPr/>
                    <a:lstStyle/>
                    <a:p>
                      <a:pPr algn="l" fontAlgn="b"/>
                      <a:r>
                        <a:rPr lang="el-GR" sz="1800" b="1" u="none" strike="noStrike" dirty="0"/>
                        <a:t>ΕΝΕΡΓΗΤΙΚΟ</a:t>
                      </a:r>
                      <a:endParaRPr lang="el-GR" sz="1800" b="1" i="0" u="none" strike="noStrike" dirty="0">
                        <a:solidFill>
                          <a:srgbClr val="000000"/>
                        </a:solidFill>
                        <a:latin typeface="Calibri"/>
                      </a:endParaRPr>
                    </a:p>
                  </a:txBody>
                  <a:tcPr marL="9525" marR="9525" marT="9525" marB="0" anchor="b"/>
                </a:tc>
                <a:tc>
                  <a:txBody>
                    <a:bodyPr/>
                    <a:lstStyle/>
                    <a:p>
                      <a:pPr algn="l" fontAlgn="b"/>
                      <a:r>
                        <a:rPr lang="el-GR" sz="1800" u="none" strike="noStrike"/>
                        <a:t> </a:t>
                      </a:r>
                      <a:endParaRPr lang="el-GR" sz="1800" b="0" i="0" u="none" strike="noStrike">
                        <a:solidFill>
                          <a:srgbClr val="000000"/>
                        </a:solidFill>
                        <a:latin typeface="Calibri"/>
                      </a:endParaRPr>
                    </a:p>
                  </a:txBody>
                  <a:tcPr marL="9525" marR="9525" marT="9525" marB="0" anchor="b"/>
                </a:tc>
                <a:tc>
                  <a:txBody>
                    <a:bodyPr/>
                    <a:lstStyle/>
                    <a:p>
                      <a:pPr algn="l" fontAlgn="b"/>
                      <a:r>
                        <a:rPr lang="el-GR" sz="1800" u="none" strike="noStrike"/>
                        <a:t> </a:t>
                      </a:r>
                      <a:endParaRPr lang="el-GR" sz="1800" b="0" i="0" u="none" strike="noStrike">
                        <a:solidFill>
                          <a:srgbClr val="000000"/>
                        </a:solidFill>
                        <a:latin typeface="Calibri"/>
                      </a:endParaRPr>
                    </a:p>
                  </a:txBody>
                  <a:tcPr marL="9525" marR="9525" marT="9525" marB="0" anchor="b"/>
                </a:tc>
              </a:tr>
              <a:tr h="280333">
                <a:tc>
                  <a:txBody>
                    <a:bodyPr/>
                    <a:lstStyle/>
                    <a:p>
                      <a:pPr algn="l" fontAlgn="b"/>
                      <a:r>
                        <a:rPr lang="el-GR" sz="1800" b="1" u="none" strike="noStrike" dirty="0">
                          <a:solidFill>
                            <a:srgbClr val="FF0000"/>
                          </a:solidFill>
                        </a:rPr>
                        <a:t>Α. ΚΥΚΛΟΦΟΡΟΥΝ ΕΝΕΡΓΗΤΙΚΟ</a:t>
                      </a:r>
                      <a:endParaRPr lang="el-GR" sz="1800" b="1" i="0" u="none" strike="noStrike" dirty="0">
                        <a:solidFill>
                          <a:srgbClr val="FF0000"/>
                        </a:solidFill>
                        <a:latin typeface="Calibri"/>
                      </a:endParaRPr>
                    </a:p>
                  </a:txBody>
                  <a:tcPr marL="9525" marR="9525" marT="9525" marB="0" anchor="b"/>
                </a:tc>
                <a:tc>
                  <a:txBody>
                    <a:bodyPr/>
                    <a:lstStyle/>
                    <a:p>
                      <a:pPr algn="l" fontAlgn="b"/>
                      <a:r>
                        <a:rPr lang="el-GR" sz="1800" u="none" strike="noStrike" dirty="0"/>
                        <a:t> </a:t>
                      </a:r>
                      <a:endParaRPr lang="el-GR" sz="1800" b="0" i="0" u="none" strike="noStrike" dirty="0">
                        <a:solidFill>
                          <a:srgbClr val="000000"/>
                        </a:solidFill>
                        <a:latin typeface="Calibri"/>
                      </a:endParaRPr>
                    </a:p>
                  </a:txBody>
                  <a:tcPr marL="9525" marR="9525" marT="9525" marB="0" anchor="b"/>
                </a:tc>
                <a:tc>
                  <a:txBody>
                    <a:bodyPr/>
                    <a:lstStyle/>
                    <a:p>
                      <a:pPr algn="l" fontAlgn="b"/>
                      <a:r>
                        <a:rPr lang="el-GR" sz="1800" u="none" strike="noStrike"/>
                        <a:t> </a:t>
                      </a:r>
                      <a:endParaRPr lang="el-GR" sz="1800" b="0" i="0" u="none" strike="noStrike">
                        <a:solidFill>
                          <a:srgbClr val="000000"/>
                        </a:solidFill>
                        <a:latin typeface="Calibri"/>
                      </a:endParaRPr>
                    </a:p>
                  </a:txBody>
                  <a:tcPr marL="9525" marR="9525" marT="9525" marB="0" anchor="b"/>
                </a:tc>
              </a:tr>
              <a:tr h="280333">
                <a:tc>
                  <a:txBody>
                    <a:bodyPr/>
                    <a:lstStyle/>
                    <a:p>
                      <a:pPr algn="l" fontAlgn="b"/>
                      <a:r>
                        <a:rPr lang="el-GR" sz="1800" u="none" strike="noStrike"/>
                        <a:t>ΜΕΤΡΗΤΑ</a:t>
                      </a:r>
                      <a:endParaRPr lang="el-GR" sz="1800" b="0" i="0" u="none" strike="noStrike">
                        <a:solidFill>
                          <a:srgbClr val="000000"/>
                        </a:solidFill>
                        <a:latin typeface="Calibri"/>
                      </a:endParaRPr>
                    </a:p>
                  </a:txBody>
                  <a:tcPr marL="9525" marR="9525" marT="9525" marB="0" anchor="b"/>
                </a:tc>
                <a:tc>
                  <a:txBody>
                    <a:bodyPr/>
                    <a:lstStyle/>
                    <a:p>
                      <a:pPr algn="r" fontAlgn="b"/>
                      <a:r>
                        <a:rPr lang="el-GR" sz="1800" u="none" strike="noStrike" dirty="0"/>
                        <a:t>900</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a:t>3.000</a:t>
                      </a:r>
                      <a:endParaRPr lang="el-GR" sz="1800" b="0" i="0" u="none" strike="noStrike">
                        <a:solidFill>
                          <a:srgbClr val="000000"/>
                        </a:solidFill>
                        <a:latin typeface="Calibri"/>
                      </a:endParaRPr>
                    </a:p>
                  </a:txBody>
                  <a:tcPr marL="9525" marR="9525" marT="9525" marB="0" anchor="b"/>
                </a:tc>
              </a:tr>
              <a:tr h="280333">
                <a:tc>
                  <a:txBody>
                    <a:bodyPr/>
                    <a:lstStyle/>
                    <a:p>
                      <a:pPr algn="l" fontAlgn="b"/>
                      <a:r>
                        <a:rPr lang="el-GR" sz="1800" u="none" strike="noStrike"/>
                        <a:t>ΑΠΑΙΤΗΣΕΙΣ</a:t>
                      </a:r>
                      <a:endParaRPr lang="el-GR" sz="1800" b="0" i="0" u="none" strike="noStrike">
                        <a:solidFill>
                          <a:srgbClr val="000000"/>
                        </a:solidFill>
                        <a:latin typeface="Calibri"/>
                      </a:endParaRPr>
                    </a:p>
                  </a:txBody>
                  <a:tcPr marL="9525" marR="9525" marT="9525" marB="0" anchor="b"/>
                </a:tc>
                <a:tc>
                  <a:txBody>
                    <a:bodyPr/>
                    <a:lstStyle/>
                    <a:p>
                      <a:pPr algn="r" fontAlgn="b"/>
                      <a:r>
                        <a:rPr lang="el-GR" sz="1800" u="none" strike="noStrike"/>
                        <a:t>7.000</a:t>
                      </a:r>
                      <a:endParaRPr lang="el-GR" sz="1800" b="0" i="0" u="none" strike="noStrike">
                        <a:solidFill>
                          <a:srgbClr val="000000"/>
                        </a:solidFill>
                        <a:latin typeface="Calibri"/>
                      </a:endParaRPr>
                    </a:p>
                  </a:txBody>
                  <a:tcPr marL="9525" marR="9525" marT="9525" marB="0" anchor="b"/>
                </a:tc>
                <a:tc>
                  <a:txBody>
                    <a:bodyPr/>
                    <a:lstStyle/>
                    <a:p>
                      <a:pPr algn="r" fontAlgn="b"/>
                      <a:r>
                        <a:rPr lang="el-GR" sz="1800" u="none" strike="noStrike"/>
                        <a:t>5.500</a:t>
                      </a:r>
                      <a:endParaRPr lang="el-GR" sz="1800" b="0" i="0" u="none" strike="noStrike">
                        <a:solidFill>
                          <a:srgbClr val="000000"/>
                        </a:solidFill>
                        <a:latin typeface="Calibri"/>
                      </a:endParaRPr>
                    </a:p>
                  </a:txBody>
                  <a:tcPr marL="9525" marR="9525" marT="9525" marB="0" anchor="b"/>
                </a:tc>
              </a:tr>
              <a:tr h="280333">
                <a:tc>
                  <a:txBody>
                    <a:bodyPr/>
                    <a:lstStyle/>
                    <a:p>
                      <a:pPr algn="l" fontAlgn="b"/>
                      <a:r>
                        <a:rPr lang="el-GR" sz="1800" u="none" strike="noStrike"/>
                        <a:t>ΑΠΟΘΕΜΑΤΑ</a:t>
                      </a:r>
                      <a:endParaRPr lang="el-GR" sz="1800" b="0" i="0" u="none" strike="noStrike">
                        <a:solidFill>
                          <a:srgbClr val="000000"/>
                        </a:solidFill>
                        <a:latin typeface="Calibri"/>
                      </a:endParaRPr>
                    </a:p>
                  </a:txBody>
                  <a:tcPr marL="9525" marR="9525" marT="9525" marB="0" anchor="b"/>
                </a:tc>
                <a:tc>
                  <a:txBody>
                    <a:bodyPr/>
                    <a:lstStyle/>
                    <a:p>
                      <a:pPr algn="r" fontAlgn="b"/>
                      <a:r>
                        <a:rPr lang="el-GR" sz="1800" u="none" strike="noStrike"/>
                        <a:t>8.000</a:t>
                      </a:r>
                      <a:endParaRPr lang="el-GR" sz="1800" b="0" i="0" u="none" strike="noStrike">
                        <a:solidFill>
                          <a:srgbClr val="000000"/>
                        </a:solidFill>
                        <a:latin typeface="Calibri"/>
                      </a:endParaRPr>
                    </a:p>
                  </a:txBody>
                  <a:tcPr marL="9525" marR="9525" marT="9525" marB="0" anchor="b"/>
                </a:tc>
                <a:tc>
                  <a:txBody>
                    <a:bodyPr/>
                    <a:lstStyle/>
                    <a:p>
                      <a:pPr algn="r" fontAlgn="b"/>
                      <a:r>
                        <a:rPr lang="el-GR" sz="1800" u="none" strike="noStrike"/>
                        <a:t>10.000</a:t>
                      </a:r>
                      <a:endParaRPr lang="el-GR" sz="1800" b="0" i="0" u="none" strike="noStrike">
                        <a:solidFill>
                          <a:srgbClr val="000000"/>
                        </a:solidFill>
                        <a:latin typeface="Calibri"/>
                      </a:endParaRPr>
                    </a:p>
                  </a:txBody>
                  <a:tcPr marL="9525" marR="9525" marT="9525" marB="0" anchor="b"/>
                </a:tc>
              </a:tr>
              <a:tr h="280333">
                <a:tc>
                  <a:txBody>
                    <a:bodyPr/>
                    <a:lstStyle/>
                    <a:p>
                      <a:pPr algn="l" fontAlgn="b"/>
                      <a:r>
                        <a:rPr lang="el-GR" sz="1800" u="none" strike="noStrike" dirty="0"/>
                        <a:t>ΠΡΟΠΛΗΡΩΘΕΝΤΑ ΕΞΟΔΑ</a:t>
                      </a:r>
                      <a:endParaRPr lang="el-GR" sz="1800" b="0" i="0" u="none" strike="noStrike" dirty="0">
                        <a:solidFill>
                          <a:srgbClr val="000000"/>
                        </a:solidFill>
                        <a:latin typeface="Calibri"/>
                      </a:endParaRPr>
                    </a:p>
                  </a:txBody>
                  <a:tcPr marL="9525" marR="9525" marT="9525" marB="0" anchor="b"/>
                </a:tc>
                <a:tc>
                  <a:txBody>
                    <a:bodyPr/>
                    <a:lstStyle/>
                    <a:p>
                      <a:pPr algn="r" fontAlgn="b"/>
                      <a:r>
                        <a:rPr lang="el-GR" sz="1800" u="none" strike="noStrike"/>
                        <a:t>600</a:t>
                      </a:r>
                      <a:endParaRPr lang="el-GR" sz="1800" b="0" i="0" u="none" strike="noStrike">
                        <a:solidFill>
                          <a:srgbClr val="000000"/>
                        </a:solidFill>
                        <a:latin typeface="Calibri"/>
                      </a:endParaRPr>
                    </a:p>
                  </a:txBody>
                  <a:tcPr marL="9525" marR="9525" marT="9525" marB="0" anchor="b"/>
                </a:tc>
                <a:tc>
                  <a:txBody>
                    <a:bodyPr/>
                    <a:lstStyle/>
                    <a:p>
                      <a:pPr algn="r" fontAlgn="b"/>
                      <a:r>
                        <a:rPr lang="el-GR" sz="1800" u="none" strike="noStrike"/>
                        <a:t>500</a:t>
                      </a:r>
                      <a:endParaRPr lang="el-GR" sz="1800" b="0" i="0" u="none" strike="noStrike">
                        <a:solidFill>
                          <a:srgbClr val="000000"/>
                        </a:solidFill>
                        <a:latin typeface="Calibri"/>
                      </a:endParaRPr>
                    </a:p>
                  </a:txBody>
                  <a:tcPr marL="9525" marR="9525" marT="9525" marB="0" anchor="b"/>
                </a:tc>
              </a:tr>
              <a:tr h="551257">
                <a:tc>
                  <a:txBody>
                    <a:bodyPr/>
                    <a:lstStyle/>
                    <a:p>
                      <a:pPr algn="l" fontAlgn="b"/>
                      <a:r>
                        <a:rPr lang="el-GR" sz="1800" u="none" strike="noStrike"/>
                        <a:t>ΣΥΝΟΛΟ ΚΥΚΛΟΦΟΡΟΥΝΤΟΣ ΕΝΕΡΓΗΤΙΚΟΥ</a:t>
                      </a:r>
                      <a:endParaRPr lang="el-GR" sz="1800" b="0" i="0" u="none" strike="noStrike">
                        <a:solidFill>
                          <a:srgbClr val="000000"/>
                        </a:solidFill>
                        <a:latin typeface="Calibri"/>
                      </a:endParaRPr>
                    </a:p>
                  </a:txBody>
                  <a:tcPr marL="9525" marR="9525" marT="9525" marB="0" anchor="b"/>
                </a:tc>
                <a:tc>
                  <a:txBody>
                    <a:bodyPr/>
                    <a:lstStyle/>
                    <a:p>
                      <a:pPr algn="r" fontAlgn="b"/>
                      <a:r>
                        <a:rPr lang="el-GR" sz="1800" u="none" strike="noStrike"/>
                        <a:t>16.500</a:t>
                      </a:r>
                      <a:endParaRPr lang="el-GR" sz="1800" b="0" i="0" u="none" strike="noStrike">
                        <a:solidFill>
                          <a:srgbClr val="000000"/>
                        </a:solidFill>
                        <a:latin typeface="Calibri"/>
                      </a:endParaRPr>
                    </a:p>
                  </a:txBody>
                  <a:tcPr marL="9525" marR="9525" marT="9525" marB="0" anchor="b"/>
                </a:tc>
                <a:tc>
                  <a:txBody>
                    <a:bodyPr/>
                    <a:lstStyle/>
                    <a:p>
                      <a:pPr algn="r" fontAlgn="b"/>
                      <a:r>
                        <a:rPr lang="el-GR" sz="1800" u="none" strike="noStrike"/>
                        <a:t>19.000</a:t>
                      </a:r>
                      <a:endParaRPr lang="el-GR" sz="1800" b="0" i="0" u="none" strike="noStrike">
                        <a:solidFill>
                          <a:srgbClr val="000000"/>
                        </a:solidFill>
                        <a:latin typeface="Calibri"/>
                      </a:endParaRPr>
                    </a:p>
                  </a:txBody>
                  <a:tcPr marL="9525" marR="9525" marT="9525" marB="0" anchor="b"/>
                </a:tc>
              </a:tr>
              <a:tr h="280333">
                <a:tc>
                  <a:txBody>
                    <a:bodyPr/>
                    <a:lstStyle/>
                    <a:p>
                      <a:pPr algn="l" fontAlgn="b"/>
                      <a:r>
                        <a:rPr lang="el-GR" sz="1800" b="1" u="none" strike="noStrike" dirty="0">
                          <a:solidFill>
                            <a:srgbClr val="FF0000"/>
                          </a:solidFill>
                        </a:rPr>
                        <a:t>Β. ΠΑΓΙΟ ΕΝΕΡΓΗΤΙΚΟ</a:t>
                      </a:r>
                      <a:endParaRPr lang="el-GR" sz="1800" b="1" i="0" u="none" strike="noStrike" dirty="0">
                        <a:solidFill>
                          <a:srgbClr val="FF0000"/>
                        </a:solidFill>
                        <a:latin typeface="Calibri"/>
                      </a:endParaRPr>
                    </a:p>
                  </a:txBody>
                  <a:tcPr marL="9525" marR="9525" marT="9525" marB="0" anchor="b"/>
                </a:tc>
                <a:tc>
                  <a:txBody>
                    <a:bodyPr/>
                    <a:lstStyle/>
                    <a:p>
                      <a:pPr algn="l" fontAlgn="b"/>
                      <a:r>
                        <a:rPr lang="el-GR" sz="1800" u="none" strike="noStrike"/>
                        <a:t> </a:t>
                      </a:r>
                      <a:endParaRPr lang="el-GR" sz="1800" b="0" i="0" u="none" strike="noStrike">
                        <a:solidFill>
                          <a:srgbClr val="000000"/>
                        </a:solidFill>
                        <a:latin typeface="Calibri"/>
                      </a:endParaRPr>
                    </a:p>
                  </a:txBody>
                  <a:tcPr marL="9525" marR="9525" marT="9525" marB="0" anchor="b"/>
                </a:tc>
                <a:tc>
                  <a:txBody>
                    <a:bodyPr/>
                    <a:lstStyle/>
                    <a:p>
                      <a:pPr algn="l" fontAlgn="b"/>
                      <a:r>
                        <a:rPr lang="el-GR" sz="1800" u="none" strike="noStrike"/>
                        <a:t> </a:t>
                      </a:r>
                      <a:endParaRPr lang="el-GR" sz="1800" b="0" i="0" u="none" strike="noStrike">
                        <a:solidFill>
                          <a:srgbClr val="000000"/>
                        </a:solidFill>
                        <a:latin typeface="Calibri"/>
                      </a:endParaRPr>
                    </a:p>
                  </a:txBody>
                  <a:tcPr marL="9525" marR="9525" marT="9525" marB="0" anchor="b"/>
                </a:tc>
              </a:tr>
              <a:tr h="280333">
                <a:tc>
                  <a:txBody>
                    <a:bodyPr/>
                    <a:lstStyle/>
                    <a:p>
                      <a:pPr algn="l" fontAlgn="b"/>
                      <a:r>
                        <a:rPr lang="el-GR" sz="1800" u="none" strike="noStrike"/>
                        <a:t>ΜΑΚΡΟΧΡΟΝΙΕΣ ΕΠΕΝΔΥΣΕΙΣ</a:t>
                      </a:r>
                      <a:endParaRPr lang="el-GR" sz="1800" b="0" i="0" u="none" strike="noStrike">
                        <a:solidFill>
                          <a:srgbClr val="000000"/>
                        </a:solidFill>
                        <a:latin typeface="Calibri"/>
                      </a:endParaRPr>
                    </a:p>
                  </a:txBody>
                  <a:tcPr marL="9525" marR="9525" marT="9525" marB="0" anchor="b"/>
                </a:tc>
                <a:tc>
                  <a:txBody>
                    <a:bodyPr/>
                    <a:lstStyle/>
                    <a:p>
                      <a:pPr algn="r" fontAlgn="b"/>
                      <a:r>
                        <a:rPr lang="el-GR" sz="1800" u="none" strike="noStrike"/>
                        <a:t>2.000</a:t>
                      </a:r>
                      <a:endParaRPr lang="el-GR" sz="1800" b="0" i="0" u="none" strike="noStrike">
                        <a:solidFill>
                          <a:srgbClr val="000000"/>
                        </a:solidFill>
                        <a:latin typeface="Calibri"/>
                      </a:endParaRPr>
                    </a:p>
                  </a:txBody>
                  <a:tcPr marL="9525" marR="9525" marT="9525" marB="0" anchor="b"/>
                </a:tc>
                <a:tc>
                  <a:txBody>
                    <a:bodyPr/>
                    <a:lstStyle/>
                    <a:p>
                      <a:pPr algn="r" fontAlgn="b"/>
                      <a:r>
                        <a:rPr lang="el-GR" sz="1800" u="none" strike="noStrike"/>
                        <a:t>5.000</a:t>
                      </a:r>
                      <a:endParaRPr lang="el-GR" sz="1800" b="0" i="0" u="none" strike="noStrike">
                        <a:solidFill>
                          <a:srgbClr val="000000"/>
                        </a:solidFill>
                        <a:latin typeface="Calibri"/>
                      </a:endParaRPr>
                    </a:p>
                  </a:txBody>
                  <a:tcPr marL="9525" marR="9525" marT="9525" marB="0" anchor="b"/>
                </a:tc>
              </a:tr>
              <a:tr h="280333">
                <a:tc>
                  <a:txBody>
                    <a:bodyPr/>
                    <a:lstStyle/>
                    <a:p>
                      <a:pPr algn="l" fontAlgn="b"/>
                      <a:r>
                        <a:rPr lang="el-GR" sz="1800" u="none" strike="noStrike"/>
                        <a:t>ΚΤΙΡΙΑ ΚΑΙ ΕΞΟΠΛΙΣΜΟΣ</a:t>
                      </a:r>
                      <a:endParaRPr lang="el-GR" sz="1800" b="0" i="0" u="none" strike="noStrike">
                        <a:solidFill>
                          <a:srgbClr val="000000"/>
                        </a:solidFill>
                        <a:latin typeface="Calibri"/>
                      </a:endParaRPr>
                    </a:p>
                  </a:txBody>
                  <a:tcPr marL="9525" marR="9525" marT="9525" marB="0" anchor="b"/>
                </a:tc>
                <a:tc>
                  <a:txBody>
                    <a:bodyPr/>
                    <a:lstStyle/>
                    <a:p>
                      <a:pPr algn="r" fontAlgn="b"/>
                      <a:r>
                        <a:rPr lang="el-GR" sz="1800" u="none" strike="noStrike"/>
                        <a:t>80.000</a:t>
                      </a:r>
                      <a:endParaRPr lang="el-GR" sz="1800" b="0" i="0" u="none" strike="noStrike">
                        <a:solidFill>
                          <a:srgbClr val="000000"/>
                        </a:solidFill>
                        <a:latin typeface="Calibri"/>
                      </a:endParaRPr>
                    </a:p>
                  </a:txBody>
                  <a:tcPr marL="9525" marR="9525" marT="9525" marB="0" anchor="b"/>
                </a:tc>
                <a:tc>
                  <a:txBody>
                    <a:bodyPr/>
                    <a:lstStyle/>
                    <a:p>
                      <a:pPr algn="r" fontAlgn="b"/>
                      <a:r>
                        <a:rPr lang="el-GR" sz="1800" u="none" strike="noStrike"/>
                        <a:t>60.000</a:t>
                      </a:r>
                      <a:endParaRPr lang="el-GR" sz="1800" b="0" i="0" u="none" strike="noStrike">
                        <a:solidFill>
                          <a:srgbClr val="000000"/>
                        </a:solidFill>
                        <a:latin typeface="Calibri"/>
                      </a:endParaRPr>
                    </a:p>
                  </a:txBody>
                  <a:tcPr marL="9525" marR="9525" marT="9525" marB="0" anchor="b"/>
                </a:tc>
              </a:tr>
              <a:tr h="280333">
                <a:tc>
                  <a:txBody>
                    <a:bodyPr/>
                    <a:lstStyle/>
                    <a:p>
                      <a:pPr algn="l" fontAlgn="b"/>
                      <a:r>
                        <a:rPr lang="el-GR" sz="1800" u="none" strike="noStrike"/>
                        <a:t>ΑΠΟΣΒΕΣΘΕΝΤΑ ΚΤΙΡΙΑ ΚΑΙ ΕΞΟΠΛΙΣΜΟΣ</a:t>
                      </a:r>
                      <a:endParaRPr lang="el-GR" sz="1800" b="0" i="0" u="none" strike="noStrike">
                        <a:solidFill>
                          <a:srgbClr val="000000"/>
                        </a:solidFill>
                        <a:latin typeface="Calibri"/>
                      </a:endParaRPr>
                    </a:p>
                  </a:txBody>
                  <a:tcPr marL="9525" marR="9525" marT="9525" marB="0" anchor="b"/>
                </a:tc>
                <a:tc>
                  <a:txBody>
                    <a:bodyPr/>
                    <a:lstStyle/>
                    <a:p>
                      <a:pPr algn="r" fontAlgn="b"/>
                      <a:r>
                        <a:rPr lang="el-GR" sz="1800" u="sng" strike="noStrike"/>
                        <a:t>-8.000</a:t>
                      </a:r>
                      <a:endParaRPr lang="el-GR" sz="1800" b="0" i="0" u="sng" strike="noStrike">
                        <a:solidFill>
                          <a:srgbClr val="000000"/>
                        </a:solidFill>
                        <a:latin typeface="Calibri"/>
                      </a:endParaRPr>
                    </a:p>
                  </a:txBody>
                  <a:tcPr marL="9525" marR="9525" marT="9525" marB="0" anchor="b"/>
                </a:tc>
                <a:tc>
                  <a:txBody>
                    <a:bodyPr/>
                    <a:lstStyle/>
                    <a:p>
                      <a:pPr algn="r" fontAlgn="b"/>
                      <a:r>
                        <a:rPr lang="el-GR" sz="1800" u="sng" strike="noStrike"/>
                        <a:t>-4.000</a:t>
                      </a:r>
                      <a:endParaRPr lang="el-GR" sz="1800" b="0" i="0" u="sng" strike="noStrike">
                        <a:solidFill>
                          <a:srgbClr val="000000"/>
                        </a:solidFill>
                        <a:latin typeface="Calibri"/>
                      </a:endParaRPr>
                    </a:p>
                  </a:txBody>
                  <a:tcPr marL="9525" marR="9525" marT="9525" marB="0" anchor="b"/>
                </a:tc>
              </a:tr>
              <a:tr h="280333">
                <a:tc>
                  <a:txBody>
                    <a:bodyPr/>
                    <a:lstStyle/>
                    <a:p>
                      <a:pPr algn="l" fontAlgn="b"/>
                      <a:r>
                        <a:rPr lang="el-GR" sz="1800" u="none" strike="noStrike"/>
                        <a:t>ΣΥΝΟΛΟ ΠΑΓΙΟΥ ΕΝΕΡΓΗΤΙΚΟΥ</a:t>
                      </a:r>
                      <a:endParaRPr lang="el-GR" sz="1800" b="0" i="0" u="none" strike="noStrike">
                        <a:solidFill>
                          <a:srgbClr val="000000"/>
                        </a:solidFill>
                        <a:latin typeface="Calibri"/>
                      </a:endParaRPr>
                    </a:p>
                  </a:txBody>
                  <a:tcPr marL="9525" marR="9525" marT="9525" marB="0" anchor="b"/>
                </a:tc>
                <a:tc>
                  <a:txBody>
                    <a:bodyPr/>
                    <a:lstStyle/>
                    <a:p>
                      <a:pPr algn="r" fontAlgn="b"/>
                      <a:r>
                        <a:rPr lang="el-GR" sz="1800" u="sng" strike="noStrike"/>
                        <a:t>74.000</a:t>
                      </a:r>
                      <a:endParaRPr lang="el-GR" sz="1800" b="0" i="0" u="sng" strike="noStrike">
                        <a:solidFill>
                          <a:srgbClr val="000000"/>
                        </a:solidFill>
                        <a:latin typeface="Calibri"/>
                      </a:endParaRPr>
                    </a:p>
                  </a:txBody>
                  <a:tcPr marL="9525" marR="9525" marT="9525" marB="0" anchor="b"/>
                </a:tc>
                <a:tc>
                  <a:txBody>
                    <a:bodyPr/>
                    <a:lstStyle/>
                    <a:p>
                      <a:pPr algn="r" fontAlgn="b"/>
                      <a:r>
                        <a:rPr lang="el-GR" sz="1800" u="sng" strike="noStrike"/>
                        <a:t>61.000</a:t>
                      </a:r>
                      <a:endParaRPr lang="el-GR" sz="1800" b="0" i="0" u="sng" strike="noStrike">
                        <a:solidFill>
                          <a:srgbClr val="000000"/>
                        </a:solidFill>
                        <a:latin typeface="Calibri"/>
                      </a:endParaRPr>
                    </a:p>
                  </a:txBody>
                  <a:tcPr marL="9525" marR="9525" marT="9525" marB="0" anchor="b"/>
                </a:tc>
              </a:tr>
              <a:tr h="280333">
                <a:tc>
                  <a:txBody>
                    <a:bodyPr/>
                    <a:lstStyle/>
                    <a:p>
                      <a:pPr algn="l" fontAlgn="b"/>
                      <a:r>
                        <a:rPr lang="el-GR" sz="1800" b="1" u="none" strike="noStrike" dirty="0"/>
                        <a:t>ΓΕΝΙΚΟ ΣΥΝΟΛΟ ΕΝΕΡΓΗΤΙΚΟΥ</a:t>
                      </a:r>
                      <a:endParaRPr lang="el-GR" sz="1800" b="1" i="0" u="none" strike="noStrike" dirty="0">
                        <a:solidFill>
                          <a:srgbClr val="000000"/>
                        </a:solidFill>
                        <a:latin typeface="Calibri"/>
                      </a:endParaRPr>
                    </a:p>
                  </a:txBody>
                  <a:tcPr marL="9525" marR="9525" marT="9525" marB="0" anchor="b"/>
                </a:tc>
                <a:tc>
                  <a:txBody>
                    <a:bodyPr/>
                    <a:lstStyle/>
                    <a:p>
                      <a:pPr algn="r" fontAlgn="b"/>
                      <a:r>
                        <a:rPr lang="el-GR" sz="1800" b="1" u="none" strike="noStrike" dirty="0"/>
                        <a:t>90.500</a:t>
                      </a:r>
                      <a:endParaRPr lang="el-GR" sz="1800" b="1" i="0" u="none" strike="noStrike" dirty="0">
                        <a:solidFill>
                          <a:srgbClr val="000000"/>
                        </a:solidFill>
                        <a:latin typeface="Calibri"/>
                      </a:endParaRPr>
                    </a:p>
                  </a:txBody>
                  <a:tcPr marL="9525" marR="9525" marT="9525" marB="0" anchor="b"/>
                </a:tc>
                <a:tc>
                  <a:txBody>
                    <a:bodyPr/>
                    <a:lstStyle/>
                    <a:p>
                      <a:pPr algn="r" fontAlgn="b"/>
                      <a:r>
                        <a:rPr lang="el-GR" sz="1800" b="1" u="none" strike="noStrike" dirty="0"/>
                        <a:t>80.000</a:t>
                      </a:r>
                      <a:endParaRPr lang="el-GR" sz="1800" b="1" i="0" u="none" strike="noStrike" dirty="0">
                        <a:solidFill>
                          <a:srgbClr val="000000"/>
                        </a:solidFill>
                        <a:latin typeface="Calibri"/>
                      </a:endParaRPr>
                    </a:p>
                  </a:txBody>
                  <a:tcPr marL="9525" marR="9525" marT="9525" marB="0" anchor="b"/>
                </a:tc>
              </a:tr>
            </a:tbl>
          </a:graphicData>
        </a:graphic>
      </p:graphicFrame>
      <p:sp>
        <p:nvSpPr>
          <p:cNvPr id="7" name="6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278</a:t>
            </a:fld>
            <a:endParaRPr lang="el-GR"/>
          </a:p>
        </p:txBody>
      </p:sp>
    </p:spTree>
  </p:cSld>
  <p:clrMapOvr>
    <a:masterClrMapping/>
  </p:clrMapOv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2800" b="1" dirty="0" smtClean="0">
                <a:solidFill>
                  <a:srgbClr val="FF0000"/>
                </a:solidFill>
              </a:rPr>
              <a:t>Άσκηση</a:t>
            </a:r>
            <a:endParaRPr lang="el-GR" sz="2800" dirty="0">
              <a:solidFill>
                <a:srgbClr val="FF0000"/>
              </a:solidFill>
            </a:endParaRPr>
          </a:p>
        </p:txBody>
      </p:sp>
      <p:sp>
        <p:nvSpPr>
          <p:cNvPr id="56321" name="Rectangle 1"/>
          <p:cNvSpPr>
            <a:spLocks noChangeArrowheads="1"/>
          </p:cNvSpPr>
          <p:nvPr/>
        </p:nvSpPr>
        <p:spPr bwMode="auto">
          <a:xfrm>
            <a:off x="500034" y="857232"/>
            <a:ext cx="8078945"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l-GR" sz="2400" b="1" dirty="0" smtClean="0"/>
              <a:t>Λύση άσκησης</a:t>
            </a:r>
          </a:p>
        </p:txBody>
      </p:sp>
      <p:graphicFrame>
        <p:nvGraphicFramePr>
          <p:cNvPr id="5" name="4 - Πίνακας"/>
          <p:cNvGraphicFramePr>
            <a:graphicFrameLocks noGrp="1"/>
          </p:cNvGraphicFramePr>
          <p:nvPr/>
        </p:nvGraphicFramePr>
        <p:xfrm>
          <a:off x="285720" y="1357299"/>
          <a:ext cx="8643998" cy="5000661"/>
        </p:xfrm>
        <a:graphic>
          <a:graphicData uri="http://schemas.openxmlformats.org/drawingml/2006/table">
            <a:tbl>
              <a:tblPr>
                <a:tableStyleId>{22838BEF-8BB2-4498-84A7-C5851F593DF1}</a:tableStyleId>
              </a:tblPr>
              <a:tblGrid>
                <a:gridCol w="5634034"/>
                <a:gridCol w="1517844"/>
                <a:gridCol w="1492120"/>
              </a:tblGrid>
              <a:tr h="455657">
                <a:tc gridSpan="3">
                  <a:txBody>
                    <a:bodyPr/>
                    <a:lstStyle/>
                    <a:p>
                      <a:pPr algn="ctr" fontAlgn="b"/>
                      <a:r>
                        <a:rPr lang="el-GR" sz="2400" b="1" u="none" strike="noStrike" dirty="0"/>
                        <a:t>ΠΑΘΗΤΙΚΟ ΚΑΙ </a:t>
                      </a:r>
                      <a:r>
                        <a:rPr lang="el-GR" sz="2400" b="1" u="none" strike="noStrike" dirty="0" smtClean="0"/>
                        <a:t>ΚΕΦΑΛΑΙΟ</a:t>
                      </a:r>
                      <a:endParaRPr lang="el-GR" sz="2400" b="1" i="0" u="none" strike="noStrike" dirty="0">
                        <a:solidFill>
                          <a:srgbClr val="000000"/>
                        </a:solidFill>
                        <a:latin typeface="Calibri"/>
                      </a:endParaRPr>
                    </a:p>
                  </a:txBody>
                  <a:tcPr marL="9525" marR="9525" marT="9525" marB="0" anchor="b"/>
                </a:tc>
                <a:tc hMerge="1">
                  <a:txBody>
                    <a:bodyPr/>
                    <a:lstStyle/>
                    <a:p>
                      <a:pPr algn="l" fontAlgn="b"/>
                      <a:endParaRPr lang="el-GR" sz="2400" b="0" i="0" u="none" strike="noStrike">
                        <a:solidFill>
                          <a:srgbClr val="000000"/>
                        </a:solidFill>
                        <a:latin typeface="Calibri"/>
                      </a:endParaRPr>
                    </a:p>
                  </a:txBody>
                  <a:tcPr marL="9525" marR="9525" marT="9525" marB="0" anchor="b"/>
                </a:tc>
                <a:tc hMerge="1">
                  <a:txBody>
                    <a:bodyPr/>
                    <a:lstStyle/>
                    <a:p>
                      <a:pPr algn="l" fontAlgn="b"/>
                      <a:endParaRPr lang="el-GR" sz="2400" b="0" i="0" u="none" strike="noStrike" dirty="0">
                        <a:solidFill>
                          <a:srgbClr val="000000"/>
                        </a:solidFill>
                        <a:latin typeface="Calibri"/>
                      </a:endParaRPr>
                    </a:p>
                  </a:txBody>
                  <a:tcPr marL="9525" marR="9525" marT="9525" marB="0" anchor="b"/>
                </a:tc>
              </a:tr>
              <a:tr h="455657">
                <a:tc>
                  <a:txBody>
                    <a:bodyPr/>
                    <a:lstStyle/>
                    <a:p>
                      <a:pPr algn="l" fontAlgn="b"/>
                      <a:r>
                        <a:rPr lang="el-GR" sz="2400" b="1" u="none" strike="noStrike" dirty="0">
                          <a:solidFill>
                            <a:srgbClr val="FF0000"/>
                          </a:solidFill>
                        </a:rPr>
                        <a:t>Α. ΒΡΑΧΥΧΡΟΝΙΕΣ ΥΠΟΧΡΕΩΣΕΙΣ</a:t>
                      </a:r>
                      <a:endParaRPr lang="el-GR" sz="2400" b="1" i="0" u="none" strike="noStrike" dirty="0">
                        <a:solidFill>
                          <a:srgbClr val="FF0000"/>
                        </a:solidFill>
                        <a:latin typeface="Calibri"/>
                      </a:endParaRPr>
                    </a:p>
                  </a:txBody>
                  <a:tcPr marL="9525" marR="9525" marT="9525" marB="0" anchor="b"/>
                </a:tc>
                <a:tc>
                  <a:txBody>
                    <a:bodyPr/>
                    <a:lstStyle/>
                    <a:p>
                      <a:pPr algn="l" fontAlgn="b"/>
                      <a:r>
                        <a:rPr lang="el-GR" sz="2400" u="none" strike="noStrike"/>
                        <a:t> </a:t>
                      </a:r>
                      <a:endParaRPr lang="el-GR" sz="2400" b="0" i="0" u="none" strike="noStrike">
                        <a:solidFill>
                          <a:srgbClr val="000000"/>
                        </a:solidFill>
                        <a:latin typeface="Calibri"/>
                      </a:endParaRPr>
                    </a:p>
                  </a:txBody>
                  <a:tcPr marL="9525" marR="9525" marT="9525" marB="0" anchor="b"/>
                </a:tc>
                <a:tc>
                  <a:txBody>
                    <a:bodyPr/>
                    <a:lstStyle/>
                    <a:p>
                      <a:pPr algn="l" fontAlgn="b"/>
                      <a:r>
                        <a:rPr lang="el-GR" sz="2400" u="none" strike="noStrike"/>
                        <a:t> </a:t>
                      </a:r>
                      <a:endParaRPr lang="el-GR" sz="2400" b="0" i="0" u="none" strike="noStrike">
                        <a:solidFill>
                          <a:srgbClr val="000000"/>
                        </a:solidFill>
                        <a:latin typeface="Calibri"/>
                      </a:endParaRPr>
                    </a:p>
                  </a:txBody>
                  <a:tcPr marL="9525" marR="9525" marT="9525" marB="0" anchor="b"/>
                </a:tc>
              </a:tr>
              <a:tr h="455657">
                <a:tc>
                  <a:txBody>
                    <a:bodyPr/>
                    <a:lstStyle/>
                    <a:p>
                      <a:pPr algn="l" fontAlgn="b"/>
                      <a:r>
                        <a:rPr lang="el-GR" sz="2400" u="none" strike="noStrike" dirty="0"/>
                        <a:t>ΔΙΑΦΟΡΟΙ ΛΟΓΑΡΙΑΣΜΟΙ ΠΛΗΡΩΤΕΟΙ</a:t>
                      </a:r>
                      <a:endParaRPr lang="el-GR" sz="2400" b="0" i="0" u="none" strike="noStrike" dirty="0">
                        <a:solidFill>
                          <a:srgbClr val="000000"/>
                        </a:solidFill>
                        <a:latin typeface="Calibri"/>
                      </a:endParaRPr>
                    </a:p>
                  </a:txBody>
                  <a:tcPr marL="9525" marR="9525" marT="9525" marB="0" anchor="b"/>
                </a:tc>
                <a:tc>
                  <a:txBody>
                    <a:bodyPr/>
                    <a:lstStyle/>
                    <a:p>
                      <a:pPr algn="r" fontAlgn="b"/>
                      <a:r>
                        <a:rPr lang="el-GR" sz="2400" u="none" strike="noStrike"/>
                        <a:t>6.000</a:t>
                      </a:r>
                      <a:endParaRPr lang="el-GR" sz="2400" b="0" i="0" u="none" strike="noStrike">
                        <a:solidFill>
                          <a:srgbClr val="000000"/>
                        </a:solidFill>
                        <a:latin typeface="Calibri"/>
                      </a:endParaRPr>
                    </a:p>
                  </a:txBody>
                  <a:tcPr marL="9525" marR="9525" marT="9525" marB="0" anchor="b"/>
                </a:tc>
                <a:tc>
                  <a:txBody>
                    <a:bodyPr/>
                    <a:lstStyle/>
                    <a:p>
                      <a:pPr algn="r" fontAlgn="b"/>
                      <a:r>
                        <a:rPr lang="el-GR" sz="2400" u="none" strike="noStrike"/>
                        <a:t>8.000</a:t>
                      </a:r>
                      <a:endParaRPr lang="el-GR" sz="2400" b="0" i="0" u="none" strike="noStrike">
                        <a:solidFill>
                          <a:srgbClr val="000000"/>
                        </a:solidFill>
                        <a:latin typeface="Calibri"/>
                      </a:endParaRPr>
                    </a:p>
                  </a:txBody>
                  <a:tcPr marL="9525" marR="9525" marT="9525" marB="0" anchor="b"/>
                </a:tc>
              </a:tr>
              <a:tr h="455657">
                <a:tc>
                  <a:txBody>
                    <a:bodyPr/>
                    <a:lstStyle/>
                    <a:p>
                      <a:pPr algn="l" fontAlgn="b"/>
                      <a:r>
                        <a:rPr lang="el-GR" sz="2400" b="1" u="none" strike="noStrike" dirty="0">
                          <a:solidFill>
                            <a:srgbClr val="FF0000"/>
                          </a:solidFill>
                        </a:rPr>
                        <a:t>Β. ΜΑΚΡΟΧΡΟΝΙΕΣ ΥΠΟΧΡΕΩΣΕΙΣ</a:t>
                      </a:r>
                      <a:endParaRPr lang="el-GR" sz="2400" b="1" i="0" u="none" strike="noStrike" dirty="0">
                        <a:solidFill>
                          <a:srgbClr val="FF0000"/>
                        </a:solidFill>
                        <a:latin typeface="Calibri"/>
                      </a:endParaRPr>
                    </a:p>
                  </a:txBody>
                  <a:tcPr marL="9525" marR="9525" marT="9525" marB="0" anchor="b"/>
                </a:tc>
                <a:tc>
                  <a:txBody>
                    <a:bodyPr/>
                    <a:lstStyle/>
                    <a:p>
                      <a:pPr algn="l" fontAlgn="b"/>
                      <a:r>
                        <a:rPr lang="el-GR" sz="2400" u="none" strike="noStrike"/>
                        <a:t> </a:t>
                      </a:r>
                      <a:endParaRPr lang="el-GR" sz="2400" b="0" i="0" u="none" strike="noStrike">
                        <a:solidFill>
                          <a:srgbClr val="000000"/>
                        </a:solidFill>
                        <a:latin typeface="Calibri"/>
                      </a:endParaRPr>
                    </a:p>
                  </a:txBody>
                  <a:tcPr marL="9525" marR="9525" marT="9525" marB="0" anchor="b"/>
                </a:tc>
                <a:tc>
                  <a:txBody>
                    <a:bodyPr/>
                    <a:lstStyle/>
                    <a:p>
                      <a:pPr algn="l" fontAlgn="b"/>
                      <a:r>
                        <a:rPr lang="el-GR" sz="2400" u="none" strike="noStrike"/>
                        <a:t> </a:t>
                      </a:r>
                      <a:endParaRPr lang="el-GR" sz="2400" b="0" i="0" u="none" strike="noStrike">
                        <a:solidFill>
                          <a:srgbClr val="000000"/>
                        </a:solidFill>
                        <a:latin typeface="Calibri"/>
                      </a:endParaRPr>
                    </a:p>
                  </a:txBody>
                  <a:tcPr marL="9525" marR="9525" marT="9525" marB="0" anchor="b"/>
                </a:tc>
              </a:tr>
              <a:tr h="455657">
                <a:tc>
                  <a:txBody>
                    <a:bodyPr/>
                    <a:lstStyle/>
                    <a:p>
                      <a:pPr algn="l" fontAlgn="b"/>
                      <a:r>
                        <a:rPr lang="el-GR" sz="2400" u="none" strike="noStrike"/>
                        <a:t>ΟΜΟΛΟΓΙΑΚΟ ΔΑΝΕΙΟ</a:t>
                      </a:r>
                      <a:endParaRPr lang="el-GR" sz="2400" b="0" i="0" u="none" strike="noStrike">
                        <a:solidFill>
                          <a:srgbClr val="000000"/>
                        </a:solidFill>
                        <a:latin typeface="Calibri"/>
                      </a:endParaRPr>
                    </a:p>
                  </a:txBody>
                  <a:tcPr marL="9525" marR="9525" marT="9525" marB="0" anchor="b"/>
                </a:tc>
                <a:tc>
                  <a:txBody>
                    <a:bodyPr/>
                    <a:lstStyle/>
                    <a:p>
                      <a:pPr algn="r" fontAlgn="b"/>
                      <a:r>
                        <a:rPr lang="el-GR" sz="2400" u="none" strike="noStrike"/>
                        <a:t>24.000</a:t>
                      </a:r>
                      <a:endParaRPr lang="el-GR" sz="2400" b="0" i="0" u="none" strike="noStrike">
                        <a:solidFill>
                          <a:srgbClr val="000000"/>
                        </a:solidFill>
                        <a:latin typeface="Calibri"/>
                      </a:endParaRPr>
                    </a:p>
                  </a:txBody>
                  <a:tcPr marL="9525" marR="9525" marT="9525" marB="0" anchor="b"/>
                </a:tc>
                <a:tc>
                  <a:txBody>
                    <a:bodyPr/>
                    <a:lstStyle/>
                    <a:p>
                      <a:pPr algn="r" fontAlgn="b"/>
                      <a:r>
                        <a:rPr lang="el-GR" sz="2400" u="none" strike="noStrike"/>
                        <a:t>10.000</a:t>
                      </a:r>
                      <a:endParaRPr lang="el-GR" sz="2400" b="0" i="0" u="none" strike="noStrike">
                        <a:solidFill>
                          <a:srgbClr val="000000"/>
                        </a:solidFill>
                        <a:latin typeface="Calibri"/>
                      </a:endParaRPr>
                    </a:p>
                  </a:txBody>
                  <a:tcPr marL="9525" marR="9525" marT="9525" marB="0" anchor="b"/>
                </a:tc>
              </a:tr>
              <a:tr h="455657">
                <a:tc>
                  <a:txBody>
                    <a:bodyPr/>
                    <a:lstStyle/>
                    <a:p>
                      <a:pPr algn="l" fontAlgn="b"/>
                      <a:r>
                        <a:rPr lang="el-GR" sz="2400" b="1" u="none" strike="noStrike" dirty="0">
                          <a:solidFill>
                            <a:srgbClr val="FF0000"/>
                          </a:solidFill>
                        </a:rPr>
                        <a:t>Γ. ΙΔΙΑ ΚΕΦΑΛΑΙΑ</a:t>
                      </a:r>
                      <a:endParaRPr lang="el-GR" sz="2400" b="1" i="0" u="none" strike="noStrike" dirty="0">
                        <a:solidFill>
                          <a:srgbClr val="FF0000"/>
                        </a:solidFill>
                        <a:latin typeface="Calibri"/>
                      </a:endParaRPr>
                    </a:p>
                  </a:txBody>
                  <a:tcPr marL="9525" marR="9525" marT="9525" marB="0" anchor="b"/>
                </a:tc>
                <a:tc>
                  <a:txBody>
                    <a:bodyPr/>
                    <a:lstStyle/>
                    <a:p>
                      <a:pPr algn="l" fontAlgn="b"/>
                      <a:r>
                        <a:rPr lang="el-GR" sz="2400" u="none" strike="noStrike"/>
                        <a:t> </a:t>
                      </a:r>
                      <a:endParaRPr lang="el-GR" sz="2400" b="0" i="0" u="none" strike="noStrike">
                        <a:solidFill>
                          <a:srgbClr val="000000"/>
                        </a:solidFill>
                        <a:latin typeface="Calibri"/>
                      </a:endParaRPr>
                    </a:p>
                  </a:txBody>
                  <a:tcPr marL="9525" marR="9525" marT="9525" marB="0" anchor="b"/>
                </a:tc>
                <a:tc>
                  <a:txBody>
                    <a:bodyPr/>
                    <a:lstStyle/>
                    <a:p>
                      <a:pPr algn="l" fontAlgn="b"/>
                      <a:r>
                        <a:rPr lang="el-GR" sz="2400" u="none" strike="noStrike"/>
                        <a:t> </a:t>
                      </a:r>
                      <a:endParaRPr lang="el-GR" sz="2400" b="0" i="0" u="none" strike="noStrike">
                        <a:solidFill>
                          <a:srgbClr val="000000"/>
                        </a:solidFill>
                        <a:latin typeface="Calibri"/>
                      </a:endParaRPr>
                    </a:p>
                  </a:txBody>
                  <a:tcPr marL="9525" marR="9525" marT="9525" marB="0" anchor="b"/>
                </a:tc>
              </a:tr>
              <a:tr h="455657">
                <a:tc>
                  <a:txBody>
                    <a:bodyPr/>
                    <a:lstStyle/>
                    <a:p>
                      <a:pPr algn="l" fontAlgn="b"/>
                      <a:r>
                        <a:rPr lang="el-GR" sz="2400" u="none" strike="noStrike"/>
                        <a:t>ΜΕΤΟΧΙΚΟ ΚΕΦΑΛΑΙΟ</a:t>
                      </a:r>
                      <a:endParaRPr lang="el-GR" sz="2400" b="0" i="0" u="none" strike="noStrike">
                        <a:solidFill>
                          <a:srgbClr val="000000"/>
                        </a:solidFill>
                        <a:latin typeface="Calibri"/>
                      </a:endParaRPr>
                    </a:p>
                  </a:txBody>
                  <a:tcPr marL="9525" marR="9525" marT="9525" marB="0" anchor="b"/>
                </a:tc>
                <a:tc>
                  <a:txBody>
                    <a:bodyPr/>
                    <a:lstStyle/>
                    <a:p>
                      <a:pPr algn="r" fontAlgn="b"/>
                      <a:r>
                        <a:rPr lang="el-GR" sz="2400" u="none" strike="noStrike"/>
                        <a:t>20.000</a:t>
                      </a:r>
                      <a:endParaRPr lang="el-GR" sz="2400" b="0" i="0" u="none" strike="noStrike">
                        <a:solidFill>
                          <a:srgbClr val="000000"/>
                        </a:solidFill>
                        <a:latin typeface="Calibri"/>
                      </a:endParaRPr>
                    </a:p>
                  </a:txBody>
                  <a:tcPr marL="9525" marR="9525" marT="9525" marB="0" anchor="b"/>
                </a:tc>
                <a:tc>
                  <a:txBody>
                    <a:bodyPr/>
                    <a:lstStyle/>
                    <a:p>
                      <a:pPr algn="r" fontAlgn="b"/>
                      <a:r>
                        <a:rPr lang="el-GR" sz="2400" u="none" strike="noStrike"/>
                        <a:t>25.000</a:t>
                      </a:r>
                      <a:endParaRPr lang="el-GR" sz="2400" b="0" i="0" u="none" strike="noStrike">
                        <a:solidFill>
                          <a:srgbClr val="000000"/>
                        </a:solidFill>
                        <a:latin typeface="Calibri"/>
                      </a:endParaRPr>
                    </a:p>
                  </a:txBody>
                  <a:tcPr marL="9525" marR="9525" marT="9525" marB="0" anchor="b"/>
                </a:tc>
              </a:tr>
              <a:tr h="455657">
                <a:tc>
                  <a:txBody>
                    <a:bodyPr/>
                    <a:lstStyle/>
                    <a:p>
                      <a:pPr algn="l" fontAlgn="b"/>
                      <a:r>
                        <a:rPr lang="el-GR" sz="2400" u="none" strike="noStrike"/>
                        <a:t>ΚΕΡΔΗ ΕΙΣ ΝΕΟΝ</a:t>
                      </a:r>
                      <a:endParaRPr lang="el-GR" sz="2400" b="0" i="0" u="none" strike="noStrike">
                        <a:solidFill>
                          <a:srgbClr val="000000"/>
                        </a:solidFill>
                        <a:latin typeface="Calibri"/>
                      </a:endParaRPr>
                    </a:p>
                  </a:txBody>
                  <a:tcPr marL="9525" marR="9525" marT="9525" marB="0" anchor="b"/>
                </a:tc>
                <a:tc>
                  <a:txBody>
                    <a:bodyPr/>
                    <a:lstStyle/>
                    <a:p>
                      <a:pPr algn="r" fontAlgn="b"/>
                      <a:r>
                        <a:rPr lang="el-GR" sz="2400" u="sng" strike="noStrike"/>
                        <a:t>40.500</a:t>
                      </a:r>
                      <a:endParaRPr lang="el-GR" sz="2400" b="0" i="0" u="sng" strike="noStrike">
                        <a:solidFill>
                          <a:srgbClr val="000000"/>
                        </a:solidFill>
                        <a:latin typeface="Calibri"/>
                      </a:endParaRPr>
                    </a:p>
                  </a:txBody>
                  <a:tcPr marL="9525" marR="9525" marT="9525" marB="0" anchor="b"/>
                </a:tc>
                <a:tc>
                  <a:txBody>
                    <a:bodyPr/>
                    <a:lstStyle/>
                    <a:p>
                      <a:pPr algn="r" fontAlgn="b"/>
                      <a:r>
                        <a:rPr lang="el-GR" sz="2400" u="sng" strike="noStrike"/>
                        <a:t>37.000</a:t>
                      </a:r>
                      <a:endParaRPr lang="el-GR" sz="2400" b="0" i="0" u="sng" strike="noStrike">
                        <a:solidFill>
                          <a:srgbClr val="000000"/>
                        </a:solidFill>
                        <a:latin typeface="Calibri"/>
                      </a:endParaRPr>
                    </a:p>
                  </a:txBody>
                  <a:tcPr marL="9525" marR="9525" marT="9525" marB="0" anchor="b"/>
                </a:tc>
              </a:tr>
              <a:tr h="455657">
                <a:tc>
                  <a:txBody>
                    <a:bodyPr/>
                    <a:lstStyle/>
                    <a:p>
                      <a:pPr algn="l" fontAlgn="b"/>
                      <a:r>
                        <a:rPr lang="el-GR" sz="2400" u="none" strike="noStrike"/>
                        <a:t>ΣΥΝΟΛΟ ΙΔΙΩΝ ΚΕΦΑΛΑΙΩΝ</a:t>
                      </a:r>
                      <a:endParaRPr lang="el-GR" sz="2400" b="0" i="0" u="none" strike="noStrike">
                        <a:solidFill>
                          <a:srgbClr val="000000"/>
                        </a:solidFill>
                        <a:latin typeface="Calibri"/>
                      </a:endParaRPr>
                    </a:p>
                  </a:txBody>
                  <a:tcPr marL="9525" marR="9525" marT="9525" marB="0" anchor="b"/>
                </a:tc>
                <a:tc>
                  <a:txBody>
                    <a:bodyPr/>
                    <a:lstStyle/>
                    <a:p>
                      <a:pPr algn="r" fontAlgn="b"/>
                      <a:r>
                        <a:rPr lang="el-GR" sz="2400" u="sng" strike="noStrike"/>
                        <a:t>60.500</a:t>
                      </a:r>
                      <a:endParaRPr lang="el-GR" sz="2400" b="0" i="0" u="sng" strike="noStrike">
                        <a:solidFill>
                          <a:srgbClr val="000000"/>
                        </a:solidFill>
                        <a:latin typeface="Calibri"/>
                      </a:endParaRPr>
                    </a:p>
                  </a:txBody>
                  <a:tcPr marL="9525" marR="9525" marT="9525" marB="0" anchor="b"/>
                </a:tc>
                <a:tc>
                  <a:txBody>
                    <a:bodyPr/>
                    <a:lstStyle/>
                    <a:p>
                      <a:pPr algn="r" fontAlgn="b"/>
                      <a:r>
                        <a:rPr lang="el-GR" sz="2400" u="sng" strike="noStrike"/>
                        <a:t>62.000</a:t>
                      </a:r>
                      <a:endParaRPr lang="el-GR" sz="2400" b="0" i="0" u="sng" strike="noStrike">
                        <a:solidFill>
                          <a:srgbClr val="000000"/>
                        </a:solidFill>
                        <a:latin typeface="Calibri"/>
                      </a:endParaRPr>
                    </a:p>
                  </a:txBody>
                  <a:tcPr marL="9525" marR="9525" marT="9525" marB="0" anchor="b"/>
                </a:tc>
              </a:tr>
              <a:tr h="899748">
                <a:tc>
                  <a:txBody>
                    <a:bodyPr/>
                    <a:lstStyle/>
                    <a:p>
                      <a:pPr algn="l" fontAlgn="b"/>
                      <a:r>
                        <a:rPr lang="el-GR" sz="2400" b="1" u="none" strike="noStrike" dirty="0"/>
                        <a:t>ΓΕΝΙΚΟ ΣΥΝΟΛΟ ΠΑΘΗΤΙΚΟΥ ΚΑΙ ΚΕΦΑΛΑΙΟΥ</a:t>
                      </a:r>
                      <a:endParaRPr lang="el-GR" sz="2400" b="1" i="0" u="none" strike="noStrike" dirty="0">
                        <a:solidFill>
                          <a:srgbClr val="000000"/>
                        </a:solidFill>
                        <a:latin typeface="Calibri"/>
                      </a:endParaRPr>
                    </a:p>
                  </a:txBody>
                  <a:tcPr marL="9525" marR="9525" marT="9525" marB="0" anchor="b"/>
                </a:tc>
                <a:tc>
                  <a:txBody>
                    <a:bodyPr/>
                    <a:lstStyle/>
                    <a:p>
                      <a:pPr algn="r" fontAlgn="b"/>
                      <a:r>
                        <a:rPr lang="el-GR" sz="2400" b="1" u="none" strike="noStrike"/>
                        <a:t>90.500</a:t>
                      </a:r>
                      <a:endParaRPr lang="el-GR" sz="2400" b="1" i="0" u="none" strike="noStrike">
                        <a:solidFill>
                          <a:srgbClr val="000000"/>
                        </a:solidFill>
                        <a:latin typeface="Calibri"/>
                      </a:endParaRPr>
                    </a:p>
                  </a:txBody>
                  <a:tcPr marL="9525" marR="9525" marT="9525" marB="0" anchor="b"/>
                </a:tc>
                <a:tc>
                  <a:txBody>
                    <a:bodyPr/>
                    <a:lstStyle/>
                    <a:p>
                      <a:pPr algn="r" fontAlgn="b"/>
                      <a:r>
                        <a:rPr lang="el-GR" sz="2400" b="1" u="none" strike="noStrike" dirty="0"/>
                        <a:t>80.000</a:t>
                      </a:r>
                      <a:endParaRPr lang="el-GR" sz="2400" b="1" i="0" u="none" strike="noStrike" dirty="0">
                        <a:solidFill>
                          <a:srgbClr val="000000"/>
                        </a:solidFill>
                        <a:latin typeface="Calibri"/>
                      </a:endParaRPr>
                    </a:p>
                  </a:txBody>
                  <a:tcPr marL="9525" marR="9525" marT="9525" marB="0" anchor="b"/>
                </a:tc>
              </a:tr>
            </a:tbl>
          </a:graphicData>
        </a:graphic>
      </p:graphicFrame>
      <p:sp>
        <p:nvSpPr>
          <p:cNvPr id="7" name="6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279</a:t>
            </a:fld>
            <a:endParaRPr lang="el-G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chor="ctr"/>
          <a:lstStyle/>
          <a:p>
            <a:pPr algn="ctr"/>
            <a:r>
              <a:rPr lang="el-GR" sz="3600" b="1" dirty="0" smtClean="0">
                <a:solidFill>
                  <a:srgbClr val="002060"/>
                </a:solidFill>
              </a:rPr>
              <a:t>Ο Διευθυντής</a:t>
            </a:r>
            <a:r>
              <a:rPr lang="el-GR" sz="3600" b="1" dirty="0" smtClean="0">
                <a:solidFill>
                  <a:srgbClr val="002060"/>
                </a:solidFill>
                <a:cs typeface="Times New Roman" charset="0"/>
              </a:rPr>
              <a:t>   </a:t>
            </a:r>
            <a:r>
              <a:rPr lang="el-GR" sz="3600" b="1" dirty="0" smtClean="0">
                <a:solidFill>
                  <a:srgbClr val="002060"/>
                </a:solidFill>
              </a:rPr>
              <a:t>Χρηματοοικονομικών </a:t>
            </a:r>
          </a:p>
        </p:txBody>
      </p:sp>
      <p:sp>
        <p:nvSpPr>
          <p:cNvPr id="9219" name="Rectangle 3"/>
          <p:cNvSpPr>
            <a:spLocks noGrp="1" noChangeArrowheads="1"/>
          </p:cNvSpPr>
          <p:nvPr>
            <p:ph idx="1"/>
          </p:nvPr>
        </p:nvSpPr>
        <p:spPr>
          <a:xfrm>
            <a:off x="251520" y="1268760"/>
            <a:ext cx="8712968" cy="5328592"/>
          </a:xfrm>
        </p:spPr>
        <p:txBody>
          <a:bodyPr>
            <a:normAutofit/>
          </a:bodyPr>
          <a:lstStyle/>
          <a:p>
            <a:pPr algn="just"/>
            <a:r>
              <a:rPr lang="el-GR" sz="3200" b="1" u="sng" dirty="0" smtClean="0">
                <a:solidFill>
                  <a:srgbClr val="000000"/>
                </a:solidFill>
              </a:rPr>
              <a:t>Ο</a:t>
            </a:r>
            <a:r>
              <a:rPr lang="el-GR" sz="3200" b="1" u="sng" dirty="0" smtClean="0">
                <a:solidFill>
                  <a:srgbClr val="000000"/>
                </a:solidFill>
                <a:cs typeface="Times New Roman" charset="0"/>
              </a:rPr>
              <a:t>φείλει:</a:t>
            </a:r>
          </a:p>
          <a:p>
            <a:pPr marL="514350" indent="-514350" algn="just">
              <a:buFont typeface="+mj-lt"/>
              <a:buAutoNum type="arabicPeriod"/>
            </a:pPr>
            <a:r>
              <a:rPr lang="el-GR" sz="3200" b="1" dirty="0" smtClean="0">
                <a:solidFill>
                  <a:srgbClr val="000000"/>
                </a:solidFill>
                <a:cs typeface="Times New Roman" charset="0"/>
              </a:rPr>
              <a:t>Να μπορεί να προβλέπει το μέλλον σε ένα ανταγωνιστικό περιβάλλον μ</a:t>
            </a:r>
            <a:r>
              <a:rPr lang="el-GR" sz="3200" b="1" dirty="0" smtClean="0">
                <a:solidFill>
                  <a:srgbClr val="000000"/>
                </a:solidFill>
              </a:rPr>
              <a:t>έσα από </a:t>
            </a:r>
            <a:r>
              <a:rPr lang="el-GR" sz="3200" b="1" dirty="0" smtClean="0">
                <a:solidFill>
                  <a:srgbClr val="000000"/>
                </a:solidFill>
                <a:cs typeface="Times New Roman" charset="0"/>
              </a:rPr>
              <a:t> τον προγραμματισμό και τη χρήση των κατάλληλων μεθόδων προβλέψεων. </a:t>
            </a:r>
          </a:p>
          <a:p>
            <a:pPr marL="514350" indent="-514350" algn="just">
              <a:buFont typeface="+mj-lt"/>
              <a:buAutoNum type="arabicPeriod"/>
            </a:pPr>
            <a:endParaRPr lang="el-GR" sz="3200" b="1" dirty="0" smtClean="0">
              <a:solidFill>
                <a:srgbClr val="000000"/>
              </a:solidFill>
            </a:endParaRPr>
          </a:p>
          <a:p>
            <a:pPr marL="514350" indent="-514350" algn="just">
              <a:buFont typeface="+mj-lt"/>
              <a:buAutoNum type="arabicPeriod"/>
            </a:pPr>
            <a:r>
              <a:rPr lang="el-GR" sz="3200" b="1" dirty="0" smtClean="0">
                <a:solidFill>
                  <a:srgbClr val="000000"/>
                </a:solidFill>
              </a:rPr>
              <a:t>Ν</a:t>
            </a:r>
            <a:r>
              <a:rPr lang="el-GR" sz="3200" b="1" dirty="0" smtClean="0">
                <a:solidFill>
                  <a:srgbClr val="000000"/>
                </a:solidFill>
                <a:cs typeface="Times New Roman" charset="0"/>
              </a:rPr>
              <a:t>α συνεργάζεται στενά με τα </a:t>
            </a:r>
            <a:r>
              <a:rPr lang="el-GR" sz="3200" b="1" dirty="0" smtClean="0">
                <a:solidFill>
                  <a:srgbClr val="000000"/>
                </a:solidFill>
              </a:rPr>
              <a:t>υπόλοιπα </a:t>
            </a:r>
            <a:r>
              <a:rPr lang="el-GR" sz="3200" b="1" dirty="0" smtClean="0">
                <a:solidFill>
                  <a:srgbClr val="000000"/>
                </a:solidFill>
                <a:cs typeface="Times New Roman" charset="0"/>
              </a:rPr>
              <a:t>στελέχη της επιχειρηματικής μονάδας</a:t>
            </a:r>
            <a:endParaRPr lang="en-US" sz="3200" b="1" dirty="0" smtClean="0">
              <a:solidFill>
                <a:srgbClr val="000000"/>
              </a:solidFill>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ssolve">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dissolve">
                                      <p:cBhvr>
                                        <p:cTn id="12" dur="500"/>
                                        <p:tgtEl>
                                          <p:spTgt spid="9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9">
                                            <p:txEl>
                                              <p:pRg st="3" end="3"/>
                                            </p:txEl>
                                          </p:spTgt>
                                        </p:tgtEl>
                                        <p:attrNameLst>
                                          <p:attrName>style.visibility</p:attrName>
                                        </p:attrNameLst>
                                      </p:cBhvr>
                                      <p:to>
                                        <p:strVal val="visible"/>
                                      </p:to>
                                    </p:set>
                                    <p:animEffect transition="in" filter="dissolve">
                                      <p:cBhvr>
                                        <p:cTn id="17" dur="500"/>
                                        <p:tgtEl>
                                          <p:spTgt spid="9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Autofit/>
          </a:bodyPr>
          <a:lstStyle/>
          <a:p>
            <a:r>
              <a:rPr lang="el-GR" sz="2800" b="1" dirty="0" smtClean="0">
                <a:solidFill>
                  <a:srgbClr val="FF0000"/>
                </a:solidFill>
              </a:rPr>
              <a:t>Άσκηση</a:t>
            </a:r>
            <a:endParaRPr lang="el-GR" sz="2800" dirty="0">
              <a:solidFill>
                <a:srgbClr val="FF0000"/>
              </a:solidFill>
            </a:endParaRPr>
          </a:p>
        </p:txBody>
      </p:sp>
      <p:sp>
        <p:nvSpPr>
          <p:cNvPr id="56321" name="Rectangle 1"/>
          <p:cNvSpPr>
            <a:spLocks noChangeArrowheads="1"/>
          </p:cNvSpPr>
          <p:nvPr/>
        </p:nvSpPr>
        <p:spPr bwMode="auto">
          <a:xfrm>
            <a:off x="539552" y="840063"/>
            <a:ext cx="8078945"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l-GR" sz="2400" dirty="0" smtClean="0">
                <a:solidFill>
                  <a:srgbClr val="0070C0"/>
                </a:solidFill>
              </a:rPr>
              <a:t>Με βάση τα παραπάνω, ζητείται να συνταχθεί η Κατάσταση Ροής Μετρητών με την άμεση και έμμεση μέθοδο</a:t>
            </a:r>
            <a:endParaRPr kumimoji="0" lang="el-GR" sz="2400" b="0" i="0" u="none" strike="noStrike" cap="none" normalizeH="0" baseline="0" dirty="0" smtClean="0">
              <a:ln>
                <a:noFill/>
              </a:ln>
              <a:solidFill>
                <a:srgbClr val="0070C0"/>
              </a:solidFill>
              <a:effectLst/>
              <a:latin typeface="+mj-lt"/>
              <a:ea typeface="Calibri" pitchFamily="34" charset="0"/>
              <a:cs typeface="Times New Roman" pitchFamily="18" charset="0"/>
            </a:endParaRPr>
          </a:p>
        </p:txBody>
      </p:sp>
      <p:graphicFrame>
        <p:nvGraphicFramePr>
          <p:cNvPr id="6" name="5 - Πίνακας"/>
          <p:cNvGraphicFramePr>
            <a:graphicFrameLocks noGrp="1"/>
          </p:cNvGraphicFramePr>
          <p:nvPr/>
        </p:nvGraphicFramePr>
        <p:xfrm>
          <a:off x="214281" y="1700808"/>
          <a:ext cx="8715438" cy="4714875"/>
        </p:xfrm>
        <a:graphic>
          <a:graphicData uri="http://schemas.openxmlformats.org/drawingml/2006/table">
            <a:tbl>
              <a:tblPr>
                <a:tableStyleId>{22838BEF-8BB2-4498-84A7-C5851F593DF1}</a:tableStyleId>
              </a:tblPr>
              <a:tblGrid>
                <a:gridCol w="5680597"/>
                <a:gridCol w="1530390"/>
                <a:gridCol w="1504451"/>
              </a:tblGrid>
              <a:tr h="266867">
                <a:tc gridSpan="3">
                  <a:txBody>
                    <a:bodyPr/>
                    <a:lstStyle/>
                    <a:p>
                      <a:pPr algn="ctr" fontAlgn="b"/>
                      <a:r>
                        <a:rPr lang="el-GR" sz="2000" b="1" u="none" strike="noStrike" dirty="0">
                          <a:solidFill>
                            <a:srgbClr val="FF0000"/>
                          </a:solidFill>
                        </a:rPr>
                        <a:t>ΑΠΟΤΕΛΕΣΜΑΤΑ </a:t>
                      </a:r>
                      <a:r>
                        <a:rPr lang="el-GR" sz="2000" b="1" u="none" strike="noStrike" dirty="0" smtClean="0">
                          <a:solidFill>
                            <a:srgbClr val="FF0000"/>
                          </a:solidFill>
                        </a:rPr>
                        <a:t>ΧΡΗΣΗΣ</a:t>
                      </a:r>
                      <a:endParaRPr lang="el-GR" sz="2000" b="1" i="0" u="none" strike="noStrike" dirty="0">
                        <a:solidFill>
                          <a:srgbClr val="FF0000"/>
                        </a:solidFill>
                        <a:latin typeface="Calibri"/>
                      </a:endParaRPr>
                    </a:p>
                  </a:txBody>
                  <a:tcPr marL="9525" marR="9525" marT="9525" marB="0" anchor="b"/>
                </a:tc>
                <a:tc hMerge="1">
                  <a:txBody>
                    <a:bodyPr/>
                    <a:lstStyle/>
                    <a:p>
                      <a:pPr algn="l" fontAlgn="b"/>
                      <a:endParaRPr lang="el-GR" sz="2000" b="0" i="0" u="none" strike="noStrike" dirty="0">
                        <a:solidFill>
                          <a:srgbClr val="000000"/>
                        </a:solidFill>
                        <a:latin typeface="Calibri"/>
                      </a:endParaRPr>
                    </a:p>
                  </a:txBody>
                  <a:tcPr marL="9525" marR="9525" marT="9525" marB="0" anchor="b"/>
                </a:tc>
                <a:tc hMerge="1">
                  <a:txBody>
                    <a:bodyPr/>
                    <a:lstStyle/>
                    <a:p>
                      <a:pPr algn="l" fontAlgn="b"/>
                      <a:endParaRPr lang="el-GR" sz="2000" b="0" i="0" u="none" strike="noStrike" dirty="0">
                        <a:solidFill>
                          <a:srgbClr val="000000"/>
                        </a:solidFill>
                        <a:latin typeface="Calibri"/>
                      </a:endParaRPr>
                    </a:p>
                  </a:txBody>
                  <a:tcPr marL="9525" marR="9525" marT="9525" marB="0" anchor="b"/>
                </a:tc>
              </a:tr>
              <a:tr h="266867">
                <a:tc>
                  <a:txBody>
                    <a:bodyPr/>
                    <a:lstStyle/>
                    <a:p>
                      <a:pPr algn="l" fontAlgn="b"/>
                      <a:r>
                        <a:rPr lang="el-GR" sz="2000" u="none" strike="noStrike"/>
                        <a:t>ΠΩΛΗΣΕΙΣ</a:t>
                      </a:r>
                      <a:endParaRPr lang="el-GR" sz="2000" b="0" i="0" u="none" strike="noStrike">
                        <a:solidFill>
                          <a:srgbClr val="000000"/>
                        </a:solidFill>
                        <a:latin typeface="Calibri"/>
                      </a:endParaRPr>
                    </a:p>
                  </a:txBody>
                  <a:tcPr marL="9525" marR="9525" marT="9525" marB="0" anchor="b"/>
                </a:tc>
                <a:tc>
                  <a:txBody>
                    <a:bodyPr/>
                    <a:lstStyle/>
                    <a:p>
                      <a:pPr algn="l" fontAlgn="b"/>
                      <a:r>
                        <a:rPr lang="el-GR" sz="2000" u="none" strike="noStrike"/>
                        <a:t> </a:t>
                      </a:r>
                      <a:endParaRPr lang="el-GR" sz="2000" b="0" i="0" u="none" strike="noStrike">
                        <a:solidFill>
                          <a:srgbClr val="000000"/>
                        </a:solidFill>
                        <a:latin typeface="Calibri"/>
                      </a:endParaRPr>
                    </a:p>
                  </a:txBody>
                  <a:tcPr marL="9525" marR="9525" marT="9525" marB="0" anchor="b"/>
                </a:tc>
                <a:tc>
                  <a:txBody>
                    <a:bodyPr/>
                    <a:lstStyle/>
                    <a:p>
                      <a:pPr algn="r" fontAlgn="b"/>
                      <a:r>
                        <a:rPr lang="el-GR" sz="2000" u="none" strike="noStrike"/>
                        <a:t>70.000</a:t>
                      </a:r>
                      <a:endParaRPr lang="el-GR" sz="2000" b="0" i="0" u="none" strike="noStrike">
                        <a:solidFill>
                          <a:srgbClr val="000000"/>
                        </a:solidFill>
                        <a:latin typeface="Calibri"/>
                      </a:endParaRPr>
                    </a:p>
                  </a:txBody>
                  <a:tcPr marL="9525" marR="9525" marT="9525" marB="0" anchor="b"/>
                </a:tc>
              </a:tr>
              <a:tr h="266867">
                <a:tc>
                  <a:txBody>
                    <a:bodyPr/>
                    <a:lstStyle/>
                    <a:p>
                      <a:pPr algn="l" fontAlgn="b"/>
                      <a:r>
                        <a:rPr lang="el-GR" sz="2000" u="none" strike="noStrike"/>
                        <a:t>ΚΟΣΤΟΣ ΠΩΛΗΘΕΝΤΩΝ</a:t>
                      </a:r>
                      <a:endParaRPr lang="el-GR" sz="2000" b="0" i="0" u="none" strike="noStrike">
                        <a:solidFill>
                          <a:srgbClr val="000000"/>
                        </a:solidFill>
                        <a:latin typeface="Calibri"/>
                      </a:endParaRPr>
                    </a:p>
                  </a:txBody>
                  <a:tcPr marL="9525" marR="9525" marT="9525" marB="0" anchor="b"/>
                </a:tc>
                <a:tc>
                  <a:txBody>
                    <a:bodyPr/>
                    <a:lstStyle/>
                    <a:p>
                      <a:pPr algn="l" fontAlgn="b"/>
                      <a:r>
                        <a:rPr lang="el-GR" sz="2000" u="none" strike="noStrike"/>
                        <a:t> </a:t>
                      </a:r>
                      <a:endParaRPr lang="el-GR" sz="2000" b="0" i="0" u="none" strike="noStrike">
                        <a:solidFill>
                          <a:srgbClr val="000000"/>
                        </a:solidFill>
                        <a:latin typeface="Calibri"/>
                      </a:endParaRPr>
                    </a:p>
                  </a:txBody>
                  <a:tcPr marL="9525" marR="9525" marT="9525" marB="0" anchor="b"/>
                </a:tc>
                <a:tc>
                  <a:txBody>
                    <a:bodyPr/>
                    <a:lstStyle/>
                    <a:p>
                      <a:pPr algn="r" fontAlgn="b"/>
                      <a:r>
                        <a:rPr lang="el-GR" sz="2000" u="none" strike="noStrike"/>
                        <a:t>-40.000</a:t>
                      </a:r>
                      <a:endParaRPr lang="el-GR" sz="2000" b="0" i="0" u="none" strike="noStrike">
                        <a:solidFill>
                          <a:srgbClr val="000000"/>
                        </a:solidFill>
                        <a:latin typeface="Calibri"/>
                      </a:endParaRPr>
                    </a:p>
                  </a:txBody>
                  <a:tcPr marL="9525" marR="9525" marT="9525" marB="0" anchor="b"/>
                </a:tc>
              </a:tr>
              <a:tr h="266867">
                <a:tc>
                  <a:txBody>
                    <a:bodyPr/>
                    <a:lstStyle/>
                    <a:p>
                      <a:pPr algn="l" fontAlgn="b"/>
                      <a:r>
                        <a:rPr lang="el-GR" sz="2000" u="none" strike="noStrike"/>
                        <a:t>ΜΙΚΤΟ ΚΕΡΔΟΣ</a:t>
                      </a:r>
                      <a:endParaRPr lang="el-GR" sz="2000" b="0" i="0" u="none" strike="noStrike">
                        <a:solidFill>
                          <a:srgbClr val="000000"/>
                        </a:solidFill>
                        <a:latin typeface="Calibri"/>
                      </a:endParaRPr>
                    </a:p>
                  </a:txBody>
                  <a:tcPr marL="9525" marR="9525" marT="9525" marB="0" anchor="b"/>
                </a:tc>
                <a:tc>
                  <a:txBody>
                    <a:bodyPr/>
                    <a:lstStyle/>
                    <a:p>
                      <a:pPr algn="l" fontAlgn="b"/>
                      <a:r>
                        <a:rPr lang="el-GR" sz="2000" u="none" strike="noStrike"/>
                        <a:t> </a:t>
                      </a:r>
                      <a:endParaRPr lang="el-GR" sz="2000" b="0" i="0" u="none" strike="noStrike">
                        <a:solidFill>
                          <a:srgbClr val="000000"/>
                        </a:solidFill>
                        <a:latin typeface="Calibri"/>
                      </a:endParaRPr>
                    </a:p>
                  </a:txBody>
                  <a:tcPr marL="9525" marR="9525" marT="9525" marB="0" anchor="b"/>
                </a:tc>
                <a:tc>
                  <a:txBody>
                    <a:bodyPr/>
                    <a:lstStyle/>
                    <a:p>
                      <a:pPr algn="r" fontAlgn="b"/>
                      <a:r>
                        <a:rPr lang="el-GR" sz="2000" u="none" strike="noStrike"/>
                        <a:t>30.000</a:t>
                      </a:r>
                      <a:endParaRPr lang="el-GR" sz="2000" b="0" i="0" u="none" strike="noStrike">
                        <a:solidFill>
                          <a:srgbClr val="000000"/>
                        </a:solidFill>
                        <a:latin typeface="Calibri"/>
                      </a:endParaRPr>
                    </a:p>
                  </a:txBody>
                  <a:tcPr marL="9525" marR="9525" marT="9525" marB="0" anchor="b"/>
                </a:tc>
              </a:tr>
              <a:tr h="266867">
                <a:tc>
                  <a:txBody>
                    <a:bodyPr/>
                    <a:lstStyle/>
                    <a:p>
                      <a:pPr algn="l" fontAlgn="b"/>
                      <a:r>
                        <a:rPr lang="el-GR" sz="2000" u="none" strike="noStrike"/>
                        <a:t>ΛΕΤΟΥΡΓΙΚΑ ΕΞΟΔΑ</a:t>
                      </a:r>
                      <a:endParaRPr lang="el-GR" sz="2000" b="0" i="0" u="none" strike="noStrike">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c>
                  <a:txBody>
                    <a:bodyPr/>
                    <a:lstStyle/>
                    <a:p>
                      <a:pPr algn="l" fontAlgn="b"/>
                      <a:r>
                        <a:rPr lang="el-GR" sz="2000" u="none" strike="noStrike"/>
                        <a:t> </a:t>
                      </a:r>
                      <a:endParaRPr lang="el-GR" sz="2000" b="0" i="0" u="none" strike="noStrike">
                        <a:solidFill>
                          <a:srgbClr val="000000"/>
                        </a:solidFill>
                        <a:latin typeface="Calibri"/>
                      </a:endParaRPr>
                    </a:p>
                  </a:txBody>
                  <a:tcPr marL="9525" marR="9525" marT="9525" marB="0" anchor="b"/>
                </a:tc>
              </a:tr>
              <a:tr h="266867">
                <a:tc>
                  <a:txBody>
                    <a:bodyPr/>
                    <a:lstStyle/>
                    <a:p>
                      <a:pPr algn="l" fontAlgn="b"/>
                      <a:r>
                        <a:rPr lang="el-GR" sz="2000" u="none" strike="noStrike" dirty="0"/>
                        <a:t>ΕΞΟΔΑ ΠΩΛΗΣΕΩΝ</a:t>
                      </a:r>
                      <a:endParaRPr lang="el-GR" sz="2000" b="0" i="0" u="none" strike="noStrike" dirty="0">
                        <a:solidFill>
                          <a:srgbClr val="000000"/>
                        </a:solidFill>
                        <a:latin typeface="Calibri"/>
                      </a:endParaRPr>
                    </a:p>
                  </a:txBody>
                  <a:tcPr marL="9525" marR="9525" marT="9525" marB="0" anchor="b"/>
                </a:tc>
                <a:tc>
                  <a:txBody>
                    <a:bodyPr/>
                    <a:lstStyle/>
                    <a:p>
                      <a:pPr algn="r" fontAlgn="b"/>
                      <a:r>
                        <a:rPr lang="el-GR" sz="2000" u="none" strike="noStrike"/>
                        <a:t>9.000</a:t>
                      </a:r>
                      <a:endParaRPr lang="el-GR" sz="2000" b="0" i="0" u="none" strike="noStrike">
                        <a:solidFill>
                          <a:srgbClr val="000000"/>
                        </a:solidFill>
                        <a:latin typeface="Calibri"/>
                      </a:endParaRPr>
                    </a:p>
                  </a:txBody>
                  <a:tcPr marL="9525" marR="9525" marT="9525" marB="0" anchor="b"/>
                </a:tc>
                <a:tc>
                  <a:txBody>
                    <a:bodyPr/>
                    <a:lstStyle/>
                    <a:p>
                      <a:pPr algn="l" fontAlgn="b"/>
                      <a:r>
                        <a:rPr lang="el-GR" sz="2000" u="none" strike="noStrike"/>
                        <a:t> </a:t>
                      </a:r>
                      <a:endParaRPr lang="el-GR" sz="2000" b="0" i="0" u="none" strike="noStrike">
                        <a:solidFill>
                          <a:srgbClr val="000000"/>
                        </a:solidFill>
                        <a:latin typeface="Calibri"/>
                      </a:endParaRPr>
                    </a:p>
                  </a:txBody>
                  <a:tcPr marL="9525" marR="9525" marT="9525" marB="0" anchor="b"/>
                </a:tc>
              </a:tr>
              <a:tr h="266867">
                <a:tc>
                  <a:txBody>
                    <a:bodyPr/>
                    <a:lstStyle/>
                    <a:p>
                      <a:pPr algn="l" fontAlgn="b"/>
                      <a:r>
                        <a:rPr lang="el-GR" sz="2000" u="none" strike="noStrike"/>
                        <a:t>ΔΙΟΙΚΗΤΙΚΑ ΕΞΟΔΑ</a:t>
                      </a:r>
                      <a:endParaRPr lang="el-GR" sz="2000" b="0" i="0" u="none" strike="noStrike">
                        <a:solidFill>
                          <a:srgbClr val="000000"/>
                        </a:solidFill>
                        <a:latin typeface="Calibri"/>
                      </a:endParaRPr>
                    </a:p>
                  </a:txBody>
                  <a:tcPr marL="9525" marR="9525" marT="9525" marB="0" anchor="b"/>
                </a:tc>
                <a:tc>
                  <a:txBody>
                    <a:bodyPr/>
                    <a:lstStyle/>
                    <a:p>
                      <a:pPr algn="r" fontAlgn="b"/>
                      <a:r>
                        <a:rPr lang="el-GR" sz="2000" u="none" strike="noStrike"/>
                        <a:t>10.000</a:t>
                      </a:r>
                      <a:endParaRPr lang="el-GR" sz="2000" b="0" i="0" u="none" strike="noStrike">
                        <a:solidFill>
                          <a:srgbClr val="000000"/>
                        </a:solidFill>
                        <a:latin typeface="Calibri"/>
                      </a:endParaRPr>
                    </a:p>
                  </a:txBody>
                  <a:tcPr marL="9525" marR="9525" marT="9525" marB="0" anchor="b"/>
                </a:tc>
                <a:tc>
                  <a:txBody>
                    <a:bodyPr/>
                    <a:lstStyle/>
                    <a:p>
                      <a:pPr algn="l" fontAlgn="b"/>
                      <a:r>
                        <a:rPr lang="el-GR" sz="2000" u="none" strike="noStrike" dirty="0"/>
                        <a:t> </a:t>
                      </a:r>
                      <a:endParaRPr lang="el-GR" sz="2000" b="0" i="0" u="none" strike="noStrike" dirty="0">
                        <a:solidFill>
                          <a:srgbClr val="000000"/>
                        </a:solidFill>
                        <a:latin typeface="Calibri"/>
                      </a:endParaRPr>
                    </a:p>
                  </a:txBody>
                  <a:tcPr marL="9525" marR="9525" marT="9525" marB="0" anchor="b"/>
                </a:tc>
              </a:tr>
              <a:tr h="266867">
                <a:tc>
                  <a:txBody>
                    <a:bodyPr/>
                    <a:lstStyle/>
                    <a:p>
                      <a:pPr algn="l" fontAlgn="b"/>
                      <a:r>
                        <a:rPr lang="el-GR" sz="2000" u="none" strike="noStrike" dirty="0"/>
                        <a:t>ΑΠΟΣΒΕΣΕΙΣ</a:t>
                      </a:r>
                      <a:endParaRPr lang="el-GR" sz="2000" b="0" i="0" u="none" strike="noStrike" dirty="0">
                        <a:solidFill>
                          <a:srgbClr val="000000"/>
                        </a:solidFill>
                        <a:latin typeface="Calibri"/>
                      </a:endParaRPr>
                    </a:p>
                  </a:txBody>
                  <a:tcPr marL="9525" marR="9525" marT="9525" marB="0" anchor="b"/>
                </a:tc>
                <a:tc>
                  <a:txBody>
                    <a:bodyPr/>
                    <a:lstStyle/>
                    <a:p>
                      <a:pPr algn="r" fontAlgn="b"/>
                      <a:r>
                        <a:rPr lang="el-GR" sz="2000" u="sng" strike="noStrike"/>
                        <a:t>4.000</a:t>
                      </a:r>
                      <a:endParaRPr lang="el-GR" sz="2000" b="0" i="0" u="sng" strike="noStrike">
                        <a:solidFill>
                          <a:srgbClr val="000000"/>
                        </a:solidFill>
                        <a:latin typeface="Calibri"/>
                      </a:endParaRPr>
                    </a:p>
                  </a:txBody>
                  <a:tcPr marL="9525" marR="9525" marT="9525" marB="0" anchor="b"/>
                </a:tc>
                <a:tc>
                  <a:txBody>
                    <a:bodyPr/>
                    <a:lstStyle/>
                    <a:p>
                      <a:pPr algn="r" fontAlgn="b"/>
                      <a:r>
                        <a:rPr lang="el-GR" sz="2000" u="sng" strike="noStrike" dirty="0"/>
                        <a:t>23.000</a:t>
                      </a:r>
                      <a:endParaRPr lang="el-GR" sz="2000" b="0" i="0" u="sng" strike="noStrike" dirty="0">
                        <a:solidFill>
                          <a:srgbClr val="000000"/>
                        </a:solidFill>
                        <a:latin typeface="Calibri"/>
                      </a:endParaRPr>
                    </a:p>
                  </a:txBody>
                  <a:tcPr marL="9525" marR="9525" marT="9525" marB="0" anchor="b"/>
                </a:tc>
              </a:tr>
              <a:tr h="266867">
                <a:tc>
                  <a:txBody>
                    <a:bodyPr/>
                    <a:lstStyle/>
                    <a:p>
                      <a:pPr algn="l" fontAlgn="b"/>
                      <a:r>
                        <a:rPr lang="el-GR" sz="2000" b="1" u="none" strike="noStrike" dirty="0">
                          <a:solidFill>
                            <a:srgbClr val="FF0000"/>
                          </a:solidFill>
                        </a:rPr>
                        <a:t>ΚΑΘΑΡΑ ΚΕΡΔΗ ΧΡΗΣΗΣ</a:t>
                      </a:r>
                      <a:endParaRPr lang="el-GR" sz="2000" b="1" i="0" u="none" strike="noStrike" dirty="0">
                        <a:solidFill>
                          <a:srgbClr val="FF0000"/>
                        </a:solidFill>
                        <a:latin typeface="Calibri"/>
                      </a:endParaRPr>
                    </a:p>
                  </a:txBody>
                  <a:tcPr marL="9525" marR="9525" marT="9525" marB="0" anchor="b"/>
                </a:tc>
                <a:tc>
                  <a:txBody>
                    <a:bodyPr/>
                    <a:lstStyle/>
                    <a:p>
                      <a:pPr algn="l" fontAlgn="b"/>
                      <a:r>
                        <a:rPr lang="el-GR" sz="2000" b="1" u="none" strike="noStrike" dirty="0">
                          <a:solidFill>
                            <a:srgbClr val="FF0000"/>
                          </a:solidFill>
                        </a:rPr>
                        <a:t> </a:t>
                      </a:r>
                      <a:endParaRPr lang="el-GR" sz="2000" b="1" i="0" u="none" strike="noStrike" dirty="0">
                        <a:solidFill>
                          <a:srgbClr val="FF0000"/>
                        </a:solidFill>
                        <a:latin typeface="Calibri"/>
                      </a:endParaRPr>
                    </a:p>
                  </a:txBody>
                  <a:tcPr marL="9525" marR="9525" marT="9525" marB="0" anchor="b"/>
                </a:tc>
                <a:tc>
                  <a:txBody>
                    <a:bodyPr/>
                    <a:lstStyle/>
                    <a:p>
                      <a:pPr algn="r" fontAlgn="b"/>
                      <a:r>
                        <a:rPr lang="el-GR" sz="2000" b="1" u="none" strike="noStrike" dirty="0">
                          <a:solidFill>
                            <a:srgbClr val="FF0000"/>
                          </a:solidFill>
                        </a:rPr>
                        <a:t>7.000</a:t>
                      </a:r>
                      <a:endParaRPr lang="el-GR" sz="2000" b="1" i="0" u="none" strike="noStrike" dirty="0">
                        <a:solidFill>
                          <a:srgbClr val="FF0000"/>
                        </a:solidFill>
                        <a:latin typeface="Calibri"/>
                      </a:endParaRPr>
                    </a:p>
                  </a:txBody>
                  <a:tcPr marL="9525" marR="9525" marT="9525" marB="0" anchor="b"/>
                </a:tc>
              </a:tr>
              <a:tr h="266867">
                <a:tc>
                  <a:txBody>
                    <a:bodyPr/>
                    <a:lstStyle/>
                    <a:p>
                      <a:pPr algn="l" fontAlgn="b"/>
                      <a:r>
                        <a:rPr lang="el-GR" sz="2000" u="none" strike="noStrike" dirty="0"/>
                        <a:t>ΚΑΤΑΣΤΑΣΗ ΜΗ ΔΙΑΝΕΜΗΘΕΝΤΩΝ ΚΕΡΔΩΝ</a:t>
                      </a:r>
                      <a:endParaRPr lang="el-GR" sz="2000" b="1" i="0" u="none" strike="noStrike" dirty="0">
                        <a:solidFill>
                          <a:srgbClr val="000000"/>
                        </a:solidFill>
                        <a:latin typeface="Calibri"/>
                      </a:endParaRPr>
                    </a:p>
                  </a:txBody>
                  <a:tcPr marL="9525" marR="9525" marT="9525" marB="0" anchor="b"/>
                </a:tc>
                <a:tc>
                  <a:txBody>
                    <a:bodyPr/>
                    <a:lstStyle/>
                    <a:p>
                      <a:pPr algn="l" fontAlgn="b"/>
                      <a:r>
                        <a:rPr lang="el-GR" sz="2000" u="none" strike="noStrike"/>
                        <a:t> </a:t>
                      </a:r>
                      <a:endParaRPr lang="el-GR" sz="2000" b="0" i="0" u="none" strike="noStrike">
                        <a:solidFill>
                          <a:srgbClr val="000000"/>
                        </a:solidFill>
                        <a:latin typeface="Calibri"/>
                      </a:endParaRPr>
                    </a:p>
                  </a:txBody>
                  <a:tcPr marL="9525" marR="9525" marT="9525" marB="0" anchor="b"/>
                </a:tc>
                <a:tc>
                  <a:txBody>
                    <a:bodyPr/>
                    <a:lstStyle/>
                    <a:p>
                      <a:pPr algn="l" fontAlgn="b"/>
                      <a:r>
                        <a:rPr lang="el-GR" sz="2000" u="none" strike="noStrike"/>
                        <a:t> </a:t>
                      </a:r>
                      <a:endParaRPr lang="el-GR" sz="2000" b="0" i="0" u="none" strike="noStrike">
                        <a:solidFill>
                          <a:srgbClr val="000000"/>
                        </a:solidFill>
                        <a:latin typeface="Calibri"/>
                      </a:endParaRPr>
                    </a:p>
                  </a:txBody>
                  <a:tcPr marL="9525" marR="9525" marT="9525" marB="0" anchor="b"/>
                </a:tc>
              </a:tr>
              <a:tr h="266867">
                <a:tc>
                  <a:txBody>
                    <a:bodyPr/>
                    <a:lstStyle/>
                    <a:p>
                      <a:pPr algn="l" fontAlgn="b"/>
                      <a:r>
                        <a:rPr lang="el-GR" sz="2000" u="none" strike="noStrike"/>
                        <a:t>ΚΕΡΔΗ ΕΙΣ ΝΕΟΝ 2014</a:t>
                      </a:r>
                      <a:endParaRPr lang="el-GR" sz="2000" b="0" i="0" u="none" strike="noStrike">
                        <a:solidFill>
                          <a:srgbClr val="000000"/>
                        </a:solidFill>
                        <a:latin typeface="Calibri"/>
                      </a:endParaRPr>
                    </a:p>
                  </a:txBody>
                  <a:tcPr marL="9525" marR="9525" marT="9525" marB="0" anchor="b"/>
                </a:tc>
                <a:tc>
                  <a:txBody>
                    <a:bodyPr/>
                    <a:lstStyle/>
                    <a:p>
                      <a:pPr algn="l" fontAlgn="b"/>
                      <a:r>
                        <a:rPr lang="el-GR" sz="2000" u="none" strike="noStrike"/>
                        <a:t> </a:t>
                      </a:r>
                      <a:endParaRPr lang="el-GR" sz="2000" b="0" i="0" u="none" strike="noStrike">
                        <a:solidFill>
                          <a:srgbClr val="000000"/>
                        </a:solidFill>
                        <a:latin typeface="Calibri"/>
                      </a:endParaRPr>
                    </a:p>
                  </a:txBody>
                  <a:tcPr marL="9525" marR="9525" marT="9525" marB="0" anchor="b"/>
                </a:tc>
                <a:tc>
                  <a:txBody>
                    <a:bodyPr/>
                    <a:lstStyle/>
                    <a:p>
                      <a:pPr algn="r" fontAlgn="b"/>
                      <a:r>
                        <a:rPr lang="el-GR" sz="2000" u="none" strike="noStrike"/>
                        <a:t>37.000</a:t>
                      </a:r>
                      <a:endParaRPr lang="el-GR" sz="2000" b="0" i="0" u="none" strike="noStrike">
                        <a:solidFill>
                          <a:srgbClr val="000000"/>
                        </a:solidFill>
                        <a:latin typeface="Calibri"/>
                      </a:endParaRPr>
                    </a:p>
                  </a:txBody>
                  <a:tcPr marL="9525" marR="9525" marT="9525" marB="0" anchor="b"/>
                </a:tc>
              </a:tr>
              <a:tr h="266867">
                <a:tc>
                  <a:txBody>
                    <a:bodyPr/>
                    <a:lstStyle/>
                    <a:p>
                      <a:pPr algn="l" fontAlgn="b"/>
                      <a:r>
                        <a:rPr lang="el-GR" sz="2000" u="none" strike="noStrike"/>
                        <a:t>ΚΑΘΑΡΑ ΚΕΡΔΗ 2015</a:t>
                      </a:r>
                      <a:endParaRPr lang="el-GR" sz="2000" b="0" i="0" u="none" strike="noStrike">
                        <a:solidFill>
                          <a:srgbClr val="000000"/>
                        </a:solidFill>
                        <a:latin typeface="Calibri"/>
                      </a:endParaRPr>
                    </a:p>
                  </a:txBody>
                  <a:tcPr marL="9525" marR="9525" marT="9525" marB="0" anchor="b"/>
                </a:tc>
                <a:tc>
                  <a:txBody>
                    <a:bodyPr/>
                    <a:lstStyle/>
                    <a:p>
                      <a:pPr algn="l" fontAlgn="b"/>
                      <a:r>
                        <a:rPr lang="el-GR" sz="2000" u="none" strike="noStrike"/>
                        <a:t> </a:t>
                      </a:r>
                      <a:endParaRPr lang="el-GR" sz="2000" b="0" i="0" u="none" strike="noStrike">
                        <a:solidFill>
                          <a:srgbClr val="000000"/>
                        </a:solidFill>
                        <a:latin typeface="Calibri"/>
                      </a:endParaRPr>
                    </a:p>
                  </a:txBody>
                  <a:tcPr marL="9525" marR="9525" marT="9525" marB="0" anchor="b"/>
                </a:tc>
                <a:tc>
                  <a:txBody>
                    <a:bodyPr/>
                    <a:lstStyle/>
                    <a:p>
                      <a:pPr algn="r" fontAlgn="b"/>
                      <a:r>
                        <a:rPr lang="el-GR" sz="2000" u="sng" strike="noStrike"/>
                        <a:t>7.000</a:t>
                      </a:r>
                      <a:endParaRPr lang="el-GR" sz="2000" b="0" i="0" u="sng" strike="noStrike">
                        <a:solidFill>
                          <a:srgbClr val="000000"/>
                        </a:solidFill>
                        <a:latin typeface="Calibri"/>
                      </a:endParaRPr>
                    </a:p>
                  </a:txBody>
                  <a:tcPr marL="9525" marR="9525" marT="9525" marB="0" anchor="b"/>
                </a:tc>
              </a:tr>
              <a:tr h="266867">
                <a:tc>
                  <a:txBody>
                    <a:bodyPr/>
                    <a:lstStyle/>
                    <a:p>
                      <a:pPr algn="l" fontAlgn="b"/>
                      <a:r>
                        <a:rPr lang="el-GR" sz="2000" u="none" strike="noStrike"/>
                        <a:t>ΜΕΡΙΚΟ ΣΥΝΟΛΟ</a:t>
                      </a:r>
                      <a:endParaRPr lang="el-GR" sz="2000" b="0" i="0" u="none" strike="noStrike">
                        <a:solidFill>
                          <a:srgbClr val="000000"/>
                        </a:solidFill>
                        <a:latin typeface="Calibri"/>
                      </a:endParaRPr>
                    </a:p>
                  </a:txBody>
                  <a:tcPr marL="9525" marR="9525" marT="9525" marB="0" anchor="b"/>
                </a:tc>
                <a:tc>
                  <a:txBody>
                    <a:bodyPr/>
                    <a:lstStyle/>
                    <a:p>
                      <a:pPr algn="l" fontAlgn="b"/>
                      <a:r>
                        <a:rPr lang="el-GR" sz="2000" u="none" strike="noStrike"/>
                        <a:t> </a:t>
                      </a:r>
                      <a:endParaRPr lang="el-GR" sz="2000" b="0" i="0" u="none" strike="noStrike">
                        <a:solidFill>
                          <a:srgbClr val="000000"/>
                        </a:solidFill>
                        <a:latin typeface="Calibri"/>
                      </a:endParaRPr>
                    </a:p>
                  </a:txBody>
                  <a:tcPr marL="9525" marR="9525" marT="9525" marB="0" anchor="b"/>
                </a:tc>
                <a:tc>
                  <a:txBody>
                    <a:bodyPr/>
                    <a:lstStyle/>
                    <a:p>
                      <a:pPr algn="r" fontAlgn="b"/>
                      <a:r>
                        <a:rPr lang="el-GR" sz="2000" u="none" strike="noStrike"/>
                        <a:t>44.000</a:t>
                      </a:r>
                      <a:endParaRPr lang="el-GR" sz="2000" b="0" i="0" u="none" strike="noStrike">
                        <a:solidFill>
                          <a:srgbClr val="000000"/>
                        </a:solidFill>
                        <a:latin typeface="Calibri"/>
                      </a:endParaRPr>
                    </a:p>
                  </a:txBody>
                  <a:tcPr marL="9525" marR="9525" marT="9525" marB="0" anchor="b"/>
                </a:tc>
              </a:tr>
              <a:tr h="266867">
                <a:tc>
                  <a:txBody>
                    <a:bodyPr/>
                    <a:lstStyle/>
                    <a:p>
                      <a:pPr algn="l" fontAlgn="b"/>
                      <a:r>
                        <a:rPr lang="el-GR" sz="2000" u="none" strike="noStrike"/>
                        <a:t>ΜΕΙΟΝ ΜΕΡΙΣΜΑΤΑ ΠΟΥ ΔΙΑΝΕΜΗΘΗΚΑΝ </a:t>
                      </a:r>
                      <a:endParaRPr lang="el-GR" sz="2000" b="0" i="0" u="none" strike="noStrike">
                        <a:solidFill>
                          <a:srgbClr val="000000"/>
                        </a:solidFill>
                        <a:latin typeface="Calibri"/>
                      </a:endParaRPr>
                    </a:p>
                  </a:txBody>
                  <a:tcPr marL="9525" marR="9525" marT="9525" marB="0" anchor="b"/>
                </a:tc>
                <a:tc>
                  <a:txBody>
                    <a:bodyPr/>
                    <a:lstStyle/>
                    <a:p>
                      <a:pPr algn="l" fontAlgn="b"/>
                      <a:r>
                        <a:rPr lang="el-GR" sz="2000" u="none" strike="noStrike"/>
                        <a:t> </a:t>
                      </a:r>
                      <a:endParaRPr lang="el-GR" sz="2000" b="0" i="0" u="none" strike="noStrike">
                        <a:solidFill>
                          <a:srgbClr val="000000"/>
                        </a:solidFill>
                        <a:latin typeface="Calibri"/>
                      </a:endParaRPr>
                    </a:p>
                  </a:txBody>
                  <a:tcPr marL="9525" marR="9525" marT="9525" marB="0" anchor="b"/>
                </a:tc>
                <a:tc>
                  <a:txBody>
                    <a:bodyPr/>
                    <a:lstStyle/>
                    <a:p>
                      <a:pPr algn="r" fontAlgn="b"/>
                      <a:r>
                        <a:rPr lang="el-GR" sz="2000" u="sng" strike="noStrike"/>
                        <a:t>-3.000</a:t>
                      </a:r>
                      <a:endParaRPr lang="el-GR" sz="2000" b="0" i="0" u="sng" strike="noStrike">
                        <a:solidFill>
                          <a:srgbClr val="000000"/>
                        </a:solidFill>
                        <a:latin typeface="Calibri"/>
                      </a:endParaRPr>
                    </a:p>
                  </a:txBody>
                  <a:tcPr marL="9525" marR="9525" marT="9525" marB="0" anchor="b"/>
                </a:tc>
              </a:tr>
              <a:tr h="266867">
                <a:tc>
                  <a:txBody>
                    <a:bodyPr/>
                    <a:lstStyle/>
                    <a:p>
                      <a:pPr algn="l" fontAlgn="b"/>
                      <a:r>
                        <a:rPr lang="el-GR" sz="2000" b="1" u="none" strike="noStrike" dirty="0">
                          <a:solidFill>
                            <a:srgbClr val="FF0000"/>
                          </a:solidFill>
                        </a:rPr>
                        <a:t>ΚΕΡΔΗ ΕΙΣ ΝΕΟΝ 31/12/2015</a:t>
                      </a:r>
                      <a:endParaRPr lang="el-GR" sz="2000" b="1" i="0" u="none" strike="noStrike" dirty="0">
                        <a:solidFill>
                          <a:srgbClr val="FF0000"/>
                        </a:solidFill>
                        <a:latin typeface="Calibri"/>
                      </a:endParaRPr>
                    </a:p>
                  </a:txBody>
                  <a:tcPr marL="9525" marR="9525" marT="9525" marB="0" anchor="b"/>
                </a:tc>
                <a:tc>
                  <a:txBody>
                    <a:bodyPr/>
                    <a:lstStyle/>
                    <a:p>
                      <a:pPr algn="l" fontAlgn="b"/>
                      <a:r>
                        <a:rPr lang="el-GR" sz="2000" b="1" u="none" strike="noStrike" dirty="0">
                          <a:solidFill>
                            <a:srgbClr val="FF0000"/>
                          </a:solidFill>
                        </a:rPr>
                        <a:t> </a:t>
                      </a:r>
                      <a:endParaRPr lang="el-GR" sz="2000" b="1" i="0" u="none" strike="noStrike" dirty="0">
                        <a:solidFill>
                          <a:srgbClr val="FF0000"/>
                        </a:solidFill>
                        <a:latin typeface="Calibri"/>
                      </a:endParaRPr>
                    </a:p>
                  </a:txBody>
                  <a:tcPr marL="9525" marR="9525" marT="9525" marB="0" anchor="b"/>
                </a:tc>
                <a:tc>
                  <a:txBody>
                    <a:bodyPr/>
                    <a:lstStyle/>
                    <a:p>
                      <a:pPr algn="r" fontAlgn="b"/>
                      <a:r>
                        <a:rPr lang="el-GR" sz="2000" b="1" u="none" strike="noStrike" dirty="0">
                          <a:solidFill>
                            <a:srgbClr val="FF0000"/>
                          </a:solidFill>
                        </a:rPr>
                        <a:t>41.000</a:t>
                      </a:r>
                      <a:endParaRPr lang="el-GR" sz="2000" b="1" i="0" u="none" strike="noStrike" dirty="0">
                        <a:solidFill>
                          <a:srgbClr val="FF0000"/>
                        </a:solidFill>
                        <a:latin typeface="Calibri"/>
                      </a:endParaRPr>
                    </a:p>
                  </a:txBody>
                  <a:tcPr marL="9525" marR="9525" marT="9525" marB="0" anchor="b"/>
                </a:tc>
              </a:tr>
            </a:tbl>
          </a:graphicData>
        </a:graphic>
      </p:graphicFrame>
      <p:sp>
        <p:nvSpPr>
          <p:cNvPr id="7" name="6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280</a:t>
            </a:fld>
            <a:endParaRPr lang="el-GR"/>
          </a:p>
        </p:txBody>
      </p:sp>
    </p:spTree>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827584" y="260648"/>
            <a:ext cx="7686630" cy="647700"/>
          </a:xfrm>
        </p:spPr>
        <p:txBody>
          <a:bodyPr>
            <a:normAutofit fontScale="90000"/>
          </a:bodyPr>
          <a:lstStyle/>
          <a:p>
            <a:r>
              <a:rPr lang="el-GR" b="1" dirty="0" smtClean="0">
                <a:solidFill>
                  <a:srgbClr val="FF0000"/>
                </a:solidFill>
              </a:rPr>
              <a:t>Τύποι συναλλαγών</a:t>
            </a:r>
            <a:endParaRPr lang="en-US" b="1" noProof="1" smtClean="0">
              <a:solidFill>
                <a:srgbClr val="FF0000"/>
              </a:solidFill>
              <a:latin typeface="Times New Roman" pitchFamily="18" charset="0"/>
              <a:cs typeface="Times New Roman" pitchFamily="18" charset="0"/>
            </a:endParaRPr>
          </a:p>
        </p:txBody>
      </p:sp>
      <p:sp>
        <p:nvSpPr>
          <p:cNvPr id="9" name="Rectangle 9"/>
          <p:cNvSpPr txBox="1">
            <a:spLocks noChangeArrowheads="1"/>
          </p:cNvSpPr>
          <p:nvPr/>
        </p:nvSpPr>
        <p:spPr bwMode="auto">
          <a:xfrm>
            <a:off x="395536" y="980728"/>
            <a:ext cx="8397875" cy="35464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el-GR" sz="2400" dirty="0"/>
              <a:t>Υπάρχουν γενικά τέσσερις σηµαντικοί τύποι συναλλαγών, όπου η λογιστική αναγνώριση ενός εσόδου ή ενός εξόδου δεν συµπίπτει µε αντίστοιχη ταµειακή κίνηση.</a:t>
            </a:r>
          </a:p>
          <a:p>
            <a:pPr marL="457200" lvl="0" indent="-457200">
              <a:buFont typeface="+mj-lt"/>
              <a:buAutoNum type="arabicPeriod"/>
            </a:pPr>
            <a:r>
              <a:rPr lang="el-GR" sz="2000" b="1" dirty="0"/>
              <a:t>Πληρωµή ενός εξόδου τη χρήση </a:t>
            </a:r>
            <a:r>
              <a:rPr lang="en-US" sz="2000" b="1" dirty="0"/>
              <a:t>t</a:t>
            </a:r>
            <a:r>
              <a:rPr lang="el-GR" sz="2000" b="1" dirty="0"/>
              <a:t> και αναγνώριση του στη χρήση </a:t>
            </a:r>
            <a:r>
              <a:rPr lang="en-US" sz="2000" b="1" dirty="0"/>
              <a:t>t</a:t>
            </a:r>
            <a:r>
              <a:rPr lang="el-GR" sz="2000" b="1" dirty="0"/>
              <a:t>+1.</a:t>
            </a:r>
            <a:r>
              <a:rPr lang="el-GR" sz="2000" dirty="0"/>
              <a:t> π.χ.: Προπληρωµένοι µισθοί ή ενοίκια για υπηρεσίες που θα παραχθούν την επόµενη χρονιά. </a:t>
            </a:r>
            <a:r>
              <a:rPr lang="en-US" sz="2000" dirty="0"/>
              <a:t>2. </a:t>
            </a:r>
            <a:endParaRPr lang="el-GR" sz="2000" dirty="0"/>
          </a:p>
          <a:p>
            <a:pPr marL="457200" lvl="0" indent="-457200">
              <a:buFont typeface="+mj-lt"/>
              <a:buAutoNum type="arabicPeriod"/>
            </a:pPr>
            <a:r>
              <a:rPr lang="el-GR" sz="2000" b="1" dirty="0"/>
              <a:t>Αναγνώριση ενός εξόδου τη χρήση </a:t>
            </a:r>
            <a:r>
              <a:rPr lang="en-US" sz="2000" b="1" dirty="0"/>
              <a:t>t</a:t>
            </a:r>
            <a:r>
              <a:rPr lang="el-GR" sz="2000" b="1" dirty="0"/>
              <a:t> και πληρωµή του τη χρήση </a:t>
            </a:r>
            <a:r>
              <a:rPr lang="en-US" sz="2000" b="1" dirty="0"/>
              <a:t>t</a:t>
            </a:r>
            <a:r>
              <a:rPr lang="el-GR" sz="2000" b="1" dirty="0"/>
              <a:t>+1.</a:t>
            </a:r>
            <a:r>
              <a:rPr lang="el-GR" sz="2000" dirty="0"/>
              <a:t> π.χ.: Αγορά ενός µηχανήµατος και πληρωµή του τον επόµενο χρόνο. Αγορές εµπορευµάτων επί πιστώσει µε αποπληρωµή στον προµηθευτή την επόµενη χρονιά, κ.τ.λ. </a:t>
            </a:r>
          </a:p>
          <a:p>
            <a:pPr marL="457200" lvl="0" indent="-457200">
              <a:buFont typeface="+mj-lt"/>
              <a:buAutoNum type="arabicPeriod"/>
            </a:pPr>
            <a:r>
              <a:rPr lang="el-GR" sz="2000" b="1" dirty="0"/>
              <a:t>Είσπραξη ενός εσόδου τη χρήση </a:t>
            </a:r>
            <a:r>
              <a:rPr lang="en-US" sz="2000" b="1" dirty="0"/>
              <a:t>t</a:t>
            </a:r>
            <a:r>
              <a:rPr lang="el-GR" sz="2000" b="1" dirty="0"/>
              <a:t> και αναγνώριση του τη χρήση </a:t>
            </a:r>
            <a:r>
              <a:rPr lang="en-US" sz="2000" b="1" dirty="0"/>
              <a:t>t</a:t>
            </a:r>
            <a:r>
              <a:rPr lang="el-GR" sz="2000" b="1" dirty="0"/>
              <a:t>+1.</a:t>
            </a:r>
            <a:r>
              <a:rPr lang="el-GR" sz="2000" dirty="0"/>
              <a:t> π.χ.: Προεισπραχθέντα ενοίκια για ακίνητα της επιχείρησης τα οποία η επιχείρηση εισέπραξε ως εγγύηση, προκαταβολές πελατών και άλλα. </a:t>
            </a:r>
          </a:p>
          <a:p>
            <a:pPr marL="457200" lvl="0" indent="-457200">
              <a:buFont typeface="+mj-lt"/>
              <a:buAutoNum type="arabicPeriod"/>
            </a:pPr>
            <a:r>
              <a:rPr lang="el-GR" sz="2000" b="1" dirty="0"/>
              <a:t>Αναγνώριση ενός εσόδου τη χρήση </a:t>
            </a:r>
            <a:r>
              <a:rPr lang="en-US" sz="2000" b="1" dirty="0"/>
              <a:t>t</a:t>
            </a:r>
            <a:r>
              <a:rPr lang="el-GR" sz="2000" b="1" dirty="0"/>
              <a:t> και είσπραξη του τη χρήση </a:t>
            </a:r>
            <a:r>
              <a:rPr lang="en-US" sz="2000" b="1" dirty="0"/>
              <a:t>t</a:t>
            </a:r>
            <a:r>
              <a:rPr lang="el-GR" sz="2000" b="1" dirty="0"/>
              <a:t>+1. </a:t>
            </a:r>
            <a:r>
              <a:rPr lang="el-GR" sz="2000" dirty="0"/>
              <a:t>π.χ.: Πώληση ενός παγίου µε αποπληρωµή την επόµενη χρονιά. Πωλήσεις επί πιστώσει µε αποπληρωµή την επόµενη χρονιά, κ.τ.λ.</a:t>
            </a:r>
          </a:p>
          <a:p>
            <a:pPr algn="just"/>
            <a:endParaRPr lang="el-GR" sz="2000" dirty="0"/>
          </a:p>
          <a:p>
            <a:pPr marL="457200" lvl="0" indent="-457200" algn="just">
              <a:buFont typeface="+mj-lt"/>
              <a:buAutoNum type="arabicPeriod"/>
            </a:pPr>
            <a:endParaRPr lang="el-GR" sz="2000" dirty="0"/>
          </a:p>
        </p:txBody>
      </p:sp>
      <p:sp>
        <p:nvSpPr>
          <p:cNvPr id="5" name="4 - Θέση αριθμού διαφάνειας"/>
          <p:cNvSpPr>
            <a:spLocks noGrp="1"/>
          </p:cNvSpPr>
          <p:nvPr>
            <p:ph type="sldNum" sz="quarter" idx="4294967295"/>
          </p:nvPr>
        </p:nvSpPr>
        <p:spPr>
          <a:xfrm>
            <a:off x="6553200" y="6356350"/>
            <a:ext cx="2133600" cy="365125"/>
          </a:xfrm>
          <a:prstGeom prst="rect">
            <a:avLst/>
          </a:prstGeom>
        </p:spPr>
        <p:txBody>
          <a:bodyPr/>
          <a:lstStyle/>
          <a:p>
            <a:fld id="{D5749F1D-BA61-48D9-8B82-4B1F9C6348F4}" type="slidenum">
              <a:rPr lang="el-GR" smtClean="0"/>
              <a:pPr/>
              <a:t>281</a:t>
            </a:fld>
            <a:endParaRPr lang="el-GR"/>
          </a:p>
        </p:txBody>
      </p:sp>
    </p:spTree>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8434" name="Picture 2"/>
          <p:cNvPicPr>
            <a:picLocks noGrp="1" noChangeAspect="1" noChangeArrowheads="1"/>
          </p:cNvPicPr>
          <p:nvPr>
            <p:ph type="tbl" idx="1"/>
          </p:nvPr>
        </p:nvPicPr>
        <p:blipFill>
          <a:blip r:embed="rId2" cstate="print"/>
          <a:srcRect/>
          <a:stretch>
            <a:fillRect/>
          </a:stretch>
        </p:blipFill>
        <p:spPr bwMode="auto">
          <a:xfrm>
            <a:off x="251520" y="260648"/>
            <a:ext cx="8712968" cy="6408712"/>
          </a:xfrm>
          <a:prstGeom prst="rect">
            <a:avLst/>
          </a:prstGeom>
          <a:noFill/>
          <a:ln w="9525">
            <a:noFill/>
            <a:miter lim="800000"/>
            <a:headEnd/>
            <a:tailEnd/>
          </a:ln>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26807E08-4487-4651-A89E-34F3964023E7}" type="slidenum">
              <a:rPr lang="el-GR"/>
              <a:pPr/>
              <a:t>283</a:t>
            </a:fld>
            <a:endParaRPr lang="el-GR" dirty="0"/>
          </a:p>
        </p:txBody>
      </p:sp>
      <p:sp>
        <p:nvSpPr>
          <p:cNvPr id="473090" name="Rectangle 2"/>
          <p:cNvSpPr>
            <a:spLocks noGrp="1" noChangeArrowheads="1"/>
          </p:cNvSpPr>
          <p:nvPr>
            <p:ph type="title"/>
          </p:nvPr>
        </p:nvSpPr>
        <p:spPr>
          <a:xfrm>
            <a:off x="457200" y="152400"/>
            <a:ext cx="8229600" cy="756320"/>
          </a:xfrm>
        </p:spPr>
        <p:txBody>
          <a:bodyPr>
            <a:normAutofit fontScale="90000"/>
          </a:bodyPr>
          <a:lstStyle/>
          <a:p>
            <a:pPr algn="ctr"/>
            <a:r>
              <a:rPr lang="el-GR" b="1" u="sng" dirty="0" smtClean="0"/>
              <a:t>ΑΣΚΗΣΗ </a:t>
            </a:r>
            <a:r>
              <a:rPr lang="el-GR" sz="6600" b="1" u="sng" dirty="0" smtClean="0"/>
              <a:t>2</a:t>
            </a:r>
            <a:r>
              <a:rPr lang="el-GR" sz="4900" b="1" u="sng" dirty="0" smtClean="0"/>
              <a:t>α</a:t>
            </a:r>
            <a:endParaRPr lang="el-GR" sz="4900" b="1" u="sng" dirty="0"/>
          </a:p>
        </p:txBody>
      </p:sp>
      <p:sp>
        <p:nvSpPr>
          <p:cNvPr id="473091" name="Rectangle 3"/>
          <p:cNvSpPr>
            <a:spLocks noGrp="1" noChangeArrowheads="1"/>
          </p:cNvSpPr>
          <p:nvPr>
            <p:ph type="body" idx="1"/>
          </p:nvPr>
        </p:nvSpPr>
        <p:spPr>
          <a:xfrm>
            <a:off x="323528" y="836712"/>
            <a:ext cx="8568952" cy="5760640"/>
          </a:xfrm>
          <a:solidFill>
            <a:srgbClr val="92F6F6"/>
          </a:solidFill>
          <a:ln>
            <a:solidFill>
              <a:srgbClr val="76E06E"/>
            </a:solidFill>
            <a:miter lim="800000"/>
            <a:headEnd/>
            <a:tailEnd/>
          </a:ln>
        </p:spPr>
        <p:txBody>
          <a:bodyPr/>
          <a:lstStyle/>
          <a:p>
            <a:pPr>
              <a:buFontTx/>
              <a:buNone/>
            </a:pPr>
            <a:r>
              <a:rPr lang="el-GR" sz="3200" b="1" u="sng" dirty="0">
                <a:solidFill>
                  <a:srgbClr val="7030A0"/>
                </a:solidFill>
              </a:rPr>
              <a:t>Δίδονται </a:t>
            </a:r>
            <a:r>
              <a:rPr lang="en-US" sz="3200" b="1" u="sng" dirty="0">
                <a:solidFill>
                  <a:srgbClr val="7030A0"/>
                </a:solidFill>
              </a:rPr>
              <a:t>:</a:t>
            </a:r>
            <a:endParaRPr lang="el-GR" sz="3200" b="1" u="sng" dirty="0">
              <a:solidFill>
                <a:srgbClr val="7030A0"/>
              </a:solidFill>
            </a:endParaRPr>
          </a:p>
          <a:p>
            <a:r>
              <a:rPr lang="el-GR" sz="3200" b="1" dirty="0">
                <a:solidFill>
                  <a:srgbClr val="7030A0"/>
                </a:solidFill>
              </a:rPr>
              <a:t>Εμπορεύματα </a:t>
            </a:r>
            <a:r>
              <a:rPr lang="el-GR" sz="3200" b="1" dirty="0" smtClean="0">
                <a:solidFill>
                  <a:srgbClr val="7030A0"/>
                </a:solidFill>
              </a:rPr>
              <a:t>31/12/15 </a:t>
            </a:r>
            <a:r>
              <a:rPr lang="el-GR" sz="3200" b="1" dirty="0">
                <a:solidFill>
                  <a:srgbClr val="7030A0"/>
                </a:solidFill>
              </a:rPr>
              <a:t>= 5,000,000</a:t>
            </a:r>
          </a:p>
          <a:p>
            <a:r>
              <a:rPr lang="el-GR" sz="3200" b="1" dirty="0">
                <a:solidFill>
                  <a:srgbClr val="7030A0"/>
                </a:solidFill>
              </a:rPr>
              <a:t>Εμπορεύματα </a:t>
            </a:r>
            <a:r>
              <a:rPr lang="el-GR" sz="3200" b="1" dirty="0" smtClean="0">
                <a:solidFill>
                  <a:srgbClr val="7030A0"/>
                </a:solidFill>
              </a:rPr>
              <a:t>31/12/16 </a:t>
            </a:r>
            <a:r>
              <a:rPr lang="el-GR" sz="3200" b="1" dirty="0">
                <a:solidFill>
                  <a:srgbClr val="7030A0"/>
                </a:solidFill>
              </a:rPr>
              <a:t>= 6,000,000</a:t>
            </a:r>
          </a:p>
          <a:p>
            <a:r>
              <a:rPr lang="el-GR" sz="3200" b="1" dirty="0">
                <a:solidFill>
                  <a:srgbClr val="7030A0"/>
                </a:solidFill>
              </a:rPr>
              <a:t>Αγορές το </a:t>
            </a:r>
            <a:r>
              <a:rPr lang="el-GR" sz="3200" b="1" dirty="0" smtClean="0">
                <a:solidFill>
                  <a:srgbClr val="7030A0"/>
                </a:solidFill>
              </a:rPr>
              <a:t>2016 </a:t>
            </a:r>
            <a:r>
              <a:rPr lang="el-GR" sz="3200" b="1" dirty="0">
                <a:solidFill>
                  <a:srgbClr val="7030A0"/>
                </a:solidFill>
              </a:rPr>
              <a:t>= 10,000,000</a:t>
            </a:r>
          </a:p>
          <a:p>
            <a:r>
              <a:rPr lang="el-GR" sz="3200" b="1" dirty="0" smtClean="0">
                <a:solidFill>
                  <a:schemeClr val="accent4">
                    <a:lumMod val="50000"/>
                  </a:schemeClr>
                </a:solidFill>
              </a:rPr>
              <a:t>Κόστος </a:t>
            </a:r>
            <a:r>
              <a:rPr lang="el-GR" sz="3200" b="1" dirty="0">
                <a:solidFill>
                  <a:schemeClr val="accent4">
                    <a:lumMod val="50000"/>
                  </a:schemeClr>
                </a:solidFill>
              </a:rPr>
              <a:t>πωληθέντων το </a:t>
            </a:r>
            <a:r>
              <a:rPr lang="el-GR" sz="3200" b="1" dirty="0" smtClean="0">
                <a:solidFill>
                  <a:schemeClr val="accent4">
                    <a:lumMod val="50000"/>
                  </a:schemeClr>
                </a:solidFill>
              </a:rPr>
              <a:t>2016 </a:t>
            </a:r>
            <a:r>
              <a:rPr lang="el-GR" sz="3200" b="1" dirty="0">
                <a:solidFill>
                  <a:schemeClr val="accent4">
                    <a:lumMod val="50000"/>
                  </a:schemeClr>
                </a:solidFill>
              </a:rPr>
              <a:t>= </a:t>
            </a:r>
            <a:r>
              <a:rPr lang="el-GR" sz="3200" b="1" dirty="0" smtClean="0">
                <a:solidFill>
                  <a:schemeClr val="accent4">
                    <a:lumMod val="50000"/>
                  </a:schemeClr>
                </a:solidFill>
              </a:rPr>
              <a:t>9,000,000</a:t>
            </a:r>
          </a:p>
          <a:p>
            <a:r>
              <a:rPr lang="el-GR" sz="3200" b="1" dirty="0" smtClean="0">
                <a:solidFill>
                  <a:schemeClr val="bg1">
                    <a:lumMod val="95000"/>
                    <a:lumOff val="5000"/>
                  </a:schemeClr>
                </a:solidFill>
              </a:rPr>
              <a:t>Πάγια 31/12/15 = 5,000,000</a:t>
            </a:r>
          </a:p>
          <a:p>
            <a:r>
              <a:rPr lang="el-GR" sz="3200" b="1" dirty="0" smtClean="0">
                <a:solidFill>
                  <a:schemeClr val="bg1">
                    <a:lumMod val="95000"/>
                    <a:lumOff val="5000"/>
                  </a:schemeClr>
                </a:solidFill>
              </a:rPr>
              <a:t>Πάγια 31/12/16 = 6,000,000</a:t>
            </a:r>
          </a:p>
          <a:p>
            <a:r>
              <a:rPr lang="el-GR" sz="3200" b="1" dirty="0" smtClean="0">
                <a:solidFill>
                  <a:schemeClr val="bg1">
                    <a:lumMod val="95000"/>
                    <a:lumOff val="5000"/>
                  </a:schemeClr>
                </a:solidFill>
              </a:rPr>
              <a:t>Πωλήσεις παγίων το 2016 = 1,000,000</a:t>
            </a:r>
          </a:p>
          <a:p>
            <a:r>
              <a:rPr lang="el-GR" sz="3200" b="1" dirty="0" smtClean="0">
                <a:solidFill>
                  <a:srgbClr val="0000FF"/>
                </a:solidFill>
              </a:rPr>
              <a:t>Αγορές παγίων το 2016 = 2,000,000</a:t>
            </a:r>
          </a:p>
          <a:p>
            <a:endParaRPr lang="el-GR" sz="3200" dirty="0" smtClean="0"/>
          </a:p>
          <a:p>
            <a:endParaRPr lang="el-GR" sz="3200" b="1" dirty="0" smtClean="0">
              <a:solidFill>
                <a:schemeClr val="accent4">
                  <a:lumMod val="50000"/>
                </a:schemeClr>
              </a:solidFill>
            </a:endParaRPr>
          </a:p>
          <a:p>
            <a:endParaRPr lang="el-GR" sz="3200" b="1" dirty="0">
              <a:solidFill>
                <a:schemeClr val="accent4">
                  <a:lumMod val="50000"/>
                </a:schemeClr>
              </a:solidFill>
            </a:endParaRPr>
          </a:p>
        </p:txBody>
      </p:sp>
    </p:spTree>
    <p:extLst>
      <p:ext uri="{BB962C8B-B14F-4D97-AF65-F5344CB8AC3E}">
        <p14:creationId xmlns:p14="http://schemas.microsoft.com/office/powerpoint/2010/main" xmlns="" val="1077522293"/>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695D9C75-2467-4BCC-AF7C-55BAE62DDB43}" type="slidenum">
              <a:rPr lang="el-GR"/>
              <a:pPr/>
              <a:t>284</a:t>
            </a:fld>
            <a:endParaRPr lang="el-GR" dirty="0"/>
          </a:p>
        </p:txBody>
      </p:sp>
      <p:sp>
        <p:nvSpPr>
          <p:cNvPr id="471042" name="Rectangle 2"/>
          <p:cNvSpPr>
            <a:spLocks noGrp="1" noChangeArrowheads="1"/>
          </p:cNvSpPr>
          <p:nvPr>
            <p:ph type="title"/>
          </p:nvPr>
        </p:nvSpPr>
        <p:spPr>
          <a:xfrm>
            <a:off x="457200" y="152400"/>
            <a:ext cx="8229600" cy="828328"/>
          </a:xfrm>
        </p:spPr>
        <p:txBody>
          <a:bodyPr>
            <a:normAutofit fontScale="90000"/>
          </a:bodyPr>
          <a:lstStyle/>
          <a:p>
            <a:pPr algn="ctr"/>
            <a:r>
              <a:rPr lang="el-GR" b="1" u="sng" dirty="0" smtClean="0"/>
              <a:t>ΑΣΚΗΣΗ </a:t>
            </a:r>
            <a:r>
              <a:rPr lang="el-GR" sz="6600" b="1" u="sng" dirty="0" smtClean="0"/>
              <a:t>2</a:t>
            </a:r>
            <a:r>
              <a:rPr lang="el-GR" sz="4400" b="1" u="sng" dirty="0" smtClean="0"/>
              <a:t>β</a:t>
            </a:r>
            <a:endParaRPr lang="el-GR" sz="4400" u="sng" dirty="0"/>
          </a:p>
        </p:txBody>
      </p:sp>
      <p:sp>
        <p:nvSpPr>
          <p:cNvPr id="471043" name="Rectangle 3"/>
          <p:cNvSpPr>
            <a:spLocks noGrp="1" noChangeArrowheads="1"/>
          </p:cNvSpPr>
          <p:nvPr>
            <p:ph type="body" idx="1"/>
          </p:nvPr>
        </p:nvSpPr>
        <p:spPr>
          <a:xfrm>
            <a:off x="323528" y="908720"/>
            <a:ext cx="8568952" cy="5616624"/>
          </a:xfrm>
          <a:solidFill>
            <a:srgbClr val="92F6F6"/>
          </a:solidFill>
          <a:ln>
            <a:solidFill>
              <a:srgbClr val="76E06E"/>
            </a:solidFill>
            <a:miter lim="800000"/>
            <a:headEnd/>
            <a:tailEnd/>
          </a:ln>
        </p:spPr>
        <p:txBody>
          <a:bodyPr/>
          <a:lstStyle/>
          <a:p>
            <a:pPr>
              <a:buFontTx/>
              <a:buNone/>
            </a:pPr>
            <a:r>
              <a:rPr lang="el-GR" b="1" u="sng" dirty="0">
                <a:solidFill>
                  <a:srgbClr val="0000FF"/>
                </a:solidFill>
              </a:rPr>
              <a:t>Δίδονται </a:t>
            </a:r>
            <a:r>
              <a:rPr lang="en-US" b="1" u="sng" dirty="0">
                <a:solidFill>
                  <a:srgbClr val="0000FF"/>
                </a:solidFill>
              </a:rPr>
              <a:t>:</a:t>
            </a:r>
            <a:endParaRPr lang="el-GR" b="1" u="sng" dirty="0">
              <a:solidFill>
                <a:srgbClr val="0000FF"/>
              </a:solidFill>
            </a:endParaRPr>
          </a:p>
          <a:p>
            <a:r>
              <a:rPr lang="el-GR" b="1" dirty="0">
                <a:solidFill>
                  <a:srgbClr val="0000FF"/>
                </a:solidFill>
              </a:rPr>
              <a:t>Πελάτες </a:t>
            </a:r>
            <a:r>
              <a:rPr lang="el-GR" b="1" dirty="0" smtClean="0">
                <a:solidFill>
                  <a:srgbClr val="0000FF"/>
                </a:solidFill>
              </a:rPr>
              <a:t>31/12/15 </a:t>
            </a:r>
            <a:r>
              <a:rPr lang="el-GR" b="1" dirty="0">
                <a:solidFill>
                  <a:srgbClr val="0000FF"/>
                </a:solidFill>
              </a:rPr>
              <a:t>= 5,000,000</a:t>
            </a:r>
          </a:p>
          <a:p>
            <a:r>
              <a:rPr lang="el-GR" b="1" dirty="0">
                <a:solidFill>
                  <a:srgbClr val="0000FF"/>
                </a:solidFill>
              </a:rPr>
              <a:t>Πελάτες </a:t>
            </a:r>
            <a:r>
              <a:rPr lang="el-GR" b="1" dirty="0" smtClean="0">
                <a:solidFill>
                  <a:srgbClr val="0000FF"/>
                </a:solidFill>
              </a:rPr>
              <a:t>31/12/16 </a:t>
            </a:r>
            <a:r>
              <a:rPr lang="el-GR" b="1" dirty="0">
                <a:solidFill>
                  <a:srgbClr val="0000FF"/>
                </a:solidFill>
              </a:rPr>
              <a:t>= 6,000,000</a:t>
            </a:r>
          </a:p>
          <a:p>
            <a:r>
              <a:rPr lang="el-GR" b="1" dirty="0">
                <a:solidFill>
                  <a:srgbClr val="0000FF"/>
                </a:solidFill>
              </a:rPr>
              <a:t>Πωλήσεις το </a:t>
            </a:r>
            <a:r>
              <a:rPr lang="el-GR" b="1" dirty="0" smtClean="0">
                <a:solidFill>
                  <a:srgbClr val="0000FF"/>
                </a:solidFill>
              </a:rPr>
              <a:t>2016 </a:t>
            </a:r>
            <a:r>
              <a:rPr lang="el-GR" b="1" dirty="0">
                <a:solidFill>
                  <a:srgbClr val="0000FF"/>
                </a:solidFill>
              </a:rPr>
              <a:t>= 10,000,000</a:t>
            </a:r>
          </a:p>
          <a:p>
            <a:r>
              <a:rPr lang="el-GR" b="1" dirty="0" smtClean="0">
                <a:solidFill>
                  <a:srgbClr val="C74FB6"/>
                </a:solidFill>
              </a:rPr>
              <a:t>Εισπράξεις </a:t>
            </a:r>
            <a:r>
              <a:rPr lang="el-GR" b="1" dirty="0">
                <a:solidFill>
                  <a:srgbClr val="C74FB6"/>
                </a:solidFill>
              </a:rPr>
              <a:t>από πελάτες το </a:t>
            </a:r>
            <a:r>
              <a:rPr lang="el-GR" b="1" dirty="0" smtClean="0">
                <a:solidFill>
                  <a:srgbClr val="C74FB6"/>
                </a:solidFill>
              </a:rPr>
              <a:t>2016 </a:t>
            </a:r>
            <a:r>
              <a:rPr lang="el-GR" b="1" dirty="0">
                <a:solidFill>
                  <a:srgbClr val="C74FB6"/>
                </a:solidFill>
              </a:rPr>
              <a:t>= </a:t>
            </a:r>
            <a:r>
              <a:rPr lang="el-GR" b="1" dirty="0" smtClean="0">
                <a:solidFill>
                  <a:srgbClr val="C74FB6"/>
                </a:solidFill>
              </a:rPr>
              <a:t>9,000,000</a:t>
            </a:r>
          </a:p>
          <a:p>
            <a:r>
              <a:rPr lang="el-GR" b="1" dirty="0" smtClean="0">
                <a:solidFill>
                  <a:schemeClr val="accent2">
                    <a:lumMod val="50000"/>
                  </a:schemeClr>
                </a:solidFill>
              </a:rPr>
              <a:t>Προμηθευτές 31/12/15 = 5,000,000</a:t>
            </a:r>
          </a:p>
          <a:p>
            <a:r>
              <a:rPr lang="el-GR" b="1" dirty="0" smtClean="0">
                <a:solidFill>
                  <a:schemeClr val="accent2">
                    <a:lumMod val="50000"/>
                  </a:schemeClr>
                </a:solidFill>
              </a:rPr>
              <a:t>Προμηθευτές 31/12/16 = 6,000,000</a:t>
            </a:r>
          </a:p>
          <a:p>
            <a:r>
              <a:rPr lang="el-GR" b="1" dirty="0" smtClean="0">
                <a:solidFill>
                  <a:schemeClr val="accent2">
                    <a:lumMod val="50000"/>
                  </a:schemeClr>
                </a:solidFill>
              </a:rPr>
              <a:t>Αγορές το 2016 = 10,000,000</a:t>
            </a:r>
          </a:p>
          <a:p>
            <a:r>
              <a:rPr lang="el-GR" b="1" dirty="0" smtClean="0">
                <a:solidFill>
                  <a:schemeClr val="accent6">
                    <a:lumMod val="50000"/>
                  </a:schemeClr>
                </a:solidFill>
              </a:rPr>
              <a:t>Πληρωμές σε Προμηθευτές το 2016 = 9,000,000</a:t>
            </a:r>
          </a:p>
          <a:p>
            <a:endParaRPr lang="el-GR" b="1" dirty="0">
              <a:solidFill>
                <a:srgbClr val="C74FB6"/>
              </a:solidFill>
            </a:endParaRPr>
          </a:p>
        </p:txBody>
      </p:sp>
    </p:spTree>
    <p:extLst>
      <p:ext uri="{BB962C8B-B14F-4D97-AF65-F5344CB8AC3E}">
        <p14:creationId xmlns:p14="http://schemas.microsoft.com/office/powerpoint/2010/main" xmlns="" val="1101629568"/>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1052736"/>
            <a:ext cx="8964488" cy="5616624"/>
          </a:xfrm>
        </p:spPr>
        <p:txBody>
          <a:bodyPr>
            <a:normAutofit/>
          </a:bodyPr>
          <a:lstStyle/>
          <a:p>
            <a:pPr algn="just">
              <a:defRPr/>
            </a:pPr>
            <a:r>
              <a:rPr lang="el-GR" sz="3200" b="1" dirty="0" smtClean="0"/>
              <a:t>Κεφάλαιο Κίνησης = Κυκλοφορούν Ενεργητικό – Βραχυπρόθεσμες Υποχρεώσεις</a:t>
            </a:r>
          </a:p>
          <a:p>
            <a:pPr algn="just">
              <a:defRPr/>
            </a:pPr>
            <a:r>
              <a:rPr lang="el-GR" sz="3200" b="1" dirty="0" smtClean="0"/>
              <a:t>Αν ΚΚ &lt; 1  η επιχείρηση αντιμετωπίζει προβλήματα ρευστότητας αφού δεν είναι σε θέση να αποπληρώσει τις βραχυπρόθεσμες υποχρεώσεις της και χρήζει επειγόντως ενίσχυσης</a:t>
            </a:r>
          </a:p>
          <a:p>
            <a:pPr algn="just">
              <a:defRPr/>
            </a:pPr>
            <a:r>
              <a:rPr lang="el-GR" sz="3200" b="1" dirty="0" smtClean="0"/>
              <a:t>Αν ΚΚ = 1 ή &gt; 1 η επιχείρηση είναι σε θέση να εξοφλήσει τις βραχυπρόθεσμες υποχρεώσεις της</a:t>
            </a:r>
            <a:endParaRPr lang="el-GR" sz="3200" b="1" dirty="0"/>
          </a:p>
        </p:txBody>
      </p:sp>
      <p:sp>
        <p:nvSpPr>
          <p:cNvPr id="3" name="2 - Τίτλος"/>
          <p:cNvSpPr>
            <a:spLocks noGrp="1"/>
          </p:cNvSpPr>
          <p:nvPr>
            <p:ph type="title"/>
          </p:nvPr>
        </p:nvSpPr>
        <p:spPr>
          <a:xfrm>
            <a:off x="539552" y="0"/>
            <a:ext cx="8229600" cy="980728"/>
          </a:xfrm>
        </p:spPr>
        <p:txBody>
          <a:bodyPr/>
          <a:lstStyle/>
          <a:p>
            <a:pPr algn="ctr"/>
            <a:r>
              <a:rPr lang="el-GR" b="1" dirty="0" smtClean="0">
                <a:solidFill>
                  <a:schemeClr val="bg1"/>
                </a:solidFill>
              </a:rPr>
              <a:t>ΚΕΦΑΛΑΙΟ ΚΙΝΗΣΗΣ</a:t>
            </a:r>
            <a:endParaRPr lang="el-GR" b="1" dirty="0">
              <a:solidFill>
                <a:schemeClr val="bg1"/>
              </a:solidFill>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79513" y="116633"/>
            <a:ext cx="8964488" cy="6741368"/>
          </a:xfrm>
        </p:spPr>
        <p:txBody>
          <a:bodyPr/>
          <a:lstStyle/>
          <a:p>
            <a:pPr>
              <a:lnSpc>
                <a:spcPct val="80000"/>
              </a:lnSpc>
            </a:pPr>
            <a:endParaRPr lang="en-US" sz="2000" dirty="0"/>
          </a:p>
          <a:p>
            <a:pPr>
              <a:lnSpc>
                <a:spcPct val="80000"/>
              </a:lnSpc>
            </a:pPr>
            <a:r>
              <a:rPr lang="el-GR" sz="2800" b="1" dirty="0" smtClean="0">
                <a:solidFill>
                  <a:srgbClr val="660066"/>
                </a:solidFill>
                <a:latin typeface="Times New Roman" pitchFamily="18" charset="0"/>
              </a:rPr>
              <a:t> </a:t>
            </a:r>
            <a:r>
              <a:rPr lang="el-GR" sz="2800" b="1" dirty="0">
                <a:solidFill>
                  <a:srgbClr val="660066"/>
                </a:solidFill>
                <a:latin typeface="Times New Roman" pitchFamily="18" charset="0"/>
              </a:rPr>
              <a:t>ΛΟΓΙΣΤΙΚΗ ΤΩΝ ΠΑΓΙΩΝ ΠΕΡΙΟΥΣΙΑΚΩΝ ΣΤΟΙΧΕΙΩΝ</a:t>
            </a:r>
            <a:endParaRPr lang="en-US" sz="2800" b="1" dirty="0">
              <a:solidFill>
                <a:srgbClr val="660066"/>
              </a:solidFill>
              <a:latin typeface="Times New Roman" pitchFamily="18" charset="0"/>
            </a:endParaRPr>
          </a:p>
          <a:p>
            <a:pPr>
              <a:lnSpc>
                <a:spcPct val="80000"/>
              </a:lnSpc>
            </a:pPr>
            <a:r>
              <a:rPr lang="el-GR" sz="2400" b="1" u="sng" dirty="0" smtClean="0">
                <a:latin typeface="Times New Roman" pitchFamily="18" charset="0"/>
              </a:rPr>
              <a:t>Γενικά </a:t>
            </a:r>
            <a:r>
              <a:rPr lang="el-GR" sz="2400" b="1" u="sng" dirty="0">
                <a:latin typeface="Times New Roman" pitchFamily="18" charset="0"/>
              </a:rPr>
              <a:t>περί του πάγιου ενεργητικού</a:t>
            </a:r>
            <a:endParaRPr lang="en-US" sz="2400" b="1" u="sng" dirty="0">
              <a:latin typeface="Times New Roman" pitchFamily="18" charset="0"/>
            </a:endParaRPr>
          </a:p>
          <a:p>
            <a:pPr algn="l">
              <a:lnSpc>
                <a:spcPct val="80000"/>
              </a:lnSpc>
            </a:pPr>
            <a:endParaRPr lang="en-US" sz="2400" dirty="0">
              <a:latin typeface="Times New Roman" pitchFamily="18" charset="0"/>
            </a:endParaRPr>
          </a:p>
          <a:p>
            <a:pPr algn="l">
              <a:lnSpc>
                <a:spcPct val="80000"/>
              </a:lnSpc>
            </a:pPr>
            <a:r>
              <a:rPr lang="en-US" sz="2400" dirty="0" smtClean="0">
                <a:latin typeface="Times New Roman" pitchFamily="18" charset="0"/>
              </a:rPr>
              <a:t>   </a:t>
            </a:r>
            <a:r>
              <a:rPr lang="el-GR" sz="2400" dirty="0">
                <a:latin typeface="Times New Roman" pitchFamily="18" charset="0"/>
              </a:rPr>
              <a:t>Στο πάγιο ενεργητικό περιλαμβάνεται το σύνολο των αγαθών, αξιών και</a:t>
            </a:r>
            <a:r>
              <a:rPr lang="en-US" sz="2400" dirty="0">
                <a:latin typeface="Times New Roman" pitchFamily="18" charset="0"/>
              </a:rPr>
              <a:t>                   </a:t>
            </a:r>
            <a:r>
              <a:rPr lang="el-GR" sz="2400" dirty="0">
                <a:latin typeface="Times New Roman" pitchFamily="18" charset="0"/>
              </a:rPr>
              <a:t>δικαιωμάτων που προορίζονται να παραμείνουν μακροχρόνια και με την ίδια περίπου</a:t>
            </a:r>
            <a:r>
              <a:rPr lang="en-US" sz="2400" dirty="0">
                <a:latin typeface="Times New Roman" pitchFamily="18" charset="0"/>
              </a:rPr>
              <a:t> </a:t>
            </a:r>
            <a:r>
              <a:rPr lang="el-GR" sz="2400" dirty="0">
                <a:latin typeface="Times New Roman" pitchFamily="18" charset="0"/>
              </a:rPr>
              <a:t>μορφή στην επιχείρηση με στόχο να χρησιμοποιούνται για την επίτευξη των σκοπών</a:t>
            </a:r>
            <a:r>
              <a:rPr lang="en-US" sz="2400" dirty="0">
                <a:latin typeface="Times New Roman" pitchFamily="18" charset="0"/>
              </a:rPr>
              <a:t> </a:t>
            </a:r>
            <a:r>
              <a:rPr lang="el-GR" sz="2400" dirty="0">
                <a:latin typeface="Times New Roman" pitchFamily="18" charset="0"/>
              </a:rPr>
              <a:t>της.</a:t>
            </a:r>
            <a:endParaRPr lang="en-US" sz="2400" dirty="0">
              <a:latin typeface="Times New Roman" pitchFamily="18" charset="0"/>
            </a:endParaRPr>
          </a:p>
          <a:p>
            <a:pPr algn="l">
              <a:lnSpc>
                <a:spcPct val="80000"/>
              </a:lnSpc>
            </a:pPr>
            <a:r>
              <a:rPr lang="en-US" sz="2400" dirty="0">
                <a:latin typeface="Times New Roman" pitchFamily="18" charset="0"/>
              </a:rPr>
              <a:t>   </a:t>
            </a:r>
            <a:r>
              <a:rPr lang="el-GR" sz="2400" dirty="0">
                <a:latin typeface="Times New Roman" pitchFamily="18" charset="0"/>
              </a:rPr>
              <a:t>Στο πάγιο ενεργητικό περιλαμβάνονται οι εξής μερικότερες κατηγορίες περιουσιακών στοιχείων:</a:t>
            </a:r>
          </a:p>
          <a:p>
            <a:pPr algn="l">
              <a:lnSpc>
                <a:spcPct val="80000"/>
              </a:lnSpc>
            </a:pPr>
            <a:r>
              <a:rPr lang="en-US" sz="2400" dirty="0">
                <a:latin typeface="Times New Roman" pitchFamily="18" charset="0"/>
              </a:rPr>
              <a:t>   </a:t>
            </a:r>
            <a:r>
              <a:rPr lang="el-GR" sz="2400" dirty="0">
                <a:latin typeface="Times New Roman" pitchFamily="18" charset="0"/>
              </a:rPr>
              <a:t>α</a:t>
            </a:r>
            <a:r>
              <a:rPr lang="el-GR" sz="2400" dirty="0" smtClean="0">
                <a:latin typeface="Times New Roman" pitchFamily="18" charset="0"/>
              </a:rPr>
              <a:t>) Ενσώματα </a:t>
            </a:r>
            <a:r>
              <a:rPr lang="el-GR" sz="2400" dirty="0">
                <a:latin typeface="Times New Roman" pitchFamily="18" charset="0"/>
              </a:rPr>
              <a:t>πάγια στοιχεία.</a:t>
            </a:r>
          </a:p>
          <a:p>
            <a:pPr algn="l">
              <a:lnSpc>
                <a:spcPct val="80000"/>
              </a:lnSpc>
            </a:pPr>
            <a:r>
              <a:rPr lang="en-US" sz="2400" dirty="0">
                <a:latin typeface="Times New Roman" pitchFamily="18" charset="0"/>
              </a:rPr>
              <a:t>   </a:t>
            </a:r>
            <a:r>
              <a:rPr lang="el-GR" sz="2400" dirty="0">
                <a:latin typeface="Times New Roman" pitchFamily="18" charset="0"/>
              </a:rPr>
              <a:t>β</a:t>
            </a:r>
            <a:r>
              <a:rPr lang="el-GR" sz="2400" dirty="0" smtClean="0">
                <a:latin typeface="Times New Roman" pitchFamily="18" charset="0"/>
              </a:rPr>
              <a:t>) Ασώματες </a:t>
            </a:r>
            <a:r>
              <a:rPr lang="el-GR" sz="2400" dirty="0">
                <a:latin typeface="Times New Roman" pitchFamily="18" charset="0"/>
              </a:rPr>
              <a:t>ακινητοποιήσεις ή άυλα πάγια στοιχεία.</a:t>
            </a:r>
          </a:p>
          <a:p>
            <a:pPr algn="l">
              <a:lnSpc>
                <a:spcPct val="80000"/>
              </a:lnSpc>
            </a:pPr>
            <a:r>
              <a:rPr lang="en-US" sz="2400" dirty="0">
                <a:latin typeface="Times New Roman" pitchFamily="18" charset="0"/>
              </a:rPr>
              <a:t>   </a:t>
            </a:r>
            <a:r>
              <a:rPr lang="el-GR" sz="2400" dirty="0">
                <a:latin typeface="Times New Roman" pitchFamily="18" charset="0"/>
              </a:rPr>
              <a:t>γ</a:t>
            </a:r>
            <a:r>
              <a:rPr lang="el-GR" sz="2400" dirty="0" smtClean="0">
                <a:latin typeface="Times New Roman" pitchFamily="18" charset="0"/>
              </a:rPr>
              <a:t>) Έξοδα </a:t>
            </a:r>
            <a:r>
              <a:rPr lang="el-GR" sz="2400" dirty="0">
                <a:latin typeface="Times New Roman" pitchFamily="18" charset="0"/>
              </a:rPr>
              <a:t>πολυετούς απόσβεσης.</a:t>
            </a:r>
          </a:p>
          <a:p>
            <a:pPr algn="l">
              <a:lnSpc>
                <a:spcPct val="80000"/>
              </a:lnSpc>
            </a:pPr>
            <a:r>
              <a:rPr lang="en-US" sz="2400" dirty="0">
                <a:latin typeface="Times New Roman" pitchFamily="18" charset="0"/>
              </a:rPr>
              <a:t>   </a:t>
            </a:r>
            <a:r>
              <a:rPr lang="el-GR" sz="2400" dirty="0">
                <a:latin typeface="Times New Roman" pitchFamily="18" charset="0"/>
              </a:rPr>
              <a:t>δ</a:t>
            </a:r>
            <a:r>
              <a:rPr lang="el-GR" sz="2400" dirty="0" smtClean="0">
                <a:latin typeface="Times New Roman" pitchFamily="18" charset="0"/>
              </a:rPr>
              <a:t>) Συμμετοχές </a:t>
            </a:r>
            <a:r>
              <a:rPr lang="el-GR" sz="2400" dirty="0">
                <a:latin typeface="Times New Roman" pitchFamily="18" charset="0"/>
              </a:rPr>
              <a:t>και μακροπρόθεσμες απαιτήσεις.</a:t>
            </a:r>
          </a:p>
          <a:p>
            <a:pPr algn="l">
              <a:lnSpc>
                <a:spcPct val="80000"/>
              </a:lnSpc>
            </a:pPr>
            <a:r>
              <a:rPr lang="en-US" sz="2400" dirty="0">
                <a:latin typeface="Times New Roman" pitchFamily="18" charset="0"/>
              </a:rPr>
              <a:t>   </a:t>
            </a:r>
            <a:r>
              <a:rPr lang="el-GR" sz="2400" dirty="0">
                <a:latin typeface="Times New Roman" pitchFamily="18" charset="0"/>
              </a:rPr>
              <a:t>ε</a:t>
            </a:r>
            <a:r>
              <a:rPr lang="el-GR" sz="2400" dirty="0" smtClean="0">
                <a:latin typeface="Times New Roman" pitchFamily="18" charset="0"/>
              </a:rPr>
              <a:t>) Προκαταβολές </a:t>
            </a:r>
            <a:r>
              <a:rPr lang="el-GR" sz="2400" dirty="0">
                <a:latin typeface="Times New Roman" pitchFamily="18" charset="0"/>
              </a:rPr>
              <a:t>κτήσεως παγίων.</a:t>
            </a:r>
            <a:endParaRPr lang="en-US" sz="24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051">
                                            <p:txEl>
                                              <p:pRg st="1" end="1"/>
                                            </p:txEl>
                                          </p:spTgt>
                                        </p:tgtEl>
                                        <p:attrNameLst>
                                          <p:attrName>style.visibility</p:attrName>
                                        </p:attrNameLst>
                                      </p:cBhvr>
                                      <p:to>
                                        <p:strVal val="visible"/>
                                      </p:to>
                                    </p:set>
                                    <p:animEffect transition="in" filter="dissolve">
                                      <p:cBhvr>
                                        <p:cTn id="7" dur="2000"/>
                                        <p:tgtEl>
                                          <p:spTgt spid="2051">
                                            <p:txEl>
                                              <p:pRg st="1" end="1"/>
                                            </p:txEl>
                                          </p:spTgt>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2051">
                                            <p:txEl>
                                              <p:pRg st="2" end="2"/>
                                            </p:txEl>
                                          </p:spTgt>
                                        </p:tgtEl>
                                        <p:attrNameLst>
                                          <p:attrName>style.visibility</p:attrName>
                                        </p:attrNameLst>
                                      </p:cBhvr>
                                      <p:to>
                                        <p:strVal val="visible"/>
                                      </p:to>
                                    </p:set>
                                    <p:anim calcmode="lin" valueType="num">
                                      <p:cBhvr>
                                        <p:cTn id="11" dur="2000" fill="hold"/>
                                        <p:tgtEl>
                                          <p:spTgt spid="2051">
                                            <p:txEl>
                                              <p:pRg st="2" end="2"/>
                                            </p:txEl>
                                          </p:spTgt>
                                        </p:tgtEl>
                                        <p:attrNameLst>
                                          <p:attrName>ppt_w</p:attrName>
                                        </p:attrNameLst>
                                      </p:cBhvr>
                                      <p:tavLst>
                                        <p:tav tm="0">
                                          <p:val>
                                            <p:fltVal val="0"/>
                                          </p:val>
                                        </p:tav>
                                        <p:tav tm="100000">
                                          <p:val>
                                            <p:strVal val="#ppt_w"/>
                                          </p:val>
                                        </p:tav>
                                      </p:tavLst>
                                    </p:anim>
                                    <p:anim calcmode="lin" valueType="num">
                                      <p:cBhvr>
                                        <p:cTn id="12" dur="2000" fill="hold"/>
                                        <p:tgtEl>
                                          <p:spTgt spid="2051">
                                            <p:txEl>
                                              <p:pRg st="2" end="2"/>
                                            </p:txEl>
                                          </p:spTgt>
                                        </p:tgtEl>
                                        <p:attrNameLst>
                                          <p:attrName>ppt_h</p:attrName>
                                        </p:attrNameLst>
                                      </p:cBhvr>
                                      <p:tavLst>
                                        <p:tav tm="0">
                                          <p:val>
                                            <p:fltVal val="0"/>
                                          </p:val>
                                        </p:tav>
                                        <p:tav tm="100000">
                                          <p:val>
                                            <p:strVal val="#ppt_h"/>
                                          </p:val>
                                        </p:tav>
                                      </p:tavLst>
                                    </p:anim>
                                    <p:animEffect transition="in" filter="fade">
                                      <p:cBhvr>
                                        <p:cTn id="13" dur="2000"/>
                                        <p:tgtEl>
                                          <p:spTgt spid="2051">
                                            <p:txEl>
                                              <p:pRg st="2" end="2"/>
                                            </p:txEl>
                                          </p:spTgt>
                                        </p:tgtEl>
                                      </p:cBhvr>
                                    </p:animEffect>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2051">
                                            <p:txEl>
                                              <p:pRg st="4" end="4"/>
                                            </p:txEl>
                                          </p:spTgt>
                                        </p:tgtEl>
                                        <p:attrNameLst>
                                          <p:attrName>style.visibility</p:attrName>
                                        </p:attrNameLst>
                                      </p:cBhvr>
                                      <p:to>
                                        <p:strVal val="visible"/>
                                      </p:to>
                                    </p:set>
                                    <p:anim calcmode="lin" valueType="num">
                                      <p:cBhvr additive="base">
                                        <p:cTn id="17" dur="2000" fill="hold"/>
                                        <p:tgtEl>
                                          <p:spTgt spid="2051">
                                            <p:txEl>
                                              <p:pRg st="4" end="4"/>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2051">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2051">
                                            <p:txEl>
                                              <p:pRg st="5" end="5"/>
                                            </p:txEl>
                                          </p:spTgt>
                                        </p:tgtEl>
                                        <p:attrNameLst>
                                          <p:attrName>style.visibility</p:attrName>
                                        </p:attrNameLst>
                                      </p:cBhvr>
                                      <p:to>
                                        <p:strVal val="visible"/>
                                      </p:to>
                                    </p:set>
                                    <p:anim calcmode="lin" valueType="num">
                                      <p:cBhvr additive="base">
                                        <p:cTn id="22" dur="2000" fill="hold"/>
                                        <p:tgtEl>
                                          <p:spTgt spid="2051">
                                            <p:txEl>
                                              <p:pRg st="5" end="5"/>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2051">
                                            <p:txEl>
                                              <p:pRg st="5" end="5"/>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0"/>
                                  </p:stCondLst>
                                  <p:childTnLst>
                                    <p:set>
                                      <p:cBhvr>
                                        <p:cTn id="26" dur="1" fill="hold">
                                          <p:stCondLst>
                                            <p:cond delay="0"/>
                                          </p:stCondLst>
                                        </p:cTn>
                                        <p:tgtEl>
                                          <p:spTgt spid="2051">
                                            <p:txEl>
                                              <p:pRg st="6" end="6"/>
                                            </p:txEl>
                                          </p:spTgt>
                                        </p:tgtEl>
                                        <p:attrNameLst>
                                          <p:attrName>style.visibility</p:attrName>
                                        </p:attrNameLst>
                                      </p:cBhvr>
                                      <p:to>
                                        <p:strVal val="visible"/>
                                      </p:to>
                                    </p:set>
                                    <p:anim calcmode="lin" valueType="num">
                                      <p:cBhvr additive="base">
                                        <p:cTn id="27" dur="2000" fill="hold"/>
                                        <p:tgtEl>
                                          <p:spTgt spid="2051">
                                            <p:txEl>
                                              <p:pRg st="6" end="6"/>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2051">
                                            <p:txEl>
                                              <p:pRg st="6" end="6"/>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nodeType="afterEffect">
                                  <p:stCondLst>
                                    <p:cond delay="0"/>
                                  </p:stCondLst>
                                  <p:childTnLst>
                                    <p:set>
                                      <p:cBhvr>
                                        <p:cTn id="31" dur="1" fill="hold">
                                          <p:stCondLst>
                                            <p:cond delay="0"/>
                                          </p:stCondLst>
                                        </p:cTn>
                                        <p:tgtEl>
                                          <p:spTgt spid="2051">
                                            <p:txEl>
                                              <p:pRg st="7" end="7"/>
                                            </p:txEl>
                                          </p:spTgt>
                                        </p:tgtEl>
                                        <p:attrNameLst>
                                          <p:attrName>style.visibility</p:attrName>
                                        </p:attrNameLst>
                                      </p:cBhvr>
                                      <p:to>
                                        <p:strVal val="visible"/>
                                      </p:to>
                                    </p:set>
                                    <p:anim calcmode="lin" valueType="num">
                                      <p:cBhvr additive="base">
                                        <p:cTn id="32" dur="2000" fill="hold"/>
                                        <p:tgtEl>
                                          <p:spTgt spid="2051">
                                            <p:txEl>
                                              <p:pRg st="7" end="7"/>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2051">
                                            <p:txEl>
                                              <p:pRg st="7" end="7"/>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2" presetClass="entr" presetSubtype="4" fill="hold" nodeType="afterEffect">
                                  <p:stCondLst>
                                    <p:cond delay="0"/>
                                  </p:stCondLst>
                                  <p:childTnLst>
                                    <p:set>
                                      <p:cBhvr>
                                        <p:cTn id="36" dur="1" fill="hold">
                                          <p:stCondLst>
                                            <p:cond delay="0"/>
                                          </p:stCondLst>
                                        </p:cTn>
                                        <p:tgtEl>
                                          <p:spTgt spid="2051">
                                            <p:txEl>
                                              <p:pRg st="8" end="8"/>
                                            </p:txEl>
                                          </p:spTgt>
                                        </p:tgtEl>
                                        <p:attrNameLst>
                                          <p:attrName>style.visibility</p:attrName>
                                        </p:attrNameLst>
                                      </p:cBhvr>
                                      <p:to>
                                        <p:strVal val="visible"/>
                                      </p:to>
                                    </p:set>
                                    <p:anim calcmode="lin" valueType="num">
                                      <p:cBhvr additive="base">
                                        <p:cTn id="37" dur="2000" fill="hold"/>
                                        <p:tgtEl>
                                          <p:spTgt spid="2051">
                                            <p:txEl>
                                              <p:pRg st="8" end="8"/>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2051">
                                            <p:txEl>
                                              <p:pRg st="8" end="8"/>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4000"/>
                            </p:stCondLst>
                            <p:childTnLst>
                              <p:par>
                                <p:cTn id="40" presetID="2" presetClass="entr" presetSubtype="4" fill="hold" nodeType="afterEffect">
                                  <p:stCondLst>
                                    <p:cond delay="0"/>
                                  </p:stCondLst>
                                  <p:childTnLst>
                                    <p:set>
                                      <p:cBhvr>
                                        <p:cTn id="41" dur="1" fill="hold">
                                          <p:stCondLst>
                                            <p:cond delay="0"/>
                                          </p:stCondLst>
                                        </p:cTn>
                                        <p:tgtEl>
                                          <p:spTgt spid="2051">
                                            <p:txEl>
                                              <p:pRg st="9" end="9"/>
                                            </p:txEl>
                                          </p:spTgt>
                                        </p:tgtEl>
                                        <p:attrNameLst>
                                          <p:attrName>style.visibility</p:attrName>
                                        </p:attrNameLst>
                                      </p:cBhvr>
                                      <p:to>
                                        <p:strVal val="visible"/>
                                      </p:to>
                                    </p:set>
                                    <p:anim calcmode="lin" valueType="num">
                                      <p:cBhvr additive="base">
                                        <p:cTn id="42" dur="2000" fill="hold"/>
                                        <p:tgtEl>
                                          <p:spTgt spid="2051">
                                            <p:txEl>
                                              <p:pRg st="9" end="9"/>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2051">
                                            <p:txEl>
                                              <p:pRg st="9" end="9"/>
                                            </p:txEl>
                                          </p:spTgt>
                                        </p:tgtEl>
                                        <p:attrNameLst>
                                          <p:attrName>ppt_y</p:attrName>
                                        </p:attrNameLst>
                                      </p:cBhvr>
                                      <p:tavLst>
                                        <p:tav tm="0">
                                          <p:val>
                                            <p:strVal val="1+#ppt_h/2"/>
                                          </p:val>
                                        </p:tav>
                                        <p:tav tm="100000">
                                          <p:val>
                                            <p:strVal val="#ppt_y"/>
                                          </p:val>
                                        </p:tav>
                                      </p:tavLst>
                                    </p:anim>
                                  </p:childTnLst>
                                </p:cTn>
                              </p:par>
                            </p:childTnLst>
                          </p:cTn>
                        </p:par>
                        <p:par>
                          <p:cTn id="44" fill="hold">
                            <p:stCondLst>
                              <p:cond delay="16000"/>
                            </p:stCondLst>
                            <p:childTnLst>
                              <p:par>
                                <p:cTn id="45" presetID="2" presetClass="entr" presetSubtype="4" fill="hold" nodeType="afterEffect">
                                  <p:stCondLst>
                                    <p:cond delay="0"/>
                                  </p:stCondLst>
                                  <p:childTnLst>
                                    <p:set>
                                      <p:cBhvr>
                                        <p:cTn id="46" dur="1" fill="hold">
                                          <p:stCondLst>
                                            <p:cond delay="0"/>
                                          </p:stCondLst>
                                        </p:cTn>
                                        <p:tgtEl>
                                          <p:spTgt spid="2051">
                                            <p:txEl>
                                              <p:pRg st="10" end="10"/>
                                            </p:txEl>
                                          </p:spTgt>
                                        </p:tgtEl>
                                        <p:attrNameLst>
                                          <p:attrName>style.visibility</p:attrName>
                                        </p:attrNameLst>
                                      </p:cBhvr>
                                      <p:to>
                                        <p:strVal val="visible"/>
                                      </p:to>
                                    </p:set>
                                    <p:anim calcmode="lin" valueType="num">
                                      <p:cBhvr additive="base">
                                        <p:cTn id="47" dur="2000" fill="hold"/>
                                        <p:tgtEl>
                                          <p:spTgt spid="2051">
                                            <p:txEl>
                                              <p:pRg st="10" end="10"/>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205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sz="half" idx="1"/>
          </p:nvPr>
        </p:nvSpPr>
        <p:spPr>
          <a:xfrm>
            <a:off x="250825" y="188913"/>
            <a:ext cx="8893175" cy="6480175"/>
          </a:xfrm>
        </p:spPr>
        <p:txBody>
          <a:bodyPr/>
          <a:lstStyle/>
          <a:p>
            <a:pPr>
              <a:lnSpc>
                <a:spcPct val="80000"/>
              </a:lnSpc>
              <a:buFontTx/>
              <a:buNone/>
            </a:pPr>
            <a:r>
              <a:rPr lang="el-GR" sz="600" i="1" dirty="0">
                <a:latin typeface="Times New Roman" pitchFamily="18" charset="0"/>
              </a:rPr>
              <a:t>			  </a:t>
            </a:r>
            <a:endParaRPr lang="en-US" sz="600" i="1" dirty="0">
              <a:latin typeface="Times New Roman" pitchFamily="18" charset="0"/>
            </a:endParaRPr>
          </a:p>
          <a:p>
            <a:pPr>
              <a:lnSpc>
                <a:spcPct val="80000"/>
              </a:lnSpc>
              <a:buFontTx/>
              <a:buNone/>
            </a:pPr>
            <a:r>
              <a:rPr lang="el-GR" sz="2000" dirty="0">
                <a:latin typeface="Times New Roman" pitchFamily="18" charset="0"/>
              </a:rPr>
              <a:t>Σημειώνεται ότι τα έξοδα πολυετούς αποσβέσεως, οι συμμετοχές και</a:t>
            </a:r>
            <a:endParaRPr lang="en-US" sz="2000" dirty="0">
              <a:latin typeface="Times New Roman" pitchFamily="18" charset="0"/>
            </a:endParaRPr>
          </a:p>
          <a:p>
            <a:pPr>
              <a:lnSpc>
                <a:spcPct val="80000"/>
              </a:lnSpc>
              <a:buFontTx/>
              <a:buNone/>
            </a:pPr>
            <a:r>
              <a:rPr lang="el-GR" sz="2000" dirty="0">
                <a:latin typeface="Times New Roman" pitchFamily="18" charset="0"/>
              </a:rPr>
              <a:t>μακροπρόθεσμες απαιτήσεις δεν είναι πάγια περιουσιακά στοιχεία, αλλά απλώς </a:t>
            </a:r>
            <a:endParaRPr lang="en-US" sz="2000" dirty="0">
              <a:latin typeface="Times New Roman" pitchFamily="18" charset="0"/>
            </a:endParaRPr>
          </a:p>
          <a:p>
            <a:pPr>
              <a:lnSpc>
                <a:spcPct val="80000"/>
              </a:lnSpc>
              <a:buFontTx/>
              <a:buNone/>
            </a:pPr>
            <a:r>
              <a:rPr lang="el-GR" sz="2000" dirty="0">
                <a:latin typeface="Times New Roman" pitchFamily="18" charset="0"/>
              </a:rPr>
              <a:t>καταχωρούνται στην κατηγορία του πάγιου ενεργητικού γιατί είναι στοιχεία που </a:t>
            </a:r>
            <a:endParaRPr lang="en-US" sz="2000" dirty="0">
              <a:latin typeface="Times New Roman" pitchFamily="18" charset="0"/>
            </a:endParaRPr>
          </a:p>
          <a:p>
            <a:pPr>
              <a:lnSpc>
                <a:spcPct val="80000"/>
              </a:lnSpc>
              <a:buFontTx/>
              <a:buNone/>
            </a:pPr>
            <a:r>
              <a:rPr lang="el-GR" sz="2000" dirty="0">
                <a:latin typeface="Times New Roman" pitchFamily="18" charset="0"/>
              </a:rPr>
              <a:t>ρευστοποιούνται σε περισσότερες από μία χρήσεις. </a:t>
            </a:r>
            <a:endParaRPr lang="en-US" sz="2000"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r>
              <a:rPr lang="el-GR" sz="2000" dirty="0">
                <a:latin typeface="Times New Roman" pitchFamily="18" charset="0"/>
              </a:rPr>
              <a:t>Σύμφωνα με τις διατάξεις του Ε.Γ.Λ.Σ., το πάγιο ενεργητικό παρακολουθείται στα </a:t>
            </a:r>
            <a:endParaRPr lang="en-US" sz="2000" dirty="0">
              <a:latin typeface="Times New Roman" pitchFamily="18" charset="0"/>
            </a:endParaRPr>
          </a:p>
          <a:p>
            <a:pPr>
              <a:lnSpc>
                <a:spcPct val="80000"/>
              </a:lnSpc>
              <a:buFontTx/>
              <a:buNone/>
            </a:pPr>
            <a:r>
              <a:rPr lang="el-GR" sz="2000" dirty="0">
                <a:latin typeface="Times New Roman" pitchFamily="18" charset="0"/>
              </a:rPr>
              <a:t>λογιστικά βιβλία των επιχειρήσεων στους εξής πρωτοβάθμιους λογαριασμούς:</a:t>
            </a:r>
            <a:endParaRPr lang="el-GR" sz="2000" b="1" dirty="0">
              <a:latin typeface="Times New Roman" pitchFamily="18" charset="0"/>
            </a:endParaRPr>
          </a:p>
          <a:p>
            <a:pPr>
              <a:lnSpc>
                <a:spcPct val="80000"/>
              </a:lnSpc>
              <a:buFontTx/>
              <a:buNone/>
            </a:pPr>
            <a:r>
              <a:rPr lang="el-GR" sz="2000" b="1" i="1" dirty="0" smtClean="0">
                <a:solidFill>
                  <a:srgbClr val="993366"/>
                </a:solidFill>
                <a:latin typeface="Times New Roman" pitchFamily="18" charset="0"/>
              </a:rPr>
              <a:t>Κωδικός</a:t>
            </a:r>
            <a:r>
              <a:rPr lang="el-GR" sz="2000" b="1" dirty="0">
                <a:solidFill>
                  <a:srgbClr val="993366"/>
                </a:solidFill>
                <a:latin typeface="Times New Roman" pitchFamily="18" charset="0"/>
              </a:rPr>
              <a:t>	</a:t>
            </a:r>
            <a:r>
              <a:rPr lang="en-US" sz="2000" b="1" dirty="0">
                <a:solidFill>
                  <a:srgbClr val="993366"/>
                </a:solidFill>
                <a:latin typeface="Times New Roman" pitchFamily="18" charset="0"/>
              </a:rPr>
              <a:t>                                                </a:t>
            </a:r>
            <a:r>
              <a:rPr lang="el-GR" sz="2000" b="1" i="1" dirty="0">
                <a:solidFill>
                  <a:srgbClr val="993366"/>
                </a:solidFill>
                <a:latin typeface="Times New Roman" pitchFamily="18" charset="0"/>
              </a:rPr>
              <a:t>Λογαριασμός</a:t>
            </a:r>
          </a:p>
          <a:p>
            <a:pPr algn="just">
              <a:lnSpc>
                <a:spcPct val="80000"/>
              </a:lnSpc>
              <a:buFontTx/>
              <a:buNone/>
            </a:pPr>
            <a:r>
              <a:rPr lang="en-US" sz="2000" dirty="0">
                <a:latin typeface="Times New Roman" pitchFamily="18" charset="0"/>
              </a:rPr>
              <a:t>     </a:t>
            </a:r>
            <a:r>
              <a:rPr lang="el-GR" sz="2000" dirty="0" smtClean="0">
                <a:latin typeface="Times New Roman" pitchFamily="18" charset="0"/>
              </a:rPr>
              <a:t>10</a:t>
            </a:r>
            <a:r>
              <a:rPr lang="en-US" sz="2000" dirty="0" smtClean="0">
                <a:latin typeface="Times New Roman" pitchFamily="18" charset="0"/>
              </a:rPr>
              <a:t> </a:t>
            </a:r>
            <a:r>
              <a:rPr lang="en-US" sz="2000" dirty="0">
                <a:latin typeface="Times New Roman" pitchFamily="18" charset="0"/>
              </a:rPr>
              <a:t>	                                           </a:t>
            </a:r>
            <a:r>
              <a:rPr lang="el-GR" sz="2000" dirty="0">
                <a:latin typeface="Times New Roman" pitchFamily="18" charset="0"/>
              </a:rPr>
              <a:t>Εδαφικές εκτάσεις</a:t>
            </a:r>
            <a:endParaRPr lang="en-US" sz="2000" dirty="0">
              <a:latin typeface="Times New Roman" pitchFamily="18" charset="0"/>
            </a:endParaRPr>
          </a:p>
          <a:p>
            <a:pPr algn="just">
              <a:lnSpc>
                <a:spcPct val="80000"/>
              </a:lnSpc>
              <a:buFontTx/>
              <a:buNone/>
            </a:pPr>
            <a:r>
              <a:rPr lang="en-US" sz="2000" dirty="0">
                <a:latin typeface="Times New Roman" pitchFamily="18" charset="0"/>
              </a:rPr>
              <a:t>     </a:t>
            </a:r>
            <a:r>
              <a:rPr lang="el-GR" sz="2000" dirty="0">
                <a:latin typeface="Times New Roman" pitchFamily="18" charset="0"/>
              </a:rPr>
              <a:t>11</a:t>
            </a:r>
            <a:r>
              <a:rPr lang="en-US" sz="2000" dirty="0">
                <a:latin typeface="Times New Roman" pitchFamily="18" charset="0"/>
              </a:rPr>
              <a:t>                                    	</a:t>
            </a:r>
            <a:r>
              <a:rPr lang="el-GR" sz="2000" dirty="0">
                <a:latin typeface="Times New Roman" pitchFamily="18" charset="0"/>
              </a:rPr>
              <a:t>Κτίρια- Εγκαταστάσεις-Τεχνικά έργα</a:t>
            </a:r>
          </a:p>
          <a:p>
            <a:pPr algn="just">
              <a:lnSpc>
                <a:spcPct val="80000"/>
              </a:lnSpc>
              <a:buFontTx/>
              <a:buNone/>
            </a:pPr>
            <a:r>
              <a:rPr lang="en-US" sz="2000" dirty="0">
                <a:latin typeface="Times New Roman" pitchFamily="18" charset="0"/>
              </a:rPr>
              <a:t>     </a:t>
            </a:r>
            <a:r>
              <a:rPr lang="el-GR" sz="2000" dirty="0">
                <a:latin typeface="Times New Roman" pitchFamily="18" charset="0"/>
              </a:rPr>
              <a:t>12</a:t>
            </a:r>
            <a:r>
              <a:rPr lang="en-US" sz="2000" dirty="0">
                <a:latin typeface="Times New Roman" pitchFamily="18" charset="0"/>
              </a:rPr>
              <a:t>          </a:t>
            </a:r>
            <a:r>
              <a:rPr lang="en-US" sz="2000" dirty="0" smtClean="0">
                <a:latin typeface="Times New Roman" pitchFamily="18" charset="0"/>
              </a:rPr>
              <a:t> </a:t>
            </a:r>
            <a:r>
              <a:rPr lang="el-GR" sz="2000" dirty="0">
                <a:latin typeface="Times New Roman" pitchFamily="18" charset="0"/>
              </a:rPr>
              <a:t>Μηχανήματα- Τεχνικές εγκαταστάσεις- Λοιπός</a:t>
            </a:r>
            <a:r>
              <a:rPr lang="en-US" sz="2000" dirty="0">
                <a:latin typeface="Times New Roman" pitchFamily="18" charset="0"/>
              </a:rPr>
              <a:t> </a:t>
            </a:r>
            <a:r>
              <a:rPr lang="el-GR" sz="2000" dirty="0">
                <a:latin typeface="Times New Roman" pitchFamily="18" charset="0"/>
              </a:rPr>
              <a:t>μηχανολογικός</a:t>
            </a:r>
            <a:endParaRPr lang="en-US" sz="2000" dirty="0">
              <a:latin typeface="Times New Roman" pitchFamily="18" charset="0"/>
            </a:endParaRPr>
          </a:p>
          <a:p>
            <a:pPr algn="just">
              <a:lnSpc>
                <a:spcPct val="80000"/>
              </a:lnSpc>
              <a:buFontTx/>
              <a:buNone/>
            </a:pPr>
            <a:r>
              <a:rPr lang="en-US" sz="2000" dirty="0">
                <a:latin typeface="Times New Roman" pitchFamily="18" charset="0"/>
              </a:rPr>
              <a:t>                           </a:t>
            </a:r>
            <a:r>
              <a:rPr lang="el-GR" sz="2000" dirty="0">
                <a:latin typeface="Times New Roman" pitchFamily="18" charset="0"/>
              </a:rPr>
              <a:t>εξοπλισμός</a:t>
            </a:r>
            <a:endParaRPr lang="en-US" sz="2000" dirty="0">
              <a:latin typeface="Times New Roman" pitchFamily="18" charset="0"/>
            </a:endParaRPr>
          </a:p>
          <a:p>
            <a:pPr algn="just">
              <a:lnSpc>
                <a:spcPct val="80000"/>
              </a:lnSpc>
              <a:buFontTx/>
              <a:buNone/>
            </a:pPr>
            <a:r>
              <a:rPr lang="en-US" sz="2000" dirty="0">
                <a:latin typeface="Times New Roman" pitchFamily="18" charset="0"/>
              </a:rPr>
              <a:t>     </a:t>
            </a:r>
            <a:r>
              <a:rPr lang="el-GR" sz="2000" dirty="0">
                <a:latin typeface="Times New Roman" pitchFamily="18" charset="0"/>
              </a:rPr>
              <a:t>13	</a:t>
            </a:r>
            <a:r>
              <a:rPr lang="en-US" sz="2000" dirty="0">
                <a:latin typeface="Times New Roman" pitchFamily="18" charset="0"/>
              </a:rPr>
              <a:t>                                             </a:t>
            </a:r>
            <a:r>
              <a:rPr lang="el-GR" sz="2000" dirty="0">
                <a:latin typeface="Times New Roman" pitchFamily="18" charset="0"/>
              </a:rPr>
              <a:t>Μεταφορικά μέσα</a:t>
            </a:r>
          </a:p>
          <a:p>
            <a:pPr algn="just">
              <a:lnSpc>
                <a:spcPct val="80000"/>
              </a:lnSpc>
              <a:buFontTx/>
              <a:buNone/>
            </a:pPr>
            <a:r>
              <a:rPr lang="el-GR" sz="2000" dirty="0">
                <a:latin typeface="Times New Roman" pitchFamily="18" charset="0"/>
              </a:rPr>
              <a:t> </a:t>
            </a:r>
            <a:r>
              <a:rPr lang="en-US" sz="2000" dirty="0">
                <a:latin typeface="Times New Roman" pitchFamily="18" charset="0"/>
              </a:rPr>
              <a:t>    </a:t>
            </a:r>
            <a:r>
              <a:rPr lang="el-GR" sz="2000" dirty="0">
                <a:latin typeface="Times New Roman" pitchFamily="18" charset="0"/>
              </a:rPr>
              <a:t>14</a:t>
            </a:r>
            <a:r>
              <a:rPr lang="en-US" sz="2000" dirty="0">
                <a:latin typeface="Times New Roman" pitchFamily="18" charset="0"/>
              </a:rPr>
              <a:t>                                                  </a:t>
            </a:r>
            <a:r>
              <a:rPr lang="el-GR" sz="2000" dirty="0">
                <a:latin typeface="Times New Roman" pitchFamily="18" charset="0"/>
              </a:rPr>
              <a:t>Έπιπλα και λοιπός εξοπλισμός</a:t>
            </a:r>
          </a:p>
          <a:p>
            <a:pPr algn="just">
              <a:lnSpc>
                <a:spcPct val="80000"/>
              </a:lnSpc>
              <a:buFontTx/>
              <a:buNone/>
            </a:pPr>
            <a:r>
              <a:rPr lang="en-US" sz="2000" dirty="0">
                <a:latin typeface="Times New Roman" pitchFamily="18" charset="0"/>
              </a:rPr>
              <a:t>     </a:t>
            </a:r>
            <a:r>
              <a:rPr lang="el-GR" sz="2000" dirty="0">
                <a:latin typeface="Times New Roman" pitchFamily="18" charset="0"/>
              </a:rPr>
              <a:t>15	</a:t>
            </a:r>
            <a:r>
              <a:rPr lang="en-US" sz="2000" dirty="0">
                <a:latin typeface="Times New Roman" pitchFamily="18" charset="0"/>
              </a:rPr>
              <a:t>             </a:t>
            </a:r>
            <a:r>
              <a:rPr lang="el-GR" sz="2000" dirty="0">
                <a:latin typeface="Times New Roman" pitchFamily="18" charset="0"/>
              </a:rPr>
              <a:t>Ακινητοποιήσεις υπό εκτέλεση και προκαταβολές κτήσεως</a:t>
            </a:r>
            <a:r>
              <a:rPr lang="en-US" sz="2000" dirty="0">
                <a:latin typeface="Times New Roman" pitchFamily="18" charset="0"/>
              </a:rPr>
              <a:t> </a:t>
            </a:r>
            <a:r>
              <a:rPr lang="el-GR" sz="2000" dirty="0">
                <a:latin typeface="Times New Roman" pitchFamily="18" charset="0"/>
              </a:rPr>
              <a:t>παγίων</a:t>
            </a:r>
          </a:p>
          <a:p>
            <a:pPr algn="just">
              <a:lnSpc>
                <a:spcPct val="80000"/>
              </a:lnSpc>
              <a:buFontTx/>
              <a:buNone/>
            </a:pPr>
            <a:r>
              <a:rPr lang="el-GR" sz="2000" dirty="0">
                <a:latin typeface="Times New Roman" pitchFamily="18" charset="0"/>
              </a:rPr>
              <a:t> </a:t>
            </a:r>
            <a:r>
              <a:rPr lang="en-US" sz="2000" dirty="0">
                <a:latin typeface="Times New Roman" pitchFamily="18" charset="0"/>
              </a:rPr>
              <a:t>    </a:t>
            </a:r>
            <a:r>
              <a:rPr lang="el-GR" sz="2000" dirty="0">
                <a:latin typeface="Times New Roman" pitchFamily="18" charset="0"/>
              </a:rPr>
              <a:t>16</a:t>
            </a:r>
            <a:r>
              <a:rPr lang="en-US" sz="2000" dirty="0">
                <a:latin typeface="Times New Roman" pitchFamily="18" charset="0"/>
              </a:rPr>
              <a:t>                  </a:t>
            </a:r>
            <a:r>
              <a:rPr lang="el-GR" sz="2000" dirty="0">
                <a:latin typeface="Times New Roman" pitchFamily="18" charset="0"/>
              </a:rPr>
              <a:t>Ασώματες ακινητοποιήσεις και έξοδα πολυετούς</a:t>
            </a:r>
            <a:r>
              <a:rPr lang="en-US" sz="2000" dirty="0">
                <a:latin typeface="Times New Roman" pitchFamily="18" charset="0"/>
              </a:rPr>
              <a:t> </a:t>
            </a:r>
            <a:r>
              <a:rPr lang="el-GR" sz="2000" dirty="0">
                <a:latin typeface="Times New Roman" pitchFamily="18" charset="0"/>
              </a:rPr>
              <a:t>αποσβέσεως</a:t>
            </a:r>
          </a:p>
          <a:p>
            <a:pPr algn="just">
              <a:lnSpc>
                <a:spcPct val="80000"/>
              </a:lnSpc>
              <a:buFontTx/>
              <a:buNone/>
            </a:pPr>
            <a:r>
              <a:rPr lang="el-GR" sz="2000" dirty="0">
                <a:latin typeface="Times New Roman" pitchFamily="18" charset="0"/>
              </a:rPr>
              <a:t> </a:t>
            </a:r>
            <a:r>
              <a:rPr lang="en-US" sz="2000" dirty="0">
                <a:latin typeface="Times New Roman" pitchFamily="18" charset="0"/>
              </a:rPr>
              <a:t>    </a:t>
            </a:r>
            <a:r>
              <a:rPr lang="el-GR" sz="2000" dirty="0">
                <a:latin typeface="Times New Roman" pitchFamily="18" charset="0"/>
              </a:rPr>
              <a:t>17</a:t>
            </a:r>
            <a:r>
              <a:rPr lang="en-US" sz="2000" dirty="0">
                <a:latin typeface="Times New Roman" pitchFamily="18" charset="0"/>
              </a:rPr>
              <a:t>                  </a:t>
            </a:r>
            <a:r>
              <a:rPr lang="el-GR" sz="2000" dirty="0">
                <a:latin typeface="Times New Roman" pitchFamily="18" charset="0"/>
              </a:rPr>
              <a:t>Συμμετοχές και άλλες μακροπρόθεσμες</a:t>
            </a:r>
            <a:r>
              <a:rPr lang="en-US" sz="2000" dirty="0">
                <a:latin typeface="Times New Roman" pitchFamily="18" charset="0"/>
              </a:rPr>
              <a:t> </a:t>
            </a:r>
            <a:r>
              <a:rPr lang="el-GR" sz="2000" dirty="0">
                <a:latin typeface="Times New Roman" pitchFamily="18" charset="0"/>
              </a:rPr>
              <a:t> χρηματοοικονομικές </a:t>
            </a:r>
            <a:r>
              <a:rPr lang="en-US" sz="2000" dirty="0">
                <a:latin typeface="Times New Roman" pitchFamily="18" charset="0"/>
              </a:rPr>
              <a:t> </a:t>
            </a:r>
          </a:p>
          <a:p>
            <a:pPr algn="just">
              <a:lnSpc>
                <a:spcPct val="80000"/>
              </a:lnSpc>
              <a:buFontTx/>
              <a:buNone/>
            </a:pPr>
            <a:r>
              <a:rPr lang="en-US" sz="2000" dirty="0">
                <a:latin typeface="Times New Roman" pitchFamily="18" charset="0"/>
              </a:rPr>
              <a:t>                           </a:t>
            </a:r>
            <a:r>
              <a:rPr lang="el-GR" sz="2000" dirty="0">
                <a:latin typeface="Times New Roman" pitchFamily="18" charset="0"/>
              </a:rPr>
              <a:t>απαιτήσεις</a:t>
            </a:r>
            <a:endParaRPr lang="en-US" sz="900" b="1" dirty="0">
              <a:latin typeface="Times New Roman" pitchFamily="18" charset="0"/>
            </a:endParaRPr>
          </a:p>
          <a:p>
            <a:pPr>
              <a:lnSpc>
                <a:spcPct val="80000"/>
              </a:lnSpc>
              <a:buFontTx/>
              <a:buNone/>
            </a:pPr>
            <a:endParaRPr lang="en-US" sz="900" b="1" dirty="0">
              <a:latin typeface="Times New Roman" pitchFamily="18" charset="0"/>
            </a:endParaRPr>
          </a:p>
          <a:p>
            <a:pPr>
              <a:lnSpc>
                <a:spcPct val="80000"/>
              </a:lnSpc>
              <a:buFontTx/>
              <a:buNone/>
            </a:pPr>
            <a:endParaRPr lang="en-US" sz="900" b="1" dirty="0">
              <a:latin typeface="Times New Roman" pitchFamily="18" charset="0"/>
            </a:endParaRPr>
          </a:p>
          <a:p>
            <a:pPr>
              <a:lnSpc>
                <a:spcPct val="80000"/>
              </a:lnSpc>
              <a:buFontTx/>
              <a:buNone/>
            </a:pPr>
            <a:endParaRPr lang="en-US" sz="900" b="1" dirty="0">
              <a:latin typeface="Times New Roman" pitchFamily="18" charset="0"/>
            </a:endParaRPr>
          </a:p>
          <a:p>
            <a:pPr>
              <a:lnSpc>
                <a:spcPct val="80000"/>
              </a:lnSpc>
              <a:buFontTx/>
              <a:buNone/>
            </a:pPr>
            <a:endParaRPr lang="en-US" sz="900" b="1" dirty="0">
              <a:latin typeface="Times New Roman" pitchFamily="18" charset="0"/>
            </a:endParaRPr>
          </a:p>
        </p:txBody>
      </p:sp>
      <p:sp>
        <p:nvSpPr>
          <p:cNvPr id="3179" name="Line 107"/>
          <p:cNvSpPr>
            <a:spLocks noChangeShapeType="1"/>
          </p:cNvSpPr>
          <p:nvPr/>
        </p:nvSpPr>
        <p:spPr bwMode="auto">
          <a:xfrm>
            <a:off x="395536" y="2924944"/>
            <a:ext cx="7993062" cy="0"/>
          </a:xfrm>
          <a:prstGeom prst="line">
            <a:avLst/>
          </a:prstGeom>
          <a:noFill/>
          <a:ln w="9525">
            <a:solidFill>
              <a:srgbClr val="993366"/>
            </a:solidFill>
            <a:round/>
            <a:headEnd/>
            <a:tailEnd/>
          </a:ln>
          <a:effectLst/>
        </p:spPr>
        <p:txBody>
          <a:bodyPr/>
          <a:lstStyle/>
          <a:p>
            <a:endParaRPr lang="el-GR" dirty="0"/>
          </a:p>
        </p:txBody>
      </p:sp>
      <p:sp>
        <p:nvSpPr>
          <p:cNvPr id="3180" name="Line 108"/>
          <p:cNvSpPr>
            <a:spLocks noChangeShapeType="1"/>
          </p:cNvSpPr>
          <p:nvPr/>
        </p:nvSpPr>
        <p:spPr bwMode="auto">
          <a:xfrm>
            <a:off x="1547813" y="2781300"/>
            <a:ext cx="0" cy="3743325"/>
          </a:xfrm>
          <a:prstGeom prst="line">
            <a:avLst/>
          </a:prstGeom>
          <a:noFill/>
          <a:ln w="9525">
            <a:solidFill>
              <a:srgbClr val="993366"/>
            </a:solidFill>
            <a:round/>
            <a:headEnd/>
            <a:tailEnd/>
          </a:ln>
          <a:effectLst/>
        </p:spPr>
        <p:txBody>
          <a:bodyPr/>
          <a:lstStyle/>
          <a:p>
            <a:endParaRPr lang="el-GR" dirty="0"/>
          </a:p>
        </p:txBody>
      </p:sp>
      <p:sp>
        <p:nvSpPr>
          <p:cNvPr id="3181" name="Line 109"/>
          <p:cNvSpPr>
            <a:spLocks noChangeShapeType="1"/>
          </p:cNvSpPr>
          <p:nvPr/>
        </p:nvSpPr>
        <p:spPr bwMode="auto">
          <a:xfrm>
            <a:off x="467544" y="3212976"/>
            <a:ext cx="8280400" cy="0"/>
          </a:xfrm>
          <a:prstGeom prst="line">
            <a:avLst/>
          </a:prstGeom>
          <a:noFill/>
          <a:ln w="9525">
            <a:solidFill>
              <a:srgbClr val="993366"/>
            </a:solidFill>
            <a:round/>
            <a:headEnd/>
            <a:tailEnd/>
          </a:ln>
          <a:effectLst/>
        </p:spPr>
        <p:txBody>
          <a:bodyPr/>
          <a:lstStyle/>
          <a:p>
            <a:endParaRPr lang="el-GR" dirty="0"/>
          </a:p>
        </p:txBody>
      </p:sp>
      <p:sp>
        <p:nvSpPr>
          <p:cNvPr id="3182" name="Line 110"/>
          <p:cNvSpPr>
            <a:spLocks noChangeShapeType="1"/>
          </p:cNvSpPr>
          <p:nvPr/>
        </p:nvSpPr>
        <p:spPr bwMode="auto">
          <a:xfrm>
            <a:off x="467544" y="3573016"/>
            <a:ext cx="8280400" cy="0"/>
          </a:xfrm>
          <a:prstGeom prst="line">
            <a:avLst/>
          </a:prstGeom>
          <a:noFill/>
          <a:ln w="9525">
            <a:solidFill>
              <a:srgbClr val="993366"/>
            </a:solidFill>
            <a:round/>
            <a:headEnd/>
            <a:tailEnd/>
          </a:ln>
          <a:effectLst/>
        </p:spPr>
        <p:txBody>
          <a:bodyPr/>
          <a:lstStyle/>
          <a:p>
            <a:endParaRPr lang="el-GR" dirty="0"/>
          </a:p>
        </p:txBody>
      </p:sp>
      <p:sp>
        <p:nvSpPr>
          <p:cNvPr id="3183" name="Line 111"/>
          <p:cNvSpPr>
            <a:spLocks noChangeShapeType="1"/>
          </p:cNvSpPr>
          <p:nvPr/>
        </p:nvSpPr>
        <p:spPr bwMode="auto">
          <a:xfrm>
            <a:off x="539552" y="4221088"/>
            <a:ext cx="8208963" cy="0"/>
          </a:xfrm>
          <a:prstGeom prst="line">
            <a:avLst/>
          </a:prstGeom>
          <a:noFill/>
          <a:ln w="9525">
            <a:solidFill>
              <a:srgbClr val="993366"/>
            </a:solidFill>
            <a:round/>
            <a:headEnd/>
            <a:tailEnd/>
          </a:ln>
          <a:effectLst/>
        </p:spPr>
        <p:txBody>
          <a:bodyPr/>
          <a:lstStyle/>
          <a:p>
            <a:endParaRPr lang="el-GR" dirty="0"/>
          </a:p>
        </p:txBody>
      </p:sp>
      <p:sp>
        <p:nvSpPr>
          <p:cNvPr id="3184" name="Line 112"/>
          <p:cNvSpPr>
            <a:spLocks noChangeShapeType="1"/>
          </p:cNvSpPr>
          <p:nvPr/>
        </p:nvSpPr>
        <p:spPr bwMode="auto">
          <a:xfrm>
            <a:off x="539552" y="4509120"/>
            <a:ext cx="8208963" cy="0"/>
          </a:xfrm>
          <a:prstGeom prst="line">
            <a:avLst/>
          </a:prstGeom>
          <a:noFill/>
          <a:ln w="9525">
            <a:solidFill>
              <a:srgbClr val="993366"/>
            </a:solidFill>
            <a:round/>
            <a:headEnd/>
            <a:tailEnd/>
          </a:ln>
          <a:effectLst/>
        </p:spPr>
        <p:txBody>
          <a:bodyPr/>
          <a:lstStyle/>
          <a:p>
            <a:endParaRPr lang="el-GR" dirty="0"/>
          </a:p>
        </p:txBody>
      </p:sp>
      <p:sp>
        <p:nvSpPr>
          <p:cNvPr id="3185" name="Line 113"/>
          <p:cNvSpPr>
            <a:spLocks noChangeShapeType="1"/>
          </p:cNvSpPr>
          <p:nvPr/>
        </p:nvSpPr>
        <p:spPr bwMode="auto">
          <a:xfrm>
            <a:off x="539552" y="4869160"/>
            <a:ext cx="8280400" cy="0"/>
          </a:xfrm>
          <a:prstGeom prst="line">
            <a:avLst/>
          </a:prstGeom>
          <a:noFill/>
          <a:ln w="9525">
            <a:solidFill>
              <a:srgbClr val="993366"/>
            </a:solidFill>
            <a:round/>
            <a:headEnd/>
            <a:tailEnd/>
          </a:ln>
          <a:effectLst/>
        </p:spPr>
        <p:txBody>
          <a:bodyPr/>
          <a:lstStyle/>
          <a:p>
            <a:endParaRPr lang="el-GR" dirty="0"/>
          </a:p>
        </p:txBody>
      </p:sp>
      <p:sp>
        <p:nvSpPr>
          <p:cNvPr id="3186" name="Line 114"/>
          <p:cNvSpPr>
            <a:spLocks noChangeShapeType="1"/>
          </p:cNvSpPr>
          <p:nvPr/>
        </p:nvSpPr>
        <p:spPr bwMode="auto">
          <a:xfrm>
            <a:off x="611560" y="5157192"/>
            <a:ext cx="8245475" cy="0"/>
          </a:xfrm>
          <a:prstGeom prst="line">
            <a:avLst/>
          </a:prstGeom>
          <a:noFill/>
          <a:ln w="9525">
            <a:solidFill>
              <a:srgbClr val="993366"/>
            </a:solidFill>
            <a:round/>
            <a:headEnd/>
            <a:tailEnd/>
          </a:ln>
          <a:effectLst/>
        </p:spPr>
        <p:txBody>
          <a:bodyPr/>
          <a:lstStyle/>
          <a:p>
            <a:endParaRPr lang="el-GR" dirty="0"/>
          </a:p>
        </p:txBody>
      </p:sp>
      <p:sp>
        <p:nvSpPr>
          <p:cNvPr id="3187" name="Line 115"/>
          <p:cNvSpPr>
            <a:spLocks noChangeShapeType="1"/>
          </p:cNvSpPr>
          <p:nvPr/>
        </p:nvSpPr>
        <p:spPr bwMode="auto">
          <a:xfrm>
            <a:off x="539750" y="5516563"/>
            <a:ext cx="8280400" cy="0"/>
          </a:xfrm>
          <a:prstGeom prst="line">
            <a:avLst/>
          </a:prstGeom>
          <a:noFill/>
          <a:ln w="9525">
            <a:solidFill>
              <a:srgbClr val="993366"/>
            </a:solidFill>
            <a:round/>
            <a:headEnd/>
            <a:tailEnd/>
          </a:ln>
          <a:effectLst/>
        </p:spPr>
        <p:txBody>
          <a:bodyPr/>
          <a:lstStyle/>
          <a:p>
            <a:endParaRPr lang="el-GR" dirty="0"/>
          </a:p>
        </p:txBody>
      </p:sp>
    </p:spTree>
  </p:cSld>
  <p:clrMapOvr>
    <a:masterClrMapping/>
  </p:clrMapOvr>
  <p:transition spd="slow"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anim calcmode="lin" valueType="num">
                                      <p:cBhvr additive="base">
                                        <p:cTn id="7" dur="20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3075">
                                            <p:txEl>
                                              <p:pRg st="2" end="2"/>
                                            </p:txEl>
                                          </p:spTgt>
                                        </p:tgtEl>
                                        <p:attrNameLst>
                                          <p:attrName>style.visibility</p:attrName>
                                        </p:attrNameLst>
                                      </p:cBhvr>
                                      <p:to>
                                        <p:strVal val="visible"/>
                                      </p:to>
                                    </p:set>
                                    <p:anim calcmode="lin" valueType="num">
                                      <p:cBhvr additive="base">
                                        <p:cTn id="12" dur="20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3075">
                                            <p:txEl>
                                              <p:pRg st="3" end="3"/>
                                            </p:txEl>
                                          </p:spTgt>
                                        </p:tgtEl>
                                        <p:attrNameLst>
                                          <p:attrName>style.visibility</p:attrName>
                                        </p:attrNameLst>
                                      </p:cBhvr>
                                      <p:to>
                                        <p:strVal val="visible"/>
                                      </p:to>
                                    </p:set>
                                    <p:anim calcmode="lin" valueType="num">
                                      <p:cBhvr additive="base">
                                        <p:cTn id="17" dur="20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3075">
                                            <p:txEl>
                                              <p:pRg st="4" end="4"/>
                                            </p:txEl>
                                          </p:spTgt>
                                        </p:tgtEl>
                                        <p:attrNameLst>
                                          <p:attrName>style.visibility</p:attrName>
                                        </p:attrNameLst>
                                      </p:cBhvr>
                                      <p:to>
                                        <p:strVal val="visible"/>
                                      </p:to>
                                    </p:set>
                                    <p:anim calcmode="lin" valueType="num">
                                      <p:cBhvr additive="base">
                                        <p:cTn id="22" dur="20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anim calcmode="lin" valueType="num">
                                      <p:cBhvr additive="base">
                                        <p:cTn id="27" dur="20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075">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500"/>
                                  </p:stCondLst>
                                  <p:childTnLst>
                                    <p:set>
                                      <p:cBhvr>
                                        <p:cTn id="30" dur="1" fill="hold">
                                          <p:stCondLst>
                                            <p:cond delay="0"/>
                                          </p:stCondLst>
                                        </p:cTn>
                                        <p:tgtEl>
                                          <p:spTgt spid="3075">
                                            <p:txEl>
                                              <p:pRg st="7" end="7"/>
                                            </p:txEl>
                                          </p:spTgt>
                                        </p:tgtEl>
                                        <p:attrNameLst>
                                          <p:attrName>style.visibility</p:attrName>
                                        </p:attrNameLst>
                                      </p:cBhvr>
                                      <p:to>
                                        <p:strVal val="visible"/>
                                      </p:to>
                                    </p:set>
                                    <p:anim calcmode="lin" valueType="num">
                                      <p:cBhvr additive="base">
                                        <p:cTn id="31" dur="20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2500"/>
                            </p:stCondLst>
                            <p:childTnLst>
                              <p:par>
                                <p:cTn id="34" presetID="53" presetClass="entr" presetSubtype="0" fill="hold" nodeType="afterEffect">
                                  <p:stCondLst>
                                    <p:cond delay="0"/>
                                  </p:stCondLst>
                                  <p:childTnLst>
                                    <p:set>
                                      <p:cBhvr>
                                        <p:cTn id="35" dur="1" fill="hold">
                                          <p:stCondLst>
                                            <p:cond delay="0"/>
                                          </p:stCondLst>
                                        </p:cTn>
                                        <p:tgtEl>
                                          <p:spTgt spid="3075">
                                            <p:txEl>
                                              <p:pRg st="8" end="8"/>
                                            </p:txEl>
                                          </p:spTgt>
                                        </p:tgtEl>
                                        <p:attrNameLst>
                                          <p:attrName>style.visibility</p:attrName>
                                        </p:attrNameLst>
                                      </p:cBhvr>
                                      <p:to>
                                        <p:strVal val="visible"/>
                                      </p:to>
                                    </p:set>
                                    <p:anim calcmode="lin" valueType="num">
                                      <p:cBhvr>
                                        <p:cTn id="36" dur="500" fill="hold"/>
                                        <p:tgtEl>
                                          <p:spTgt spid="3075">
                                            <p:txEl>
                                              <p:pRg st="8" end="8"/>
                                            </p:txEl>
                                          </p:spTgt>
                                        </p:tgtEl>
                                        <p:attrNameLst>
                                          <p:attrName>ppt_w</p:attrName>
                                        </p:attrNameLst>
                                      </p:cBhvr>
                                      <p:tavLst>
                                        <p:tav tm="0">
                                          <p:val>
                                            <p:fltVal val="0"/>
                                          </p:val>
                                        </p:tav>
                                        <p:tav tm="100000">
                                          <p:val>
                                            <p:strVal val="#ppt_w"/>
                                          </p:val>
                                        </p:tav>
                                      </p:tavLst>
                                    </p:anim>
                                    <p:anim calcmode="lin" valueType="num">
                                      <p:cBhvr>
                                        <p:cTn id="37" dur="500" fill="hold"/>
                                        <p:tgtEl>
                                          <p:spTgt spid="3075">
                                            <p:txEl>
                                              <p:pRg st="8" end="8"/>
                                            </p:txEl>
                                          </p:spTgt>
                                        </p:tgtEl>
                                        <p:attrNameLst>
                                          <p:attrName>ppt_h</p:attrName>
                                        </p:attrNameLst>
                                      </p:cBhvr>
                                      <p:tavLst>
                                        <p:tav tm="0">
                                          <p:val>
                                            <p:fltVal val="0"/>
                                          </p:val>
                                        </p:tav>
                                        <p:tav tm="100000">
                                          <p:val>
                                            <p:strVal val="#ppt_h"/>
                                          </p:val>
                                        </p:tav>
                                      </p:tavLst>
                                    </p:anim>
                                    <p:animEffect transition="in" filter="fade">
                                      <p:cBhvr>
                                        <p:cTn id="38" dur="500"/>
                                        <p:tgtEl>
                                          <p:spTgt spid="3075">
                                            <p:txEl>
                                              <p:pRg st="8" end="8"/>
                                            </p:txEl>
                                          </p:spTgt>
                                        </p:tgtEl>
                                      </p:cBhvr>
                                    </p:animEffect>
                                  </p:childTnLst>
                                </p:cTn>
                              </p:par>
                            </p:childTnLst>
                          </p:cTn>
                        </p:par>
                        <p:par>
                          <p:cTn id="39" fill="hold">
                            <p:stCondLst>
                              <p:cond delay="13000"/>
                            </p:stCondLst>
                            <p:childTnLst>
                              <p:par>
                                <p:cTn id="40" presetID="53" presetClass="entr" presetSubtype="0" fill="hold" nodeType="afterEffect">
                                  <p:stCondLst>
                                    <p:cond delay="0"/>
                                  </p:stCondLst>
                                  <p:childTnLst>
                                    <p:set>
                                      <p:cBhvr>
                                        <p:cTn id="41" dur="1" fill="hold">
                                          <p:stCondLst>
                                            <p:cond delay="0"/>
                                          </p:stCondLst>
                                        </p:cTn>
                                        <p:tgtEl>
                                          <p:spTgt spid="3075">
                                            <p:txEl>
                                              <p:pRg st="9" end="9"/>
                                            </p:txEl>
                                          </p:spTgt>
                                        </p:tgtEl>
                                        <p:attrNameLst>
                                          <p:attrName>style.visibility</p:attrName>
                                        </p:attrNameLst>
                                      </p:cBhvr>
                                      <p:to>
                                        <p:strVal val="visible"/>
                                      </p:to>
                                    </p:set>
                                    <p:anim calcmode="lin" valueType="num">
                                      <p:cBhvr>
                                        <p:cTn id="42" dur="500" fill="hold"/>
                                        <p:tgtEl>
                                          <p:spTgt spid="3075">
                                            <p:txEl>
                                              <p:pRg st="9" end="9"/>
                                            </p:txEl>
                                          </p:spTgt>
                                        </p:tgtEl>
                                        <p:attrNameLst>
                                          <p:attrName>ppt_w</p:attrName>
                                        </p:attrNameLst>
                                      </p:cBhvr>
                                      <p:tavLst>
                                        <p:tav tm="0">
                                          <p:val>
                                            <p:fltVal val="0"/>
                                          </p:val>
                                        </p:tav>
                                        <p:tav tm="100000">
                                          <p:val>
                                            <p:strVal val="#ppt_w"/>
                                          </p:val>
                                        </p:tav>
                                      </p:tavLst>
                                    </p:anim>
                                    <p:anim calcmode="lin" valueType="num">
                                      <p:cBhvr>
                                        <p:cTn id="43" dur="500" fill="hold"/>
                                        <p:tgtEl>
                                          <p:spTgt spid="3075">
                                            <p:txEl>
                                              <p:pRg st="9" end="9"/>
                                            </p:txEl>
                                          </p:spTgt>
                                        </p:tgtEl>
                                        <p:attrNameLst>
                                          <p:attrName>ppt_h</p:attrName>
                                        </p:attrNameLst>
                                      </p:cBhvr>
                                      <p:tavLst>
                                        <p:tav tm="0">
                                          <p:val>
                                            <p:fltVal val="0"/>
                                          </p:val>
                                        </p:tav>
                                        <p:tav tm="100000">
                                          <p:val>
                                            <p:strVal val="#ppt_h"/>
                                          </p:val>
                                        </p:tav>
                                      </p:tavLst>
                                    </p:anim>
                                    <p:animEffect transition="in" filter="fade">
                                      <p:cBhvr>
                                        <p:cTn id="44" dur="500"/>
                                        <p:tgtEl>
                                          <p:spTgt spid="3075">
                                            <p:txEl>
                                              <p:pRg st="9" end="9"/>
                                            </p:txEl>
                                          </p:spTgt>
                                        </p:tgtEl>
                                      </p:cBhvr>
                                    </p:animEffect>
                                  </p:childTnLst>
                                </p:cTn>
                              </p:par>
                              <p:par>
                                <p:cTn id="45" presetID="53" presetClass="entr" presetSubtype="0" fill="hold" nodeType="withEffect">
                                  <p:stCondLst>
                                    <p:cond delay="0"/>
                                  </p:stCondLst>
                                  <p:childTnLst>
                                    <p:set>
                                      <p:cBhvr>
                                        <p:cTn id="46" dur="1" fill="hold">
                                          <p:stCondLst>
                                            <p:cond delay="0"/>
                                          </p:stCondLst>
                                        </p:cTn>
                                        <p:tgtEl>
                                          <p:spTgt spid="3075">
                                            <p:txEl>
                                              <p:pRg st="10" end="10"/>
                                            </p:txEl>
                                          </p:spTgt>
                                        </p:tgtEl>
                                        <p:attrNameLst>
                                          <p:attrName>style.visibility</p:attrName>
                                        </p:attrNameLst>
                                      </p:cBhvr>
                                      <p:to>
                                        <p:strVal val="visible"/>
                                      </p:to>
                                    </p:set>
                                    <p:anim calcmode="lin" valueType="num">
                                      <p:cBhvr>
                                        <p:cTn id="47" dur="500" fill="hold"/>
                                        <p:tgtEl>
                                          <p:spTgt spid="3075">
                                            <p:txEl>
                                              <p:pRg st="10" end="10"/>
                                            </p:txEl>
                                          </p:spTgt>
                                        </p:tgtEl>
                                        <p:attrNameLst>
                                          <p:attrName>ppt_w</p:attrName>
                                        </p:attrNameLst>
                                      </p:cBhvr>
                                      <p:tavLst>
                                        <p:tav tm="0">
                                          <p:val>
                                            <p:fltVal val="0"/>
                                          </p:val>
                                        </p:tav>
                                        <p:tav tm="100000">
                                          <p:val>
                                            <p:strVal val="#ppt_w"/>
                                          </p:val>
                                        </p:tav>
                                      </p:tavLst>
                                    </p:anim>
                                    <p:anim calcmode="lin" valueType="num">
                                      <p:cBhvr>
                                        <p:cTn id="48" dur="500" fill="hold"/>
                                        <p:tgtEl>
                                          <p:spTgt spid="3075">
                                            <p:txEl>
                                              <p:pRg st="10" end="10"/>
                                            </p:txEl>
                                          </p:spTgt>
                                        </p:tgtEl>
                                        <p:attrNameLst>
                                          <p:attrName>ppt_h</p:attrName>
                                        </p:attrNameLst>
                                      </p:cBhvr>
                                      <p:tavLst>
                                        <p:tav tm="0">
                                          <p:val>
                                            <p:fltVal val="0"/>
                                          </p:val>
                                        </p:tav>
                                        <p:tav tm="100000">
                                          <p:val>
                                            <p:strVal val="#ppt_h"/>
                                          </p:val>
                                        </p:tav>
                                      </p:tavLst>
                                    </p:anim>
                                    <p:animEffect transition="in" filter="fade">
                                      <p:cBhvr>
                                        <p:cTn id="49" dur="500"/>
                                        <p:tgtEl>
                                          <p:spTgt spid="3075">
                                            <p:txEl>
                                              <p:pRg st="10" end="10"/>
                                            </p:txEl>
                                          </p:spTgt>
                                        </p:tgtEl>
                                      </p:cBhvr>
                                    </p:animEffect>
                                  </p:childTnLst>
                                </p:cTn>
                              </p:par>
                              <p:par>
                                <p:cTn id="50" presetID="53" presetClass="entr" presetSubtype="0" fill="hold" nodeType="withEffect">
                                  <p:stCondLst>
                                    <p:cond delay="0"/>
                                  </p:stCondLst>
                                  <p:childTnLst>
                                    <p:set>
                                      <p:cBhvr>
                                        <p:cTn id="51" dur="1" fill="hold">
                                          <p:stCondLst>
                                            <p:cond delay="0"/>
                                          </p:stCondLst>
                                        </p:cTn>
                                        <p:tgtEl>
                                          <p:spTgt spid="3075">
                                            <p:txEl>
                                              <p:pRg st="11" end="11"/>
                                            </p:txEl>
                                          </p:spTgt>
                                        </p:tgtEl>
                                        <p:attrNameLst>
                                          <p:attrName>style.visibility</p:attrName>
                                        </p:attrNameLst>
                                      </p:cBhvr>
                                      <p:to>
                                        <p:strVal val="visible"/>
                                      </p:to>
                                    </p:set>
                                    <p:anim calcmode="lin" valueType="num">
                                      <p:cBhvr>
                                        <p:cTn id="52" dur="500" fill="hold"/>
                                        <p:tgtEl>
                                          <p:spTgt spid="3075">
                                            <p:txEl>
                                              <p:pRg st="11" end="11"/>
                                            </p:txEl>
                                          </p:spTgt>
                                        </p:tgtEl>
                                        <p:attrNameLst>
                                          <p:attrName>ppt_w</p:attrName>
                                        </p:attrNameLst>
                                      </p:cBhvr>
                                      <p:tavLst>
                                        <p:tav tm="0">
                                          <p:val>
                                            <p:fltVal val="0"/>
                                          </p:val>
                                        </p:tav>
                                        <p:tav tm="100000">
                                          <p:val>
                                            <p:strVal val="#ppt_w"/>
                                          </p:val>
                                        </p:tav>
                                      </p:tavLst>
                                    </p:anim>
                                    <p:anim calcmode="lin" valueType="num">
                                      <p:cBhvr>
                                        <p:cTn id="53" dur="500" fill="hold"/>
                                        <p:tgtEl>
                                          <p:spTgt spid="3075">
                                            <p:txEl>
                                              <p:pRg st="11" end="11"/>
                                            </p:txEl>
                                          </p:spTgt>
                                        </p:tgtEl>
                                        <p:attrNameLst>
                                          <p:attrName>ppt_h</p:attrName>
                                        </p:attrNameLst>
                                      </p:cBhvr>
                                      <p:tavLst>
                                        <p:tav tm="0">
                                          <p:val>
                                            <p:fltVal val="0"/>
                                          </p:val>
                                        </p:tav>
                                        <p:tav tm="100000">
                                          <p:val>
                                            <p:strVal val="#ppt_h"/>
                                          </p:val>
                                        </p:tav>
                                      </p:tavLst>
                                    </p:anim>
                                    <p:animEffect transition="in" filter="fade">
                                      <p:cBhvr>
                                        <p:cTn id="54" dur="500"/>
                                        <p:tgtEl>
                                          <p:spTgt spid="3075">
                                            <p:txEl>
                                              <p:pRg st="11" end="11"/>
                                            </p:txEl>
                                          </p:spTgt>
                                        </p:tgtEl>
                                      </p:cBhvr>
                                    </p:animEffect>
                                  </p:childTnLst>
                                </p:cTn>
                              </p:par>
                              <p:par>
                                <p:cTn id="55" presetID="53" presetClass="entr" presetSubtype="0" fill="hold" nodeType="withEffect">
                                  <p:stCondLst>
                                    <p:cond delay="0"/>
                                  </p:stCondLst>
                                  <p:childTnLst>
                                    <p:set>
                                      <p:cBhvr>
                                        <p:cTn id="56" dur="1" fill="hold">
                                          <p:stCondLst>
                                            <p:cond delay="0"/>
                                          </p:stCondLst>
                                        </p:cTn>
                                        <p:tgtEl>
                                          <p:spTgt spid="3075">
                                            <p:txEl>
                                              <p:pRg st="12" end="12"/>
                                            </p:txEl>
                                          </p:spTgt>
                                        </p:tgtEl>
                                        <p:attrNameLst>
                                          <p:attrName>style.visibility</p:attrName>
                                        </p:attrNameLst>
                                      </p:cBhvr>
                                      <p:to>
                                        <p:strVal val="visible"/>
                                      </p:to>
                                    </p:set>
                                    <p:anim calcmode="lin" valueType="num">
                                      <p:cBhvr>
                                        <p:cTn id="57" dur="500" fill="hold"/>
                                        <p:tgtEl>
                                          <p:spTgt spid="3075">
                                            <p:txEl>
                                              <p:pRg st="12" end="12"/>
                                            </p:txEl>
                                          </p:spTgt>
                                        </p:tgtEl>
                                        <p:attrNameLst>
                                          <p:attrName>ppt_w</p:attrName>
                                        </p:attrNameLst>
                                      </p:cBhvr>
                                      <p:tavLst>
                                        <p:tav tm="0">
                                          <p:val>
                                            <p:fltVal val="0"/>
                                          </p:val>
                                        </p:tav>
                                        <p:tav tm="100000">
                                          <p:val>
                                            <p:strVal val="#ppt_w"/>
                                          </p:val>
                                        </p:tav>
                                      </p:tavLst>
                                    </p:anim>
                                    <p:anim calcmode="lin" valueType="num">
                                      <p:cBhvr>
                                        <p:cTn id="58" dur="500" fill="hold"/>
                                        <p:tgtEl>
                                          <p:spTgt spid="3075">
                                            <p:txEl>
                                              <p:pRg st="12" end="12"/>
                                            </p:txEl>
                                          </p:spTgt>
                                        </p:tgtEl>
                                        <p:attrNameLst>
                                          <p:attrName>ppt_h</p:attrName>
                                        </p:attrNameLst>
                                      </p:cBhvr>
                                      <p:tavLst>
                                        <p:tav tm="0">
                                          <p:val>
                                            <p:fltVal val="0"/>
                                          </p:val>
                                        </p:tav>
                                        <p:tav tm="100000">
                                          <p:val>
                                            <p:strVal val="#ppt_h"/>
                                          </p:val>
                                        </p:tav>
                                      </p:tavLst>
                                    </p:anim>
                                    <p:animEffect transition="in" filter="fade">
                                      <p:cBhvr>
                                        <p:cTn id="59" dur="500"/>
                                        <p:tgtEl>
                                          <p:spTgt spid="3075">
                                            <p:txEl>
                                              <p:pRg st="12" end="12"/>
                                            </p:txEl>
                                          </p:spTgt>
                                        </p:tgtEl>
                                      </p:cBhvr>
                                    </p:animEffect>
                                  </p:childTnLst>
                                </p:cTn>
                              </p:par>
                              <p:par>
                                <p:cTn id="60" presetID="53" presetClass="entr" presetSubtype="0" fill="hold" nodeType="withEffect">
                                  <p:stCondLst>
                                    <p:cond delay="0"/>
                                  </p:stCondLst>
                                  <p:childTnLst>
                                    <p:set>
                                      <p:cBhvr>
                                        <p:cTn id="61" dur="1" fill="hold">
                                          <p:stCondLst>
                                            <p:cond delay="0"/>
                                          </p:stCondLst>
                                        </p:cTn>
                                        <p:tgtEl>
                                          <p:spTgt spid="3075">
                                            <p:txEl>
                                              <p:pRg st="13" end="13"/>
                                            </p:txEl>
                                          </p:spTgt>
                                        </p:tgtEl>
                                        <p:attrNameLst>
                                          <p:attrName>style.visibility</p:attrName>
                                        </p:attrNameLst>
                                      </p:cBhvr>
                                      <p:to>
                                        <p:strVal val="visible"/>
                                      </p:to>
                                    </p:set>
                                    <p:anim calcmode="lin" valueType="num">
                                      <p:cBhvr>
                                        <p:cTn id="62" dur="500" fill="hold"/>
                                        <p:tgtEl>
                                          <p:spTgt spid="3075">
                                            <p:txEl>
                                              <p:pRg st="13" end="13"/>
                                            </p:txEl>
                                          </p:spTgt>
                                        </p:tgtEl>
                                        <p:attrNameLst>
                                          <p:attrName>ppt_w</p:attrName>
                                        </p:attrNameLst>
                                      </p:cBhvr>
                                      <p:tavLst>
                                        <p:tav tm="0">
                                          <p:val>
                                            <p:fltVal val="0"/>
                                          </p:val>
                                        </p:tav>
                                        <p:tav tm="100000">
                                          <p:val>
                                            <p:strVal val="#ppt_w"/>
                                          </p:val>
                                        </p:tav>
                                      </p:tavLst>
                                    </p:anim>
                                    <p:anim calcmode="lin" valueType="num">
                                      <p:cBhvr>
                                        <p:cTn id="63" dur="500" fill="hold"/>
                                        <p:tgtEl>
                                          <p:spTgt spid="3075">
                                            <p:txEl>
                                              <p:pRg st="13" end="13"/>
                                            </p:txEl>
                                          </p:spTgt>
                                        </p:tgtEl>
                                        <p:attrNameLst>
                                          <p:attrName>ppt_h</p:attrName>
                                        </p:attrNameLst>
                                      </p:cBhvr>
                                      <p:tavLst>
                                        <p:tav tm="0">
                                          <p:val>
                                            <p:fltVal val="0"/>
                                          </p:val>
                                        </p:tav>
                                        <p:tav tm="100000">
                                          <p:val>
                                            <p:strVal val="#ppt_h"/>
                                          </p:val>
                                        </p:tav>
                                      </p:tavLst>
                                    </p:anim>
                                    <p:animEffect transition="in" filter="fade">
                                      <p:cBhvr>
                                        <p:cTn id="64" dur="500"/>
                                        <p:tgtEl>
                                          <p:spTgt spid="3075">
                                            <p:txEl>
                                              <p:pRg st="13" end="13"/>
                                            </p:txEl>
                                          </p:spTgt>
                                        </p:tgtEl>
                                      </p:cBhvr>
                                    </p:animEffect>
                                  </p:childTnLst>
                                </p:cTn>
                              </p:par>
                              <p:par>
                                <p:cTn id="65" presetID="53" presetClass="entr" presetSubtype="0" fill="hold" nodeType="withEffect">
                                  <p:stCondLst>
                                    <p:cond delay="0"/>
                                  </p:stCondLst>
                                  <p:childTnLst>
                                    <p:set>
                                      <p:cBhvr>
                                        <p:cTn id="66" dur="1" fill="hold">
                                          <p:stCondLst>
                                            <p:cond delay="0"/>
                                          </p:stCondLst>
                                        </p:cTn>
                                        <p:tgtEl>
                                          <p:spTgt spid="3075">
                                            <p:txEl>
                                              <p:pRg st="14" end="14"/>
                                            </p:txEl>
                                          </p:spTgt>
                                        </p:tgtEl>
                                        <p:attrNameLst>
                                          <p:attrName>style.visibility</p:attrName>
                                        </p:attrNameLst>
                                      </p:cBhvr>
                                      <p:to>
                                        <p:strVal val="visible"/>
                                      </p:to>
                                    </p:set>
                                    <p:anim calcmode="lin" valueType="num">
                                      <p:cBhvr>
                                        <p:cTn id="67" dur="500" fill="hold"/>
                                        <p:tgtEl>
                                          <p:spTgt spid="3075">
                                            <p:txEl>
                                              <p:pRg st="14" end="14"/>
                                            </p:txEl>
                                          </p:spTgt>
                                        </p:tgtEl>
                                        <p:attrNameLst>
                                          <p:attrName>ppt_w</p:attrName>
                                        </p:attrNameLst>
                                      </p:cBhvr>
                                      <p:tavLst>
                                        <p:tav tm="0">
                                          <p:val>
                                            <p:fltVal val="0"/>
                                          </p:val>
                                        </p:tav>
                                        <p:tav tm="100000">
                                          <p:val>
                                            <p:strVal val="#ppt_w"/>
                                          </p:val>
                                        </p:tav>
                                      </p:tavLst>
                                    </p:anim>
                                    <p:anim calcmode="lin" valueType="num">
                                      <p:cBhvr>
                                        <p:cTn id="68" dur="500" fill="hold"/>
                                        <p:tgtEl>
                                          <p:spTgt spid="3075">
                                            <p:txEl>
                                              <p:pRg st="14" end="14"/>
                                            </p:txEl>
                                          </p:spTgt>
                                        </p:tgtEl>
                                        <p:attrNameLst>
                                          <p:attrName>ppt_h</p:attrName>
                                        </p:attrNameLst>
                                      </p:cBhvr>
                                      <p:tavLst>
                                        <p:tav tm="0">
                                          <p:val>
                                            <p:fltVal val="0"/>
                                          </p:val>
                                        </p:tav>
                                        <p:tav tm="100000">
                                          <p:val>
                                            <p:strVal val="#ppt_h"/>
                                          </p:val>
                                        </p:tav>
                                      </p:tavLst>
                                    </p:anim>
                                    <p:animEffect transition="in" filter="fade">
                                      <p:cBhvr>
                                        <p:cTn id="69" dur="500"/>
                                        <p:tgtEl>
                                          <p:spTgt spid="3075">
                                            <p:txEl>
                                              <p:pRg st="14" end="14"/>
                                            </p:txEl>
                                          </p:spTgt>
                                        </p:tgtEl>
                                      </p:cBhvr>
                                    </p:animEffect>
                                  </p:childTnLst>
                                </p:cTn>
                              </p:par>
                              <p:par>
                                <p:cTn id="70" presetID="53" presetClass="entr" presetSubtype="0" fill="hold" nodeType="withEffect">
                                  <p:stCondLst>
                                    <p:cond delay="0"/>
                                  </p:stCondLst>
                                  <p:childTnLst>
                                    <p:set>
                                      <p:cBhvr>
                                        <p:cTn id="71" dur="1" fill="hold">
                                          <p:stCondLst>
                                            <p:cond delay="0"/>
                                          </p:stCondLst>
                                        </p:cTn>
                                        <p:tgtEl>
                                          <p:spTgt spid="3075">
                                            <p:txEl>
                                              <p:pRg st="15" end="15"/>
                                            </p:txEl>
                                          </p:spTgt>
                                        </p:tgtEl>
                                        <p:attrNameLst>
                                          <p:attrName>style.visibility</p:attrName>
                                        </p:attrNameLst>
                                      </p:cBhvr>
                                      <p:to>
                                        <p:strVal val="visible"/>
                                      </p:to>
                                    </p:set>
                                    <p:anim calcmode="lin" valueType="num">
                                      <p:cBhvr>
                                        <p:cTn id="72" dur="500" fill="hold"/>
                                        <p:tgtEl>
                                          <p:spTgt spid="3075">
                                            <p:txEl>
                                              <p:pRg st="15" end="15"/>
                                            </p:txEl>
                                          </p:spTgt>
                                        </p:tgtEl>
                                        <p:attrNameLst>
                                          <p:attrName>ppt_w</p:attrName>
                                        </p:attrNameLst>
                                      </p:cBhvr>
                                      <p:tavLst>
                                        <p:tav tm="0">
                                          <p:val>
                                            <p:fltVal val="0"/>
                                          </p:val>
                                        </p:tav>
                                        <p:tav tm="100000">
                                          <p:val>
                                            <p:strVal val="#ppt_w"/>
                                          </p:val>
                                        </p:tav>
                                      </p:tavLst>
                                    </p:anim>
                                    <p:anim calcmode="lin" valueType="num">
                                      <p:cBhvr>
                                        <p:cTn id="73" dur="500" fill="hold"/>
                                        <p:tgtEl>
                                          <p:spTgt spid="3075">
                                            <p:txEl>
                                              <p:pRg st="15" end="15"/>
                                            </p:txEl>
                                          </p:spTgt>
                                        </p:tgtEl>
                                        <p:attrNameLst>
                                          <p:attrName>ppt_h</p:attrName>
                                        </p:attrNameLst>
                                      </p:cBhvr>
                                      <p:tavLst>
                                        <p:tav tm="0">
                                          <p:val>
                                            <p:fltVal val="0"/>
                                          </p:val>
                                        </p:tav>
                                        <p:tav tm="100000">
                                          <p:val>
                                            <p:strVal val="#ppt_h"/>
                                          </p:val>
                                        </p:tav>
                                      </p:tavLst>
                                    </p:anim>
                                    <p:animEffect transition="in" filter="fade">
                                      <p:cBhvr>
                                        <p:cTn id="74" dur="500"/>
                                        <p:tgtEl>
                                          <p:spTgt spid="3075">
                                            <p:txEl>
                                              <p:pRg st="15" end="15"/>
                                            </p:txEl>
                                          </p:spTgt>
                                        </p:tgtEl>
                                      </p:cBhvr>
                                    </p:animEffect>
                                  </p:childTnLst>
                                </p:cTn>
                              </p:par>
                              <p:par>
                                <p:cTn id="75" presetID="53" presetClass="entr" presetSubtype="0" fill="hold" nodeType="withEffect">
                                  <p:stCondLst>
                                    <p:cond delay="0"/>
                                  </p:stCondLst>
                                  <p:childTnLst>
                                    <p:set>
                                      <p:cBhvr>
                                        <p:cTn id="76" dur="1" fill="hold">
                                          <p:stCondLst>
                                            <p:cond delay="0"/>
                                          </p:stCondLst>
                                        </p:cTn>
                                        <p:tgtEl>
                                          <p:spTgt spid="3075">
                                            <p:txEl>
                                              <p:pRg st="16" end="16"/>
                                            </p:txEl>
                                          </p:spTgt>
                                        </p:tgtEl>
                                        <p:attrNameLst>
                                          <p:attrName>style.visibility</p:attrName>
                                        </p:attrNameLst>
                                      </p:cBhvr>
                                      <p:to>
                                        <p:strVal val="visible"/>
                                      </p:to>
                                    </p:set>
                                    <p:anim calcmode="lin" valueType="num">
                                      <p:cBhvr>
                                        <p:cTn id="77" dur="500" fill="hold"/>
                                        <p:tgtEl>
                                          <p:spTgt spid="3075">
                                            <p:txEl>
                                              <p:pRg st="16" end="16"/>
                                            </p:txEl>
                                          </p:spTgt>
                                        </p:tgtEl>
                                        <p:attrNameLst>
                                          <p:attrName>ppt_w</p:attrName>
                                        </p:attrNameLst>
                                      </p:cBhvr>
                                      <p:tavLst>
                                        <p:tav tm="0">
                                          <p:val>
                                            <p:fltVal val="0"/>
                                          </p:val>
                                        </p:tav>
                                        <p:tav tm="100000">
                                          <p:val>
                                            <p:strVal val="#ppt_w"/>
                                          </p:val>
                                        </p:tav>
                                      </p:tavLst>
                                    </p:anim>
                                    <p:anim calcmode="lin" valueType="num">
                                      <p:cBhvr>
                                        <p:cTn id="78" dur="500" fill="hold"/>
                                        <p:tgtEl>
                                          <p:spTgt spid="3075">
                                            <p:txEl>
                                              <p:pRg st="16" end="16"/>
                                            </p:txEl>
                                          </p:spTgt>
                                        </p:tgtEl>
                                        <p:attrNameLst>
                                          <p:attrName>ppt_h</p:attrName>
                                        </p:attrNameLst>
                                      </p:cBhvr>
                                      <p:tavLst>
                                        <p:tav tm="0">
                                          <p:val>
                                            <p:fltVal val="0"/>
                                          </p:val>
                                        </p:tav>
                                        <p:tav tm="100000">
                                          <p:val>
                                            <p:strVal val="#ppt_h"/>
                                          </p:val>
                                        </p:tav>
                                      </p:tavLst>
                                    </p:anim>
                                    <p:animEffect transition="in" filter="fade">
                                      <p:cBhvr>
                                        <p:cTn id="79" dur="500"/>
                                        <p:tgtEl>
                                          <p:spTgt spid="3075">
                                            <p:txEl>
                                              <p:pRg st="16" end="16"/>
                                            </p:txEl>
                                          </p:spTgt>
                                        </p:tgtEl>
                                      </p:cBhvr>
                                    </p:animEffect>
                                  </p:childTnLst>
                                </p:cTn>
                              </p:par>
                              <p:par>
                                <p:cTn id="80" presetID="53" presetClass="entr" presetSubtype="0" fill="hold" nodeType="withEffect">
                                  <p:stCondLst>
                                    <p:cond delay="0"/>
                                  </p:stCondLst>
                                  <p:childTnLst>
                                    <p:set>
                                      <p:cBhvr>
                                        <p:cTn id="81" dur="1" fill="hold">
                                          <p:stCondLst>
                                            <p:cond delay="0"/>
                                          </p:stCondLst>
                                        </p:cTn>
                                        <p:tgtEl>
                                          <p:spTgt spid="3075">
                                            <p:txEl>
                                              <p:pRg st="17" end="17"/>
                                            </p:txEl>
                                          </p:spTgt>
                                        </p:tgtEl>
                                        <p:attrNameLst>
                                          <p:attrName>style.visibility</p:attrName>
                                        </p:attrNameLst>
                                      </p:cBhvr>
                                      <p:to>
                                        <p:strVal val="visible"/>
                                      </p:to>
                                    </p:set>
                                    <p:anim calcmode="lin" valueType="num">
                                      <p:cBhvr>
                                        <p:cTn id="82" dur="500" fill="hold"/>
                                        <p:tgtEl>
                                          <p:spTgt spid="3075">
                                            <p:txEl>
                                              <p:pRg st="17" end="17"/>
                                            </p:txEl>
                                          </p:spTgt>
                                        </p:tgtEl>
                                        <p:attrNameLst>
                                          <p:attrName>ppt_w</p:attrName>
                                        </p:attrNameLst>
                                      </p:cBhvr>
                                      <p:tavLst>
                                        <p:tav tm="0">
                                          <p:val>
                                            <p:fltVal val="0"/>
                                          </p:val>
                                        </p:tav>
                                        <p:tav tm="100000">
                                          <p:val>
                                            <p:strVal val="#ppt_w"/>
                                          </p:val>
                                        </p:tav>
                                      </p:tavLst>
                                    </p:anim>
                                    <p:anim calcmode="lin" valueType="num">
                                      <p:cBhvr>
                                        <p:cTn id="83" dur="500" fill="hold"/>
                                        <p:tgtEl>
                                          <p:spTgt spid="3075">
                                            <p:txEl>
                                              <p:pRg st="17" end="17"/>
                                            </p:txEl>
                                          </p:spTgt>
                                        </p:tgtEl>
                                        <p:attrNameLst>
                                          <p:attrName>ppt_h</p:attrName>
                                        </p:attrNameLst>
                                      </p:cBhvr>
                                      <p:tavLst>
                                        <p:tav tm="0">
                                          <p:val>
                                            <p:fltVal val="0"/>
                                          </p:val>
                                        </p:tav>
                                        <p:tav tm="100000">
                                          <p:val>
                                            <p:strVal val="#ppt_h"/>
                                          </p:val>
                                        </p:tav>
                                      </p:tavLst>
                                    </p:anim>
                                    <p:animEffect transition="in" filter="fade">
                                      <p:cBhvr>
                                        <p:cTn id="84" dur="500"/>
                                        <p:tgtEl>
                                          <p:spTgt spid="3075">
                                            <p:txEl>
                                              <p:pRg st="17" end="17"/>
                                            </p:txEl>
                                          </p:spTgt>
                                        </p:tgtEl>
                                      </p:cBhvr>
                                    </p:animEffect>
                                  </p:childTnLst>
                                </p:cTn>
                              </p:par>
                            </p:childTnLst>
                          </p:cTn>
                        </p:par>
                        <p:par>
                          <p:cTn id="85" fill="hold">
                            <p:stCondLst>
                              <p:cond delay="13500"/>
                            </p:stCondLst>
                            <p:childTnLst>
                              <p:par>
                                <p:cTn id="86" presetID="53" presetClass="entr" presetSubtype="0" fill="hold" nodeType="afterEffect">
                                  <p:stCondLst>
                                    <p:cond delay="0"/>
                                  </p:stCondLst>
                                  <p:childTnLst>
                                    <p:set>
                                      <p:cBhvr>
                                        <p:cTn id="87" dur="1" fill="hold">
                                          <p:stCondLst>
                                            <p:cond delay="0"/>
                                          </p:stCondLst>
                                        </p:cTn>
                                        <p:tgtEl>
                                          <p:spTgt spid="3075">
                                            <p:txEl>
                                              <p:pRg st="18" end="18"/>
                                            </p:txEl>
                                          </p:spTgt>
                                        </p:tgtEl>
                                        <p:attrNameLst>
                                          <p:attrName>style.visibility</p:attrName>
                                        </p:attrNameLst>
                                      </p:cBhvr>
                                      <p:to>
                                        <p:strVal val="visible"/>
                                      </p:to>
                                    </p:set>
                                    <p:anim calcmode="lin" valueType="num">
                                      <p:cBhvr>
                                        <p:cTn id="88" dur="500" fill="hold"/>
                                        <p:tgtEl>
                                          <p:spTgt spid="3075">
                                            <p:txEl>
                                              <p:pRg st="18" end="18"/>
                                            </p:txEl>
                                          </p:spTgt>
                                        </p:tgtEl>
                                        <p:attrNameLst>
                                          <p:attrName>ppt_w</p:attrName>
                                        </p:attrNameLst>
                                      </p:cBhvr>
                                      <p:tavLst>
                                        <p:tav tm="0">
                                          <p:val>
                                            <p:fltVal val="0"/>
                                          </p:val>
                                        </p:tav>
                                        <p:tav tm="100000">
                                          <p:val>
                                            <p:strVal val="#ppt_w"/>
                                          </p:val>
                                        </p:tav>
                                      </p:tavLst>
                                    </p:anim>
                                    <p:anim calcmode="lin" valueType="num">
                                      <p:cBhvr>
                                        <p:cTn id="89" dur="500" fill="hold"/>
                                        <p:tgtEl>
                                          <p:spTgt spid="3075">
                                            <p:txEl>
                                              <p:pRg st="18" end="18"/>
                                            </p:txEl>
                                          </p:spTgt>
                                        </p:tgtEl>
                                        <p:attrNameLst>
                                          <p:attrName>ppt_h</p:attrName>
                                        </p:attrNameLst>
                                      </p:cBhvr>
                                      <p:tavLst>
                                        <p:tav tm="0">
                                          <p:val>
                                            <p:fltVal val="0"/>
                                          </p:val>
                                        </p:tav>
                                        <p:tav tm="100000">
                                          <p:val>
                                            <p:strVal val="#ppt_h"/>
                                          </p:val>
                                        </p:tav>
                                      </p:tavLst>
                                    </p:anim>
                                    <p:animEffect transition="in" filter="fade">
                                      <p:cBhvr>
                                        <p:cTn id="90" dur="500"/>
                                        <p:tgtEl>
                                          <p:spTgt spid="3075">
                                            <p:txEl>
                                              <p:pRg st="18" end="18"/>
                                            </p:txEl>
                                          </p:spTgt>
                                        </p:tgtEl>
                                      </p:cBhvr>
                                    </p:animEffect>
                                  </p:childTnLst>
                                </p:cTn>
                              </p:par>
                            </p:childTnLst>
                          </p:cTn>
                        </p:par>
                        <p:par>
                          <p:cTn id="91" fill="hold">
                            <p:stCondLst>
                              <p:cond delay="14000"/>
                            </p:stCondLst>
                            <p:childTnLst>
                              <p:par>
                                <p:cTn id="92" presetID="18" presetClass="entr" presetSubtype="12" fill="hold" grpId="0" nodeType="afterEffect">
                                  <p:stCondLst>
                                    <p:cond delay="0"/>
                                  </p:stCondLst>
                                  <p:childTnLst>
                                    <p:set>
                                      <p:cBhvr>
                                        <p:cTn id="93" dur="1" fill="hold">
                                          <p:stCondLst>
                                            <p:cond delay="0"/>
                                          </p:stCondLst>
                                        </p:cTn>
                                        <p:tgtEl>
                                          <p:spTgt spid="3179"/>
                                        </p:tgtEl>
                                        <p:attrNameLst>
                                          <p:attrName>style.visibility</p:attrName>
                                        </p:attrNameLst>
                                      </p:cBhvr>
                                      <p:to>
                                        <p:strVal val="visible"/>
                                      </p:to>
                                    </p:set>
                                    <p:animEffect transition="in" filter="strips(downLeft)">
                                      <p:cBhvr>
                                        <p:cTn id="94" dur="500"/>
                                        <p:tgtEl>
                                          <p:spTgt spid="3179"/>
                                        </p:tgtEl>
                                      </p:cBhvr>
                                    </p:animEffect>
                                  </p:childTnLst>
                                </p:cTn>
                              </p:par>
                              <p:par>
                                <p:cTn id="95" presetID="18" presetClass="entr" presetSubtype="12" fill="hold" grpId="0" nodeType="withEffect">
                                  <p:stCondLst>
                                    <p:cond delay="0"/>
                                  </p:stCondLst>
                                  <p:childTnLst>
                                    <p:set>
                                      <p:cBhvr>
                                        <p:cTn id="96" dur="1" fill="hold">
                                          <p:stCondLst>
                                            <p:cond delay="0"/>
                                          </p:stCondLst>
                                        </p:cTn>
                                        <p:tgtEl>
                                          <p:spTgt spid="3180"/>
                                        </p:tgtEl>
                                        <p:attrNameLst>
                                          <p:attrName>style.visibility</p:attrName>
                                        </p:attrNameLst>
                                      </p:cBhvr>
                                      <p:to>
                                        <p:strVal val="visible"/>
                                      </p:to>
                                    </p:set>
                                    <p:animEffect transition="in" filter="strips(downLeft)">
                                      <p:cBhvr>
                                        <p:cTn id="97" dur="500"/>
                                        <p:tgtEl>
                                          <p:spTgt spid="3180"/>
                                        </p:tgtEl>
                                      </p:cBhvr>
                                    </p:animEffect>
                                  </p:childTnLst>
                                </p:cTn>
                              </p:par>
                              <p:par>
                                <p:cTn id="98" presetID="18" presetClass="entr" presetSubtype="12" fill="hold" grpId="0" nodeType="withEffect">
                                  <p:stCondLst>
                                    <p:cond delay="0"/>
                                  </p:stCondLst>
                                  <p:childTnLst>
                                    <p:set>
                                      <p:cBhvr>
                                        <p:cTn id="99" dur="1" fill="hold">
                                          <p:stCondLst>
                                            <p:cond delay="0"/>
                                          </p:stCondLst>
                                        </p:cTn>
                                        <p:tgtEl>
                                          <p:spTgt spid="3181"/>
                                        </p:tgtEl>
                                        <p:attrNameLst>
                                          <p:attrName>style.visibility</p:attrName>
                                        </p:attrNameLst>
                                      </p:cBhvr>
                                      <p:to>
                                        <p:strVal val="visible"/>
                                      </p:to>
                                    </p:set>
                                    <p:animEffect transition="in" filter="strips(downLeft)">
                                      <p:cBhvr>
                                        <p:cTn id="100" dur="500"/>
                                        <p:tgtEl>
                                          <p:spTgt spid="3181"/>
                                        </p:tgtEl>
                                      </p:cBhvr>
                                    </p:animEffect>
                                  </p:childTnLst>
                                </p:cTn>
                              </p:par>
                              <p:par>
                                <p:cTn id="101" presetID="18" presetClass="entr" presetSubtype="12" fill="hold" grpId="0" nodeType="withEffect">
                                  <p:stCondLst>
                                    <p:cond delay="0"/>
                                  </p:stCondLst>
                                  <p:childTnLst>
                                    <p:set>
                                      <p:cBhvr>
                                        <p:cTn id="102" dur="1" fill="hold">
                                          <p:stCondLst>
                                            <p:cond delay="0"/>
                                          </p:stCondLst>
                                        </p:cTn>
                                        <p:tgtEl>
                                          <p:spTgt spid="3182"/>
                                        </p:tgtEl>
                                        <p:attrNameLst>
                                          <p:attrName>style.visibility</p:attrName>
                                        </p:attrNameLst>
                                      </p:cBhvr>
                                      <p:to>
                                        <p:strVal val="visible"/>
                                      </p:to>
                                    </p:set>
                                    <p:animEffect transition="in" filter="strips(downLeft)">
                                      <p:cBhvr>
                                        <p:cTn id="103" dur="500"/>
                                        <p:tgtEl>
                                          <p:spTgt spid="3182"/>
                                        </p:tgtEl>
                                      </p:cBhvr>
                                    </p:animEffect>
                                  </p:childTnLst>
                                </p:cTn>
                              </p:par>
                              <p:par>
                                <p:cTn id="104" presetID="18" presetClass="entr" presetSubtype="12" fill="hold" grpId="0" nodeType="withEffect">
                                  <p:stCondLst>
                                    <p:cond delay="0"/>
                                  </p:stCondLst>
                                  <p:childTnLst>
                                    <p:set>
                                      <p:cBhvr>
                                        <p:cTn id="105" dur="1" fill="hold">
                                          <p:stCondLst>
                                            <p:cond delay="0"/>
                                          </p:stCondLst>
                                        </p:cTn>
                                        <p:tgtEl>
                                          <p:spTgt spid="3183"/>
                                        </p:tgtEl>
                                        <p:attrNameLst>
                                          <p:attrName>style.visibility</p:attrName>
                                        </p:attrNameLst>
                                      </p:cBhvr>
                                      <p:to>
                                        <p:strVal val="visible"/>
                                      </p:to>
                                    </p:set>
                                    <p:animEffect transition="in" filter="strips(downLeft)">
                                      <p:cBhvr>
                                        <p:cTn id="106" dur="500"/>
                                        <p:tgtEl>
                                          <p:spTgt spid="3183"/>
                                        </p:tgtEl>
                                      </p:cBhvr>
                                    </p:animEffect>
                                  </p:childTnLst>
                                </p:cTn>
                              </p:par>
                              <p:par>
                                <p:cTn id="107" presetID="18" presetClass="entr" presetSubtype="12" fill="hold" grpId="0" nodeType="withEffect">
                                  <p:stCondLst>
                                    <p:cond delay="0"/>
                                  </p:stCondLst>
                                  <p:childTnLst>
                                    <p:set>
                                      <p:cBhvr>
                                        <p:cTn id="108" dur="1" fill="hold">
                                          <p:stCondLst>
                                            <p:cond delay="0"/>
                                          </p:stCondLst>
                                        </p:cTn>
                                        <p:tgtEl>
                                          <p:spTgt spid="3184"/>
                                        </p:tgtEl>
                                        <p:attrNameLst>
                                          <p:attrName>style.visibility</p:attrName>
                                        </p:attrNameLst>
                                      </p:cBhvr>
                                      <p:to>
                                        <p:strVal val="visible"/>
                                      </p:to>
                                    </p:set>
                                    <p:animEffect transition="in" filter="strips(downLeft)">
                                      <p:cBhvr>
                                        <p:cTn id="109" dur="500"/>
                                        <p:tgtEl>
                                          <p:spTgt spid="3184"/>
                                        </p:tgtEl>
                                      </p:cBhvr>
                                    </p:animEffect>
                                  </p:childTnLst>
                                </p:cTn>
                              </p:par>
                              <p:par>
                                <p:cTn id="110" presetID="18" presetClass="entr" presetSubtype="12" fill="hold" grpId="0" nodeType="withEffect">
                                  <p:stCondLst>
                                    <p:cond delay="0"/>
                                  </p:stCondLst>
                                  <p:childTnLst>
                                    <p:set>
                                      <p:cBhvr>
                                        <p:cTn id="111" dur="1" fill="hold">
                                          <p:stCondLst>
                                            <p:cond delay="0"/>
                                          </p:stCondLst>
                                        </p:cTn>
                                        <p:tgtEl>
                                          <p:spTgt spid="3185"/>
                                        </p:tgtEl>
                                        <p:attrNameLst>
                                          <p:attrName>style.visibility</p:attrName>
                                        </p:attrNameLst>
                                      </p:cBhvr>
                                      <p:to>
                                        <p:strVal val="visible"/>
                                      </p:to>
                                    </p:set>
                                    <p:animEffect transition="in" filter="strips(downLeft)">
                                      <p:cBhvr>
                                        <p:cTn id="112" dur="500"/>
                                        <p:tgtEl>
                                          <p:spTgt spid="3185"/>
                                        </p:tgtEl>
                                      </p:cBhvr>
                                    </p:animEffect>
                                  </p:childTnLst>
                                </p:cTn>
                              </p:par>
                              <p:par>
                                <p:cTn id="113" presetID="18" presetClass="entr" presetSubtype="12" fill="hold" grpId="0" nodeType="withEffect">
                                  <p:stCondLst>
                                    <p:cond delay="0"/>
                                  </p:stCondLst>
                                  <p:childTnLst>
                                    <p:set>
                                      <p:cBhvr>
                                        <p:cTn id="114" dur="1" fill="hold">
                                          <p:stCondLst>
                                            <p:cond delay="0"/>
                                          </p:stCondLst>
                                        </p:cTn>
                                        <p:tgtEl>
                                          <p:spTgt spid="3186"/>
                                        </p:tgtEl>
                                        <p:attrNameLst>
                                          <p:attrName>style.visibility</p:attrName>
                                        </p:attrNameLst>
                                      </p:cBhvr>
                                      <p:to>
                                        <p:strVal val="visible"/>
                                      </p:to>
                                    </p:set>
                                    <p:animEffect transition="in" filter="strips(downLeft)">
                                      <p:cBhvr>
                                        <p:cTn id="115" dur="500"/>
                                        <p:tgtEl>
                                          <p:spTgt spid="3186"/>
                                        </p:tgtEl>
                                      </p:cBhvr>
                                    </p:animEffect>
                                  </p:childTnLst>
                                </p:cTn>
                              </p:par>
                              <p:par>
                                <p:cTn id="116" presetID="18" presetClass="entr" presetSubtype="12" fill="hold" grpId="0" nodeType="withEffect">
                                  <p:stCondLst>
                                    <p:cond delay="10000"/>
                                  </p:stCondLst>
                                  <p:childTnLst>
                                    <p:set>
                                      <p:cBhvr>
                                        <p:cTn id="117" dur="1" fill="hold">
                                          <p:stCondLst>
                                            <p:cond delay="0"/>
                                          </p:stCondLst>
                                        </p:cTn>
                                        <p:tgtEl>
                                          <p:spTgt spid="3187"/>
                                        </p:tgtEl>
                                        <p:attrNameLst>
                                          <p:attrName>style.visibility</p:attrName>
                                        </p:attrNameLst>
                                      </p:cBhvr>
                                      <p:to>
                                        <p:strVal val="visible"/>
                                      </p:to>
                                    </p:set>
                                    <p:animEffect transition="in" filter="strips(downLeft)">
                                      <p:cBhvr>
                                        <p:cTn id="118" dur="500"/>
                                        <p:tgtEl>
                                          <p:spTgt spid="3187"/>
                                        </p:tgtEl>
                                      </p:cBhvr>
                                    </p:animEffect>
                                  </p:childTnLst>
                                </p:cTn>
                              </p:par>
                            </p:childTnLst>
                          </p:cTn>
                        </p:par>
                        <p:par>
                          <p:cTn id="119" fill="hold">
                            <p:stCondLst>
                              <p:cond delay="24500"/>
                            </p:stCondLst>
                            <p:childTnLst>
                              <p:par>
                                <p:cTn id="120" presetID="3" presetClass="exit" presetSubtype="10" fill="hold" grpId="0" nodeType="afterEffect">
                                  <p:stCondLst>
                                    <p:cond delay="0"/>
                                  </p:stCondLst>
                                  <p:childTnLst>
                                    <p:animEffect transition="out" filter="blinds(horizontal)">
                                      <p:cBhvr>
                                        <p:cTn id="121" dur="500"/>
                                        <p:tgtEl>
                                          <p:spTgt spid="3075">
                                            <p:txEl>
                                              <p:pRg st="0" end="0"/>
                                            </p:txEl>
                                          </p:spTgt>
                                        </p:tgtEl>
                                      </p:cBhvr>
                                    </p:animEffect>
                                    <p:set>
                                      <p:cBhvr>
                                        <p:cTn id="122" dur="1" fill="hold">
                                          <p:stCondLst>
                                            <p:cond delay="499"/>
                                          </p:stCondLst>
                                        </p:cTn>
                                        <p:tgtEl>
                                          <p:spTgt spid="3075">
                                            <p:txEl>
                                              <p:pRg st="0" end="0"/>
                                            </p:txEl>
                                          </p:spTgt>
                                        </p:tgtEl>
                                        <p:attrNameLst>
                                          <p:attrName>style.visibility</p:attrName>
                                        </p:attrNameLst>
                                      </p:cBhvr>
                                      <p:to>
                                        <p:strVal val="hidden"/>
                                      </p:to>
                                    </p:set>
                                  </p:childTnLst>
                                </p:cTn>
                              </p:par>
                            </p:childTnLst>
                          </p:cTn>
                        </p:par>
                        <p:par>
                          <p:cTn id="123" fill="hold">
                            <p:stCondLst>
                              <p:cond delay="25000"/>
                            </p:stCondLst>
                            <p:childTnLst>
                              <p:par>
                                <p:cTn id="124" presetID="3" presetClass="exit" presetSubtype="10" fill="hold" grpId="0" nodeType="afterEffect">
                                  <p:stCondLst>
                                    <p:cond delay="0"/>
                                  </p:stCondLst>
                                  <p:childTnLst>
                                    <p:animEffect transition="out" filter="blinds(horizontal)">
                                      <p:cBhvr>
                                        <p:cTn id="125" dur="500"/>
                                        <p:tgtEl>
                                          <p:spTgt spid="3075">
                                            <p:txEl>
                                              <p:pRg st="1" end="1"/>
                                            </p:txEl>
                                          </p:spTgt>
                                        </p:tgtEl>
                                      </p:cBhvr>
                                    </p:animEffect>
                                    <p:set>
                                      <p:cBhvr>
                                        <p:cTn id="126" dur="1" fill="hold">
                                          <p:stCondLst>
                                            <p:cond delay="499"/>
                                          </p:stCondLst>
                                        </p:cTn>
                                        <p:tgtEl>
                                          <p:spTgt spid="3075">
                                            <p:txEl>
                                              <p:pRg st="1" end="1"/>
                                            </p:txEl>
                                          </p:spTgt>
                                        </p:tgtEl>
                                        <p:attrNameLst>
                                          <p:attrName>style.visibility</p:attrName>
                                        </p:attrNameLst>
                                      </p:cBhvr>
                                      <p:to>
                                        <p:strVal val="hidden"/>
                                      </p:to>
                                    </p:set>
                                  </p:childTnLst>
                                </p:cTn>
                              </p:par>
                            </p:childTnLst>
                          </p:cTn>
                        </p:par>
                        <p:par>
                          <p:cTn id="127" fill="hold">
                            <p:stCondLst>
                              <p:cond delay="25500"/>
                            </p:stCondLst>
                            <p:childTnLst>
                              <p:par>
                                <p:cTn id="128" presetID="3" presetClass="exit" presetSubtype="10" fill="hold" grpId="0" nodeType="afterEffect">
                                  <p:stCondLst>
                                    <p:cond delay="0"/>
                                  </p:stCondLst>
                                  <p:childTnLst>
                                    <p:animEffect transition="out" filter="blinds(horizontal)">
                                      <p:cBhvr>
                                        <p:cTn id="129" dur="500"/>
                                        <p:tgtEl>
                                          <p:spTgt spid="3075">
                                            <p:txEl>
                                              <p:pRg st="2" end="2"/>
                                            </p:txEl>
                                          </p:spTgt>
                                        </p:tgtEl>
                                      </p:cBhvr>
                                    </p:animEffect>
                                    <p:set>
                                      <p:cBhvr>
                                        <p:cTn id="130" dur="1" fill="hold">
                                          <p:stCondLst>
                                            <p:cond delay="499"/>
                                          </p:stCondLst>
                                        </p:cTn>
                                        <p:tgtEl>
                                          <p:spTgt spid="3075">
                                            <p:txEl>
                                              <p:pRg st="2" end="2"/>
                                            </p:txEl>
                                          </p:spTgt>
                                        </p:tgtEl>
                                        <p:attrNameLst>
                                          <p:attrName>style.visibility</p:attrName>
                                        </p:attrNameLst>
                                      </p:cBhvr>
                                      <p:to>
                                        <p:strVal val="hidden"/>
                                      </p:to>
                                    </p:set>
                                  </p:childTnLst>
                                </p:cTn>
                              </p:par>
                            </p:childTnLst>
                          </p:cTn>
                        </p:par>
                        <p:par>
                          <p:cTn id="131" fill="hold">
                            <p:stCondLst>
                              <p:cond delay="26000"/>
                            </p:stCondLst>
                            <p:childTnLst>
                              <p:par>
                                <p:cTn id="132" presetID="3" presetClass="exit" presetSubtype="10" fill="hold" grpId="0" nodeType="afterEffect">
                                  <p:stCondLst>
                                    <p:cond delay="0"/>
                                  </p:stCondLst>
                                  <p:childTnLst>
                                    <p:animEffect transition="out" filter="blinds(horizontal)">
                                      <p:cBhvr>
                                        <p:cTn id="133" dur="500"/>
                                        <p:tgtEl>
                                          <p:spTgt spid="3075">
                                            <p:txEl>
                                              <p:pRg st="3" end="3"/>
                                            </p:txEl>
                                          </p:spTgt>
                                        </p:tgtEl>
                                      </p:cBhvr>
                                    </p:animEffect>
                                    <p:set>
                                      <p:cBhvr>
                                        <p:cTn id="134" dur="1" fill="hold">
                                          <p:stCondLst>
                                            <p:cond delay="499"/>
                                          </p:stCondLst>
                                        </p:cTn>
                                        <p:tgtEl>
                                          <p:spTgt spid="3075">
                                            <p:txEl>
                                              <p:pRg st="3" end="3"/>
                                            </p:txEl>
                                          </p:spTgt>
                                        </p:tgtEl>
                                        <p:attrNameLst>
                                          <p:attrName>style.visibility</p:attrName>
                                        </p:attrNameLst>
                                      </p:cBhvr>
                                      <p:to>
                                        <p:strVal val="hidden"/>
                                      </p:to>
                                    </p:set>
                                  </p:childTnLst>
                                </p:cTn>
                              </p:par>
                            </p:childTnLst>
                          </p:cTn>
                        </p:par>
                        <p:par>
                          <p:cTn id="135" fill="hold">
                            <p:stCondLst>
                              <p:cond delay="26500"/>
                            </p:stCondLst>
                            <p:childTnLst>
                              <p:par>
                                <p:cTn id="136" presetID="3" presetClass="exit" presetSubtype="10" fill="hold" grpId="0" nodeType="afterEffect">
                                  <p:stCondLst>
                                    <p:cond delay="0"/>
                                  </p:stCondLst>
                                  <p:childTnLst>
                                    <p:animEffect transition="out" filter="blinds(horizontal)">
                                      <p:cBhvr>
                                        <p:cTn id="137" dur="500"/>
                                        <p:tgtEl>
                                          <p:spTgt spid="3075">
                                            <p:txEl>
                                              <p:pRg st="4" end="4"/>
                                            </p:txEl>
                                          </p:spTgt>
                                        </p:tgtEl>
                                      </p:cBhvr>
                                    </p:animEffect>
                                    <p:set>
                                      <p:cBhvr>
                                        <p:cTn id="138" dur="1" fill="hold">
                                          <p:stCondLst>
                                            <p:cond delay="499"/>
                                          </p:stCondLst>
                                        </p:cTn>
                                        <p:tgtEl>
                                          <p:spTgt spid="3075">
                                            <p:txEl>
                                              <p:pRg st="4" end="4"/>
                                            </p:txEl>
                                          </p:spTgt>
                                        </p:tgtEl>
                                        <p:attrNameLst>
                                          <p:attrName>style.visibility</p:attrName>
                                        </p:attrNameLst>
                                      </p:cBhvr>
                                      <p:to>
                                        <p:strVal val="hidden"/>
                                      </p:to>
                                    </p:set>
                                  </p:childTnLst>
                                </p:cTn>
                              </p:par>
                            </p:childTnLst>
                          </p:cTn>
                        </p:par>
                        <p:par>
                          <p:cTn id="139" fill="hold">
                            <p:stCondLst>
                              <p:cond delay="27000"/>
                            </p:stCondLst>
                            <p:childTnLst>
                              <p:par>
                                <p:cTn id="140" presetID="3" presetClass="exit" presetSubtype="10" fill="hold" grpId="0" nodeType="afterEffect">
                                  <p:stCondLst>
                                    <p:cond delay="0"/>
                                  </p:stCondLst>
                                  <p:childTnLst>
                                    <p:animEffect transition="out" filter="blinds(horizontal)">
                                      <p:cBhvr>
                                        <p:cTn id="141" dur="500"/>
                                        <p:tgtEl>
                                          <p:spTgt spid="3075">
                                            <p:txEl>
                                              <p:pRg st="6" end="6"/>
                                            </p:txEl>
                                          </p:spTgt>
                                        </p:tgtEl>
                                      </p:cBhvr>
                                    </p:animEffect>
                                    <p:set>
                                      <p:cBhvr>
                                        <p:cTn id="142" dur="1" fill="hold">
                                          <p:stCondLst>
                                            <p:cond delay="499"/>
                                          </p:stCondLst>
                                        </p:cTn>
                                        <p:tgtEl>
                                          <p:spTgt spid="3075">
                                            <p:txEl>
                                              <p:pRg st="6" end="6"/>
                                            </p:txEl>
                                          </p:spTgt>
                                        </p:tgtEl>
                                        <p:attrNameLst>
                                          <p:attrName>style.visibility</p:attrName>
                                        </p:attrNameLst>
                                      </p:cBhvr>
                                      <p:to>
                                        <p:strVal val="hidden"/>
                                      </p:to>
                                    </p:set>
                                  </p:childTnLst>
                                </p:cTn>
                              </p:par>
                            </p:childTnLst>
                          </p:cTn>
                        </p:par>
                        <p:par>
                          <p:cTn id="143" fill="hold">
                            <p:stCondLst>
                              <p:cond delay="27500"/>
                            </p:stCondLst>
                            <p:childTnLst>
                              <p:par>
                                <p:cTn id="144" presetID="3" presetClass="exit" presetSubtype="10" fill="hold" grpId="0" nodeType="afterEffect">
                                  <p:stCondLst>
                                    <p:cond delay="0"/>
                                  </p:stCondLst>
                                  <p:childTnLst>
                                    <p:animEffect transition="out" filter="blinds(horizontal)">
                                      <p:cBhvr>
                                        <p:cTn id="145" dur="500"/>
                                        <p:tgtEl>
                                          <p:spTgt spid="3075">
                                            <p:txEl>
                                              <p:pRg st="7" end="7"/>
                                            </p:txEl>
                                          </p:spTgt>
                                        </p:tgtEl>
                                      </p:cBhvr>
                                    </p:animEffect>
                                    <p:set>
                                      <p:cBhvr>
                                        <p:cTn id="146" dur="1" fill="hold">
                                          <p:stCondLst>
                                            <p:cond delay="499"/>
                                          </p:stCondLst>
                                        </p:cTn>
                                        <p:tgtEl>
                                          <p:spTgt spid="3075">
                                            <p:txEl>
                                              <p:pRg st="7" end="7"/>
                                            </p:txEl>
                                          </p:spTgt>
                                        </p:tgtEl>
                                        <p:attrNameLst>
                                          <p:attrName>style.visibility</p:attrName>
                                        </p:attrNameLst>
                                      </p:cBhvr>
                                      <p:to>
                                        <p:strVal val="hidden"/>
                                      </p:to>
                                    </p:set>
                                  </p:childTnLst>
                                </p:cTn>
                              </p:par>
                            </p:childTnLst>
                          </p:cTn>
                        </p:par>
                        <p:par>
                          <p:cTn id="147" fill="hold">
                            <p:stCondLst>
                              <p:cond delay="28000"/>
                            </p:stCondLst>
                            <p:childTnLst>
                              <p:par>
                                <p:cTn id="148" presetID="3" presetClass="exit" presetSubtype="10" fill="hold" grpId="0" nodeType="afterEffect">
                                  <p:stCondLst>
                                    <p:cond delay="0"/>
                                  </p:stCondLst>
                                  <p:childTnLst>
                                    <p:animEffect transition="out" filter="blinds(horizontal)">
                                      <p:cBhvr>
                                        <p:cTn id="149" dur="500"/>
                                        <p:tgtEl>
                                          <p:spTgt spid="3075">
                                            <p:txEl>
                                              <p:pRg st="8" end="8"/>
                                            </p:txEl>
                                          </p:spTgt>
                                        </p:tgtEl>
                                      </p:cBhvr>
                                    </p:animEffect>
                                    <p:set>
                                      <p:cBhvr>
                                        <p:cTn id="150" dur="1" fill="hold">
                                          <p:stCondLst>
                                            <p:cond delay="499"/>
                                          </p:stCondLst>
                                        </p:cTn>
                                        <p:tgtEl>
                                          <p:spTgt spid="3075">
                                            <p:txEl>
                                              <p:pRg st="8" end="8"/>
                                            </p:txEl>
                                          </p:spTgt>
                                        </p:tgtEl>
                                        <p:attrNameLst>
                                          <p:attrName>style.visibility</p:attrName>
                                        </p:attrNameLst>
                                      </p:cBhvr>
                                      <p:to>
                                        <p:strVal val="hidden"/>
                                      </p:to>
                                    </p:set>
                                  </p:childTnLst>
                                </p:cTn>
                              </p:par>
                            </p:childTnLst>
                          </p:cTn>
                        </p:par>
                        <p:par>
                          <p:cTn id="151" fill="hold">
                            <p:stCondLst>
                              <p:cond delay="28500"/>
                            </p:stCondLst>
                            <p:childTnLst>
                              <p:par>
                                <p:cTn id="152" presetID="3" presetClass="exit" presetSubtype="10" fill="hold" grpId="0" nodeType="afterEffect">
                                  <p:stCondLst>
                                    <p:cond delay="0"/>
                                  </p:stCondLst>
                                  <p:childTnLst>
                                    <p:animEffect transition="out" filter="blinds(horizontal)">
                                      <p:cBhvr>
                                        <p:cTn id="153" dur="500"/>
                                        <p:tgtEl>
                                          <p:spTgt spid="3075">
                                            <p:txEl>
                                              <p:pRg st="9" end="9"/>
                                            </p:txEl>
                                          </p:spTgt>
                                        </p:tgtEl>
                                      </p:cBhvr>
                                    </p:animEffect>
                                    <p:set>
                                      <p:cBhvr>
                                        <p:cTn id="154" dur="1" fill="hold">
                                          <p:stCondLst>
                                            <p:cond delay="499"/>
                                          </p:stCondLst>
                                        </p:cTn>
                                        <p:tgtEl>
                                          <p:spTgt spid="3075">
                                            <p:txEl>
                                              <p:pRg st="9" end="9"/>
                                            </p:txEl>
                                          </p:spTgt>
                                        </p:tgtEl>
                                        <p:attrNameLst>
                                          <p:attrName>style.visibility</p:attrName>
                                        </p:attrNameLst>
                                      </p:cBhvr>
                                      <p:to>
                                        <p:strVal val="hidden"/>
                                      </p:to>
                                    </p:set>
                                  </p:childTnLst>
                                </p:cTn>
                              </p:par>
                            </p:childTnLst>
                          </p:cTn>
                        </p:par>
                        <p:par>
                          <p:cTn id="155" fill="hold">
                            <p:stCondLst>
                              <p:cond delay="29000"/>
                            </p:stCondLst>
                            <p:childTnLst>
                              <p:par>
                                <p:cTn id="156" presetID="3" presetClass="exit" presetSubtype="10" fill="hold" grpId="0" nodeType="afterEffect">
                                  <p:stCondLst>
                                    <p:cond delay="0"/>
                                  </p:stCondLst>
                                  <p:childTnLst>
                                    <p:animEffect transition="out" filter="blinds(horizontal)">
                                      <p:cBhvr>
                                        <p:cTn id="157" dur="500"/>
                                        <p:tgtEl>
                                          <p:spTgt spid="3075">
                                            <p:txEl>
                                              <p:pRg st="10" end="10"/>
                                            </p:txEl>
                                          </p:spTgt>
                                        </p:tgtEl>
                                      </p:cBhvr>
                                    </p:animEffect>
                                    <p:set>
                                      <p:cBhvr>
                                        <p:cTn id="158" dur="1" fill="hold">
                                          <p:stCondLst>
                                            <p:cond delay="499"/>
                                          </p:stCondLst>
                                        </p:cTn>
                                        <p:tgtEl>
                                          <p:spTgt spid="3075">
                                            <p:txEl>
                                              <p:pRg st="10" end="10"/>
                                            </p:txEl>
                                          </p:spTgt>
                                        </p:tgtEl>
                                        <p:attrNameLst>
                                          <p:attrName>style.visibility</p:attrName>
                                        </p:attrNameLst>
                                      </p:cBhvr>
                                      <p:to>
                                        <p:strVal val="hidden"/>
                                      </p:to>
                                    </p:set>
                                  </p:childTnLst>
                                </p:cTn>
                              </p:par>
                            </p:childTnLst>
                          </p:cTn>
                        </p:par>
                        <p:par>
                          <p:cTn id="159" fill="hold">
                            <p:stCondLst>
                              <p:cond delay="29500"/>
                            </p:stCondLst>
                            <p:childTnLst>
                              <p:par>
                                <p:cTn id="160" presetID="3" presetClass="exit" presetSubtype="10" fill="hold" grpId="0" nodeType="afterEffect">
                                  <p:stCondLst>
                                    <p:cond delay="0"/>
                                  </p:stCondLst>
                                  <p:childTnLst>
                                    <p:animEffect transition="out" filter="blinds(horizontal)">
                                      <p:cBhvr>
                                        <p:cTn id="161" dur="500"/>
                                        <p:tgtEl>
                                          <p:spTgt spid="3075">
                                            <p:txEl>
                                              <p:pRg st="11" end="11"/>
                                            </p:txEl>
                                          </p:spTgt>
                                        </p:tgtEl>
                                      </p:cBhvr>
                                    </p:animEffect>
                                    <p:set>
                                      <p:cBhvr>
                                        <p:cTn id="162" dur="1" fill="hold">
                                          <p:stCondLst>
                                            <p:cond delay="499"/>
                                          </p:stCondLst>
                                        </p:cTn>
                                        <p:tgtEl>
                                          <p:spTgt spid="3075">
                                            <p:txEl>
                                              <p:pRg st="11" end="11"/>
                                            </p:txEl>
                                          </p:spTgt>
                                        </p:tgtEl>
                                        <p:attrNameLst>
                                          <p:attrName>style.visibility</p:attrName>
                                        </p:attrNameLst>
                                      </p:cBhvr>
                                      <p:to>
                                        <p:strVal val="hidden"/>
                                      </p:to>
                                    </p:set>
                                  </p:childTnLst>
                                </p:cTn>
                              </p:par>
                            </p:childTnLst>
                          </p:cTn>
                        </p:par>
                        <p:par>
                          <p:cTn id="163" fill="hold">
                            <p:stCondLst>
                              <p:cond delay="30000"/>
                            </p:stCondLst>
                            <p:childTnLst>
                              <p:par>
                                <p:cTn id="164" presetID="3" presetClass="exit" presetSubtype="10" fill="hold" grpId="0" nodeType="afterEffect">
                                  <p:stCondLst>
                                    <p:cond delay="0"/>
                                  </p:stCondLst>
                                  <p:childTnLst>
                                    <p:animEffect transition="out" filter="blinds(horizontal)">
                                      <p:cBhvr>
                                        <p:cTn id="165" dur="500"/>
                                        <p:tgtEl>
                                          <p:spTgt spid="3075">
                                            <p:txEl>
                                              <p:pRg st="12" end="12"/>
                                            </p:txEl>
                                          </p:spTgt>
                                        </p:tgtEl>
                                      </p:cBhvr>
                                    </p:animEffect>
                                    <p:set>
                                      <p:cBhvr>
                                        <p:cTn id="166" dur="1" fill="hold">
                                          <p:stCondLst>
                                            <p:cond delay="499"/>
                                          </p:stCondLst>
                                        </p:cTn>
                                        <p:tgtEl>
                                          <p:spTgt spid="3075">
                                            <p:txEl>
                                              <p:pRg st="12" end="12"/>
                                            </p:txEl>
                                          </p:spTgt>
                                        </p:tgtEl>
                                        <p:attrNameLst>
                                          <p:attrName>style.visibility</p:attrName>
                                        </p:attrNameLst>
                                      </p:cBhvr>
                                      <p:to>
                                        <p:strVal val="hidden"/>
                                      </p:to>
                                    </p:set>
                                  </p:childTnLst>
                                </p:cTn>
                              </p:par>
                            </p:childTnLst>
                          </p:cTn>
                        </p:par>
                        <p:par>
                          <p:cTn id="167" fill="hold">
                            <p:stCondLst>
                              <p:cond delay="30500"/>
                            </p:stCondLst>
                            <p:childTnLst>
                              <p:par>
                                <p:cTn id="168" presetID="3" presetClass="exit" presetSubtype="10" fill="hold" grpId="0" nodeType="afterEffect">
                                  <p:stCondLst>
                                    <p:cond delay="0"/>
                                  </p:stCondLst>
                                  <p:childTnLst>
                                    <p:animEffect transition="out" filter="blinds(horizontal)">
                                      <p:cBhvr>
                                        <p:cTn id="169" dur="500"/>
                                        <p:tgtEl>
                                          <p:spTgt spid="3075">
                                            <p:txEl>
                                              <p:pRg st="13" end="13"/>
                                            </p:txEl>
                                          </p:spTgt>
                                        </p:tgtEl>
                                      </p:cBhvr>
                                    </p:animEffect>
                                    <p:set>
                                      <p:cBhvr>
                                        <p:cTn id="170" dur="1" fill="hold">
                                          <p:stCondLst>
                                            <p:cond delay="499"/>
                                          </p:stCondLst>
                                        </p:cTn>
                                        <p:tgtEl>
                                          <p:spTgt spid="3075">
                                            <p:txEl>
                                              <p:pRg st="13" end="13"/>
                                            </p:txEl>
                                          </p:spTgt>
                                        </p:tgtEl>
                                        <p:attrNameLst>
                                          <p:attrName>style.visibility</p:attrName>
                                        </p:attrNameLst>
                                      </p:cBhvr>
                                      <p:to>
                                        <p:strVal val="hidden"/>
                                      </p:to>
                                    </p:set>
                                  </p:childTnLst>
                                </p:cTn>
                              </p:par>
                            </p:childTnLst>
                          </p:cTn>
                        </p:par>
                        <p:par>
                          <p:cTn id="171" fill="hold">
                            <p:stCondLst>
                              <p:cond delay="31000"/>
                            </p:stCondLst>
                            <p:childTnLst>
                              <p:par>
                                <p:cTn id="172" presetID="3" presetClass="exit" presetSubtype="10" fill="hold" grpId="0" nodeType="afterEffect">
                                  <p:stCondLst>
                                    <p:cond delay="0"/>
                                  </p:stCondLst>
                                  <p:childTnLst>
                                    <p:animEffect transition="out" filter="blinds(horizontal)">
                                      <p:cBhvr>
                                        <p:cTn id="173" dur="500"/>
                                        <p:tgtEl>
                                          <p:spTgt spid="3075">
                                            <p:txEl>
                                              <p:pRg st="14" end="14"/>
                                            </p:txEl>
                                          </p:spTgt>
                                        </p:tgtEl>
                                      </p:cBhvr>
                                    </p:animEffect>
                                    <p:set>
                                      <p:cBhvr>
                                        <p:cTn id="174" dur="1" fill="hold">
                                          <p:stCondLst>
                                            <p:cond delay="499"/>
                                          </p:stCondLst>
                                        </p:cTn>
                                        <p:tgtEl>
                                          <p:spTgt spid="3075">
                                            <p:txEl>
                                              <p:pRg st="14" end="14"/>
                                            </p:txEl>
                                          </p:spTgt>
                                        </p:tgtEl>
                                        <p:attrNameLst>
                                          <p:attrName>style.visibility</p:attrName>
                                        </p:attrNameLst>
                                      </p:cBhvr>
                                      <p:to>
                                        <p:strVal val="hidden"/>
                                      </p:to>
                                    </p:set>
                                  </p:childTnLst>
                                </p:cTn>
                              </p:par>
                            </p:childTnLst>
                          </p:cTn>
                        </p:par>
                        <p:par>
                          <p:cTn id="175" fill="hold">
                            <p:stCondLst>
                              <p:cond delay="31500"/>
                            </p:stCondLst>
                            <p:childTnLst>
                              <p:par>
                                <p:cTn id="176" presetID="3" presetClass="exit" presetSubtype="10" fill="hold" grpId="0" nodeType="afterEffect">
                                  <p:stCondLst>
                                    <p:cond delay="0"/>
                                  </p:stCondLst>
                                  <p:childTnLst>
                                    <p:animEffect transition="out" filter="blinds(horizontal)">
                                      <p:cBhvr>
                                        <p:cTn id="177" dur="500"/>
                                        <p:tgtEl>
                                          <p:spTgt spid="3075">
                                            <p:txEl>
                                              <p:pRg st="15" end="15"/>
                                            </p:txEl>
                                          </p:spTgt>
                                        </p:tgtEl>
                                      </p:cBhvr>
                                    </p:animEffect>
                                    <p:set>
                                      <p:cBhvr>
                                        <p:cTn id="178" dur="1" fill="hold">
                                          <p:stCondLst>
                                            <p:cond delay="499"/>
                                          </p:stCondLst>
                                        </p:cTn>
                                        <p:tgtEl>
                                          <p:spTgt spid="3075">
                                            <p:txEl>
                                              <p:pRg st="15" end="15"/>
                                            </p:txEl>
                                          </p:spTgt>
                                        </p:tgtEl>
                                        <p:attrNameLst>
                                          <p:attrName>style.visibility</p:attrName>
                                        </p:attrNameLst>
                                      </p:cBhvr>
                                      <p:to>
                                        <p:strVal val="hidden"/>
                                      </p:to>
                                    </p:set>
                                  </p:childTnLst>
                                </p:cTn>
                              </p:par>
                            </p:childTnLst>
                          </p:cTn>
                        </p:par>
                        <p:par>
                          <p:cTn id="179" fill="hold">
                            <p:stCondLst>
                              <p:cond delay="32000"/>
                            </p:stCondLst>
                            <p:childTnLst>
                              <p:par>
                                <p:cTn id="180" presetID="3" presetClass="exit" presetSubtype="10" fill="hold" grpId="0" nodeType="afterEffect">
                                  <p:stCondLst>
                                    <p:cond delay="0"/>
                                  </p:stCondLst>
                                  <p:childTnLst>
                                    <p:animEffect transition="out" filter="blinds(horizontal)">
                                      <p:cBhvr>
                                        <p:cTn id="181" dur="500"/>
                                        <p:tgtEl>
                                          <p:spTgt spid="3075">
                                            <p:txEl>
                                              <p:pRg st="16" end="16"/>
                                            </p:txEl>
                                          </p:spTgt>
                                        </p:tgtEl>
                                      </p:cBhvr>
                                    </p:animEffect>
                                    <p:set>
                                      <p:cBhvr>
                                        <p:cTn id="182" dur="1" fill="hold">
                                          <p:stCondLst>
                                            <p:cond delay="499"/>
                                          </p:stCondLst>
                                        </p:cTn>
                                        <p:tgtEl>
                                          <p:spTgt spid="3075">
                                            <p:txEl>
                                              <p:pRg st="16" end="16"/>
                                            </p:txEl>
                                          </p:spTgt>
                                        </p:tgtEl>
                                        <p:attrNameLst>
                                          <p:attrName>style.visibility</p:attrName>
                                        </p:attrNameLst>
                                      </p:cBhvr>
                                      <p:to>
                                        <p:strVal val="hidden"/>
                                      </p:to>
                                    </p:set>
                                  </p:childTnLst>
                                </p:cTn>
                              </p:par>
                            </p:childTnLst>
                          </p:cTn>
                        </p:par>
                        <p:par>
                          <p:cTn id="183" fill="hold">
                            <p:stCondLst>
                              <p:cond delay="32500"/>
                            </p:stCondLst>
                            <p:childTnLst>
                              <p:par>
                                <p:cTn id="184" presetID="3" presetClass="exit" presetSubtype="10" fill="hold" grpId="0" nodeType="afterEffect">
                                  <p:stCondLst>
                                    <p:cond delay="0"/>
                                  </p:stCondLst>
                                  <p:childTnLst>
                                    <p:animEffect transition="out" filter="blinds(horizontal)">
                                      <p:cBhvr>
                                        <p:cTn id="185" dur="500"/>
                                        <p:tgtEl>
                                          <p:spTgt spid="3075">
                                            <p:txEl>
                                              <p:pRg st="17" end="17"/>
                                            </p:txEl>
                                          </p:spTgt>
                                        </p:tgtEl>
                                      </p:cBhvr>
                                    </p:animEffect>
                                    <p:set>
                                      <p:cBhvr>
                                        <p:cTn id="186" dur="1" fill="hold">
                                          <p:stCondLst>
                                            <p:cond delay="499"/>
                                          </p:stCondLst>
                                        </p:cTn>
                                        <p:tgtEl>
                                          <p:spTgt spid="3075">
                                            <p:txEl>
                                              <p:pRg st="17" end="17"/>
                                            </p:txEl>
                                          </p:spTgt>
                                        </p:tgtEl>
                                        <p:attrNameLst>
                                          <p:attrName>style.visibility</p:attrName>
                                        </p:attrNameLst>
                                      </p:cBhvr>
                                      <p:to>
                                        <p:strVal val="hidden"/>
                                      </p:to>
                                    </p:set>
                                  </p:childTnLst>
                                </p:cTn>
                              </p:par>
                            </p:childTnLst>
                          </p:cTn>
                        </p:par>
                        <p:par>
                          <p:cTn id="187" fill="hold">
                            <p:stCondLst>
                              <p:cond delay="33000"/>
                            </p:stCondLst>
                            <p:childTnLst>
                              <p:par>
                                <p:cTn id="188" presetID="3" presetClass="exit" presetSubtype="10" fill="hold" grpId="0" nodeType="afterEffect">
                                  <p:stCondLst>
                                    <p:cond delay="0"/>
                                  </p:stCondLst>
                                  <p:childTnLst>
                                    <p:animEffect transition="out" filter="blinds(horizontal)">
                                      <p:cBhvr>
                                        <p:cTn id="189" dur="500"/>
                                        <p:tgtEl>
                                          <p:spTgt spid="3075">
                                            <p:txEl>
                                              <p:pRg st="18" end="18"/>
                                            </p:txEl>
                                          </p:spTgt>
                                        </p:tgtEl>
                                      </p:cBhvr>
                                    </p:animEffect>
                                    <p:set>
                                      <p:cBhvr>
                                        <p:cTn id="190" dur="1" fill="hold">
                                          <p:stCondLst>
                                            <p:cond delay="499"/>
                                          </p:stCondLst>
                                        </p:cTn>
                                        <p:tgtEl>
                                          <p:spTgt spid="3075">
                                            <p:txEl>
                                              <p:pRg st="18" end="18"/>
                                            </p:txEl>
                                          </p:spTgt>
                                        </p:tgtEl>
                                        <p:attrNameLst>
                                          <p:attrName>style.visibility</p:attrName>
                                        </p:attrNameLst>
                                      </p:cBhvr>
                                      <p:to>
                                        <p:strVal val="hidden"/>
                                      </p:to>
                                    </p:set>
                                  </p:childTnLst>
                                </p:cTn>
                              </p:par>
                              <p:par>
                                <p:cTn id="191" presetID="3" presetClass="exit" presetSubtype="10" fill="hold" grpId="1" nodeType="withEffect">
                                  <p:stCondLst>
                                    <p:cond delay="0"/>
                                  </p:stCondLst>
                                  <p:childTnLst>
                                    <p:animEffect transition="out" filter="blinds(horizontal)">
                                      <p:cBhvr>
                                        <p:cTn id="192" dur="500"/>
                                        <p:tgtEl>
                                          <p:spTgt spid="3179"/>
                                        </p:tgtEl>
                                      </p:cBhvr>
                                    </p:animEffect>
                                    <p:set>
                                      <p:cBhvr>
                                        <p:cTn id="193" dur="1" fill="hold">
                                          <p:stCondLst>
                                            <p:cond delay="499"/>
                                          </p:stCondLst>
                                        </p:cTn>
                                        <p:tgtEl>
                                          <p:spTgt spid="3179"/>
                                        </p:tgtEl>
                                        <p:attrNameLst>
                                          <p:attrName>style.visibility</p:attrName>
                                        </p:attrNameLst>
                                      </p:cBhvr>
                                      <p:to>
                                        <p:strVal val="hidden"/>
                                      </p:to>
                                    </p:set>
                                  </p:childTnLst>
                                </p:cTn>
                              </p:par>
                              <p:par>
                                <p:cTn id="194" presetID="3" presetClass="exit" presetSubtype="10" fill="hold" grpId="1" nodeType="withEffect">
                                  <p:stCondLst>
                                    <p:cond delay="0"/>
                                  </p:stCondLst>
                                  <p:childTnLst>
                                    <p:animEffect transition="out" filter="blinds(horizontal)">
                                      <p:cBhvr>
                                        <p:cTn id="195" dur="500"/>
                                        <p:tgtEl>
                                          <p:spTgt spid="3180"/>
                                        </p:tgtEl>
                                      </p:cBhvr>
                                    </p:animEffect>
                                    <p:set>
                                      <p:cBhvr>
                                        <p:cTn id="196" dur="1" fill="hold">
                                          <p:stCondLst>
                                            <p:cond delay="499"/>
                                          </p:stCondLst>
                                        </p:cTn>
                                        <p:tgtEl>
                                          <p:spTgt spid="3180"/>
                                        </p:tgtEl>
                                        <p:attrNameLst>
                                          <p:attrName>style.visibility</p:attrName>
                                        </p:attrNameLst>
                                      </p:cBhvr>
                                      <p:to>
                                        <p:strVal val="hidden"/>
                                      </p:to>
                                    </p:set>
                                  </p:childTnLst>
                                </p:cTn>
                              </p:par>
                              <p:par>
                                <p:cTn id="197" presetID="3" presetClass="exit" presetSubtype="10" fill="hold" grpId="1" nodeType="withEffect">
                                  <p:stCondLst>
                                    <p:cond delay="0"/>
                                  </p:stCondLst>
                                  <p:childTnLst>
                                    <p:animEffect transition="out" filter="blinds(horizontal)">
                                      <p:cBhvr>
                                        <p:cTn id="198" dur="500"/>
                                        <p:tgtEl>
                                          <p:spTgt spid="3181"/>
                                        </p:tgtEl>
                                      </p:cBhvr>
                                    </p:animEffect>
                                    <p:set>
                                      <p:cBhvr>
                                        <p:cTn id="199" dur="1" fill="hold">
                                          <p:stCondLst>
                                            <p:cond delay="499"/>
                                          </p:stCondLst>
                                        </p:cTn>
                                        <p:tgtEl>
                                          <p:spTgt spid="3181"/>
                                        </p:tgtEl>
                                        <p:attrNameLst>
                                          <p:attrName>style.visibility</p:attrName>
                                        </p:attrNameLst>
                                      </p:cBhvr>
                                      <p:to>
                                        <p:strVal val="hidden"/>
                                      </p:to>
                                    </p:set>
                                  </p:childTnLst>
                                </p:cTn>
                              </p:par>
                              <p:par>
                                <p:cTn id="200" presetID="3" presetClass="exit" presetSubtype="10" fill="hold" grpId="1" nodeType="withEffect">
                                  <p:stCondLst>
                                    <p:cond delay="0"/>
                                  </p:stCondLst>
                                  <p:childTnLst>
                                    <p:animEffect transition="out" filter="blinds(horizontal)">
                                      <p:cBhvr>
                                        <p:cTn id="201" dur="500"/>
                                        <p:tgtEl>
                                          <p:spTgt spid="3182"/>
                                        </p:tgtEl>
                                      </p:cBhvr>
                                    </p:animEffect>
                                    <p:set>
                                      <p:cBhvr>
                                        <p:cTn id="202" dur="1" fill="hold">
                                          <p:stCondLst>
                                            <p:cond delay="499"/>
                                          </p:stCondLst>
                                        </p:cTn>
                                        <p:tgtEl>
                                          <p:spTgt spid="3182"/>
                                        </p:tgtEl>
                                        <p:attrNameLst>
                                          <p:attrName>style.visibility</p:attrName>
                                        </p:attrNameLst>
                                      </p:cBhvr>
                                      <p:to>
                                        <p:strVal val="hidden"/>
                                      </p:to>
                                    </p:set>
                                  </p:childTnLst>
                                </p:cTn>
                              </p:par>
                              <p:par>
                                <p:cTn id="203" presetID="3" presetClass="exit" presetSubtype="10" fill="hold" grpId="1" nodeType="withEffect">
                                  <p:stCondLst>
                                    <p:cond delay="0"/>
                                  </p:stCondLst>
                                  <p:childTnLst>
                                    <p:animEffect transition="out" filter="blinds(horizontal)">
                                      <p:cBhvr>
                                        <p:cTn id="204" dur="500"/>
                                        <p:tgtEl>
                                          <p:spTgt spid="3183"/>
                                        </p:tgtEl>
                                      </p:cBhvr>
                                    </p:animEffect>
                                    <p:set>
                                      <p:cBhvr>
                                        <p:cTn id="205" dur="1" fill="hold">
                                          <p:stCondLst>
                                            <p:cond delay="499"/>
                                          </p:stCondLst>
                                        </p:cTn>
                                        <p:tgtEl>
                                          <p:spTgt spid="3183"/>
                                        </p:tgtEl>
                                        <p:attrNameLst>
                                          <p:attrName>style.visibility</p:attrName>
                                        </p:attrNameLst>
                                      </p:cBhvr>
                                      <p:to>
                                        <p:strVal val="hidden"/>
                                      </p:to>
                                    </p:set>
                                  </p:childTnLst>
                                </p:cTn>
                              </p:par>
                              <p:par>
                                <p:cTn id="206" presetID="3" presetClass="exit" presetSubtype="10" fill="hold" grpId="1" nodeType="withEffect">
                                  <p:stCondLst>
                                    <p:cond delay="0"/>
                                  </p:stCondLst>
                                  <p:childTnLst>
                                    <p:animEffect transition="out" filter="blinds(horizontal)">
                                      <p:cBhvr>
                                        <p:cTn id="207" dur="500"/>
                                        <p:tgtEl>
                                          <p:spTgt spid="3184"/>
                                        </p:tgtEl>
                                      </p:cBhvr>
                                    </p:animEffect>
                                    <p:set>
                                      <p:cBhvr>
                                        <p:cTn id="208" dur="1" fill="hold">
                                          <p:stCondLst>
                                            <p:cond delay="499"/>
                                          </p:stCondLst>
                                        </p:cTn>
                                        <p:tgtEl>
                                          <p:spTgt spid="3184"/>
                                        </p:tgtEl>
                                        <p:attrNameLst>
                                          <p:attrName>style.visibility</p:attrName>
                                        </p:attrNameLst>
                                      </p:cBhvr>
                                      <p:to>
                                        <p:strVal val="hidden"/>
                                      </p:to>
                                    </p:set>
                                  </p:childTnLst>
                                </p:cTn>
                              </p:par>
                              <p:par>
                                <p:cTn id="209" presetID="3" presetClass="exit" presetSubtype="10" fill="hold" grpId="1" nodeType="withEffect">
                                  <p:stCondLst>
                                    <p:cond delay="0"/>
                                  </p:stCondLst>
                                  <p:childTnLst>
                                    <p:animEffect transition="out" filter="blinds(horizontal)">
                                      <p:cBhvr>
                                        <p:cTn id="210" dur="500"/>
                                        <p:tgtEl>
                                          <p:spTgt spid="3185"/>
                                        </p:tgtEl>
                                      </p:cBhvr>
                                    </p:animEffect>
                                    <p:set>
                                      <p:cBhvr>
                                        <p:cTn id="211" dur="1" fill="hold">
                                          <p:stCondLst>
                                            <p:cond delay="499"/>
                                          </p:stCondLst>
                                        </p:cTn>
                                        <p:tgtEl>
                                          <p:spTgt spid="3185"/>
                                        </p:tgtEl>
                                        <p:attrNameLst>
                                          <p:attrName>style.visibility</p:attrName>
                                        </p:attrNameLst>
                                      </p:cBhvr>
                                      <p:to>
                                        <p:strVal val="hidden"/>
                                      </p:to>
                                    </p:set>
                                  </p:childTnLst>
                                </p:cTn>
                              </p:par>
                              <p:par>
                                <p:cTn id="212" presetID="3" presetClass="exit" presetSubtype="10" fill="hold" grpId="1" nodeType="withEffect">
                                  <p:stCondLst>
                                    <p:cond delay="0"/>
                                  </p:stCondLst>
                                  <p:childTnLst>
                                    <p:animEffect transition="out" filter="blinds(horizontal)">
                                      <p:cBhvr>
                                        <p:cTn id="213" dur="500"/>
                                        <p:tgtEl>
                                          <p:spTgt spid="3186"/>
                                        </p:tgtEl>
                                      </p:cBhvr>
                                    </p:animEffect>
                                    <p:set>
                                      <p:cBhvr>
                                        <p:cTn id="214" dur="1" fill="hold">
                                          <p:stCondLst>
                                            <p:cond delay="499"/>
                                          </p:stCondLst>
                                        </p:cTn>
                                        <p:tgtEl>
                                          <p:spTgt spid="3186"/>
                                        </p:tgtEl>
                                        <p:attrNameLst>
                                          <p:attrName>style.visibility</p:attrName>
                                        </p:attrNameLst>
                                      </p:cBhvr>
                                      <p:to>
                                        <p:strVal val="hidden"/>
                                      </p:to>
                                    </p:set>
                                  </p:childTnLst>
                                </p:cTn>
                              </p:par>
                              <p:par>
                                <p:cTn id="215" presetID="3" presetClass="exit" presetSubtype="10" fill="hold" grpId="1" nodeType="withEffect">
                                  <p:stCondLst>
                                    <p:cond delay="0"/>
                                  </p:stCondLst>
                                  <p:childTnLst>
                                    <p:animEffect transition="out" filter="blinds(horizontal)">
                                      <p:cBhvr>
                                        <p:cTn id="216" dur="500"/>
                                        <p:tgtEl>
                                          <p:spTgt spid="3187"/>
                                        </p:tgtEl>
                                      </p:cBhvr>
                                    </p:animEffect>
                                    <p:set>
                                      <p:cBhvr>
                                        <p:cTn id="217" dur="1" fill="hold">
                                          <p:stCondLst>
                                            <p:cond delay="499"/>
                                          </p:stCondLst>
                                        </p:cTn>
                                        <p:tgtEl>
                                          <p:spTgt spid="31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P spid="3179" grpId="0" animBg="1"/>
      <p:bldP spid="3179" grpId="1" animBg="1"/>
      <p:bldP spid="3180" grpId="0" animBg="1"/>
      <p:bldP spid="3180" grpId="1" animBg="1"/>
      <p:bldP spid="3181" grpId="0" animBg="1"/>
      <p:bldP spid="3181" grpId="1" animBg="1"/>
      <p:bldP spid="3182" grpId="0" animBg="1"/>
      <p:bldP spid="3182" grpId="1" animBg="1"/>
      <p:bldP spid="3183" grpId="0" animBg="1"/>
      <p:bldP spid="3183" grpId="1" animBg="1"/>
      <p:bldP spid="3184" grpId="0" animBg="1"/>
      <p:bldP spid="3184" grpId="1" animBg="1"/>
      <p:bldP spid="3185" grpId="0" animBg="1"/>
      <p:bldP spid="3185" grpId="1" animBg="1"/>
      <p:bldP spid="3186" grpId="0" animBg="1"/>
      <p:bldP spid="3186" grpId="1" animBg="1"/>
      <p:bldP spid="3187" grpId="0" animBg="1"/>
      <p:bldP spid="3187" grpId="1"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0" y="476250"/>
            <a:ext cx="9144000" cy="5649913"/>
          </a:xfrm>
          <a:noFill/>
          <a:ln/>
        </p:spPr>
        <p:txBody>
          <a:bodyPr/>
          <a:lstStyle/>
          <a:p>
            <a:pPr algn="ctr">
              <a:buFontTx/>
              <a:buNone/>
            </a:pPr>
            <a:r>
              <a:rPr lang="el-GR" sz="2000" b="1" u="sng" dirty="0">
                <a:solidFill>
                  <a:srgbClr val="FF0000"/>
                </a:solidFill>
                <a:latin typeface="Times New Roman" pitchFamily="18" charset="0"/>
              </a:rPr>
              <a:t>Αξία κτήσεως – Προσθήκες, βελτιώσεις, συντηρήσεις, επισκευές παγίων</a:t>
            </a:r>
          </a:p>
          <a:p>
            <a:pPr>
              <a:buFontTx/>
              <a:buNone/>
            </a:pPr>
            <a:endParaRPr lang="en-US" sz="2000" b="1" u="sng" dirty="0">
              <a:latin typeface="Times New Roman" pitchFamily="18" charset="0"/>
            </a:endParaRPr>
          </a:p>
          <a:p>
            <a:pPr>
              <a:buFontTx/>
              <a:buNone/>
            </a:pPr>
            <a:r>
              <a:rPr lang="el-GR" sz="2000" b="1" u="sng" dirty="0">
                <a:solidFill>
                  <a:srgbClr val="FFFF00"/>
                </a:solidFill>
                <a:latin typeface="Times New Roman" pitchFamily="18" charset="0"/>
              </a:rPr>
              <a:t>Βάσει της Ελληνικής  νομοθεσίας  </a:t>
            </a:r>
          </a:p>
          <a:p>
            <a:pPr>
              <a:buFontTx/>
              <a:buNone/>
            </a:pPr>
            <a:r>
              <a:rPr lang="en-US" sz="2000" dirty="0">
                <a:latin typeface="Times New Roman" pitchFamily="18" charset="0"/>
              </a:rPr>
              <a:t>	</a:t>
            </a:r>
          </a:p>
          <a:p>
            <a:pPr>
              <a:buFontTx/>
              <a:buNone/>
            </a:pPr>
            <a:r>
              <a:rPr lang="el-GR" sz="2000" dirty="0">
                <a:latin typeface="Times New Roman" pitchFamily="18" charset="0"/>
              </a:rPr>
              <a:t>Τα ενσώματα καθώς και τα άϋλα πάγια στοιχεία καταχωρούνται στα λογιστικά βιβλία</a:t>
            </a:r>
          </a:p>
          <a:p>
            <a:pPr>
              <a:buFontTx/>
              <a:buNone/>
            </a:pPr>
            <a:r>
              <a:rPr lang="el-GR" sz="2000" dirty="0">
                <a:latin typeface="Times New Roman" pitchFamily="18" charset="0"/>
              </a:rPr>
              <a:t>των επιχειρήσεων με τη τιμή κτήσεως ή το κόστος</a:t>
            </a:r>
            <a:r>
              <a:rPr lang="en-US" sz="2000" dirty="0">
                <a:latin typeface="Times New Roman" pitchFamily="18" charset="0"/>
              </a:rPr>
              <a:t> </a:t>
            </a:r>
            <a:r>
              <a:rPr lang="el-GR" sz="2000" dirty="0">
                <a:latin typeface="Times New Roman" pitchFamily="18" charset="0"/>
              </a:rPr>
              <a:t>κτήσεως.</a:t>
            </a:r>
            <a:endParaRPr lang="en-US" sz="2000" dirty="0">
              <a:latin typeface="Times New Roman" pitchFamily="18" charset="0"/>
            </a:endParaRPr>
          </a:p>
          <a:p>
            <a:pPr>
              <a:buFontTx/>
              <a:buNone/>
            </a:pPr>
            <a:endParaRPr lang="en-US" sz="2000" dirty="0">
              <a:latin typeface="Times New Roman" pitchFamily="18" charset="0"/>
            </a:endParaRPr>
          </a:p>
          <a:p>
            <a:pPr>
              <a:buFontTx/>
              <a:buNone/>
            </a:pPr>
            <a:endParaRPr lang="el-GR" sz="2000" dirty="0"/>
          </a:p>
        </p:txBody>
      </p:sp>
      <p:sp>
        <p:nvSpPr>
          <p:cNvPr id="58372" name="Rectangle 4"/>
          <p:cNvSpPr>
            <a:spLocks noChangeArrowheads="1"/>
          </p:cNvSpPr>
          <p:nvPr/>
        </p:nvSpPr>
        <p:spPr bwMode="auto">
          <a:xfrm>
            <a:off x="0" y="3213100"/>
            <a:ext cx="4032250" cy="1822450"/>
          </a:xfrm>
          <a:prstGeom prst="rect">
            <a:avLst/>
          </a:prstGeom>
          <a:noFill/>
          <a:ln w="9525">
            <a:noFill/>
            <a:miter lim="800000"/>
            <a:headEnd/>
            <a:tailEnd/>
          </a:ln>
          <a:effectLst/>
        </p:spPr>
        <p:txBody>
          <a:bodyPr>
            <a:spAutoFit/>
          </a:bodyPr>
          <a:lstStyle/>
          <a:p>
            <a:pPr>
              <a:lnSpc>
                <a:spcPct val="80000"/>
              </a:lnSpc>
              <a:spcBef>
                <a:spcPct val="20000"/>
              </a:spcBef>
            </a:pPr>
            <a:r>
              <a:rPr lang="el-GR" b="1" dirty="0">
                <a:solidFill>
                  <a:srgbClr val="993366"/>
                </a:solidFill>
              </a:rPr>
              <a:t>Τιμή κτήσεως</a:t>
            </a:r>
            <a:r>
              <a:rPr lang="el-GR" dirty="0"/>
              <a:t> είναι η τιμολογιακή αξία αγοράς η οποία προσαυξάνεται με τα ειδικά έξοδα αγοράς και μειώνεται με τις σχετικές εκπτώσεις.</a:t>
            </a:r>
            <a:endParaRPr lang="en-US" dirty="0"/>
          </a:p>
          <a:p>
            <a:pPr>
              <a:lnSpc>
                <a:spcPct val="80000"/>
              </a:lnSpc>
              <a:spcBef>
                <a:spcPct val="20000"/>
              </a:spcBef>
            </a:pPr>
            <a:endParaRPr lang="en-US" sz="2000" dirty="0"/>
          </a:p>
          <a:p>
            <a:pPr>
              <a:lnSpc>
                <a:spcPct val="80000"/>
              </a:lnSpc>
              <a:spcBef>
                <a:spcPct val="20000"/>
              </a:spcBef>
            </a:pPr>
            <a:endParaRPr lang="en-US" dirty="0"/>
          </a:p>
          <a:p>
            <a:pPr>
              <a:lnSpc>
                <a:spcPct val="80000"/>
              </a:lnSpc>
              <a:spcBef>
                <a:spcPct val="20000"/>
              </a:spcBef>
            </a:pPr>
            <a:endParaRPr lang="el-GR" dirty="0"/>
          </a:p>
        </p:txBody>
      </p:sp>
      <p:sp>
        <p:nvSpPr>
          <p:cNvPr id="58373" name="Line 5"/>
          <p:cNvSpPr>
            <a:spLocks noChangeShapeType="1"/>
          </p:cNvSpPr>
          <p:nvPr/>
        </p:nvSpPr>
        <p:spPr bwMode="auto">
          <a:xfrm>
            <a:off x="2555776" y="2708920"/>
            <a:ext cx="1511300" cy="0"/>
          </a:xfrm>
          <a:prstGeom prst="line">
            <a:avLst/>
          </a:prstGeom>
          <a:noFill/>
          <a:ln w="9525">
            <a:solidFill>
              <a:srgbClr val="993366"/>
            </a:solidFill>
            <a:round/>
            <a:headEnd/>
            <a:tailEnd/>
          </a:ln>
          <a:effectLst/>
        </p:spPr>
        <p:txBody>
          <a:bodyPr/>
          <a:lstStyle/>
          <a:p>
            <a:endParaRPr lang="el-GR" dirty="0"/>
          </a:p>
        </p:txBody>
      </p:sp>
      <p:sp>
        <p:nvSpPr>
          <p:cNvPr id="58374" name="Rectangle 6"/>
          <p:cNvSpPr>
            <a:spLocks noChangeArrowheads="1"/>
          </p:cNvSpPr>
          <p:nvPr/>
        </p:nvSpPr>
        <p:spPr bwMode="auto">
          <a:xfrm>
            <a:off x="4211638" y="2708275"/>
            <a:ext cx="4608512" cy="3937000"/>
          </a:xfrm>
          <a:prstGeom prst="rect">
            <a:avLst/>
          </a:prstGeom>
          <a:noFill/>
          <a:ln w="9525">
            <a:noFill/>
            <a:miter lim="800000"/>
            <a:headEnd/>
            <a:tailEnd/>
          </a:ln>
          <a:effectLst/>
        </p:spPr>
        <p:txBody>
          <a:bodyPr>
            <a:spAutoFit/>
          </a:bodyPr>
          <a:lstStyle/>
          <a:p>
            <a:r>
              <a:rPr lang="el-GR" b="1" dirty="0">
                <a:solidFill>
                  <a:srgbClr val="993366"/>
                </a:solidFill>
              </a:rPr>
              <a:t>Κόστος κτήσεως</a:t>
            </a:r>
            <a:r>
              <a:rPr lang="el-GR" dirty="0"/>
              <a:t> </a:t>
            </a:r>
            <a:r>
              <a:rPr lang="el-GR" dirty="0">
                <a:solidFill>
                  <a:srgbClr val="993366"/>
                </a:solidFill>
              </a:rPr>
              <a:t>είναι το άθροισμα:</a:t>
            </a:r>
          </a:p>
          <a:p>
            <a:r>
              <a:rPr lang="el-GR" dirty="0"/>
              <a:t>              Των άμεσων υλικών που   </a:t>
            </a:r>
          </a:p>
          <a:p>
            <a:r>
              <a:rPr lang="el-GR" dirty="0"/>
              <a:t>               χρησιμοποιήθηκαν </a:t>
            </a:r>
          </a:p>
          <a:p>
            <a:r>
              <a:rPr lang="el-GR" dirty="0"/>
              <a:t>              στην παραγωγή των            </a:t>
            </a:r>
          </a:p>
          <a:p>
            <a:r>
              <a:rPr lang="el-GR" dirty="0"/>
              <a:t>              συγκεκριμένων προϊόντων</a:t>
            </a:r>
            <a:endParaRPr lang="en-US" dirty="0"/>
          </a:p>
          <a:p>
            <a:r>
              <a:rPr lang="el-GR" dirty="0"/>
              <a:t>              ή </a:t>
            </a:r>
            <a:r>
              <a:rPr lang="el-GR" dirty="0" smtClean="0"/>
              <a:t>ιδιοκατασκευών   </a:t>
            </a:r>
            <a:endParaRPr lang="el-GR" dirty="0"/>
          </a:p>
          <a:p>
            <a:r>
              <a:rPr lang="el-GR" dirty="0">
                <a:solidFill>
                  <a:srgbClr val="993366"/>
                </a:solidFill>
              </a:rPr>
              <a:t>(πλέον)</a:t>
            </a:r>
            <a:r>
              <a:rPr lang="el-GR" dirty="0"/>
              <a:t>  Αναλογία γενικών εξόδων αγορών</a:t>
            </a:r>
          </a:p>
          <a:p>
            <a:r>
              <a:rPr lang="el-GR" dirty="0">
                <a:solidFill>
                  <a:srgbClr val="993366"/>
                </a:solidFill>
              </a:rPr>
              <a:t>(πλέον)</a:t>
            </a:r>
            <a:r>
              <a:rPr lang="el-GR" dirty="0"/>
              <a:t>  Κόστος κατεργασίας που  </a:t>
            </a:r>
          </a:p>
          <a:p>
            <a:r>
              <a:rPr lang="el-GR" dirty="0"/>
              <a:t>              απαιτήθηκε για να</a:t>
            </a:r>
          </a:p>
          <a:p>
            <a:r>
              <a:rPr lang="el-GR" dirty="0"/>
              <a:t>              φθάσουν τα σχετικά προϊόντα ή οι    </a:t>
            </a:r>
          </a:p>
          <a:p>
            <a:r>
              <a:rPr lang="el-GR" dirty="0"/>
              <a:t>              ιδιοκατασκευες</a:t>
            </a:r>
          </a:p>
          <a:p>
            <a:r>
              <a:rPr lang="el-GR" dirty="0"/>
              <a:t>              στη τελική μορφή</a:t>
            </a:r>
            <a:endParaRPr lang="en-US" dirty="0"/>
          </a:p>
          <a:p>
            <a:endParaRPr lang="en-US" dirty="0"/>
          </a:p>
          <a:p>
            <a:endParaRPr lang="el-GR" dirty="0"/>
          </a:p>
        </p:txBody>
      </p:sp>
      <p:sp>
        <p:nvSpPr>
          <p:cNvPr id="58375" name="Line 7"/>
          <p:cNvSpPr>
            <a:spLocks noChangeShapeType="1"/>
          </p:cNvSpPr>
          <p:nvPr/>
        </p:nvSpPr>
        <p:spPr bwMode="auto">
          <a:xfrm flipH="1">
            <a:off x="827584" y="2708920"/>
            <a:ext cx="2449512" cy="577850"/>
          </a:xfrm>
          <a:prstGeom prst="line">
            <a:avLst/>
          </a:prstGeom>
          <a:noFill/>
          <a:ln w="9525">
            <a:solidFill>
              <a:srgbClr val="993366"/>
            </a:solidFill>
            <a:round/>
            <a:headEnd/>
            <a:tailEnd type="triangle" w="med" len="med"/>
          </a:ln>
          <a:effectLst/>
        </p:spPr>
        <p:txBody>
          <a:bodyPr/>
          <a:lstStyle/>
          <a:p>
            <a:endParaRPr lang="el-GR" dirty="0"/>
          </a:p>
        </p:txBody>
      </p:sp>
      <p:sp>
        <p:nvSpPr>
          <p:cNvPr id="58376" name="Line 8"/>
          <p:cNvSpPr>
            <a:spLocks noChangeShapeType="1"/>
          </p:cNvSpPr>
          <p:nvPr/>
        </p:nvSpPr>
        <p:spPr bwMode="auto">
          <a:xfrm>
            <a:off x="4427984" y="2708920"/>
            <a:ext cx="1727200" cy="0"/>
          </a:xfrm>
          <a:prstGeom prst="line">
            <a:avLst/>
          </a:prstGeom>
          <a:noFill/>
          <a:ln w="9525">
            <a:solidFill>
              <a:srgbClr val="993366"/>
            </a:solidFill>
            <a:round/>
            <a:headEnd/>
            <a:tailEnd/>
          </a:ln>
          <a:effectLst/>
        </p:spPr>
        <p:txBody>
          <a:bodyPr/>
          <a:lstStyle/>
          <a:p>
            <a:endParaRPr lang="el-GR" dirty="0"/>
          </a:p>
        </p:txBody>
      </p:sp>
      <p:sp>
        <p:nvSpPr>
          <p:cNvPr id="58377" name="Line 9"/>
          <p:cNvSpPr>
            <a:spLocks noChangeShapeType="1"/>
          </p:cNvSpPr>
          <p:nvPr/>
        </p:nvSpPr>
        <p:spPr bwMode="auto">
          <a:xfrm>
            <a:off x="5580063" y="2636838"/>
            <a:ext cx="71437" cy="215900"/>
          </a:xfrm>
          <a:prstGeom prst="line">
            <a:avLst/>
          </a:prstGeom>
          <a:noFill/>
          <a:ln w="9525">
            <a:solidFill>
              <a:srgbClr val="993366"/>
            </a:solidFill>
            <a:round/>
            <a:headEnd/>
            <a:tailEnd type="triangle" w="med" len="med"/>
          </a:ln>
          <a:effectLst/>
        </p:spPr>
        <p:txBody>
          <a:bodyPr/>
          <a:lstStyle/>
          <a:p>
            <a:endParaRPr lang="el-GR" dirty="0"/>
          </a:p>
        </p:txBody>
      </p:sp>
      <p:sp>
        <p:nvSpPr>
          <p:cNvPr id="58378" name="Line 10"/>
          <p:cNvSpPr>
            <a:spLocks noChangeShapeType="1"/>
          </p:cNvSpPr>
          <p:nvPr/>
        </p:nvSpPr>
        <p:spPr bwMode="auto">
          <a:xfrm>
            <a:off x="5076825" y="4365625"/>
            <a:ext cx="3455988" cy="0"/>
          </a:xfrm>
          <a:prstGeom prst="line">
            <a:avLst/>
          </a:prstGeom>
          <a:noFill/>
          <a:ln w="9525">
            <a:solidFill>
              <a:srgbClr val="993366"/>
            </a:solidFill>
            <a:round/>
            <a:headEnd/>
            <a:tailEnd/>
          </a:ln>
          <a:effectLst/>
        </p:spPr>
        <p:txBody>
          <a:bodyPr/>
          <a:lstStyle/>
          <a:p>
            <a:endParaRPr lang="el-GR" dirty="0"/>
          </a:p>
        </p:txBody>
      </p:sp>
      <p:sp>
        <p:nvSpPr>
          <p:cNvPr id="58379" name="Line 11"/>
          <p:cNvSpPr>
            <a:spLocks noChangeShapeType="1"/>
          </p:cNvSpPr>
          <p:nvPr/>
        </p:nvSpPr>
        <p:spPr bwMode="auto">
          <a:xfrm>
            <a:off x="5076825" y="4724400"/>
            <a:ext cx="3455988" cy="0"/>
          </a:xfrm>
          <a:prstGeom prst="line">
            <a:avLst/>
          </a:prstGeom>
          <a:noFill/>
          <a:ln w="9525">
            <a:solidFill>
              <a:srgbClr val="993366"/>
            </a:solidFill>
            <a:round/>
            <a:headEnd/>
            <a:tailEnd/>
          </a:ln>
          <a:effectLst/>
        </p:spPr>
        <p:txBody>
          <a:bodyPr/>
          <a:lstStyle/>
          <a:p>
            <a:endParaRPr lang="el-GR" dirty="0"/>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2000"/>
                                        <p:tgtEl>
                                          <p:spTgt spid="58371">
                                            <p:txEl>
                                              <p:pRg st="0" end="0"/>
                                            </p:txEl>
                                          </p:spTgt>
                                        </p:tgtEl>
                                      </p:cBhvr>
                                    </p:animEffect>
                                  </p:childTnLst>
                                </p:cTn>
                              </p:par>
                            </p:childTnLst>
                          </p:cTn>
                        </p:par>
                        <p:par>
                          <p:cTn id="8" fill="hold">
                            <p:stCondLst>
                              <p:cond delay="6000"/>
                            </p:stCondLst>
                            <p:childTnLst>
                              <p:par>
                                <p:cTn id="9" presetID="10" presetClass="entr" presetSubtype="0" fill="hold" nodeType="after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animEffect transition="in" filter="fade">
                                      <p:cBhvr>
                                        <p:cTn id="11" dur="2000"/>
                                        <p:tgtEl>
                                          <p:spTgt spid="58371">
                                            <p:txEl>
                                              <p:pRg st="2" end="2"/>
                                            </p:txEl>
                                          </p:spTgt>
                                        </p:tgtEl>
                                      </p:cBhvr>
                                    </p:animEffect>
                                  </p:childTnLst>
                                </p:cTn>
                              </p:par>
                            </p:childTnLst>
                          </p:cTn>
                        </p:par>
                        <p:par>
                          <p:cTn id="12" fill="hold">
                            <p:stCondLst>
                              <p:cond delay="8000"/>
                            </p:stCondLst>
                            <p:childTnLst>
                              <p:par>
                                <p:cTn id="13" presetID="2" presetClass="entr" presetSubtype="4" fill="hold" nodeType="afterEffect">
                                  <p:stCondLst>
                                    <p:cond delay="4000"/>
                                  </p:stCondLst>
                                  <p:childTnLst>
                                    <p:set>
                                      <p:cBhvr>
                                        <p:cTn id="14" dur="1" fill="hold">
                                          <p:stCondLst>
                                            <p:cond delay="0"/>
                                          </p:stCondLst>
                                        </p:cTn>
                                        <p:tgtEl>
                                          <p:spTgt spid="58371">
                                            <p:txEl>
                                              <p:pRg st="4" end="4"/>
                                            </p:txEl>
                                          </p:spTgt>
                                        </p:tgtEl>
                                        <p:attrNameLst>
                                          <p:attrName>style.visibility</p:attrName>
                                        </p:attrNameLst>
                                      </p:cBhvr>
                                      <p:to>
                                        <p:strVal val="visible"/>
                                      </p:to>
                                    </p:set>
                                    <p:anim calcmode="lin" valueType="num">
                                      <p:cBhvr additive="base">
                                        <p:cTn id="15" dur="2000" fill="hold"/>
                                        <p:tgtEl>
                                          <p:spTgt spid="58371">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58371">
                                            <p:txEl>
                                              <p:pRg st="4" end="4"/>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4000"/>
                            </p:stCondLst>
                            <p:childTnLst>
                              <p:par>
                                <p:cTn id="18" presetID="2" presetClass="entr" presetSubtype="4" fill="hold" nodeType="afterEffect">
                                  <p:stCondLst>
                                    <p:cond delay="0"/>
                                  </p:stCondLst>
                                  <p:childTnLst>
                                    <p:set>
                                      <p:cBhvr>
                                        <p:cTn id="19" dur="1" fill="hold">
                                          <p:stCondLst>
                                            <p:cond delay="0"/>
                                          </p:stCondLst>
                                        </p:cTn>
                                        <p:tgtEl>
                                          <p:spTgt spid="58371">
                                            <p:txEl>
                                              <p:pRg st="5" end="5"/>
                                            </p:txEl>
                                          </p:spTgt>
                                        </p:tgtEl>
                                        <p:attrNameLst>
                                          <p:attrName>style.visibility</p:attrName>
                                        </p:attrNameLst>
                                      </p:cBhvr>
                                      <p:to>
                                        <p:strVal val="visible"/>
                                      </p:to>
                                    </p:set>
                                    <p:anim calcmode="lin" valueType="num">
                                      <p:cBhvr additive="base">
                                        <p:cTn id="20" dur="500" fill="hold"/>
                                        <p:tgtEl>
                                          <p:spTgt spid="58371">
                                            <p:txEl>
                                              <p:pRg st="5" end="5"/>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8371">
                                            <p:txEl>
                                              <p:pRg st="5" end="5"/>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4500"/>
                            </p:stCondLst>
                            <p:childTnLst>
                              <p:par>
                                <p:cTn id="23" presetID="18" presetClass="entr" presetSubtype="12" fill="hold" grpId="0" nodeType="afterEffect">
                                  <p:stCondLst>
                                    <p:cond delay="0"/>
                                  </p:stCondLst>
                                  <p:childTnLst>
                                    <p:set>
                                      <p:cBhvr>
                                        <p:cTn id="24" dur="1" fill="hold">
                                          <p:stCondLst>
                                            <p:cond delay="0"/>
                                          </p:stCondLst>
                                        </p:cTn>
                                        <p:tgtEl>
                                          <p:spTgt spid="58373"/>
                                        </p:tgtEl>
                                        <p:attrNameLst>
                                          <p:attrName>style.visibility</p:attrName>
                                        </p:attrNameLst>
                                      </p:cBhvr>
                                      <p:to>
                                        <p:strVal val="visible"/>
                                      </p:to>
                                    </p:set>
                                    <p:animEffect transition="in" filter="strips(downLeft)">
                                      <p:cBhvr>
                                        <p:cTn id="25" dur="500"/>
                                        <p:tgtEl>
                                          <p:spTgt spid="58373"/>
                                        </p:tgtEl>
                                      </p:cBhvr>
                                    </p:animEffect>
                                  </p:childTnLst>
                                </p:cTn>
                              </p:par>
                            </p:childTnLst>
                          </p:cTn>
                        </p:par>
                        <p:par>
                          <p:cTn id="26" fill="hold">
                            <p:stCondLst>
                              <p:cond delay="15000"/>
                            </p:stCondLst>
                            <p:childTnLst>
                              <p:par>
                                <p:cTn id="27" presetID="18" presetClass="entr" presetSubtype="12" fill="hold" grpId="0" nodeType="afterEffect">
                                  <p:stCondLst>
                                    <p:cond delay="0"/>
                                  </p:stCondLst>
                                  <p:childTnLst>
                                    <p:set>
                                      <p:cBhvr>
                                        <p:cTn id="28" dur="1" fill="hold">
                                          <p:stCondLst>
                                            <p:cond delay="0"/>
                                          </p:stCondLst>
                                        </p:cTn>
                                        <p:tgtEl>
                                          <p:spTgt spid="58375"/>
                                        </p:tgtEl>
                                        <p:attrNameLst>
                                          <p:attrName>style.visibility</p:attrName>
                                        </p:attrNameLst>
                                      </p:cBhvr>
                                      <p:to>
                                        <p:strVal val="visible"/>
                                      </p:to>
                                    </p:set>
                                    <p:animEffect transition="in" filter="strips(downLeft)">
                                      <p:cBhvr>
                                        <p:cTn id="29" dur="500"/>
                                        <p:tgtEl>
                                          <p:spTgt spid="58375"/>
                                        </p:tgtEl>
                                      </p:cBhvr>
                                    </p:animEffect>
                                  </p:childTnLst>
                                </p:cTn>
                              </p:par>
                            </p:childTnLst>
                          </p:cTn>
                        </p:par>
                        <p:par>
                          <p:cTn id="30" fill="hold">
                            <p:stCondLst>
                              <p:cond delay="15500"/>
                            </p:stCondLst>
                            <p:childTnLst>
                              <p:par>
                                <p:cTn id="31" presetID="5" presetClass="entr" presetSubtype="10" fill="hold" grpId="0" nodeType="afterEffect">
                                  <p:stCondLst>
                                    <p:cond delay="0"/>
                                  </p:stCondLst>
                                  <p:childTnLst>
                                    <p:set>
                                      <p:cBhvr>
                                        <p:cTn id="32" dur="1" fill="hold">
                                          <p:stCondLst>
                                            <p:cond delay="0"/>
                                          </p:stCondLst>
                                        </p:cTn>
                                        <p:tgtEl>
                                          <p:spTgt spid="58372"/>
                                        </p:tgtEl>
                                        <p:attrNameLst>
                                          <p:attrName>style.visibility</p:attrName>
                                        </p:attrNameLst>
                                      </p:cBhvr>
                                      <p:to>
                                        <p:strVal val="visible"/>
                                      </p:to>
                                    </p:set>
                                    <p:animEffect transition="in" filter="checkerboard(across)">
                                      <p:cBhvr>
                                        <p:cTn id="33" dur="500"/>
                                        <p:tgtEl>
                                          <p:spTgt spid="58372"/>
                                        </p:tgtEl>
                                      </p:cBhvr>
                                    </p:animEffect>
                                  </p:childTnLst>
                                </p:cTn>
                              </p:par>
                            </p:childTnLst>
                          </p:cTn>
                        </p:par>
                        <p:par>
                          <p:cTn id="34" fill="hold">
                            <p:stCondLst>
                              <p:cond delay="16000"/>
                            </p:stCondLst>
                            <p:childTnLst>
                              <p:par>
                                <p:cTn id="35" presetID="18" presetClass="entr" presetSubtype="12" fill="hold" grpId="0" nodeType="afterEffect">
                                  <p:stCondLst>
                                    <p:cond delay="0"/>
                                  </p:stCondLst>
                                  <p:childTnLst>
                                    <p:set>
                                      <p:cBhvr>
                                        <p:cTn id="36" dur="1" fill="hold">
                                          <p:stCondLst>
                                            <p:cond delay="0"/>
                                          </p:stCondLst>
                                        </p:cTn>
                                        <p:tgtEl>
                                          <p:spTgt spid="58376"/>
                                        </p:tgtEl>
                                        <p:attrNameLst>
                                          <p:attrName>style.visibility</p:attrName>
                                        </p:attrNameLst>
                                      </p:cBhvr>
                                      <p:to>
                                        <p:strVal val="visible"/>
                                      </p:to>
                                    </p:set>
                                    <p:animEffect transition="in" filter="strips(downLeft)">
                                      <p:cBhvr>
                                        <p:cTn id="37" dur="500"/>
                                        <p:tgtEl>
                                          <p:spTgt spid="58376"/>
                                        </p:tgtEl>
                                      </p:cBhvr>
                                    </p:animEffect>
                                  </p:childTnLst>
                                </p:cTn>
                              </p:par>
                            </p:childTnLst>
                          </p:cTn>
                        </p:par>
                        <p:par>
                          <p:cTn id="38" fill="hold">
                            <p:stCondLst>
                              <p:cond delay="16500"/>
                            </p:stCondLst>
                            <p:childTnLst>
                              <p:par>
                                <p:cTn id="39" presetID="18" presetClass="entr" presetSubtype="12" fill="hold" grpId="0" nodeType="afterEffect">
                                  <p:stCondLst>
                                    <p:cond delay="0"/>
                                  </p:stCondLst>
                                  <p:childTnLst>
                                    <p:set>
                                      <p:cBhvr>
                                        <p:cTn id="40" dur="1" fill="hold">
                                          <p:stCondLst>
                                            <p:cond delay="0"/>
                                          </p:stCondLst>
                                        </p:cTn>
                                        <p:tgtEl>
                                          <p:spTgt spid="58377"/>
                                        </p:tgtEl>
                                        <p:attrNameLst>
                                          <p:attrName>style.visibility</p:attrName>
                                        </p:attrNameLst>
                                      </p:cBhvr>
                                      <p:to>
                                        <p:strVal val="visible"/>
                                      </p:to>
                                    </p:set>
                                    <p:animEffect transition="in" filter="strips(downLeft)">
                                      <p:cBhvr>
                                        <p:cTn id="41" dur="500"/>
                                        <p:tgtEl>
                                          <p:spTgt spid="58377"/>
                                        </p:tgtEl>
                                      </p:cBhvr>
                                    </p:animEffect>
                                  </p:childTnLst>
                                </p:cTn>
                              </p:par>
                            </p:childTnLst>
                          </p:cTn>
                        </p:par>
                        <p:par>
                          <p:cTn id="42" fill="hold">
                            <p:stCondLst>
                              <p:cond delay="17000"/>
                            </p:stCondLst>
                            <p:childTnLst>
                              <p:par>
                                <p:cTn id="43" presetID="5" presetClass="entr" presetSubtype="10" fill="hold" grpId="0" nodeType="afterEffect">
                                  <p:stCondLst>
                                    <p:cond delay="0"/>
                                  </p:stCondLst>
                                  <p:childTnLst>
                                    <p:set>
                                      <p:cBhvr>
                                        <p:cTn id="44" dur="1" fill="hold">
                                          <p:stCondLst>
                                            <p:cond delay="0"/>
                                          </p:stCondLst>
                                        </p:cTn>
                                        <p:tgtEl>
                                          <p:spTgt spid="58374"/>
                                        </p:tgtEl>
                                        <p:attrNameLst>
                                          <p:attrName>style.visibility</p:attrName>
                                        </p:attrNameLst>
                                      </p:cBhvr>
                                      <p:to>
                                        <p:strVal val="visible"/>
                                      </p:to>
                                    </p:set>
                                    <p:animEffect transition="in" filter="checkerboard(across)">
                                      <p:cBhvr>
                                        <p:cTn id="45" dur="500"/>
                                        <p:tgtEl>
                                          <p:spTgt spid="58374"/>
                                        </p:tgtEl>
                                      </p:cBhvr>
                                    </p:animEffect>
                                  </p:childTnLst>
                                </p:cTn>
                              </p:par>
                            </p:childTnLst>
                          </p:cTn>
                        </p:par>
                        <p:par>
                          <p:cTn id="46" fill="hold">
                            <p:stCondLst>
                              <p:cond delay="17500"/>
                            </p:stCondLst>
                            <p:childTnLst>
                              <p:par>
                                <p:cTn id="47" presetID="18" presetClass="entr" presetSubtype="12" fill="hold" grpId="0" nodeType="afterEffect">
                                  <p:stCondLst>
                                    <p:cond delay="0"/>
                                  </p:stCondLst>
                                  <p:childTnLst>
                                    <p:set>
                                      <p:cBhvr>
                                        <p:cTn id="48" dur="1" fill="hold">
                                          <p:stCondLst>
                                            <p:cond delay="0"/>
                                          </p:stCondLst>
                                        </p:cTn>
                                        <p:tgtEl>
                                          <p:spTgt spid="58378"/>
                                        </p:tgtEl>
                                        <p:attrNameLst>
                                          <p:attrName>style.visibility</p:attrName>
                                        </p:attrNameLst>
                                      </p:cBhvr>
                                      <p:to>
                                        <p:strVal val="visible"/>
                                      </p:to>
                                    </p:set>
                                    <p:animEffect transition="in" filter="strips(downLeft)">
                                      <p:cBhvr>
                                        <p:cTn id="49" dur="500"/>
                                        <p:tgtEl>
                                          <p:spTgt spid="58378"/>
                                        </p:tgtEl>
                                      </p:cBhvr>
                                    </p:animEffect>
                                  </p:childTnLst>
                                </p:cTn>
                              </p:par>
                            </p:childTnLst>
                          </p:cTn>
                        </p:par>
                        <p:par>
                          <p:cTn id="50" fill="hold">
                            <p:stCondLst>
                              <p:cond delay="18000"/>
                            </p:stCondLst>
                            <p:childTnLst>
                              <p:par>
                                <p:cTn id="51" presetID="18" presetClass="entr" presetSubtype="12" fill="hold" grpId="0" nodeType="afterEffect">
                                  <p:stCondLst>
                                    <p:cond delay="0"/>
                                  </p:stCondLst>
                                  <p:childTnLst>
                                    <p:set>
                                      <p:cBhvr>
                                        <p:cTn id="52" dur="1" fill="hold">
                                          <p:stCondLst>
                                            <p:cond delay="0"/>
                                          </p:stCondLst>
                                        </p:cTn>
                                        <p:tgtEl>
                                          <p:spTgt spid="58379"/>
                                        </p:tgtEl>
                                        <p:attrNameLst>
                                          <p:attrName>style.visibility</p:attrName>
                                        </p:attrNameLst>
                                      </p:cBhvr>
                                      <p:to>
                                        <p:strVal val="visible"/>
                                      </p:to>
                                    </p:set>
                                    <p:animEffect transition="in" filter="strips(downLeft)">
                                      <p:cBhvr>
                                        <p:cTn id="53" dur="500"/>
                                        <p:tgtEl>
                                          <p:spTgt spid="58379"/>
                                        </p:tgtEl>
                                      </p:cBhvr>
                                    </p:animEffect>
                                  </p:childTnLst>
                                </p:cTn>
                              </p:par>
                            </p:childTnLst>
                          </p:cTn>
                        </p:par>
                        <p:par>
                          <p:cTn id="54" fill="hold">
                            <p:stCondLst>
                              <p:cond delay="18500"/>
                            </p:stCondLst>
                            <p:childTnLst>
                              <p:par>
                                <p:cTn id="55" presetID="3" presetClass="exit" presetSubtype="10" fill="hold" grpId="0" nodeType="afterEffect">
                                  <p:stCondLst>
                                    <p:cond delay="10000"/>
                                  </p:stCondLst>
                                  <p:childTnLst>
                                    <p:animEffect transition="out" filter="blinds(horizontal)">
                                      <p:cBhvr>
                                        <p:cTn id="56" dur="500"/>
                                        <p:tgtEl>
                                          <p:spTgt spid="58371">
                                            <p:txEl>
                                              <p:pRg st="0" end="0"/>
                                            </p:txEl>
                                          </p:spTgt>
                                        </p:tgtEl>
                                      </p:cBhvr>
                                    </p:animEffect>
                                    <p:set>
                                      <p:cBhvr>
                                        <p:cTn id="57" dur="1" fill="hold">
                                          <p:stCondLst>
                                            <p:cond delay="499"/>
                                          </p:stCondLst>
                                        </p:cTn>
                                        <p:tgtEl>
                                          <p:spTgt spid="58371">
                                            <p:txEl>
                                              <p:pRg st="0" end="0"/>
                                            </p:txEl>
                                          </p:spTgt>
                                        </p:tgtEl>
                                        <p:attrNameLst>
                                          <p:attrName>style.visibility</p:attrName>
                                        </p:attrNameLst>
                                      </p:cBhvr>
                                      <p:to>
                                        <p:strVal val="hidden"/>
                                      </p:to>
                                    </p:set>
                                  </p:childTnLst>
                                </p:cTn>
                              </p:par>
                            </p:childTnLst>
                          </p:cTn>
                        </p:par>
                        <p:par>
                          <p:cTn id="58" fill="hold">
                            <p:stCondLst>
                              <p:cond delay="29000"/>
                            </p:stCondLst>
                            <p:childTnLst>
                              <p:par>
                                <p:cTn id="59" presetID="3" presetClass="exit" presetSubtype="10" fill="hold" grpId="0" nodeType="afterEffect">
                                  <p:stCondLst>
                                    <p:cond delay="0"/>
                                  </p:stCondLst>
                                  <p:childTnLst>
                                    <p:animEffect transition="out" filter="blinds(horizontal)">
                                      <p:cBhvr>
                                        <p:cTn id="60" dur="500"/>
                                        <p:tgtEl>
                                          <p:spTgt spid="58371">
                                            <p:txEl>
                                              <p:pRg st="2" end="2"/>
                                            </p:txEl>
                                          </p:spTgt>
                                        </p:tgtEl>
                                      </p:cBhvr>
                                    </p:animEffect>
                                    <p:set>
                                      <p:cBhvr>
                                        <p:cTn id="61" dur="1" fill="hold">
                                          <p:stCondLst>
                                            <p:cond delay="499"/>
                                          </p:stCondLst>
                                        </p:cTn>
                                        <p:tgtEl>
                                          <p:spTgt spid="58371">
                                            <p:txEl>
                                              <p:pRg st="2" end="2"/>
                                            </p:txEl>
                                          </p:spTgt>
                                        </p:tgtEl>
                                        <p:attrNameLst>
                                          <p:attrName>style.visibility</p:attrName>
                                        </p:attrNameLst>
                                      </p:cBhvr>
                                      <p:to>
                                        <p:strVal val="hidden"/>
                                      </p:to>
                                    </p:set>
                                  </p:childTnLst>
                                </p:cTn>
                              </p:par>
                            </p:childTnLst>
                          </p:cTn>
                        </p:par>
                        <p:par>
                          <p:cTn id="62" fill="hold">
                            <p:stCondLst>
                              <p:cond delay="29500"/>
                            </p:stCondLst>
                            <p:childTnLst>
                              <p:par>
                                <p:cTn id="63" presetID="3" presetClass="exit" presetSubtype="10" fill="hold" grpId="0" nodeType="afterEffect">
                                  <p:stCondLst>
                                    <p:cond delay="0"/>
                                  </p:stCondLst>
                                  <p:childTnLst>
                                    <p:animEffect transition="out" filter="blinds(horizontal)">
                                      <p:cBhvr>
                                        <p:cTn id="64" dur="500"/>
                                        <p:tgtEl>
                                          <p:spTgt spid="58371">
                                            <p:txEl>
                                              <p:pRg st="3" end="3"/>
                                            </p:txEl>
                                          </p:spTgt>
                                        </p:tgtEl>
                                      </p:cBhvr>
                                    </p:animEffect>
                                    <p:set>
                                      <p:cBhvr>
                                        <p:cTn id="65" dur="1" fill="hold">
                                          <p:stCondLst>
                                            <p:cond delay="499"/>
                                          </p:stCondLst>
                                        </p:cTn>
                                        <p:tgtEl>
                                          <p:spTgt spid="58371">
                                            <p:txEl>
                                              <p:pRg st="3" end="3"/>
                                            </p:txEl>
                                          </p:spTgt>
                                        </p:tgtEl>
                                        <p:attrNameLst>
                                          <p:attrName>style.visibility</p:attrName>
                                        </p:attrNameLst>
                                      </p:cBhvr>
                                      <p:to>
                                        <p:strVal val="hidden"/>
                                      </p:to>
                                    </p:set>
                                  </p:childTnLst>
                                </p:cTn>
                              </p:par>
                            </p:childTnLst>
                          </p:cTn>
                        </p:par>
                        <p:par>
                          <p:cTn id="66" fill="hold">
                            <p:stCondLst>
                              <p:cond delay="30000"/>
                            </p:stCondLst>
                            <p:childTnLst>
                              <p:par>
                                <p:cTn id="67" presetID="3" presetClass="exit" presetSubtype="10" fill="hold" grpId="0" nodeType="afterEffect">
                                  <p:stCondLst>
                                    <p:cond delay="0"/>
                                  </p:stCondLst>
                                  <p:childTnLst>
                                    <p:animEffect transition="out" filter="blinds(horizontal)">
                                      <p:cBhvr>
                                        <p:cTn id="68" dur="500"/>
                                        <p:tgtEl>
                                          <p:spTgt spid="58371">
                                            <p:txEl>
                                              <p:pRg st="4" end="4"/>
                                            </p:txEl>
                                          </p:spTgt>
                                        </p:tgtEl>
                                      </p:cBhvr>
                                    </p:animEffect>
                                    <p:set>
                                      <p:cBhvr>
                                        <p:cTn id="69" dur="1" fill="hold">
                                          <p:stCondLst>
                                            <p:cond delay="499"/>
                                          </p:stCondLst>
                                        </p:cTn>
                                        <p:tgtEl>
                                          <p:spTgt spid="58371">
                                            <p:txEl>
                                              <p:pRg st="4" end="4"/>
                                            </p:txEl>
                                          </p:spTgt>
                                        </p:tgtEl>
                                        <p:attrNameLst>
                                          <p:attrName>style.visibility</p:attrName>
                                        </p:attrNameLst>
                                      </p:cBhvr>
                                      <p:to>
                                        <p:strVal val="hidden"/>
                                      </p:to>
                                    </p:set>
                                  </p:childTnLst>
                                </p:cTn>
                              </p:par>
                            </p:childTnLst>
                          </p:cTn>
                        </p:par>
                        <p:par>
                          <p:cTn id="70" fill="hold">
                            <p:stCondLst>
                              <p:cond delay="30500"/>
                            </p:stCondLst>
                            <p:childTnLst>
                              <p:par>
                                <p:cTn id="71" presetID="3" presetClass="exit" presetSubtype="10" fill="hold" grpId="0" nodeType="afterEffect">
                                  <p:stCondLst>
                                    <p:cond delay="0"/>
                                  </p:stCondLst>
                                  <p:childTnLst>
                                    <p:animEffect transition="out" filter="blinds(horizontal)">
                                      <p:cBhvr>
                                        <p:cTn id="72" dur="500"/>
                                        <p:tgtEl>
                                          <p:spTgt spid="58371">
                                            <p:txEl>
                                              <p:pRg st="5" end="5"/>
                                            </p:txEl>
                                          </p:spTgt>
                                        </p:tgtEl>
                                      </p:cBhvr>
                                    </p:animEffect>
                                    <p:set>
                                      <p:cBhvr>
                                        <p:cTn id="73" dur="1" fill="hold">
                                          <p:stCondLst>
                                            <p:cond delay="499"/>
                                          </p:stCondLst>
                                        </p:cTn>
                                        <p:tgtEl>
                                          <p:spTgt spid="58371">
                                            <p:txEl>
                                              <p:pRg st="5" end="5"/>
                                            </p:txEl>
                                          </p:spTgt>
                                        </p:tgtEl>
                                        <p:attrNameLst>
                                          <p:attrName>style.visibility</p:attrName>
                                        </p:attrNameLst>
                                      </p:cBhvr>
                                      <p:to>
                                        <p:strVal val="hidden"/>
                                      </p:to>
                                    </p:set>
                                  </p:childTnLst>
                                </p:cTn>
                              </p:par>
                            </p:childTnLst>
                          </p:cTn>
                        </p:par>
                        <p:par>
                          <p:cTn id="74" fill="hold">
                            <p:stCondLst>
                              <p:cond delay="31000"/>
                            </p:stCondLst>
                            <p:childTnLst>
                              <p:par>
                                <p:cTn id="75" presetID="3" presetClass="exit" presetSubtype="10" fill="hold" grpId="1" nodeType="afterEffect">
                                  <p:stCondLst>
                                    <p:cond delay="0"/>
                                  </p:stCondLst>
                                  <p:childTnLst>
                                    <p:animEffect transition="out" filter="blinds(horizontal)">
                                      <p:cBhvr>
                                        <p:cTn id="76" dur="500"/>
                                        <p:tgtEl>
                                          <p:spTgt spid="58372"/>
                                        </p:tgtEl>
                                      </p:cBhvr>
                                    </p:animEffect>
                                    <p:set>
                                      <p:cBhvr>
                                        <p:cTn id="77" dur="1" fill="hold">
                                          <p:stCondLst>
                                            <p:cond delay="499"/>
                                          </p:stCondLst>
                                        </p:cTn>
                                        <p:tgtEl>
                                          <p:spTgt spid="58372"/>
                                        </p:tgtEl>
                                        <p:attrNameLst>
                                          <p:attrName>style.visibility</p:attrName>
                                        </p:attrNameLst>
                                      </p:cBhvr>
                                      <p:to>
                                        <p:strVal val="hidden"/>
                                      </p:to>
                                    </p:set>
                                  </p:childTnLst>
                                </p:cTn>
                              </p:par>
                            </p:childTnLst>
                          </p:cTn>
                        </p:par>
                        <p:par>
                          <p:cTn id="78" fill="hold">
                            <p:stCondLst>
                              <p:cond delay="31500"/>
                            </p:stCondLst>
                            <p:childTnLst>
                              <p:par>
                                <p:cTn id="79" presetID="3" presetClass="exit" presetSubtype="10" fill="hold" grpId="1" nodeType="afterEffect">
                                  <p:stCondLst>
                                    <p:cond delay="0"/>
                                  </p:stCondLst>
                                  <p:childTnLst>
                                    <p:animEffect transition="out" filter="blinds(horizontal)">
                                      <p:cBhvr>
                                        <p:cTn id="80" dur="500"/>
                                        <p:tgtEl>
                                          <p:spTgt spid="58373"/>
                                        </p:tgtEl>
                                      </p:cBhvr>
                                    </p:animEffect>
                                    <p:set>
                                      <p:cBhvr>
                                        <p:cTn id="81" dur="1" fill="hold">
                                          <p:stCondLst>
                                            <p:cond delay="499"/>
                                          </p:stCondLst>
                                        </p:cTn>
                                        <p:tgtEl>
                                          <p:spTgt spid="58373"/>
                                        </p:tgtEl>
                                        <p:attrNameLst>
                                          <p:attrName>style.visibility</p:attrName>
                                        </p:attrNameLst>
                                      </p:cBhvr>
                                      <p:to>
                                        <p:strVal val="hidden"/>
                                      </p:to>
                                    </p:set>
                                  </p:childTnLst>
                                </p:cTn>
                              </p:par>
                            </p:childTnLst>
                          </p:cTn>
                        </p:par>
                        <p:par>
                          <p:cTn id="82" fill="hold">
                            <p:stCondLst>
                              <p:cond delay="32000"/>
                            </p:stCondLst>
                            <p:childTnLst>
                              <p:par>
                                <p:cTn id="83" presetID="3" presetClass="exit" presetSubtype="10" fill="hold" grpId="1" nodeType="afterEffect">
                                  <p:stCondLst>
                                    <p:cond delay="0"/>
                                  </p:stCondLst>
                                  <p:childTnLst>
                                    <p:animEffect transition="out" filter="blinds(horizontal)">
                                      <p:cBhvr>
                                        <p:cTn id="84" dur="500"/>
                                        <p:tgtEl>
                                          <p:spTgt spid="58374"/>
                                        </p:tgtEl>
                                      </p:cBhvr>
                                    </p:animEffect>
                                    <p:set>
                                      <p:cBhvr>
                                        <p:cTn id="85" dur="1" fill="hold">
                                          <p:stCondLst>
                                            <p:cond delay="499"/>
                                          </p:stCondLst>
                                        </p:cTn>
                                        <p:tgtEl>
                                          <p:spTgt spid="58374"/>
                                        </p:tgtEl>
                                        <p:attrNameLst>
                                          <p:attrName>style.visibility</p:attrName>
                                        </p:attrNameLst>
                                      </p:cBhvr>
                                      <p:to>
                                        <p:strVal val="hidden"/>
                                      </p:to>
                                    </p:set>
                                  </p:childTnLst>
                                </p:cTn>
                              </p:par>
                            </p:childTnLst>
                          </p:cTn>
                        </p:par>
                        <p:par>
                          <p:cTn id="86" fill="hold">
                            <p:stCondLst>
                              <p:cond delay="32500"/>
                            </p:stCondLst>
                            <p:childTnLst>
                              <p:par>
                                <p:cTn id="87" presetID="3" presetClass="exit" presetSubtype="10" fill="hold" grpId="1" nodeType="afterEffect">
                                  <p:stCondLst>
                                    <p:cond delay="0"/>
                                  </p:stCondLst>
                                  <p:childTnLst>
                                    <p:animEffect transition="out" filter="blinds(horizontal)">
                                      <p:cBhvr>
                                        <p:cTn id="88" dur="500"/>
                                        <p:tgtEl>
                                          <p:spTgt spid="58375"/>
                                        </p:tgtEl>
                                      </p:cBhvr>
                                    </p:animEffect>
                                    <p:set>
                                      <p:cBhvr>
                                        <p:cTn id="89" dur="1" fill="hold">
                                          <p:stCondLst>
                                            <p:cond delay="499"/>
                                          </p:stCondLst>
                                        </p:cTn>
                                        <p:tgtEl>
                                          <p:spTgt spid="58375"/>
                                        </p:tgtEl>
                                        <p:attrNameLst>
                                          <p:attrName>style.visibility</p:attrName>
                                        </p:attrNameLst>
                                      </p:cBhvr>
                                      <p:to>
                                        <p:strVal val="hidden"/>
                                      </p:to>
                                    </p:set>
                                  </p:childTnLst>
                                </p:cTn>
                              </p:par>
                            </p:childTnLst>
                          </p:cTn>
                        </p:par>
                        <p:par>
                          <p:cTn id="90" fill="hold">
                            <p:stCondLst>
                              <p:cond delay="33000"/>
                            </p:stCondLst>
                            <p:childTnLst>
                              <p:par>
                                <p:cTn id="91" presetID="3" presetClass="exit" presetSubtype="10" fill="hold" grpId="1" nodeType="afterEffect">
                                  <p:stCondLst>
                                    <p:cond delay="0"/>
                                  </p:stCondLst>
                                  <p:childTnLst>
                                    <p:animEffect transition="out" filter="blinds(horizontal)">
                                      <p:cBhvr>
                                        <p:cTn id="92" dur="500"/>
                                        <p:tgtEl>
                                          <p:spTgt spid="58376"/>
                                        </p:tgtEl>
                                      </p:cBhvr>
                                    </p:animEffect>
                                    <p:set>
                                      <p:cBhvr>
                                        <p:cTn id="93" dur="1" fill="hold">
                                          <p:stCondLst>
                                            <p:cond delay="499"/>
                                          </p:stCondLst>
                                        </p:cTn>
                                        <p:tgtEl>
                                          <p:spTgt spid="58376"/>
                                        </p:tgtEl>
                                        <p:attrNameLst>
                                          <p:attrName>style.visibility</p:attrName>
                                        </p:attrNameLst>
                                      </p:cBhvr>
                                      <p:to>
                                        <p:strVal val="hidden"/>
                                      </p:to>
                                    </p:set>
                                  </p:childTnLst>
                                </p:cTn>
                              </p:par>
                            </p:childTnLst>
                          </p:cTn>
                        </p:par>
                        <p:par>
                          <p:cTn id="94" fill="hold">
                            <p:stCondLst>
                              <p:cond delay="33500"/>
                            </p:stCondLst>
                            <p:childTnLst>
                              <p:par>
                                <p:cTn id="95" presetID="3" presetClass="exit" presetSubtype="10" fill="hold" grpId="1" nodeType="afterEffect">
                                  <p:stCondLst>
                                    <p:cond delay="0"/>
                                  </p:stCondLst>
                                  <p:childTnLst>
                                    <p:animEffect transition="out" filter="blinds(horizontal)">
                                      <p:cBhvr>
                                        <p:cTn id="96" dur="500"/>
                                        <p:tgtEl>
                                          <p:spTgt spid="58377"/>
                                        </p:tgtEl>
                                      </p:cBhvr>
                                    </p:animEffect>
                                    <p:set>
                                      <p:cBhvr>
                                        <p:cTn id="97" dur="1" fill="hold">
                                          <p:stCondLst>
                                            <p:cond delay="499"/>
                                          </p:stCondLst>
                                        </p:cTn>
                                        <p:tgtEl>
                                          <p:spTgt spid="58377"/>
                                        </p:tgtEl>
                                        <p:attrNameLst>
                                          <p:attrName>style.visibility</p:attrName>
                                        </p:attrNameLst>
                                      </p:cBhvr>
                                      <p:to>
                                        <p:strVal val="hidden"/>
                                      </p:to>
                                    </p:set>
                                  </p:childTnLst>
                                </p:cTn>
                              </p:par>
                            </p:childTnLst>
                          </p:cTn>
                        </p:par>
                        <p:par>
                          <p:cTn id="98" fill="hold">
                            <p:stCondLst>
                              <p:cond delay="34000"/>
                            </p:stCondLst>
                            <p:childTnLst>
                              <p:par>
                                <p:cTn id="99" presetID="3" presetClass="exit" presetSubtype="10" fill="hold" grpId="1" nodeType="afterEffect">
                                  <p:stCondLst>
                                    <p:cond delay="0"/>
                                  </p:stCondLst>
                                  <p:childTnLst>
                                    <p:animEffect transition="out" filter="blinds(horizontal)">
                                      <p:cBhvr>
                                        <p:cTn id="100" dur="500"/>
                                        <p:tgtEl>
                                          <p:spTgt spid="58378"/>
                                        </p:tgtEl>
                                      </p:cBhvr>
                                    </p:animEffect>
                                    <p:set>
                                      <p:cBhvr>
                                        <p:cTn id="101" dur="1" fill="hold">
                                          <p:stCondLst>
                                            <p:cond delay="499"/>
                                          </p:stCondLst>
                                        </p:cTn>
                                        <p:tgtEl>
                                          <p:spTgt spid="58378"/>
                                        </p:tgtEl>
                                        <p:attrNameLst>
                                          <p:attrName>style.visibility</p:attrName>
                                        </p:attrNameLst>
                                      </p:cBhvr>
                                      <p:to>
                                        <p:strVal val="hidden"/>
                                      </p:to>
                                    </p:set>
                                  </p:childTnLst>
                                </p:cTn>
                              </p:par>
                              <p:par>
                                <p:cTn id="102" presetID="3" presetClass="exit" presetSubtype="10" fill="hold" grpId="1" nodeType="withEffect">
                                  <p:stCondLst>
                                    <p:cond delay="0"/>
                                  </p:stCondLst>
                                  <p:childTnLst>
                                    <p:animEffect transition="out" filter="blinds(horizontal)">
                                      <p:cBhvr>
                                        <p:cTn id="103" dur="500"/>
                                        <p:tgtEl>
                                          <p:spTgt spid="58379"/>
                                        </p:tgtEl>
                                      </p:cBhvr>
                                    </p:animEffect>
                                    <p:set>
                                      <p:cBhvr>
                                        <p:cTn id="104" dur="1" fill="hold">
                                          <p:stCondLst>
                                            <p:cond delay="499"/>
                                          </p:stCondLst>
                                        </p:cTn>
                                        <p:tgtEl>
                                          <p:spTgt spid="583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P spid="58372" grpId="0"/>
      <p:bldP spid="58372" grpId="1"/>
      <p:bldP spid="58373" grpId="0" animBg="1"/>
      <p:bldP spid="58373" grpId="1" animBg="1"/>
      <p:bldP spid="58374" grpId="0"/>
      <p:bldP spid="58374" grpId="1"/>
      <p:bldP spid="58375" grpId="0" animBg="1"/>
      <p:bldP spid="58375" grpId="1" animBg="1"/>
      <p:bldP spid="58376" grpId="0" animBg="1"/>
      <p:bldP spid="58376" grpId="1" animBg="1"/>
      <p:bldP spid="58377" grpId="0" animBg="1"/>
      <p:bldP spid="58377" grpId="1" animBg="1"/>
      <p:bldP spid="58378" grpId="0" animBg="1"/>
      <p:bldP spid="58378" grpId="1" animBg="1"/>
      <p:bldP spid="58379" grpId="0" animBg="1"/>
      <p:bldP spid="58379" grpId="1"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body" idx="1"/>
          </p:nvPr>
        </p:nvSpPr>
        <p:spPr>
          <a:xfrm>
            <a:off x="0" y="0"/>
            <a:ext cx="9144000" cy="7029450"/>
          </a:xfrm>
        </p:spPr>
        <p:txBody>
          <a:bodyPr/>
          <a:lstStyle/>
          <a:p>
            <a:pPr>
              <a:buFontTx/>
              <a:buNone/>
            </a:pPr>
            <a:r>
              <a:rPr lang="el-GR" sz="2400" i="1" dirty="0">
                <a:latin typeface="Times New Roman" pitchFamily="18" charset="0"/>
              </a:rPr>
              <a:t>    </a:t>
            </a:r>
          </a:p>
          <a:p>
            <a:pPr>
              <a:buFontTx/>
              <a:buNone/>
            </a:pPr>
            <a:r>
              <a:rPr lang="el-GR" sz="2000" b="1" dirty="0">
                <a:solidFill>
                  <a:srgbClr val="FFC000"/>
                </a:solidFill>
                <a:latin typeface="Times New Roman" pitchFamily="18" charset="0"/>
              </a:rPr>
              <a:t>     </a:t>
            </a:r>
            <a:r>
              <a:rPr lang="el-GR" sz="2000" b="1" i="1" u="sng" dirty="0">
                <a:solidFill>
                  <a:srgbClr val="FFC000"/>
                </a:solidFill>
                <a:latin typeface="Times New Roman" pitchFamily="18" charset="0"/>
              </a:rPr>
              <a:t>Βάσει των Δ.Λ.Π :</a:t>
            </a:r>
            <a:r>
              <a:rPr lang="el-GR" sz="2000" b="1" dirty="0">
                <a:solidFill>
                  <a:srgbClr val="FFC000"/>
                </a:solidFill>
                <a:latin typeface="Times New Roman" pitchFamily="18" charset="0"/>
              </a:rPr>
              <a:t> </a:t>
            </a:r>
          </a:p>
          <a:p>
            <a:pPr>
              <a:buFontTx/>
              <a:buNone/>
            </a:pPr>
            <a:endParaRPr lang="el-GR" sz="2000" b="1" dirty="0">
              <a:latin typeface="Times New Roman" pitchFamily="18" charset="0"/>
            </a:endParaRPr>
          </a:p>
          <a:p>
            <a:pPr>
              <a:buFontTx/>
              <a:buNone/>
            </a:pPr>
            <a:r>
              <a:rPr lang="el-GR" sz="2000" dirty="0">
                <a:latin typeface="Times New Roman" pitchFamily="18" charset="0"/>
              </a:rPr>
              <a:t>	Σύμφωνα με το Δ.Λ.Π. 16 η τιμή κτήσεως ή το κόστος κτήσεως προσαυξάνεται με τα άμεσα επιρριπτέα έξοδα τα οποία πραγματοποιούνται για να φθάσει το πάγιο περιουσιακό σε κατάσταση λειτουργίας σύμφωνα με τη χρήση για την οποία προορίζεται. Τέτοια έξοδα είναι: Οι δαπάνες διαμορφώσεως χώρων, οι δαπάνες εγκαταστάσεως και συναρμολόγησης μηχανημάτων μέχρι να τεθούν σε κατάσταση λειτουργίας, οι αμοιβές ειδικών καθώς και το εκτιμώμενο κόστος αποσυναρμολόγησης και μετακίνησης του περιουσιακού στοιχείου και της αποκατάστασης του χώρου εγκατάστασης. Τα διοικητικά και άλλα γενικά έξοδα όπως επίσης και τα έξοδα της δοκιμαστικής λειτουργίας και της περιόδου πριν από την έναρξη της παραγωγικής δράσεως δεν αποτελούν στοιχείο του κόστους των ενσώματων ακινητοποιήσεων. Επίσης, όταν η πληρωμή της αξίας μιας ενσώματης ακινητοποίησης εκτείνεται πέραν των συνήθων πιστωτικών ορίων το κόστος του συνίσταται στην ισοδύναμη αξία μετρητοίς. Η διαφορά μεταξύ του συνόλου των πληρωμών και αυτής της αξίας καταχωρείται ως χρηματοοικονομικό έξοδο.</a:t>
            </a:r>
          </a:p>
          <a:p>
            <a:pPr>
              <a:buFontTx/>
              <a:buNone/>
            </a:pP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2642">
                                            <p:txEl>
                                              <p:pRg st="1" end="1"/>
                                            </p:txEl>
                                          </p:spTgt>
                                        </p:tgtEl>
                                        <p:attrNameLst>
                                          <p:attrName>style.visibility</p:attrName>
                                        </p:attrNameLst>
                                      </p:cBhvr>
                                      <p:to>
                                        <p:strVal val="visible"/>
                                      </p:to>
                                    </p:set>
                                    <p:anim calcmode="lin" valueType="num">
                                      <p:cBhvr additive="base">
                                        <p:cTn id="7" dur="2000" fill="hold"/>
                                        <p:tgtEl>
                                          <p:spTgt spid="112642">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12642">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500"/>
                                  </p:stCondLst>
                                  <p:childTnLst>
                                    <p:set>
                                      <p:cBhvr>
                                        <p:cTn id="11" dur="1" fill="hold">
                                          <p:stCondLst>
                                            <p:cond delay="0"/>
                                          </p:stCondLst>
                                        </p:cTn>
                                        <p:tgtEl>
                                          <p:spTgt spid="112642">
                                            <p:txEl>
                                              <p:pRg st="3" end="3"/>
                                            </p:txEl>
                                          </p:spTgt>
                                        </p:tgtEl>
                                        <p:attrNameLst>
                                          <p:attrName>style.visibility</p:attrName>
                                        </p:attrNameLst>
                                      </p:cBhvr>
                                      <p:to>
                                        <p:strVal val="visible"/>
                                      </p:to>
                                    </p:set>
                                    <p:anim calcmode="lin" valueType="num">
                                      <p:cBhvr additive="base">
                                        <p:cTn id="12" dur="2000" fill="hold"/>
                                        <p:tgtEl>
                                          <p:spTgt spid="112642">
                                            <p:txEl>
                                              <p:pRg st="3" end="3"/>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12642">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500"/>
                            </p:stCondLst>
                            <p:childTnLst>
                              <p:par>
                                <p:cTn id="15" presetID="3" presetClass="exit" presetSubtype="10" fill="hold" grpId="0" nodeType="afterEffect">
                                  <p:stCondLst>
                                    <p:cond delay="0"/>
                                  </p:stCondLst>
                                  <p:childTnLst>
                                    <p:animEffect transition="out" filter="blinds(horizontal)">
                                      <p:cBhvr>
                                        <p:cTn id="16" dur="2000"/>
                                        <p:tgtEl>
                                          <p:spTgt spid="112642">
                                            <p:txEl>
                                              <p:pRg st="0" end="0"/>
                                            </p:txEl>
                                          </p:spTgt>
                                        </p:tgtEl>
                                      </p:cBhvr>
                                    </p:animEffect>
                                    <p:set>
                                      <p:cBhvr>
                                        <p:cTn id="17" dur="1" fill="hold">
                                          <p:stCondLst>
                                            <p:cond delay="1999"/>
                                          </p:stCondLst>
                                        </p:cTn>
                                        <p:tgtEl>
                                          <p:spTgt spid="112642">
                                            <p:txEl>
                                              <p:pRg st="0" end="0"/>
                                            </p:txEl>
                                          </p:spTgt>
                                        </p:tgtEl>
                                        <p:attrNameLst>
                                          <p:attrName>style.visibility</p:attrName>
                                        </p:attrNameLst>
                                      </p:cBhvr>
                                      <p:to>
                                        <p:strVal val="hidden"/>
                                      </p:to>
                                    </p:set>
                                  </p:childTnLst>
                                </p:cTn>
                              </p:par>
                            </p:childTnLst>
                          </p:cTn>
                        </p:par>
                        <p:par>
                          <p:cTn id="18" fill="hold">
                            <p:stCondLst>
                              <p:cond delay="6500"/>
                            </p:stCondLst>
                            <p:childTnLst>
                              <p:par>
                                <p:cTn id="19" presetID="3" presetClass="exit" presetSubtype="10" fill="hold" grpId="0" nodeType="afterEffect">
                                  <p:stCondLst>
                                    <p:cond delay="20000"/>
                                  </p:stCondLst>
                                  <p:childTnLst>
                                    <p:animEffect transition="out" filter="blinds(horizontal)">
                                      <p:cBhvr>
                                        <p:cTn id="20" dur="500"/>
                                        <p:tgtEl>
                                          <p:spTgt spid="112642">
                                            <p:txEl>
                                              <p:pRg st="1" end="1"/>
                                            </p:txEl>
                                          </p:spTgt>
                                        </p:tgtEl>
                                      </p:cBhvr>
                                    </p:animEffect>
                                    <p:set>
                                      <p:cBhvr>
                                        <p:cTn id="21" dur="1" fill="hold">
                                          <p:stCondLst>
                                            <p:cond delay="499"/>
                                          </p:stCondLst>
                                        </p:cTn>
                                        <p:tgtEl>
                                          <p:spTgt spid="112642">
                                            <p:txEl>
                                              <p:pRg st="1" end="1"/>
                                            </p:txEl>
                                          </p:spTgt>
                                        </p:tgtEl>
                                        <p:attrNameLst>
                                          <p:attrName>style.visibility</p:attrName>
                                        </p:attrNameLst>
                                      </p:cBhvr>
                                      <p:to>
                                        <p:strVal val="hidden"/>
                                      </p:to>
                                    </p:set>
                                  </p:childTnLst>
                                </p:cTn>
                              </p:par>
                            </p:childTnLst>
                          </p:cTn>
                        </p:par>
                        <p:par>
                          <p:cTn id="22" fill="hold">
                            <p:stCondLst>
                              <p:cond delay="27000"/>
                            </p:stCondLst>
                            <p:childTnLst>
                              <p:par>
                                <p:cTn id="23" presetID="3" presetClass="exit" presetSubtype="10" fill="hold" grpId="0" nodeType="afterEffect">
                                  <p:stCondLst>
                                    <p:cond delay="0"/>
                                  </p:stCondLst>
                                  <p:childTnLst>
                                    <p:animEffect transition="out" filter="blinds(horizontal)">
                                      <p:cBhvr>
                                        <p:cTn id="24" dur="500"/>
                                        <p:tgtEl>
                                          <p:spTgt spid="112642">
                                            <p:txEl>
                                              <p:pRg st="3" end="3"/>
                                            </p:txEl>
                                          </p:spTgt>
                                        </p:tgtEl>
                                      </p:cBhvr>
                                    </p:animEffect>
                                    <p:set>
                                      <p:cBhvr>
                                        <p:cTn id="25" dur="1" fill="hold">
                                          <p:stCondLst>
                                            <p:cond delay="499"/>
                                          </p:stCondLst>
                                        </p:cTn>
                                        <p:tgtEl>
                                          <p:spTgt spid="112642">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74638"/>
            <a:ext cx="8229600" cy="490066"/>
          </a:xfrm>
        </p:spPr>
        <p:txBody>
          <a:bodyPr>
            <a:normAutofit fontScale="90000"/>
          </a:bodyPr>
          <a:lstStyle/>
          <a:p>
            <a:pPr algn="ctr"/>
            <a:r>
              <a:rPr lang="el-GR" sz="3600" b="1" dirty="0" smtClean="0">
                <a:solidFill>
                  <a:srgbClr val="002060"/>
                </a:solidFill>
              </a:rPr>
              <a:t>Ο Διευθυντής</a:t>
            </a:r>
            <a:r>
              <a:rPr lang="el-GR" sz="3600" b="1" dirty="0" smtClean="0">
                <a:solidFill>
                  <a:srgbClr val="002060"/>
                </a:solidFill>
                <a:cs typeface="Times New Roman" charset="0"/>
              </a:rPr>
              <a:t>   </a:t>
            </a:r>
            <a:r>
              <a:rPr lang="el-GR" sz="3600" b="1" dirty="0" smtClean="0">
                <a:solidFill>
                  <a:srgbClr val="002060"/>
                </a:solidFill>
              </a:rPr>
              <a:t>Χρηματοοικονομικών</a:t>
            </a:r>
          </a:p>
        </p:txBody>
      </p:sp>
      <p:sp>
        <p:nvSpPr>
          <p:cNvPr id="1027" name="Rectangle 3"/>
          <p:cNvSpPr>
            <a:spLocks noGrp="1" noChangeArrowheads="1"/>
          </p:cNvSpPr>
          <p:nvPr>
            <p:ph idx="1"/>
          </p:nvPr>
        </p:nvSpPr>
        <p:spPr>
          <a:xfrm>
            <a:off x="0" y="980729"/>
            <a:ext cx="9144000" cy="5877271"/>
          </a:xfrm>
        </p:spPr>
        <p:txBody>
          <a:bodyPr/>
          <a:lstStyle/>
          <a:p>
            <a:pPr algn="ctr">
              <a:buNone/>
            </a:pPr>
            <a:r>
              <a:rPr lang="el-GR" sz="2800" b="1" dirty="0" smtClean="0">
                <a:solidFill>
                  <a:srgbClr val="000000"/>
                </a:solidFill>
              </a:rPr>
              <a:t>Α</a:t>
            </a:r>
            <a:r>
              <a:rPr lang="el-GR" sz="2800" b="1" dirty="0" smtClean="0">
                <a:solidFill>
                  <a:srgbClr val="000000"/>
                </a:solidFill>
                <a:cs typeface="Times New Roman" charset="0"/>
              </a:rPr>
              <a:t>σχολείται με τη λήψη επενδυτικών και</a:t>
            </a:r>
          </a:p>
          <a:p>
            <a:pPr algn="ctr">
              <a:buNone/>
            </a:pPr>
            <a:r>
              <a:rPr lang="el-GR" sz="2800" b="1" dirty="0" smtClean="0">
                <a:solidFill>
                  <a:srgbClr val="000000"/>
                </a:solidFill>
                <a:cs typeface="Times New Roman" charset="0"/>
              </a:rPr>
              <a:t>χρηματοδοτικών αποφάσεων,</a:t>
            </a:r>
            <a:r>
              <a:rPr lang="el-GR" sz="2800" b="1" dirty="0" smtClean="0">
                <a:solidFill>
                  <a:srgbClr val="000000"/>
                </a:solidFill>
              </a:rPr>
              <a:t> </a:t>
            </a:r>
            <a:r>
              <a:rPr lang="el-GR" sz="2800" b="1" dirty="0" smtClean="0">
                <a:solidFill>
                  <a:srgbClr val="000000"/>
                </a:solidFill>
                <a:cs typeface="Times New Roman" charset="0"/>
              </a:rPr>
              <a:t>και με τις</a:t>
            </a:r>
          </a:p>
          <a:p>
            <a:pPr algn="ctr">
              <a:buNone/>
            </a:pPr>
            <a:r>
              <a:rPr lang="el-GR" sz="2800" b="1" dirty="0" smtClean="0">
                <a:solidFill>
                  <a:srgbClr val="000000"/>
                </a:solidFill>
                <a:cs typeface="Times New Roman" charset="0"/>
              </a:rPr>
              <a:t>αλληλεπιδράσεις των αποφάσεων αυτών. </a:t>
            </a:r>
            <a:endParaRPr lang="el-GR" sz="2800" b="1" dirty="0" smtClean="0">
              <a:solidFill>
                <a:srgbClr val="000000"/>
              </a:solidFill>
            </a:endParaRPr>
          </a:p>
          <a:p>
            <a:pPr algn="just">
              <a:buNone/>
            </a:pPr>
            <a:endParaRPr lang="en-US" sz="2000" dirty="0" smtClean="0">
              <a:solidFill>
                <a:srgbClr val="000000"/>
              </a:solidFill>
              <a:cs typeface="Times New Roman" charset="0"/>
            </a:endParaRPr>
          </a:p>
          <a:p>
            <a:pPr algn="just">
              <a:buNone/>
            </a:pPr>
            <a:r>
              <a:rPr lang="en-US" sz="2000" dirty="0" smtClean="0">
                <a:solidFill>
                  <a:srgbClr val="000000"/>
                </a:solidFill>
              </a:rPr>
              <a:t>                                                     </a:t>
            </a:r>
            <a:r>
              <a:rPr lang="en-US" dirty="0" smtClean="0">
                <a:solidFill>
                  <a:srgbClr val="000000"/>
                </a:solidFill>
              </a:rPr>
              <a:t>=</a:t>
            </a:r>
            <a:endParaRPr lang="el-GR" dirty="0" smtClean="0">
              <a:solidFill>
                <a:srgbClr val="000000"/>
              </a:solidFill>
            </a:endParaRPr>
          </a:p>
        </p:txBody>
      </p:sp>
      <p:sp>
        <p:nvSpPr>
          <p:cNvPr id="65540" name="Rectangle 4"/>
          <p:cNvSpPr>
            <a:spLocks noChangeArrowheads="1"/>
          </p:cNvSpPr>
          <p:nvPr/>
        </p:nvSpPr>
        <p:spPr bwMode="auto">
          <a:xfrm>
            <a:off x="179512" y="2708920"/>
            <a:ext cx="3456384" cy="1080120"/>
          </a:xfrm>
          <a:prstGeom prst="rect">
            <a:avLst/>
          </a:prstGeom>
          <a:solidFill>
            <a:schemeClr val="accent1"/>
          </a:solidFill>
          <a:ln w="9525">
            <a:solidFill>
              <a:schemeClr val="tx1"/>
            </a:solidFill>
            <a:miter lim="800000"/>
            <a:headEnd/>
            <a:tailEnd/>
          </a:ln>
        </p:spPr>
        <p:txBody>
          <a:bodyPr wrap="none" anchor="ctr"/>
          <a:lstStyle/>
          <a:p>
            <a:pPr algn="ctr"/>
            <a:r>
              <a:rPr lang="el-GR" sz="2400" b="1" dirty="0">
                <a:solidFill>
                  <a:srgbClr val="C00000"/>
                </a:solidFill>
              </a:rPr>
              <a:t>Π</a:t>
            </a:r>
            <a:r>
              <a:rPr lang="el-GR" sz="2400" b="1" dirty="0">
                <a:solidFill>
                  <a:srgbClr val="C00000"/>
                </a:solidFill>
                <a:cs typeface="Times New Roman" charset="0"/>
              </a:rPr>
              <a:t>ετυχημένη </a:t>
            </a:r>
            <a:r>
              <a:rPr lang="el-GR" sz="2400" b="1" dirty="0" smtClean="0">
                <a:solidFill>
                  <a:srgbClr val="C00000"/>
                </a:solidFill>
                <a:cs typeface="Times New Roman" charset="0"/>
              </a:rPr>
              <a:t>επιχείρηση</a:t>
            </a:r>
            <a:endParaRPr lang="el-GR" sz="2400" b="1" dirty="0">
              <a:solidFill>
                <a:srgbClr val="C00000"/>
              </a:solidFill>
              <a:cs typeface="Times New Roman" charset="0"/>
            </a:endParaRPr>
          </a:p>
        </p:txBody>
      </p:sp>
      <p:sp>
        <p:nvSpPr>
          <p:cNvPr id="65541" name="Rectangle 5"/>
          <p:cNvSpPr>
            <a:spLocks noChangeArrowheads="1"/>
          </p:cNvSpPr>
          <p:nvPr/>
        </p:nvSpPr>
        <p:spPr bwMode="auto">
          <a:xfrm>
            <a:off x="4572000" y="2780928"/>
            <a:ext cx="4392488" cy="914400"/>
          </a:xfrm>
          <a:prstGeom prst="rect">
            <a:avLst/>
          </a:prstGeom>
          <a:solidFill>
            <a:schemeClr val="accent1"/>
          </a:solidFill>
          <a:ln w="9525">
            <a:solidFill>
              <a:schemeClr val="tx1"/>
            </a:solidFill>
            <a:miter lim="800000"/>
            <a:headEnd/>
            <a:tailEnd/>
          </a:ln>
        </p:spPr>
        <p:txBody>
          <a:bodyPr wrap="none" anchor="ctr"/>
          <a:lstStyle/>
          <a:p>
            <a:pPr algn="ctr"/>
            <a:r>
              <a:rPr lang="el-GR" sz="2400" b="1" dirty="0">
                <a:solidFill>
                  <a:srgbClr val="7030A0"/>
                </a:solidFill>
              </a:rPr>
              <a:t>Υψηλοί ρυθμοί πωλήσεων</a:t>
            </a:r>
          </a:p>
        </p:txBody>
      </p:sp>
      <p:sp>
        <p:nvSpPr>
          <p:cNvPr id="65542" name="Oval 6"/>
          <p:cNvSpPr>
            <a:spLocks noChangeArrowheads="1"/>
          </p:cNvSpPr>
          <p:nvPr/>
        </p:nvSpPr>
        <p:spPr bwMode="auto">
          <a:xfrm>
            <a:off x="3635896" y="4149080"/>
            <a:ext cx="3962400" cy="685800"/>
          </a:xfrm>
          <a:prstGeom prst="ellipse">
            <a:avLst/>
          </a:prstGeom>
          <a:solidFill>
            <a:schemeClr val="accent1"/>
          </a:solidFill>
          <a:ln w="9525">
            <a:solidFill>
              <a:schemeClr val="tx1"/>
            </a:solidFill>
            <a:miter lim="800000"/>
            <a:headEnd/>
            <a:tailEnd/>
          </a:ln>
        </p:spPr>
        <p:txBody>
          <a:bodyPr wrap="none" anchor="ctr"/>
          <a:lstStyle/>
          <a:p>
            <a:pPr algn="ctr"/>
            <a:r>
              <a:rPr lang="el-GR" sz="2800" b="1" dirty="0">
                <a:solidFill>
                  <a:srgbClr val="FFFF00"/>
                </a:solidFill>
                <a:cs typeface="Times New Roman" charset="0"/>
              </a:rPr>
              <a:t>για να διατηρηθούν</a:t>
            </a:r>
          </a:p>
        </p:txBody>
      </p:sp>
      <p:sp>
        <p:nvSpPr>
          <p:cNvPr id="65543" name="Line 7"/>
          <p:cNvSpPr>
            <a:spLocks noChangeShapeType="1"/>
          </p:cNvSpPr>
          <p:nvPr/>
        </p:nvSpPr>
        <p:spPr bwMode="auto">
          <a:xfrm flipH="1">
            <a:off x="5724128" y="3789040"/>
            <a:ext cx="152400" cy="381000"/>
          </a:xfrm>
          <a:prstGeom prst="line">
            <a:avLst/>
          </a:prstGeom>
          <a:noFill/>
          <a:ln w="57150">
            <a:solidFill>
              <a:schemeClr val="tx1"/>
            </a:solidFill>
            <a:miter lim="800000"/>
            <a:headEnd/>
            <a:tailEnd type="triangle" w="med" len="med"/>
          </a:ln>
        </p:spPr>
        <p:txBody>
          <a:bodyPr wrap="none"/>
          <a:lstStyle/>
          <a:p>
            <a:endParaRPr lang="el-GR" dirty="0"/>
          </a:p>
        </p:txBody>
      </p:sp>
      <p:sp>
        <p:nvSpPr>
          <p:cNvPr id="65544" name="Rectangle 8"/>
          <p:cNvSpPr>
            <a:spLocks noChangeArrowheads="1"/>
          </p:cNvSpPr>
          <p:nvPr/>
        </p:nvSpPr>
        <p:spPr bwMode="auto">
          <a:xfrm>
            <a:off x="467544" y="5517232"/>
            <a:ext cx="8458200" cy="914400"/>
          </a:xfrm>
          <a:prstGeom prst="rect">
            <a:avLst/>
          </a:prstGeom>
          <a:solidFill>
            <a:schemeClr val="accent1"/>
          </a:solidFill>
          <a:ln w="9525">
            <a:solidFill>
              <a:schemeClr val="tx1"/>
            </a:solidFill>
            <a:miter lim="800000"/>
            <a:headEnd/>
            <a:tailEnd/>
          </a:ln>
        </p:spPr>
        <p:txBody>
          <a:bodyPr wrap="none" anchor="ctr"/>
          <a:lstStyle/>
          <a:p>
            <a:pPr algn="ctr"/>
            <a:r>
              <a:rPr lang="el-GR" sz="3200" b="1" dirty="0">
                <a:solidFill>
                  <a:srgbClr val="0000FF"/>
                </a:solidFill>
                <a:cs typeface="Times New Roman" charset="0"/>
              </a:rPr>
              <a:t>χρειάζονται πρόσθετες επενδύσεις</a:t>
            </a:r>
          </a:p>
        </p:txBody>
      </p:sp>
      <p:sp>
        <p:nvSpPr>
          <p:cNvPr id="65545" name="Line 9"/>
          <p:cNvSpPr>
            <a:spLocks noChangeShapeType="1"/>
          </p:cNvSpPr>
          <p:nvPr/>
        </p:nvSpPr>
        <p:spPr bwMode="auto">
          <a:xfrm flipH="1">
            <a:off x="3851920" y="4797152"/>
            <a:ext cx="838200" cy="609600"/>
          </a:xfrm>
          <a:prstGeom prst="line">
            <a:avLst/>
          </a:prstGeom>
          <a:noFill/>
          <a:ln w="57150">
            <a:solidFill>
              <a:schemeClr val="tx1"/>
            </a:solidFill>
            <a:miter lim="800000"/>
            <a:headEnd/>
            <a:tailEnd type="triangle" w="med" len="med"/>
          </a:ln>
        </p:spPr>
        <p:txBody>
          <a:bodyPr wrap="none"/>
          <a:lstStyle/>
          <a:p>
            <a:endParaRPr lang="el-G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dissolve">
                                      <p:cBhvr>
                                        <p:cTn id="7" dur="500"/>
                                        <p:tgtEl>
                                          <p:spTgt spid="10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dissolve">
                                      <p:cBhvr>
                                        <p:cTn id="12" dur="500"/>
                                        <p:tgtEl>
                                          <p:spTgt spid="10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dissolve">
                                      <p:cBhvr>
                                        <p:cTn id="17" dur="500"/>
                                        <p:tgtEl>
                                          <p:spTgt spid="10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7">
                                            <p:txEl>
                                              <p:pRg st="4" end="4"/>
                                            </p:txEl>
                                          </p:spTgt>
                                        </p:tgtEl>
                                        <p:attrNameLst>
                                          <p:attrName>style.visibility</p:attrName>
                                        </p:attrNameLst>
                                      </p:cBhvr>
                                      <p:to>
                                        <p:strVal val="visible"/>
                                      </p:to>
                                    </p:set>
                                    <p:animEffect transition="in" filter="dissolve">
                                      <p:cBhvr>
                                        <p:cTn id="2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0" y="0"/>
            <a:ext cx="9144000" cy="6858000"/>
          </a:xfrm>
          <a:noFill/>
          <a:ln/>
        </p:spPr>
        <p:txBody>
          <a:bodyPr/>
          <a:lstStyle/>
          <a:p>
            <a:pPr>
              <a:buFontTx/>
              <a:buNone/>
            </a:pPr>
            <a:r>
              <a:rPr lang="el-GR" sz="2000" dirty="0">
                <a:latin typeface="Times New Roman" pitchFamily="18" charset="0"/>
              </a:rPr>
              <a:t>                                     </a:t>
            </a:r>
            <a:endParaRPr lang="en-US" sz="2000" i="1" dirty="0">
              <a:latin typeface="Times New Roman" pitchFamily="18" charset="0"/>
            </a:endParaRPr>
          </a:p>
          <a:p>
            <a:pPr>
              <a:buFontTx/>
              <a:buNone/>
            </a:pPr>
            <a:r>
              <a:rPr lang="el-GR" sz="2000" b="1" dirty="0">
                <a:latin typeface="Times New Roman" pitchFamily="18" charset="0"/>
              </a:rPr>
              <a:t>     </a:t>
            </a:r>
            <a:r>
              <a:rPr lang="el-GR" sz="2400" b="1" u="sng" dirty="0">
                <a:latin typeface="Times New Roman" pitchFamily="18" charset="0"/>
              </a:rPr>
              <a:t>Έννοια προσθήκης, συντήρησης, επισκευής και βελτίωσης παγίου</a:t>
            </a:r>
          </a:p>
          <a:p>
            <a:pPr>
              <a:buFontTx/>
              <a:buNone/>
            </a:pPr>
            <a:r>
              <a:rPr lang="el-GR" sz="2000" b="1" dirty="0">
                <a:latin typeface="Times New Roman" pitchFamily="18" charset="0"/>
              </a:rPr>
              <a:t>	</a:t>
            </a:r>
          </a:p>
          <a:p>
            <a:pPr>
              <a:buFontTx/>
              <a:buNone/>
            </a:pPr>
            <a:r>
              <a:rPr lang="el-GR" sz="2000" b="1" dirty="0">
                <a:latin typeface="Times New Roman" pitchFamily="18" charset="0"/>
              </a:rPr>
              <a:t>     </a:t>
            </a:r>
            <a:r>
              <a:rPr lang="el-GR" sz="2000" b="1" i="1" u="sng" dirty="0">
                <a:latin typeface="Times New Roman" pitchFamily="18" charset="0"/>
              </a:rPr>
              <a:t>Προσθήκη κτιρίου, κτιριακής εγκαταστάσεως και τεχνικού</a:t>
            </a:r>
            <a:r>
              <a:rPr lang="el-GR" sz="2000" i="1" u="sng" dirty="0">
                <a:latin typeface="Times New Roman" pitchFamily="18" charset="0"/>
              </a:rPr>
              <a:t> </a:t>
            </a:r>
            <a:r>
              <a:rPr lang="el-GR" sz="2000" b="1" i="1" u="sng" dirty="0">
                <a:latin typeface="Times New Roman" pitchFamily="18" charset="0"/>
              </a:rPr>
              <a:t>έργου</a:t>
            </a:r>
            <a:r>
              <a:rPr lang="el-GR" sz="2000" dirty="0">
                <a:latin typeface="Times New Roman" pitchFamily="18" charset="0"/>
              </a:rPr>
              <a:t> είναι οποιαδήποτε μόνιμη αύξηση, με τη χρησιμοποίηση δομικών υλικών: α) του όγκου τους ή β) του μεγέθους τους ή γ)της ωφελιμότητά τους.</a:t>
            </a:r>
          </a:p>
          <a:p>
            <a:pPr>
              <a:buFontTx/>
              <a:buNone/>
            </a:pPr>
            <a:endParaRPr lang="el-GR" sz="2000" b="1" dirty="0">
              <a:latin typeface="Times New Roman" pitchFamily="18" charset="0"/>
            </a:endParaRPr>
          </a:p>
          <a:p>
            <a:pPr>
              <a:buFontTx/>
              <a:buNone/>
            </a:pPr>
            <a:r>
              <a:rPr lang="el-GR" sz="2000" b="1" dirty="0">
                <a:latin typeface="Times New Roman" pitchFamily="18" charset="0"/>
              </a:rPr>
              <a:t>	</a:t>
            </a:r>
            <a:r>
              <a:rPr lang="el-GR" sz="2000" b="1" i="1" u="sng" dirty="0">
                <a:latin typeface="Times New Roman" pitchFamily="18" charset="0"/>
              </a:rPr>
              <a:t>Προσθήκη μηχανήματος, τεχνικής εγκαταστάσεως και</a:t>
            </a:r>
            <a:r>
              <a:rPr lang="el-GR" sz="2000" i="1" u="sng" dirty="0">
                <a:latin typeface="Times New Roman" pitchFamily="18" charset="0"/>
              </a:rPr>
              <a:t> </a:t>
            </a:r>
            <a:r>
              <a:rPr lang="el-GR" sz="2000" b="1" i="1" u="sng" dirty="0">
                <a:latin typeface="Times New Roman" pitchFamily="18" charset="0"/>
              </a:rPr>
              <a:t>μηχανολογικού</a:t>
            </a:r>
            <a:r>
              <a:rPr lang="el-GR" sz="2000" b="1" dirty="0">
                <a:latin typeface="Times New Roman" pitchFamily="18" charset="0"/>
              </a:rPr>
              <a:t> </a:t>
            </a:r>
            <a:r>
              <a:rPr lang="el-GR" sz="2000" b="1" i="1" u="sng" dirty="0">
                <a:latin typeface="Times New Roman" pitchFamily="18" charset="0"/>
              </a:rPr>
              <a:t>εξοπλισμού</a:t>
            </a:r>
            <a:r>
              <a:rPr lang="el-GR" sz="2000" dirty="0">
                <a:latin typeface="Times New Roman" pitchFamily="18" charset="0"/>
              </a:rPr>
              <a:t> είναι κάθε προσθήκη ή εργασία που γίνεται σε αυτά και αυξάνει α) το μέγεθος του και  β) την παραγωγική τους δυναμικότητα. </a:t>
            </a:r>
          </a:p>
          <a:p>
            <a:pPr>
              <a:buFontTx/>
              <a:buNone/>
            </a:pPr>
            <a:r>
              <a:rPr lang="el-GR" sz="2000" dirty="0">
                <a:latin typeface="Times New Roman" pitchFamily="18" charset="0"/>
              </a:rPr>
              <a:t>	</a:t>
            </a:r>
          </a:p>
          <a:p>
            <a:pPr>
              <a:buFontTx/>
              <a:buNone/>
            </a:pPr>
            <a:r>
              <a:rPr lang="el-GR" sz="2000" dirty="0">
                <a:latin typeface="Times New Roman" pitchFamily="18" charset="0"/>
              </a:rPr>
              <a:t>     </a:t>
            </a:r>
            <a:r>
              <a:rPr lang="el-GR" sz="2000" b="1" i="1" u="sng" dirty="0">
                <a:latin typeface="Times New Roman" pitchFamily="18" charset="0"/>
              </a:rPr>
              <a:t>Βελτίωση ενσώματου πάγιου στοιχείου</a:t>
            </a:r>
            <a:r>
              <a:rPr lang="el-GR" sz="2000" dirty="0">
                <a:latin typeface="Times New Roman" pitchFamily="18" charset="0"/>
              </a:rPr>
              <a:t> είναι κάθε μεταβολή που γίνεται σε αυτό μετά από τεχνολογική επέμβαση που έχει ως αποτέλεσμα: </a:t>
            </a:r>
          </a:p>
          <a:p>
            <a:pPr>
              <a:buFontTx/>
              <a:buNone/>
            </a:pPr>
            <a:endParaRPr lang="el-GR" sz="2000" dirty="0">
              <a:latin typeface="Times New Roman" pitchFamily="18" charset="0"/>
            </a:endParaRPr>
          </a:p>
          <a:p>
            <a:pPr>
              <a:buFontTx/>
              <a:buNone/>
            </a:pPr>
            <a:r>
              <a:rPr lang="el-GR" sz="2000" dirty="0">
                <a:latin typeface="Times New Roman" pitchFamily="18" charset="0"/>
              </a:rPr>
              <a:t>	- Είτε την αύξηση του χρόνου της ωφέλιμης ζωής του ή της</a:t>
            </a:r>
          </a:p>
          <a:p>
            <a:pPr>
              <a:buFontTx/>
              <a:buNone/>
            </a:pPr>
            <a:r>
              <a:rPr lang="el-GR" sz="2000" dirty="0">
                <a:latin typeface="Times New Roman" pitchFamily="18" charset="0"/>
              </a:rPr>
              <a:t> 	  παραγωγικότητας του  </a:t>
            </a:r>
          </a:p>
          <a:p>
            <a:pPr>
              <a:buFontTx/>
              <a:buNone/>
            </a:pPr>
            <a:r>
              <a:rPr lang="el-GR" sz="2000" dirty="0">
                <a:latin typeface="Times New Roman" pitchFamily="18" charset="0"/>
              </a:rPr>
              <a:t>     - Είτε τη μείωση του κόστους λειτουργίας </a:t>
            </a:r>
          </a:p>
          <a:p>
            <a:pPr>
              <a:buFontTx/>
              <a:buNone/>
            </a:pPr>
            <a:r>
              <a:rPr lang="el-GR" sz="2000" dirty="0">
                <a:latin typeface="Times New Roman" pitchFamily="18" charset="0"/>
              </a:rPr>
              <a:t>     - Είτε τη βελτίωση των συνθηκών χρησιμοποιήσεως του.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6000"/>
                                  </p:stCondLst>
                                  <p:childTnLst>
                                    <p:set>
                                      <p:cBhvr>
                                        <p:cTn id="6" dur="1" fill="hold">
                                          <p:stCondLst>
                                            <p:cond delay="0"/>
                                          </p:stCondLst>
                                        </p:cTn>
                                        <p:tgtEl>
                                          <p:spTgt spid="111618">
                                            <p:txEl>
                                              <p:pRg st="1" end="1"/>
                                            </p:txEl>
                                          </p:spTgt>
                                        </p:tgtEl>
                                        <p:attrNameLst>
                                          <p:attrName>style.visibility</p:attrName>
                                        </p:attrNameLst>
                                      </p:cBhvr>
                                      <p:to>
                                        <p:strVal val="visible"/>
                                      </p:to>
                                    </p:set>
                                    <p:anim calcmode="lin" valueType="num">
                                      <p:cBhvr additive="base">
                                        <p:cTn id="7" dur="2000" fill="hold"/>
                                        <p:tgtEl>
                                          <p:spTgt spid="111618">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11618">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8000"/>
                            </p:stCondLst>
                            <p:childTnLst>
                              <p:par>
                                <p:cTn id="10" presetID="2" presetClass="entr" presetSubtype="4" fill="hold" nodeType="afterEffect">
                                  <p:stCondLst>
                                    <p:cond delay="6000"/>
                                  </p:stCondLst>
                                  <p:childTnLst>
                                    <p:set>
                                      <p:cBhvr>
                                        <p:cTn id="11" dur="1" fill="hold">
                                          <p:stCondLst>
                                            <p:cond delay="0"/>
                                          </p:stCondLst>
                                        </p:cTn>
                                        <p:tgtEl>
                                          <p:spTgt spid="111618">
                                            <p:txEl>
                                              <p:pRg st="3" end="3"/>
                                            </p:txEl>
                                          </p:spTgt>
                                        </p:tgtEl>
                                        <p:attrNameLst>
                                          <p:attrName>style.visibility</p:attrName>
                                        </p:attrNameLst>
                                      </p:cBhvr>
                                      <p:to>
                                        <p:strVal val="visible"/>
                                      </p:to>
                                    </p:set>
                                    <p:anim calcmode="lin" valueType="num">
                                      <p:cBhvr additive="base">
                                        <p:cTn id="12" dur="2000" fill="hold"/>
                                        <p:tgtEl>
                                          <p:spTgt spid="111618">
                                            <p:txEl>
                                              <p:pRg st="3" end="3"/>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11618">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6000"/>
                            </p:stCondLst>
                            <p:childTnLst>
                              <p:par>
                                <p:cTn id="15" presetID="2" presetClass="entr" presetSubtype="4" fill="hold" nodeType="afterEffect">
                                  <p:stCondLst>
                                    <p:cond delay="6000"/>
                                  </p:stCondLst>
                                  <p:childTnLst>
                                    <p:set>
                                      <p:cBhvr>
                                        <p:cTn id="16" dur="1" fill="hold">
                                          <p:stCondLst>
                                            <p:cond delay="0"/>
                                          </p:stCondLst>
                                        </p:cTn>
                                        <p:tgtEl>
                                          <p:spTgt spid="111618">
                                            <p:txEl>
                                              <p:pRg st="5" end="5"/>
                                            </p:txEl>
                                          </p:spTgt>
                                        </p:tgtEl>
                                        <p:attrNameLst>
                                          <p:attrName>style.visibility</p:attrName>
                                        </p:attrNameLst>
                                      </p:cBhvr>
                                      <p:to>
                                        <p:strVal val="visible"/>
                                      </p:to>
                                    </p:set>
                                    <p:anim calcmode="lin" valueType="num">
                                      <p:cBhvr additive="base">
                                        <p:cTn id="17" dur="2000" fill="hold"/>
                                        <p:tgtEl>
                                          <p:spTgt spid="111618">
                                            <p:txEl>
                                              <p:pRg st="5" end="5"/>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11618">
                                            <p:txEl>
                                              <p:pRg st="5" end="5"/>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4000"/>
                            </p:stCondLst>
                            <p:childTnLst>
                              <p:par>
                                <p:cTn id="20" presetID="2" presetClass="entr" presetSubtype="4" fill="hold" nodeType="afterEffect">
                                  <p:stCondLst>
                                    <p:cond delay="6000"/>
                                  </p:stCondLst>
                                  <p:childTnLst>
                                    <p:set>
                                      <p:cBhvr>
                                        <p:cTn id="21" dur="1" fill="hold">
                                          <p:stCondLst>
                                            <p:cond delay="0"/>
                                          </p:stCondLst>
                                        </p:cTn>
                                        <p:tgtEl>
                                          <p:spTgt spid="111618">
                                            <p:txEl>
                                              <p:pRg st="7" end="7"/>
                                            </p:txEl>
                                          </p:spTgt>
                                        </p:tgtEl>
                                        <p:attrNameLst>
                                          <p:attrName>style.visibility</p:attrName>
                                        </p:attrNameLst>
                                      </p:cBhvr>
                                      <p:to>
                                        <p:strVal val="visible"/>
                                      </p:to>
                                    </p:set>
                                    <p:anim calcmode="lin" valueType="num">
                                      <p:cBhvr additive="base">
                                        <p:cTn id="22" dur="2000" fill="hold"/>
                                        <p:tgtEl>
                                          <p:spTgt spid="111618">
                                            <p:txEl>
                                              <p:pRg st="7" end="7"/>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11618">
                                            <p:txEl>
                                              <p:pRg st="7" end="7"/>
                                            </p:txEl>
                                          </p:spTgt>
                                        </p:tgtEl>
                                        <p:attrNameLst>
                                          <p:attrName>ppt_y</p:attrName>
                                        </p:attrNameLst>
                                      </p:cBhvr>
                                      <p:tavLst>
                                        <p:tav tm="0">
                                          <p:val>
                                            <p:strVal val="1+#ppt_h/2"/>
                                          </p:val>
                                        </p:tav>
                                        <p:tav tm="100000">
                                          <p:val>
                                            <p:strVal val="#ppt_y"/>
                                          </p:val>
                                        </p:tav>
                                      </p:tavLst>
                                    </p:anim>
                                  </p:childTnLst>
                                </p:cTn>
                              </p:par>
                            </p:childTnLst>
                          </p:cTn>
                        </p:par>
                        <p:par>
                          <p:cTn id="24" fill="hold">
                            <p:stCondLst>
                              <p:cond delay="32000"/>
                            </p:stCondLst>
                            <p:childTnLst>
                              <p:par>
                                <p:cTn id="25" presetID="2" presetClass="entr" presetSubtype="4" fill="hold" nodeType="afterEffect">
                                  <p:stCondLst>
                                    <p:cond delay="6000"/>
                                  </p:stCondLst>
                                  <p:childTnLst>
                                    <p:set>
                                      <p:cBhvr>
                                        <p:cTn id="26" dur="1" fill="hold">
                                          <p:stCondLst>
                                            <p:cond delay="0"/>
                                          </p:stCondLst>
                                        </p:cTn>
                                        <p:tgtEl>
                                          <p:spTgt spid="111618">
                                            <p:txEl>
                                              <p:pRg st="9" end="9"/>
                                            </p:txEl>
                                          </p:spTgt>
                                        </p:tgtEl>
                                        <p:attrNameLst>
                                          <p:attrName>style.visibility</p:attrName>
                                        </p:attrNameLst>
                                      </p:cBhvr>
                                      <p:to>
                                        <p:strVal val="visible"/>
                                      </p:to>
                                    </p:set>
                                    <p:anim calcmode="lin" valueType="num">
                                      <p:cBhvr additive="base">
                                        <p:cTn id="27" dur="2000" fill="hold"/>
                                        <p:tgtEl>
                                          <p:spTgt spid="111618">
                                            <p:txEl>
                                              <p:pRg st="9" end="9"/>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11618">
                                            <p:txEl>
                                              <p:pRg st="9" end="9"/>
                                            </p:txEl>
                                          </p:spTgt>
                                        </p:tgtEl>
                                        <p:attrNameLst>
                                          <p:attrName>ppt_y</p:attrName>
                                        </p:attrNameLst>
                                      </p:cBhvr>
                                      <p:tavLst>
                                        <p:tav tm="0">
                                          <p:val>
                                            <p:strVal val="1+#ppt_h/2"/>
                                          </p:val>
                                        </p:tav>
                                        <p:tav tm="100000">
                                          <p:val>
                                            <p:strVal val="#ppt_y"/>
                                          </p:val>
                                        </p:tav>
                                      </p:tavLst>
                                    </p:anim>
                                  </p:childTnLst>
                                </p:cTn>
                              </p:par>
                            </p:childTnLst>
                          </p:cTn>
                        </p:par>
                        <p:par>
                          <p:cTn id="29" fill="hold">
                            <p:stCondLst>
                              <p:cond delay="40000"/>
                            </p:stCondLst>
                            <p:childTnLst>
                              <p:par>
                                <p:cTn id="30" presetID="2" presetClass="entr" presetSubtype="4" fill="hold" nodeType="afterEffect">
                                  <p:stCondLst>
                                    <p:cond delay="6000"/>
                                  </p:stCondLst>
                                  <p:childTnLst>
                                    <p:set>
                                      <p:cBhvr>
                                        <p:cTn id="31" dur="1" fill="hold">
                                          <p:stCondLst>
                                            <p:cond delay="0"/>
                                          </p:stCondLst>
                                        </p:cTn>
                                        <p:tgtEl>
                                          <p:spTgt spid="111618">
                                            <p:txEl>
                                              <p:pRg st="10" end="10"/>
                                            </p:txEl>
                                          </p:spTgt>
                                        </p:tgtEl>
                                        <p:attrNameLst>
                                          <p:attrName>style.visibility</p:attrName>
                                        </p:attrNameLst>
                                      </p:cBhvr>
                                      <p:to>
                                        <p:strVal val="visible"/>
                                      </p:to>
                                    </p:set>
                                    <p:anim calcmode="lin" valueType="num">
                                      <p:cBhvr additive="base">
                                        <p:cTn id="32" dur="2000" fill="hold"/>
                                        <p:tgtEl>
                                          <p:spTgt spid="111618">
                                            <p:txEl>
                                              <p:pRg st="10" end="10"/>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11618">
                                            <p:txEl>
                                              <p:pRg st="10" end="1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48000"/>
                            </p:stCondLst>
                            <p:childTnLst>
                              <p:par>
                                <p:cTn id="35" presetID="2" presetClass="entr" presetSubtype="4" fill="hold" nodeType="afterEffect">
                                  <p:stCondLst>
                                    <p:cond delay="6000"/>
                                  </p:stCondLst>
                                  <p:childTnLst>
                                    <p:set>
                                      <p:cBhvr>
                                        <p:cTn id="36" dur="1" fill="hold">
                                          <p:stCondLst>
                                            <p:cond delay="0"/>
                                          </p:stCondLst>
                                        </p:cTn>
                                        <p:tgtEl>
                                          <p:spTgt spid="111618">
                                            <p:txEl>
                                              <p:pRg st="11" end="11"/>
                                            </p:txEl>
                                          </p:spTgt>
                                        </p:tgtEl>
                                        <p:attrNameLst>
                                          <p:attrName>style.visibility</p:attrName>
                                        </p:attrNameLst>
                                      </p:cBhvr>
                                      <p:to>
                                        <p:strVal val="visible"/>
                                      </p:to>
                                    </p:set>
                                    <p:anim calcmode="lin" valueType="num">
                                      <p:cBhvr additive="base">
                                        <p:cTn id="37" dur="2000" fill="hold"/>
                                        <p:tgtEl>
                                          <p:spTgt spid="111618">
                                            <p:txEl>
                                              <p:pRg st="11" end="11"/>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11618">
                                            <p:txEl>
                                              <p:pRg st="11" end="11"/>
                                            </p:txEl>
                                          </p:spTgt>
                                        </p:tgtEl>
                                        <p:attrNameLst>
                                          <p:attrName>ppt_y</p:attrName>
                                        </p:attrNameLst>
                                      </p:cBhvr>
                                      <p:tavLst>
                                        <p:tav tm="0">
                                          <p:val>
                                            <p:strVal val="1+#ppt_h/2"/>
                                          </p:val>
                                        </p:tav>
                                        <p:tav tm="100000">
                                          <p:val>
                                            <p:strVal val="#ppt_y"/>
                                          </p:val>
                                        </p:tav>
                                      </p:tavLst>
                                    </p:anim>
                                  </p:childTnLst>
                                </p:cTn>
                              </p:par>
                            </p:childTnLst>
                          </p:cTn>
                        </p:par>
                        <p:par>
                          <p:cTn id="39" fill="hold">
                            <p:stCondLst>
                              <p:cond delay="56000"/>
                            </p:stCondLst>
                            <p:childTnLst>
                              <p:par>
                                <p:cTn id="40" presetID="2" presetClass="entr" presetSubtype="4" fill="hold" nodeType="afterEffect">
                                  <p:stCondLst>
                                    <p:cond delay="6000"/>
                                  </p:stCondLst>
                                  <p:childTnLst>
                                    <p:set>
                                      <p:cBhvr>
                                        <p:cTn id="41" dur="1" fill="hold">
                                          <p:stCondLst>
                                            <p:cond delay="0"/>
                                          </p:stCondLst>
                                        </p:cTn>
                                        <p:tgtEl>
                                          <p:spTgt spid="111618">
                                            <p:txEl>
                                              <p:pRg st="12" end="12"/>
                                            </p:txEl>
                                          </p:spTgt>
                                        </p:tgtEl>
                                        <p:attrNameLst>
                                          <p:attrName>style.visibility</p:attrName>
                                        </p:attrNameLst>
                                      </p:cBhvr>
                                      <p:to>
                                        <p:strVal val="visible"/>
                                      </p:to>
                                    </p:set>
                                    <p:anim calcmode="lin" valueType="num">
                                      <p:cBhvr additive="base">
                                        <p:cTn id="42" dur="2000" fill="hold"/>
                                        <p:tgtEl>
                                          <p:spTgt spid="111618">
                                            <p:txEl>
                                              <p:pRg st="12" end="12"/>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111618">
                                            <p:txEl>
                                              <p:pRg st="12" end="12"/>
                                            </p:txEl>
                                          </p:spTgt>
                                        </p:tgtEl>
                                        <p:attrNameLst>
                                          <p:attrName>ppt_y</p:attrName>
                                        </p:attrNameLst>
                                      </p:cBhvr>
                                      <p:tavLst>
                                        <p:tav tm="0">
                                          <p:val>
                                            <p:strVal val="1+#ppt_h/2"/>
                                          </p:val>
                                        </p:tav>
                                        <p:tav tm="100000">
                                          <p:val>
                                            <p:strVal val="#ppt_y"/>
                                          </p:val>
                                        </p:tav>
                                      </p:tavLst>
                                    </p:anim>
                                  </p:childTnLst>
                                </p:cTn>
                              </p:par>
                            </p:childTnLst>
                          </p:cTn>
                        </p:par>
                        <p:par>
                          <p:cTn id="44" fill="hold">
                            <p:stCondLst>
                              <p:cond delay="64000"/>
                            </p:stCondLst>
                            <p:childTnLst>
                              <p:par>
                                <p:cTn id="45" presetID="3" presetClass="exit" presetSubtype="10" fill="hold" grpId="0" nodeType="afterEffect">
                                  <p:stCondLst>
                                    <p:cond delay="6000"/>
                                  </p:stCondLst>
                                  <p:childTnLst>
                                    <p:animEffect transition="out" filter="blinds(horizontal)">
                                      <p:cBhvr>
                                        <p:cTn id="46" dur="2000"/>
                                        <p:tgtEl>
                                          <p:spTgt spid="111618">
                                            <p:txEl>
                                              <p:pRg st="0" end="0"/>
                                            </p:txEl>
                                          </p:spTgt>
                                        </p:tgtEl>
                                      </p:cBhvr>
                                    </p:animEffect>
                                    <p:set>
                                      <p:cBhvr>
                                        <p:cTn id="47" dur="1" fill="hold">
                                          <p:stCondLst>
                                            <p:cond delay="1999"/>
                                          </p:stCondLst>
                                        </p:cTn>
                                        <p:tgtEl>
                                          <p:spTgt spid="111618">
                                            <p:txEl>
                                              <p:pRg st="0" end="0"/>
                                            </p:txEl>
                                          </p:spTgt>
                                        </p:tgtEl>
                                        <p:attrNameLst>
                                          <p:attrName>style.visibility</p:attrName>
                                        </p:attrNameLst>
                                      </p:cBhvr>
                                      <p:to>
                                        <p:strVal val="hidden"/>
                                      </p:to>
                                    </p:set>
                                  </p:childTnLst>
                                </p:cTn>
                              </p:par>
                            </p:childTnLst>
                          </p:cTn>
                        </p:par>
                        <p:par>
                          <p:cTn id="48" fill="hold">
                            <p:stCondLst>
                              <p:cond delay="72000"/>
                            </p:stCondLst>
                            <p:childTnLst>
                              <p:par>
                                <p:cTn id="49" presetID="3" presetClass="exit" presetSubtype="10" fill="hold" grpId="0" nodeType="afterEffect">
                                  <p:stCondLst>
                                    <p:cond delay="0"/>
                                  </p:stCondLst>
                                  <p:childTnLst>
                                    <p:animEffect transition="out" filter="blinds(horizontal)">
                                      <p:cBhvr>
                                        <p:cTn id="50" dur="2000"/>
                                        <p:tgtEl>
                                          <p:spTgt spid="111618">
                                            <p:txEl>
                                              <p:pRg st="1" end="1"/>
                                            </p:txEl>
                                          </p:spTgt>
                                        </p:tgtEl>
                                      </p:cBhvr>
                                    </p:animEffect>
                                    <p:set>
                                      <p:cBhvr>
                                        <p:cTn id="51" dur="1" fill="hold">
                                          <p:stCondLst>
                                            <p:cond delay="1999"/>
                                          </p:stCondLst>
                                        </p:cTn>
                                        <p:tgtEl>
                                          <p:spTgt spid="111618">
                                            <p:txEl>
                                              <p:pRg st="1" end="1"/>
                                            </p:txEl>
                                          </p:spTgt>
                                        </p:tgtEl>
                                        <p:attrNameLst>
                                          <p:attrName>style.visibility</p:attrName>
                                        </p:attrNameLst>
                                      </p:cBhvr>
                                      <p:to>
                                        <p:strVal val="hidden"/>
                                      </p:to>
                                    </p:set>
                                  </p:childTnLst>
                                </p:cTn>
                              </p:par>
                            </p:childTnLst>
                          </p:cTn>
                        </p:par>
                        <p:par>
                          <p:cTn id="52" fill="hold">
                            <p:stCondLst>
                              <p:cond delay="74000"/>
                            </p:stCondLst>
                            <p:childTnLst>
                              <p:par>
                                <p:cTn id="53" presetID="3" presetClass="exit" presetSubtype="10" fill="hold" grpId="0" nodeType="afterEffect">
                                  <p:stCondLst>
                                    <p:cond delay="0"/>
                                  </p:stCondLst>
                                  <p:childTnLst>
                                    <p:animEffect transition="out" filter="blinds(horizontal)">
                                      <p:cBhvr>
                                        <p:cTn id="54" dur="2000"/>
                                        <p:tgtEl>
                                          <p:spTgt spid="111618">
                                            <p:txEl>
                                              <p:pRg st="2" end="2"/>
                                            </p:txEl>
                                          </p:spTgt>
                                        </p:tgtEl>
                                      </p:cBhvr>
                                    </p:animEffect>
                                    <p:set>
                                      <p:cBhvr>
                                        <p:cTn id="55" dur="1" fill="hold">
                                          <p:stCondLst>
                                            <p:cond delay="1999"/>
                                          </p:stCondLst>
                                        </p:cTn>
                                        <p:tgtEl>
                                          <p:spTgt spid="111618">
                                            <p:txEl>
                                              <p:pRg st="2" end="2"/>
                                            </p:txEl>
                                          </p:spTgt>
                                        </p:tgtEl>
                                        <p:attrNameLst>
                                          <p:attrName>style.visibility</p:attrName>
                                        </p:attrNameLst>
                                      </p:cBhvr>
                                      <p:to>
                                        <p:strVal val="hidden"/>
                                      </p:to>
                                    </p:set>
                                  </p:childTnLst>
                                </p:cTn>
                              </p:par>
                            </p:childTnLst>
                          </p:cTn>
                        </p:par>
                        <p:par>
                          <p:cTn id="56" fill="hold">
                            <p:stCondLst>
                              <p:cond delay="76000"/>
                            </p:stCondLst>
                            <p:childTnLst>
                              <p:par>
                                <p:cTn id="57" presetID="3" presetClass="exit" presetSubtype="10" fill="hold" grpId="0" nodeType="afterEffect">
                                  <p:stCondLst>
                                    <p:cond delay="0"/>
                                  </p:stCondLst>
                                  <p:childTnLst>
                                    <p:animEffect transition="out" filter="blinds(horizontal)">
                                      <p:cBhvr>
                                        <p:cTn id="58" dur="2000"/>
                                        <p:tgtEl>
                                          <p:spTgt spid="111618">
                                            <p:txEl>
                                              <p:pRg st="3" end="3"/>
                                            </p:txEl>
                                          </p:spTgt>
                                        </p:tgtEl>
                                      </p:cBhvr>
                                    </p:animEffect>
                                    <p:set>
                                      <p:cBhvr>
                                        <p:cTn id="59" dur="1" fill="hold">
                                          <p:stCondLst>
                                            <p:cond delay="1999"/>
                                          </p:stCondLst>
                                        </p:cTn>
                                        <p:tgtEl>
                                          <p:spTgt spid="111618">
                                            <p:txEl>
                                              <p:pRg st="3" end="3"/>
                                            </p:txEl>
                                          </p:spTgt>
                                        </p:tgtEl>
                                        <p:attrNameLst>
                                          <p:attrName>style.visibility</p:attrName>
                                        </p:attrNameLst>
                                      </p:cBhvr>
                                      <p:to>
                                        <p:strVal val="hidden"/>
                                      </p:to>
                                    </p:set>
                                  </p:childTnLst>
                                </p:cTn>
                              </p:par>
                            </p:childTnLst>
                          </p:cTn>
                        </p:par>
                        <p:par>
                          <p:cTn id="60" fill="hold">
                            <p:stCondLst>
                              <p:cond delay="78000"/>
                            </p:stCondLst>
                            <p:childTnLst>
                              <p:par>
                                <p:cTn id="61" presetID="3" presetClass="exit" presetSubtype="10" fill="hold" grpId="0" nodeType="afterEffect">
                                  <p:stCondLst>
                                    <p:cond delay="0"/>
                                  </p:stCondLst>
                                  <p:childTnLst>
                                    <p:animEffect transition="out" filter="blinds(horizontal)">
                                      <p:cBhvr>
                                        <p:cTn id="62" dur="2000"/>
                                        <p:tgtEl>
                                          <p:spTgt spid="111618">
                                            <p:txEl>
                                              <p:pRg st="5" end="5"/>
                                            </p:txEl>
                                          </p:spTgt>
                                        </p:tgtEl>
                                      </p:cBhvr>
                                    </p:animEffect>
                                    <p:set>
                                      <p:cBhvr>
                                        <p:cTn id="63" dur="1" fill="hold">
                                          <p:stCondLst>
                                            <p:cond delay="1999"/>
                                          </p:stCondLst>
                                        </p:cTn>
                                        <p:tgtEl>
                                          <p:spTgt spid="111618">
                                            <p:txEl>
                                              <p:pRg st="5" end="5"/>
                                            </p:txEl>
                                          </p:spTgt>
                                        </p:tgtEl>
                                        <p:attrNameLst>
                                          <p:attrName>style.visibility</p:attrName>
                                        </p:attrNameLst>
                                      </p:cBhvr>
                                      <p:to>
                                        <p:strVal val="hidden"/>
                                      </p:to>
                                    </p:set>
                                  </p:childTnLst>
                                </p:cTn>
                              </p:par>
                            </p:childTnLst>
                          </p:cTn>
                        </p:par>
                        <p:par>
                          <p:cTn id="64" fill="hold">
                            <p:stCondLst>
                              <p:cond delay="80000"/>
                            </p:stCondLst>
                            <p:childTnLst>
                              <p:par>
                                <p:cTn id="65" presetID="3" presetClass="exit" presetSubtype="10" fill="hold" grpId="0" nodeType="afterEffect">
                                  <p:stCondLst>
                                    <p:cond delay="0"/>
                                  </p:stCondLst>
                                  <p:childTnLst>
                                    <p:animEffect transition="out" filter="blinds(horizontal)">
                                      <p:cBhvr>
                                        <p:cTn id="66" dur="2000"/>
                                        <p:tgtEl>
                                          <p:spTgt spid="111618">
                                            <p:txEl>
                                              <p:pRg st="6" end="6"/>
                                            </p:txEl>
                                          </p:spTgt>
                                        </p:tgtEl>
                                      </p:cBhvr>
                                    </p:animEffect>
                                    <p:set>
                                      <p:cBhvr>
                                        <p:cTn id="67" dur="1" fill="hold">
                                          <p:stCondLst>
                                            <p:cond delay="1999"/>
                                          </p:stCondLst>
                                        </p:cTn>
                                        <p:tgtEl>
                                          <p:spTgt spid="111618">
                                            <p:txEl>
                                              <p:pRg st="6" end="6"/>
                                            </p:txEl>
                                          </p:spTgt>
                                        </p:tgtEl>
                                        <p:attrNameLst>
                                          <p:attrName>style.visibility</p:attrName>
                                        </p:attrNameLst>
                                      </p:cBhvr>
                                      <p:to>
                                        <p:strVal val="hidden"/>
                                      </p:to>
                                    </p:set>
                                  </p:childTnLst>
                                </p:cTn>
                              </p:par>
                            </p:childTnLst>
                          </p:cTn>
                        </p:par>
                        <p:par>
                          <p:cTn id="68" fill="hold">
                            <p:stCondLst>
                              <p:cond delay="82000"/>
                            </p:stCondLst>
                            <p:childTnLst>
                              <p:par>
                                <p:cTn id="69" presetID="3" presetClass="exit" presetSubtype="10" fill="hold" grpId="0" nodeType="afterEffect">
                                  <p:stCondLst>
                                    <p:cond delay="0"/>
                                  </p:stCondLst>
                                  <p:childTnLst>
                                    <p:animEffect transition="out" filter="blinds(horizontal)">
                                      <p:cBhvr>
                                        <p:cTn id="70" dur="2000"/>
                                        <p:tgtEl>
                                          <p:spTgt spid="111618">
                                            <p:txEl>
                                              <p:pRg st="7" end="7"/>
                                            </p:txEl>
                                          </p:spTgt>
                                        </p:tgtEl>
                                      </p:cBhvr>
                                    </p:animEffect>
                                    <p:set>
                                      <p:cBhvr>
                                        <p:cTn id="71" dur="1" fill="hold">
                                          <p:stCondLst>
                                            <p:cond delay="1999"/>
                                          </p:stCondLst>
                                        </p:cTn>
                                        <p:tgtEl>
                                          <p:spTgt spid="111618">
                                            <p:txEl>
                                              <p:pRg st="7" end="7"/>
                                            </p:txEl>
                                          </p:spTgt>
                                        </p:tgtEl>
                                        <p:attrNameLst>
                                          <p:attrName>style.visibility</p:attrName>
                                        </p:attrNameLst>
                                      </p:cBhvr>
                                      <p:to>
                                        <p:strVal val="hidden"/>
                                      </p:to>
                                    </p:set>
                                  </p:childTnLst>
                                </p:cTn>
                              </p:par>
                            </p:childTnLst>
                          </p:cTn>
                        </p:par>
                        <p:par>
                          <p:cTn id="72" fill="hold">
                            <p:stCondLst>
                              <p:cond delay="84000"/>
                            </p:stCondLst>
                            <p:childTnLst>
                              <p:par>
                                <p:cTn id="73" presetID="3" presetClass="exit" presetSubtype="10" fill="hold" grpId="0" nodeType="afterEffect">
                                  <p:stCondLst>
                                    <p:cond delay="0"/>
                                  </p:stCondLst>
                                  <p:childTnLst>
                                    <p:animEffect transition="out" filter="blinds(horizontal)">
                                      <p:cBhvr>
                                        <p:cTn id="74" dur="2000"/>
                                        <p:tgtEl>
                                          <p:spTgt spid="111618">
                                            <p:txEl>
                                              <p:pRg st="9" end="9"/>
                                            </p:txEl>
                                          </p:spTgt>
                                        </p:tgtEl>
                                      </p:cBhvr>
                                    </p:animEffect>
                                    <p:set>
                                      <p:cBhvr>
                                        <p:cTn id="75" dur="1" fill="hold">
                                          <p:stCondLst>
                                            <p:cond delay="1999"/>
                                          </p:stCondLst>
                                        </p:cTn>
                                        <p:tgtEl>
                                          <p:spTgt spid="111618">
                                            <p:txEl>
                                              <p:pRg st="9" end="9"/>
                                            </p:txEl>
                                          </p:spTgt>
                                        </p:tgtEl>
                                        <p:attrNameLst>
                                          <p:attrName>style.visibility</p:attrName>
                                        </p:attrNameLst>
                                      </p:cBhvr>
                                      <p:to>
                                        <p:strVal val="hidden"/>
                                      </p:to>
                                    </p:set>
                                  </p:childTnLst>
                                </p:cTn>
                              </p:par>
                            </p:childTnLst>
                          </p:cTn>
                        </p:par>
                        <p:par>
                          <p:cTn id="76" fill="hold">
                            <p:stCondLst>
                              <p:cond delay="86000"/>
                            </p:stCondLst>
                            <p:childTnLst>
                              <p:par>
                                <p:cTn id="77" presetID="3" presetClass="exit" presetSubtype="10" fill="hold" grpId="0" nodeType="afterEffect">
                                  <p:stCondLst>
                                    <p:cond delay="0"/>
                                  </p:stCondLst>
                                  <p:childTnLst>
                                    <p:animEffect transition="out" filter="blinds(horizontal)">
                                      <p:cBhvr>
                                        <p:cTn id="78" dur="2000"/>
                                        <p:tgtEl>
                                          <p:spTgt spid="111618">
                                            <p:txEl>
                                              <p:pRg st="10" end="10"/>
                                            </p:txEl>
                                          </p:spTgt>
                                        </p:tgtEl>
                                      </p:cBhvr>
                                    </p:animEffect>
                                    <p:set>
                                      <p:cBhvr>
                                        <p:cTn id="79" dur="1" fill="hold">
                                          <p:stCondLst>
                                            <p:cond delay="1999"/>
                                          </p:stCondLst>
                                        </p:cTn>
                                        <p:tgtEl>
                                          <p:spTgt spid="111618">
                                            <p:txEl>
                                              <p:pRg st="10" end="10"/>
                                            </p:txEl>
                                          </p:spTgt>
                                        </p:tgtEl>
                                        <p:attrNameLst>
                                          <p:attrName>style.visibility</p:attrName>
                                        </p:attrNameLst>
                                      </p:cBhvr>
                                      <p:to>
                                        <p:strVal val="hidden"/>
                                      </p:to>
                                    </p:set>
                                  </p:childTnLst>
                                </p:cTn>
                              </p:par>
                            </p:childTnLst>
                          </p:cTn>
                        </p:par>
                        <p:par>
                          <p:cTn id="80" fill="hold">
                            <p:stCondLst>
                              <p:cond delay="88000"/>
                            </p:stCondLst>
                            <p:childTnLst>
                              <p:par>
                                <p:cTn id="81" presetID="3" presetClass="exit" presetSubtype="10" fill="hold" grpId="0" nodeType="afterEffect">
                                  <p:stCondLst>
                                    <p:cond delay="0"/>
                                  </p:stCondLst>
                                  <p:childTnLst>
                                    <p:animEffect transition="out" filter="blinds(horizontal)">
                                      <p:cBhvr>
                                        <p:cTn id="82" dur="2000"/>
                                        <p:tgtEl>
                                          <p:spTgt spid="111618">
                                            <p:txEl>
                                              <p:pRg st="11" end="11"/>
                                            </p:txEl>
                                          </p:spTgt>
                                        </p:tgtEl>
                                      </p:cBhvr>
                                    </p:animEffect>
                                    <p:set>
                                      <p:cBhvr>
                                        <p:cTn id="83" dur="1" fill="hold">
                                          <p:stCondLst>
                                            <p:cond delay="1999"/>
                                          </p:stCondLst>
                                        </p:cTn>
                                        <p:tgtEl>
                                          <p:spTgt spid="111618">
                                            <p:txEl>
                                              <p:pRg st="11" end="11"/>
                                            </p:txEl>
                                          </p:spTgt>
                                        </p:tgtEl>
                                        <p:attrNameLst>
                                          <p:attrName>style.visibility</p:attrName>
                                        </p:attrNameLst>
                                      </p:cBhvr>
                                      <p:to>
                                        <p:strVal val="hidden"/>
                                      </p:to>
                                    </p:set>
                                  </p:childTnLst>
                                </p:cTn>
                              </p:par>
                            </p:childTnLst>
                          </p:cTn>
                        </p:par>
                        <p:par>
                          <p:cTn id="84" fill="hold">
                            <p:stCondLst>
                              <p:cond delay="90000"/>
                            </p:stCondLst>
                            <p:childTnLst>
                              <p:par>
                                <p:cTn id="85" presetID="3" presetClass="exit" presetSubtype="10" fill="hold" grpId="0" nodeType="afterEffect">
                                  <p:stCondLst>
                                    <p:cond delay="0"/>
                                  </p:stCondLst>
                                  <p:childTnLst>
                                    <p:animEffect transition="out" filter="blinds(horizontal)">
                                      <p:cBhvr>
                                        <p:cTn id="86" dur="2000"/>
                                        <p:tgtEl>
                                          <p:spTgt spid="111618">
                                            <p:txEl>
                                              <p:pRg st="12" end="12"/>
                                            </p:txEl>
                                          </p:spTgt>
                                        </p:tgtEl>
                                      </p:cBhvr>
                                    </p:animEffect>
                                    <p:set>
                                      <p:cBhvr>
                                        <p:cTn id="87" dur="1" fill="hold">
                                          <p:stCondLst>
                                            <p:cond delay="1999"/>
                                          </p:stCondLst>
                                        </p:cTn>
                                        <p:tgtEl>
                                          <p:spTgt spid="111618">
                                            <p:txEl>
                                              <p:pRg st="12" end="1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build="p"/>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body" idx="1"/>
          </p:nvPr>
        </p:nvSpPr>
        <p:spPr>
          <a:xfrm>
            <a:off x="0" y="0"/>
            <a:ext cx="9144000" cy="6858000"/>
          </a:xfrm>
        </p:spPr>
        <p:txBody>
          <a:bodyPr/>
          <a:lstStyle/>
          <a:p>
            <a:pPr>
              <a:lnSpc>
                <a:spcPct val="90000"/>
              </a:lnSpc>
              <a:buFontTx/>
              <a:buNone/>
            </a:pPr>
            <a:r>
              <a:rPr lang="el-GR" sz="1800" i="1" dirty="0">
                <a:latin typeface="Times New Roman" pitchFamily="18" charset="0"/>
              </a:rPr>
              <a:t>                                      </a:t>
            </a:r>
            <a:endParaRPr lang="en-US" sz="1800" i="1" dirty="0">
              <a:latin typeface="Times New Roman" pitchFamily="18" charset="0"/>
            </a:endParaRPr>
          </a:p>
          <a:p>
            <a:pPr>
              <a:lnSpc>
                <a:spcPct val="90000"/>
              </a:lnSpc>
              <a:buFontTx/>
              <a:buNone/>
            </a:pPr>
            <a:endParaRPr lang="en-US" sz="2400" b="1" dirty="0"/>
          </a:p>
          <a:p>
            <a:pPr>
              <a:lnSpc>
                <a:spcPct val="90000"/>
              </a:lnSpc>
              <a:buFontTx/>
              <a:buNone/>
            </a:pPr>
            <a:r>
              <a:rPr lang="el-GR" sz="2400" b="1" dirty="0">
                <a:latin typeface="Times New Roman" pitchFamily="18" charset="0"/>
              </a:rPr>
              <a:t>	</a:t>
            </a:r>
            <a:r>
              <a:rPr lang="el-GR" sz="2000" b="1" i="1" u="sng" dirty="0">
                <a:latin typeface="Times New Roman" pitchFamily="18" charset="0"/>
              </a:rPr>
              <a:t>Συντήρηση ενσώματου πάγιου περιουσιακού στοιχείου</a:t>
            </a:r>
            <a:r>
              <a:rPr lang="el-GR" sz="2000" dirty="0">
                <a:latin typeface="Times New Roman" pitchFamily="18" charset="0"/>
              </a:rPr>
              <a:t> είναι η τεχνολογική επέμβαση που γίνεται σε αυτό, με σκοπό να διατηρείται στην αρχική του παραγωγική ικανότητα για όσο το δυνατό μεγαλύτερο χρονικό διάστημα. </a:t>
            </a:r>
            <a:endParaRPr lang="el-GR" sz="2000" b="1" dirty="0">
              <a:latin typeface="Times New Roman" pitchFamily="18" charset="0"/>
            </a:endParaRPr>
          </a:p>
          <a:p>
            <a:pPr>
              <a:lnSpc>
                <a:spcPct val="90000"/>
              </a:lnSpc>
              <a:buFontTx/>
              <a:buNone/>
            </a:pPr>
            <a:r>
              <a:rPr lang="el-GR" sz="2000" b="1" dirty="0">
                <a:latin typeface="Times New Roman" pitchFamily="18" charset="0"/>
              </a:rPr>
              <a:t>	</a:t>
            </a:r>
          </a:p>
          <a:p>
            <a:pPr>
              <a:lnSpc>
                <a:spcPct val="90000"/>
              </a:lnSpc>
              <a:buFontTx/>
              <a:buNone/>
            </a:pPr>
            <a:r>
              <a:rPr lang="el-GR" sz="2000" b="1" dirty="0">
                <a:latin typeface="Times New Roman" pitchFamily="18" charset="0"/>
              </a:rPr>
              <a:t>     </a:t>
            </a:r>
            <a:r>
              <a:rPr lang="el-GR" sz="2000" b="1" i="1" u="sng" dirty="0">
                <a:latin typeface="Times New Roman" pitchFamily="18" charset="0"/>
              </a:rPr>
              <a:t>Επισκευή ενσώματου πάγιου περιουσιακού στοιχείου</a:t>
            </a:r>
            <a:r>
              <a:rPr lang="el-GR" sz="2000" dirty="0">
                <a:latin typeface="Times New Roman" pitchFamily="18" charset="0"/>
              </a:rPr>
              <a:t> είναι η αντικατάσταση ή επιδιόρθωση μερών αυτού που έχουν καταστραφεί ή υποστεί βλάβη, με σκοπό την επαναφορά της παραγωγικής του ικανότητας ή των συνθηκών λειτουργίας του στο επίπεδο, που ήταν πριν από τη καταστροφή ή τη βλάβη. </a:t>
            </a:r>
          </a:p>
          <a:p>
            <a:pPr>
              <a:lnSpc>
                <a:spcPct val="90000"/>
              </a:lnSpc>
              <a:buFontTx/>
              <a:buNone/>
            </a:pPr>
            <a:r>
              <a:rPr lang="el-GR" sz="2000" dirty="0">
                <a:latin typeface="Times New Roman" pitchFamily="18" charset="0"/>
              </a:rPr>
              <a:t>	'Όταν, όμως, υπάρχει μια σημαντική απώλεια οικονομικών ωφελειών, οι μεταγενέστερες δαπάνες για αποκατάσταση αυτών καταχωρούνται σε αύξηση της αξίας κτήσεως του πάγιου στοιχείου, εφόσον δεν υπάρχει υπέρβαση στο ανακτήσιμο ποσό του παγίου. </a:t>
            </a:r>
          </a:p>
          <a:p>
            <a:pPr>
              <a:lnSpc>
                <a:spcPct val="90000"/>
              </a:lnSpc>
              <a:buFontTx/>
              <a:buNone/>
            </a:pPr>
            <a:r>
              <a:rPr lang="el-GR" sz="2000" dirty="0">
                <a:latin typeface="Times New Roman" pitchFamily="18" charset="0"/>
              </a:rPr>
              <a:t>	Επίσης, η αντικατάσταση τμημάτων κάποιων παγίων κατά τακτά διαστήματα, μπορεί να θεωρηθεί ως ιδιαίτερο πάγιο. Το αντικαθιστάμενο στην περίπτωση αυτή πάγιο διαγράφεται.</a:t>
            </a:r>
          </a:p>
          <a:p>
            <a:pPr>
              <a:lnSpc>
                <a:spcPct val="90000"/>
              </a:lnSpc>
              <a:buFontTx/>
              <a:buNone/>
            </a:pPr>
            <a:r>
              <a:rPr lang="el-GR" sz="2400" dirty="0">
                <a:latin typeface="Times New Roman" pitchFamily="18" charset="0"/>
              </a:rPr>
              <a:t> 	</a:t>
            </a:r>
          </a:p>
          <a:p>
            <a:pPr>
              <a:lnSpc>
                <a:spcPct val="90000"/>
              </a:lnSpc>
              <a:buFontTx/>
              <a:buNone/>
            </a:pPr>
            <a:r>
              <a:rPr lang="el-GR" sz="2400" dirty="0">
                <a:latin typeface="Times New Roman" pitchFamily="18" charset="0"/>
              </a:rPr>
              <a:t>	</a:t>
            </a:r>
            <a:endParaRPr lang="en-US" sz="24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0594">
                                            <p:txEl>
                                              <p:pRg st="2" end="2"/>
                                            </p:txEl>
                                          </p:spTgt>
                                        </p:tgtEl>
                                        <p:attrNameLst>
                                          <p:attrName>style.visibility</p:attrName>
                                        </p:attrNameLst>
                                      </p:cBhvr>
                                      <p:to>
                                        <p:strVal val="visible"/>
                                      </p:to>
                                    </p:set>
                                    <p:anim calcmode="lin" valueType="num">
                                      <p:cBhvr additive="base">
                                        <p:cTn id="7" dur="2000" fill="hold"/>
                                        <p:tgtEl>
                                          <p:spTgt spid="110594">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10594">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4000"/>
                                  </p:stCondLst>
                                  <p:iterate type="lt">
                                    <p:tmPct val="0"/>
                                  </p:iterate>
                                  <p:childTnLst>
                                    <p:set>
                                      <p:cBhvr>
                                        <p:cTn id="11" dur="1" fill="hold">
                                          <p:stCondLst>
                                            <p:cond delay="0"/>
                                          </p:stCondLst>
                                        </p:cTn>
                                        <p:tgtEl>
                                          <p:spTgt spid="110594">
                                            <p:txEl>
                                              <p:pRg st="4" end="4"/>
                                            </p:txEl>
                                          </p:spTgt>
                                        </p:tgtEl>
                                        <p:attrNameLst>
                                          <p:attrName>style.visibility</p:attrName>
                                        </p:attrNameLst>
                                      </p:cBhvr>
                                      <p:to>
                                        <p:strVal val="visible"/>
                                      </p:to>
                                    </p:set>
                                    <p:anim calcmode="lin" valueType="num">
                                      <p:cBhvr additive="base">
                                        <p:cTn id="12" dur="2000" fill="hold"/>
                                        <p:tgtEl>
                                          <p:spTgt spid="110594">
                                            <p:txEl>
                                              <p:pRg st="4" end="4"/>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10594">
                                            <p:txEl>
                                              <p:pRg st="4" end="4"/>
                                            </p:txEl>
                                          </p:spTgt>
                                        </p:tgtEl>
                                        <p:attrNameLst>
                                          <p:attrName>ppt_y</p:attrName>
                                        </p:attrNameLst>
                                      </p:cBhvr>
                                      <p:tavLst>
                                        <p:tav tm="0">
                                          <p:val>
                                            <p:strVal val="1+#ppt_h/2"/>
                                          </p:val>
                                        </p:tav>
                                        <p:tav tm="100000">
                                          <p:val>
                                            <p:strVal val="#ppt_y"/>
                                          </p:val>
                                        </p:tav>
                                      </p:tavLst>
                                    </p:anim>
                                  </p:childTnLst>
                                </p:cTn>
                              </p:par>
                            </p:childTnLst>
                          </p:cTn>
                        </p:par>
                        <p:par>
                          <p:cTn id="14" fill="hold">
                            <p:stCondLst>
                              <p:cond delay="8000"/>
                            </p:stCondLst>
                            <p:childTnLst>
                              <p:par>
                                <p:cTn id="15" presetID="2" presetClass="entr" presetSubtype="4" fill="hold" nodeType="afterEffect">
                                  <p:stCondLst>
                                    <p:cond delay="4000"/>
                                  </p:stCondLst>
                                  <p:iterate type="lt">
                                    <p:tmPct val="0"/>
                                  </p:iterate>
                                  <p:childTnLst>
                                    <p:set>
                                      <p:cBhvr>
                                        <p:cTn id="16" dur="1" fill="hold">
                                          <p:stCondLst>
                                            <p:cond delay="0"/>
                                          </p:stCondLst>
                                        </p:cTn>
                                        <p:tgtEl>
                                          <p:spTgt spid="110594">
                                            <p:txEl>
                                              <p:pRg st="5" end="5"/>
                                            </p:txEl>
                                          </p:spTgt>
                                        </p:tgtEl>
                                        <p:attrNameLst>
                                          <p:attrName>style.visibility</p:attrName>
                                        </p:attrNameLst>
                                      </p:cBhvr>
                                      <p:to>
                                        <p:strVal val="visible"/>
                                      </p:to>
                                    </p:set>
                                    <p:anim calcmode="lin" valueType="num">
                                      <p:cBhvr additive="base">
                                        <p:cTn id="17" dur="2000" fill="hold"/>
                                        <p:tgtEl>
                                          <p:spTgt spid="110594">
                                            <p:txEl>
                                              <p:pRg st="5" end="5"/>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10594">
                                            <p:txEl>
                                              <p:pRg st="5" end="5"/>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4000"/>
                            </p:stCondLst>
                            <p:childTnLst>
                              <p:par>
                                <p:cTn id="20" presetID="2" presetClass="entr" presetSubtype="4" fill="hold" nodeType="afterEffect">
                                  <p:stCondLst>
                                    <p:cond delay="4000"/>
                                  </p:stCondLst>
                                  <p:iterate type="lt">
                                    <p:tmPct val="0"/>
                                  </p:iterate>
                                  <p:childTnLst>
                                    <p:set>
                                      <p:cBhvr>
                                        <p:cTn id="21" dur="1" fill="hold">
                                          <p:stCondLst>
                                            <p:cond delay="0"/>
                                          </p:stCondLst>
                                        </p:cTn>
                                        <p:tgtEl>
                                          <p:spTgt spid="110594">
                                            <p:txEl>
                                              <p:pRg st="6" end="6"/>
                                            </p:txEl>
                                          </p:spTgt>
                                        </p:tgtEl>
                                        <p:attrNameLst>
                                          <p:attrName>style.visibility</p:attrName>
                                        </p:attrNameLst>
                                      </p:cBhvr>
                                      <p:to>
                                        <p:strVal val="visible"/>
                                      </p:to>
                                    </p:set>
                                    <p:anim calcmode="lin" valueType="num">
                                      <p:cBhvr additive="base">
                                        <p:cTn id="22" dur="2000" fill="hold"/>
                                        <p:tgtEl>
                                          <p:spTgt spid="110594">
                                            <p:txEl>
                                              <p:pRg st="6" end="6"/>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10594">
                                            <p:txEl>
                                              <p:pRg st="6" end="6"/>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0"/>
                            </p:stCondLst>
                            <p:childTnLst>
                              <p:par>
                                <p:cTn id="25" presetID="3" presetClass="exit" presetSubtype="10" fill="hold" nodeType="afterEffect">
                                  <p:stCondLst>
                                    <p:cond delay="10000"/>
                                  </p:stCondLst>
                                  <p:childTnLst>
                                    <p:animEffect transition="out" filter="blinds(horizontal)">
                                      <p:cBhvr>
                                        <p:cTn id="26" dur="2000"/>
                                        <p:tgtEl>
                                          <p:spTgt spid="110594">
                                            <p:txEl>
                                              <p:pRg st="2" end="2"/>
                                            </p:txEl>
                                          </p:spTgt>
                                        </p:tgtEl>
                                      </p:cBhvr>
                                    </p:animEffect>
                                    <p:set>
                                      <p:cBhvr>
                                        <p:cTn id="27" dur="1" fill="hold">
                                          <p:stCondLst>
                                            <p:cond delay="1999"/>
                                          </p:stCondLst>
                                        </p:cTn>
                                        <p:tgtEl>
                                          <p:spTgt spid="110594">
                                            <p:txEl>
                                              <p:pRg st="2" end="2"/>
                                            </p:txEl>
                                          </p:spTgt>
                                        </p:tgtEl>
                                        <p:attrNameLst>
                                          <p:attrName>style.visibility</p:attrName>
                                        </p:attrNameLst>
                                      </p:cBhvr>
                                      <p:to>
                                        <p:strVal val="hidden"/>
                                      </p:to>
                                    </p:set>
                                  </p:childTnLst>
                                </p:cTn>
                              </p:par>
                            </p:childTnLst>
                          </p:cTn>
                        </p:par>
                        <p:par>
                          <p:cTn id="28" fill="hold">
                            <p:stCondLst>
                              <p:cond delay="32000"/>
                            </p:stCondLst>
                            <p:childTnLst>
                              <p:par>
                                <p:cTn id="29" presetID="3" presetClass="exit" presetSubtype="10" fill="hold" nodeType="afterEffect">
                                  <p:stCondLst>
                                    <p:cond delay="0"/>
                                  </p:stCondLst>
                                  <p:iterate type="lt">
                                    <p:tmPct val="0"/>
                                  </p:iterate>
                                  <p:childTnLst>
                                    <p:animEffect transition="out" filter="blinds(horizontal)">
                                      <p:cBhvr>
                                        <p:cTn id="30" dur="2000"/>
                                        <p:tgtEl>
                                          <p:spTgt spid="110594">
                                            <p:txEl>
                                              <p:pRg st="4" end="4"/>
                                            </p:txEl>
                                          </p:spTgt>
                                        </p:tgtEl>
                                      </p:cBhvr>
                                    </p:animEffect>
                                    <p:set>
                                      <p:cBhvr>
                                        <p:cTn id="31" dur="1" fill="hold">
                                          <p:stCondLst>
                                            <p:cond delay="1999"/>
                                          </p:stCondLst>
                                        </p:cTn>
                                        <p:tgtEl>
                                          <p:spTgt spid="110594">
                                            <p:txEl>
                                              <p:pRg st="4" end="4"/>
                                            </p:txEl>
                                          </p:spTgt>
                                        </p:tgtEl>
                                        <p:attrNameLst>
                                          <p:attrName>style.visibility</p:attrName>
                                        </p:attrNameLst>
                                      </p:cBhvr>
                                      <p:to>
                                        <p:strVal val="hidden"/>
                                      </p:to>
                                    </p:set>
                                  </p:childTnLst>
                                </p:cTn>
                              </p:par>
                            </p:childTnLst>
                          </p:cTn>
                        </p:par>
                        <p:par>
                          <p:cTn id="32" fill="hold">
                            <p:stCondLst>
                              <p:cond delay="34000"/>
                            </p:stCondLst>
                            <p:childTnLst>
                              <p:par>
                                <p:cTn id="33" presetID="3" presetClass="exit" presetSubtype="10" fill="hold" nodeType="afterEffect">
                                  <p:stCondLst>
                                    <p:cond delay="0"/>
                                  </p:stCondLst>
                                  <p:iterate type="lt">
                                    <p:tmPct val="0"/>
                                  </p:iterate>
                                  <p:childTnLst>
                                    <p:animEffect transition="out" filter="blinds(horizontal)">
                                      <p:cBhvr>
                                        <p:cTn id="34" dur="2000"/>
                                        <p:tgtEl>
                                          <p:spTgt spid="110594">
                                            <p:txEl>
                                              <p:pRg st="5" end="5"/>
                                            </p:txEl>
                                          </p:spTgt>
                                        </p:tgtEl>
                                      </p:cBhvr>
                                    </p:animEffect>
                                    <p:set>
                                      <p:cBhvr>
                                        <p:cTn id="35" dur="1" fill="hold">
                                          <p:stCondLst>
                                            <p:cond delay="1999"/>
                                          </p:stCondLst>
                                        </p:cTn>
                                        <p:tgtEl>
                                          <p:spTgt spid="110594">
                                            <p:txEl>
                                              <p:pRg st="5" end="5"/>
                                            </p:txEl>
                                          </p:spTgt>
                                        </p:tgtEl>
                                        <p:attrNameLst>
                                          <p:attrName>style.visibility</p:attrName>
                                        </p:attrNameLst>
                                      </p:cBhvr>
                                      <p:to>
                                        <p:strVal val="hidden"/>
                                      </p:to>
                                    </p:set>
                                  </p:childTnLst>
                                </p:cTn>
                              </p:par>
                            </p:childTnLst>
                          </p:cTn>
                        </p:par>
                        <p:par>
                          <p:cTn id="36" fill="hold">
                            <p:stCondLst>
                              <p:cond delay="36000"/>
                            </p:stCondLst>
                            <p:childTnLst>
                              <p:par>
                                <p:cTn id="37" presetID="3" presetClass="exit" presetSubtype="10" fill="hold" nodeType="afterEffect">
                                  <p:stCondLst>
                                    <p:cond delay="0"/>
                                  </p:stCondLst>
                                  <p:iterate type="lt">
                                    <p:tmPct val="0"/>
                                  </p:iterate>
                                  <p:childTnLst>
                                    <p:animEffect transition="out" filter="blinds(horizontal)">
                                      <p:cBhvr>
                                        <p:cTn id="38" dur="2000"/>
                                        <p:tgtEl>
                                          <p:spTgt spid="110594">
                                            <p:txEl>
                                              <p:pRg st="6" end="6"/>
                                            </p:txEl>
                                          </p:spTgt>
                                        </p:tgtEl>
                                      </p:cBhvr>
                                    </p:animEffect>
                                    <p:set>
                                      <p:cBhvr>
                                        <p:cTn id="39" dur="1" fill="hold">
                                          <p:stCondLst>
                                            <p:cond delay="1999"/>
                                          </p:stCondLst>
                                        </p:cTn>
                                        <p:tgtEl>
                                          <p:spTgt spid="110594">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457200" y="404812"/>
            <a:ext cx="8229600" cy="6192539"/>
          </a:xfrm>
        </p:spPr>
        <p:txBody>
          <a:bodyPr/>
          <a:lstStyle/>
          <a:p>
            <a:pPr>
              <a:buFontTx/>
              <a:buNone/>
            </a:pPr>
            <a:r>
              <a:rPr lang="el-GR" sz="2000" dirty="0">
                <a:latin typeface="Times New Roman" pitchFamily="18" charset="0"/>
              </a:rPr>
              <a:t>                      </a:t>
            </a:r>
            <a:r>
              <a:rPr lang="el-GR" sz="2400" b="1" u="sng" dirty="0">
                <a:solidFill>
                  <a:srgbClr val="FFC000"/>
                </a:solidFill>
                <a:latin typeface="Times New Roman" pitchFamily="18" charset="0"/>
              </a:rPr>
              <a:t>Αποσβέσεις </a:t>
            </a:r>
            <a:r>
              <a:rPr lang="el-GR" sz="2400" b="1" u="sng" dirty="0" smtClean="0">
                <a:solidFill>
                  <a:srgbClr val="FFC000"/>
                </a:solidFill>
                <a:latin typeface="Times New Roman" pitchFamily="18" charset="0"/>
              </a:rPr>
              <a:t>Πάγιων Περιουσιακών Στοιχείων</a:t>
            </a:r>
            <a:endParaRPr lang="el-GR" sz="2400" b="1" u="sng" dirty="0">
              <a:solidFill>
                <a:srgbClr val="FFC000"/>
              </a:solidFill>
              <a:latin typeface="Times New Roman" pitchFamily="18" charset="0"/>
            </a:endParaRPr>
          </a:p>
          <a:p>
            <a:pPr>
              <a:buFontTx/>
              <a:buNone/>
            </a:pPr>
            <a:r>
              <a:rPr lang="el-GR" sz="2000" dirty="0">
                <a:latin typeface="Times New Roman" pitchFamily="18" charset="0"/>
              </a:rPr>
              <a:t>	</a:t>
            </a:r>
          </a:p>
          <a:p>
            <a:pPr>
              <a:buFontTx/>
              <a:buNone/>
            </a:pPr>
            <a:r>
              <a:rPr lang="el-GR" sz="2000" dirty="0">
                <a:latin typeface="Times New Roman" pitchFamily="18" charset="0"/>
              </a:rPr>
              <a:t>     </a:t>
            </a:r>
            <a:r>
              <a:rPr lang="el-GR" sz="2400" dirty="0">
                <a:latin typeface="Times New Roman" pitchFamily="18" charset="0"/>
              </a:rPr>
              <a:t>Τα πάγια περιουσιακά στοιχεία διακρίνονται σε </a:t>
            </a:r>
            <a:r>
              <a:rPr lang="el-GR" sz="2400" dirty="0" smtClean="0">
                <a:latin typeface="Times New Roman" pitchFamily="18" charset="0"/>
              </a:rPr>
              <a:t>αποσβέσιμα </a:t>
            </a:r>
            <a:r>
              <a:rPr lang="el-GR" sz="2400" dirty="0">
                <a:latin typeface="Times New Roman" pitchFamily="18" charset="0"/>
              </a:rPr>
              <a:t>και μη </a:t>
            </a:r>
            <a:r>
              <a:rPr lang="el-GR" sz="2400" dirty="0" smtClean="0">
                <a:latin typeface="Times New Roman" pitchFamily="18" charset="0"/>
              </a:rPr>
              <a:t>αποσβέσιμα</a:t>
            </a:r>
            <a:r>
              <a:rPr lang="el-GR" sz="2400" dirty="0">
                <a:latin typeface="Times New Roman" pitchFamily="18" charset="0"/>
              </a:rPr>
              <a:t>. </a:t>
            </a:r>
            <a:endParaRPr lang="el-GR" sz="2400" b="1" dirty="0">
              <a:latin typeface="Times New Roman" pitchFamily="18" charset="0"/>
            </a:endParaRPr>
          </a:p>
          <a:p>
            <a:pPr>
              <a:buFontTx/>
              <a:buNone/>
            </a:pPr>
            <a:r>
              <a:rPr lang="el-GR" sz="2400" b="1" dirty="0">
                <a:latin typeface="Times New Roman" pitchFamily="18" charset="0"/>
              </a:rPr>
              <a:t>	</a:t>
            </a:r>
          </a:p>
          <a:p>
            <a:pPr>
              <a:buFontTx/>
              <a:buNone/>
            </a:pPr>
            <a:r>
              <a:rPr lang="el-GR" sz="2400" b="1" dirty="0">
                <a:latin typeface="Times New Roman" pitchFamily="18" charset="0"/>
              </a:rPr>
              <a:t>     </a:t>
            </a:r>
            <a:r>
              <a:rPr lang="el-GR" sz="2400" b="1" i="1" u="sng" dirty="0">
                <a:solidFill>
                  <a:schemeClr val="bg1"/>
                </a:solidFill>
                <a:latin typeface="Times New Roman" pitchFamily="18" charset="0"/>
              </a:rPr>
              <a:t>Αποσβέσιμο πάγιο περιουσιακό στοιχείο</a:t>
            </a:r>
            <a:r>
              <a:rPr lang="el-GR" sz="2400" dirty="0">
                <a:solidFill>
                  <a:schemeClr val="bg1"/>
                </a:solidFill>
                <a:latin typeface="Times New Roman" pitchFamily="18" charset="0"/>
              </a:rPr>
              <a:t> </a:t>
            </a:r>
            <a:r>
              <a:rPr lang="el-GR" sz="2400" dirty="0">
                <a:latin typeface="Times New Roman" pitchFamily="18" charset="0"/>
              </a:rPr>
              <a:t>είναι το ενσώματο ή </a:t>
            </a:r>
            <a:r>
              <a:rPr lang="el-GR" sz="2400" dirty="0" smtClean="0">
                <a:latin typeface="Times New Roman" pitchFamily="18" charset="0"/>
              </a:rPr>
              <a:t>άυλο </a:t>
            </a:r>
            <a:r>
              <a:rPr lang="el-GR" sz="2400" dirty="0">
                <a:latin typeface="Times New Roman" pitchFamily="18" charset="0"/>
              </a:rPr>
              <a:t>περιουσιακό στοιχείο που αποκτάται από την επιχείρηση για διαρκή παραγωγική χρήση και έχει ωφέλιμη διάρκεια ζωής περιορισμένη πάντως μεγαλύτερη του έτους.</a:t>
            </a:r>
            <a:endParaRPr lang="en-US" sz="2400" dirty="0">
              <a:latin typeface="Times New Roman" pitchFamily="18" charset="0"/>
            </a:endParaRPr>
          </a:p>
          <a:p>
            <a:pPr>
              <a:buFontTx/>
              <a:buNone/>
            </a:pPr>
            <a:endParaRPr lang="el-GR" sz="2000" dirty="0"/>
          </a:p>
        </p:txBody>
      </p:sp>
      <p:sp>
        <p:nvSpPr>
          <p:cNvPr id="115717" name="Rectangle 5"/>
          <p:cNvSpPr>
            <a:spLocks noChangeArrowheads="1"/>
          </p:cNvSpPr>
          <p:nvPr/>
        </p:nvSpPr>
        <p:spPr bwMode="auto">
          <a:xfrm>
            <a:off x="684213" y="4293096"/>
            <a:ext cx="7848600" cy="1274195"/>
          </a:xfrm>
          <a:prstGeom prst="rect">
            <a:avLst/>
          </a:prstGeom>
          <a:noFill/>
          <a:ln w="9525">
            <a:noFill/>
            <a:miter lim="800000"/>
            <a:headEnd/>
            <a:tailEnd/>
          </a:ln>
          <a:effectLst/>
        </p:spPr>
        <p:txBody>
          <a:bodyPr wrap="square">
            <a:spAutoFit/>
          </a:bodyPr>
          <a:lstStyle/>
          <a:p>
            <a:pPr>
              <a:lnSpc>
                <a:spcPct val="80000"/>
              </a:lnSpc>
              <a:spcBef>
                <a:spcPct val="20000"/>
              </a:spcBef>
            </a:pPr>
            <a:r>
              <a:rPr lang="el-GR" sz="2000" b="1" i="1" dirty="0">
                <a:latin typeface="Times New Roman" pitchFamily="18" charset="0"/>
              </a:rPr>
              <a:t>  </a:t>
            </a:r>
            <a:r>
              <a:rPr lang="el-GR" sz="2400" b="1" i="1" u="sng" dirty="0">
                <a:solidFill>
                  <a:srgbClr val="C00000"/>
                </a:solidFill>
                <a:latin typeface="Times New Roman" pitchFamily="18" charset="0"/>
              </a:rPr>
              <a:t>Μη αποσβέσιμο πάγιο περιουσιακό στοιχείο</a:t>
            </a:r>
            <a:r>
              <a:rPr lang="el-GR" sz="2400" dirty="0">
                <a:latin typeface="Times New Roman" pitchFamily="18" charset="0"/>
              </a:rPr>
              <a:t> είναι το ενσώματο ή </a:t>
            </a:r>
            <a:r>
              <a:rPr lang="el-GR" sz="2400" dirty="0" smtClean="0">
                <a:latin typeface="Times New Roman" pitchFamily="18" charset="0"/>
              </a:rPr>
              <a:t>άυλο περιουσιακό </a:t>
            </a:r>
            <a:r>
              <a:rPr lang="el-GR" sz="2400" dirty="0">
                <a:latin typeface="Times New Roman" pitchFamily="18" charset="0"/>
              </a:rPr>
              <a:t>που αποκτάται από την οικονομική μονάδα για διαρκή </a:t>
            </a:r>
            <a:r>
              <a:rPr lang="el-GR" sz="2400" dirty="0" smtClean="0">
                <a:latin typeface="Times New Roman" pitchFamily="18" charset="0"/>
              </a:rPr>
              <a:t>παραγωγική </a:t>
            </a:r>
            <a:r>
              <a:rPr lang="el-GR" sz="2400" dirty="0">
                <a:latin typeface="Times New Roman" pitchFamily="18" charset="0"/>
              </a:rPr>
              <a:t>χρήση και του οποίου η ωφέλιμη διάρκεια ζωής είναι </a:t>
            </a:r>
            <a:r>
              <a:rPr lang="el-GR" sz="2400" dirty="0" smtClean="0">
                <a:latin typeface="Times New Roman" pitchFamily="18" charset="0"/>
              </a:rPr>
              <a:t>απεριόριστη</a:t>
            </a:r>
            <a:r>
              <a:rPr lang="el-GR" sz="2400" dirty="0">
                <a:latin typeface="Times New Roman" pitchFamily="18" charset="0"/>
              </a:rPr>
              <a:t>. </a:t>
            </a: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checkerboard(across)">
                                      <p:cBhvr>
                                        <p:cTn id="7" dur="2000"/>
                                        <p:tgtEl>
                                          <p:spTgt spid="115715">
                                            <p:txEl>
                                              <p:pRg st="0" end="0"/>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15715">
                                            <p:txEl>
                                              <p:pRg st="2" end="2"/>
                                            </p:txEl>
                                          </p:spTgt>
                                        </p:tgtEl>
                                        <p:attrNameLst>
                                          <p:attrName>style.visibility</p:attrName>
                                        </p:attrNameLst>
                                      </p:cBhvr>
                                      <p:to>
                                        <p:strVal val="visible"/>
                                      </p:to>
                                    </p:set>
                                    <p:anim calcmode="lin" valueType="num">
                                      <p:cBhvr additive="base">
                                        <p:cTn id="11" dur="20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15715">
                                            <p:txEl>
                                              <p:pRg st="2" end="2"/>
                                            </p:txEl>
                                          </p:spTgt>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fill="hold" nodeType="afterEffect">
                                  <p:stCondLst>
                                    <p:cond delay="2000"/>
                                  </p:stCondLst>
                                  <p:childTnLst>
                                    <p:set>
                                      <p:cBhvr>
                                        <p:cTn id="15" dur="1" fill="hold">
                                          <p:stCondLst>
                                            <p:cond delay="0"/>
                                          </p:stCondLst>
                                        </p:cTn>
                                        <p:tgtEl>
                                          <p:spTgt spid="115715">
                                            <p:txEl>
                                              <p:pRg st="4" end="4"/>
                                            </p:txEl>
                                          </p:spTgt>
                                        </p:tgtEl>
                                        <p:attrNameLst>
                                          <p:attrName>style.visibility</p:attrName>
                                        </p:attrNameLst>
                                      </p:cBhvr>
                                      <p:to>
                                        <p:strVal val="visible"/>
                                      </p:to>
                                    </p:set>
                                    <p:anim calcmode="lin" valueType="num">
                                      <p:cBhvr additive="base">
                                        <p:cTn id="16" dur="2000" fill="hold"/>
                                        <p:tgtEl>
                                          <p:spTgt spid="115715">
                                            <p:txEl>
                                              <p:pRg st="4" end="4"/>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15715">
                                            <p:txEl>
                                              <p:pRg st="4" end="4"/>
                                            </p:txEl>
                                          </p:spTgt>
                                        </p:tgtEl>
                                        <p:attrNameLst>
                                          <p:attrName>ppt_y</p:attrName>
                                        </p:attrNameLst>
                                      </p:cBhvr>
                                      <p:tavLst>
                                        <p:tav tm="0">
                                          <p:val>
                                            <p:strVal val="1+#ppt_h/2"/>
                                          </p:val>
                                        </p:tav>
                                        <p:tav tm="100000">
                                          <p:val>
                                            <p:strVal val="#ppt_y"/>
                                          </p:val>
                                        </p:tav>
                                      </p:tavLst>
                                    </p:anim>
                                  </p:childTnLst>
                                </p:cTn>
                              </p:par>
                            </p:childTnLst>
                          </p:cTn>
                        </p:par>
                        <p:par>
                          <p:cTn id="18" fill="hold">
                            <p:stCondLst>
                              <p:cond delay="8000"/>
                            </p:stCondLst>
                            <p:childTnLst>
                              <p:par>
                                <p:cTn id="19" presetID="2" presetClass="entr" presetSubtype="4" fill="hold" nodeType="afterEffect">
                                  <p:stCondLst>
                                    <p:cond delay="5000"/>
                                  </p:stCondLst>
                                  <p:childTnLst>
                                    <p:set>
                                      <p:cBhvr>
                                        <p:cTn id="20" dur="1" fill="hold">
                                          <p:stCondLst>
                                            <p:cond delay="0"/>
                                          </p:stCondLst>
                                        </p:cTn>
                                        <p:tgtEl>
                                          <p:spTgt spid="115717">
                                            <p:txEl>
                                              <p:pRg st="0" end="0"/>
                                            </p:txEl>
                                          </p:spTgt>
                                        </p:tgtEl>
                                        <p:attrNameLst>
                                          <p:attrName>style.visibility</p:attrName>
                                        </p:attrNameLst>
                                      </p:cBhvr>
                                      <p:to>
                                        <p:strVal val="visible"/>
                                      </p:to>
                                    </p:set>
                                    <p:anim calcmode="lin" valueType="num">
                                      <p:cBhvr additive="base">
                                        <p:cTn id="21" dur="2000" fill="hold"/>
                                        <p:tgtEl>
                                          <p:spTgt spid="115717">
                                            <p:txEl>
                                              <p:pRg st="0" end="0"/>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15717">
                                            <p:txEl>
                                              <p:pRg st="0" end="0"/>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0"/>
                            </p:stCondLst>
                            <p:childTnLst>
                              <p:par>
                                <p:cTn id="24" presetID="3" presetClass="exit" presetSubtype="10" fill="hold" nodeType="afterEffect">
                                  <p:stCondLst>
                                    <p:cond delay="6000"/>
                                  </p:stCondLst>
                                  <p:childTnLst>
                                    <p:animEffect transition="out" filter="blinds(horizontal)">
                                      <p:cBhvr>
                                        <p:cTn id="25" dur="2000"/>
                                        <p:tgtEl>
                                          <p:spTgt spid="115715">
                                            <p:txEl>
                                              <p:pRg st="0" end="0"/>
                                            </p:txEl>
                                          </p:spTgt>
                                        </p:tgtEl>
                                      </p:cBhvr>
                                    </p:animEffect>
                                    <p:set>
                                      <p:cBhvr>
                                        <p:cTn id="26" dur="1" fill="hold">
                                          <p:stCondLst>
                                            <p:cond delay="1999"/>
                                          </p:stCondLst>
                                        </p:cTn>
                                        <p:tgtEl>
                                          <p:spTgt spid="115715">
                                            <p:txEl>
                                              <p:pRg st="0" end="0"/>
                                            </p:txEl>
                                          </p:spTgt>
                                        </p:tgtEl>
                                        <p:attrNameLst>
                                          <p:attrName>style.visibility</p:attrName>
                                        </p:attrNameLst>
                                      </p:cBhvr>
                                      <p:to>
                                        <p:strVal val="hidden"/>
                                      </p:to>
                                    </p:set>
                                  </p:childTnLst>
                                </p:cTn>
                              </p:par>
                            </p:childTnLst>
                          </p:cTn>
                        </p:par>
                        <p:par>
                          <p:cTn id="27" fill="hold">
                            <p:stCondLst>
                              <p:cond delay="23000"/>
                            </p:stCondLst>
                            <p:childTnLst>
                              <p:par>
                                <p:cTn id="28" presetID="3" presetClass="exit" presetSubtype="10" fill="hold" nodeType="afterEffect">
                                  <p:stCondLst>
                                    <p:cond delay="0"/>
                                  </p:stCondLst>
                                  <p:childTnLst>
                                    <p:animEffect transition="out" filter="blinds(horizontal)">
                                      <p:cBhvr>
                                        <p:cTn id="29" dur="2000"/>
                                        <p:tgtEl>
                                          <p:spTgt spid="115715">
                                            <p:txEl>
                                              <p:pRg st="2" end="2"/>
                                            </p:txEl>
                                          </p:spTgt>
                                        </p:tgtEl>
                                      </p:cBhvr>
                                    </p:animEffect>
                                    <p:set>
                                      <p:cBhvr>
                                        <p:cTn id="30" dur="1" fill="hold">
                                          <p:stCondLst>
                                            <p:cond delay="1999"/>
                                          </p:stCondLst>
                                        </p:cTn>
                                        <p:tgtEl>
                                          <p:spTgt spid="115715">
                                            <p:txEl>
                                              <p:pRg st="2" end="2"/>
                                            </p:txEl>
                                          </p:spTgt>
                                        </p:tgtEl>
                                        <p:attrNameLst>
                                          <p:attrName>style.visibility</p:attrName>
                                        </p:attrNameLst>
                                      </p:cBhvr>
                                      <p:to>
                                        <p:strVal val="hidden"/>
                                      </p:to>
                                    </p:set>
                                  </p:childTnLst>
                                </p:cTn>
                              </p:par>
                            </p:childTnLst>
                          </p:cTn>
                        </p:par>
                        <p:par>
                          <p:cTn id="31" fill="hold">
                            <p:stCondLst>
                              <p:cond delay="25000"/>
                            </p:stCondLst>
                            <p:childTnLst>
                              <p:par>
                                <p:cTn id="32" presetID="3" presetClass="exit" presetSubtype="10" fill="hold" nodeType="afterEffect">
                                  <p:stCondLst>
                                    <p:cond delay="0"/>
                                  </p:stCondLst>
                                  <p:childTnLst>
                                    <p:animEffect transition="out" filter="blinds(horizontal)">
                                      <p:cBhvr>
                                        <p:cTn id="33" dur="2000"/>
                                        <p:tgtEl>
                                          <p:spTgt spid="115715">
                                            <p:txEl>
                                              <p:pRg st="4" end="4"/>
                                            </p:txEl>
                                          </p:spTgt>
                                        </p:tgtEl>
                                      </p:cBhvr>
                                    </p:animEffect>
                                    <p:set>
                                      <p:cBhvr>
                                        <p:cTn id="34" dur="1" fill="hold">
                                          <p:stCondLst>
                                            <p:cond delay="1999"/>
                                          </p:stCondLst>
                                        </p:cTn>
                                        <p:tgtEl>
                                          <p:spTgt spid="115715">
                                            <p:txEl>
                                              <p:pRg st="4" end="4"/>
                                            </p:txEl>
                                          </p:spTgt>
                                        </p:tgtEl>
                                        <p:attrNameLst>
                                          <p:attrName>style.visibility</p:attrName>
                                        </p:attrNameLst>
                                      </p:cBhvr>
                                      <p:to>
                                        <p:strVal val="hidden"/>
                                      </p:to>
                                    </p:set>
                                  </p:childTnLst>
                                </p:cTn>
                              </p:par>
                            </p:childTnLst>
                          </p:cTn>
                        </p:par>
                        <p:par>
                          <p:cTn id="35" fill="hold">
                            <p:stCondLst>
                              <p:cond delay="27000"/>
                            </p:stCondLst>
                            <p:childTnLst>
                              <p:par>
                                <p:cTn id="36" presetID="3" presetClass="exit" presetSubtype="10" fill="hold" nodeType="afterEffect">
                                  <p:stCondLst>
                                    <p:cond delay="0"/>
                                  </p:stCondLst>
                                  <p:childTnLst>
                                    <p:animEffect transition="out" filter="blinds(horizontal)">
                                      <p:cBhvr>
                                        <p:cTn id="37" dur="2000"/>
                                        <p:tgtEl>
                                          <p:spTgt spid="115717">
                                            <p:txEl>
                                              <p:pRg st="0" end="0"/>
                                            </p:txEl>
                                          </p:spTgt>
                                        </p:tgtEl>
                                      </p:cBhvr>
                                    </p:animEffect>
                                    <p:set>
                                      <p:cBhvr>
                                        <p:cTn id="38" dur="1" fill="hold">
                                          <p:stCondLst>
                                            <p:cond delay="1999"/>
                                          </p:stCondLst>
                                        </p:cTn>
                                        <p:tgtEl>
                                          <p:spTgt spid="11571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i="1" dirty="0">
                <a:latin typeface="Times New Roman" pitchFamily="18" charset="0"/>
              </a:rPr>
              <a:t>                                         </a:t>
            </a:r>
          </a:p>
          <a:p>
            <a:pPr>
              <a:lnSpc>
                <a:spcPct val="80000"/>
              </a:lnSpc>
              <a:buFontTx/>
              <a:buNone/>
            </a:pPr>
            <a:endParaRPr lang="en-US" sz="1600" dirty="0">
              <a:latin typeface="Times New Roman" pitchFamily="18" charset="0"/>
            </a:endParaRPr>
          </a:p>
          <a:p>
            <a:pPr>
              <a:lnSpc>
                <a:spcPct val="80000"/>
              </a:lnSpc>
              <a:buFontTx/>
              <a:buNone/>
            </a:pPr>
            <a:r>
              <a:rPr lang="el-GR" sz="2000" dirty="0"/>
              <a:t>     </a:t>
            </a:r>
            <a:r>
              <a:rPr lang="el-GR" sz="2000" b="1" i="1" u="sng" dirty="0">
                <a:solidFill>
                  <a:srgbClr val="0000FF"/>
                </a:solidFill>
                <a:latin typeface="Times New Roman" pitchFamily="18" charset="0"/>
              </a:rPr>
              <a:t>Ωφέλιμη διάρκεια ζωής</a:t>
            </a:r>
            <a:r>
              <a:rPr lang="el-GR" sz="2000" dirty="0">
                <a:solidFill>
                  <a:srgbClr val="0000FF"/>
                </a:solidFill>
                <a:latin typeface="Times New Roman" pitchFamily="18" charset="0"/>
              </a:rPr>
              <a:t> </a:t>
            </a:r>
            <a:r>
              <a:rPr lang="el-GR" sz="2000" dirty="0">
                <a:latin typeface="Times New Roman" pitchFamily="18" charset="0"/>
              </a:rPr>
              <a:t>είναι η χρονική περίοδος κατά την οποία υπολογίζεται ότι το αποσβέσιμο πάγιο στοιχείο θα χρησιμοποιείται παραγωγικά από την οικονομική μονάδα (μέθοδος "Σταθερής απόσβεσης"). </a:t>
            </a:r>
            <a:r>
              <a:rPr lang="el-GR" sz="2000" b="1" i="1" u="sng" dirty="0">
                <a:latin typeface="Times New Roman" pitchFamily="18" charset="0"/>
              </a:rPr>
              <a:t>Επίσης, ωφέλιμη διάρκεια ζωής</a:t>
            </a:r>
            <a:r>
              <a:rPr lang="el-GR" sz="2000" dirty="0">
                <a:latin typeface="Times New Roman" pitchFamily="18" charset="0"/>
              </a:rPr>
              <a:t> είναι η ολική ποσότητα παραγωγής ή το ολικό έργο το οποίο η επιχείρηση αναμένεται να επιτύχει από το πάγιο αυτό στοιχείο (μέθοδος της "Λειτουργικής εντάσεως") </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Η εκτίμηση της ωφέλιμης ζωής του παγίου γίνεται, αφού ληφθούν υπόψη οι εξής παράγοντες:</a:t>
            </a:r>
          </a:p>
          <a:p>
            <a:pPr>
              <a:lnSpc>
                <a:spcPct val="80000"/>
              </a:lnSpc>
              <a:buFontTx/>
              <a:buNone/>
            </a:pPr>
            <a:r>
              <a:rPr lang="el-GR" sz="2000" dirty="0">
                <a:latin typeface="Times New Roman" pitchFamily="18" charset="0"/>
              </a:rPr>
              <a:t>	   α) Αναμενόμενη χρήση του παγίου </a:t>
            </a:r>
          </a:p>
          <a:p>
            <a:pPr>
              <a:lnSpc>
                <a:spcPct val="80000"/>
              </a:lnSpc>
              <a:buFontTx/>
              <a:buNone/>
            </a:pPr>
            <a:r>
              <a:rPr lang="el-GR" sz="2000" dirty="0">
                <a:latin typeface="Times New Roman" pitchFamily="18" charset="0"/>
              </a:rPr>
              <a:t>	   β) Αναμενόμενη φυσιολογική φθορά που εξαρτάται από τη χρονική χρήση </a:t>
            </a:r>
          </a:p>
          <a:p>
            <a:pPr>
              <a:lnSpc>
                <a:spcPct val="80000"/>
              </a:lnSpc>
              <a:buFontTx/>
              <a:buNone/>
            </a:pPr>
            <a:r>
              <a:rPr lang="el-GR" sz="2000" dirty="0">
                <a:latin typeface="Times New Roman" pitchFamily="18" charset="0"/>
              </a:rPr>
              <a:t>	       του και το πρόγραμμα επισκευών και συντήρησης 	</a:t>
            </a:r>
          </a:p>
          <a:p>
            <a:pPr>
              <a:lnSpc>
                <a:spcPct val="80000"/>
              </a:lnSpc>
              <a:buFontTx/>
              <a:buNone/>
            </a:pPr>
            <a:r>
              <a:rPr lang="el-GR" sz="2000" dirty="0">
                <a:latin typeface="Times New Roman" pitchFamily="18" charset="0"/>
              </a:rPr>
              <a:t>	   γ) Η τεχνική απαξίωση </a:t>
            </a:r>
          </a:p>
          <a:p>
            <a:pPr>
              <a:lnSpc>
                <a:spcPct val="80000"/>
              </a:lnSpc>
              <a:buFontTx/>
              <a:buNone/>
            </a:pPr>
            <a:r>
              <a:rPr lang="el-GR" sz="2000" dirty="0">
                <a:latin typeface="Times New Roman" pitchFamily="18" charset="0"/>
              </a:rPr>
              <a:t>	   δ) Νομικοί και λοιποί περιορισμοί στη χρήση του παγίου </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Η ωφέλιμη ζωή ενός παγίου πρέπει να επανεξετάζεται περιοδικώς και εάν υπάρχει μεταβολή στις αρχικές εκτιμήσεις, η δαπάνη απόσβεσης πρέπει να αναπροσαρμόζεται για την τρέχουσα και τις μελλοντικές χρήσεις. </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Η αξία κτήσεως (ή το ιστορικό κόστος) του αποσβέσιμου πάγιου περιουσιακού στοιχείου μειωμένη κατά την υπολειμματική αξία ονομάζεται </a:t>
            </a:r>
            <a:r>
              <a:rPr lang="el-GR" sz="2000" b="1" u="sng" dirty="0">
                <a:latin typeface="Times New Roman" pitchFamily="18" charset="0"/>
              </a:rPr>
              <a:t>αποσβεστέα αξία.</a:t>
            </a:r>
            <a:r>
              <a:rPr lang="el-GR" sz="2000" dirty="0">
                <a:latin typeface="Times New Roman" pitchFamily="18" charset="0"/>
              </a:rPr>
              <a:t>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9570">
                                            <p:txEl>
                                              <p:pRg st="2" end="2"/>
                                            </p:txEl>
                                          </p:spTgt>
                                        </p:tgtEl>
                                        <p:attrNameLst>
                                          <p:attrName>style.visibility</p:attrName>
                                        </p:attrNameLst>
                                      </p:cBhvr>
                                      <p:to>
                                        <p:strVal val="visible"/>
                                      </p:to>
                                    </p:set>
                                    <p:anim calcmode="lin" valueType="num">
                                      <p:cBhvr additive="base">
                                        <p:cTn id="7" dur="2000" fill="hold"/>
                                        <p:tgtEl>
                                          <p:spTgt spid="109570">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09570">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5000"/>
                                  </p:stCondLst>
                                  <p:childTnLst>
                                    <p:set>
                                      <p:cBhvr>
                                        <p:cTn id="11" dur="1" fill="hold">
                                          <p:stCondLst>
                                            <p:cond delay="0"/>
                                          </p:stCondLst>
                                        </p:cTn>
                                        <p:tgtEl>
                                          <p:spTgt spid="109570">
                                            <p:txEl>
                                              <p:pRg st="4" end="4"/>
                                            </p:txEl>
                                          </p:spTgt>
                                        </p:tgtEl>
                                        <p:attrNameLst>
                                          <p:attrName>style.visibility</p:attrName>
                                        </p:attrNameLst>
                                      </p:cBhvr>
                                      <p:to>
                                        <p:strVal val="visible"/>
                                      </p:to>
                                    </p:set>
                                    <p:anim calcmode="lin" valueType="num">
                                      <p:cBhvr additive="base">
                                        <p:cTn id="12" dur="2000" fill="hold"/>
                                        <p:tgtEl>
                                          <p:spTgt spid="109570">
                                            <p:txEl>
                                              <p:pRg st="4" end="4"/>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09570">
                                            <p:txEl>
                                              <p:pRg st="4" end="4"/>
                                            </p:txEl>
                                          </p:spTgt>
                                        </p:tgtEl>
                                        <p:attrNameLst>
                                          <p:attrName>ppt_y</p:attrName>
                                        </p:attrNameLst>
                                      </p:cBhvr>
                                      <p:tavLst>
                                        <p:tav tm="0">
                                          <p:val>
                                            <p:strVal val="1+#ppt_h/2"/>
                                          </p:val>
                                        </p:tav>
                                        <p:tav tm="100000">
                                          <p:val>
                                            <p:strVal val="#ppt_y"/>
                                          </p:val>
                                        </p:tav>
                                      </p:tavLst>
                                    </p:anim>
                                  </p:childTnLst>
                                </p:cTn>
                              </p:par>
                            </p:childTnLst>
                          </p:cTn>
                        </p:par>
                        <p:par>
                          <p:cTn id="14" fill="hold">
                            <p:stCondLst>
                              <p:cond delay="9000"/>
                            </p:stCondLst>
                            <p:childTnLst>
                              <p:par>
                                <p:cTn id="15" presetID="2" presetClass="entr" presetSubtype="4" fill="hold" nodeType="afterEffect">
                                  <p:stCondLst>
                                    <p:cond delay="0"/>
                                  </p:stCondLst>
                                  <p:childTnLst>
                                    <p:set>
                                      <p:cBhvr>
                                        <p:cTn id="16" dur="1" fill="hold">
                                          <p:stCondLst>
                                            <p:cond delay="0"/>
                                          </p:stCondLst>
                                        </p:cTn>
                                        <p:tgtEl>
                                          <p:spTgt spid="109570">
                                            <p:txEl>
                                              <p:pRg st="5" end="5"/>
                                            </p:txEl>
                                          </p:spTgt>
                                        </p:tgtEl>
                                        <p:attrNameLst>
                                          <p:attrName>style.visibility</p:attrName>
                                        </p:attrNameLst>
                                      </p:cBhvr>
                                      <p:to>
                                        <p:strVal val="visible"/>
                                      </p:to>
                                    </p:set>
                                    <p:anim calcmode="lin" valueType="num">
                                      <p:cBhvr additive="base">
                                        <p:cTn id="17" dur="2000" fill="hold"/>
                                        <p:tgtEl>
                                          <p:spTgt spid="109570">
                                            <p:txEl>
                                              <p:pRg st="5" end="5"/>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09570">
                                            <p:txEl>
                                              <p:pRg st="5" end="5"/>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1000"/>
                            </p:stCondLst>
                            <p:childTnLst>
                              <p:par>
                                <p:cTn id="20" presetID="2" presetClass="entr" presetSubtype="4" fill="hold" nodeType="afterEffect">
                                  <p:stCondLst>
                                    <p:cond delay="0"/>
                                  </p:stCondLst>
                                  <p:childTnLst>
                                    <p:set>
                                      <p:cBhvr>
                                        <p:cTn id="21" dur="1" fill="hold">
                                          <p:stCondLst>
                                            <p:cond delay="0"/>
                                          </p:stCondLst>
                                        </p:cTn>
                                        <p:tgtEl>
                                          <p:spTgt spid="109570">
                                            <p:txEl>
                                              <p:pRg st="6" end="6"/>
                                            </p:txEl>
                                          </p:spTgt>
                                        </p:tgtEl>
                                        <p:attrNameLst>
                                          <p:attrName>style.visibility</p:attrName>
                                        </p:attrNameLst>
                                      </p:cBhvr>
                                      <p:to>
                                        <p:strVal val="visible"/>
                                      </p:to>
                                    </p:set>
                                    <p:anim calcmode="lin" valueType="num">
                                      <p:cBhvr additive="base">
                                        <p:cTn id="22" dur="2000" fill="hold"/>
                                        <p:tgtEl>
                                          <p:spTgt spid="109570">
                                            <p:txEl>
                                              <p:pRg st="6" end="6"/>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09570">
                                            <p:txEl>
                                              <p:pRg st="6" end="6"/>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3000"/>
                            </p:stCondLst>
                            <p:childTnLst>
                              <p:par>
                                <p:cTn id="25" presetID="2" presetClass="entr" presetSubtype="4" fill="hold" nodeType="afterEffect">
                                  <p:stCondLst>
                                    <p:cond delay="0"/>
                                  </p:stCondLst>
                                  <p:childTnLst>
                                    <p:set>
                                      <p:cBhvr>
                                        <p:cTn id="26" dur="1" fill="hold">
                                          <p:stCondLst>
                                            <p:cond delay="0"/>
                                          </p:stCondLst>
                                        </p:cTn>
                                        <p:tgtEl>
                                          <p:spTgt spid="109570">
                                            <p:txEl>
                                              <p:pRg st="7" end="7"/>
                                            </p:txEl>
                                          </p:spTgt>
                                        </p:tgtEl>
                                        <p:attrNameLst>
                                          <p:attrName>style.visibility</p:attrName>
                                        </p:attrNameLst>
                                      </p:cBhvr>
                                      <p:to>
                                        <p:strVal val="visible"/>
                                      </p:to>
                                    </p:set>
                                    <p:anim calcmode="lin" valueType="num">
                                      <p:cBhvr additive="base">
                                        <p:cTn id="27" dur="2000" fill="hold"/>
                                        <p:tgtEl>
                                          <p:spTgt spid="109570">
                                            <p:txEl>
                                              <p:pRg st="7" end="7"/>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09570">
                                            <p:txEl>
                                              <p:pRg st="7" end="7"/>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09570">
                                            <p:txEl>
                                              <p:pRg st="8" end="8"/>
                                            </p:txEl>
                                          </p:spTgt>
                                        </p:tgtEl>
                                        <p:attrNameLst>
                                          <p:attrName>style.visibility</p:attrName>
                                        </p:attrNameLst>
                                      </p:cBhvr>
                                      <p:to>
                                        <p:strVal val="visible"/>
                                      </p:to>
                                    </p:set>
                                    <p:anim calcmode="lin" valueType="num">
                                      <p:cBhvr additive="base">
                                        <p:cTn id="32" dur="2000" fill="hold"/>
                                        <p:tgtEl>
                                          <p:spTgt spid="109570">
                                            <p:txEl>
                                              <p:pRg st="8" end="8"/>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09570">
                                            <p:txEl>
                                              <p:pRg st="8" end="8"/>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7000"/>
                            </p:stCondLst>
                            <p:childTnLst>
                              <p:par>
                                <p:cTn id="35" presetID="2" presetClass="entr" presetSubtype="4" fill="hold" nodeType="afterEffect">
                                  <p:stCondLst>
                                    <p:cond delay="0"/>
                                  </p:stCondLst>
                                  <p:childTnLst>
                                    <p:set>
                                      <p:cBhvr>
                                        <p:cTn id="36" dur="1" fill="hold">
                                          <p:stCondLst>
                                            <p:cond delay="0"/>
                                          </p:stCondLst>
                                        </p:cTn>
                                        <p:tgtEl>
                                          <p:spTgt spid="109570">
                                            <p:txEl>
                                              <p:pRg st="9" end="9"/>
                                            </p:txEl>
                                          </p:spTgt>
                                        </p:tgtEl>
                                        <p:attrNameLst>
                                          <p:attrName>style.visibility</p:attrName>
                                        </p:attrNameLst>
                                      </p:cBhvr>
                                      <p:to>
                                        <p:strVal val="visible"/>
                                      </p:to>
                                    </p:set>
                                    <p:anim calcmode="lin" valueType="num">
                                      <p:cBhvr additive="base">
                                        <p:cTn id="37" dur="2000" fill="hold"/>
                                        <p:tgtEl>
                                          <p:spTgt spid="109570">
                                            <p:txEl>
                                              <p:pRg st="9" end="9"/>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09570">
                                            <p:txEl>
                                              <p:pRg st="9" end="9"/>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9000"/>
                            </p:stCondLst>
                            <p:childTnLst>
                              <p:par>
                                <p:cTn id="40" presetID="2" presetClass="entr" presetSubtype="4" fill="hold" nodeType="afterEffect">
                                  <p:stCondLst>
                                    <p:cond delay="6500"/>
                                  </p:stCondLst>
                                  <p:childTnLst>
                                    <p:set>
                                      <p:cBhvr>
                                        <p:cTn id="41" dur="1" fill="hold">
                                          <p:stCondLst>
                                            <p:cond delay="0"/>
                                          </p:stCondLst>
                                        </p:cTn>
                                        <p:tgtEl>
                                          <p:spTgt spid="109570">
                                            <p:txEl>
                                              <p:pRg st="11" end="11"/>
                                            </p:txEl>
                                          </p:spTgt>
                                        </p:tgtEl>
                                        <p:attrNameLst>
                                          <p:attrName>style.visibility</p:attrName>
                                        </p:attrNameLst>
                                      </p:cBhvr>
                                      <p:to>
                                        <p:strVal val="visible"/>
                                      </p:to>
                                    </p:set>
                                    <p:anim calcmode="lin" valueType="num">
                                      <p:cBhvr additive="base">
                                        <p:cTn id="42" dur="2000" fill="hold"/>
                                        <p:tgtEl>
                                          <p:spTgt spid="109570">
                                            <p:txEl>
                                              <p:pRg st="11" end="11"/>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109570">
                                            <p:txEl>
                                              <p:pRg st="11" end="11"/>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7500"/>
                            </p:stCondLst>
                            <p:childTnLst>
                              <p:par>
                                <p:cTn id="45" presetID="2" presetClass="entr" presetSubtype="4" fill="hold" nodeType="afterEffect">
                                  <p:stCondLst>
                                    <p:cond delay="0"/>
                                  </p:stCondLst>
                                  <p:childTnLst>
                                    <p:set>
                                      <p:cBhvr>
                                        <p:cTn id="46" dur="1" fill="hold">
                                          <p:stCondLst>
                                            <p:cond delay="0"/>
                                          </p:stCondLst>
                                        </p:cTn>
                                        <p:tgtEl>
                                          <p:spTgt spid="109570">
                                            <p:txEl>
                                              <p:pRg st="13" end="13"/>
                                            </p:txEl>
                                          </p:spTgt>
                                        </p:tgtEl>
                                        <p:attrNameLst>
                                          <p:attrName>style.visibility</p:attrName>
                                        </p:attrNameLst>
                                      </p:cBhvr>
                                      <p:to>
                                        <p:strVal val="visible"/>
                                      </p:to>
                                    </p:set>
                                    <p:anim calcmode="lin" valueType="num">
                                      <p:cBhvr additive="base">
                                        <p:cTn id="47" dur="2000" fill="hold"/>
                                        <p:tgtEl>
                                          <p:spTgt spid="109570">
                                            <p:txEl>
                                              <p:pRg st="13" end="13"/>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109570">
                                            <p:txEl>
                                              <p:pRg st="13" end="13"/>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9500"/>
                            </p:stCondLst>
                            <p:childTnLst>
                              <p:par>
                                <p:cTn id="50" presetID="3" presetClass="exit" presetSubtype="10" fill="hold" nodeType="afterEffect">
                                  <p:stCondLst>
                                    <p:cond delay="7000"/>
                                  </p:stCondLst>
                                  <p:childTnLst>
                                    <p:animEffect transition="out" filter="blinds(horizontal)">
                                      <p:cBhvr>
                                        <p:cTn id="51" dur="2000"/>
                                        <p:tgtEl>
                                          <p:spTgt spid="109570">
                                            <p:txEl>
                                              <p:pRg st="2" end="2"/>
                                            </p:txEl>
                                          </p:spTgt>
                                        </p:tgtEl>
                                      </p:cBhvr>
                                    </p:animEffect>
                                    <p:set>
                                      <p:cBhvr>
                                        <p:cTn id="52" dur="1" fill="hold">
                                          <p:stCondLst>
                                            <p:cond delay="1999"/>
                                          </p:stCondLst>
                                        </p:cTn>
                                        <p:tgtEl>
                                          <p:spTgt spid="109570">
                                            <p:txEl>
                                              <p:pRg st="2" end="2"/>
                                            </p:txEl>
                                          </p:spTgt>
                                        </p:tgtEl>
                                        <p:attrNameLst>
                                          <p:attrName>style.visibility</p:attrName>
                                        </p:attrNameLst>
                                      </p:cBhvr>
                                      <p:to>
                                        <p:strVal val="hidden"/>
                                      </p:to>
                                    </p:set>
                                  </p:childTnLst>
                                </p:cTn>
                              </p:par>
                            </p:childTnLst>
                          </p:cTn>
                        </p:par>
                        <p:par>
                          <p:cTn id="53" fill="hold">
                            <p:stCondLst>
                              <p:cond delay="38500"/>
                            </p:stCondLst>
                            <p:childTnLst>
                              <p:par>
                                <p:cTn id="54" presetID="3" presetClass="exit" presetSubtype="10" fill="hold" nodeType="afterEffect">
                                  <p:stCondLst>
                                    <p:cond delay="0"/>
                                  </p:stCondLst>
                                  <p:childTnLst>
                                    <p:animEffect transition="out" filter="blinds(horizontal)">
                                      <p:cBhvr>
                                        <p:cTn id="55" dur="2000"/>
                                        <p:tgtEl>
                                          <p:spTgt spid="109570">
                                            <p:txEl>
                                              <p:pRg st="3" end="3"/>
                                            </p:txEl>
                                          </p:spTgt>
                                        </p:tgtEl>
                                      </p:cBhvr>
                                    </p:animEffect>
                                    <p:set>
                                      <p:cBhvr>
                                        <p:cTn id="56" dur="1" fill="hold">
                                          <p:stCondLst>
                                            <p:cond delay="1999"/>
                                          </p:stCondLst>
                                        </p:cTn>
                                        <p:tgtEl>
                                          <p:spTgt spid="109570">
                                            <p:txEl>
                                              <p:pRg st="3" end="3"/>
                                            </p:txEl>
                                          </p:spTgt>
                                        </p:tgtEl>
                                        <p:attrNameLst>
                                          <p:attrName>style.visibility</p:attrName>
                                        </p:attrNameLst>
                                      </p:cBhvr>
                                      <p:to>
                                        <p:strVal val="hidden"/>
                                      </p:to>
                                    </p:set>
                                  </p:childTnLst>
                                </p:cTn>
                              </p:par>
                            </p:childTnLst>
                          </p:cTn>
                        </p:par>
                        <p:par>
                          <p:cTn id="57" fill="hold">
                            <p:stCondLst>
                              <p:cond delay="40500"/>
                            </p:stCondLst>
                            <p:childTnLst>
                              <p:par>
                                <p:cTn id="58" presetID="3" presetClass="exit" presetSubtype="10" fill="hold" nodeType="afterEffect">
                                  <p:stCondLst>
                                    <p:cond delay="0"/>
                                  </p:stCondLst>
                                  <p:childTnLst>
                                    <p:animEffect transition="out" filter="blinds(horizontal)">
                                      <p:cBhvr>
                                        <p:cTn id="59" dur="2000"/>
                                        <p:tgtEl>
                                          <p:spTgt spid="109570">
                                            <p:txEl>
                                              <p:pRg st="4" end="4"/>
                                            </p:txEl>
                                          </p:spTgt>
                                        </p:tgtEl>
                                      </p:cBhvr>
                                    </p:animEffect>
                                    <p:set>
                                      <p:cBhvr>
                                        <p:cTn id="60" dur="1" fill="hold">
                                          <p:stCondLst>
                                            <p:cond delay="1999"/>
                                          </p:stCondLst>
                                        </p:cTn>
                                        <p:tgtEl>
                                          <p:spTgt spid="109570">
                                            <p:txEl>
                                              <p:pRg st="4" end="4"/>
                                            </p:txEl>
                                          </p:spTgt>
                                        </p:tgtEl>
                                        <p:attrNameLst>
                                          <p:attrName>style.visibility</p:attrName>
                                        </p:attrNameLst>
                                      </p:cBhvr>
                                      <p:to>
                                        <p:strVal val="hidden"/>
                                      </p:to>
                                    </p:set>
                                  </p:childTnLst>
                                </p:cTn>
                              </p:par>
                            </p:childTnLst>
                          </p:cTn>
                        </p:par>
                        <p:par>
                          <p:cTn id="61" fill="hold">
                            <p:stCondLst>
                              <p:cond delay="42500"/>
                            </p:stCondLst>
                            <p:childTnLst>
                              <p:par>
                                <p:cTn id="62" presetID="3" presetClass="exit" presetSubtype="10" fill="hold" nodeType="afterEffect">
                                  <p:stCondLst>
                                    <p:cond delay="0"/>
                                  </p:stCondLst>
                                  <p:childTnLst>
                                    <p:animEffect transition="out" filter="blinds(horizontal)">
                                      <p:cBhvr>
                                        <p:cTn id="63" dur="2000"/>
                                        <p:tgtEl>
                                          <p:spTgt spid="109570">
                                            <p:txEl>
                                              <p:pRg st="5" end="5"/>
                                            </p:txEl>
                                          </p:spTgt>
                                        </p:tgtEl>
                                      </p:cBhvr>
                                    </p:animEffect>
                                    <p:set>
                                      <p:cBhvr>
                                        <p:cTn id="64" dur="1" fill="hold">
                                          <p:stCondLst>
                                            <p:cond delay="1999"/>
                                          </p:stCondLst>
                                        </p:cTn>
                                        <p:tgtEl>
                                          <p:spTgt spid="109570">
                                            <p:txEl>
                                              <p:pRg st="5" end="5"/>
                                            </p:txEl>
                                          </p:spTgt>
                                        </p:tgtEl>
                                        <p:attrNameLst>
                                          <p:attrName>style.visibility</p:attrName>
                                        </p:attrNameLst>
                                      </p:cBhvr>
                                      <p:to>
                                        <p:strVal val="hidden"/>
                                      </p:to>
                                    </p:set>
                                  </p:childTnLst>
                                </p:cTn>
                              </p:par>
                            </p:childTnLst>
                          </p:cTn>
                        </p:par>
                        <p:par>
                          <p:cTn id="65" fill="hold">
                            <p:stCondLst>
                              <p:cond delay="44500"/>
                            </p:stCondLst>
                            <p:childTnLst>
                              <p:par>
                                <p:cTn id="66" presetID="3" presetClass="exit" presetSubtype="10" fill="hold" nodeType="afterEffect">
                                  <p:stCondLst>
                                    <p:cond delay="0"/>
                                  </p:stCondLst>
                                  <p:childTnLst>
                                    <p:animEffect transition="out" filter="blinds(horizontal)">
                                      <p:cBhvr>
                                        <p:cTn id="67" dur="2000"/>
                                        <p:tgtEl>
                                          <p:spTgt spid="109570">
                                            <p:txEl>
                                              <p:pRg st="6" end="6"/>
                                            </p:txEl>
                                          </p:spTgt>
                                        </p:tgtEl>
                                      </p:cBhvr>
                                    </p:animEffect>
                                    <p:set>
                                      <p:cBhvr>
                                        <p:cTn id="68" dur="1" fill="hold">
                                          <p:stCondLst>
                                            <p:cond delay="1999"/>
                                          </p:stCondLst>
                                        </p:cTn>
                                        <p:tgtEl>
                                          <p:spTgt spid="109570">
                                            <p:txEl>
                                              <p:pRg st="6" end="6"/>
                                            </p:txEl>
                                          </p:spTgt>
                                        </p:tgtEl>
                                        <p:attrNameLst>
                                          <p:attrName>style.visibility</p:attrName>
                                        </p:attrNameLst>
                                      </p:cBhvr>
                                      <p:to>
                                        <p:strVal val="hidden"/>
                                      </p:to>
                                    </p:set>
                                  </p:childTnLst>
                                </p:cTn>
                              </p:par>
                            </p:childTnLst>
                          </p:cTn>
                        </p:par>
                        <p:par>
                          <p:cTn id="69" fill="hold">
                            <p:stCondLst>
                              <p:cond delay="46500"/>
                            </p:stCondLst>
                            <p:childTnLst>
                              <p:par>
                                <p:cTn id="70" presetID="3" presetClass="exit" presetSubtype="10" fill="hold" nodeType="afterEffect">
                                  <p:stCondLst>
                                    <p:cond delay="0"/>
                                  </p:stCondLst>
                                  <p:childTnLst>
                                    <p:animEffect transition="out" filter="blinds(horizontal)">
                                      <p:cBhvr>
                                        <p:cTn id="71" dur="2000"/>
                                        <p:tgtEl>
                                          <p:spTgt spid="109570">
                                            <p:txEl>
                                              <p:pRg st="7" end="7"/>
                                            </p:txEl>
                                          </p:spTgt>
                                        </p:tgtEl>
                                      </p:cBhvr>
                                    </p:animEffect>
                                    <p:set>
                                      <p:cBhvr>
                                        <p:cTn id="72" dur="1" fill="hold">
                                          <p:stCondLst>
                                            <p:cond delay="1999"/>
                                          </p:stCondLst>
                                        </p:cTn>
                                        <p:tgtEl>
                                          <p:spTgt spid="109570">
                                            <p:txEl>
                                              <p:pRg st="7" end="7"/>
                                            </p:txEl>
                                          </p:spTgt>
                                        </p:tgtEl>
                                        <p:attrNameLst>
                                          <p:attrName>style.visibility</p:attrName>
                                        </p:attrNameLst>
                                      </p:cBhvr>
                                      <p:to>
                                        <p:strVal val="hidden"/>
                                      </p:to>
                                    </p:set>
                                  </p:childTnLst>
                                </p:cTn>
                              </p:par>
                            </p:childTnLst>
                          </p:cTn>
                        </p:par>
                        <p:par>
                          <p:cTn id="73" fill="hold">
                            <p:stCondLst>
                              <p:cond delay="48500"/>
                            </p:stCondLst>
                            <p:childTnLst>
                              <p:par>
                                <p:cTn id="74" presetID="3" presetClass="exit" presetSubtype="10" fill="hold" nodeType="afterEffect">
                                  <p:stCondLst>
                                    <p:cond delay="0"/>
                                  </p:stCondLst>
                                  <p:childTnLst>
                                    <p:animEffect transition="out" filter="blinds(horizontal)">
                                      <p:cBhvr>
                                        <p:cTn id="75" dur="2000"/>
                                        <p:tgtEl>
                                          <p:spTgt spid="109570">
                                            <p:txEl>
                                              <p:pRg st="8" end="8"/>
                                            </p:txEl>
                                          </p:spTgt>
                                        </p:tgtEl>
                                      </p:cBhvr>
                                    </p:animEffect>
                                    <p:set>
                                      <p:cBhvr>
                                        <p:cTn id="76" dur="1" fill="hold">
                                          <p:stCondLst>
                                            <p:cond delay="1999"/>
                                          </p:stCondLst>
                                        </p:cTn>
                                        <p:tgtEl>
                                          <p:spTgt spid="109570">
                                            <p:txEl>
                                              <p:pRg st="8" end="8"/>
                                            </p:txEl>
                                          </p:spTgt>
                                        </p:tgtEl>
                                        <p:attrNameLst>
                                          <p:attrName>style.visibility</p:attrName>
                                        </p:attrNameLst>
                                      </p:cBhvr>
                                      <p:to>
                                        <p:strVal val="hidden"/>
                                      </p:to>
                                    </p:set>
                                  </p:childTnLst>
                                </p:cTn>
                              </p:par>
                            </p:childTnLst>
                          </p:cTn>
                        </p:par>
                        <p:par>
                          <p:cTn id="77" fill="hold">
                            <p:stCondLst>
                              <p:cond delay="50500"/>
                            </p:stCondLst>
                            <p:childTnLst>
                              <p:par>
                                <p:cTn id="78" presetID="3" presetClass="exit" presetSubtype="10" fill="hold" nodeType="afterEffect">
                                  <p:stCondLst>
                                    <p:cond delay="0"/>
                                  </p:stCondLst>
                                  <p:childTnLst>
                                    <p:animEffect transition="out" filter="blinds(horizontal)">
                                      <p:cBhvr>
                                        <p:cTn id="79" dur="2000"/>
                                        <p:tgtEl>
                                          <p:spTgt spid="109570">
                                            <p:txEl>
                                              <p:pRg st="9" end="9"/>
                                            </p:txEl>
                                          </p:spTgt>
                                        </p:tgtEl>
                                      </p:cBhvr>
                                    </p:animEffect>
                                    <p:set>
                                      <p:cBhvr>
                                        <p:cTn id="80" dur="1" fill="hold">
                                          <p:stCondLst>
                                            <p:cond delay="1999"/>
                                          </p:stCondLst>
                                        </p:cTn>
                                        <p:tgtEl>
                                          <p:spTgt spid="109570">
                                            <p:txEl>
                                              <p:pRg st="9" end="9"/>
                                            </p:txEl>
                                          </p:spTgt>
                                        </p:tgtEl>
                                        <p:attrNameLst>
                                          <p:attrName>style.visibility</p:attrName>
                                        </p:attrNameLst>
                                      </p:cBhvr>
                                      <p:to>
                                        <p:strVal val="hidden"/>
                                      </p:to>
                                    </p:set>
                                  </p:childTnLst>
                                </p:cTn>
                              </p:par>
                            </p:childTnLst>
                          </p:cTn>
                        </p:par>
                        <p:par>
                          <p:cTn id="81" fill="hold">
                            <p:stCondLst>
                              <p:cond delay="52500"/>
                            </p:stCondLst>
                            <p:childTnLst>
                              <p:par>
                                <p:cTn id="82" presetID="3" presetClass="exit" presetSubtype="10" fill="hold" nodeType="afterEffect">
                                  <p:stCondLst>
                                    <p:cond delay="0"/>
                                  </p:stCondLst>
                                  <p:childTnLst>
                                    <p:animEffect transition="out" filter="blinds(horizontal)">
                                      <p:cBhvr>
                                        <p:cTn id="83" dur="2000"/>
                                        <p:tgtEl>
                                          <p:spTgt spid="109570">
                                            <p:txEl>
                                              <p:pRg st="10" end="10"/>
                                            </p:txEl>
                                          </p:spTgt>
                                        </p:tgtEl>
                                      </p:cBhvr>
                                    </p:animEffect>
                                    <p:set>
                                      <p:cBhvr>
                                        <p:cTn id="84" dur="1" fill="hold">
                                          <p:stCondLst>
                                            <p:cond delay="1999"/>
                                          </p:stCondLst>
                                        </p:cTn>
                                        <p:tgtEl>
                                          <p:spTgt spid="109570">
                                            <p:txEl>
                                              <p:pRg st="10" end="10"/>
                                            </p:txEl>
                                          </p:spTgt>
                                        </p:tgtEl>
                                        <p:attrNameLst>
                                          <p:attrName>style.visibility</p:attrName>
                                        </p:attrNameLst>
                                      </p:cBhvr>
                                      <p:to>
                                        <p:strVal val="hidden"/>
                                      </p:to>
                                    </p:set>
                                  </p:childTnLst>
                                </p:cTn>
                              </p:par>
                            </p:childTnLst>
                          </p:cTn>
                        </p:par>
                        <p:par>
                          <p:cTn id="85" fill="hold">
                            <p:stCondLst>
                              <p:cond delay="54500"/>
                            </p:stCondLst>
                            <p:childTnLst>
                              <p:par>
                                <p:cTn id="86" presetID="3" presetClass="exit" presetSubtype="10" fill="hold" nodeType="afterEffect">
                                  <p:stCondLst>
                                    <p:cond delay="0"/>
                                  </p:stCondLst>
                                  <p:childTnLst>
                                    <p:animEffect transition="out" filter="blinds(horizontal)">
                                      <p:cBhvr>
                                        <p:cTn id="87" dur="2000"/>
                                        <p:tgtEl>
                                          <p:spTgt spid="109570">
                                            <p:txEl>
                                              <p:pRg st="11" end="11"/>
                                            </p:txEl>
                                          </p:spTgt>
                                        </p:tgtEl>
                                      </p:cBhvr>
                                    </p:animEffect>
                                    <p:set>
                                      <p:cBhvr>
                                        <p:cTn id="88" dur="1" fill="hold">
                                          <p:stCondLst>
                                            <p:cond delay="1999"/>
                                          </p:stCondLst>
                                        </p:cTn>
                                        <p:tgtEl>
                                          <p:spTgt spid="109570">
                                            <p:txEl>
                                              <p:pRg st="11" end="11"/>
                                            </p:txEl>
                                          </p:spTgt>
                                        </p:tgtEl>
                                        <p:attrNameLst>
                                          <p:attrName>style.visibility</p:attrName>
                                        </p:attrNameLst>
                                      </p:cBhvr>
                                      <p:to>
                                        <p:strVal val="hidden"/>
                                      </p:to>
                                    </p:set>
                                  </p:childTnLst>
                                </p:cTn>
                              </p:par>
                            </p:childTnLst>
                          </p:cTn>
                        </p:par>
                        <p:par>
                          <p:cTn id="89" fill="hold">
                            <p:stCondLst>
                              <p:cond delay="56500"/>
                            </p:stCondLst>
                            <p:childTnLst>
                              <p:par>
                                <p:cTn id="90" presetID="3" presetClass="exit" presetSubtype="10" fill="hold" nodeType="afterEffect">
                                  <p:stCondLst>
                                    <p:cond delay="0"/>
                                  </p:stCondLst>
                                  <p:childTnLst>
                                    <p:animEffect transition="out" filter="blinds(horizontal)">
                                      <p:cBhvr>
                                        <p:cTn id="91" dur="2000"/>
                                        <p:tgtEl>
                                          <p:spTgt spid="109570">
                                            <p:txEl>
                                              <p:pRg st="12" end="12"/>
                                            </p:txEl>
                                          </p:spTgt>
                                        </p:tgtEl>
                                      </p:cBhvr>
                                    </p:animEffect>
                                    <p:set>
                                      <p:cBhvr>
                                        <p:cTn id="92" dur="1" fill="hold">
                                          <p:stCondLst>
                                            <p:cond delay="1999"/>
                                          </p:stCondLst>
                                        </p:cTn>
                                        <p:tgtEl>
                                          <p:spTgt spid="109570">
                                            <p:txEl>
                                              <p:pRg st="12" end="12"/>
                                            </p:txEl>
                                          </p:spTgt>
                                        </p:tgtEl>
                                        <p:attrNameLst>
                                          <p:attrName>style.visibility</p:attrName>
                                        </p:attrNameLst>
                                      </p:cBhvr>
                                      <p:to>
                                        <p:strVal val="hidden"/>
                                      </p:to>
                                    </p:set>
                                  </p:childTnLst>
                                </p:cTn>
                              </p:par>
                            </p:childTnLst>
                          </p:cTn>
                        </p:par>
                        <p:par>
                          <p:cTn id="93" fill="hold">
                            <p:stCondLst>
                              <p:cond delay="58500"/>
                            </p:stCondLst>
                            <p:childTnLst>
                              <p:par>
                                <p:cTn id="94" presetID="3" presetClass="exit" presetSubtype="10" fill="hold" nodeType="afterEffect">
                                  <p:stCondLst>
                                    <p:cond delay="0"/>
                                  </p:stCondLst>
                                  <p:childTnLst>
                                    <p:animEffect transition="out" filter="blinds(horizontal)">
                                      <p:cBhvr>
                                        <p:cTn id="95" dur="2000"/>
                                        <p:tgtEl>
                                          <p:spTgt spid="109570">
                                            <p:txEl>
                                              <p:pRg st="13" end="13"/>
                                            </p:txEl>
                                          </p:spTgt>
                                        </p:tgtEl>
                                      </p:cBhvr>
                                    </p:animEffect>
                                    <p:set>
                                      <p:cBhvr>
                                        <p:cTn id="96" dur="1" fill="hold">
                                          <p:stCondLst>
                                            <p:cond delay="1999"/>
                                          </p:stCondLst>
                                        </p:cTn>
                                        <p:tgtEl>
                                          <p:spTgt spid="109570">
                                            <p:txEl>
                                              <p:pRg st="13" end="1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0" y="0"/>
            <a:ext cx="9144000" cy="6858000"/>
          </a:xfrm>
        </p:spPr>
        <p:txBody>
          <a:bodyPr>
            <a:normAutofit lnSpcReduction="10000"/>
          </a:bodyPr>
          <a:lstStyle/>
          <a:p>
            <a:pPr>
              <a:lnSpc>
                <a:spcPct val="80000"/>
              </a:lnSpc>
              <a:buFontTx/>
              <a:buNone/>
            </a:pPr>
            <a:r>
              <a:rPr lang="el-GR" sz="1600" i="1" dirty="0">
                <a:latin typeface="Times New Roman" pitchFamily="18" charset="0"/>
              </a:rPr>
              <a:t>                                         </a:t>
            </a:r>
            <a:endParaRPr lang="en-US" sz="1600" i="1" dirty="0">
              <a:latin typeface="Times New Roman" pitchFamily="18" charset="0"/>
            </a:endParaRPr>
          </a:p>
          <a:p>
            <a:pPr>
              <a:lnSpc>
                <a:spcPct val="80000"/>
              </a:lnSpc>
              <a:buFontTx/>
              <a:buNone/>
            </a:pPr>
            <a:endParaRPr lang="en-US" sz="2000" dirty="0"/>
          </a:p>
          <a:p>
            <a:pPr>
              <a:lnSpc>
                <a:spcPct val="80000"/>
              </a:lnSpc>
              <a:buFontTx/>
              <a:buNone/>
            </a:pPr>
            <a:r>
              <a:rPr lang="el-GR" sz="2000" b="1" dirty="0"/>
              <a:t>	</a:t>
            </a:r>
            <a:r>
              <a:rPr lang="el-GR" sz="2800" b="1" i="1" u="sng" dirty="0">
                <a:solidFill>
                  <a:schemeClr val="tx2">
                    <a:lumMod val="50000"/>
                  </a:schemeClr>
                </a:solidFill>
                <a:latin typeface="Times New Roman" pitchFamily="18" charset="0"/>
              </a:rPr>
              <a:t>Υπολειμματική </a:t>
            </a:r>
            <a:r>
              <a:rPr lang="el-GR" sz="2800" b="1" i="1" u="sng" dirty="0" smtClean="0">
                <a:solidFill>
                  <a:schemeClr val="tx2">
                    <a:lumMod val="50000"/>
                  </a:schemeClr>
                </a:solidFill>
                <a:latin typeface="Times New Roman" pitchFamily="18" charset="0"/>
              </a:rPr>
              <a:t>Αξία</a:t>
            </a:r>
            <a:r>
              <a:rPr lang="el-GR" sz="2800" dirty="0" smtClean="0">
                <a:latin typeface="Times New Roman" pitchFamily="18" charset="0"/>
              </a:rPr>
              <a:t> </a:t>
            </a:r>
            <a:r>
              <a:rPr lang="el-GR" sz="2800" dirty="0">
                <a:latin typeface="Times New Roman" pitchFamily="18" charset="0"/>
              </a:rPr>
              <a:t>ενός αποσβέσιμου πάγιου περιουσιακού στοιχείου είναι η καθαρή ρευστοποιήσιμη αξία του, που υπολογίζεται να πραγματοποιηθεί κατά το τέλος της ωφέλιμης διάρκειας της ζωής του. </a:t>
            </a:r>
          </a:p>
          <a:p>
            <a:pPr>
              <a:lnSpc>
                <a:spcPct val="80000"/>
              </a:lnSpc>
              <a:buFontTx/>
              <a:buNone/>
            </a:pPr>
            <a:endParaRPr lang="el-GR" sz="2800" b="1" dirty="0">
              <a:latin typeface="Times New Roman" pitchFamily="18" charset="0"/>
            </a:endParaRPr>
          </a:p>
          <a:p>
            <a:pPr>
              <a:lnSpc>
                <a:spcPct val="80000"/>
              </a:lnSpc>
              <a:buFontTx/>
              <a:buNone/>
            </a:pPr>
            <a:r>
              <a:rPr lang="el-GR" sz="2800" b="1" dirty="0">
                <a:latin typeface="Times New Roman" pitchFamily="18" charset="0"/>
              </a:rPr>
              <a:t>	</a:t>
            </a:r>
            <a:r>
              <a:rPr lang="el-GR" sz="2800" b="1" i="1" u="sng" dirty="0">
                <a:solidFill>
                  <a:srgbClr val="7030A0"/>
                </a:solidFill>
                <a:latin typeface="Times New Roman" pitchFamily="18" charset="0"/>
              </a:rPr>
              <a:t>Απόσβεση</a:t>
            </a:r>
            <a:r>
              <a:rPr lang="el-GR" sz="2800" dirty="0">
                <a:latin typeface="Times New Roman" pitchFamily="18" charset="0"/>
              </a:rPr>
              <a:t> είναι η χρονική κατανομή της αποσβεστέας αξίας του πάγιου περιουσιακού στοιχείου, που υπολογίζεται με βάση την ωφέλιμη διάρκεια ζωής του και, συνακόλουθα, η λογιστική απεικόνιση και ο καταλογισμός της σε καθεμία χρήση. Το ποσό της ετήσιας απόσβεσης αντιπροσωπεύει τη μείωση της αξίας του πάγιου στοιχείου, που επέρχεται λόγω της χρήσεώς του, της παρόδου του χρόνου και της οικονομικής του απαξίωσης. Οι αποσβέσεις κάθε χρήσεως βαρύνουν το λειτουργικό κόστος ή </a:t>
            </a:r>
            <a:r>
              <a:rPr lang="el-GR" sz="2800" dirty="0" smtClean="0">
                <a:latin typeface="Times New Roman" pitchFamily="18" charset="0"/>
              </a:rPr>
              <a:t>απευθείας </a:t>
            </a:r>
            <a:r>
              <a:rPr lang="el-GR" sz="2800" dirty="0">
                <a:latin typeface="Times New Roman" pitchFamily="18" charset="0"/>
              </a:rPr>
              <a:t>τα αποτελέσματα χρήσεως όταν πρόκειται για αποσβέσεις που δεν ενσωματώνονται στο λειτουργικό κόστος. </a:t>
            </a:r>
          </a:p>
          <a:p>
            <a:pPr>
              <a:lnSpc>
                <a:spcPct val="80000"/>
              </a:lnSpc>
              <a:buFontTx/>
              <a:buNone/>
            </a:pPr>
            <a:r>
              <a:rPr lang="el-GR" sz="2800" dirty="0">
                <a:latin typeface="Times New Roman" pitchFamily="18" charset="0"/>
              </a:rPr>
              <a:t>     </a:t>
            </a:r>
          </a:p>
          <a:p>
            <a:pPr>
              <a:lnSpc>
                <a:spcPct val="80000"/>
              </a:lnSpc>
              <a:buFontTx/>
              <a:buNone/>
            </a:pPr>
            <a:r>
              <a:rPr lang="el-GR" sz="2000" dirty="0">
                <a:latin typeface="Times New Roman" pitchFamily="18" charset="0"/>
              </a:rPr>
              <a:t>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8546">
                                            <p:txEl>
                                              <p:pRg st="2" end="2"/>
                                            </p:txEl>
                                          </p:spTgt>
                                        </p:tgtEl>
                                        <p:attrNameLst>
                                          <p:attrName>style.visibility</p:attrName>
                                        </p:attrNameLst>
                                      </p:cBhvr>
                                      <p:to>
                                        <p:strVal val="visible"/>
                                      </p:to>
                                    </p:set>
                                    <p:anim calcmode="lin" valueType="num">
                                      <p:cBhvr additive="base">
                                        <p:cTn id="7" dur="2000" fill="hold"/>
                                        <p:tgtEl>
                                          <p:spTgt spid="108546">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08546">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5000"/>
                                  </p:stCondLst>
                                  <p:childTnLst>
                                    <p:set>
                                      <p:cBhvr>
                                        <p:cTn id="11" dur="1" fill="hold">
                                          <p:stCondLst>
                                            <p:cond delay="0"/>
                                          </p:stCondLst>
                                        </p:cTn>
                                        <p:tgtEl>
                                          <p:spTgt spid="108546">
                                            <p:txEl>
                                              <p:pRg st="4" end="4"/>
                                            </p:txEl>
                                          </p:spTgt>
                                        </p:tgtEl>
                                        <p:attrNameLst>
                                          <p:attrName>style.visibility</p:attrName>
                                        </p:attrNameLst>
                                      </p:cBhvr>
                                      <p:to>
                                        <p:strVal val="visible"/>
                                      </p:to>
                                    </p:set>
                                    <p:anim calcmode="lin" valueType="num">
                                      <p:cBhvr additive="base">
                                        <p:cTn id="12" dur="2000" fill="hold"/>
                                        <p:tgtEl>
                                          <p:spTgt spid="108546">
                                            <p:txEl>
                                              <p:pRg st="4" end="4"/>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08546">
                                            <p:txEl>
                                              <p:pRg st="4" end="4"/>
                                            </p:txEl>
                                          </p:spTgt>
                                        </p:tgtEl>
                                        <p:attrNameLst>
                                          <p:attrName>ppt_y</p:attrName>
                                        </p:attrNameLst>
                                      </p:cBhvr>
                                      <p:tavLst>
                                        <p:tav tm="0">
                                          <p:val>
                                            <p:strVal val="1+#ppt_h/2"/>
                                          </p:val>
                                        </p:tav>
                                        <p:tav tm="100000">
                                          <p:val>
                                            <p:strVal val="#ppt_y"/>
                                          </p:val>
                                        </p:tav>
                                      </p:tavLst>
                                    </p:anim>
                                  </p:childTnLst>
                                </p:cTn>
                              </p:par>
                            </p:childTnLst>
                          </p:cTn>
                        </p:par>
                        <p:par>
                          <p:cTn id="14" fill="hold">
                            <p:stCondLst>
                              <p:cond delay="9000"/>
                            </p:stCondLst>
                            <p:childTnLst>
                              <p:par>
                                <p:cTn id="15" presetID="3" presetClass="exit" presetSubtype="10" fill="hold" nodeType="afterEffect">
                                  <p:stCondLst>
                                    <p:cond delay="7000"/>
                                  </p:stCondLst>
                                  <p:childTnLst>
                                    <p:animEffect transition="out" filter="blinds(horizontal)">
                                      <p:cBhvr>
                                        <p:cTn id="16" dur="2000"/>
                                        <p:tgtEl>
                                          <p:spTgt spid="108546">
                                            <p:txEl>
                                              <p:pRg st="2" end="2"/>
                                            </p:txEl>
                                          </p:spTgt>
                                        </p:tgtEl>
                                      </p:cBhvr>
                                    </p:animEffect>
                                    <p:set>
                                      <p:cBhvr>
                                        <p:cTn id="17" dur="1" fill="hold">
                                          <p:stCondLst>
                                            <p:cond delay="1999"/>
                                          </p:stCondLst>
                                        </p:cTn>
                                        <p:tgtEl>
                                          <p:spTgt spid="108546">
                                            <p:txEl>
                                              <p:pRg st="2" end="2"/>
                                            </p:txEl>
                                          </p:spTgt>
                                        </p:tgtEl>
                                        <p:attrNameLst>
                                          <p:attrName>style.visibility</p:attrName>
                                        </p:attrNameLst>
                                      </p:cBhvr>
                                      <p:to>
                                        <p:strVal val="hidden"/>
                                      </p:to>
                                    </p:set>
                                  </p:childTnLst>
                                </p:cTn>
                              </p:par>
                            </p:childTnLst>
                          </p:cTn>
                        </p:par>
                        <p:par>
                          <p:cTn id="18" fill="hold">
                            <p:stCondLst>
                              <p:cond delay="18000"/>
                            </p:stCondLst>
                            <p:childTnLst>
                              <p:par>
                                <p:cTn id="19" presetID="3" presetClass="exit" presetSubtype="10" fill="hold" nodeType="afterEffect">
                                  <p:stCondLst>
                                    <p:cond delay="0"/>
                                  </p:stCondLst>
                                  <p:childTnLst>
                                    <p:animEffect transition="out" filter="blinds(horizontal)">
                                      <p:cBhvr>
                                        <p:cTn id="20" dur="2000"/>
                                        <p:tgtEl>
                                          <p:spTgt spid="108546">
                                            <p:txEl>
                                              <p:pRg st="4" end="4"/>
                                            </p:txEl>
                                          </p:spTgt>
                                        </p:tgtEl>
                                      </p:cBhvr>
                                    </p:animEffect>
                                    <p:set>
                                      <p:cBhvr>
                                        <p:cTn id="21" dur="1" fill="hold">
                                          <p:stCondLst>
                                            <p:cond delay="1999"/>
                                          </p:stCondLst>
                                        </p:cTn>
                                        <p:tgtEl>
                                          <p:spTgt spid="108546">
                                            <p:txEl>
                                              <p:pRg st="4" end="4"/>
                                            </p:txEl>
                                          </p:spTgt>
                                        </p:tgtEl>
                                        <p:attrNameLst>
                                          <p:attrName>style.visibility</p:attrName>
                                        </p:attrNameLst>
                                      </p:cBhvr>
                                      <p:to>
                                        <p:strVal val="hidden"/>
                                      </p:to>
                                    </p:set>
                                  </p:childTnLst>
                                </p:cTn>
                              </p:par>
                            </p:childTnLst>
                          </p:cTn>
                        </p:par>
                        <p:par>
                          <p:cTn id="22" fill="hold">
                            <p:stCondLst>
                              <p:cond delay="20000"/>
                            </p:stCondLst>
                            <p:childTnLst>
                              <p:par>
                                <p:cTn id="23" presetID="5" presetClass="entr" presetSubtype="10" fill="hold" nodeType="afterEffect">
                                  <p:stCondLst>
                                    <p:cond delay="7000"/>
                                  </p:stCondLst>
                                  <p:childTnLst>
                                    <p:set>
                                      <p:cBhvr>
                                        <p:cTn id="24" dur="1" fill="hold">
                                          <p:stCondLst>
                                            <p:cond delay="0"/>
                                          </p:stCondLst>
                                        </p:cTn>
                                        <p:tgtEl>
                                          <p:spTgt spid="108546">
                                            <p:txEl>
                                              <p:pRg st="6" end="6"/>
                                            </p:txEl>
                                          </p:spTgt>
                                        </p:tgtEl>
                                        <p:attrNameLst>
                                          <p:attrName>style.visibility</p:attrName>
                                        </p:attrNameLst>
                                      </p:cBhvr>
                                      <p:to>
                                        <p:strVal val="visible"/>
                                      </p:to>
                                    </p:set>
                                    <p:animEffect transition="in" filter="checkerboard(across)">
                                      <p:cBhvr>
                                        <p:cTn id="25" dur="2000"/>
                                        <p:tgtEl>
                                          <p:spTgt spid="108546">
                                            <p:txEl>
                                              <p:pRg st="6" end="6"/>
                                            </p:txEl>
                                          </p:spTgt>
                                        </p:tgtEl>
                                      </p:cBhvr>
                                    </p:animEffect>
                                  </p:childTnLst>
                                </p:cTn>
                              </p:par>
                            </p:childTnLst>
                          </p:cTn>
                        </p:par>
                        <p:par>
                          <p:cTn id="26" fill="hold">
                            <p:stCondLst>
                              <p:cond delay="29000"/>
                            </p:stCondLst>
                            <p:childTnLst>
                              <p:par>
                                <p:cTn id="27" presetID="3" presetClass="exit" presetSubtype="10" fill="hold" nodeType="afterEffect">
                                  <p:stCondLst>
                                    <p:cond delay="7000"/>
                                  </p:stCondLst>
                                  <p:childTnLst>
                                    <p:animEffect transition="out" filter="blinds(horizontal)">
                                      <p:cBhvr>
                                        <p:cTn id="28" dur="2000"/>
                                        <p:tgtEl>
                                          <p:spTgt spid="108546">
                                            <p:txEl>
                                              <p:pRg st="6" end="6"/>
                                            </p:txEl>
                                          </p:spTgt>
                                        </p:tgtEl>
                                      </p:cBhvr>
                                    </p:animEffect>
                                    <p:set>
                                      <p:cBhvr>
                                        <p:cTn id="29" dur="1" fill="hold">
                                          <p:stCondLst>
                                            <p:cond delay="1999"/>
                                          </p:stCondLst>
                                        </p:cTn>
                                        <p:tgtEl>
                                          <p:spTgt spid="108546">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body" idx="1"/>
          </p:nvPr>
        </p:nvSpPr>
        <p:spPr>
          <a:xfrm>
            <a:off x="0" y="0"/>
            <a:ext cx="9144000" cy="6858000"/>
          </a:xfrm>
        </p:spPr>
        <p:txBody>
          <a:bodyPr>
            <a:normAutofit fontScale="62500" lnSpcReduction="20000"/>
          </a:bodyPr>
          <a:lstStyle/>
          <a:p>
            <a:pPr>
              <a:lnSpc>
                <a:spcPct val="80000"/>
              </a:lnSpc>
              <a:buFontTx/>
              <a:buNone/>
            </a:pPr>
            <a:r>
              <a:rPr lang="el-GR" sz="1600" dirty="0">
                <a:latin typeface="Times New Roman" pitchFamily="18" charset="0"/>
              </a:rPr>
              <a:t>                                      </a:t>
            </a:r>
            <a:endParaRPr lang="en-US" sz="1600" i="1" dirty="0">
              <a:latin typeface="Times New Roman" pitchFamily="18" charset="0"/>
            </a:endParaRPr>
          </a:p>
          <a:p>
            <a:pPr algn="ctr">
              <a:lnSpc>
                <a:spcPct val="80000"/>
              </a:lnSpc>
              <a:buFontTx/>
              <a:buNone/>
            </a:pPr>
            <a:r>
              <a:rPr lang="el-GR" sz="2000" dirty="0" smtClean="0">
                <a:latin typeface="Times New Roman" pitchFamily="18" charset="0"/>
              </a:rPr>
              <a:t> </a:t>
            </a:r>
            <a:r>
              <a:rPr lang="el-GR" sz="2400" b="1" u="sng" dirty="0" smtClean="0">
                <a:solidFill>
                  <a:srgbClr val="0000CC"/>
                </a:solidFill>
                <a:latin typeface="Times New Roman" pitchFamily="18" charset="0"/>
              </a:rPr>
              <a:t>Γενικές Αρχές Λογισμού των Αποσβέσεων</a:t>
            </a:r>
          </a:p>
          <a:p>
            <a:pPr algn="ctr">
              <a:lnSpc>
                <a:spcPct val="80000"/>
              </a:lnSpc>
              <a:buFontTx/>
              <a:buNone/>
            </a:pPr>
            <a:r>
              <a:rPr lang="el-GR" sz="2400" b="1" dirty="0" smtClean="0">
                <a:solidFill>
                  <a:srgbClr val="0000CC"/>
                </a:solidFill>
                <a:latin typeface="Times New Roman" pitchFamily="18" charset="0"/>
              </a:rPr>
              <a:t>	      </a:t>
            </a:r>
            <a:r>
              <a:rPr lang="el-GR" sz="2400" b="1" u="sng" dirty="0" smtClean="0">
                <a:solidFill>
                  <a:srgbClr val="0000CC"/>
                </a:solidFill>
                <a:latin typeface="Times New Roman" pitchFamily="18" charset="0"/>
              </a:rPr>
              <a:t>Βάσει της Ελληνικής Φορολογικής Νομοθεσίας</a:t>
            </a:r>
            <a:r>
              <a:rPr lang="el-GR" sz="2000" u="sng" dirty="0" smtClean="0">
                <a:solidFill>
                  <a:srgbClr val="0000CC"/>
                </a:solidFill>
                <a:latin typeface="Times New Roman" pitchFamily="18" charset="0"/>
              </a:rPr>
              <a:t> </a:t>
            </a:r>
          </a:p>
          <a:p>
            <a:pPr>
              <a:lnSpc>
                <a:spcPct val="80000"/>
              </a:lnSpc>
              <a:buFontTx/>
              <a:buNone/>
            </a:pPr>
            <a:endParaRPr lang="el-GR" sz="2000" u="sng" dirty="0" smtClean="0">
              <a:latin typeface="Times New Roman" pitchFamily="18" charset="0"/>
            </a:endParaRPr>
          </a:p>
          <a:p>
            <a:pPr>
              <a:lnSpc>
                <a:spcPct val="170000"/>
              </a:lnSpc>
              <a:spcBef>
                <a:spcPts val="0"/>
              </a:spcBef>
              <a:buFontTx/>
              <a:buNone/>
            </a:pPr>
            <a:r>
              <a:rPr lang="el-GR" sz="2000" dirty="0" smtClean="0">
                <a:latin typeface="Times New Roman" pitchFamily="18" charset="0"/>
              </a:rPr>
              <a:t>	</a:t>
            </a:r>
            <a:r>
              <a:rPr lang="el-GR" sz="2200" b="1" dirty="0" smtClean="0">
                <a:solidFill>
                  <a:srgbClr val="993366"/>
                </a:solidFill>
                <a:latin typeface="Times New Roman" pitchFamily="18" charset="0"/>
              </a:rPr>
              <a:t>α)</a:t>
            </a:r>
            <a:r>
              <a:rPr lang="el-GR" sz="2200" dirty="0" smtClean="0">
                <a:latin typeface="Times New Roman" pitchFamily="18" charset="0"/>
              </a:rPr>
              <a:t> Για τον υπολογισμό των αποσβέσεων εφαρμόζεται η σταθερή μέθοδος απόσβεσης, δηλαδή η </a:t>
            </a:r>
            <a:r>
              <a:rPr lang="el-GR" sz="2200" dirty="0" err="1" smtClean="0">
                <a:latin typeface="Times New Roman" pitchFamily="18" charset="0"/>
              </a:rPr>
              <a:t>αποσβεστέα</a:t>
            </a:r>
            <a:r>
              <a:rPr lang="el-GR" sz="2200" dirty="0" smtClean="0">
                <a:latin typeface="Times New Roman" pitchFamily="18" charset="0"/>
              </a:rPr>
              <a:t> αξία των παγίων περιουσιακών στοιχείων κατανέμεται σε κάθε λογιστική χρήση, κατά τη διάρκεια της ωφέλιμης ζωής τους, με ομοιόμορφο τρόπο με εξαίρεση τα καινούργια μηχανήματα τα οποία οι βιομηχανίες, βιοτεχνίες, μεταλλεία και λατομεία αγοράζουν, οι αποσβέσεις των οποίων μπορούν να γίνουν και με τη φθίνουσα μέθοδο. </a:t>
            </a:r>
            <a:endParaRPr lang="en-US" sz="2200" i="1" dirty="0"/>
          </a:p>
          <a:p>
            <a:pPr>
              <a:lnSpc>
                <a:spcPct val="170000"/>
              </a:lnSpc>
              <a:spcBef>
                <a:spcPts val="0"/>
              </a:spcBef>
              <a:buFontTx/>
              <a:buNone/>
            </a:pPr>
            <a:r>
              <a:rPr lang="el-GR" sz="2200" dirty="0">
                <a:latin typeface="Times New Roman" pitchFamily="18" charset="0"/>
              </a:rPr>
              <a:t>	</a:t>
            </a:r>
            <a:endParaRPr lang="el-GR" sz="2200" dirty="0" smtClean="0">
              <a:latin typeface="Times New Roman" pitchFamily="18" charset="0"/>
            </a:endParaRPr>
          </a:p>
          <a:p>
            <a:pPr>
              <a:lnSpc>
                <a:spcPct val="170000"/>
              </a:lnSpc>
              <a:spcBef>
                <a:spcPts val="0"/>
              </a:spcBef>
              <a:buFontTx/>
              <a:buNone/>
            </a:pPr>
            <a:r>
              <a:rPr lang="el-GR" sz="2200" b="1" dirty="0" smtClean="0">
                <a:solidFill>
                  <a:srgbClr val="993366"/>
                </a:solidFill>
                <a:latin typeface="Times New Roman" pitchFamily="18" charset="0"/>
              </a:rPr>
              <a:t>β</a:t>
            </a:r>
            <a:r>
              <a:rPr lang="el-GR" sz="2200" b="1" dirty="0">
                <a:solidFill>
                  <a:srgbClr val="993366"/>
                </a:solidFill>
                <a:latin typeface="Times New Roman" pitchFamily="18" charset="0"/>
              </a:rPr>
              <a:t>)</a:t>
            </a:r>
            <a:r>
              <a:rPr lang="el-GR" sz="2200" dirty="0">
                <a:latin typeface="Times New Roman" pitchFamily="18" charset="0"/>
              </a:rPr>
              <a:t> Οι αποσβέσεις υπολογίζονται με βάση τους προβλεπόμενους από την κείμενη νομοθεσία συντελεστές ετήσιας τακτικής απόσβεσης για κάθε κατηγορία αποσβέσιμων πάγιων στοιχείων. Οι συντελεστές αυτοί, κατά τεκμήριο, καλύπτουν τη φυσική φθορά (από τη χρήση και από τη πάροδο του χρόνου) καθώς και την οικονομική απαξίωση των οικείων στοιχείων. </a:t>
            </a:r>
          </a:p>
          <a:p>
            <a:pPr>
              <a:lnSpc>
                <a:spcPct val="170000"/>
              </a:lnSpc>
              <a:spcBef>
                <a:spcPts val="0"/>
              </a:spcBef>
              <a:buFontTx/>
              <a:buNone/>
            </a:pPr>
            <a:r>
              <a:rPr lang="el-GR" sz="2200" dirty="0">
                <a:latin typeface="Times New Roman" pitchFamily="18" charset="0"/>
              </a:rPr>
              <a:t>	</a:t>
            </a:r>
            <a:r>
              <a:rPr lang="el-GR" sz="2200" b="1" dirty="0">
                <a:solidFill>
                  <a:srgbClr val="993366"/>
                </a:solidFill>
                <a:latin typeface="Times New Roman" pitchFamily="18" charset="0"/>
              </a:rPr>
              <a:t>γ)</a:t>
            </a:r>
            <a:r>
              <a:rPr lang="el-GR" sz="2200" dirty="0">
                <a:latin typeface="Times New Roman" pitchFamily="18" charset="0"/>
              </a:rPr>
              <a:t> Δεν επιτρέπεται ο λογισμός αποσβέσεων με συντελεστές μεγαλύτερους από εκείνους που προβλέπονται από την κείμενη νομοθεσία.</a:t>
            </a:r>
          </a:p>
          <a:p>
            <a:pPr>
              <a:lnSpc>
                <a:spcPct val="170000"/>
              </a:lnSpc>
              <a:spcBef>
                <a:spcPts val="0"/>
              </a:spcBef>
              <a:buFontTx/>
              <a:buNone/>
            </a:pPr>
            <a:r>
              <a:rPr lang="el-GR" sz="2200" dirty="0">
                <a:latin typeface="Times New Roman" pitchFamily="18" charset="0"/>
              </a:rPr>
              <a:t>	</a:t>
            </a:r>
            <a:r>
              <a:rPr lang="el-GR" sz="2200" b="1" dirty="0">
                <a:solidFill>
                  <a:srgbClr val="993366"/>
                </a:solidFill>
                <a:latin typeface="Times New Roman" pitchFamily="18" charset="0"/>
              </a:rPr>
              <a:t>δ)</a:t>
            </a:r>
            <a:r>
              <a:rPr lang="el-GR" sz="2200" dirty="0">
                <a:latin typeface="Times New Roman" pitchFamily="18" charset="0"/>
              </a:rPr>
              <a:t> Η διενέργεια αποσβέσεων για κάθε έτος με τους θεσπιζόμενους συντελεστές είναι υποχρεωτική ανεξάρτητα από την ύπαρξη ή μη κερδών. </a:t>
            </a:r>
          </a:p>
          <a:p>
            <a:pPr>
              <a:lnSpc>
                <a:spcPct val="170000"/>
              </a:lnSpc>
              <a:spcBef>
                <a:spcPts val="0"/>
              </a:spcBef>
              <a:buFontTx/>
              <a:buNone/>
            </a:pPr>
            <a:r>
              <a:rPr lang="el-GR" sz="2200" dirty="0">
                <a:latin typeface="Times New Roman" pitchFamily="18" charset="0"/>
              </a:rPr>
              <a:t>	</a:t>
            </a:r>
            <a:r>
              <a:rPr lang="el-GR" sz="2200" b="1" dirty="0">
                <a:solidFill>
                  <a:srgbClr val="993366"/>
                </a:solidFill>
                <a:latin typeface="Times New Roman" pitchFamily="18" charset="0"/>
              </a:rPr>
              <a:t>ε)</a:t>
            </a:r>
            <a:r>
              <a:rPr lang="el-GR" sz="2200" dirty="0">
                <a:latin typeface="Times New Roman" pitchFamily="18" charset="0"/>
              </a:rPr>
              <a:t> Ο υπολογισμός των αποσβέσεων γίνεται από τη στιγμή που τo πάγιο αρχίζει να χρησιμοποιείται ή να λειτουργεί. Αν ο χρόνος αυτός δεν συμπίπτει με την έναρξη της λoγιστικής χρήσεως, η απόσβεση υπολογίζεται σε τόσα δωδέκατα της ετήσιας αποσβέσεως, όσοι είναι οι μήνες μέχρι το τέλος της χρήσεως, στους οποίους περιλαμβάνεται και ο μήνας μέσα στον οποίο το πάγιο στοιχείο αρχίζει να χρησιμοποιείται ή να λειτουργεί. </a:t>
            </a:r>
          </a:p>
          <a:p>
            <a:pPr>
              <a:lnSpc>
                <a:spcPct val="80000"/>
              </a:lnSpc>
              <a:buFontTx/>
              <a:buNone/>
            </a:pPr>
            <a:r>
              <a:rPr lang="el-GR" sz="2200" dirty="0">
                <a:latin typeface="Times New Roman" pitchFamily="18" charset="0"/>
              </a:rPr>
              <a:t>	</a:t>
            </a:r>
          </a:p>
          <a:p>
            <a:pPr>
              <a:lnSpc>
                <a:spcPct val="80000"/>
              </a:lnSpc>
              <a:buFontTx/>
              <a:buNone/>
            </a:pPr>
            <a:r>
              <a:rPr lang="el-GR" sz="2200" dirty="0"/>
              <a:t> </a:t>
            </a:r>
            <a:endParaRPr lang="en-US" sz="2200" dirty="0"/>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7522">
                                            <p:txEl>
                                              <p:pRg st="5" end="5"/>
                                            </p:txEl>
                                          </p:spTgt>
                                        </p:tgtEl>
                                        <p:attrNameLst>
                                          <p:attrName>style.visibility</p:attrName>
                                        </p:attrNameLst>
                                      </p:cBhvr>
                                      <p:to>
                                        <p:strVal val="visible"/>
                                      </p:to>
                                    </p:set>
                                    <p:anim calcmode="lin" valueType="num">
                                      <p:cBhvr additive="base">
                                        <p:cTn id="7" dur="2000" fill="hold"/>
                                        <p:tgtEl>
                                          <p:spTgt spid="107522">
                                            <p:txEl>
                                              <p:pRg st="5" end="5"/>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07522">
                                            <p:txEl>
                                              <p:pRg st="5" end="5"/>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07522">
                                            <p:txEl>
                                              <p:pRg st="6" end="6"/>
                                            </p:txEl>
                                          </p:spTgt>
                                        </p:tgtEl>
                                        <p:attrNameLst>
                                          <p:attrName>style.visibility</p:attrName>
                                        </p:attrNameLst>
                                      </p:cBhvr>
                                      <p:to>
                                        <p:strVal val="visible"/>
                                      </p:to>
                                    </p:set>
                                    <p:anim calcmode="lin" valueType="num">
                                      <p:cBhvr additive="base">
                                        <p:cTn id="12" dur="2000" fill="hold"/>
                                        <p:tgtEl>
                                          <p:spTgt spid="107522">
                                            <p:txEl>
                                              <p:pRg st="6" end="6"/>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07522">
                                            <p:txEl>
                                              <p:pRg st="6" end="6"/>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107522">
                                            <p:txEl>
                                              <p:pRg st="7" end="7"/>
                                            </p:txEl>
                                          </p:spTgt>
                                        </p:tgtEl>
                                        <p:attrNameLst>
                                          <p:attrName>style.visibility</p:attrName>
                                        </p:attrNameLst>
                                      </p:cBhvr>
                                      <p:to>
                                        <p:strVal val="visible"/>
                                      </p:to>
                                    </p:set>
                                    <p:anim calcmode="lin" valueType="num">
                                      <p:cBhvr additive="base">
                                        <p:cTn id="17" dur="2000" fill="hold"/>
                                        <p:tgtEl>
                                          <p:spTgt spid="107522">
                                            <p:txEl>
                                              <p:pRg st="7" end="7"/>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07522">
                                            <p:txEl>
                                              <p:pRg st="7" end="7"/>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107522">
                                            <p:txEl>
                                              <p:pRg st="8" end="8"/>
                                            </p:txEl>
                                          </p:spTgt>
                                        </p:tgtEl>
                                        <p:attrNameLst>
                                          <p:attrName>style.visibility</p:attrName>
                                        </p:attrNameLst>
                                      </p:cBhvr>
                                      <p:to>
                                        <p:strVal val="visible"/>
                                      </p:to>
                                    </p:set>
                                    <p:anim calcmode="lin" valueType="num">
                                      <p:cBhvr additive="base">
                                        <p:cTn id="22" dur="2000" fill="hold"/>
                                        <p:tgtEl>
                                          <p:spTgt spid="107522">
                                            <p:txEl>
                                              <p:pRg st="8" end="8"/>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07522">
                                            <p:txEl>
                                              <p:pRg st="8" end="8"/>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0"/>
                                  </p:stCondLst>
                                  <p:childTnLst>
                                    <p:set>
                                      <p:cBhvr>
                                        <p:cTn id="26" dur="1" fill="hold">
                                          <p:stCondLst>
                                            <p:cond delay="0"/>
                                          </p:stCondLst>
                                        </p:cTn>
                                        <p:tgtEl>
                                          <p:spTgt spid="107522">
                                            <p:txEl>
                                              <p:pRg st="9" end="9"/>
                                            </p:txEl>
                                          </p:spTgt>
                                        </p:tgtEl>
                                        <p:attrNameLst>
                                          <p:attrName>style.visibility</p:attrName>
                                        </p:attrNameLst>
                                      </p:cBhvr>
                                      <p:to>
                                        <p:strVal val="visible"/>
                                      </p:to>
                                    </p:set>
                                    <p:anim calcmode="lin" valueType="num">
                                      <p:cBhvr additive="base">
                                        <p:cTn id="27" dur="2000" fill="hold"/>
                                        <p:tgtEl>
                                          <p:spTgt spid="107522">
                                            <p:txEl>
                                              <p:pRg st="9" end="9"/>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07522">
                                            <p:txEl>
                                              <p:pRg st="9" end="9"/>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nodeType="afterEffect">
                                  <p:stCondLst>
                                    <p:cond delay="0"/>
                                  </p:stCondLst>
                                  <p:childTnLst>
                                    <p:set>
                                      <p:cBhvr>
                                        <p:cTn id="31" dur="1" fill="hold">
                                          <p:stCondLst>
                                            <p:cond delay="0"/>
                                          </p:stCondLst>
                                        </p:cTn>
                                        <p:tgtEl>
                                          <p:spTgt spid="107522">
                                            <p:txEl>
                                              <p:pRg st="10" end="10"/>
                                            </p:txEl>
                                          </p:spTgt>
                                        </p:tgtEl>
                                        <p:attrNameLst>
                                          <p:attrName>style.visibility</p:attrName>
                                        </p:attrNameLst>
                                      </p:cBhvr>
                                      <p:to>
                                        <p:strVal val="visible"/>
                                      </p:to>
                                    </p:set>
                                    <p:anim calcmode="lin" valueType="num">
                                      <p:cBhvr additive="base">
                                        <p:cTn id="32" dur="2000" fill="hold"/>
                                        <p:tgtEl>
                                          <p:spTgt spid="107522">
                                            <p:txEl>
                                              <p:pRg st="10" end="10"/>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07522">
                                            <p:txEl>
                                              <p:pRg st="10" end="1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3" presetClass="exit" presetSubtype="10" fill="hold" nodeType="afterEffect">
                                  <p:stCondLst>
                                    <p:cond delay="14000"/>
                                  </p:stCondLst>
                                  <p:childTnLst>
                                    <p:animEffect transition="out" filter="blinds(horizontal)">
                                      <p:cBhvr>
                                        <p:cTn id="36" dur="2000"/>
                                        <p:tgtEl>
                                          <p:spTgt spid="107522">
                                            <p:txEl>
                                              <p:pRg st="5" end="5"/>
                                            </p:txEl>
                                          </p:spTgt>
                                        </p:tgtEl>
                                      </p:cBhvr>
                                    </p:animEffect>
                                    <p:set>
                                      <p:cBhvr>
                                        <p:cTn id="37" dur="1" fill="hold">
                                          <p:stCondLst>
                                            <p:cond delay="1999"/>
                                          </p:stCondLst>
                                        </p:cTn>
                                        <p:tgtEl>
                                          <p:spTgt spid="107522">
                                            <p:txEl>
                                              <p:pRg st="5" end="5"/>
                                            </p:txEl>
                                          </p:spTgt>
                                        </p:tgtEl>
                                        <p:attrNameLst>
                                          <p:attrName>style.visibility</p:attrName>
                                        </p:attrNameLst>
                                      </p:cBhvr>
                                      <p:to>
                                        <p:strVal val="hidden"/>
                                      </p:to>
                                    </p:set>
                                  </p:childTnLst>
                                </p:cTn>
                              </p:par>
                            </p:childTnLst>
                          </p:cTn>
                        </p:par>
                        <p:par>
                          <p:cTn id="38" fill="hold">
                            <p:stCondLst>
                              <p:cond delay="28000"/>
                            </p:stCondLst>
                            <p:childTnLst>
                              <p:par>
                                <p:cTn id="39" presetID="3" presetClass="exit" presetSubtype="10" fill="hold" nodeType="afterEffect">
                                  <p:stCondLst>
                                    <p:cond delay="14000"/>
                                  </p:stCondLst>
                                  <p:childTnLst>
                                    <p:animEffect transition="out" filter="blinds(horizontal)">
                                      <p:cBhvr>
                                        <p:cTn id="40" dur="2000"/>
                                        <p:tgtEl>
                                          <p:spTgt spid="107522">
                                            <p:txEl>
                                              <p:pRg st="6" end="6"/>
                                            </p:txEl>
                                          </p:spTgt>
                                        </p:tgtEl>
                                      </p:cBhvr>
                                    </p:animEffect>
                                    <p:set>
                                      <p:cBhvr>
                                        <p:cTn id="41" dur="1" fill="hold">
                                          <p:stCondLst>
                                            <p:cond delay="1999"/>
                                          </p:stCondLst>
                                        </p:cTn>
                                        <p:tgtEl>
                                          <p:spTgt spid="107522">
                                            <p:txEl>
                                              <p:pRg st="6" end="6"/>
                                            </p:txEl>
                                          </p:spTgt>
                                        </p:tgtEl>
                                        <p:attrNameLst>
                                          <p:attrName>style.visibility</p:attrName>
                                        </p:attrNameLst>
                                      </p:cBhvr>
                                      <p:to>
                                        <p:strVal val="hidden"/>
                                      </p:to>
                                    </p:set>
                                  </p:childTnLst>
                                </p:cTn>
                              </p:par>
                            </p:childTnLst>
                          </p:cTn>
                        </p:par>
                        <p:par>
                          <p:cTn id="42" fill="hold">
                            <p:stCondLst>
                              <p:cond delay="44000"/>
                            </p:stCondLst>
                            <p:childTnLst>
                              <p:par>
                                <p:cTn id="43" presetID="3" presetClass="exit" presetSubtype="10" fill="hold" nodeType="afterEffect">
                                  <p:stCondLst>
                                    <p:cond delay="0"/>
                                  </p:stCondLst>
                                  <p:childTnLst>
                                    <p:animEffect transition="out" filter="blinds(horizontal)">
                                      <p:cBhvr>
                                        <p:cTn id="44" dur="2000"/>
                                        <p:tgtEl>
                                          <p:spTgt spid="107522">
                                            <p:txEl>
                                              <p:pRg st="7" end="7"/>
                                            </p:txEl>
                                          </p:spTgt>
                                        </p:tgtEl>
                                      </p:cBhvr>
                                    </p:animEffect>
                                    <p:set>
                                      <p:cBhvr>
                                        <p:cTn id="45" dur="1" fill="hold">
                                          <p:stCondLst>
                                            <p:cond delay="1999"/>
                                          </p:stCondLst>
                                        </p:cTn>
                                        <p:tgtEl>
                                          <p:spTgt spid="107522">
                                            <p:txEl>
                                              <p:pRg st="7" end="7"/>
                                            </p:txEl>
                                          </p:spTgt>
                                        </p:tgtEl>
                                        <p:attrNameLst>
                                          <p:attrName>style.visibility</p:attrName>
                                        </p:attrNameLst>
                                      </p:cBhvr>
                                      <p:to>
                                        <p:strVal val="hidden"/>
                                      </p:to>
                                    </p:set>
                                  </p:childTnLst>
                                </p:cTn>
                              </p:par>
                            </p:childTnLst>
                          </p:cTn>
                        </p:par>
                        <p:par>
                          <p:cTn id="46" fill="hold">
                            <p:stCondLst>
                              <p:cond delay="46000"/>
                            </p:stCondLst>
                            <p:childTnLst>
                              <p:par>
                                <p:cTn id="47" presetID="3" presetClass="exit" presetSubtype="10" fill="hold" nodeType="afterEffect">
                                  <p:stCondLst>
                                    <p:cond delay="0"/>
                                  </p:stCondLst>
                                  <p:childTnLst>
                                    <p:animEffect transition="out" filter="blinds(horizontal)">
                                      <p:cBhvr>
                                        <p:cTn id="48" dur="2000"/>
                                        <p:tgtEl>
                                          <p:spTgt spid="107522">
                                            <p:txEl>
                                              <p:pRg st="8" end="8"/>
                                            </p:txEl>
                                          </p:spTgt>
                                        </p:tgtEl>
                                      </p:cBhvr>
                                    </p:animEffect>
                                    <p:set>
                                      <p:cBhvr>
                                        <p:cTn id="49" dur="1" fill="hold">
                                          <p:stCondLst>
                                            <p:cond delay="1999"/>
                                          </p:stCondLst>
                                        </p:cTn>
                                        <p:tgtEl>
                                          <p:spTgt spid="107522">
                                            <p:txEl>
                                              <p:pRg st="8" end="8"/>
                                            </p:txEl>
                                          </p:spTgt>
                                        </p:tgtEl>
                                        <p:attrNameLst>
                                          <p:attrName>style.visibility</p:attrName>
                                        </p:attrNameLst>
                                      </p:cBhvr>
                                      <p:to>
                                        <p:strVal val="hidden"/>
                                      </p:to>
                                    </p:set>
                                  </p:childTnLst>
                                </p:cTn>
                              </p:par>
                            </p:childTnLst>
                          </p:cTn>
                        </p:par>
                        <p:par>
                          <p:cTn id="50" fill="hold">
                            <p:stCondLst>
                              <p:cond delay="48000"/>
                            </p:stCondLst>
                            <p:childTnLst>
                              <p:par>
                                <p:cTn id="51" presetID="3" presetClass="exit" presetSubtype="10" fill="hold" nodeType="afterEffect">
                                  <p:stCondLst>
                                    <p:cond delay="0"/>
                                  </p:stCondLst>
                                  <p:childTnLst>
                                    <p:animEffect transition="out" filter="blinds(horizontal)">
                                      <p:cBhvr>
                                        <p:cTn id="52" dur="2000"/>
                                        <p:tgtEl>
                                          <p:spTgt spid="107522">
                                            <p:txEl>
                                              <p:pRg st="9" end="9"/>
                                            </p:txEl>
                                          </p:spTgt>
                                        </p:tgtEl>
                                      </p:cBhvr>
                                    </p:animEffect>
                                    <p:set>
                                      <p:cBhvr>
                                        <p:cTn id="53" dur="1" fill="hold">
                                          <p:stCondLst>
                                            <p:cond delay="1999"/>
                                          </p:stCondLst>
                                        </p:cTn>
                                        <p:tgtEl>
                                          <p:spTgt spid="107522">
                                            <p:txEl>
                                              <p:pRg st="9" end="9"/>
                                            </p:txEl>
                                          </p:spTgt>
                                        </p:tgtEl>
                                        <p:attrNameLst>
                                          <p:attrName>style.visibility</p:attrName>
                                        </p:attrNameLst>
                                      </p:cBhvr>
                                      <p:to>
                                        <p:strVal val="hidden"/>
                                      </p:to>
                                    </p:set>
                                  </p:childTnLst>
                                </p:cTn>
                              </p:par>
                            </p:childTnLst>
                          </p:cTn>
                        </p:par>
                        <p:par>
                          <p:cTn id="54" fill="hold">
                            <p:stCondLst>
                              <p:cond delay="50000"/>
                            </p:stCondLst>
                            <p:childTnLst>
                              <p:par>
                                <p:cTn id="55" presetID="3" presetClass="exit" presetSubtype="10" fill="hold" nodeType="afterEffect">
                                  <p:stCondLst>
                                    <p:cond delay="0"/>
                                  </p:stCondLst>
                                  <p:childTnLst>
                                    <p:animEffect transition="out" filter="blinds(horizontal)">
                                      <p:cBhvr>
                                        <p:cTn id="56" dur="2000"/>
                                        <p:tgtEl>
                                          <p:spTgt spid="107522">
                                            <p:txEl>
                                              <p:pRg st="10" end="10"/>
                                            </p:txEl>
                                          </p:spTgt>
                                        </p:tgtEl>
                                      </p:cBhvr>
                                    </p:animEffect>
                                    <p:set>
                                      <p:cBhvr>
                                        <p:cTn id="57" dur="1" fill="hold">
                                          <p:stCondLst>
                                            <p:cond delay="1999"/>
                                          </p:stCondLst>
                                        </p:cTn>
                                        <p:tgtEl>
                                          <p:spTgt spid="107522">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idx="1"/>
          </p:nvPr>
        </p:nvSpPr>
        <p:spPr>
          <a:xfrm>
            <a:off x="468313" y="333375"/>
            <a:ext cx="8218487" cy="5792788"/>
          </a:xfrm>
        </p:spPr>
        <p:txBody>
          <a:bodyPr>
            <a:normAutofit lnSpcReduction="10000"/>
          </a:bodyPr>
          <a:lstStyle/>
          <a:p>
            <a:pPr>
              <a:lnSpc>
                <a:spcPct val="90000"/>
              </a:lnSpc>
            </a:pPr>
            <a:r>
              <a:rPr lang="el-GR" sz="2800" b="1" dirty="0" smtClean="0">
                <a:solidFill>
                  <a:srgbClr val="993366"/>
                </a:solidFill>
                <a:latin typeface="Times New Roman" pitchFamily="18" charset="0"/>
              </a:rPr>
              <a:t>στ)</a:t>
            </a:r>
            <a:r>
              <a:rPr lang="el-GR" sz="2800" dirty="0" smtClean="0">
                <a:latin typeface="Times New Roman" pitchFamily="18" charset="0"/>
              </a:rPr>
              <a:t> Οι αποσβέσεις των πάγιων στοιχείων τα οποία παραμένουν σε αδράνεια για χρονικό διάστημα που διαρκεί πέρα από έξι μήνες υπολογίζονται για το διάστημα αυτό με μειωμένους συντελεστές. Σημειώνεται ότι μέχρι σήμερα δεν έχουν καθορισθεί οι άνω μειωμένοι συντελεστές αδρανείας, ενώ τις αποσβέσεις αδρανείας, η επιχείρηση δεν μπορεί να τις δηλώσει ως φορολογικό έξοδο.</a:t>
            </a:r>
            <a:endParaRPr lang="el-GR" dirty="0" smtClean="0"/>
          </a:p>
          <a:p>
            <a:pPr eaLnBrk="1" hangingPunct="1">
              <a:lnSpc>
                <a:spcPct val="90000"/>
              </a:lnSpc>
            </a:pPr>
            <a:r>
              <a:rPr lang="el-GR" dirty="0" smtClean="0"/>
              <a:t>Με την </a:t>
            </a:r>
            <a:r>
              <a:rPr lang="el-GR" b="1" dirty="0" smtClean="0">
                <a:solidFill>
                  <a:srgbClr val="0000CC"/>
                </a:solidFill>
              </a:rPr>
              <a:t>απόσβεση </a:t>
            </a:r>
            <a:r>
              <a:rPr lang="el-GR" dirty="0" smtClean="0"/>
              <a:t>επανεισπράτεται η αξία του παγίου αφού αναγνωρίζεται φορολογικά ως έξοδο, αλλά </a:t>
            </a:r>
            <a:r>
              <a:rPr lang="el-GR" dirty="0" smtClean="0">
                <a:solidFill>
                  <a:srgbClr val="FF0000"/>
                </a:solidFill>
              </a:rPr>
              <a:t>δεν προκαλείται ταμειακή εκροή </a:t>
            </a:r>
            <a:r>
              <a:rPr lang="el-GR" dirty="0" smtClean="0"/>
              <a:t>όπως στα άλλα έξοδα</a:t>
            </a:r>
          </a:p>
          <a:p>
            <a:pPr eaLnBrk="1" hangingPunct="1">
              <a:lnSpc>
                <a:spcPct val="90000"/>
              </a:lnSpc>
            </a:pPr>
            <a:r>
              <a:rPr lang="el-GR" dirty="0" smtClean="0"/>
              <a:t>Υπάρχουν πάγια στα οποία αν και υπάρχει χρονική, λειτουργική φθορά δεν μειώνεται η πραγματική τους αξία, αλλά αντίθετα αυξάνεται, γιατί είναι </a:t>
            </a:r>
            <a:r>
              <a:rPr lang="el-GR" dirty="0" smtClean="0">
                <a:solidFill>
                  <a:srgbClr val="FF0000"/>
                </a:solidFill>
              </a:rPr>
              <a:t>μοναδικά</a:t>
            </a:r>
            <a:r>
              <a:rPr lang="el-GR" dirty="0" smtClean="0"/>
              <a:t> (κειμήλια, έργα τέχνης, αντίκες, αυθεντικοί πίνακες ζωγραφικής). Σε αυτά δεν γίνονται αποσβέσεις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idx="1"/>
          </p:nvPr>
        </p:nvSpPr>
        <p:spPr>
          <a:xfrm>
            <a:off x="395288" y="260350"/>
            <a:ext cx="8291512" cy="5865813"/>
          </a:xfrm>
        </p:spPr>
        <p:txBody>
          <a:bodyPr/>
          <a:lstStyle/>
          <a:p>
            <a:pPr eaLnBrk="1" hangingPunct="1">
              <a:lnSpc>
                <a:spcPct val="90000"/>
              </a:lnSpc>
            </a:pPr>
            <a:r>
              <a:rPr lang="el-GR" sz="2800" dirty="0" smtClean="0"/>
              <a:t>Για πάγια που </a:t>
            </a:r>
            <a:r>
              <a:rPr lang="el-GR" sz="2800" dirty="0" smtClean="0">
                <a:solidFill>
                  <a:srgbClr val="FF0000"/>
                </a:solidFill>
              </a:rPr>
              <a:t>δεν χρησιμοποιούνται </a:t>
            </a:r>
            <a:r>
              <a:rPr lang="el-GR" sz="2800" dirty="0" smtClean="0"/>
              <a:t>παραγωγικά για τις ανάγκες της επιχείρησης δεν υπολογίζονται αποσβέσεις</a:t>
            </a:r>
          </a:p>
          <a:p>
            <a:pPr eaLnBrk="1" hangingPunct="1">
              <a:lnSpc>
                <a:spcPct val="90000"/>
              </a:lnSpc>
            </a:pPr>
            <a:r>
              <a:rPr lang="el-GR" sz="2800" dirty="0" smtClean="0"/>
              <a:t>Τα πάγια των </a:t>
            </a:r>
            <a:r>
              <a:rPr lang="el-GR" sz="2800" dirty="0" smtClean="0">
                <a:solidFill>
                  <a:srgbClr val="FF0000"/>
                </a:solidFill>
              </a:rPr>
              <a:t>ξενοδοχειακών επιχειρήσεων </a:t>
            </a:r>
            <a:r>
              <a:rPr lang="el-GR" sz="2800" dirty="0" smtClean="0"/>
              <a:t>που </a:t>
            </a:r>
            <a:r>
              <a:rPr lang="el-GR" sz="2800" dirty="0" smtClean="0">
                <a:solidFill>
                  <a:srgbClr val="FF0000"/>
                </a:solidFill>
              </a:rPr>
              <a:t>λειτουργούν εποχιακά </a:t>
            </a:r>
            <a:r>
              <a:rPr lang="el-GR" sz="2800" dirty="0" smtClean="0"/>
              <a:t>αποσβένονται για 12 μήνες, δεδομένου ότι η μη χρησιμοποίηση των παγίων τους για όλους τους μήνες οφείλεται στον τρόπο λειτουργίας τους και δεν είναι επιλογή τους.</a:t>
            </a:r>
          </a:p>
          <a:p>
            <a:pPr eaLnBrk="1" hangingPunct="1">
              <a:lnSpc>
                <a:spcPct val="90000"/>
              </a:lnSpc>
            </a:pPr>
            <a:r>
              <a:rPr lang="el-GR" sz="2800" dirty="0" smtClean="0"/>
              <a:t>Οι </a:t>
            </a:r>
            <a:r>
              <a:rPr lang="el-GR" sz="2800" dirty="0" smtClean="0">
                <a:solidFill>
                  <a:srgbClr val="FF0000"/>
                </a:solidFill>
              </a:rPr>
              <a:t>νέες επιχειρήσεις </a:t>
            </a:r>
            <a:r>
              <a:rPr lang="el-GR" sz="2800" dirty="0" smtClean="0"/>
              <a:t>για τις 3 πρώτες χρήσεις που ακολουθούν τη χρήση μέσα στην οποία άρχισε η λειτουργία τους μπορούν να μη διενεργούν αποσβέσεις ή να διενεργούν με συντελεστή 50%</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idx="1"/>
          </p:nvPr>
        </p:nvSpPr>
        <p:spPr>
          <a:xfrm>
            <a:off x="250825" y="333375"/>
            <a:ext cx="8302625" cy="5903913"/>
          </a:xfrm>
        </p:spPr>
        <p:txBody>
          <a:bodyPr/>
          <a:lstStyle/>
          <a:p>
            <a:pPr eaLnBrk="1" hangingPunct="1"/>
            <a:r>
              <a:rPr lang="el-GR" sz="2800" dirty="0" smtClean="0"/>
              <a:t>Οι αποσβέσεις </a:t>
            </a:r>
            <a:r>
              <a:rPr lang="el-GR" sz="2800" dirty="0" smtClean="0">
                <a:solidFill>
                  <a:srgbClr val="FF0000"/>
                </a:solidFill>
              </a:rPr>
              <a:t>εκπίπτονται</a:t>
            </a:r>
            <a:r>
              <a:rPr lang="el-GR" sz="2800" dirty="0" smtClean="0"/>
              <a:t> από τα ακαθάριστα έσοδα</a:t>
            </a:r>
          </a:p>
          <a:p>
            <a:pPr eaLnBrk="1" hangingPunct="1"/>
            <a:r>
              <a:rPr lang="el-GR" sz="2800" dirty="0" smtClean="0"/>
              <a:t>Οι αποσβέσεις των παγίων που αγοράζονται από </a:t>
            </a:r>
            <a:r>
              <a:rPr lang="el-GR" sz="2800" dirty="0" smtClean="0">
                <a:solidFill>
                  <a:srgbClr val="FF0000"/>
                </a:solidFill>
              </a:rPr>
              <a:t>εξωχώρια εταιρεία </a:t>
            </a:r>
            <a:r>
              <a:rPr lang="el-GR" sz="2800" dirty="0" smtClean="0"/>
              <a:t>(</a:t>
            </a:r>
            <a:r>
              <a:rPr lang="en-US" sz="2800" dirty="0" smtClean="0"/>
              <a:t>offshore company)</a:t>
            </a:r>
            <a:r>
              <a:rPr lang="el-GR" sz="2800" dirty="0" smtClean="0"/>
              <a:t> δεν αναγνωρίζονται προς έκπτωση από τα ακαθάριστα έσοδα</a:t>
            </a:r>
          </a:p>
          <a:p>
            <a:pPr eaLnBrk="1" hangingPunct="1"/>
            <a:r>
              <a:rPr lang="el-GR" sz="2800" dirty="0" smtClean="0"/>
              <a:t>Οι αποσβέσεις σταματούν όταν η λογιστική αξία του παγίου εμφανίζεται με </a:t>
            </a:r>
            <a:r>
              <a:rPr lang="el-GR" sz="2800" dirty="0" smtClean="0">
                <a:solidFill>
                  <a:srgbClr val="FF0000"/>
                </a:solidFill>
              </a:rPr>
              <a:t>0,01</a:t>
            </a:r>
            <a:r>
              <a:rPr lang="el-GR" sz="2800" dirty="0" smtClean="0"/>
              <a:t> ευρώ, χωρίς να ενδιαφέρει αν αυτό χρησιμοποιείται παραγωγικά</a:t>
            </a:r>
          </a:p>
          <a:p>
            <a:pPr eaLnBrk="1" hangingPunct="1"/>
            <a:r>
              <a:rPr lang="el-GR" sz="2800" dirty="0" smtClean="0"/>
              <a:t>Για πάγια που δεν ορίζεται συντελεστής θα αποσβένονται με βάση την </a:t>
            </a:r>
            <a:r>
              <a:rPr lang="el-GR" sz="2800" dirty="0" smtClean="0">
                <a:solidFill>
                  <a:srgbClr val="FF0000"/>
                </a:solidFill>
              </a:rPr>
              <a:t>ωφέλιμη διάρκεια ζωής τους</a:t>
            </a:r>
          </a:p>
          <a:p>
            <a:pPr eaLnBrk="1" hangingPunct="1">
              <a:buFontTx/>
              <a:buNone/>
            </a:pPr>
            <a:endParaRPr lang="el-GR" sz="2800" dirty="0" smtClean="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idx="1"/>
          </p:nvPr>
        </p:nvSpPr>
        <p:spPr>
          <a:xfrm>
            <a:off x="468313" y="333375"/>
            <a:ext cx="8218487" cy="5792788"/>
          </a:xfrm>
        </p:spPr>
        <p:txBody>
          <a:bodyPr/>
          <a:lstStyle/>
          <a:p>
            <a:pPr algn="ctr" eaLnBrk="1" hangingPunct="1">
              <a:lnSpc>
                <a:spcPct val="90000"/>
              </a:lnSpc>
              <a:buFontTx/>
              <a:buNone/>
            </a:pPr>
            <a:r>
              <a:rPr lang="el-GR" sz="2800" dirty="0" smtClean="0">
                <a:solidFill>
                  <a:srgbClr val="FF0000"/>
                </a:solidFill>
              </a:rPr>
              <a:t>ΜΕΘΟΔΟΙ ΥΠΟΛΟΓΙΣΜΟΥ ΑΠΟΣΒΕΣΕΩΝ</a:t>
            </a:r>
          </a:p>
          <a:p>
            <a:pPr eaLnBrk="1" hangingPunct="1">
              <a:lnSpc>
                <a:spcPct val="90000"/>
              </a:lnSpc>
            </a:pPr>
            <a:r>
              <a:rPr lang="el-GR" sz="2800" dirty="0" smtClean="0"/>
              <a:t>Σταθερή μέθοδος</a:t>
            </a:r>
          </a:p>
          <a:p>
            <a:pPr eaLnBrk="1" hangingPunct="1">
              <a:lnSpc>
                <a:spcPct val="90000"/>
              </a:lnSpc>
            </a:pPr>
            <a:r>
              <a:rPr lang="el-GR" sz="2800" dirty="0" smtClean="0"/>
              <a:t>Οι βιομηχανικές, βιοτεχνικές, μεταλλευτικές, λατομικές και οι μικτές επιχειρήσεις αυτών, για τα καινούργια μηχανήματα και εξοπλισμό έχουν τη δυνατότητα επιλογής μεταξύ σταθερής και φθίνουσας μεθόδου, με την προϋπόθεση ότι η μέθοδος που θα επιλεγεί θα εφαρμόζεται κατά πάγιο τρόπο.</a:t>
            </a:r>
          </a:p>
          <a:p>
            <a:pPr eaLnBrk="1" hangingPunct="1">
              <a:lnSpc>
                <a:spcPct val="90000"/>
              </a:lnSpc>
            </a:pPr>
            <a:r>
              <a:rPr lang="el-GR" sz="2800" dirty="0" smtClean="0"/>
              <a:t>Για την φθίνουσα μέθοδο, οι συντελεστές της σταθερής μεθόδου πολλαπλασιάζονται επί 3 και υπολογίζονται επί του υπολοίπου της αναπόσβεστης αξίας του παγίου κάθε φορά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19021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0" y="5257800"/>
            <a:ext cx="9144000" cy="1600200"/>
          </a:xfrm>
        </p:spPr>
        <p:txBody>
          <a:bodyPr/>
          <a:lstStyle/>
          <a:p>
            <a:pPr algn="just"/>
            <a:r>
              <a:rPr lang="el-GR" dirty="0" smtClean="0">
                <a:solidFill>
                  <a:srgbClr val="000000"/>
                </a:solidFill>
              </a:rPr>
              <a:t>Οι ιδιοκτήτες θέλουν λιγότερα Ίδια Κεφάλαια με περισσότερη αξία, ενώ οι πιστωτές θέλουν περισσότερα Ίδια Κεφάλαια για διασφάλιση.</a:t>
            </a:r>
          </a:p>
        </p:txBody>
      </p:sp>
      <p:sp>
        <p:nvSpPr>
          <p:cNvPr id="69635" name="Rectangle 5"/>
          <p:cNvSpPr>
            <a:spLocks noChangeArrowheads="1"/>
          </p:cNvSpPr>
          <p:nvPr/>
        </p:nvSpPr>
        <p:spPr bwMode="auto">
          <a:xfrm>
            <a:off x="1331640" y="0"/>
            <a:ext cx="6440760" cy="1066800"/>
          </a:xfrm>
          <a:prstGeom prst="rect">
            <a:avLst/>
          </a:prstGeom>
          <a:solidFill>
            <a:srgbClr val="FFFCEF"/>
          </a:solidFill>
          <a:ln w="9525">
            <a:solidFill>
              <a:schemeClr val="tx1"/>
            </a:solidFill>
            <a:miter lim="800000"/>
            <a:headEnd/>
            <a:tailEnd/>
          </a:ln>
        </p:spPr>
        <p:txBody>
          <a:bodyPr wrap="none" anchor="ctr"/>
          <a:lstStyle/>
          <a:p>
            <a:pPr algn="ctr"/>
            <a:r>
              <a:rPr lang="el-GR" sz="3200" b="1" dirty="0">
                <a:solidFill>
                  <a:srgbClr val="000000"/>
                </a:solidFill>
              </a:rPr>
              <a:t>Σ</a:t>
            </a:r>
            <a:r>
              <a:rPr lang="el-GR" sz="3200" b="1" dirty="0">
                <a:solidFill>
                  <a:srgbClr val="000000"/>
                </a:solidFill>
                <a:cs typeface="Times New Roman" charset="0"/>
              </a:rPr>
              <a:t>τόχος της </a:t>
            </a:r>
            <a:endParaRPr lang="el-GR" sz="3200" b="1" dirty="0">
              <a:solidFill>
                <a:srgbClr val="000000"/>
              </a:solidFill>
            </a:endParaRPr>
          </a:p>
          <a:p>
            <a:pPr algn="ctr"/>
            <a:r>
              <a:rPr lang="el-GR" sz="3200" b="1" dirty="0">
                <a:solidFill>
                  <a:srgbClr val="000000"/>
                </a:solidFill>
                <a:cs typeface="Times New Roman" charset="0"/>
              </a:rPr>
              <a:t>χρηματοοικονομικής διαχείρισης</a:t>
            </a:r>
          </a:p>
        </p:txBody>
      </p:sp>
      <p:sp>
        <p:nvSpPr>
          <p:cNvPr id="69636" name="Oval 6"/>
          <p:cNvSpPr>
            <a:spLocks noChangeArrowheads="1"/>
          </p:cNvSpPr>
          <p:nvPr/>
        </p:nvSpPr>
        <p:spPr bwMode="auto">
          <a:xfrm>
            <a:off x="304800" y="1524000"/>
            <a:ext cx="8610600" cy="1447800"/>
          </a:xfrm>
          <a:prstGeom prst="ellipse">
            <a:avLst/>
          </a:prstGeom>
          <a:solidFill>
            <a:schemeClr val="accent1"/>
          </a:solidFill>
          <a:ln w="9525">
            <a:solidFill>
              <a:schemeClr val="tx1"/>
            </a:solidFill>
            <a:miter lim="800000"/>
            <a:headEnd/>
            <a:tailEnd/>
          </a:ln>
        </p:spPr>
        <p:txBody>
          <a:bodyPr wrap="none" anchor="ctr"/>
          <a:lstStyle/>
          <a:p>
            <a:pPr algn="ctr"/>
            <a:r>
              <a:rPr lang="el-GR" sz="3200" b="1" dirty="0">
                <a:solidFill>
                  <a:srgbClr val="000000"/>
                </a:solidFill>
              </a:rPr>
              <a:t>Η</a:t>
            </a:r>
            <a:r>
              <a:rPr lang="el-GR" sz="3200" b="1" dirty="0">
                <a:solidFill>
                  <a:srgbClr val="000000"/>
                </a:solidFill>
                <a:cs typeface="Times New Roman" charset="0"/>
              </a:rPr>
              <a:t> </a:t>
            </a:r>
            <a:r>
              <a:rPr lang="el-GR" sz="3200" b="1" dirty="0">
                <a:solidFill>
                  <a:srgbClr val="000000"/>
                </a:solidFill>
              </a:rPr>
              <a:t>μεγιστοποίηση της αξίας της επιχείρησης</a:t>
            </a:r>
          </a:p>
        </p:txBody>
      </p:sp>
      <p:sp>
        <p:nvSpPr>
          <p:cNvPr id="69637" name="AutoShape 7"/>
          <p:cNvSpPr>
            <a:spLocks noChangeArrowheads="1"/>
          </p:cNvSpPr>
          <p:nvPr/>
        </p:nvSpPr>
        <p:spPr bwMode="auto">
          <a:xfrm>
            <a:off x="4267200" y="1066800"/>
            <a:ext cx="485775" cy="457200"/>
          </a:xfrm>
          <a:prstGeom prst="downArrow">
            <a:avLst>
              <a:gd name="adj1" fmla="val 50000"/>
              <a:gd name="adj2" fmla="val 25000"/>
            </a:avLst>
          </a:prstGeom>
          <a:solidFill>
            <a:schemeClr val="hlink"/>
          </a:solidFill>
          <a:ln w="9525">
            <a:solidFill>
              <a:schemeClr val="tx1"/>
            </a:solidFill>
            <a:miter lim="800000"/>
            <a:headEnd/>
            <a:tailEnd/>
          </a:ln>
        </p:spPr>
        <p:txBody>
          <a:bodyPr wrap="none" anchor="ctr"/>
          <a:lstStyle/>
          <a:p>
            <a:endParaRPr lang="el-GR" dirty="0"/>
          </a:p>
        </p:txBody>
      </p:sp>
      <p:sp>
        <p:nvSpPr>
          <p:cNvPr id="69638" name="AutoShape 8"/>
          <p:cNvSpPr>
            <a:spLocks noChangeArrowheads="1"/>
          </p:cNvSpPr>
          <p:nvPr/>
        </p:nvSpPr>
        <p:spPr bwMode="auto">
          <a:xfrm>
            <a:off x="3886200" y="3048000"/>
            <a:ext cx="1447800" cy="976313"/>
          </a:xfrm>
          <a:prstGeom prst="downArrow">
            <a:avLst>
              <a:gd name="adj1" fmla="val 50000"/>
              <a:gd name="adj2" fmla="val 25000"/>
            </a:avLst>
          </a:prstGeom>
          <a:solidFill>
            <a:schemeClr val="hlink"/>
          </a:solidFill>
          <a:ln w="9525">
            <a:solidFill>
              <a:schemeClr val="tx1"/>
            </a:solidFill>
            <a:miter lim="800000"/>
            <a:headEnd/>
            <a:tailEnd/>
          </a:ln>
        </p:spPr>
        <p:txBody>
          <a:bodyPr wrap="none" anchor="ctr"/>
          <a:lstStyle/>
          <a:p>
            <a:pPr algn="ctr"/>
            <a:r>
              <a:rPr lang="el-GR" sz="2400" b="1" dirty="0"/>
              <a:t>Αιτία</a:t>
            </a:r>
          </a:p>
        </p:txBody>
      </p:sp>
      <p:sp>
        <p:nvSpPr>
          <p:cNvPr id="69639" name="Rectangle 9"/>
          <p:cNvSpPr>
            <a:spLocks noChangeArrowheads="1"/>
          </p:cNvSpPr>
          <p:nvPr/>
        </p:nvSpPr>
        <p:spPr bwMode="auto">
          <a:xfrm>
            <a:off x="0" y="4038600"/>
            <a:ext cx="9144000" cy="914400"/>
          </a:xfrm>
          <a:prstGeom prst="rect">
            <a:avLst/>
          </a:prstGeom>
          <a:solidFill>
            <a:srgbClr val="95D7FB"/>
          </a:solidFill>
          <a:ln w="9525">
            <a:solidFill>
              <a:schemeClr val="tx1"/>
            </a:solidFill>
            <a:miter lim="800000"/>
            <a:headEnd/>
            <a:tailEnd/>
          </a:ln>
        </p:spPr>
        <p:txBody>
          <a:bodyPr wrap="none" anchor="ctr"/>
          <a:lstStyle/>
          <a:p>
            <a:pPr algn="ctr"/>
            <a:r>
              <a:rPr lang="el-GR" sz="3200" b="1" dirty="0"/>
              <a:t>Συγκρούσεων μεταξύ ιδιοκτητών και πιστωτών</a:t>
            </a:r>
          </a:p>
        </p:txBody>
      </p:sp>
    </p:spTree>
    <p:extLst>
      <p:ext uri="{BB962C8B-B14F-4D97-AF65-F5344CB8AC3E}">
        <p14:creationId xmlns="" xmlns:p14="http://schemas.microsoft.com/office/powerpoint/2010/main" val="3306119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i="1" dirty="0">
                <a:latin typeface="Times New Roman" pitchFamily="18" charset="0"/>
              </a:rPr>
              <a:t>                                       </a:t>
            </a:r>
            <a:endParaRPr lang="en-US" sz="1600" i="1" dirty="0">
              <a:latin typeface="Times New Roman" pitchFamily="18" charset="0"/>
            </a:endParaRPr>
          </a:p>
          <a:p>
            <a:pPr>
              <a:lnSpc>
                <a:spcPct val="80000"/>
              </a:lnSpc>
              <a:buFontTx/>
              <a:buNone/>
            </a:pPr>
            <a:r>
              <a:rPr lang="el-GR" sz="2000" b="1" dirty="0">
                <a:latin typeface="Times New Roman" pitchFamily="18" charset="0"/>
              </a:rPr>
              <a:t>     </a:t>
            </a:r>
            <a:r>
              <a:rPr lang="el-GR" sz="2400" b="1" u="sng" dirty="0">
                <a:solidFill>
                  <a:srgbClr val="92D050"/>
                </a:solidFill>
                <a:latin typeface="Times New Roman" pitchFamily="18" charset="0"/>
              </a:rPr>
              <a:t>Βάσει των Δ.Λ.Π.</a:t>
            </a:r>
            <a:r>
              <a:rPr lang="el-GR" sz="2400" b="1" dirty="0">
                <a:solidFill>
                  <a:srgbClr val="92D050"/>
                </a:solidFill>
                <a:latin typeface="Times New Roman" pitchFamily="18" charset="0"/>
              </a:rPr>
              <a:t>:</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a:t>
            </a:r>
            <a:r>
              <a:rPr lang="el-GR" sz="2400" b="1" dirty="0">
                <a:solidFill>
                  <a:srgbClr val="993366"/>
                </a:solidFill>
                <a:latin typeface="Times New Roman" pitchFamily="18" charset="0"/>
              </a:rPr>
              <a:t>α)</a:t>
            </a:r>
            <a:r>
              <a:rPr lang="el-GR" sz="2400" dirty="0">
                <a:latin typeface="Times New Roman" pitchFamily="18" charset="0"/>
              </a:rPr>
              <a:t> Για τον υπολογισμό των αποσβέσεων εφαρμόζονται οι εξής μέθοδοι: </a:t>
            </a:r>
            <a:r>
              <a:rPr lang="el-GR" sz="2400" b="1" dirty="0">
                <a:solidFill>
                  <a:srgbClr val="0000CC"/>
                </a:solidFill>
                <a:latin typeface="Times New Roman" pitchFamily="18" charset="0"/>
              </a:rPr>
              <a:t>σταθερή</a:t>
            </a:r>
            <a:r>
              <a:rPr lang="el-GR" sz="2400" dirty="0">
                <a:latin typeface="Times New Roman" pitchFamily="18" charset="0"/>
              </a:rPr>
              <a:t>, </a:t>
            </a:r>
            <a:r>
              <a:rPr lang="el-GR" sz="2400" b="1" dirty="0">
                <a:solidFill>
                  <a:srgbClr val="C00000"/>
                </a:solidFill>
                <a:latin typeface="Times New Roman" pitchFamily="18" charset="0"/>
              </a:rPr>
              <a:t>φθίνουσα</a:t>
            </a:r>
            <a:r>
              <a:rPr lang="el-GR" sz="2400" b="1" dirty="0">
                <a:latin typeface="Times New Roman" pitchFamily="18" charset="0"/>
              </a:rPr>
              <a:t> </a:t>
            </a:r>
            <a:r>
              <a:rPr lang="el-GR" sz="2400" dirty="0">
                <a:latin typeface="Times New Roman" pitchFamily="18" charset="0"/>
              </a:rPr>
              <a:t>και </a:t>
            </a:r>
            <a:r>
              <a:rPr lang="el-GR" sz="2400" b="1" dirty="0">
                <a:solidFill>
                  <a:srgbClr val="FFC000"/>
                </a:solidFill>
                <a:latin typeface="Times New Roman" pitchFamily="18" charset="0"/>
              </a:rPr>
              <a:t>λειτουργικής εντάσεως</a:t>
            </a:r>
            <a:r>
              <a:rPr lang="el-GR" sz="2400" dirty="0">
                <a:latin typeface="Times New Roman" pitchFamily="18" charset="0"/>
              </a:rPr>
              <a:t>. Οι μέθοδοι απόσβεσης πρέπει να επανεξετάζονται περιοδικώς και εάν υπάρχει σημαντική μεταβολή στον αναμενόμενο ρυθμό των οικονομικών ωφελειών από τα πάγια, πρέπει οι μέθοδοι να τροποποιούνται ώστε να εκφράζουν το νέο ρυθμό ωφελειών. </a:t>
            </a:r>
          </a:p>
          <a:p>
            <a:pPr>
              <a:lnSpc>
                <a:spcPct val="80000"/>
              </a:lnSpc>
              <a:buFontTx/>
              <a:buNone/>
            </a:pPr>
            <a:r>
              <a:rPr lang="el-GR" sz="2400" dirty="0">
                <a:latin typeface="Times New Roman" pitchFamily="18" charset="0"/>
              </a:rPr>
              <a:t>	</a:t>
            </a:r>
            <a:r>
              <a:rPr lang="el-GR" sz="2400" b="1" dirty="0">
                <a:solidFill>
                  <a:srgbClr val="993366"/>
                </a:solidFill>
                <a:latin typeface="Times New Roman" pitchFamily="18" charset="0"/>
              </a:rPr>
              <a:t>β)</a:t>
            </a:r>
            <a:r>
              <a:rPr lang="el-GR" sz="2400" dirty="0">
                <a:latin typeface="Times New Roman" pitchFamily="18" charset="0"/>
              </a:rPr>
              <a:t> Οι συντελεστές απόσβεσης προσδιορίζονται από την επιχείρηση ώστε η απόσβεση κάθε παγίου να είναι ανάλογη της ετήσιας μείωσης της αξίας του η οποία οφείλεται: στη χρησιμοποίησή του, στη πάροδο του χρόνου και στην οικονομική απαξίωση. </a:t>
            </a:r>
          </a:p>
          <a:p>
            <a:pPr>
              <a:lnSpc>
                <a:spcPct val="80000"/>
              </a:lnSpc>
              <a:buFontTx/>
              <a:buNone/>
            </a:pPr>
            <a:r>
              <a:rPr lang="el-GR" sz="2400" dirty="0">
                <a:latin typeface="Times New Roman" pitchFamily="18" charset="0"/>
              </a:rPr>
              <a:t>	</a:t>
            </a:r>
            <a:r>
              <a:rPr lang="el-GR" sz="2400" b="1" dirty="0">
                <a:solidFill>
                  <a:srgbClr val="993366"/>
                </a:solidFill>
                <a:latin typeface="Times New Roman" pitchFamily="18" charset="0"/>
              </a:rPr>
              <a:t>γ)</a:t>
            </a:r>
            <a:r>
              <a:rPr lang="el-GR" sz="2400" dirty="0">
                <a:latin typeface="Times New Roman" pitchFamily="18" charset="0"/>
              </a:rPr>
              <a:t> Η διενέργεια αποσβέσεων για κάθε έτος είναι υποχρεωτική ανεξάρτητα από την ύπαρξη ή μη κερδών. </a:t>
            </a:r>
          </a:p>
          <a:p>
            <a:pPr>
              <a:lnSpc>
                <a:spcPct val="80000"/>
              </a:lnSpc>
              <a:buFontTx/>
              <a:buNone/>
            </a:pPr>
            <a:r>
              <a:rPr lang="el-GR" sz="2000" dirty="0">
                <a:latin typeface="Times New Roman" pitchFamily="18" charset="0"/>
              </a:rPr>
              <a:t>	</a:t>
            </a:r>
          </a:p>
          <a:p>
            <a:pPr>
              <a:lnSpc>
                <a:spcPct val="80000"/>
              </a:lnSpc>
              <a:buFontTx/>
              <a:buNone/>
            </a:pPr>
            <a:endParaRPr lang="el-GR" sz="2000" dirty="0">
              <a:latin typeface="Times New Roman" pitchFamily="18" charset="0"/>
            </a:endParaRPr>
          </a:p>
          <a:p>
            <a:pPr>
              <a:lnSpc>
                <a:spcPct val="80000"/>
              </a:lnSpc>
              <a:buFontTx/>
              <a:buNone/>
            </a:pPr>
            <a:r>
              <a:rPr lang="el-GR" sz="2000" dirty="0">
                <a:latin typeface="Times New Roman" pitchFamily="18" charset="0"/>
              </a:rPr>
              <a:t>	</a:t>
            </a:r>
            <a:endParaRPr lang="el-GR" sz="2400" b="1" u="sng" dirty="0">
              <a:solidFill>
                <a:srgbClr val="0070C0"/>
              </a:solidFill>
              <a:latin typeface="Times New Roman" pitchFamily="18" charset="0"/>
            </a:endParaRP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6498">
                                            <p:txEl>
                                              <p:pRg st="1" end="1"/>
                                            </p:txEl>
                                          </p:spTgt>
                                        </p:tgtEl>
                                        <p:attrNameLst>
                                          <p:attrName>style.visibility</p:attrName>
                                        </p:attrNameLst>
                                      </p:cBhvr>
                                      <p:to>
                                        <p:strVal val="visible"/>
                                      </p:to>
                                    </p:set>
                                    <p:anim calcmode="lin" valueType="num">
                                      <p:cBhvr additive="base">
                                        <p:cTn id="7" dur="2000" fill="hold"/>
                                        <p:tgtEl>
                                          <p:spTgt spid="106498">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06498">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06498">
                                            <p:txEl>
                                              <p:pRg st="3" end="3"/>
                                            </p:txEl>
                                          </p:spTgt>
                                        </p:tgtEl>
                                        <p:attrNameLst>
                                          <p:attrName>style.visibility</p:attrName>
                                        </p:attrNameLst>
                                      </p:cBhvr>
                                      <p:to>
                                        <p:strVal val="visible"/>
                                      </p:to>
                                    </p:set>
                                    <p:anim calcmode="lin" valueType="num">
                                      <p:cBhvr additive="base">
                                        <p:cTn id="12" dur="2000" fill="hold"/>
                                        <p:tgtEl>
                                          <p:spTgt spid="106498">
                                            <p:txEl>
                                              <p:pRg st="3" end="3"/>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06498">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106498">
                                            <p:txEl>
                                              <p:pRg st="4" end="4"/>
                                            </p:txEl>
                                          </p:spTgt>
                                        </p:tgtEl>
                                        <p:attrNameLst>
                                          <p:attrName>style.visibility</p:attrName>
                                        </p:attrNameLst>
                                      </p:cBhvr>
                                      <p:to>
                                        <p:strVal val="visible"/>
                                      </p:to>
                                    </p:set>
                                    <p:anim calcmode="lin" valueType="num">
                                      <p:cBhvr additive="base">
                                        <p:cTn id="17" dur="2000" fill="hold"/>
                                        <p:tgtEl>
                                          <p:spTgt spid="106498">
                                            <p:txEl>
                                              <p:pRg st="4" end="4"/>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06498">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106498">
                                            <p:txEl>
                                              <p:pRg st="5" end="5"/>
                                            </p:txEl>
                                          </p:spTgt>
                                        </p:tgtEl>
                                        <p:attrNameLst>
                                          <p:attrName>style.visibility</p:attrName>
                                        </p:attrNameLst>
                                      </p:cBhvr>
                                      <p:to>
                                        <p:strVal val="visible"/>
                                      </p:to>
                                    </p:set>
                                    <p:anim calcmode="lin" valueType="num">
                                      <p:cBhvr additive="base">
                                        <p:cTn id="22" dur="2000" fill="hold"/>
                                        <p:tgtEl>
                                          <p:spTgt spid="106498">
                                            <p:txEl>
                                              <p:pRg st="5" end="5"/>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06498">
                                            <p:txEl>
                                              <p:pRg st="5" end="5"/>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3" presetClass="exit" presetSubtype="10" fill="hold" nodeType="afterEffect">
                                  <p:stCondLst>
                                    <p:cond delay="7000"/>
                                  </p:stCondLst>
                                  <p:childTnLst>
                                    <p:animEffect transition="out" filter="blinds(horizontal)">
                                      <p:cBhvr>
                                        <p:cTn id="26" dur="2000"/>
                                        <p:tgtEl>
                                          <p:spTgt spid="106498">
                                            <p:txEl>
                                              <p:pRg st="1" end="1"/>
                                            </p:txEl>
                                          </p:spTgt>
                                        </p:tgtEl>
                                      </p:cBhvr>
                                    </p:animEffect>
                                    <p:set>
                                      <p:cBhvr>
                                        <p:cTn id="27" dur="1" fill="hold">
                                          <p:stCondLst>
                                            <p:cond delay="1999"/>
                                          </p:stCondLst>
                                        </p:cTn>
                                        <p:tgtEl>
                                          <p:spTgt spid="106498">
                                            <p:txEl>
                                              <p:pRg st="1" end="1"/>
                                            </p:txEl>
                                          </p:spTgt>
                                        </p:tgtEl>
                                        <p:attrNameLst>
                                          <p:attrName>style.visibility</p:attrName>
                                        </p:attrNameLst>
                                      </p:cBhvr>
                                      <p:to>
                                        <p:strVal val="hidden"/>
                                      </p:to>
                                    </p:set>
                                  </p:childTnLst>
                                </p:cTn>
                              </p:par>
                            </p:childTnLst>
                          </p:cTn>
                        </p:par>
                        <p:par>
                          <p:cTn id="28" fill="hold">
                            <p:stCondLst>
                              <p:cond delay="17000"/>
                            </p:stCondLst>
                            <p:childTnLst>
                              <p:par>
                                <p:cTn id="29" presetID="3" presetClass="exit" presetSubtype="10" fill="hold" nodeType="afterEffect">
                                  <p:stCondLst>
                                    <p:cond delay="0"/>
                                  </p:stCondLst>
                                  <p:childTnLst>
                                    <p:animEffect transition="out" filter="blinds(horizontal)">
                                      <p:cBhvr>
                                        <p:cTn id="30" dur="2000"/>
                                        <p:tgtEl>
                                          <p:spTgt spid="106498">
                                            <p:txEl>
                                              <p:pRg st="3" end="3"/>
                                            </p:txEl>
                                          </p:spTgt>
                                        </p:tgtEl>
                                      </p:cBhvr>
                                    </p:animEffect>
                                    <p:set>
                                      <p:cBhvr>
                                        <p:cTn id="31" dur="1" fill="hold">
                                          <p:stCondLst>
                                            <p:cond delay="1999"/>
                                          </p:stCondLst>
                                        </p:cTn>
                                        <p:tgtEl>
                                          <p:spTgt spid="106498">
                                            <p:txEl>
                                              <p:pRg st="3" end="3"/>
                                            </p:txEl>
                                          </p:spTgt>
                                        </p:tgtEl>
                                        <p:attrNameLst>
                                          <p:attrName>style.visibility</p:attrName>
                                        </p:attrNameLst>
                                      </p:cBhvr>
                                      <p:to>
                                        <p:strVal val="hidden"/>
                                      </p:to>
                                    </p:set>
                                  </p:childTnLst>
                                </p:cTn>
                              </p:par>
                            </p:childTnLst>
                          </p:cTn>
                        </p:par>
                        <p:par>
                          <p:cTn id="32" fill="hold">
                            <p:stCondLst>
                              <p:cond delay="19000"/>
                            </p:stCondLst>
                            <p:childTnLst>
                              <p:par>
                                <p:cTn id="33" presetID="3" presetClass="exit" presetSubtype="10" fill="hold" nodeType="afterEffect">
                                  <p:stCondLst>
                                    <p:cond delay="0"/>
                                  </p:stCondLst>
                                  <p:childTnLst>
                                    <p:animEffect transition="out" filter="blinds(horizontal)">
                                      <p:cBhvr>
                                        <p:cTn id="34" dur="2000"/>
                                        <p:tgtEl>
                                          <p:spTgt spid="106498">
                                            <p:txEl>
                                              <p:pRg st="4" end="4"/>
                                            </p:txEl>
                                          </p:spTgt>
                                        </p:tgtEl>
                                      </p:cBhvr>
                                    </p:animEffect>
                                    <p:set>
                                      <p:cBhvr>
                                        <p:cTn id="35" dur="1" fill="hold">
                                          <p:stCondLst>
                                            <p:cond delay="1999"/>
                                          </p:stCondLst>
                                        </p:cTn>
                                        <p:tgtEl>
                                          <p:spTgt spid="106498">
                                            <p:txEl>
                                              <p:pRg st="4" end="4"/>
                                            </p:txEl>
                                          </p:spTgt>
                                        </p:tgtEl>
                                        <p:attrNameLst>
                                          <p:attrName>style.visibility</p:attrName>
                                        </p:attrNameLst>
                                      </p:cBhvr>
                                      <p:to>
                                        <p:strVal val="hidden"/>
                                      </p:to>
                                    </p:set>
                                  </p:childTnLst>
                                </p:cTn>
                              </p:par>
                            </p:childTnLst>
                          </p:cTn>
                        </p:par>
                        <p:par>
                          <p:cTn id="36" fill="hold">
                            <p:stCondLst>
                              <p:cond delay="21000"/>
                            </p:stCondLst>
                            <p:childTnLst>
                              <p:par>
                                <p:cTn id="37" presetID="3" presetClass="exit" presetSubtype="10" fill="hold" nodeType="afterEffect">
                                  <p:stCondLst>
                                    <p:cond delay="0"/>
                                  </p:stCondLst>
                                  <p:childTnLst>
                                    <p:animEffect transition="out" filter="blinds(horizontal)">
                                      <p:cBhvr>
                                        <p:cTn id="38" dur="2000"/>
                                        <p:tgtEl>
                                          <p:spTgt spid="106498">
                                            <p:txEl>
                                              <p:pRg st="5" end="5"/>
                                            </p:txEl>
                                          </p:spTgt>
                                        </p:tgtEl>
                                      </p:cBhvr>
                                    </p:animEffect>
                                    <p:set>
                                      <p:cBhvr>
                                        <p:cTn id="39" dur="1" fill="hold">
                                          <p:stCondLst>
                                            <p:cond delay="1999"/>
                                          </p:stCondLst>
                                        </p:cTn>
                                        <p:tgtEl>
                                          <p:spTgt spid="106498">
                                            <p:txEl>
                                              <p:pRg st="5" end="5"/>
                                            </p:txEl>
                                          </p:spTgt>
                                        </p:tgtEl>
                                        <p:attrNameLst>
                                          <p:attrName>style.visibility</p:attrName>
                                        </p:attrNameLst>
                                      </p:cBhvr>
                                      <p:to>
                                        <p:strVal val="hidden"/>
                                      </p:to>
                                    </p:set>
                                  </p:childTnLst>
                                </p:cTn>
                              </p:par>
                            </p:childTnLst>
                          </p:cTn>
                        </p:par>
                        <p:par>
                          <p:cTn id="40" fill="hold">
                            <p:stCondLst>
                              <p:cond delay="23000"/>
                            </p:stCondLst>
                            <p:childTnLst>
                              <p:par>
                                <p:cTn id="41" presetID="53" presetClass="entr" presetSubtype="0" fill="hold" nodeType="afterEffect">
                                  <p:stCondLst>
                                    <p:cond delay="7000"/>
                                  </p:stCondLst>
                                  <p:childTnLst>
                                    <p:set>
                                      <p:cBhvr>
                                        <p:cTn id="42" dur="1" fill="hold">
                                          <p:stCondLst>
                                            <p:cond delay="0"/>
                                          </p:stCondLst>
                                        </p:cTn>
                                        <p:tgtEl>
                                          <p:spTgt spid="106498">
                                            <p:txEl>
                                              <p:pRg st="8" end="8"/>
                                            </p:txEl>
                                          </p:spTgt>
                                        </p:tgtEl>
                                        <p:attrNameLst>
                                          <p:attrName>style.visibility</p:attrName>
                                        </p:attrNameLst>
                                      </p:cBhvr>
                                      <p:to>
                                        <p:strVal val="visible"/>
                                      </p:to>
                                    </p:set>
                                    <p:anim calcmode="lin" valueType="num">
                                      <p:cBhvr>
                                        <p:cTn id="43" dur="2000" fill="hold"/>
                                        <p:tgtEl>
                                          <p:spTgt spid="106498">
                                            <p:txEl>
                                              <p:pRg st="8" end="8"/>
                                            </p:txEl>
                                          </p:spTgt>
                                        </p:tgtEl>
                                        <p:attrNameLst>
                                          <p:attrName>ppt_w</p:attrName>
                                        </p:attrNameLst>
                                      </p:cBhvr>
                                      <p:tavLst>
                                        <p:tav tm="0">
                                          <p:val>
                                            <p:fltVal val="0"/>
                                          </p:val>
                                        </p:tav>
                                        <p:tav tm="100000">
                                          <p:val>
                                            <p:strVal val="#ppt_w"/>
                                          </p:val>
                                        </p:tav>
                                      </p:tavLst>
                                    </p:anim>
                                    <p:anim calcmode="lin" valueType="num">
                                      <p:cBhvr>
                                        <p:cTn id="44" dur="2000" fill="hold"/>
                                        <p:tgtEl>
                                          <p:spTgt spid="106498">
                                            <p:txEl>
                                              <p:pRg st="8" end="8"/>
                                            </p:txEl>
                                          </p:spTgt>
                                        </p:tgtEl>
                                        <p:attrNameLst>
                                          <p:attrName>ppt_h</p:attrName>
                                        </p:attrNameLst>
                                      </p:cBhvr>
                                      <p:tavLst>
                                        <p:tav tm="0">
                                          <p:val>
                                            <p:fltVal val="0"/>
                                          </p:val>
                                        </p:tav>
                                        <p:tav tm="100000">
                                          <p:val>
                                            <p:strVal val="#ppt_h"/>
                                          </p:val>
                                        </p:tav>
                                      </p:tavLst>
                                    </p:anim>
                                    <p:animEffect transition="in" filter="fade">
                                      <p:cBhvr>
                                        <p:cTn id="45" dur="2000"/>
                                        <p:tgtEl>
                                          <p:spTgt spid="106498">
                                            <p:txEl>
                                              <p:pRg st="8" end="8"/>
                                            </p:txEl>
                                          </p:spTgt>
                                        </p:tgtEl>
                                      </p:cBhvr>
                                    </p:animEffect>
                                  </p:childTnLst>
                                </p:cTn>
                              </p:par>
                            </p:childTnLst>
                          </p:cTn>
                        </p:par>
                        <p:par>
                          <p:cTn id="46" fill="hold">
                            <p:stCondLst>
                              <p:cond delay="32000"/>
                            </p:stCondLst>
                            <p:childTnLst>
                              <p:par>
                                <p:cTn id="47" presetID="2" presetClass="entr" presetSubtype="4" fill="hold" nodeType="afterEffect">
                                  <p:stCondLst>
                                    <p:cond delay="0"/>
                                  </p:stCondLst>
                                  <p:childTnLst>
                                    <p:set>
                                      <p:cBhvr>
                                        <p:cTn id="48" dur="1" fill="hold">
                                          <p:stCondLst>
                                            <p:cond delay="0"/>
                                          </p:stCondLst>
                                        </p:cTn>
                                        <p:tgtEl>
                                          <p:spTgt spid="106498">
                                            <p:txEl>
                                              <p:pRg st="10" end="10"/>
                                            </p:txEl>
                                          </p:spTgt>
                                        </p:tgtEl>
                                        <p:attrNameLst>
                                          <p:attrName>style.visibility</p:attrName>
                                        </p:attrNameLst>
                                      </p:cBhvr>
                                      <p:to>
                                        <p:strVal val="visible"/>
                                      </p:to>
                                    </p:set>
                                    <p:anim calcmode="lin" valueType="num">
                                      <p:cBhvr additive="base">
                                        <p:cTn id="49" dur="2000" fill="hold"/>
                                        <p:tgtEl>
                                          <p:spTgt spid="106498">
                                            <p:txEl>
                                              <p:pRg st="10" end="10"/>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106498">
                                            <p:txEl>
                                              <p:pRg st="10" end="10"/>
                                            </p:txEl>
                                          </p:spTgt>
                                        </p:tgtEl>
                                        <p:attrNameLst>
                                          <p:attrName>ppt_y</p:attrName>
                                        </p:attrNameLst>
                                      </p:cBhvr>
                                      <p:tavLst>
                                        <p:tav tm="0">
                                          <p:val>
                                            <p:strVal val="1+#ppt_h/2"/>
                                          </p:val>
                                        </p:tav>
                                        <p:tav tm="100000">
                                          <p:val>
                                            <p:strVal val="#ppt_y"/>
                                          </p:val>
                                        </p:tav>
                                      </p:tavLst>
                                    </p:anim>
                                  </p:childTnLst>
                                </p:cTn>
                              </p:par>
                            </p:childTnLst>
                          </p:cTn>
                        </p:par>
                        <p:par>
                          <p:cTn id="51" fill="hold">
                            <p:stCondLst>
                              <p:cond delay="34000"/>
                            </p:stCondLst>
                            <p:childTnLst>
                              <p:par>
                                <p:cTn id="52" presetID="3" presetClass="exit" presetSubtype="10" fill="hold" nodeType="afterEffect">
                                  <p:stCondLst>
                                    <p:cond delay="7000"/>
                                  </p:stCondLst>
                                  <p:childTnLst>
                                    <p:animEffect transition="out" filter="blinds(horizontal)">
                                      <p:cBhvr>
                                        <p:cTn id="53" dur="2000"/>
                                        <p:tgtEl>
                                          <p:spTgt spid="106498">
                                            <p:txEl>
                                              <p:pRg st="8" end="8"/>
                                            </p:txEl>
                                          </p:spTgt>
                                        </p:tgtEl>
                                      </p:cBhvr>
                                    </p:animEffect>
                                    <p:set>
                                      <p:cBhvr>
                                        <p:cTn id="54" dur="1" fill="hold">
                                          <p:stCondLst>
                                            <p:cond delay="1999"/>
                                          </p:stCondLst>
                                        </p:cTn>
                                        <p:tgtEl>
                                          <p:spTgt spid="106498">
                                            <p:txEl>
                                              <p:pRg st="8" end="8"/>
                                            </p:txEl>
                                          </p:spTgt>
                                        </p:tgtEl>
                                        <p:attrNameLst>
                                          <p:attrName>style.visibility</p:attrName>
                                        </p:attrNameLst>
                                      </p:cBhvr>
                                      <p:to>
                                        <p:strVal val="hidden"/>
                                      </p:to>
                                    </p:set>
                                  </p:childTnLst>
                                </p:cTn>
                              </p:par>
                            </p:childTnLst>
                          </p:cTn>
                        </p:par>
                        <p:par>
                          <p:cTn id="55" fill="hold">
                            <p:stCondLst>
                              <p:cond delay="43000"/>
                            </p:stCondLst>
                            <p:childTnLst>
                              <p:par>
                                <p:cTn id="56" presetID="3" presetClass="exit" presetSubtype="10" fill="hold" nodeType="afterEffect">
                                  <p:stCondLst>
                                    <p:cond delay="0"/>
                                  </p:stCondLst>
                                  <p:childTnLst>
                                    <p:animEffect transition="out" filter="blinds(horizontal)">
                                      <p:cBhvr>
                                        <p:cTn id="57" dur="2000"/>
                                        <p:tgtEl>
                                          <p:spTgt spid="106498">
                                            <p:txEl>
                                              <p:pRg st="10" end="10"/>
                                            </p:txEl>
                                          </p:spTgt>
                                        </p:tgtEl>
                                      </p:cBhvr>
                                    </p:animEffect>
                                    <p:set>
                                      <p:cBhvr>
                                        <p:cTn id="58" dur="1" fill="hold">
                                          <p:stCondLst>
                                            <p:cond delay="1999"/>
                                          </p:stCondLst>
                                        </p:cTn>
                                        <p:tgtEl>
                                          <p:spTgt spid="106498">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idx="1"/>
          </p:nvPr>
        </p:nvSpPr>
        <p:spPr>
          <a:xfrm>
            <a:off x="468313" y="333375"/>
            <a:ext cx="8218487" cy="5792788"/>
          </a:xfrm>
        </p:spPr>
        <p:txBody>
          <a:bodyPr/>
          <a:lstStyle/>
          <a:p>
            <a:pPr eaLnBrk="1" hangingPunct="1">
              <a:lnSpc>
                <a:spcPct val="90000"/>
              </a:lnSpc>
              <a:buFontTx/>
              <a:buNone/>
            </a:pPr>
            <a:r>
              <a:rPr lang="el-GR" sz="2800" dirty="0" smtClean="0">
                <a:solidFill>
                  <a:srgbClr val="FF0000"/>
                </a:solidFill>
              </a:rPr>
              <a:t>ΜΕΘΟΔΟΙ ΥΠΟΛΟΓΙΣΜΟΥ ΑΠΟΣΒΕΣΕΩΝ</a:t>
            </a:r>
          </a:p>
          <a:p>
            <a:pPr eaLnBrk="1" hangingPunct="1">
              <a:lnSpc>
                <a:spcPct val="90000"/>
              </a:lnSpc>
            </a:pPr>
            <a:r>
              <a:rPr lang="el-GR" sz="2800" dirty="0" smtClean="0"/>
              <a:t>Σταθερή μέθοδος</a:t>
            </a:r>
          </a:p>
          <a:p>
            <a:pPr eaLnBrk="1" hangingPunct="1">
              <a:lnSpc>
                <a:spcPct val="90000"/>
              </a:lnSpc>
            </a:pPr>
            <a:r>
              <a:rPr lang="el-GR" sz="2800" dirty="0" smtClean="0"/>
              <a:t>Οι βιομηχανικές, βιοτεχνικές, μεταλλευτικές, λατομικές και οι μικτές επιχειρήσεις αυτών, για τα καινούργια μηχανήματα και εξοπλισμό έχουν τη δυνατότητα επιλογής μεταξύ σταθερής και φθίνουσας μεθόδου, με την προϋπόθεση ότι η μέθοδος που θα επιλεγεί θα εφαρμόζεται κατά πάγιο τρόπο.</a:t>
            </a:r>
          </a:p>
          <a:p>
            <a:pPr eaLnBrk="1" hangingPunct="1">
              <a:lnSpc>
                <a:spcPct val="90000"/>
              </a:lnSpc>
            </a:pPr>
            <a:r>
              <a:rPr lang="el-GR" sz="2800" dirty="0" smtClean="0"/>
              <a:t>Για την φθίνουσα μέθοδο, οι συντελεστές της σταθερής μεθόδου πολλαπλασιάζονται επί 3 και υπολογίζονται επί του υπολοίπου της αναπόσβεστης αξίας του παγίου κάθε φορά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idx="1"/>
          </p:nvPr>
        </p:nvSpPr>
        <p:spPr>
          <a:xfrm>
            <a:off x="395288" y="260350"/>
            <a:ext cx="8291512" cy="5865813"/>
          </a:xfrm>
        </p:spPr>
        <p:txBody>
          <a:bodyPr/>
          <a:lstStyle/>
          <a:p>
            <a:pPr eaLnBrk="1" hangingPunct="1">
              <a:lnSpc>
                <a:spcPct val="90000"/>
              </a:lnSpc>
              <a:buFontTx/>
              <a:buNone/>
            </a:pPr>
            <a:r>
              <a:rPr lang="el-GR" sz="2800" dirty="0" smtClean="0">
                <a:solidFill>
                  <a:srgbClr val="FF0000"/>
                </a:solidFill>
              </a:rPr>
              <a:t>ΕΠΙΧΟΡΗΓΗΣΗ ΕΠΕΝΔΥΣΕΩΝ</a:t>
            </a:r>
          </a:p>
          <a:p>
            <a:pPr eaLnBrk="1" hangingPunct="1">
              <a:lnSpc>
                <a:spcPct val="90000"/>
              </a:lnSpc>
              <a:buFontTx/>
              <a:buNone/>
            </a:pPr>
            <a:r>
              <a:rPr lang="el-GR" sz="2800" dirty="0" smtClean="0"/>
              <a:t>Επιχορήγηση είναι η δωρεάν οικονομική ενίσχυση που λαμβάνει μια επιχείρηση από το Δημόσιο ή Ε.Ε. ή Μ.Ο.Π ή ΕΟΜΜΕΧ κ.λπ.. στο πλαίσιο της παροχής κινήτρων προς τον ιδιωτικό τομέα, για απόκτηση ή αντικατάσταση πάγιου εξοπλισμού.</a:t>
            </a:r>
          </a:p>
          <a:p>
            <a:pPr eaLnBrk="1" hangingPunct="1">
              <a:lnSpc>
                <a:spcPct val="90000"/>
              </a:lnSpc>
              <a:buFontTx/>
              <a:buNone/>
            </a:pPr>
            <a:r>
              <a:rPr lang="el-GR" sz="2800" dirty="0" smtClean="0"/>
              <a:t>Με την χορηγούμενη επιχορήγηση χρεώνεται ο λογαριασμός διαθεσίμων και πιστώνεται ο λογαριασμός  41.10. Επιχορηγήσεις παγίων επενδύσεων.</a:t>
            </a:r>
          </a:p>
          <a:p>
            <a:pPr eaLnBrk="1" hangingPunct="1">
              <a:lnSpc>
                <a:spcPct val="90000"/>
              </a:lnSpc>
              <a:buFontTx/>
              <a:buNone/>
            </a:pPr>
            <a:r>
              <a:rPr lang="el-GR" sz="2800" dirty="0" smtClean="0"/>
              <a:t>Οι αποσβέσεις των πιο πάνω παγίων</a:t>
            </a:r>
            <a:r>
              <a:rPr lang="en-US" sz="2800" dirty="0" smtClean="0"/>
              <a:t> </a:t>
            </a:r>
            <a:r>
              <a:rPr lang="el-GR" sz="2800" dirty="0" smtClean="0"/>
              <a:t>καταχωρούνται στους σχετικούς υπολογαριασμούς του 66 «Αποσβέσεις παγίων στοιχείων ενσωματωμένες στο λειτουργικό κόστος».</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idx="1"/>
          </p:nvPr>
        </p:nvSpPr>
        <p:spPr>
          <a:xfrm>
            <a:off x="179388" y="692150"/>
            <a:ext cx="8229600" cy="5534025"/>
          </a:xfrm>
        </p:spPr>
        <p:txBody>
          <a:bodyPr/>
          <a:lstStyle/>
          <a:p>
            <a:pPr eaLnBrk="1" hangingPunct="1"/>
            <a:r>
              <a:rPr lang="el-GR" sz="2400" dirty="0" smtClean="0"/>
              <a:t>Στο τέλος της χρήσης από το λογαριασμό 41.10 μεταφέρεται στο λογαριασμό 81.01.05 «Αναλογούσες στη χρήση επιχορηγήσεις παγίων επενδύσεων» ποσό ίσο με τις τακτικές και τις πρόσθετες αποσβέσεις πάγιων στοιχείων των λογαριασμών 66 και 85, που αναλογούν στην αξία των αποσβέσιμων πάγιων στοιχείων που χρηματοδοτήθηκε από τις πιο πάνω επιχορηγήσεις.</a:t>
            </a:r>
          </a:p>
          <a:p>
            <a:pPr eaLnBrk="1" hangingPunct="1"/>
            <a:r>
              <a:rPr lang="el-GR" sz="2400" dirty="0" smtClean="0"/>
              <a:t>Σε περίπτωση εκποίησης, καταστροφής ή αχρήστευσης πάγιου στοιχείου που χρηματοδοτήθηκε από τις παραπάνω επιχορηγήσεις, από το λογαριασμό 41.10 μεταφέρεται στην πίστωση του σχετικού λογαριασμού του πάγιου στοιχείου το υπόλοιπο της επιχορήγησης που αφορά το στοιχείο αυτό.</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idx="1"/>
          </p:nvPr>
        </p:nvSpPr>
        <p:spPr>
          <a:xfrm>
            <a:off x="250825" y="476250"/>
            <a:ext cx="8229600" cy="5545138"/>
          </a:xfrm>
        </p:spPr>
        <p:txBody>
          <a:bodyPr/>
          <a:lstStyle/>
          <a:p>
            <a:pPr eaLnBrk="1" hangingPunct="1">
              <a:lnSpc>
                <a:spcPct val="90000"/>
              </a:lnSpc>
            </a:pPr>
            <a:r>
              <a:rPr lang="el-GR" sz="2400" dirty="0" smtClean="0"/>
              <a:t>Η «ΚΟΣΜΟΣ ΑΕ» με ένα πρόγραμμα  της ΕΕ για αντικατάσταση μηχανολογικού εξοπλισμού επιχορηγείται με 40% της συνολικής επένδυσης. Η συνολική επένδυση είναι 100.000 ευρώ (ΦΠΑ </a:t>
            </a:r>
            <a:r>
              <a:rPr lang="en-US" sz="2400" dirty="0" smtClean="0"/>
              <a:t>2</a:t>
            </a:r>
            <a:r>
              <a:rPr lang="el-GR" sz="2400" dirty="0" smtClean="0"/>
              <a:t>4% και συντελεστής απόσβεσης 15%)</a:t>
            </a:r>
          </a:p>
          <a:p>
            <a:pPr eaLnBrk="1" hangingPunct="1">
              <a:lnSpc>
                <a:spcPct val="90000"/>
              </a:lnSpc>
              <a:buFontTx/>
              <a:buNone/>
            </a:pPr>
            <a:r>
              <a:rPr lang="el-GR" sz="2400" dirty="0" smtClean="0"/>
              <a:t>_________________         _________________</a:t>
            </a:r>
          </a:p>
          <a:p>
            <a:pPr eaLnBrk="1" hangingPunct="1">
              <a:lnSpc>
                <a:spcPct val="90000"/>
              </a:lnSpc>
              <a:buFontTx/>
              <a:buNone/>
            </a:pPr>
            <a:r>
              <a:rPr lang="el-GR" sz="2400" dirty="0" smtClean="0"/>
              <a:t>12.ΜΗΧΑΝΗΜΑΤΑ-ΤΕΧΝΙΚΕΣ ΕΓΚΑΤΑΣΤΑΣΕΙΣ   100.000</a:t>
            </a:r>
          </a:p>
          <a:p>
            <a:pPr eaLnBrk="1" hangingPunct="1">
              <a:lnSpc>
                <a:spcPct val="90000"/>
              </a:lnSpc>
              <a:buFontTx/>
              <a:buNone/>
            </a:pPr>
            <a:r>
              <a:rPr lang="el-GR" sz="2400" dirty="0" smtClean="0"/>
              <a:t>12.00.Μηχανήματα</a:t>
            </a:r>
          </a:p>
          <a:p>
            <a:pPr eaLnBrk="1" hangingPunct="1">
              <a:lnSpc>
                <a:spcPct val="90000"/>
              </a:lnSpc>
              <a:buFontTx/>
              <a:buNone/>
            </a:pPr>
            <a:r>
              <a:rPr lang="el-GR" sz="2400" dirty="0" smtClean="0"/>
              <a:t>54.ΥΠΟΧΡΕΩΣΕΙΣ ΑΠΟ ΦΟΡΟΥΣ ΚΑΙ ΤΕΛΗ          </a:t>
            </a:r>
            <a:r>
              <a:rPr lang="en-US" sz="2400" dirty="0" smtClean="0"/>
              <a:t>2</a:t>
            </a:r>
            <a:r>
              <a:rPr lang="el-GR" sz="2400" dirty="0" smtClean="0"/>
              <a:t>4.000</a:t>
            </a:r>
          </a:p>
          <a:p>
            <a:pPr eaLnBrk="1" hangingPunct="1">
              <a:lnSpc>
                <a:spcPct val="90000"/>
              </a:lnSpc>
              <a:buFontTx/>
              <a:buNone/>
            </a:pPr>
            <a:r>
              <a:rPr lang="el-GR" sz="2400" dirty="0" smtClean="0"/>
              <a:t>54.00.ΦΠΑ</a:t>
            </a:r>
          </a:p>
          <a:p>
            <a:pPr eaLnBrk="1" hangingPunct="1">
              <a:lnSpc>
                <a:spcPct val="90000"/>
              </a:lnSpc>
              <a:buFontTx/>
              <a:buNone/>
            </a:pPr>
            <a:r>
              <a:rPr lang="el-GR" sz="2400" dirty="0" smtClean="0"/>
              <a:t>		53.ΠΙΣΤΩΤΕΣ ΔΙΑΦΟΡΟΙ			      124.000</a:t>
            </a:r>
          </a:p>
          <a:p>
            <a:pPr eaLnBrk="1" hangingPunct="1">
              <a:lnSpc>
                <a:spcPct val="90000"/>
              </a:lnSpc>
              <a:buFontTx/>
              <a:buNone/>
            </a:pPr>
            <a:r>
              <a:rPr lang="el-GR" sz="2400" dirty="0" smtClean="0"/>
              <a:t>		53.98.Λοιπές βραχυπρόθεσμες υποχρεώσεις</a:t>
            </a:r>
          </a:p>
          <a:p>
            <a:pPr eaLnBrk="1" hangingPunct="1">
              <a:lnSpc>
                <a:spcPct val="90000"/>
              </a:lnSpc>
              <a:buFontTx/>
              <a:buNone/>
            </a:pPr>
            <a:r>
              <a:rPr lang="el-GR" sz="2400" dirty="0" smtClean="0"/>
              <a:t>Αγορά μηχανήματος Τ.Π. 12345</a:t>
            </a:r>
          </a:p>
          <a:p>
            <a:pPr eaLnBrk="1" hangingPunct="1">
              <a:lnSpc>
                <a:spcPct val="90000"/>
              </a:lnSpc>
              <a:buFontTx/>
              <a:buNone/>
            </a:pPr>
            <a:r>
              <a:rPr lang="el-GR" sz="2400" dirty="0" smtClean="0"/>
              <a:t>__________________         _________________</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idx="1"/>
          </p:nvPr>
        </p:nvSpPr>
        <p:spPr>
          <a:xfrm>
            <a:off x="395288" y="404813"/>
            <a:ext cx="8291512" cy="5721350"/>
          </a:xfrm>
        </p:spPr>
        <p:txBody>
          <a:bodyPr/>
          <a:lstStyle/>
          <a:p>
            <a:pPr eaLnBrk="1" hangingPunct="1">
              <a:lnSpc>
                <a:spcPct val="90000"/>
              </a:lnSpc>
              <a:buFontTx/>
              <a:buNone/>
            </a:pPr>
            <a:r>
              <a:rPr lang="el-GR" sz="2400" dirty="0" smtClean="0"/>
              <a:t>________________               _________________</a:t>
            </a:r>
          </a:p>
          <a:p>
            <a:pPr eaLnBrk="1" hangingPunct="1">
              <a:lnSpc>
                <a:spcPct val="90000"/>
              </a:lnSpc>
              <a:buFontTx/>
              <a:buNone/>
            </a:pPr>
            <a:r>
              <a:rPr lang="el-GR" sz="2400" dirty="0" smtClean="0"/>
              <a:t>38.ΧΡΗΜΑΤΙΚΑ ΔΙΑΘΕΣΙΜΑ		      40.000</a:t>
            </a:r>
          </a:p>
          <a:p>
            <a:pPr eaLnBrk="1" hangingPunct="1">
              <a:lnSpc>
                <a:spcPct val="90000"/>
              </a:lnSpc>
              <a:buFontTx/>
              <a:buNone/>
            </a:pPr>
            <a:r>
              <a:rPr lang="el-GR" sz="2400" dirty="0" smtClean="0"/>
              <a:t>38.03.Καταθέσεις όψεως</a:t>
            </a:r>
          </a:p>
          <a:p>
            <a:pPr eaLnBrk="1" hangingPunct="1">
              <a:lnSpc>
                <a:spcPct val="90000"/>
              </a:lnSpc>
              <a:buFontTx/>
              <a:buNone/>
            </a:pPr>
            <a:r>
              <a:rPr lang="el-GR" sz="2400" dirty="0" smtClean="0"/>
              <a:t>		41.ΑΠΟΘΕΜΑΤΙΚ-ΔΙΑΦ. ΑΝΑΠΡΟΣ	      40.000</a:t>
            </a:r>
          </a:p>
          <a:p>
            <a:pPr eaLnBrk="1" hangingPunct="1">
              <a:lnSpc>
                <a:spcPct val="90000"/>
              </a:lnSpc>
              <a:buFontTx/>
              <a:buNone/>
            </a:pPr>
            <a:r>
              <a:rPr lang="el-GR" sz="2400" dirty="0" smtClean="0"/>
              <a:t>		     ΕΠΙΧΟΡΗΓΗΣΕΙΣ ΕΠΕΝΔΥΣΕΩΝ</a:t>
            </a:r>
            <a:endParaRPr lang="en-US" sz="2400" dirty="0" smtClean="0"/>
          </a:p>
          <a:p>
            <a:pPr eaLnBrk="1" hangingPunct="1">
              <a:lnSpc>
                <a:spcPct val="90000"/>
              </a:lnSpc>
              <a:buFontTx/>
              <a:buNone/>
            </a:pPr>
            <a:r>
              <a:rPr lang="el-GR" sz="2400" dirty="0" smtClean="0"/>
              <a:t>		41.10.Επιχορηγήσεις παγίων επενδ.</a:t>
            </a:r>
          </a:p>
          <a:p>
            <a:pPr eaLnBrk="1" hangingPunct="1">
              <a:lnSpc>
                <a:spcPct val="90000"/>
              </a:lnSpc>
              <a:buFontTx/>
              <a:buNone/>
            </a:pPr>
            <a:r>
              <a:rPr lang="el-GR" sz="2400" dirty="0" smtClean="0"/>
              <a:t>Κατάθεση επιταγής επιχορήγησης</a:t>
            </a:r>
          </a:p>
          <a:p>
            <a:pPr eaLnBrk="1" hangingPunct="1">
              <a:lnSpc>
                <a:spcPct val="90000"/>
              </a:lnSpc>
              <a:buFontTx/>
              <a:buNone/>
            </a:pPr>
            <a:r>
              <a:rPr lang="el-GR" sz="2400" dirty="0" smtClean="0"/>
              <a:t>_________________  31.12  _________________</a:t>
            </a:r>
          </a:p>
          <a:p>
            <a:pPr eaLnBrk="1" hangingPunct="1">
              <a:lnSpc>
                <a:spcPct val="90000"/>
              </a:lnSpc>
              <a:buFontTx/>
              <a:buNone/>
            </a:pPr>
            <a:r>
              <a:rPr lang="el-GR" sz="2400" dirty="0" smtClean="0"/>
              <a:t>66.ΑΠΟΣΒΕΣ. ΠΑΓΙΩΝ ΕΝΣΩΜΑΤΩΜΕΝ    15.000</a:t>
            </a:r>
          </a:p>
          <a:p>
            <a:pPr eaLnBrk="1" hangingPunct="1">
              <a:lnSpc>
                <a:spcPct val="90000"/>
              </a:lnSpc>
              <a:buFontTx/>
              <a:buNone/>
            </a:pPr>
            <a:r>
              <a:rPr lang="el-GR" sz="2400" dirty="0" smtClean="0"/>
              <a:t>66.02.Αποσβέσεις μηχανημάτων </a:t>
            </a:r>
          </a:p>
          <a:p>
            <a:pPr eaLnBrk="1" hangingPunct="1">
              <a:lnSpc>
                <a:spcPct val="90000"/>
              </a:lnSpc>
              <a:buFontTx/>
              <a:buNone/>
            </a:pPr>
            <a:r>
              <a:rPr lang="el-GR" sz="2400" dirty="0" smtClean="0"/>
              <a:t>		12.ΜΗΧΑΝ-ΤΕΧΝ.ΕΓΚΑΤΑΣ		     15.000</a:t>
            </a:r>
          </a:p>
          <a:p>
            <a:pPr eaLnBrk="1" hangingPunct="1">
              <a:lnSpc>
                <a:spcPct val="90000"/>
              </a:lnSpc>
              <a:buFontTx/>
              <a:buNone/>
            </a:pPr>
            <a:r>
              <a:rPr lang="el-GR" sz="2400" dirty="0" smtClean="0"/>
              <a:t>		12.99.Αποσ/να μηχαν-τεχν.εγκατ</a:t>
            </a:r>
          </a:p>
          <a:p>
            <a:pPr eaLnBrk="1" hangingPunct="1">
              <a:lnSpc>
                <a:spcPct val="90000"/>
              </a:lnSpc>
              <a:buFontTx/>
              <a:buNone/>
            </a:pPr>
            <a:r>
              <a:rPr lang="el-GR" sz="2400" dirty="0" smtClean="0"/>
              <a:t>Υπολογισμός αποσβέσεων 100.000Χ15%</a:t>
            </a:r>
          </a:p>
          <a:p>
            <a:pPr eaLnBrk="1" hangingPunct="1">
              <a:lnSpc>
                <a:spcPct val="90000"/>
              </a:lnSpc>
              <a:buFontTx/>
              <a:buNone/>
            </a:pPr>
            <a:r>
              <a:rPr lang="el-GR" sz="2400" dirty="0" smtClean="0"/>
              <a:t>__________________            __________________</a:t>
            </a:r>
          </a:p>
          <a:p>
            <a:pPr eaLnBrk="1" hangingPunct="1">
              <a:lnSpc>
                <a:spcPct val="90000"/>
              </a:lnSpc>
              <a:buFontTx/>
              <a:buNone/>
            </a:pPr>
            <a:endParaRPr lang="el-GR" sz="2400" dirty="0" smtClean="0"/>
          </a:p>
          <a:p>
            <a:pPr eaLnBrk="1" hangingPunct="1">
              <a:lnSpc>
                <a:spcPct val="90000"/>
              </a:lnSpc>
              <a:buFontTx/>
              <a:buNone/>
            </a:pPr>
            <a:endParaRPr lang="el-GR" sz="2400" dirty="0" smtClean="0"/>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idx="1"/>
          </p:nvPr>
        </p:nvSpPr>
        <p:spPr>
          <a:xfrm>
            <a:off x="395288" y="404813"/>
            <a:ext cx="8158162" cy="5821362"/>
          </a:xfrm>
        </p:spPr>
        <p:txBody>
          <a:bodyPr/>
          <a:lstStyle/>
          <a:p>
            <a:pPr eaLnBrk="1" hangingPunct="1">
              <a:lnSpc>
                <a:spcPct val="80000"/>
              </a:lnSpc>
              <a:buFontTx/>
              <a:buNone/>
            </a:pPr>
            <a:r>
              <a:rPr lang="el-GR" sz="2400" dirty="0" smtClean="0"/>
              <a:t>___________________       _________________</a:t>
            </a:r>
          </a:p>
          <a:p>
            <a:pPr eaLnBrk="1" hangingPunct="1">
              <a:lnSpc>
                <a:spcPct val="80000"/>
              </a:lnSpc>
              <a:buFontTx/>
              <a:buNone/>
            </a:pPr>
            <a:r>
              <a:rPr lang="el-GR" sz="2400" dirty="0" smtClean="0"/>
              <a:t>41.ΑΠΟΘΕΜΑΤΙΚΑ-ΔΙΑΦΟΡΕΣ ΑΝΑΠΡ-   ΕΠΙΧΟΡΗΓΗΣΕΙΣ ΕΠΕΝΔΥΣΕΩΝ            6.000</a:t>
            </a:r>
          </a:p>
          <a:p>
            <a:pPr eaLnBrk="1" hangingPunct="1">
              <a:lnSpc>
                <a:spcPct val="80000"/>
              </a:lnSpc>
              <a:buFontTx/>
              <a:buNone/>
            </a:pPr>
            <a:r>
              <a:rPr lang="el-GR" sz="2400" dirty="0" smtClean="0"/>
              <a:t>41.10.Επιχορηγήσεις παγίων επενδύσ.</a:t>
            </a:r>
          </a:p>
          <a:p>
            <a:pPr eaLnBrk="1" hangingPunct="1">
              <a:lnSpc>
                <a:spcPct val="80000"/>
              </a:lnSpc>
              <a:buFontTx/>
              <a:buNone/>
            </a:pPr>
            <a:r>
              <a:rPr lang="el-GR" sz="2400" dirty="0" smtClean="0"/>
              <a:t>		81.ΕΚΤΑΚΤΑ &amp; ΑΝΟΡΓΑΝΑ ΑΠΟΤ               6.000</a:t>
            </a:r>
          </a:p>
          <a:p>
            <a:pPr eaLnBrk="1" hangingPunct="1">
              <a:lnSpc>
                <a:spcPct val="80000"/>
              </a:lnSpc>
              <a:buFontTx/>
              <a:buNone/>
            </a:pPr>
            <a:r>
              <a:rPr lang="el-GR" sz="2400" dirty="0" smtClean="0"/>
              <a:t>		81.01.Έκτακτα &amp; ανόργανα έσοδα</a:t>
            </a:r>
          </a:p>
          <a:p>
            <a:pPr eaLnBrk="1" hangingPunct="1">
              <a:lnSpc>
                <a:spcPct val="80000"/>
              </a:lnSpc>
              <a:buFontTx/>
              <a:buNone/>
            </a:pPr>
            <a:r>
              <a:rPr lang="el-GR" sz="2400" dirty="0" smtClean="0"/>
              <a:t>		81.01.05.Αναλογούσες στη χρήση</a:t>
            </a:r>
          </a:p>
          <a:p>
            <a:pPr eaLnBrk="1" hangingPunct="1">
              <a:lnSpc>
                <a:spcPct val="80000"/>
              </a:lnSpc>
              <a:buFontTx/>
              <a:buNone/>
            </a:pPr>
            <a:r>
              <a:rPr lang="el-GR" sz="2400" dirty="0" smtClean="0"/>
              <a:t>		επιχορηγήσεις παγίων επενδύσεων</a:t>
            </a:r>
          </a:p>
          <a:p>
            <a:pPr eaLnBrk="1" hangingPunct="1">
              <a:lnSpc>
                <a:spcPct val="80000"/>
              </a:lnSpc>
              <a:buFontTx/>
              <a:buNone/>
            </a:pPr>
            <a:r>
              <a:rPr lang="el-GR" sz="2400" dirty="0" smtClean="0"/>
              <a:t>Αποσβέσεις που αναλογούν στις επιχορηγ.</a:t>
            </a:r>
          </a:p>
          <a:p>
            <a:pPr eaLnBrk="1" hangingPunct="1">
              <a:lnSpc>
                <a:spcPct val="80000"/>
              </a:lnSpc>
              <a:buFontTx/>
              <a:buNone/>
            </a:pPr>
            <a:r>
              <a:rPr lang="el-GR" sz="2400" dirty="0" smtClean="0"/>
              <a:t>μεταφέρονται στα έσοδα 15.000Χ40%</a:t>
            </a:r>
          </a:p>
          <a:p>
            <a:pPr eaLnBrk="1" hangingPunct="1">
              <a:lnSpc>
                <a:spcPct val="80000"/>
              </a:lnSpc>
              <a:buFontTx/>
              <a:buNone/>
            </a:pPr>
            <a:r>
              <a:rPr lang="el-GR" sz="2400" dirty="0" smtClean="0"/>
              <a:t>________________          __________________</a:t>
            </a:r>
          </a:p>
          <a:p>
            <a:pPr eaLnBrk="1" hangingPunct="1">
              <a:lnSpc>
                <a:spcPct val="80000"/>
              </a:lnSpc>
              <a:buFontTx/>
              <a:buNone/>
            </a:pPr>
            <a:r>
              <a:rPr lang="el-GR" sz="2400" dirty="0" smtClean="0"/>
              <a:t>Αυτή η εγγραφή θα γίνεται μέχρι να εξισωθεί ο λ.41.10.</a:t>
            </a:r>
          </a:p>
          <a:p>
            <a:pPr eaLnBrk="1" hangingPunct="1">
              <a:lnSpc>
                <a:spcPct val="80000"/>
              </a:lnSpc>
              <a:buFontTx/>
              <a:buNone/>
            </a:pPr>
            <a:r>
              <a:rPr lang="el-GR" sz="2400" dirty="0" smtClean="0"/>
              <a:t>Οι αποσβέσεις επηρεάζουν το αποτέλεσμα εκμετάλλευσης ενώ οι αποσβέσεις που αντιστοιχούν στο ποσό της επιχορήγησης μεταφέρονται στα ανόργανα έσοδα</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idx="1"/>
          </p:nvPr>
        </p:nvSpPr>
        <p:spPr>
          <a:xfrm>
            <a:off x="395288" y="404813"/>
            <a:ext cx="8291512" cy="5721350"/>
          </a:xfrm>
        </p:spPr>
        <p:txBody>
          <a:bodyPr/>
          <a:lstStyle/>
          <a:p>
            <a:pPr marL="609600" indent="-609600" eaLnBrk="1" hangingPunct="1">
              <a:buFontTx/>
              <a:buNone/>
            </a:pPr>
            <a:r>
              <a:rPr lang="el-GR" sz="2400" dirty="0" smtClean="0">
                <a:solidFill>
                  <a:srgbClr val="FF0000"/>
                </a:solidFill>
              </a:rPr>
              <a:t>ΚΤΗΣΗ ΠΑΓΙΟΥ</a:t>
            </a:r>
          </a:p>
          <a:p>
            <a:pPr marL="609600" indent="-609600" eaLnBrk="1" hangingPunct="1">
              <a:buFontTx/>
              <a:buAutoNum type="arabicPeriod"/>
            </a:pPr>
            <a:r>
              <a:rPr lang="el-GR" sz="2400" u="sng" dirty="0" smtClean="0"/>
              <a:t>Αγορά</a:t>
            </a:r>
          </a:p>
          <a:p>
            <a:pPr marL="609600" indent="-609600" eaLnBrk="1" hangingPunct="1">
              <a:buFontTx/>
              <a:buAutoNum type="arabicPeriod"/>
            </a:pPr>
            <a:r>
              <a:rPr lang="el-GR" sz="2400" u="sng" dirty="0" smtClean="0"/>
              <a:t>Επιχορήγηση</a:t>
            </a:r>
            <a:r>
              <a:rPr lang="el-GR" sz="2400" dirty="0" smtClean="0"/>
              <a:t> (41.10.Επιχορηγήσεις παγίων επενδύσεις)</a:t>
            </a:r>
          </a:p>
          <a:p>
            <a:pPr marL="609600" indent="-609600" eaLnBrk="1" hangingPunct="1">
              <a:buFontTx/>
              <a:buAutoNum type="arabicPeriod"/>
            </a:pPr>
            <a:r>
              <a:rPr lang="el-GR" sz="2400" u="sng" dirty="0" smtClean="0"/>
              <a:t>Ιδιοκατασκευή </a:t>
            </a:r>
            <a:r>
              <a:rPr lang="el-GR" sz="2400" dirty="0" smtClean="0"/>
              <a:t>(78.Ιδιοπαραγωγή παγίων)</a:t>
            </a:r>
          </a:p>
          <a:p>
            <a:pPr marL="609600" indent="-609600" eaLnBrk="1" hangingPunct="1">
              <a:buFontTx/>
              <a:buAutoNum type="arabicPeriod"/>
            </a:pPr>
            <a:r>
              <a:rPr lang="el-GR" sz="2400" u="sng" dirty="0" smtClean="0"/>
              <a:t>Δωρεά</a:t>
            </a:r>
            <a:r>
              <a:rPr lang="el-GR" sz="2400" dirty="0" smtClean="0"/>
              <a:t> (41.11.Αξία ακινήτων &amp; λοιπών παγίων αποκτηθέντων δωρεάν)</a:t>
            </a:r>
          </a:p>
          <a:p>
            <a:pPr marL="609600" indent="-609600" eaLnBrk="1" hangingPunct="1">
              <a:buFontTx/>
              <a:buAutoNum type="arabicPeriod"/>
            </a:pPr>
            <a:r>
              <a:rPr lang="el-GR" sz="2400" u="sng" dirty="0" smtClean="0"/>
              <a:t>Εταιρική εισφορά</a:t>
            </a:r>
          </a:p>
          <a:p>
            <a:pPr marL="609600" indent="-609600" eaLnBrk="1" hangingPunct="1">
              <a:buFontTx/>
              <a:buAutoNum type="arabicPeriod"/>
            </a:pPr>
            <a:r>
              <a:rPr lang="el-GR" sz="2400" u="sng" dirty="0" smtClean="0"/>
              <a:t>Σύμβαση κατασκευής έργου</a:t>
            </a:r>
          </a:p>
          <a:p>
            <a:pPr marL="609600" indent="-609600" eaLnBrk="1" hangingPunct="1">
              <a:buFontTx/>
              <a:buNone/>
            </a:pPr>
            <a:r>
              <a:rPr lang="el-GR" sz="2400" dirty="0" smtClean="0"/>
              <a:t>	- πληρωμή με ενδιάμεσες προκαταβολές</a:t>
            </a:r>
          </a:p>
          <a:p>
            <a:pPr marL="609600" indent="-609600" eaLnBrk="1" hangingPunct="1">
              <a:buFontTx/>
              <a:buNone/>
            </a:pPr>
            <a:r>
              <a:rPr lang="el-GR" sz="2400" dirty="0" smtClean="0"/>
              <a:t>	- πληρωμή μετά από την ολοκλήρωση επί μέρους</a:t>
            </a:r>
          </a:p>
          <a:p>
            <a:pPr marL="609600" indent="-609600" eaLnBrk="1" hangingPunct="1">
              <a:buFontTx/>
              <a:buNone/>
            </a:pPr>
            <a:r>
              <a:rPr lang="el-GR" sz="2400" dirty="0" smtClean="0"/>
              <a:t>          σταδίων (εκσκαφές, μπετόν, τοιχοποιία, δάπεδα,</a:t>
            </a:r>
          </a:p>
          <a:p>
            <a:pPr marL="609600" indent="-609600" eaLnBrk="1" hangingPunct="1">
              <a:buFontTx/>
              <a:buNone/>
            </a:pPr>
            <a:r>
              <a:rPr lang="el-GR" sz="2400" dirty="0" smtClean="0"/>
              <a:t>	   επιχρίσματα, χρώματα)</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idx="1"/>
          </p:nvPr>
        </p:nvSpPr>
        <p:spPr>
          <a:xfrm>
            <a:off x="395288" y="404813"/>
            <a:ext cx="8229600" cy="5894387"/>
          </a:xfrm>
        </p:spPr>
        <p:txBody>
          <a:bodyPr/>
          <a:lstStyle/>
          <a:p>
            <a:pPr eaLnBrk="1" hangingPunct="1">
              <a:buFontTx/>
              <a:buNone/>
            </a:pPr>
            <a:r>
              <a:rPr lang="el-GR" sz="2800" dirty="0" smtClean="0">
                <a:solidFill>
                  <a:srgbClr val="FF0000"/>
                </a:solidFill>
              </a:rPr>
              <a:t>15. ΑΚΙΝΗΤΟΠΟΙΗΣΕΙΣ ΥΠΟ ΕΚΤΕΛΕΣΗ ΚΑΙ ΠΡΟΚΑΤΑΒΟΛΕΣ ΚΤΗΣΕΩΣ ΠΑΓΙΩΝ</a:t>
            </a:r>
          </a:p>
          <a:p>
            <a:pPr eaLnBrk="1" hangingPunct="1">
              <a:buFontTx/>
              <a:buNone/>
            </a:pPr>
            <a:endParaRPr lang="el-GR" sz="2800" dirty="0" smtClean="0"/>
          </a:p>
          <a:p>
            <a:pPr eaLnBrk="1" hangingPunct="1">
              <a:buFontTx/>
              <a:buNone/>
            </a:pPr>
            <a:endParaRPr lang="el-GR" sz="2800" dirty="0" smtClean="0"/>
          </a:p>
          <a:p>
            <a:pPr eaLnBrk="1" hangingPunct="1">
              <a:buFontTx/>
              <a:buNone/>
            </a:pPr>
            <a:r>
              <a:rPr lang="el-GR" sz="2800" dirty="0" smtClean="0"/>
              <a:t>15.01. Κτίρια-Εγκαταστάσεις κτιρίων-Τεχνικά έργα υπό εκτέλεση</a:t>
            </a:r>
          </a:p>
          <a:p>
            <a:pPr eaLnBrk="1" hangingPunct="1">
              <a:buFontTx/>
              <a:buNone/>
            </a:pPr>
            <a:r>
              <a:rPr lang="el-GR" sz="2800" dirty="0" smtClean="0"/>
              <a:t>15.02. Μηχανήματα-Τεχνικές εγκαταστάσεις-Λοιπός μηχανολογ. εξοπλισμός υπό εκτέλεση</a:t>
            </a:r>
          </a:p>
          <a:p>
            <a:pPr eaLnBrk="1" hangingPunct="1">
              <a:buFontTx/>
              <a:buNone/>
            </a:pPr>
            <a:r>
              <a:rPr lang="el-GR" sz="2800" dirty="0" smtClean="0"/>
              <a:t>15.03. Μεταφορικά μέσα υπό εκτέλεση</a:t>
            </a:r>
          </a:p>
          <a:p>
            <a:pPr eaLnBrk="1" hangingPunct="1">
              <a:buFontTx/>
              <a:buNone/>
            </a:pPr>
            <a:r>
              <a:rPr lang="el-GR" sz="2800" dirty="0" smtClean="0"/>
              <a:t>15.04.Έπιπλα &amp; λοιπός εξοπλισμός υπό εκτέλεση</a:t>
            </a:r>
          </a:p>
          <a:p>
            <a:pPr eaLnBrk="1" hangingPunct="1">
              <a:buFontTx/>
              <a:buNone/>
            </a:pPr>
            <a:r>
              <a:rPr lang="el-GR" sz="2800" dirty="0" smtClean="0"/>
              <a:t>15.09. Προκαταβολές κτήσεως πάγιων στοιχείων</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idx="1"/>
          </p:nvPr>
        </p:nvSpPr>
        <p:spPr>
          <a:xfrm>
            <a:off x="250825" y="333375"/>
            <a:ext cx="8229600" cy="6264275"/>
          </a:xfrm>
        </p:spPr>
        <p:txBody>
          <a:bodyPr/>
          <a:lstStyle/>
          <a:p>
            <a:pPr eaLnBrk="1" hangingPunct="1">
              <a:buFontTx/>
              <a:buNone/>
            </a:pPr>
            <a:r>
              <a:rPr lang="el-GR" sz="2800" dirty="0" smtClean="0">
                <a:solidFill>
                  <a:srgbClr val="FF0000"/>
                </a:solidFill>
              </a:rPr>
              <a:t>Πάγια υπό εκτέλεση</a:t>
            </a:r>
            <a:r>
              <a:rPr lang="el-GR" sz="2800" dirty="0" smtClean="0"/>
              <a:t>. Παρακολουθείται το κόστος κάθε κατασκευαστικής φάσης του παγίου</a:t>
            </a:r>
          </a:p>
          <a:p>
            <a:pPr eaLnBrk="1" hangingPunct="1">
              <a:buFontTx/>
              <a:buNone/>
            </a:pPr>
            <a:endParaRPr lang="el-GR" sz="2800" dirty="0" smtClean="0"/>
          </a:p>
          <a:p>
            <a:pPr eaLnBrk="1" hangingPunct="1">
              <a:buFontTx/>
              <a:buNone/>
            </a:pPr>
            <a:r>
              <a:rPr lang="el-GR" sz="2800" dirty="0" smtClean="0">
                <a:solidFill>
                  <a:srgbClr val="FF0000"/>
                </a:solidFill>
              </a:rPr>
              <a:t>Προκαταβολές κτήσεως παγίων στοιχείων</a:t>
            </a:r>
            <a:r>
              <a:rPr lang="el-GR" sz="2800" dirty="0" smtClean="0"/>
              <a:t>. Παρακολουθούνται οι προκαταβολές που δίνονται σε κατασκευαστές πάγιων στοιχείων ή προμηθευτές υλικών κατασκευής</a:t>
            </a:r>
          </a:p>
          <a:p>
            <a:pPr eaLnBrk="1" hangingPunct="1">
              <a:buFontTx/>
              <a:buNone/>
            </a:pPr>
            <a:r>
              <a:rPr lang="el-GR" sz="2800" dirty="0" smtClean="0"/>
              <a:t>15.09.Προκαταβολές κτήσεως παγίων στοιχείων </a:t>
            </a:r>
          </a:p>
          <a:p>
            <a:pPr eaLnBrk="1" hangingPunct="1">
              <a:buFontTx/>
              <a:buNone/>
            </a:pPr>
            <a:r>
              <a:rPr lang="el-GR" sz="2800" dirty="0" smtClean="0"/>
              <a:t>50.08.Προμηθευτές εσωτερικού πάγιων στοιχείων</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838200" y="304800"/>
            <a:ext cx="8105775" cy="1143000"/>
          </a:xfrm>
        </p:spPr>
        <p:txBody>
          <a:bodyPr/>
          <a:lstStyle/>
          <a:p>
            <a:pPr algn="ctr"/>
            <a:r>
              <a:rPr lang="el-GR" sz="3600" b="1" dirty="0" smtClean="0"/>
              <a:t>Στόχοι της Επιχείρησης</a:t>
            </a:r>
          </a:p>
        </p:txBody>
      </p:sp>
      <p:sp>
        <p:nvSpPr>
          <p:cNvPr id="70659" name="AutoShape 4"/>
          <p:cNvSpPr>
            <a:spLocks noChangeArrowheads="1"/>
          </p:cNvSpPr>
          <p:nvPr/>
        </p:nvSpPr>
        <p:spPr bwMode="auto">
          <a:xfrm>
            <a:off x="5638800" y="2438400"/>
            <a:ext cx="976313" cy="914400"/>
          </a:xfrm>
          <a:prstGeom prst="rightArrow">
            <a:avLst>
              <a:gd name="adj1" fmla="val 50000"/>
              <a:gd name="adj2" fmla="val 26693"/>
            </a:avLst>
          </a:prstGeom>
          <a:solidFill>
            <a:schemeClr val="hlink"/>
          </a:solidFill>
          <a:ln w="9525">
            <a:solidFill>
              <a:schemeClr val="tx1"/>
            </a:solidFill>
            <a:miter lim="800000"/>
            <a:headEnd/>
            <a:tailEnd/>
          </a:ln>
        </p:spPr>
        <p:txBody>
          <a:bodyPr wrap="none" anchor="ctr"/>
          <a:lstStyle/>
          <a:p>
            <a:pPr algn="ctr"/>
            <a:r>
              <a:rPr lang="el-GR" sz="2600" b="1" dirty="0">
                <a:solidFill>
                  <a:srgbClr val="000000"/>
                </a:solidFill>
                <a:cs typeface="Times New Roman" charset="0"/>
              </a:rPr>
              <a:t>έχουν</a:t>
            </a:r>
          </a:p>
        </p:txBody>
      </p:sp>
      <p:sp>
        <p:nvSpPr>
          <p:cNvPr id="70660" name="Rectangle 6"/>
          <p:cNvSpPr>
            <a:spLocks noChangeArrowheads="1"/>
          </p:cNvSpPr>
          <p:nvPr/>
        </p:nvSpPr>
        <p:spPr bwMode="auto">
          <a:xfrm>
            <a:off x="0" y="2133600"/>
            <a:ext cx="5562600" cy="1524000"/>
          </a:xfrm>
          <a:prstGeom prst="rect">
            <a:avLst/>
          </a:prstGeom>
          <a:solidFill>
            <a:srgbClr val="DEFFB7"/>
          </a:solidFill>
          <a:ln w="9525">
            <a:solidFill>
              <a:schemeClr val="tx1"/>
            </a:solidFill>
            <a:miter lim="800000"/>
            <a:headEnd/>
            <a:tailEnd/>
          </a:ln>
        </p:spPr>
        <p:txBody>
          <a:bodyPr wrap="none" anchor="ctr"/>
          <a:lstStyle/>
          <a:p>
            <a:pPr algn="ctr"/>
            <a:r>
              <a:rPr lang="el-GR" sz="2800" b="1" dirty="0">
                <a:solidFill>
                  <a:srgbClr val="000000"/>
                </a:solidFill>
                <a:cs typeface="Times New Roman" charset="0"/>
              </a:rPr>
              <a:t>   </a:t>
            </a:r>
            <a:r>
              <a:rPr lang="el-GR" sz="2600" b="1" dirty="0" smtClean="0">
                <a:solidFill>
                  <a:srgbClr val="000000"/>
                </a:solidFill>
                <a:cs typeface="Times New Roman" charset="0"/>
              </a:rPr>
              <a:t>Μετοχές </a:t>
            </a:r>
            <a:r>
              <a:rPr lang="el-GR" sz="2600" b="1" dirty="0">
                <a:solidFill>
                  <a:srgbClr val="000000"/>
                </a:solidFill>
                <a:cs typeface="Times New Roman" charset="0"/>
              </a:rPr>
              <a:t>επιχειρήσεων που έχουν </a:t>
            </a:r>
            <a:endParaRPr lang="en-US" sz="2600" b="1" dirty="0">
              <a:solidFill>
                <a:srgbClr val="000000"/>
              </a:solidFill>
              <a:cs typeface="Times New Roman" charset="0"/>
            </a:endParaRPr>
          </a:p>
          <a:p>
            <a:pPr algn="ctr"/>
            <a:r>
              <a:rPr lang="el-GR" sz="2600" b="1" dirty="0">
                <a:solidFill>
                  <a:srgbClr val="000000"/>
                </a:solidFill>
                <a:cs typeface="Times New Roman" charset="0"/>
              </a:rPr>
              <a:t>καλύτερη απόδοση από άλλες</a:t>
            </a:r>
          </a:p>
        </p:txBody>
      </p:sp>
      <p:sp>
        <p:nvSpPr>
          <p:cNvPr id="70661" name="Oval 7"/>
          <p:cNvSpPr>
            <a:spLocks noChangeArrowheads="1"/>
          </p:cNvSpPr>
          <p:nvPr/>
        </p:nvSpPr>
        <p:spPr bwMode="auto">
          <a:xfrm>
            <a:off x="6705600" y="1905000"/>
            <a:ext cx="2438400" cy="1828800"/>
          </a:xfrm>
          <a:prstGeom prst="ellipse">
            <a:avLst/>
          </a:prstGeom>
          <a:solidFill>
            <a:srgbClr val="DEFFB7"/>
          </a:solidFill>
          <a:ln w="9525">
            <a:solidFill>
              <a:schemeClr val="tx1"/>
            </a:solidFill>
            <a:miter lim="800000"/>
            <a:headEnd/>
            <a:tailEnd/>
          </a:ln>
        </p:spPr>
        <p:txBody>
          <a:bodyPr wrap="none" anchor="ctr"/>
          <a:lstStyle/>
          <a:p>
            <a:pPr algn="ctr"/>
            <a:r>
              <a:rPr lang="el-GR" sz="2600" b="1" dirty="0">
                <a:solidFill>
                  <a:srgbClr val="000000"/>
                </a:solidFill>
                <a:cs typeface="Times New Roman" charset="0"/>
              </a:rPr>
              <a:t>ψηλότερη τιμή</a:t>
            </a:r>
          </a:p>
        </p:txBody>
      </p:sp>
      <p:sp>
        <p:nvSpPr>
          <p:cNvPr id="70662" name="Line 8"/>
          <p:cNvSpPr>
            <a:spLocks noChangeShapeType="1"/>
          </p:cNvSpPr>
          <p:nvPr/>
        </p:nvSpPr>
        <p:spPr bwMode="auto">
          <a:xfrm>
            <a:off x="1447800" y="3733800"/>
            <a:ext cx="2514600" cy="914400"/>
          </a:xfrm>
          <a:prstGeom prst="line">
            <a:avLst/>
          </a:prstGeom>
          <a:noFill/>
          <a:ln w="9525">
            <a:solidFill>
              <a:schemeClr val="tx1"/>
            </a:solidFill>
            <a:miter lim="800000"/>
            <a:headEnd/>
            <a:tailEnd type="triangle" w="med" len="med"/>
          </a:ln>
        </p:spPr>
        <p:txBody>
          <a:bodyPr wrap="none"/>
          <a:lstStyle/>
          <a:p>
            <a:endParaRPr lang="el-GR" dirty="0"/>
          </a:p>
        </p:txBody>
      </p:sp>
      <p:sp>
        <p:nvSpPr>
          <p:cNvPr id="70663" name="Line 9"/>
          <p:cNvSpPr>
            <a:spLocks noChangeShapeType="1"/>
          </p:cNvSpPr>
          <p:nvPr/>
        </p:nvSpPr>
        <p:spPr bwMode="auto">
          <a:xfrm flipH="1">
            <a:off x="5105400" y="3810000"/>
            <a:ext cx="2438400" cy="762000"/>
          </a:xfrm>
          <a:prstGeom prst="line">
            <a:avLst/>
          </a:prstGeom>
          <a:noFill/>
          <a:ln w="9525">
            <a:solidFill>
              <a:schemeClr val="tx1"/>
            </a:solidFill>
            <a:miter lim="800000"/>
            <a:headEnd/>
            <a:tailEnd type="triangle" w="med" len="med"/>
          </a:ln>
        </p:spPr>
        <p:txBody>
          <a:bodyPr wrap="none"/>
          <a:lstStyle/>
          <a:p>
            <a:endParaRPr lang="el-GR" dirty="0"/>
          </a:p>
        </p:txBody>
      </p:sp>
      <p:sp>
        <p:nvSpPr>
          <p:cNvPr id="70664" name="Oval 10"/>
          <p:cNvSpPr>
            <a:spLocks noChangeArrowheads="1"/>
          </p:cNvSpPr>
          <p:nvPr/>
        </p:nvSpPr>
        <p:spPr bwMode="auto">
          <a:xfrm>
            <a:off x="0" y="4724400"/>
            <a:ext cx="9144000" cy="2133600"/>
          </a:xfrm>
          <a:prstGeom prst="ellipse">
            <a:avLst/>
          </a:prstGeom>
          <a:solidFill>
            <a:srgbClr val="D2F9FE"/>
          </a:solidFill>
          <a:ln w="9525">
            <a:solidFill>
              <a:schemeClr val="tx1"/>
            </a:solidFill>
            <a:miter lim="800000"/>
            <a:headEnd/>
            <a:tailEnd/>
          </a:ln>
        </p:spPr>
        <p:txBody>
          <a:bodyPr wrap="none" anchor="ctr"/>
          <a:lstStyle/>
          <a:p>
            <a:pPr algn="ctr">
              <a:spcBef>
                <a:spcPct val="20000"/>
              </a:spcBef>
              <a:buClr>
                <a:schemeClr val="folHlink"/>
              </a:buClr>
              <a:buSzPct val="60000"/>
              <a:buFont typeface="Wingdings" pitchFamily="2" charset="2"/>
              <a:buChar char="n"/>
            </a:pPr>
            <a:r>
              <a:rPr lang="el-GR" sz="3200" b="1" dirty="0">
                <a:solidFill>
                  <a:srgbClr val="7030A0"/>
                </a:solidFill>
                <a:latin typeface="+mn-lt"/>
                <a:cs typeface="Times New Roman" charset="0"/>
              </a:rPr>
              <a:t>μπορούν να αντλήσουν πρόσθετα κεφάλαια </a:t>
            </a:r>
            <a:endParaRPr lang="en-US" sz="3200" b="1" dirty="0">
              <a:solidFill>
                <a:srgbClr val="7030A0"/>
              </a:solidFill>
              <a:latin typeface="+mn-lt"/>
              <a:cs typeface="Times New Roman" charset="0"/>
            </a:endParaRPr>
          </a:p>
          <a:p>
            <a:pPr algn="ctr">
              <a:spcBef>
                <a:spcPct val="20000"/>
              </a:spcBef>
              <a:buClr>
                <a:schemeClr val="folHlink"/>
              </a:buClr>
              <a:buSzPct val="60000"/>
              <a:buFont typeface="Wingdings" pitchFamily="2" charset="2"/>
              <a:buNone/>
            </a:pPr>
            <a:r>
              <a:rPr lang="el-GR" sz="3200" b="1" dirty="0">
                <a:solidFill>
                  <a:srgbClr val="7030A0"/>
                </a:solidFill>
                <a:latin typeface="+mn-lt"/>
                <a:cs typeface="Times New Roman" charset="0"/>
              </a:rPr>
              <a:t>με περισσότερο ευνοϊκούς όρους.</a:t>
            </a:r>
            <a:r>
              <a:rPr lang="el-GR" sz="2800" b="1" dirty="0">
                <a:solidFill>
                  <a:srgbClr val="7030A0"/>
                </a:solidFill>
                <a:latin typeface="+mn-lt"/>
                <a:cs typeface="Times New Roman" charset="0"/>
              </a:rPr>
              <a:t> </a:t>
            </a:r>
            <a:endParaRPr lang="el-GR" sz="2800" b="1" dirty="0">
              <a:solidFill>
                <a:srgbClr val="7030A0"/>
              </a:solidFill>
              <a:latin typeface="+mn-lt"/>
            </a:endParaRPr>
          </a:p>
          <a:p>
            <a:pPr algn="ctr"/>
            <a:endParaRPr lang="el-GR" b="1" dirty="0">
              <a:solidFill>
                <a:schemeClr val="hlink"/>
              </a:solidFill>
            </a:endParaRPr>
          </a:p>
        </p:txBody>
      </p:sp>
    </p:spTree>
    <p:extLst>
      <p:ext uri="{BB962C8B-B14F-4D97-AF65-F5344CB8AC3E}">
        <p14:creationId xmlns="" xmlns:p14="http://schemas.microsoft.com/office/powerpoint/2010/main" val="2203919933"/>
      </p:ext>
    </p:extLst>
  </p:cSld>
  <p:clrMapOvr>
    <a:masterClrMapping/>
  </p:clrMapOvr>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r>
              <a:rPr lang="el-GR" sz="2800" dirty="0" smtClean="0">
                <a:latin typeface="Times New Roman" pitchFamily="18" charset="0"/>
              </a:rPr>
              <a:t>Για τη διαχειριστική παρακολούθηση κάθε πάγιου περιουσιακού στοιχείου και για τη λογιστική παρακολούθηση της αξίας κτήσεως και των αποσβέσεών του και γενικότερα της τύχης του, τηρείται υποχρεωτικά μητρώο παγίων στοιχείων, το οποίο αποτελεί την τελευταία ανάλυση των λογαριασμών των παγίων περιουσιακών στοιχείων (λογαριασμοί τρίτου ή τετάρτου κ.λ.π. βαθμού).</a:t>
            </a:r>
            <a:endParaRPr lang="el-GR" dirty="0"/>
          </a:p>
        </p:txBody>
      </p:sp>
      <p:sp>
        <p:nvSpPr>
          <p:cNvPr id="3" name="2 - Τίτλος"/>
          <p:cNvSpPr>
            <a:spLocks noGrp="1"/>
          </p:cNvSpPr>
          <p:nvPr>
            <p:ph type="title"/>
          </p:nvPr>
        </p:nvSpPr>
        <p:spPr/>
        <p:txBody>
          <a:bodyPr>
            <a:normAutofit fontScale="90000"/>
          </a:bodyPr>
          <a:lstStyle/>
          <a:p>
            <a:pPr algn="ctr"/>
            <a:r>
              <a:rPr lang="el-GR" sz="4400" b="1" u="sng" dirty="0" smtClean="0">
                <a:solidFill>
                  <a:srgbClr val="0070C0"/>
                </a:solidFill>
                <a:latin typeface="Times New Roman" pitchFamily="18" charset="0"/>
              </a:rPr>
              <a:t>Μητρώο Παγίων Περιουσιακών Στοιχείων</a:t>
            </a:r>
            <a:endParaRPr lang="el-GR" dirty="0"/>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body" idx="1"/>
          </p:nvPr>
        </p:nvSpPr>
        <p:spPr>
          <a:xfrm>
            <a:off x="0" y="0"/>
            <a:ext cx="9144000" cy="6858000"/>
          </a:xfrm>
        </p:spPr>
        <p:txBody>
          <a:bodyPr/>
          <a:lstStyle/>
          <a:p>
            <a:pPr>
              <a:lnSpc>
                <a:spcPct val="80000"/>
              </a:lnSpc>
              <a:buFontTx/>
              <a:buNone/>
            </a:pPr>
            <a:r>
              <a:rPr lang="el-GR" sz="2000" dirty="0">
                <a:latin typeface="Times New Roman" pitchFamily="18" charset="0"/>
              </a:rPr>
              <a:t>                                       </a:t>
            </a:r>
            <a:endParaRPr lang="en-US" sz="2000" i="1" dirty="0">
              <a:latin typeface="Times New Roman" pitchFamily="18" charset="0"/>
            </a:endParaRPr>
          </a:p>
          <a:p>
            <a:pPr>
              <a:lnSpc>
                <a:spcPct val="80000"/>
              </a:lnSpc>
              <a:buFontTx/>
              <a:buNone/>
            </a:pPr>
            <a:r>
              <a:rPr lang="el-GR" sz="2000" dirty="0">
                <a:latin typeface="Times New Roman" pitchFamily="18" charset="0"/>
              </a:rPr>
              <a:t>     Από το μητρώο των παγίων περιουσιακών στοιχείων πρέπει να προκύπτουν τουλάχιστον τα παρακάτω στοιχεία:</a:t>
            </a:r>
          </a:p>
          <a:p>
            <a:pPr>
              <a:lnSpc>
                <a:spcPct val="8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Τα στοιχεία που εξατομικεύουν το είδος του παγίου (ονοματολογία και  </a:t>
            </a:r>
          </a:p>
          <a:p>
            <a:pPr>
              <a:lnSpc>
                <a:spcPct val="80000"/>
              </a:lnSpc>
              <a:buFontTx/>
              <a:buNone/>
            </a:pPr>
            <a:r>
              <a:rPr lang="el-GR" sz="2000" dirty="0">
                <a:latin typeface="Times New Roman" pitchFamily="18" charset="0"/>
              </a:rPr>
              <a:t>         διακριτικά στοιχεία). </a:t>
            </a:r>
          </a:p>
          <a:p>
            <a:pPr>
              <a:lnSpc>
                <a:spcPct val="8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Τα στοιχεία της λογιστικής του εντάξεως (τίτλοι και κωδικοί αριθμοί του </a:t>
            </a:r>
          </a:p>
          <a:p>
            <a:pPr>
              <a:lnSpc>
                <a:spcPct val="80000"/>
              </a:lnSpc>
              <a:buFontTx/>
              <a:buNone/>
            </a:pPr>
            <a:r>
              <a:rPr lang="el-GR" sz="2000" dirty="0">
                <a:latin typeface="Times New Roman" pitchFamily="18" charset="0"/>
              </a:rPr>
              <a:t>         πρωτοβάθμιου και του λογαριασμού της τελευταίας βαθμίδας).</a:t>
            </a:r>
          </a:p>
          <a:p>
            <a:pPr>
              <a:lnSpc>
                <a:spcPct val="8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Η αιτιολογία και τα σχετικά στοιχεία κτήσεως, η αρχική αξία κτήσεως και οι  </a:t>
            </a:r>
          </a:p>
          <a:p>
            <a:pPr>
              <a:lnSpc>
                <a:spcPct val="80000"/>
              </a:lnSpc>
              <a:buFontTx/>
              <a:buNone/>
            </a:pPr>
            <a:r>
              <a:rPr lang="el-GR" sz="2000" dirty="0">
                <a:latin typeface="Times New Roman" pitchFamily="18" charset="0"/>
              </a:rPr>
              <a:t>          μεταβολές αυτής (προσθήκες, βελτιώσεις, μειώσεις). </a:t>
            </a:r>
          </a:p>
          <a:p>
            <a:pPr>
              <a:lnSpc>
                <a:spcPct val="8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Ο τόπος εγκαταστάσεως ή ο τρίτος στις εγκαταστάσεις  του οποίο τυχόν </a:t>
            </a:r>
          </a:p>
          <a:p>
            <a:pPr>
              <a:lnSpc>
                <a:spcPct val="80000"/>
              </a:lnSpc>
              <a:buFontTx/>
              <a:buNone/>
            </a:pPr>
            <a:r>
              <a:rPr lang="el-GR" sz="2000" dirty="0">
                <a:latin typeface="Times New Roman" pitchFamily="18" charset="0"/>
              </a:rPr>
              <a:t>         βρίσκεται.</a:t>
            </a:r>
          </a:p>
          <a:p>
            <a:pPr>
              <a:lnSpc>
                <a:spcPct val="8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Η ημερομηνία κατά την οποία άρχισε η χρησιμοποίηση ή λειτουργία του, καθώς  </a:t>
            </a:r>
          </a:p>
          <a:p>
            <a:pPr>
              <a:lnSpc>
                <a:spcPct val="80000"/>
              </a:lnSpc>
              <a:buFontTx/>
              <a:buNone/>
            </a:pPr>
            <a:r>
              <a:rPr lang="el-GR" sz="2000" dirty="0">
                <a:latin typeface="Times New Roman" pitchFamily="18" charset="0"/>
              </a:rPr>
              <a:t>         και η ημερομηνία που τυχόν τέθηκε σε αδράνεια.</a:t>
            </a:r>
          </a:p>
          <a:p>
            <a:pPr>
              <a:lnSpc>
                <a:spcPct val="8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Η τυχόν κτήση του με </a:t>
            </a:r>
            <a:r>
              <a:rPr lang="el-GR" sz="2000" dirty="0" smtClean="0">
                <a:latin typeface="Times New Roman" pitchFamily="18" charset="0"/>
              </a:rPr>
              <a:t>ευεργετική </a:t>
            </a:r>
            <a:r>
              <a:rPr lang="el-GR" sz="2000" dirty="0">
                <a:latin typeface="Times New Roman" pitchFamily="18" charset="0"/>
              </a:rPr>
              <a:t>φορολογική διάταξη.</a:t>
            </a:r>
          </a:p>
          <a:p>
            <a:pPr>
              <a:lnSpc>
                <a:spcPct val="8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Η τυχόν ύπαρξη βαρών πάνω σε αυτό (π.χ. είδος βάρους, αιτία, ποσό).</a:t>
            </a:r>
          </a:p>
          <a:p>
            <a:pPr>
              <a:lnSpc>
                <a:spcPct val="8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Ο κωδικός αριθμός της τελευταίας βαθμίδας του λογαριασμού αποσβέσεων. </a:t>
            </a:r>
          </a:p>
          <a:p>
            <a:pPr>
              <a:lnSpc>
                <a:spcPct val="8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Οι λογισμένες αποσβέσεις (συντελεστής και ποσά) και τα στοιχεία της λογιστικής     </a:t>
            </a:r>
          </a:p>
          <a:p>
            <a:pPr>
              <a:lnSpc>
                <a:spcPct val="80000"/>
              </a:lnSpc>
              <a:buFontTx/>
              <a:buNone/>
            </a:pPr>
            <a:r>
              <a:rPr lang="el-GR" sz="2000" dirty="0">
                <a:latin typeface="Times New Roman" pitchFamily="18" charset="0"/>
              </a:rPr>
              <a:t>         τους εγγραφής (α/α παραστατικού, ημερομηνία), καθώς και οι αντιλογισμένες  </a:t>
            </a:r>
          </a:p>
          <a:p>
            <a:pPr>
              <a:lnSpc>
                <a:spcPct val="80000"/>
              </a:lnSpc>
              <a:buFontTx/>
              <a:buNone/>
            </a:pPr>
            <a:r>
              <a:rPr lang="el-GR" sz="2000" dirty="0">
                <a:latin typeface="Times New Roman" pitchFamily="18" charset="0"/>
              </a:rPr>
              <a:t>         αποσβέσεις </a:t>
            </a:r>
          </a:p>
          <a:p>
            <a:pPr>
              <a:lnSpc>
                <a:spcPct val="80000"/>
              </a:lnSpc>
              <a:buFontTx/>
              <a:buNone/>
            </a:pPr>
            <a:r>
              <a:rPr lang="el-GR" sz="2000" dirty="0">
                <a:latin typeface="Times New Roman" pitchFamily="18" charset="0"/>
              </a:rPr>
              <a:t>	</a:t>
            </a:r>
            <a:r>
              <a:rPr lang="el-GR" sz="2400" dirty="0">
                <a:latin typeface="Times New Roman" pitchFamily="18" charset="0"/>
                <a:cs typeface="Times New Roman" pitchFamily="18" charset="0"/>
              </a:rPr>
              <a:t>•</a:t>
            </a:r>
            <a:r>
              <a:rPr lang="el-GR" sz="2000" dirty="0">
                <a:latin typeface="Times New Roman" pitchFamily="18" charset="0"/>
              </a:rPr>
              <a:t>  Τα στοιχεία και η αιτία του τερματισμού της παραγωγικής του ζωής</a:t>
            </a:r>
          </a:p>
          <a:p>
            <a:pPr>
              <a:lnSpc>
                <a:spcPct val="80000"/>
              </a:lnSpc>
              <a:buFontTx/>
              <a:buNone/>
            </a:pPr>
            <a:endParaRPr lang="el-GR" sz="2000" dirty="0">
              <a:latin typeface="Times New Roman" pitchFamily="18" charset="0"/>
            </a:endParaRPr>
          </a:p>
          <a:p>
            <a:pPr>
              <a:lnSpc>
                <a:spcPct val="80000"/>
              </a:lnSpc>
              <a:buFontTx/>
              <a:buNone/>
            </a:pPr>
            <a:endParaRPr lang="el-GR" sz="1800" dirty="0">
              <a:latin typeface="Times New Roman" pitchFamily="18" charset="0"/>
            </a:endParaRPr>
          </a:p>
          <a:p>
            <a:pPr>
              <a:lnSpc>
                <a:spcPct val="80000"/>
              </a:lnSpc>
              <a:buFontTx/>
              <a:buNone/>
            </a:pPr>
            <a:endParaRPr lang="en-US" sz="18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5474">
                                            <p:txEl>
                                              <p:pRg st="1" end="1"/>
                                            </p:txEl>
                                          </p:spTgt>
                                        </p:tgtEl>
                                        <p:attrNameLst>
                                          <p:attrName>style.visibility</p:attrName>
                                        </p:attrNameLst>
                                      </p:cBhvr>
                                      <p:to>
                                        <p:strVal val="visible"/>
                                      </p:to>
                                    </p:set>
                                    <p:anim calcmode="lin" valueType="num">
                                      <p:cBhvr additive="base">
                                        <p:cTn id="7" dur="2000" fill="hold"/>
                                        <p:tgtEl>
                                          <p:spTgt spid="105474">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05474">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05474">
                                            <p:txEl>
                                              <p:pRg st="2" end="2"/>
                                            </p:txEl>
                                          </p:spTgt>
                                        </p:tgtEl>
                                        <p:attrNameLst>
                                          <p:attrName>style.visibility</p:attrName>
                                        </p:attrNameLst>
                                      </p:cBhvr>
                                      <p:to>
                                        <p:strVal val="visible"/>
                                      </p:to>
                                    </p:set>
                                    <p:anim calcmode="lin" valueType="num">
                                      <p:cBhvr additive="base">
                                        <p:cTn id="12" dur="2000" fill="hold"/>
                                        <p:tgtEl>
                                          <p:spTgt spid="105474">
                                            <p:txEl>
                                              <p:pRg st="2" end="2"/>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05474">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105474">
                                            <p:txEl>
                                              <p:pRg st="3" end="3"/>
                                            </p:txEl>
                                          </p:spTgt>
                                        </p:tgtEl>
                                        <p:attrNameLst>
                                          <p:attrName>style.visibility</p:attrName>
                                        </p:attrNameLst>
                                      </p:cBhvr>
                                      <p:to>
                                        <p:strVal val="visible"/>
                                      </p:to>
                                    </p:set>
                                    <p:anim calcmode="lin" valueType="num">
                                      <p:cBhvr additive="base">
                                        <p:cTn id="17" dur="2000" fill="hold"/>
                                        <p:tgtEl>
                                          <p:spTgt spid="105474">
                                            <p:txEl>
                                              <p:pRg st="3" end="3"/>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05474">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105474">
                                            <p:txEl>
                                              <p:pRg st="4" end="4"/>
                                            </p:txEl>
                                          </p:spTgt>
                                        </p:tgtEl>
                                        <p:attrNameLst>
                                          <p:attrName>style.visibility</p:attrName>
                                        </p:attrNameLst>
                                      </p:cBhvr>
                                      <p:to>
                                        <p:strVal val="visible"/>
                                      </p:to>
                                    </p:set>
                                    <p:anim calcmode="lin" valueType="num">
                                      <p:cBhvr additive="base">
                                        <p:cTn id="22" dur="2000" fill="hold"/>
                                        <p:tgtEl>
                                          <p:spTgt spid="105474">
                                            <p:txEl>
                                              <p:pRg st="4" end="4"/>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05474">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0"/>
                                  </p:stCondLst>
                                  <p:childTnLst>
                                    <p:set>
                                      <p:cBhvr>
                                        <p:cTn id="26" dur="1" fill="hold">
                                          <p:stCondLst>
                                            <p:cond delay="0"/>
                                          </p:stCondLst>
                                        </p:cTn>
                                        <p:tgtEl>
                                          <p:spTgt spid="105474">
                                            <p:txEl>
                                              <p:pRg st="5" end="5"/>
                                            </p:txEl>
                                          </p:spTgt>
                                        </p:tgtEl>
                                        <p:attrNameLst>
                                          <p:attrName>style.visibility</p:attrName>
                                        </p:attrNameLst>
                                      </p:cBhvr>
                                      <p:to>
                                        <p:strVal val="visible"/>
                                      </p:to>
                                    </p:set>
                                    <p:anim calcmode="lin" valueType="num">
                                      <p:cBhvr additive="base">
                                        <p:cTn id="27" dur="2000" fill="hold"/>
                                        <p:tgtEl>
                                          <p:spTgt spid="105474">
                                            <p:txEl>
                                              <p:pRg st="5" end="5"/>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05474">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nodeType="afterEffect">
                                  <p:stCondLst>
                                    <p:cond delay="0"/>
                                  </p:stCondLst>
                                  <p:childTnLst>
                                    <p:set>
                                      <p:cBhvr>
                                        <p:cTn id="31" dur="1" fill="hold">
                                          <p:stCondLst>
                                            <p:cond delay="0"/>
                                          </p:stCondLst>
                                        </p:cTn>
                                        <p:tgtEl>
                                          <p:spTgt spid="105474">
                                            <p:txEl>
                                              <p:pRg st="6" end="6"/>
                                            </p:txEl>
                                          </p:spTgt>
                                        </p:tgtEl>
                                        <p:attrNameLst>
                                          <p:attrName>style.visibility</p:attrName>
                                        </p:attrNameLst>
                                      </p:cBhvr>
                                      <p:to>
                                        <p:strVal val="visible"/>
                                      </p:to>
                                    </p:set>
                                    <p:anim calcmode="lin" valueType="num">
                                      <p:cBhvr additive="base">
                                        <p:cTn id="32" dur="2000" fill="hold"/>
                                        <p:tgtEl>
                                          <p:spTgt spid="105474">
                                            <p:txEl>
                                              <p:pRg st="6" end="6"/>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05474">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2" presetClass="entr" presetSubtype="4" fill="hold" nodeType="afterEffect">
                                  <p:stCondLst>
                                    <p:cond delay="0"/>
                                  </p:stCondLst>
                                  <p:childTnLst>
                                    <p:set>
                                      <p:cBhvr>
                                        <p:cTn id="36" dur="1" fill="hold">
                                          <p:stCondLst>
                                            <p:cond delay="0"/>
                                          </p:stCondLst>
                                        </p:cTn>
                                        <p:tgtEl>
                                          <p:spTgt spid="105474">
                                            <p:txEl>
                                              <p:pRg st="7" end="7"/>
                                            </p:txEl>
                                          </p:spTgt>
                                        </p:tgtEl>
                                        <p:attrNameLst>
                                          <p:attrName>style.visibility</p:attrName>
                                        </p:attrNameLst>
                                      </p:cBhvr>
                                      <p:to>
                                        <p:strVal val="visible"/>
                                      </p:to>
                                    </p:set>
                                    <p:anim calcmode="lin" valueType="num">
                                      <p:cBhvr additive="base">
                                        <p:cTn id="37" dur="2000" fill="hold"/>
                                        <p:tgtEl>
                                          <p:spTgt spid="105474">
                                            <p:txEl>
                                              <p:pRg st="7" end="7"/>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05474">
                                            <p:txEl>
                                              <p:pRg st="7" end="7"/>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4000"/>
                            </p:stCondLst>
                            <p:childTnLst>
                              <p:par>
                                <p:cTn id="40" presetID="2" presetClass="entr" presetSubtype="4" fill="hold" nodeType="afterEffect">
                                  <p:stCondLst>
                                    <p:cond delay="0"/>
                                  </p:stCondLst>
                                  <p:childTnLst>
                                    <p:set>
                                      <p:cBhvr>
                                        <p:cTn id="41" dur="1" fill="hold">
                                          <p:stCondLst>
                                            <p:cond delay="0"/>
                                          </p:stCondLst>
                                        </p:cTn>
                                        <p:tgtEl>
                                          <p:spTgt spid="105474">
                                            <p:txEl>
                                              <p:pRg st="8" end="8"/>
                                            </p:txEl>
                                          </p:spTgt>
                                        </p:tgtEl>
                                        <p:attrNameLst>
                                          <p:attrName>style.visibility</p:attrName>
                                        </p:attrNameLst>
                                      </p:cBhvr>
                                      <p:to>
                                        <p:strVal val="visible"/>
                                      </p:to>
                                    </p:set>
                                    <p:anim calcmode="lin" valueType="num">
                                      <p:cBhvr additive="base">
                                        <p:cTn id="42" dur="2000" fill="hold"/>
                                        <p:tgtEl>
                                          <p:spTgt spid="105474">
                                            <p:txEl>
                                              <p:pRg st="8" end="8"/>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105474">
                                            <p:txEl>
                                              <p:pRg st="8" end="8"/>
                                            </p:txEl>
                                          </p:spTgt>
                                        </p:tgtEl>
                                        <p:attrNameLst>
                                          <p:attrName>ppt_y</p:attrName>
                                        </p:attrNameLst>
                                      </p:cBhvr>
                                      <p:tavLst>
                                        <p:tav tm="0">
                                          <p:val>
                                            <p:strVal val="1+#ppt_h/2"/>
                                          </p:val>
                                        </p:tav>
                                        <p:tav tm="100000">
                                          <p:val>
                                            <p:strVal val="#ppt_y"/>
                                          </p:val>
                                        </p:tav>
                                      </p:tavLst>
                                    </p:anim>
                                  </p:childTnLst>
                                </p:cTn>
                              </p:par>
                            </p:childTnLst>
                          </p:cTn>
                        </p:par>
                        <p:par>
                          <p:cTn id="44" fill="hold">
                            <p:stCondLst>
                              <p:cond delay="16000"/>
                            </p:stCondLst>
                            <p:childTnLst>
                              <p:par>
                                <p:cTn id="45" presetID="2" presetClass="entr" presetSubtype="4" fill="hold" nodeType="afterEffect">
                                  <p:stCondLst>
                                    <p:cond delay="0"/>
                                  </p:stCondLst>
                                  <p:childTnLst>
                                    <p:set>
                                      <p:cBhvr>
                                        <p:cTn id="46" dur="1" fill="hold">
                                          <p:stCondLst>
                                            <p:cond delay="0"/>
                                          </p:stCondLst>
                                        </p:cTn>
                                        <p:tgtEl>
                                          <p:spTgt spid="105474">
                                            <p:txEl>
                                              <p:pRg st="9" end="9"/>
                                            </p:txEl>
                                          </p:spTgt>
                                        </p:tgtEl>
                                        <p:attrNameLst>
                                          <p:attrName>style.visibility</p:attrName>
                                        </p:attrNameLst>
                                      </p:cBhvr>
                                      <p:to>
                                        <p:strVal val="visible"/>
                                      </p:to>
                                    </p:set>
                                    <p:anim calcmode="lin" valueType="num">
                                      <p:cBhvr additive="base">
                                        <p:cTn id="47" dur="2000" fill="hold"/>
                                        <p:tgtEl>
                                          <p:spTgt spid="105474">
                                            <p:txEl>
                                              <p:pRg st="9" end="9"/>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105474">
                                            <p:txEl>
                                              <p:pRg st="9" end="9"/>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8000"/>
                            </p:stCondLst>
                            <p:childTnLst>
                              <p:par>
                                <p:cTn id="50" presetID="2" presetClass="entr" presetSubtype="4" fill="hold" nodeType="afterEffect">
                                  <p:stCondLst>
                                    <p:cond delay="0"/>
                                  </p:stCondLst>
                                  <p:childTnLst>
                                    <p:set>
                                      <p:cBhvr>
                                        <p:cTn id="51" dur="1" fill="hold">
                                          <p:stCondLst>
                                            <p:cond delay="0"/>
                                          </p:stCondLst>
                                        </p:cTn>
                                        <p:tgtEl>
                                          <p:spTgt spid="105474">
                                            <p:txEl>
                                              <p:pRg st="10" end="10"/>
                                            </p:txEl>
                                          </p:spTgt>
                                        </p:tgtEl>
                                        <p:attrNameLst>
                                          <p:attrName>style.visibility</p:attrName>
                                        </p:attrNameLst>
                                      </p:cBhvr>
                                      <p:to>
                                        <p:strVal val="visible"/>
                                      </p:to>
                                    </p:set>
                                    <p:anim calcmode="lin" valueType="num">
                                      <p:cBhvr additive="base">
                                        <p:cTn id="52" dur="2000" fill="hold"/>
                                        <p:tgtEl>
                                          <p:spTgt spid="105474">
                                            <p:txEl>
                                              <p:pRg st="10" end="10"/>
                                            </p:txEl>
                                          </p:spTgt>
                                        </p:tgtEl>
                                        <p:attrNameLst>
                                          <p:attrName>ppt_x</p:attrName>
                                        </p:attrNameLst>
                                      </p:cBhvr>
                                      <p:tavLst>
                                        <p:tav tm="0">
                                          <p:val>
                                            <p:strVal val="#ppt_x"/>
                                          </p:val>
                                        </p:tav>
                                        <p:tav tm="100000">
                                          <p:val>
                                            <p:strVal val="#ppt_x"/>
                                          </p:val>
                                        </p:tav>
                                      </p:tavLst>
                                    </p:anim>
                                    <p:anim calcmode="lin" valueType="num">
                                      <p:cBhvr additive="base">
                                        <p:cTn id="53" dur="2000" fill="hold"/>
                                        <p:tgtEl>
                                          <p:spTgt spid="105474">
                                            <p:txEl>
                                              <p:pRg st="10" end="10"/>
                                            </p:txEl>
                                          </p:spTgt>
                                        </p:tgtEl>
                                        <p:attrNameLst>
                                          <p:attrName>ppt_y</p:attrName>
                                        </p:attrNameLst>
                                      </p:cBhvr>
                                      <p:tavLst>
                                        <p:tav tm="0">
                                          <p:val>
                                            <p:strVal val="1+#ppt_h/2"/>
                                          </p:val>
                                        </p:tav>
                                        <p:tav tm="100000">
                                          <p:val>
                                            <p:strVal val="#ppt_y"/>
                                          </p:val>
                                        </p:tav>
                                      </p:tavLst>
                                    </p:anim>
                                  </p:childTnLst>
                                </p:cTn>
                              </p:par>
                            </p:childTnLst>
                          </p:cTn>
                        </p:par>
                        <p:par>
                          <p:cTn id="54" fill="hold">
                            <p:stCondLst>
                              <p:cond delay="20000"/>
                            </p:stCondLst>
                            <p:childTnLst>
                              <p:par>
                                <p:cTn id="55" presetID="2" presetClass="entr" presetSubtype="4" fill="hold" nodeType="afterEffect">
                                  <p:stCondLst>
                                    <p:cond delay="0"/>
                                  </p:stCondLst>
                                  <p:childTnLst>
                                    <p:set>
                                      <p:cBhvr>
                                        <p:cTn id="56" dur="1" fill="hold">
                                          <p:stCondLst>
                                            <p:cond delay="0"/>
                                          </p:stCondLst>
                                        </p:cTn>
                                        <p:tgtEl>
                                          <p:spTgt spid="105474">
                                            <p:txEl>
                                              <p:pRg st="11" end="11"/>
                                            </p:txEl>
                                          </p:spTgt>
                                        </p:tgtEl>
                                        <p:attrNameLst>
                                          <p:attrName>style.visibility</p:attrName>
                                        </p:attrNameLst>
                                      </p:cBhvr>
                                      <p:to>
                                        <p:strVal val="visible"/>
                                      </p:to>
                                    </p:set>
                                    <p:anim calcmode="lin" valueType="num">
                                      <p:cBhvr additive="base">
                                        <p:cTn id="57" dur="2000" fill="hold"/>
                                        <p:tgtEl>
                                          <p:spTgt spid="105474">
                                            <p:txEl>
                                              <p:pRg st="11" end="11"/>
                                            </p:txEl>
                                          </p:spTgt>
                                        </p:tgtEl>
                                        <p:attrNameLst>
                                          <p:attrName>ppt_x</p:attrName>
                                        </p:attrNameLst>
                                      </p:cBhvr>
                                      <p:tavLst>
                                        <p:tav tm="0">
                                          <p:val>
                                            <p:strVal val="#ppt_x"/>
                                          </p:val>
                                        </p:tav>
                                        <p:tav tm="100000">
                                          <p:val>
                                            <p:strVal val="#ppt_x"/>
                                          </p:val>
                                        </p:tav>
                                      </p:tavLst>
                                    </p:anim>
                                    <p:anim calcmode="lin" valueType="num">
                                      <p:cBhvr additive="base">
                                        <p:cTn id="58" dur="2000" fill="hold"/>
                                        <p:tgtEl>
                                          <p:spTgt spid="105474">
                                            <p:txEl>
                                              <p:pRg st="11" end="11"/>
                                            </p:txEl>
                                          </p:spTgt>
                                        </p:tgtEl>
                                        <p:attrNameLst>
                                          <p:attrName>ppt_y</p:attrName>
                                        </p:attrNameLst>
                                      </p:cBhvr>
                                      <p:tavLst>
                                        <p:tav tm="0">
                                          <p:val>
                                            <p:strVal val="1+#ppt_h/2"/>
                                          </p:val>
                                        </p:tav>
                                        <p:tav tm="100000">
                                          <p:val>
                                            <p:strVal val="#ppt_y"/>
                                          </p:val>
                                        </p:tav>
                                      </p:tavLst>
                                    </p:anim>
                                  </p:childTnLst>
                                </p:cTn>
                              </p:par>
                            </p:childTnLst>
                          </p:cTn>
                        </p:par>
                        <p:par>
                          <p:cTn id="59" fill="hold">
                            <p:stCondLst>
                              <p:cond delay="22000"/>
                            </p:stCondLst>
                            <p:childTnLst>
                              <p:par>
                                <p:cTn id="60" presetID="2" presetClass="entr" presetSubtype="4" fill="hold" nodeType="afterEffect">
                                  <p:stCondLst>
                                    <p:cond delay="0"/>
                                  </p:stCondLst>
                                  <p:childTnLst>
                                    <p:set>
                                      <p:cBhvr>
                                        <p:cTn id="61" dur="1" fill="hold">
                                          <p:stCondLst>
                                            <p:cond delay="0"/>
                                          </p:stCondLst>
                                        </p:cTn>
                                        <p:tgtEl>
                                          <p:spTgt spid="105474">
                                            <p:txEl>
                                              <p:pRg st="12" end="12"/>
                                            </p:txEl>
                                          </p:spTgt>
                                        </p:tgtEl>
                                        <p:attrNameLst>
                                          <p:attrName>style.visibility</p:attrName>
                                        </p:attrNameLst>
                                      </p:cBhvr>
                                      <p:to>
                                        <p:strVal val="visible"/>
                                      </p:to>
                                    </p:set>
                                    <p:anim calcmode="lin" valueType="num">
                                      <p:cBhvr additive="base">
                                        <p:cTn id="62" dur="2000" fill="hold"/>
                                        <p:tgtEl>
                                          <p:spTgt spid="105474">
                                            <p:txEl>
                                              <p:pRg st="12" end="12"/>
                                            </p:txEl>
                                          </p:spTgt>
                                        </p:tgtEl>
                                        <p:attrNameLst>
                                          <p:attrName>ppt_x</p:attrName>
                                        </p:attrNameLst>
                                      </p:cBhvr>
                                      <p:tavLst>
                                        <p:tav tm="0">
                                          <p:val>
                                            <p:strVal val="#ppt_x"/>
                                          </p:val>
                                        </p:tav>
                                        <p:tav tm="100000">
                                          <p:val>
                                            <p:strVal val="#ppt_x"/>
                                          </p:val>
                                        </p:tav>
                                      </p:tavLst>
                                    </p:anim>
                                    <p:anim calcmode="lin" valueType="num">
                                      <p:cBhvr additive="base">
                                        <p:cTn id="63" dur="2000" fill="hold"/>
                                        <p:tgtEl>
                                          <p:spTgt spid="105474">
                                            <p:txEl>
                                              <p:pRg st="12" end="12"/>
                                            </p:txEl>
                                          </p:spTgt>
                                        </p:tgtEl>
                                        <p:attrNameLst>
                                          <p:attrName>ppt_y</p:attrName>
                                        </p:attrNameLst>
                                      </p:cBhvr>
                                      <p:tavLst>
                                        <p:tav tm="0">
                                          <p:val>
                                            <p:strVal val="1+#ppt_h/2"/>
                                          </p:val>
                                        </p:tav>
                                        <p:tav tm="100000">
                                          <p:val>
                                            <p:strVal val="#ppt_y"/>
                                          </p:val>
                                        </p:tav>
                                      </p:tavLst>
                                    </p:anim>
                                  </p:childTnLst>
                                </p:cTn>
                              </p:par>
                            </p:childTnLst>
                          </p:cTn>
                        </p:par>
                        <p:par>
                          <p:cTn id="64" fill="hold">
                            <p:stCondLst>
                              <p:cond delay="24000"/>
                            </p:stCondLst>
                            <p:childTnLst>
                              <p:par>
                                <p:cTn id="65" presetID="2" presetClass="entr" presetSubtype="4" fill="hold" nodeType="afterEffect">
                                  <p:stCondLst>
                                    <p:cond delay="0"/>
                                  </p:stCondLst>
                                  <p:childTnLst>
                                    <p:set>
                                      <p:cBhvr>
                                        <p:cTn id="66" dur="1" fill="hold">
                                          <p:stCondLst>
                                            <p:cond delay="0"/>
                                          </p:stCondLst>
                                        </p:cTn>
                                        <p:tgtEl>
                                          <p:spTgt spid="105474">
                                            <p:txEl>
                                              <p:pRg st="13" end="13"/>
                                            </p:txEl>
                                          </p:spTgt>
                                        </p:tgtEl>
                                        <p:attrNameLst>
                                          <p:attrName>style.visibility</p:attrName>
                                        </p:attrNameLst>
                                      </p:cBhvr>
                                      <p:to>
                                        <p:strVal val="visible"/>
                                      </p:to>
                                    </p:set>
                                    <p:anim calcmode="lin" valueType="num">
                                      <p:cBhvr additive="base">
                                        <p:cTn id="67" dur="2000" fill="hold"/>
                                        <p:tgtEl>
                                          <p:spTgt spid="105474">
                                            <p:txEl>
                                              <p:pRg st="13" end="13"/>
                                            </p:txEl>
                                          </p:spTgt>
                                        </p:tgtEl>
                                        <p:attrNameLst>
                                          <p:attrName>ppt_x</p:attrName>
                                        </p:attrNameLst>
                                      </p:cBhvr>
                                      <p:tavLst>
                                        <p:tav tm="0">
                                          <p:val>
                                            <p:strVal val="#ppt_x"/>
                                          </p:val>
                                        </p:tav>
                                        <p:tav tm="100000">
                                          <p:val>
                                            <p:strVal val="#ppt_x"/>
                                          </p:val>
                                        </p:tav>
                                      </p:tavLst>
                                    </p:anim>
                                    <p:anim calcmode="lin" valueType="num">
                                      <p:cBhvr additive="base">
                                        <p:cTn id="68" dur="2000" fill="hold"/>
                                        <p:tgtEl>
                                          <p:spTgt spid="105474">
                                            <p:txEl>
                                              <p:pRg st="13" end="13"/>
                                            </p:txEl>
                                          </p:spTgt>
                                        </p:tgtEl>
                                        <p:attrNameLst>
                                          <p:attrName>ppt_y</p:attrName>
                                        </p:attrNameLst>
                                      </p:cBhvr>
                                      <p:tavLst>
                                        <p:tav tm="0">
                                          <p:val>
                                            <p:strVal val="1+#ppt_h/2"/>
                                          </p:val>
                                        </p:tav>
                                        <p:tav tm="100000">
                                          <p:val>
                                            <p:strVal val="#ppt_y"/>
                                          </p:val>
                                        </p:tav>
                                      </p:tavLst>
                                    </p:anim>
                                  </p:childTnLst>
                                </p:cTn>
                              </p:par>
                            </p:childTnLst>
                          </p:cTn>
                        </p:par>
                        <p:par>
                          <p:cTn id="69" fill="hold">
                            <p:stCondLst>
                              <p:cond delay="26000"/>
                            </p:stCondLst>
                            <p:childTnLst>
                              <p:par>
                                <p:cTn id="70" presetID="2" presetClass="entr" presetSubtype="4" fill="hold" nodeType="afterEffect">
                                  <p:stCondLst>
                                    <p:cond delay="0"/>
                                  </p:stCondLst>
                                  <p:childTnLst>
                                    <p:set>
                                      <p:cBhvr>
                                        <p:cTn id="71" dur="1" fill="hold">
                                          <p:stCondLst>
                                            <p:cond delay="0"/>
                                          </p:stCondLst>
                                        </p:cTn>
                                        <p:tgtEl>
                                          <p:spTgt spid="105474">
                                            <p:txEl>
                                              <p:pRg st="14" end="14"/>
                                            </p:txEl>
                                          </p:spTgt>
                                        </p:tgtEl>
                                        <p:attrNameLst>
                                          <p:attrName>style.visibility</p:attrName>
                                        </p:attrNameLst>
                                      </p:cBhvr>
                                      <p:to>
                                        <p:strVal val="visible"/>
                                      </p:to>
                                    </p:set>
                                    <p:anim calcmode="lin" valueType="num">
                                      <p:cBhvr additive="base">
                                        <p:cTn id="72" dur="2000" fill="hold"/>
                                        <p:tgtEl>
                                          <p:spTgt spid="105474">
                                            <p:txEl>
                                              <p:pRg st="14" end="14"/>
                                            </p:txEl>
                                          </p:spTgt>
                                        </p:tgtEl>
                                        <p:attrNameLst>
                                          <p:attrName>ppt_x</p:attrName>
                                        </p:attrNameLst>
                                      </p:cBhvr>
                                      <p:tavLst>
                                        <p:tav tm="0">
                                          <p:val>
                                            <p:strVal val="#ppt_x"/>
                                          </p:val>
                                        </p:tav>
                                        <p:tav tm="100000">
                                          <p:val>
                                            <p:strVal val="#ppt_x"/>
                                          </p:val>
                                        </p:tav>
                                      </p:tavLst>
                                    </p:anim>
                                    <p:anim calcmode="lin" valueType="num">
                                      <p:cBhvr additive="base">
                                        <p:cTn id="73" dur="2000" fill="hold"/>
                                        <p:tgtEl>
                                          <p:spTgt spid="105474">
                                            <p:txEl>
                                              <p:pRg st="14" end="14"/>
                                            </p:txEl>
                                          </p:spTgt>
                                        </p:tgtEl>
                                        <p:attrNameLst>
                                          <p:attrName>ppt_y</p:attrName>
                                        </p:attrNameLst>
                                      </p:cBhvr>
                                      <p:tavLst>
                                        <p:tav tm="0">
                                          <p:val>
                                            <p:strVal val="1+#ppt_h/2"/>
                                          </p:val>
                                        </p:tav>
                                        <p:tav tm="100000">
                                          <p:val>
                                            <p:strVal val="#ppt_y"/>
                                          </p:val>
                                        </p:tav>
                                      </p:tavLst>
                                    </p:anim>
                                  </p:childTnLst>
                                </p:cTn>
                              </p:par>
                            </p:childTnLst>
                          </p:cTn>
                        </p:par>
                        <p:par>
                          <p:cTn id="74" fill="hold">
                            <p:stCondLst>
                              <p:cond delay="28000"/>
                            </p:stCondLst>
                            <p:childTnLst>
                              <p:par>
                                <p:cTn id="75" presetID="2" presetClass="entr" presetSubtype="4" fill="hold" nodeType="afterEffect">
                                  <p:stCondLst>
                                    <p:cond delay="0"/>
                                  </p:stCondLst>
                                  <p:childTnLst>
                                    <p:set>
                                      <p:cBhvr>
                                        <p:cTn id="76" dur="1" fill="hold">
                                          <p:stCondLst>
                                            <p:cond delay="0"/>
                                          </p:stCondLst>
                                        </p:cTn>
                                        <p:tgtEl>
                                          <p:spTgt spid="105474">
                                            <p:txEl>
                                              <p:pRg st="15" end="15"/>
                                            </p:txEl>
                                          </p:spTgt>
                                        </p:tgtEl>
                                        <p:attrNameLst>
                                          <p:attrName>style.visibility</p:attrName>
                                        </p:attrNameLst>
                                      </p:cBhvr>
                                      <p:to>
                                        <p:strVal val="visible"/>
                                      </p:to>
                                    </p:set>
                                    <p:anim calcmode="lin" valueType="num">
                                      <p:cBhvr additive="base">
                                        <p:cTn id="77" dur="2000" fill="hold"/>
                                        <p:tgtEl>
                                          <p:spTgt spid="105474">
                                            <p:txEl>
                                              <p:pRg st="15" end="15"/>
                                            </p:txEl>
                                          </p:spTgt>
                                        </p:tgtEl>
                                        <p:attrNameLst>
                                          <p:attrName>ppt_x</p:attrName>
                                        </p:attrNameLst>
                                      </p:cBhvr>
                                      <p:tavLst>
                                        <p:tav tm="0">
                                          <p:val>
                                            <p:strVal val="#ppt_x"/>
                                          </p:val>
                                        </p:tav>
                                        <p:tav tm="100000">
                                          <p:val>
                                            <p:strVal val="#ppt_x"/>
                                          </p:val>
                                        </p:tav>
                                      </p:tavLst>
                                    </p:anim>
                                    <p:anim calcmode="lin" valueType="num">
                                      <p:cBhvr additive="base">
                                        <p:cTn id="78" dur="2000" fill="hold"/>
                                        <p:tgtEl>
                                          <p:spTgt spid="105474">
                                            <p:txEl>
                                              <p:pRg st="15" end="15"/>
                                            </p:txEl>
                                          </p:spTgt>
                                        </p:tgtEl>
                                        <p:attrNameLst>
                                          <p:attrName>ppt_y</p:attrName>
                                        </p:attrNameLst>
                                      </p:cBhvr>
                                      <p:tavLst>
                                        <p:tav tm="0">
                                          <p:val>
                                            <p:strVal val="1+#ppt_h/2"/>
                                          </p:val>
                                        </p:tav>
                                        <p:tav tm="100000">
                                          <p:val>
                                            <p:strVal val="#ppt_y"/>
                                          </p:val>
                                        </p:tav>
                                      </p:tavLst>
                                    </p:anim>
                                  </p:childTnLst>
                                </p:cTn>
                              </p:par>
                            </p:childTnLst>
                          </p:cTn>
                        </p:par>
                        <p:par>
                          <p:cTn id="79" fill="hold">
                            <p:stCondLst>
                              <p:cond delay="30000"/>
                            </p:stCondLst>
                            <p:childTnLst>
                              <p:par>
                                <p:cTn id="80" presetID="2" presetClass="entr" presetSubtype="4" fill="hold" nodeType="afterEffect">
                                  <p:stCondLst>
                                    <p:cond delay="0"/>
                                  </p:stCondLst>
                                  <p:childTnLst>
                                    <p:set>
                                      <p:cBhvr>
                                        <p:cTn id="81" dur="1" fill="hold">
                                          <p:stCondLst>
                                            <p:cond delay="0"/>
                                          </p:stCondLst>
                                        </p:cTn>
                                        <p:tgtEl>
                                          <p:spTgt spid="105474">
                                            <p:txEl>
                                              <p:pRg st="16" end="16"/>
                                            </p:txEl>
                                          </p:spTgt>
                                        </p:tgtEl>
                                        <p:attrNameLst>
                                          <p:attrName>style.visibility</p:attrName>
                                        </p:attrNameLst>
                                      </p:cBhvr>
                                      <p:to>
                                        <p:strVal val="visible"/>
                                      </p:to>
                                    </p:set>
                                    <p:anim calcmode="lin" valueType="num">
                                      <p:cBhvr additive="base">
                                        <p:cTn id="82" dur="2000" fill="hold"/>
                                        <p:tgtEl>
                                          <p:spTgt spid="105474">
                                            <p:txEl>
                                              <p:pRg st="16" end="16"/>
                                            </p:txEl>
                                          </p:spTgt>
                                        </p:tgtEl>
                                        <p:attrNameLst>
                                          <p:attrName>ppt_x</p:attrName>
                                        </p:attrNameLst>
                                      </p:cBhvr>
                                      <p:tavLst>
                                        <p:tav tm="0">
                                          <p:val>
                                            <p:strVal val="#ppt_x"/>
                                          </p:val>
                                        </p:tav>
                                        <p:tav tm="100000">
                                          <p:val>
                                            <p:strVal val="#ppt_x"/>
                                          </p:val>
                                        </p:tav>
                                      </p:tavLst>
                                    </p:anim>
                                    <p:anim calcmode="lin" valueType="num">
                                      <p:cBhvr additive="base">
                                        <p:cTn id="83" dur="2000" fill="hold"/>
                                        <p:tgtEl>
                                          <p:spTgt spid="105474">
                                            <p:txEl>
                                              <p:pRg st="16" end="16"/>
                                            </p:txEl>
                                          </p:spTgt>
                                        </p:tgtEl>
                                        <p:attrNameLst>
                                          <p:attrName>ppt_y</p:attrName>
                                        </p:attrNameLst>
                                      </p:cBhvr>
                                      <p:tavLst>
                                        <p:tav tm="0">
                                          <p:val>
                                            <p:strVal val="1+#ppt_h/2"/>
                                          </p:val>
                                        </p:tav>
                                        <p:tav tm="100000">
                                          <p:val>
                                            <p:strVal val="#ppt_y"/>
                                          </p:val>
                                        </p:tav>
                                      </p:tavLst>
                                    </p:anim>
                                  </p:childTnLst>
                                </p:cTn>
                              </p:par>
                            </p:childTnLst>
                          </p:cTn>
                        </p:par>
                        <p:par>
                          <p:cTn id="84" fill="hold">
                            <p:stCondLst>
                              <p:cond delay="32000"/>
                            </p:stCondLst>
                            <p:childTnLst>
                              <p:par>
                                <p:cTn id="85" presetID="2" presetClass="entr" presetSubtype="4" fill="hold" nodeType="afterEffect">
                                  <p:stCondLst>
                                    <p:cond delay="0"/>
                                  </p:stCondLst>
                                  <p:childTnLst>
                                    <p:set>
                                      <p:cBhvr>
                                        <p:cTn id="86" dur="1" fill="hold">
                                          <p:stCondLst>
                                            <p:cond delay="0"/>
                                          </p:stCondLst>
                                        </p:cTn>
                                        <p:tgtEl>
                                          <p:spTgt spid="105474">
                                            <p:txEl>
                                              <p:pRg st="17" end="17"/>
                                            </p:txEl>
                                          </p:spTgt>
                                        </p:tgtEl>
                                        <p:attrNameLst>
                                          <p:attrName>style.visibility</p:attrName>
                                        </p:attrNameLst>
                                      </p:cBhvr>
                                      <p:to>
                                        <p:strVal val="visible"/>
                                      </p:to>
                                    </p:set>
                                    <p:anim calcmode="lin" valueType="num">
                                      <p:cBhvr additive="base">
                                        <p:cTn id="87" dur="2000" fill="hold"/>
                                        <p:tgtEl>
                                          <p:spTgt spid="105474">
                                            <p:txEl>
                                              <p:pRg st="17" end="17"/>
                                            </p:txEl>
                                          </p:spTgt>
                                        </p:tgtEl>
                                        <p:attrNameLst>
                                          <p:attrName>ppt_x</p:attrName>
                                        </p:attrNameLst>
                                      </p:cBhvr>
                                      <p:tavLst>
                                        <p:tav tm="0">
                                          <p:val>
                                            <p:strVal val="#ppt_x"/>
                                          </p:val>
                                        </p:tav>
                                        <p:tav tm="100000">
                                          <p:val>
                                            <p:strVal val="#ppt_x"/>
                                          </p:val>
                                        </p:tav>
                                      </p:tavLst>
                                    </p:anim>
                                    <p:anim calcmode="lin" valueType="num">
                                      <p:cBhvr additive="base">
                                        <p:cTn id="88" dur="2000" fill="hold"/>
                                        <p:tgtEl>
                                          <p:spTgt spid="105474">
                                            <p:txEl>
                                              <p:pRg st="17" end="17"/>
                                            </p:txEl>
                                          </p:spTgt>
                                        </p:tgtEl>
                                        <p:attrNameLst>
                                          <p:attrName>ppt_y</p:attrName>
                                        </p:attrNameLst>
                                      </p:cBhvr>
                                      <p:tavLst>
                                        <p:tav tm="0">
                                          <p:val>
                                            <p:strVal val="1+#ppt_h/2"/>
                                          </p:val>
                                        </p:tav>
                                        <p:tav tm="100000">
                                          <p:val>
                                            <p:strVal val="#ppt_y"/>
                                          </p:val>
                                        </p:tav>
                                      </p:tavLst>
                                    </p:anim>
                                  </p:childTnLst>
                                </p:cTn>
                              </p:par>
                            </p:childTnLst>
                          </p:cTn>
                        </p:par>
                        <p:par>
                          <p:cTn id="89" fill="hold">
                            <p:stCondLst>
                              <p:cond delay="34000"/>
                            </p:stCondLst>
                            <p:childTnLst>
                              <p:par>
                                <p:cTn id="90" presetID="2" presetClass="entr" presetSubtype="4" fill="hold" nodeType="afterEffect">
                                  <p:stCondLst>
                                    <p:cond delay="0"/>
                                  </p:stCondLst>
                                  <p:childTnLst>
                                    <p:set>
                                      <p:cBhvr>
                                        <p:cTn id="91" dur="1" fill="hold">
                                          <p:stCondLst>
                                            <p:cond delay="0"/>
                                          </p:stCondLst>
                                        </p:cTn>
                                        <p:tgtEl>
                                          <p:spTgt spid="105474">
                                            <p:txEl>
                                              <p:pRg st="18" end="18"/>
                                            </p:txEl>
                                          </p:spTgt>
                                        </p:tgtEl>
                                        <p:attrNameLst>
                                          <p:attrName>style.visibility</p:attrName>
                                        </p:attrNameLst>
                                      </p:cBhvr>
                                      <p:to>
                                        <p:strVal val="visible"/>
                                      </p:to>
                                    </p:set>
                                    <p:anim calcmode="lin" valueType="num">
                                      <p:cBhvr additive="base">
                                        <p:cTn id="92" dur="2000" fill="hold"/>
                                        <p:tgtEl>
                                          <p:spTgt spid="105474">
                                            <p:txEl>
                                              <p:pRg st="18" end="18"/>
                                            </p:txEl>
                                          </p:spTgt>
                                        </p:tgtEl>
                                        <p:attrNameLst>
                                          <p:attrName>ppt_x</p:attrName>
                                        </p:attrNameLst>
                                      </p:cBhvr>
                                      <p:tavLst>
                                        <p:tav tm="0">
                                          <p:val>
                                            <p:strVal val="#ppt_x"/>
                                          </p:val>
                                        </p:tav>
                                        <p:tav tm="100000">
                                          <p:val>
                                            <p:strVal val="#ppt_x"/>
                                          </p:val>
                                        </p:tav>
                                      </p:tavLst>
                                    </p:anim>
                                    <p:anim calcmode="lin" valueType="num">
                                      <p:cBhvr additive="base">
                                        <p:cTn id="93" dur="2000" fill="hold"/>
                                        <p:tgtEl>
                                          <p:spTgt spid="105474">
                                            <p:txEl>
                                              <p:pRg st="18" end="18"/>
                                            </p:txEl>
                                          </p:spTgt>
                                        </p:tgtEl>
                                        <p:attrNameLst>
                                          <p:attrName>ppt_y</p:attrName>
                                        </p:attrNameLst>
                                      </p:cBhvr>
                                      <p:tavLst>
                                        <p:tav tm="0">
                                          <p:val>
                                            <p:strVal val="1+#ppt_h/2"/>
                                          </p:val>
                                        </p:tav>
                                        <p:tav tm="100000">
                                          <p:val>
                                            <p:strVal val="#ppt_y"/>
                                          </p:val>
                                        </p:tav>
                                      </p:tavLst>
                                    </p:anim>
                                  </p:childTnLst>
                                </p:cTn>
                              </p:par>
                            </p:childTnLst>
                          </p:cTn>
                        </p:par>
                        <p:par>
                          <p:cTn id="94" fill="hold">
                            <p:stCondLst>
                              <p:cond delay="36000"/>
                            </p:stCondLst>
                            <p:childTnLst>
                              <p:par>
                                <p:cTn id="95" presetID="3" presetClass="exit" presetSubtype="10" fill="hold" nodeType="afterEffect">
                                  <p:stCondLst>
                                    <p:cond delay="7000"/>
                                  </p:stCondLst>
                                  <p:childTnLst>
                                    <p:animEffect transition="out" filter="blinds(horizontal)">
                                      <p:cBhvr>
                                        <p:cTn id="96" dur="2000"/>
                                        <p:tgtEl>
                                          <p:spTgt spid="105474">
                                            <p:txEl>
                                              <p:pRg st="1" end="1"/>
                                            </p:txEl>
                                          </p:spTgt>
                                        </p:tgtEl>
                                      </p:cBhvr>
                                    </p:animEffect>
                                    <p:set>
                                      <p:cBhvr>
                                        <p:cTn id="97" dur="1" fill="hold">
                                          <p:stCondLst>
                                            <p:cond delay="1999"/>
                                          </p:stCondLst>
                                        </p:cTn>
                                        <p:tgtEl>
                                          <p:spTgt spid="105474">
                                            <p:txEl>
                                              <p:pRg st="1" end="1"/>
                                            </p:txEl>
                                          </p:spTgt>
                                        </p:tgtEl>
                                        <p:attrNameLst>
                                          <p:attrName>style.visibility</p:attrName>
                                        </p:attrNameLst>
                                      </p:cBhvr>
                                      <p:to>
                                        <p:strVal val="hidden"/>
                                      </p:to>
                                    </p:set>
                                  </p:childTnLst>
                                </p:cTn>
                              </p:par>
                            </p:childTnLst>
                          </p:cTn>
                        </p:par>
                        <p:par>
                          <p:cTn id="98" fill="hold">
                            <p:stCondLst>
                              <p:cond delay="45000"/>
                            </p:stCondLst>
                            <p:childTnLst>
                              <p:par>
                                <p:cTn id="99" presetID="3" presetClass="exit" presetSubtype="10" fill="hold" nodeType="afterEffect">
                                  <p:stCondLst>
                                    <p:cond delay="0"/>
                                  </p:stCondLst>
                                  <p:childTnLst>
                                    <p:animEffect transition="out" filter="blinds(horizontal)">
                                      <p:cBhvr>
                                        <p:cTn id="100" dur="2000"/>
                                        <p:tgtEl>
                                          <p:spTgt spid="105474">
                                            <p:txEl>
                                              <p:pRg st="2" end="2"/>
                                            </p:txEl>
                                          </p:spTgt>
                                        </p:tgtEl>
                                      </p:cBhvr>
                                    </p:animEffect>
                                    <p:set>
                                      <p:cBhvr>
                                        <p:cTn id="101" dur="1" fill="hold">
                                          <p:stCondLst>
                                            <p:cond delay="1999"/>
                                          </p:stCondLst>
                                        </p:cTn>
                                        <p:tgtEl>
                                          <p:spTgt spid="105474">
                                            <p:txEl>
                                              <p:pRg st="2" end="2"/>
                                            </p:txEl>
                                          </p:spTgt>
                                        </p:tgtEl>
                                        <p:attrNameLst>
                                          <p:attrName>style.visibility</p:attrName>
                                        </p:attrNameLst>
                                      </p:cBhvr>
                                      <p:to>
                                        <p:strVal val="hidden"/>
                                      </p:to>
                                    </p:set>
                                  </p:childTnLst>
                                </p:cTn>
                              </p:par>
                            </p:childTnLst>
                          </p:cTn>
                        </p:par>
                        <p:par>
                          <p:cTn id="102" fill="hold">
                            <p:stCondLst>
                              <p:cond delay="47000"/>
                            </p:stCondLst>
                            <p:childTnLst>
                              <p:par>
                                <p:cTn id="103" presetID="3" presetClass="exit" presetSubtype="10" fill="hold" nodeType="afterEffect">
                                  <p:stCondLst>
                                    <p:cond delay="0"/>
                                  </p:stCondLst>
                                  <p:childTnLst>
                                    <p:animEffect transition="out" filter="blinds(horizontal)">
                                      <p:cBhvr>
                                        <p:cTn id="104" dur="2000"/>
                                        <p:tgtEl>
                                          <p:spTgt spid="105474">
                                            <p:txEl>
                                              <p:pRg st="3" end="3"/>
                                            </p:txEl>
                                          </p:spTgt>
                                        </p:tgtEl>
                                      </p:cBhvr>
                                    </p:animEffect>
                                    <p:set>
                                      <p:cBhvr>
                                        <p:cTn id="105" dur="1" fill="hold">
                                          <p:stCondLst>
                                            <p:cond delay="1999"/>
                                          </p:stCondLst>
                                        </p:cTn>
                                        <p:tgtEl>
                                          <p:spTgt spid="105474">
                                            <p:txEl>
                                              <p:pRg st="3" end="3"/>
                                            </p:txEl>
                                          </p:spTgt>
                                        </p:tgtEl>
                                        <p:attrNameLst>
                                          <p:attrName>style.visibility</p:attrName>
                                        </p:attrNameLst>
                                      </p:cBhvr>
                                      <p:to>
                                        <p:strVal val="hidden"/>
                                      </p:to>
                                    </p:set>
                                  </p:childTnLst>
                                </p:cTn>
                              </p:par>
                            </p:childTnLst>
                          </p:cTn>
                        </p:par>
                        <p:par>
                          <p:cTn id="106" fill="hold">
                            <p:stCondLst>
                              <p:cond delay="49000"/>
                            </p:stCondLst>
                            <p:childTnLst>
                              <p:par>
                                <p:cTn id="107" presetID="3" presetClass="exit" presetSubtype="10" fill="hold" nodeType="afterEffect">
                                  <p:stCondLst>
                                    <p:cond delay="0"/>
                                  </p:stCondLst>
                                  <p:childTnLst>
                                    <p:animEffect transition="out" filter="blinds(horizontal)">
                                      <p:cBhvr>
                                        <p:cTn id="108" dur="2000"/>
                                        <p:tgtEl>
                                          <p:spTgt spid="105474">
                                            <p:txEl>
                                              <p:pRg st="4" end="4"/>
                                            </p:txEl>
                                          </p:spTgt>
                                        </p:tgtEl>
                                      </p:cBhvr>
                                    </p:animEffect>
                                    <p:set>
                                      <p:cBhvr>
                                        <p:cTn id="109" dur="1" fill="hold">
                                          <p:stCondLst>
                                            <p:cond delay="1999"/>
                                          </p:stCondLst>
                                        </p:cTn>
                                        <p:tgtEl>
                                          <p:spTgt spid="105474">
                                            <p:txEl>
                                              <p:pRg st="4" end="4"/>
                                            </p:txEl>
                                          </p:spTgt>
                                        </p:tgtEl>
                                        <p:attrNameLst>
                                          <p:attrName>style.visibility</p:attrName>
                                        </p:attrNameLst>
                                      </p:cBhvr>
                                      <p:to>
                                        <p:strVal val="hidden"/>
                                      </p:to>
                                    </p:set>
                                  </p:childTnLst>
                                </p:cTn>
                              </p:par>
                            </p:childTnLst>
                          </p:cTn>
                        </p:par>
                        <p:par>
                          <p:cTn id="110" fill="hold">
                            <p:stCondLst>
                              <p:cond delay="51000"/>
                            </p:stCondLst>
                            <p:childTnLst>
                              <p:par>
                                <p:cTn id="111" presetID="3" presetClass="exit" presetSubtype="10" fill="hold" nodeType="afterEffect">
                                  <p:stCondLst>
                                    <p:cond delay="0"/>
                                  </p:stCondLst>
                                  <p:childTnLst>
                                    <p:animEffect transition="out" filter="blinds(horizontal)">
                                      <p:cBhvr>
                                        <p:cTn id="112" dur="2000"/>
                                        <p:tgtEl>
                                          <p:spTgt spid="105474">
                                            <p:txEl>
                                              <p:pRg st="5" end="5"/>
                                            </p:txEl>
                                          </p:spTgt>
                                        </p:tgtEl>
                                      </p:cBhvr>
                                    </p:animEffect>
                                    <p:set>
                                      <p:cBhvr>
                                        <p:cTn id="113" dur="1" fill="hold">
                                          <p:stCondLst>
                                            <p:cond delay="1999"/>
                                          </p:stCondLst>
                                        </p:cTn>
                                        <p:tgtEl>
                                          <p:spTgt spid="105474">
                                            <p:txEl>
                                              <p:pRg st="5" end="5"/>
                                            </p:txEl>
                                          </p:spTgt>
                                        </p:tgtEl>
                                        <p:attrNameLst>
                                          <p:attrName>style.visibility</p:attrName>
                                        </p:attrNameLst>
                                      </p:cBhvr>
                                      <p:to>
                                        <p:strVal val="hidden"/>
                                      </p:to>
                                    </p:set>
                                  </p:childTnLst>
                                </p:cTn>
                              </p:par>
                            </p:childTnLst>
                          </p:cTn>
                        </p:par>
                        <p:par>
                          <p:cTn id="114" fill="hold">
                            <p:stCondLst>
                              <p:cond delay="53000"/>
                            </p:stCondLst>
                            <p:childTnLst>
                              <p:par>
                                <p:cTn id="115" presetID="3" presetClass="exit" presetSubtype="10" fill="hold" nodeType="afterEffect">
                                  <p:stCondLst>
                                    <p:cond delay="0"/>
                                  </p:stCondLst>
                                  <p:childTnLst>
                                    <p:animEffect transition="out" filter="blinds(horizontal)">
                                      <p:cBhvr>
                                        <p:cTn id="116" dur="2000"/>
                                        <p:tgtEl>
                                          <p:spTgt spid="105474">
                                            <p:txEl>
                                              <p:pRg st="6" end="6"/>
                                            </p:txEl>
                                          </p:spTgt>
                                        </p:tgtEl>
                                      </p:cBhvr>
                                    </p:animEffect>
                                    <p:set>
                                      <p:cBhvr>
                                        <p:cTn id="117" dur="1" fill="hold">
                                          <p:stCondLst>
                                            <p:cond delay="1999"/>
                                          </p:stCondLst>
                                        </p:cTn>
                                        <p:tgtEl>
                                          <p:spTgt spid="105474">
                                            <p:txEl>
                                              <p:pRg st="6" end="6"/>
                                            </p:txEl>
                                          </p:spTgt>
                                        </p:tgtEl>
                                        <p:attrNameLst>
                                          <p:attrName>style.visibility</p:attrName>
                                        </p:attrNameLst>
                                      </p:cBhvr>
                                      <p:to>
                                        <p:strVal val="hidden"/>
                                      </p:to>
                                    </p:set>
                                  </p:childTnLst>
                                </p:cTn>
                              </p:par>
                            </p:childTnLst>
                          </p:cTn>
                        </p:par>
                        <p:par>
                          <p:cTn id="118" fill="hold">
                            <p:stCondLst>
                              <p:cond delay="55000"/>
                            </p:stCondLst>
                            <p:childTnLst>
                              <p:par>
                                <p:cTn id="119" presetID="3" presetClass="exit" presetSubtype="10" fill="hold" nodeType="afterEffect">
                                  <p:stCondLst>
                                    <p:cond delay="0"/>
                                  </p:stCondLst>
                                  <p:childTnLst>
                                    <p:animEffect transition="out" filter="blinds(horizontal)">
                                      <p:cBhvr>
                                        <p:cTn id="120" dur="2000"/>
                                        <p:tgtEl>
                                          <p:spTgt spid="105474">
                                            <p:txEl>
                                              <p:pRg st="7" end="7"/>
                                            </p:txEl>
                                          </p:spTgt>
                                        </p:tgtEl>
                                      </p:cBhvr>
                                    </p:animEffect>
                                    <p:set>
                                      <p:cBhvr>
                                        <p:cTn id="121" dur="1" fill="hold">
                                          <p:stCondLst>
                                            <p:cond delay="1999"/>
                                          </p:stCondLst>
                                        </p:cTn>
                                        <p:tgtEl>
                                          <p:spTgt spid="105474">
                                            <p:txEl>
                                              <p:pRg st="7" end="7"/>
                                            </p:txEl>
                                          </p:spTgt>
                                        </p:tgtEl>
                                        <p:attrNameLst>
                                          <p:attrName>style.visibility</p:attrName>
                                        </p:attrNameLst>
                                      </p:cBhvr>
                                      <p:to>
                                        <p:strVal val="hidden"/>
                                      </p:to>
                                    </p:set>
                                  </p:childTnLst>
                                </p:cTn>
                              </p:par>
                            </p:childTnLst>
                          </p:cTn>
                        </p:par>
                        <p:par>
                          <p:cTn id="122" fill="hold">
                            <p:stCondLst>
                              <p:cond delay="57000"/>
                            </p:stCondLst>
                            <p:childTnLst>
                              <p:par>
                                <p:cTn id="123" presetID="3" presetClass="exit" presetSubtype="10" fill="hold" nodeType="afterEffect">
                                  <p:stCondLst>
                                    <p:cond delay="0"/>
                                  </p:stCondLst>
                                  <p:childTnLst>
                                    <p:animEffect transition="out" filter="blinds(horizontal)">
                                      <p:cBhvr>
                                        <p:cTn id="124" dur="2000"/>
                                        <p:tgtEl>
                                          <p:spTgt spid="105474">
                                            <p:txEl>
                                              <p:pRg st="8" end="8"/>
                                            </p:txEl>
                                          </p:spTgt>
                                        </p:tgtEl>
                                      </p:cBhvr>
                                    </p:animEffect>
                                    <p:set>
                                      <p:cBhvr>
                                        <p:cTn id="125" dur="1" fill="hold">
                                          <p:stCondLst>
                                            <p:cond delay="1999"/>
                                          </p:stCondLst>
                                        </p:cTn>
                                        <p:tgtEl>
                                          <p:spTgt spid="105474">
                                            <p:txEl>
                                              <p:pRg st="8" end="8"/>
                                            </p:txEl>
                                          </p:spTgt>
                                        </p:tgtEl>
                                        <p:attrNameLst>
                                          <p:attrName>style.visibility</p:attrName>
                                        </p:attrNameLst>
                                      </p:cBhvr>
                                      <p:to>
                                        <p:strVal val="hidden"/>
                                      </p:to>
                                    </p:set>
                                  </p:childTnLst>
                                </p:cTn>
                              </p:par>
                            </p:childTnLst>
                          </p:cTn>
                        </p:par>
                        <p:par>
                          <p:cTn id="126" fill="hold">
                            <p:stCondLst>
                              <p:cond delay="59000"/>
                            </p:stCondLst>
                            <p:childTnLst>
                              <p:par>
                                <p:cTn id="127" presetID="3" presetClass="exit" presetSubtype="10" fill="hold" nodeType="afterEffect">
                                  <p:stCondLst>
                                    <p:cond delay="0"/>
                                  </p:stCondLst>
                                  <p:childTnLst>
                                    <p:animEffect transition="out" filter="blinds(horizontal)">
                                      <p:cBhvr>
                                        <p:cTn id="128" dur="2000"/>
                                        <p:tgtEl>
                                          <p:spTgt spid="105474">
                                            <p:txEl>
                                              <p:pRg st="9" end="9"/>
                                            </p:txEl>
                                          </p:spTgt>
                                        </p:tgtEl>
                                      </p:cBhvr>
                                    </p:animEffect>
                                    <p:set>
                                      <p:cBhvr>
                                        <p:cTn id="129" dur="1" fill="hold">
                                          <p:stCondLst>
                                            <p:cond delay="1999"/>
                                          </p:stCondLst>
                                        </p:cTn>
                                        <p:tgtEl>
                                          <p:spTgt spid="105474">
                                            <p:txEl>
                                              <p:pRg st="9" end="9"/>
                                            </p:txEl>
                                          </p:spTgt>
                                        </p:tgtEl>
                                        <p:attrNameLst>
                                          <p:attrName>style.visibility</p:attrName>
                                        </p:attrNameLst>
                                      </p:cBhvr>
                                      <p:to>
                                        <p:strVal val="hidden"/>
                                      </p:to>
                                    </p:set>
                                  </p:childTnLst>
                                </p:cTn>
                              </p:par>
                            </p:childTnLst>
                          </p:cTn>
                        </p:par>
                        <p:par>
                          <p:cTn id="130" fill="hold">
                            <p:stCondLst>
                              <p:cond delay="61000"/>
                            </p:stCondLst>
                            <p:childTnLst>
                              <p:par>
                                <p:cTn id="131" presetID="3" presetClass="exit" presetSubtype="10" fill="hold" nodeType="afterEffect">
                                  <p:stCondLst>
                                    <p:cond delay="0"/>
                                  </p:stCondLst>
                                  <p:childTnLst>
                                    <p:animEffect transition="out" filter="blinds(horizontal)">
                                      <p:cBhvr>
                                        <p:cTn id="132" dur="2000"/>
                                        <p:tgtEl>
                                          <p:spTgt spid="105474">
                                            <p:txEl>
                                              <p:pRg st="10" end="10"/>
                                            </p:txEl>
                                          </p:spTgt>
                                        </p:tgtEl>
                                      </p:cBhvr>
                                    </p:animEffect>
                                    <p:set>
                                      <p:cBhvr>
                                        <p:cTn id="133" dur="1" fill="hold">
                                          <p:stCondLst>
                                            <p:cond delay="1999"/>
                                          </p:stCondLst>
                                        </p:cTn>
                                        <p:tgtEl>
                                          <p:spTgt spid="105474">
                                            <p:txEl>
                                              <p:pRg st="10" end="10"/>
                                            </p:txEl>
                                          </p:spTgt>
                                        </p:tgtEl>
                                        <p:attrNameLst>
                                          <p:attrName>style.visibility</p:attrName>
                                        </p:attrNameLst>
                                      </p:cBhvr>
                                      <p:to>
                                        <p:strVal val="hidden"/>
                                      </p:to>
                                    </p:set>
                                  </p:childTnLst>
                                </p:cTn>
                              </p:par>
                            </p:childTnLst>
                          </p:cTn>
                        </p:par>
                        <p:par>
                          <p:cTn id="134" fill="hold">
                            <p:stCondLst>
                              <p:cond delay="63000"/>
                            </p:stCondLst>
                            <p:childTnLst>
                              <p:par>
                                <p:cTn id="135" presetID="3" presetClass="exit" presetSubtype="10" fill="hold" nodeType="afterEffect">
                                  <p:stCondLst>
                                    <p:cond delay="0"/>
                                  </p:stCondLst>
                                  <p:childTnLst>
                                    <p:animEffect transition="out" filter="blinds(horizontal)">
                                      <p:cBhvr>
                                        <p:cTn id="136" dur="2000"/>
                                        <p:tgtEl>
                                          <p:spTgt spid="105474">
                                            <p:txEl>
                                              <p:pRg st="11" end="11"/>
                                            </p:txEl>
                                          </p:spTgt>
                                        </p:tgtEl>
                                      </p:cBhvr>
                                    </p:animEffect>
                                    <p:set>
                                      <p:cBhvr>
                                        <p:cTn id="137" dur="1" fill="hold">
                                          <p:stCondLst>
                                            <p:cond delay="1999"/>
                                          </p:stCondLst>
                                        </p:cTn>
                                        <p:tgtEl>
                                          <p:spTgt spid="105474">
                                            <p:txEl>
                                              <p:pRg st="11" end="11"/>
                                            </p:txEl>
                                          </p:spTgt>
                                        </p:tgtEl>
                                        <p:attrNameLst>
                                          <p:attrName>style.visibility</p:attrName>
                                        </p:attrNameLst>
                                      </p:cBhvr>
                                      <p:to>
                                        <p:strVal val="hidden"/>
                                      </p:to>
                                    </p:set>
                                  </p:childTnLst>
                                </p:cTn>
                              </p:par>
                            </p:childTnLst>
                          </p:cTn>
                        </p:par>
                        <p:par>
                          <p:cTn id="138" fill="hold">
                            <p:stCondLst>
                              <p:cond delay="65000"/>
                            </p:stCondLst>
                            <p:childTnLst>
                              <p:par>
                                <p:cTn id="139" presetID="3" presetClass="exit" presetSubtype="10" fill="hold" nodeType="afterEffect">
                                  <p:stCondLst>
                                    <p:cond delay="0"/>
                                  </p:stCondLst>
                                  <p:childTnLst>
                                    <p:animEffect transition="out" filter="blinds(horizontal)">
                                      <p:cBhvr>
                                        <p:cTn id="140" dur="2000"/>
                                        <p:tgtEl>
                                          <p:spTgt spid="105474">
                                            <p:txEl>
                                              <p:pRg st="12" end="12"/>
                                            </p:txEl>
                                          </p:spTgt>
                                        </p:tgtEl>
                                      </p:cBhvr>
                                    </p:animEffect>
                                    <p:set>
                                      <p:cBhvr>
                                        <p:cTn id="141" dur="1" fill="hold">
                                          <p:stCondLst>
                                            <p:cond delay="1999"/>
                                          </p:stCondLst>
                                        </p:cTn>
                                        <p:tgtEl>
                                          <p:spTgt spid="105474">
                                            <p:txEl>
                                              <p:pRg st="12" end="12"/>
                                            </p:txEl>
                                          </p:spTgt>
                                        </p:tgtEl>
                                        <p:attrNameLst>
                                          <p:attrName>style.visibility</p:attrName>
                                        </p:attrNameLst>
                                      </p:cBhvr>
                                      <p:to>
                                        <p:strVal val="hidden"/>
                                      </p:to>
                                    </p:set>
                                  </p:childTnLst>
                                </p:cTn>
                              </p:par>
                            </p:childTnLst>
                          </p:cTn>
                        </p:par>
                        <p:par>
                          <p:cTn id="142" fill="hold">
                            <p:stCondLst>
                              <p:cond delay="67000"/>
                            </p:stCondLst>
                            <p:childTnLst>
                              <p:par>
                                <p:cTn id="143" presetID="3" presetClass="exit" presetSubtype="10" fill="hold" nodeType="afterEffect">
                                  <p:stCondLst>
                                    <p:cond delay="0"/>
                                  </p:stCondLst>
                                  <p:childTnLst>
                                    <p:animEffect transition="out" filter="blinds(horizontal)">
                                      <p:cBhvr>
                                        <p:cTn id="144" dur="2000"/>
                                        <p:tgtEl>
                                          <p:spTgt spid="105474">
                                            <p:txEl>
                                              <p:pRg st="13" end="13"/>
                                            </p:txEl>
                                          </p:spTgt>
                                        </p:tgtEl>
                                      </p:cBhvr>
                                    </p:animEffect>
                                    <p:set>
                                      <p:cBhvr>
                                        <p:cTn id="145" dur="1" fill="hold">
                                          <p:stCondLst>
                                            <p:cond delay="1999"/>
                                          </p:stCondLst>
                                        </p:cTn>
                                        <p:tgtEl>
                                          <p:spTgt spid="105474">
                                            <p:txEl>
                                              <p:pRg st="13" end="13"/>
                                            </p:txEl>
                                          </p:spTgt>
                                        </p:tgtEl>
                                        <p:attrNameLst>
                                          <p:attrName>style.visibility</p:attrName>
                                        </p:attrNameLst>
                                      </p:cBhvr>
                                      <p:to>
                                        <p:strVal val="hidden"/>
                                      </p:to>
                                    </p:set>
                                  </p:childTnLst>
                                </p:cTn>
                              </p:par>
                            </p:childTnLst>
                          </p:cTn>
                        </p:par>
                        <p:par>
                          <p:cTn id="146" fill="hold">
                            <p:stCondLst>
                              <p:cond delay="69000"/>
                            </p:stCondLst>
                            <p:childTnLst>
                              <p:par>
                                <p:cTn id="147" presetID="3" presetClass="exit" presetSubtype="10" fill="hold" nodeType="afterEffect">
                                  <p:stCondLst>
                                    <p:cond delay="0"/>
                                  </p:stCondLst>
                                  <p:childTnLst>
                                    <p:animEffect transition="out" filter="blinds(horizontal)">
                                      <p:cBhvr>
                                        <p:cTn id="148" dur="2000"/>
                                        <p:tgtEl>
                                          <p:spTgt spid="105474">
                                            <p:txEl>
                                              <p:pRg st="14" end="14"/>
                                            </p:txEl>
                                          </p:spTgt>
                                        </p:tgtEl>
                                      </p:cBhvr>
                                    </p:animEffect>
                                    <p:set>
                                      <p:cBhvr>
                                        <p:cTn id="149" dur="1" fill="hold">
                                          <p:stCondLst>
                                            <p:cond delay="1999"/>
                                          </p:stCondLst>
                                        </p:cTn>
                                        <p:tgtEl>
                                          <p:spTgt spid="105474">
                                            <p:txEl>
                                              <p:pRg st="14" end="14"/>
                                            </p:txEl>
                                          </p:spTgt>
                                        </p:tgtEl>
                                        <p:attrNameLst>
                                          <p:attrName>style.visibility</p:attrName>
                                        </p:attrNameLst>
                                      </p:cBhvr>
                                      <p:to>
                                        <p:strVal val="hidden"/>
                                      </p:to>
                                    </p:set>
                                  </p:childTnLst>
                                </p:cTn>
                              </p:par>
                            </p:childTnLst>
                          </p:cTn>
                        </p:par>
                        <p:par>
                          <p:cTn id="150" fill="hold">
                            <p:stCondLst>
                              <p:cond delay="71000"/>
                            </p:stCondLst>
                            <p:childTnLst>
                              <p:par>
                                <p:cTn id="151" presetID="3" presetClass="exit" presetSubtype="10" fill="hold" nodeType="afterEffect">
                                  <p:stCondLst>
                                    <p:cond delay="0"/>
                                  </p:stCondLst>
                                  <p:childTnLst>
                                    <p:animEffect transition="out" filter="blinds(horizontal)">
                                      <p:cBhvr>
                                        <p:cTn id="152" dur="2000"/>
                                        <p:tgtEl>
                                          <p:spTgt spid="105474">
                                            <p:txEl>
                                              <p:pRg st="15" end="15"/>
                                            </p:txEl>
                                          </p:spTgt>
                                        </p:tgtEl>
                                      </p:cBhvr>
                                    </p:animEffect>
                                    <p:set>
                                      <p:cBhvr>
                                        <p:cTn id="153" dur="1" fill="hold">
                                          <p:stCondLst>
                                            <p:cond delay="1999"/>
                                          </p:stCondLst>
                                        </p:cTn>
                                        <p:tgtEl>
                                          <p:spTgt spid="105474">
                                            <p:txEl>
                                              <p:pRg st="15" end="15"/>
                                            </p:txEl>
                                          </p:spTgt>
                                        </p:tgtEl>
                                        <p:attrNameLst>
                                          <p:attrName>style.visibility</p:attrName>
                                        </p:attrNameLst>
                                      </p:cBhvr>
                                      <p:to>
                                        <p:strVal val="hidden"/>
                                      </p:to>
                                    </p:set>
                                  </p:childTnLst>
                                </p:cTn>
                              </p:par>
                            </p:childTnLst>
                          </p:cTn>
                        </p:par>
                        <p:par>
                          <p:cTn id="154" fill="hold">
                            <p:stCondLst>
                              <p:cond delay="73000"/>
                            </p:stCondLst>
                            <p:childTnLst>
                              <p:par>
                                <p:cTn id="155" presetID="3" presetClass="exit" presetSubtype="10" fill="hold" nodeType="afterEffect">
                                  <p:stCondLst>
                                    <p:cond delay="0"/>
                                  </p:stCondLst>
                                  <p:childTnLst>
                                    <p:animEffect transition="out" filter="blinds(horizontal)">
                                      <p:cBhvr>
                                        <p:cTn id="156" dur="2000"/>
                                        <p:tgtEl>
                                          <p:spTgt spid="105474">
                                            <p:txEl>
                                              <p:pRg st="16" end="16"/>
                                            </p:txEl>
                                          </p:spTgt>
                                        </p:tgtEl>
                                      </p:cBhvr>
                                    </p:animEffect>
                                    <p:set>
                                      <p:cBhvr>
                                        <p:cTn id="157" dur="1" fill="hold">
                                          <p:stCondLst>
                                            <p:cond delay="1999"/>
                                          </p:stCondLst>
                                        </p:cTn>
                                        <p:tgtEl>
                                          <p:spTgt spid="105474">
                                            <p:txEl>
                                              <p:pRg st="16" end="16"/>
                                            </p:txEl>
                                          </p:spTgt>
                                        </p:tgtEl>
                                        <p:attrNameLst>
                                          <p:attrName>style.visibility</p:attrName>
                                        </p:attrNameLst>
                                      </p:cBhvr>
                                      <p:to>
                                        <p:strVal val="hidden"/>
                                      </p:to>
                                    </p:set>
                                  </p:childTnLst>
                                </p:cTn>
                              </p:par>
                            </p:childTnLst>
                          </p:cTn>
                        </p:par>
                        <p:par>
                          <p:cTn id="158" fill="hold">
                            <p:stCondLst>
                              <p:cond delay="75000"/>
                            </p:stCondLst>
                            <p:childTnLst>
                              <p:par>
                                <p:cTn id="159" presetID="3" presetClass="exit" presetSubtype="10" fill="hold" nodeType="afterEffect">
                                  <p:stCondLst>
                                    <p:cond delay="0"/>
                                  </p:stCondLst>
                                  <p:childTnLst>
                                    <p:animEffect transition="out" filter="blinds(horizontal)">
                                      <p:cBhvr>
                                        <p:cTn id="160" dur="2000"/>
                                        <p:tgtEl>
                                          <p:spTgt spid="105474">
                                            <p:txEl>
                                              <p:pRg st="17" end="17"/>
                                            </p:txEl>
                                          </p:spTgt>
                                        </p:tgtEl>
                                      </p:cBhvr>
                                    </p:animEffect>
                                    <p:set>
                                      <p:cBhvr>
                                        <p:cTn id="161" dur="1" fill="hold">
                                          <p:stCondLst>
                                            <p:cond delay="1999"/>
                                          </p:stCondLst>
                                        </p:cTn>
                                        <p:tgtEl>
                                          <p:spTgt spid="105474">
                                            <p:txEl>
                                              <p:pRg st="17" end="17"/>
                                            </p:txEl>
                                          </p:spTgt>
                                        </p:tgtEl>
                                        <p:attrNameLst>
                                          <p:attrName>style.visibility</p:attrName>
                                        </p:attrNameLst>
                                      </p:cBhvr>
                                      <p:to>
                                        <p:strVal val="hidden"/>
                                      </p:to>
                                    </p:set>
                                  </p:childTnLst>
                                </p:cTn>
                              </p:par>
                            </p:childTnLst>
                          </p:cTn>
                        </p:par>
                        <p:par>
                          <p:cTn id="162" fill="hold">
                            <p:stCondLst>
                              <p:cond delay="77000"/>
                            </p:stCondLst>
                            <p:childTnLst>
                              <p:par>
                                <p:cTn id="163" presetID="3" presetClass="exit" presetSubtype="10" fill="hold" nodeType="afterEffect">
                                  <p:stCondLst>
                                    <p:cond delay="0"/>
                                  </p:stCondLst>
                                  <p:childTnLst>
                                    <p:animEffect transition="out" filter="blinds(horizontal)">
                                      <p:cBhvr>
                                        <p:cTn id="164" dur="2000"/>
                                        <p:tgtEl>
                                          <p:spTgt spid="105474">
                                            <p:txEl>
                                              <p:pRg st="18" end="18"/>
                                            </p:txEl>
                                          </p:spTgt>
                                        </p:tgtEl>
                                      </p:cBhvr>
                                    </p:animEffect>
                                    <p:set>
                                      <p:cBhvr>
                                        <p:cTn id="165" dur="1" fill="hold">
                                          <p:stCondLst>
                                            <p:cond delay="1999"/>
                                          </p:stCondLst>
                                        </p:cTn>
                                        <p:tgtEl>
                                          <p:spTgt spid="105474">
                                            <p:txEl>
                                              <p:pRg st="18" end="1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0" y="0"/>
            <a:ext cx="9144000" cy="6858000"/>
          </a:xfrm>
        </p:spPr>
        <p:txBody>
          <a:bodyPr/>
          <a:lstStyle/>
          <a:p>
            <a:pPr>
              <a:buFontTx/>
              <a:buNone/>
            </a:pPr>
            <a:r>
              <a:rPr lang="el-GR" sz="2400" i="1" dirty="0">
                <a:latin typeface="Times New Roman" pitchFamily="18" charset="0"/>
              </a:rPr>
              <a:t>                                 </a:t>
            </a:r>
            <a:endParaRPr lang="en-US" i="1" dirty="0"/>
          </a:p>
          <a:p>
            <a:pPr>
              <a:buFontTx/>
              <a:buNone/>
            </a:pPr>
            <a:r>
              <a:rPr lang="el-GR" dirty="0">
                <a:latin typeface="Times New Roman" pitchFamily="18" charset="0"/>
              </a:rPr>
              <a:t>	 </a:t>
            </a:r>
            <a:r>
              <a:rPr lang="el-GR" sz="2000" dirty="0">
                <a:latin typeface="Times New Roman" pitchFamily="18" charset="0"/>
              </a:rPr>
              <a:t>	            </a:t>
            </a:r>
            <a:r>
              <a:rPr lang="el-GR" sz="2400" b="1" u="sng" dirty="0">
                <a:solidFill>
                  <a:schemeClr val="bg1"/>
                </a:solidFill>
                <a:latin typeface="Times New Roman" pitchFamily="18" charset="0"/>
              </a:rPr>
              <a:t>Αναλυτική </a:t>
            </a:r>
            <a:r>
              <a:rPr lang="el-GR" sz="2400" b="1" u="sng" dirty="0" smtClean="0">
                <a:solidFill>
                  <a:schemeClr val="bg1"/>
                </a:solidFill>
                <a:latin typeface="Times New Roman" pitchFamily="18" charset="0"/>
              </a:rPr>
              <a:t>Καταχώρηση </a:t>
            </a:r>
            <a:r>
              <a:rPr lang="el-GR" sz="2400" b="1" u="sng" dirty="0">
                <a:solidFill>
                  <a:schemeClr val="bg1"/>
                </a:solidFill>
                <a:latin typeface="Times New Roman" pitchFamily="18" charset="0"/>
              </a:rPr>
              <a:t>στην </a:t>
            </a:r>
            <a:r>
              <a:rPr lang="el-GR" sz="2400" b="1" u="sng" dirty="0" smtClean="0">
                <a:solidFill>
                  <a:schemeClr val="bg1"/>
                </a:solidFill>
                <a:latin typeface="Times New Roman" pitchFamily="18" charset="0"/>
              </a:rPr>
              <a:t>Απογραφή </a:t>
            </a:r>
            <a:endParaRPr lang="el-GR" sz="2400" b="1" u="sng" dirty="0">
              <a:solidFill>
                <a:schemeClr val="bg1"/>
              </a:solidFill>
              <a:latin typeface="Times New Roman" pitchFamily="18" charset="0"/>
            </a:endParaRPr>
          </a:p>
          <a:p>
            <a:pPr>
              <a:buFontTx/>
              <a:buNone/>
            </a:pPr>
            <a:r>
              <a:rPr lang="el-GR" sz="2000" dirty="0">
                <a:solidFill>
                  <a:schemeClr val="bg1"/>
                </a:solidFill>
                <a:latin typeface="Times New Roman" pitchFamily="18" charset="0"/>
              </a:rPr>
              <a:t>	</a:t>
            </a:r>
          </a:p>
          <a:p>
            <a:pPr>
              <a:buFontTx/>
              <a:buNone/>
            </a:pPr>
            <a:r>
              <a:rPr lang="el-GR" sz="2000" dirty="0">
                <a:latin typeface="Times New Roman" pitchFamily="18" charset="0"/>
              </a:rPr>
              <a:t>     Σύμφωνα με τις διατάξεις της νομοθεσίας τα πάγια περιουσιακά στοιχεία αναγράφονται στο βιβλίο απογραφών, κατά ομοειδής κατηγορίες τουλάχιστον με τα εξής στοιχεία: </a:t>
            </a:r>
          </a:p>
          <a:p>
            <a:pPr>
              <a:buFontTx/>
              <a:buNone/>
            </a:pPr>
            <a:r>
              <a:rPr lang="el-GR" sz="2000" dirty="0">
                <a:latin typeface="Times New Roman" pitchFamily="18" charset="0"/>
              </a:rPr>
              <a:t>      </a:t>
            </a:r>
            <a:r>
              <a:rPr lang="el-GR" sz="2000" b="1" dirty="0">
                <a:solidFill>
                  <a:schemeClr val="bg1"/>
                </a:solidFill>
                <a:latin typeface="Times New Roman" pitchFamily="18" charset="0"/>
              </a:rPr>
              <a:t>α)</a:t>
            </a:r>
            <a:r>
              <a:rPr lang="el-GR" sz="2000" dirty="0">
                <a:latin typeface="Times New Roman" pitchFamily="18" charset="0"/>
              </a:rPr>
              <a:t> η αξία κτήσεως ή το κόστος ιδιοκατασκευής του, προσαυξημένο με τις δαπάνες  επεκτάσεων ή προσθηκών και βελτιώσεων </a:t>
            </a:r>
          </a:p>
          <a:p>
            <a:pPr>
              <a:buFontTx/>
              <a:buNone/>
            </a:pPr>
            <a:r>
              <a:rPr lang="el-GR" sz="2000" b="1" dirty="0">
                <a:solidFill>
                  <a:schemeClr val="bg1"/>
                </a:solidFill>
                <a:latin typeface="Times New Roman" pitchFamily="18" charset="0"/>
              </a:rPr>
              <a:t>      β)</a:t>
            </a:r>
            <a:r>
              <a:rPr lang="el-GR" sz="2000" dirty="0">
                <a:latin typeface="Times New Roman" pitchFamily="18" charset="0"/>
              </a:rPr>
              <a:t> οι αποσβέσεις του </a:t>
            </a:r>
          </a:p>
          <a:p>
            <a:pPr>
              <a:buFontTx/>
              <a:buNone/>
            </a:pPr>
            <a:r>
              <a:rPr lang="el-GR" sz="2000" b="1" dirty="0">
                <a:solidFill>
                  <a:schemeClr val="bg1"/>
                </a:solidFill>
                <a:latin typeface="Times New Roman" pitchFamily="18" charset="0"/>
              </a:rPr>
              <a:t>      γ)</a:t>
            </a:r>
            <a:r>
              <a:rPr lang="el-GR" sz="2000" dirty="0">
                <a:latin typeface="Times New Roman" pitchFamily="18" charset="0"/>
              </a:rPr>
              <a:t> η αναπόσβεστη αξία τoυ. </a:t>
            </a:r>
          </a:p>
          <a:p>
            <a:pPr>
              <a:buFontTx/>
              <a:buNone/>
            </a:pPr>
            <a:r>
              <a:rPr lang="el-GR" sz="2000" dirty="0">
                <a:latin typeface="Times New Roman" pitchFamily="18" charset="0"/>
              </a:rPr>
              <a:t>      </a:t>
            </a:r>
          </a:p>
          <a:p>
            <a:pPr>
              <a:buFontTx/>
              <a:buNone/>
            </a:pPr>
            <a:r>
              <a:rPr lang="el-GR" sz="2000" dirty="0">
                <a:latin typeface="Times New Roman" pitchFamily="18" charset="0"/>
              </a:rPr>
              <a:t>     Ιδιοχρησιμοποιούμενα πάγια αποσβεσμένα πλήρως αναγράφονται στην απογραφή με αξία 0,01 ευρώ. </a:t>
            </a:r>
          </a:p>
          <a:p>
            <a:pPr>
              <a:buFontTx/>
              <a:buNone/>
            </a:pPr>
            <a:r>
              <a:rPr lang="el-GR" sz="2000" dirty="0">
                <a:latin typeface="Times New Roman" pitchFamily="18" charset="0"/>
              </a:rPr>
              <a:t>	Επίσης ο επιτηδευματίας τηρεί μητρώο παγίων-περιουσιακών στοιχείων σύμφωνα με τα αναφερόμενα. </a:t>
            </a:r>
          </a:p>
          <a:p>
            <a:pPr>
              <a:buFontTx/>
              <a:buNone/>
            </a:pPr>
            <a:endParaRPr lang="el-GR" sz="2000" dirty="0">
              <a:latin typeface="Times New Roman" pitchFamily="18" charset="0"/>
            </a:endParaRPr>
          </a:p>
          <a:p>
            <a:pPr>
              <a:buFontTx/>
              <a:buNone/>
            </a:pPr>
            <a:r>
              <a:rPr lang="el-GR" sz="2800" dirty="0">
                <a:latin typeface="Times New Roman" pitchFamily="18" charset="0"/>
              </a:rPr>
              <a:t> 	</a:t>
            </a:r>
            <a:endParaRPr lang="en-US" sz="28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04450">
                                            <p:txEl>
                                              <p:pRg st="1" end="1"/>
                                            </p:txEl>
                                          </p:spTgt>
                                        </p:tgtEl>
                                        <p:attrNameLst>
                                          <p:attrName>style.visibility</p:attrName>
                                        </p:attrNameLst>
                                      </p:cBhvr>
                                      <p:to>
                                        <p:strVal val="visible"/>
                                      </p:to>
                                    </p:set>
                                    <p:animEffect transition="in" filter="checkerboard(across)">
                                      <p:cBhvr>
                                        <p:cTn id="7" dur="2000"/>
                                        <p:tgtEl>
                                          <p:spTgt spid="104450">
                                            <p:txEl>
                                              <p:pRg st="1" end="1"/>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04450">
                                            <p:txEl>
                                              <p:pRg st="3" end="3"/>
                                            </p:txEl>
                                          </p:spTgt>
                                        </p:tgtEl>
                                        <p:attrNameLst>
                                          <p:attrName>style.visibility</p:attrName>
                                        </p:attrNameLst>
                                      </p:cBhvr>
                                      <p:to>
                                        <p:strVal val="visible"/>
                                      </p:to>
                                    </p:set>
                                    <p:anim calcmode="lin" valueType="num">
                                      <p:cBhvr additive="base">
                                        <p:cTn id="11" dur="2000" fill="hold"/>
                                        <p:tgtEl>
                                          <p:spTgt spid="104450">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04450">
                                            <p:txEl>
                                              <p:pRg st="3" end="3"/>
                                            </p:txEl>
                                          </p:spTgt>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fill="hold" nodeType="afterEffect">
                                  <p:stCondLst>
                                    <p:cond delay="0"/>
                                  </p:stCondLst>
                                  <p:childTnLst>
                                    <p:set>
                                      <p:cBhvr>
                                        <p:cTn id="15" dur="1" fill="hold">
                                          <p:stCondLst>
                                            <p:cond delay="0"/>
                                          </p:stCondLst>
                                        </p:cTn>
                                        <p:tgtEl>
                                          <p:spTgt spid="104450">
                                            <p:txEl>
                                              <p:pRg st="4" end="4"/>
                                            </p:txEl>
                                          </p:spTgt>
                                        </p:tgtEl>
                                        <p:attrNameLst>
                                          <p:attrName>style.visibility</p:attrName>
                                        </p:attrNameLst>
                                      </p:cBhvr>
                                      <p:to>
                                        <p:strVal val="visible"/>
                                      </p:to>
                                    </p:set>
                                    <p:anim calcmode="lin" valueType="num">
                                      <p:cBhvr additive="base">
                                        <p:cTn id="16" dur="2000" fill="hold"/>
                                        <p:tgtEl>
                                          <p:spTgt spid="104450">
                                            <p:txEl>
                                              <p:pRg st="4" end="4"/>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04450">
                                            <p:txEl>
                                              <p:pRg st="4" end="4"/>
                                            </p:txEl>
                                          </p:spTgt>
                                        </p:tgtEl>
                                        <p:attrNameLst>
                                          <p:attrName>ppt_y</p:attrName>
                                        </p:attrNameLst>
                                      </p:cBhvr>
                                      <p:tavLst>
                                        <p:tav tm="0">
                                          <p:val>
                                            <p:strVal val="1+#ppt_h/2"/>
                                          </p:val>
                                        </p:tav>
                                        <p:tav tm="100000">
                                          <p:val>
                                            <p:strVal val="#ppt_y"/>
                                          </p:val>
                                        </p:tav>
                                      </p:tavLst>
                                    </p:anim>
                                  </p:childTnLst>
                                </p:cTn>
                              </p:par>
                            </p:childTnLst>
                          </p:cTn>
                        </p:par>
                        <p:par>
                          <p:cTn id="18" fill="hold">
                            <p:stCondLst>
                              <p:cond delay="6000"/>
                            </p:stCondLst>
                            <p:childTnLst>
                              <p:par>
                                <p:cTn id="19" presetID="2" presetClass="entr" presetSubtype="4" fill="hold" nodeType="afterEffect">
                                  <p:stCondLst>
                                    <p:cond delay="0"/>
                                  </p:stCondLst>
                                  <p:childTnLst>
                                    <p:set>
                                      <p:cBhvr>
                                        <p:cTn id="20" dur="1" fill="hold">
                                          <p:stCondLst>
                                            <p:cond delay="0"/>
                                          </p:stCondLst>
                                        </p:cTn>
                                        <p:tgtEl>
                                          <p:spTgt spid="104450">
                                            <p:txEl>
                                              <p:pRg st="5" end="5"/>
                                            </p:txEl>
                                          </p:spTgt>
                                        </p:tgtEl>
                                        <p:attrNameLst>
                                          <p:attrName>style.visibility</p:attrName>
                                        </p:attrNameLst>
                                      </p:cBhvr>
                                      <p:to>
                                        <p:strVal val="visible"/>
                                      </p:to>
                                    </p:set>
                                    <p:anim calcmode="lin" valueType="num">
                                      <p:cBhvr additive="base">
                                        <p:cTn id="21" dur="2000" fill="hold"/>
                                        <p:tgtEl>
                                          <p:spTgt spid="104450">
                                            <p:txEl>
                                              <p:pRg st="5" end="5"/>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04450">
                                            <p:txEl>
                                              <p:pRg st="5" end="5"/>
                                            </p:txEl>
                                          </p:spTgt>
                                        </p:tgtEl>
                                        <p:attrNameLst>
                                          <p:attrName>ppt_y</p:attrName>
                                        </p:attrNameLst>
                                      </p:cBhvr>
                                      <p:tavLst>
                                        <p:tav tm="0">
                                          <p:val>
                                            <p:strVal val="1+#ppt_h/2"/>
                                          </p:val>
                                        </p:tav>
                                        <p:tav tm="100000">
                                          <p:val>
                                            <p:strVal val="#ppt_y"/>
                                          </p:val>
                                        </p:tav>
                                      </p:tavLst>
                                    </p:anim>
                                  </p:childTnLst>
                                </p:cTn>
                              </p:par>
                            </p:childTnLst>
                          </p:cTn>
                        </p:par>
                        <p:par>
                          <p:cTn id="23" fill="hold">
                            <p:stCondLst>
                              <p:cond delay="8000"/>
                            </p:stCondLst>
                            <p:childTnLst>
                              <p:par>
                                <p:cTn id="24" presetID="2" presetClass="entr" presetSubtype="4" fill="hold" nodeType="afterEffect">
                                  <p:stCondLst>
                                    <p:cond delay="0"/>
                                  </p:stCondLst>
                                  <p:childTnLst>
                                    <p:set>
                                      <p:cBhvr>
                                        <p:cTn id="25" dur="1" fill="hold">
                                          <p:stCondLst>
                                            <p:cond delay="0"/>
                                          </p:stCondLst>
                                        </p:cTn>
                                        <p:tgtEl>
                                          <p:spTgt spid="104450">
                                            <p:txEl>
                                              <p:pRg st="6" end="6"/>
                                            </p:txEl>
                                          </p:spTgt>
                                        </p:tgtEl>
                                        <p:attrNameLst>
                                          <p:attrName>style.visibility</p:attrName>
                                        </p:attrNameLst>
                                      </p:cBhvr>
                                      <p:to>
                                        <p:strVal val="visible"/>
                                      </p:to>
                                    </p:set>
                                    <p:anim calcmode="lin" valueType="num">
                                      <p:cBhvr additive="base">
                                        <p:cTn id="26" dur="2000" fill="hold"/>
                                        <p:tgtEl>
                                          <p:spTgt spid="104450">
                                            <p:txEl>
                                              <p:pRg st="6" end="6"/>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104450">
                                            <p:txEl>
                                              <p:pRg st="6" end="6"/>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0000"/>
                            </p:stCondLst>
                            <p:childTnLst>
                              <p:par>
                                <p:cTn id="29" presetID="2" presetClass="entr" presetSubtype="4" fill="hold" nodeType="afterEffect">
                                  <p:stCondLst>
                                    <p:cond delay="7000"/>
                                  </p:stCondLst>
                                  <p:childTnLst>
                                    <p:set>
                                      <p:cBhvr>
                                        <p:cTn id="30" dur="1" fill="hold">
                                          <p:stCondLst>
                                            <p:cond delay="0"/>
                                          </p:stCondLst>
                                        </p:cTn>
                                        <p:tgtEl>
                                          <p:spTgt spid="104450">
                                            <p:txEl>
                                              <p:pRg st="8" end="8"/>
                                            </p:txEl>
                                          </p:spTgt>
                                        </p:tgtEl>
                                        <p:attrNameLst>
                                          <p:attrName>style.visibility</p:attrName>
                                        </p:attrNameLst>
                                      </p:cBhvr>
                                      <p:to>
                                        <p:strVal val="visible"/>
                                      </p:to>
                                    </p:set>
                                    <p:anim calcmode="lin" valueType="num">
                                      <p:cBhvr additive="base">
                                        <p:cTn id="31" dur="2000" fill="hold"/>
                                        <p:tgtEl>
                                          <p:spTgt spid="104450">
                                            <p:txEl>
                                              <p:pRg st="8" end="8"/>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04450">
                                            <p:txEl>
                                              <p:pRg st="8" end="8"/>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9000"/>
                            </p:stCondLst>
                            <p:childTnLst>
                              <p:par>
                                <p:cTn id="34" presetID="2" presetClass="entr" presetSubtype="4" fill="hold" nodeType="afterEffect">
                                  <p:stCondLst>
                                    <p:cond delay="7000"/>
                                  </p:stCondLst>
                                  <p:childTnLst>
                                    <p:set>
                                      <p:cBhvr>
                                        <p:cTn id="35" dur="1" fill="hold">
                                          <p:stCondLst>
                                            <p:cond delay="0"/>
                                          </p:stCondLst>
                                        </p:cTn>
                                        <p:tgtEl>
                                          <p:spTgt spid="104450">
                                            <p:txEl>
                                              <p:pRg st="9" end="9"/>
                                            </p:txEl>
                                          </p:spTgt>
                                        </p:tgtEl>
                                        <p:attrNameLst>
                                          <p:attrName>style.visibility</p:attrName>
                                        </p:attrNameLst>
                                      </p:cBhvr>
                                      <p:to>
                                        <p:strVal val="visible"/>
                                      </p:to>
                                    </p:set>
                                    <p:anim calcmode="lin" valueType="num">
                                      <p:cBhvr additive="base">
                                        <p:cTn id="36" dur="2000" fill="hold"/>
                                        <p:tgtEl>
                                          <p:spTgt spid="104450">
                                            <p:txEl>
                                              <p:pRg st="9" end="9"/>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104450">
                                            <p:txEl>
                                              <p:pRg st="9" end="9"/>
                                            </p:txEl>
                                          </p:spTgt>
                                        </p:tgtEl>
                                        <p:attrNameLst>
                                          <p:attrName>ppt_y</p:attrName>
                                        </p:attrNameLst>
                                      </p:cBhvr>
                                      <p:tavLst>
                                        <p:tav tm="0">
                                          <p:val>
                                            <p:strVal val="1+#ppt_h/2"/>
                                          </p:val>
                                        </p:tav>
                                        <p:tav tm="100000">
                                          <p:val>
                                            <p:strVal val="#ppt_y"/>
                                          </p:val>
                                        </p:tav>
                                      </p:tavLst>
                                    </p:anim>
                                  </p:childTnLst>
                                </p:cTn>
                              </p:par>
                            </p:childTnLst>
                          </p:cTn>
                        </p:par>
                        <p:par>
                          <p:cTn id="38" fill="hold">
                            <p:stCondLst>
                              <p:cond delay="28000"/>
                            </p:stCondLst>
                            <p:childTnLst>
                              <p:par>
                                <p:cTn id="39" presetID="3" presetClass="exit" presetSubtype="10" fill="hold" nodeType="afterEffect">
                                  <p:stCondLst>
                                    <p:cond delay="7000"/>
                                  </p:stCondLst>
                                  <p:childTnLst>
                                    <p:animEffect transition="out" filter="blinds(horizontal)">
                                      <p:cBhvr>
                                        <p:cTn id="40" dur="2000"/>
                                        <p:tgtEl>
                                          <p:spTgt spid="104450">
                                            <p:txEl>
                                              <p:pRg st="1" end="1"/>
                                            </p:txEl>
                                          </p:spTgt>
                                        </p:tgtEl>
                                      </p:cBhvr>
                                    </p:animEffect>
                                    <p:set>
                                      <p:cBhvr>
                                        <p:cTn id="41" dur="1" fill="hold">
                                          <p:stCondLst>
                                            <p:cond delay="1999"/>
                                          </p:stCondLst>
                                        </p:cTn>
                                        <p:tgtEl>
                                          <p:spTgt spid="104450">
                                            <p:txEl>
                                              <p:pRg st="1" end="1"/>
                                            </p:txEl>
                                          </p:spTgt>
                                        </p:tgtEl>
                                        <p:attrNameLst>
                                          <p:attrName>style.visibility</p:attrName>
                                        </p:attrNameLst>
                                      </p:cBhvr>
                                      <p:to>
                                        <p:strVal val="hidden"/>
                                      </p:to>
                                    </p:set>
                                  </p:childTnLst>
                                </p:cTn>
                              </p:par>
                            </p:childTnLst>
                          </p:cTn>
                        </p:par>
                        <p:par>
                          <p:cTn id="42" fill="hold">
                            <p:stCondLst>
                              <p:cond delay="37000"/>
                            </p:stCondLst>
                            <p:childTnLst>
                              <p:par>
                                <p:cTn id="43" presetID="3" presetClass="exit" presetSubtype="10" fill="hold" nodeType="afterEffect">
                                  <p:stCondLst>
                                    <p:cond delay="0"/>
                                  </p:stCondLst>
                                  <p:childTnLst>
                                    <p:animEffect transition="out" filter="blinds(horizontal)">
                                      <p:cBhvr>
                                        <p:cTn id="44" dur="2000"/>
                                        <p:tgtEl>
                                          <p:spTgt spid="104450">
                                            <p:txEl>
                                              <p:pRg st="3" end="3"/>
                                            </p:txEl>
                                          </p:spTgt>
                                        </p:tgtEl>
                                      </p:cBhvr>
                                    </p:animEffect>
                                    <p:set>
                                      <p:cBhvr>
                                        <p:cTn id="45" dur="1" fill="hold">
                                          <p:stCondLst>
                                            <p:cond delay="1999"/>
                                          </p:stCondLst>
                                        </p:cTn>
                                        <p:tgtEl>
                                          <p:spTgt spid="104450">
                                            <p:txEl>
                                              <p:pRg st="3" end="3"/>
                                            </p:txEl>
                                          </p:spTgt>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2000"/>
                                        <p:tgtEl>
                                          <p:spTgt spid="104450">
                                            <p:txEl>
                                              <p:pRg st="4" end="4"/>
                                            </p:txEl>
                                          </p:spTgt>
                                        </p:tgtEl>
                                      </p:cBhvr>
                                    </p:animEffect>
                                    <p:set>
                                      <p:cBhvr>
                                        <p:cTn id="48" dur="1" fill="hold">
                                          <p:stCondLst>
                                            <p:cond delay="1999"/>
                                          </p:stCondLst>
                                        </p:cTn>
                                        <p:tgtEl>
                                          <p:spTgt spid="104450">
                                            <p:txEl>
                                              <p:pRg st="4" end="4"/>
                                            </p:txEl>
                                          </p:spTgt>
                                        </p:tgtEl>
                                        <p:attrNameLst>
                                          <p:attrName>style.visibility</p:attrName>
                                        </p:attrNameLst>
                                      </p:cBhvr>
                                      <p:to>
                                        <p:strVal val="hidden"/>
                                      </p:to>
                                    </p:set>
                                  </p:childTnLst>
                                </p:cTn>
                              </p:par>
                              <p:par>
                                <p:cTn id="49" presetID="3" presetClass="exit" presetSubtype="10" fill="hold" nodeType="withEffect">
                                  <p:stCondLst>
                                    <p:cond delay="0"/>
                                  </p:stCondLst>
                                  <p:childTnLst>
                                    <p:animEffect transition="out" filter="blinds(horizontal)">
                                      <p:cBhvr>
                                        <p:cTn id="50" dur="2000"/>
                                        <p:tgtEl>
                                          <p:spTgt spid="104450">
                                            <p:txEl>
                                              <p:pRg st="5" end="5"/>
                                            </p:txEl>
                                          </p:spTgt>
                                        </p:tgtEl>
                                      </p:cBhvr>
                                    </p:animEffect>
                                    <p:set>
                                      <p:cBhvr>
                                        <p:cTn id="51" dur="1" fill="hold">
                                          <p:stCondLst>
                                            <p:cond delay="1999"/>
                                          </p:stCondLst>
                                        </p:cTn>
                                        <p:tgtEl>
                                          <p:spTgt spid="104450">
                                            <p:txEl>
                                              <p:pRg st="5" end="5"/>
                                            </p:txEl>
                                          </p:spTgt>
                                        </p:tgtEl>
                                        <p:attrNameLst>
                                          <p:attrName>style.visibility</p:attrName>
                                        </p:attrNameLst>
                                      </p:cBhvr>
                                      <p:to>
                                        <p:strVal val="hidden"/>
                                      </p:to>
                                    </p:set>
                                  </p:childTnLst>
                                </p:cTn>
                              </p:par>
                              <p:par>
                                <p:cTn id="52" presetID="3" presetClass="exit" presetSubtype="10" fill="hold" nodeType="withEffect">
                                  <p:stCondLst>
                                    <p:cond delay="0"/>
                                  </p:stCondLst>
                                  <p:childTnLst>
                                    <p:animEffect transition="out" filter="blinds(horizontal)">
                                      <p:cBhvr>
                                        <p:cTn id="53" dur="2000"/>
                                        <p:tgtEl>
                                          <p:spTgt spid="104450">
                                            <p:txEl>
                                              <p:pRg st="6" end="6"/>
                                            </p:txEl>
                                          </p:spTgt>
                                        </p:tgtEl>
                                      </p:cBhvr>
                                    </p:animEffect>
                                    <p:set>
                                      <p:cBhvr>
                                        <p:cTn id="54" dur="1" fill="hold">
                                          <p:stCondLst>
                                            <p:cond delay="1999"/>
                                          </p:stCondLst>
                                        </p:cTn>
                                        <p:tgtEl>
                                          <p:spTgt spid="104450">
                                            <p:txEl>
                                              <p:pRg st="6" end="6"/>
                                            </p:txEl>
                                          </p:spTgt>
                                        </p:tgtEl>
                                        <p:attrNameLst>
                                          <p:attrName>style.visibility</p:attrName>
                                        </p:attrNameLst>
                                      </p:cBhvr>
                                      <p:to>
                                        <p:strVal val="hidden"/>
                                      </p:to>
                                    </p:set>
                                  </p:childTnLst>
                                </p:cTn>
                              </p:par>
                            </p:childTnLst>
                          </p:cTn>
                        </p:par>
                        <p:par>
                          <p:cTn id="55" fill="hold">
                            <p:stCondLst>
                              <p:cond delay="39000"/>
                            </p:stCondLst>
                            <p:childTnLst>
                              <p:par>
                                <p:cTn id="56" presetID="3" presetClass="exit" presetSubtype="10" fill="hold" nodeType="afterEffect">
                                  <p:stCondLst>
                                    <p:cond delay="0"/>
                                  </p:stCondLst>
                                  <p:childTnLst>
                                    <p:animEffect transition="out" filter="blinds(horizontal)">
                                      <p:cBhvr>
                                        <p:cTn id="57" dur="2000"/>
                                        <p:tgtEl>
                                          <p:spTgt spid="104450">
                                            <p:txEl>
                                              <p:pRg st="8" end="8"/>
                                            </p:txEl>
                                          </p:spTgt>
                                        </p:tgtEl>
                                      </p:cBhvr>
                                    </p:animEffect>
                                    <p:set>
                                      <p:cBhvr>
                                        <p:cTn id="58" dur="1" fill="hold">
                                          <p:stCondLst>
                                            <p:cond delay="1999"/>
                                          </p:stCondLst>
                                        </p:cTn>
                                        <p:tgtEl>
                                          <p:spTgt spid="104450">
                                            <p:txEl>
                                              <p:pRg st="8" end="8"/>
                                            </p:txEl>
                                          </p:spTgt>
                                        </p:tgtEl>
                                        <p:attrNameLst>
                                          <p:attrName>style.visibility</p:attrName>
                                        </p:attrNameLst>
                                      </p:cBhvr>
                                      <p:to>
                                        <p:strVal val="hidden"/>
                                      </p:to>
                                    </p:set>
                                  </p:childTnLst>
                                </p:cTn>
                              </p:par>
                              <p:par>
                                <p:cTn id="59" presetID="3" presetClass="exit" presetSubtype="10" fill="hold" nodeType="withEffect">
                                  <p:stCondLst>
                                    <p:cond delay="0"/>
                                  </p:stCondLst>
                                  <p:childTnLst>
                                    <p:animEffect transition="out" filter="blinds(horizontal)">
                                      <p:cBhvr>
                                        <p:cTn id="60" dur="500"/>
                                        <p:tgtEl>
                                          <p:spTgt spid="104450">
                                            <p:txEl>
                                              <p:pRg st="9" end="9"/>
                                            </p:txEl>
                                          </p:spTgt>
                                        </p:tgtEl>
                                      </p:cBhvr>
                                    </p:animEffect>
                                    <p:set>
                                      <p:cBhvr>
                                        <p:cTn id="61" dur="1" fill="hold">
                                          <p:stCondLst>
                                            <p:cond delay="499"/>
                                          </p:stCondLst>
                                        </p:cTn>
                                        <p:tgtEl>
                                          <p:spTgt spid="104450">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type="body" idx="1"/>
          </p:nvPr>
        </p:nvSpPr>
        <p:spPr>
          <a:xfrm>
            <a:off x="214282" y="404813"/>
            <a:ext cx="8472518" cy="6453187"/>
          </a:xfrm>
        </p:spPr>
        <p:txBody>
          <a:bodyPr/>
          <a:lstStyle/>
          <a:p>
            <a:pPr algn="ctr">
              <a:buFontTx/>
              <a:buNone/>
            </a:pPr>
            <a:r>
              <a:rPr lang="el-GR" sz="2800" b="1" dirty="0">
                <a:solidFill>
                  <a:srgbClr val="660066"/>
                </a:solidFill>
                <a:latin typeface="Times New Roman" pitchFamily="18" charset="0"/>
              </a:rPr>
              <a:t>Η ΛΟΓΙΣΤΙΚΗ ΤΩΝ ΕΝΣΩΜΑΤΩΝ ΑΚΙΝΗΤΟΠΟΙΗΣΕΩΝ</a:t>
            </a:r>
          </a:p>
          <a:p>
            <a:pPr>
              <a:buFontTx/>
              <a:buNone/>
            </a:pPr>
            <a:r>
              <a:rPr lang="el-GR" sz="2800" dirty="0">
                <a:latin typeface="Times New Roman" pitchFamily="18" charset="0"/>
              </a:rPr>
              <a:t> </a:t>
            </a:r>
          </a:p>
          <a:p>
            <a:pPr>
              <a:buFontTx/>
              <a:buNone/>
            </a:pPr>
            <a:r>
              <a:rPr lang="el-GR" sz="2800" dirty="0">
                <a:latin typeface="Times New Roman" pitchFamily="18" charset="0"/>
              </a:rPr>
              <a:t>	</a:t>
            </a:r>
            <a:r>
              <a:rPr lang="el-GR" sz="2400" b="1" u="sng" dirty="0">
                <a:latin typeface="Times New Roman" pitchFamily="18" charset="0"/>
              </a:rPr>
              <a:t>Έννοια των ενσώµατων ακινητοποιήσεων βάσει της  Ελληνικής νομοθεσίας </a:t>
            </a:r>
          </a:p>
          <a:p>
            <a:pPr>
              <a:buFontTx/>
              <a:buNone/>
            </a:pPr>
            <a:r>
              <a:rPr lang="el-GR" sz="2000" dirty="0">
                <a:latin typeface="Times New Roman" pitchFamily="18" charset="0"/>
              </a:rPr>
              <a:t>	</a:t>
            </a:r>
          </a:p>
          <a:p>
            <a:pPr>
              <a:buFontTx/>
              <a:buNone/>
            </a:pPr>
            <a:r>
              <a:rPr lang="el-GR" sz="2000" dirty="0">
                <a:latin typeface="Times New Roman" pitchFamily="18" charset="0"/>
              </a:rPr>
              <a:t>     </a:t>
            </a:r>
            <a:r>
              <a:rPr lang="el-GR" sz="2000" b="1" i="1" u="sng" dirty="0">
                <a:latin typeface="Times New Roman" pitchFamily="18" charset="0"/>
              </a:rPr>
              <a:t>Ενσώματα πάγια στοιχεία</a:t>
            </a:r>
            <a:r>
              <a:rPr lang="el-GR" sz="2000" dirty="0">
                <a:latin typeface="Times New Roman" pitchFamily="18" charset="0"/>
              </a:rPr>
              <a:t> είναι τα, υλικά αγαθά που αποκτά η οικονομική μονάδα με σκοπό να τα χρησιμοποιήσει ως μέσα δράσεως της κατά τη διάρκεια της ωφέλιμης ζωής τους, η οποία οπωσδήποτε είναι μεγαλύτερη του έτους.</a:t>
            </a:r>
          </a:p>
          <a:p>
            <a:pPr>
              <a:buFontTx/>
              <a:buNone/>
            </a:pPr>
            <a:r>
              <a:rPr lang="el-GR" sz="2000" dirty="0">
                <a:latin typeface="Times New Roman" pitchFamily="18" charset="0"/>
              </a:rPr>
              <a:t>     Στην κατηγορία των ενσώµατων πάγιων περιουσιακών στοιχείων περιλαµβάνονται:</a:t>
            </a:r>
          </a:p>
          <a:p>
            <a:pPr>
              <a:buFontTx/>
              <a:buNone/>
            </a:pPr>
            <a:r>
              <a:rPr lang="el-GR" sz="2000" b="1" dirty="0">
                <a:latin typeface="Times New Roman" pitchFamily="18" charset="0"/>
              </a:rPr>
              <a:t>     α)</a:t>
            </a:r>
            <a:r>
              <a:rPr lang="el-GR" sz="2000" b="1" i="1" u="sng" dirty="0">
                <a:latin typeface="Times New Roman" pitchFamily="18" charset="0"/>
              </a:rPr>
              <a:t> Εδαφικές εκτάσεις</a:t>
            </a:r>
            <a:r>
              <a:rPr lang="el-GR" sz="2000" dirty="0">
                <a:latin typeface="Times New Roman" pitchFamily="18" charset="0"/>
              </a:rPr>
              <a:t> στην έννοια των οποίων είναι τα οικόπεδα, γήπεδα, αγροτεµάχια, δάση, ορυχεία, μεταλλεία, λατοµεία, φυτείες και γενικά οποιαδήποτε έκταση γης της οποίας η κυριότητα ανήκει στην οικονοµική μονάδα</a:t>
            </a:r>
            <a:r>
              <a:rPr lang="el-GR" sz="2400" dirty="0">
                <a:latin typeface="Times New Roman" pitchFamily="18" charset="0"/>
              </a:rPr>
              <a:t>.</a:t>
            </a: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Effect transition="in" filter="dissolve">
                                      <p:cBhvr>
                                        <p:cTn id="7" dur="2000"/>
                                        <p:tgtEl>
                                          <p:spTgt spid="11673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6739">
                                            <p:txEl>
                                              <p:pRg st="2" end="2"/>
                                            </p:txEl>
                                          </p:spTgt>
                                        </p:tgtEl>
                                        <p:attrNameLst>
                                          <p:attrName>style.visibility</p:attrName>
                                        </p:attrNameLst>
                                      </p:cBhvr>
                                      <p:to>
                                        <p:strVal val="visible"/>
                                      </p:to>
                                    </p:set>
                                    <p:animEffect transition="in" filter="fade">
                                      <p:cBhvr>
                                        <p:cTn id="11" dur="2000"/>
                                        <p:tgtEl>
                                          <p:spTgt spid="116739">
                                            <p:txEl>
                                              <p:pRg st="2" end="2"/>
                                            </p:txEl>
                                          </p:spTgt>
                                        </p:tgtEl>
                                      </p:cBhvr>
                                    </p:animEffect>
                                  </p:childTnLst>
                                </p:cTn>
                              </p:par>
                            </p:childTnLst>
                          </p:cTn>
                        </p:par>
                        <p:par>
                          <p:cTn id="12" fill="hold">
                            <p:stCondLst>
                              <p:cond delay="4000"/>
                            </p:stCondLst>
                            <p:childTnLst>
                              <p:par>
                                <p:cTn id="13" presetID="2" presetClass="entr" presetSubtype="4" fill="hold" nodeType="afterEffect">
                                  <p:stCondLst>
                                    <p:cond delay="2000"/>
                                  </p:stCondLst>
                                  <p:childTnLst>
                                    <p:set>
                                      <p:cBhvr>
                                        <p:cTn id="14" dur="1" fill="hold">
                                          <p:stCondLst>
                                            <p:cond delay="0"/>
                                          </p:stCondLst>
                                        </p:cTn>
                                        <p:tgtEl>
                                          <p:spTgt spid="116739">
                                            <p:txEl>
                                              <p:pRg st="4" end="4"/>
                                            </p:txEl>
                                          </p:spTgt>
                                        </p:tgtEl>
                                        <p:attrNameLst>
                                          <p:attrName>style.visibility</p:attrName>
                                        </p:attrNameLst>
                                      </p:cBhvr>
                                      <p:to>
                                        <p:strVal val="visible"/>
                                      </p:to>
                                    </p:set>
                                    <p:anim calcmode="lin" valueType="num">
                                      <p:cBhvr additive="base">
                                        <p:cTn id="15" dur="2000" fill="hold"/>
                                        <p:tgtEl>
                                          <p:spTgt spid="116739">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16739">
                                            <p:txEl>
                                              <p:pRg st="4" end="4"/>
                                            </p:txEl>
                                          </p:spTgt>
                                        </p:tgtEl>
                                        <p:attrNameLst>
                                          <p:attrName>ppt_y</p:attrName>
                                        </p:attrNameLst>
                                      </p:cBhvr>
                                      <p:tavLst>
                                        <p:tav tm="0">
                                          <p:val>
                                            <p:strVal val="1+#ppt_h/2"/>
                                          </p:val>
                                        </p:tav>
                                        <p:tav tm="100000">
                                          <p:val>
                                            <p:strVal val="#ppt_y"/>
                                          </p:val>
                                        </p:tav>
                                      </p:tavLst>
                                    </p:anim>
                                  </p:childTnLst>
                                </p:cTn>
                              </p:par>
                            </p:childTnLst>
                          </p:cTn>
                        </p:par>
                        <p:par>
                          <p:cTn id="17" fill="hold">
                            <p:stCondLst>
                              <p:cond delay="8000"/>
                            </p:stCondLst>
                            <p:childTnLst>
                              <p:par>
                                <p:cTn id="18" presetID="2" presetClass="entr" presetSubtype="4" fill="hold" nodeType="afterEffect">
                                  <p:stCondLst>
                                    <p:cond delay="5000"/>
                                  </p:stCondLst>
                                  <p:childTnLst>
                                    <p:set>
                                      <p:cBhvr>
                                        <p:cTn id="19" dur="1" fill="hold">
                                          <p:stCondLst>
                                            <p:cond delay="0"/>
                                          </p:stCondLst>
                                        </p:cTn>
                                        <p:tgtEl>
                                          <p:spTgt spid="116739">
                                            <p:txEl>
                                              <p:pRg st="5" end="5"/>
                                            </p:txEl>
                                          </p:spTgt>
                                        </p:tgtEl>
                                        <p:attrNameLst>
                                          <p:attrName>style.visibility</p:attrName>
                                        </p:attrNameLst>
                                      </p:cBhvr>
                                      <p:to>
                                        <p:strVal val="visible"/>
                                      </p:to>
                                    </p:set>
                                    <p:anim calcmode="lin" valueType="num">
                                      <p:cBhvr additive="base">
                                        <p:cTn id="20" dur="2000" fill="hold"/>
                                        <p:tgtEl>
                                          <p:spTgt spid="116739">
                                            <p:txEl>
                                              <p:pRg st="5" end="5"/>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116739">
                                            <p:txEl>
                                              <p:pRg st="5" end="5"/>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5000"/>
                            </p:stCondLst>
                            <p:childTnLst>
                              <p:par>
                                <p:cTn id="23" presetID="2" presetClass="entr" presetSubtype="4" fill="hold" nodeType="afterEffect">
                                  <p:stCondLst>
                                    <p:cond delay="2000"/>
                                  </p:stCondLst>
                                  <p:childTnLst>
                                    <p:set>
                                      <p:cBhvr>
                                        <p:cTn id="24" dur="1" fill="hold">
                                          <p:stCondLst>
                                            <p:cond delay="0"/>
                                          </p:stCondLst>
                                        </p:cTn>
                                        <p:tgtEl>
                                          <p:spTgt spid="116739">
                                            <p:txEl>
                                              <p:pRg st="6" end="6"/>
                                            </p:txEl>
                                          </p:spTgt>
                                        </p:tgtEl>
                                        <p:attrNameLst>
                                          <p:attrName>style.visibility</p:attrName>
                                        </p:attrNameLst>
                                      </p:cBhvr>
                                      <p:to>
                                        <p:strVal val="visible"/>
                                      </p:to>
                                    </p:set>
                                    <p:anim calcmode="lin" valueType="num">
                                      <p:cBhvr additive="base">
                                        <p:cTn id="25" dur="2000" fill="hold"/>
                                        <p:tgtEl>
                                          <p:spTgt spid="116739">
                                            <p:txEl>
                                              <p:pRg st="6" end="6"/>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16739">
                                            <p:txEl>
                                              <p:pRg st="6" end="6"/>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9000"/>
                            </p:stCondLst>
                            <p:childTnLst>
                              <p:par>
                                <p:cTn id="28" presetID="3" presetClass="exit" presetSubtype="10" fill="hold" nodeType="afterEffect">
                                  <p:stCondLst>
                                    <p:cond delay="10000"/>
                                  </p:stCondLst>
                                  <p:childTnLst>
                                    <p:animEffect transition="out" filter="blinds(horizontal)">
                                      <p:cBhvr>
                                        <p:cTn id="29" dur="2000"/>
                                        <p:tgtEl>
                                          <p:spTgt spid="116739">
                                            <p:txEl>
                                              <p:pRg st="0" end="0"/>
                                            </p:txEl>
                                          </p:spTgt>
                                        </p:tgtEl>
                                      </p:cBhvr>
                                    </p:animEffect>
                                    <p:set>
                                      <p:cBhvr>
                                        <p:cTn id="30" dur="1" fill="hold">
                                          <p:stCondLst>
                                            <p:cond delay="1999"/>
                                          </p:stCondLst>
                                        </p:cTn>
                                        <p:tgtEl>
                                          <p:spTgt spid="116739">
                                            <p:txEl>
                                              <p:pRg st="0" end="0"/>
                                            </p:txEl>
                                          </p:spTgt>
                                        </p:tgtEl>
                                        <p:attrNameLst>
                                          <p:attrName>style.visibility</p:attrName>
                                        </p:attrNameLst>
                                      </p:cBhvr>
                                      <p:to>
                                        <p:strVal val="hidden"/>
                                      </p:to>
                                    </p:set>
                                  </p:childTnLst>
                                </p:cTn>
                              </p:par>
                            </p:childTnLst>
                          </p:cTn>
                        </p:par>
                        <p:par>
                          <p:cTn id="31" fill="hold">
                            <p:stCondLst>
                              <p:cond delay="31000"/>
                            </p:stCondLst>
                            <p:childTnLst>
                              <p:par>
                                <p:cTn id="32" presetID="3" presetClass="exit" presetSubtype="10" fill="hold" nodeType="afterEffect">
                                  <p:stCondLst>
                                    <p:cond delay="0"/>
                                  </p:stCondLst>
                                  <p:childTnLst>
                                    <p:animEffect transition="out" filter="blinds(horizontal)">
                                      <p:cBhvr>
                                        <p:cTn id="33" dur="2000"/>
                                        <p:tgtEl>
                                          <p:spTgt spid="116739">
                                            <p:txEl>
                                              <p:pRg st="2" end="2"/>
                                            </p:txEl>
                                          </p:spTgt>
                                        </p:tgtEl>
                                      </p:cBhvr>
                                    </p:animEffect>
                                    <p:set>
                                      <p:cBhvr>
                                        <p:cTn id="34" dur="1" fill="hold">
                                          <p:stCondLst>
                                            <p:cond delay="1999"/>
                                          </p:stCondLst>
                                        </p:cTn>
                                        <p:tgtEl>
                                          <p:spTgt spid="116739">
                                            <p:txEl>
                                              <p:pRg st="2" end="2"/>
                                            </p:txEl>
                                          </p:spTgt>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2000"/>
                                        <p:tgtEl>
                                          <p:spTgt spid="116739">
                                            <p:txEl>
                                              <p:pRg st="3" end="3"/>
                                            </p:txEl>
                                          </p:spTgt>
                                        </p:tgtEl>
                                      </p:cBhvr>
                                    </p:animEffect>
                                    <p:set>
                                      <p:cBhvr>
                                        <p:cTn id="37" dur="1" fill="hold">
                                          <p:stCondLst>
                                            <p:cond delay="1999"/>
                                          </p:stCondLst>
                                        </p:cTn>
                                        <p:tgtEl>
                                          <p:spTgt spid="116739">
                                            <p:txEl>
                                              <p:pRg st="3" end="3"/>
                                            </p:txEl>
                                          </p:spTgt>
                                        </p:tgtEl>
                                        <p:attrNameLst>
                                          <p:attrName>style.visibility</p:attrName>
                                        </p:attrNameLst>
                                      </p:cBhvr>
                                      <p:to>
                                        <p:strVal val="hidden"/>
                                      </p:to>
                                    </p:set>
                                  </p:childTnLst>
                                </p:cTn>
                              </p:par>
                            </p:childTnLst>
                          </p:cTn>
                        </p:par>
                        <p:par>
                          <p:cTn id="38" fill="hold">
                            <p:stCondLst>
                              <p:cond delay="33000"/>
                            </p:stCondLst>
                            <p:childTnLst>
                              <p:par>
                                <p:cTn id="39" presetID="3" presetClass="exit" presetSubtype="10" fill="hold" nodeType="afterEffect">
                                  <p:stCondLst>
                                    <p:cond delay="0"/>
                                  </p:stCondLst>
                                  <p:childTnLst>
                                    <p:animEffect transition="out" filter="blinds(horizontal)">
                                      <p:cBhvr>
                                        <p:cTn id="40" dur="2000"/>
                                        <p:tgtEl>
                                          <p:spTgt spid="116739">
                                            <p:txEl>
                                              <p:pRg st="4" end="4"/>
                                            </p:txEl>
                                          </p:spTgt>
                                        </p:tgtEl>
                                      </p:cBhvr>
                                    </p:animEffect>
                                    <p:set>
                                      <p:cBhvr>
                                        <p:cTn id="41" dur="1" fill="hold">
                                          <p:stCondLst>
                                            <p:cond delay="1999"/>
                                          </p:stCondLst>
                                        </p:cTn>
                                        <p:tgtEl>
                                          <p:spTgt spid="116739">
                                            <p:txEl>
                                              <p:pRg st="4" end="4"/>
                                            </p:txEl>
                                          </p:spTgt>
                                        </p:tgtEl>
                                        <p:attrNameLst>
                                          <p:attrName>style.visibility</p:attrName>
                                        </p:attrNameLst>
                                      </p:cBhvr>
                                      <p:to>
                                        <p:strVal val="hidden"/>
                                      </p:to>
                                    </p:set>
                                  </p:childTnLst>
                                </p:cTn>
                              </p:par>
                            </p:childTnLst>
                          </p:cTn>
                        </p:par>
                        <p:par>
                          <p:cTn id="42" fill="hold">
                            <p:stCondLst>
                              <p:cond delay="35000"/>
                            </p:stCondLst>
                            <p:childTnLst>
                              <p:par>
                                <p:cTn id="43" presetID="3" presetClass="exit" presetSubtype="10" fill="hold" nodeType="afterEffect">
                                  <p:stCondLst>
                                    <p:cond delay="0"/>
                                  </p:stCondLst>
                                  <p:childTnLst>
                                    <p:animEffect transition="out" filter="blinds(horizontal)">
                                      <p:cBhvr>
                                        <p:cTn id="44" dur="2000"/>
                                        <p:tgtEl>
                                          <p:spTgt spid="116739">
                                            <p:txEl>
                                              <p:pRg st="5" end="5"/>
                                            </p:txEl>
                                          </p:spTgt>
                                        </p:tgtEl>
                                      </p:cBhvr>
                                    </p:animEffect>
                                    <p:set>
                                      <p:cBhvr>
                                        <p:cTn id="45" dur="1" fill="hold">
                                          <p:stCondLst>
                                            <p:cond delay="1999"/>
                                          </p:stCondLst>
                                        </p:cTn>
                                        <p:tgtEl>
                                          <p:spTgt spid="116739">
                                            <p:txEl>
                                              <p:pRg st="5" end="5"/>
                                            </p:txEl>
                                          </p:spTgt>
                                        </p:tgtEl>
                                        <p:attrNameLst>
                                          <p:attrName>style.visibility</p:attrName>
                                        </p:attrNameLst>
                                      </p:cBhvr>
                                      <p:to>
                                        <p:strVal val="hidden"/>
                                      </p:to>
                                    </p:set>
                                  </p:childTnLst>
                                </p:cTn>
                              </p:par>
                            </p:childTnLst>
                          </p:cTn>
                        </p:par>
                        <p:par>
                          <p:cTn id="46" fill="hold">
                            <p:stCondLst>
                              <p:cond delay="37000"/>
                            </p:stCondLst>
                            <p:childTnLst>
                              <p:par>
                                <p:cTn id="47" presetID="3" presetClass="exit" presetSubtype="10" fill="hold" nodeType="afterEffect">
                                  <p:stCondLst>
                                    <p:cond delay="0"/>
                                  </p:stCondLst>
                                  <p:childTnLst>
                                    <p:animEffect transition="out" filter="blinds(horizontal)">
                                      <p:cBhvr>
                                        <p:cTn id="48" dur="2000"/>
                                        <p:tgtEl>
                                          <p:spTgt spid="116739">
                                            <p:txEl>
                                              <p:pRg st="6" end="6"/>
                                            </p:txEl>
                                          </p:spTgt>
                                        </p:tgtEl>
                                      </p:cBhvr>
                                    </p:animEffect>
                                    <p:set>
                                      <p:cBhvr>
                                        <p:cTn id="49" dur="1" fill="hold">
                                          <p:stCondLst>
                                            <p:cond delay="1999"/>
                                          </p:stCondLst>
                                        </p:cTn>
                                        <p:tgtEl>
                                          <p:spTgt spid="116739">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dirty="0">
                <a:latin typeface="Times New Roman" pitchFamily="18" charset="0"/>
              </a:rPr>
              <a:t>                                  </a:t>
            </a:r>
            <a:endParaRPr lang="el-GR" sz="1600" i="1" dirty="0">
              <a:latin typeface="Times New Roman" pitchFamily="18" charset="0"/>
            </a:endParaRPr>
          </a:p>
          <a:p>
            <a:pPr>
              <a:lnSpc>
                <a:spcPct val="80000"/>
              </a:lnSpc>
              <a:buFontTx/>
              <a:buNone/>
            </a:pPr>
            <a:r>
              <a:rPr lang="el-GR" sz="2000" dirty="0">
                <a:latin typeface="Times New Roman" pitchFamily="18" charset="0"/>
              </a:rPr>
              <a:t>	Οι εδαφικές εκτάσεις διακρίνονται: </a:t>
            </a:r>
          </a:p>
          <a:p>
            <a:pPr>
              <a:lnSpc>
                <a:spcPct val="80000"/>
              </a:lnSpc>
              <a:buFontTx/>
              <a:buNone/>
            </a:pPr>
            <a:r>
              <a:rPr lang="el-GR" sz="2000" dirty="0">
                <a:latin typeface="Times New Roman" pitchFamily="18" charset="0"/>
              </a:rPr>
              <a:t>	</a:t>
            </a:r>
            <a:r>
              <a:rPr lang="el-GR" sz="2400" dirty="0">
                <a:latin typeface="Times New Roman" pitchFamily="18" charset="0"/>
                <a:cs typeface="Times New Roman" pitchFamily="18" charset="0"/>
              </a:rPr>
              <a:t>•</a:t>
            </a:r>
            <a:r>
              <a:rPr lang="el-GR" sz="2000" dirty="0">
                <a:latin typeface="Times New Roman" pitchFamily="18" charset="0"/>
              </a:rPr>
              <a:t> Εδαφικές εκτάσεις που έχουν απεριόριστη διάρκεια ωφέλιµης ζωής π.χ. οικόπεδα, γήπεδα, αγροτεµάχια, δηλαδή δεν φθείρονται από τη χρήση τους ή την πάροδο του χρόνου και εποµένως δεν αποσβένονται. </a:t>
            </a:r>
          </a:p>
          <a:p>
            <a:pPr>
              <a:lnSpc>
                <a:spcPct val="80000"/>
              </a:lnSpc>
              <a:buFontTx/>
              <a:buNone/>
            </a:pPr>
            <a:r>
              <a:rPr lang="el-GR" sz="2000" dirty="0">
                <a:latin typeface="Times New Roman" pitchFamily="18" charset="0"/>
              </a:rPr>
              <a:t>	</a:t>
            </a:r>
            <a:r>
              <a:rPr lang="el-GR" sz="2400" dirty="0">
                <a:latin typeface="Times New Roman" pitchFamily="18" charset="0"/>
                <a:cs typeface="Times New Roman" pitchFamily="18" charset="0"/>
              </a:rPr>
              <a:t>•</a:t>
            </a:r>
            <a:r>
              <a:rPr lang="el-GR" sz="2000" dirty="0">
                <a:latin typeface="Times New Roman" pitchFamily="18" charset="0"/>
              </a:rPr>
              <a:t> Εδαφικές εκτάσεις που η διάρκεια της ωφέλιµης ζωής τους είναι περιορισµένη και για το λόγο αυτό η αξία τους είναι αποσβεστέα π.χ. ορυχεία, µεταλλεία, λατοµεία.</a:t>
            </a:r>
            <a:endParaRPr lang="el-GR" sz="2000" b="1" dirty="0">
              <a:latin typeface="Times New Roman" pitchFamily="18" charset="0"/>
            </a:endParaRPr>
          </a:p>
          <a:p>
            <a:pPr>
              <a:lnSpc>
                <a:spcPct val="80000"/>
              </a:lnSpc>
              <a:buFontTx/>
              <a:buNone/>
            </a:pPr>
            <a:r>
              <a:rPr lang="el-GR" sz="2000" b="1" dirty="0">
                <a:latin typeface="Times New Roman" pitchFamily="18" charset="0"/>
              </a:rPr>
              <a:t>     β) </a:t>
            </a:r>
            <a:r>
              <a:rPr lang="el-GR" sz="2000" b="1" i="1" u="sng" dirty="0">
                <a:latin typeface="Times New Roman" pitchFamily="18" charset="0"/>
              </a:rPr>
              <a:t>Κτίρια - Εγκαταστάσεις κτιρίων - Τεχνικά έργα</a:t>
            </a:r>
            <a:r>
              <a:rPr lang="el-GR" sz="2000" b="1" dirty="0">
                <a:latin typeface="Times New Roman" pitchFamily="18" charset="0"/>
              </a:rPr>
              <a:t> </a:t>
            </a:r>
            <a:endParaRPr lang="el-GR" sz="2000" dirty="0">
              <a:latin typeface="Times New Roman" pitchFamily="18" charset="0"/>
            </a:endParaRPr>
          </a:p>
          <a:p>
            <a:pPr>
              <a:lnSpc>
                <a:spcPct val="80000"/>
              </a:lnSpc>
              <a:buFontTx/>
              <a:buNone/>
            </a:pPr>
            <a:r>
              <a:rPr lang="el-GR" sz="2000" dirty="0">
                <a:latin typeface="Times New Roman" pitchFamily="18" charset="0"/>
              </a:rPr>
              <a:t>	</a:t>
            </a:r>
            <a:r>
              <a:rPr lang="el-GR" sz="2400" dirty="0">
                <a:latin typeface="Times New Roman" pitchFamily="18" charset="0"/>
                <a:cs typeface="Times New Roman" pitchFamily="18" charset="0"/>
              </a:rPr>
              <a:t>•</a:t>
            </a:r>
            <a:r>
              <a:rPr lang="el-GR" sz="2000" dirty="0">
                <a:latin typeface="Times New Roman" pitchFamily="18" charset="0"/>
              </a:rPr>
              <a:t> Κτίρια είναι οι οικοδοµικές κατασκευές που γίνονται µε τη χρησιµοποίηση δοµικών υλικών και προορίζονται για κατοικίες, βιοµηχανοστάσια, αποθήκες ή οποιαδήποτε άλλη εκµετάλλευση ή δραστηριότητα της οικονοµικής µονάδας. </a:t>
            </a:r>
          </a:p>
          <a:p>
            <a:pPr>
              <a:lnSpc>
                <a:spcPct val="80000"/>
              </a:lnSpc>
              <a:buFontTx/>
              <a:buNone/>
            </a:pPr>
            <a:r>
              <a:rPr lang="el-GR" sz="2000" dirty="0">
                <a:latin typeface="Times New Roman" pitchFamily="18" charset="0"/>
              </a:rPr>
              <a:t>	</a:t>
            </a:r>
            <a:r>
              <a:rPr lang="el-GR" sz="2400" dirty="0">
                <a:latin typeface="Times New Roman" pitchFamily="18" charset="0"/>
                <a:cs typeface="Times New Roman" pitchFamily="18" charset="0"/>
              </a:rPr>
              <a:t>•</a:t>
            </a:r>
            <a:r>
              <a:rPr lang="el-GR" sz="2000" dirty="0">
                <a:latin typeface="Times New Roman" pitchFamily="18" charset="0"/>
              </a:rPr>
              <a:t> Εγκαταστάσεις κτιρίων είναι πρόσθετες εγκαταστάσεις, όπως ηλεκτρικές, υδραυλικές, µμηχανολογικές, κλιµατιστικές, τηλεπικοινωνιακές. Οι εγκαταστάσεις αυτές παρακολουθούνται στους ίδιους υπολογαριασµούς στους οποίους παρακολουθούνται τα κτίρια στα οποία είναι ενσωµατωµένες ή συνδεµένες. </a:t>
            </a:r>
          </a:p>
          <a:p>
            <a:pPr>
              <a:lnSpc>
                <a:spcPct val="80000"/>
              </a:lnSpc>
              <a:buFontTx/>
              <a:buNone/>
            </a:pPr>
            <a:r>
              <a:rPr lang="el-GR" sz="2000" dirty="0">
                <a:latin typeface="Times New Roman" pitchFamily="18" charset="0"/>
              </a:rPr>
              <a:t>     </a:t>
            </a:r>
            <a:r>
              <a:rPr lang="el-GR" sz="2400" dirty="0">
                <a:latin typeface="Times New Roman" pitchFamily="18" charset="0"/>
                <a:cs typeface="Times New Roman" pitchFamily="18" charset="0"/>
              </a:rPr>
              <a:t>• </a:t>
            </a:r>
            <a:r>
              <a:rPr lang="el-GR" sz="2000" dirty="0">
                <a:latin typeface="Times New Roman" pitchFamily="18" charset="0"/>
              </a:rPr>
              <a:t>Τεχνικά έργα είναι µόνιµες, κατά κανόνα, τεχνικές κατασκευές µε τις οποίες τροποποιείται το φυσικό περιβάλλον µε σκοπό την εξυπηρέτηση των δραστηριοτήτων της οικονομικής μονάδας </a:t>
            </a:r>
            <a:endParaRPr lang="el-GR" sz="2000" b="1" dirty="0">
              <a:latin typeface="Times New Roman" pitchFamily="18" charset="0"/>
            </a:endParaRPr>
          </a:p>
          <a:p>
            <a:pPr>
              <a:lnSpc>
                <a:spcPct val="80000"/>
              </a:lnSpc>
              <a:buFontTx/>
              <a:buNone/>
            </a:pPr>
            <a:r>
              <a:rPr lang="el-GR" sz="1600" b="1" dirty="0">
                <a:latin typeface="Times New Roman" pitchFamily="18" charset="0"/>
              </a:rPr>
              <a:t>       </a:t>
            </a:r>
          </a:p>
          <a:p>
            <a:pPr>
              <a:lnSpc>
                <a:spcPct val="80000"/>
              </a:lnSpc>
              <a:buFontTx/>
              <a:buNone/>
            </a:pPr>
            <a:r>
              <a:rPr lang="el-GR" sz="2000" b="1" dirty="0">
                <a:latin typeface="Times New Roman" pitchFamily="18" charset="0"/>
              </a:rPr>
              <a:t>     γ) </a:t>
            </a:r>
            <a:r>
              <a:rPr lang="el-GR" sz="2000" b="1" i="1" u="sng" dirty="0">
                <a:latin typeface="Times New Roman" pitchFamily="18" charset="0"/>
              </a:rPr>
              <a:t>Μηχανήματα - Τεχνικές εγκαταστάσεις - Λοιπός μηχανολογικός εξοπλισμός</a:t>
            </a:r>
          </a:p>
          <a:p>
            <a:pPr>
              <a:lnSpc>
                <a:spcPct val="80000"/>
              </a:lnSpc>
              <a:buFontTx/>
              <a:buNone/>
            </a:pPr>
            <a:r>
              <a:rPr lang="el-GR" sz="2000" b="1" dirty="0">
                <a:latin typeface="Times New Roman" pitchFamily="18" charset="0"/>
              </a:rPr>
              <a:t> 	δ) </a:t>
            </a:r>
            <a:r>
              <a:rPr lang="el-GR" sz="2000" b="1" i="1" u="sng" dirty="0">
                <a:latin typeface="Times New Roman" pitchFamily="18" charset="0"/>
              </a:rPr>
              <a:t>Μεταφορικά μέσα</a:t>
            </a:r>
            <a:r>
              <a:rPr lang="el-GR" sz="2000" b="1" dirty="0">
                <a:latin typeface="Times New Roman" pitchFamily="18" charset="0"/>
              </a:rPr>
              <a:t> </a:t>
            </a:r>
          </a:p>
          <a:p>
            <a:pPr>
              <a:lnSpc>
                <a:spcPct val="80000"/>
              </a:lnSpc>
              <a:buFontTx/>
              <a:buNone/>
            </a:pPr>
            <a:r>
              <a:rPr lang="el-GR" sz="2000" b="1" dirty="0">
                <a:latin typeface="Times New Roman" pitchFamily="18" charset="0"/>
              </a:rPr>
              <a:t>	ε) </a:t>
            </a:r>
            <a:r>
              <a:rPr lang="el-GR" sz="2000" b="1" i="1" u="sng" dirty="0">
                <a:latin typeface="Times New Roman" pitchFamily="18" charset="0"/>
              </a:rPr>
              <a:t>Έπιπλα και λοιπός εξοπλισμός</a:t>
            </a:r>
          </a:p>
          <a:p>
            <a:pPr>
              <a:lnSpc>
                <a:spcPct val="80000"/>
              </a:lnSpc>
              <a:buFontTx/>
              <a:buNone/>
            </a:pPr>
            <a:endParaRPr lang="el-GR" sz="2000"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endParaRPr lang="el-GR"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3426">
                                            <p:txEl>
                                              <p:pRg st="1" end="1"/>
                                            </p:txEl>
                                          </p:spTgt>
                                        </p:tgtEl>
                                        <p:attrNameLst>
                                          <p:attrName>style.visibility</p:attrName>
                                        </p:attrNameLst>
                                      </p:cBhvr>
                                      <p:to>
                                        <p:strVal val="visible"/>
                                      </p:to>
                                    </p:set>
                                    <p:anim calcmode="lin" valueType="num">
                                      <p:cBhvr additive="base">
                                        <p:cTn id="7" dur="2000" fill="hold"/>
                                        <p:tgtEl>
                                          <p:spTgt spid="103426">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0342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426">
                                            <p:txEl>
                                              <p:pRg st="2" end="2"/>
                                            </p:txEl>
                                          </p:spTgt>
                                        </p:tgtEl>
                                        <p:attrNameLst>
                                          <p:attrName>style.visibility</p:attrName>
                                        </p:attrNameLst>
                                      </p:cBhvr>
                                      <p:to>
                                        <p:strVal val="visible"/>
                                      </p:to>
                                    </p:set>
                                    <p:anim calcmode="lin" valueType="num">
                                      <p:cBhvr additive="base">
                                        <p:cTn id="11" dur="2000" fill="hold"/>
                                        <p:tgtEl>
                                          <p:spTgt spid="103426">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0342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3426">
                                            <p:txEl>
                                              <p:pRg st="3" end="3"/>
                                            </p:txEl>
                                          </p:spTgt>
                                        </p:tgtEl>
                                        <p:attrNameLst>
                                          <p:attrName>style.visibility</p:attrName>
                                        </p:attrNameLst>
                                      </p:cBhvr>
                                      <p:to>
                                        <p:strVal val="visible"/>
                                      </p:to>
                                    </p:set>
                                    <p:anim calcmode="lin" valueType="num">
                                      <p:cBhvr additive="base">
                                        <p:cTn id="15" dur="2000" fill="hold"/>
                                        <p:tgtEl>
                                          <p:spTgt spid="103426">
                                            <p:txEl>
                                              <p:pRg st="3" end="3"/>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03426">
                                            <p:txEl>
                                              <p:pRg st="3" end="3"/>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 presetClass="entr" presetSubtype="4" fill="hold" nodeType="afterEffect">
                                  <p:stCondLst>
                                    <p:cond delay="7000"/>
                                  </p:stCondLst>
                                  <p:childTnLst>
                                    <p:set>
                                      <p:cBhvr>
                                        <p:cTn id="19" dur="1" fill="hold">
                                          <p:stCondLst>
                                            <p:cond delay="0"/>
                                          </p:stCondLst>
                                        </p:cTn>
                                        <p:tgtEl>
                                          <p:spTgt spid="103426">
                                            <p:txEl>
                                              <p:pRg st="4" end="4"/>
                                            </p:txEl>
                                          </p:spTgt>
                                        </p:tgtEl>
                                        <p:attrNameLst>
                                          <p:attrName>style.visibility</p:attrName>
                                        </p:attrNameLst>
                                      </p:cBhvr>
                                      <p:to>
                                        <p:strVal val="visible"/>
                                      </p:to>
                                    </p:set>
                                    <p:anim calcmode="lin" valueType="num">
                                      <p:cBhvr additive="base">
                                        <p:cTn id="20" dur="2000" fill="hold"/>
                                        <p:tgtEl>
                                          <p:spTgt spid="103426">
                                            <p:txEl>
                                              <p:pRg st="4" end="4"/>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103426">
                                            <p:txEl>
                                              <p:pRg st="4" end="4"/>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1000"/>
                            </p:stCondLst>
                            <p:childTnLst>
                              <p:par>
                                <p:cTn id="23" presetID="2" presetClass="entr" presetSubtype="4" fill="hold" nodeType="afterEffect">
                                  <p:stCondLst>
                                    <p:cond delay="0"/>
                                  </p:stCondLst>
                                  <p:childTnLst>
                                    <p:set>
                                      <p:cBhvr>
                                        <p:cTn id="24" dur="1" fill="hold">
                                          <p:stCondLst>
                                            <p:cond delay="0"/>
                                          </p:stCondLst>
                                        </p:cTn>
                                        <p:tgtEl>
                                          <p:spTgt spid="103426">
                                            <p:txEl>
                                              <p:pRg st="5" end="5"/>
                                            </p:txEl>
                                          </p:spTgt>
                                        </p:tgtEl>
                                        <p:attrNameLst>
                                          <p:attrName>style.visibility</p:attrName>
                                        </p:attrNameLst>
                                      </p:cBhvr>
                                      <p:to>
                                        <p:strVal val="visible"/>
                                      </p:to>
                                    </p:set>
                                    <p:anim calcmode="lin" valueType="num">
                                      <p:cBhvr additive="base">
                                        <p:cTn id="25" dur="2000" fill="hold"/>
                                        <p:tgtEl>
                                          <p:spTgt spid="103426">
                                            <p:txEl>
                                              <p:pRg st="5" end="5"/>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03426">
                                            <p:txEl>
                                              <p:pRg st="5" end="5"/>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3000"/>
                            </p:stCondLst>
                            <p:childTnLst>
                              <p:par>
                                <p:cTn id="28" presetID="2" presetClass="entr" presetSubtype="4" fill="hold" nodeType="afterEffect">
                                  <p:stCondLst>
                                    <p:cond delay="0"/>
                                  </p:stCondLst>
                                  <p:childTnLst>
                                    <p:set>
                                      <p:cBhvr>
                                        <p:cTn id="29" dur="1" fill="hold">
                                          <p:stCondLst>
                                            <p:cond delay="0"/>
                                          </p:stCondLst>
                                        </p:cTn>
                                        <p:tgtEl>
                                          <p:spTgt spid="103426">
                                            <p:txEl>
                                              <p:pRg st="6" end="6"/>
                                            </p:txEl>
                                          </p:spTgt>
                                        </p:tgtEl>
                                        <p:attrNameLst>
                                          <p:attrName>style.visibility</p:attrName>
                                        </p:attrNameLst>
                                      </p:cBhvr>
                                      <p:to>
                                        <p:strVal val="visible"/>
                                      </p:to>
                                    </p:set>
                                    <p:anim calcmode="lin" valueType="num">
                                      <p:cBhvr additive="base">
                                        <p:cTn id="30" dur="2000" fill="hold"/>
                                        <p:tgtEl>
                                          <p:spTgt spid="103426">
                                            <p:txEl>
                                              <p:pRg st="6" end="6"/>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103426">
                                            <p:txEl>
                                              <p:pRg st="6" end="6"/>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5000"/>
                            </p:stCondLst>
                            <p:childTnLst>
                              <p:par>
                                <p:cTn id="33" presetID="2" presetClass="entr" presetSubtype="4" fill="hold" nodeType="afterEffect">
                                  <p:stCondLst>
                                    <p:cond delay="0"/>
                                  </p:stCondLst>
                                  <p:childTnLst>
                                    <p:set>
                                      <p:cBhvr>
                                        <p:cTn id="34" dur="1" fill="hold">
                                          <p:stCondLst>
                                            <p:cond delay="0"/>
                                          </p:stCondLst>
                                        </p:cTn>
                                        <p:tgtEl>
                                          <p:spTgt spid="103426">
                                            <p:txEl>
                                              <p:pRg st="7" end="7"/>
                                            </p:txEl>
                                          </p:spTgt>
                                        </p:tgtEl>
                                        <p:attrNameLst>
                                          <p:attrName>style.visibility</p:attrName>
                                        </p:attrNameLst>
                                      </p:cBhvr>
                                      <p:to>
                                        <p:strVal val="visible"/>
                                      </p:to>
                                    </p:set>
                                    <p:anim calcmode="lin" valueType="num">
                                      <p:cBhvr additive="base">
                                        <p:cTn id="35" dur="2000" fill="hold"/>
                                        <p:tgtEl>
                                          <p:spTgt spid="103426">
                                            <p:txEl>
                                              <p:pRg st="7" end="7"/>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03426">
                                            <p:txEl>
                                              <p:pRg st="7" end="7"/>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7000"/>
                            </p:stCondLst>
                            <p:childTnLst>
                              <p:par>
                                <p:cTn id="38" presetID="2" presetClass="entr" presetSubtype="4" fill="hold" nodeType="afterEffect">
                                  <p:stCondLst>
                                    <p:cond delay="7500"/>
                                  </p:stCondLst>
                                  <p:childTnLst>
                                    <p:set>
                                      <p:cBhvr>
                                        <p:cTn id="39" dur="1" fill="hold">
                                          <p:stCondLst>
                                            <p:cond delay="0"/>
                                          </p:stCondLst>
                                        </p:cTn>
                                        <p:tgtEl>
                                          <p:spTgt spid="103426">
                                            <p:txEl>
                                              <p:pRg st="9" end="9"/>
                                            </p:txEl>
                                          </p:spTgt>
                                        </p:tgtEl>
                                        <p:attrNameLst>
                                          <p:attrName>style.visibility</p:attrName>
                                        </p:attrNameLst>
                                      </p:cBhvr>
                                      <p:to>
                                        <p:strVal val="visible"/>
                                      </p:to>
                                    </p:set>
                                    <p:anim calcmode="lin" valueType="num">
                                      <p:cBhvr additive="base">
                                        <p:cTn id="40" dur="2000" fill="hold"/>
                                        <p:tgtEl>
                                          <p:spTgt spid="103426">
                                            <p:txEl>
                                              <p:pRg st="9" end="9"/>
                                            </p:txEl>
                                          </p:spTgt>
                                        </p:tgtEl>
                                        <p:attrNameLst>
                                          <p:attrName>ppt_x</p:attrName>
                                        </p:attrNameLst>
                                      </p:cBhvr>
                                      <p:tavLst>
                                        <p:tav tm="0">
                                          <p:val>
                                            <p:strVal val="#ppt_x"/>
                                          </p:val>
                                        </p:tav>
                                        <p:tav tm="100000">
                                          <p:val>
                                            <p:strVal val="#ppt_x"/>
                                          </p:val>
                                        </p:tav>
                                      </p:tavLst>
                                    </p:anim>
                                    <p:anim calcmode="lin" valueType="num">
                                      <p:cBhvr additive="base">
                                        <p:cTn id="41" dur="2000" fill="hold"/>
                                        <p:tgtEl>
                                          <p:spTgt spid="103426">
                                            <p:txEl>
                                              <p:pRg st="9" end="9"/>
                                            </p:txEl>
                                          </p:spTgt>
                                        </p:tgtEl>
                                        <p:attrNameLst>
                                          <p:attrName>ppt_y</p:attrName>
                                        </p:attrNameLst>
                                      </p:cBhvr>
                                      <p:tavLst>
                                        <p:tav tm="0">
                                          <p:val>
                                            <p:strVal val="1+#ppt_h/2"/>
                                          </p:val>
                                        </p:tav>
                                        <p:tav tm="100000">
                                          <p:val>
                                            <p:strVal val="#ppt_y"/>
                                          </p:val>
                                        </p:tav>
                                      </p:tavLst>
                                    </p:anim>
                                  </p:childTnLst>
                                </p:cTn>
                              </p:par>
                            </p:childTnLst>
                          </p:cTn>
                        </p:par>
                        <p:par>
                          <p:cTn id="42" fill="hold">
                            <p:stCondLst>
                              <p:cond delay="26500"/>
                            </p:stCondLst>
                            <p:childTnLst>
                              <p:par>
                                <p:cTn id="43" presetID="2" presetClass="entr" presetSubtype="4" fill="hold" nodeType="afterEffect">
                                  <p:stCondLst>
                                    <p:cond delay="0"/>
                                  </p:stCondLst>
                                  <p:childTnLst>
                                    <p:set>
                                      <p:cBhvr>
                                        <p:cTn id="44" dur="1" fill="hold">
                                          <p:stCondLst>
                                            <p:cond delay="0"/>
                                          </p:stCondLst>
                                        </p:cTn>
                                        <p:tgtEl>
                                          <p:spTgt spid="103426">
                                            <p:txEl>
                                              <p:pRg st="10" end="10"/>
                                            </p:txEl>
                                          </p:spTgt>
                                        </p:tgtEl>
                                        <p:attrNameLst>
                                          <p:attrName>style.visibility</p:attrName>
                                        </p:attrNameLst>
                                      </p:cBhvr>
                                      <p:to>
                                        <p:strVal val="visible"/>
                                      </p:to>
                                    </p:set>
                                    <p:anim calcmode="lin" valueType="num">
                                      <p:cBhvr additive="base">
                                        <p:cTn id="45" dur="2000" fill="hold"/>
                                        <p:tgtEl>
                                          <p:spTgt spid="103426">
                                            <p:txEl>
                                              <p:pRg st="10" end="10"/>
                                            </p:txEl>
                                          </p:spTgt>
                                        </p:tgtEl>
                                        <p:attrNameLst>
                                          <p:attrName>ppt_x</p:attrName>
                                        </p:attrNameLst>
                                      </p:cBhvr>
                                      <p:tavLst>
                                        <p:tav tm="0">
                                          <p:val>
                                            <p:strVal val="#ppt_x"/>
                                          </p:val>
                                        </p:tav>
                                        <p:tav tm="100000">
                                          <p:val>
                                            <p:strVal val="#ppt_x"/>
                                          </p:val>
                                        </p:tav>
                                      </p:tavLst>
                                    </p:anim>
                                    <p:anim calcmode="lin" valueType="num">
                                      <p:cBhvr additive="base">
                                        <p:cTn id="46" dur="2000" fill="hold"/>
                                        <p:tgtEl>
                                          <p:spTgt spid="103426">
                                            <p:txEl>
                                              <p:pRg st="10" end="1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28500"/>
                            </p:stCondLst>
                            <p:childTnLst>
                              <p:par>
                                <p:cTn id="48" presetID="2" presetClass="entr" presetSubtype="4" fill="hold" nodeType="afterEffect">
                                  <p:stCondLst>
                                    <p:cond delay="0"/>
                                  </p:stCondLst>
                                  <p:childTnLst>
                                    <p:set>
                                      <p:cBhvr>
                                        <p:cTn id="49" dur="1" fill="hold">
                                          <p:stCondLst>
                                            <p:cond delay="0"/>
                                          </p:stCondLst>
                                        </p:cTn>
                                        <p:tgtEl>
                                          <p:spTgt spid="103426">
                                            <p:txEl>
                                              <p:pRg st="11" end="11"/>
                                            </p:txEl>
                                          </p:spTgt>
                                        </p:tgtEl>
                                        <p:attrNameLst>
                                          <p:attrName>style.visibility</p:attrName>
                                        </p:attrNameLst>
                                      </p:cBhvr>
                                      <p:to>
                                        <p:strVal val="visible"/>
                                      </p:to>
                                    </p:set>
                                    <p:anim calcmode="lin" valueType="num">
                                      <p:cBhvr additive="base">
                                        <p:cTn id="50" dur="2000" fill="hold"/>
                                        <p:tgtEl>
                                          <p:spTgt spid="103426">
                                            <p:txEl>
                                              <p:pRg st="11" end="11"/>
                                            </p:txEl>
                                          </p:spTgt>
                                        </p:tgtEl>
                                        <p:attrNameLst>
                                          <p:attrName>ppt_x</p:attrName>
                                        </p:attrNameLst>
                                      </p:cBhvr>
                                      <p:tavLst>
                                        <p:tav tm="0">
                                          <p:val>
                                            <p:strVal val="#ppt_x"/>
                                          </p:val>
                                        </p:tav>
                                        <p:tav tm="100000">
                                          <p:val>
                                            <p:strVal val="#ppt_x"/>
                                          </p:val>
                                        </p:tav>
                                      </p:tavLst>
                                    </p:anim>
                                    <p:anim calcmode="lin" valueType="num">
                                      <p:cBhvr additive="base">
                                        <p:cTn id="51" dur="2000" fill="hold"/>
                                        <p:tgtEl>
                                          <p:spTgt spid="103426">
                                            <p:txEl>
                                              <p:pRg st="11" end="11"/>
                                            </p:txEl>
                                          </p:spTgt>
                                        </p:tgtEl>
                                        <p:attrNameLst>
                                          <p:attrName>ppt_y</p:attrName>
                                        </p:attrNameLst>
                                      </p:cBhvr>
                                      <p:tavLst>
                                        <p:tav tm="0">
                                          <p:val>
                                            <p:strVal val="1+#ppt_h/2"/>
                                          </p:val>
                                        </p:tav>
                                        <p:tav tm="100000">
                                          <p:val>
                                            <p:strVal val="#ppt_y"/>
                                          </p:val>
                                        </p:tav>
                                      </p:tavLst>
                                    </p:anim>
                                  </p:childTnLst>
                                </p:cTn>
                              </p:par>
                            </p:childTnLst>
                          </p:cTn>
                        </p:par>
                        <p:par>
                          <p:cTn id="52" fill="hold">
                            <p:stCondLst>
                              <p:cond delay="30500"/>
                            </p:stCondLst>
                            <p:childTnLst>
                              <p:par>
                                <p:cTn id="53" presetID="3" presetClass="exit" presetSubtype="10" fill="hold" nodeType="afterEffect">
                                  <p:stCondLst>
                                    <p:cond delay="10000"/>
                                  </p:stCondLst>
                                  <p:childTnLst>
                                    <p:animEffect transition="out" filter="blinds(horizontal)">
                                      <p:cBhvr>
                                        <p:cTn id="54" dur="2000"/>
                                        <p:tgtEl>
                                          <p:spTgt spid="103426">
                                            <p:txEl>
                                              <p:pRg st="1" end="1"/>
                                            </p:txEl>
                                          </p:spTgt>
                                        </p:tgtEl>
                                      </p:cBhvr>
                                    </p:animEffect>
                                    <p:set>
                                      <p:cBhvr>
                                        <p:cTn id="55" dur="1" fill="hold">
                                          <p:stCondLst>
                                            <p:cond delay="1999"/>
                                          </p:stCondLst>
                                        </p:cTn>
                                        <p:tgtEl>
                                          <p:spTgt spid="103426">
                                            <p:txEl>
                                              <p:pRg st="1" end="1"/>
                                            </p:txEl>
                                          </p:spTgt>
                                        </p:tgtEl>
                                        <p:attrNameLst>
                                          <p:attrName>style.visibility</p:attrName>
                                        </p:attrNameLst>
                                      </p:cBhvr>
                                      <p:to>
                                        <p:strVal val="hidden"/>
                                      </p:to>
                                    </p:set>
                                  </p:childTnLst>
                                </p:cTn>
                              </p:par>
                            </p:childTnLst>
                          </p:cTn>
                        </p:par>
                        <p:par>
                          <p:cTn id="56" fill="hold">
                            <p:stCondLst>
                              <p:cond delay="42500"/>
                            </p:stCondLst>
                            <p:childTnLst>
                              <p:par>
                                <p:cTn id="57" presetID="3" presetClass="exit" presetSubtype="10" fill="hold" nodeType="afterEffect">
                                  <p:stCondLst>
                                    <p:cond delay="0"/>
                                  </p:stCondLst>
                                  <p:childTnLst>
                                    <p:animEffect transition="out" filter="blinds(horizontal)">
                                      <p:cBhvr>
                                        <p:cTn id="58" dur="2000"/>
                                        <p:tgtEl>
                                          <p:spTgt spid="103426">
                                            <p:txEl>
                                              <p:pRg st="2" end="2"/>
                                            </p:txEl>
                                          </p:spTgt>
                                        </p:tgtEl>
                                      </p:cBhvr>
                                    </p:animEffect>
                                    <p:set>
                                      <p:cBhvr>
                                        <p:cTn id="59" dur="1" fill="hold">
                                          <p:stCondLst>
                                            <p:cond delay="1999"/>
                                          </p:stCondLst>
                                        </p:cTn>
                                        <p:tgtEl>
                                          <p:spTgt spid="103426">
                                            <p:txEl>
                                              <p:pRg st="2" end="2"/>
                                            </p:txEl>
                                          </p:spTgt>
                                        </p:tgtEl>
                                        <p:attrNameLst>
                                          <p:attrName>style.visibility</p:attrName>
                                        </p:attrNameLst>
                                      </p:cBhvr>
                                      <p:to>
                                        <p:strVal val="hidden"/>
                                      </p:to>
                                    </p:set>
                                  </p:childTnLst>
                                </p:cTn>
                              </p:par>
                            </p:childTnLst>
                          </p:cTn>
                        </p:par>
                        <p:par>
                          <p:cTn id="60" fill="hold">
                            <p:stCondLst>
                              <p:cond delay="44500"/>
                            </p:stCondLst>
                            <p:childTnLst>
                              <p:par>
                                <p:cTn id="61" presetID="3" presetClass="exit" presetSubtype="10" fill="hold" nodeType="afterEffect">
                                  <p:stCondLst>
                                    <p:cond delay="0"/>
                                  </p:stCondLst>
                                  <p:childTnLst>
                                    <p:animEffect transition="out" filter="blinds(horizontal)">
                                      <p:cBhvr>
                                        <p:cTn id="62" dur="2000"/>
                                        <p:tgtEl>
                                          <p:spTgt spid="103426">
                                            <p:txEl>
                                              <p:pRg st="3" end="3"/>
                                            </p:txEl>
                                          </p:spTgt>
                                        </p:tgtEl>
                                      </p:cBhvr>
                                    </p:animEffect>
                                    <p:set>
                                      <p:cBhvr>
                                        <p:cTn id="63" dur="1" fill="hold">
                                          <p:stCondLst>
                                            <p:cond delay="1999"/>
                                          </p:stCondLst>
                                        </p:cTn>
                                        <p:tgtEl>
                                          <p:spTgt spid="103426">
                                            <p:txEl>
                                              <p:pRg st="3" end="3"/>
                                            </p:txEl>
                                          </p:spTgt>
                                        </p:tgtEl>
                                        <p:attrNameLst>
                                          <p:attrName>style.visibility</p:attrName>
                                        </p:attrNameLst>
                                      </p:cBhvr>
                                      <p:to>
                                        <p:strVal val="hidden"/>
                                      </p:to>
                                    </p:set>
                                  </p:childTnLst>
                                </p:cTn>
                              </p:par>
                            </p:childTnLst>
                          </p:cTn>
                        </p:par>
                        <p:par>
                          <p:cTn id="64" fill="hold">
                            <p:stCondLst>
                              <p:cond delay="46500"/>
                            </p:stCondLst>
                            <p:childTnLst>
                              <p:par>
                                <p:cTn id="65" presetID="3" presetClass="exit" presetSubtype="10" fill="hold" nodeType="afterEffect">
                                  <p:stCondLst>
                                    <p:cond delay="0"/>
                                  </p:stCondLst>
                                  <p:childTnLst>
                                    <p:animEffect transition="out" filter="blinds(horizontal)">
                                      <p:cBhvr>
                                        <p:cTn id="66" dur="2000"/>
                                        <p:tgtEl>
                                          <p:spTgt spid="103426">
                                            <p:txEl>
                                              <p:pRg st="4" end="4"/>
                                            </p:txEl>
                                          </p:spTgt>
                                        </p:tgtEl>
                                      </p:cBhvr>
                                    </p:animEffect>
                                    <p:set>
                                      <p:cBhvr>
                                        <p:cTn id="67" dur="1" fill="hold">
                                          <p:stCondLst>
                                            <p:cond delay="1999"/>
                                          </p:stCondLst>
                                        </p:cTn>
                                        <p:tgtEl>
                                          <p:spTgt spid="103426">
                                            <p:txEl>
                                              <p:pRg st="4" end="4"/>
                                            </p:txEl>
                                          </p:spTgt>
                                        </p:tgtEl>
                                        <p:attrNameLst>
                                          <p:attrName>style.visibility</p:attrName>
                                        </p:attrNameLst>
                                      </p:cBhvr>
                                      <p:to>
                                        <p:strVal val="hidden"/>
                                      </p:to>
                                    </p:set>
                                  </p:childTnLst>
                                </p:cTn>
                              </p:par>
                            </p:childTnLst>
                          </p:cTn>
                        </p:par>
                        <p:par>
                          <p:cTn id="68" fill="hold">
                            <p:stCondLst>
                              <p:cond delay="48500"/>
                            </p:stCondLst>
                            <p:childTnLst>
                              <p:par>
                                <p:cTn id="69" presetID="3" presetClass="exit" presetSubtype="10" fill="hold" nodeType="afterEffect">
                                  <p:stCondLst>
                                    <p:cond delay="0"/>
                                  </p:stCondLst>
                                  <p:childTnLst>
                                    <p:animEffect transition="out" filter="blinds(horizontal)">
                                      <p:cBhvr>
                                        <p:cTn id="70" dur="2000"/>
                                        <p:tgtEl>
                                          <p:spTgt spid="103426">
                                            <p:txEl>
                                              <p:pRg st="5" end="5"/>
                                            </p:txEl>
                                          </p:spTgt>
                                        </p:tgtEl>
                                      </p:cBhvr>
                                    </p:animEffect>
                                    <p:set>
                                      <p:cBhvr>
                                        <p:cTn id="71" dur="1" fill="hold">
                                          <p:stCondLst>
                                            <p:cond delay="1999"/>
                                          </p:stCondLst>
                                        </p:cTn>
                                        <p:tgtEl>
                                          <p:spTgt spid="103426">
                                            <p:txEl>
                                              <p:pRg st="5" end="5"/>
                                            </p:txEl>
                                          </p:spTgt>
                                        </p:tgtEl>
                                        <p:attrNameLst>
                                          <p:attrName>style.visibility</p:attrName>
                                        </p:attrNameLst>
                                      </p:cBhvr>
                                      <p:to>
                                        <p:strVal val="hidden"/>
                                      </p:to>
                                    </p:set>
                                  </p:childTnLst>
                                </p:cTn>
                              </p:par>
                              <p:par>
                                <p:cTn id="72" presetID="3" presetClass="exit" presetSubtype="10" fill="hold" nodeType="withEffect">
                                  <p:stCondLst>
                                    <p:cond delay="0"/>
                                  </p:stCondLst>
                                  <p:childTnLst>
                                    <p:animEffect transition="out" filter="blinds(horizontal)">
                                      <p:cBhvr>
                                        <p:cTn id="73" dur="2000"/>
                                        <p:tgtEl>
                                          <p:spTgt spid="103426">
                                            <p:txEl>
                                              <p:pRg st="6" end="6"/>
                                            </p:txEl>
                                          </p:spTgt>
                                        </p:tgtEl>
                                      </p:cBhvr>
                                    </p:animEffect>
                                    <p:set>
                                      <p:cBhvr>
                                        <p:cTn id="74" dur="1" fill="hold">
                                          <p:stCondLst>
                                            <p:cond delay="1999"/>
                                          </p:stCondLst>
                                        </p:cTn>
                                        <p:tgtEl>
                                          <p:spTgt spid="103426">
                                            <p:txEl>
                                              <p:pRg st="6" end="6"/>
                                            </p:txEl>
                                          </p:spTgt>
                                        </p:tgtEl>
                                        <p:attrNameLst>
                                          <p:attrName>style.visibility</p:attrName>
                                        </p:attrNameLst>
                                      </p:cBhvr>
                                      <p:to>
                                        <p:strVal val="hidden"/>
                                      </p:to>
                                    </p:set>
                                  </p:childTnLst>
                                </p:cTn>
                              </p:par>
                              <p:par>
                                <p:cTn id="75" presetID="3" presetClass="exit" presetSubtype="10" fill="hold" nodeType="withEffect">
                                  <p:stCondLst>
                                    <p:cond delay="0"/>
                                  </p:stCondLst>
                                  <p:childTnLst>
                                    <p:animEffect transition="out" filter="blinds(horizontal)">
                                      <p:cBhvr>
                                        <p:cTn id="76" dur="2000"/>
                                        <p:tgtEl>
                                          <p:spTgt spid="103426">
                                            <p:txEl>
                                              <p:pRg st="7" end="7"/>
                                            </p:txEl>
                                          </p:spTgt>
                                        </p:tgtEl>
                                      </p:cBhvr>
                                    </p:animEffect>
                                    <p:set>
                                      <p:cBhvr>
                                        <p:cTn id="77" dur="1" fill="hold">
                                          <p:stCondLst>
                                            <p:cond delay="1999"/>
                                          </p:stCondLst>
                                        </p:cTn>
                                        <p:tgtEl>
                                          <p:spTgt spid="103426">
                                            <p:txEl>
                                              <p:pRg st="7" end="7"/>
                                            </p:txEl>
                                          </p:spTgt>
                                        </p:tgtEl>
                                        <p:attrNameLst>
                                          <p:attrName>style.visibility</p:attrName>
                                        </p:attrNameLst>
                                      </p:cBhvr>
                                      <p:to>
                                        <p:strVal val="hidden"/>
                                      </p:to>
                                    </p:set>
                                  </p:childTnLst>
                                </p:cTn>
                              </p:par>
                            </p:childTnLst>
                          </p:cTn>
                        </p:par>
                        <p:par>
                          <p:cTn id="78" fill="hold">
                            <p:stCondLst>
                              <p:cond delay="50500"/>
                            </p:stCondLst>
                            <p:childTnLst>
                              <p:par>
                                <p:cTn id="79" presetID="3" presetClass="exit" presetSubtype="10" fill="hold" nodeType="afterEffect">
                                  <p:stCondLst>
                                    <p:cond delay="0"/>
                                  </p:stCondLst>
                                  <p:childTnLst>
                                    <p:animEffect transition="out" filter="blinds(horizontal)">
                                      <p:cBhvr>
                                        <p:cTn id="80" dur="2000"/>
                                        <p:tgtEl>
                                          <p:spTgt spid="103426">
                                            <p:txEl>
                                              <p:pRg st="9" end="9"/>
                                            </p:txEl>
                                          </p:spTgt>
                                        </p:tgtEl>
                                      </p:cBhvr>
                                    </p:animEffect>
                                    <p:set>
                                      <p:cBhvr>
                                        <p:cTn id="81" dur="1" fill="hold">
                                          <p:stCondLst>
                                            <p:cond delay="1999"/>
                                          </p:stCondLst>
                                        </p:cTn>
                                        <p:tgtEl>
                                          <p:spTgt spid="103426">
                                            <p:txEl>
                                              <p:pRg st="9" end="9"/>
                                            </p:txEl>
                                          </p:spTgt>
                                        </p:tgtEl>
                                        <p:attrNameLst>
                                          <p:attrName>style.visibility</p:attrName>
                                        </p:attrNameLst>
                                      </p:cBhvr>
                                      <p:to>
                                        <p:strVal val="hidden"/>
                                      </p:to>
                                    </p:set>
                                  </p:childTnLst>
                                </p:cTn>
                              </p:par>
                              <p:par>
                                <p:cTn id="82" presetID="3" presetClass="exit" presetSubtype="10" fill="hold" nodeType="withEffect">
                                  <p:stCondLst>
                                    <p:cond delay="0"/>
                                  </p:stCondLst>
                                  <p:childTnLst>
                                    <p:animEffect transition="out" filter="blinds(horizontal)">
                                      <p:cBhvr>
                                        <p:cTn id="83" dur="2000"/>
                                        <p:tgtEl>
                                          <p:spTgt spid="103426">
                                            <p:txEl>
                                              <p:pRg st="10" end="10"/>
                                            </p:txEl>
                                          </p:spTgt>
                                        </p:tgtEl>
                                      </p:cBhvr>
                                    </p:animEffect>
                                    <p:set>
                                      <p:cBhvr>
                                        <p:cTn id="84" dur="1" fill="hold">
                                          <p:stCondLst>
                                            <p:cond delay="1999"/>
                                          </p:stCondLst>
                                        </p:cTn>
                                        <p:tgtEl>
                                          <p:spTgt spid="103426">
                                            <p:txEl>
                                              <p:pRg st="10" end="10"/>
                                            </p:txEl>
                                          </p:spTgt>
                                        </p:tgtEl>
                                        <p:attrNameLst>
                                          <p:attrName>style.visibility</p:attrName>
                                        </p:attrNameLst>
                                      </p:cBhvr>
                                      <p:to>
                                        <p:strVal val="hidden"/>
                                      </p:to>
                                    </p:set>
                                  </p:childTnLst>
                                </p:cTn>
                              </p:par>
                              <p:par>
                                <p:cTn id="85" presetID="3" presetClass="exit" presetSubtype="10" fill="hold" nodeType="withEffect">
                                  <p:stCondLst>
                                    <p:cond delay="0"/>
                                  </p:stCondLst>
                                  <p:childTnLst>
                                    <p:animEffect transition="out" filter="blinds(horizontal)">
                                      <p:cBhvr>
                                        <p:cTn id="86" dur="2000"/>
                                        <p:tgtEl>
                                          <p:spTgt spid="103426">
                                            <p:txEl>
                                              <p:pRg st="11" end="11"/>
                                            </p:txEl>
                                          </p:spTgt>
                                        </p:tgtEl>
                                      </p:cBhvr>
                                    </p:animEffect>
                                    <p:set>
                                      <p:cBhvr>
                                        <p:cTn id="87" dur="1" fill="hold">
                                          <p:stCondLst>
                                            <p:cond delay="1999"/>
                                          </p:stCondLst>
                                        </p:cTn>
                                        <p:tgtEl>
                                          <p:spTgt spid="103426">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xfrm>
            <a:off x="0" y="0"/>
            <a:ext cx="9144000" cy="6858000"/>
          </a:xfrm>
        </p:spPr>
        <p:txBody>
          <a:bodyPr/>
          <a:lstStyle/>
          <a:p>
            <a:pPr>
              <a:buFontTx/>
              <a:buNone/>
            </a:pPr>
            <a:r>
              <a:rPr lang="el-GR" sz="2400" dirty="0">
                <a:latin typeface="Times New Roman" pitchFamily="18" charset="0"/>
              </a:rPr>
              <a:t>	</a:t>
            </a:r>
            <a:r>
              <a:rPr lang="el-GR" sz="2000" dirty="0">
                <a:latin typeface="Times New Roman" pitchFamily="18" charset="0"/>
              </a:rPr>
              <a:t>	</a:t>
            </a:r>
            <a:endParaRPr lang="el-GR" sz="2000" i="1" dirty="0">
              <a:latin typeface="Times New Roman" pitchFamily="18" charset="0"/>
            </a:endParaRPr>
          </a:p>
          <a:p>
            <a:pPr>
              <a:buFontTx/>
              <a:buNone/>
            </a:pPr>
            <a:r>
              <a:rPr lang="el-GR" sz="2400" i="1" dirty="0">
                <a:latin typeface="Times New Roman" pitchFamily="18" charset="0"/>
              </a:rPr>
              <a:t>    </a:t>
            </a:r>
            <a:r>
              <a:rPr lang="el-GR" sz="2000" dirty="0">
                <a:latin typeface="Times New Roman" pitchFamily="18" charset="0"/>
              </a:rPr>
              <a:t>Σύμφωνα με τις διατάξεις του Ε.Γ.Λ.Σ. οι ενσώματες ακινητοποιήσεις παρακολουθούνται στα λογιστικά βιβλία των επιχειρήσεων στους δευτεροβάθμιους και τριτοβάθμιους λογαριασμούς των εξής πρωτοβάθμιων λογαριασμών: </a:t>
            </a:r>
          </a:p>
          <a:p>
            <a:pPr>
              <a:buFontTx/>
              <a:buNone/>
            </a:pPr>
            <a:r>
              <a:rPr lang="el-GR" sz="2000" dirty="0">
                <a:latin typeface="Times New Roman" pitchFamily="18" charset="0"/>
              </a:rPr>
              <a:t>	</a:t>
            </a:r>
          </a:p>
          <a:p>
            <a:pPr>
              <a:buFontTx/>
              <a:buNone/>
            </a:pPr>
            <a:endParaRPr lang="el-GR" sz="2000" dirty="0">
              <a:latin typeface="Times New Roman" pitchFamily="18" charset="0"/>
            </a:endParaRPr>
          </a:p>
          <a:p>
            <a:pPr>
              <a:buFontTx/>
              <a:buNone/>
            </a:pPr>
            <a:r>
              <a:rPr lang="el-GR" sz="2000" dirty="0">
                <a:latin typeface="Times New Roman" pitchFamily="18" charset="0"/>
              </a:rPr>
              <a:t>  </a:t>
            </a:r>
            <a:r>
              <a:rPr lang="el-GR" sz="2000" b="1" dirty="0">
                <a:solidFill>
                  <a:srgbClr val="993366"/>
                </a:solidFill>
                <a:latin typeface="Times New Roman" pitchFamily="18" charset="0"/>
              </a:rPr>
              <a:t>Κωδικός </a:t>
            </a:r>
            <a:r>
              <a:rPr lang="el-GR" sz="2000" dirty="0">
                <a:solidFill>
                  <a:srgbClr val="993366"/>
                </a:solidFill>
                <a:latin typeface="Times New Roman" pitchFamily="18" charset="0"/>
              </a:rPr>
              <a:t>               </a:t>
            </a:r>
            <a:r>
              <a:rPr lang="el-GR" sz="2000" b="1" dirty="0">
                <a:solidFill>
                  <a:srgbClr val="993366"/>
                </a:solidFill>
                <a:latin typeface="Times New Roman" pitchFamily="18" charset="0"/>
              </a:rPr>
              <a:t>Λογαριασμός </a:t>
            </a:r>
            <a:endParaRPr lang="el-GR" sz="2000" dirty="0">
              <a:solidFill>
                <a:srgbClr val="993366"/>
              </a:solidFill>
              <a:latin typeface="Times New Roman" pitchFamily="18" charset="0"/>
            </a:endParaRPr>
          </a:p>
          <a:p>
            <a:pPr>
              <a:buFontTx/>
              <a:buNone/>
            </a:pPr>
            <a:r>
              <a:rPr lang="el-GR" sz="2000" dirty="0">
                <a:latin typeface="Times New Roman" pitchFamily="18" charset="0"/>
              </a:rPr>
              <a:t> 	10                   Εδαφικές εκτάσεις </a:t>
            </a:r>
          </a:p>
          <a:p>
            <a:pPr>
              <a:buFontTx/>
              <a:buNone/>
            </a:pPr>
            <a:r>
              <a:rPr lang="el-GR" sz="2000" dirty="0">
                <a:latin typeface="Times New Roman" pitchFamily="18" charset="0"/>
              </a:rPr>
              <a:t>     11                   Τεχνικά   Κτίρια - Εγκαταστάσεις κτιρίων </a:t>
            </a:r>
          </a:p>
          <a:p>
            <a:pPr>
              <a:buFontTx/>
              <a:buNone/>
            </a:pPr>
            <a:r>
              <a:rPr lang="el-GR" sz="2000" dirty="0">
                <a:latin typeface="Times New Roman" pitchFamily="18" charset="0"/>
              </a:rPr>
              <a:t>                            έργα </a:t>
            </a:r>
          </a:p>
          <a:p>
            <a:pPr>
              <a:buFontTx/>
              <a:buNone/>
            </a:pPr>
            <a:r>
              <a:rPr lang="el-GR" sz="2000" dirty="0">
                <a:latin typeface="Times New Roman" pitchFamily="18" charset="0"/>
              </a:rPr>
              <a:t>     12                   Μηχανήματα - Τεχνικές εγκαταστάσεις -  </a:t>
            </a:r>
          </a:p>
          <a:p>
            <a:pPr>
              <a:buFontTx/>
              <a:buNone/>
            </a:pPr>
            <a:r>
              <a:rPr lang="el-GR" sz="2000" dirty="0">
                <a:latin typeface="Times New Roman" pitchFamily="18" charset="0"/>
              </a:rPr>
              <a:t>                            Λοιπός μηχανολογικός εξοπλισμός </a:t>
            </a:r>
          </a:p>
          <a:p>
            <a:pPr>
              <a:buFontTx/>
              <a:buNone/>
            </a:pPr>
            <a:r>
              <a:rPr lang="el-GR" sz="2000" dirty="0">
                <a:latin typeface="Times New Roman" pitchFamily="18" charset="0"/>
              </a:rPr>
              <a:t>     13                   Μεταφορικά μέσα </a:t>
            </a:r>
          </a:p>
          <a:p>
            <a:pPr>
              <a:buFontTx/>
              <a:buNone/>
            </a:pPr>
            <a:r>
              <a:rPr lang="el-GR" sz="2000" dirty="0">
                <a:latin typeface="Times New Roman" pitchFamily="18" charset="0"/>
              </a:rPr>
              <a:t>     14                   Έπιπλα και λοιπός εξοπλισμός </a:t>
            </a:r>
          </a:p>
          <a:p>
            <a:pPr>
              <a:buFontTx/>
              <a:buNone/>
            </a:pPr>
            <a:r>
              <a:rPr lang="el-GR" sz="2000" dirty="0"/>
              <a:t> </a:t>
            </a:r>
            <a:endParaRPr lang="en-US" sz="2000" dirty="0"/>
          </a:p>
        </p:txBody>
      </p:sp>
      <p:sp>
        <p:nvSpPr>
          <p:cNvPr id="102403" name="Line 3"/>
          <p:cNvSpPr>
            <a:spLocks noChangeShapeType="1"/>
          </p:cNvSpPr>
          <p:nvPr/>
        </p:nvSpPr>
        <p:spPr bwMode="auto">
          <a:xfrm>
            <a:off x="250825" y="2565400"/>
            <a:ext cx="6049963" cy="0"/>
          </a:xfrm>
          <a:prstGeom prst="line">
            <a:avLst/>
          </a:prstGeom>
          <a:noFill/>
          <a:ln w="9525">
            <a:solidFill>
              <a:srgbClr val="993366"/>
            </a:solidFill>
            <a:round/>
            <a:headEnd/>
            <a:tailEnd/>
          </a:ln>
          <a:effectLst/>
        </p:spPr>
        <p:txBody>
          <a:bodyPr/>
          <a:lstStyle/>
          <a:p>
            <a:endParaRPr lang="el-GR" dirty="0"/>
          </a:p>
        </p:txBody>
      </p:sp>
      <p:sp>
        <p:nvSpPr>
          <p:cNvPr id="102404" name="Line 4"/>
          <p:cNvSpPr>
            <a:spLocks noChangeShapeType="1"/>
          </p:cNvSpPr>
          <p:nvPr/>
        </p:nvSpPr>
        <p:spPr bwMode="auto">
          <a:xfrm>
            <a:off x="251520" y="2996952"/>
            <a:ext cx="6049963" cy="0"/>
          </a:xfrm>
          <a:prstGeom prst="line">
            <a:avLst/>
          </a:prstGeom>
          <a:noFill/>
          <a:ln w="9525">
            <a:solidFill>
              <a:srgbClr val="993366"/>
            </a:solidFill>
            <a:round/>
            <a:headEnd/>
            <a:tailEnd/>
          </a:ln>
          <a:effectLst/>
        </p:spPr>
        <p:txBody>
          <a:bodyPr/>
          <a:lstStyle/>
          <a:p>
            <a:endParaRPr lang="el-GR" dirty="0"/>
          </a:p>
        </p:txBody>
      </p:sp>
      <p:sp>
        <p:nvSpPr>
          <p:cNvPr id="102405" name="Line 5"/>
          <p:cNvSpPr>
            <a:spLocks noChangeShapeType="1"/>
          </p:cNvSpPr>
          <p:nvPr/>
        </p:nvSpPr>
        <p:spPr bwMode="auto">
          <a:xfrm>
            <a:off x="251520" y="3789040"/>
            <a:ext cx="6121400" cy="0"/>
          </a:xfrm>
          <a:prstGeom prst="line">
            <a:avLst/>
          </a:prstGeom>
          <a:noFill/>
          <a:ln w="9525">
            <a:solidFill>
              <a:srgbClr val="993366"/>
            </a:solidFill>
            <a:round/>
            <a:headEnd/>
            <a:tailEnd/>
          </a:ln>
          <a:effectLst/>
        </p:spPr>
        <p:txBody>
          <a:bodyPr/>
          <a:lstStyle/>
          <a:p>
            <a:endParaRPr lang="el-GR" dirty="0"/>
          </a:p>
        </p:txBody>
      </p:sp>
      <p:sp>
        <p:nvSpPr>
          <p:cNvPr id="102406" name="Line 6"/>
          <p:cNvSpPr>
            <a:spLocks noChangeShapeType="1"/>
          </p:cNvSpPr>
          <p:nvPr/>
        </p:nvSpPr>
        <p:spPr bwMode="auto">
          <a:xfrm>
            <a:off x="251520" y="4581128"/>
            <a:ext cx="6121400" cy="0"/>
          </a:xfrm>
          <a:prstGeom prst="line">
            <a:avLst/>
          </a:prstGeom>
          <a:noFill/>
          <a:ln w="9525">
            <a:solidFill>
              <a:srgbClr val="993366"/>
            </a:solidFill>
            <a:round/>
            <a:headEnd/>
            <a:tailEnd/>
          </a:ln>
          <a:effectLst/>
        </p:spPr>
        <p:txBody>
          <a:bodyPr/>
          <a:lstStyle/>
          <a:p>
            <a:endParaRPr lang="el-GR" dirty="0"/>
          </a:p>
        </p:txBody>
      </p:sp>
      <p:sp>
        <p:nvSpPr>
          <p:cNvPr id="102407" name="Line 7"/>
          <p:cNvSpPr>
            <a:spLocks noChangeShapeType="1"/>
          </p:cNvSpPr>
          <p:nvPr/>
        </p:nvSpPr>
        <p:spPr bwMode="auto">
          <a:xfrm>
            <a:off x="179512" y="4941168"/>
            <a:ext cx="6049963" cy="0"/>
          </a:xfrm>
          <a:prstGeom prst="line">
            <a:avLst/>
          </a:prstGeom>
          <a:noFill/>
          <a:ln w="9525">
            <a:solidFill>
              <a:srgbClr val="993366"/>
            </a:solidFill>
            <a:round/>
            <a:headEnd/>
            <a:tailEnd/>
          </a:ln>
          <a:effectLst/>
        </p:spPr>
        <p:txBody>
          <a:bodyPr/>
          <a:lstStyle/>
          <a:p>
            <a:endParaRPr lang="el-GR" dirty="0"/>
          </a:p>
        </p:txBody>
      </p:sp>
      <p:sp>
        <p:nvSpPr>
          <p:cNvPr id="102408" name="Line 8"/>
          <p:cNvSpPr>
            <a:spLocks noChangeShapeType="1"/>
          </p:cNvSpPr>
          <p:nvPr/>
        </p:nvSpPr>
        <p:spPr bwMode="auto">
          <a:xfrm>
            <a:off x="1619672" y="2420888"/>
            <a:ext cx="0" cy="2881313"/>
          </a:xfrm>
          <a:prstGeom prst="line">
            <a:avLst/>
          </a:prstGeom>
          <a:noFill/>
          <a:ln w="9525">
            <a:solidFill>
              <a:srgbClr val="993366"/>
            </a:solidFill>
            <a:round/>
            <a:headEnd/>
            <a:tailEnd/>
          </a:ln>
          <a:effectLst/>
        </p:spPr>
        <p:txBody>
          <a:bodyPr/>
          <a:lstStyle/>
          <a:p>
            <a:endParaRPr lang="el-GR" dirty="0"/>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402">
                                            <p:txEl>
                                              <p:pRg st="1" end="1"/>
                                            </p:txEl>
                                          </p:spTgt>
                                        </p:tgtEl>
                                        <p:attrNameLst>
                                          <p:attrName>style.visibility</p:attrName>
                                        </p:attrNameLst>
                                      </p:cBhvr>
                                      <p:to>
                                        <p:strVal val="visible"/>
                                      </p:to>
                                    </p:set>
                                    <p:anim calcmode="lin" valueType="num">
                                      <p:cBhvr additive="base">
                                        <p:cTn id="7" dur="2000" fill="hold"/>
                                        <p:tgtEl>
                                          <p:spTgt spid="102402">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02402">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53" presetClass="entr" presetSubtype="0" fill="hold" nodeType="afterEffect">
                                  <p:stCondLst>
                                    <p:cond delay="0"/>
                                  </p:stCondLst>
                                  <p:childTnLst>
                                    <p:set>
                                      <p:cBhvr>
                                        <p:cTn id="11" dur="1" fill="hold">
                                          <p:stCondLst>
                                            <p:cond delay="0"/>
                                          </p:stCondLst>
                                        </p:cTn>
                                        <p:tgtEl>
                                          <p:spTgt spid="102402">
                                            <p:txEl>
                                              <p:pRg st="4" end="4"/>
                                            </p:txEl>
                                          </p:spTgt>
                                        </p:tgtEl>
                                        <p:attrNameLst>
                                          <p:attrName>style.visibility</p:attrName>
                                        </p:attrNameLst>
                                      </p:cBhvr>
                                      <p:to>
                                        <p:strVal val="visible"/>
                                      </p:to>
                                    </p:set>
                                    <p:anim calcmode="lin" valueType="num">
                                      <p:cBhvr>
                                        <p:cTn id="12" dur="2000" fill="hold"/>
                                        <p:tgtEl>
                                          <p:spTgt spid="102402">
                                            <p:txEl>
                                              <p:pRg st="4" end="4"/>
                                            </p:txEl>
                                          </p:spTgt>
                                        </p:tgtEl>
                                        <p:attrNameLst>
                                          <p:attrName>ppt_w</p:attrName>
                                        </p:attrNameLst>
                                      </p:cBhvr>
                                      <p:tavLst>
                                        <p:tav tm="0">
                                          <p:val>
                                            <p:fltVal val="0"/>
                                          </p:val>
                                        </p:tav>
                                        <p:tav tm="100000">
                                          <p:val>
                                            <p:strVal val="#ppt_w"/>
                                          </p:val>
                                        </p:tav>
                                      </p:tavLst>
                                    </p:anim>
                                    <p:anim calcmode="lin" valueType="num">
                                      <p:cBhvr>
                                        <p:cTn id="13" dur="2000" fill="hold"/>
                                        <p:tgtEl>
                                          <p:spTgt spid="102402">
                                            <p:txEl>
                                              <p:pRg st="4" end="4"/>
                                            </p:txEl>
                                          </p:spTgt>
                                        </p:tgtEl>
                                        <p:attrNameLst>
                                          <p:attrName>ppt_h</p:attrName>
                                        </p:attrNameLst>
                                      </p:cBhvr>
                                      <p:tavLst>
                                        <p:tav tm="0">
                                          <p:val>
                                            <p:fltVal val="0"/>
                                          </p:val>
                                        </p:tav>
                                        <p:tav tm="100000">
                                          <p:val>
                                            <p:strVal val="#ppt_h"/>
                                          </p:val>
                                        </p:tav>
                                      </p:tavLst>
                                    </p:anim>
                                    <p:animEffect transition="in" filter="fade">
                                      <p:cBhvr>
                                        <p:cTn id="14" dur="2000"/>
                                        <p:tgtEl>
                                          <p:spTgt spid="102402">
                                            <p:txEl>
                                              <p:pRg st="4" end="4"/>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102402">
                                            <p:txEl>
                                              <p:pRg st="5" end="5"/>
                                            </p:txEl>
                                          </p:spTgt>
                                        </p:tgtEl>
                                        <p:attrNameLst>
                                          <p:attrName>style.visibility</p:attrName>
                                        </p:attrNameLst>
                                      </p:cBhvr>
                                      <p:to>
                                        <p:strVal val="visible"/>
                                      </p:to>
                                    </p:set>
                                    <p:anim calcmode="lin" valueType="num">
                                      <p:cBhvr>
                                        <p:cTn id="17" dur="2000" fill="hold"/>
                                        <p:tgtEl>
                                          <p:spTgt spid="102402">
                                            <p:txEl>
                                              <p:pRg st="5" end="5"/>
                                            </p:txEl>
                                          </p:spTgt>
                                        </p:tgtEl>
                                        <p:attrNameLst>
                                          <p:attrName>ppt_w</p:attrName>
                                        </p:attrNameLst>
                                      </p:cBhvr>
                                      <p:tavLst>
                                        <p:tav tm="0">
                                          <p:val>
                                            <p:fltVal val="0"/>
                                          </p:val>
                                        </p:tav>
                                        <p:tav tm="100000">
                                          <p:val>
                                            <p:strVal val="#ppt_w"/>
                                          </p:val>
                                        </p:tav>
                                      </p:tavLst>
                                    </p:anim>
                                    <p:anim calcmode="lin" valueType="num">
                                      <p:cBhvr>
                                        <p:cTn id="18" dur="2000" fill="hold"/>
                                        <p:tgtEl>
                                          <p:spTgt spid="102402">
                                            <p:txEl>
                                              <p:pRg st="5" end="5"/>
                                            </p:txEl>
                                          </p:spTgt>
                                        </p:tgtEl>
                                        <p:attrNameLst>
                                          <p:attrName>ppt_h</p:attrName>
                                        </p:attrNameLst>
                                      </p:cBhvr>
                                      <p:tavLst>
                                        <p:tav tm="0">
                                          <p:val>
                                            <p:fltVal val="0"/>
                                          </p:val>
                                        </p:tav>
                                        <p:tav tm="100000">
                                          <p:val>
                                            <p:strVal val="#ppt_h"/>
                                          </p:val>
                                        </p:tav>
                                      </p:tavLst>
                                    </p:anim>
                                    <p:animEffect transition="in" filter="fade">
                                      <p:cBhvr>
                                        <p:cTn id="19" dur="2000"/>
                                        <p:tgtEl>
                                          <p:spTgt spid="102402">
                                            <p:txEl>
                                              <p:pRg st="5" end="5"/>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102402">
                                            <p:txEl>
                                              <p:pRg st="6" end="6"/>
                                            </p:txEl>
                                          </p:spTgt>
                                        </p:tgtEl>
                                        <p:attrNameLst>
                                          <p:attrName>style.visibility</p:attrName>
                                        </p:attrNameLst>
                                      </p:cBhvr>
                                      <p:to>
                                        <p:strVal val="visible"/>
                                      </p:to>
                                    </p:set>
                                    <p:anim calcmode="lin" valueType="num">
                                      <p:cBhvr>
                                        <p:cTn id="22" dur="2000" fill="hold"/>
                                        <p:tgtEl>
                                          <p:spTgt spid="102402">
                                            <p:txEl>
                                              <p:pRg st="6" end="6"/>
                                            </p:txEl>
                                          </p:spTgt>
                                        </p:tgtEl>
                                        <p:attrNameLst>
                                          <p:attrName>ppt_w</p:attrName>
                                        </p:attrNameLst>
                                      </p:cBhvr>
                                      <p:tavLst>
                                        <p:tav tm="0">
                                          <p:val>
                                            <p:fltVal val="0"/>
                                          </p:val>
                                        </p:tav>
                                        <p:tav tm="100000">
                                          <p:val>
                                            <p:strVal val="#ppt_w"/>
                                          </p:val>
                                        </p:tav>
                                      </p:tavLst>
                                    </p:anim>
                                    <p:anim calcmode="lin" valueType="num">
                                      <p:cBhvr>
                                        <p:cTn id="23" dur="2000" fill="hold"/>
                                        <p:tgtEl>
                                          <p:spTgt spid="102402">
                                            <p:txEl>
                                              <p:pRg st="6" end="6"/>
                                            </p:txEl>
                                          </p:spTgt>
                                        </p:tgtEl>
                                        <p:attrNameLst>
                                          <p:attrName>ppt_h</p:attrName>
                                        </p:attrNameLst>
                                      </p:cBhvr>
                                      <p:tavLst>
                                        <p:tav tm="0">
                                          <p:val>
                                            <p:fltVal val="0"/>
                                          </p:val>
                                        </p:tav>
                                        <p:tav tm="100000">
                                          <p:val>
                                            <p:strVal val="#ppt_h"/>
                                          </p:val>
                                        </p:tav>
                                      </p:tavLst>
                                    </p:anim>
                                    <p:animEffect transition="in" filter="fade">
                                      <p:cBhvr>
                                        <p:cTn id="24" dur="2000"/>
                                        <p:tgtEl>
                                          <p:spTgt spid="102402">
                                            <p:txEl>
                                              <p:pRg st="6" end="6"/>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102402">
                                            <p:txEl>
                                              <p:pRg st="7" end="7"/>
                                            </p:txEl>
                                          </p:spTgt>
                                        </p:tgtEl>
                                        <p:attrNameLst>
                                          <p:attrName>style.visibility</p:attrName>
                                        </p:attrNameLst>
                                      </p:cBhvr>
                                      <p:to>
                                        <p:strVal val="visible"/>
                                      </p:to>
                                    </p:set>
                                    <p:anim calcmode="lin" valueType="num">
                                      <p:cBhvr>
                                        <p:cTn id="27" dur="2000" fill="hold"/>
                                        <p:tgtEl>
                                          <p:spTgt spid="102402">
                                            <p:txEl>
                                              <p:pRg st="7" end="7"/>
                                            </p:txEl>
                                          </p:spTgt>
                                        </p:tgtEl>
                                        <p:attrNameLst>
                                          <p:attrName>ppt_w</p:attrName>
                                        </p:attrNameLst>
                                      </p:cBhvr>
                                      <p:tavLst>
                                        <p:tav tm="0">
                                          <p:val>
                                            <p:fltVal val="0"/>
                                          </p:val>
                                        </p:tav>
                                        <p:tav tm="100000">
                                          <p:val>
                                            <p:strVal val="#ppt_w"/>
                                          </p:val>
                                        </p:tav>
                                      </p:tavLst>
                                    </p:anim>
                                    <p:anim calcmode="lin" valueType="num">
                                      <p:cBhvr>
                                        <p:cTn id="28" dur="2000" fill="hold"/>
                                        <p:tgtEl>
                                          <p:spTgt spid="102402">
                                            <p:txEl>
                                              <p:pRg st="7" end="7"/>
                                            </p:txEl>
                                          </p:spTgt>
                                        </p:tgtEl>
                                        <p:attrNameLst>
                                          <p:attrName>ppt_h</p:attrName>
                                        </p:attrNameLst>
                                      </p:cBhvr>
                                      <p:tavLst>
                                        <p:tav tm="0">
                                          <p:val>
                                            <p:fltVal val="0"/>
                                          </p:val>
                                        </p:tav>
                                        <p:tav tm="100000">
                                          <p:val>
                                            <p:strVal val="#ppt_h"/>
                                          </p:val>
                                        </p:tav>
                                      </p:tavLst>
                                    </p:anim>
                                    <p:animEffect transition="in" filter="fade">
                                      <p:cBhvr>
                                        <p:cTn id="29" dur="2000"/>
                                        <p:tgtEl>
                                          <p:spTgt spid="102402">
                                            <p:txEl>
                                              <p:pRg st="7" end="7"/>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102402">
                                            <p:txEl>
                                              <p:pRg st="8" end="8"/>
                                            </p:txEl>
                                          </p:spTgt>
                                        </p:tgtEl>
                                        <p:attrNameLst>
                                          <p:attrName>style.visibility</p:attrName>
                                        </p:attrNameLst>
                                      </p:cBhvr>
                                      <p:to>
                                        <p:strVal val="visible"/>
                                      </p:to>
                                    </p:set>
                                    <p:anim calcmode="lin" valueType="num">
                                      <p:cBhvr>
                                        <p:cTn id="32" dur="2000" fill="hold"/>
                                        <p:tgtEl>
                                          <p:spTgt spid="102402">
                                            <p:txEl>
                                              <p:pRg st="8" end="8"/>
                                            </p:txEl>
                                          </p:spTgt>
                                        </p:tgtEl>
                                        <p:attrNameLst>
                                          <p:attrName>ppt_w</p:attrName>
                                        </p:attrNameLst>
                                      </p:cBhvr>
                                      <p:tavLst>
                                        <p:tav tm="0">
                                          <p:val>
                                            <p:fltVal val="0"/>
                                          </p:val>
                                        </p:tav>
                                        <p:tav tm="100000">
                                          <p:val>
                                            <p:strVal val="#ppt_w"/>
                                          </p:val>
                                        </p:tav>
                                      </p:tavLst>
                                    </p:anim>
                                    <p:anim calcmode="lin" valueType="num">
                                      <p:cBhvr>
                                        <p:cTn id="33" dur="2000" fill="hold"/>
                                        <p:tgtEl>
                                          <p:spTgt spid="102402">
                                            <p:txEl>
                                              <p:pRg st="8" end="8"/>
                                            </p:txEl>
                                          </p:spTgt>
                                        </p:tgtEl>
                                        <p:attrNameLst>
                                          <p:attrName>ppt_h</p:attrName>
                                        </p:attrNameLst>
                                      </p:cBhvr>
                                      <p:tavLst>
                                        <p:tav tm="0">
                                          <p:val>
                                            <p:fltVal val="0"/>
                                          </p:val>
                                        </p:tav>
                                        <p:tav tm="100000">
                                          <p:val>
                                            <p:strVal val="#ppt_h"/>
                                          </p:val>
                                        </p:tav>
                                      </p:tavLst>
                                    </p:anim>
                                    <p:animEffect transition="in" filter="fade">
                                      <p:cBhvr>
                                        <p:cTn id="34" dur="2000"/>
                                        <p:tgtEl>
                                          <p:spTgt spid="102402">
                                            <p:txEl>
                                              <p:pRg st="8" end="8"/>
                                            </p:txEl>
                                          </p:spTgt>
                                        </p:tgtEl>
                                      </p:cBhvr>
                                    </p:animEffect>
                                  </p:childTnLst>
                                </p:cTn>
                              </p:par>
                              <p:par>
                                <p:cTn id="35" presetID="53" presetClass="entr" presetSubtype="0" fill="hold" nodeType="withEffect">
                                  <p:stCondLst>
                                    <p:cond delay="0"/>
                                  </p:stCondLst>
                                  <p:childTnLst>
                                    <p:set>
                                      <p:cBhvr>
                                        <p:cTn id="36" dur="1" fill="hold">
                                          <p:stCondLst>
                                            <p:cond delay="0"/>
                                          </p:stCondLst>
                                        </p:cTn>
                                        <p:tgtEl>
                                          <p:spTgt spid="102402">
                                            <p:txEl>
                                              <p:pRg st="9" end="9"/>
                                            </p:txEl>
                                          </p:spTgt>
                                        </p:tgtEl>
                                        <p:attrNameLst>
                                          <p:attrName>style.visibility</p:attrName>
                                        </p:attrNameLst>
                                      </p:cBhvr>
                                      <p:to>
                                        <p:strVal val="visible"/>
                                      </p:to>
                                    </p:set>
                                    <p:anim calcmode="lin" valueType="num">
                                      <p:cBhvr>
                                        <p:cTn id="37" dur="2000" fill="hold"/>
                                        <p:tgtEl>
                                          <p:spTgt spid="102402">
                                            <p:txEl>
                                              <p:pRg st="9" end="9"/>
                                            </p:txEl>
                                          </p:spTgt>
                                        </p:tgtEl>
                                        <p:attrNameLst>
                                          <p:attrName>ppt_w</p:attrName>
                                        </p:attrNameLst>
                                      </p:cBhvr>
                                      <p:tavLst>
                                        <p:tav tm="0">
                                          <p:val>
                                            <p:fltVal val="0"/>
                                          </p:val>
                                        </p:tav>
                                        <p:tav tm="100000">
                                          <p:val>
                                            <p:strVal val="#ppt_w"/>
                                          </p:val>
                                        </p:tav>
                                      </p:tavLst>
                                    </p:anim>
                                    <p:anim calcmode="lin" valueType="num">
                                      <p:cBhvr>
                                        <p:cTn id="38" dur="2000" fill="hold"/>
                                        <p:tgtEl>
                                          <p:spTgt spid="102402">
                                            <p:txEl>
                                              <p:pRg st="9" end="9"/>
                                            </p:txEl>
                                          </p:spTgt>
                                        </p:tgtEl>
                                        <p:attrNameLst>
                                          <p:attrName>ppt_h</p:attrName>
                                        </p:attrNameLst>
                                      </p:cBhvr>
                                      <p:tavLst>
                                        <p:tav tm="0">
                                          <p:val>
                                            <p:fltVal val="0"/>
                                          </p:val>
                                        </p:tav>
                                        <p:tav tm="100000">
                                          <p:val>
                                            <p:strVal val="#ppt_h"/>
                                          </p:val>
                                        </p:tav>
                                      </p:tavLst>
                                    </p:anim>
                                    <p:animEffect transition="in" filter="fade">
                                      <p:cBhvr>
                                        <p:cTn id="39" dur="2000"/>
                                        <p:tgtEl>
                                          <p:spTgt spid="102402">
                                            <p:txEl>
                                              <p:pRg st="9" end="9"/>
                                            </p:txEl>
                                          </p:spTgt>
                                        </p:tgtEl>
                                      </p:cBhvr>
                                    </p:animEffect>
                                  </p:childTnLst>
                                </p:cTn>
                              </p:par>
                              <p:par>
                                <p:cTn id="40" presetID="53" presetClass="entr" presetSubtype="0" fill="hold" nodeType="withEffect">
                                  <p:stCondLst>
                                    <p:cond delay="0"/>
                                  </p:stCondLst>
                                  <p:childTnLst>
                                    <p:set>
                                      <p:cBhvr>
                                        <p:cTn id="41" dur="1" fill="hold">
                                          <p:stCondLst>
                                            <p:cond delay="0"/>
                                          </p:stCondLst>
                                        </p:cTn>
                                        <p:tgtEl>
                                          <p:spTgt spid="102402">
                                            <p:txEl>
                                              <p:pRg st="10" end="10"/>
                                            </p:txEl>
                                          </p:spTgt>
                                        </p:tgtEl>
                                        <p:attrNameLst>
                                          <p:attrName>style.visibility</p:attrName>
                                        </p:attrNameLst>
                                      </p:cBhvr>
                                      <p:to>
                                        <p:strVal val="visible"/>
                                      </p:to>
                                    </p:set>
                                    <p:anim calcmode="lin" valueType="num">
                                      <p:cBhvr>
                                        <p:cTn id="42" dur="2000" fill="hold"/>
                                        <p:tgtEl>
                                          <p:spTgt spid="102402">
                                            <p:txEl>
                                              <p:pRg st="10" end="10"/>
                                            </p:txEl>
                                          </p:spTgt>
                                        </p:tgtEl>
                                        <p:attrNameLst>
                                          <p:attrName>ppt_w</p:attrName>
                                        </p:attrNameLst>
                                      </p:cBhvr>
                                      <p:tavLst>
                                        <p:tav tm="0">
                                          <p:val>
                                            <p:fltVal val="0"/>
                                          </p:val>
                                        </p:tav>
                                        <p:tav tm="100000">
                                          <p:val>
                                            <p:strVal val="#ppt_w"/>
                                          </p:val>
                                        </p:tav>
                                      </p:tavLst>
                                    </p:anim>
                                    <p:anim calcmode="lin" valueType="num">
                                      <p:cBhvr>
                                        <p:cTn id="43" dur="2000" fill="hold"/>
                                        <p:tgtEl>
                                          <p:spTgt spid="102402">
                                            <p:txEl>
                                              <p:pRg st="10" end="10"/>
                                            </p:txEl>
                                          </p:spTgt>
                                        </p:tgtEl>
                                        <p:attrNameLst>
                                          <p:attrName>ppt_h</p:attrName>
                                        </p:attrNameLst>
                                      </p:cBhvr>
                                      <p:tavLst>
                                        <p:tav tm="0">
                                          <p:val>
                                            <p:fltVal val="0"/>
                                          </p:val>
                                        </p:tav>
                                        <p:tav tm="100000">
                                          <p:val>
                                            <p:strVal val="#ppt_h"/>
                                          </p:val>
                                        </p:tav>
                                      </p:tavLst>
                                    </p:anim>
                                    <p:animEffect transition="in" filter="fade">
                                      <p:cBhvr>
                                        <p:cTn id="44" dur="2000"/>
                                        <p:tgtEl>
                                          <p:spTgt spid="102402">
                                            <p:txEl>
                                              <p:pRg st="10" end="10"/>
                                            </p:txEl>
                                          </p:spTgt>
                                        </p:tgtEl>
                                      </p:cBhvr>
                                    </p:animEffect>
                                  </p:childTnLst>
                                </p:cTn>
                              </p:par>
                              <p:par>
                                <p:cTn id="45" presetID="53" presetClass="entr" presetSubtype="0" fill="hold" nodeType="withEffect">
                                  <p:stCondLst>
                                    <p:cond delay="0"/>
                                  </p:stCondLst>
                                  <p:childTnLst>
                                    <p:set>
                                      <p:cBhvr>
                                        <p:cTn id="46" dur="1" fill="hold">
                                          <p:stCondLst>
                                            <p:cond delay="0"/>
                                          </p:stCondLst>
                                        </p:cTn>
                                        <p:tgtEl>
                                          <p:spTgt spid="102402">
                                            <p:txEl>
                                              <p:pRg st="11" end="11"/>
                                            </p:txEl>
                                          </p:spTgt>
                                        </p:tgtEl>
                                        <p:attrNameLst>
                                          <p:attrName>style.visibility</p:attrName>
                                        </p:attrNameLst>
                                      </p:cBhvr>
                                      <p:to>
                                        <p:strVal val="visible"/>
                                      </p:to>
                                    </p:set>
                                    <p:anim calcmode="lin" valueType="num">
                                      <p:cBhvr>
                                        <p:cTn id="47" dur="2000" fill="hold"/>
                                        <p:tgtEl>
                                          <p:spTgt spid="102402">
                                            <p:txEl>
                                              <p:pRg st="11" end="11"/>
                                            </p:txEl>
                                          </p:spTgt>
                                        </p:tgtEl>
                                        <p:attrNameLst>
                                          <p:attrName>ppt_w</p:attrName>
                                        </p:attrNameLst>
                                      </p:cBhvr>
                                      <p:tavLst>
                                        <p:tav tm="0">
                                          <p:val>
                                            <p:fltVal val="0"/>
                                          </p:val>
                                        </p:tav>
                                        <p:tav tm="100000">
                                          <p:val>
                                            <p:strVal val="#ppt_w"/>
                                          </p:val>
                                        </p:tav>
                                      </p:tavLst>
                                    </p:anim>
                                    <p:anim calcmode="lin" valueType="num">
                                      <p:cBhvr>
                                        <p:cTn id="48" dur="2000" fill="hold"/>
                                        <p:tgtEl>
                                          <p:spTgt spid="102402">
                                            <p:txEl>
                                              <p:pRg st="11" end="11"/>
                                            </p:txEl>
                                          </p:spTgt>
                                        </p:tgtEl>
                                        <p:attrNameLst>
                                          <p:attrName>ppt_h</p:attrName>
                                        </p:attrNameLst>
                                      </p:cBhvr>
                                      <p:tavLst>
                                        <p:tav tm="0">
                                          <p:val>
                                            <p:fltVal val="0"/>
                                          </p:val>
                                        </p:tav>
                                        <p:tav tm="100000">
                                          <p:val>
                                            <p:strVal val="#ppt_h"/>
                                          </p:val>
                                        </p:tav>
                                      </p:tavLst>
                                    </p:anim>
                                    <p:animEffect transition="in" filter="fade">
                                      <p:cBhvr>
                                        <p:cTn id="49" dur="2000"/>
                                        <p:tgtEl>
                                          <p:spTgt spid="102402">
                                            <p:txEl>
                                              <p:pRg st="11" end="11"/>
                                            </p:txEl>
                                          </p:spTgt>
                                        </p:tgtEl>
                                      </p:cBhvr>
                                    </p:animEffect>
                                  </p:childTnLst>
                                </p:cTn>
                              </p:par>
                            </p:childTnLst>
                          </p:cTn>
                        </p:par>
                        <p:par>
                          <p:cTn id="50" fill="hold">
                            <p:stCondLst>
                              <p:cond delay="4000"/>
                            </p:stCondLst>
                            <p:childTnLst>
                              <p:par>
                                <p:cTn id="51" presetID="18" presetClass="entr" presetSubtype="12" fill="hold" grpId="0" nodeType="afterEffect">
                                  <p:stCondLst>
                                    <p:cond delay="0"/>
                                  </p:stCondLst>
                                  <p:childTnLst>
                                    <p:set>
                                      <p:cBhvr>
                                        <p:cTn id="52" dur="1" fill="hold">
                                          <p:stCondLst>
                                            <p:cond delay="0"/>
                                          </p:stCondLst>
                                        </p:cTn>
                                        <p:tgtEl>
                                          <p:spTgt spid="102403"/>
                                        </p:tgtEl>
                                        <p:attrNameLst>
                                          <p:attrName>style.visibility</p:attrName>
                                        </p:attrNameLst>
                                      </p:cBhvr>
                                      <p:to>
                                        <p:strVal val="visible"/>
                                      </p:to>
                                    </p:set>
                                    <p:animEffect transition="in" filter="strips(downLeft)">
                                      <p:cBhvr>
                                        <p:cTn id="53" dur="2000"/>
                                        <p:tgtEl>
                                          <p:spTgt spid="102403"/>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102404"/>
                                        </p:tgtEl>
                                        <p:attrNameLst>
                                          <p:attrName>style.visibility</p:attrName>
                                        </p:attrNameLst>
                                      </p:cBhvr>
                                      <p:to>
                                        <p:strVal val="visible"/>
                                      </p:to>
                                    </p:set>
                                    <p:animEffect transition="in" filter="strips(downLeft)">
                                      <p:cBhvr>
                                        <p:cTn id="56" dur="2000"/>
                                        <p:tgtEl>
                                          <p:spTgt spid="102404"/>
                                        </p:tgtEl>
                                      </p:cBhvr>
                                    </p:animEffect>
                                  </p:childTnLst>
                                </p:cTn>
                              </p:par>
                              <p:par>
                                <p:cTn id="57" presetID="18" presetClass="entr" presetSubtype="12" fill="hold" grpId="0" nodeType="withEffect">
                                  <p:stCondLst>
                                    <p:cond delay="0"/>
                                  </p:stCondLst>
                                  <p:childTnLst>
                                    <p:set>
                                      <p:cBhvr>
                                        <p:cTn id="58" dur="1" fill="hold">
                                          <p:stCondLst>
                                            <p:cond delay="0"/>
                                          </p:stCondLst>
                                        </p:cTn>
                                        <p:tgtEl>
                                          <p:spTgt spid="102405"/>
                                        </p:tgtEl>
                                        <p:attrNameLst>
                                          <p:attrName>style.visibility</p:attrName>
                                        </p:attrNameLst>
                                      </p:cBhvr>
                                      <p:to>
                                        <p:strVal val="visible"/>
                                      </p:to>
                                    </p:set>
                                    <p:animEffect transition="in" filter="strips(downLeft)">
                                      <p:cBhvr>
                                        <p:cTn id="59" dur="2000"/>
                                        <p:tgtEl>
                                          <p:spTgt spid="102405"/>
                                        </p:tgtEl>
                                      </p:cBhvr>
                                    </p:animEffect>
                                  </p:childTnLst>
                                </p:cTn>
                              </p:par>
                              <p:par>
                                <p:cTn id="60" presetID="18" presetClass="entr" presetSubtype="12" fill="hold" grpId="0" nodeType="withEffect">
                                  <p:stCondLst>
                                    <p:cond delay="0"/>
                                  </p:stCondLst>
                                  <p:childTnLst>
                                    <p:set>
                                      <p:cBhvr>
                                        <p:cTn id="61" dur="1" fill="hold">
                                          <p:stCondLst>
                                            <p:cond delay="0"/>
                                          </p:stCondLst>
                                        </p:cTn>
                                        <p:tgtEl>
                                          <p:spTgt spid="102406"/>
                                        </p:tgtEl>
                                        <p:attrNameLst>
                                          <p:attrName>style.visibility</p:attrName>
                                        </p:attrNameLst>
                                      </p:cBhvr>
                                      <p:to>
                                        <p:strVal val="visible"/>
                                      </p:to>
                                    </p:set>
                                    <p:animEffect transition="in" filter="strips(downLeft)">
                                      <p:cBhvr>
                                        <p:cTn id="62" dur="2000"/>
                                        <p:tgtEl>
                                          <p:spTgt spid="102406"/>
                                        </p:tgtEl>
                                      </p:cBhvr>
                                    </p:animEffect>
                                  </p:childTnLst>
                                </p:cTn>
                              </p:par>
                              <p:par>
                                <p:cTn id="63" presetID="18" presetClass="entr" presetSubtype="12" fill="hold" grpId="0" nodeType="withEffect">
                                  <p:stCondLst>
                                    <p:cond delay="0"/>
                                  </p:stCondLst>
                                  <p:childTnLst>
                                    <p:set>
                                      <p:cBhvr>
                                        <p:cTn id="64" dur="1" fill="hold">
                                          <p:stCondLst>
                                            <p:cond delay="0"/>
                                          </p:stCondLst>
                                        </p:cTn>
                                        <p:tgtEl>
                                          <p:spTgt spid="102407"/>
                                        </p:tgtEl>
                                        <p:attrNameLst>
                                          <p:attrName>style.visibility</p:attrName>
                                        </p:attrNameLst>
                                      </p:cBhvr>
                                      <p:to>
                                        <p:strVal val="visible"/>
                                      </p:to>
                                    </p:set>
                                    <p:animEffect transition="in" filter="strips(downLeft)">
                                      <p:cBhvr>
                                        <p:cTn id="65" dur="2000"/>
                                        <p:tgtEl>
                                          <p:spTgt spid="102407"/>
                                        </p:tgtEl>
                                      </p:cBhvr>
                                    </p:animEffect>
                                  </p:childTnLst>
                                </p:cTn>
                              </p:par>
                              <p:par>
                                <p:cTn id="66" presetID="18" presetClass="entr" presetSubtype="12" fill="hold" grpId="0" nodeType="withEffect">
                                  <p:stCondLst>
                                    <p:cond delay="0"/>
                                  </p:stCondLst>
                                  <p:childTnLst>
                                    <p:set>
                                      <p:cBhvr>
                                        <p:cTn id="67" dur="1" fill="hold">
                                          <p:stCondLst>
                                            <p:cond delay="0"/>
                                          </p:stCondLst>
                                        </p:cTn>
                                        <p:tgtEl>
                                          <p:spTgt spid="102408"/>
                                        </p:tgtEl>
                                        <p:attrNameLst>
                                          <p:attrName>style.visibility</p:attrName>
                                        </p:attrNameLst>
                                      </p:cBhvr>
                                      <p:to>
                                        <p:strVal val="visible"/>
                                      </p:to>
                                    </p:set>
                                    <p:animEffect transition="in" filter="strips(downLeft)">
                                      <p:cBhvr>
                                        <p:cTn id="68" dur="2000"/>
                                        <p:tgtEl>
                                          <p:spTgt spid="102408"/>
                                        </p:tgtEl>
                                      </p:cBhvr>
                                    </p:animEffect>
                                  </p:childTnLst>
                                </p:cTn>
                              </p:par>
                            </p:childTnLst>
                          </p:cTn>
                        </p:par>
                        <p:par>
                          <p:cTn id="69" fill="hold">
                            <p:stCondLst>
                              <p:cond delay="6000"/>
                            </p:stCondLst>
                            <p:childTnLst>
                              <p:par>
                                <p:cTn id="70" presetID="3" presetClass="exit" presetSubtype="10" fill="hold" nodeType="afterEffect">
                                  <p:stCondLst>
                                    <p:cond delay="10000"/>
                                  </p:stCondLst>
                                  <p:childTnLst>
                                    <p:animEffect transition="out" filter="blinds(horizontal)">
                                      <p:cBhvr>
                                        <p:cTn id="71" dur="2000"/>
                                        <p:tgtEl>
                                          <p:spTgt spid="102402">
                                            <p:txEl>
                                              <p:pRg st="1" end="1"/>
                                            </p:txEl>
                                          </p:spTgt>
                                        </p:tgtEl>
                                      </p:cBhvr>
                                    </p:animEffect>
                                    <p:set>
                                      <p:cBhvr>
                                        <p:cTn id="72" dur="1" fill="hold">
                                          <p:stCondLst>
                                            <p:cond delay="1999"/>
                                          </p:stCondLst>
                                        </p:cTn>
                                        <p:tgtEl>
                                          <p:spTgt spid="102402">
                                            <p:txEl>
                                              <p:pRg st="1" end="1"/>
                                            </p:txEl>
                                          </p:spTgt>
                                        </p:tgtEl>
                                        <p:attrNameLst>
                                          <p:attrName>style.visibility</p:attrName>
                                        </p:attrNameLst>
                                      </p:cBhvr>
                                      <p:to>
                                        <p:strVal val="hidden"/>
                                      </p:to>
                                    </p:set>
                                  </p:childTnLst>
                                </p:cTn>
                              </p:par>
                            </p:childTnLst>
                          </p:cTn>
                        </p:par>
                        <p:par>
                          <p:cTn id="73" fill="hold">
                            <p:stCondLst>
                              <p:cond delay="18000"/>
                            </p:stCondLst>
                            <p:childTnLst>
                              <p:par>
                                <p:cTn id="74" presetID="3" presetClass="exit" presetSubtype="10" fill="hold" nodeType="afterEffect">
                                  <p:stCondLst>
                                    <p:cond delay="0"/>
                                  </p:stCondLst>
                                  <p:childTnLst>
                                    <p:animEffect transition="out" filter="blinds(horizontal)">
                                      <p:cBhvr>
                                        <p:cTn id="75" dur="2000"/>
                                        <p:tgtEl>
                                          <p:spTgt spid="102402">
                                            <p:txEl>
                                              <p:pRg st="4" end="4"/>
                                            </p:txEl>
                                          </p:spTgt>
                                        </p:tgtEl>
                                      </p:cBhvr>
                                    </p:animEffect>
                                    <p:set>
                                      <p:cBhvr>
                                        <p:cTn id="76" dur="1" fill="hold">
                                          <p:stCondLst>
                                            <p:cond delay="1999"/>
                                          </p:stCondLst>
                                        </p:cTn>
                                        <p:tgtEl>
                                          <p:spTgt spid="102402">
                                            <p:txEl>
                                              <p:pRg st="4" end="4"/>
                                            </p:txEl>
                                          </p:spTgt>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2000"/>
                                        <p:tgtEl>
                                          <p:spTgt spid="102402">
                                            <p:txEl>
                                              <p:pRg st="5" end="5"/>
                                            </p:txEl>
                                          </p:spTgt>
                                        </p:tgtEl>
                                      </p:cBhvr>
                                    </p:animEffect>
                                    <p:set>
                                      <p:cBhvr>
                                        <p:cTn id="79" dur="1" fill="hold">
                                          <p:stCondLst>
                                            <p:cond delay="1999"/>
                                          </p:stCondLst>
                                        </p:cTn>
                                        <p:tgtEl>
                                          <p:spTgt spid="102402">
                                            <p:txEl>
                                              <p:pRg st="5" end="5"/>
                                            </p:txEl>
                                          </p:spTgt>
                                        </p:tgtEl>
                                        <p:attrNameLst>
                                          <p:attrName>style.visibility</p:attrName>
                                        </p:attrNameLst>
                                      </p:cBhvr>
                                      <p:to>
                                        <p:strVal val="hidden"/>
                                      </p:to>
                                    </p:set>
                                  </p:childTnLst>
                                </p:cTn>
                              </p:par>
                              <p:par>
                                <p:cTn id="80" presetID="3" presetClass="exit" presetSubtype="10" fill="hold" nodeType="withEffect">
                                  <p:stCondLst>
                                    <p:cond delay="0"/>
                                  </p:stCondLst>
                                  <p:childTnLst>
                                    <p:animEffect transition="out" filter="blinds(horizontal)">
                                      <p:cBhvr>
                                        <p:cTn id="81" dur="2000"/>
                                        <p:tgtEl>
                                          <p:spTgt spid="102402">
                                            <p:txEl>
                                              <p:pRg st="6" end="6"/>
                                            </p:txEl>
                                          </p:spTgt>
                                        </p:tgtEl>
                                      </p:cBhvr>
                                    </p:animEffect>
                                    <p:set>
                                      <p:cBhvr>
                                        <p:cTn id="82" dur="1" fill="hold">
                                          <p:stCondLst>
                                            <p:cond delay="1999"/>
                                          </p:stCondLst>
                                        </p:cTn>
                                        <p:tgtEl>
                                          <p:spTgt spid="102402">
                                            <p:txEl>
                                              <p:pRg st="6" end="6"/>
                                            </p:txEl>
                                          </p:spTgt>
                                        </p:tgtEl>
                                        <p:attrNameLst>
                                          <p:attrName>style.visibility</p:attrName>
                                        </p:attrNameLst>
                                      </p:cBhvr>
                                      <p:to>
                                        <p:strVal val="hidden"/>
                                      </p:to>
                                    </p:set>
                                  </p:childTnLst>
                                </p:cTn>
                              </p:par>
                              <p:par>
                                <p:cTn id="83" presetID="3" presetClass="exit" presetSubtype="10" fill="hold" nodeType="withEffect">
                                  <p:stCondLst>
                                    <p:cond delay="0"/>
                                  </p:stCondLst>
                                  <p:childTnLst>
                                    <p:animEffect transition="out" filter="blinds(horizontal)">
                                      <p:cBhvr>
                                        <p:cTn id="84" dur="2000"/>
                                        <p:tgtEl>
                                          <p:spTgt spid="102402">
                                            <p:txEl>
                                              <p:pRg st="7" end="7"/>
                                            </p:txEl>
                                          </p:spTgt>
                                        </p:tgtEl>
                                      </p:cBhvr>
                                    </p:animEffect>
                                    <p:set>
                                      <p:cBhvr>
                                        <p:cTn id="85" dur="1" fill="hold">
                                          <p:stCondLst>
                                            <p:cond delay="1999"/>
                                          </p:stCondLst>
                                        </p:cTn>
                                        <p:tgtEl>
                                          <p:spTgt spid="102402">
                                            <p:txEl>
                                              <p:pRg st="7" end="7"/>
                                            </p:txEl>
                                          </p:spTgt>
                                        </p:tgtEl>
                                        <p:attrNameLst>
                                          <p:attrName>style.visibility</p:attrName>
                                        </p:attrNameLst>
                                      </p:cBhvr>
                                      <p:to>
                                        <p:strVal val="hidden"/>
                                      </p:to>
                                    </p:set>
                                  </p:childTnLst>
                                </p:cTn>
                              </p:par>
                              <p:par>
                                <p:cTn id="86" presetID="3" presetClass="exit" presetSubtype="10" fill="hold" nodeType="withEffect">
                                  <p:stCondLst>
                                    <p:cond delay="0"/>
                                  </p:stCondLst>
                                  <p:childTnLst>
                                    <p:animEffect transition="out" filter="blinds(horizontal)">
                                      <p:cBhvr>
                                        <p:cTn id="87" dur="2000"/>
                                        <p:tgtEl>
                                          <p:spTgt spid="102402">
                                            <p:txEl>
                                              <p:pRg st="8" end="8"/>
                                            </p:txEl>
                                          </p:spTgt>
                                        </p:tgtEl>
                                      </p:cBhvr>
                                    </p:animEffect>
                                    <p:set>
                                      <p:cBhvr>
                                        <p:cTn id="88" dur="1" fill="hold">
                                          <p:stCondLst>
                                            <p:cond delay="1999"/>
                                          </p:stCondLst>
                                        </p:cTn>
                                        <p:tgtEl>
                                          <p:spTgt spid="102402">
                                            <p:txEl>
                                              <p:pRg st="8" end="8"/>
                                            </p:txEl>
                                          </p:spTgt>
                                        </p:tgtEl>
                                        <p:attrNameLst>
                                          <p:attrName>style.visibility</p:attrName>
                                        </p:attrNameLst>
                                      </p:cBhvr>
                                      <p:to>
                                        <p:strVal val="hidden"/>
                                      </p:to>
                                    </p:set>
                                  </p:childTnLst>
                                </p:cTn>
                              </p:par>
                              <p:par>
                                <p:cTn id="89" presetID="3" presetClass="exit" presetSubtype="10" fill="hold" nodeType="withEffect">
                                  <p:stCondLst>
                                    <p:cond delay="0"/>
                                  </p:stCondLst>
                                  <p:childTnLst>
                                    <p:animEffect transition="out" filter="blinds(horizontal)">
                                      <p:cBhvr>
                                        <p:cTn id="90" dur="2000"/>
                                        <p:tgtEl>
                                          <p:spTgt spid="102402">
                                            <p:txEl>
                                              <p:pRg st="9" end="9"/>
                                            </p:txEl>
                                          </p:spTgt>
                                        </p:tgtEl>
                                      </p:cBhvr>
                                    </p:animEffect>
                                    <p:set>
                                      <p:cBhvr>
                                        <p:cTn id="91" dur="1" fill="hold">
                                          <p:stCondLst>
                                            <p:cond delay="1999"/>
                                          </p:stCondLst>
                                        </p:cTn>
                                        <p:tgtEl>
                                          <p:spTgt spid="102402">
                                            <p:txEl>
                                              <p:pRg st="9" end="9"/>
                                            </p:txEl>
                                          </p:spTgt>
                                        </p:tgtEl>
                                        <p:attrNameLst>
                                          <p:attrName>style.visibility</p:attrName>
                                        </p:attrNameLst>
                                      </p:cBhvr>
                                      <p:to>
                                        <p:strVal val="hidden"/>
                                      </p:to>
                                    </p:set>
                                  </p:childTnLst>
                                </p:cTn>
                              </p:par>
                              <p:par>
                                <p:cTn id="92" presetID="3" presetClass="exit" presetSubtype="10" fill="hold" nodeType="withEffect">
                                  <p:stCondLst>
                                    <p:cond delay="0"/>
                                  </p:stCondLst>
                                  <p:childTnLst>
                                    <p:animEffect transition="out" filter="blinds(horizontal)">
                                      <p:cBhvr>
                                        <p:cTn id="93" dur="2000"/>
                                        <p:tgtEl>
                                          <p:spTgt spid="102402">
                                            <p:txEl>
                                              <p:pRg st="10" end="10"/>
                                            </p:txEl>
                                          </p:spTgt>
                                        </p:tgtEl>
                                      </p:cBhvr>
                                    </p:animEffect>
                                    <p:set>
                                      <p:cBhvr>
                                        <p:cTn id="94" dur="1" fill="hold">
                                          <p:stCondLst>
                                            <p:cond delay="1999"/>
                                          </p:stCondLst>
                                        </p:cTn>
                                        <p:tgtEl>
                                          <p:spTgt spid="102402">
                                            <p:txEl>
                                              <p:pRg st="10" end="10"/>
                                            </p:txEl>
                                          </p:spTgt>
                                        </p:tgtEl>
                                        <p:attrNameLst>
                                          <p:attrName>style.visibility</p:attrName>
                                        </p:attrNameLst>
                                      </p:cBhvr>
                                      <p:to>
                                        <p:strVal val="hidden"/>
                                      </p:to>
                                    </p:set>
                                  </p:childTnLst>
                                </p:cTn>
                              </p:par>
                              <p:par>
                                <p:cTn id="95" presetID="3" presetClass="exit" presetSubtype="10" fill="hold" nodeType="withEffect">
                                  <p:stCondLst>
                                    <p:cond delay="0"/>
                                  </p:stCondLst>
                                  <p:childTnLst>
                                    <p:animEffect transition="out" filter="blinds(horizontal)">
                                      <p:cBhvr>
                                        <p:cTn id="96" dur="2000"/>
                                        <p:tgtEl>
                                          <p:spTgt spid="102402">
                                            <p:txEl>
                                              <p:pRg st="11" end="11"/>
                                            </p:txEl>
                                          </p:spTgt>
                                        </p:tgtEl>
                                      </p:cBhvr>
                                    </p:animEffect>
                                    <p:set>
                                      <p:cBhvr>
                                        <p:cTn id="97" dur="1" fill="hold">
                                          <p:stCondLst>
                                            <p:cond delay="1999"/>
                                          </p:stCondLst>
                                        </p:cTn>
                                        <p:tgtEl>
                                          <p:spTgt spid="102402">
                                            <p:txEl>
                                              <p:pRg st="11" end="11"/>
                                            </p:txEl>
                                          </p:spTgt>
                                        </p:tgtEl>
                                        <p:attrNameLst>
                                          <p:attrName>style.visibility</p:attrName>
                                        </p:attrNameLst>
                                      </p:cBhvr>
                                      <p:to>
                                        <p:strVal val="hidden"/>
                                      </p:to>
                                    </p:set>
                                  </p:childTnLst>
                                </p:cTn>
                              </p:par>
                              <p:par>
                                <p:cTn id="98" presetID="3" presetClass="exit" presetSubtype="10" fill="hold" nodeType="withEffect">
                                  <p:stCondLst>
                                    <p:cond delay="0"/>
                                  </p:stCondLst>
                                  <p:childTnLst>
                                    <p:animEffect transition="out" filter="blinds(horizontal)">
                                      <p:cBhvr>
                                        <p:cTn id="99" dur="2000"/>
                                        <p:tgtEl>
                                          <p:spTgt spid="102402">
                                            <p:txEl>
                                              <p:pRg st="12" end="12"/>
                                            </p:txEl>
                                          </p:spTgt>
                                        </p:tgtEl>
                                      </p:cBhvr>
                                    </p:animEffect>
                                    <p:set>
                                      <p:cBhvr>
                                        <p:cTn id="100" dur="1" fill="hold">
                                          <p:stCondLst>
                                            <p:cond delay="1999"/>
                                          </p:stCondLst>
                                        </p:cTn>
                                        <p:tgtEl>
                                          <p:spTgt spid="102402">
                                            <p:txEl>
                                              <p:pRg st="12" end="12"/>
                                            </p:txEl>
                                          </p:spTgt>
                                        </p:tgtEl>
                                        <p:attrNameLst>
                                          <p:attrName>style.visibility</p:attrName>
                                        </p:attrNameLst>
                                      </p:cBhvr>
                                      <p:to>
                                        <p:strVal val="hidden"/>
                                      </p:to>
                                    </p:set>
                                  </p:childTnLst>
                                </p:cTn>
                              </p:par>
                              <p:par>
                                <p:cTn id="101" presetID="3" presetClass="exit" presetSubtype="10" fill="hold" grpId="1" nodeType="withEffect">
                                  <p:stCondLst>
                                    <p:cond delay="0"/>
                                  </p:stCondLst>
                                  <p:childTnLst>
                                    <p:animEffect transition="out" filter="blinds(horizontal)">
                                      <p:cBhvr>
                                        <p:cTn id="102" dur="2000"/>
                                        <p:tgtEl>
                                          <p:spTgt spid="102403"/>
                                        </p:tgtEl>
                                      </p:cBhvr>
                                    </p:animEffect>
                                    <p:set>
                                      <p:cBhvr>
                                        <p:cTn id="103" dur="1" fill="hold">
                                          <p:stCondLst>
                                            <p:cond delay="1999"/>
                                          </p:stCondLst>
                                        </p:cTn>
                                        <p:tgtEl>
                                          <p:spTgt spid="102403"/>
                                        </p:tgtEl>
                                        <p:attrNameLst>
                                          <p:attrName>style.visibility</p:attrName>
                                        </p:attrNameLst>
                                      </p:cBhvr>
                                      <p:to>
                                        <p:strVal val="hidden"/>
                                      </p:to>
                                    </p:set>
                                  </p:childTnLst>
                                </p:cTn>
                              </p:par>
                              <p:par>
                                <p:cTn id="104" presetID="3" presetClass="exit" presetSubtype="10" fill="hold" grpId="1" nodeType="withEffect">
                                  <p:stCondLst>
                                    <p:cond delay="0"/>
                                  </p:stCondLst>
                                  <p:childTnLst>
                                    <p:animEffect transition="out" filter="blinds(horizontal)">
                                      <p:cBhvr>
                                        <p:cTn id="105" dur="2000"/>
                                        <p:tgtEl>
                                          <p:spTgt spid="102404"/>
                                        </p:tgtEl>
                                      </p:cBhvr>
                                    </p:animEffect>
                                    <p:set>
                                      <p:cBhvr>
                                        <p:cTn id="106" dur="1" fill="hold">
                                          <p:stCondLst>
                                            <p:cond delay="1999"/>
                                          </p:stCondLst>
                                        </p:cTn>
                                        <p:tgtEl>
                                          <p:spTgt spid="102404"/>
                                        </p:tgtEl>
                                        <p:attrNameLst>
                                          <p:attrName>style.visibility</p:attrName>
                                        </p:attrNameLst>
                                      </p:cBhvr>
                                      <p:to>
                                        <p:strVal val="hidden"/>
                                      </p:to>
                                    </p:set>
                                  </p:childTnLst>
                                </p:cTn>
                              </p:par>
                              <p:par>
                                <p:cTn id="107" presetID="3" presetClass="exit" presetSubtype="10" fill="hold" grpId="1" nodeType="withEffect">
                                  <p:stCondLst>
                                    <p:cond delay="0"/>
                                  </p:stCondLst>
                                  <p:childTnLst>
                                    <p:animEffect transition="out" filter="blinds(horizontal)">
                                      <p:cBhvr>
                                        <p:cTn id="108" dur="2000"/>
                                        <p:tgtEl>
                                          <p:spTgt spid="102405"/>
                                        </p:tgtEl>
                                      </p:cBhvr>
                                    </p:animEffect>
                                    <p:set>
                                      <p:cBhvr>
                                        <p:cTn id="109" dur="1" fill="hold">
                                          <p:stCondLst>
                                            <p:cond delay="1999"/>
                                          </p:stCondLst>
                                        </p:cTn>
                                        <p:tgtEl>
                                          <p:spTgt spid="102405"/>
                                        </p:tgtEl>
                                        <p:attrNameLst>
                                          <p:attrName>style.visibility</p:attrName>
                                        </p:attrNameLst>
                                      </p:cBhvr>
                                      <p:to>
                                        <p:strVal val="hidden"/>
                                      </p:to>
                                    </p:set>
                                  </p:childTnLst>
                                </p:cTn>
                              </p:par>
                              <p:par>
                                <p:cTn id="110" presetID="3" presetClass="exit" presetSubtype="10" fill="hold" grpId="1" nodeType="withEffect">
                                  <p:stCondLst>
                                    <p:cond delay="0"/>
                                  </p:stCondLst>
                                  <p:childTnLst>
                                    <p:animEffect transition="out" filter="blinds(horizontal)">
                                      <p:cBhvr>
                                        <p:cTn id="111" dur="2000"/>
                                        <p:tgtEl>
                                          <p:spTgt spid="102406"/>
                                        </p:tgtEl>
                                      </p:cBhvr>
                                    </p:animEffect>
                                    <p:set>
                                      <p:cBhvr>
                                        <p:cTn id="112" dur="1" fill="hold">
                                          <p:stCondLst>
                                            <p:cond delay="1999"/>
                                          </p:stCondLst>
                                        </p:cTn>
                                        <p:tgtEl>
                                          <p:spTgt spid="102406"/>
                                        </p:tgtEl>
                                        <p:attrNameLst>
                                          <p:attrName>style.visibility</p:attrName>
                                        </p:attrNameLst>
                                      </p:cBhvr>
                                      <p:to>
                                        <p:strVal val="hidden"/>
                                      </p:to>
                                    </p:set>
                                  </p:childTnLst>
                                </p:cTn>
                              </p:par>
                              <p:par>
                                <p:cTn id="113" presetID="3" presetClass="exit" presetSubtype="10" fill="hold" grpId="1" nodeType="withEffect">
                                  <p:stCondLst>
                                    <p:cond delay="0"/>
                                  </p:stCondLst>
                                  <p:childTnLst>
                                    <p:animEffect transition="out" filter="blinds(horizontal)">
                                      <p:cBhvr>
                                        <p:cTn id="114" dur="2000"/>
                                        <p:tgtEl>
                                          <p:spTgt spid="102407"/>
                                        </p:tgtEl>
                                      </p:cBhvr>
                                    </p:animEffect>
                                    <p:set>
                                      <p:cBhvr>
                                        <p:cTn id="115" dur="1" fill="hold">
                                          <p:stCondLst>
                                            <p:cond delay="1999"/>
                                          </p:stCondLst>
                                        </p:cTn>
                                        <p:tgtEl>
                                          <p:spTgt spid="102407"/>
                                        </p:tgtEl>
                                        <p:attrNameLst>
                                          <p:attrName>style.visibility</p:attrName>
                                        </p:attrNameLst>
                                      </p:cBhvr>
                                      <p:to>
                                        <p:strVal val="hidden"/>
                                      </p:to>
                                    </p:set>
                                  </p:childTnLst>
                                </p:cTn>
                              </p:par>
                              <p:par>
                                <p:cTn id="116" presetID="3" presetClass="exit" presetSubtype="10" fill="hold" grpId="1" nodeType="withEffect">
                                  <p:stCondLst>
                                    <p:cond delay="0"/>
                                  </p:stCondLst>
                                  <p:childTnLst>
                                    <p:animEffect transition="out" filter="blinds(horizontal)">
                                      <p:cBhvr>
                                        <p:cTn id="117" dur="2000"/>
                                        <p:tgtEl>
                                          <p:spTgt spid="102408"/>
                                        </p:tgtEl>
                                      </p:cBhvr>
                                    </p:animEffect>
                                    <p:set>
                                      <p:cBhvr>
                                        <p:cTn id="118" dur="1" fill="hold">
                                          <p:stCondLst>
                                            <p:cond delay="1999"/>
                                          </p:stCondLst>
                                        </p:cTn>
                                        <p:tgtEl>
                                          <p:spTgt spid="1024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animBg="1"/>
      <p:bldP spid="102403" grpId="1" animBg="1"/>
      <p:bldP spid="102404" grpId="0" animBg="1"/>
      <p:bldP spid="102404" grpId="1" animBg="1"/>
      <p:bldP spid="102405" grpId="0" animBg="1"/>
      <p:bldP spid="102405" grpId="1" animBg="1"/>
      <p:bldP spid="102406" grpId="0" animBg="1"/>
      <p:bldP spid="102406" grpId="1" animBg="1"/>
      <p:bldP spid="102407" grpId="0" animBg="1"/>
      <p:bldP spid="102407" grpId="1" animBg="1"/>
      <p:bldP spid="102408" grpId="0" animBg="1"/>
      <p:bldP spid="102408" grpId="1"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dirty="0">
                <a:latin typeface="Times New Roman" pitchFamily="18" charset="0"/>
              </a:rPr>
              <a:t>		</a:t>
            </a:r>
            <a:endParaRPr lang="en-US" sz="1600" i="1" dirty="0">
              <a:latin typeface="Times New Roman" pitchFamily="18" charset="0"/>
            </a:endParaRPr>
          </a:p>
          <a:p>
            <a:pPr>
              <a:lnSpc>
                <a:spcPct val="80000"/>
              </a:lnSpc>
              <a:buFontTx/>
              <a:buNone/>
            </a:pPr>
            <a:endParaRPr lang="en-US" sz="2000" dirty="0"/>
          </a:p>
          <a:p>
            <a:pPr>
              <a:lnSpc>
                <a:spcPct val="80000"/>
              </a:lnSpc>
              <a:buFontTx/>
              <a:buNone/>
            </a:pPr>
            <a:r>
              <a:rPr lang="el-GR" sz="2200" b="1" dirty="0">
                <a:latin typeface="Times New Roman" pitchFamily="18" charset="0"/>
              </a:rPr>
              <a:t>	</a:t>
            </a:r>
            <a:r>
              <a:rPr lang="el-GR" sz="2200" b="1" u="sng" dirty="0">
                <a:solidFill>
                  <a:schemeClr val="bg1"/>
                </a:solidFill>
                <a:latin typeface="Times New Roman" pitchFamily="18" charset="0"/>
              </a:rPr>
              <a:t>Έννοια των ενσώματων ακινητοποιήσεων βάσει των Δ.Λ.Π. </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Οι ενσώματες ακινητοποιήσεις αποτελούν συχνά το μεγαλύτερο μέρος των στοιχείων του ενεργητικού μιας επιχείρησης και, για το λόγο αυτό, παίζουν σημαντικό ρόλο στην παρουσίαση της χρηματοοικονομικής θέσης της.</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Επιπλέον, ο προσδιορισμός αν μια δαπάνη αντιπρoσωπεύει στοιχείο του ενεργητικού ή των εξόδων, μπορεί να έχει σημαντική επίδραση στα εμφανιζόμενα αποτελέσματα εκμεταλλεύσεως μιας επιχείρησης. </a:t>
            </a:r>
          </a:p>
          <a:p>
            <a:pPr>
              <a:lnSpc>
                <a:spcPct val="80000"/>
              </a:lnSpc>
              <a:buFontTx/>
              <a:buNone/>
            </a:pPr>
            <a:endParaRPr lang="el-GR" sz="2000" dirty="0">
              <a:latin typeface="Times New Roman" pitchFamily="18" charset="0"/>
            </a:endParaRPr>
          </a:p>
          <a:p>
            <a:pPr>
              <a:lnSpc>
                <a:spcPct val="80000"/>
              </a:lnSpc>
              <a:buFontTx/>
              <a:buNone/>
            </a:pPr>
            <a:r>
              <a:rPr lang="el-GR" sz="2000" dirty="0">
                <a:latin typeface="Times New Roman" pitchFamily="18" charset="0"/>
              </a:rPr>
              <a:t>	Σύμφωνα με το Δ.Λ.Π. 16 ένα στοιχείο των ενσώματων ακινητοποιήσεων πρέπει να καταχωρείται στο ενεργητικό όταν: </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α) Πιθανολογείται ότι τα μελλοντικά οικονομικά οφέλη που συνδέονται με το περιουσιακό αυτό στοιχείο θα εισρεύσουν στην επιχείρηση. Στην περίπτωση αυτή, η επιχείρηση μπορεί να εκτιμήσει με επαρκή βεβαιότητα ότι τα μελλοντικά οικονομικά οφέλη από το άνω περιουσιακό στοιχείο θα εισρεύσουν στην επιχείρηση όταν συγχρόνως έχει παραλάβει και τους κινδύνους του ίδιου περιουσιακού στοιχείου. Πριν συμβεί αυτό, η συναλλαγή για την απόκτηση του πάγιου περιουσιακού στοιχείου μπορεί να ακυρωθεί, συνήθως χωρίς ουσιαστική ποινή, οπότε το στοιχείο δεν καταχωρείται ως ενσώματη ακινητοποίηση. </a:t>
            </a:r>
          </a:p>
          <a:p>
            <a:pPr>
              <a:lnSpc>
                <a:spcPct val="80000"/>
              </a:lnSpc>
              <a:buFontTx/>
              <a:buNone/>
            </a:pPr>
            <a:r>
              <a:rPr lang="el-GR" sz="2000" dirty="0">
                <a:latin typeface="Times New Roman" pitchFamily="18" charset="0"/>
              </a:rPr>
              <a:t>     β) Η αξία κτήσεως, αυτού του στοιχείου μπορεί να αποτιμηθεί βάσιμα </a:t>
            </a:r>
          </a:p>
          <a:p>
            <a:pPr>
              <a:lnSpc>
                <a:spcPct val="80000"/>
              </a:lnSpc>
              <a:buFontTx/>
              <a:buNone/>
            </a:pP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378">
                                            <p:txEl>
                                              <p:pRg st="2" end="2"/>
                                            </p:txEl>
                                          </p:spTgt>
                                        </p:tgtEl>
                                        <p:attrNameLst>
                                          <p:attrName>style.visibility</p:attrName>
                                        </p:attrNameLst>
                                      </p:cBhvr>
                                      <p:to>
                                        <p:strVal val="visible"/>
                                      </p:to>
                                    </p:set>
                                    <p:animEffect transition="in" filter="fade">
                                      <p:cBhvr>
                                        <p:cTn id="7" dur="2000"/>
                                        <p:tgtEl>
                                          <p:spTgt spid="101378">
                                            <p:txEl>
                                              <p:pRg st="2" end="2"/>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01378">
                                            <p:txEl>
                                              <p:pRg st="4" end="4"/>
                                            </p:txEl>
                                          </p:spTgt>
                                        </p:tgtEl>
                                        <p:attrNameLst>
                                          <p:attrName>style.visibility</p:attrName>
                                        </p:attrNameLst>
                                      </p:cBhvr>
                                      <p:to>
                                        <p:strVal val="visible"/>
                                      </p:to>
                                    </p:set>
                                    <p:anim calcmode="lin" valueType="num">
                                      <p:cBhvr additive="base">
                                        <p:cTn id="11" dur="2000" fill="hold"/>
                                        <p:tgtEl>
                                          <p:spTgt spid="101378">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0137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1378">
                                            <p:txEl>
                                              <p:pRg st="5" end="5"/>
                                            </p:txEl>
                                          </p:spTgt>
                                        </p:tgtEl>
                                        <p:attrNameLst>
                                          <p:attrName>style.visibility</p:attrName>
                                        </p:attrNameLst>
                                      </p:cBhvr>
                                      <p:to>
                                        <p:strVal val="visible"/>
                                      </p:to>
                                    </p:set>
                                    <p:anim calcmode="lin" valueType="num">
                                      <p:cBhvr additive="base">
                                        <p:cTn id="15" dur="2000" fill="hold"/>
                                        <p:tgtEl>
                                          <p:spTgt spid="101378">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01378">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1378">
                                            <p:txEl>
                                              <p:pRg st="6" end="6"/>
                                            </p:txEl>
                                          </p:spTgt>
                                        </p:tgtEl>
                                        <p:attrNameLst>
                                          <p:attrName>style.visibility</p:attrName>
                                        </p:attrNameLst>
                                      </p:cBhvr>
                                      <p:to>
                                        <p:strVal val="visible"/>
                                      </p:to>
                                    </p:set>
                                    <p:anim calcmode="lin" valueType="num">
                                      <p:cBhvr additive="base">
                                        <p:cTn id="19" dur="2000" fill="hold"/>
                                        <p:tgtEl>
                                          <p:spTgt spid="101378">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01378">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1378">
                                            <p:txEl>
                                              <p:pRg st="8" end="8"/>
                                            </p:txEl>
                                          </p:spTgt>
                                        </p:tgtEl>
                                        <p:attrNameLst>
                                          <p:attrName>style.visibility</p:attrName>
                                        </p:attrNameLst>
                                      </p:cBhvr>
                                      <p:to>
                                        <p:strVal val="visible"/>
                                      </p:to>
                                    </p:set>
                                    <p:anim calcmode="lin" valueType="num">
                                      <p:cBhvr additive="base">
                                        <p:cTn id="23" dur="2000" fill="hold"/>
                                        <p:tgtEl>
                                          <p:spTgt spid="101378">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01378">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1378">
                                            <p:txEl>
                                              <p:pRg st="9" end="9"/>
                                            </p:txEl>
                                          </p:spTgt>
                                        </p:tgtEl>
                                        <p:attrNameLst>
                                          <p:attrName>style.visibility</p:attrName>
                                        </p:attrNameLst>
                                      </p:cBhvr>
                                      <p:to>
                                        <p:strVal val="visible"/>
                                      </p:to>
                                    </p:set>
                                    <p:anim calcmode="lin" valueType="num">
                                      <p:cBhvr additive="base">
                                        <p:cTn id="27" dur="2000" fill="hold"/>
                                        <p:tgtEl>
                                          <p:spTgt spid="101378">
                                            <p:txEl>
                                              <p:pRg st="9" end="9"/>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01378">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1378">
                                            <p:txEl>
                                              <p:pRg st="10" end="10"/>
                                            </p:txEl>
                                          </p:spTgt>
                                        </p:tgtEl>
                                        <p:attrNameLst>
                                          <p:attrName>style.visibility</p:attrName>
                                        </p:attrNameLst>
                                      </p:cBhvr>
                                      <p:to>
                                        <p:strVal val="visible"/>
                                      </p:to>
                                    </p:set>
                                    <p:anim calcmode="lin" valueType="num">
                                      <p:cBhvr additive="base">
                                        <p:cTn id="31" dur="2000" fill="hold"/>
                                        <p:tgtEl>
                                          <p:spTgt spid="101378">
                                            <p:txEl>
                                              <p:pRg st="10" end="10"/>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01378">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1378">
                                            <p:txEl>
                                              <p:pRg st="11" end="11"/>
                                            </p:txEl>
                                          </p:spTgt>
                                        </p:tgtEl>
                                        <p:attrNameLst>
                                          <p:attrName>style.visibility</p:attrName>
                                        </p:attrNameLst>
                                      </p:cBhvr>
                                      <p:to>
                                        <p:strVal val="visible"/>
                                      </p:to>
                                    </p:set>
                                    <p:anim calcmode="lin" valueType="num">
                                      <p:cBhvr additive="base">
                                        <p:cTn id="35" dur="2000" fill="hold"/>
                                        <p:tgtEl>
                                          <p:spTgt spid="101378">
                                            <p:txEl>
                                              <p:pRg st="11" end="11"/>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01378">
                                            <p:txEl>
                                              <p:pRg st="11" end="11"/>
                                            </p:txEl>
                                          </p:spTgt>
                                        </p:tgtEl>
                                        <p:attrNameLst>
                                          <p:attrName>ppt_y</p:attrName>
                                        </p:attrNameLst>
                                      </p:cBhvr>
                                      <p:tavLst>
                                        <p:tav tm="0">
                                          <p:val>
                                            <p:strVal val="1+#ppt_h/2"/>
                                          </p:val>
                                        </p:tav>
                                        <p:tav tm="100000">
                                          <p:val>
                                            <p:strVal val="#ppt_y"/>
                                          </p:val>
                                        </p:tav>
                                      </p:tavLst>
                                    </p:anim>
                                  </p:childTnLst>
                                </p:cTn>
                              </p:par>
                            </p:childTnLst>
                          </p:cTn>
                        </p:par>
                        <p:par>
                          <p:cTn id="37" fill="hold">
                            <p:stCondLst>
                              <p:cond delay="4000"/>
                            </p:stCondLst>
                            <p:childTnLst>
                              <p:par>
                                <p:cTn id="38" presetID="3" presetClass="exit" presetSubtype="10" fill="hold" nodeType="afterEffect">
                                  <p:stCondLst>
                                    <p:cond delay="15000"/>
                                  </p:stCondLst>
                                  <p:childTnLst>
                                    <p:animEffect transition="out" filter="blinds(horizontal)">
                                      <p:cBhvr>
                                        <p:cTn id="39" dur="2000"/>
                                        <p:tgtEl>
                                          <p:spTgt spid="101378">
                                            <p:txEl>
                                              <p:pRg st="2" end="2"/>
                                            </p:txEl>
                                          </p:spTgt>
                                        </p:tgtEl>
                                      </p:cBhvr>
                                    </p:animEffect>
                                    <p:set>
                                      <p:cBhvr>
                                        <p:cTn id="40" dur="1" fill="hold">
                                          <p:stCondLst>
                                            <p:cond delay="1999"/>
                                          </p:stCondLst>
                                        </p:cTn>
                                        <p:tgtEl>
                                          <p:spTgt spid="101378">
                                            <p:txEl>
                                              <p:pRg st="2" end="2"/>
                                            </p:txEl>
                                          </p:spTgt>
                                        </p:tgtEl>
                                        <p:attrNameLst>
                                          <p:attrName>style.visibility</p:attrName>
                                        </p:attrNameLst>
                                      </p:cBhvr>
                                      <p:to>
                                        <p:strVal val="hidden"/>
                                      </p:to>
                                    </p:set>
                                  </p:childTnLst>
                                </p:cTn>
                              </p:par>
                            </p:childTnLst>
                          </p:cTn>
                        </p:par>
                        <p:par>
                          <p:cTn id="41" fill="hold">
                            <p:stCondLst>
                              <p:cond delay="21000"/>
                            </p:stCondLst>
                            <p:childTnLst>
                              <p:par>
                                <p:cTn id="42" presetID="3" presetClass="exit" presetSubtype="10" fill="hold" nodeType="afterEffect">
                                  <p:stCondLst>
                                    <p:cond delay="0"/>
                                  </p:stCondLst>
                                  <p:childTnLst>
                                    <p:animEffect transition="out" filter="blinds(horizontal)">
                                      <p:cBhvr>
                                        <p:cTn id="43" dur="2000"/>
                                        <p:tgtEl>
                                          <p:spTgt spid="101378">
                                            <p:txEl>
                                              <p:pRg st="4" end="4"/>
                                            </p:txEl>
                                          </p:spTgt>
                                        </p:tgtEl>
                                      </p:cBhvr>
                                    </p:animEffect>
                                    <p:set>
                                      <p:cBhvr>
                                        <p:cTn id="44" dur="1" fill="hold">
                                          <p:stCondLst>
                                            <p:cond delay="1999"/>
                                          </p:stCondLst>
                                        </p:cTn>
                                        <p:tgtEl>
                                          <p:spTgt spid="101378">
                                            <p:txEl>
                                              <p:pRg st="4" end="4"/>
                                            </p:txEl>
                                          </p:spTgt>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2000"/>
                                        <p:tgtEl>
                                          <p:spTgt spid="101378">
                                            <p:txEl>
                                              <p:pRg st="5" end="5"/>
                                            </p:txEl>
                                          </p:spTgt>
                                        </p:tgtEl>
                                      </p:cBhvr>
                                    </p:animEffect>
                                    <p:set>
                                      <p:cBhvr>
                                        <p:cTn id="47" dur="1" fill="hold">
                                          <p:stCondLst>
                                            <p:cond delay="1999"/>
                                          </p:stCondLst>
                                        </p:cTn>
                                        <p:tgtEl>
                                          <p:spTgt spid="101378">
                                            <p:txEl>
                                              <p:pRg st="5" end="5"/>
                                            </p:txEl>
                                          </p:spTgt>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2000"/>
                                        <p:tgtEl>
                                          <p:spTgt spid="101378">
                                            <p:txEl>
                                              <p:pRg st="6" end="6"/>
                                            </p:txEl>
                                          </p:spTgt>
                                        </p:tgtEl>
                                      </p:cBhvr>
                                    </p:animEffect>
                                    <p:set>
                                      <p:cBhvr>
                                        <p:cTn id="50" dur="1" fill="hold">
                                          <p:stCondLst>
                                            <p:cond delay="1999"/>
                                          </p:stCondLst>
                                        </p:cTn>
                                        <p:tgtEl>
                                          <p:spTgt spid="101378">
                                            <p:txEl>
                                              <p:pRg st="6" end="6"/>
                                            </p:txEl>
                                          </p:spTgt>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2000"/>
                                        <p:tgtEl>
                                          <p:spTgt spid="101378">
                                            <p:txEl>
                                              <p:pRg st="8" end="8"/>
                                            </p:txEl>
                                          </p:spTgt>
                                        </p:tgtEl>
                                      </p:cBhvr>
                                    </p:animEffect>
                                    <p:set>
                                      <p:cBhvr>
                                        <p:cTn id="53" dur="1" fill="hold">
                                          <p:stCondLst>
                                            <p:cond delay="1999"/>
                                          </p:stCondLst>
                                        </p:cTn>
                                        <p:tgtEl>
                                          <p:spTgt spid="101378">
                                            <p:txEl>
                                              <p:pRg st="8" end="8"/>
                                            </p:txEl>
                                          </p:spTgt>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2000"/>
                                        <p:tgtEl>
                                          <p:spTgt spid="101378">
                                            <p:txEl>
                                              <p:pRg st="9" end="9"/>
                                            </p:txEl>
                                          </p:spTgt>
                                        </p:tgtEl>
                                      </p:cBhvr>
                                    </p:animEffect>
                                    <p:set>
                                      <p:cBhvr>
                                        <p:cTn id="56" dur="1" fill="hold">
                                          <p:stCondLst>
                                            <p:cond delay="1999"/>
                                          </p:stCondLst>
                                        </p:cTn>
                                        <p:tgtEl>
                                          <p:spTgt spid="101378">
                                            <p:txEl>
                                              <p:pRg st="9" end="9"/>
                                            </p:txEl>
                                          </p:spTgt>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2000"/>
                                        <p:tgtEl>
                                          <p:spTgt spid="101378">
                                            <p:txEl>
                                              <p:pRg st="10" end="10"/>
                                            </p:txEl>
                                          </p:spTgt>
                                        </p:tgtEl>
                                      </p:cBhvr>
                                    </p:animEffect>
                                    <p:set>
                                      <p:cBhvr>
                                        <p:cTn id="59" dur="1" fill="hold">
                                          <p:stCondLst>
                                            <p:cond delay="1999"/>
                                          </p:stCondLst>
                                        </p:cTn>
                                        <p:tgtEl>
                                          <p:spTgt spid="101378">
                                            <p:txEl>
                                              <p:pRg st="10" end="10"/>
                                            </p:txEl>
                                          </p:spTgt>
                                        </p:tgtEl>
                                        <p:attrNameLst>
                                          <p:attrName>style.visibility</p:attrName>
                                        </p:attrNameLst>
                                      </p:cBhvr>
                                      <p:to>
                                        <p:strVal val="hidden"/>
                                      </p:to>
                                    </p:set>
                                  </p:childTnLst>
                                </p:cTn>
                              </p:par>
                              <p:par>
                                <p:cTn id="60" presetID="3" presetClass="exit" presetSubtype="10" fill="hold" nodeType="withEffect">
                                  <p:stCondLst>
                                    <p:cond delay="0"/>
                                  </p:stCondLst>
                                  <p:childTnLst>
                                    <p:animEffect transition="out" filter="blinds(horizontal)">
                                      <p:cBhvr>
                                        <p:cTn id="61" dur="2000"/>
                                        <p:tgtEl>
                                          <p:spTgt spid="101378">
                                            <p:txEl>
                                              <p:pRg st="11" end="11"/>
                                            </p:txEl>
                                          </p:spTgt>
                                        </p:tgtEl>
                                      </p:cBhvr>
                                    </p:animEffect>
                                    <p:set>
                                      <p:cBhvr>
                                        <p:cTn id="62" dur="1" fill="hold">
                                          <p:stCondLst>
                                            <p:cond delay="1999"/>
                                          </p:stCondLst>
                                        </p:cTn>
                                        <p:tgtEl>
                                          <p:spTgt spid="101378">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dirty="0">
                <a:latin typeface="Times New Roman" pitchFamily="18" charset="0"/>
              </a:rPr>
              <a:t>		</a:t>
            </a:r>
            <a:endParaRPr lang="en-US" sz="1600" i="1" dirty="0">
              <a:latin typeface="Times New Roman" pitchFamily="18" charset="0"/>
            </a:endParaRP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Σημειώνεται ότι το Δ.Λ.Π. 16 "Περί ενσώματων ακινητοποιήσεων" δεν εφαρμόζεται για τα δάση και τους παρόμοιους φυσικούς πόρους που μπορεί να αναγεννιούνται καθώς επίσης και για τα δικαιώματα ορυχείων - μεταλλείων, την αναζήτηση και εξόρυξη ορυκτών, πετρελαίου, φυσικού αερίου και ομοίων πόρων που δεν αναγεννιούνται. Εφαρμόζεται, όμως, για τις ενσώματες ακινητοποιήσεις που χρησιμοποιούνται στην ανάπτυξη ή στη διατήρηση των δασών, ορυχείων κλπ. αρκεί να είναι δυνατός ο διαχωρισμός από τα τελευταία. </a:t>
            </a:r>
          </a:p>
          <a:p>
            <a:pPr>
              <a:lnSpc>
                <a:spcPct val="80000"/>
              </a:lnSpc>
              <a:buFontTx/>
              <a:buNone/>
            </a:pPr>
            <a:r>
              <a:rPr lang="el-GR" sz="2000" dirty="0">
                <a:latin typeface="Times New Roman" pitchFamily="18" charset="0"/>
              </a:rPr>
              <a:t>	Για τον προσδιορισμό του τι συνιστά ξεχωριστό στοιχείο των ενσώματων ακινητοποιήσεων, απαιτείται κρίση κατά την εφαρμογή των κριτηρίων του ορισμού στις συγκεκριμένες περιστάσεις ή στους συγκεκριμένους τύπους επιχειρήσεων. </a:t>
            </a:r>
          </a:p>
          <a:p>
            <a:pPr>
              <a:lnSpc>
                <a:spcPct val="80000"/>
              </a:lnSpc>
              <a:buFontTx/>
              <a:buNone/>
            </a:pPr>
            <a:endParaRPr lang="el-GR" sz="2000" b="1" dirty="0">
              <a:latin typeface="Times New Roman" pitchFamily="18" charset="0"/>
            </a:endParaRPr>
          </a:p>
          <a:p>
            <a:pPr>
              <a:lnSpc>
                <a:spcPct val="80000"/>
              </a:lnSpc>
              <a:buFontTx/>
              <a:buNone/>
            </a:pPr>
            <a:r>
              <a:rPr lang="el-GR" sz="2000" b="1" dirty="0">
                <a:latin typeface="Times New Roman" pitchFamily="18" charset="0"/>
              </a:rPr>
              <a:t>	</a:t>
            </a:r>
            <a:r>
              <a:rPr lang="el-GR" sz="2000" b="1" i="1" u="sng" dirty="0">
                <a:latin typeface="Times New Roman" pitchFamily="18" charset="0"/>
              </a:rPr>
              <a:t>Ανταλλακτικά και είδη συντηρήσεως ενσώματων ακινητοποιήσεων.</a:t>
            </a:r>
            <a:r>
              <a:rPr lang="el-GR" sz="2000" dirty="0">
                <a:latin typeface="Times New Roman" pitchFamily="18" charset="0"/>
              </a:rPr>
              <a:t> </a:t>
            </a:r>
          </a:p>
          <a:p>
            <a:pPr>
              <a:lnSpc>
                <a:spcPct val="80000"/>
              </a:lnSpc>
              <a:buFontTx/>
              <a:buNone/>
            </a:pPr>
            <a:r>
              <a:rPr lang="el-GR" sz="2000" dirty="0">
                <a:latin typeface="Times New Roman" pitchFamily="18" charset="0"/>
              </a:rPr>
              <a:t>     Πολλά ανταλλακτικά και είδη συντηρήσεως καταχωρούνται συνήθως στα αποθέματα και βαρύνουν τα έξοδα όταν αναλώνονται. Όμως, μεγαλύτερης αξίας ανταλλακτικά και εφεδρικός εξοπλισμός χαρακτηρίζονται ως ενσώματες ακινητοποιήσεις, όταν η επιχείρηση αναμένει να τα χρησιμοποιήσει για περισσότερες της μιας χρήσεως. Ομοίως, αν τα ανταλλακτικά και τα είδη συντηρήσεως μπορεί να χρησιμοποιούνται μόνο σε σχέση με ένα στοιχείο των ενσώματων ακινητoπoιήσεων και η χρήση τους αναμένεται να είναι ακανόνιστη, λoγιστικoπoιoύνται ως ενσώματες ακινητοποιήσεις και αποσβένονται σε μια χρονική περίοδο που δεν υπερβαίνει την ωφέλιμη ζωή του αντίστοιχου πάγιου στοιχείου. </a:t>
            </a:r>
            <a:endParaRPr lang="el-GR" sz="2000" b="1"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0354">
                                            <p:txEl>
                                              <p:pRg st="2" end="2"/>
                                            </p:txEl>
                                          </p:spTgt>
                                        </p:tgtEl>
                                        <p:attrNameLst>
                                          <p:attrName>style.visibility</p:attrName>
                                        </p:attrNameLst>
                                      </p:cBhvr>
                                      <p:to>
                                        <p:strVal val="visible"/>
                                      </p:to>
                                    </p:set>
                                    <p:anim calcmode="lin" valueType="num">
                                      <p:cBhvr additive="base">
                                        <p:cTn id="7" dur="2000" fill="hold"/>
                                        <p:tgtEl>
                                          <p:spTgt spid="100354">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0035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0354">
                                            <p:txEl>
                                              <p:pRg st="3" end="3"/>
                                            </p:txEl>
                                          </p:spTgt>
                                        </p:tgtEl>
                                        <p:attrNameLst>
                                          <p:attrName>style.visibility</p:attrName>
                                        </p:attrNameLst>
                                      </p:cBhvr>
                                      <p:to>
                                        <p:strVal val="visible"/>
                                      </p:to>
                                    </p:set>
                                    <p:anim calcmode="lin" valueType="num">
                                      <p:cBhvr additive="base">
                                        <p:cTn id="11" dur="2000" fill="hold"/>
                                        <p:tgtEl>
                                          <p:spTgt spid="100354">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00354">
                                            <p:txEl>
                                              <p:pRg st="3" end="3"/>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7000"/>
                                  </p:stCondLst>
                                  <p:childTnLst>
                                    <p:set>
                                      <p:cBhvr>
                                        <p:cTn id="15" dur="1" fill="hold">
                                          <p:stCondLst>
                                            <p:cond delay="0"/>
                                          </p:stCondLst>
                                        </p:cTn>
                                        <p:tgtEl>
                                          <p:spTgt spid="100354">
                                            <p:txEl>
                                              <p:pRg st="5" end="5"/>
                                            </p:txEl>
                                          </p:spTgt>
                                        </p:tgtEl>
                                        <p:attrNameLst>
                                          <p:attrName>style.visibility</p:attrName>
                                        </p:attrNameLst>
                                      </p:cBhvr>
                                      <p:to>
                                        <p:strVal val="visible"/>
                                      </p:to>
                                    </p:set>
                                    <p:anim calcmode="lin" valueType="num">
                                      <p:cBhvr additive="base">
                                        <p:cTn id="16" dur="2000" fill="hold"/>
                                        <p:tgtEl>
                                          <p:spTgt spid="100354">
                                            <p:txEl>
                                              <p:pRg st="5" end="5"/>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00354">
                                            <p:txEl>
                                              <p:pRg st="5" end="5"/>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1000"/>
                            </p:stCondLst>
                            <p:childTnLst>
                              <p:par>
                                <p:cTn id="19" presetID="2" presetClass="entr" presetSubtype="4" fill="hold" nodeType="afterEffect">
                                  <p:stCondLst>
                                    <p:cond delay="0"/>
                                  </p:stCondLst>
                                  <p:childTnLst>
                                    <p:set>
                                      <p:cBhvr>
                                        <p:cTn id="20" dur="1" fill="hold">
                                          <p:stCondLst>
                                            <p:cond delay="0"/>
                                          </p:stCondLst>
                                        </p:cTn>
                                        <p:tgtEl>
                                          <p:spTgt spid="100354">
                                            <p:txEl>
                                              <p:pRg st="6" end="6"/>
                                            </p:txEl>
                                          </p:spTgt>
                                        </p:tgtEl>
                                        <p:attrNameLst>
                                          <p:attrName>style.visibility</p:attrName>
                                        </p:attrNameLst>
                                      </p:cBhvr>
                                      <p:to>
                                        <p:strVal val="visible"/>
                                      </p:to>
                                    </p:set>
                                    <p:anim calcmode="lin" valueType="num">
                                      <p:cBhvr additive="base">
                                        <p:cTn id="21" dur="2000" fill="hold"/>
                                        <p:tgtEl>
                                          <p:spTgt spid="100354">
                                            <p:txEl>
                                              <p:pRg st="6" end="6"/>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00354">
                                            <p:txEl>
                                              <p:pRg st="6" end="6"/>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3000"/>
                            </p:stCondLst>
                            <p:childTnLst>
                              <p:par>
                                <p:cTn id="24" presetID="3" presetClass="exit" presetSubtype="10" fill="hold" nodeType="afterEffect">
                                  <p:stCondLst>
                                    <p:cond delay="10500"/>
                                  </p:stCondLst>
                                  <p:childTnLst>
                                    <p:animEffect transition="out" filter="blinds(horizontal)">
                                      <p:cBhvr>
                                        <p:cTn id="25" dur="2000"/>
                                        <p:tgtEl>
                                          <p:spTgt spid="100354">
                                            <p:txEl>
                                              <p:pRg st="2" end="2"/>
                                            </p:txEl>
                                          </p:spTgt>
                                        </p:tgtEl>
                                      </p:cBhvr>
                                    </p:animEffect>
                                    <p:set>
                                      <p:cBhvr>
                                        <p:cTn id="26" dur="1" fill="hold">
                                          <p:stCondLst>
                                            <p:cond delay="1999"/>
                                          </p:stCondLst>
                                        </p:cTn>
                                        <p:tgtEl>
                                          <p:spTgt spid="100354">
                                            <p:txEl>
                                              <p:pRg st="2" end="2"/>
                                            </p:txEl>
                                          </p:spTgt>
                                        </p:tgtEl>
                                        <p:attrNameLst>
                                          <p:attrName>style.visibility</p:attrName>
                                        </p:attrNameLst>
                                      </p:cBhvr>
                                      <p:to>
                                        <p:strVal val="hidden"/>
                                      </p:to>
                                    </p:set>
                                  </p:childTnLst>
                                </p:cTn>
                              </p:par>
                            </p:childTnLst>
                          </p:cTn>
                        </p:par>
                        <p:par>
                          <p:cTn id="27" fill="hold">
                            <p:stCondLst>
                              <p:cond delay="25500"/>
                            </p:stCondLst>
                            <p:childTnLst>
                              <p:par>
                                <p:cTn id="28" presetID="3" presetClass="exit" presetSubtype="10" fill="hold" nodeType="afterEffect">
                                  <p:stCondLst>
                                    <p:cond delay="0"/>
                                  </p:stCondLst>
                                  <p:childTnLst>
                                    <p:animEffect transition="out" filter="blinds(horizontal)">
                                      <p:cBhvr>
                                        <p:cTn id="29" dur="500"/>
                                        <p:tgtEl>
                                          <p:spTgt spid="100354">
                                            <p:txEl>
                                              <p:pRg st="3" end="3"/>
                                            </p:txEl>
                                          </p:spTgt>
                                        </p:tgtEl>
                                      </p:cBhvr>
                                    </p:animEffect>
                                    <p:set>
                                      <p:cBhvr>
                                        <p:cTn id="30" dur="1" fill="hold">
                                          <p:stCondLst>
                                            <p:cond delay="499"/>
                                          </p:stCondLst>
                                        </p:cTn>
                                        <p:tgtEl>
                                          <p:spTgt spid="100354">
                                            <p:txEl>
                                              <p:pRg st="3" end="3"/>
                                            </p:txEl>
                                          </p:spTgt>
                                        </p:tgtEl>
                                        <p:attrNameLst>
                                          <p:attrName>style.visibility</p:attrName>
                                        </p:attrNameLst>
                                      </p:cBhvr>
                                      <p:to>
                                        <p:strVal val="hidden"/>
                                      </p:to>
                                    </p:set>
                                  </p:childTnLst>
                                </p:cTn>
                              </p:par>
                            </p:childTnLst>
                          </p:cTn>
                        </p:par>
                        <p:par>
                          <p:cTn id="31" fill="hold">
                            <p:stCondLst>
                              <p:cond delay="26000"/>
                            </p:stCondLst>
                            <p:childTnLst>
                              <p:par>
                                <p:cTn id="32" presetID="3" presetClass="exit" presetSubtype="10" fill="hold" nodeType="afterEffect">
                                  <p:stCondLst>
                                    <p:cond delay="0"/>
                                  </p:stCondLst>
                                  <p:childTnLst>
                                    <p:animEffect transition="out" filter="blinds(horizontal)">
                                      <p:cBhvr>
                                        <p:cTn id="33" dur="2000"/>
                                        <p:tgtEl>
                                          <p:spTgt spid="100354">
                                            <p:txEl>
                                              <p:pRg st="5" end="5"/>
                                            </p:txEl>
                                          </p:spTgt>
                                        </p:tgtEl>
                                      </p:cBhvr>
                                    </p:animEffect>
                                    <p:set>
                                      <p:cBhvr>
                                        <p:cTn id="34" dur="1" fill="hold">
                                          <p:stCondLst>
                                            <p:cond delay="1999"/>
                                          </p:stCondLst>
                                        </p:cTn>
                                        <p:tgtEl>
                                          <p:spTgt spid="100354">
                                            <p:txEl>
                                              <p:pRg st="5" end="5"/>
                                            </p:txEl>
                                          </p:spTgt>
                                        </p:tgtEl>
                                        <p:attrNameLst>
                                          <p:attrName>style.visibility</p:attrName>
                                        </p:attrNameLst>
                                      </p:cBhvr>
                                      <p:to>
                                        <p:strVal val="hidden"/>
                                      </p:to>
                                    </p:set>
                                  </p:childTnLst>
                                </p:cTn>
                              </p:par>
                            </p:childTnLst>
                          </p:cTn>
                        </p:par>
                        <p:par>
                          <p:cTn id="35" fill="hold">
                            <p:stCondLst>
                              <p:cond delay="28000"/>
                            </p:stCondLst>
                            <p:childTnLst>
                              <p:par>
                                <p:cTn id="36" presetID="3" presetClass="exit" presetSubtype="10" fill="hold" nodeType="afterEffect">
                                  <p:stCondLst>
                                    <p:cond delay="0"/>
                                  </p:stCondLst>
                                  <p:childTnLst>
                                    <p:animEffect transition="out" filter="blinds(horizontal)">
                                      <p:cBhvr>
                                        <p:cTn id="37" dur="2000"/>
                                        <p:tgtEl>
                                          <p:spTgt spid="100354">
                                            <p:txEl>
                                              <p:pRg st="6" end="6"/>
                                            </p:txEl>
                                          </p:spTgt>
                                        </p:tgtEl>
                                      </p:cBhvr>
                                    </p:animEffect>
                                    <p:set>
                                      <p:cBhvr>
                                        <p:cTn id="38" dur="1" fill="hold">
                                          <p:stCondLst>
                                            <p:cond delay="1999"/>
                                          </p:stCondLst>
                                        </p:cTn>
                                        <p:tgtEl>
                                          <p:spTgt spid="100354">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body" idx="1"/>
          </p:nvPr>
        </p:nvSpPr>
        <p:spPr>
          <a:xfrm>
            <a:off x="0" y="0"/>
            <a:ext cx="9144000" cy="6858000"/>
          </a:xfrm>
        </p:spPr>
        <p:txBody>
          <a:bodyPr/>
          <a:lstStyle/>
          <a:p>
            <a:pPr>
              <a:buFontTx/>
              <a:buNone/>
            </a:pPr>
            <a:r>
              <a:rPr lang="el-GR" sz="2000" dirty="0">
                <a:latin typeface="Times New Roman" pitchFamily="18" charset="0"/>
              </a:rPr>
              <a:t>			</a:t>
            </a:r>
            <a:endParaRPr lang="en-US" sz="2000" i="1" dirty="0">
              <a:latin typeface="Times New Roman" pitchFamily="18" charset="0"/>
            </a:endParaRPr>
          </a:p>
          <a:p>
            <a:pPr>
              <a:buFontTx/>
              <a:buNone/>
            </a:pPr>
            <a:r>
              <a:rPr lang="el-GR" sz="2000" b="1" dirty="0">
                <a:latin typeface="Times New Roman" pitchFamily="18" charset="0"/>
              </a:rPr>
              <a:t>     </a:t>
            </a:r>
            <a:r>
              <a:rPr lang="el-GR" sz="2000" b="1" i="1" u="sng" dirty="0">
                <a:latin typeface="Times New Roman" pitchFamily="18" charset="0"/>
              </a:rPr>
              <a:t>Ενσώματες ακινητοποιήσεις με επιμέρους στοιχεία διαφορετικής διάρκειας ωφέλιμης ζωής. </a:t>
            </a:r>
          </a:p>
          <a:p>
            <a:pPr>
              <a:buFontTx/>
              <a:buNone/>
            </a:pPr>
            <a:r>
              <a:rPr lang="el-GR" sz="2000" dirty="0">
                <a:latin typeface="Times New Roman" pitchFamily="18" charset="0"/>
              </a:rPr>
              <a:t>      Σε ορισμένες περιπτώσεις, είναι σωστό να κατανέμεται η συνολική αξία κτήσεως ενός πάγιου στοιχείου στα μέρη που το συγκροτούν και να παρακολουθείται κάθε επιμέρους στοιχείο ξεχωριστά. Αυτό συμβαίνει όταν τα επιμέρους στοιχεία έχουν διαφορετική ωφέλιμη ζωή ή παρέχουν ωφέλειες στην επιχείρηση με διαφορετικό ρυθμό, ούτως ώστε να απαιτείται η χρήση διαφορετικών συντελεστών αποσβέσεων και μεθόδων.</a:t>
            </a:r>
            <a:endParaRPr lang="el-GR" sz="2000" b="1" dirty="0">
              <a:latin typeface="Times New Roman" pitchFamily="18" charset="0"/>
            </a:endParaRPr>
          </a:p>
          <a:p>
            <a:pPr>
              <a:buFontTx/>
              <a:buNone/>
            </a:pPr>
            <a:r>
              <a:rPr lang="el-GR" sz="2000" b="1" dirty="0">
                <a:latin typeface="Times New Roman" pitchFamily="18" charset="0"/>
              </a:rPr>
              <a:t>	</a:t>
            </a:r>
            <a:r>
              <a:rPr lang="el-GR" sz="2000" b="1" i="1" u="sng" dirty="0">
                <a:latin typeface="Times New Roman" pitchFamily="18" charset="0"/>
              </a:rPr>
              <a:t>Ενσώματα στοιχεία αποκτώμενα για λόγους ασφαλείας ή </a:t>
            </a:r>
            <a:r>
              <a:rPr lang="el-GR" sz="2000" b="1" i="1" u="sng" dirty="0" smtClean="0">
                <a:latin typeface="Times New Roman" pitchFamily="18" charset="0"/>
              </a:rPr>
              <a:t>περιαυτολογικούς.</a:t>
            </a:r>
            <a:endParaRPr lang="el-GR" sz="2000" b="1" i="1" u="sng" dirty="0">
              <a:latin typeface="Times New Roman" pitchFamily="18" charset="0"/>
            </a:endParaRPr>
          </a:p>
          <a:p>
            <a:pPr>
              <a:buFontTx/>
              <a:buNone/>
            </a:pPr>
            <a:r>
              <a:rPr lang="el-GR" sz="2000" dirty="0">
                <a:latin typeface="Times New Roman" pitchFamily="18" charset="0"/>
              </a:rPr>
              <a:t>     Η απόκτηση τέτοιων παγίων, μολονότι δεν αυξάνει άμεσα τα μελλοντικά οικονομικά οφέλη κάποιου υπάρχοντος πάγιου στοιχείου, μπορεί να είναι αναγκαία για να λάβει η επιχείρηση τα μελλοντικά οικονομικά οφέλη από άλλα πάγια στοιχεία της. </a:t>
            </a:r>
          </a:p>
          <a:p>
            <a:pPr>
              <a:buFontTx/>
              <a:buNone/>
            </a:pPr>
            <a:r>
              <a:rPr lang="el-GR" sz="2000" dirty="0">
                <a:latin typeface="Times New Roman" pitchFamily="18" charset="0"/>
              </a:rPr>
              <a:t> 	</a:t>
            </a:r>
            <a:r>
              <a:rPr lang="el-GR" sz="2000" b="1" i="1" u="sng" dirty="0">
                <a:latin typeface="Times New Roman" pitchFamily="18" charset="0"/>
              </a:rPr>
              <a:t>Μεταβολές ενσώματων ακινητοποιήσεων</a:t>
            </a:r>
            <a:r>
              <a:rPr lang="el-GR" sz="2000" b="1" u="sng" dirty="0">
                <a:latin typeface="Times New Roman" pitchFamily="18" charset="0"/>
              </a:rPr>
              <a:t> </a:t>
            </a:r>
          </a:p>
          <a:p>
            <a:pPr>
              <a:buFontTx/>
              <a:buNone/>
            </a:pPr>
            <a:r>
              <a:rPr lang="el-GR" sz="2000" dirty="0">
                <a:latin typeface="Times New Roman" pitchFamily="18" charset="0"/>
              </a:rPr>
              <a:t>	Οι ενσώματες ακινητοποιήσεις κατά τη διάρκεια της χρήσεως μεταβάλλονται είτε θετικά είτε αρνητικά, δηλαδή αυξάνονται και μειώνονται. Οι κυριότερες μεταβολές των ενσώματων ακινητοποιήσεων είναι οι εξής: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9330">
                                            <p:txEl>
                                              <p:pRg st="1" end="1"/>
                                            </p:txEl>
                                          </p:spTgt>
                                        </p:tgtEl>
                                        <p:attrNameLst>
                                          <p:attrName>style.visibility</p:attrName>
                                        </p:attrNameLst>
                                      </p:cBhvr>
                                      <p:to>
                                        <p:strVal val="visible"/>
                                      </p:to>
                                    </p:set>
                                    <p:anim calcmode="lin" valueType="num">
                                      <p:cBhvr>
                                        <p:cTn id="7" dur="2000" fill="hold"/>
                                        <p:tgtEl>
                                          <p:spTgt spid="99330">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99330">
                                            <p:txEl>
                                              <p:pRg st="1" end="1"/>
                                            </p:txEl>
                                          </p:spTgt>
                                        </p:tgtEl>
                                        <p:attrNameLst>
                                          <p:attrName>ppt_h</p:attrName>
                                        </p:attrNameLst>
                                      </p:cBhvr>
                                      <p:tavLst>
                                        <p:tav tm="0">
                                          <p:val>
                                            <p:fltVal val="0"/>
                                          </p:val>
                                        </p:tav>
                                        <p:tav tm="100000">
                                          <p:val>
                                            <p:strVal val="#ppt_h"/>
                                          </p:val>
                                        </p:tav>
                                      </p:tavLst>
                                    </p:anim>
                                    <p:animEffect transition="in" filter="fade">
                                      <p:cBhvr>
                                        <p:cTn id="9" dur="2000"/>
                                        <p:tgtEl>
                                          <p:spTgt spid="99330">
                                            <p:txEl>
                                              <p:pRg st="1" end="1"/>
                                            </p:txEl>
                                          </p:spTgt>
                                        </p:tgtEl>
                                      </p:cBhvr>
                                    </p:animEffec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99330">
                                            <p:txEl>
                                              <p:pRg st="2" end="2"/>
                                            </p:txEl>
                                          </p:spTgt>
                                        </p:tgtEl>
                                        <p:attrNameLst>
                                          <p:attrName>style.visibility</p:attrName>
                                        </p:attrNameLst>
                                      </p:cBhvr>
                                      <p:to>
                                        <p:strVal val="visible"/>
                                      </p:to>
                                    </p:set>
                                    <p:anim calcmode="lin" valueType="num">
                                      <p:cBhvr additive="base">
                                        <p:cTn id="13" dur="2000" fill="hold"/>
                                        <p:tgtEl>
                                          <p:spTgt spid="99330">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99330">
                                            <p:txEl>
                                              <p:pRg st="2" end="2"/>
                                            </p:txEl>
                                          </p:spTgt>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53" presetClass="entr" presetSubtype="0" fill="hold" nodeType="afterEffect">
                                  <p:stCondLst>
                                    <p:cond delay="7000"/>
                                  </p:stCondLst>
                                  <p:childTnLst>
                                    <p:set>
                                      <p:cBhvr>
                                        <p:cTn id="17" dur="1" fill="hold">
                                          <p:stCondLst>
                                            <p:cond delay="0"/>
                                          </p:stCondLst>
                                        </p:cTn>
                                        <p:tgtEl>
                                          <p:spTgt spid="99330">
                                            <p:txEl>
                                              <p:pRg st="3" end="3"/>
                                            </p:txEl>
                                          </p:spTgt>
                                        </p:tgtEl>
                                        <p:attrNameLst>
                                          <p:attrName>style.visibility</p:attrName>
                                        </p:attrNameLst>
                                      </p:cBhvr>
                                      <p:to>
                                        <p:strVal val="visible"/>
                                      </p:to>
                                    </p:set>
                                    <p:anim calcmode="lin" valueType="num">
                                      <p:cBhvr>
                                        <p:cTn id="18" dur="2000" fill="hold"/>
                                        <p:tgtEl>
                                          <p:spTgt spid="99330">
                                            <p:txEl>
                                              <p:pRg st="3" end="3"/>
                                            </p:txEl>
                                          </p:spTgt>
                                        </p:tgtEl>
                                        <p:attrNameLst>
                                          <p:attrName>ppt_w</p:attrName>
                                        </p:attrNameLst>
                                      </p:cBhvr>
                                      <p:tavLst>
                                        <p:tav tm="0">
                                          <p:val>
                                            <p:fltVal val="0"/>
                                          </p:val>
                                        </p:tav>
                                        <p:tav tm="100000">
                                          <p:val>
                                            <p:strVal val="#ppt_w"/>
                                          </p:val>
                                        </p:tav>
                                      </p:tavLst>
                                    </p:anim>
                                    <p:anim calcmode="lin" valueType="num">
                                      <p:cBhvr>
                                        <p:cTn id="19" dur="2000" fill="hold"/>
                                        <p:tgtEl>
                                          <p:spTgt spid="99330">
                                            <p:txEl>
                                              <p:pRg st="3" end="3"/>
                                            </p:txEl>
                                          </p:spTgt>
                                        </p:tgtEl>
                                        <p:attrNameLst>
                                          <p:attrName>ppt_h</p:attrName>
                                        </p:attrNameLst>
                                      </p:cBhvr>
                                      <p:tavLst>
                                        <p:tav tm="0">
                                          <p:val>
                                            <p:fltVal val="0"/>
                                          </p:val>
                                        </p:tav>
                                        <p:tav tm="100000">
                                          <p:val>
                                            <p:strVal val="#ppt_h"/>
                                          </p:val>
                                        </p:tav>
                                      </p:tavLst>
                                    </p:anim>
                                    <p:animEffect transition="in" filter="fade">
                                      <p:cBhvr>
                                        <p:cTn id="20" dur="2000"/>
                                        <p:tgtEl>
                                          <p:spTgt spid="99330">
                                            <p:txEl>
                                              <p:pRg st="3" end="3"/>
                                            </p:txEl>
                                          </p:spTgt>
                                        </p:tgtEl>
                                      </p:cBhvr>
                                    </p:animEffect>
                                  </p:childTnLst>
                                </p:cTn>
                              </p:par>
                            </p:childTnLst>
                          </p:cTn>
                        </p:par>
                        <p:par>
                          <p:cTn id="21" fill="hold">
                            <p:stCondLst>
                              <p:cond delay="13000"/>
                            </p:stCondLst>
                            <p:childTnLst>
                              <p:par>
                                <p:cTn id="22" presetID="2" presetClass="entr" presetSubtype="4" fill="hold" nodeType="afterEffect">
                                  <p:stCondLst>
                                    <p:cond delay="0"/>
                                  </p:stCondLst>
                                  <p:childTnLst>
                                    <p:set>
                                      <p:cBhvr>
                                        <p:cTn id="23" dur="1" fill="hold">
                                          <p:stCondLst>
                                            <p:cond delay="0"/>
                                          </p:stCondLst>
                                        </p:cTn>
                                        <p:tgtEl>
                                          <p:spTgt spid="99330">
                                            <p:txEl>
                                              <p:pRg st="4" end="4"/>
                                            </p:txEl>
                                          </p:spTgt>
                                        </p:tgtEl>
                                        <p:attrNameLst>
                                          <p:attrName>style.visibility</p:attrName>
                                        </p:attrNameLst>
                                      </p:cBhvr>
                                      <p:to>
                                        <p:strVal val="visible"/>
                                      </p:to>
                                    </p:set>
                                    <p:anim calcmode="lin" valueType="num">
                                      <p:cBhvr additive="base">
                                        <p:cTn id="24" dur="2000" fill="hold"/>
                                        <p:tgtEl>
                                          <p:spTgt spid="99330">
                                            <p:txEl>
                                              <p:pRg st="4" end="4"/>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99330">
                                            <p:txEl>
                                              <p:pRg st="4" end="4"/>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0"/>
                            </p:stCondLst>
                            <p:childTnLst>
                              <p:par>
                                <p:cTn id="27" presetID="53" presetClass="entr" presetSubtype="0" fill="hold" nodeType="afterEffect">
                                  <p:stCondLst>
                                    <p:cond delay="0"/>
                                  </p:stCondLst>
                                  <p:childTnLst>
                                    <p:set>
                                      <p:cBhvr>
                                        <p:cTn id="28" dur="1" fill="hold">
                                          <p:stCondLst>
                                            <p:cond delay="0"/>
                                          </p:stCondLst>
                                        </p:cTn>
                                        <p:tgtEl>
                                          <p:spTgt spid="99330">
                                            <p:txEl>
                                              <p:pRg st="5" end="5"/>
                                            </p:txEl>
                                          </p:spTgt>
                                        </p:tgtEl>
                                        <p:attrNameLst>
                                          <p:attrName>style.visibility</p:attrName>
                                        </p:attrNameLst>
                                      </p:cBhvr>
                                      <p:to>
                                        <p:strVal val="visible"/>
                                      </p:to>
                                    </p:set>
                                    <p:anim calcmode="lin" valueType="num">
                                      <p:cBhvr>
                                        <p:cTn id="29" dur="2000" fill="hold"/>
                                        <p:tgtEl>
                                          <p:spTgt spid="99330">
                                            <p:txEl>
                                              <p:pRg st="5" end="5"/>
                                            </p:txEl>
                                          </p:spTgt>
                                        </p:tgtEl>
                                        <p:attrNameLst>
                                          <p:attrName>ppt_w</p:attrName>
                                        </p:attrNameLst>
                                      </p:cBhvr>
                                      <p:tavLst>
                                        <p:tav tm="0">
                                          <p:val>
                                            <p:fltVal val="0"/>
                                          </p:val>
                                        </p:tav>
                                        <p:tav tm="100000">
                                          <p:val>
                                            <p:strVal val="#ppt_w"/>
                                          </p:val>
                                        </p:tav>
                                      </p:tavLst>
                                    </p:anim>
                                    <p:anim calcmode="lin" valueType="num">
                                      <p:cBhvr>
                                        <p:cTn id="30" dur="2000" fill="hold"/>
                                        <p:tgtEl>
                                          <p:spTgt spid="99330">
                                            <p:txEl>
                                              <p:pRg st="5" end="5"/>
                                            </p:txEl>
                                          </p:spTgt>
                                        </p:tgtEl>
                                        <p:attrNameLst>
                                          <p:attrName>ppt_h</p:attrName>
                                        </p:attrNameLst>
                                      </p:cBhvr>
                                      <p:tavLst>
                                        <p:tav tm="0">
                                          <p:val>
                                            <p:fltVal val="0"/>
                                          </p:val>
                                        </p:tav>
                                        <p:tav tm="100000">
                                          <p:val>
                                            <p:strVal val="#ppt_h"/>
                                          </p:val>
                                        </p:tav>
                                      </p:tavLst>
                                    </p:anim>
                                    <p:animEffect transition="in" filter="fade">
                                      <p:cBhvr>
                                        <p:cTn id="31" dur="2000"/>
                                        <p:tgtEl>
                                          <p:spTgt spid="99330">
                                            <p:txEl>
                                              <p:pRg st="5" end="5"/>
                                            </p:txEl>
                                          </p:spTgt>
                                        </p:tgtEl>
                                      </p:cBhvr>
                                    </p:animEffect>
                                  </p:childTnLst>
                                </p:cTn>
                              </p:par>
                            </p:childTnLst>
                          </p:cTn>
                        </p:par>
                        <p:par>
                          <p:cTn id="32" fill="hold">
                            <p:stCondLst>
                              <p:cond delay="17000"/>
                            </p:stCondLst>
                            <p:childTnLst>
                              <p:par>
                                <p:cTn id="33" presetID="2" presetClass="entr" presetSubtype="4" fill="hold" nodeType="afterEffect">
                                  <p:stCondLst>
                                    <p:cond delay="0"/>
                                  </p:stCondLst>
                                  <p:childTnLst>
                                    <p:set>
                                      <p:cBhvr>
                                        <p:cTn id="34" dur="1" fill="hold">
                                          <p:stCondLst>
                                            <p:cond delay="0"/>
                                          </p:stCondLst>
                                        </p:cTn>
                                        <p:tgtEl>
                                          <p:spTgt spid="99330">
                                            <p:txEl>
                                              <p:pRg st="6" end="6"/>
                                            </p:txEl>
                                          </p:spTgt>
                                        </p:tgtEl>
                                        <p:attrNameLst>
                                          <p:attrName>style.visibility</p:attrName>
                                        </p:attrNameLst>
                                      </p:cBhvr>
                                      <p:to>
                                        <p:strVal val="visible"/>
                                      </p:to>
                                    </p:set>
                                    <p:anim calcmode="lin" valueType="num">
                                      <p:cBhvr additive="base">
                                        <p:cTn id="35" dur="2000" fill="hold"/>
                                        <p:tgtEl>
                                          <p:spTgt spid="99330">
                                            <p:txEl>
                                              <p:pRg st="6" end="6"/>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99330">
                                            <p:txEl>
                                              <p:pRg st="6" end="6"/>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9000"/>
                            </p:stCondLst>
                            <p:childTnLst>
                              <p:par>
                                <p:cTn id="38" presetID="3" presetClass="exit" presetSubtype="10" fill="hold" nodeType="afterEffect">
                                  <p:stCondLst>
                                    <p:cond delay="10000"/>
                                  </p:stCondLst>
                                  <p:childTnLst>
                                    <p:animEffect transition="out" filter="blinds(horizontal)">
                                      <p:cBhvr>
                                        <p:cTn id="39" dur="2000"/>
                                        <p:tgtEl>
                                          <p:spTgt spid="99330">
                                            <p:txEl>
                                              <p:pRg st="1" end="1"/>
                                            </p:txEl>
                                          </p:spTgt>
                                        </p:tgtEl>
                                      </p:cBhvr>
                                    </p:animEffect>
                                    <p:set>
                                      <p:cBhvr>
                                        <p:cTn id="40" dur="1" fill="hold">
                                          <p:stCondLst>
                                            <p:cond delay="1999"/>
                                          </p:stCondLst>
                                        </p:cTn>
                                        <p:tgtEl>
                                          <p:spTgt spid="99330">
                                            <p:txEl>
                                              <p:pRg st="1" end="1"/>
                                            </p:txEl>
                                          </p:spTgt>
                                        </p:tgtEl>
                                        <p:attrNameLst>
                                          <p:attrName>style.visibility</p:attrName>
                                        </p:attrNameLst>
                                      </p:cBhvr>
                                      <p:to>
                                        <p:strVal val="hidden"/>
                                      </p:to>
                                    </p:set>
                                  </p:childTnLst>
                                </p:cTn>
                              </p:par>
                            </p:childTnLst>
                          </p:cTn>
                        </p:par>
                        <p:par>
                          <p:cTn id="41" fill="hold">
                            <p:stCondLst>
                              <p:cond delay="31000"/>
                            </p:stCondLst>
                            <p:childTnLst>
                              <p:par>
                                <p:cTn id="42" presetID="3" presetClass="exit" presetSubtype="10" fill="hold" nodeType="afterEffect">
                                  <p:stCondLst>
                                    <p:cond delay="0"/>
                                  </p:stCondLst>
                                  <p:childTnLst>
                                    <p:animEffect transition="out" filter="blinds(horizontal)">
                                      <p:cBhvr>
                                        <p:cTn id="43" dur="2000"/>
                                        <p:tgtEl>
                                          <p:spTgt spid="99330">
                                            <p:txEl>
                                              <p:pRg st="2" end="2"/>
                                            </p:txEl>
                                          </p:spTgt>
                                        </p:tgtEl>
                                      </p:cBhvr>
                                    </p:animEffect>
                                    <p:set>
                                      <p:cBhvr>
                                        <p:cTn id="44" dur="1" fill="hold">
                                          <p:stCondLst>
                                            <p:cond delay="1999"/>
                                          </p:stCondLst>
                                        </p:cTn>
                                        <p:tgtEl>
                                          <p:spTgt spid="99330">
                                            <p:txEl>
                                              <p:pRg st="2" end="2"/>
                                            </p:txEl>
                                          </p:spTgt>
                                        </p:tgtEl>
                                        <p:attrNameLst>
                                          <p:attrName>style.visibility</p:attrName>
                                        </p:attrNameLst>
                                      </p:cBhvr>
                                      <p:to>
                                        <p:strVal val="hidden"/>
                                      </p:to>
                                    </p:set>
                                  </p:childTnLst>
                                </p:cTn>
                              </p:par>
                            </p:childTnLst>
                          </p:cTn>
                        </p:par>
                        <p:par>
                          <p:cTn id="45" fill="hold">
                            <p:stCondLst>
                              <p:cond delay="33000"/>
                            </p:stCondLst>
                            <p:childTnLst>
                              <p:par>
                                <p:cTn id="46" presetID="3" presetClass="exit" presetSubtype="10" fill="hold" nodeType="afterEffect">
                                  <p:stCondLst>
                                    <p:cond delay="0"/>
                                  </p:stCondLst>
                                  <p:childTnLst>
                                    <p:animEffect transition="out" filter="blinds(horizontal)">
                                      <p:cBhvr>
                                        <p:cTn id="47" dur="2000"/>
                                        <p:tgtEl>
                                          <p:spTgt spid="99330">
                                            <p:txEl>
                                              <p:pRg st="3" end="3"/>
                                            </p:txEl>
                                          </p:spTgt>
                                        </p:tgtEl>
                                      </p:cBhvr>
                                    </p:animEffect>
                                    <p:set>
                                      <p:cBhvr>
                                        <p:cTn id="48" dur="1" fill="hold">
                                          <p:stCondLst>
                                            <p:cond delay="1999"/>
                                          </p:stCondLst>
                                        </p:cTn>
                                        <p:tgtEl>
                                          <p:spTgt spid="99330">
                                            <p:txEl>
                                              <p:pRg st="3" end="3"/>
                                            </p:txEl>
                                          </p:spTgt>
                                        </p:tgtEl>
                                        <p:attrNameLst>
                                          <p:attrName>style.visibility</p:attrName>
                                        </p:attrNameLst>
                                      </p:cBhvr>
                                      <p:to>
                                        <p:strVal val="hidden"/>
                                      </p:to>
                                    </p:set>
                                  </p:childTnLst>
                                </p:cTn>
                              </p:par>
                            </p:childTnLst>
                          </p:cTn>
                        </p:par>
                        <p:par>
                          <p:cTn id="49" fill="hold">
                            <p:stCondLst>
                              <p:cond delay="35000"/>
                            </p:stCondLst>
                            <p:childTnLst>
                              <p:par>
                                <p:cTn id="50" presetID="3" presetClass="exit" presetSubtype="10" fill="hold" nodeType="afterEffect">
                                  <p:stCondLst>
                                    <p:cond delay="0"/>
                                  </p:stCondLst>
                                  <p:childTnLst>
                                    <p:animEffect transition="out" filter="blinds(horizontal)">
                                      <p:cBhvr>
                                        <p:cTn id="51" dur="2000"/>
                                        <p:tgtEl>
                                          <p:spTgt spid="99330">
                                            <p:txEl>
                                              <p:pRg st="4" end="4"/>
                                            </p:txEl>
                                          </p:spTgt>
                                        </p:tgtEl>
                                      </p:cBhvr>
                                    </p:animEffect>
                                    <p:set>
                                      <p:cBhvr>
                                        <p:cTn id="52" dur="1" fill="hold">
                                          <p:stCondLst>
                                            <p:cond delay="1999"/>
                                          </p:stCondLst>
                                        </p:cTn>
                                        <p:tgtEl>
                                          <p:spTgt spid="99330">
                                            <p:txEl>
                                              <p:pRg st="4" end="4"/>
                                            </p:txEl>
                                          </p:spTgt>
                                        </p:tgtEl>
                                        <p:attrNameLst>
                                          <p:attrName>style.visibility</p:attrName>
                                        </p:attrNameLst>
                                      </p:cBhvr>
                                      <p:to>
                                        <p:strVal val="hidden"/>
                                      </p:to>
                                    </p:set>
                                  </p:childTnLst>
                                </p:cTn>
                              </p:par>
                            </p:childTnLst>
                          </p:cTn>
                        </p:par>
                        <p:par>
                          <p:cTn id="53" fill="hold">
                            <p:stCondLst>
                              <p:cond delay="37000"/>
                            </p:stCondLst>
                            <p:childTnLst>
                              <p:par>
                                <p:cTn id="54" presetID="3" presetClass="exit" presetSubtype="10" fill="hold" nodeType="afterEffect">
                                  <p:stCondLst>
                                    <p:cond delay="0"/>
                                  </p:stCondLst>
                                  <p:childTnLst>
                                    <p:animEffect transition="out" filter="blinds(horizontal)">
                                      <p:cBhvr>
                                        <p:cTn id="55" dur="2000"/>
                                        <p:tgtEl>
                                          <p:spTgt spid="99330">
                                            <p:txEl>
                                              <p:pRg st="5" end="5"/>
                                            </p:txEl>
                                          </p:spTgt>
                                        </p:tgtEl>
                                      </p:cBhvr>
                                    </p:animEffect>
                                    <p:set>
                                      <p:cBhvr>
                                        <p:cTn id="56" dur="1" fill="hold">
                                          <p:stCondLst>
                                            <p:cond delay="1999"/>
                                          </p:stCondLst>
                                        </p:cTn>
                                        <p:tgtEl>
                                          <p:spTgt spid="99330">
                                            <p:txEl>
                                              <p:pRg st="5" end="5"/>
                                            </p:txEl>
                                          </p:spTgt>
                                        </p:tgtEl>
                                        <p:attrNameLst>
                                          <p:attrName>style.visibility</p:attrName>
                                        </p:attrNameLst>
                                      </p:cBhvr>
                                      <p:to>
                                        <p:strVal val="hidden"/>
                                      </p:to>
                                    </p:set>
                                  </p:childTnLst>
                                </p:cTn>
                              </p:par>
                            </p:childTnLst>
                          </p:cTn>
                        </p:par>
                        <p:par>
                          <p:cTn id="57" fill="hold">
                            <p:stCondLst>
                              <p:cond delay="39000"/>
                            </p:stCondLst>
                            <p:childTnLst>
                              <p:par>
                                <p:cTn id="58" presetID="3" presetClass="exit" presetSubtype="10" fill="hold" nodeType="afterEffect">
                                  <p:stCondLst>
                                    <p:cond delay="0"/>
                                  </p:stCondLst>
                                  <p:childTnLst>
                                    <p:animEffect transition="out" filter="blinds(horizontal)">
                                      <p:cBhvr>
                                        <p:cTn id="59" dur="2000"/>
                                        <p:tgtEl>
                                          <p:spTgt spid="99330">
                                            <p:txEl>
                                              <p:pRg st="6" end="6"/>
                                            </p:txEl>
                                          </p:spTgt>
                                        </p:tgtEl>
                                      </p:cBhvr>
                                    </p:animEffect>
                                    <p:set>
                                      <p:cBhvr>
                                        <p:cTn id="60" dur="1" fill="hold">
                                          <p:stCondLst>
                                            <p:cond delay="1999"/>
                                          </p:stCondLst>
                                        </p:cTn>
                                        <p:tgtEl>
                                          <p:spTgt spid="99330">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0" y="0"/>
            <a:ext cx="9144000" cy="6858000"/>
          </a:xfrm>
        </p:spPr>
        <p:txBody>
          <a:bodyPr>
            <a:normAutofit/>
          </a:bodyPr>
          <a:lstStyle/>
          <a:p>
            <a:pPr>
              <a:lnSpc>
                <a:spcPct val="80000"/>
              </a:lnSpc>
              <a:buFontTx/>
              <a:buNone/>
            </a:pPr>
            <a:endParaRPr lang="en-US" sz="1600" i="1" dirty="0">
              <a:latin typeface="Times New Roman" pitchFamily="18" charset="0"/>
            </a:endParaRPr>
          </a:p>
          <a:p>
            <a:pPr>
              <a:lnSpc>
                <a:spcPct val="80000"/>
              </a:lnSpc>
              <a:buFontTx/>
              <a:buNone/>
            </a:pPr>
            <a:endParaRPr lang="en-US" sz="2000" b="1" dirty="0"/>
          </a:p>
          <a:p>
            <a:pPr>
              <a:lnSpc>
                <a:spcPct val="80000"/>
              </a:lnSpc>
              <a:buFontTx/>
              <a:buNone/>
            </a:pPr>
            <a:r>
              <a:rPr lang="el-GR" sz="2000" b="1" dirty="0">
                <a:latin typeface="Times New Roman" pitchFamily="18" charset="0"/>
              </a:rPr>
              <a:t>	</a:t>
            </a:r>
            <a:r>
              <a:rPr lang="el-GR" sz="2000" b="1" dirty="0">
                <a:solidFill>
                  <a:srgbClr val="660066"/>
                </a:solidFill>
                <a:latin typeface="Times New Roman" pitchFamily="18" charset="0"/>
              </a:rPr>
              <a:t>Αυξήσεις οριστικές</a:t>
            </a:r>
            <a:r>
              <a:rPr lang="el-GR" sz="2000" dirty="0">
                <a:solidFill>
                  <a:srgbClr val="660066"/>
                </a:solidFill>
                <a:latin typeface="Times New Roman" pitchFamily="18" charset="0"/>
              </a:rPr>
              <a:t>         	</a:t>
            </a:r>
            <a:r>
              <a:rPr lang="el-GR" sz="2000" b="1" dirty="0">
                <a:solidFill>
                  <a:srgbClr val="660066"/>
                </a:solidFill>
                <a:latin typeface="Times New Roman" pitchFamily="18" charset="0"/>
              </a:rPr>
              <a:t>  Μειώσεις οριστικές</a:t>
            </a:r>
            <a:endParaRPr lang="el-GR" sz="2000" dirty="0">
              <a:solidFill>
                <a:srgbClr val="660066"/>
              </a:solidFill>
              <a:latin typeface="Times New Roman" pitchFamily="18" charset="0"/>
            </a:endParaRPr>
          </a:p>
          <a:p>
            <a:pPr>
              <a:lnSpc>
                <a:spcPct val="80000"/>
              </a:lnSpc>
              <a:buFontTx/>
              <a:buNone/>
            </a:pPr>
            <a:r>
              <a:rPr lang="el-GR" sz="2000" dirty="0">
                <a:latin typeface="Times New Roman" pitchFamily="18" charset="0"/>
              </a:rPr>
              <a:t>	Αγορά			  Πώληση</a:t>
            </a:r>
          </a:p>
          <a:p>
            <a:pPr>
              <a:lnSpc>
                <a:spcPct val="80000"/>
              </a:lnSpc>
              <a:buFontTx/>
              <a:buNone/>
            </a:pPr>
            <a:r>
              <a:rPr lang="el-GR" sz="2000" dirty="0">
                <a:latin typeface="Times New Roman" pitchFamily="18" charset="0"/>
              </a:rPr>
              <a:t>	Ιδιοκατασκευή  		  Κατεδάφιση, καταστροφή</a:t>
            </a:r>
          </a:p>
          <a:p>
            <a:pPr>
              <a:lnSpc>
                <a:spcPct val="80000"/>
              </a:lnSpc>
              <a:buFontTx/>
              <a:buNone/>
            </a:pPr>
            <a:r>
              <a:rPr lang="el-GR" sz="2000" dirty="0">
                <a:latin typeface="Times New Roman" pitchFamily="18" charset="0"/>
              </a:rPr>
              <a:t>	Δωρεά από τρίτο		  Δωρεά σε τρίτο</a:t>
            </a:r>
          </a:p>
          <a:p>
            <a:pPr>
              <a:lnSpc>
                <a:spcPct val="80000"/>
              </a:lnSpc>
              <a:buFontTx/>
              <a:buNone/>
            </a:pPr>
            <a:r>
              <a:rPr lang="el-GR" sz="2000" dirty="0">
                <a:latin typeface="Times New Roman" pitchFamily="18" charset="0"/>
              </a:rPr>
              <a:t>	Εισφορά από τρίτο		  Εισφορά σε τρίτο </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a:t>
            </a:r>
            <a:r>
              <a:rPr lang="el-GR" sz="2000" b="1" dirty="0">
                <a:solidFill>
                  <a:srgbClr val="660066"/>
                </a:solidFill>
                <a:latin typeface="Times New Roman" pitchFamily="18" charset="0"/>
              </a:rPr>
              <a:t>Μειώσεις κατά πρόβλεψη </a:t>
            </a:r>
            <a:endParaRPr lang="el-GR" sz="2000" dirty="0">
              <a:solidFill>
                <a:srgbClr val="660066"/>
              </a:solidFill>
              <a:latin typeface="Times New Roman" pitchFamily="18" charset="0"/>
            </a:endParaRPr>
          </a:p>
          <a:p>
            <a:pPr>
              <a:lnSpc>
                <a:spcPct val="80000"/>
              </a:lnSpc>
              <a:buFontTx/>
              <a:buNone/>
            </a:pPr>
            <a:r>
              <a:rPr lang="el-GR" sz="2000" dirty="0">
                <a:latin typeface="Times New Roman" pitchFamily="18" charset="0"/>
              </a:rPr>
              <a:t>	Αναπροσαρμογή αξίας     	 Πρόβλεψη υποτίμηση (Σημειώνεται ότι η 					 πρόβλεψης υποτίμησης ενσώματης και 				               ασώματης ακινητοποίησης εμφανίζεται στο 					 ενεργητικό του ισολογισμού αφαιρετικά του ποσού 				 τέλους χρήσεως της ενσώματης και ασώματης 			               ακινητοποίησης) </a:t>
            </a:r>
          </a:p>
          <a:p>
            <a:pPr>
              <a:lnSpc>
                <a:spcPct val="80000"/>
              </a:lnSpc>
              <a:buFontTx/>
              <a:buNone/>
            </a:pPr>
            <a:r>
              <a:rPr lang="el-GR" sz="2000" dirty="0">
                <a:latin typeface="Times New Roman" pitchFamily="18" charset="0"/>
              </a:rPr>
              <a:t> 	</a:t>
            </a:r>
          </a:p>
          <a:p>
            <a:pPr>
              <a:lnSpc>
                <a:spcPct val="80000"/>
              </a:lnSpc>
              <a:buFontTx/>
              <a:buNone/>
            </a:pPr>
            <a:endParaRPr lang="el-GR" sz="2000" dirty="0">
              <a:latin typeface="Times New Roman" pitchFamily="18" charset="0"/>
            </a:endParaRPr>
          </a:p>
          <a:p>
            <a:pPr algn="ctr">
              <a:lnSpc>
                <a:spcPct val="80000"/>
              </a:lnSpc>
              <a:buFontTx/>
              <a:buNone/>
            </a:pPr>
            <a:r>
              <a:rPr lang="el-GR" sz="2400" dirty="0">
                <a:latin typeface="Times New Roman" pitchFamily="18" charset="0"/>
              </a:rPr>
              <a:t>	</a:t>
            </a:r>
            <a:endParaRPr lang="en-US" sz="2000" dirty="0">
              <a:latin typeface="Times New Roman" pitchFamily="18" charset="0"/>
            </a:endParaRPr>
          </a:p>
        </p:txBody>
      </p:sp>
      <p:sp>
        <p:nvSpPr>
          <p:cNvPr id="97283" name="Line 3"/>
          <p:cNvSpPr>
            <a:spLocks noChangeShapeType="1"/>
          </p:cNvSpPr>
          <p:nvPr/>
        </p:nvSpPr>
        <p:spPr bwMode="auto">
          <a:xfrm>
            <a:off x="3276600" y="476250"/>
            <a:ext cx="0" cy="3889375"/>
          </a:xfrm>
          <a:prstGeom prst="line">
            <a:avLst/>
          </a:prstGeom>
          <a:noFill/>
          <a:ln w="9525">
            <a:solidFill>
              <a:schemeClr val="tx1"/>
            </a:solidFill>
            <a:round/>
            <a:headEnd/>
            <a:tailEnd/>
          </a:ln>
          <a:effectLst/>
        </p:spPr>
        <p:txBody>
          <a:bodyPr/>
          <a:lstStyle/>
          <a:p>
            <a:endParaRPr lang="el-GR" dirty="0"/>
          </a:p>
        </p:txBody>
      </p:sp>
      <p:sp>
        <p:nvSpPr>
          <p:cNvPr id="97284" name="Line 4"/>
          <p:cNvSpPr>
            <a:spLocks noChangeShapeType="1"/>
          </p:cNvSpPr>
          <p:nvPr/>
        </p:nvSpPr>
        <p:spPr bwMode="auto">
          <a:xfrm>
            <a:off x="250825" y="836613"/>
            <a:ext cx="7850188" cy="0"/>
          </a:xfrm>
          <a:prstGeom prst="line">
            <a:avLst/>
          </a:prstGeom>
          <a:noFill/>
          <a:ln w="9525">
            <a:solidFill>
              <a:schemeClr val="tx1"/>
            </a:solidFill>
            <a:round/>
            <a:headEnd/>
            <a:tailEnd/>
          </a:ln>
          <a:effectLst/>
        </p:spPr>
        <p:txBody>
          <a:bodyPr/>
          <a:lstStyle/>
          <a:p>
            <a:endParaRPr lang="el-GR" dirty="0"/>
          </a:p>
        </p:txBody>
      </p:sp>
      <p:sp>
        <p:nvSpPr>
          <p:cNvPr id="97286" name="Line 6"/>
          <p:cNvSpPr>
            <a:spLocks noChangeShapeType="1"/>
          </p:cNvSpPr>
          <p:nvPr/>
        </p:nvSpPr>
        <p:spPr bwMode="auto">
          <a:xfrm>
            <a:off x="323528" y="2564904"/>
            <a:ext cx="7848600" cy="0"/>
          </a:xfrm>
          <a:prstGeom prst="line">
            <a:avLst/>
          </a:prstGeom>
          <a:noFill/>
          <a:ln w="9525">
            <a:solidFill>
              <a:schemeClr val="tx1"/>
            </a:solidFill>
            <a:round/>
            <a:headEnd/>
            <a:tailEnd/>
          </a:ln>
          <a:effectLst/>
        </p:spPr>
        <p:txBody>
          <a:bodyPr/>
          <a:lstStyle/>
          <a:p>
            <a:endParaRPr lang="el-GR" dirty="0"/>
          </a:p>
        </p:txBody>
      </p:sp>
      <p:sp>
        <p:nvSpPr>
          <p:cNvPr id="97287" name="Line 7"/>
          <p:cNvSpPr>
            <a:spLocks noChangeShapeType="1"/>
          </p:cNvSpPr>
          <p:nvPr/>
        </p:nvSpPr>
        <p:spPr bwMode="auto">
          <a:xfrm>
            <a:off x="8604250" y="6669088"/>
            <a:ext cx="539750" cy="0"/>
          </a:xfrm>
          <a:prstGeom prst="line">
            <a:avLst/>
          </a:prstGeom>
          <a:noFill/>
          <a:ln w="9525">
            <a:solidFill>
              <a:srgbClr val="333399"/>
            </a:solidFill>
            <a:round/>
            <a:headEnd/>
            <a:tailEnd type="triangle" w="med" len="med"/>
          </a:ln>
          <a:effectLst/>
        </p:spPr>
        <p:txBody>
          <a:bodyPr/>
          <a:lstStyle/>
          <a:p>
            <a:endParaRPr lang="el-GR" dirty="0"/>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7282">
                                            <p:txEl>
                                              <p:pRg st="2" end="2"/>
                                            </p:txEl>
                                          </p:spTgt>
                                        </p:tgtEl>
                                        <p:attrNameLst>
                                          <p:attrName>style.visibility</p:attrName>
                                        </p:attrNameLst>
                                      </p:cBhvr>
                                      <p:to>
                                        <p:strVal val="visible"/>
                                      </p:to>
                                    </p:set>
                                    <p:anim calcmode="lin" valueType="num">
                                      <p:cBhvr>
                                        <p:cTn id="7" dur="2000" fill="hold"/>
                                        <p:tgtEl>
                                          <p:spTgt spid="97282">
                                            <p:txEl>
                                              <p:pRg st="2" end="2"/>
                                            </p:txEl>
                                          </p:spTgt>
                                        </p:tgtEl>
                                        <p:attrNameLst>
                                          <p:attrName>ppt_w</p:attrName>
                                        </p:attrNameLst>
                                      </p:cBhvr>
                                      <p:tavLst>
                                        <p:tav tm="0">
                                          <p:val>
                                            <p:fltVal val="0"/>
                                          </p:val>
                                        </p:tav>
                                        <p:tav tm="100000">
                                          <p:val>
                                            <p:strVal val="#ppt_w"/>
                                          </p:val>
                                        </p:tav>
                                      </p:tavLst>
                                    </p:anim>
                                    <p:anim calcmode="lin" valueType="num">
                                      <p:cBhvr>
                                        <p:cTn id="8" dur="2000" fill="hold"/>
                                        <p:tgtEl>
                                          <p:spTgt spid="97282">
                                            <p:txEl>
                                              <p:pRg st="2" end="2"/>
                                            </p:txEl>
                                          </p:spTgt>
                                        </p:tgtEl>
                                        <p:attrNameLst>
                                          <p:attrName>ppt_h</p:attrName>
                                        </p:attrNameLst>
                                      </p:cBhvr>
                                      <p:tavLst>
                                        <p:tav tm="0">
                                          <p:val>
                                            <p:fltVal val="0"/>
                                          </p:val>
                                        </p:tav>
                                        <p:tav tm="100000">
                                          <p:val>
                                            <p:strVal val="#ppt_h"/>
                                          </p:val>
                                        </p:tav>
                                      </p:tavLst>
                                    </p:anim>
                                    <p:animEffect transition="in" filter="fade">
                                      <p:cBhvr>
                                        <p:cTn id="9" dur="2000"/>
                                        <p:tgtEl>
                                          <p:spTgt spid="97282">
                                            <p:txEl>
                                              <p:pRg st="2" end="2"/>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97282">
                                            <p:txEl>
                                              <p:pRg st="8" end="8"/>
                                            </p:txEl>
                                          </p:spTgt>
                                        </p:tgtEl>
                                        <p:attrNameLst>
                                          <p:attrName>style.visibility</p:attrName>
                                        </p:attrNameLst>
                                      </p:cBhvr>
                                      <p:to>
                                        <p:strVal val="visible"/>
                                      </p:to>
                                    </p:set>
                                    <p:anim calcmode="lin" valueType="num">
                                      <p:cBhvr>
                                        <p:cTn id="12" dur="2000" fill="hold"/>
                                        <p:tgtEl>
                                          <p:spTgt spid="97282">
                                            <p:txEl>
                                              <p:pRg st="8" end="8"/>
                                            </p:txEl>
                                          </p:spTgt>
                                        </p:tgtEl>
                                        <p:attrNameLst>
                                          <p:attrName>ppt_w</p:attrName>
                                        </p:attrNameLst>
                                      </p:cBhvr>
                                      <p:tavLst>
                                        <p:tav tm="0">
                                          <p:val>
                                            <p:fltVal val="0"/>
                                          </p:val>
                                        </p:tav>
                                        <p:tav tm="100000">
                                          <p:val>
                                            <p:strVal val="#ppt_w"/>
                                          </p:val>
                                        </p:tav>
                                      </p:tavLst>
                                    </p:anim>
                                    <p:anim calcmode="lin" valueType="num">
                                      <p:cBhvr>
                                        <p:cTn id="13" dur="2000" fill="hold"/>
                                        <p:tgtEl>
                                          <p:spTgt spid="97282">
                                            <p:txEl>
                                              <p:pRg st="8" end="8"/>
                                            </p:txEl>
                                          </p:spTgt>
                                        </p:tgtEl>
                                        <p:attrNameLst>
                                          <p:attrName>ppt_h</p:attrName>
                                        </p:attrNameLst>
                                      </p:cBhvr>
                                      <p:tavLst>
                                        <p:tav tm="0">
                                          <p:val>
                                            <p:fltVal val="0"/>
                                          </p:val>
                                        </p:tav>
                                        <p:tav tm="100000">
                                          <p:val>
                                            <p:strVal val="#ppt_h"/>
                                          </p:val>
                                        </p:tav>
                                      </p:tavLst>
                                    </p:anim>
                                    <p:animEffect transition="in" filter="fade">
                                      <p:cBhvr>
                                        <p:cTn id="14" dur="2000"/>
                                        <p:tgtEl>
                                          <p:spTgt spid="97282">
                                            <p:txEl>
                                              <p:pRg st="8" end="8"/>
                                            </p:txEl>
                                          </p:spTgt>
                                        </p:tgtEl>
                                      </p:cBhvr>
                                    </p:animEffect>
                                  </p:childTnLst>
                                </p:cTn>
                              </p:par>
                            </p:childTnLst>
                          </p:cTn>
                        </p:par>
                        <p:par>
                          <p:cTn id="15" fill="hold">
                            <p:stCondLst>
                              <p:cond delay="2000"/>
                            </p:stCondLst>
                            <p:childTnLst>
                              <p:par>
                                <p:cTn id="16" presetID="18" presetClass="entr" presetSubtype="12" fill="hold" grpId="0" nodeType="afterEffect">
                                  <p:stCondLst>
                                    <p:cond delay="0"/>
                                  </p:stCondLst>
                                  <p:childTnLst>
                                    <p:set>
                                      <p:cBhvr>
                                        <p:cTn id="17" dur="1" fill="hold">
                                          <p:stCondLst>
                                            <p:cond delay="0"/>
                                          </p:stCondLst>
                                        </p:cTn>
                                        <p:tgtEl>
                                          <p:spTgt spid="97283"/>
                                        </p:tgtEl>
                                        <p:attrNameLst>
                                          <p:attrName>style.visibility</p:attrName>
                                        </p:attrNameLst>
                                      </p:cBhvr>
                                      <p:to>
                                        <p:strVal val="visible"/>
                                      </p:to>
                                    </p:set>
                                    <p:animEffect transition="in" filter="strips(downLeft)">
                                      <p:cBhvr>
                                        <p:cTn id="18" dur="2000"/>
                                        <p:tgtEl>
                                          <p:spTgt spid="9728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7284"/>
                                        </p:tgtEl>
                                        <p:attrNameLst>
                                          <p:attrName>style.visibility</p:attrName>
                                        </p:attrNameLst>
                                      </p:cBhvr>
                                      <p:to>
                                        <p:strVal val="visible"/>
                                      </p:to>
                                    </p:set>
                                    <p:animEffect transition="in" filter="strips(downLeft)">
                                      <p:cBhvr>
                                        <p:cTn id="21" dur="2000"/>
                                        <p:tgtEl>
                                          <p:spTgt spid="97284"/>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97286"/>
                                        </p:tgtEl>
                                        <p:attrNameLst>
                                          <p:attrName>style.visibility</p:attrName>
                                        </p:attrNameLst>
                                      </p:cBhvr>
                                      <p:to>
                                        <p:strVal val="visible"/>
                                      </p:to>
                                    </p:set>
                                    <p:animEffect transition="in" filter="strips(downLeft)">
                                      <p:cBhvr>
                                        <p:cTn id="24" dur="2000"/>
                                        <p:tgtEl>
                                          <p:spTgt spid="97286"/>
                                        </p:tgtEl>
                                      </p:cBhvr>
                                    </p:animEffect>
                                  </p:childTnLst>
                                </p:cTn>
                              </p:par>
                            </p:childTnLst>
                          </p:cTn>
                        </p:par>
                        <p:par>
                          <p:cTn id="25" fill="hold">
                            <p:stCondLst>
                              <p:cond delay="4000"/>
                            </p:stCondLst>
                            <p:childTnLst>
                              <p:par>
                                <p:cTn id="26" presetID="53" presetClass="entr" presetSubtype="0" fill="hold" nodeType="afterEffect">
                                  <p:stCondLst>
                                    <p:cond delay="0"/>
                                  </p:stCondLst>
                                  <p:childTnLst>
                                    <p:set>
                                      <p:cBhvr>
                                        <p:cTn id="27" dur="1" fill="hold">
                                          <p:stCondLst>
                                            <p:cond delay="0"/>
                                          </p:stCondLst>
                                        </p:cTn>
                                        <p:tgtEl>
                                          <p:spTgt spid="97282">
                                            <p:txEl>
                                              <p:pRg st="3" end="3"/>
                                            </p:txEl>
                                          </p:spTgt>
                                        </p:tgtEl>
                                        <p:attrNameLst>
                                          <p:attrName>style.visibility</p:attrName>
                                        </p:attrNameLst>
                                      </p:cBhvr>
                                      <p:to>
                                        <p:strVal val="visible"/>
                                      </p:to>
                                    </p:set>
                                    <p:anim calcmode="lin" valueType="num">
                                      <p:cBhvr>
                                        <p:cTn id="28" dur="2000" fill="hold"/>
                                        <p:tgtEl>
                                          <p:spTgt spid="97282">
                                            <p:txEl>
                                              <p:pRg st="3" end="3"/>
                                            </p:txEl>
                                          </p:spTgt>
                                        </p:tgtEl>
                                        <p:attrNameLst>
                                          <p:attrName>ppt_w</p:attrName>
                                        </p:attrNameLst>
                                      </p:cBhvr>
                                      <p:tavLst>
                                        <p:tav tm="0">
                                          <p:val>
                                            <p:fltVal val="0"/>
                                          </p:val>
                                        </p:tav>
                                        <p:tav tm="100000">
                                          <p:val>
                                            <p:strVal val="#ppt_w"/>
                                          </p:val>
                                        </p:tav>
                                      </p:tavLst>
                                    </p:anim>
                                    <p:anim calcmode="lin" valueType="num">
                                      <p:cBhvr>
                                        <p:cTn id="29" dur="2000" fill="hold"/>
                                        <p:tgtEl>
                                          <p:spTgt spid="97282">
                                            <p:txEl>
                                              <p:pRg st="3" end="3"/>
                                            </p:txEl>
                                          </p:spTgt>
                                        </p:tgtEl>
                                        <p:attrNameLst>
                                          <p:attrName>ppt_h</p:attrName>
                                        </p:attrNameLst>
                                      </p:cBhvr>
                                      <p:tavLst>
                                        <p:tav tm="0">
                                          <p:val>
                                            <p:fltVal val="0"/>
                                          </p:val>
                                        </p:tav>
                                        <p:tav tm="100000">
                                          <p:val>
                                            <p:strVal val="#ppt_h"/>
                                          </p:val>
                                        </p:tav>
                                      </p:tavLst>
                                    </p:anim>
                                    <p:animEffect transition="in" filter="fade">
                                      <p:cBhvr>
                                        <p:cTn id="30" dur="2000"/>
                                        <p:tgtEl>
                                          <p:spTgt spid="97282">
                                            <p:txEl>
                                              <p:pRg st="3" end="3"/>
                                            </p:txEl>
                                          </p:spTgt>
                                        </p:tgtEl>
                                      </p:cBhvr>
                                    </p:animEffect>
                                  </p:childTnLst>
                                </p:cTn>
                              </p:par>
                              <p:par>
                                <p:cTn id="31" presetID="53" presetClass="entr" presetSubtype="0" fill="hold" nodeType="withEffect">
                                  <p:stCondLst>
                                    <p:cond delay="0"/>
                                  </p:stCondLst>
                                  <p:childTnLst>
                                    <p:set>
                                      <p:cBhvr>
                                        <p:cTn id="32" dur="1" fill="hold">
                                          <p:stCondLst>
                                            <p:cond delay="0"/>
                                          </p:stCondLst>
                                        </p:cTn>
                                        <p:tgtEl>
                                          <p:spTgt spid="97282">
                                            <p:txEl>
                                              <p:pRg st="4" end="4"/>
                                            </p:txEl>
                                          </p:spTgt>
                                        </p:tgtEl>
                                        <p:attrNameLst>
                                          <p:attrName>style.visibility</p:attrName>
                                        </p:attrNameLst>
                                      </p:cBhvr>
                                      <p:to>
                                        <p:strVal val="visible"/>
                                      </p:to>
                                    </p:set>
                                    <p:anim calcmode="lin" valueType="num">
                                      <p:cBhvr>
                                        <p:cTn id="33" dur="2000" fill="hold"/>
                                        <p:tgtEl>
                                          <p:spTgt spid="97282">
                                            <p:txEl>
                                              <p:pRg st="4" end="4"/>
                                            </p:txEl>
                                          </p:spTgt>
                                        </p:tgtEl>
                                        <p:attrNameLst>
                                          <p:attrName>ppt_w</p:attrName>
                                        </p:attrNameLst>
                                      </p:cBhvr>
                                      <p:tavLst>
                                        <p:tav tm="0">
                                          <p:val>
                                            <p:fltVal val="0"/>
                                          </p:val>
                                        </p:tav>
                                        <p:tav tm="100000">
                                          <p:val>
                                            <p:strVal val="#ppt_w"/>
                                          </p:val>
                                        </p:tav>
                                      </p:tavLst>
                                    </p:anim>
                                    <p:anim calcmode="lin" valueType="num">
                                      <p:cBhvr>
                                        <p:cTn id="34" dur="2000" fill="hold"/>
                                        <p:tgtEl>
                                          <p:spTgt spid="97282">
                                            <p:txEl>
                                              <p:pRg st="4" end="4"/>
                                            </p:txEl>
                                          </p:spTgt>
                                        </p:tgtEl>
                                        <p:attrNameLst>
                                          <p:attrName>ppt_h</p:attrName>
                                        </p:attrNameLst>
                                      </p:cBhvr>
                                      <p:tavLst>
                                        <p:tav tm="0">
                                          <p:val>
                                            <p:fltVal val="0"/>
                                          </p:val>
                                        </p:tav>
                                        <p:tav tm="100000">
                                          <p:val>
                                            <p:strVal val="#ppt_h"/>
                                          </p:val>
                                        </p:tav>
                                      </p:tavLst>
                                    </p:anim>
                                    <p:animEffect transition="in" filter="fade">
                                      <p:cBhvr>
                                        <p:cTn id="35" dur="2000"/>
                                        <p:tgtEl>
                                          <p:spTgt spid="97282">
                                            <p:txEl>
                                              <p:pRg st="4" end="4"/>
                                            </p:txEl>
                                          </p:spTgt>
                                        </p:tgtEl>
                                      </p:cBhvr>
                                    </p:animEffect>
                                  </p:childTnLst>
                                </p:cTn>
                              </p:par>
                              <p:par>
                                <p:cTn id="36" presetID="53" presetClass="entr" presetSubtype="0" fill="hold" nodeType="withEffect">
                                  <p:stCondLst>
                                    <p:cond delay="0"/>
                                  </p:stCondLst>
                                  <p:childTnLst>
                                    <p:set>
                                      <p:cBhvr>
                                        <p:cTn id="37" dur="1" fill="hold">
                                          <p:stCondLst>
                                            <p:cond delay="0"/>
                                          </p:stCondLst>
                                        </p:cTn>
                                        <p:tgtEl>
                                          <p:spTgt spid="97282">
                                            <p:txEl>
                                              <p:pRg st="5" end="5"/>
                                            </p:txEl>
                                          </p:spTgt>
                                        </p:tgtEl>
                                        <p:attrNameLst>
                                          <p:attrName>style.visibility</p:attrName>
                                        </p:attrNameLst>
                                      </p:cBhvr>
                                      <p:to>
                                        <p:strVal val="visible"/>
                                      </p:to>
                                    </p:set>
                                    <p:anim calcmode="lin" valueType="num">
                                      <p:cBhvr>
                                        <p:cTn id="38" dur="2000" fill="hold"/>
                                        <p:tgtEl>
                                          <p:spTgt spid="97282">
                                            <p:txEl>
                                              <p:pRg st="5" end="5"/>
                                            </p:txEl>
                                          </p:spTgt>
                                        </p:tgtEl>
                                        <p:attrNameLst>
                                          <p:attrName>ppt_w</p:attrName>
                                        </p:attrNameLst>
                                      </p:cBhvr>
                                      <p:tavLst>
                                        <p:tav tm="0">
                                          <p:val>
                                            <p:fltVal val="0"/>
                                          </p:val>
                                        </p:tav>
                                        <p:tav tm="100000">
                                          <p:val>
                                            <p:strVal val="#ppt_w"/>
                                          </p:val>
                                        </p:tav>
                                      </p:tavLst>
                                    </p:anim>
                                    <p:anim calcmode="lin" valueType="num">
                                      <p:cBhvr>
                                        <p:cTn id="39" dur="2000" fill="hold"/>
                                        <p:tgtEl>
                                          <p:spTgt spid="97282">
                                            <p:txEl>
                                              <p:pRg st="5" end="5"/>
                                            </p:txEl>
                                          </p:spTgt>
                                        </p:tgtEl>
                                        <p:attrNameLst>
                                          <p:attrName>ppt_h</p:attrName>
                                        </p:attrNameLst>
                                      </p:cBhvr>
                                      <p:tavLst>
                                        <p:tav tm="0">
                                          <p:val>
                                            <p:fltVal val="0"/>
                                          </p:val>
                                        </p:tav>
                                        <p:tav tm="100000">
                                          <p:val>
                                            <p:strVal val="#ppt_h"/>
                                          </p:val>
                                        </p:tav>
                                      </p:tavLst>
                                    </p:anim>
                                    <p:animEffect transition="in" filter="fade">
                                      <p:cBhvr>
                                        <p:cTn id="40" dur="2000"/>
                                        <p:tgtEl>
                                          <p:spTgt spid="97282">
                                            <p:txEl>
                                              <p:pRg st="5" end="5"/>
                                            </p:txEl>
                                          </p:spTgt>
                                        </p:tgtEl>
                                      </p:cBhvr>
                                    </p:animEffect>
                                  </p:childTnLst>
                                </p:cTn>
                              </p:par>
                              <p:par>
                                <p:cTn id="41" presetID="53" presetClass="entr" presetSubtype="0" fill="hold" nodeType="withEffect">
                                  <p:stCondLst>
                                    <p:cond delay="0"/>
                                  </p:stCondLst>
                                  <p:childTnLst>
                                    <p:set>
                                      <p:cBhvr>
                                        <p:cTn id="42" dur="1" fill="hold">
                                          <p:stCondLst>
                                            <p:cond delay="0"/>
                                          </p:stCondLst>
                                        </p:cTn>
                                        <p:tgtEl>
                                          <p:spTgt spid="97282">
                                            <p:txEl>
                                              <p:pRg st="6" end="6"/>
                                            </p:txEl>
                                          </p:spTgt>
                                        </p:tgtEl>
                                        <p:attrNameLst>
                                          <p:attrName>style.visibility</p:attrName>
                                        </p:attrNameLst>
                                      </p:cBhvr>
                                      <p:to>
                                        <p:strVal val="visible"/>
                                      </p:to>
                                    </p:set>
                                    <p:anim calcmode="lin" valueType="num">
                                      <p:cBhvr>
                                        <p:cTn id="43" dur="2000" fill="hold"/>
                                        <p:tgtEl>
                                          <p:spTgt spid="97282">
                                            <p:txEl>
                                              <p:pRg st="6" end="6"/>
                                            </p:txEl>
                                          </p:spTgt>
                                        </p:tgtEl>
                                        <p:attrNameLst>
                                          <p:attrName>ppt_w</p:attrName>
                                        </p:attrNameLst>
                                      </p:cBhvr>
                                      <p:tavLst>
                                        <p:tav tm="0">
                                          <p:val>
                                            <p:fltVal val="0"/>
                                          </p:val>
                                        </p:tav>
                                        <p:tav tm="100000">
                                          <p:val>
                                            <p:strVal val="#ppt_w"/>
                                          </p:val>
                                        </p:tav>
                                      </p:tavLst>
                                    </p:anim>
                                    <p:anim calcmode="lin" valueType="num">
                                      <p:cBhvr>
                                        <p:cTn id="44" dur="2000" fill="hold"/>
                                        <p:tgtEl>
                                          <p:spTgt spid="97282">
                                            <p:txEl>
                                              <p:pRg st="6" end="6"/>
                                            </p:txEl>
                                          </p:spTgt>
                                        </p:tgtEl>
                                        <p:attrNameLst>
                                          <p:attrName>ppt_h</p:attrName>
                                        </p:attrNameLst>
                                      </p:cBhvr>
                                      <p:tavLst>
                                        <p:tav tm="0">
                                          <p:val>
                                            <p:fltVal val="0"/>
                                          </p:val>
                                        </p:tav>
                                        <p:tav tm="100000">
                                          <p:val>
                                            <p:strVal val="#ppt_h"/>
                                          </p:val>
                                        </p:tav>
                                      </p:tavLst>
                                    </p:anim>
                                    <p:animEffect transition="in" filter="fade">
                                      <p:cBhvr>
                                        <p:cTn id="45" dur="2000"/>
                                        <p:tgtEl>
                                          <p:spTgt spid="97282">
                                            <p:txEl>
                                              <p:pRg st="6" end="6"/>
                                            </p:txEl>
                                          </p:spTgt>
                                        </p:tgtEl>
                                      </p:cBhvr>
                                    </p:animEffect>
                                  </p:childTnLst>
                                </p:cTn>
                              </p:par>
                              <p:par>
                                <p:cTn id="46" presetID="53" presetClass="entr" presetSubtype="0" fill="hold" nodeType="withEffect">
                                  <p:stCondLst>
                                    <p:cond delay="0"/>
                                  </p:stCondLst>
                                  <p:childTnLst>
                                    <p:set>
                                      <p:cBhvr>
                                        <p:cTn id="47" dur="1" fill="hold">
                                          <p:stCondLst>
                                            <p:cond delay="0"/>
                                          </p:stCondLst>
                                        </p:cTn>
                                        <p:tgtEl>
                                          <p:spTgt spid="97282">
                                            <p:txEl>
                                              <p:pRg st="9" end="9"/>
                                            </p:txEl>
                                          </p:spTgt>
                                        </p:tgtEl>
                                        <p:attrNameLst>
                                          <p:attrName>style.visibility</p:attrName>
                                        </p:attrNameLst>
                                      </p:cBhvr>
                                      <p:to>
                                        <p:strVal val="visible"/>
                                      </p:to>
                                    </p:set>
                                    <p:anim calcmode="lin" valueType="num">
                                      <p:cBhvr>
                                        <p:cTn id="48" dur="2000" fill="hold"/>
                                        <p:tgtEl>
                                          <p:spTgt spid="97282">
                                            <p:txEl>
                                              <p:pRg st="9" end="9"/>
                                            </p:txEl>
                                          </p:spTgt>
                                        </p:tgtEl>
                                        <p:attrNameLst>
                                          <p:attrName>ppt_w</p:attrName>
                                        </p:attrNameLst>
                                      </p:cBhvr>
                                      <p:tavLst>
                                        <p:tav tm="0">
                                          <p:val>
                                            <p:fltVal val="0"/>
                                          </p:val>
                                        </p:tav>
                                        <p:tav tm="100000">
                                          <p:val>
                                            <p:strVal val="#ppt_w"/>
                                          </p:val>
                                        </p:tav>
                                      </p:tavLst>
                                    </p:anim>
                                    <p:anim calcmode="lin" valueType="num">
                                      <p:cBhvr>
                                        <p:cTn id="49" dur="2000" fill="hold"/>
                                        <p:tgtEl>
                                          <p:spTgt spid="97282">
                                            <p:txEl>
                                              <p:pRg st="9" end="9"/>
                                            </p:txEl>
                                          </p:spTgt>
                                        </p:tgtEl>
                                        <p:attrNameLst>
                                          <p:attrName>ppt_h</p:attrName>
                                        </p:attrNameLst>
                                      </p:cBhvr>
                                      <p:tavLst>
                                        <p:tav tm="0">
                                          <p:val>
                                            <p:fltVal val="0"/>
                                          </p:val>
                                        </p:tav>
                                        <p:tav tm="100000">
                                          <p:val>
                                            <p:strVal val="#ppt_h"/>
                                          </p:val>
                                        </p:tav>
                                      </p:tavLst>
                                    </p:anim>
                                    <p:animEffect transition="in" filter="fade">
                                      <p:cBhvr>
                                        <p:cTn id="50" dur="2000"/>
                                        <p:tgtEl>
                                          <p:spTgt spid="97282">
                                            <p:txEl>
                                              <p:pRg st="9" end="9"/>
                                            </p:txEl>
                                          </p:spTgt>
                                        </p:tgtEl>
                                      </p:cBhvr>
                                    </p:animEffect>
                                  </p:childTnLst>
                                </p:cTn>
                              </p:par>
                            </p:childTnLst>
                          </p:cTn>
                        </p:par>
                        <p:par>
                          <p:cTn id="51" fill="hold">
                            <p:stCondLst>
                              <p:cond delay="6000"/>
                            </p:stCondLst>
                            <p:childTnLst>
                              <p:par>
                                <p:cTn id="52" presetID="3" presetClass="exit" presetSubtype="10" fill="hold" grpId="1" nodeType="afterEffect">
                                  <p:stCondLst>
                                    <p:cond delay="10000"/>
                                  </p:stCondLst>
                                  <p:childTnLst>
                                    <p:animEffect transition="out" filter="blinds(horizontal)">
                                      <p:cBhvr>
                                        <p:cTn id="53" dur="2000"/>
                                        <p:tgtEl>
                                          <p:spTgt spid="97283"/>
                                        </p:tgtEl>
                                      </p:cBhvr>
                                    </p:animEffect>
                                    <p:set>
                                      <p:cBhvr>
                                        <p:cTn id="54" dur="1" fill="hold">
                                          <p:stCondLst>
                                            <p:cond delay="1999"/>
                                          </p:stCondLst>
                                        </p:cTn>
                                        <p:tgtEl>
                                          <p:spTgt spid="97283"/>
                                        </p:tgtEl>
                                        <p:attrNameLst>
                                          <p:attrName>style.visibility</p:attrName>
                                        </p:attrNameLst>
                                      </p:cBhvr>
                                      <p:to>
                                        <p:strVal val="hidden"/>
                                      </p:to>
                                    </p:set>
                                  </p:childTnLst>
                                </p:cTn>
                              </p:par>
                              <p:par>
                                <p:cTn id="55" presetID="3" presetClass="exit" presetSubtype="10" fill="hold" grpId="1" nodeType="withEffect">
                                  <p:stCondLst>
                                    <p:cond delay="10000"/>
                                  </p:stCondLst>
                                  <p:childTnLst>
                                    <p:animEffect transition="out" filter="blinds(horizontal)">
                                      <p:cBhvr>
                                        <p:cTn id="56" dur="2000"/>
                                        <p:tgtEl>
                                          <p:spTgt spid="97284"/>
                                        </p:tgtEl>
                                      </p:cBhvr>
                                    </p:animEffect>
                                    <p:set>
                                      <p:cBhvr>
                                        <p:cTn id="57" dur="1" fill="hold">
                                          <p:stCondLst>
                                            <p:cond delay="1999"/>
                                          </p:stCondLst>
                                        </p:cTn>
                                        <p:tgtEl>
                                          <p:spTgt spid="97284"/>
                                        </p:tgtEl>
                                        <p:attrNameLst>
                                          <p:attrName>style.visibility</p:attrName>
                                        </p:attrNameLst>
                                      </p:cBhvr>
                                      <p:to>
                                        <p:strVal val="hidden"/>
                                      </p:to>
                                    </p:set>
                                  </p:childTnLst>
                                </p:cTn>
                              </p:par>
                              <p:par>
                                <p:cTn id="58" presetID="3" presetClass="exit" presetSubtype="10" fill="hold" grpId="1" nodeType="withEffect">
                                  <p:stCondLst>
                                    <p:cond delay="10000"/>
                                  </p:stCondLst>
                                  <p:childTnLst>
                                    <p:animEffect transition="out" filter="blinds(horizontal)">
                                      <p:cBhvr>
                                        <p:cTn id="59" dur="2000"/>
                                        <p:tgtEl>
                                          <p:spTgt spid="97286"/>
                                        </p:tgtEl>
                                      </p:cBhvr>
                                    </p:animEffect>
                                    <p:set>
                                      <p:cBhvr>
                                        <p:cTn id="60" dur="1" fill="hold">
                                          <p:stCondLst>
                                            <p:cond delay="1999"/>
                                          </p:stCondLst>
                                        </p:cTn>
                                        <p:tgtEl>
                                          <p:spTgt spid="97286"/>
                                        </p:tgtEl>
                                        <p:attrNameLst>
                                          <p:attrName>style.visibility</p:attrName>
                                        </p:attrNameLst>
                                      </p:cBhvr>
                                      <p:to>
                                        <p:strVal val="hidden"/>
                                      </p:to>
                                    </p:set>
                                  </p:childTnLst>
                                </p:cTn>
                              </p:par>
                            </p:childTnLst>
                          </p:cTn>
                        </p:par>
                        <p:par>
                          <p:cTn id="61" fill="hold">
                            <p:stCondLst>
                              <p:cond delay="18000"/>
                            </p:stCondLst>
                            <p:childTnLst>
                              <p:par>
                                <p:cTn id="62" presetID="4" presetClass="exit" presetSubtype="16" fill="hold" nodeType="afterEffect">
                                  <p:stCondLst>
                                    <p:cond delay="0"/>
                                  </p:stCondLst>
                                  <p:childTnLst>
                                    <p:animEffect transition="out" filter="box(in)">
                                      <p:cBhvr>
                                        <p:cTn id="63" dur="2000"/>
                                        <p:tgtEl>
                                          <p:spTgt spid="97282">
                                            <p:txEl>
                                              <p:pRg st="2" end="2"/>
                                            </p:txEl>
                                          </p:spTgt>
                                        </p:tgtEl>
                                      </p:cBhvr>
                                    </p:animEffect>
                                    <p:set>
                                      <p:cBhvr>
                                        <p:cTn id="64" dur="1" fill="hold">
                                          <p:stCondLst>
                                            <p:cond delay="1999"/>
                                          </p:stCondLst>
                                        </p:cTn>
                                        <p:tgtEl>
                                          <p:spTgt spid="97282">
                                            <p:txEl>
                                              <p:pRg st="2" end="2"/>
                                            </p:txEl>
                                          </p:spTgt>
                                        </p:tgtEl>
                                        <p:attrNameLst>
                                          <p:attrName>style.visibility</p:attrName>
                                        </p:attrNameLst>
                                      </p:cBhvr>
                                      <p:to>
                                        <p:strVal val="hidden"/>
                                      </p:to>
                                    </p:set>
                                  </p:childTnLst>
                                </p:cTn>
                              </p:par>
                              <p:par>
                                <p:cTn id="65" presetID="4" presetClass="exit" presetSubtype="16" fill="hold" nodeType="withEffect">
                                  <p:stCondLst>
                                    <p:cond delay="0"/>
                                  </p:stCondLst>
                                  <p:childTnLst>
                                    <p:animEffect transition="out" filter="box(in)">
                                      <p:cBhvr>
                                        <p:cTn id="66" dur="500"/>
                                        <p:tgtEl>
                                          <p:spTgt spid="97282">
                                            <p:txEl>
                                              <p:pRg st="3" end="3"/>
                                            </p:txEl>
                                          </p:spTgt>
                                        </p:tgtEl>
                                      </p:cBhvr>
                                    </p:animEffect>
                                    <p:set>
                                      <p:cBhvr>
                                        <p:cTn id="67" dur="1" fill="hold">
                                          <p:stCondLst>
                                            <p:cond delay="499"/>
                                          </p:stCondLst>
                                        </p:cTn>
                                        <p:tgtEl>
                                          <p:spTgt spid="97282">
                                            <p:txEl>
                                              <p:pRg st="3" end="3"/>
                                            </p:txEl>
                                          </p:spTgt>
                                        </p:tgtEl>
                                        <p:attrNameLst>
                                          <p:attrName>style.visibility</p:attrName>
                                        </p:attrNameLst>
                                      </p:cBhvr>
                                      <p:to>
                                        <p:strVal val="hidden"/>
                                      </p:to>
                                    </p:set>
                                  </p:childTnLst>
                                </p:cTn>
                              </p:par>
                              <p:par>
                                <p:cTn id="68" presetID="4" presetClass="exit" presetSubtype="16" fill="hold" nodeType="withEffect">
                                  <p:stCondLst>
                                    <p:cond delay="0"/>
                                  </p:stCondLst>
                                  <p:childTnLst>
                                    <p:animEffect transition="out" filter="box(in)">
                                      <p:cBhvr>
                                        <p:cTn id="69" dur="500"/>
                                        <p:tgtEl>
                                          <p:spTgt spid="97282">
                                            <p:txEl>
                                              <p:pRg st="4" end="4"/>
                                            </p:txEl>
                                          </p:spTgt>
                                        </p:tgtEl>
                                      </p:cBhvr>
                                    </p:animEffect>
                                    <p:set>
                                      <p:cBhvr>
                                        <p:cTn id="70" dur="1" fill="hold">
                                          <p:stCondLst>
                                            <p:cond delay="499"/>
                                          </p:stCondLst>
                                        </p:cTn>
                                        <p:tgtEl>
                                          <p:spTgt spid="97282">
                                            <p:txEl>
                                              <p:pRg st="4" end="4"/>
                                            </p:txEl>
                                          </p:spTgt>
                                        </p:tgtEl>
                                        <p:attrNameLst>
                                          <p:attrName>style.visibility</p:attrName>
                                        </p:attrNameLst>
                                      </p:cBhvr>
                                      <p:to>
                                        <p:strVal val="hidden"/>
                                      </p:to>
                                    </p:set>
                                  </p:childTnLst>
                                </p:cTn>
                              </p:par>
                              <p:par>
                                <p:cTn id="71" presetID="4" presetClass="exit" presetSubtype="16" fill="hold" nodeType="withEffect">
                                  <p:stCondLst>
                                    <p:cond delay="0"/>
                                  </p:stCondLst>
                                  <p:childTnLst>
                                    <p:animEffect transition="out" filter="box(in)">
                                      <p:cBhvr>
                                        <p:cTn id="72" dur="500"/>
                                        <p:tgtEl>
                                          <p:spTgt spid="97282">
                                            <p:txEl>
                                              <p:pRg st="5" end="5"/>
                                            </p:txEl>
                                          </p:spTgt>
                                        </p:tgtEl>
                                      </p:cBhvr>
                                    </p:animEffect>
                                    <p:set>
                                      <p:cBhvr>
                                        <p:cTn id="73" dur="1" fill="hold">
                                          <p:stCondLst>
                                            <p:cond delay="499"/>
                                          </p:stCondLst>
                                        </p:cTn>
                                        <p:tgtEl>
                                          <p:spTgt spid="97282">
                                            <p:txEl>
                                              <p:pRg st="5" end="5"/>
                                            </p:txEl>
                                          </p:spTgt>
                                        </p:tgtEl>
                                        <p:attrNameLst>
                                          <p:attrName>style.visibility</p:attrName>
                                        </p:attrNameLst>
                                      </p:cBhvr>
                                      <p:to>
                                        <p:strVal val="hidden"/>
                                      </p:to>
                                    </p:set>
                                  </p:childTnLst>
                                </p:cTn>
                              </p:par>
                              <p:par>
                                <p:cTn id="74" presetID="4" presetClass="exit" presetSubtype="16" fill="hold" nodeType="withEffect">
                                  <p:stCondLst>
                                    <p:cond delay="0"/>
                                  </p:stCondLst>
                                  <p:childTnLst>
                                    <p:animEffect transition="out" filter="box(in)">
                                      <p:cBhvr>
                                        <p:cTn id="75" dur="500"/>
                                        <p:tgtEl>
                                          <p:spTgt spid="97282">
                                            <p:txEl>
                                              <p:pRg st="6" end="6"/>
                                            </p:txEl>
                                          </p:spTgt>
                                        </p:tgtEl>
                                      </p:cBhvr>
                                    </p:animEffect>
                                    <p:set>
                                      <p:cBhvr>
                                        <p:cTn id="76" dur="1" fill="hold">
                                          <p:stCondLst>
                                            <p:cond delay="499"/>
                                          </p:stCondLst>
                                        </p:cTn>
                                        <p:tgtEl>
                                          <p:spTgt spid="97282">
                                            <p:txEl>
                                              <p:pRg st="6" end="6"/>
                                            </p:txEl>
                                          </p:spTgt>
                                        </p:tgtEl>
                                        <p:attrNameLst>
                                          <p:attrName>style.visibility</p:attrName>
                                        </p:attrNameLst>
                                      </p:cBhvr>
                                      <p:to>
                                        <p:strVal val="hidden"/>
                                      </p:to>
                                    </p:set>
                                  </p:childTnLst>
                                </p:cTn>
                              </p:par>
                              <p:par>
                                <p:cTn id="77" presetID="4" presetClass="exit" presetSubtype="16" fill="hold" nodeType="withEffect">
                                  <p:stCondLst>
                                    <p:cond delay="0"/>
                                  </p:stCondLst>
                                  <p:childTnLst>
                                    <p:animEffect transition="out" filter="box(in)">
                                      <p:cBhvr>
                                        <p:cTn id="78" dur="500"/>
                                        <p:tgtEl>
                                          <p:spTgt spid="97282">
                                            <p:txEl>
                                              <p:pRg st="7" end="7"/>
                                            </p:txEl>
                                          </p:spTgt>
                                        </p:tgtEl>
                                      </p:cBhvr>
                                    </p:animEffect>
                                    <p:set>
                                      <p:cBhvr>
                                        <p:cTn id="79" dur="1" fill="hold">
                                          <p:stCondLst>
                                            <p:cond delay="499"/>
                                          </p:stCondLst>
                                        </p:cTn>
                                        <p:tgtEl>
                                          <p:spTgt spid="97282">
                                            <p:txEl>
                                              <p:pRg st="7" end="7"/>
                                            </p:txEl>
                                          </p:spTgt>
                                        </p:tgtEl>
                                        <p:attrNameLst>
                                          <p:attrName>style.visibility</p:attrName>
                                        </p:attrNameLst>
                                      </p:cBhvr>
                                      <p:to>
                                        <p:strVal val="hidden"/>
                                      </p:to>
                                    </p:set>
                                  </p:childTnLst>
                                </p:cTn>
                              </p:par>
                              <p:par>
                                <p:cTn id="80" presetID="4" presetClass="exit" presetSubtype="16" fill="hold" nodeType="withEffect">
                                  <p:stCondLst>
                                    <p:cond delay="0"/>
                                  </p:stCondLst>
                                  <p:childTnLst>
                                    <p:animEffect transition="out" filter="box(in)">
                                      <p:cBhvr>
                                        <p:cTn id="81" dur="500"/>
                                        <p:tgtEl>
                                          <p:spTgt spid="97282">
                                            <p:txEl>
                                              <p:pRg st="8" end="8"/>
                                            </p:txEl>
                                          </p:spTgt>
                                        </p:tgtEl>
                                      </p:cBhvr>
                                    </p:animEffect>
                                    <p:set>
                                      <p:cBhvr>
                                        <p:cTn id="82" dur="1" fill="hold">
                                          <p:stCondLst>
                                            <p:cond delay="499"/>
                                          </p:stCondLst>
                                        </p:cTn>
                                        <p:tgtEl>
                                          <p:spTgt spid="97282">
                                            <p:txEl>
                                              <p:pRg st="8" end="8"/>
                                            </p:txEl>
                                          </p:spTgt>
                                        </p:tgtEl>
                                        <p:attrNameLst>
                                          <p:attrName>style.visibility</p:attrName>
                                        </p:attrNameLst>
                                      </p:cBhvr>
                                      <p:to>
                                        <p:strVal val="hidden"/>
                                      </p:to>
                                    </p:set>
                                  </p:childTnLst>
                                </p:cTn>
                              </p:par>
                              <p:par>
                                <p:cTn id="83" presetID="4" presetClass="exit" presetSubtype="16" fill="hold" nodeType="withEffect">
                                  <p:stCondLst>
                                    <p:cond delay="0"/>
                                  </p:stCondLst>
                                  <p:childTnLst>
                                    <p:animEffect transition="out" filter="box(in)">
                                      <p:cBhvr>
                                        <p:cTn id="84" dur="500"/>
                                        <p:tgtEl>
                                          <p:spTgt spid="97282">
                                            <p:txEl>
                                              <p:pRg st="9" end="9"/>
                                            </p:txEl>
                                          </p:spTgt>
                                        </p:tgtEl>
                                      </p:cBhvr>
                                    </p:animEffect>
                                    <p:set>
                                      <p:cBhvr>
                                        <p:cTn id="85" dur="1" fill="hold">
                                          <p:stCondLst>
                                            <p:cond delay="499"/>
                                          </p:stCondLst>
                                        </p:cTn>
                                        <p:tgtEl>
                                          <p:spTgt spid="97282">
                                            <p:txEl>
                                              <p:pRg st="9" end="9"/>
                                            </p:txEl>
                                          </p:spTgt>
                                        </p:tgtEl>
                                        <p:attrNameLst>
                                          <p:attrName>style.visibility</p:attrName>
                                        </p:attrNameLst>
                                      </p:cBhvr>
                                      <p:to>
                                        <p:strVal val="hidden"/>
                                      </p:to>
                                    </p:set>
                                  </p:childTnLst>
                                </p:cTn>
                              </p:par>
                            </p:childTnLst>
                          </p:cTn>
                        </p:par>
                        <p:par>
                          <p:cTn id="86" fill="hold">
                            <p:stCondLst>
                              <p:cond delay="20000"/>
                            </p:stCondLst>
                            <p:childTnLst>
                              <p:par>
                                <p:cTn id="87" presetID="53" presetClass="entr" presetSubtype="0" fill="hold" nodeType="afterEffect">
                                  <p:stCondLst>
                                    <p:cond delay="0"/>
                                  </p:stCondLst>
                                  <p:childTnLst>
                                    <p:set>
                                      <p:cBhvr>
                                        <p:cTn id="88" dur="1" fill="hold">
                                          <p:stCondLst>
                                            <p:cond delay="0"/>
                                          </p:stCondLst>
                                        </p:cTn>
                                        <p:tgtEl>
                                          <p:spTgt spid="97282">
                                            <p:txEl>
                                              <p:pRg st="12" end="12"/>
                                            </p:txEl>
                                          </p:spTgt>
                                        </p:tgtEl>
                                        <p:attrNameLst>
                                          <p:attrName>style.visibility</p:attrName>
                                        </p:attrNameLst>
                                      </p:cBhvr>
                                      <p:to>
                                        <p:strVal val="visible"/>
                                      </p:to>
                                    </p:set>
                                    <p:anim calcmode="lin" valueType="num">
                                      <p:cBhvr>
                                        <p:cTn id="89" dur="2000" fill="hold"/>
                                        <p:tgtEl>
                                          <p:spTgt spid="97282">
                                            <p:txEl>
                                              <p:pRg st="12" end="12"/>
                                            </p:txEl>
                                          </p:spTgt>
                                        </p:tgtEl>
                                        <p:attrNameLst>
                                          <p:attrName>ppt_w</p:attrName>
                                        </p:attrNameLst>
                                      </p:cBhvr>
                                      <p:tavLst>
                                        <p:tav tm="0">
                                          <p:val>
                                            <p:fltVal val="0"/>
                                          </p:val>
                                        </p:tav>
                                        <p:tav tm="100000">
                                          <p:val>
                                            <p:strVal val="#ppt_w"/>
                                          </p:val>
                                        </p:tav>
                                      </p:tavLst>
                                    </p:anim>
                                    <p:anim calcmode="lin" valueType="num">
                                      <p:cBhvr>
                                        <p:cTn id="90" dur="2000" fill="hold"/>
                                        <p:tgtEl>
                                          <p:spTgt spid="97282">
                                            <p:txEl>
                                              <p:pRg st="12" end="12"/>
                                            </p:txEl>
                                          </p:spTgt>
                                        </p:tgtEl>
                                        <p:attrNameLst>
                                          <p:attrName>ppt_h</p:attrName>
                                        </p:attrNameLst>
                                      </p:cBhvr>
                                      <p:tavLst>
                                        <p:tav tm="0">
                                          <p:val>
                                            <p:fltVal val="0"/>
                                          </p:val>
                                        </p:tav>
                                        <p:tav tm="100000">
                                          <p:val>
                                            <p:strVal val="#ppt_h"/>
                                          </p:val>
                                        </p:tav>
                                      </p:tavLst>
                                    </p:anim>
                                    <p:animEffect transition="in" filter="fade">
                                      <p:cBhvr>
                                        <p:cTn id="91" dur="2000"/>
                                        <p:tgtEl>
                                          <p:spTgt spid="97282">
                                            <p:txEl>
                                              <p:pRg st="12" end="12"/>
                                            </p:txEl>
                                          </p:spTgt>
                                        </p:tgtEl>
                                      </p:cBhvr>
                                    </p:animEffect>
                                  </p:childTnLst>
                                </p:cTn>
                              </p:par>
                            </p:childTnLst>
                          </p:cTn>
                        </p:par>
                        <p:par>
                          <p:cTn id="92" fill="hold">
                            <p:stCondLst>
                              <p:cond delay="22000"/>
                            </p:stCondLst>
                            <p:childTnLst>
                              <p:par>
                                <p:cTn id="93" presetID="53" presetClass="entr" presetSubtype="0" fill="hold" grpId="0" nodeType="afterEffect">
                                  <p:stCondLst>
                                    <p:cond delay="0"/>
                                  </p:stCondLst>
                                  <p:childTnLst>
                                    <p:set>
                                      <p:cBhvr>
                                        <p:cTn id="94" dur="1" fill="hold">
                                          <p:stCondLst>
                                            <p:cond delay="0"/>
                                          </p:stCondLst>
                                        </p:cTn>
                                        <p:tgtEl>
                                          <p:spTgt spid="97287"/>
                                        </p:tgtEl>
                                        <p:attrNameLst>
                                          <p:attrName>style.visibility</p:attrName>
                                        </p:attrNameLst>
                                      </p:cBhvr>
                                      <p:to>
                                        <p:strVal val="visible"/>
                                      </p:to>
                                    </p:set>
                                    <p:anim calcmode="lin" valueType="num">
                                      <p:cBhvr>
                                        <p:cTn id="95" dur="2000" fill="hold"/>
                                        <p:tgtEl>
                                          <p:spTgt spid="97287"/>
                                        </p:tgtEl>
                                        <p:attrNameLst>
                                          <p:attrName>ppt_w</p:attrName>
                                        </p:attrNameLst>
                                      </p:cBhvr>
                                      <p:tavLst>
                                        <p:tav tm="0">
                                          <p:val>
                                            <p:fltVal val="0"/>
                                          </p:val>
                                        </p:tav>
                                        <p:tav tm="100000">
                                          <p:val>
                                            <p:strVal val="#ppt_w"/>
                                          </p:val>
                                        </p:tav>
                                      </p:tavLst>
                                    </p:anim>
                                    <p:anim calcmode="lin" valueType="num">
                                      <p:cBhvr>
                                        <p:cTn id="96" dur="2000" fill="hold"/>
                                        <p:tgtEl>
                                          <p:spTgt spid="97287"/>
                                        </p:tgtEl>
                                        <p:attrNameLst>
                                          <p:attrName>ppt_h</p:attrName>
                                        </p:attrNameLst>
                                      </p:cBhvr>
                                      <p:tavLst>
                                        <p:tav tm="0">
                                          <p:val>
                                            <p:fltVal val="0"/>
                                          </p:val>
                                        </p:tav>
                                        <p:tav tm="100000">
                                          <p:val>
                                            <p:strVal val="#ppt_h"/>
                                          </p:val>
                                        </p:tav>
                                      </p:tavLst>
                                    </p:anim>
                                    <p:animEffect transition="in" filter="fade">
                                      <p:cBhvr>
                                        <p:cTn id="97" dur="2000"/>
                                        <p:tgtEl>
                                          <p:spTgt spid="97287"/>
                                        </p:tgtEl>
                                      </p:cBhvr>
                                    </p:animEffect>
                                  </p:childTnLst>
                                </p:cTn>
                              </p:par>
                            </p:childTnLst>
                          </p:cTn>
                        </p:par>
                        <p:par>
                          <p:cTn id="98" fill="hold">
                            <p:stCondLst>
                              <p:cond delay="24000"/>
                            </p:stCondLst>
                            <p:childTnLst>
                              <p:par>
                                <p:cTn id="99" presetID="3" presetClass="exit" presetSubtype="10" fill="hold" nodeType="afterEffect">
                                  <p:stCondLst>
                                    <p:cond delay="7000"/>
                                  </p:stCondLst>
                                  <p:childTnLst>
                                    <p:animEffect transition="out" filter="blinds(horizontal)">
                                      <p:cBhvr>
                                        <p:cTn id="100" dur="2000"/>
                                        <p:tgtEl>
                                          <p:spTgt spid="97282">
                                            <p:txEl>
                                              <p:pRg st="12" end="12"/>
                                            </p:txEl>
                                          </p:spTgt>
                                        </p:tgtEl>
                                      </p:cBhvr>
                                    </p:animEffect>
                                    <p:set>
                                      <p:cBhvr>
                                        <p:cTn id="101" dur="1" fill="hold">
                                          <p:stCondLst>
                                            <p:cond delay="1999"/>
                                          </p:stCondLst>
                                        </p:cTn>
                                        <p:tgtEl>
                                          <p:spTgt spid="97282">
                                            <p:txEl>
                                              <p:pRg st="12" end="12"/>
                                            </p:txEl>
                                          </p:spTgt>
                                        </p:tgtEl>
                                        <p:attrNameLst>
                                          <p:attrName>style.visibility</p:attrName>
                                        </p:attrNameLst>
                                      </p:cBhvr>
                                      <p:to>
                                        <p:strVal val="hidden"/>
                                      </p:to>
                                    </p:set>
                                  </p:childTnLst>
                                </p:cTn>
                              </p:par>
                              <p:par>
                                <p:cTn id="102" presetID="4" presetClass="exit" presetSubtype="16" fill="hold" grpId="1" nodeType="withEffect">
                                  <p:stCondLst>
                                    <p:cond delay="0"/>
                                  </p:stCondLst>
                                  <p:childTnLst>
                                    <p:animEffect transition="out" filter="box(in)">
                                      <p:cBhvr>
                                        <p:cTn id="103" dur="2000"/>
                                        <p:tgtEl>
                                          <p:spTgt spid="97287"/>
                                        </p:tgtEl>
                                      </p:cBhvr>
                                    </p:animEffect>
                                    <p:set>
                                      <p:cBhvr>
                                        <p:cTn id="104" dur="1" fill="hold">
                                          <p:stCondLst>
                                            <p:cond delay="1999"/>
                                          </p:stCondLst>
                                        </p:cTn>
                                        <p:tgtEl>
                                          <p:spTgt spid="972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nimBg="1"/>
      <p:bldP spid="97283" grpId="1" animBg="1"/>
      <p:bldP spid="97284" grpId="0" animBg="1"/>
      <p:bldP spid="97284" grpId="1" animBg="1"/>
      <p:bldP spid="97286" grpId="0" animBg="1"/>
      <p:bldP spid="97286" grpId="1" animBg="1"/>
      <p:bldP spid="97287" grpId="0" animBg="1"/>
      <p:bldP spid="9728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8964488" cy="1210146"/>
          </a:xfrm>
        </p:spPr>
        <p:txBody>
          <a:bodyPr>
            <a:normAutofit fontScale="90000"/>
          </a:bodyPr>
          <a:lstStyle/>
          <a:p>
            <a:pPr algn="ctr"/>
            <a:r>
              <a:rPr lang="el-GR" sz="3600" b="1" dirty="0" smtClean="0">
                <a:solidFill>
                  <a:srgbClr val="000000"/>
                </a:solidFill>
                <a:latin typeface="+mn-lt"/>
              </a:rPr>
              <a:t/>
            </a:r>
            <a:br>
              <a:rPr lang="el-GR" sz="3600" b="1" dirty="0" smtClean="0">
                <a:solidFill>
                  <a:srgbClr val="000000"/>
                </a:solidFill>
                <a:latin typeface="+mn-lt"/>
              </a:rPr>
            </a:br>
            <a:r>
              <a:rPr lang="el-GR" sz="3600" b="1" dirty="0" smtClean="0">
                <a:solidFill>
                  <a:srgbClr val="000000"/>
                </a:solidFill>
                <a:latin typeface="+mn-lt"/>
              </a:rPr>
              <a:t/>
            </a:r>
            <a:br>
              <a:rPr lang="el-GR" sz="3600" b="1" dirty="0" smtClean="0">
                <a:solidFill>
                  <a:srgbClr val="000000"/>
                </a:solidFill>
                <a:latin typeface="+mn-lt"/>
              </a:rPr>
            </a:br>
            <a:r>
              <a:rPr lang="el-GR" sz="3600" b="1" dirty="0" smtClean="0">
                <a:solidFill>
                  <a:srgbClr val="000000"/>
                </a:solidFill>
                <a:latin typeface="+mn-lt"/>
              </a:rPr>
              <a:t/>
            </a:r>
            <a:br>
              <a:rPr lang="el-GR" sz="3600" b="1" dirty="0" smtClean="0">
                <a:solidFill>
                  <a:srgbClr val="000000"/>
                </a:solidFill>
                <a:latin typeface="+mn-lt"/>
              </a:rPr>
            </a:br>
            <a:r>
              <a:rPr lang="el-GR" sz="3600" b="1" dirty="0" smtClean="0">
                <a:solidFill>
                  <a:srgbClr val="000000"/>
                </a:solidFill>
                <a:latin typeface="+mn-lt"/>
              </a:rPr>
              <a:t/>
            </a:r>
            <a:br>
              <a:rPr lang="el-GR" sz="3600" b="1" dirty="0" smtClean="0">
                <a:solidFill>
                  <a:srgbClr val="000000"/>
                </a:solidFill>
                <a:latin typeface="+mn-lt"/>
              </a:rPr>
            </a:br>
            <a:r>
              <a:rPr lang="el-GR" dirty="0" smtClean="0">
                <a:solidFill>
                  <a:srgbClr val="000000"/>
                </a:solidFill>
                <a:latin typeface="Times New Roman" charset="0"/>
              </a:rPr>
              <a:t/>
            </a:r>
            <a:br>
              <a:rPr lang="el-GR" dirty="0" smtClean="0">
                <a:solidFill>
                  <a:srgbClr val="000000"/>
                </a:solidFill>
                <a:latin typeface="Times New Roman" charset="0"/>
              </a:rPr>
            </a:br>
            <a:r>
              <a:rPr lang="el-GR" sz="4400" b="1" dirty="0" smtClean="0">
                <a:solidFill>
                  <a:srgbClr val="000000"/>
                </a:solidFill>
              </a:rPr>
              <a:t> </a:t>
            </a:r>
            <a:br>
              <a:rPr lang="el-GR" sz="4400" b="1" dirty="0" smtClean="0">
                <a:solidFill>
                  <a:srgbClr val="000000"/>
                </a:solidFill>
              </a:rPr>
            </a:br>
            <a:r>
              <a:rPr lang="el-GR" sz="4400" b="1" dirty="0" smtClean="0">
                <a:solidFill>
                  <a:srgbClr val="0000FF"/>
                </a:solidFill>
              </a:rPr>
              <a:t>Οι Α</a:t>
            </a:r>
            <a:r>
              <a:rPr lang="el-GR" sz="4400" b="1" dirty="0" smtClean="0">
                <a:solidFill>
                  <a:srgbClr val="0000FF"/>
                </a:solidFill>
                <a:cs typeface="Times New Roman" charset="0"/>
              </a:rPr>
              <a:t>ποφάσεις </a:t>
            </a:r>
            <a:r>
              <a:rPr lang="el-GR" sz="4400" b="1" dirty="0" smtClean="0">
                <a:solidFill>
                  <a:srgbClr val="0000FF"/>
                </a:solidFill>
              </a:rPr>
              <a:t>χρηματοοικονομικών </a:t>
            </a:r>
            <a:r>
              <a:rPr lang="el-GR" sz="4400" b="1" dirty="0" smtClean="0">
                <a:solidFill>
                  <a:srgbClr val="0000FF"/>
                </a:solidFill>
                <a:cs typeface="Times New Roman" charset="0"/>
              </a:rPr>
              <a:t>περιλαμβάνουν </a:t>
            </a:r>
            <a:endParaRPr lang="el-GR" dirty="0">
              <a:solidFill>
                <a:srgbClr val="0000FF"/>
              </a:solidFill>
            </a:endParaRPr>
          </a:p>
        </p:txBody>
      </p:sp>
      <p:sp>
        <p:nvSpPr>
          <p:cNvPr id="3" name="2 - Θέση περιεχομένου"/>
          <p:cNvSpPr>
            <a:spLocks noGrp="1"/>
          </p:cNvSpPr>
          <p:nvPr>
            <p:ph idx="1"/>
          </p:nvPr>
        </p:nvSpPr>
        <p:spPr>
          <a:xfrm>
            <a:off x="0" y="1600200"/>
            <a:ext cx="9144000" cy="4525963"/>
          </a:xfrm>
        </p:spPr>
        <p:txBody>
          <a:bodyPr/>
          <a:lstStyle/>
          <a:p>
            <a:pPr marL="514350" lvl="1" indent="-514350" algn="just">
              <a:lnSpc>
                <a:spcPct val="150000"/>
              </a:lnSpc>
              <a:spcBef>
                <a:spcPts val="0"/>
              </a:spcBef>
              <a:buFont typeface="+mj-lt"/>
              <a:buAutoNum type="arabicPeriod"/>
            </a:pPr>
            <a:r>
              <a:rPr lang="el-GR" sz="3200" b="1" dirty="0" smtClean="0">
                <a:solidFill>
                  <a:srgbClr val="000000"/>
                </a:solidFill>
                <a:cs typeface="Times New Roman" charset="0"/>
              </a:rPr>
              <a:t>την προσθήκη μιας νέας σειράς προϊόντων </a:t>
            </a:r>
            <a:endParaRPr lang="el-GR" sz="3200" b="1" dirty="0" smtClean="0">
              <a:solidFill>
                <a:srgbClr val="000000"/>
              </a:solidFill>
            </a:endParaRPr>
          </a:p>
          <a:p>
            <a:pPr marL="514350" lvl="1" indent="-514350" algn="just">
              <a:lnSpc>
                <a:spcPct val="150000"/>
              </a:lnSpc>
              <a:spcBef>
                <a:spcPts val="0"/>
              </a:spcBef>
              <a:buFont typeface="+mj-lt"/>
              <a:buAutoNum type="arabicPeriod"/>
            </a:pPr>
            <a:r>
              <a:rPr lang="el-GR" sz="3200" b="1" dirty="0" smtClean="0">
                <a:solidFill>
                  <a:srgbClr val="000000"/>
                </a:solidFill>
                <a:cs typeface="Times New Roman" charset="0"/>
              </a:rPr>
              <a:t>την μείωση της παραγωγής παλιότερων, </a:t>
            </a:r>
            <a:endParaRPr lang="el-GR" sz="3200" b="1" dirty="0" smtClean="0">
              <a:solidFill>
                <a:srgbClr val="000000"/>
              </a:solidFill>
            </a:endParaRPr>
          </a:p>
          <a:p>
            <a:pPr marL="514350" lvl="1" indent="-514350" algn="just">
              <a:lnSpc>
                <a:spcPct val="150000"/>
              </a:lnSpc>
              <a:spcBef>
                <a:spcPts val="0"/>
              </a:spcBef>
              <a:buFont typeface="+mj-lt"/>
              <a:buAutoNum type="arabicPeriod"/>
            </a:pPr>
            <a:r>
              <a:rPr lang="el-GR" sz="3200" b="1" dirty="0" smtClean="0">
                <a:solidFill>
                  <a:srgbClr val="000000"/>
                </a:solidFill>
                <a:cs typeface="Times New Roman" charset="0"/>
              </a:rPr>
              <a:t>την αλλαγή του τόπου εγκατάστασης, </a:t>
            </a:r>
            <a:endParaRPr lang="el-GR" sz="3200" b="1" dirty="0" smtClean="0">
              <a:solidFill>
                <a:srgbClr val="000000"/>
              </a:solidFill>
            </a:endParaRPr>
          </a:p>
          <a:p>
            <a:pPr marL="514350" lvl="1" indent="-514350" algn="just">
              <a:lnSpc>
                <a:spcPct val="150000"/>
              </a:lnSpc>
              <a:spcBef>
                <a:spcPts val="0"/>
              </a:spcBef>
              <a:buFont typeface="+mj-lt"/>
              <a:buAutoNum type="arabicPeriod"/>
            </a:pPr>
            <a:r>
              <a:rPr lang="el-GR" sz="3200" b="1" dirty="0" smtClean="0">
                <a:solidFill>
                  <a:srgbClr val="000000"/>
                </a:solidFill>
                <a:cs typeface="Times New Roman" charset="0"/>
              </a:rPr>
              <a:t>την πώληση πρόσθετων νέων χρεογράφων,  </a:t>
            </a:r>
            <a:endParaRPr lang="el-GR" sz="3200" b="1" dirty="0" smtClean="0">
              <a:solidFill>
                <a:srgbClr val="000000"/>
              </a:solidFill>
            </a:endParaRPr>
          </a:p>
          <a:p>
            <a:pPr marL="514350" lvl="1" indent="-514350" algn="just">
              <a:lnSpc>
                <a:spcPct val="150000"/>
              </a:lnSpc>
              <a:spcBef>
                <a:spcPts val="0"/>
              </a:spcBef>
              <a:buFont typeface="+mj-lt"/>
              <a:buAutoNum type="arabicPeriod"/>
            </a:pPr>
            <a:r>
              <a:rPr lang="el-GR" sz="3200" b="1" dirty="0" smtClean="0">
                <a:solidFill>
                  <a:srgbClr val="000000"/>
                </a:solidFill>
                <a:cs typeface="Times New Roman" charset="0"/>
              </a:rPr>
              <a:t>την σύναψη νέων συμφωνιών μίσθωσης. </a:t>
            </a:r>
            <a:endParaRPr lang="el-GR" sz="3200" b="1" dirty="0" smtClean="0">
              <a:solidFill>
                <a:srgbClr val="000000"/>
              </a:solidFill>
            </a:endParaRPr>
          </a:p>
          <a:p>
            <a:endParaRPr lang="el-GR" dirty="0"/>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14282" y="1524000"/>
            <a:ext cx="8643998" cy="4905396"/>
          </a:xfrm>
        </p:spPr>
        <p:txBody>
          <a:bodyPr>
            <a:normAutofit fontScale="92500"/>
          </a:bodyPr>
          <a:lstStyle/>
          <a:p>
            <a:pPr>
              <a:lnSpc>
                <a:spcPct val="80000"/>
              </a:lnSpc>
              <a:buFontTx/>
              <a:buNone/>
            </a:pPr>
            <a:r>
              <a:rPr lang="el-GR" sz="3200" dirty="0" smtClean="0">
                <a:latin typeface="Times New Roman" pitchFamily="18" charset="0"/>
              </a:rPr>
              <a:t> </a:t>
            </a:r>
            <a:r>
              <a:rPr lang="el-GR" sz="2800" b="1" i="1" u="sng" dirty="0" smtClean="0">
                <a:latin typeface="Times New Roman" pitchFamily="18" charset="0"/>
              </a:rPr>
              <a:t>Αξία κτήσεως βάσει της Ελληνικής Νομοθεσίας.</a:t>
            </a:r>
            <a:r>
              <a:rPr lang="el-GR" sz="2800" dirty="0" smtClean="0">
                <a:latin typeface="Times New Roman" pitchFamily="18" charset="0"/>
              </a:rPr>
              <a:t> Οι αυξήσεις των ενσώματων ακινητοποιήσεων καταχωρούνται στα λογιστικά βιβλία στην τιμή κτήσεως ή στο κόστος </a:t>
            </a:r>
            <a:r>
              <a:rPr lang="el-GR" sz="2800" dirty="0" err="1" smtClean="0">
                <a:latin typeface="Times New Roman" pitchFamily="18" charset="0"/>
              </a:rPr>
              <a:t>ιδιοκατασκευής</a:t>
            </a:r>
            <a:r>
              <a:rPr lang="el-GR" sz="2800" dirty="0" smtClean="0">
                <a:latin typeface="Times New Roman" pitchFamily="18" charset="0"/>
              </a:rPr>
              <a:t> τους. Τιμή κτήσεως είναι η τιμολογιακή αξία αγοράς η οποία προσαυξάνεται με τα ειδικά έξοδα αγοράς (π.χ. ασφάλιστρα μεταφοράς, ναύλοι, δασμοί), δαπάνες διαμορφώσεως χώρων, δαπάνες εγκαταστάσεως και  συναρμολόγησης των μηχανημάτων μέχρι να τεθούν σε κατάσταση λειτουργίας κλπ., και μειώνεται με τις σχετικές εκπτώσεις. </a:t>
            </a:r>
            <a:r>
              <a:rPr lang="el-GR" sz="2800" dirty="0" err="1" smtClean="0">
                <a:latin typeface="Times New Roman" pitchFamily="18" charset="0"/>
              </a:rPr>
              <a:t>Eιδικά</a:t>
            </a:r>
            <a:r>
              <a:rPr lang="el-GR" sz="2800" dirty="0" smtClean="0">
                <a:latin typeface="Times New Roman" pitchFamily="18" charset="0"/>
              </a:rPr>
              <a:t> για τα ακίνητα αξία κτήσεως είναι η αναγραφόμενη στο συμβόλαιο αγοράς. Τα έξοδα κτήσεως ακινήτων δεν </a:t>
            </a:r>
            <a:r>
              <a:rPr lang="el-GR" sz="2800" dirty="0" err="1" smtClean="0">
                <a:latin typeface="Times New Roman" pitchFamily="18" charset="0"/>
              </a:rPr>
              <a:t>πρσσαυξάνουν</a:t>
            </a:r>
            <a:r>
              <a:rPr lang="el-GR" sz="2800" dirty="0" smtClean="0">
                <a:latin typeface="Times New Roman" pitchFamily="18" charset="0"/>
              </a:rPr>
              <a:t> την αξία κτήσεως ακινήτων αλλά καταχωρούνται στα έξοδα πολυετούς απόσβεσης.</a:t>
            </a:r>
          </a:p>
          <a:p>
            <a:pPr>
              <a:lnSpc>
                <a:spcPct val="80000"/>
              </a:lnSpc>
              <a:buFontTx/>
              <a:buNone/>
            </a:pPr>
            <a:r>
              <a:rPr lang="el-GR" sz="2800" dirty="0" smtClean="0">
                <a:latin typeface="Times New Roman" pitchFamily="18" charset="0"/>
              </a:rPr>
              <a:t> </a:t>
            </a:r>
            <a:endParaRPr lang="el-GR" dirty="0"/>
          </a:p>
        </p:txBody>
      </p:sp>
      <p:sp>
        <p:nvSpPr>
          <p:cNvPr id="3" name="2 - Τίτλος"/>
          <p:cNvSpPr>
            <a:spLocks noGrp="1"/>
          </p:cNvSpPr>
          <p:nvPr>
            <p:ph type="title"/>
          </p:nvPr>
        </p:nvSpPr>
        <p:spPr>
          <a:xfrm>
            <a:off x="142844" y="152400"/>
            <a:ext cx="8786874" cy="1219200"/>
          </a:xfrm>
        </p:spPr>
        <p:txBody>
          <a:bodyPr>
            <a:normAutofit fontScale="90000"/>
          </a:bodyPr>
          <a:lstStyle/>
          <a:p>
            <a:pPr algn="ctr"/>
            <a:r>
              <a:rPr lang="el-GR" sz="4400" b="1" u="sng" dirty="0" smtClean="0">
                <a:solidFill>
                  <a:schemeClr val="bg1"/>
                </a:solidFill>
                <a:latin typeface="Times New Roman" pitchFamily="18" charset="0"/>
              </a:rPr>
              <a:t>Αυξήσεις ενσώματων ακινητοποιήσεων</a:t>
            </a:r>
            <a:endParaRPr lang="el-GR" dirty="0"/>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14282" y="1524000"/>
            <a:ext cx="8643998" cy="5048272"/>
          </a:xfrm>
        </p:spPr>
        <p:txBody>
          <a:bodyPr>
            <a:normAutofit fontScale="85000" lnSpcReduction="20000"/>
          </a:bodyPr>
          <a:lstStyle/>
          <a:p>
            <a:pPr>
              <a:lnSpc>
                <a:spcPct val="80000"/>
              </a:lnSpc>
              <a:buFontTx/>
              <a:buNone/>
            </a:pPr>
            <a:r>
              <a:rPr lang="el-GR" sz="2800" b="1" i="1" u="sng" dirty="0" smtClean="0">
                <a:solidFill>
                  <a:schemeClr val="bg1"/>
                </a:solidFill>
                <a:latin typeface="Times New Roman" pitchFamily="18" charset="0"/>
              </a:rPr>
              <a:t>Αξία κτήσεως βάσει των Δ.Λ.Π.</a:t>
            </a:r>
            <a:r>
              <a:rPr lang="el-GR" sz="2800" dirty="0" smtClean="0">
                <a:solidFill>
                  <a:schemeClr val="bg1"/>
                </a:solidFill>
                <a:latin typeface="Times New Roman" pitchFamily="18" charset="0"/>
              </a:rPr>
              <a:t> </a:t>
            </a:r>
            <a:r>
              <a:rPr lang="el-GR" sz="2800" dirty="0" smtClean="0">
                <a:latin typeface="Times New Roman" pitchFamily="18" charset="0"/>
              </a:rPr>
              <a:t>Βάσει του Δ.Λ.Π. 16, η άνω αξία κτήσεως προσαυξάνεται με το εκτιμώμενο κόστος αποσυναρμολόγησης και μετακίνησης του περιουσιακού στοιχείου και της αποκατάστασης του χώρου. </a:t>
            </a:r>
          </a:p>
          <a:p>
            <a:pPr>
              <a:lnSpc>
                <a:spcPct val="80000"/>
              </a:lnSpc>
              <a:buFontTx/>
              <a:buNone/>
            </a:pPr>
            <a:r>
              <a:rPr lang="el-GR" sz="2800" dirty="0" smtClean="0">
                <a:latin typeface="Times New Roman" pitchFamily="18" charset="0"/>
              </a:rPr>
              <a:t>	Τα διοικητικά και άλλα γενικά έξοδα, όπως επίσης και τα έξοδα της </a:t>
            </a:r>
            <a:r>
              <a:rPr lang="el-GR" sz="2800" dirty="0" err="1" smtClean="0">
                <a:latin typeface="Times New Roman" pitchFamily="18" charset="0"/>
              </a:rPr>
              <a:t>δοκιµαστικής</a:t>
            </a:r>
            <a:r>
              <a:rPr lang="el-GR" sz="2800" dirty="0" smtClean="0">
                <a:latin typeface="Times New Roman" pitchFamily="18" charset="0"/>
              </a:rPr>
              <a:t> λειτουργίας και της περιόδου πριν από την έναρξη της παραγωγικής δράσεως, δεν αποτελούν στοιχείο το κόστους των </a:t>
            </a:r>
            <a:r>
              <a:rPr lang="el-GR" sz="2800" dirty="0" err="1" smtClean="0">
                <a:latin typeface="Times New Roman" pitchFamily="18" charset="0"/>
              </a:rPr>
              <a:t>ενσώµατων</a:t>
            </a:r>
            <a:r>
              <a:rPr lang="el-GR" sz="2800" dirty="0" smtClean="0">
                <a:latin typeface="Times New Roman" pitchFamily="18" charset="0"/>
              </a:rPr>
              <a:t> ακινητοποιήσεών εκτός εάν µ</a:t>
            </a:r>
            <a:r>
              <a:rPr lang="el-GR" sz="2800" dirty="0" err="1" smtClean="0">
                <a:latin typeface="Times New Roman" pitchFamily="18" charset="0"/>
              </a:rPr>
              <a:t>πορούν</a:t>
            </a:r>
            <a:r>
              <a:rPr lang="el-GR" sz="2800" dirty="0" smtClean="0">
                <a:latin typeface="Times New Roman" pitchFamily="18" charset="0"/>
              </a:rPr>
              <a:t> να συσχετισθούν </a:t>
            </a:r>
            <a:r>
              <a:rPr lang="el-GR" sz="2800" dirty="0" err="1" smtClean="0">
                <a:latin typeface="Times New Roman" pitchFamily="18" charset="0"/>
              </a:rPr>
              <a:t>άµεσα</a:t>
            </a:r>
            <a:r>
              <a:rPr lang="el-GR" sz="2800" dirty="0" smtClean="0">
                <a:latin typeface="Times New Roman" pitchFamily="18" charset="0"/>
              </a:rPr>
              <a:t> µε την απόκτηση του παγίου ή µε το να το φέρουν σε κατάσταση λειτουργίας (Δ.Λ.Π. 16). Ειδικά για τα ακίνητα </a:t>
            </a:r>
            <a:r>
              <a:rPr lang="el-GR" sz="2800" dirty="0" err="1" smtClean="0">
                <a:latin typeface="Times New Roman" pitchFamily="18" charset="0"/>
              </a:rPr>
              <a:t>τιµή</a:t>
            </a:r>
            <a:r>
              <a:rPr lang="el-GR" sz="2800" dirty="0" smtClean="0">
                <a:latin typeface="Times New Roman" pitchFamily="18" charset="0"/>
              </a:rPr>
              <a:t> κτήσεως είναι η αξία που αναγράφεται στο </a:t>
            </a:r>
            <a:r>
              <a:rPr lang="el-GR" sz="2800" dirty="0" err="1" smtClean="0">
                <a:latin typeface="Times New Roman" pitchFamily="18" charset="0"/>
              </a:rPr>
              <a:t>συµβόλαιο</a:t>
            </a:r>
            <a:r>
              <a:rPr lang="el-GR" sz="2800" dirty="0" smtClean="0">
                <a:latin typeface="Times New Roman" pitchFamily="18" charset="0"/>
              </a:rPr>
              <a:t> αποκτήσεως αυτών </a:t>
            </a:r>
            <a:r>
              <a:rPr lang="el-GR" sz="2800" dirty="0" err="1" smtClean="0">
                <a:latin typeface="Times New Roman" pitchFamily="18" charset="0"/>
              </a:rPr>
              <a:t>προσαυξανόµενη</a:t>
            </a:r>
            <a:r>
              <a:rPr lang="el-GR" sz="2800" dirty="0" smtClean="0">
                <a:latin typeface="Times New Roman" pitchFamily="18" charset="0"/>
              </a:rPr>
              <a:t> βάσει του Δ.Λ.Π. 16 µε τα έξοδα κτήσεως ακινήτων (φόρος µ</a:t>
            </a:r>
            <a:r>
              <a:rPr lang="el-GR" sz="2800" dirty="0" err="1" smtClean="0">
                <a:latin typeface="Times New Roman" pitchFamily="18" charset="0"/>
              </a:rPr>
              <a:t>εταβιβάσεως</a:t>
            </a:r>
            <a:r>
              <a:rPr lang="el-GR" sz="2800" dirty="0" smtClean="0">
                <a:latin typeface="Times New Roman" pitchFamily="18" charset="0"/>
              </a:rPr>
              <a:t>, </a:t>
            </a:r>
            <a:r>
              <a:rPr lang="el-GR" sz="2800" dirty="0" err="1" smtClean="0">
                <a:latin typeface="Times New Roman" pitchFamily="18" charset="0"/>
              </a:rPr>
              <a:t>συµβολαιογραφικά</a:t>
            </a:r>
            <a:r>
              <a:rPr lang="el-GR" sz="2800" dirty="0" smtClean="0">
                <a:latin typeface="Times New Roman" pitchFamily="18" charset="0"/>
              </a:rPr>
              <a:t>, </a:t>
            </a:r>
            <a:r>
              <a:rPr lang="el-GR" sz="2800" dirty="0" err="1" smtClean="0">
                <a:latin typeface="Times New Roman" pitchFamily="18" charset="0"/>
              </a:rPr>
              <a:t>κ.λ.π</a:t>
            </a:r>
            <a:r>
              <a:rPr lang="el-GR" sz="2800" dirty="0" smtClean="0">
                <a:latin typeface="Times New Roman" pitchFamily="18" charset="0"/>
              </a:rPr>
              <a:t>.). Αντιθέτως, βάσει του Ε.Γ.Λ.Σ. τα έξοδα αυτά δεν προσαυξάνουν την αξία κτήσεως του ακινήτου, αλλά καταχωρούνται στα έξοδα πολυετούς απόσβεσης. Επίσης, όταν η </a:t>
            </a:r>
            <a:r>
              <a:rPr lang="el-GR" sz="2800" dirty="0" err="1" smtClean="0">
                <a:latin typeface="Times New Roman" pitchFamily="18" charset="0"/>
              </a:rPr>
              <a:t>πληρωµή</a:t>
            </a:r>
            <a:r>
              <a:rPr lang="el-GR" sz="2800" dirty="0" smtClean="0">
                <a:latin typeface="Times New Roman" pitchFamily="18" charset="0"/>
              </a:rPr>
              <a:t> της αξίας ενός στοιχείου της </a:t>
            </a:r>
            <a:r>
              <a:rPr lang="el-GR" sz="2800" dirty="0" err="1" smtClean="0">
                <a:latin typeface="Times New Roman" pitchFamily="18" charset="0"/>
              </a:rPr>
              <a:t>ενσώµατης</a:t>
            </a:r>
            <a:r>
              <a:rPr lang="el-GR" sz="2800" dirty="0" smtClean="0">
                <a:latin typeface="Times New Roman" pitchFamily="18" charset="0"/>
              </a:rPr>
              <a:t> ακινητοποίησης εκτείνεται πέραν των συνήθως πιστωτικών ορίων, το κόστος του συνίσταται στην </a:t>
            </a:r>
            <a:r>
              <a:rPr lang="el-GR" sz="2800" dirty="0" err="1" smtClean="0">
                <a:latin typeface="Times New Roman" pitchFamily="18" charset="0"/>
              </a:rPr>
              <a:t>ισοδύναµη</a:t>
            </a:r>
            <a:r>
              <a:rPr lang="el-GR" sz="2800" dirty="0" smtClean="0">
                <a:latin typeface="Times New Roman" pitchFamily="18" charset="0"/>
              </a:rPr>
              <a:t> αξία µ</a:t>
            </a:r>
            <a:r>
              <a:rPr lang="el-GR" sz="2800" dirty="0" err="1" smtClean="0">
                <a:latin typeface="Times New Roman" pitchFamily="18" charset="0"/>
              </a:rPr>
              <a:t>ετρητοίς</a:t>
            </a:r>
            <a:r>
              <a:rPr lang="el-GR" sz="2800" dirty="0" smtClean="0">
                <a:latin typeface="Times New Roman" pitchFamily="18" charset="0"/>
              </a:rPr>
              <a:t>. Η διαφορά µ</a:t>
            </a:r>
            <a:r>
              <a:rPr lang="el-GR" sz="2800" dirty="0" err="1" smtClean="0">
                <a:latin typeface="Times New Roman" pitchFamily="18" charset="0"/>
              </a:rPr>
              <a:t>εταξύ</a:t>
            </a:r>
            <a:r>
              <a:rPr lang="el-GR" sz="2800" dirty="0" smtClean="0">
                <a:latin typeface="Times New Roman" pitchFamily="18" charset="0"/>
              </a:rPr>
              <a:t> του συνόλου των </a:t>
            </a:r>
            <a:r>
              <a:rPr lang="el-GR" sz="2800" dirty="0" err="1" smtClean="0">
                <a:latin typeface="Times New Roman" pitchFamily="18" charset="0"/>
              </a:rPr>
              <a:t>πληρωµών</a:t>
            </a:r>
            <a:r>
              <a:rPr lang="el-GR" sz="2800" dirty="0" smtClean="0">
                <a:latin typeface="Times New Roman" pitchFamily="18" charset="0"/>
              </a:rPr>
              <a:t> και αυτής της αξίας καταχωρείται ως </a:t>
            </a:r>
            <a:r>
              <a:rPr lang="el-GR" sz="2800" dirty="0" err="1" smtClean="0">
                <a:latin typeface="Times New Roman" pitchFamily="18" charset="0"/>
              </a:rPr>
              <a:t>χρηµατοοικονοµικό</a:t>
            </a:r>
            <a:r>
              <a:rPr lang="el-GR" sz="2800" dirty="0" smtClean="0">
                <a:latin typeface="Times New Roman" pitchFamily="18" charset="0"/>
              </a:rPr>
              <a:t> έξοδο (Δ.Λ.Π. 16). </a:t>
            </a:r>
          </a:p>
          <a:p>
            <a:endParaRPr lang="el-GR" dirty="0"/>
          </a:p>
        </p:txBody>
      </p:sp>
      <p:sp>
        <p:nvSpPr>
          <p:cNvPr id="3" name="2 - Τίτλος"/>
          <p:cNvSpPr>
            <a:spLocks noGrp="1"/>
          </p:cNvSpPr>
          <p:nvPr>
            <p:ph type="title"/>
          </p:nvPr>
        </p:nvSpPr>
        <p:spPr>
          <a:xfrm>
            <a:off x="457200" y="152400"/>
            <a:ext cx="8229600" cy="990584"/>
          </a:xfrm>
        </p:spPr>
        <p:txBody>
          <a:bodyPr>
            <a:normAutofit fontScale="90000"/>
          </a:bodyPr>
          <a:lstStyle/>
          <a:p>
            <a:r>
              <a:rPr lang="el-GR" sz="4000" b="1" u="sng" dirty="0" smtClean="0">
                <a:solidFill>
                  <a:schemeClr val="bg1"/>
                </a:solidFill>
                <a:latin typeface="Times New Roman" pitchFamily="18" charset="0"/>
              </a:rPr>
              <a:t>Αυξήσεις ενσώματων ακινητοποιήσεων</a:t>
            </a:r>
            <a:endParaRPr lang="el-GR" dirty="0"/>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xfrm>
            <a:off x="0" y="0"/>
            <a:ext cx="9144000" cy="7029450"/>
          </a:xfrm>
        </p:spPr>
        <p:txBody>
          <a:bodyPr>
            <a:normAutofit lnSpcReduction="10000"/>
          </a:bodyPr>
          <a:lstStyle/>
          <a:p>
            <a:pPr>
              <a:lnSpc>
                <a:spcPct val="80000"/>
              </a:lnSpc>
              <a:buFontTx/>
              <a:buNone/>
            </a:pPr>
            <a:r>
              <a:rPr lang="el-GR" sz="1600" dirty="0">
                <a:latin typeface="Times New Roman" pitchFamily="18" charset="0"/>
              </a:rPr>
              <a:t>			</a:t>
            </a:r>
          </a:p>
          <a:p>
            <a:pPr>
              <a:lnSpc>
                <a:spcPct val="80000"/>
              </a:lnSpc>
              <a:buFontTx/>
              <a:buNone/>
            </a:pPr>
            <a:endParaRPr lang="el-GR" sz="2000" b="1" dirty="0">
              <a:latin typeface="Times New Roman" pitchFamily="18" charset="0"/>
            </a:endParaRPr>
          </a:p>
          <a:p>
            <a:pPr>
              <a:lnSpc>
                <a:spcPct val="80000"/>
              </a:lnSpc>
              <a:buFontTx/>
              <a:buNone/>
            </a:pPr>
            <a:r>
              <a:rPr lang="el-GR" sz="2000" b="1" dirty="0">
                <a:latin typeface="Times New Roman" pitchFamily="18" charset="0"/>
              </a:rPr>
              <a:t>	</a:t>
            </a:r>
            <a:r>
              <a:rPr lang="el-GR" sz="2000" b="1" i="1" u="sng" dirty="0">
                <a:latin typeface="Times New Roman" pitchFamily="18" charset="0"/>
              </a:rPr>
              <a:t>Εισφορά ενσώµατης ακινητοποιήσεως</a:t>
            </a:r>
            <a:r>
              <a:rPr lang="el-GR" sz="2000" i="1" u="sng" dirty="0">
                <a:latin typeface="Times New Roman" pitchFamily="18" charset="0"/>
              </a:rPr>
              <a:t>:</a:t>
            </a:r>
            <a:r>
              <a:rPr lang="el-GR" sz="2000" dirty="0">
                <a:latin typeface="Times New Roman" pitchFamily="18" charset="0"/>
              </a:rPr>
              <a:t> Επίσης, στην έννοια της τιµής κτήσεως, περιλαµβάνεται η αξία εκτιµήσεως όταν τα ενσώµατα περιουσιακά στοιχεία εισφέρονται σε είδος στην επιχείρηση ή λόγω µετασχηµατισµού (µετατροπής, συγχώνευσης, εξαγοράς διάσπασης) επιχείρησης και για το λόγο αυτό </a:t>
            </a:r>
            <a:r>
              <a:rPr lang="el-GR" sz="2000" dirty="0" smtClean="0">
                <a:latin typeface="Times New Roman" pitchFamily="18" charset="0"/>
              </a:rPr>
              <a:t>εκτιµώνται </a:t>
            </a:r>
            <a:r>
              <a:rPr lang="el-GR" sz="2000" dirty="0">
                <a:latin typeface="Times New Roman" pitchFamily="18" charset="0"/>
              </a:rPr>
              <a:t>από εµπειρογνώµονες.</a:t>
            </a:r>
            <a:br>
              <a:rPr lang="el-GR" sz="2000" dirty="0">
                <a:latin typeface="Times New Roman" pitchFamily="18" charset="0"/>
              </a:rPr>
            </a:br>
            <a:r>
              <a:rPr lang="el-GR" sz="2000" dirty="0">
                <a:latin typeface="Times New Roman" pitchFamily="18" charset="0"/>
              </a:rPr>
              <a:t/>
            </a:r>
            <a:br>
              <a:rPr lang="el-GR" sz="2000" dirty="0">
                <a:latin typeface="Times New Roman" pitchFamily="18" charset="0"/>
              </a:rPr>
            </a:br>
            <a:endParaRPr lang="el-GR" sz="2000" dirty="0">
              <a:latin typeface="Times New Roman" pitchFamily="18" charset="0"/>
            </a:endParaRPr>
          </a:p>
          <a:p>
            <a:pPr>
              <a:lnSpc>
                <a:spcPct val="80000"/>
              </a:lnSpc>
              <a:buFontTx/>
              <a:buNone/>
            </a:pPr>
            <a:r>
              <a:rPr lang="el-GR" sz="2000" b="1" i="1" dirty="0">
                <a:latin typeface="Times New Roman" pitchFamily="18" charset="0"/>
              </a:rPr>
              <a:t>       </a:t>
            </a:r>
            <a:r>
              <a:rPr lang="el-GR" sz="2000" b="1" i="1" u="sng" dirty="0">
                <a:latin typeface="Times New Roman" pitchFamily="18" charset="0"/>
              </a:rPr>
              <a:t>Αναπροσαρμογή αξίας ενσώματης ακινητοποίησης:</a:t>
            </a:r>
            <a:r>
              <a:rPr lang="el-GR" sz="2000" dirty="0">
                <a:latin typeface="Times New Roman" pitchFamily="18" charset="0"/>
              </a:rPr>
              <a:t> Μετά την αρχική καταχώρηση, μια ενσώματη ακινητοποίηση μπορεί να εμφανίζεται με την αναπροσαρμοσμένη αξία στην περίπτωση που η αναπροσαρμογή της αξίας της ενσώματης ακινητοποίησης γίνεται σε εφαρμογή ειδικού νόμου, ή βάση του Δ.Λ.Π. 16 η αναπροσαρμογή της αξίας πρέπει να γίνεται τακτικά ούτως ώστε οι λογιστικές αξίες να μην διαφέρουν ουσιωδώς από αυτές που θα μπορούσαν να προσδιορισθούν με βάση τις πραγματικές αξίες κατά την ημερομηνία ισολογισμού από επαγγελματίες εκτιμητές.</a:t>
            </a:r>
          </a:p>
          <a:p>
            <a:pPr>
              <a:lnSpc>
                <a:spcPct val="80000"/>
              </a:lnSpc>
              <a:buFontTx/>
              <a:buNone/>
            </a:pPr>
            <a:endParaRPr lang="el-GR" sz="2000" dirty="0">
              <a:latin typeface="Times New Roman" pitchFamily="18" charset="0"/>
            </a:endParaRPr>
          </a:p>
          <a:p>
            <a:pPr>
              <a:lnSpc>
                <a:spcPct val="80000"/>
              </a:lnSpc>
              <a:buFontTx/>
              <a:buNone/>
            </a:pPr>
            <a:r>
              <a:rPr lang="el-GR" sz="2000" dirty="0">
                <a:latin typeface="Times New Roman" pitchFamily="18" charset="0"/>
              </a:rPr>
              <a:t>	Το Δ.Λ.Π. 16 εισάγει δύο τρόπους αναπροσαρμογής των παγίων: </a:t>
            </a:r>
          </a:p>
          <a:p>
            <a:pPr>
              <a:lnSpc>
                <a:spcPct val="80000"/>
              </a:lnSpc>
              <a:buFontTx/>
              <a:buNone/>
            </a:pPr>
            <a:r>
              <a:rPr lang="el-GR" sz="2000" dirty="0">
                <a:latin typeface="Times New Roman" pitchFamily="18" charset="0"/>
              </a:rPr>
              <a:t>	    -Αναπροσαρμογή αξίας κτήσεως και σωρευμένων</a:t>
            </a:r>
            <a:r>
              <a:rPr lang="en-US" sz="2000" dirty="0">
                <a:latin typeface="Times New Roman" pitchFamily="18" charset="0"/>
              </a:rPr>
              <a:t> </a:t>
            </a:r>
            <a:r>
              <a:rPr lang="el-GR" sz="2000" dirty="0">
                <a:latin typeface="Times New Roman" pitchFamily="18" charset="0"/>
              </a:rPr>
              <a:t>αποσβέσεων. </a:t>
            </a:r>
          </a:p>
          <a:p>
            <a:pPr>
              <a:lnSpc>
                <a:spcPct val="80000"/>
              </a:lnSpc>
              <a:buFontTx/>
              <a:buNone/>
            </a:pPr>
            <a:r>
              <a:rPr lang="el-GR" sz="2000" dirty="0">
                <a:latin typeface="Times New Roman" pitchFamily="18" charset="0"/>
              </a:rPr>
              <a:t>         - Αναπροσαρμογή αναπόσβεστου υπολοίπου </a:t>
            </a:r>
          </a:p>
          <a:p>
            <a:pPr>
              <a:lnSpc>
                <a:spcPct val="80000"/>
              </a:lnSpc>
              <a:buFontTx/>
              <a:buNone/>
            </a:pPr>
            <a:r>
              <a:rPr lang="el-GR" sz="2000" dirty="0">
                <a:latin typeface="Times New Roman" pitchFamily="18" charset="0"/>
              </a:rPr>
              <a:t>	</a:t>
            </a:r>
            <a:endParaRPr lang="en-US" sz="2000" dirty="0">
              <a:latin typeface="Times New Roman" pitchFamily="18" charset="0"/>
            </a:endParaRPr>
          </a:p>
          <a:p>
            <a:pPr>
              <a:lnSpc>
                <a:spcPct val="80000"/>
              </a:lnSpc>
              <a:buFontTx/>
              <a:buNone/>
            </a:pPr>
            <a:r>
              <a:rPr lang="en-US" sz="2000" dirty="0">
                <a:latin typeface="Times New Roman" pitchFamily="18" charset="0"/>
              </a:rPr>
              <a:t>     </a:t>
            </a:r>
            <a:r>
              <a:rPr lang="el-GR" sz="2000" dirty="0">
                <a:latin typeface="Times New Roman" pitchFamily="18" charset="0"/>
              </a:rPr>
              <a:t>Όταν αναπροσαρμόζεται η αξία ενός παγίου, τότε ολόκληρη η κατηγορία στην οποία ανήκει το πάγιο πρέπει να αναπροσαρμόζεται. Παραδείγματα κατηγοριών παγίων στοιχείων είναι: Εδαφικές εκτάσεις, Γήπεδα και κτίρια, Μηχανήματα, πλοία, αεροπλάνα, Οχήματα, Έπιπλα και σκεύη, Εξοπλισμός γραφείου.</a:t>
            </a:r>
            <a:endParaRPr lang="el-GR" sz="2000" b="1"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endParaRPr lang="en-US" sz="2000" dirty="0">
              <a:latin typeface="Times New Roman" pitchFamily="18" charset="0"/>
            </a:endParaRPr>
          </a:p>
        </p:txBody>
      </p:sp>
      <p:sp>
        <p:nvSpPr>
          <p:cNvPr id="95235" name="Line 3"/>
          <p:cNvSpPr>
            <a:spLocks noChangeShapeType="1"/>
          </p:cNvSpPr>
          <p:nvPr/>
        </p:nvSpPr>
        <p:spPr bwMode="auto">
          <a:xfrm>
            <a:off x="0" y="6021388"/>
            <a:ext cx="323850" cy="0"/>
          </a:xfrm>
          <a:prstGeom prst="line">
            <a:avLst/>
          </a:prstGeom>
          <a:noFill/>
          <a:ln w="9525">
            <a:solidFill>
              <a:srgbClr val="660066"/>
            </a:solidFill>
            <a:round/>
            <a:headEnd/>
            <a:tailEnd type="triangle" w="med" len="med"/>
          </a:ln>
          <a:effectLst/>
        </p:spPr>
        <p:txBody>
          <a:bodyPr/>
          <a:lstStyle/>
          <a:p>
            <a:endParaRPr lang="el-GR" dirty="0"/>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5234">
                                            <p:txEl>
                                              <p:pRg st="2" end="2"/>
                                            </p:txEl>
                                          </p:spTgt>
                                        </p:tgtEl>
                                        <p:attrNameLst>
                                          <p:attrName>style.visibility</p:attrName>
                                        </p:attrNameLst>
                                      </p:cBhvr>
                                      <p:to>
                                        <p:strVal val="visible"/>
                                      </p:to>
                                    </p:set>
                                    <p:anim calcmode="lin" valueType="num">
                                      <p:cBhvr additive="base">
                                        <p:cTn id="7" dur="2000" fill="hold"/>
                                        <p:tgtEl>
                                          <p:spTgt spid="95234">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95234">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95234">
                                            <p:txEl>
                                              <p:pRg st="3" end="3"/>
                                            </p:txEl>
                                          </p:spTgt>
                                        </p:tgtEl>
                                        <p:attrNameLst>
                                          <p:attrName>style.visibility</p:attrName>
                                        </p:attrNameLst>
                                      </p:cBhvr>
                                      <p:to>
                                        <p:strVal val="visible"/>
                                      </p:to>
                                    </p:set>
                                    <p:anim calcmode="lin" valueType="num">
                                      <p:cBhvr additive="base">
                                        <p:cTn id="12" dur="2000" fill="hold"/>
                                        <p:tgtEl>
                                          <p:spTgt spid="95234">
                                            <p:txEl>
                                              <p:pRg st="3" end="3"/>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95234">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6500"/>
                                  </p:stCondLst>
                                  <p:childTnLst>
                                    <p:set>
                                      <p:cBhvr>
                                        <p:cTn id="16" dur="1" fill="hold">
                                          <p:stCondLst>
                                            <p:cond delay="0"/>
                                          </p:stCondLst>
                                        </p:cTn>
                                        <p:tgtEl>
                                          <p:spTgt spid="95234">
                                            <p:txEl>
                                              <p:pRg st="5" end="5"/>
                                            </p:txEl>
                                          </p:spTgt>
                                        </p:tgtEl>
                                        <p:attrNameLst>
                                          <p:attrName>style.visibility</p:attrName>
                                        </p:attrNameLst>
                                      </p:cBhvr>
                                      <p:to>
                                        <p:strVal val="visible"/>
                                      </p:to>
                                    </p:set>
                                    <p:anim calcmode="lin" valueType="num">
                                      <p:cBhvr additive="base">
                                        <p:cTn id="17" dur="2000" fill="hold"/>
                                        <p:tgtEl>
                                          <p:spTgt spid="95234">
                                            <p:txEl>
                                              <p:pRg st="5" end="5"/>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95234">
                                            <p:txEl>
                                              <p:pRg st="5" end="5"/>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2500"/>
                            </p:stCondLst>
                            <p:childTnLst>
                              <p:par>
                                <p:cTn id="20" presetID="2" presetClass="entr" presetSubtype="4" fill="hold" nodeType="afterEffect">
                                  <p:stCondLst>
                                    <p:cond delay="0"/>
                                  </p:stCondLst>
                                  <p:childTnLst>
                                    <p:set>
                                      <p:cBhvr>
                                        <p:cTn id="21" dur="1" fill="hold">
                                          <p:stCondLst>
                                            <p:cond delay="0"/>
                                          </p:stCondLst>
                                        </p:cTn>
                                        <p:tgtEl>
                                          <p:spTgt spid="95234">
                                            <p:txEl>
                                              <p:pRg st="6" end="6"/>
                                            </p:txEl>
                                          </p:spTgt>
                                        </p:tgtEl>
                                        <p:attrNameLst>
                                          <p:attrName>style.visibility</p:attrName>
                                        </p:attrNameLst>
                                      </p:cBhvr>
                                      <p:to>
                                        <p:strVal val="visible"/>
                                      </p:to>
                                    </p:set>
                                    <p:anim calcmode="lin" valueType="num">
                                      <p:cBhvr additive="base">
                                        <p:cTn id="22" dur="2000" fill="hold"/>
                                        <p:tgtEl>
                                          <p:spTgt spid="95234">
                                            <p:txEl>
                                              <p:pRg st="6" end="6"/>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95234">
                                            <p:txEl>
                                              <p:pRg st="6" end="6"/>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5234">
                                            <p:txEl>
                                              <p:pRg st="7" end="7"/>
                                            </p:txEl>
                                          </p:spTgt>
                                        </p:tgtEl>
                                        <p:attrNameLst>
                                          <p:attrName>style.visibility</p:attrName>
                                        </p:attrNameLst>
                                      </p:cBhvr>
                                      <p:to>
                                        <p:strVal val="visible"/>
                                      </p:to>
                                    </p:set>
                                    <p:anim calcmode="lin" valueType="num">
                                      <p:cBhvr additive="base">
                                        <p:cTn id="26" dur="2000" fill="hold"/>
                                        <p:tgtEl>
                                          <p:spTgt spid="95234">
                                            <p:txEl>
                                              <p:pRg st="7" end="7"/>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95234">
                                            <p:txEl>
                                              <p:pRg st="7" end="7"/>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4500"/>
                            </p:stCondLst>
                            <p:childTnLst>
                              <p:par>
                                <p:cTn id="29" presetID="53" presetClass="entr" presetSubtype="0" fill="hold" grpId="0" nodeType="afterEffect">
                                  <p:stCondLst>
                                    <p:cond delay="4000"/>
                                  </p:stCondLst>
                                  <p:childTnLst>
                                    <p:set>
                                      <p:cBhvr>
                                        <p:cTn id="30" dur="1" fill="hold">
                                          <p:stCondLst>
                                            <p:cond delay="0"/>
                                          </p:stCondLst>
                                        </p:cTn>
                                        <p:tgtEl>
                                          <p:spTgt spid="95235"/>
                                        </p:tgtEl>
                                        <p:attrNameLst>
                                          <p:attrName>style.visibility</p:attrName>
                                        </p:attrNameLst>
                                      </p:cBhvr>
                                      <p:to>
                                        <p:strVal val="visible"/>
                                      </p:to>
                                    </p:set>
                                    <p:anim calcmode="lin" valueType="num">
                                      <p:cBhvr>
                                        <p:cTn id="31" dur="2000" fill="hold"/>
                                        <p:tgtEl>
                                          <p:spTgt spid="95235"/>
                                        </p:tgtEl>
                                        <p:attrNameLst>
                                          <p:attrName>ppt_w</p:attrName>
                                        </p:attrNameLst>
                                      </p:cBhvr>
                                      <p:tavLst>
                                        <p:tav tm="0">
                                          <p:val>
                                            <p:fltVal val="0"/>
                                          </p:val>
                                        </p:tav>
                                        <p:tav tm="100000">
                                          <p:val>
                                            <p:strVal val="#ppt_w"/>
                                          </p:val>
                                        </p:tav>
                                      </p:tavLst>
                                    </p:anim>
                                    <p:anim calcmode="lin" valueType="num">
                                      <p:cBhvr>
                                        <p:cTn id="32" dur="2000" fill="hold"/>
                                        <p:tgtEl>
                                          <p:spTgt spid="95235"/>
                                        </p:tgtEl>
                                        <p:attrNameLst>
                                          <p:attrName>ppt_h</p:attrName>
                                        </p:attrNameLst>
                                      </p:cBhvr>
                                      <p:tavLst>
                                        <p:tav tm="0">
                                          <p:val>
                                            <p:fltVal val="0"/>
                                          </p:val>
                                        </p:tav>
                                        <p:tav tm="100000">
                                          <p:val>
                                            <p:strVal val="#ppt_h"/>
                                          </p:val>
                                        </p:tav>
                                      </p:tavLst>
                                    </p:anim>
                                    <p:animEffect transition="in" filter="fade">
                                      <p:cBhvr>
                                        <p:cTn id="33" dur="2000"/>
                                        <p:tgtEl>
                                          <p:spTgt spid="95235"/>
                                        </p:tgtEl>
                                      </p:cBhvr>
                                    </p:animEffect>
                                  </p:childTnLst>
                                </p:cTn>
                              </p:par>
                            </p:childTnLst>
                          </p:cTn>
                        </p:par>
                        <p:par>
                          <p:cTn id="34" fill="hold">
                            <p:stCondLst>
                              <p:cond delay="20500"/>
                            </p:stCondLst>
                            <p:childTnLst>
                              <p:par>
                                <p:cTn id="35" presetID="2" presetClass="entr" presetSubtype="4" fill="hold" nodeType="afterEffect">
                                  <p:stCondLst>
                                    <p:cond delay="0"/>
                                  </p:stCondLst>
                                  <p:childTnLst>
                                    <p:set>
                                      <p:cBhvr>
                                        <p:cTn id="36" dur="1" fill="hold">
                                          <p:stCondLst>
                                            <p:cond delay="0"/>
                                          </p:stCondLst>
                                        </p:cTn>
                                        <p:tgtEl>
                                          <p:spTgt spid="95234">
                                            <p:txEl>
                                              <p:pRg st="9" end="9"/>
                                            </p:txEl>
                                          </p:spTgt>
                                        </p:tgtEl>
                                        <p:attrNameLst>
                                          <p:attrName>style.visibility</p:attrName>
                                        </p:attrNameLst>
                                      </p:cBhvr>
                                      <p:to>
                                        <p:strVal val="visible"/>
                                      </p:to>
                                    </p:set>
                                    <p:anim calcmode="lin" valueType="num">
                                      <p:cBhvr additive="base">
                                        <p:cTn id="37" dur="2000" fill="hold"/>
                                        <p:tgtEl>
                                          <p:spTgt spid="95234">
                                            <p:txEl>
                                              <p:pRg st="9" end="9"/>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95234">
                                            <p:txEl>
                                              <p:pRg st="9" end="9"/>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2500"/>
                            </p:stCondLst>
                            <p:childTnLst>
                              <p:par>
                                <p:cTn id="40" presetID="3" presetClass="exit" presetSubtype="10" fill="hold" nodeType="afterEffect">
                                  <p:stCondLst>
                                    <p:cond delay="10000"/>
                                  </p:stCondLst>
                                  <p:childTnLst>
                                    <p:animEffect transition="out" filter="blinds(horizontal)">
                                      <p:cBhvr>
                                        <p:cTn id="41" dur="2000"/>
                                        <p:tgtEl>
                                          <p:spTgt spid="95234">
                                            <p:txEl>
                                              <p:pRg st="2" end="2"/>
                                            </p:txEl>
                                          </p:spTgt>
                                        </p:tgtEl>
                                      </p:cBhvr>
                                    </p:animEffect>
                                    <p:set>
                                      <p:cBhvr>
                                        <p:cTn id="42" dur="1" fill="hold">
                                          <p:stCondLst>
                                            <p:cond delay="1999"/>
                                          </p:stCondLst>
                                        </p:cTn>
                                        <p:tgtEl>
                                          <p:spTgt spid="95234">
                                            <p:txEl>
                                              <p:pRg st="2" end="2"/>
                                            </p:txEl>
                                          </p:spTgt>
                                        </p:tgtEl>
                                        <p:attrNameLst>
                                          <p:attrName>style.visibility</p:attrName>
                                        </p:attrNameLst>
                                      </p:cBhvr>
                                      <p:to>
                                        <p:strVal val="hidden"/>
                                      </p:to>
                                    </p:set>
                                  </p:childTnLst>
                                </p:cTn>
                              </p:par>
                            </p:childTnLst>
                          </p:cTn>
                        </p:par>
                        <p:par>
                          <p:cTn id="43" fill="hold">
                            <p:stCondLst>
                              <p:cond delay="34500"/>
                            </p:stCondLst>
                            <p:childTnLst>
                              <p:par>
                                <p:cTn id="44" presetID="3" presetClass="exit" presetSubtype="10" fill="hold" nodeType="afterEffect">
                                  <p:stCondLst>
                                    <p:cond delay="10000"/>
                                  </p:stCondLst>
                                  <p:childTnLst>
                                    <p:animEffect transition="out" filter="blinds(horizontal)">
                                      <p:cBhvr>
                                        <p:cTn id="45" dur="2000"/>
                                        <p:tgtEl>
                                          <p:spTgt spid="95234">
                                            <p:txEl>
                                              <p:pRg st="3" end="3"/>
                                            </p:txEl>
                                          </p:spTgt>
                                        </p:tgtEl>
                                      </p:cBhvr>
                                    </p:animEffect>
                                    <p:set>
                                      <p:cBhvr>
                                        <p:cTn id="46" dur="1" fill="hold">
                                          <p:stCondLst>
                                            <p:cond delay="1999"/>
                                          </p:stCondLst>
                                        </p:cTn>
                                        <p:tgtEl>
                                          <p:spTgt spid="95234">
                                            <p:txEl>
                                              <p:pRg st="3" end="3"/>
                                            </p:txEl>
                                          </p:spTgt>
                                        </p:tgtEl>
                                        <p:attrNameLst>
                                          <p:attrName>style.visibility</p:attrName>
                                        </p:attrNameLst>
                                      </p:cBhvr>
                                      <p:to>
                                        <p:strVal val="hidden"/>
                                      </p:to>
                                    </p:set>
                                  </p:childTnLst>
                                </p:cTn>
                              </p:par>
                            </p:childTnLst>
                          </p:cTn>
                        </p:par>
                        <p:par>
                          <p:cTn id="47" fill="hold">
                            <p:stCondLst>
                              <p:cond delay="46500"/>
                            </p:stCondLst>
                            <p:childTnLst>
                              <p:par>
                                <p:cTn id="48" presetID="3" presetClass="exit" presetSubtype="10" fill="hold" nodeType="afterEffect">
                                  <p:stCondLst>
                                    <p:cond delay="0"/>
                                  </p:stCondLst>
                                  <p:childTnLst>
                                    <p:animEffect transition="out" filter="blinds(horizontal)">
                                      <p:cBhvr>
                                        <p:cTn id="49" dur="2000"/>
                                        <p:tgtEl>
                                          <p:spTgt spid="95234">
                                            <p:txEl>
                                              <p:pRg st="5" end="5"/>
                                            </p:txEl>
                                          </p:spTgt>
                                        </p:tgtEl>
                                      </p:cBhvr>
                                    </p:animEffect>
                                    <p:set>
                                      <p:cBhvr>
                                        <p:cTn id="50" dur="1" fill="hold">
                                          <p:stCondLst>
                                            <p:cond delay="1999"/>
                                          </p:stCondLst>
                                        </p:cTn>
                                        <p:tgtEl>
                                          <p:spTgt spid="95234">
                                            <p:txEl>
                                              <p:pRg st="5" end="5"/>
                                            </p:txEl>
                                          </p:spTgt>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2000"/>
                                        <p:tgtEl>
                                          <p:spTgt spid="95234">
                                            <p:txEl>
                                              <p:pRg st="6" end="6"/>
                                            </p:txEl>
                                          </p:spTgt>
                                        </p:tgtEl>
                                      </p:cBhvr>
                                    </p:animEffect>
                                    <p:set>
                                      <p:cBhvr>
                                        <p:cTn id="53" dur="1" fill="hold">
                                          <p:stCondLst>
                                            <p:cond delay="1999"/>
                                          </p:stCondLst>
                                        </p:cTn>
                                        <p:tgtEl>
                                          <p:spTgt spid="95234">
                                            <p:txEl>
                                              <p:pRg st="6" end="6"/>
                                            </p:txEl>
                                          </p:spTgt>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2000"/>
                                        <p:tgtEl>
                                          <p:spTgt spid="95234">
                                            <p:txEl>
                                              <p:pRg st="7" end="7"/>
                                            </p:txEl>
                                          </p:spTgt>
                                        </p:tgtEl>
                                      </p:cBhvr>
                                    </p:animEffect>
                                    <p:set>
                                      <p:cBhvr>
                                        <p:cTn id="56" dur="1" fill="hold">
                                          <p:stCondLst>
                                            <p:cond delay="1999"/>
                                          </p:stCondLst>
                                        </p:cTn>
                                        <p:tgtEl>
                                          <p:spTgt spid="95234">
                                            <p:txEl>
                                              <p:pRg st="7" end="7"/>
                                            </p:txEl>
                                          </p:spTgt>
                                        </p:tgtEl>
                                        <p:attrNameLst>
                                          <p:attrName>style.visibility</p:attrName>
                                        </p:attrNameLst>
                                      </p:cBhvr>
                                      <p:to>
                                        <p:strVal val="hidden"/>
                                      </p:to>
                                    </p:set>
                                  </p:childTnLst>
                                </p:cTn>
                              </p:par>
                            </p:childTnLst>
                          </p:cTn>
                        </p:par>
                        <p:par>
                          <p:cTn id="57" fill="hold">
                            <p:stCondLst>
                              <p:cond delay="48500"/>
                            </p:stCondLst>
                            <p:childTnLst>
                              <p:par>
                                <p:cTn id="58" presetID="4" presetClass="exit" presetSubtype="16" fill="hold" grpId="1" nodeType="afterEffect">
                                  <p:stCondLst>
                                    <p:cond delay="0"/>
                                  </p:stCondLst>
                                  <p:childTnLst>
                                    <p:animEffect transition="out" filter="box(in)">
                                      <p:cBhvr>
                                        <p:cTn id="59" dur="2000"/>
                                        <p:tgtEl>
                                          <p:spTgt spid="95235"/>
                                        </p:tgtEl>
                                      </p:cBhvr>
                                    </p:animEffect>
                                    <p:set>
                                      <p:cBhvr>
                                        <p:cTn id="60" dur="1" fill="hold">
                                          <p:stCondLst>
                                            <p:cond delay="1999"/>
                                          </p:stCondLst>
                                        </p:cTn>
                                        <p:tgtEl>
                                          <p:spTgt spid="95235"/>
                                        </p:tgtEl>
                                        <p:attrNameLst>
                                          <p:attrName>style.visibility</p:attrName>
                                        </p:attrNameLst>
                                      </p:cBhvr>
                                      <p:to>
                                        <p:strVal val="hidden"/>
                                      </p:to>
                                    </p:set>
                                  </p:childTnLst>
                                </p:cTn>
                              </p:par>
                              <p:par>
                                <p:cTn id="61" presetID="3" presetClass="exit" presetSubtype="10" fill="hold" nodeType="withEffect">
                                  <p:stCondLst>
                                    <p:cond delay="0"/>
                                  </p:stCondLst>
                                  <p:childTnLst>
                                    <p:animEffect transition="out" filter="blinds(horizontal)">
                                      <p:cBhvr>
                                        <p:cTn id="62" dur="2000"/>
                                        <p:tgtEl>
                                          <p:spTgt spid="95234">
                                            <p:txEl>
                                              <p:pRg st="9" end="9"/>
                                            </p:txEl>
                                          </p:spTgt>
                                        </p:tgtEl>
                                      </p:cBhvr>
                                    </p:animEffect>
                                    <p:set>
                                      <p:cBhvr>
                                        <p:cTn id="63" dur="1" fill="hold">
                                          <p:stCondLst>
                                            <p:cond delay="1999"/>
                                          </p:stCondLst>
                                        </p:cTn>
                                        <p:tgtEl>
                                          <p:spTgt spid="95234">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P spid="95235" grpId="1" animBg="1"/>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0" y="0"/>
            <a:ext cx="9144000" cy="6858000"/>
          </a:xfrm>
        </p:spPr>
        <p:txBody>
          <a:bodyPr/>
          <a:lstStyle/>
          <a:p>
            <a:pPr>
              <a:buFontTx/>
              <a:buNone/>
            </a:pPr>
            <a:endParaRPr lang="en-US" sz="2400" i="1" dirty="0">
              <a:latin typeface="Times New Roman" pitchFamily="18" charset="0"/>
            </a:endParaRPr>
          </a:p>
          <a:p>
            <a:pPr>
              <a:buFontTx/>
              <a:buNone/>
            </a:pPr>
            <a:r>
              <a:rPr lang="el-GR" sz="2000" b="1" dirty="0">
                <a:latin typeface="Times New Roman" pitchFamily="18" charset="0"/>
              </a:rPr>
              <a:t>     </a:t>
            </a:r>
            <a:r>
              <a:rPr lang="el-GR" sz="2000" b="1" i="1" u="sng" dirty="0">
                <a:solidFill>
                  <a:schemeClr val="bg1"/>
                </a:solidFill>
                <a:latin typeface="Times New Roman" pitchFamily="18" charset="0"/>
              </a:rPr>
              <a:t>Ιδιοκατασκευή ενσώματων ακινητοποιήσεων</a:t>
            </a:r>
            <a:endParaRPr lang="el-GR" sz="2000" i="1" u="sng" dirty="0">
              <a:solidFill>
                <a:schemeClr val="bg1"/>
              </a:solidFill>
              <a:latin typeface="Times New Roman" pitchFamily="18" charset="0"/>
            </a:endParaRPr>
          </a:p>
          <a:p>
            <a:pPr>
              <a:buFontTx/>
              <a:buNone/>
            </a:pPr>
            <a:r>
              <a:rPr lang="el-GR" sz="2000" dirty="0">
                <a:latin typeface="Times New Roman" pitchFamily="18" charset="0"/>
              </a:rPr>
              <a:t>	</a:t>
            </a:r>
          </a:p>
          <a:p>
            <a:pPr>
              <a:buFontTx/>
              <a:buNone/>
            </a:pPr>
            <a:r>
              <a:rPr lang="el-GR" sz="2000" dirty="0">
                <a:latin typeface="Times New Roman" pitchFamily="18" charset="0"/>
              </a:rPr>
              <a:t>     Στην έννοια του κόστους ιδιοκατασκευής περιλαμβάνεται: 	</a:t>
            </a:r>
          </a:p>
          <a:p>
            <a:pPr>
              <a:buFontTx/>
              <a:buNone/>
            </a:pPr>
            <a:endParaRPr lang="el-GR" sz="2000" dirty="0">
              <a:latin typeface="Times New Roman" pitchFamily="18" charset="0"/>
            </a:endParaRPr>
          </a:p>
          <a:p>
            <a:pPr>
              <a:buFontTx/>
              <a:buNone/>
            </a:pPr>
            <a:r>
              <a:rPr lang="el-GR" sz="2000" dirty="0">
                <a:latin typeface="Times New Roman" pitchFamily="18" charset="0"/>
              </a:rPr>
              <a:t>	              Η τιμολoγιακή αξία αγοράς των υλικών που χρησιμοποιήθηκαν για την     </a:t>
            </a:r>
          </a:p>
          <a:p>
            <a:pPr>
              <a:buFontTx/>
              <a:buNone/>
            </a:pPr>
            <a:r>
              <a:rPr lang="el-GR" sz="2000" dirty="0">
                <a:latin typeface="Times New Roman" pitchFamily="18" charset="0"/>
              </a:rPr>
              <a:t>                   ιδιοπαραγωγή της ιδιοκατασκευής</a:t>
            </a:r>
            <a:endParaRPr lang="el-GR" sz="2000" u="sng" dirty="0">
              <a:latin typeface="Times New Roman" pitchFamily="18" charset="0"/>
            </a:endParaRPr>
          </a:p>
          <a:p>
            <a:pPr>
              <a:buFontTx/>
              <a:buNone/>
            </a:pPr>
            <a:r>
              <a:rPr lang="el-GR" sz="2000" dirty="0">
                <a:latin typeface="Times New Roman" pitchFamily="18" charset="0"/>
              </a:rPr>
              <a:t>	 </a:t>
            </a:r>
            <a:r>
              <a:rPr lang="el-GR" sz="2000" dirty="0">
                <a:solidFill>
                  <a:srgbClr val="993366"/>
                </a:solidFill>
                <a:latin typeface="Times New Roman" pitchFamily="18" charset="0"/>
              </a:rPr>
              <a:t>(πλέον)</a:t>
            </a:r>
            <a:r>
              <a:rPr lang="el-GR" sz="2000" dirty="0">
                <a:latin typeface="Times New Roman" pitchFamily="18" charset="0"/>
              </a:rPr>
              <a:t> Αναλογία γενικών εξόδων αγορών</a:t>
            </a:r>
            <a:endParaRPr lang="el-GR" sz="2000" u="sng" dirty="0">
              <a:latin typeface="Times New Roman" pitchFamily="18" charset="0"/>
            </a:endParaRPr>
          </a:p>
          <a:p>
            <a:pPr>
              <a:buFontTx/>
              <a:buNone/>
            </a:pPr>
            <a:r>
              <a:rPr lang="el-GR" sz="2000" dirty="0">
                <a:latin typeface="Times New Roman" pitchFamily="18" charset="0"/>
              </a:rPr>
              <a:t>	 </a:t>
            </a:r>
            <a:r>
              <a:rPr lang="el-GR" sz="2000" dirty="0">
                <a:solidFill>
                  <a:srgbClr val="993366"/>
                </a:solidFill>
                <a:latin typeface="Times New Roman" pitchFamily="18" charset="0"/>
              </a:rPr>
              <a:t>(πλέον)</a:t>
            </a:r>
            <a:r>
              <a:rPr lang="el-GR" sz="2000" dirty="0">
                <a:latin typeface="Times New Roman" pitchFamily="18" charset="0"/>
              </a:rPr>
              <a:t>  Κόστος κατεργασίας των άνω υλικών ώστε οι</a:t>
            </a:r>
          </a:p>
          <a:p>
            <a:pPr>
              <a:buFontTx/>
              <a:buNone/>
            </a:pPr>
            <a:r>
              <a:rPr lang="el-GR" sz="2000" dirty="0">
                <a:latin typeface="Times New Roman" pitchFamily="18" charset="0"/>
              </a:rPr>
              <a:t>	             ιδιοκατασκευες να φθάσουν στην τελική τους µορφή.</a:t>
            </a:r>
            <a:endParaRPr lang="el-GR" sz="2000" u="sng" dirty="0">
              <a:latin typeface="Times New Roman" pitchFamily="18" charset="0"/>
            </a:endParaRPr>
          </a:p>
          <a:p>
            <a:pPr>
              <a:buFontTx/>
              <a:buNone/>
            </a:pPr>
            <a:r>
              <a:rPr lang="el-GR" sz="2000" dirty="0">
                <a:latin typeface="Times New Roman" pitchFamily="18" charset="0"/>
              </a:rPr>
              <a:t>	 </a:t>
            </a:r>
            <a:r>
              <a:rPr lang="el-GR" sz="2000" dirty="0">
                <a:solidFill>
                  <a:srgbClr val="993366"/>
                </a:solidFill>
                <a:latin typeface="Times New Roman" pitchFamily="18" charset="0"/>
              </a:rPr>
              <a:t>(πλέον)</a:t>
            </a:r>
            <a:r>
              <a:rPr lang="el-GR" sz="2000" dirty="0">
                <a:latin typeface="Times New Roman" pitchFamily="18" charset="0"/>
              </a:rPr>
              <a:t>  Άµεσα επιρριπτέα έξοδα για να φθάσει το πάγιο σε κατάσταση  </a:t>
            </a:r>
          </a:p>
          <a:p>
            <a:pPr>
              <a:buFontTx/>
              <a:buNone/>
            </a:pPr>
            <a:r>
              <a:rPr lang="el-GR" sz="2000" dirty="0">
                <a:latin typeface="Times New Roman" pitchFamily="18" charset="0"/>
              </a:rPr>
              <a:t>                  λειτουργίας, σύµφωνα µε τη χρήση για την οποία προορίζεται (π.χ. κόστος </a:t>
            </a:r>
          </a:p>
          <a:p>
            <a:pPr>
              <a:buFontTx/>
              <a:buNone/>
            </a:pPr>
            <a:r>
              <a:rPr lang="el-GR" sz="2000" dirty="0">
                <a:latin typeface="Times New Roman" pitchFamily="18" charset="0"/>
              </a:rPr>
              <a:t>                  διαµόρφωσης χώρου, επαγγελµατικές αµοιβές σε µηχανικούς, αρχιτέκτονες </a:t>
            </a:r>
          </a:p>
          <a:p>
            <a:pPr>
              <a:buFontTx/>
              <a:buNone/>
            </a:pPr>
            <a:r>
              <a:rPr lang="el-GR" sz="2000" dirty="0">
                <a:latin typeface="Times New Roman" pitchFamily="18" charset="0"/>
              </a:rPr>
              <a:t>                  κλπ. ). </a:t>
            </a:r>
          </a:p>
          <a:p>
            <a:pPr>
              <a:buFontTx/>
              <a:buNone/>
            </a:pPr>
            <a:endParaRPr lang="el-GR" sz="2000" dirty="0">
              <a:latin typeface="Times New Roman" pitchFamily="18" charset="0"/>
            </a:endParaRPr>
          </a:p>
          <a:p>
            <a:pPr>
              <a:buFontTx/>
              <a:buNone/>
            </a:pPr>
            <a:r>
              <a:rPr lang="el-GR" sz="2000" dirty="0">
                <a:latin typeface="Times New Roman" pitchFamily="18" charset="0"/>
              </a:rPr>
              <a:t>	Τέλος, σύµφωνα µε το Δ.Λ.Π. 16 το κόστος ιδιοκατασκευής προσαυξάνεται µε το εκτιµούµενο κόστος αποκατάστασης χώρου, αποσυναρµολόγησης και µετακίνησης περιουσιακού στοιχείου.</a:t>
            </a:r>
            <a:endParaRPr lang="en-US" sz="2000" dirty="0">
              <a:latin typeface="Times New Roman" pitchFamily="18" charset="0"/>
            </a:endParaRPr>
          </a:p>
        </p:txBody>
      </p:sp>
      <p:sp>
        <p:nvSpPr>
          <p:cNvPr id="94212" name="Line 4"/>
          <p:cNvSpPr>
            <a:spLocks noChangeShapeType="1"/>
          </p:cNvSpPr>
          <p:nvPr/>
        </p:nvSpPr>
        <p:spPr bwMode="auto">
          <a:xfrm>
            <a:off x="1259632" y="2708920"/>
            <a:ext cx="6985000" cy="0"/>
          </a:xfrm>
          <a:prstGeom prst="line">
            <a:avLst/>
          </a:prstGeom>
          <a:noFill/>
          <a:ln w="9525">
            <a:solidFill>
              <a:srgbClr val="993366"/>
            </a:solidFill>
            <a:round/>
            <a:headEnd/>
            <a:tailEnd/>
          </a:ln>
          <a:effectLst/>
        </p:spPr>
        <p:txBody>
          <a:bodyPr/>
          <a:lstStyle/>
          <a:p>
            <a:endParaRPr lang="el-GR" dirty="0"/>
          </a:p>
        </p:txBody>
      </p:sp>
      <p:sp>
        <p:nvSpPr>
          <p:cNvPr id="94213" name="Line 5"/>
          <p:cNvSpPr>
            <a:spLocks noChangeShapeType="1"/>
          </p:cNvSpPr>
          <p:nvPr/>
        </p:nvSpPr>
        <p:spPr bwMode="auto">
          <a:xfrm>
            <a:off x="1258888" y="3068638"/>
            <a:ext cx="7058025" cy="0"/>
          </a:xfrm>
          <a:prstGeom prst="line">
            <a:avLst/>
          </a:prstGeom>
          <a:noFill/>
          <a:ln w="9525">
            <a:solidFill>
              <a:srgbClr val="993366"/>
            </a:solidFill>
            <a:round/>
            <a:headEnd/>
            <a:tailEnd/>
          </a:ln>
          <a:effectLst/>
        </p:spPr>
        <p:txBody>
          <a:bodyPr/>
          <a:lstStyle/>
          <a:p>
            <a:endParaRPr lang="el-GR" dirty="0"/>
          </a:p>
        </p:txBody>
      </p:sp>
      <p:sp>
        <p:nvSpPr>
          <p:cNvPr id="94214" name="Line 6"/>
          <p:cNvSpPr>
            <a:spLocks noChangeShapeType="1"/>
          </p:cNvSpPr>
          <p:nvPr/>
        </p:nvSpPr>
        <p:spPr bwMode="auto">
          <a:xfrm>
            <a:off x="1331640" y="3933056"/>
            <a:ext cx="7200900" cy="0"/>
          </a:xfrm>
          <a:prstGeom prst="line">
            <a:avLst/>
          </a:prstGeom>
          <a:noFill/>
          <a:ln w="9525">
            <a:solidFill>
              <a:srgbClr val="993366"/>
            </a:solidFill>
            <a:round/>
            <a:headEnd/>
            <a:tailEnd/>
          </a:ln>
          <a:effectLst/>
        </p:spPr>
        <p:txBody>
          <a:bodyPr/>
          <a:lstStyle/>
          <a:p>
            <a:endParaRPr lang="el-GR" dirty="0"/>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4210">
                                            <p:txEl>
                                              <p:pRg st="1" end="1"/>
                                            </p:txEl>
                                          </p:spTgt>
                                        </p:tgtEl>
                                        <p:attrNameLst>
                                          <p:attrName>style.visibility</p:attrName>
                                        </p:attrNameLst>
                                      </p:cBhvr>
                                      <p:to>
                                        <p:strVal val="visible"/>
                                      </p:to>
                                    </p:set>
                                    <p:anim calcmode="lin" valueType="num">
                                      <p:cBhvr>
                                        <p:cTn id="7" dur="2000" fill="hold"/>
                                        <p:tgtEl>
                                          <p:spTgt spid="94210">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94210">
                                            <p:txEl>
                                              <p:pRg st="1" end="1"/>
                                            </p:txEl>
                                          </p:spTgt>
                                        </p:tgtEl>
                                        <p:attrNameLst>
                                          <p:attrName>ppt_h</p:attrName>
                                        </p:attrNameLst>
                                      </p:cBhvr>
                                      <p:tavLst>
                                        <p:tav tm="0">
                                          <p:val>
                                            <p:fltVal val="0"/>
                                          </p:val>
                                        </p:tav>
                                        <p:tav tm="100000">
                                          <p:val>
                                            <p:strVal val="#ppt_h"/>
                                          </p:val>
                                        </p:tav>
                                      </p:tavLst>
                                    </p:anim>
                                    <p:animEffect transition="in" filter="fade">
                                      <p:cBhvr>
                                        <p:cTn id="9" dur="2000"/>
                                        <p:tgtEl>
                                          <p:spTgt spid="94210">
                                            <p:txEl>
                                              <p:pRg st="1" end="1"/>
                                            </p:txEl>
                                          </p:spTgt>
                                        </p:tgtEl>
                                      </p:cBhvr>
                                    </p:animEffec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94210">
                                            <p:txEl>
                                              <p:pRg st="3" end="3"/>
                                            </p:txEl>
                                          </p:spTgt>
                                        </p:tgtEl>
                                        <p:attrNameLst>
                                          <p:attrName>style.visibility</p:attrName>
                                        </p:attrNameLst>
                                      </p:cBhvr>
                                      <p:to>
                                        <p:strVal val="visible"/>
                                      </p:to>
                                    </p:set>
                                    <p:anim calcmode="lin" valueType="num">
                                      <p:cBhvr additive="base">
                                        <p:cTn id="13" dur="2000" fill="hold"/>
                                        <p:tgtEl>
                                          <p:spTgt spid="94210">
                                            <p:txEl>
                                              <p:pRg st="3" end="3"/>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94210">
                                            <p:txEl>
                                              <p:pRg st="3" end="3"/>
                                            </p:txEl>
                                          </p:spTgt>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53" presetClass="entr" presetSubtype="0" fill="hold" nodeType="afterEffect">
                                  <p:stCondLst>
                                    <p:cond delay="2000"/>
                                  </p:stCondLst>
                                  <p:childTnLst>
                                    <p:set>
                                      <p:cBhvr>
                                        <p:cTn id="17" dur="1" fill="hold">
                                          <p:stCondLst>
                                            <p:cond delay="0"/>
                                          </p:stCondLst>
                                        </p:cTn>
                                        <p:tgtEl>
                                          <p:spTgt spid="94210">
                                            <p:txEl>
                                              <p:pRg st="5" end="5"/>
                                            </p:txEl>
                                          </p:spTgt>
                                        </p:tgtEl>
                                        <p:attrNameLst>
                                          <p:attrName>style.visibility</p:attrName>
                                        </p:attrNameLst>
                                      </p:cBhvr>
                                      <p:to>
                                        <p:strVal val="visible"/>
                                      </p:to>
                                    </p:set>
                                    <p:anim calcmode="lin" valueType="num">
                                      <p:cBhvr>
                                        <p:cTn id="18" dur="2000" fill="hold"/>
                                        <p:tgtEl>
                                          <p:spTgt spid="94210">
                                            <p:txEl>
                                              <p:pRg st="5" end="5"/>
                                            </p:txEl>
                                          </p:spTgt>
                                        </p:tgtEl>
                                        <p:attrNameLst>
                                          <p:attrName>ppt_w</p:attrName>
                                        </p:attrNameLst>
                                      </p:cBhvr>
                                      <p:tavLst>
                                        <p:tav tm="0">
                                          <p:val>
                                            <p:fltVal val="0"/>
                                          </p:val>
                                        </p:tav>
                                        <p:tav tm="100000">
                                          <p:val>
                                            <p:strVal val="#ppt_w"/>
                                          </p:val>
                                        </p:tav>
                                      </p:tavLst>
                                    </p:anim>
                                    <p:anim calcmode="lin" valueType="num">
                                      <p:cBhvr>
                                        <p:cTn id="19" dur="2000" fill="hold"/>
                                        <p:tgtEl>
                                          <p:spTgt spid="94210">
                                            <p:txEl>
                                              <p:pRg st="5" end="5"/>
                                            </p:txEl>
                                          </p:spTgt>
                                        </p:tgtEl>
                                        <p:attrNameLst>
                                          <p:attrName>ppt_h</p:attrName>
                                        </p:attrNameLst>
                                      </p:cBhvr>
                                      <p:tavLst>
                                        <p:tav tm="0">
                                          <p:val>
                                            <p:fltVal val="0"/>
                                          </p:val>
                                        </p:tav>
                                        <p:tav tm="100000">
                                          <p:val>
                                            <p:strVal val="#ppt_h"/>
                                          </p:val>
                                        </p:tav>
                                      </p:tavLst>
                                    </p:anim>
                                    <p:animEffect transition="in" filter="fade">
                                      <p:cBhvr>
                                        <p:cTn id="20" dur="2000"/>
                                        <p:tgtEl>
                                          <p:spTgt spid="94210">
                                            <p:txEl>
                                              <p:pRg st="5" end="5"/>
                                            </p:txEl>
                                          </p:spTgt>
                                        </p:tgtEl>
                                      </p:cBhvr>
                                    </p:animEffect>
                                  </p:childTnLst>
                                </p:cTn>
                              </p:par>
                            </p:childTnLst>
                          </p:cTn>
                        </p:par>
                        <p:par>
                          <p:cTn id="21" fill="hold">
                            <p:stCondLst>
                              <p:cond delay="8000"/>
                            </p:stCondLst>
                            <p:childTnLst>
                              <p:par>
                                <p:cTn id="22" presetID="53" presetClass="entr" presetSubtype="0" fill="hold" nodeType="afterEffect">
                                  <p:stCondLst>
                                    <p:cond delay="0"/>
                                  </p:stCondLst>
                                  <p:childTnLst>
                                    <p:set>
                                      <p:cBhvr>
                                        <p:cTn id="23" dur="1" fill="hold">
                                          <p:stCondLst>
                                            <p:cond delay="0"/>
                                          </p:stCondLst>
                                        </p:cTn>
                                        <p:tgtEl>
                                          <p:spTgt spid="94210">
                                            <p:txEl>
                                              <p:pRg st="6" end="6"/>
                                            </p:txEl>
                                          </p:spTgt>
                                        </p:tgtEl>
                                        <p:attrNameLst>
                                          <p:attrName>style.visibility</p:attrName>
                                        </p:attrNameLst>
                                      </p:cBhvr>
                                      <p:to>
                                        <p:strVal val="visible"/>
                                      </p:to>
                                    </p:set>
                                    <p:anim calcmode="lin" valueType="num">
                                      <p:cBhvr>
                                        <p:cTn id="24" dur="2000" fill="hold"/>
                                        <p:tgtEl>
                                          <p:spTgt spid="94210">
                                            <p:txEl>
                                              <p:pRg st="6" end="6"/>
                                            </p:txEl>
                                          </p:spTgt>
                                        </p:tgtEl>
                                        <p:attrNameLst>
                                          <p:attrName>ppt_w</p:attrName>
                                        </p:attrNameLst>
                                      </p:cBhvr>
                                      <p:tavLst>
                                        <p:tav tm="0">
                                          <p:val>
                                            <p:fltVal val="0"/>
                                          </p:val>
                                        </p:tav>
                                        <p:tav tm="100000">
                                          <p:val>
                                            <p:strVal val="#ppt_w"/>
                                          </p:val>
                                        </p:tav>
                                      </p:tavLst>
                                    </p:anim>
                                    <p:anim calcmode="lin" valueType="num">
                                      <p:cBhvr>
                                        <p:cTn id="25" dur="2000" fill="hold"/>
                                        <p:tgtEl>
                                          <p:spTgt spid="94210">
                                            <p:txEl>
                                              <p:pRg st="6" end="6"/>
                                            </p:txEl>
                                          </p:spTgt>
                                        </p:tgtEl>
                                        <p:attrNameLst>
                                          <p:attrName>ppt_h</p:attrName>
                                        </p:attrNameLst>
                                      </p:cBhvr>
                                      <p:tavLst>
                                        <p:tav tm="0">
                                          <p:val>
                                            <p:fltVal val="0"/>
                                          </p:val>
                                        </p:tav>
                                        <p:tav tm="100000">
                                          <p:val>
                                            <p:strVal val="#ppt_h"/>
                                          </p:val>
                                        </p:tav>
                                      </p:tavLst>
                                    </p:anim>
                                    <p:animEffect transition="in" filter="fade">
                                      <p:cBhvr>
                                        <p:cTn id="26" dur="2000"/>
                                        <p:tgtEl>
                                          <p:spTgt spid="94210">
                                            <p:txEl>
                                              <p:pRg st="6" end="6"/>
                                            </p:txEl>
                                          </p:spTgt>
                                        </p:tgtEl>
                                      </p:cBhvr>
                                    </p:animEffect>
                                  </p:childTnLst>
                                </p:cTn>
                              </p:par>
                            </p:childTnLst>
                          </p:cTn>
                        </p:par>
                        <p:par>
                          <p:cTn id="27" fill="hold">
                            <p:stCondLst>
                              <p:cond delay="10000"/>
                            </p:stCondLst>
                            <p:childTnLst>
                              <p:par>
                                <p:cTn id="28" presetID="18" presetClass="entr" presetSubtype="12" fill="hold" grpId="0" nodeType="afterEffect">
                                  <p:stCondLst>
                                    <p:cond delay="0"/>
                                  </p:stCondLst>
                                  <p:childTnLst>
                                    <p:set>
                                      <p:cBhvr>
                                        <p:cTn id="29" dur="1" fill="hold">
                                          <p:stCondLst>
                                            <p:cond delay="0"/>
                                          </p:stCondLst>
                                        </p:cTn>
                                        <p:tgtEl>
                                          <p:spTgt spid="94212"/>
                                        </p:tgtEl>
                                        <p:attrNameLst>
                                          <p:attrName>style.visibility</p:attrName>
                                        </p:attrNameLst>
                                      </p:cBhvr>
                                      <p:to>
                                        <p:strVal val="visible"/>
                                      </p:to>
                                    </p:set>
                                    <p:animEffect transition="in" filter="strips(downLeft)">
                                      <p:cBhvr>
                                        <p:cTn id="30" dur="2000"/>
                                        <p:tgtEl>
                                          <p:spTgt spid="94212"/>
                                        </p:tgtEl>
                                      </p:cBhvr>
                                    </p:animEffect>
                                  </p:childTnLst>
                                </p:cTn>
                              </p:par>
                            </p:childTnLst>
                          </p:cTn>
                        </p:par>
                        <p:par>
                          <p:cTn id="31" fill="hold">
                            <p:stCondLst>
                              <p:cond delay="12000"/>
                            </p:stCondLst>
                            <p:childTnLst>
                              <p:par>
                                <p:cTn id="32" presetID="53" presetClass="entr" presetSubtype="0" fill="hold" nodeType="afterEffect">
                                  <p:stCondLst>
                                    <p:cond delay="0"/>
                                  </p:stCondLst>
                                  <p:childTnLst>
                                    <p:set>
                                      <p:cBhvr>
                                        <p:cTn id="33" dur="1" fill="hold">
                                          <p:stCondLst>
                                            <p:cond delay="0"/>
                                          </p:stCondLst>
                                        </p:cTn>
                                        <p:tgtEl>
                                          <p:spTgt spid="94210">
                                            <p:txEl>
                                              <p:pRg st="7" end="7"/>
                                            </p:txEl>
                                          </p:spTgt>
                                        </p:tgtEl>
                                        <p:attrNameLst>
                                          <p:attrName>style.visibility</p:attrName>
                                        </p:attrNameLst>
                                      </p:cBhvr>
                                      <p:to>
                                        <p:strVal val="visible"/>
                                      </p:to>
                                    </p:set>
                                    <p:anim calcmode="lin" valueType="num">
                                      <p:cBhvr>
                                        <p:cTn id="34" dur="2000" fill="hold"/>
                                        <p:tgtEl>
                                          <p:spTgt spid="94210">
                                            <p:txEl>
                                              <p:pRg st="7" end="7"/>
                                            </p:txEl>
                                          </p:spTgt>
                                        </p:tgtEl>
                                        <p:attrNameLst>
                                          <p:attrName>ppt_w</p:attrName>
                                        </p:attrNameLst>
                                      </p:cBhvr>
                                      <p:tavLst>
                                        <p:tav tm="0">
                                          <p:val>
                                            <p:fltVal val="0"/>
                                          </p:val>
                                        </p:tav>
                                        <p:tav tm="100000">
                                          <p:val>
                                            <p:strVal val="#ppt_w"/>
                                          </p:val>
                                        </p:tav>
                                      </p:tavLst>
                                    </p:anim>
                                    <p:anim calcmode="lin" valueType="num">
                                      <p:cBhvr>
                                        <p:cTn id="35" dur="2000" fill="hold"/>
                                        <p:tgtEl>
                                          <p:spTgt spid="94210">
                                            <p:txEl>
                                              <p:pRg st="7" end="7"/>
                                            </p:txEl>
                                          </p:spTgt>
                                        </p:tgtEl>
                                        <p:attrNameLst>
                                          <p:attrName>ppt_h</p:attrName>
                                        </p:attrNameLst>
                                      </p:cBhvr>
                                      <p:tavLst>
                                        <p:tav tm="0">
                                          <p:val>
                                            <p:fltVal val="0"/>
                                          </p:val>
                                        </p:tav>
                                        <p:tav tm="100000">
                                          <p:val>
                                            <p:strVal val="#ppt_h"/>
                                          </p:val>
                                        </p:tav>
                                      </p:tavLst>
                                    </p:anim>
                                    <p:animEffect transition="in" filter="fade">
                                      <p:cBhvr>
                                        <p:cTn id="36" dur="2000"/>
                                        <p:tgtEl>
                                          <p:spTgt spid="94210">
                                            <p:txEl>
                                              <p:pRg st="7" end="7"/>
                                            </p:txEl>
                                          </p:spTgt>
                                        </p:tgtEl>
                                      </p:cBhvr>
                                    </p:animEffect>
                                  </p:childTnLst>
                                </p:cTn>
                              </p:par>
                            </p:childTnLst>
                          </p:cTn>
                        </p:par>
                        <p:par>
                          <p:cTn id="37" fill="hold">
                            <p:stCondLst>
                              <p:cond delay="14000"/>
                            </p:stCondLst>
                            <p:childTnLst>
                              <p:par>
                                <p:cTn id="38" presetID="18" presetClass="entr" presetSubtype="12" fill="hold" grpId="0" nodeType="afterEffect">
                                  <p:stCondLst>
                                    <p:cond delay="0"/>
                                  </p:stCondLst>
                                  <p:childTnLst>
                                    <p:set>
                                      <p:cBhvr>
                                        <p:cTn id="39" dur="1" fill="hold">
                                          <p:stCondLst>
                                            <p:cond delay="0"/>
                                          </p:stCondLst>
                                        </p:cTn>
                                        <p:tgtEl>
                                          <p:spTgt spid="94213"/>
                                        </p:tgtEl>
                                        <p:attrNameLst>
                                          <p:attrName>style.visibility</p:attrName>
                                        </p:attrNameLst>
                                      </p:cBhvr>
                                      <p:to>
                                        <p:strVal val="visible"/>
                                      </p:to>
                                    </p:set>
                                    <p:animEffect transition="in" filter="strips(downLeft)">
                                      <p:cBhvr>
                                        <p:cTn id="40" dur="2000"/>
                                        <p:tgtEl>
                                          <p:spTgt spid="94213"/>
                                        </p:tgtEl>
                                      </p:cBhvr>
                                    </p:animEffect>
                                  </p:childTnLst>
                                </p:cTn>
                              </p:par>
                            </p:childTnLst>
                          </p:cTn>
                        </p:par>
                        <p:par>
                          <p:cTn id="41" fill="hold">
                            <p:stCondLst>
                              <p:cond delay="16000"/>
                            </p:stCondLst>
                            <p:childTnLst>
                              <p:par>
                                <p:cTn id="42" presetID="53" presetClass="entr" presetSubtype="0" fill="hold" nodeType="afterEffect">
                                  <p:stCondLst>
                                    <p:cond delay="0"/>
                                  </p:stCondLst>
                                  <p:childTnLst>
                                    <p:set>
                                      <p:cBhvr>
                                        <p:cTn id="43" dur="1" fill="hold">
                                          <p:stCondLst>
                                            <p:cond delay="0"/>
                                          </p:stCondLst>
                                        </p:cTn>
                                        <p:tgtEl>
                                          <p:spTgt spid="94210">
                                            <p:txEl>
                                              <p:pRg st="8" end="8"/>
                                            </p:txEl>
                                          </p:spTgt>
                                        </p:tgtEl>
                                        <p:attrNameLst>
                                          <p:attrName>style.visibility</p:attrName>
                                        </p:attrNameLst>
                                      </p:cBhvr>
                                      <p:to>
                                        <p:strVal val="visible"/>
                                      </p:to>
                                    </p:set>
                                    <p:anim calcmode="lin" valueType="num">
                                      <p:cBhvr>
                                        <p:cTn id="44" dur="2000" fill="hold"/>
                                        <p:tgtEl>
                                          <p:spTgt spid="94210">
                                            <p:txEl>
                                              <p:pRg st="8" end="8"/>
                                            </p:txEl>
                                          </p:spTgt>
                                        </p:tgtEl>
                                        <p:attrNameLst>
                                          <p:attrName>ppt_w</p:attrName>
                                        </p:attrNameLst>
                                      </p:cBhvr>
                                      <p:tavLst>
                                        <p:tav tm="0">
                                          <p:val>
                                            <p:fltVal val="0"/>
                                          </p:val>
                                        </p:tav>
                                        <p:tav tm="100000">
                                          <p:val>
                                            <p:strVal val="#ppt_w"/>
                                          </p:val>
                                        </p:tav>
                                      </p:tavLst>
                                    </p:anim>
                                    <p:anim calcmode="lin" valueType="num">
                                      <p:cBhvr>
                                        <p:cTn id="45" dur="2000" fill="hold"/>
                                        <p:tgtEl>
                                          <p:spTgt spid="94210">
                                            <p:txEl>
                                              <p:pRg st="8" end="8"/>
                                            </p:txEl>
                                          </p:spTgt>
                                        </p:tgtEl>
                                        <p:attrNameLst>
                                          <p:attrName>ppt_h</p:attrName>
                                        </p:attrNameLst>
                                      </p:cBhvr>
                                      <p:tavLst>
                                        <p:tav tm="0">
                                          <p:val>
                                            <p:fltVal val="0"/>
                                          </p:val>
                                        </p:tav>
                                        <p:tav tm="100000">
                                          <p:val>
                                            <p:strVal val="#ppt_h"/>
                                          </p:val>
                                        </p:tav>
                                      </p:tavLst>
                                    </p:anim>
                                    <p:animEffect transition="in" filter="fade">
                                      <p:cBhvr>
                                        <p:cTn id="46" dur="2000"/>
                                        <p:tgtEl>
                                          <p:spTgt spid="94210">
                                            <p:txEl>
                                              <p:pRg st="8" end="8"/>
                                            </p:txEl>
                                          </p:spTgt>
                                        </p:tgtEl>
                                      </p:cBhvr>
                                    </p:animEffect>
                                  </p:childTnLst>
                                </p:cTn>
                              </p:par>
                            </p:childTnLst>
                          </p:cTn>
                        </p:par>
                        <p:par>
                          <p:cTn id="47" fill="hold">
                            <p:stCondLst>
                              <p:cond delay="18000"/>
                            </p:stCondLst>
                            <p:childTnLst>
                              <p:par>
                                <p:cTn id="48" presetID="53" presetClass="entr" presetSubtype="0" fill="hold" nodeType="afterEffect">
                                  <p:stCondLst>
                                    <p:cond delay="0"/>
                                  </p:stCondLst>
                                  <p:childTnLst>
                                    <p:set>
                                      <p:cBhvr>
                                        <p:cTn id="49" dur="1" fill="hold">
                                          <p:stCondLst>
                                            <p:cond delay="0"/>
                                          </p:stCondLst>
                                        </p:cTn>
                                        <p:tgtEl>
                                          <p:spTgt spid="94210">
                                            <p:txEl>
                                              <p:pRg st="9" end="9"/>
                                            </p:txEl>
                                          </p:spTgt>
                                        </p:tgtEl>
                                        <p:attrNameLst>
                                          <p:attrName>style.visibility</p:attrName>
                                        </p:attrNameLst>
                                      </p:cBhvr>
                                      <p:to>
                                        <p:strVal val="visible"/>
                                      </p:to>
                                    </p:set>
                                    <p:anim calcmode="lin" valueType="num">
                                      <p:cBhvr>
                                        <p:cTn id="50" dur="2000" fill="hold"/>
                                        <p:tgtEl>
                                          <p:spTgt spid="94210">
                                            <p:txEl>
                                              <p:pRg st="9" end="9"/>
                                            </p:txEl>
                                          </p:spTgt>
                                        </p:tgtEl>
                                        <p:attrNameLst>
                                          <p:attrName>ppt_w</p:attrName>
                                        </p:attrNameLst>
                                      </p:cBhvr>
                                      <p:tavLst>
                                        <p:tav tm="0">
                                          <p:val>
                                            <p:fltVal val="0"/>
                                          </p:val>
                                        </p:tav>
                                        <p:tav tm="100000">
                                          <p:val>
                                            <p:strVal val="#ppt_w"/>
                                          </p:val>
                                        </p:tav>
                                      </p:tavLst>
                                    </p:anim>
                                    <p:anim calcmode="lin" valueType="num">
                                      <p:cBhvr>
                                        <p:cTn id="51" dur="2000" fill="hold"/>
                                        <p:tgtEl>
                                          <p:spTgt spid="94210">
                                            <p:txEl>
                                              <p:pRg st="9" end="9"/>
                                            </p:txEl>
                                          </p:spTgt>
                                        </p:tgtEl>
                                        <p:attrNameLst>
                                          <p:attrName>ppt_h</p:attrName>
                                        </p:attrNameLst>
                                      </p:cBhvr>
                                      <p:tavLst>
                                        <p:tav tm="0">
                                          <p:val>
                                            <p:fltVal val="0"/>
                                          </p:val>
                                        </p:tav>
                                        <p:tav tm="100000">
                                          <p:val>
                                            <p:strVal val="#ppt_h"/>
                                          </p:val>
                                        </p:tav>
                                      </p:tavLst>
                                    </p:anim>
                                    <p:animEffect transition="in" filter="fade">
                                      <p:cBhvr>
                                        <p:cTn id="52" dur="2000"/>
                                        <p:tgtEl>
                                          <p:spTgt spid="94210">
                                            <p:txEl>
                                              <p:pRg st="9" end="9"/>
                                            </p:txEl>
                                          </p:spTgt>
                                        </p:tgtEl>
                                      </p:cBhvr>
                                    </p:animEffect>
                                  </p:childTnLst>
                                </p:cTn>
                              </p:par>
                            </p:childTnLst>
                          </p:cTn>
                        </p:par>
                        <p:par>
                          <p:cTn id="53" fill="hold">
                            <p:stCondLst>
                              <p:cond delay="20000"/>
                            </p:stCondLst>
                            <p:childTnLst>
                              <p:par>
                                <p:cTn id="54" presetID="18" presetClass="entr" presetSubtype="12" fill="hold" grpId="0" nodeType="afterEffect">
                                  <p:stCondLst>
                                    <p:cond delay="0"/>
                                  </p:stCondLst>
                                  <p:childTnLst>
                                    <p:set>
                                      <p:cBhvr>
                                        <p:cTn id="55" dur="1" fill="hold">
                                          <p:stCondLst>
                                            <p:cond delay="0"/>
                                          </p:stCondLst>
                                        </p:cTn>
                                        <p:tgtEl>
                                          <p:spTgt spid="94214"/>
                                        </p:tgtEl>
                                        <p:attrNameLst>
                                          <p:attrName>style.visibility</p:attrName>
                                        </p:attrNameLst>
                                      </p:cBhvr>
                                      <p:to>
                                        <p:strVal val="visible"/>
                                      </p:to>
                                    </p:set>
                                    <p:animEffect transition="in" filter="strips(downLeft)">
                                      <p:cBhvr>
                                        <p:cTn id="56" dur="2000"/>
                                        <p:tgtEl>
                                          <p:spTgt spid="94214"/>
                                        </p:tgtEl>
                                      </p:cBhvr>
                                    </p:animEffect>
                                  </p:childTnLst>
                                </p:cTn>
                              </p:par>
                            </p:childTnLst>
                          </p:cTn>
                        </p:par>
                        <p:par>
                          <p:cTn id="57" fill="hold">
                            <p:stCondLst>
                              <p:cond delay="22000"/>
                            </p:stCondLst>
                            <p:childTnLst>
                              <p:par>
                                <p:cTn id="58" presetID="53" presetClass="entr" presetSubtype="0" fill="hold" nodeType="afterEffect">
                                  <p:stCondLst>
                                    <p:cond delay="4000"/>
                                  </p:stCondLst>
                                  <p:childTnLst>
                                    <p:set>
                                      <p:cBhvr>
                                        <p:cTn id="59" dur="1" fill="hold">
                                          <p:stCondLst>
                                            <p:cond delay="0"/>
                                          </p:stCondLst>
                                        </p:cTn>
                                        <p:tgtEl>
                                          <p:spTgt spid="94210">
                                            <p:txEl>
                                              <p:pRg st="10" end="10"/>
                                            </p:txEl>
                                          </p:spTgt>
                                        </p:tgtEl>
                                        <p:attrNameLst>
                                          <p:attrName>style.visibility</p:attrName>
                                        </p:attrNameLst>
                                      </p:cBhvr>
                                      <p:to>
                                        <p:strVal val="visible"/>
                                      </p:to>
                                    </p:set>
                                    <p:anim calcmode="lin" valueType="num">
                                      <p:cBhvr>
                                        <p:cTn id="60" dur="2000" fill="hold"/>
                                        <p:tgtEl>
                                          <p:spTgt spid="94210">
                                            <p:txEl>
                                              <p:pRg st="10" end="10"/>
                                            </p:txEl>
                                          </p:spTgt>
                                        </p:tgtEl>
                                        <p:attrNameLst>
                                          <p:attrName>ppt_w</p:attrName>
                                        </p:attrNameLst>
                                      </p:cBhvr>
                                      <p:tavLst>
                                        <p:tav tm="0">
                                          <p:val>
                                            <p:fltVal val="0"/>
                                          </p:val>
                                        </p:tav>
                                        <p:tav tm="100000">
                                          <p:val>
                                            <p:strVal val="#ppt_w"/>
                                          </p:val>
                                        </p:tav>
                                      </p:tavLst>
                                    </p:anim>
                                    <p:anim calcmode="lin" valueType="num">
                                      <p:cBhvr>
                                        <p:cTn id="61" dur="2000" fill="hold"/>
                                        <p:tgtEl>
                                          <p:spTgt spid="94210">
                                            <p:txEl>
                                              <p:pRg st="10" end="10"/>
                                            </p:txEl>
                                          </p:spTgt>
                                        </p:tgtEl>
                                        <p:attrNameLst>
                                          <p:attrName>ppt_h</p:attrName>
                                        </p:attrNameLst>
                                      </p:cBhvr>
                                      <p:tavLst>
                                        <p:tav tm="0">
                                          <p:val>
                                            <p:fltVal val="0"/>
                                          </p:val>
                                        </p:tav>
                                        <p:tav tm="100000">
                                          <p:val>
                                            <p:strVal val="#ppt_h"/>
                                          </p:val>
                                        </p:tav>
                                      </p:tavLst>
                                    </p:anim>
                                    <p:animEffect transition="in" filter="fade">
                                      <p:cBhvr>
                                        <p:cTn id="62" dur="2000"/>
                                        <p:tgtEl>
                                          <p:spTgt spid="94210">
                                            <p:txEl>
                                              <p:pRg st="10" end="10"/>
                                            </p:txEl>
                                          </p:spTgt>
                                        </p:tgtEl>
                                      </p:cBhvr>
                                    </p:animEffect>
                                  </p:childTnLst>
                                </p:cTn>
                              </p:par>
                            </p:childTnLst>
                          </p:cTn>
                        </p:par>
                        <p:par>
                          <p:cTn id="63" fill="hold">
                            <p:stCondLst>
                              <p:cond delay="28000"/>
                            </p:stCondLst>
                            <p:childTnLst>
                              <p:par>
                                <p:cTn id="64" presetID="53" presetClass="entr" presetSubtype="0" fill="hold" nodeType="afterEffect">
                                  <p:stCondLst>
                                    <p:cond delay="0"/>
                                  </p:stCondLst>
                                  <p:childTnLst>
                                    <p:set>
                                      <p:cBhvr>
                                        <p:cTn id="65" dur="1" fill="hold">
                                          <p:stCondLst>
                                            <p:cond delay="0"/>
                                          </p:stCondLst>
                                        </p:cTn>
                                        <p:tgtEl>
                                          <p:spTgt spid="94210">
                                            <p:txEl>
                                              <p:pRg st="11" end="11"/>
                                            </p:txEl>
                                          </p:spTgt>
                                        </p:tgtEl>
                                        <p:attrNameLst>
                                          <p:attrName>style.visibility</p:attrName>
                                        </p:attrNameLst>
                                      </p:cBhvr>
                                      <p:to>
                                        <p:strVal val="visible"/>
                                      </p:to>
                                    </p:set>
                                    <p:anim calcmode="lin" valueType="num">
                                      <p:cBhvr>
                                        <p:cTn id="66" dur="2000" fill="hold"/>
                                        <p:tgtEl>
                                          <p:spTgt spid="94210">
                                            <p:txEl>
                                              <p:pRg st="11" end="11"/>
                                            </p:txEl>
                                          </p:spTgt>
                                        </p:tgtEl>
                                        <p:attrNameLst>
                                          <p:attrName>ppt_w</p:attrName>
                                        </p:attrNameLst>
                                      </p:cBhvr>
                                      <p:tavLst>
                                        <p:tav tm="0">
                                          <p:val>
                                            <p:fltVal val="0"/>
                                          </p:val>
                                        </p:tav>
                                        <p:tav tm="100000">
                                          <p:val>
                                            <p:strVal val="#ppt_w"/>
                                          </p:val>
                                        </p:tav>
                                      </p:tavLst>
                                    </p:anim>
                                    <p:anim calcmode="lin" valueType="num">
                                      <p:cBhvr>
                                        <p:cTn id="67" dur="2000" fill="hold"/>
                                        <p:tgtEl>
                                          <p:spTgt spid="94210">
                                            <p:txEl>
                                              <p:pRg st="11" end="11"/>
                                            </p:txEl>
                                          </p:spTgt>
                                        </p:tgtEl>
                                        <p:attrNameLst>
                                          <p:attrName>ppt_h</p:attrName>
                                        </p:attrNameLst>
                                      </p:cBhvr>
                                      <p:tavLst>
                                        <p:tav tm="0">
                                          <p:val>
                                            <p:fltVal val="0"/>
                                          </p:val>
                                        </p:tav>
                                        <p:tav tm="100000">
                                          <p:val>
                                            <p:strVal val="#ppt_h"/>
                                          </p:val>
                                        </p:tav>
                                      </p:tavLst>
                                    </p:anim>
                                    <p:animEffect transition="in" filter="fade">
                                      <p:cBhvr>
                                        <p:cTn id="68" dur="2000"/>
                                        <p:tgtEl>
                                          <p:spTgt spid="94210">
                                            <p:txEl>
                                              <p:pRg st="11" end="11"/>
                                            </p:txEl>
                                          </p:spTgt>
                                        </p:tgtEl>
                                      </p:cBhvr>
                                    </p:animEffect>
                                  </p:childTnLst>
                                </p:cTn>
                              </p:par>
                            </p:childTnLst>
                          </p:cTn>
                        </p:par>
                        <p:par>
                          <p:cTn id="69" fill="hold">
                            <p:stCondLst>
                              <p:cond delay="30000"/>
                            </p:stCondLst>
                            <p:childTnLst>
                              <p:par>
                                <p:cTn id="70" presetID="53" presetClass="entr" presetSubtype="0" fill="hold" nodeType="afterEffect">
                                  <p:stCondLst>
                                    <p:cond delay="0"/>
                                  </p:stCondLst>
                                  <p:childTnLst>
                                    <p:set>
                                      <p:cBhvr>
                                        <p:cTn id="71" dur="1" fill="hold">
                                          <p:stCondLst>
                                            <p:cond delay="0"/>
                                          </p:stCondLst>
                                        </p:cTn>
                                        <p:tgtEl>
                                          <p:spTgt spid="94210">
                                            <p:txEl>
                                              <p:pRg st="12" end="12"/>
                                            </p:txEl>
                                          </p:spTgt>
                                        </p:tgtEl>
                                        <p:attrNameLst>
                                          <p:attrName>style.visibility</p:attrName>
                                        </p:attrNameLst>
                                      </p:cBhvr>
                                      <p:to>
                                        <p:strVal val="visible"/>
                                      </p:to>
                                    </p:set>
                                    <p:anim calcmode="lin" valueType="num">
                                      <p:cBhvr>
                                        <p:cTn id="72" dur="2000" fill="hold"/>
                                        <p:tgtEl>
                                          <p:spTgt spid="94210">
                                            <p:txEl>
                                              <p:pRg st="12" end="12"/>
                                            </p:txEl>
                                          </p:spTgt>
                                        </p:tgtEl>
                                        <p:attrNameLst>
                                          <p:attrName>ppt_w</p:attrName>
                                        </p:attrNameLst>
                                      </p:cBhvr>
                                      <p:tavLst>
                                        <p:tav tm="0">
                                          <p:val>
                                            <p:fltVal val="0"/>
                                          </p:val>
                                        </p:tav>
                                        <p:tav tm="100000">
                                          <p:val>
                                            <p:strVal val="#ppt_w"/>
                                          </p:val>
                                        </p:tav>
                                      </p:tavLst>
                                    </p:anim>
                                    <p:anim calcmode="lin" valueType="num">
                                      <p:cBhvr>
                                        <p:cTn id="73" dur="2000" fill="hold"/>
                                        <p:tgtEl>
                                          <p:spTgt spid="94210">
                                            <p:txEl>
                                              <p:pRg st="12" end="12"/>
                                            </p:txEl>
                                          </p:spTgt>
                                        </p:tgtEl>
                                        <p:attrNameLst>
                                          <p:attrName>ppt_h</p:attrName>
                                        </p:attrNameLst>
                                      </p:cBhvr>
                                      <p:tavLst>
                                        <p:tav tm="0">
                                          <p:val>
                                            <p:fltVal val="0"/>
                                          </p:val>
                                        </p:tav>
                                        <p:tav tm="100000">
                                          <p:val>
                                            <p:strVal val="#ppt_h"/>
                                          </p:val>
                                        </p:tav>
                                      </p:tavLst>
                                    </p:anim>
                                    <p:animEffect transition="in" filter="fade">
                                      <p:cBhvr>
                                        <p:cTn id="74" dur="2000"/>
                                        <p:tgtEl>
                                          <p:spTgt spid="94210">
                                            <p:txEl>
                                              <p:pRg st="12" end="12"/>
                                            </p:txEl>
                                          </p:spTgt>
                                        </p:tgtEl>
                                      </p:cBhvr>
                                    </p:animEffect>
                                  </p:childTnLst>
                                </p:cTn>
                              </p:par>
                            </p:childTnLst>
                          </p:cTn>
                        </p:par>
                        <p:par>
                          <p:cTn id="75" fill="hold">
                            <p:stCondLst>
                              <p:cond delay="32000"/>
                            </p:stCondLst>
                            <p:childTnLst>
                              <p:par>
                                <p:cTn id="76" presetID="53" presetClass="entr" presetSubtype="0" fill="hold" nodeType="afterEffect">
                                  <p:stCondLst>
                                    <p:cond delay="0"/>
                                  </p:stCondLst>
                                  <p:childTnLst>
                                    <p:set>
                                      <p:cBhvr>
                                        <p:cTn id="77" dur="1" fill="hold">
                                          <p:stCondLst>
                                            <p:cond delay="0"/>
                                          </p:stCondLst>
                                        </p:cTn>
                                        <p:tgtEl>
                                          <p:spTgt spid="94210">
                                            <p:txEl>
                                              <p:pRg st="13" end="13"/>
                                            </p:txEl>
                                          </p:spTgt>
                                        </p:tgtEl>
                                        <p:attrNameLst>
                                          <p:attrName>style.visibility</p:attrName>
                                        </p:attrNameLst>
                                      </p:cBhvr>
                                      <p:to>
                                        <p:strVal val="visible"/>
                                      </p:to>
                                    </p:set>
                                    <p:anim calcmode="lin" valueType="num">
                                      <p:cBhvr>
                                        <p:cTn id="78" dur="2000" fill="hold"/>
                                        <p:tgtEl>
                                          <p:spTgt spid="94210">
                                            <p:txEl>
                                              <p:pRg st="13" end="13"/>
                                            </p:txEl>
                                          </p:spTgt>
                                        </p:tgtEl>
                                        <p:attrNameLst>
                                          <p:attrName>ppt_w</p:attrName>
                                        </p:attrNameLst>
                                      </p:cBhvr>
                                      <p:tavLst>
                                        <p:tav tm="0">
                                          <p:val>
                                            <p:fltVal val="0"/>
                                          </p:val>
                                        </p:tav>
                                        <p:tav tm="100000">
                                          <p:val>
                                            <p:strVal val="#ppt_w"/>
                                          </p:val>
                                        </p:tav>
                                      </p:tavLst>
                                    </p:anim>
                                    <p:anim calcmode="lin" valueType="num">
                                      <p:cBhvr>
                                        <p:cTn id="79" dur="2000" fill="hold"/>
                                        <p:tgtEl>
                                          <p:spTgt spid="94210">
                                            <p:txEl>
                                              <p:pRg st="13" end="13"/>
                                            </p:txEl>
                                          </p:spTgt>
                                        </p:tgtEl>
                                        <p:attrNameLst>
                                          <p:attrName>ppt_h</p:attrName>
                                        </p:attrNameLst>
                                      </p:cBhvr>
                                      <p:tavLst>
                                        <p:tav tm="0">
                                          <p:val>
                                            <p:fltVal val="0"/>
                                          </p:val>
                                        </p:tav>
                                        <p:tav tm="100000">
                                          <p:val>
                                            <p:strVal val="#ppt_h"/>
                                          </p:val>
                                        </p:tav>
                                      </p:tavLst>
                                    </p:anim>
                                    <p:animEffect transition="in" filter="fade">
                                      <p:cBhvr>
                                        <p:cTn id="80" dur="2000"/>
                                        <p:tgtEl>
                                          <p:spTgt spid="94210">
                                            <p:txEl>
                                              <p:pRg st="13" end="13"/>
                                            </p:txEl>
                                          </p:spTgt>
                                        </p:tgtEl>
                                      </p:cBhvr>
                                    </p:animEffect>
                                  </p:childTnLst>
                                </p:cTn>
                              </p:par>
                            </p:childTnLst>
                          </p:cTn>
                        </p:par>
                        <p:par>
                          <p:cTn id="81" fill="hold">
                            <p:stCondLst>
                              <p:cond delay="34000"/>
                            </p:stCondLst>
                            <p:childTnLst>
                              <p:par>
                                <p:cTn id="82" presetID="2" presetClass="entr" presetSubtype="4" fill="hold" nodeType="afterEffect">
                                  <p:stCondLst>
                                    <p:cond delay="6000"/>
                                  </p:stCondLst>
                                  <p:childTnLst>
                                    <p:set>
                                      <p:cBhvr>
                                        <p:cTn id="83" dur="1" fill="hold">
                                          <p:stCondLst>
                                            <p:cond delay="0"/>
                                          </p:stCondLst>
                                        </p:cTn>
                                        <p:tgtEl>
                                          <p:spTgt spid="94210">
                                            <p:txEl>
                                              <p:pRg st="15" end="15"/>
                                            </p:txEl>
                                          </p:spTgt>
                                        </p:tgtEl>
                                        <p:attrNameLst>
                                          <p:attrName>style.visibility</p:attrName>
                                        </p:attrNameLst>
                                      </p:cBhvr>
                                      <p:to>
                                        <p:strVal val="visible"/>
                                      </p:to>
                                    </p:set>
                                    <p:anim calcmode="lin" valueType="num">
                                      <p:cBhvr additive="base">
                                        <p:cTn id="84" dur="2000" fill="hold"/>
                                        <p:tgtEl>
                                          <p:spTgt spid="94210">
                                            <p:txEl>
                                              <p:pRg st="15" end="15"/>
                                            </p:txEl>
                                          </p:spTgt>
                                        </p:tgtEl>
                                        <p:attrNameLst>
                                          <p:attrName>ppt_x</p:attrName>
                                        </p:attrNameLst>
                                      </p:cBhvr>
                                      <p:tavLst>
                                        <p:tav tm="0">
                                          <p:val>
                                            <p:strVal val="#ppt_x"/>
                                          </p:val>
                                        </p:tav>
                                        <p:tav tm="100000">
                                          <p:val>
                                            <p:strVal val="#ppt_x"/>
                                          </p:val>
                                        </p:tav>
                                      </p:tavLst>
                                    </p:anim>
                                    <p:anim calcmode="lin" valueType="num">
                                      <p:cBhvr additive="base">
                                        <p:cTn id="85" dur="2000" fill="hold"/>
                                        <p:tgtEl>
                                          <p:spTgt spid="94210">
                                            <p:txEl>
                                              <p:pRg st="15" end="15"/>
                                            </p:txEl>
                                          </p:spTgt>
                                        </p:tgtEl>
                                        <p:attrNameLst>
                                          <p:attrName>ppt_y</p:attrName>
                                        </p:attrNameLst>
                                      </p:cBhvr>
                                      <p:tavLst>
                                        <p:tav tm="0">
                                          <p:val>
                                            <p:strVal val="1+#ppt_h/2"/>
                                          </p:val>
                                        </p:tav>
                                        <p:tav tm="100000">
                                          <p:val>
                                            <p:strVal val="#ppt_y"/>
                                          </p:val>
                                        </p:tav>
                                      </p:tavLst>
                                    </p:anim>
                                  </p:childTnLst>
                                </p:cTn>
                              </p:par>
                            </p:childTnLst>
                          </p:cTn>
                        </p:par>
                        <p:par>
                          <p:cTn id="86" fill="hold">
                            <p:stCondLst>
                              <p:cond delay="42000"/>
                            </p:stCondLst>
                            <p:childTnLst>
                              <p:par>
                                <p:cTn id="87" presetID="3" presetClass="exit" presetSubtype="10" fill="hold" nodeType="afterEffect">
                                  <p:stCondLst>
                                    <p:cond delay="10000"/>
                                  </p:stCondLst>
                                  <p:childTnLst>
                                    <p:animEffect transition="out" filter="blinds(horizontal)">
                                      <p:cBhvr>
                                        <p:cTn id="88" dur="2000"/>
                                        <p:tgtEl>
                                          <p:spTgt spid="94210">
                                            <p:txEl>
                                              <p:pRg st="1" end="1"/>
                                            </p:txEl>
                                          </p:spTgt>
                                        </p:tgtEl>
                                      </p:cBhvr>
                                    </p:animEffect>
                                    <p:set>
                                      <p:cBhvr>
                                        <p:cTn id="89" dur="1" fill="hold">
                                          <p:stCondLst>
                                            <p:cond delay="1999"/>
                                          </p:stCondLst>
                                        </p:cTn>
                                        <p:tgtEl>
                                          <p:spTgt spid="94210">
                                            <p:txEl>
                                              <p:pRg st="1" end="1"/>
                                            </p:txEl>
                                          </p:spTgt>
                                        </p:tgtEl>
                                        <p:attrNameLst>
                                          <p:attrName>style.visibility</p:attrName>
                                        </p:attrNameLst>
                                      </p:cBhvr>
                                      <p:to>
                                        <p:strVal val="hidden"/>
                                      </p:to>
                                    </p:set>
                                  </p:childTnLst>
                                </p:cTn>
                              </p:par>
                            </p:childTnLst>
                          </p:cTn>
                        </p:par>
                        <p:par>
                          <p:cTn id="90" fill="hold">
                            <p:stCondLst>
                              <p:cond delay="54000"/>
                            </p:stCondLst>
                            <p:childTnLst>
                              <p:par>
                                <p:cTn id="91" presetID="3" presetClass="exit" presetSubtype="10" fill="hold" nodeType="afterEffect">
                                  <p:stCondLst>
                                    <p:cond delay="0"/>
                                  </p:stCondLst>
                                  <p:childTnLst>
                                    <p:animEffect transition="out" filter="blinds(horizontal)">
                                      <p:cBhvr>
                                        <p:cTn id="92" dur="2000"/>
                                        <p:tgtEl>
                                          <p:spTgt spid="94210">
                                            <p:txEl>
                                              <p:pRg st="3" end="3"/>
                                            </p:txEl>
                                          </p:spTgt>
                                        </p:tgtEl>
                                      </p:cBhvr>
                                    </p:animEffect>
                                    <p:set>
                                      <p:cBhvr>
                                        <p:cTn id="93" dur="1" fill="hold">
                                          <p:stCondLst>
                                            <p:cond delay="1999"/>
                                          </p:stCondLst>
                                        </p:cTn>
                                        <p:tgtEl>
                                          <p:spTgt spid="94210">
                                            <p:txEl>
                                              <p:pRg st="3" end="3"/>
                                            </p:txEl>
                                          </p:spTgt>
                                        </p:tgtEl>
                                        <p:attrNameLst>
                                          <p:attrName>style.visibility</p:attrName>
                                        </p:attrNameLst>
                                      </p:cBhvr>
                                      <p:to>
                                        <p:strVal val="hidden"/>
                                      </p:to>
                                    </p:set>
                                  </p:childTnLst>
                                </p:cTn>
                              </p:par>
                            </p:childTnLst>
                          </p:cTn>
                        </p:par>
                        <p:par>
                          <p:cTn id="94" fill="hold">
                            <p:stCondLst>
                              <p:cond delay="56000"/>
                            </p:stCondLst>
                            <p:childTnLst>
                              <p:par>
                                <p:cTn id="95" presetID="3" presetClass="exit" presetSubtype="10" fill="hold" nodeType="afterEffect">
                                  <p:stCondLst>
                                    <p:cond delay="0"/>
                                  </p:stCondLst>
                                  <p:childTnLst>
                                    <p:animEffect transition="out" filter="blinds(horizontal)">
                                      <p:cBhvr>
                                        <p:cTn id="96" dur="2000"/>
                                        <p:tgtEl>
                                          <p:spTgt spid="94210">
                                            <p:txEl>
                                              <p:pRg st="5" end="5"/>
                                            </p:txEl>
                                          </p:spTgt>
                                        </p:tgtEl>
                                      </p:cBhvr>
                                    </p:animEffect>
                                    <p:set>
                                      <p:cBhvr>
                                        <p:cTn id="97" dur="1" fill="hold">
                                          <p:stCondLst>
                                            <p:cond delay="1999"/>
                                          </p:stCondLst>
                                        </p:cTn>
                                        <p:tgtEl>
                                          <p:spTgt spid="94210">
                                            <p:txEl>
                                              <p:pRg st="5" end="5"/>
                                            </p:txEl>
                                          </p:spTgt>
                                        </p:tgtEl>
                                        <p:attrNameLst>
                                          <p:attrName>style.visibility</p:attrName>
                                        </p:attrNameLst>
                                      </p:cBhvr>
                                      <p:to>
                                        <p:strVal val="hidden"/>
                                      </p:to>
                                    </p:set>
                                  </p:childTnLst>
                                </p:cTn>
                              </p:par>
                              <p:par>
                                <p:cTn id="98" presetID="3" presetClass="exit" presetSubtype="10" fill="hold" nodeType="withEffect">
                                  <p:stCondLst>
                                    <p:cond delay="0"/>
                                  </p:stCondLst>
                                  <p:childTnLst>
                                    <p:animEffect transition="out" filter="blinds(horizontal)">
                                      <p:cBhvr>
                                        <p:cTn id="99" dur="2000"/>
                                        <p:tgtEl>
                                          <p:spTgt spid="94210">
                                            <p:txEl>
                                              <p:pRg st="6" end="6"/>
                                            </p:txEl>
                                          </p:spTgt>
                                        </p:tgtEl>
                                      </p:cBhvr>
                                    </p:animEffect>
                                    <p:set>
                                      <p:cBhvr>
                                        <p:cTn id="100" dur="1" fill="hold">
                                          <p:stCondLst>
                                            <p:cond delay="1999"/>
                                          </p:stCondLst>
                                        </p:cTn>
                                        <p:tgtEl>
                                          <p:spTgt spid="94210">
                                            <p:txEl>
                                              <p:pRg st="6" end="6"/>
                                            </p:txEl>
                                          </p:spTgt>
                                        </p:tgtEl>
                                        <p:attrNameLst>
                                          <p:attrName>style.visibility</p:attrName>
                                        </p:attrNameLst>
                                      </p:cBhvr>
                                      <p:to>
                                        <p:strVal val="hidden"/>
                                      </p:to>
                                    </p:set>
                                  </p:childTnLst>
                                </p:cTn>
                              </p:par>
                            </p:childTnLst>
                          </p:cTn>
                        </p:par>
                        <p:par>
                          <p:cTn id="101" fill="hold">
                            <p:stCondLst>
                              <p:cond delay="58000"/>
                            </p:stCondLst>
                            <p:childTnLst>
                              <p:par>
                                <p:cTn id="102" presetID="4" presetClass="exit" presetSubtype="16" fill="hold" grpId="1" nodeType="afterEffect">
                                  <p:stCondLst>
                                    <p:cond delay="0"/>
                                  </p:stCondLst>
                                  <p:childTnLst>
                                    <p:animEffect transition="out" filter="box(in)">
                                      <p:cBhvr>
                                        <p:cTn id="103" dur="2000"/>
                                        <p:tgtEl>
                                          <p:spTgt spid="94212"/>
                                        </p:tgtEl>
                                      </p:cBhvr>
                                    </p:animEffect>
                                    <p:set>
                                      <p:cBhvr>
                                        <p:cTn id="104" dur="1" fill="hold">
                                          <p:stCondLst>
                                            <p:cond delay="1999"/>
                                          </p:stCondLst>
                                        </p:cTn>
                                        <p:tgtEl>
                                          <p:spTgt spid="94212"/>
                                        </p:tgtEl>
                                        <p:attrNameLst>
                                          <p:attrName>style.visibility</p:attrName>
                                        </p:attrNameLst>
                                      </p:cBhvr>
                                      <p:to>
                                        <p:strVal val="hidden"/>
                                      </p:to>
                                    </p:set>
                                  </p:childTnLst>
                                </p:cTn>
                              </p:par>
                            </p:childTnLst>
                          </p:cTn>
                        </p:par>
                        <p:par>
                          <p:cTn id="105" fill="hold">
                            <p:stCondLst>
                              <p:cond delay="60000"/>
                            </p:stCondLst>
                            <p:childTnLst>
                              <p:par>
                                <p:cTn id="106" presetID="3" presetClass="exit" presetSubtype="10" fill="hold" nodeType="afterEffect">
                                  <p:stCondLst>
                                    <p:cond delay="0"/>
                                  </p:stCondLst>
                                  <p:childTnLst>
                                    <p:animEffect transition="out" filter="blinds(horizontal)">
                                      <p:cBhvr>
                                        <p:cTn id="107" dur="2000"/>
                                        <p:tgtEl>
                                          <p:spTgt spid="94210">
                                            <p:txEl>
                                              <p:pRg st="7" end="7"/>
                                            </p:txEl>
                                          </p:spTgt>
                                        </p:tgtEl>
                                      </p:cBhvr>
                                    </p:animEffect>
                                    <p:set>
                                      <p:cBhvr>
                                        <p:cTn id="108" dur="1" fill="hold">
                                          <p:stCondLst>
                                            <p:cond delay="1999"/>
                                          </p:stCondLst>
                                        </p:cTn>
                                        <p:tgtEl>
                                          <p:spTgt spid="94210">
                                            <p:txEl>
                                              <p:pRg st="7" end="7"/>
                                            </p:txEl>
                                          </p:spTgt>
                                        </p:tgtEl>
                                        <p:attrNameLst>
                                          <p:attrName>style.visibility</p:attrName>
                                        </p:attrNameLst>
                                      </p:cBhvr>
                                      <p:to>
                                        <p:strVal val="hidden"/>
                                      </p:to>
                                    </p:set>
                                  </p:childTnLst>
                                </p:cTn>
                              </p:par>
                            </p:childTnLst>
                          </p:cTn>
                        </p:par>
                        <p:par>
                          <p:cTn id="109" fill="hold">
                            <p:stCondLst>
                              <p:cond delay="62000"/>
                            </p:stCondLst>
                            <p:childTnLst>
                              <p:par>
                                <p:cTn id="110" presetID="4" presetClass="exit" presetSubtype="16" fill="hold" grpId="1" nodeType="afterEffect">
                                  <p:stCondLst>
                                    <p:cond delay="0"/>
                                  </p:stCondLst>
                                  <p:childTnLst>
                                    <p:animEffect transition="out" filter="box(in)">
                                      <p:cBhvr>
                                        <p:cTn id="111" dur="2000"/>
                                        <p:tgtEl>
                                          <p:spTgt spid="94213"/>
                                        </p:tgtEl>
                                      </p:cBhvr>
                                    </p:animEffect>
                                    <p:set>
                                      <p:cBhvr>
                                        <p:cTn id="112" dur="1" fill="hold">
                                          <p:stCondLst>
                                            <p:cond delay="1999"/>
                                          </p:stCondLst>
                                        </p:cTn>
                                        <p:tgtEl>
                                          <p:spTgt spid="94213"/>
                                        </p:tgtEl>
                                        <p:attrNameLst>
                                          <p:attrName>style.visibility</p:attrName>
                                        </p:attrNameLst>
                                      </p:cBhvr>
                                      <p:to>
                                        <p:strVal val="hidden"/>
                                      </p:to>
                                    </p:set>
                                  </p:childTnLst>
                                </p:cTn>
                              </p:par>
                            </p:childTnLst>
                          </p:cTn>
                        </p:par>
                        <p:par>
                          <p:cTn id="113" fill="hold">
                            <p:stCondLst>
                              <p:cond delay="64000"/>
                            </p:stCondLst>
                            <p:childTnLst>
                              <p:par>
                                <p:cTn id="114" presetID="3" presetClass="exit" presetSubtype="10" fill="hold" nodeType="afterEffect">
                                  <p:stCondLst>
                                    <p:cond delay="0"/>
                                  </p:stCondLst>
                                  <p:childTnLst>
                                    <p:animEffect transition="out" filter="blinds(horizontal)">
                                      <p:cBhvr>
                                        <p:cTn id="115" dur="2000"/>
                                        <p:tgtEl>
                                          <p:spTgt spid="94210">
                                            <p:txEl>
                                              <p:pRg st="8" end="8"/>
                                            </p:txEl>
                                          </p:spTgt>
                                        </p:tgtEl>
                                      </p:cBhvr>
                                    </p:animEffect>
                                    <p:set>
                                      <p:cBhvr>
                                        <p:cTn id="116" dur="1" fill="hold">
                                          <p:stCondLst>
                                            <p:cond delay="1999"/>
                                          </p:stCondLst>
                                        </p:cTn>
                                        <p:tgtEl>
                                          <p:spTgt spid="94210">
                                            <p:txEl>
                                              <p:pRg st="8" end="8"/>
                                            </p:txEl>
                                          </p:spTgt>
                                        </p:tgtEl>
                                        <p:attrNameLst>
                                          <p:attrName>style.visibility</p:attrName>
                                        </p:attrNameLst>
                                      </p:cBhvr>
                                      <p:to>
                                        <p:strVal val="hidden"/>
                                      </p:to>
                                    </p:set>
                                  </p:childTnLst>
                                </p:cTn>
                              </p:par>
                              <p:par>
                                <p:cTn id="117" presetID="3" presetClass="exit" presetSubtype="10" fill="hold" nodeType="withEffect">
                                  <p:stCondLst>
                                    <p:cond delay="0"/>
                                  </p:stCondLst>
                                  <p:childTnLst>
                                    <p:animEffect transition="out" filter="blinds(horizontal)">
                                      <p:cBhvr>
                                        <p:cTn id="118" dur="500"/>
                                        <p:tgtEl>
                                          <p:spTgt spid="94210">
                                            <p:txEl>
                                              <p:pRg st="9" end="9"/>
                                            </p:txEl>
                                          </p:spTgt>
                                        </p:tgtEl>
                                      </p:cBhvr>
                                    </p:animEffect>
                                    <p:set>
                                      <p:cBhvr>
                                        <p:cTn id="119" dur="1" fill="hold">
                                          <p:stCondLst>
                                            <p:cond delay="499"/>
                                          </p:stCondLst>
                                        </p:cTn>
                                        <p:tgtEl>
                                          <p:spTgt spid="94210">
                                            <p:txEl>
                                              <p:pRg st="9" end="9"/>
                                            </p:txEl>
                                          </p:spTgt>
                                        </p:tgtEl>
                                        <p:attrNameLst>
                                          <p:attrName>style.visibility</p:attrName>
                                        </p:attrNameLst>
                                      </p:cBhvr>
                                      <p:to>
                                        <p:strVal val="hidden"/>
                                      </p:to>
                                    </p:set>
                                  </p:childTnLst>
                                </p:cTn>
                              </p:par>
                            </p:childTnLst>
                          </p:cTn>
                        </p:par>
                        <p:par>
                          <p:cTn id="120" fill="hold">
                            <p:stCondLst>
                              <p:cond delay="66000"/>
                            </p:stCondLst>
                            <p:childTnLst>
                              <p:par>
                                <p:cTn id="121" presetID="4" presetClass="exit" presetSubtype="16" fill="hold" grpId="1" nodeType="afterEffect">
                                  <p:stCondLst>
                                    <p:cond delay="0"/>
                                  </p:stCondLst>
                                  <p:childTnLst>
                                    <p:animEffect transition="out" filter="box(in)">
                                      <p:cBhvr>
                                        <p:cTn id="122" dur="2000"/>
                                        <p:tgtEl>
                                          <p:spTgt spid="94214"/>
                                        </p:tgtEl>
                                      </p:cBhvr>
                                    </p:animEffect>
                                    <p:set>
                                      <p:cBhvr>
                                        <p:cTn id="123" dur="1" fill="hold">
                                          <p:stCondLst>
                                            <p:cond delay="1999"/>
                                          </p:stCondLst>
                                        </p:cTn>
                                        <p:tgtEl>
                                          <p:spTgt spid="94214"/>
                                        </p:tgtEl>
                                        <p:attrNameLst>
                                          <p:attrName>style.visibility</p:attrName>
                                        </p:attrNameLst>
                                      </p:cBhvr>
                                      <p:to>
                                        <p:strVal val="hidden"/>
                                      </p:to>
                                    </p:set>
                                  </p:childTnLst>
                                </p:cTn>
                              </p:par>
                            </p:childTnLst>
                          </p:cTn>
                        </p:par>
                        <p:par>
                          <p:cTn id="124" fill="hold">
                            <p:stCondLst>
                              <p:cond delay="68000"/>
                            </p:stCondLst>
                            <p:childTnLst>
                              <p:par>
                                <p:cTn id="125" presetID="3" presetClass="exit" presetSubtype="10" fill="hold" nodeType="afterEffect">
                                  <p:stCondLst>
                                    <p:cond delay="0"/>
                                  </p:stCondLst>
                                  <p:childTnLst>
                                    <p:animEffect transition="out" filter="blinds(horizontal)">
                                      <p:cBhvr>
                                        <p:cTn id="126" dur="2000"/>
                                        <p:tgtEl>
                                          <p:spTgt spid="94210">
                                            <p:txEl>
                                              <p:pRg st="10" end="10"/>
                                            </p:txEl>
                                          </p:spTgt>
                                        </p:tgtEl>
                                      </p:cBhvr>
                                    </p:animEffect>
                                    <p:set>
                                      <p:cBhvr>
                                        <p:cTn id="127" dur="1" fill="hold">
                                          <p:stCondLst>
                                            <p:cond delay="1999"/>
                                          </p:stCondLst>
                                        </p:cTn>
                                        <p:tgtEl>
                                          <p:spTgt spid="94210">
                                            <p:txEl>
                                              <p:pRg st="10" end="10"/>
                                            </p:txEl>
                                          </p:spTgt>
                                        </p:tgtEl>
                                        <p:attrNameLst>
                                          <p:attrName>style.visibility</p:attrName>
                                        </p:attrNameLst>
                                      </p:cBhvr>
                                      <p:to>
                                        <p:strVal val="hidden"/>
                                      </p:to>
                                    </p:set>
                                  </p:childTnLst>
                                </p:cTn>
                              </p:par>
                              <p:par>
                                <p:cTn id="128" presetID="3" presetClass="exit" presetSubtype="10" fill="hold" nodeType="withEffect">
                                  <p:stCondLst>
                                    <p:cond delay="0"/>
                                  </p:stCondLst>
                                  <p:childTnLst>
                                    <p:animEffect transition="out" filter="blinds(horizontal)">
                                      <p:cBhvr>
                                        <p:cTn id="129" dur="2000"/>
                                        <p:tgtEl>
                                          <p:spTgt spid="94210">
                                            <p:txEl>
                                              <p:pRg st="11" end="11"/>
                                            </p:txEl>
                                          </p:spTgt>
                                        </p:tgtEl>
                                      </p:cBhvr>
                                    </p:animEffect>
                                    <p:set>
                                      <p:cBhvr>
                                        <p:cTn id="130" dur="1" fill="hold">
                                          <p:stCondLst>
                                            <p:cond delay="1999"/>
                                          </p:stCondLst>
                                        </p:cTn>
                                        <p:tgtEl>
                                          <p:spTgt spid="94210">
                                            <p:txEl>
                                              <p:pRg st="11" end="11"/>
                                            </p:txEl>
                                          </p:spTgt>
                                        </p:tgtEl>
                                        <p:attrNameLst>
                                          <p:attrName>style.visibility</p:attrName>
                                        </p:attrNameLst>
                                      </p:cBhvr>
                                      <p:to>
                                        <p:strVal val="hidden"/>
                                      </p:to>
                                    </p:set>
                                  </p:childTnLst>
                                </p:cTn>
                              </p:par>
                              <p:par>
                                <p:cTn id="131" presetID="3" presetClass="exit" presetSubtype="10" fill="hold" nodeType="withEffect">
                                  <p:stCondLst>
                                    <p:cond delay="0"/>
                                  </p:stCondLst>
                                  <p:childTnLst>
                                    <p:animEffect transition="out" filter="blinds(horizontal)">
                                      <p:cBhvr>
                                        <p:cTn id="132" dur="2000"/>
                                        <p:tgtEl>
                                          <p:spTgt spid="94210">
                                            <p:txEl>
                                              <p:pRg st="12" end="12"/>
                                            </p:txEl>
                                          </p:spTgt>
                                        </p:tgtEl>
                                      </p:cBhvr>
                                    </p:animEffect>
                                    <p:set>
                                      <p:cBhvr>
                                        <p:cTn id="133" dur="1" fill="hold">
                                          <p:stCondLst>
                                            <p:cond delay="1999"/>
                                          </p:stCondLst>
                                        </p:cTn>
                                        <p:tgtEl>
                                          <p:spTgt spid="94210">
                                            <p:txEl>
                                              <p:pRg st="12" end="12"/>
                                            </p:txEl>
                                          </p:spTgt>
                                        </p:tgtEl>
                                        <p:attrNameLst>
                                          <p:attrName>style.visibility</p:attrName>
                                        </p:attrNameLst>
                                      </p:cBhvr>
                                      <p:to>
                                        <p:strVal val="hidden"/>
                                      </p:to>
                                    </p:set>
                                  </p:childTnLst>
                                </p:cTn>
                              </p:par>
                              <p:par>
                                <p:cTn id="134" presetID="3" presetClass="exit" presetSubtype="10" fill="hold" nodeType="withEffect">
                                  <p:stCondLst>
                                    <p:cond delay="0"/>
                                  </p:stCondLst>
                                  <p:childTnLst>
                                    <p:animEffect transition="out" filter="blinds(horizontal)">
                                      <p:cBhvr>
                                        <p:cTn id="135" dur="2000"/>
                                        <p:tgtEl>
                                          <p:spTgt spid="94210">
                                            <p:txEl>
                                              <p:pRg st="13" end="13"/>
                                            </p:txEl>
                                          </p:spTgt>
                                        </p:tgtEl>
                                      </p:cBhvr>
                                    </p:animEffect>
                                    <p:set>
                                      <p:cBhvr>
                                        <p:cTn id="136" dur="1" fill="hold">
                                          <p:stCondLst>
                                            <p:cond delay="1999"/>
                                          </p:stCondLst>
                                        </p:cTn>
                                        <p:tgtEl>
                                          <p:spTgt spid="94210">
                                            <p:txEl>
                                              <p:pRg st="13" end="13"/>
                                            </p:txEl>
                                          </p:spTgt>
                                        </p:tgtEl>
                                        <p:attrNameLst>
                                          <p:attrName>style.visibility</p:attrName>
                                        </p:attrNameLst>
                                      </p:cBhvr>
                                      <p:to>
                                        <p:strVal val="hidden"/>
                                      </p:to>
                                    </p:set>
                                  </p:childTnLst>
                                </p:cTn>
                              </p:par>
                            </p:childTnLst>
                          </p:cTn>
                        </p:par>
                        <p:par>
                          <p:cTn id="137" fill="hold">
                            <p:stCondLst>
                              <p:cond delay="70000"/>
                            </p:stCondLst>
                            <p:childTnLst>
                              <p:par>
                                <p:cTn id="138" presetID="3" presetClass="exit" presetSubtype="10" fill="hold" nodeType="afterEffect">
                                  <p:stCondLst>
                                    <p:cond delay="0"/>
                                  </p:stCondLst>
                                  <p:childTnLst>
                                    <p:animEffect transition="out" filter="blinds(horizontal)">
                                      <p:cBhvr>
                                        <p:cTn id="139" dur="2000"/>
                                        <p:tgtEl>
                                          <p:spTgt spid="94210">
                                            <p:txEl>
                                              <p:pRg st="15" end="15"/>
                                            </p:txEl>
                                          </p:spTgt>
                                        </p:tgtEl>
                                      </p:cBhvr>
                                    </p:animEffect>
                                    <p:set>
                                      <p:cBhvr>
                                        <p:cTn id="140" dur="1" fill="hold">
                                          <p:stCondLst>
                                            <p:cond delay="1999"/>
                                          </p:stCondLst>
                                        </p:cTn>
                                        <p:tgtEl>
                                          <p:spTgt spid="94210">
                                            <p:txEl>
                                              <p:pRg st="15" end="1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P spid="94212" grpId="1" animBg="1"/>
      <p:bldP spid="94213" grpId="0" animBg="1"/>
      <p:bldP spid="94213" grpId="1" animBg="1"/>
      <p:bldP spid="94214" grpId="0" animBg="1"/>
      <p:bldP spid="94214" grpId="1"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dirty="0">
                <a:latin typeface="Times New Roman" pitchFamily="18" charset="0"/>
              </a:rPr>
              <a:t>		</a:t>
            </a:r>
            <a:endParaRPr lang="en-US" sz="1600" i="1" dirty="0">
              <a:latin typeface="Times New Roman" pitchFamily="18" charset="0"/>
            </a:endParaRPr>
          </a:p>
          <a:p>
            <a:pPr>
              <a:lnSpc>
                <a:spcPct val="80000"/>
              </a:lnSpc>
              <a:buFontTx/>
              <a:buNone/>
            </a:pPr>
            <a:r>
              <a:rPr lang="el-GR" sz="2000" dirty="0">
                <a:latin typeface="Times New Roman" pitchFamily="18" charset="0"/>
              </a:rPr>
              <a:t>     Το κόστος των ιδιοκατασκευαζόµενων πάγιων στοιχείων προσδιορίζεται µε τη χρήση των ίδιων µεθόδων, όπως και των αγοραζόµενων στοιχείων. Επίσης, δεν συµπεριλαµβάνονται στο κόστος της ιδιοκατασκευής ασυνήθη ποσά φύρας ή αδράνειας.</a:t>
            </a:r>
          </a:p>
          <a:p>
            <a:pPr>
              <a:lnSpc>
                <a:spcPct val="80000"/>
              </a:lnSpc>
              <a:buFontTx/>
              <a:buNone/>
            </a:pPr>
            <a:r>
              <a:rPr lang="el-GR" sz="2000" dirty="0">
                <a:latin typeface="Times New Roman" pitchFamily="18" charset="0"/>
              </a:rPr>
              <a:t> </a:t>
            </a:r>
            <a:endParaRPr lang="el-GR" sz="2000" b="1" dirty="0">
              <a:latin typeface="Times New Roman" pitchFamily="18" charset="0"/>
            </a:endParaRPr>
          </a:p>
          <a:p>
            <a:pPr>
              <a:lnSpc>
                <a:spcPct val="80000"/>
              </a:lnSpc>
              <a:buFontTx/>
              <a:buNone/>
            </a:pPr>
            <a:r>
              <a:rPr lang="el-GR" sz="2000" b="1" dirty="0">
                <a:latin typeface="Times New Roman" pitchFamily="18" charset="0"/>
              </a:rPr>
              <a:t>	</a:t>
            </a:r>
            <a:r>
              <a:rPr lang="el-GR" sz="2000" b="1" i="1" u="sng" dirty="0">
                <a:latin typeface="Times New Roman" pitchFamily="18" charset="0"/>
              </a:rPr>
              <a:t>Δωρεάν απόκτηση ενσώματων ακινητοποιήσεων</a:t>
            </a:r>
            <a:r>
              <a:rPr lang="el-GR" sz="2000" b="1" dirty="0">
                <a:latin typeface="Times New Roman" pitchFamily="18" charset="0"/>
              </a:rPr>
              <a:t> </a:t>
            </a:r>
          </a:p>
          <a:p>
            <a:pPr>
              <a:lnSpc>
                <a:spcPct val="80000"/>
              </a:lnSpc>
              <a:buFontTx/>
              <a:buNone/>
            </a:pPr>
            <a:r>
              <a:rPr lang="el-GR" sz="2000" b="1" dirty="0">
                <a:latin typeface="Times New Roman" pitchFamily="18" charset="0"/>
              </a:rPr>
              <a:t>     </a:t>
            </a:r>
            <a:r>
              <a:rPr lang="el-GR" sz="2000" dirty="0">
                <a:latin typeface="Times New Roman" pitchFamily="18" charset="0"/>
              </a:rPr>
              <a:t>Στη χρέωση των άνω λογαριασµών της 1ης οµάδας του Ε.Γ.Λ.Σ. καταχωρείται και η δωρεάν απόκτηση ακινήτων, µηχανηµάτων κ.λ.π. παγίων µε πίστωση του λογαρίασµού 41 "Αποθεµατικά". Ως αξία κτήσεως των ακινήτων αναγράφεται η αντικειµενική αξία αυτών ενώ των µηχανηµάτων κ.λ.π. παγίων η τρέχουσα αξία αυτών στην αγορά.</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a:t>
            </a:r>
            <a:r>
              <a:rPr lang="el-GR" sz="2000" b="1" i="1" u="sng" dirty="0">
                <a:latin typeface="Times New Roman" pitchFamily="18" charset="0"/>
              </a:rPr>
              <a:t>Προσθήκες και βελτιώσεις ενσώµατων ακινητοποιήσεων</a:t>
            </a:r>
            <a:r>
              <a:rPr lang="el-GR" sz="2000" i="1" u="sng" dirty="0">
                <a:latin typeface="Times New Roman" pitchFamily="18" charset="0"/>
              </a:rPr>
              <a:t>.</a:t>
            </a:r>
            <a:r>
              <a:rPr lang="el-GR" sz="2000" u="sng" dirty="0">
                <a:latin typeface="Times New Roman" pitchFamily="18" charset="0"/>
              </a:rPr>
              <a:t> </a:t>
            </a:r>
          </a:p>
          <a:p>
            <a:pPr>
              <a:lnSpc>
                <a:spcPct val="80000"/>
              </a:lnSpc>
              <a:buFontTx/>
              <a:buNone/>
            </a:pPr>
            <a:r>
              <a:rPr lang="el-GR" sz="2000" dirty="0">
                <a:latin typeface="Times New Roman" pitchFamily="18" charset="0"/>
              </a:rPr>
              <a:t>	Η άνω αξία κτήσεως προσαυξάνεται µε τις δαπάνες προσθηκών και βελτιώσεων των ενσώµατων ακινητοποιήσεων και µειώνεται µε τις αποσβέσεις τους. Αντιθέτως, οι συντηρήσεις και επισκευές των ενσώµατων ακινητοποιήσεων δεν προσαυξάνουν την αξία κτήσεως αλλά καταχωρούνται στα αποτελέσµατα χρήσεως.</a:t>
            </a:r>
          </a:p>
          <a:p>
            <a:pPr>
              <a:lnSpc>
                <a:spcPct val="80000"/>
              </a:lnSpc>
              <a:buFontTx/>
              <a:buNone/>
            </a:pPr>
            <a:endParaRPr lang="el-GR" sz="2000"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3186">
                                            <p:txEl>
                                              <p:pRg st="1" end="1"/>
                                            </p:txEl>
                                          </p:spTgt>
                                        </p:tgtEl>
                                        <p:attrNameLst>
                                          <p:attrName>style.visibility</p:attrName>
                                        </p:attrNameLst>
                                      </p:cBhvr>
                                      <p:to>
                                        <p:strVal val="visible"/>
                                      </p:to>
                                    </p:set>
                                    <p:anim calcmode="lin" valueType="num">
                                      <p:cBhvr additive="base">
                                        <p:cTn id="7" dur="2000" fill="hold"/>
                                        <p:tgtEl>
                                          <p:spTgt spid="93186">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93186">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6000"/>
                                  </p:stCondLst>
                                  <p:childTnLst>
                                    <p:set>
                                      <p:cBhvr>
                                        <p:cTn id="11" dur="1" fill="hold">
                                          <p:stCondLst>
                                            <p:cond delay="0"/>
                                          </p:stCondLst>
                                        </p:cTn>
                                        <p:tgtEl>
                                          <p:spTgt spid="93186">
                                            <p:txEl>
                                              <p:pRg st="3" end="3"/>
                                            </p:txEl>
                                          </p:spTgt>
                                        </p:tgtEl>
                                        <p:attrNameLst>
                                          <p:attrName>style.visibility</p:attrName>
                                        </p:attrNameLst>
                                      </p:cBhvr>
                                      <p:to>
                                        <p:strVal val="visible"/>
                                      </p:to>
                                    </p:set>
                                    <p:anim calcmode="lin" valueType="num">
                                      <p:cBhvr additive="base">
                                        <p:cTn id="12" dur="2000" fill="hold"/>
                                        <p:tgtEl>
                                          <p:spTgt spid="93186">
                                            <p:txEl>
                                              <p:pRg st="3" end="3"/>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93186">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0"/>
                            </p:stCondLst>
                            <p:childTnLst>
                              <p:par>
                                <p:cTn id="15" presetID="2" presetClass="entr" presetSubtype="4" fill="hold" nodeType="afterEffect">
                                  <p:stCondLst>
                                    <p:cond delay="0"/>
                                  </p:stCondLst>
                                  <p:childTnLst>
                                    <p:set>
                                      <p:cBhvr>
                                        <p:cTn id="16" dur="1" fill="hold">
                                          <p:stCondLst>
                                            <p:cond delay="0"/>
                                          </p:stCondLst>
                                        </p:cTn>
                                        <p:tgtEl>
                                          <p:spTgt spid="93186">
                                            <p:txEl>
                                              <p:pRg st="4" end="4"/>
                                            </p:txEl>
                                          </p:spTgt>
                                        </p:tgtEl>
                                        <p:attrNameLst>
                                          <p:attrName>style.visibility</p:attrName>
                                        </p:attrNameLst>
                                      </p:cBhvr>
                                      <p:to>
                                        <p:strVal val="visible"/>
                                      </p:to>
                                    </p:set>
                                    <p:anim calcmode="lin" valueType="num">
                                      <p:cBhvr additive="base">
                                        <p:cTn id="17" dur="2000" fill="hold"/>
                                        <p:tgtEl>
                                          <p:spTgt spid="93186">
                                            <p:txEl>
                                              <p:pRg st="4" end="4"/>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93186">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2000"/>
                            </p:stCondLst>
                            <p:childTnLst>
                              <p:par>
                                <p:cTn id="20" presetID="2" presetClass="entr" presetSubtype="4" fill="hold" nodeType="afterEffect">
                                  <p:stCondLst>
                                    <p:cond delay="6000"/>
                                  </p:stCondLst>
                                  <p:childTnLst>
                                    <p:set>
                                      <p:cBhvr>
                                        <p:cTn id="21" dur="1" fill="hold">
                                          <p:stCondLst>
                                            <p:cond delay="0"/>
                                          </p:stCondLst>
                                        </p:cTn>
                                        <p:tgtEl>
                                          <p:spTgt spid="93186">
                                            <p:txEl>
                                              <p:pRg st="6" end="6"/>
                                            </p:txEl>
                                          </p:spTgt>
                                        </p:tgtEl>
                                        <p:attrNameLst>
                                          <p:attrName>style.visibility</p:attrName>
                                        </p:attrNameLst>
                                      </p:cBhvr>
                                      <p:to>
                                        <p:strVal val="visible"/>
                                      </p:to>
                                    </p:set>
                                    <p:anim calcmode="lin" valueType="num">
                                      <p:cBhvr additive="base">
                                        <p:cTn id="22" dur="2000" fill="hold"/>
                                        <p:tgtEl>
                                          <p:spTgt spid="93186">
                                            <p:txEl>
                                              <p:pRg st="6" end="6"/>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93186">
                                            <p:txEl>
                                              <p:pRg st="6" end="6"/>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0"/>
                            </p:stCondLst>
                            <p:childTnLst>
                              <p:par>
                                <p:cTn id="25" presetID="2" presetClass="entr" presetSubtype="4" fill="hold" nodeType="afterEffect">
                                  <p:stCondLst>
                                    <p:cond delay="0"/>
                                  </p:stCondLst>
                                  <p:childTnLst>
                                    <p:set>
                                      <p:cBhvr>
                                        <p:cTn id="26" dur="1" fill="hold">
                                          <p:stCondLst>
                                            <p:cond delay="0"/>
                                          </p:stCondLst>
                                        </p:cTn>
                                        <p:tgtEl>
                                          <p:spTgt spid="93186">
                                            <p:txEl>
                                              <p:pRg st="7" end="7"/>
                                            </p:txEl>
                                          </p:spTgt>
                                        </p:tgtEl>
                                        <p:attrNameLst>
                                          <p:attrName>style.visibility</p:attrName>
                                        </p:attrNameLst>
                                      </p:cBhvr>
                                      <p:to>
                                        <p:strVal val="visible"/>
                                      </p:to>
                                    </p:set>
                                    <p:anim calcmode="lin" valueType="num">
                                      <p:cBhvr additive="base">
                                        <p:cTn id="27" dur="2000" fill="hold"/>
                                        <p:tgtEl>
                                          <p:spTgt spid="93186">
                                            <p:txEl>
                                              <p:pRg st="7" end="7"/>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93186">
                                            <p:txEl>
                                              <p:pRg st="7" end="7"/>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2000"/>
                            </p:stCondLst>
                            <p:childTnLst>
                              <p:par>
                                <p:cTn id="30" presetID="3" presetClass="exit" presetSubtype="10" fill="hold" nodeType="afterEffect">
                                  <p:stCondLst>
                                    <p:cond delay="10000"/>
                                  </p:stCondLst>
                                  <p:childTnLst>
                                    <p:animEffect transition="out" filter="blinds(horizontal)">
                                      <p:cBhvr>
                                        <p:cTn id="31" dur="2000"/>
                                        <p:tgtEl>
                                          <p:spTgt spid="93186">
                                            <p:txEl>
                                              <p:pRg st="1" end="1"/>
                                            </p:txEl>
                                          </p:spTgt>
                                        </p:tgtEl>
                                      </p:cBhvr>
                                    </p:animEffect>
                                    <p:set>
                                      <p:cBhvr>
                                        <p:cTn id="32" dur="1" fill="hold">
                                          <p:stCondLst>
                                            <p:cond delay="1999"/>
                                          </p:stCondLst>
                                        </p:cTn>
                                        <p:tgtEl>
                                          <p:spTgt spid="93186">
                                            <p:txEl>
                                              <p:pRg st="1" end="1"/>
                                            </p:txEl>
                                          </p:spTgt>
                                        </p:tgtEl>
                                        <p:attrNameLst>
                                          <p:attrName>style.visibility</p:attrName>
                                        </p:attrNameLst>
                                      </p:cBhvr>
                                      <p:to>
                                        <p:strVal val="hidden"/>
                                      </p:to>
                                    </p:set>
                                  </p:childTnLst>
                                </p:cTn>
                              </p:par>
                            </p:childTnLst>
                          </p:cTn>
                        </p:par>
                        <p:par>
                          <p:cTn id="33" fill="hold">
                            <p:stCondLst>
                              <p:cond delay="34000"/>
                            </p:stCondLst>
                            <p:childTnLst>
                              <p:par>
                                <p:cTn id="34" presetID="3" presetClass="exit" presetSubtype="10" fill="hold" nodeType="afterEffect">
                                  <p:stCondLst>
                                    <p:cond delay="0"/>
                                  </p:stCondLst>
                                  <p:childTnLst>
                                    <p:animEffect transition="out" filter="blinds(horizontal)">
                                      <p:cBhvr>
                                        <p:cTn id="35" dur="2000"/>
                                        <p:tgtEl>
                                          <p:spTgt spid="93186">
                                            <p:txEl>
                                              <p:pRg st="2" end="2"/>
                                            </p:txEl>
                                          </p:spTgt>
                                        </p:tgtEl>
                                      </p:cBhvr>
                                    </p:animEffect>
                                    <p:set>
                                      <p:cBhvr>
                                        <p:cTn id="36" dur="1" fill="hold">
                                          <p:stCondLst>
                                            <p:cond delay="1999"/>
                                          </p:stCondLst>
                                        </p:cTn>
                                        <p:tgtEl>
                                          <p:spTgt spid="93186">
                                            <p:txEl>
                                              <p:pRg st="2" end="2"/>
                                            </p:txEl>
                                          </p:spTgt>
                                        </p:tgtEl>
                                        <p:attrNameLst>
                                          <p:attrName>style.visibility</p:attrName>
                                        </p:attrNameLst>
                                      </p:cBhvr>
                                      <p:to>
                                        <p:strVal val="hidden"/>
                                      </p:to>
                                    </p:set>
                                  </p:childTnLst>
                                </p:cTn>
                              </p:par>
                            </p:childTnLst>
                          </p:cTn>
                        </p:par>
                        <p:par>
                          <p:cTn id="37" fill="hold">
                            <p:stCondLst>
                              <p:cond delay="36000"/>
                            </p:stCondLst>
                            <p:childTnLst>
                              <p:par>
                                <p:cTn id="38" presetID="3" presetClass="exit" presetSubtype="10" fill="hold" nodeType="afterEffect">
                                  <p:stCondLst>
                                    <p:cond delay="0"/>
                                  </p:stCondLst>
                                  <p:childTnLst>
                                    <p:animEffect transition="out" filter="blinds(horizontal)">
                                      <p:cBhvr>
                                        <p:cTn id="39" dur="2000"/>
                                        <p:tgtEl>
                                          <p:spTgt spid="93186">
                                            <p:txEl>
                                              <p:pRg st="3" end="3"/>
                                            </p:txEl>
                                          </p:spTgt>
                                        </p:tgtEl>
                                      </p:cBhvr>
                                    </p:animEffect>
                                    <p:set>
                                      <p:cBhvr>
                                        <p:cTn id="40" dur="1" fill="hold">
                                          <p:stCondLst>
                                            <p:cond delay="1999"/>
                                          </p:stCondLst>
                                        </p:cTn>
                                        <p:tgtEl>
                                          <p:spTgt spid="93186">
                                            <p:txEl>
                                              <p:pRg st="3" end="3"/>
                                            </p:txEl>
                                          </p:spTgt>
                                        </p:tgtEl>
                                        <p:attrNameLst>
                                          <p:attrName>style.visibility</p:attrName>
                                        </p:attrNameLst>
                                      </p:cBhvr>
                                      <p:to>
                                        <p:strVal val="hidden"/>
                                      </p:to>
                                    </p:set>
                                  </p:childTnLst>
                                </p:cTn>
                              </p:par>
                            </p:childTnLst>
                          </p:cTn>
                        </p:par>
                        <p:par>
                          <p:cTn id="41" fill="hold">
                            <p:stCondLst>
                              <p:cond delay="38000"/>
                            </p:stCondLst>
                            <p:childTnLst>
                              <p:par>
                                <p:cTn id="42" presetID="3" presetClass="exit" presetSubtype="10" fill="hold" nodeType="afterEffect">
                                  <p:stCondLst>
                                    <p:cond delay="0"/>
                                  </p:stCondLst>
                                  <p:childTnLst>
                                    <p:animEffect transition="out" filter="blinds(horizontal)">
                                      <p:cBhvr>
                                        <p:cTn id="43" dur="2000"/>
                                        <p:tgtEl>
                                          <p:spTgt spid="93186">
                                            <p:txEl>
                                              <p:pRg st="4" end="4"/>
                                            </p:txEl>
                                          </p:spTgt>
                                        </p:tgtEl>
                                      </p:cBhvr>
                                    </p:animEffect>
                                    <p:set>
                                      <p:cBhvr>
                                        <p:cTn id="44" dur="1" fill="hold">
                                          <p:stCondLst>
                                            <p:cond delay="1999"/>
                                          </p:stCondLst>
                                        </p:cTn>
                                        <p:tgtEl>
                                          <p:spTgt spid="93186">
                                            <p:txEl>
                                              <p:pRg st="4" end="4"/>
                                            </p:txEl>
                                          </p:spTgt>
                                        </p:tgtEl>
                                        <p:attrNameLst>
                                          <p:attrName>style.visibility</p:attrName>
                                        </p:attrNameLst>
                                      </p:cBhvr>
                                      <p:to>
                                        <p:strVal val="hidden"/>
                                      </p:to>
                                    </p:set>
                                  </p:childTnLst>
                                </p:cTn>
                              </p:par>
                            </p:childTnLst>
                          </p:cTn>
                        </p:par>
                        <p:par>
                          <p:cTn id="45" fill="hold">
                            <p:stCondLst>
                              <p:cond delay="40000"/>
                            </p:stCondLst>
                            <p:childTnLst>
                              <p:par>
                                <p:cTn id="46" presetID="3" presetClass="exit" presetSubtype="10" fill="hold" nodeType="afterEffect">
                                  <p:stCondLst>
                                    <p:cond delay="0"/>
                                  </p:stCondLst>
                                  <p:childTnLst>
                                    <p:animEffect transition="out" filter="blinds(horizontal)">
                                      <p:cBhvr>
                                        <p:cTn id="47" dur="2000"/>
                                        <p:tgtEl>
                                          <p:spTgt spid="93186">
                                            <p:txEl>
                                              <p:pRg st="6" end="6"/>
                                            </p:txEl>
                                          </p:spTgt>
                                        </p:tgtEl>
                                      </p:cBhvr>
                                    </p:animEffect>
                                    <p:set>
                                      <p:cBhvr>
                                        <p:cTn id="48" dur="1" fill="hold">
                                          <p:stCondLst>
                                            <p:cond delay="1999"/>
                                          </p:stCondLst>
                                        </p:cTn>
                                        <p:tgtEl>
                                          <p:spTgt spid="93186">
                                            <p:txEl>
                                              <p:pRg st="6" end="6"/>
                                            </p:txEl>
                                          </p:spTgt>
                                        </p:tgtEl>
                                        <p:attrNameLst>
                                          <p:attrName>style.visibility</p:attrName>
                                        </p:attrNameLst>
                                      </p:cBhvr>
                                      <p:to>
                                        <p:strVal val="hidden"/>
                                      </p:to>
                                    </p:set>
                                  </p:childTnLst>
                                </p:cTn>
                              </p:par>
                              <p:par>
                                <p:cTn id="49" presetID="3" presetClass="exit" presetSubtype="10" fill="hold" nodeType="withEffect">
                                  <p:stCondLst>
                                    <p:cond delay="0"/>
                                  </p:stCondLst>
                                  <p:childTnLst>
                                    <p:animEffect transition="out" filter="blinds(horizontal)">
                                      <p:cBhvr>
                                        <p:cTn id="50" dur="2000"/>
                                        <p:tgtEl>
                                          <p:spTgt spid="93186">
                                            <p:txEl>
                                              <p:pRg st="7" end="7"/>
                                            </p:txEl>
                                          </p:spTgt>
                                        </p:tgtEl>
                                      </p:cBhvr>
                                    </p:animEffect>
                                    <p:set>
                                      <p:cBhvr>
                                        <p:cTn id="51" dur="1" fill="hold">
                                          <p:stCondLst>
                                            <p:cond delay="1999"/>
                                          </p:stCondLst>
                                        </p:cTn>
                                        <p:tgtEl>
                                          <p:spTgt spid="93186">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dirty="0">
                <a:latin typeface="Times New Roman" pitchFamily="18" charset="0"/>
              </a:rPr>
              <a:t>		</a:t>
            </a:r>
            <a:endParaRPr lang="en-US" sz="1600" i="1" dirty="0">
              <a:latin typeface="Times New Roman" pitchFamily="18" charset="0"/>
            </a:endParaRPr>
          </a:p>
          <a:p>
            <a:pPr>
              <a:lnSpc>
                <a:spcPct val="80000"/>
              </a:lnSpc>
              <a:buFontTx/>
              <a:buNone/>
            </a:pPr>
            <a:endParaRPr lang="en-US" sz="2000" i="1" dirty="0"/>
          </a:p>
          <a:p>
            <a:pPr algn="ctr">
              <a:lnSpc>
                <a:spcPct val="80000"/>
              </a:lnSpc>
              <a:buFontTx/>
              <a:buNone/>
            </a:pPr>
            <a:r>
              <a:rPr lang="el-GR" sz="2000" dirty="0"/>
              <a:t>	</a:t>
            </a:r>
            <a:r>
              <a:rPr lang="el-GR" sz="2000" dirty="0">
                <a:solidFill>
                  <a:srgbClr val="C00000"/>
                </a:solidFill>
              </a:rPr>
              <a:t> </a:t>
            </a:r>
            <a:r>
              <a:rPr lang="el-GR" sz="2400" b="1" u="sng" dirty="0">
                <a:solidFill>
                  <a:srgbClr val="C00000"/>
                </a:solidFill>
                <a:latin typeface="Times New Roman" pitchFamily="18" charset="0"/>
              </a:rPr>
              <a:t>Αποσβέσεις ενσώµατων ακινητοποιήσεων </a:t>
            </a:r>
          </a:p>
          <a:p>
            <a:pPr algn="ctr">
              <a:lnSpc>
                <a:spcPct val="80000"/>
              </a:lnSpc>
              <a:buFontTx/>
              <a:buNone/>
            </a:pPr>
            <a:r>
              <a:rPr lang="el-GR" sz="2400" b="1" dirty="0">
                <a:solidFill>
                  <a:srgbClr val="C00000"/>
                </a:solidFill>
                <a:latin typeface="Times New Roman" pitchFamily="18" charset="0"/>
              </a:rPr>
              <a:t>	 </a:t>
            </a:r>
            <a:r>
              <a:rPr lang="el-GR" sz="2400" b="1" u="sng" dirty="0">
                <a:solidFill>
                  <a:srgbClr val="C00000"/>
                </a:solidFill>
                <a:latin typeface="Times New Roman" pitchFamily="18" charset="0"/>
              </a:rPr>
              <a:t>Γενικά περί αποσβέσεων ενσώµατων ακινητοποιήσεων</a:t>
            </a:r>
            <a:r>
              <a:rPr lang="el-GR" sz="2000" dirty="0">
                <a:solidFill>
                  <a:srgbClr val="C00000"/>
                </a:solidFill>
                <a:latin typeface="Times New Roman" pitchFamily="18" charset="0"/>
              </a:rPr>
              <a:t> </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Οι ενσώµατες ακινητοποιήσεις, εκτός από τα οικόπεδα, τα γήπεδα και τα       αγροτεµάχια, δεν έχουν απεριόριστη διάρκεια ζωής. Η αξία τους κάθε χρόνο µειώνεται και η µείωση αυτή οφείλεται είτε στη χρησιµοποίησή τους είτε στην πάροδο του χρόνου είτε στην οικονοµική απαξίωση. </a:t>
            </a:r>
          </a:p>
          <a:p>
            <a:pPr>
              <a:lnSpc>
                <a:spcPct val="80000"/>
              </a:lnSpc>
              <a:buFontTx/>
              <a:buNone/>
            </a:pPr>
            <a:r>
              <a:rPr lang="el-GR" sz="2000" dirty="0">
                <a:latin typeface="Times New Roman" pitchFamily="18" charset="0"/>
              </a:rPr>
              <a:t>	Εποµένως κάθε ενσώµατη ακινητοποίηση έχει µια ωφέλιµη διάρκεια ζωής κατά την οποία υπολογίζεται ότι θα χρησιµοποιείται παραγωγικά από την επιχείρηση. </a:t>
            </a:r>
            <a:endParaRPr lang="el-GR" sz="2000" b="1" dirty="0">
              <a:latin typeface="Times New Roman" pitchFamily="18" charset="0"/>
            </a:endParaRPr>
          </a:p>
          <a:p>
            <a:pPr>
              <a:lnSpc>
                <a:spcPct val="80000"/>
              </a:lnSpc>
              <a:buFontTx/>
              <a:buNone/>
            </a:pPr>
            <a:r>
              <a:rPr lang="el-GR" sz="2000" b="1" dirty="0">
                <a:latin typeface="Times New Roman" pitchFamily="18" charset="0"/>
              </a:rPr>
              <a:t>	</a:t>
            </a:r>
          </a:p>
          <a:p>
            <a:pPr>
              <a:lnSpc>
                <a:spcPct val="80000"/>
              </a:lnSpc>
              <a:buFontTx/>
              <a:buNone/>
            </a:pPr>
            <a:r>
              <a:rPr lang="el-GR" sz="2000" b="1" dirty="0">
                <a:latin typeface="Times New Roman" pitchFamily="18" charset="0"/>
              </a:rPr>
              <a:t>     </a:t>
            </a:r>
            <a:r>
              <a:rPr lang="el-GR" sz="2000" b="1" i="1" u="sng" dirty="0">
                <a:latin typeface="Times New Roman" pitchFamily="18" charset="0"/>
              </a:rPr>
              <a:t>Απόσβεση</a:t>
            </a:r>
            <a:r>
              <a:rPr lang="el-GR" sz="2000" dirty="0">
                <a:latin typeface="Times New Roman" pitchFamily="18" charset="0"/>
              </a:rPr>
              <a:t> είναι η χρονική κατανοµή της αποσβεστέας αξίας της ενσώµατης ακινητοποίησης που υπολογίζεται µε βάση την ωφέλιµη διάρκεια ζωής της. Η µέθοδος αυτή, στην οποία: α)η ωφέλιµη διάρκεια ζωής είναι η χρονική περίοδος κατά την οποία υπολογίζεται ότι το αποσβέσιµο πάγιο θα χρησιµοποιείται παραγωγικά από την οικονοµική µονάδα, και β) τα αποτελέσµατα χρήσεως επιβαρύνονται κάθε χρόνο µε σταθερό ποσό εξόδου απόσβεσης, ονοµάζεται "µέθοδος της σταθερής απόσβεσης". Εάν, όµως, γίνεται µια φθίνουσα επιβάρυνση των αποτελεσµάτων χρήσεων κάθε χρόνο η µέθοδος ονοµάζεται "µέθοδος της φθίνουσας απόσβεσης". </a:t>
            </a:r>
          </a:p>
          <a:p>
            <a:pPr>
              <a:lnSpc>
                <a:spcPct val="80000"/>
              </a:lnSpc>
              <a:buFontTx/>
              <a:buNone/>
            </a:pPr>
            <a:r>
              <a:rPr lang="el-GR" sz="2000" dirty="0">
                <a:latin typeface="Times New Roman" pitchFamily="18" charset="0"/>
              </a:rPr>
              <a:t>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62">
                                            <p:txEl>
                                              <p:pRg st="2" end="2"/>
                                            </p:txEl>
                                          </p:spTgt>
                                        </p:tgtEl>
                                        <p:attrNameLst>
                                          <p:attrName>style.visibility</p:attrName>
                                        </p:attrNameLst>
                                      </p:cBhvr>
                                      <p:to>
                                        <p:strVal val="visible"/>
                                      </p:to>
                                    </p:set>
                                    <p:animEffect transition="in" filter="fade">
                                      <p:cBhvr>
                                        <p:cTn id="7" dur="2000"/>
                                        <p:tgtEl>
                                          <p:spTgt spid="9216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2162">
                                            <p:txEl>
                                              <p:pRg st="3" end="3"/>
                                            </p:txEl>
                                          </p:spTgt>
                                        </p:tgtEl>
                                        <p:attrNameLst>
                                          <p:attrName>style.visibility</p:attrName>
                                        </p:attrNameLst>
                                      </p:cBhvr>
                                      <p:to>
                                        <p:strVal val="visible"/>
                                      </p:to>
                                    </p:set>
                                    <p:animEffect transition="in" filter="fade">
                                      <p:cBhvr>
                                        <p:cTn id="10" dur="2000"/>
                                        <p:tgtEl>
                                          <p:spTgt spid="92162">
                                            <p:txEl>
                                              <p:pRg st="3" end="3"/>
                                            </p:txEl>
                                          </p:spTgt>
                                        </p:tgtEl>
                                      </p:cBhvr>
                                    </p:animEffect>
                                  </p:childTnLst>
                                </p:cTn>
                              </p:par>
                            </p:childTnLst>
                          </p:cTn>
                        </p:par>
                        <p:par>
                          <p:cTn id="11" fill="hold">
                            <p:stCondLst>
                              <p:cond delay="2000"/>
                            </p:stCondLst>
                            <p:childTnLst>
                              <p:par>
                                <p:cTn id="12" presetID="2" presetClass="entr" presetSubtype="4" fill="hold" nodeType="afterEffect">
                                  <p:stCondLst>
                                    <p:cond delay="0"/>
                                  </p:stCondLst>
                                  <p:childTnLst>
                                    <p:set>
                                      <p:cBhvr>
                                        <p:cTn id="13" dur="1" fill="hold">
                                          <p:stCondLst>
                                            <p:cond delay="0"/>
                                          </p:stCondLst>
                                        </p:cTn>
                                        <p:tgtEl>
                                          <p:spTgt spid="92162">
                                            <p:txEl>
                                              <p:pRg st="5" end="5"/>
                                            </p:txEl>
                                          </p:spTgt>
                                        </p:tgtEl>
                                        <p:attrNameLst>
                                          <p:attrName>style.visibility</p:attrName>
                                        </p:attrNameLst>
                                      </p:cBhvr>
                                      <p:to>
                                        <p:strVal val="visible"/>
                                      </p:to>
                                    </p:set>
                                    <p:anim calcmode="lin" valueType="num">
                                      <p:cBhvr additive="base">
                                        <p:cTn id="14" dur="2000" fill="hold"/>
                                        <p:tgtEl>
                                          <p:spTgt spid="92162">
                                            <p:txEl>
                                              <p:pRg st="5" end="5"/>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92162">
                                            <p:txEl>
                                              <p:pRg st="5" end="5"/>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2162">
                                            <p:txEl>
                                              <p:pRg st="6" end="6"/>
                                            </p:txEl>
                                          </p:spTgt>
                                        </p:tgtEl>
                                        <p:attrNameLst>
                                          <p:attrName>style.visibility</p:attrName>
                                        </p:attrNameLst>
                                      </p:cBhvr>
                                      <p:to>
                                        <p:strVal val="visible"/>
                                      </p:to>
                                    </p:set>
                                    <p:anim calcmode="lin" valueType="num">
                                      <p:cBhvr additive="base">
                                        <p:cTn id="18" dur="2000" fill="hold"/>
                                        <p:tgtEl>
                                          <p:spTgt spid="92162">
                                            <p:txEl>
                                              <p:pRg st="6" end="6"/>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92162">
                                            <p:txEl>
                                              <p:pRg st="6" end="6"/>
                                            </p:txEl>
                                          </p:spTgt>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4" fill="hold" nodeType="afterEffect">
                                  <p:stCondLst>
                                    <p:cond delay="6000"/>
                                  </p:stCondLst>
                                  <p:childTnLst>
                                    <p:set>
                                      <p:cBhvr>
                                        <p:cTn id="22" dur="1" fill="hold">
                                          <p:stCondLst>
                                            <p:cond delay="0"/>
                                          </p:stCondLst>
                                        </p:cTn>
                                        <p:tgtEl>
                                          <p:spTgt spid="92162">
                                            <p:txEl>
                                              <p:pRg st="8" end="8"/>
                                            </p:txEl>
                                          </p:spTgt>
                                        </p:tgtEl>
                                        <p:attrNameLst>
                                          <p:attrName>style.visibility</p:attrName>
                                        </p:attrNameLst>
                                      </p:cBhvr>
                                      <p:to>
                                        <p:strVal val="visible"/>
                                      </p:to>
                                    </p:set>
                                    <p:anim calcmode="lin" valueType="num">
                                      <p:cBhvr additive="base">
                                        <p:cTn id="23" dur="2000" fill="hold"/>
                                        <p:tgtEl>
                                          <p:spTgt spid="92162">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92162">
                                            <p:txEl>
                                              <p:pRg st="8" end="8"/>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2000"/>
                            </p:stCondLst>
                            <p:childTnLst>
                              <p:par>
                                <p:cTn id="26" presetID="2" presetClass="entr" presetSubtype="4" fill="hold" nodeType="afterEffect">
                                  <p:stCondLst>
                                    <p:cond delay="0"/>
                                  </p:stCondLst>
                                  <p:childTnLst>
                                    <p:set>
                                      <p:cBhvr>
                                        <p:cTn id="27" dur="1" fill="hold">
                                          <p:stCondLst>
                                            <p:cond delay="0"/>
                                          </p:stCondLst>
                                        </p:cTn>
                                        <p:tgtEl>
                                          <p:spTgt spid="92162">
                                            <p:txEl>
                                              <p:pRg st="9" end="9"/>
                                            </p:txEl>
                                          </p:spTgt>
                                        </p:tgtEl>
                                        <p:attrNameLst>
                                          <p:attrName>style.visibility</p:attrName>
                                        </p:attrNameLst>
                                      </p:cBhvr>
                                      <p:to>
                                        <p:strVal val="visible"/>
                                      </p:to>
                                    </p:set>
                                    <p:anim calcmode="lin" valueType="num">
                                      <p:cBhvr additive="base">
                                        <p:cTn id="28" dur="2000" fill="hold"/>
                                        <p:tgtEl>
                                          <p:spTgt spid="92162">
                                            <p:txEl>
                                              <p:pRg st="9" end="9"/>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92162">
                                            <p:txEl>
                                              <p:pRg st="9" end="9"/>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4000"/>
                            </p:stCondLst>
                            <p:childTnLst>
                              <p:par>
                                <p:cTn id="31" presetID="3" presetClass="exit" presetSubtype="10" fill="hold" nodeType="afterEffect">
                                  <p:stCondLst>
                                    <p:cond delay="10000"/>
                                  </p:stCondLst>
                                  <p:childTnLst>
                                    <p:animEffect transition="out" filter="blinds(horizontal)">
                                      <p:cBhvr>
                                        <p:cTn id="32" dur="2000"/>
                                        <p:tgtEl>
                                          <p:spTgt spid="92162">
                                            <p:txEl>
                                              <p:pRg st="2" end="2"/>
                                            </p:txEl>
                                          </p:spTgt>
                                        </p:tgtEl>
                                      </p:cBhvr>
                                    </p:animEffect>
                                    <p:set>
                                      <p:cBhvr>
                                        <p:cTn id="33" dur="1" fill="hold">
                                          <p:stCondLst>
                                            <p:cond delay="1999"/>
                                          </p:stCondLst>
                                        </p:cTn>
                                        <p:tgtEl>
                                          <p:spTgt spid="92162">
                                            <p:txEl>
                                              <p:pRg st="2" end="2"/>
                                            </p:txEl>
                                          </p:spTgt>
                                        </p:tgtEl>
                                        <p:attrNameLst>
                                          <p:attrName>style.visibility</p:attrName>
                                        </p:attrNameLst>
                                      </p:cBhvr>
                                      <p:to>
                                        <p:strVal val="hidden"/>
                                      </p:to>
                                    </p:set>
                                  </p:childTnLst>
                                </p:cTn>
                              </p:par>
                            </p:childTnLst>
                          </p:cTn>
                        </p:par>
                        <p:par>
                          <p:cTn id="34" fill="hold">
                            <p:stCondLst>
                              <p:cond delay="26000"/>
                            </p:stCondLst>
                            <p:childTnLst>
                              <p:par>
                                <p:cTn id="35" presetID="3" presetClass="exit" presetSubtype="10" fill="hold" nodeType="afterEffect">
                                  <p:stCondLst>
                                    <p:cond delay="0"/>
                                  </p:stCondLst>
                                  <p:childTnLst>
                                    <p:animEffect transition="out" filter="blinds(horizontal)">
                                      <p:cBhvr>
                                        <p:cTn id="36" dur="2000"/>
                                        <p:tgtEl>
                                          <p:spTgt spid="92162">
                                            <p:txEl>
                                              <p:pRg st="3" end="3"/>
                                            </p:txEl>
                                          </p:spTgt>
                                        </p:tgtEl>
                                      </p:cBhvr>
                                    </p:animEffect>
                                    <p:set>
                                      <p:cBhvr>
                                        <p:cTn id="37" dur="1" fill="hold">
                                          <p:stCondLst>
                                            <p:cond delay="1999"/>
                                          </p:stCondLst>
                                        </p:cTn>
                                        <p:tgtEl>
                                          <p:spTgt spid="92162">
                                            <p:txEl>
                                              <p:pRg st="3" end="3"/>
                                            </p:txEl>
                                          </p:spTgt>
                                        </p:tgtEl>
                                        <p:attrNameLst>
                                          <p:attrName>style.visibility</p:attrName>
                                        </p:attrNameLst>
                                      </p:cBhvr>
                                      <p:to>
                                        <p:strVal val="hidden"/>
                                      </p:to>
                                    </p:set>
                                  </p:childTnLst>
                                </p:cTn>
                              </p:par>
                            </p:childTnLst>
                          </p:cTn>
                        </p:par>
                        <p:par>
                          <p:cTn id="38" fill="hold">
                            <p:stCondLst>
                              <p:cond delay="28000"/>
                            </p:stCondLst>
                            <p:childTnLst>
                              <p:par>
                                <p:cTn id="39" presetID="3" presetClass="exit" presetSubtype="10" fill="hold" nodeType="afterEffect">
                                  <p:stCondLst>
                                    <p:cond delay="0"/>
                                  </p:stCondLst>
                                  <p:childTnLst>
                                    <p:animEffect transition="out" filter="blinds(horizontal)">
                                      <p:cBhvr>
                                        <p:cTn id="40" dur="2000"/>
                                        <p:tgtEl>
                                          <p:spTgt spid="92162">
                                            <p:txEl>
                                              <p:pRg st="5" end="5"/>
                                            </p:txEl>
                                          </p:spTgt>
                                        </p:tgtEl>
                                      </p:cBhvr>
                                    </p:animEffect>
                                    <p:set>
                                      <p:cBhvr>
                                        <p:cTn id="41" dur="1" fill="hold">
                                          <p:stCondLst>
                                            <p:cond delay="1999"/>
                                          </p:stCondLst>
                                        </p:cTn>
                                        <p:tgtEl>
                                          <p:spTgt spid="92162">
                                            <p:txEl>
                                              <p:pRg st="5" end="5"/>
                                            </p:txEl>
                                          </p:spTgt>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2000"/>
                                        <p:tgtEl>
                                          <p:spTgt spid="92162">
                                            <p:txEl>
                                              <p:pRg st="6" end="6"/>
                                            </p:txEl>
                                          </p:spTgt>
                                        </p:tgtEl>
                                      </p:cBhvr>
                                    </p:animEffect>
                                    <p:set>
                                      <p:cBhvr>
                                        <p:cTn id="44" dur="1" fill="hold">
                                          <p:stCondLst>
                                            <p:cond delay="1999"/>
                                          </p:stCondLst>
                                        </p:cTn>
                                        <p:tgtEl>
                                          <p:spTgt spid="92162">
                                            <p:txEl>
                                              <p:pRg st="6" end="6"/>
                                            </p:txEl>
                                          </p:spTgt>
                                        </p:tgtEl>
                                        <p:attrNameLst>
                                          <p:attrName>style.visibility</p:attrName>
                                        </p:attrNameLst>
                                      </p:cBhvr>
                                      <p:to>
                                        <p:strVal val="hidden"/>
                                      </p:to>
                                    </p:set>
                                  </p:childTnLst>
                                </p:cTn>
                              </p:par>
                            </p:childTnLst>
                          </p:cTn>
                        </p:par>
                        <p:par>
                          <p:cTn id="45" fill="hold">
                            <p:stCondLst>
                              <p:cond delay="30000"/>
                            </p:stCondLst>
                            <p:childTnLst>
                              <p:par>
                                <p:cTn id="46" presetID="3" presetClass="exit" presetSubtype="10" fill="hold" nodeType="afterEffect">
                                  <p:stCondLst>
                                    <p:cond delay="0"/>
                                  </p:stCondLst>
                                  <p:childTnLst>
                                    <p:animEffect transition="out" filter="blinds(horizontal)">
                                      <p:cBhvr>
                                        <p:cTn id="47" dur="2000"/>
                                        <p:tgtEl>
                                          <p:spTgt spid="92162">
                                            <p:txEl>
                                              <p:pRg st="8" end="8"/>
                                            </p:txEl>
                                          </p:spTgt>
                                        </p:tgtEl>
                                      </p:cBhvr>
                                    </p:animEffect>
                                    <p:set>
                                      <p:cBhvr>
                                        <p:cTn id="48" dur="1" fill="hold">
                                          <p:stCondLst>
                                            <p:cond delay="1999"/>
                                          </p:stCondLst>
                                        </p:cTn>
                                        <p:tgtEl>
                                          <p:spTgt spid="92162">
                                            <p:txEl>
                                              <p:pRg st="8" end="8"/>
                                            </p:txEl>
                                          </p:spTgt>
                                        </p:tgtEl>
                                        <p:attrNameLst>
                                          <p:attrName>style.visibility</p:attrName>
                                        </p:attrNameLst>
                                      </p:cBhvr>
                                      <p:to>
                                        <p:strVal val="hidden"/>
                                      </p:to>
                                    </p:set>
                                  </p:childTnLst>
                                </p:cTn>
                              </p:par>
                              <p:par>
                                <p:cTn id="49" presetID="3" presetClass="exit" presetSubtype="10" fill="hold" nodeType="withEffect">
                                  <p:stCondLst>
                                    <p:cond delay="0"/>
                                  </p:stCondLst>
                                  <p:childTnLst>
                                    <p:animEffect transition="out" filter="blinds(horizontal)">
                                      <p:cBhvr>
                                        <p:cTn id="50" dur="2000"/>
                                        <p:tgtEl>
                                          <p:spTgt spid="92162">
                                            <p:txEl>
                                              <p:pRg st="9" end="9"/>
                                            </p:txEl>
                                          </p:spTgt>
                                        </p:tgtEl>
                                      </p:cBhvr>
                                    </p:animEffect>
                                    <p:set>
                                      <p:cBhvr>
                                        <p:cTn id="51" dur="1" fill="hold">
                                          <p:stCondLst>
                                            <p:cond delay="1999"/>
                                          </p:stCondLst>
                                        </p:cTn>
                                        <p:tgtEl>
                                          <p:spTgt spid="92162">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0" y="0"/>
            <a:ext cx="9144000" cy="6858000"/>
          </a:xfrm>
        </p:spPr>
        <p:txBody>
          <a:bodyPr/>
          <a:lstStyle/>
          <a:p>
            <a:pPr>
              <a:lnSpc>
                <a:spcPct val="90000"/>
              </a:lnSpc>
              <a:buFontTx/>
              <a:buNone/>
            </a:pPr>
            <a:r>
              <a:rPr lang="el-GR" sz="1600" dirty="0">
                <a:latin typeface="Times New Roman" pitchFamily="18" charset="0"/>
              </a:rPr>
              <a:t>		</a:t>
            </a:r>
            <a:endParaRPr lang="en-US" sz="1600" i="1" dirty="0">
              <a:latin typeface="Times New Roman" pitchFamily="18" charset="0"/>
            </a:endParaRPr>
          </a:p>
          <a:p>
            <a:pPr>
              <a:lnSpc>
                <a:spcPct val="90000"/>
              </a:lnSpc>
            </a:pPr>
            <a:endParaRPr lang="en-US" sz="2000" dirty="0"/>
          </a:p>
          <a:p>
            <a:pPr>
              <a:lnSpc>
                <a:spcPct val="90000"/>
              </a:lnSpc>
              <a:buFontTx/>
              <a:buNone/>
            </a:pPr>
            <a:r>
              <a:rPr lang="el-GR" sz="2000" dirty="0">
                <a:latin typeface="Times New Roman" pitchFamily="18" charset="0"/>
              </a:rPr>
              <a:t>	</a:t>
            </a:r>
            <a:r>
              <a:rPr lang="el-GR" sz="2000" dirty="0" smtClean="0">
                <a:latin typeface="Times New Roman" pitchFamily="18" charset="0"/>
              </a:rPr>
              <a:t> Στην περίπτωση, </a:t>
            </a:r>
            <a:r>
              <a:rPr lang="el-GR" sz="2000" dirty="0" err="1" smtClean="0">
                <a:latin typeface="Times New Roman" pitchFamily="18" charset="0"/>
              </a:rPr>
              <a:t>όµως</a:t>
            </a:r>
            <a:r>
              <a:rPr lang="el-GR" sz="2000" dirty="0" smtClean="0">
                <a:latin typeface="Times New Roman" pitchFamily="18" charset="0"/>
              </a:rPr>
              <a:t>, που η </a:t>
            </a:r>
            <a:r>
              <a:rPr lang="el-GR" sz="2000" dirty="0" err="1" smtClean="0">
                <a:latin typeface="Times New Roman" pitchFamily="18" charset="0"/>
              </a:rPr>
              <a:t>ωφέλιµη</a:t>
            </a:r>
            <a:r>
              <a:rPr lang="el-GR" sz="2000" dirty="0" smtClean="0">
                <a:latin typeface="Times New Roman" pitchFamily="18" charset="0"/>
              </a:rPr>
              <a:t> διάρκεια ζωής είναι η ολική ποσότητα παραγωγής ή το ολικό έργο το οποίο η επιχείρηση </a:t>
            </a:r>
            <a:r>
              <a:rPr lang="el-GR" sz="2000" dirty="0" err="1" smtClean="0">
                <a:latin typeface="Times New Roman" pitchFamily="18" charset="0"/>
              </a:rPr>
              <a:t>αναµένεται</a:t>
            </a:r>
            <a:r>
              <a:rPr lang="el-GR" sz="2000" dirty="0" smtClean="0">
                <a:latin typeface="Times New Roman" pitchFamily="18" charset="0"/>
              </a:rPr>
              <a:t> να επιτύχει από το πάγιο αυτό στοιχείο, η απόσβεση υπολογίζεται µε τη µ</a:t>
            </a:r>
            <a:r>
              <a:rPr lang="el-GR" sz="2000" dirty="0" err="1" smtClean="0">
                <a:latin typeface="Times New Roman" pitchFamily="18" charset="0"/>
              </a:rPr>
              <a:t>έθοδο</a:t>
            </a:r>
            <a:r>
              <a:rPr lang="el-GR" sz="2000" dirty="0" smtClean="0">
                <a:latin typeface="Times New Roman" pitchFamily="18" charset="0"/>
              </a:rPr>
              <a:t> της "</a:t>
            </a:r>
            <a:r>
              <a:rPr lang="el-GR" sz="2000" dirty="0">
                <a:latin typeface="Times New Roman" pitchFamily="18" charset="0"/>
              </a:rPr>
              <a:t>λειτουργικής εντάσεως" ή "µέθοδος των παραγόµενων µονάδων" </a:t>
            </a:r>
          </a:p>
          <a:p>
            <a:pPr>
              <a:lnSpc>
                <a:spcPct val="90000"/>
              </a:lnSpc>
              <a:buFontTx/>
              <a:buNone/>
            </a:pPr>
            <a:r>
              <a:rPr lang="el-GR" sz="2000" dirty="0">
                <a:latin typeface="Times New Roman" pitchFamily="18" charset="0"/>
              </a:rPr>
              <a:t>	Η ωφέλιµη ζωή ενός παγίου στοιχείου ορίζεται µε βάση την αναµενόµενη χρησιµότητά του για την επιχείρηση. Η πολιτική διαχειρίσεως της περιουσίας µιας επιχειρήσεως µπορεί να περιλαµβάνει τη διάθεση των παγίων στοιχείων, ύστερα από ορισµένο χρόνο ή µετά από ανάλωση ενός ορισµένου μέρους από τα οικονοµικά οφέλη που είναι ενσωµατωµένα στο πάγιο στοιχείο.</a:t>
            </a:r>
          </a:p>
          <a:p>
            <a:pPr>
              <a:lnSpc>
                <a:spcPct val="90000"/>
              </a:lnSpc>
              <a:buFontTx/>
              <a:buNone/>
            </a:pPr>
            <a:r>
              <a:rPr lang="el-GR" sz="2000" dirty="0">
                <a:latin typeface="Times New Roman" pitchFamily="18" charset="0"/>
              </a:rPr>
              <a:t>	 Συνεπώς, η ωφέλιµη ζωή ενός παγίου µπορεί να είναι βραχύτερη από ό,τι η οικονοµική ζωή του. Η εκτίµηση της ωφέλιµης ζωής ενός στοιχείου των ενσώµατων ακινητοποιήσεων είναι θέµα κρίσεως, που βασίζεται στην εµπειρία της επιχειρήσεως από όµοια στοιχεία. </a:t>
            </a:r>
          </a:p>
          <a:p>
            <a:pPr>
              <a:lnSpc>
                <a:spcPct val="90000"/>
              </a:lnSpc>
              <a:buFontTx/>
              <a:buNone/>
            </a:pPr>
            <a:endParaRPr lang="el-GR" sz="2000" dirty="0">
              <a:latin typeface="Times New Roman" pitchFamily="18" charset="0"/>
            </a:endParaRPr>
          </a:p>
          <a:p>
            <a:pPr>
              <a:lnSpc>
                <a:spcPct val="90000"/>
              </a:lnSpc>
              <a:buFontTx/>
              <a:buNone/>
            </a:pPr>
            <a:r>
              <a:rPr lang="el-GR" sz="2000" dirty="0">
                <a:latin typeface="Times New Roman" pitchFamily="18" charset="0"/>
              </a:rPr>
              <a:t>	</a:t>
            </a:r>
            <a:r>
              <a:rPr lang="el-GR" sz="2200" b="1" i="1" u="sng" dirty="0">
                <a:solidFill>
                  <a:srgbClr val="FFC000"/>
                </a:solidFill>
                <a:latin typeface="Times New Roman" pitchFamily="18" charset="0"/>
              </a:rPr>
              <a:t>Μέθοδοι φθίνουσας απόσβεσης</a:t>
            </a:r>
            <a:r>
              <a:rPr lang="el-GR" sz="2000" dirty="0">
                <a:solidFill>
                  <a:srgbClr val="FFC000"/>
                </a:solidFill>
                <a:latin typeface="Times New Roman" pitchFamily="18" charset="0"/>
              </a:rPr>
              <a:t> </a:t>
            </a:r>
          </a:p>
          <a:p>
            <a:pPr>
              <a:lnSpc>
                <a:spcPct val="90000"/>
              </a:lnSpc>
              <a:buFontTx/>
              <a:buNone/>
            </a:pPr>
            <a:r>
              <a:rPr lang="el-GR" sz="2000" dirty="0">
                <a:latin typeface="Times New Roman" pitchFamily="18" charset="0"/>
              </a:rPr>
              <a:t>	</a:t>
            </a:r>
          </a:p>
          <a:p>
            <a:pPr>
              <a:lnSpc>
                <a:spcPct val="90000"/>
              </a:lnSpc>
              <a:buFontTx/>
              <a:buNone/>
            </a:pPr>
            <a:r>
              <a:rPr lang="el-GR" sz="2000" dirty="0">
                <a:latin typeface="Times New Roman" pitchFamily="18" charset="0"/>
              </a:rPr>
              <a:t>     Οι βασικές µέθοδοι φθίνουσας απόσβεσης είναι οι εξής:</a:t>
            </a:r>
          </a:p>
          <a:p>
            <a:pPr>
              <a:lnSpc>
                <a:spcPct val="90000"/>
              </a:lnSpc>
              <a:buFontTx/>
              <a:buNone/>
            </a:pPr>
            <a:r>
              <a:rPr lang="el-GR" sz="2000" dirty="0">
                <a:latin typeface="Times New Roman" pitchFamily="18" charset="0"/>
              </a:rPr>
              <a:t>	</a:t>
            </a:r>
            <a:r>
              <a:rPr lang="el-GR" sz="2400" dirty="0">
                <a:latin typeface="Times New Roman" pitchFamily="18" charset="0"/>
                <a:cs typeface="Times New Roman" pitchFamily="18" charset="0"/>
              </a:rPr>
              <a:t>• </a:t>
            </a:r>
            <a:r>
              <a:rPr lang="el-GR" sz="2000" dirty="0">
                <a:latin typeface="Times New Roman" pitchFamily="18" charset="0"/>
              </a:rPr>
              <a:t>Σταθερό ποσοστό επί µειούµενης αναπόσβεστης αξίας</a:t>
            </a:r>
          </a:p>
          <a:p>
            <a:pPr>
              <a:lnSpc>
                <a:spcPct val="90000"/>
              </a:lnSpc>
              <a:buFontTx/>
              <a:buNone/>
            </a:pPr>
            <a:r>
              <a:rPr lang="el-GR" sz="2000" dirty="0">
                <a:latin typeface="Times New Roman" pitchFamily="18" charset="0"/>
              </a:rPr>
              <a:t>	</a:t>
            </a:r>
            <a:r>
              <a:rPr lang="el-GR" sz="2400" dirty="0">
                <a:latin typeface="Times New Roman" pitchFamily="18" charset="0"/>
                <a:cs typeface="Times New Roman" pitchFamily="18" charset="0"/>
              </a:rPr>
              <a:t>• </a:t>
            </a:r>
            <a:r>
              <a:rPr lang="el-GR" sz="2000" dirty="0">
                <a:latin typeface="Times New Roman" pitchFamily="18" charset="0"/>
              </a:rPr>
              <a:t>Μειούµενο ποσοστό επί σταθερής αξίας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1138">
                                            <p:txEl>
                                              <p:pRg st="2" end="2"/>
                                            </p:txEl>
                                          </p:spTgt>
                                        </p:tgtEl>
                                        <p:attrNameLst>
                                          <p:attrName>style.visibility</p:attrName>
                                        </p:attrNameLst>
                                      </p:cBhvr>
                                      <p:to>
                                        <p:strVal val="visible"/>
                                      </p:to>
                                    </p:set>
                                    <p:anim calcmode="lin" valueType="num">
                                      <p:cBhvr additive="base">
                                        <p:cTn id="7" dur="2000" fill="hold"/>
                                        <p:tgtEl>
                                          <p:spTgt spid="91138">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91138">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91138">
                                            <p:txEl>
                                              <p:pRg st="3" end="3"/>
                                            </p:txEl>
                                          </p:spTgt>
                                        </p:tgtEl>
                                        <p:attrNameLst>
                                          <p:attrName>style.visibility</p:attrName>
                                        </p:attrNameLst>
                                      </p:cBhvr>
                                      <p:to>
                                        <p:strVal val="visible"/>
                                      </p:to>
                                    </p:set>
                                    <p:anim calcmode="lin" valueType="num">
                                      <p:cBhvr additive="base">
                                        <p:cTn id="12" dur="2000" fill="hold"/>
                                        <p:tgtEl>
                                          <p:spTgt spid="91138">
                                            <p:txEl>
                                              <p:pRg st="3" end="3"/>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91138">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91138">
                                            <p:txEl>
                                              <p:pRg st="4" end="4"/>
                                            </p:txEl>
                                          </p:spTgt>
                                        </p:tgtEl>
                                        <p:attrNameLst>
                                          <p:attrName>style.visibility</p:attrName>
                                        </p:attrNameLst>
                                      </p:cBhvr>
                                      <p:to>
                                        <p:strVal val="visible"/>
                                      </p:to>
                                    </p:set>
                                    <p:anim calcmode="lin" valueType="num">
                                      <p:cBhvr additive="base">
                                        <p:cTn id="17" dur="2000" fill="hold"/>
                                        <p:tgtEl>
                                          <p:spTgt spid="91138">
                                            <p:txEl>
                                              <p:pRg st="4" end="4"/>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91138">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10" presetClass="entr" presetSubtype="0" fill="hold" nodeType="afterEffect">
                                  <p:stCondLst>
                                    <p:cond delay="6000"/>
                                  </p:stCondLst>
                                  <p:childTnLst>
                                    <p:set>
                                      <p:cBhvr>
                                        <p:cTn id="21" dur="1" fill="hold">
                                          <p:stCondLst>
                                            <p:cond delay="0"/>
                                          </p:stCondLst>
                                        </p:cTn>
                                        <p:tgtEl>
                                          <p:spTgt spid="91138">
                                            <p:txEl>
                                              <p:pRg st="6" end="6"/>
                                            </p:txEl>
                                          </p:spTgt>
                                        </p:tgtEl>
                                        <p:attrNameLst>
                                          <p:attrName>style.visibility</p:attrName>
                                        </p:attrNameLst>
                                      </p:cBhvr>
                                      <p:to>
                                        <p:strVal val="visible"/>
                                      </p:to>
                                    </p:set>
                                    <p:animEffect transition="in" filter="fade">
                                      <p:cBhvr>
                                        <p:cTn id="22" dur="2000"/>
                                        <p:tgtEl>
                                          <p:spTgt spid="91138">
                                            <p:txEl>
                                              <p:pRg st="6" end="6"/>
                                            </p:txEl>
                                          </p:spTgt>
                                        </p:tgtEl>
                                      </p:cBhvr>
                                    </p:animEffect>
                                  </p:childTnLst>
                                </p:cTn>
                              </p:par>
                            </p:childTnLst>
                          </p:cTn>
                        </p:par>
                        <p:par>
                          <p:cTn id="23" fill="hold">
                            <p:stCondLst>
                              <p:cond delay="14000"/>
                            </p:stCondLst>
                            <p:childTnLst>
                              <p:par>
                                <p:cTn id="24" presetID="2" presetClass="entr" presetSubtype="4" fill="hold" nodeType="afterEffect">
                                  <p:stCondLst>
                                    <p:cond delay="0"/>
                                  </p:stCondLst>
                                  <p:childTnLst>
                                    <p:set>
                                      <p:cBhvr>
                                        <p:cTn id="25" dur="1" fill="hold">
                                          <p:stCondLst>
                                            <p:cond delay="0"/>
                                          </p:stCondLst>
                                        </p:cTn>
                                        <p:tgtEl>
                                          <p:spTgt spid="91138">
                                            <p:txEl>
                                              <p:pRg st="8" end="8"/>
                                            </p:txEl>
                                          </p:spTgt>
                                        </p:tgtEl>
                                        <p:attrNameLst>
                                          <p:attrName>style.visibility</p:attrName>
                                        </p:attrNameLst>
                                      </p:cBhvr>
                                      <p:to>
                                        <p:strVal val="visible"/>
                                      </p:to>
                                    </p:set>
                                    <p:anim calcmode="lin" valueType="num">
                                      <p:cBhvr additive="base">
                                        <p:cTn id="26" dur="2000" fill="hold"/>
                                        <p:tgtEl>
                                          <p:spTgt spid="91138">
                                            <p:txEl>
                                              <p:pRg st="8" end="8"/>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91138">
                                            <p:txEl>
                                              <p:pRg st="8" end="8"/>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1138">
                                            <p:txEl>
                                              <p:pRg st="9" end="9"/>
                                            </p:txEl>
                                          </p:spTgt>
                                        </p:tgtEl>
                                        <p:attrNameLst>
                                          <p:attrName>style.visibility</p:attrName>
                                        </p:attrNameLst>
                                      </p:cBhvr>
                                      <p:to>
                                        <p:strVal val="visible"/>
                                      </p:to>
                                    </p:set>
                                    <p:anim calcmode="lin" valueType="num">
                                      <p:cBhvr additive="base">
                                        <p:cTn id="30" dur="2000" fill="hold"/>
                                        <p:tgtEl>
                                          <p:spTgt spid="91138">
                                            <p:txEl>
                                              <p:pRg st="9" end="9"/>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91138">
                                            <p:txEl>
                                              <p:pRg st="9" end="9"/>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1138">
                                            <p:txEl>
                                              <p:pRg st="10" end="10"/>
                                            </p:txEl>
                                          </p:spTgt>
                                        </p:tgtEl>
                                        <p:attrNameLst>
                                          <p:attrName>style.visibility</p:attrName>
                                        </p:attrNameLst>
                                      </p:cBhvr>
                                      <p:to>
                                        <p:strVal val="visible"/>
                                      </p:to>
                                    </p:set>
                                    <p:anim calcmode="lin" valueType="num">
                                      <p:cBhvr additive="base">
                                        <p:cTn id="34" dur="2000" fill="hold"/>
                                        <p:tgtEl>
                                          <p:spTgt spid="91138">
                                            <p:txEl>
                                              <p:pRg st="10" end="10"/>
                                            </p:txEl>
                                          </p:spTgt>
                                        </p:tgtEl>
                                        <p:attrNameLst>
                                          <p:attrName>ppt_x</p:attrName>
                                        </p:attrNameLst>
                                      </p:cBhvr>
                                      <p:tavLst>
                                        <p:tav tm="0">
                                          <p:val>
                                            <p:strVal val="#ppt_x"/>
                                          </p:val>
                                        </p:tav>
                                        <p:tav tm="100000">
                                          <p:val>
                                            <p:strVal val="#ppt_x"/>
                                          </p:val>
                                        </p:tav>
                                      </p:tavLst>
                                    </p:anim>
                                    <p:anim calcmode="lin" valueType="num">
                                      <p:cBhvr additive="base">
                                        <p:cTn id="35" dur="2000" fill="hold"/>
                                        <p:tgtEl>
                                          <p:spTgt spid="91138">
                                            <p:txEl>
                                              <p:pRg st="10" end="10"/>
                                            </p:txEl>
                                          </p:spTgt>
                                        </p:tgtEl>
                                        <p:attrNameLst>
                                          <p:attrName>ppt_y</p:attrName>
                                        </p:attrNameLst>
                                      </p:cBhvr>
                                      <p:tavLst>
                                        <p:tav tm="0">
                                          <p:val>
                                            <p:strVal val="1+#ppt_h/2"/>
                                          </p:val>
                                        </p:tav>
                                        <p:tav tm="100000">
                                          <p:val>
                                            <p:strVal val="#ppt_y"/>
                                          </p:val>
                                        </p:tav>
                                      </p:tavLst>
                                    </p:anim>
                                  </p:childTnLst>
                                </p:cTn>
                              </p:par>
                            </p:childTnLst>
                          </p:cTn>
                        </p:par>
                        <p:par>
                          <p:cTn id="36" fill="hold">
                            <p:stCondLst>
                              <p:cond delay="16000"/>
                            </p:stCondLst>
                            <p:childTnLst>
                              <p:par>
                                <p:cTn id="37" presetID="3" presetClass="exit" presetSubtype="10" fill="hold" nodeType="afterEffect">
                                  <p:stCondLst>
                                    <p:cond delay="10000"/>
                                  </p:stCondLst>
                                  <p:childTnLst>
                                    <p:animEffect transition="out" filter="blinds(horizontal)">
                                      <p:cBhvr>
                                        <p:cTn id="38" dur="2000"/>
                                        <p:tgtEl>
                                          <p:spTgt spid="91138">
                                            <p:txEl>
                                              <p:pRg st="2" end="2"/>
                                            </p:txEl>
                                          </p:spTgt>
                                        </p:tgtEl>
                                      </p:cBhvr>
                                    </p:animEffect>
                                    <p:set>
                                      <p:cBhvr>
                                        <p:cTn id="39" dur="1" fill="hold">
                                          <p:stCondLst>
                                            <p:cond delay="1999"/>
                                          </p:stCondLst>
                                        </p:cTn>
                                        <p:tgtEl>
                                          <p:spTgt spid="91138">
                                            <p:txEl>
                                              <p:pRg st="2" end="2"/>
                                            </p:txEl>
                                          </p:spTgt>
                                        </p:tgtEl>
                                        <p:attrNameLst>
                                          <p:attrName>style.visibility</p:attrName>
                                        </p:attrNameLst>
                                      </p:cBhvr>
                                      <p:to>
                                        <p:strVal val="hidden"/>
                                      </p:to>
                                    </p:set>
                                  </p:childTnLst>
                                </p:cTn>
                              </p:par>
                            </p:childTnLst>
                          </p:cTn>
                        </p:par>
                        <p:par>
                          <p:cTn id="40" fill="hold">
                            <p:stCondLst>
                              <p:cond delay="28000"/>
                            </p:stCondLst>
                            <p:childTnLst>
                              <p:par>
                                <p:cTn id="41" presetID="3" presetClass="exit" presetSubtype="10" fill="hold" nodeType="afterEffect">
                                  <p:stCondLst>
                                    <p:cond delay="0"/>
                                  </p:stCondLst>
                                  <p:childTnLst>
                                    <p:animEffect transition="out" filter="blinds(horizontal)">
                                      <p:cBhvr>
                                        <p:cTn id="42" dur="2000"/>
                                        <p:tgtEl>
                                          <p:spTgt spid="91138">
                                            <p:txEl>
                                              <p:pRg st="3" end="3"/>
                                            </p:txEl>
                                          </p:spTgt>
                                        </p:tgtEl>
                                      </p:cBhvr>
                                    </p:animEffect>
                                    <p:set>
                                      <p:cBhvr>
                                        <p:cTn id="43" dur="1" fill="hold">
                                          <p:stCondLst>
                                            <p:cond delay="1999"/>
                                          </p:stCondLst>
                                        </p:cTn>
                                        <p:tgtEl>
                                          <p:spTgt spid="91138">
                                            <p:txEl>
                                              <p:pRg st="3" end="3"/>
                                            </p:txEl>
                                          </p:spTgt>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2000"/>
                                        <p:tgtEl>
                                          <p:spTgt spid="91138">
                                            <p:txEl>
                                              <p:pRg st="4" end="4"/>
                                            </p:txEl>
                                          </p:spTgt>
                                        </p:tgtEl>
                                      </p:cBhvr>
                                    </p:animEffect>
                                    <p:set>
                                      <p:cBhvr>
                                        <p:cTn id="46" dur="1" fill="hold">
                                          <p:stCondLst>
                                            <p:cond delay="1999"/>
                                          </p:stCondLst>
                                        </p:cTn>
                                        <p:tgtEl>
                                          <p:spTgt spid="91138">
                                            <p:txEl>
                                              <p:pRg st="4" end="4"/>
                                            </p:txEl>
                                          </p:spTgt>
                                        </p:tgtEl>
                                        <p:attrNameLst>
                                          <p:attrName>style.visibility</p:attrName>
                                        </p:attrNameLst>
                                      </p:cBhvr>
                                      <p:to>
                                        <p:strVal val="hidden"/>
                                      </p:to>
                                    </p:set>
                                  </p:childTnLst>
                                </p:cTn>
                              </p:par>
                            </p:childTnLst>
                          </p:cTn>
                        </p:par>
                        <p:par>
                          <p:cTn id="47" fill="hold">
                            <p:stCondLst>
                              <p:cond delay="30000"/>
                            </p:stCondLst>
                            <p:childTnLst>
                              <p:par>
                                <p:cTn id="48" presetID="3" presetClass="exit" presetSubtype="10" fill="hold" nodeType="afterEffect">
                                  <p:stCondLst>
                                    <p:cond delay="0"/>
                                  </p:stCondLst>
                                  <p:childTnLst>
                                    <p:animEffect transition="out" filter="blinds(horizontal)">
                                      <p:cBhvr>
                                        <p:cTn id="49" dur="2000"/>
                                        <p:tgtEl>
                                          <p:spTgt spid="91138">
                                            <p:txEl>
                                              <p:pRg st="6" end="6"/>
                                            </p:txEl>
                                          </p:spTgt>
                                        </p:tgtEl>
                                      </p:cBhvr>
                                    </p:animEffect>
                                    <p:set>
                                      <p:cBhvr>
                                        <p:cTn id="50" dur="1" fill="hold">
                                          <p:stCondLst>
                                            <p:cond delay="1999"/>
                                          </p:stCondLst>
                                        </p:cTn>
                                        <p:tgtEl>
                                          <p:spTgt spid="91138">
                                            <p:txEl>
                                              <p:pRg st="6" end="6"/>
                                            </p:txEl>
                                          </p:spTgt>
                                        </p:tgtEl>
                                        <p:attrNameLst>
                                          <p:attrName>style.visibility</p:attrName>
                                        </p:attrNameLst>
                                      </p:cBhvr>
                                      <p:to>
                                        <p:strVal val="hidden"/>
                                      </p:to>
                                    </p:set>
                                  </p:childTnLst>
                                </p:cTn>
                              </p:par>
                            </p:childTnLst>
                          </p:cTn>
                        </p:par>
                        <p:par>
                          <p:cTn id="51" fill="hold">
                            <p:stCondLst>
                              <p:cond delay="32000"/>
                            </p:stCondLst>
                            <p:childTnLst>
                              <p:par>
                                <p:cTn id="52" presetID="3" presetClass="exit" presetSubtype="10" fill="hold" nodeType="afterEffect">
                                  <p:stCondLst>
                                    <p:cond delay="0"/>
                                  </p:stCondLst>
                                  <p:childTnLst>
                                    <p:animEffect transition="out" filter="blinds(horizontal)">
                                      <p:cBhvr>
                                        <p:cTn id="53" dur="2000"/>
                                        <p:tgtEl>
                                          <p:spTgt spid="91138">
                                            <p:txEl>
                                              <p:pRg st="8" end="8"/>
                                            </p:txEl>
                                          </p:spTgt>
                                        </p:tgtEl>
                                      </p:cBhvr>
                                    </p:animEffect>
                                    <p:set>
                                      <p:cBhvr>
                                        <p:cTn id="54" dur="1" fill="hold">
                                          <p:stCondLst>
                                            <p:cond delay="1999"/>
                                          </p:stCondLst>
                                        </p:cTn>
                                        <p:tgtEl>
                                          <p:spTgt spid="91138">
                                            <p:txEl>
                                              <p:pRg st="8" end="8"/>
                                            </p:txEl>
                                          </p:spTgt>
                                        </p:tgtEl>
                                        <p:attrNameLst>
                                          <p:attrName>style.visibility</p:attrName>
                                        </p:attrNameLst>
                                      </p:cBhvr>
                                      <p:to>
                                        <p:strVal val="hidden"/>
                                      </p:to>
                                    </p:set>
                                  </p:childTnLst>
                                </p:cTn>
                              </p:par>
                              <p:par>
                                <p:cTn id="55" presetID="3" presetClass="exit" presetSubtype="10" fill="hold" nodeType="withEffect">
                                  <p:stCondLst>
                                    <p:cond delay="0"/>
                                  </p:stCondLst>
                                  <p:childTnLst>
                                    <p:animEffect transition="out" filter="blinds(horizontal)">
                                      <p:cBhvr>
                                        <p:cTn id="56" dur="2000"/>
                                        <p:tgtEl>
                                          <p:spTgt spid="91138">
                                            <p:txEl>
                                              <p:pRg st="9" end="9"/>
                                            </p:txEl>
                                          </p:spTgt>
                                        </p:tgtEl>
                                      </p:cBhvr>
                                    </p:animEffect>
                                    <p:set>
                                      <p:cBhvr>
                                        <p:cTn id="57" dur="1" fill="hold">
                                          <p:stCondLst>
                                            <p:cond delay="1999"/>
                                          </p:stCondLst>
                                        </p:cTn>
                                        <p:tgtEl>
                                          <p:spTgt spid="91138">
                                            <p:txEl>
                                              <p:pRg st="9" end="9"/>
                                            </p:txEl>
                                          </p:spTgt>
                                        </p:tgtEl>
                                        <p:attrNameLst>
                                          <p:attrName>style.visibility</p:attrName>
                                        </p:attrNameLst>
                                      </p:cBhvr>
                                      <p:to>
                                        <p:strVal val="hidden"/>
                                      </p:to>
                                    </p:set>
                                  </p:childTnLst>
                                </p:cTn>
                              </p:par>
                              <p:par>
                                <p:cTn id="58" presetID="3" presetClass="exit" presetSubtype="10" fill="hold" nodeType="withEffect">
                                  <p:stCondLst>
                                    <p:cond delay="0"/>
                                  </p:stCondLst>
                                  <p:childTnLst>
                                    <p:animEffect transition="out" filter="blinds(horizontal)">
                                      <p:cBhvr>
                                        <p:cTn id="59" dur="2000"/>
                                        <p:tgtEl>
                                          <p:spTgt spid="91138">
                                            <p:txEl>
                                              <p:pRg st="10" end="10"/>
                                            </p:txEl>
                                          </p:spTgt>
                                        </p:tgtEl>
                                      </p:cBhvr>
                                    </p:animEffect>
                                    <p:set>
                                      <p:cBhvr>
                                        <p:cTn id="60" dur="1" fill="hold">
                                          <p:stCondLst>
                                            <p:cond delay="1999"/>
                                          </p:stCondLst>
                                        </p:cTn>
                                        <p:tgtEl>
                                          <p:spTgt spid="91138">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xfrm>
            <a:off x="0" y="0"/>
            <a:ext cx="9144000" cy="6858000"/>
          </a:xfrm>
        </p:spPr>
        <p:txBody>
          <a:bodyPr/>
          <a:lstStyle/>
          <a:p>
            <a:pPr>
              <a:lnSpc>
                <a:spcPct val="90000"/>
              </a:lnSpc>
              <a:buFontTx/>
              <a:buNone/>
            </a:pPr>
            <a:r>
              <a:rPr lang="el-GR" sz="2000" b="1" dirty="0">
                <a:latin typeface="Times New Roman" pitchFamily="18" charset="0"/>
              </a:rPr>
              <a:t>		</a:t>
            </a:r>
            <a:endParaRPr lang="en-US" sz="2000" i="1" dirty="0">
              <a:latin typeface="Times New Roman" pitchFamily="18" charset="0"/>
            </a:endParaRPr>
          </a:p>
          <a:p>
            <a:pPr>
              <a:lnSpc>
                <a:spcPct val="90000"/>
              </a:lnSpc>
              <a:buFontTx/>
              <a:buNone/>
            </a:pPr>
            <a:r>
              <a:rPr lang="el-GR" sz="2000" b="1" dirty="0">
                <a:latin typeface="Times New Roman" pitchFamily="18" charset="0"/>
              </a:rPr>
              <a:t>     </a:t>
            </a:r>
            <a:r>
              <a:rPr lang="el-GR" sz="2000" b="1" i="1" u="sng" dirty="0">
                <a:solidFill>
                  <a:srgbClr val="FFFF00"/>
                </a:solidFill>
                <a:latin typeface="Times New Roman" pitchFamily="18" charset="0"/>
              </a:rPr>
              <a:t>Πρώτη µέθοδος φθίνουσας απόσβεσης - Σταθερό ποσοστό επι µειουµένης αναπόσβεστης αξίας </a:t>
            </a:r>
            <a:endParaRPr lang="el-GR" sz="2000" i="1" u="sng" dirty="0">
              <a:solidFill>
                <a:srgbClr val="FFFF00"/>
              </a:solidFill>
              <a:latin typeface="Times New Roman" pitchFamily="18" charset="0"/>
            </a:endParaRPr>
          </a:p>
          <a:p>
            <a:pPr>
              <a:lnSpc>
                <a:spcPct val="90000"/>
              </a:lnSpc>
              <a:buFontTx/>
              <a:buNone/>
            </a:pPr>
            <a:r>
              <a:rPr lang="el-GR" sz="2000" dirty="0">
                <a:latin typeface="Times New Roman" pitchFamily="18" charset="0"/>
              </a:rPr>
              <a:t>	 Σταθερό ποσοστό (α %) το οποίο υπολογίζεται επί του εκάστοτε υπολοίπου της αναπόσβεστης αξίας κάθε πάγιου περιουσιακού στοιχείου, προσδιορίζεται από το µαθηµατικό τύπο </a:t>
            </a:r>
          </a:p>
          <a:p>
            <a:pPr algn="ctr">
              <a:lnSpc>
                <a:spcPct val="90000"/>
              </a:lnSpc>
              <a:buFontTx/>
              <a:buNone/>
            </a:pPr>
            <a:r>
              <a:rPr lang="el-GR" sz="2000" dirty="0">
                <a:latin typeface="Times New Roman" pitchFamily="18" charset="0"/>
              </a:rPr>
              <a:t/>
            </a:r>
            <a:br>
              <a:rPr lang="el-GR" sz="2000" dirty="0">
                <a:latin typeface="Times New Roman" pitchFamily="18" charset="0"/>
              </a:rPr>
            </a:br>
            <a:r>
              <a:rPr lang="en-GB" sz="2000" dirty="0">
                <a:solidFill>
                  <a:srgbClr val="993366"/>
                </a:solidFill>
                <a:latin typeface="Times New Roman" pitchFamily="18" charset="0"/>
              </a:rPr>
              <a:t>a=1- ˇ√ </a:t>
            </a:r>
            <a:r>
              <a:rPr lang="el-GR" sz="2000" dirty="0">
                <a:solidFill>
                  <a:srgbClr val="993366"/>
                </a:solidFill>
                <a:latin typeface="Times New Roman" pitchFamily="18" charset="0"/>
              </a:rPr>
              <a:t>Υ</a:t>
            </a:r>
            <a:r>
              <a:rPr lang="en-GB" sz="2000" dirty="0">
                <a:solidFill>
                  <a:srgbClr val="993366"/>
                </a:solidFill>
                <a:latin typeface="Times New Roman" pitchFamily="18" charset="0"/>
              </a:rPr>
              <a:t>.</a:t>
            </a:r>
            <a:r>
              <a:rPr lang="el-GR" sz="2000" dirty="0">
                <a:solidFill>
                  <a:srgbClr val="993366"/>
                </a:solidFill>
                <a:latin typeface="Times New Roman" pitchFamily="18" charset="0"/>
              </a:rPr>
              <a:t>Α.</a:t>
            </a:r>
          </a:p>
          <a:p>
            <a:pPr algn="ctr">
              <a:lnSpc>
                <a:spcPct val="90000"/>
              </a:lnSpc>
              <a:buFontTx/>
              <a:buNone/>
            </a:pPr>
            <a:r>
              <a:rPr lang="el-GR" sz="2000" dirty="0">
                <a:solidFill>
                  <a:srgbClr val="993366"/>
                </a:solidFill>
                <a:latin typeface="Times New Roman" pitchFamily="18" charset="0"/>
              </a:rPr>
              <a:t>                  Α.Κ.</a:t>
            </a:r>
          </a:p>
          <a:p>
            <a:pPr>
              <a:lnSpc>
                <a:spcPct val="90000"/>
              </a:lnSpc>
              <a:buFontTx/>
              <a:buNone/>
            </a:pPr>
            <a:r>
              <a:rPr lang="el-GR" sz="2000" dirty="0">
                <a:latin typeface="Times New Roman" pitchFamily="18" charset="0"/>
              </a:rPr>
              <a:t>	</a:t>
            </a:r>
          </a:p>
          <a:p>
            <a:pPr>
              <a:lnSpc>
                <a:spcPct val="90000"/>
              </a:lnSpc>
              <a:buFontTx/>
              <a:buNone/>
            </a:pPr>
            <a:r>
              <a:rPr lang="el-GR" sz="2000" dirty="0">
                <a:latin typeface="Times New Roman" pitchFamily="18" charset="0"/>
              </a:rPr>
              <a:t>     όπου:    ν   = ωφέλιµη διάρκεια ζωής του παγίου,</a:t>
            </a:r>
          </a:p>
          <a:p>
            <a:pPr>
              <a:lnSpc>
                <a:spcPct val="90000"/>
              </a:lnSpc>
              <a:buFontTx/>
              <a:buNone/>
            </a:pPr>
            <a:r>
              <a:rPr lang="el-GR" sz="2000" dirty="0">
                <a:latin typeface="Times New Roman" pitchFamily="18" charset="0"/>
              </a:rPr>
              <a:t>	         Υ.Α. = Υπολειµµατική αξία του παγίου, η οποία δεν    πρέπει να είναι ποτέ   </a:t>
            </a:r>
          </a:p>
          <a:p>
            <a:pPr>
              <a:lnSpc>
                <a:spcPct val="90000"/>
              </a:lnSpc>
              <a:buFontTx/>
              <a:buNone/>
            </a:pPr>
            <a:r>
              <a:rPr lang="el-GR" sz="2000" dirty="0">
                <a:latin typeface="Times New Roman" pitchFamily="18" charset="0"/>
              </a:rPr>
              <a:t>               µηδέν, αλλά µονάδα ή αξία µεγαλύτερη της µονάδας, και</a:t>
            </a:r>
          </a:p>
          <a:p>
            <a:pPr>
              <a:lnSpc>
                <a:spcPct val="90000"/>
              </a:lnSpc>
              <a:buFontTx/>
              <a:buNone/>
            </a:pPr>
            <a:r>
              <a:rPr lang="el-GR" sz="2000" dirty="0">
                <a:latin typeface="Times New Roman" pitchFamily="18" charset="0"/>
              </a:rPr>
              <a:t>               Α.Κ. = Αξία κτήσεως του παγίου. </a:t>
            </a:r>
            <a:endParaRPr lang="el-GR" sz="2000" b="1" dirty="0">
              <a:latin typeface="Times New Roman" pitchFamily="18" charset="0"/>
            </a:endParaRPr>
          </a:p>
          <a:p>
            <a:pPr>
              <a:lnSpc>
                <a:spcPct val="90000"/>
              </a:lnSpc>
              <a:buFontTx/>
              <a:buNone/>
            </a:pPr>
            <a:r>
              <a:rPr lang="el-GR" sz="2000" b="1" dirty="0">
                <a:latin typeface="Times New Roman" pitchFamily="18" charset="0"/>
              </a:rPr>
              <a:t>	</a:t>
            </a:r>
          </a:p>
          <a:p>
            <a:pPr>
              <a:lnSpc>
                <a:spcPct val="90000"/>
              </a:lnSpc>
              <a:buFontTx/>
              <a:buNone/>
            </a:pPr>
            <a:r>
              <a:rPr lang="el-GR" sz="2000" b="1" dirty="0">
                <a:latin typeface="Times New Roman" pitchFamily="18" charset="0"/>
              </a:rPr>
              <a:t>	</a:t>
            </a:r>
            <a:r>
              <a:rPr lang="el-GR" sz="2000" b="1" i="1" u="sng" dirty="0">
                <a:solidFill>
                  <a:srgbClr val="92D050"/>
                </a:solidFill>
                <a:latin typeface="Times New Roman" pitchFamily="18" charset="0"/>
              </a:rPr>
              <a:t>Δεύτερη µέθοδος φθίνουσας απόσβεσης - Μειούµενο ποσοστό επι σταθερής αξίας κτήσεως </a:t>
            </a:r>
            <a:endParaRPr lang="el-GR" sz="2000" i="1" u="sng" dirty="0">
              <a:solidFill>
                <a:srgbClr val="92D050"/>
              </a:solidFill>
              <a:latin typeface="Times New Roman" pitchFamily="18" charset="0"/>
            </a:endParaRPr>
          </a:p>
          <a:p>
            <a:pPr>
              <a:lnSpc>
                <a:spcPct val="90000"/>
              </a:lnSpc>
              <a:buFontTx/>
              <a:buNone/>
            </a:pPr>
            <a:r>
              <a:rPr lang="el-GR" sz="2000" dirty="0">
                <a:latin typeface="Times New Roman" pitchFamily="18" charset="0"/>
              </a:rPr>
              <a:t>	Σύµφωνα µε τη µέθοδο αυτή, η αξία κτήσεως µείον την υπολλειµατική αξία κατανέµεται ισοµερώς στην ωφέλιµη ζωή του παγίου και τα ίσα ποσά που προκύπτουν προεξοφλούνται.</a:t>
            </a:r>
            <a:endParaRPr lang="en-US" sz="2000" dirty="0">
              <a:latin typeface="Times New Roman" pitchFamily="18" charset="0"/>
            </a:endParaRPr>
          </a:p>
        </p:txBody>
      </p:sp>
      <p:sp>
        <p:nvSpPr>
          <p:cNvPr id="90118" name="Line 6"/>
          <p:cNvSpPr>
            <a:spLocks noChangeShapeType="1"/>
          </p:cNvSpPr>
          <p:nvPr/>
        </p:nvSpPr>
        <p:spPr bwMode="auto">
          <a:xfrm>
            <a:off x="4859338" y="2133600"/>
            <a:ext cx="533400" cy="0"/>
          </a:xfrm>
          <a:prstGeom prst="line">
            <a:avLst/>
          </a:prstGeom>
          <a:noFill/>
          <a:ln w="9525">
            <a:solidFill>
              <a:srgbClr val="993366"/>
            </a:solidFill>
            <a:round/>
            <a:headEnd/>
            <a:tailEnd/>
          </a:ln>
          <a:effectLst/>
        </p:spPr>
        <p:txBody>
          <a:bodyPr/>
          <a:lstStyle/>
          <a:p>
            <a:endParaRPr lang="el-GR" dirty="0"/>
          </a:p>
        </p:txBody>
      </p:sp>
      <p:sp>
        <p:nvSpPr>
          <p:cNvPr id="90119" name="Line 7"/>
          <p:cNvSpPr>
            <a:spLocks noChangeShapeType="1"/>
          </p:cNvSpPr>
          <p:nvPr/>
        </p:nvSpPr>
        <p:spPr bwMode="auto">
          <a:xfrm>
            <a:off x="4716463" y="2420938"/>
            <a:ext cx="752475" cy="0"/>
          </a:xfrm>
          <a:prstGeom prst="line">
            <a:avLst/>
          </a:prstGeom>
          <a:noFill/>
          <a:ln w="9525">
            <a:solidFill>
              <a:srgbClr val="993366"/>
            </a:solidFill>
            <a:round/>
            <a:headEnd/>
            <a:tailEnd/>
          </a:ln>
          <a:effectLst/>
        </p:spPr>
        <p:txBody>
          <a:bodyPr/>
          <a:lstStyle/>
          <a:p>
            <a:endParaRPr lang="el-GR" dirty="0"/>
          </a:p>
        </p:txBody>
      </p:sp>
      <p:sp>
        <p:nvSpPr>
          <p:cNvPr id="90133" name="Oval 21"/>
          <p:cNvSpPr>
            <a:spLocks noChangeArrowheads="1"/>
          </p:cNvSpPr>
          <p:nvPr/>
        </p:nvSpPr>
        <p:spPr bwMode="auto">
          <a:xfrm>
            <a:off x="3348038" y="1989138"/>
            <a:ext cx="3024187" cy="1008062"/>
          </a:xfrm>
          <a:prstGeom prst="ellipse">
            <a:avLst/>
          </a:prstGeom>
          <a:noFill/>
          <a:ln w="9525">
            <a:solidFill>
              <a:srgbClr val="FF0000"/>
            </a:solidFill>
            <a:round/>
            <a:headEnd/>
            <a:tailEnd/>
          </a:ln>
          <a:effectLst/>
        </p:spPr>
        <p:txBody>
          <a:bodyPr wrap="none" anchor="ctr"/>
          <a:lstStyle/>
          <a:p>
            <a:endParaRPr lang="el-GR" dirty="0"/>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0114">
                                            <p:txEl>
                                              <p:pRg st="1" end="1"/>
                                            </p:txEl>
                                          </p:spTgt>
                                        </p:tgtEl>
                                        <p:attrNameLst>
                                          <p:attrName>style.visibility</p:attrName>
                                        </p:attrNameLst>
                                      </p:cBhvr>
                                      <p:to>
                                        <p:strVal val="visible"/>
                                      </p:to>
                                    </p:set>
                                    <p:animEffect transition="in" filter="fade">
                                      <p:cBhvr>
                                        <p:cTn id="7" dur="2000"/>
                                        <p:tgtEl>
                                          <p:spTgt spid="90114">
                                            <p:txEl>
                                              <p:pRg st="1" end="1"/>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90114">
                                            <p:txEl>
                                              <p:pRg st="2" end="2"/>
                                            </p:txEl>
                                          </p:spTgt>
                                        </p:tgtEl>
                                        <p:attrNameLst>
                                          <p:attrName>style.visibility</p:attrName>
                                        </p:attrNameLst>
                                      </p:cBhvr>
                                      <p:to>
                                        <p:strVal val="visible"/>
                                      </p:to>
                                    </p:set>
                                    <p:anim calcmode="lin" valueType="num">
                                      <p:cBhvr additive="base">
                                        <p:cTn id="11" dur="2000" fill="hold"/>
                                        <p:tgtEl>
                                          <p:spTgt spid="90114">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90114">
                                            <p:txEl>
                                              <p:pRg st="2" end="2"/>
                                            </p:txEl>
                                          </p:spTgt>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10" presetClass="entr" presetSubtype="0" fill="hold" nodeType="afterEffect">
                                  <p:stCondLst>
                                    <p:cond delay="5000"/>
                                  </p:stCondLst>
                                  <p:childTnLst>
                                    <p:set>
                                      <p:cBhvr>
                                        <p:cTn id="15" dur="1" fill="hold">
                                          <p:stCondLst>
                                            <p:cond delay="0"/>
                                          </p:stCondLst>
                                        </p:cTn>
                                        <p:tgtEl>
                                          <p:spTgt spid="90114">
                                            <p:txEl>
                                              <p:pRg st="3" end="3"/>
                                            </p:txEl>
                                          </p:spTgt>
                                        </p:tgtEl>
                                        <p:attrNameLst>
                                          <p:attrName>style.visibility</p:attrName>
                                        </p:attrNameLst>
                                      </p:cBhvr>
                                      <p:to>
                                        <p:strVal val="visible"/>
                                      </p:to>
                                    </p:set>
                                    <p:animEffect transition="in" filter="fade">
                                      <p:cBhvr>
                                        <p:cTn id="16" dur="2000"/>
                                        <p:tgtEl>
                                          <p:spTgt spid="90114">
                                            <p:txEl>
                                              <p:pRg st="3" end="3"/>
                                            </p:txEl>
                                          </p:spTgt>
                                        </p:tgtEl>
                                      </p:cBhvr>
                                    </p:animEffect>
                                  </p:childTnLst>
                                </p:cTn>
                              </p:par>
                            </p:childTnLst>
                          </p:cTn>
                        </p:par>
                        <p:par>
                          <p:cTn id="17" fill="hold">
                            <p:stCondLst>
                              <p:cond delay="11000"/>
                            </p:stCondLst>
                            <p:childTnLst>
                              <p:par>
                                <p:cTn id="18" presetID="10" presetClass="entr" presetSubtype="0" fill="hold" nodeType="afterEffect">
                                  <p:stCondLst>
                                    <p:cond delay="0"/>
                                  </p:stCondLst>
                                  <p:childTnLst>
                                    <p:set>
                                      <p:cBhvr>
                                        <p:cTn id="19" dur="1" fill="hold">
                                          <p:stCondLst>
                                            <p:cond delay="0"/>
                                          </p:stCondLst>
                                        </p:cTn>
                                        <p:tgtEl>
                                          <p:spTgt spid="90114">
                                            <p:txEl>
                                              <p:pRg st="4" end="4"/>
                                            </p:txEl>
                                          </p:spTgt>
                                        </p:tgtEl>
                                        <p:attrNameLst>
                                          <p:attrName>style.visibility</p:attrName>
                                        </p:attrNameLst>
                                      </p:cBhvr>
                                      <p:to>
                                        <p:strVal val="visible"/>
                                      </p:to>
                                    </p:set>
                                    <p:animEffect transition="in" filter="fade">
                                      <p:cBhvr>
                                        <p:cTn id="20" dur="2000"/>
                                        <p:tgtEl>
                                          <p:spTgt spid="90114">
                                            <p:txEl>
                                              <p:pRg st="4" end="4"/>
                                            </p:txEl>
                                          </p:spTgt>
                                        </p:tgtEl>
                                      </p:cBhvr>
                                    </p:animEffect>
                                  </p:childTnLst>
                                </p:cTn>
                              </p:par>
                            </p:childTnLst>
                          </p:cTn>
                        </p:par>
                        <p:par>
                          <p:cTn id="21" fill="hold">
                            <p:stCondLst>
                              <p:cond delay="13000"/>
                            </p:stCondLst>
                            <p:childTnLst>
                              <p:par>
                                <p:cTn id="22" presetID="10" presetClass="entr" presetSubtype="0" fill="hold" grpId="0" nodeType="afterEffect">
                                  <p:stCondLst>
                                    <p:cond delay="0"/>
                                  </p:stCondLst>
                                  <p:childTnLst>
                                    <p:set>
                                      <p:cBhvr>
                                        <p:cTn id="23" dur="1" fill="hold">
                                          <p:stCondLst>
                                            <p:cond delay="0"/>
                                          </p:stCondLst>
                                        </p:cTn>
                                        <p:tgtEl>
                                          <p:spTgt spid="90118"/>
                                        </p:tgtEl>
                                        <p:attrNameLst>
                                          <p:attrName>style.visibility</p:attrName>
                                        </p:attrNameLst>
                                      </p:cBhvr>
                                      <p:to>
                                        <p:strVal val="visible"/>
                                      </p:to>
                                    </p:set>
                                    <p:animEffect transition="in" filter="fade">
                                      <p:cBhvr>
                                        <p:cTn id="24" dur="2000"/>
                                        <p:tgtEl>
                                          <p:spTgt spid="90118"/>
                                        </p:tgtEl>
                                      </p:cBhvr>
                                    </p:animEffect>
                                  </p:childTnLst>
                                </p:cTn>
                              </p:par>
                            </p:childTnLst>
                          </p:cTn>
                        </p:par>
                        <p:par>
                          <p:cTn id="25" fill="hold">
                            <p:stCondLst>
                              <p:cond delay="15000"/>
                            </p:stCondLst>
                            <p:childTnLst>
                              <p:par>
                                <p:cTn id="26" presetID="53" presetClass="entr" presetSubtype="0" fill="hold" grpId="0" nodeType="afterEffect">
                                  <p:stCondLst>
                                    <p:cond delay="0"/>
                                  </p:stCondLst>
                                  <p:childTnLst>
                                    <p:set>
                                      <p:cBhvr>
                                        <p:cTn id="27" dur="1" fill="hold">
                                          <p:stCondLst>
                                            <p:cond delay="0"/>
                                          </p:stCondLst>
                                        </p:cTn>
                                        <p:tgtEl>
                                          <p:spTgt spid="90119"/>
                                        </p:tgtEl>
                                        <p:attrNameLst>
                                          <p:attrName>style.visibility</p:attrName>
                                        </p:attrNameLst>
                                      </p:cBhvr>
                                      <p:to>
                                        <p:strVal val="visible"/>
                                      </p:to>
                                    </p:set>
                                    <p:anim calcmode="lin" valueType="num">
                                      <p:cBhvr>
                                        <p:cTn id="28" dur="2000" fill="hold"/>
                                        <p:tgtEl>
                                          <p:spTgt spid="90119"/>
                                        </p:tgtEl>
                                        <p:attrNameLst>
                                          <p:attrName>ppt_w</p:attrName>
                                        </p:attrNameLst>
                                      </p:cBhvr>
                                      <p:tavLst>
                                        <p:tav tm="0">
                                          <p:val>
                                            <p:fltVal val="0"/>
                                          </p:val>
                                        </p:tav>
                                        <p:tav tm="100000">
                                          <p:val>
                                            <p:strVal val="#ppt_w"/>
                                          </p:val>
                                        </p:tav>
                                      </p:tavLst>
                                    </p:anim>
                                    <p:anim calcmode="lin" valueType="num">
                                      <p:cBhvr>
                                        <p:cTn id="29" dur="2000" fill="hold"/>
                                        <p:tgtEl>
                                          <p:spTgt spid="90119"/>
                                        </p:tgtEl>
                                        <p:attrNameLst>
                                          <p:attrName>ppt_h</p:attrName>
                                        </p:attrNameLst>
                                      </p:cBhvr>
                                      <p:tavLst>
                                        <p:tav tm="0">
                                          <p:val>
                                            <p:fltVal val="0"/>
                                          </p:val>
                                        </p:tav>
                                        <p:tav tm="100000">
                                          <p:val>
                                            <p:strVal val="#ppt_h"/>
                                          </p:val>
                                        </p:tav>
                                      </p:tavLst>
                                    </p:anim>
                                    <p:animEffect transition="in" filter="fade">
                                      <p:cBhvr>
                                        <p:cTn id="30" dur="2000"/>
                                        <p:tgtEl>
                                          <p:spTgt spid="90119"/>
                                        </p:tgtEl>
                                      </p:cBhvr>
                                    </p:animEffect>
                                  </p:childTnLst>
                                </p:cTn>
                              </p:par>
                            </p:childTnLst>
                          </p:cTn>
                        </p:par>
                        <p:par>
                          <p:cTn id="31" fill="hold">
                            <p:stCondLst>
                              <p:cond delay="17000"/>
                            </p:stCondLst>
                            <p:childTnLst>
                              <p:par>
                                <p:cTn id="32" presetID="18" presetClass="entr" presetSubtype="12" fill="hold" grpId="0" nodeType="afterEffect">
                                  <p:stCondLst>
                                    <p:cond delay="0"/>
                                  </p:stCondLst>
                                  <p:childTnLst>
                                    <p:set>
                                      <p:cBhvr>
                                        <p:cTn id="33" dur="1" fill="hold">
                                          <p:stCondLst>
                                            <p:cond delay="0"/>
                                          </p:stCondLst>
                                        </p:cTn>
                                        <p:tgtEl>
                                          <p:spTgt spid="90133"/>
                                        </p:tgtEl>
                                        <p:attrNameLst>
                                          <p:attrName>style.visibility</p:attrName>
                                        </p:attrNameLst>
                                      </p:cBhvr>
                                      <p:to>
                                        <p:strVal val="visible"/>
                                      </p:to>
                                    </p:set>
                                    <p:animEffect transition="in" filter="strips(downLeft)">
                                      <p:cBhvr>
                                        <p:cTn id="34" dur="2000"/>
                                        <p:tgtEl>
                                          <p:spTgt spid="90133"/>
                                        </p:tgtEl>
                                      </p:cBhvr>
                                    </p:animEffect>
                                  </p:childTnLst>
                                </p:cTn>
                              </p:par>
                            </p:childTnLst>
                          </p:cTn>
                        </p:par>
                        <p:par>
                          <p:cTn id="35" fill="hold">
                            <p:stCondLst>
                              <p:cond delay="19000"/>
                            </p:stCondLst>
                            <p:childTnLst>
                              <p:par>
                                <p:cTn id="36" presetID="2" presetClass="entr" presetSubtype="4" fill="hold" nodeType="afterEffect">
                                  <p:stCondLst>
                                    <p:cond delay="0"/>
                                  </p:stCondLst>
                                  <p:childTnLst>
                                    <p:set>
                                      <p:cBhvr>
                                        <p:cTn id="37" dur="1" fill="hold">
                                          <p:stCondLst>
                                            <p:cond delay="0"/>
                                          </p:stCondLst>
                                        </p:cTn>
                                        <p:tgtEl>
                                          <p:spTgt spid="90114">
                                            <p:txEl>
                                              <p:pRg st="6" end="6"/>
                                            </p:txEl>
                                          </p:spTgt>
                                        </p:tgtEl>
                                        <p:attrNameLst>
                                          <p:attrName>style.visibility</p:attrName>
                                        </p:attrNameLst>
                                      </p:cBhvr>
                                      <p:to>
                                        <p:strVal val="visible"/>
                                      </p:to>
                                    </p:set>
                                    <p:anim calcmode="lin" valueType="num">
                                      <p:cBhvr additive="base">
                                        <p:cTn id="38" dur="2000" fill="hold"/>
                                        <p:tgtEl>
                                          <p:spTgt spid="90114">
                                            <p:txEl>
                                              <p:pRg st="6" end="6"/>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90114">
                                            <p:txEl>
                                              <p:pRg st="6" end="6"/>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1000"/>
                            </p:stCondLst>
                            <p:childTnLst>
                              <p:par>
                                <p:cTn id="41" presetID="2" presetClass="entr" presetSubtype="4" fill="hold" nodeType="afterEffect">
                                  <p:stCondLst>
                                    <p:cond delay="0"/>
                                  </p:stCondLst>
                                  <p:childTnLst>
                                    <p:set>
                                      <p:cBhvr>
                                        <p:cTn id="42" dur="1" fill="hold">
                                          <p:stCondLst>
                                            <p:cond delay="0"/>
                                          </p:stCondLst>
                                        </p:cTn>
                                        <p:tgtEl>
                                          <p:spTgt spid="90114">
                                            <p:txEl>
                                              <p:pRg st="7" end="7"/>
                                            </p:txEl>
                                          </p:spTgt>
                                        </p:tgtEl>
                                        <p:attrNameLst>
                                          <p:attrName>style.visibility</p:attrName>
                                        </p:attrNameLst>
                                      </p:cBhvr>
                                      <p:to>
                                        <p:strVal val="visible"/>
                                      </p:to>
                                    </p:set>
                                    <p:anim calcmode="lin" valueType="num">
                                      <p:cBhvr additive="base">
                                        <p:cTn id="43" dur="2000" fill="hold"/>
                                        <p:tgtEl>
                                          <p:spTgt spid="90114">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90114">
                                            <p:txEl>
                                              <p:pRg st="7" end="7"/>
                                            </p:txEl>
                                          </p:spTgt>
                                        </p:tgtEl>
                                        <p:attrNameLst>
                                          <p:attrName>ppt_y</p:attrName>
                                        </p:attrNameLst>
                                      </p:cBhvr>
                                      <p:tavLst>
                                        <p:tav tm="0">
                                          <p:val>
                                            <p:strVal val="1+#ppt_h/2"/>
                                          </p:val>
                                        </p:tav>
                                        <p:tav tm="100000">
                                          <p:val>
                                            <p:strVal val="#ppt_y"/>
                                          </p:val>
                                        </p:tav>
                                      </p:tavLst>
                                    </p:anim>
                                  </p:childTnLst>
                                </p:cTn>
                              </p:par>
                            </p:childTnLst>
                          </p:cTn>
                        </p:par>
                        <p:par>
                          <p:cTn id="45" fill="hold">
                            <p:stCondLst>
                              <p:cond delay="23000"/>
                            </p:stCondLst>
                            <p:childTnLst>
                              <p:par>
                                <p:cTn id="46" presetID="2" presetClass="entr" presetSubtype="4" fill="hold" nodeType="afterEffect">
                                  <p:stCondLst>
                                    <p:cond delay="0"/>
                                  </p:stCondLst>
                                  <p:childTnLst>
                                    <p:set>
                                      <p:cBhvr>
                                        <p:cTn id="47" dur="1" fill="hold">
                                          <p:stCondLst>
                                            <p:cond delay="0"/>
                                          </p:stCondLst>
                                        </p:cTn>
                                        <p:tgtEl>
                                          <p:spTgt spid="90114">
                                            <p:txEl>
                                              <p:pRg st="8" end="8"/>
                                            </p:txEl>
                                          </p:spTgt>
                                        </p:tgtEl>
                                        <p:attrNameLst>
                                          <p:attrName>style.visibility</p:attrName>
                                        </p:attrNameLst>
                                      </p:cBhvr>
                                      <p:to>
                                        <p:strVal val="visible"/>
                                      </p:to>
                                    </p:set>
                                    <p:anim calcmode="lin" valueType="num">
                                      <p:cBhvr additive="base">
                                        <p:cTn id="48" dur="2000" fill="hold"/>
                                        <p:tgtEl>
                                          <p:spTgt spid="90114">
                                            <p:txEl>
                                              <p:pRg st="8" end="8"/>
                                            </p:txEl>
                                          </p:spTgt>
                                        </p:tgtEl>
                                        <p:attrNameLst>
                                          <p:attrName>ppt_x</p:attrName>
                                        </p:attrNameLst>
                                      </p:cBhvr>
                                      <p:tavLst>
                                        <p:tav tm="0">
                                          <p:val>
                                            <p:strVal val="#ppt_x"/>
                                          </p:val>
                                        </p:tav>
                                        <p:tav tm="100000">
                                          <p:val>
                                            <p:strVal val="#ppt_x"/>
                                          </p:val>
                                        </p:tav>
                                      </p:tavLst>
                                    </p:anim>
                                    <p:anim calcmode="lin" valueType="num">
                                      <p:cBhvr additive="base">
                                        <p:cTn id="49" dur="2000" fill="hold"/>
                                        <p:tgtEl>
                                          <p:spTgt spid="90114">
                                            <p:txEl>
                                              <p:pRg st="8" end="8"/>
                                            </p:txEl>
                                          </p:spTgt>
                                        </p:tgtEl>
                                        <p:attrNameLst>
                                          <p:attrName>ppt_y</p:attrName>
                                        </p:attrNameLst>
                                      </p:cBhvr>
                                      <p:tavLst>
                                        <p:tav tm="0">
                                          <p:val>
                                            <p:strVal val="1+#ppt_h/2"/>
                                          </p:val>
                                        </p:tav>
                                        <p:tav tm="100000">
                                          <p:val>
                                            <p:strVal val="#ppt_y"/>
                                          </p:val>
                                        </p:tav>
                                      </p:tavLst>
                                    </p:anim>
                                  </p:childTnLst>
                                </p:cTn>
                              </p:par>
                            </p:childTnLst>
                          </p:cTn>
                        </p:par>
                        <p:par>
                          <p:cTn id="50" fill="hold">
                            <p:stCondLst>
                              <p:cond delay="25000"/>
                            </p:stCondLst>
                            <p:childTnLst>
                              <p:par>
                                <p:cTn id="51" presetID="2" presetClass="entr" presetSubtype="4" fill="hold" nodeType="afterEffect">
                                  <p:stCondLst>
                                    <p:cond delay="0"/>
                                  </p:stCondLst>
                                  <p:childTnLst>
                                    <p:set>
                                      <p:cBhvr>
                                        <p:cTn id="52" dur="1" fill="hold">
                                          <p:stCondLst>
                                            <p:cond delay="0"/>
                                          </p:stCondLst>
                                        </p:cTn>
                                        <p:tgtEl>
                                          <p:spTgt spid="90114">
                                            <p:txEl>
                                              <p:pRg st="9" end="9"/>
                                            </p:txEl>
                                          </p:spTgt>
                                        </p:tgtEl>
                                        <p:attrNameLst>
                                          <p:attrName>style.visibility</p:attrName>
                                        </p:attrNameLst>
                                      </p:cBhvr>
                                      <p:to>
                                        <p:strVal val="visible"/>
                                      </p:to>
                                    </p:set>
                                    <p:anim calcmode="lin" valueType="num">
                                      <p:cBhvr additive="base">
                                        <p:cTn id="53" dur="2000" fill="hold"/>
                                        <p:tgtEl>
                                          <p:spTgt spid="90114">
                                            <p:txEl>
                                              <p:pRg st="9" end="9"/>
                                            </p:txEl>
                                          </p:spTgt>
                                        </p:tgtEl>
                                        <p:attrNameLst>
                                          <p:attrName>ppt_x</p:attrName>
                                        </p:attrNameLst>
                                      </p:cBhvr>
                                      <p:tavLst>
                                        <p:tav tm="0">
                                          <p:val>
                                            <p:strVal val="#ppt_x"/>
                                          </p:val>
                                        </p:tav>
                                        <p:tav tm="100000">
                                          <p:val>
                                            <p:strVal val="#ppt_x"/>
                                          </p:val>
                                        </p:tav>
                                      </p:tavLst>
                                    </p:anim>
                                    <p:anim calcmode="lin" valueType="num">
                                      <p:cBhvr additive="base">
                                        <p:cTn id="54" dur="2000" fill="hold"/>
                                        <p:tgtEl>
                                          <p:spTgt spid="90114">
                                            <p:txEl>
                                              <p:pRg st="9" end="9"/>
                                            </p:txEl>
                                          </p:spTgt>
                                        </p:tgtEl>
                                        <p:attrNameLst>
                                          <p:attrName>ppt_y</p:attrName>
                                        </p:attrNameLst>
                                      </p:cBhvr>
                                      <p:tavLst>
                                        <p:tav tm="0">
                                          <p:val>
                                            <p:strVal val="1+#ppt_h/2"/>
                                          </p:val>
                                        </p:tav>
                                        <p:tav tm="100000">
                                          <p:val>
                                            <p:strVal val="#ppt_y"/>
                                          </p:val>
                                        </p:tav>
                                      </p:tavLst>
                                    </p:anim>
                                  </p:childTnLst>
                                </p:cTn>
                              </p:par>
                            </p:childTnLst>
                          </p:cTn>
                        </p:par>
                        <p:par>
                          <p:cTn id="55" fill="hold">
                            <p:stCondLst>
                              <p:cond delay="27000"/>
                            </p:stCondLst>
                            <p:childTnLst>
                              <p:par>
                                <p:cTn id="56" presetID="10" presetClass="entr" presetSubtype="0" fill="hold" nodeType="afterEffect">
                                  <p:stCondLst>
                                    <p:cond delay="7000"/>
                                  </p:stCondLst>
                                  <p:childTnLst>
                                    <p:set>
                                      <p:cBhvr>
                                        <p:cTn id="57" dur="1" fill="hold">
                                          <p:stCondLst>
                                            <p:cond delay="0"/>
                                          </p:stCondLst>
                                        </p:cTn>
                                        <p:tgtEl>
                                          <p:spTgt spid="90114">
                                            <p:txEl>
                                              <p:pRg st="11" end="11"/>
                                            </p:txEl>
                                          </p:spTgt>
                                        </p:tgtEl>
                                        <p:attrNameLst>
                                          <p:attrName>style.visibility</p:attrName>
                                        </p:attrNameLst>
                                      </p:cBhvr>
                                      <p:to>
                                        <p:strVal val="visible"/>
                                      </p:to>
                                    </p:set>
                                    <p:animEffect transition="in" filter="fade">
                                      <p:cBhvr>
                                        <p:cTn id="58" dur="2000"/>
                                        <p:tgtEl>
                                          <p:spTgt spid="90114">
                                            <p:txEl>
                                              <p:pRg st="11" end="11"/>
                                            </p:txEl>
                                          </p:spTgt>
                                        </p:tgtEl>
                                      </p:cBhvr>
                                    </p:animEffect>
                                  </p:childTnLst>
                                </p:cTn>
                              </p:par>
                            </p:childTnLst>
                          </p:cTn>
                        </p:par>
                        <p:par>
                          <p:cTn id="59" fill="hold">
                            <p:stCondLst>
                              <p:cond delay="36000"/>
                            </p:stCondLst>
                            <p:childTnLst>
                              <p:par>
                                <p:cTn id="60" presetID="2" presetClass="entr" presetSubtype="4" fill="hold" nodeType="afterEffect">
                                  <p:stCondLst>
                                    <p:cond delay="0"/>
                                  </p:stCondLst>
                                  <p:childTnLst>
                                    <p:set>
                                      <p:cBhvr>
                                        <p:cTn id="61" dur="1" fill="hold">
                                          <p:stCondLst>
                                            <p:cond delay="0"/>
                                          </p:stCondLst>
                                        </p:cTn>
                                        <p:tgtEl>
                                          <p:spTgt spid="90114">
                                            <p:txEl>
                                              <p:pRg st="12" end="12"/>
                                            </p:txEl>
                                          </p:spTgt>
                                        </p:tgtEl>
                                        <p:attrNameLst>
                                          <p:attrName>style.visibility</p:attrName>
                                        </p:attrNameLst>
                                      </p:cBhvr>
                                      <p:to>
                                        <p:strVal val="visible"/>
                                      </p:to>
                                    </p:set>
                                    <p:anim calcmode="lin" valueType="num">
                                      <p:cBhvr additive="base">
                                        <p:cTn id="62" dur="2000" fill="hold"/>
                                        <p:tgtEl>
                                          <p:spTgt spid="90114">
                                            <p:txEl>
                                              <p:pRg st="12" end="12"/>
                                            </p:txEl>
                                          </p:spTgt>
                                        </p:tgtEl>
                                        <p:attrNameLst>
                                          <p:attrName>ppt_x</p:attrName>
                                        </p:attrNameLst>
                                      </p:cBhvr>
                                      <p:tavLst>
                                        <p:tav tm="0">
                                          <p:val>
                                            <p:strVal val="#ppt_x"/>
                                          </p:val>
                                        </p:tav>
                                        <p:tav tm="100000">
                                          <p:val>
                                            <p:strVal val="#ppt_x"/>
                                          </p:val>
                                        </p:tav>
                                      </p:tavLst>
                                    </p:anim>
                                    <p:anim calcmode="lin" valueType="num">
                                      <p:cBhvr additive="base">
                                        <p:cTn id="63" dur="2000" fill="hold"/>
                                        <p:tgtEl>
                                          <p:spTgt spid="90114">
                                            <p:txEl>
                                              <p:pRg st="12" end="12"/>
                                            </p:txEl>
                                          </p:spTgt>
                                        </p:tgtEl>
                                        <p:attrNameLst>
                                          <p:attrName>ppt_y</p:attrName>
                                        </p:attrNameLst>
                                      </p:cBhvr>
                                      <p:tavLst>
                                        <p:tav tm="0">
                                          <p:val>
                                            <p:strVal val="1+#ppt_h/2"/>
                                          </p:val>
                                        </p:tav>
                                        <p:tav tm="100000">
                                          <p:val>
                                            <p:strVal val="#ppt_y"/>
                                          </p:val>
                                        </p:tav>
                                      </p:tavLst>
                                    </p:anim>
                                  </p:childTnLst>
                                </p:cTn>
                              </p:par>
                            </p:childTnLst>
                          </p:cTn>
                        </p:par>
                        <p:par>
                          <p:cTn id="64" fill="hold">
                            <p:stCondLst>
                              <p:cond delay="38000"/>
                            </p:stCondLst>
                            <p:childTnLst>
                              <p:par>
                                <p:cTn id="65" presetID="3" presetClass="exit" presetSubtype="10" fill="hold" nodeType="afterEffect">
                                  <p:stCondLst>
                                    <p:cond delay="0"/>
                                  </p:stCondLst>
                                  <p:childTnLst>
                                    <p:animEffect transition="out" filter="blinds(horizontal)">
                                      <p:cBhvr>
                                        <p:cTn id="66" dur="2000"/>
                                        <p:tgtEl>
                                          <p:spTgt spid="90114">
                                            <p:txEl>
                                              <p:pRg st="1" end="1"/>
                                            </p:txEl>
                                          </p:spTgt>
                                        </p:tgtEl>
                                      </p:cBhvr>
                                    </p:animEffect>
                                    <p:set>
                                      <p:cBhvr>
                                        <p:cTn id="67" dur="1" fill="hold">
                                          <p:stCondLst>
                                            <p:cond delay="1999"/>
                                          </p:stCondLst>
                                        </p:cTn>
                                        <p:tgtEl>
                                          <p:spTgt spid="90114">
                                            <p:txEl>
                                              <p:pRg st="1" end="1"/>
                                            </p:txEl>
                                          </p:spTgt>
                                        </p:tgtEl>
                                        <p:attrNameLst>
                                          <p:attrName>style.visibility</p:attrName>
                                        </p:attrNameLst>
                                      </p:cBhvr>
                                      <p:to>
                                        <p:strVal val="hidden"/>
                                      </p:to>
                                    </p:set>
                                  </p:childTnLst>
                                </p:cTn>
                              </p:par>
                            </p:childTnLst>
                          </p:cTn>
                        </p:par>
                        <p:par>
                          <p:cTn id="68" fill="hold">
                            <p:stCondLst>
                              <p:cond delay="40000"/>
                            </p:stCondLst>
                            <p:childTnLst>
                              <p:par>
                                <p:cTn id="69" presetID="3" presetClass="exit" presetSubtype="10" fill="hold" nodeType="afterEffect">
                                  <p:stCondLst>
                                    <p:cond delay="0"/>
                                  </p:stCondLst>
                                  <p:childTnLst>
                                    <p:animEffect transition="out" filter="blinds(horizontal)">
                                      <p:cBhvr>
                                        <p:cTn id="70" dur="2000"/>
                                        <p:tgtEl>
                                          <p:spTgt spid="90114">
                                            <p:txEl>
                                              <p:pRg st="2" end="2"/>
                                            </p:txEl>
                                          </p:spTgt>
                                        </p:tgtEl>
                                      </p:cBhvr>
                                    </p:animEffect>
                                    <p:set>
                                      <p:cBhvr>
                                        <p:cTn id="71" dur="1" fill="hold">
                                          <p:stCondLst>
                                            <p:cond delay="1999"/>
                                          </p:stCondLst>
                                        </p:cTn>
                                        <p:tgtEl>
                                          <p:spTgt spid="90114">
                                            <p:txEl>
                                              <p:pRg st="2" end="2"/>
                                            </p:txEl>
                                          </p:spTgt>
                                        </p:tgtEl>
                                        <p:attrNameLst>
                                          <p:attrName>style.visibility</p:attrName>
                                        </p:attrNameLst>
                                      </p:cBhvr>
                                      <p:to>
                                        <p:strVal val="hidden"/>
                                      </p:to>
                                    </p:set>
                                  </p:childTnLst>
                                </p:cTn>
                              </p:par>
                            </p:childTnLst>
                          </p:cTn>
                        </p:par>
                        <p:par>
                          <p:cTn id="72" fill="hold">
                            <p:stCondLst>
                              <p:cond delay="42000"/>
                            </p:stCondLst>
                            <p:childTnLst>
                              <p:par>
                                <p:cTn id="73" presetID="4" presetClass="exit" presetSubtype="16" fill="hold" grpId="1" nodeType="afterEffect">
                                  <p:stCondLst>
                                    <p:cond delay="0"/>
                                  </p:stCondLst>
                                  <p:childTnLst>
                                    <p:animEffect transition="out" filter="box(in)">
                                      <p:cBhvr>
                                        <p:cTn id="74" dur="500"/>
                                        <p:tgtEl>
                                          <p:spTgt spid="90133"/>
                                        </p:tgtEl>
                                      </p:cBhvr>
                                    </p:animEffect>
                                    <p:set>
                                      <p:cBhvr>
                                        <p:cTn id="75" dur="1" fill="hold">
                                          <p:stCondLst>
                                            <p:cond delay="499"/>
                                          </p:stCondLst>
                                        </p:cTn>
                                        <p:tgtEl>
                                          <p:spTgt spid="90133"/>
                                        </p:tgtEl>
                                        <p:attrNameLst>
                                          <p:attrName>style.visibility</p:attrName>
                                        </p:attrNameLst>
                                      </p:cBhvr>
                                      <p:to>
                                        <p:strVal val="hidden"/>
                                      </p:to>
                                    </p:set>
                                  </p:childTnLst>
                                </p:cTn>
                              </p:par>
                            </p:childTnLst>
                          </p:cTn>
                        </p:par>
                        <p:par>
                          <p:cTn id="76" fill="hold">
                            <p:stCondLst>
                              <p:cond delay="42500"/>
                            </p:stCondLst>
                            <p:childTnLst>
                              <p:par>
                                <p:cTn id="77" presetID="3" presetClass="exit" presetSubtype="10" fill="hold" nodeType="afterEffect">
                                  <p:stCondLst>
                                    <p:cond delay="0"/>
                                  </p:stCondLst>
                                  <p:childTnLst>
                                    <p:animEffect transition="out" filter="blinds(horizontal)">
                                      <p:cBhvr>
                                        <p:cTn id="78" dur="2000"/>
                                        <p:tgtEl>
                                          <p:spTgt spid="90114">
                                            <p:txEl>
                                              <p:pRg st="3" end="3"/>
                                            </p:txEl>
                                          </p:spTgt>
                                        </p:tgtEl>
                                      </p:cBhvr>
                                    </p:animEffect>
                                    <p:set>
                                      <p:cBhvr>
                                        <p:cTn id="79" dur="1" fill="hold">
                                          <p:stCondLst>
                                            <p:cond delay="1999"/>
                                          </p:stCondLst>
                                        </p:cTn>
                                        <p:tgtEl>
                                          <p:spTgt spid="90114">
                                            <p:txEl>
                                              <p:pRg st="3" end="3"/>
                                            </p:txEl>
                                          </p:spTgt>
                                        </p:tgtEl>
                                        <p:attrNameLst>
                                          <p:attrName>style.visibility</p:attrName>
                                        </p:attrNameLst>
                                      </p:cBhvr>
                                      <p:to>
                                        <p:strVal val="hidden"/>
                                      </p:to>
                                    </p:set>
                                  </p:childTnLst>
                                </p:cTn>
                              </p:par>
                            </p:childTnLst>
                          </p:cTn>
                        </p:par>
                        <p:par>
                          <p:cTn id="80" fill="hold">
                            <p:stCondLst>
                              <p:cond delay="44500"/>
                            </p:stCondLst>
                            <p:childTnLst>
                              <p:par>
                                <p:cTn id="81" presetID="3" presetClass="exit" presetSubtype="10" fill="hold" nodeType="afterEffect">
                                  <p:stCondLst>
                                    <p:cond delay="0"/>
                                  </p:stCondLst>
                                  <p:childTnLst>
                                    <p:animEffect transition="out" filter="blinds(horizontal)">
                                      <p:cBhvr>
                                        <p:cTn id="82" dur="2000"/>
                                        <p:tgtEl>
                                          <p:spTgt spid="90114">
                                            <p:txEl>
                                              <p:pRg st="4" end="4"/>
                                            </p:txEl>
                                          </p:spTgt>
                                        </p:tgtEl>
                                      </p:cBhvr>
                                    </p:animEffect>
                                    <p:set>
                                      <p:cBhvr>
                                        <p:cTn id="83" dur="1" fill="hold">
                                          <p:stCondLst>
                                            <p:cond delay="1999"/>
                                          </p:stCondLst>
                                        </p:cTn>
                                        <p:tgtEl>
                                          <p:spTgt spid="90114">
                                            <p:txEl>
                                              <p:pRg st="4" end="4"/>
                                            </p:txEl>
                                          </p:spTgt>
                                        </p:tgtEl>
                                        <p:attrNameLst>
                                          <p:attrName>style.visibility</p:attrName>
                                        </p:attrNameLst>
                                      </p:cBhvr>
                                      <p:to>
                                        <p:strVal val="hidden"/>
                                      </p:to>
                                    </p:set>
                                  </p:childTnLst>
                                </p:cTn>
                              </p:par>
                            </p:childTnLst>
                          </p:cTn>
                        </p:par>
                        <p:par>
                          <p:cTn id="84" fill="hold">
                            <p:stCondLst>
                              <p:cond delay="46500"/>
                            </p:stCondLst>
                            <p:childTnLst>
                              <p:par>
                                <p:cTn id="85" presetID="3" presetClass="exit" presetSubtype="10" fill="hold" grpId="1" nodeType="afterEffect">
                                  <p:stCondLst>
                                    <p:cond delay="0"/>
                                  </p:stCondLst>
                                  <p:childTnLst>
                                    <p:animEffect transition="out" filter="blinds(horizontal)">
                                      <p:cBhvr>
                                        <p:cTn id="86" dur="2000"/>
                                        <p:tgtEl>
                                          <p:spTgt spid="90118"/>
                                        </p:tgtEl>
                                      </p:cBhvr>
                                    </p:animEffect>
                                    <p:set>
                                      <p:cBhvr>
                                        <p:cTn id="87" dur="1" fill="hold">
                                          <p:stCondLst>
                                            <p:cond delay="1999"/>
                                          </p:stCondLst>
                                        </p:cTn>
                                        <p:tgtEl>
                                          <p:spTgt spid="90118"/>
                                        </p:tgtEl>
                                        <p:attrNameLst>
                                          <p:attrName>style.visibility</p:attrName>
                                        </p:attrNameLst>
                                      </p:cBhvr>
                                      <p:to>
                                        <p:strVal val="hidden"/>
                                      </p:to>
                                    </p:set>
                                  </p:childTnLst>
                                </p:cTn>
                              </p:par>
                            </p:childTnLst>
                          </p:cTn>
                        </p:par>
                        <p:par>
                          <p:cTn id="88" fill="hold">
                            <p:stCondLst>
                              <p:cond delay="48500"/>
                            </p:stCondLst>
                            <p:childTnLst>
                              <p:par>
                                <p:cTn id="89" presetID="3" presetClass="exit" presetSubtype="10" fill="hold" grpId="1" nodeType="afterEffect">
                                  <p:stCondLst>
                                    <p:cond delay="0"/>
                                  </p:stCondLst>
                                  <p:childTnLst>
                                    <p:animEffect transition="out" filter="blinds(horizontal)">
                                      <p:cBhvr>
                                        <p:cTn id="90" dur="2000"/>
                                        <p:tgtEl>
                                          <p:spTgt spid="90119"/>
                                        </p:tgtEl>
                                      </p:cBhvr>
                                    </p:animEffect>
                                    <p:set>
                                      <p:cBhvr>
                                        <p:cTn id="91" dur="1" fill="hold">
                                          <p:stCondLst>
                                            <p:cond delay="1999"/>
                                          </p:stCondLst>
                                        </p:cTn>
                                        <p:tgtEl>
                                          <p:spTgt spid="90119"/>
                                        </p:tgtEl>
                                        <p:attrNameLst>
                                          <p:attrName>style.visibility</p:attrName>
                                        </p:attrNameLst>
                                      </p:cBhvr>
                                      <p:to>
                                        <p:strVal val="hidden"/>
                                      </p:to>
                                    </p:set>
                                  </p:childTnLst>
                                </p:cTn>
                              </p:par>
                            </p:childTnLst>
                          </p:cTn>
                        </p:par>
                        <p:par>
                          <p:cTn id="92" fill="hold">
                            <p:stCondLst>
                              <p:cond delay="50500"/>
                            </p:stCondLst>
                            <p:childTnLst>
                              <p:par>
                                <p:cTn id="93" presetID="3" presetClass="exit" presetSubtype="10" fill="hold" nodeType="afterEffect">
                                  <p:stCondLst>
                                    <p:cond delay="0"/>
                                  </p:stCondLst>
                                  <p:childTnLst>
                                    <p:animEffect transition="out" filter="blinds(horizontal)">
                                      <p:cBhvr>
                                        <p:cTn id="94" dur="2000"/>
                                        <p:tgtEl>
                                          <p:spTgt spid="90114">
                                            <p:txEl>
                                              <p:pRg st="6" end="6"/>
                                            </p:txEl>
                                          </p:spTgt>
                                        </p:tgtEl>
                                      </p:cBhvr>
                                    </p:animEffect>
                                    <p:set>
                                      <p:cBhvr>
                                        <p:cTn id="95" dur="1" fill="hold">
                                          <p:stCondLst>
                                            <p:cond delay="1999"/>
                                          </p:stCondLst>
                                        </p:cTn>
                                        <p:tgtEl>
                                          <p:spTgt spid="90114">
                                            <p:txEl>
                                              <p:pRg st="6" end="6"/>
                                            </p:txEl>
                                          </p:spTgt>
                                        </p:tgtEl>
                                        <p:attrNameLst>
                                          <p:attrName>style.visibility</p:attrName>
                                        </p:attrNameLst>
                                      </p:cBhvr>
                                      <p:to>
                                        <p:strVal val="hidden"/>
                                      </p:to>
                                    </p:set>
                                  </p:childTnLst>
                                </p:cTn>
                              </p:par>
                            </p:childTnLst>
                          </p:cTn>
                        </p:par>
                        <p:par>
                          <p:cTn id="96" fill="hold">
                            <p:stCondLst>
                              <p:cond delay="52500"/>
                            </p:stCondLst>
                            <p:childTnLst>
                              <p:par>
                                <p:cTn id="97" presetID="3" presetClass="exit" presetSubtype="10" fill="hold" nodeType="afterEffect">
                                  <p:stCondLst>
                                    <p:cond delay="0"/>
                                  </p:stCondLst>
                                  <p:childTnLst>
                                    <p:animEffect transition="out" filter="blinds(horizontal)">
                                      <p:cBhvr>
                                        <p:cTn id="98" dur="2000"/>
                                        <p:tgtEl>
                                          <p:spTgt spid="90114">
                                            <p:txEl>
                                              <p:pRg st="7" end="7"/>
                                            </p:txEl>
                                          </p:spTgt>
                                        </p:tgtEl>
                                      </p:cBhvr>
                                    </p:animEffect>
                                    <p:set>
                                      <p:cBhvr>
                                        <p:cTn id="99" dur="1" fill="hold">
                                          <p:stCondLst>
                                            <p:cond delay="1999"/>
                                          </p:stCondLst>
                                        </p:cTn>
                                        <p:tgtEl>
                                          <p:spTgt spid="90114">
                                            <p:txEl>
                                              <p:pRg st="7" end="7"/>
                                            </p:txEl>
                                          </p:spTgt>
                                        </p:tgtEl>
                                        <p:attrNameLst>
                                          <p:attrName>style.visibility</p:attrName>
                                        </p:attrNameLst>
                                      </p:cBhvr>
                                      <p:to>
                                        <p:strVal val="hidden"/>
                                      </p:to>
                                    </p:set>
                                  </p:childTnLst>
                                </p:cTn>
                              </p:par>
                            </p:childTnLst>
                          </p:cTn>
                        </p:par>
                        <p:par>
                          <p:cTn id="100" fill="hold">
                            <p:stCondLst>
                              <p:cond delay="54500"/>
                            </p:stCondLst>
                            <p:childTnLst>
                              <p:par>
                                <p:cTn id="101" presetID="3" presetClass="exit" presetSubtype="10" fill="hold" nodeType="afterEffect">
                                  <p:stCondLst>
                                    <p:cond delay="0"/>
                                  </p:stCondLst>
                                  <p:childTnLst>
                                    <p:animEffect transition="out" filter="blinds(horizontal)">
                                      <p:cBhvr>
                                        <p:cTn id="102" dur="2000"/>
                                        <p:tgtEl>
                                          <p:spTgt spid="90114">
                                            <p:txEl>
                                              <p:pRg st="8" end="8"/>
                                            </p:txEl>
                                          </p:spTgt>
                                        </p:tgtEl>
                                      </p:cBhvr>
                                    </p:animEffect>
                                    <p:set>
                                      <p:cBhvr>
                                        <p:cTn id="103" dur="1" fill="hold">
                                          <p:stCondLst>
                                            <p:cond delay="1999"/>
                                          </p:stCondLst>
                                        </p:cTn>
                                        <p:tgtEl>
                                          <p:spTgt spid="90114">
                                            <p:txEl>
                                              <p:pRg st="8" end="8"/>
                                            </p:txEl>
                                          </p:spTgt>
                                        </p:tgtEl>
                                        <p:attrNameLst>
                                          <p:attrName>style.visibility</p:attrName>
                                        </p:attrNameLst>
                                      </p:cBhvr>
                                      <p:to>
                                        <p:strVal val="hidden"/>
                                      </p:to>
                                    </p:set>
                                  </p:childTnLst>
                                </p:cTn>
                              </p:par>
                            </p:childTnLst>
                          </p:cTn>
                        </p:par>
                        <p:par>
                          <p:cTn id="104" fill="hold">
                            <p:stCondLst>
                              <p:cond delay="56500"/>
                            </p:stCondLst>
                            <p:childTnLst>
                              <p:par>
                                <p:cTn id="105" presetID="3" presetClass="exit" presetSubtype="10" fill="hold" nodeType="afterEffect">
                                  <p:stCondLst>
                                    <p:cond delay="0"/>
                                  </p:stCondLst>
                                  <p:childTnLst>
                                    <p:animEffect transition="out" filter="blinds(horizontal)">
                                      <p:cBhvr>
                                        <p:cTn id="106" dur="2000"/>
                                        <p:tgtEl>
                                          <p:spTgt spid="90114">
                                            <p:txEl>
                                              <p:pRg st="9" end="9"/>
                                            </p:txEl>
                                          </p:spTgt>
                                        </p:tgtEl>
                                      </p:cBhvr>
                                    </p:animEffect>
                                    <p:set>
                                      <p:cBhvr>
                                        <p:cTn id="107" dur="1" fill="hold">
                                          <p:stCondLst>
                                            <p:cond delay="1999"/>
                                          </p:stCondLst>
                                        </p:cTn>
                                        <p:tgtEl>
                                          <p:spTgt spid="90114">
                                            <p:txEl>
                                              <p:pRg st="9" end="9"/>
                                            </p:txEl>
                                          </p:spTgt>
                                        </p:tgtEl>
                                        <p:attrNameLst>
                                          <p:attrName>style.visibility</p:attrName>
                                        </p:attrNameLst>
                                      </p:cBhvr>
                                      <p:to>
                                        <p:strVal val="hidden"/>
                                      </p:to>
                                    </p:set>
                                  </p:childTnLst>
                                </p:cTn>
                              </p:par>
                            </p:childTnLst>
                          </p:cTn>
                        </p:par>
                        <p:par>
                          <p:cTn id="108" fill="hold">
                            <p:stCondLst>
                              <p:cond delay="58500"/>
                            </p:stCondLst>
                            <p:childTnLst>
                              <p:par>
                                <p:cTn id="109" presetID="3" presetClass="exit" presetSubtype="10" fill="hold" nodeType="afterEffect">
                                  <p:stCondLst>
                                    <p:cond delay="0"/>
                                  </p:stCondLst>
                                  <p:childTnLst>
                                    <p:animEffect transition="out" filter="blinds(horizontal)">
                                      <p:cBhvr>
                                        <p:cTn id="110" dur="2000"/>
                                        <p:tgtEl>
                                          <p:spTgt spid="90114">
                                            <p:txEl>
                                              <p:pRg st="11" end="11"/>
                                            </p:txEl>
                                          </p:spTgt>
                                        </p:tgtEl>
                                      </p:cBhvr>
                                    </p:animEffect>
                                    <p:set>
                                      <p:cBhvr>
                                        <p:cTn id="111" dur="1" fill="hold">
                                          <p:stCondLst>
                                            <p:cond delay="1999"/>
                                          </p:stCondLst>
                                        </p:cTn>
                                        <p:tgtEl>
                                          <p:spTgt spid="90114">
                                            <p:txEl>
                                              <p:pRg st="11" end="11"/>
                                            </p:txEl>
                                          </p:spTgt>
                                        </p:tgtEl>
                                        <p:attrNameLst>
                                          <p:attrName>style.visibility</p:attrName>
                                        </p:attrNameLst>
                                      </p:cBhvr>
                                      <p:to>
                                        <p:strVal val="hidden"/>
                                      </p:to>
                                    </p:set>
                                  </p:childTnLst>
                                </p:cTn>
                              </p:par>
                            </p:childTnLst>
                          </p:cTn>
                        </p:par>
                        <p:par>
                          <p:cTn id="112" fill="hold">
                            <p:stCondLst>
                              <p:cond delay="60500"/>
                            </p:stCondLst>
                            <p:childTnLst>
                              <p:par>
                                <p:cTn id="113" presetID="3" presetClass="exit" presetSubtype="10" fill="hold" nodeType="afterEffect">
                                  <p:stCondLst>
                                    <p:cond delay="0"/>
                                  </p:stCondLst>
                                  <p:childTnLst>
                                    <p:animEffect transition="out" filter="blinds(horizontal)">
                                      <p:cBhvr>
                                        <p:cTn id="114" dur="2000"/>
                                        <p:tgtEl>
                                          <p:spTgt spid="90114">
                                            <p:txEl>
                                              <p:pRg st="12" end="12"/>
                                            </p:txEl>
                                          </p:spTgt>
                                        </p:tgtEl>
                                      </p:cBhvr>
                                    </p:animEffect>
                                    <p:set>
                                      <p:cBhvr>
                                        <p:cTn id="115" dur="1" fill="hold">
                                          <p:stCondLst>
                                            <p:cond delay="1999"/>
                                          </p:stCondLst>
                                        </p:cTn>
                                        <p:tgtEl>
                                          <p:spTgt spid="90114">
                                            <p:txEl>
                                              <p:pRg st="12" end="1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animBg="1"/>
      <p:bldP spid="90118" grpId="1" animBg="1"/>
      <p:bldP spid="90119" grpId="0" animBg="1"/>
      <p:bldP spid="90119" grpId="1" animBg="1"/>
      <p:bldP spid="90133" grpId="0" animBg="1"/>
      <p:bldP spid="90133" grpId="1" animBg="1"/>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dirty="0">
                <a:latin typeface="Times New Roman" pitchFamily="18" charset="0"/>
              </a:rPr>
              <a:t>			</a:t>
            </a:r>
            <a:endParaRPr lang="en-US" sz="2000" dirty="0"/>
          </a:p>
          <a:p>
            <a:pPr algn="ctr">
              <a:lnSpc>
                <a:spcPct val="80000"/>
              </a:lnSpc>
              <a:buFontTx/>
              <a:buNone/>
            </a:pPr>
            <a:r>
              <a:rPr lang="el-GR" sz="2000" dirty="0">
                <a:latin typeface="Times New Roman" pitchFamily="18" charset="0"/>
              </a:rPr>
              <a:t>	</a:t>
            </a:r>
            <a:r>
              <a:rPr lang="el-GR" sz="2400" b="1" u="sng" dirty="0">
                <a:solidFill>
                  <a:srgbClr val="00B0F0"/>
                </a:solidFill>
                <a:latin typeface="Times New Roman" pitchFamily="18" charset="0"/>
              </a:rPr>
              <a:t>Αρχές λογισμού των αποσβέσεων</a:t>
            </a:r>
            <a:r>
              <a:rPr lang="el-GR" sz="2000" u="sng" dirty="0">
                <a:solidFill>
                  <a:srgbClr val="00B0F0"/>
                </a:solidFill>
                <a:latin typeface="Times New Roman" pitchFamily="18" charset="0"/>
              </a:rPr>
              <a:t> </a:t>
            </a:r>
          </a:p>
          <a:p>
            <a:pPr>
              <a:lnSpc>
                <a:spcPct val="80000"/>
              </a:lnSpc>
              <a:buFontTx/>
              <a:buNone/>
            </a:pPr>
            <a:endParaRPr lang="el-GR" sz="2000" dirty="0">
              <a:latin typeface="Times New Roman" pitchFamily="18" charset="0"/>
            </a:endParaRPr>
          </a:p>
          <a:p>
            <a:pPr>
              <a:lnSpc>
                <a:spcPct val="80000"/>
              </a:lnSpc>
              <a:buFontTx/>
              <a:buNone/>
            </a:pPr>
            <a:r>
              <a:rPr lang="el-GR" sz="2000" dirty="0">
                <a:latin typeface="Times New Roman" pitchFamily="18" charset="0"/>
              </a:rPr>
              <a:t>     Ο λογισμός των απoσβέσεων των ενσώματων ακινητοποιήσεων γίνεται, βάσει της Ελληνικής φορολογικής νομοθεσίας, με τις εξής αρχές: </a:t>
            </a:r>
          </a:p>
          <a:p>
            <a:pPr>
              <a:lnSpc>
                <a:spcPct val="80000"/>
              </a:lnSpc>
              <a:buFontTx/>
              <a:buNone/>
            </a:pPr>
            <a:endParaRPr lang="el-GR" sz="2000" dirty="0">
              <a:latin typeface="Times New Roman" pitchFamily="18" charset="0"/>
            </a:endParaRPr>
          </a:p>
          <a:p>
            <a:pPr>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α)</a:t>
            </a:r>
            <a:r>
              <a:rPr lang="el-GR" sz="2000" dirty="0">
                <a:latin typeface="Times New Roman" pitchFamily="18" charset="0"/>
              </a:rPr>
              <a:t> Η διενέργεια των αποσβέσεων για κάθε έτος είναι υποχρεωτική ανεξάρτητα αν κατά τη χρήση προκύπτει καθαρό κέρδος ή ζημία. </a:t>
            </a:r>
          </a:p>
          <a:p>
            <a:pPr>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β)</a:t>
            </a:r>
            <a:r>
              <a:rPr lang="el-GR" sz="2000" dirty="0">
                <a:latin typeface="Times New Roman" pitchFamily="18" charset="0"/>
              </a:rPr>
              <a:t> Τα ποσοστά αποσβέσεων καθορίζονται· από τις διατάξεις της νομοθεσίας. </a:t>
            </a:r>
          </a:p>
          <a:p>
            <a:pPr>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γ)</a:t>
            </a:r>
            <a:r>
              <a:rPr lang="el-GR" sz="2000" dirty="0">
                <a:latin typeface="Times New Roman" pitchFamily="18" charset="0"/>
              </a:rPr>
              <a:t> Οι αποσβέσεις διενεργούνται με τη σταθερή μέθοδο απόσβεσης, εκτός από τα καινούργια μηχανήματα τα οποία οι βιομηχανίες, βιοτεχνίες, μεταλλεία, λατομεία αγοράζουν, για τα οποία οι αποσβέσεις διενεργούνται με τη φθίνουσα μέθοδο. </a:t>
            </a:r>
          </a:p>
          <a:p>
            <a:pPr>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δ)</a:t>
            </a:r>
            <a:r>
              <a:rPr lang="el-GR" sz="2000" dirty="0">
                <a:latin typeface="Times New Roman" pitchFamily="18" charset="0"/>
              </a:rPr>
              <a:t> Οι αποσβέσεις πρέπει να καταχωρηθούν στα λογιστικά βιβλία. </a:t>
            </a:r>
          </a:p>
          <a:p>
            <a:pPr>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ε)</a:t>
            </a:r>
            <a:r>
              <a:rPr lang="el-GR" sz="2000" dirty="0">
                <a:latin typeface="Times New Roman" pitchFamily="18" charset="0"/>
              </a:rPr>
              <a:t> Ο υπολογισμός των αποσβέσεων γίνεται από τη χρονική στιγμή που το πάγιο αρχίζει να χρησιμοποιείται ή να λειτουργεί. Εάν το πάγιο χρησιμοποιηθεί ή λειτουργήσει κατά τη διάρκεια της χρήσεως οι αποσβέσεις υπολογίζονται με δωδεκατημόρια. </a:t>
            </a:r>
          </a:p>
          <a:p>
            <a:pPr>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στ)</a:t>
            </a:r>
            <a:r>
              <a:rPr lang="el-GR" sz="2000" dirty="0">
                <a:latin typeface="Times New Roman" pitchFamily="18" charset="0"/>
              </a:rPr>
              <a:t> Οι αποσβέσεις των παγίων στοιχείων που παραμένουν σε αδράνεια πέραν των έξι (6) μηνών υπολογίζονται με μειωμένους συντελεστές. </a:t>
            </a:r>
          </a:p>
          <a:p>
            <a:pPr>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ζ)</a:t>
            </a:r>
            <a:r>
              <a:rPr lang="el-GR" sz="2000" dirty="0">
                <a:latin typeface="Times New Roman" pitchFamily="18" charset="0"/>
              </a:rPr>
              <a:t> Οι αποσβέσεις των παγίων στοιχείων αναλύονται στην απογραφή.</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9090">
                                            <p:txEl>
                                              <p:pRg st="1" end="1"/>
                                            </p:txEl>
                                          </p:spTgt>
                                        </p:tgtEl>
                                        <p:attrNameLst>
                                          <p:attrName>style.visibility</p:attrName>
                                        </p:attrNameLst>
                                      </p:cBhvr>
                                      <p:to>
                                        <p:strVal val="visible"/>
                                      </p:to>
                                    </p:set>
                                    <p:anim calcmode="lin" valueType="num">
                                      <p:cBhvr>
                                        <p:cTn id="7" dur="2000" fill="hold"/>
                                        <p:tgtEl>
                                          <p:spTgt spid="89090">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89090">
                                            <p:txEl>
                                              <p:pRg st="1" end="1"/>
                                            </p:txEl>
                                          </p:spTgt>
                                        </p:tgtEl>
                                        <p:attrNameLst>
                                          <p:attrName>ppt_h</p:attrName>
                                        </p:attrNameLst>
                                      </p:cBhvr>
                                      <p:tavLst>
                                        <p:tav tm="0">
                                          <p:val>
                                            <p:fltVal val="0"/>
                                          </p:val>
                                        </p:tav>
                                        <p:tav tm="100000">
                                          <p:val>
                                            <p:strVal val="#ppt_h"/>
                                          </p:val>
                                        </p:tav>
                                      </p:tavLst>
                                    </p:anim>
                                    <p:animEffect transition="in" filter="fade">
                                      <p:cBhvr>
                                        <p:cTn id="9" dur="2000"/>
                                        <p:tgtEl>
                                          <p:spTgt spid="89090">
                                            <p:txEl>
                                              <p:pRg st="1" end="1"/>
                                            </p:txEl>
                                          </p:spTgt>
                                        </p:tgtEl>
                                      </p:cBhvr>
                                    </p:animEffec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89090">
                                            <p:txEl>
                                              <p:pRg st="3" end="3"/>
                                            </p:txEl>
                                          </p:spTgt>
                                        </p:tgtEl>
                                        <p:attrNameLst>
                                          <p:attrName>style.visibility</p:attrName>
                                        </p:attrNameLst>
                                      </p:cBhvr>
                                      <p:to>
                                        <p:strVal val="visible"/>
                                      </p:to>
                                    </p:set>
                                    <p:anim calcmode="lin" valueType="num">
                                      <p:cBhvr additive="base">
                                        <p:cTn id="13" dur="2000" fill="hold"/>
                                        <p:tgtEl>
                                          <p:spTgt spid="89090">
                                            <p:txEl>
                                              <p:pRg st="3" end="3"/>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89090">
                                            <p:txEl>
                                              <p:pRg st="3" end="3"/>
                                            </p:txEl>
                                          </p:spTgt>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2" presetClass="entr" presetSubtype="4" fill="hold" nodeType="afterEffect">
                                  <p:stCondLst>
                                    <p:cond delay="0"/>
                                  </p:stCondLst>
                                  <p:childTnLst>
                                    <p:set>
                                      <p:cBhvr>
                                        <p:cTn id="17" dur="1" fill="hold">
                                          <p:stCondLst>
                                            <p:cond delay="0"/>
                                          </p:stCondLst>
                                        </p:cTn>
                                        <p:tgtEl>
                                          <p:spTgt spid="89090">
                                            <p:txEl>
                                              <p:pRg st="5" end="5"/>
                                            </p:txEl>
                                          </p:spTgt>
                                        </p:tgtEl>
                                        <p:attrNameLst>
                                          <p:attrName>style.visibility</p:attrName>
                                        </p:attrNameLst>
                                      </p:cBhvr>
                                      <p:to>
                                        <p:strVal val="visible"/>
                                      </p:to>
                                    </p:set>
                                    <p:anim calcmode="lin" valueType="num">
                                      <p:cBhvr additive="base">
                                        <p:cTn id="18" dur="2000" fill="hold"/>
                                        <p:tgtEl>
                                          <p:spTgt spid="89090">
                                            <p:txEl>
                                              <p:pRg st="5" end="5"/>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89090">
                                            <p:txEl>
                                              <p:pRg st="5" end="5"/>
                                            </p:txEl>
                                          </p:spTgt>
                                        </p:tgtEl>
                                        <p:attrNameLst>
                                          <p:attrName>ppt_y</p:attrName>
                                        </p:attrNameLst>
                                      </p:cBhvr>
                                      <p:tavLst>
                                        <p:tav tm="0">
                                          <p:val>
                                            <p:strVal val="1+#ppt_h/2"/>
                                          </p:val>
                                        </p:tav>
                                        <p:tav tm="100000">
                                          <p:val>
                                            <p:strVal val="#ppt_y"/>
                                          </p:val>
                                        </p:tav>
                                      </p:tavLst>
                                    </p:anim>
                                  </p:childTnLst>
                                </p:cTn>
                              </p:par>
                            </p:childTnLst>
                          </p:cTn>
                        </p:par>
                        <p:par>
                          <p:cTn id="20" fill="hold">
                            <p:stCondLst>
                              <p:cond delay="6000"/>
                            </p:stCondLst>
                            <p:childTnLst>
                              <p:par>
                                <p:cTn id="21" presetID="2" presetClass="entr" presetSubtype="4" fill="hold" nodeType="afterEffect">
                                  <p:stCondLst>
                                    <p:cond delay="0"/>
                                  </p:stCondLst>
                                  <p:childTnLst>
                                    <p:set>
                                      <p:cBhvr>
                                        <p:cTn id="22" dur="1" fill="hold">
                                          <p:stCondLst>
                                            <p:cond delay="0"/>
                                          </p:stCondLst>
                                        </p:cTn>
                                        <p:tgtEl>
                                          <p:spTgt spid="89090">
                                            <p:txEl>
                                              <p:pRg st="6" end="6"/>
                                            </p:txEl>
                                          </p:spTgt>
                                        </p:tgtEl>
                                        <p:attrNameLst>
                                          <p:attrName>style.visibility</p:attrName>
                                        </p:attrNameLst>
                                      </p:cBhvr>
                                      <p:to>
                                        <p:strVal val="visible"/>
                                      </p:to>
                                    </p:set>
                                    <p:anim calcmode="lin" valueType="num">
                                      <p:cBhvr additive="base">
                                        <p:cTn id="23" dur="2000" fill="hold"/>
                                        <p:tgtEl>
                                          <p:spTgt spid="89090">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89090">
                                            <p:txEl>
                                              <p:pRg st="6" end="6"/>
                                            </p:txEl>
                                          </p:spTgt>
                                        </p:tgtEl>
                                        <p:attrNameLst>
                                          <p:attrName>ppt_y</p:attrName>
                                        </p:attrNameLst>
                                      </p:cBhvr>
                                      <p:tavLst>
                                        <p:tav tm="0">
                                          <p:val>
                                            <p:strVal val="1+#ppt_h/2"/>
                                          </p:val>
                                        </p:tav>
                                        <p:tav tm="100000">
                                          <p:val>
                                            <p:strVal val="#ppt_y"/>
                                          </p:val>
                                        </p:tav>
                                      </p:tavLst>
                                    </p:anim>
                                  </p:childTnLst>
                                </p:cTn>
                              </p:par>
                            </p:childTnLst>
                          </p:cTn>
                        </p:par>
                        <p:par>
                          <p:cTn id="25" fill="hold">
                            <p:stCondLst>
                              <p:cond delay="8000"/>
                            </p:stCondLst>
                            <p:childTnLst>
                              <p:par>
                                <p:cTn id="26" presetID="2" presetClass="entr" presetSubtype="4" fill="hold" nodeType="afterEffect">
                                  <p:stCondLst>
                                    <p:cond delay="0"/>
                                  </p:stCondLst>
                                  <p:childTnLst>
                                    <p:set>
                                      <p:cBhvr>
                                        <p:cTn id="27" dur="1" fill="hold">
                                          <p:stCondLst>
                                            <p:cond delay="0"/>
                                          </p:stCondLst>
                                        </p:cTn>
                                        <p:tgtEl>
                                          <p:spTgt spid="89090">
                                            <p:txEl>
                                              <p:pRg st="7" end="7"/>
                                            </p:txEl>
                                          </p:spTgt>
                                        </p:tgtEl>
                                        <p:attrNameLst>
                                          <p:attrName>style.visibility</p:attrName>
                                        </p:attrNameLst>
                                      </p:cBhvr>
                                      <p:to>
                                        <p:strVal val="visible"/>
                                      </p:to>
                                    </p:set>
                                    <p:anim calcmode="lin" valueType="num">
                                      <p:cBhvr additive="base">
                                        <p:cTn id="28" dur="2000" fill="hold"/>
                                        <p:tgtEl>
                                          <p:spTgt spid="89090">
                                            <p:txEl>
                                              <p:pRg st="7" end="7"/>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89090">
                                            <p:txEl>
                                              <p:pRg st="7" end="7"/>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0"/>
                            </p:stCondLst>
                            <p:childTnLst>
                              <p:par>
                                <p:cTn id="31" presetID="2" presetClass="entr" presetSubtype="4" fill="hold" nodeType="afterEffect">
                                  <p:stCondLst>
                                    <p:cond delay="0"/>
                                  </p:stCondLst>
                                  <p:childTnLst>
                                    <p:set>
                                      <p:cBhvr>
                                        <p:cTn id="32" dur="1" fill="hold">
                                          <p:stCondLst>
                                            <p:cond delay="0"/>
                                          </p:stCondLst>
                                        </p:cTn>
                                        <p:tgtEl>
                                          <p:spTgt spid="89090">
                                            <p:txEl>
                                              <p:pRg st="8" end="8"/>
                                            </p:txEl>
                                          </p:spTgt>
                                        </p:tgtEl>
                                        <p:attrNameLst>
                                          <p:attrName>style.visibility</p:attrName>
                                        </p:attrNameLst>
                                      </p:cBhvr>
                                      <p:to>
                                        <p:strVal val="visible"/>
                                      </p:to>
                                    </p:set>
                                    <p:anim calcmode="lin" valueType="num">
                                      <p:cBhvr additive="base">
                                        <p:cTn id="33" dur="2000" fill="hold"/>
                                        <p:tgtEl>
                                          <p:spTgt spid="89090">
                                            <p:txEl>
                                              <p:pRg st="8" end="8"/>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89090">
                                            <p:txEl>
                                              <p:pRg st="8" end="8"/>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2000"/>
                            </p:stCondLst>
                            <p:childTnLst>
                              <p:par>
                                <p:cTn id="36" presetID="2" presetClass="entr" presetSubtype="4" fill="hold" nodeType="afterEffect">
                                  <p:stCondLst>
                                    <p:cond delay="0"/>
                                  </p:stCondLst>
                                  <p:childTnLst>
                                    <p:set>
                                      <p:cBhvr>
                                        <p:cTn id="37" dur="1" fill="hold">
                                          <p:stCondLst>
                                            <p:cond delay="0"/>
                                          </p:stCondLst>
                                        </p:cTn>
                                        <p:tgtEl>
                                          <p:spTgt spid="89090">
                                            <p:txEl>
                                              <p:pRg st="9" end="9"/>
                                            </p:txEl>
                                          </p:spTgt>
                                        </p:tgtEl>
                                        <p:attrNameLst>
                                          <p:attrName>style.visibility</p:attrName>
                                        </p:attrNameLst>
                                      </p:cBhvr>
                                      <p:to>
                                        <p:strVal val="visible"/>
                                      </p:to>
                                    </p:set>
                                    <p:anim calcmode="lin" valueType="num">
                                      <p:cBhvr additive="base">
                                        <p:cTn id="38" dur="2000" fill="hold"/>
                                        <p:tgtEl>
                                          <p:spTgt spid="89090">
                                            <p:txEl>
                                              <p:pRg st="9" end="9"/>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89090">
                                            <p:txEl>
                                              <p:pRg st="9" end="9"/>
                                            </p:txEl>
                                          </p:spTgt>
                                        </p:tgtEl>
                                        <p:attrNameLst>
                                          <p:attrName>ppt_y</p:attrName>
                                        </p:attrNameLst>
                                      </p:cBhvr>
                                      <p:tavLst>
                                        <p:tav tm="0">
                                          <p:val>
                                            <p:strVal val="1+#ppt_h/2"/>
                                          </p:val>
                                        </p:tav>
                                        <p:tav tm="100000">
                                          <p:val>
                                            <p:strVal val="#ppt_y"/>
                                          </p:val>
                                        </p:tav>
                                      </p:tavLst>
                                    </p:anim>
                                  </p:childTnLst>
                                </p:cTn>
                              </p:par>
                            </p:childTnLst>
                          </p:cTn>
                        </p:par>
                        <p:par>
                          <p:cTn id="40" fill="hold">
                            <p:stCondLst>
                              <p:cond delay="14000"/>
                            </p:stCondLst>
                            <p:childTnLst>
                              <p:par>
                                <p:cTn id="41" presetID="2" presetClass="entr" presetSubtype="4" fill="hold" nodeType="afterEffect">
                                  <p:stCondLst>
                                    <p:cond delay="0"/>
                                  </p:stCondLst>
                                  <p:childTnLst>
                                    <p:set>
                                      <p:cBhvr>
                                        <p:cTn id="42" dur="1" fill="hold">
                                          <p:stCondLst>
                                            <p:cond delay="0"/>
                                          </p:stCondLst>
                                        </p:cTn>
                                        <p:tgtEl>
                                          <p:spTgt spid="89090">
                                            <p:txEl>
                                              <p:pRg st="10" end="10"/>
                                            </p:txEl>
                                          </p:spTgt>
                                        </p:tgtEl>
                                        <p:attrNameLst>
                                          <p:attrName>style.visibility</p:attrName>
                                        </p:attrNameLst>
                                      </p:cBhvr>
                                      <p:to>
                                        <p:strVal val="visible"/>
                                      </p:to>
                                    </p:set>
                                    <p:anim calcmode="lin" valueType="num">
                                      <p:cBhvr additive="base">
                                        <p:cTn id="43" dur="2000" fill="hold"/>
                                        <p:tgtEl>
                                          <p:spTgt spid="89090">
                                            <p:txEl>
                                              <p:pRg st="10" end="10"/>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89090">
                                            <p:txEl>
                                              <p:pRg st="10" end="10"/>
                                            </p:txEl>
                                          </p:spTgt>
                                        </p:tgtEl>
                                        <p:attrNameLst>
                                          <p:attrName>ppt_y</p:attrName>
                                        </p:attrNameLst>
                                      </p:cBhvr>
                                      <p:tavLst>
                                        <p:tav tm="0">
                                          <p:val>
                                            <p:strVal val="1+#ppt_h/2"/>
                                          </p:val>
                                        </p:tav>
                                        <p:tav tm="100000">
                                          <p:val>
                                            <p:strVal val="#ppt_y"/>
                                          </p:val>
                                        </p:tav>
                                      </p:tavLst>
                                    </p:anim>
                                  </p:childTnLst>
                                </p:cTn>
                              </p:par>
                            </p:childTnLst>
                          </p:cTn>
                        </p:par>
                        <p:par>
                          <p:cTn id="45" fill="hold">
                            <p:stCondLst>
                              <p:cond delay="16000"/>
                            </p:stCondLst>
                            <p:childTnLst>
                              <p:par>
                                <p:cTn id="46" presetID="2" presetClass="entr" presetSubtype="4" fill="hold" nodeType="afterEffect">
                                  <p:stCondLst>
                                    <p:cond delay="0"/>
                                  </p:stCondLst>
                                  <p:childTnLst>
                                    <p:set>
                                      <p:cBhvr>
                                        <p:cTn id="47" dur="1" fill="hold">
                                          <p:stCondLst>
                                            <p:cond delay="0"/>
                                          </p:stCondLst>
                                        </p:cTn>
                                        <p:tgtEl>
                                          <p:spTgt spid="89090">
                                            <p:txEl>
                                              <p:pRg st="11" end="11"/>
                                            </p:txEl>
                                          </p:spTgt>
                                        </p:tgtEl>
                                        <p:attrNameLst>
                                          <p:attrName>style.visibility</p:attrName>
                                        </p:attrNameLst>
                                      </p:cBhvr>
                                      <p:to>
                                        <p:strVal val="visible"/>
                                      </p:to>
                                    </p:set>
                                    <p:anim calcmode="lin" valueType="num">
                                      <p:cBhvr additive="base">
                                        <p:cTn id="48" dur="2000" fill="hold"/>
                                        <p:tgtEl>
                                          <p:spTgt spid="89090">
                                            <p:txEl>
                                              <p:pRg st="11" end="11"/>
                                            </p:txEl>
                                          </p:spTgt>
                                        </p:tgtEl>
                                        <p:attrNameLst>
                                          <p:attrName>ppt_x</p:attrName>
                                        </p:attrNameLst>
                                      </p:cBhvr>
                                      <p:tavLst>
                                        <p:tav tm="0">
                                          <p:val>
                                            <p:strVal val="#ppt_x"/>
                                          </p:val>
                                        </p:tav>
                                        <p:tav tm="100000">
                                          <p:val>
                                            <p:strVal val="#ppt_x"/>
                                          </p:val>
                                        </p:tav>
                                      </p:tavLst>
                                    </p:anim>
                                    <p:anim calcmode="lin" valueType="num">
                                      <p:cBhvr additive="base">
                                        <p:cTn id="49" dur="2000" fill="hold"/>
                                        <p:tgtEl>
                                          <p:spTgt spid="89090">
                                            <p:txEl>
                                              <p:pRg st="11" end="11"/>
                                            </p:txEl>
                                          </p:spTgt>
                                        </p:tgtEl>
                                        <p:attrNameLst>
                                          <p:attrName>ppt_y</p:attrName>
                                        </p:attrNameLst>
                                      </p:cBhvr>
                                      <p:tavLst>
                                        <p:tav tm="0">
                                          <p:val>
                                            <p:strVal val="1+#ppt_h/2"/>
                                          </p:val>
                                        </p:tav>
                                        <p:tav tm="100000">
                                          <p:val>
                                            <p:strVal val="#ppt_y"/>
                                          </p:val>
                                        </p:tav>
                                      </p:tavLst>
                                    </p:anim>
                                  </p:childTnLst>
                                </p:cTn>
                              </p:par>
                            </p:childTnLst>
                          </p:cTn>
                        </p:par>
                        <p:par>
                          <p:cTn id="50" fill="hold">
                            <p:stCondLst>
                              <p:cond delay="18000"/>
                            </p:stCondLst>
                            <p:childTnLst>
                              <p:par>
                                <p:cTn id="51" presetID="3" presetClass="exit" presetSubtype="10" fill="hold" nodeType="afterEffect">
                                  <p:stCondLst>
                                    <p:cond delay="10000"/>
                                  </p:stCondLst>
                                  <p:childTnLst>
                                    <p:animEffect transition="out" filter="blinds(horizontal)">
                                      <p:cBhvr>
                                        <p:cTn id="52" dur="2000"/>
                                        <p:tgtEl>
                                          <p:spTgt spid="89090">
                                            <p:txEl>
                                              <p:pRg st="1" end="1"/>
                                            </p:txEl>
                                          </p:spTgt>
                                        </p:tgtEl>
                                      </p:cBhvr>
                                    </p:animEffect>
                                    <p:set>
                                      <p:cBhvr>
                                        <p:cTn id="53" dur="1" fill="hold">
                                          <p:stCondLst>
                                            <p:cond delay="1999"/>
                                          </p:stCondLst>
                                        </p:cTn>
                                        <p:tgtEl>
                                          <p:spTgt spid="89090">
                                            <p:txEl>
                                              <p:pRg st="1" end="1"/>
                                            </p:txEl>
                                          </p:spTgt>
                                        </p:tgtEl>
                                        <p:attrNameLst>
                                          <p:attrName>style.visibility</p:attrName>
                                        </p:attrNameLst>
                                      </p:cBhvr>
                                      <p:to>
                                        <p:strVal val="hidden"/>
                                      </p:to>
                                    </p:set>
                                  </p:childTnLst>
                                </p:cTn>
                              </p:par>
                            </p:childTnLst>
                          </p:cTn>
                        </p:par>
                        <p:par>
                          <p:cTn id="54" fill="hold">
                            <p:stCondLst>
                              <p:cond delay="30000"/>
                            </p:stCondLst>
                            <p:childTnLst>
                              <p:par>
                                <p:cTn id="55" presetID="3" presetClass="exit" presetSubtype="10" fill="hold" nodeType="afterEffect">
                                  <p:stCondLst>
                                    <p:cond delay="0"/>
                                  </p:stCondLst>
                                  <p:childTnLst>
                                    <p:animEffect transition="out" filter="blinds(horizontal)">
                                      <p:cBhvr>
                                        <p:cTn id="56" dur="2000"/>
                                        <p:tgtEl>
                                          <p:spTgt spid="89090">
                                            <p:txEl>
                                              <p:pRg st="3" end="3"/>
                                            </p:txEl>
                                          </p:spTgt>
                                        </p:tgtEl>
                                      </p:cBhvr>
                                    </p:animEffect>
                                    <p:set>
                                      <p:cBhvr>
                                        <p:cTn id="57" dur="1" fill="hold">
                                          <p:stCondLst>
                                            <p:cond delay="1999"/>
                                          </p:stCondLst>
                                        </p:cTn>
                                        <p:tgtEl>
                                          <p:spTgt spid="89090">
                                            <p:txEl>
                                              <p:pRg st="3" end="3"/>
                                            </p:txEl>
                                          </p:spTgt>
                                        </p:tgtEl>
                                        <p:attrNameLst>
                                          <p:attrName>style.visibility</p:attrName>
                                        </p:attrNameLst>
                                      </p:cBhvr>
                                      <p:to>
                                        <p:strVal val="hidden"/>
                                      </p:to>
                                    </p:set>
                                  </p:childTnLst>
                                </p:cTn>
                              </p:par>
                            </p:childTnLst>
                          </p:cTn>
                        </p:par>
                        <p:par>
                          <p:cTn id="58" fill="hold">
                            <p:stCondLst>
                              <p:cond delay="32000"/>
                            </p:stCondLst>
                            <p:childTnLst>
                              <p:par>
                                <p:cTn id="59" presetID="3" presetClass="exit" presetSubtype="10" fill="hold" nodeType="afterEffect">
                                  <p:stCondLst>
                                    <p:cond delay="0"/>
                                  </p:stCondLst>
                                  <p:childTnLst>
                                    <p:animEffect transition="out" filter="blinds(horizontal)">
                                      <p:cBhvr>
                                        <p:cTn id="60" dur="2000"/>
                                        <p:tgtEl>
                                          <p:spTgt spid="89090">
                                            <p:txEl>
                                              <p:pRg st="5" end="5"/>
                                            </p:txEl>
                                          </p:spTgt>
                                        </p:tgtEl>
                                      </p:cBhvr>
                                    </p:animEffect>
                                    <p:set>
                                      <p:cBhvr>
                                        <p:cTn id="61" dur="1" fill="hold">
                                          <p:stCondLst>
                                            <p:cond delay="1999"/>
                                          </p:stCondLst>
                                        </p:cTn>
                                        <p:tgtEl>
                                          <p:spTgt spid="89090">
                                            <p:txEl>
                                              <p:pRg st="5" end="5"/>
                                            </p:txEl>
                                          </p:spTgt>
                                        </p:tgtEl>
                                        <p:attrNameLst>
                                          <p:attrName>style.visibility</p:attrName>
                                        </p:attrNameLst>
                                      </p:cBhvr>
                                      <p:to>
                                        <p:strVal val="hidden"/>
                                      </p:to>
                                    </p:set>
                                  </p:childTnLst>
                                </p:cTn>
                              </p:par>
                              <p:par>
                                <p:cTn id="62" presetID="3" presetClass="exit" presetSubtype="10" fill="hold" nodeType="withEffect">
                                  <p:stCondLst>
                                    <p:cond delay="0"/>
                                  </p:stCondLst>
                                  <p:childTnLst>
                                    <p:animEffect transition="out" filter="blinds(horizontal)">
                                      <p:cBhvr>
                                        <p:cTn id="63" dur="2000"/>
                                        <p:tgtEl>
                                          <p:spTgt spid="89090">
                                            <p:txEl>
                                              <p:pRg st="6" end="6"/>
                                            </p:txEl>
                                          </p:spTgt>
                                        </p:tgtEl>
                                      </p:cBhvr>
                                    </p:animEffect>
                                    <p:set>
                                      <p:cBhvr>
                                        <p:cTn id="64" dur="1" fill="hold">
                                          <p:stCondLst>
                                            <p:cond delay="1999"/>
                                          </p:stCondLst>
                                        </p:cTn>
                                        <p:tgtEl>
                                          <p:spTgt spid="89090">
                                            <p:txEl>
                                              <p:pRg st="6" end="6"/>
                                            </p:txEl>
                                          </p:spTgt>
                                        </p:tgtEl>
                                        <p:attrNameLst>
                                          <p:attrName>style.visibility</p:attrName>
                                        </p:attrNameLst>
                                      </p:cBhvr>
                                      <p:to>
                                        <p:strVal val="hidden"/>
                                      </p:to>
                                    </p:set>
                                  </p:childTnLst>
                                </p:cTn>
                              </p:par>
                              <p:par>
                                <p:cTn id="65" presetID="3" presetClass="exit" presetSubtype="10" fill="hold" nodeType="withEffect">
                                  <p:stCondLst>
                                    <p:cond delay="0"/>
                                  </p:stCondLst>
                                  <p:childTnLst>
                                    <p:animEffect transition="out" filter="blinds(horizontal)">
                                      <p:cBhvr>
                                        <p:cTn id="66" dur="2000"/>
                                        <p:tgtEl>
                                          <p:spTgt spid="89090">
                                            <p:txEl>
                                              <p:pRg st="7" end="7"/>
                                            </p:txEl>
                                          </p:spTgt>
                                        </p:tgtEl>
                                      </p:cBhvr>
                                    </p:animEffect>
                                    <p:set>
                                      <p:cBhvr>
                                        <p:cTn id="67" dur="1" fill="hold">
                                          <p:stCondLst>
                                            <p:cond delay="1999"/>
                                          </p:stCondLst>
                                        </p:cTn>
                                        <p:tgtEl>
                                          <p:spTgt spid="89090">
                                            <p:txEl>
                                              <p:pRg st="7" end="7"/>
                                            </p:txEl>
                                          </p:spTgt>
                                        </p:tgtEl>
                                        <p:attrNameLst>
                                          <p:attrName>style.visibility</p:attrName>
                                        </p:attrNameLst>
                                      </p:cBhvr>
                                      <p:to>
                                        <p:strVal val="hidden"/>
                                      </p:to>
                                    </p:set>
                                  </p:childTnLst>
                                </p:cTn>
                              </p:par>
                              <p:par>
                                <p:cTn id="68" presetID="3" presetClass="exit" presetSubtype="10" fill="hold" nodeType="withEffect">
                                  <p:stCondLst>
                                    <p:cond delay="0"/>
                                  </p:stCondLst>
                                  <p:childTnLst>
                                    <p:animEffect transition="out" filter="blinds(horizontal)">
                                      <p:cBhvr>
                                        <p:cTn id="69" dur="2000"/>
                                        <p:tgtEl>
                                          <p:spTgt spid="89090">
                                            <p:txEl>
                                              <p:pRg st="8" end="8"/>
                                            </p:txEl>
                                          </p:spTgt>
                                        </p:tgtEl>
                                      </p:cBhvr>
                                    </p:animEffect>
                                    <p:set>
                                      <p:cBhvr>
                                        <p:cTn id="70" dur="1" fill="hold">
                                          <p:stCondLst>
                                            <p:cond delay="1999"/>
                                          </p:stCondLst>
                                        </p:cTn>
                                        <p:tgtEl>
                                          <p:spTgt spid="89090">
                                            <p:txEl>
                                              <p:pRg st="8" end="8"/>
                                            </p:txEl>
                                          </p:spTgt>
                                        </p:tgtEl>
                                        <p:attrNameLst>
                                          <p:attrName>style.visibility</p:attrName>
                                        </p:attrNameLst>
                                      </p:cBhvr>
                                      <p:to>
                                        <p:strVal val="hidden"/>
                                      </p:to>
                                    </p:set>
                                  </p:childTnLst>
                                </p:cTn>
                              </p:par>
                              <p:par>
                                <p:cTn id="71" presetID="3" presetClass="exit" presetSubtype="10" fill="hold" nodeType="withEffect">
                                  <p:stCondLst>
                                    <p:cond delay="0"/>
                                  </p:stCondLst>
                                  <p:childTnLst>
                                    <p:animEffect transition="out" filter="blinds(horizontal)">
                                      <p:cBhvr>
                                        <p:cTn id="72" dur="2000"/>
                                        <p:tgtEl>
                                          <p:spTgt spid="89090">
                                            <p:txEl>
                                              <p:pRg st="9" end="9"/>
                                            </p:txEl>
                                          </p:spTgt>
                                        </p:tgtEl>
                                      </p:cBhvr>
                                    </p:animEffect>
                                    <p:set>
                                      <p:cBhvr>
                                        <p:cTn id="73" dur="1" fill="hold">
                                          <p:stCondLst>
                                            <p:cond delay="1999"/>
                                          </p:stCondLst>
                                        </p:cTn>
                                        <p:tgtEl>
                                          <p:spTgt spid="89090">
                                            <p:txEl>
                                              <p:pRg st="9" end="9"/>
                                            </p:txEl>
                                          </p:spTgt>
                                        </p:tgtEl>
                                        <p:attrNameLst>
                                          <p:attrName>style.visibility</p:attrName>
                                        </p:attrNameLst>
                                      </p:cBhvr>
                                      <p:to>
                                        <p:strVal val="hidden"/>
                                      </p:to>
                                    </p:set>
                                  </p:childTnLst>
                                </p:cTn>
                              </p:par>
                              <p:par>
                                <p:cTn id="74" presetID="3" presetClass="exit" presetSubtype="10" fill="hold" nodeType="withEffect">
                                  <p:stCondLst>
                                    <p:cond delay="0"/>
                                  </p:stCondLst>
                                  <p:childTnLst>
                                    <p:animEffect transition="out" filter="blinds(horizontal)">
                                      <p:cBhvr>
                                        <p:cTn id="75" dur="2000"/>
                                        <p:tgtEl>
                                          <p:spTgt spid="89090">
                                            <p:txEl>
                                              <p:pRg st="10" end="10"/>
                                            </p:txEl>
                                          </p:spTgt>
                                        </p:tgtEl>
                                      </p:cBhvr>
                                    </p:animEffect>
                                    <p:set>
                                      <p:cBhvr>
                                        <p:cTn id="76" dur="1" fill="hold">
                                          <p:stCondLst>
                                            <p:cond delay="1999"/>
                                          </p:stCondLst>
                                        </p:cTn>
                                        <p:tgtEl>
                                          <p:spTgt spid="89090">
                                            <p:txEl>
                                              <p:pRg st="10" end="10"/>
                                            </p:txEl>
                                          </p:spTgt>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2000"/>
                                        <p:tgtEl>
                                          <p:spTgt spid="89090">
                                            <p:txEl>
                                              <p:pRg st="11" end="11"/>
                                            </p:txEl>
                                          </p:spTgt>
                                        </p:tgtEl>
                                      </p:cBhvr>
                                    </p:animEffect>
                                    <p:set>
                                      <p:cBhvr>
                                        <p:cTn id="79" dur="1" fill="hold">
                                          <p:stCondLst>
                                            <p:cond delay="1999"/>
                                          </p:stCondLst>
                                        </p:cTn>
                                        <p:tgtEl>
                                          <p:spTgt spid="89090">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0" y="0"/>
            <a:ext cx="9036496" cy="6858000"/>
          </a:xfrm>
        </p:spPr>
        <p:txBody>
          <a:bodyPr/>
          <a:lstStyle/>
          <a:p>
            <a:pPr>
              <a:lnSpc>
                <a:spcPct val="80000"/>
              </a:lnSpc>
              <a:buFontTx/>
              <a:buNone/>
            </a:pPr>
            <a:r>
              <a:rPr lang="el-GR" sz="1600" i="1" dirty="0">
                <a:latin typeface="Times New Roman" pitchFamily="18" charset="0"/>
              </a:rPr>
              <a:t>			</a:t>
            </a:r>
            <a:endParaRPr lang="en-US" sz="1600" i="1" dirty="0">
              <a:latin typeface="Times New Roman" pitchFamily="18" charset="0"/>
            </a:endParaRPr>
          </a:p>
          <a:p>
            <a:pPr>
              <a:lnSpc>
                <a:spcPct val="80000"/>
              </a:lnSpc>
              <a:buFontTx/>
              <a:buNone/>
            </a:pPr>
            <a:endParaRPr lang="en-US" sz="2000" i="1" dirty="0"/>
          </a:p>
          <a:p>
            <a:pPr algn="ctr">
              <a:lnSpc>
                <a:spcPct val="80000"/>
              </a:lnSpc>
              <a:buFontTx/>
              <a:buNone/>
            </a:pPr>
            <a:r>
              <a:rPr lang="en-US" sz="2200" b="1" dirty="0">
                <a:latin typeface="Times New Roman" pitchFamily="18" charset="0"/>
              </a:rPr>
              <a:t>	</a:t>
            </a:r>
            <a:r>
              <a:rPr lang="el-GR" sz="2400" b="1" u="sng" dirty="0">
                <a:solidFill>
                  <a:srgbClr val="7030A0"/>
                </a:solidFill>
                <a:latin typeface="Times New Roman" pitchFamily="18" charset="0"/>
              </a:rPr>
              <a:t>Επιχορήγηση επενδύσεων</a:t>
            </a:r>
          </a:p>
          <a:p>
            <a:pPr>
              <a:lnSpc>
                <a:spcPct val="80000"/>
              </a:lnSpc>
              <a:buFontTx/>
              <a:buNone/>
            </a:pPr>
            <a:r>
              <a:rPr lang="el-GR" sz="2200" b="1" u="sng" dirty="0">
                <a:latin typeface="Times New Roman" pitchFamily="18" charset="0"/>
              </a:rPr>
              <a:t> </a:t>
            </a:r>
          </a:p>
          <a:p>
            <a:pPr algn="just">
              <a:lnSpc>
                <a:spcPct val="80000"/>
              </a:lnSpc>
              <a:buFontTx/>
              <a:buNone/>
            </a:pPr>
            <a:r>
              <a:rPr lang="en-US" sz="2000" b="1" dirty="0">
                <a:latin typeface="Times New Roman" pitchFamily="18" charset="0"/>
              </a:rPr>
              <a:t>	</a:t>
            </a:r>
            <a:r>
              <a:rPr lang="el-GR" sz="2000" b="1" i="1" dirty="0">
                <a:latin typeface="Times New Roman" pitchFamily="18" charset="0"/>
              </a:rPr>
              <a:t>Βάσει της Eλληνικής νομοθεσίας</a:t>
            </a:r>
            <a:r>
              <a:rPr lang="el-GR" sz="2000" i="1" dirty="0">
                <a:latin typeface="Times New Roman" pitchFamily="18" charset="0"/>
              </a:rPr>
              <a:t>.</a:t>
            </a:r>
            <a:r>
              <a:rPr lang="el-GR" sz="2000" dirty="0">
                <a:latin typeface="Times New Roman" pitchFamily="18" charset="0"/>
              </a:rPr>
              <a:t> Βάσει του Ε.Γ.Λ.Σ. οι εισπραττόμενες επιδοτήσεις-επιχορηγήσεις που οι επιχειρήσεις λαμβάνουν από το Ελληvικό Δημόσιο, από την Ευρωπαϊκή Ένωση, από τον ΕΟΜΜΕΧ, από τα Μ.Ο.Π. κ.λ</a:t>
            </a:r>
            <a:r>
              <a:rPr lang="en-US" sz="2000" dirty="0">
                <a:latin typeface="Times New Roman" pitchFamily="18" charset="0"/>
              </a:rPr>
              <a:t>.</a:t>
            </a:r>
            <a:r>
              <a:rPr lang="el-GR" sz="2000" dirty="0">
                <a:latin typeface="Times New Roman" pitchFamily="18" charset="0"/>
              </a:rPr>
              <a:t>π. για την πραγματοποίηση πάγιων επενδύσεων καταχωρούνται στα ίδια κεφάλαια και συγκεκριμένα στο λογαριασμό 41.10 "Αποθεματικά-Επιχορηγήσεις" όπου αποσβένονται ανάλογα με το επιχορηγηθέν πάγιο.</a:t>
            </a:r>
          </a:p>
          <a:p>
            <a:pPr algn="just">
              <a:lnSpc>
                <a:spcPct val="80000"/>
              </a:lnSpc>
              <a:buFontTx/>
              <a:buNone/>
            </a:pPr>
            <a:r>
              <a:rPr lang="en-US" sz="2000" dirty="0">
                <a:latin typeface="Times New Roman" pitchFamily="18" charset="0"/>
              </a:rPr>
              <a:t>	</a:t>
            </a:r>
            <a:r>
              <a:rPr lang="el-GR" sz="2000" dirty="0">
                <a:latin typeface="Times New Roman" pitchFamily="18" charset="0"/>
              </a:rPr>
              <a:t>Οι αποσβέσεις των άνω επιχορηγηθέντων παγίων καταχωρούνται στους οικείους υπολογαριασμούς του 66 "Αποσβέσεις παγίων στοιχείων ενσωματούμενες στο λειτουργικό κόστος" και ενδεχομένως και στους οικείους υπολογαριασμούς του 85 "Αποσβέσεις παγίων στοιχείων μη ενσωματούμενες στο λειτουργικό κόστος", αν συντρέχουν οι σχετικές προϋποθέσεις και διενεργούνται και πρόσθετες αποσβέσεις. </a:t>
            </a:r>
          </a:p>
          <a:p>
            <a:pPr algn="just">
              <a:lnSpc>
                <a:spcPct val="80000"/>
              </a:lnSpc>
              <a:buFontTx/>
              <a:buNone/>
            </a:pPr>
            <a:r>
              <a:rPr lang="en-US" sz="2000" dirty="0">
                <a:latin typeface="Times New Roman" pitchFamily="18" charset="0"/>
              </a:rPr>
              <a:t>	</a:t>
            </a:r>
            <a:r>
              <a:rPr lang="el-GR" sz="2000" dirty="0">
                <a:latin typeface="Times New Roman" pitchFamily="18" charset="0"/>
              </a:rPr>
              <a:t>Για να μην επηρεάζονται τα φορολογητέα κέρδη, στο τέλος κάθε χρήσεως μεταφέρεται από το λογαριασμό 41.10, στον αποτελεσματικό λογαριασμό 81.01.05 "αναλογούσες στη χρήση επιχορηγήσεις πάγιων επενδύσεων", ποσό ίσο με τις τακτικές και πρόσθετες αποσβέσεις παγίων στοιχείων, που διενεργήθηκαν και καταχωρήθηκαν σε χρέωση των λογαριασμών 66 "Αποσβέσεις πάγιων στοιχείων ενσωματούμενες στο λειτουργικό κόστος" και 85 "Αποσβέσεις πάγιων στοιχείων μη ενσωματωμένες στο λειτουργικό κόστος", οι οποίες αντιστοιχούν στην αξία των αποσβέσιμων πάγιων στοιχείων που χρηματοδοτήθηκαν με τα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8066">
                                            <p:txEl>
                                              <p:pRg st="2" end="2"/>
                                            </p:txEl>
                                          </p:spTgt>
                                        </p:tgtEl>
                                        <p:attrNameLst>
                                          <p:attrName>style.visibility</p:attrName>
                                        </p:attrNameLst>
                                      </p:cBhvr>
                                      <p:to>
                                        <p:strVal val="visible"/>
                                      </p:to>
                                    </p:set>
                                    <p:anim calcmode="lin" valueType="num">
                                      <p:cBhvr>
                                        <p:cTn id="7" dur="2000" fill="hold"/>
                                        <p:tgtEl>
                                          <p:spTgt spid="88066">
                                            <p:txEl>
                                              <p:pRg st="2" end="2"/>
                                            </p:txEl>
                                          </p:spTgt>
                                        </p:tgtEl>
                                        <p:attrNameLst>
                                          <p:attrName>ppt_w</p:attrName>
                                        </p:attrNameLst>
                                      </p:cBhvr>
                                      <p:tavLst>
                                        <p:tav tm="0">
                                          <p:val>
                                            <p:fltVal val="0"/>
                                          </p:val>
                                        </p:tav>
                                        <p:tav tm="100000">
                                          <p:val>
                                            <p:strVal val="#ppt_w"/>
                                          </p:val>
                                        </p:tav>
                                      </p:tavLst>
                                    </p:anim>
                                    <p:anim calcmode="lin" valueType="num">
                                      <p:cBhvr>
                                        <p:cTn id="8" dur="2000" fill="hold"/>
                                        <p:tgtEl>
                                          <p:spTgt spid="88066">
                                            <p:txEl>
                                              <p:pRg st="2" end="2"/>
                                            </p:txEl>
                                          </p:spTgt>
                                        </p:tgtEl>
                                        <p:attrNameLst>
                                          <p:attrName>ppt_h</p:attrName>
                                        </p:attrNameLst>
                                      </p:cBhvr>
                                      <p:tavLst>
                                        <p:tav tm="0">
                                          <p:val>
                                            <p:fltVal val="0"/>
                                          </p:val>
                                        </p:tav>
                                        <p:tav tm="100000">
                                          <p:val>
                                            <p:strVal val="#ppt_h"/>
                                          </p:val>
                                        </p:tav>
                                      </p:tavLst>
                                    </p:anim>
                                    <p:animEffect transition="in" filter="fade">
                                      <p:cBhvr>
                                        <p:cTn id="9" dur="2000"/>
                                        <p:tgtEl>
                                          <p:spTgt spid="88066">
                                            <p:txEl>
                                              <p:pRg st="2" end="2"/>
                                            </p:txEl>
                                          </p:spTgt>
                                        </p:tgtEl>
                                      </p:cBhvr>
                                    </p:animEffec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88066">
                                            <p:txEl>
                                              <p:pRg st="4" end="4"/>
                                            </p:txEl>
                                          </p:spTgt>
                                        </p:tgtEl>
                                        <p:attrNameLst>
                                          <p:attrName>style.visibility</p:attrName>
                                        </p:attrNameLst>
                                      </p:cBhvr>
                                      <p:to>
                                        <p:strVal val="visible"/>
                                      </p:to>
                                    </p:set>
                                    <p:anim calcmode="lin" valueType="num">
                                      <p:cBhvr additive="base">
                                        <p:cTn id="13" dur="2000" fill="hold"/>
                                        <p:tgtEl>
                                          <p:spTgt spid="88066">
                                            <p:txEl>
                                              <p:pRg st="4" end="4"/>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88066">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8066">
                                            <p:txEl>
                                              <p:pRg st="5" end="5"/>
                                            </p:txEl>
                                          </p:spTgt>
                                        </p:tgtEl>
                                        <p:attrNameLst>
                                          <p:attrName>style.visibility</p:attrName>
                                        </p:attrNameLst>
                                      </p:cBhvr>
                                      <p:to>
                                        <p:strVal val="visible"/>
                                      </p:to>
                                    </p:set>
                                    <p:anim calcmode="lin" valueType="num">
                                      <p:cBhvr additive="base">
                                        <p:cTn id="17" dur="2000" fill="hold"/>
                                        <p:tgtEl>
                                          <p:spTgt spid="88066">
                                            <p:txEl>
                                              <p:pRg st="5" end="5"/>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88066">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8066">
                                            <p:txEl>
                                              <p:pRg st="6" end="6"/>
                                            </p:txEl>
                                          </p:spTgt>
                                        </p:tgtEl>
                                        <p:attrNameLst>
                                          <p:attrName>style.visibility</p:attrName>
                                        </p:attrNameLst>
                                      </p:cBhvr>
                                      <p:to>
                                        <p:strVal val="visible"/>
                                      </p:to>
                                    </p:set>
                                    <p:anim calcmode="lin" valueType="num">
                                      <p:cBhvr additive="base">
                                        <p:cTn id="21" dur="2000" fill="hold"/>
                                        <p:tgtEl>
                                          <p:spTgt spid="88066">
                                            <p:txEl>
                                              <p:pRg st="6" end="6"/>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88066">
                                            <p:txEl>
                                              <p:pRg st="6" end="6"/>
                                            </p:txEl>
                                          </p:spTgt>
                                        </p:tgtEl>
                                        <p:attrNameLst>
                                          <p:attrName>ppt_y</p:attrName>
                                        </p:attrNameLst>
                                      </p:cBhvr>
                                      <p:tavLst>
                                        <p:tav tm="0">
                                          <p:val>
                                            <p:strVal val="1+#ppt_h/2"/>
                                          </p:val>
                                        </p:tav>
                                        <p:tav tm="100000">
                                          <p:val>
                                            <p:strVal val="#ppt_y"/>
                                          </p:val>
                                        </p:tav>
                                      </p:tavLst>
                                    </p:anim>
                                  </p:childTnLst>
                                </p:cTn>
                              </p:par>
                            </p:childTnLst>
                          </p:cTn>
                        </p:par>
                        <p:par>
                          <p:cTn id="23" fill="hold">
                            <p:stCondLst>
                              <p:cond delay="4000"/>
                            </p:stCondLst>
                            <p:childTnLst>
                              <p:par>
                                <p:cTn id="24" presetID="3" presetClass="exit" presetSubtype="10" fill="hold" nodeType="afterEffect">
                                  <p:stCondLst>
                                    <p:cond delay="15000"/>
                                  </p:stCondLst>
                                  <p:childTnLst>
                                    <p:animEffect transition="out" filter="blinds(horizontal)">
                                      <p:cBhvr>
                                        <p:cTn id="25" dur="2000"/>
                                        <p:tgtEl>
                                          <p:spTgt spid="88066">
                                            <p:txEl>
                                              <p:pRg st="2" end="2"/>
                                            </p:txEl>
                                          </p:spTgt>
                                        </p:tgtEl>
                                      </p:cBhvr>
                                    </p:animEffect>
                                    <p:set>
                                      <p:cBhvr>
                                        <p:cTn id="26" dur="1" fill="hold">
                                          <p:stCondLst>
                                            <p:cond delay="1999"/>
                                          </p:stCondLst>
                                        </p:cTn>
                                        <p:tgtEl>
                                          <p:spTgt spid="88066">
                                            <p:txEl>
                                              <p:pRg st="2" end="2"/>
                                            </p:txEl>
                                          </p:spTgt>
                                        </p:tgtEl>
                                        <p:attrNameLst>
                                          <p:attrName>style.visibility</p:attrName>
                                        </p:attrNameLst>
                                      </p:cBhvr>
                                      <p:to>
                                        <p:strVal val="hidden"/>
                                      </p:to>
                                    </p:set>
                                  </p:childTnLst>
                                </p:cTn>
                              </p:par>
                            </p:childTnLst>
                          </p:cTn>
                        </p:par>
                        <p:par>
                          <p:cTn id="27" fill="hold">
                            <p:stCondLst>
                              <p:cond delay="21000"/>
                            </p:stCondLst>
                            <p:childTnLst>
                              <p:par>
                                <p:cTn id="28" presetID="3" presetClass="exit" presetSubtype="10" fill="hold" nodeType="afterEffect">
                                  <p:stCondLst>
                                    <p:cond delay="0"/>
                                  </p:stCondLst>
                                  <p:childTnLst>
                                    <p:animEffect transition="out" filter="blinds(horizontal)">
                                      <p:cBhvr>
                                        <p:cTn id="29" dur="2000"/>
                                        <p:tgtEl>
                                          <p:spTgt spid="88066">
                                            <p:txEl>
                                              <p:pRg st="4" end="4"/>
                                            </p:txEl>
                                          </p:spTgt>
                                        </p:tgtEl>
                                      </p:cBhvr>
                                    </p:animEffect>
                                    <p:set>
                                      <p:cBhvr>
                                        <p:cTn id="30" dur="1" fill="hold">
                                          <p:stCondLst>
                                            <p:cond delay="1999"/>
                                          </p:stCondLst>
                                        </p:cTn>
                                        <p:tgtEl>
                                          <p:spTgt spid="88066">
                                            <p:txEl>
                                              <p:pRg st="4" end="4"/>
                                            </p:txEl>
                                          </p:spTgt>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2000"/>
                                        <p:tgtEl>
                                          <p:spTgt spid="88066">
                                            <p:txEl>
                                              <p:pRg st="5" end="5"/>
                                            </p:txEl>
                                          </p:spTgt>
                                        </p:tgtEl>
                                      </p:cBhvr>
                                    </p:animEffect>
                                    <p:set>
                                      <p:cBhvr>
                                        <p:cTn id="33" dur="1" fill="hold">
                                          <p:stCondLst>
                                            <p:cond delay="1999"/>
                                          </p:stCondLst>
                                        </p:cTn>
                                        <p:tgtEl>
                                          <p:spTgt spid="88066">
                                            <p:txEl>
                                              <p:pRg st="5" end="5"/>
                                            </p:txEl>
                                          </p:spTgt>
                                        </p:tgtEl>
                                        <p:attrNameLst>
                                          <p:attrName>style.visibility</p:attrName>
                                        </p:attrNameLst>
                                      </p:cBhvr>
                                      <p:to>
                                        <p:strVal val="hidden"/>
                                      </p:to>
                                    </p:set>
                                  </p:childTnLst>
                                </p:cTn>
                              </p:par>
                              <p:par>
                                <p:cTn id="34" presetID="3" presetClass="exit" presetSubtype="10" fill="hold" nodeType="withEffect">
                                  <p:stCondLst>
                                    <p:cond delay="0"/>
                                  </p:stCondLst>
                                  <p:childTnLst>
                                    <p:animEffect transition="out" filter="blinds(horizontal)">
                                      <p:cBhvr>
                                        <p:cTn id="35" dur="2000"/>
                                        <p:tgtEl>
                                          <p:spTgt spid="88066">
                                            <p:txEl>
                                              <p:pRg st="6" end="6"/>
                                            </p:txEl>
                                          </p:spTgt>
                                        </p:tgtEl>
                                      </p:cBhvr>
                                    </p:animEffect>
                                    <p:set>
                                      <p:cBhvr>
                                        <p:cTn id="36" dur="1" fill="hold">
                                          <p:stCondLst>
                                            <p:cond delay="1999"/>
                                          </p:stCondLst>
                                        </p:cTn>
                                        <p:tgtEl>
                                          <p:spTgt spid="88066">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a:r>
              <a:rPr lang="el-GR" sz="3600" b="1" dirty="0">
                <a:solidFill>
                  <a:srgbClr val="002060"/>
                </a:solidFill>
              </a:rPr>
              <a:t>ΛΟΓΟΙ ΑΠΟΤΥΧΙΑΣ ΝΕΩΝ ΕΠΙΧΕΙΡΗΣΕΩΝ</a:t>
            </a:r>
          </a:p>
        </p:txBody>
      </p:sp>
      <p:sp>
        <p:nvSpPr>
          <p:cNvPr id="16387" name="Rectangle 3"/>
          <p:cNvSpPr>
            <a:spLocks noGrp="1" noChangeArrowheads="1"/>
          </p:cNvSpPr>
          <p:nvPr>
            <p:ph type="body" idx="1"/>
          </p:nvPr>
        </p:nvSpPr>
        <p:spPr>
          <a:xfrm>
            <a:off x="179512" y="1600200"/>
            <a:ext cx="8712968" cy="5069160"/>
          </a:xfrm>
        </p:spPr>
        <p:txBody>
          <a:bodyPr/>
          <a:lstStyle/>
          <a:p>
            <a:pPr algn="just">
              <a:lnSpc>
                <a:spcPct val="90000"/>
              </a:lnSpc>
            </a:pPr>
            <a:r>
              <a:rPr lang="el-GR" sz="3200" b="1" dirty="0" smtClean="0">
                <a:solidFill>
                  <a:srgbClr val="0000FF"/>
                </a:solidFill>
              </a:rPr>
              <a:t>Έλλειψη </a:t>
            </a:r>
            <a:r>
              <a:rPr lang="el-GR" sz="3200" b="1" dirty="0">
                <a:solidFill>
                  <a:srgbClr val="0000FF"/>
                </a:solidFill>
              </a:rPr>
              <a:t>αντικειμενικότητας</a:t>
            </a:r>
          </a:p>
          <a:p>
            <a:pPr algn="just">
              <a:lnSpc>
                <a:spcPct val="90000"/>
              </a:lnSpc>
            </a:pPr>
            <a:r>
              <a:rPr lang="el-GR" sz="3200" b="1" dirty="0" smtClean="0">
                <a:solidFill>
                  <a:srgbClr val="0000FF"/>
                </a:solidFill>
              </a:rPr>
              <a:t>Αγνοούν </a:t>
            </a:r>
            <a:r>
              <a:rPr lang="el-GR" sz="3200" b="1" dirty="0">
                <a:solidFill>
                  <a:srgbClr val="0000FF"/>
                </a:solidFill>
              </a:rPr>
              <a:t>τον ανταγωνισμό</a:t>
            </a:r>
          </a:p>
          <a:p>
            <a:pPr algn="just">
              <a:lnSpc>
                <a:spcPct val="90000"/>
              </a:lnSpc>
            </a:pPr>
            <a:r>
              <a:rPr lang="el-GR" sz="3200" b="1" dirty="0">
                <a:solidFill>
                  <a:srgbClr val="0000FF"/>
                </a:solidFill>
              </a:rPr>
              <a:t>Αγνοούν τα εμπόδια εισόδου στην αγορά</a:t>
            </a:r>
          </a:p>
          <a:p>
            <a:pPr algn="just">
              <a:lnSpc>
                <a:spcPct val="90000"/>
              </a:lnSpc>
            </a:pPr>
            <a:r>
              <a:rPr lang="el-GR" sz="3200" b="1" dirty="0">
                <a:solidFill>
                  <a:srgbClr val="0000FF"/>
                </a:solidFill>
              </a:rPr>
              <a:t>Υπερδανεισμός ή και ανεπαρκής κεφαλαιοποίηση.</a:t>
            </a:r>
          </a:p>
          <a:p>
            <a:pPr algn="just">
              <a:lnSpc>
                <a:spcPct val="90000"/>
              </a:lnSpc>
            </a:pPr>
            <a:r>
              <a:rPr lang="el-GR" sz="3200" b="1" dirty="0" smtClean="0">
                <a:solidFill>
                  <a:srgbClr val="0000FF"/>
                </a:solidFill>
              </a:rPr>
              <a:t>Έλλειψη </a:t>
            </a:r>
            <a:r>
              <a:rPr lang="el-GR" sz="3200" b="1" dirty="0">
                <a:solidFill>
                  <a:srgbClr val="0000FF"/>
                </a:solidFill>
              </a:rPr>
              <a:t>στοιχειώδους </a:t>
            </a:r>
            <a:r>
              <a:rPr lang="en-US" sz="3200" b="1" dirty="0">
                <a:solidFill>
                  <a:srgbClr val="0000FF"/>
                </a:solidFill>
              </a:rPr>
              <a:t>Business Plan.</a:t>
            </a:r>
          </a:p>
          <a:p>
            <a:pPr algn="just">
              <a:lnSpc>
                <a:spcPct val="90000"/>
              </a:lnSpc>
            </a:pPr>
            <a:r>
              <a:rPr lang="el-GR" sz="3200" b="1" dirty="0" smtClean="0">
                <a:solidFill>
                  <a:srgbClr val="0000FF"/>
                </a:solidFill>
              </a:rPr>
              <a:t>Άλλοι </a:t>
            </a:r>
            <a:r>
              <a:rPr lang="el-GR" sz="3200" b="1" dirty="0">
                <a:solidFill>
                  <a:srgbClr val="0000FF"/>
                </a:solidFill>
              </a:rPr>
              <a:t>λόγοι: λάθος τόπος εγκατάστασης της επιχείρησης, κακό </a:t>
            </a:r>
            <a:r>
              <a:rPr lang="en-US" sz="3200" b="1" dirty="0">
                <a:solidFill>
                  <a:srgbClr val="0000FF"/>
                </a:solidFill>
              </a:rPr>
              <a:t>service, </a:t>
            </a:r>
            <a:r>
              <a:rPr lang="el-GR" sz="3200" b="1" dirty="0">
                <a:solidFill>
                  <a:srgbClr val="0000FF"/>
                </a:solidFill>
              </a:rPr>
              <a:t>ακατάλληλο προσωπικό, οικονομικές </a:t>
            </a:r>
            <a:r>
              <a:rPr lang="el-GR" sz="3200" b="1" dirty="0" smtClean="0">
                <a:solidFill>
                  <a:srgbClr val="0000FF"/>
                </a:solidFill>
              </a:rPr>
              <a:t>ατασθαλίες.</a:t>
            </a:r>
            <a:endParaRPr lang="el-GR" sz="3200" b="1" dirty="0">
              <a:solidFill>
                <a:srgbClr val="0000FF"/>
              </a:solidFill>
            </a:endParaRPr>
          </a:p>
          <a:p>
            <a:pPr>
              <a:lnSpc>
                <a:spcPct val="90000"/>
              </a:lnSpc>
              <a:buFontTx/>
              <a:buNone/>
            </a:pPr>
            <a:r>
              <a:rPr lang="el-GR" sz="2800" dirty="0"/>
              <a:t> </a:t>
            </a:r>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dirty="0">
                <a:latin typeface="Times New Roman" pitchFamily="18" charset="0"/>
              </a:rPr>
              <a:t>		</a:t>
            </a:r>
            <a:endParaRPr lang="en-US" sz="1600" i="1" dirty="0">
              <a:latin typeface="Times New Roman" pitchFamily="18" charset="0"/>
            </a:endParaRPr>
          </a:p>
          <a:p>
            <a:pPr>
              <a:lnSpc>
                <a:spcPct val="80000"/>
              </a:lnSpc>
              <a:buFontTx/>
              <a:buNone/>
            </a:pPr>
            <a:r>
              <a:rPr lang="el-GR" sz="2000" dirty="0">
                <a:latin typeface="Times New Roman" pitchFamily="18" charset="0"/>
              </a:rPr>
              <a:t>     ποσά των επιχορηγήσεων. Σε περίπτωση εκποιήσεως ή καταστροφής πάγιου στοιχείου που αποκτήθηκε με χρηματοδότηση επιχορηγήσεων, το υπόλοιπο του λογαριασμού 41.10 μεταφέρεται στην πίστωση του λογαριασμού του οικείου πάγιου στοιχείου. </a:t>
            </a:r>
          </a:p>
          <a:p>
            <a:pPr>
              <a:lnSpc>
                <a:spcPct val="80000"/>
              </a:lnSpc>
              <a:buFontTx/>
              <a:buNone/>
            </a:pPr>
            <a:r>
              <a:rPr lang="el-GR" sz="2000" dirty="0">
                <a:latin typeface="Times New Roman" pitchFamily="18" charset="0"/>
              </a:rPr>
              <a:t>	Σημειώνεται ότι βάσει των απόψεων του Ε.Γ.Λ.Σ. οι καταχωρούμενες στον λογαριασμό των ιδίων κεφαλαίων 41.10 επιχορηγήσεις δεν θεωρούνται αποθεματικά. Περαιτέρω οι άνω επιχορηγήσεις πρέπει να εμφανίζονται και σε λογαριασμούς τάξεως </a:t>
            </a:r>
            <a:endParaRPr lang="el-GR" sz="2000" b="1" dirty="0">
              <a:latin typeface="Times New Roman" pitchFamily="18" charset="0"/>
            </a:endParaRPr>
          </a:p>
          <a:p>
            <a:pPr>
              <a:lnSpc>
                <a:spcPct val="80000"/>
              </a:lnSpc>
              <a:buFontTx/>
              <a:buNone/>
            </a:pPr>
            <a:r>
              <a:rPr lang="el-GR" sz="2000" b="1" dirty="0">
                <a:latin typeface="Times New Roman" pitchFamily="18" charset="0"/>
              </a:rPr>
              <a:t>	</a:t>
            </a:r>
          </a:p>
          <a:p>
            <a:pPr>
              <a:lnSpc>
                <a:spcPct val="80000"/>
              </a:lnSpc>
              <a:buFontTx/>
              <a:buNone/>
            </a:pPr>
            <a:r>
              <a:rPr lang="el-GR" sz="2000" b="1" i="1" dirty="0">
                <a:latin typeface="Times New Roman" pitchFamily="18" charset="0"/>
              </a:rPr>
              <a:t>     Βάσει των Δ.Λ.Π.</a:t>
            </a:r>
            <a:r>
              <a:rPr lang="el-GR" sz="2000" b="1" dirty="0">
                <a:latin typeface="Times New Roman" pitchFamily="18" charset="0"/>
              </a:rPr>
              <a:t> </a:t>
            </a:r>
            <a:r>
              <a:rPr lang="el-GR" sz="2000" dirty="0">
                <a:latin typeface="Times New Roman" pitchFamily="18" charset="0"/>
              </a:rPr>
              <a:t> Σύμφωνα με το Δ.Λ.Π. 20 οι επιδοτήσεις - επιχορηγήσεις που λαμβάνουν οι επιχειρήσεις, από το Ελληνικό Δημόσιο, από την Ευρωπαϊκής Ένωση, από τον ΕΟΜΜΕΧ, από τα ΜΟΠ κλπ. για την πραγματοποίηση πάγιων επενδύσεων καταχωρούνται είτε στα έσοδα επομένων χρήσεων είτε σε μειώσεις της αξίας του επιχορηγούμενου παγίου.</a:t>
            </a:r>
          </a:p>
          <a:p>
            <a:pPr>
              <a:lnSpc>
                <a:spcPct val="80000"/>
              </a:lnSpc>
              <a:buFontTx/>
              <a:buNone/>
            </a:pPr>
            <a:r>
              <a:rPr lang="el-GR" sz="2000" dirty="0">
                <a:latin typeface="Times New Roman" pitchFamily="18" charset="0"/>
              </a:rPr>
              <a:t>	</a:t>
            </a: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7042">
                                            <p:txEl>
                                              <p:pRg st="1" end="1"/>
                                            </p:txEl>
                                          </p:spTgt>
                                        </p:tgtEl>
                                        <p:attrNameLst>
                                          <p:attrName>style.visibility</p:attrName>
                                        </p:attrNameLst>
                                      </p:cBhvr>
                                      <p:to>
                                        <p:strVal val="visible"/>
                                      </p:to>
                                    </p:set>
                                    <p:anim calcmode="lin" valueType="num">
                                      <p:cBhvr additive="base">
                                        <p:cTn id="7" dur="2000" fill="hold"/>
                                        <p:tgtEl>
                                          <p:spTgt spid="87042">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87042">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87042">
                                            <p:txEl>
                                              <p:pRg st="2" end="2"/>
                                            </p:txEl>
                                          </p:spTgt>
                                        </p:tgtEl>
                                        <p:attrNameLst>
                                          <p:attrName>style.visibility</p:attrName>
                                        </p:attrNameLst>
                                      </p:cBhvr>
                                      <p:to>
                                        <p:strVal val="visible"/>
                                      </p:to>
                                    </p:set>
                                    <p:anim calcmode="lin" valueType="num">
                                      <p:cBhvr additive="base">
                                        <p:cTn id="12" dur="2000" fill="hold"/>
                                        <p:tgtEl>
                                          <p:spTgt spid="87042">
                                            <p:txEl>
                                              <p:pRg st="2" end="2"/>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87042">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6000"/>
                                  </p:stCondLst>
                                  <p:childTnLst>
                                    <p:set>
                                      <p:cBhvr>
                                        <p:cTn id="16" dur="1" fill="hold">
                                          <p:stCondLst>
                                            <p:cond delay="0"/>
                                          </p:stCondLst>
                                        </p:cTn>
                                        <p:tgtEl>
                                          <p:spTgt spid="87042">
                                            <p:txEl>
                                              <p:pRg st="4" end="4"/>
                                            </p:txEl>
                                          </p:spTgt>
                                        </p:tgtEl>
                                        <p:attrNameLst>
                                          <p:attrName>style.visibility</p:attrName>
                                        </p:attrNameLst>
                                      </p:cBhvr>
                                      <p:to>
                                        <p:strVal val="visible"/>
                                      </p:to>
                                    </p:set>
                                    <p:anim calcmode="lin" valueType="num">
                                      <p:cBhvr additive="base">
                                        <p:cTn id="17" dur="2000" fill="hold"/>
                                        <p:tgtEl>
                                          <p:spTgt spid="87042">
                                            <p:txEl>
                                              <p:pRg st="4" end="4"/>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87042">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2000"/>
                            </p:stCondLst>
                            <p:childTnLst>
                              <p:par>
                                <p:cTn id="20" presetID="3" presetClass="exit" presetSubtype="10" fill="hold" nodeType="afterEffect">
                                  <p:stCondLst>
                                    <p:cond delay="7000"/>
                                  </p:stCondLst>
                                  <p:childTnLst>
                                    <p:animEffect transition="out" filter="blinds(horizontal)">
                                      <p:cBhvr>
                                        <p:cTn id="21" dur="2000"/>
                                        <p:tgtEl>
                                          <p:spTgt spid="87042">
                                            <p:txEl>
                                              <p:pRg st="1" end="1"/>
                                            </p:txEl>
                                          </p:spTgt>
                                        </p:tgtEl>
                                      </p:cBhvr>
                                    </p:animEffect>
                                    <p:set>
                                      <p:cBhvr>
                                        <p:cTn id="22" dur="1" fill="hold">
                                          <p:stCondLst>
                                            <p:cond delay="1999"/>
                                          </p:stCondLst>
                                        </p:cTn>
                                        <p:tgtEl>
                                          <p:spTgt spid="87042">
                                            <p:txEl>
                                              <p:pRg st="1" end="1"/>
                                            </p:txEl>
                                          </p:spTgt>
                                        </p:tgtEl>
                                        <p:attrNameLst>
                                          <p:attrName>style.visibility</p:attrName>
                                        </p:attrNameLst>
                                      </p:cBhvr>
                                      <p:to>
                                        <p:strVal val="hidden"/>
                                      </p:to>
                                    </p:set>
                                  </p:childTnLst>
                                </p:cTn>
                              </p:par>
                            </p:childTnLst>
                          </p:cTn>
                        </p:par>
                        <p:par>
                          <p:cTn id="23" fill="hold">
                            <p:stCondLst>
                              <p:cond delay="21000"/>
                            </p:stCondLst>
                            <p:childTnLst>
                              <p:par>
                                <p:cTn id="24" presetID="3" presetClass="exit" presetSubtype="10" fill="hold" nodeType="afterEffect">
                                  <p:stCondLst>
                                    <p:cond delay="0"/>
                                  </p:stCondLst>
                                  <p:childTnLst>
                                    <p:animEffect transition="out" filter="blinds(horizontal)">
                                      <p:cBhvr>
                                        <p:cTn id="25" dur="2000"/>
                                        <p:tgtEl>
                                          <p:spTgt spid="87042">
                                            <p:txEl>
                                              <p:pRg st="2" end="2"/>
                                            </p:txEl>
                                          </p:spTgt>
                                        </p:tgtEl>
                                      </p:cBhvr>
                                    </p:animEffect>
                                    <p:set>
                                      <p:cBhvr>
                                        <p:cTn id="26" dur="1" fill="hold">
                                          <p:stCondLst>
                                            <p:cond delay="1999"/>
                                          </p:stCondLst>
                                        </p:cTn>
                                        <p:tgtEl>
                                          <p:spTgt spid="87042">
                                            <p:txEl>
                                              <p:pRg st="2" end="2"/>
                                            </p:txEl>
                                          </p:spTgt>
                                        </p:tgtEl>
                                        <p:attrNameLst>
                                          <p:attrName>style.visibility</p:attrName>
                                        </p:attrNameLst>
                                      </p:cBhvr>
                                      <p:to>
                                        <p:strVal val="hidden"/>
                                      </p:to>
                                    </p:set>
                                  </p:childTnLst>
                                </p:cTn>
                              </p:par>
                            </p:childTnLst>
                          </p:cTn>
                        </p:par>
                        <p:par>
                          <p:cTn id="27" fill="hold">
                            <p:stCondLst>
                              <p:cond delay="23000"/>
                            </p:stCondLst>
                            <p:childTnLst>
                              <p:par>
                                <p:cTn id="28" presetID="3" presetClass="exit" presetSubtype="10" fill="hold" nodeType="afterEffect">
                                  <p:stCondLst>
                                    <p:cond delay="0"/>
                                  </p:stCondLst>
                                  <p:childTnLst>
                                    <p:animEffect transition="out" filter="blinds(horizontal)">
                                      <p:cBhvr>
                                        <p:cTn id="29" dur="2000"/>
                                        <p:tgtEl>
                                          <p:spTgt spid="87042">
                                            <p:txEl>
                                              <p:pRg st="4" end="4"/>
                                            </p:txEl>
                                          </p:spTgt>
                                        </p:tgtEl>
                                      </p:cBhvr>
                                    </p:animEffect>
                                    <p:set>
                                      <p:cBhvr>
                                        <p:cTn id="30" dur="1" fill="hold">
                                          <p:stCondLst>
                                            <p:cond delay="1999"/>
                                          </p:stCondLst>
                                        </p:cTn>
                                        <p:tgtEl>
                                          <p:spTgt spid="87042">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85720" y="1524000"/>
            <a:ext cx="8572560" cy="4572000"/>
          </a:xfrm>
        </p:spPr>
        <p:txBody>
          <a:bodyPr>
            <a:normAutofit fontScale="92500"/>
          </a:bodyPr>
          <a:lstStyle/>
          <a:p>
            <a:pPr>
              <a:lnSpc>
                <a:spcPct val="80000"/>
              </a:lnSpc>
              <a:buFontTx/>
              <a:buNone/>
            </a:pPr>
            <a:r>
              <a:rPr lang="el-GR" sz="2800" dirty="0" smtClean="0">
                <a:latin typeface="Times New Roman" pitchFamily="18" charset="0"/>
              </a:rPr>
              <a:t>	</a:t>
            </a:r>
          </a:p>
          <a:p>
            <a:pPr>
              <a:lnSpc>
                <a:spcPct val="80000"/>
              </a:lnSpc>
              <a:buFontTx/>
              <a:buNone/>
            </a:pPr>
            <a:r>
              <a:rPr lang="el-GR" sz="2800" dirty="0" smtClean="0">
                <a:latin typeface="Times New Roman" pitchFamily="18" charset="0"/>
              </a:rPr>
              <a:t>    Οι µ</a:t>
            </a:r>
            <a:r>
              <a:rPr lang="el-GR" sz="2800" dirty="0" err="1" smtClean="0">
                <a:latin typeface="Times New Roman" pitchFamily="18" charset="0"/>
              </a:rPr>
              <a:t>ειώσεις</a:t>
            </a:r>
            <a:r>
              <a:rPr lang="el-GR" sz="2800" dirty="0" smtClean="0">
                <a:latin typeface="Times New Roman" pitchFamily="18" charset="0"/>
              </a:rPr>
              <a:t> της αξίας των </a:t>
            </a:r>
            <a:r>
              <a:rPr lang="el-GR" sz="2800" dirty="0" err="1" smtClean="0">
                <a:latin typeface="Times New Roman" pitchFamily="18" charset="0"/>
              </a:rPr>
              <a:t>ενσώµατων</a:t>
            </a:r>
            <a:r>
              <a:rPr lang="el-GR" sz="2800" dirty="0" smtClean="0">
                <a:latin typeface="Times New Roman" pitchFamily="18" charset="0"/>
              </a:rPr>
              <a:t> ακινητοποιήσεων διακρίνονται σε οριστικές και σε κατά πρόβλεψη. </a:t>
            </a:r>
          </a:p>
          <a:p>
            <a:pPr>
              <a:lnSpc>
                <a:spcPct val="80000"/>
              </a:lnSpc>
              <a:buFontTx/>
              <a:buNone/>
            </a:pPr>
            <a:r>
              <a:rPr lang="el-GR" sz="2800" dirty="0" smtClean="0">
                <a:latin typeface="Times New Roman" pitchFamily="18" charset="0"/>
              </a:rPr>
              <a:t>	Οριστικές µ</a:t>
            </a:r>
            <a:r>
              <a:rPr lang="el-GR" sz="2800" dirty="0" err="1" smtClean="0">
                <a:latin typeface="Times New Roman" pitchFamily="18" charset="0"/>
              </a:rPr>
              <a:t>ειώσεις</a:t>
            </a:r>
            <a:r>
              <a:rPr lang="el-GR" sz="2800" dirty="0" smtClean="0">
                <a:latin typeface="Times New Roman" pitchFamily="18" charset="0"/>
              </a:rPr>
              <a:t> της αξίας κτήσεως των </a:t>
            </a:r>
            <a:r>
              <a:rPr lang="el-GR" sz="2800" dirty="0" err="1" smtClean="0">
                <a:latin typeface="Times New Roman" pitchFamily="18" charset="0"/>
              </a:rPr>
              <a:t>ενσώµατων</a:t>
            </a:r>
            <a:r>
              <a:rPr lang="el-GR" sz="2800" dirty="0" smtClean="0">
                <a:latin typeface="Times New Roman" pitchFamily="18" charset="0"/>
              </a:rPr>
              <a:t> ακινητοποιήσεων είναι η πώληση, η καταστροφή, η κατεδάφιση, η δωρεά σε τρίτο καθώς και η εισφορά σε επιχείρηση τρίτου </a:t>
            </a:r>
            <a:r>
              <a:rPr lang="el-GR" sz="2800" dirty="0" err="1" smtClean="0">
                <a:latin typeface="Times New Roman" pitchFamily="18" charset="0"/>
              </a:rPr>
              <a:t>ενσώµατων</a:t>
            </a:r>
            <a:r>
              <a:rPr lang="el-GR" sz="2800" dirty="0" smtClean="0">
                <a:latin typeface="Times New Roman" pitchFamily="18" charset="0"/>
              </a:rPr>
              <a:t> ακινητοποιήσεων κυριότητας της επιχείρησης. </a:t>
            </a:r>
          </a:p>
          <a:p>
            <a:pPr>
              <a:lnSpc>
                <a:spcPct val="80000"/>
              </a:lnSpc>
              <a:buFontTx/>
              <a:buNone/>
            </a:pPr>
            <a:r>
              <a:rPr lang="el-GR" sz="2800" dirty="0" smtClean="0">
                <a:latin typeface="Times New Roman" pitchFamily="18" charset="0"/>
              </a:rPr>
              <a:t>Κατά πρόβλεψη µ</a:t>
            </a:r>
            <a:r>
              <a:rPr lang="el-GR" sz="2800" dirty="0" err="1" smtClean="0">
                <a:latin typeface="Times New Roman" pitchFamily="18" charset="0"/>
              </a:rPr>
              <a:t>ειώσεις</a:t>
            </a:r>
            <a:r>
              <a:rPr lang="el-GR" sz="2800" dirty="0" smtClean="0">
                <a:latin typeface="Times New Roman" pitchFamily="18" charset="0"/>
              </a:rPr>
              <a:t> της αξίας κτήσεως των </a:t>
            </a:r>
            <a:r>
              <a:rPr lang="el-GR" sz="2800" dirty="0" err="1" smtClean="0">
                <a:latin typeface="Times New Roman" pitchFamily="18" charset="0"/>
              </a:rPr>
              <a:t>ενσώµατων</a:t>
            </a:r>
            <a:r>
              <a:rPr lang="el-GR" sz="2800" dirty="0" smtClean="0">
                <a:latin typeface="Times New Roman" pitchFamily="18" charset="0"/>
              </a:rPr>
              <a:t> ακινητοποιήσεων συνιστούν οι προβλέψεις </a:t>
            </a:r>
            <a:r>
              <a:rPr lang="el-GR" sz="2800" dirty="0" err="1" smtClean="0">
                <a:latin typeface="Times New Roman" pitchFamily="18" charset="0"/>
              </a:rPr>
              <a:t>υποτίµησης</a:t>
            </a:r>
            <a:r>
              <a:rPr lang="el-GR" sz="2800" dirty="0" smtClean="0">
                <a:latin typeface="Times New Roman" pitchFamily="18" charset="0"/>
              </a:rPr>
              <a:t> της αξίας των π.χ. λόγω αναγκαστικής απαλλοτρίωσης ακινήτων, λόγω τεχνολογικής απαξίωσης, </a:t>
            </a:r>
            <a:r>
              <a:rPr lang="el-GR" sz="2800" dirty="0" err="1" smtClean="0">
                <a:latin typeface="Times New Roman" pitchFamily="18" charset="0"/>
              </a:rPr>
              <a:t>κ.λ.π</a:t>
            </a:r>
            <a:r>
              <a:rPr lang="el-GR" sz="2800" dirty="0" smtClean="0">
                <a:latin typeface="Times New Roman" pitchFamily="18" charset="0"/>
              </a:rPr>
              <a:t>.</a:t>
            </a:r>
          </a:p>
          <a:p>
            <a:pPr>
              <a:lnSpc>
                <a:spcPct val="80000"/>
              </a:lnSpc>
              <a:buFontTx/>
              <a:buNone/>
            </a:pPr>
            <a:r>
              <a:rPr lang="el-GR" sz="2800" dirty="0" smtClean="0">
                <a:latin typeface="Times New Roman" pitchFamily="18" charset="0"/>
              </a:rPr>
              <a:t> </a:t>
            </a:r>
          </a:p>
          <a:p>
            <a:pPr>
              <a:lnSpc>
                <a:spcPct val="80000"/>
              </a:lnSpc>
              <a:buFontTx/>
              <a:buNone/>
            </a:pPr>
            <a:endParaRPr lang="en-US" sz="2800" dirty="0" smtClean="0">
              <a:latin typeface="Times New Roman" pitchFamily="18" charset="0"/>
            </a:endParaRPr>
          </a:p>
          <a:p>
            <a:endParaRPr lang="el-GR" dirty="0"/>
          </a:p>
        </p:txBody>
      </p:sp>
      <p:sp>
        <p:nvSpPr>
          <p:cNvPr id="3" name="2 - Τίτλος"/>
          <p:cNvSpPr>
            <a:spLocks noGrp="1"/>
          </p:cNvSpPr>
          <p:nvPr>
            <p:ph type="title"/>
          </p:nvPr>
        </p:nvSpPr>
        <p:spPr>
          <a:xfrm>
            <a:off x="214282" y="571480"/>
            <a:ext cx="8715436" cy="1157310"/>
          </a:xfrm>
        </p:spPr>
        <p:txBody>
          <a:bodyPr>
            <a:noAutofit/>
          </a:bodyPr>
          <a:lstStyle/>
          <a:p>
            <a:pPr algn="ctr"/>
            <a:r>
              <a:rPr lang="el-GR" sz="3600" b="1" u="sng" dirty="0" smtClean="0">
                <a:solidFill>
                  <a:schemeClr val="accent4">
                    <a:lumMod val="50000"/>
                  </a:schemeClr>
                </a:solidFill>
                <a:latin typeface="Times New Roman" pitchFamily="18" charset="0"/>
              </a:rPr>
              <a:t/>
            </a:r>
            <a:br>
              <a:rPr lang="el-GR" sz="3600" b="1" u="sng" dirty="0" smtClean="0">
                <a:solidFill>
                  <a:schemeClr val="accent4">
                    <a:lumMod val="50000"/>
                  </a:schemeClr>
                </a:solidFill>
                <a:latin typeface="Times New Roman" pitchFamily="18" charset="0"/>
              </a:rPr>
            </a:br>
            <a:r>
              <a:rPr lang="el-GR" sz="3600" b="1" u="sng" dirty="0" smtClean="0">
                <a:solidFill>
                  <a:schemeClr val="accent4">
                    <a:lumMod val="50000"/>
                  </a:schemeClr>
                </a:solidFill>
                <a:latin typeface="Times New Roman" pitchFamily="18" charset="0"/>
              </a:rPr>
              <a:t>Μείωση της αξίας των </a:t>
            </a:r>
            <a:r>
              <a:rPr lang="el-GR" sz="3600" b="1" u="sng" dirty="0" err="1" smtClean="0">
                <a:solidFill>
                  <a:schemeClr val="accent4">
                    <a:lumMod val="50000"/>
                  </a:schemeClr>
                </a:solidFill>
                <a:latin typeface="Times New Roman" pitchFamily="18" charset="0"/>
              </a:rPr>
              <a:t>ενσώµατων</a:t>
            </a:r>
            <a:r>
              <a:rPr lang="el-GR" sz="3600" b="1" u="sng" dirty="0" smtClean="0">
                <a:solidFill>
                  <a:schemeClr val="accent4">
                    <a:lumMod val="50000"/>
                  </a:schemeClr>
                </a:solidFill>
                <a:latin typeface="Times New Roman" pitchFamily="18" charset="0"/>
              </a:rPr>
              <a:t> ακινητοποιήσεων</a:t>
            </a:r>
            <a:r>
              <a:rPr lang="el-GR" sz="3600" dirty="0" smtClean="0">
                <a:solidFill>
                  <a:schemeClr val="accent4">
                    <a:lumMod val="50000"/>
                  </a:schemeClr>
                </a:solidFill>
                <a:latin typeface="Times New Roman" pitchFamily="18" charset="0"/>
              </a:rPr>
              <a:t> </a:t>
            </a:r>
            <a:br>
              <a:rPr lang="el-GR" sz="3600" dirty="0" smtClean="0">
                <a:solidFill>
                  <a:schemeClr val="accent4">
                    <a:lumMod val="50000"/>
                  </a:schemeClr>
                </a:solidFill>
                <a:latin typeface="Times New Roman" pitchFamily="18" charset="0"/>
              </a:rPr>
            </a:br>
            <a:endParaRPr lang="el-GR" sz="3600" dirty="0"/>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dirty="0">
                <a:latin typeface="Times New Roman" pitchFamily="18" charset="0"/>
              </a:rPr>
              <a:t>		</a:t>
            </a:r>
            <a:endParaRPr lang="en-US" sz="1600" i="1" dirty="0">
              <a:latin typeface="Times New Roman" pitchFamily="18" charset="0"/>
            </a:endParaRPr>
          </a:p>
          <a:p>
            <a:pPr algn="ctr">
              <a:lnSpc>
                <a:spcPct val="80000"/>
              </a:lnSpc>
              <a:buFontTx/>
              <a:buNone/>
            </a:pPr>
            <a:r>
              <a:rPr lang="el-GR" sz="2000" dirty="0">
                <a:latin typeface="Times New Roman" pitchFamily="18" charset="0"/>
              </a:rPr>
              <a:t>	</a:t>
            </a:r>
          </a:p>
          <a:p>
            <a:pPr algn="ctr">
              <a:lnSpc>
                <a:spcPct val="80000"/>
              </a:lnSpc>
              <a:buFontTx/>
              <a:buNone/>
            </a:pPr>
            <a:r>
              <a:rPr lang="el-GR" sz="2400" b="1" u="sng" dirty="0">
                <a:solidFill>
                  <a:srgbClr val="006600"/>
                </a:solidFill>
                <a:latin typeface="Times New Roman" pitchFamily="18" charset="0"/>
              </a:rPr>
              <a:t>Οριστική µείωση (πώληση, καταστροφή, κ.λ.π.)  περιουσιακού στοιχείου ενσώµατου παγίου</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Κατά την οριστική µείωση της αξίας της ενσώµατης ακινητοποίησης ο λογαριασµός του ενεργητικού (ή της περιουσίας) µετατρέπεται σε λογαριασµό αποτελέσµατος αφού το περιουσιακό στοιχείο δεν υπάρχει πλέον και από τη µεταβολή αυτή της περιουσίας, η επιχείρηση έχει ένα κέρδος ή ζηµία. Για το λόγο αυτό στη χρέωση της ενσώµατης ακινητοποίησης του παγίου µεταφέρονται, εκτός από την τιµή κτήσεώς της, τα διάφορα. έξοδα που δηµιουργήθηκαν είτε κατά την αρχική απόκτηση της ενσώµατης ακινητοποίησης (π.χ. φόρος µεταβιβάσεως ακινήτων, συµβολαιογραφικά </a:t>
            </a:r>
            <a:r>
              <a:rPr lang="el-GR" sz="2000" dirty="0" smtClean="0">
                <a:latin typeface="Times New Roman" pitchFamily="18" charset="0"/>
              </a:rPr>
              <a:t>κ.λπ..) </a:t>
            </a:r>
            <a:r>
              <a:rPr lang="el-GR" sz="2000" dirty="0">
                <a:latin typeface="Times New Roman" pitchFamily="18" charset="0"/>
              </a:rPr>
              <a:t>εµφανιζόµενα στα λογιστικά βιβλία σύµφωνα µε τις διατάξεις του Ε.Γ.Λ.Σ., ως "έξοδα πολυετούς απόσβεσης" µε αναπόσβεστο υπόλοιπο κατά το χρόνο της µειώσεως είτε κατά τη µετέπειτα µείωση ,ως έξοδα πωλήσεως ενώ στην πίστωση µεταφέρονται οι µέχρι το χρόνο της µείωσης διενεργηθείσες αποσβέσεις καθώς επίσης και όλα τα έσοδα που προέρχονται είτε από την αρχική </a:t>
            </a:r>
            <a:r>
              <a:rPr lang="el-GR" sz="2000" dirty="0" smtClean="0">
                <a:latin typeface="Times New Roman" pitchFamily="18" charset="0"/>
              </a:rPr>
              <a:t>επιχορήγηση </a:t>
            </a:r>
            <a:r>
              <a:rPr lang="el-GR" sz="2000" dirty="0">
                <a:latin typeface="Times New Roman" pitchFamily="18" charset="0"/>
              </a:rPr>
              <a:t>για απόκτηση της ενσώµατης ακινητοποίησης είτε λόγω της µειώσεως (τίµηµα λόγω πωλήσεως, αποζηµίωση ασφαλιστικής εταιρείας λόγω καταστροφής του παγίου κ.λ.π.)</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0"/>
                                  </p:stCondLst>
                                  <p:childTnLst>
                                    <p:set>
                                      <p:cBhvr>
                                        <p:cTn id="6" dur="1" fill="hold">
                                          <p:stCondLst>
                                            <p:cond delay="0"/>
                                          </p:stCondLst>
                                        </p:cTn>
                                        <p:tgtEl>
                                          <p:spTgt spid="86018">
                                            <p:txEl>
                                              <p:pRg st="2" end="2"/>
                                            </p:txEl>
                                          </p:spTgt>
                                        </p:tgtEl>
                                        <p:attrNameLst>
                                          <p:attrName>style.visibility</p:attrName>
                                        </p:attrNameLst>
                                      </p:cBhvr>
                                      <p:to>
                                        <p:strVal val="visible"/>
                                      </p:to>
                                    </p:set>
                                    <p:anim calcmode="lin" valueType="num">
                                      <p:cBhvr>
                                        <p:cTn id="7" dur="2000" fill="hold"/>
                                        <p:tgtEl>
                                          <p:spTgt spid="86018">
                                            <p:txEl>
                                              <p:pRg st="2" end="2"/>
                                            </p:txEl>
                                          </p:spTgt>
                                        </p:tgtEl>
                                        <p:attrNameLst>
                                          <p:attrName>ppt_w</p:attrName>
                                        </p:attrNameLst>
                                      </p:cBhvr>
                                      <p:tavLst>
                                        <p:tav tm="0">
                                          <p:val>
                                            <p:fltVal val="0"/>
                                          </p:val>
                                        </p:tav>
                                        <p:tav tm="100000">
                                          <p:val>
                                            <p:strVal val="#ppt_w"/>
                                          </p:val>
                                        </p:tav>
                                      </p:tavLst>
                                    </p:anim>
                                    <p:anim calcmode="lin" valueType="num">
                                      <p:cBhvr>
                                        <p:cTn id="8" dur="2000" fill="hold"/>
                                        <p:tgtEl>
                                          <p:spTgt spid="86018">
                                            <p:txEl>
                                              <p:pRg st="2" end="2"/>
                                            </p:txEl>
                                          </p:spTgt>
                                        </p:tgtEl>
                                        <p:attrNameLst>
                                          <p:attrName>ppt_h</p:attrName>
                                        </p:attrNameLst>
                                      </p:cBhvr>
                                      <p:tavLst>
                                        <p:tav tm="0">
                                          <p:val>
                                            <p:fltVal val="0"/>
                                          </p:val>
                                        </p:tav>
                                        <p:tav tm="100000">
                                          <p:val>
                                            <p:strVal val="#ppt_h"/>
                                          </p:val>
                                        </p:tav>
                                      </p:tavLst>
                                    </p:anim>
                                    <p:animEffect transition="in" filter="fade">
                                      <p:cBhvr>
                                        <p:cTn id="9" dur="2000"/>
                                        <p:tgtEl>
                                          <p:spTgt spid="86018">
                                            <p:txEl>
                                              <p:pRg st="2" end="2"/>
                                            </p:txEl>
                                          </p:spTgt>
                                        </p:tgtEl>
                                      </p:cBhvr>
                                    </p:animEffect>
                                  </p:childTnLst>
                                </p:cTn>
                              </p:par>
                            </p:childTnLst>
                          </p:cTn>
                        </p:par>
                        <p:par>
                          <p:cTn id="10" fill="hold">
                            <p:stCondLst>
                              <p:cond delay="7000"/>
                            </p:stCondLst>
                            <p:childTnLst>
                              <p:par>
                                <p:cTn id="11" presetID="2" presetClass="entr" presetSubtype="4" fill="hold" nodeType="afterEffect">
                                  <p:stCondLst>
                                    <p:cond delay="0"/>
                                  </p:stCondLst>
                                  <p:childTnLst>
                                    <p:set>
                                      <p:cBhvr>
                                        <p:cTn id="12" dur="1" fill="hold">
                                          <p:stCondLst>
                                            <p:cond delay="0"/>
                                          </p:stCondLst>
                                        </p:cTn>
                                        <p:tgtEl>
                                          <p:spTgt spid="86018">
                                            <p:txEl>
                                              <p:pRg st="4" end="4"/>
                                            </p:txEl>
                                          </p:spTgt>
                                        </p:tgtEl>
                                        <p:attrNameLst>
                                          <p:attrName>style.visibility</p:attrName>
                                        </p:attrNameLst>
                                      </p:cBhvr>
                                      <p:to>
                                        <p:strVal val="visible"/>
                                      </p:to>
                                    </p:set>
                                    <p:anim calcmode="lin" valueType="num">
                                      <p:cBhvr additive="base">
                                        <p:cTn id="13" dur="2000" fill="hold"/>
                                        <p:tgtEl>
                                          <p:spTgt spid="86018">
                                            <p:txEl>
                                              <p:pRg st="4" end="4"/>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86018">
                                            <p:txEl>
                                              <p:pRg st="4" end="4"/>
                                            </p:txEl>
                                          </p:spTgt>
                                        </p:tgtEl>
                                        <p:attrNameLst>
                                          <p:attrName>ppt_y</p:attrName>
                                        </p:attrNameLst>
                                      </p:cBhvr>
                                      <p:tavLst>
                                        <p:tav tm="0">
                                          <p:val>
                                            <p:strVal val="1+#ppt_h/2"/>
                                          </p:val>
                                        </p:tav>
                                        <p:tav tm="100000">
                                          <p:val>
                                            <p:strVal val="#ppt_y"/>
                                          </p:val>
                                        </p:tav>
                                      </p:tavLst>
                                    </p:anim>
                                  </p:childTnLst>
                                </p:cTn>
                              </p:par>
                            </p:childTnLst>
                          </p:cTn>
                        </p:par>
                        <p:par>
                          <p:cTn id="15" fill="hold">
                            <p:stCondLst>
                              <p:cond delay="9000"/>
                            </p:stCondLst>
                            <p:childTnLst>
                              <p:par>
                                <p:cTn id="16" presetID="3" presetClass="exit" presetSubtype="10" fill="hold" nodeType="afterEffect">
                                  <p:stCondLst>
                                    <p:cond delay="0"/>
                                  </p:stCondLst>
                                  <p:childTnLst>
                                    <p:animEffect transition="out" filter="blinds(horizontal)">
                                      <p:cBhvr>
                                        <p:cTn id="17" dur="2000"/>
                                        <p:tgtEl>
                                          <p:spTgt spid="86018">
                                            <p:txEl>
                                              <p:pRg st="2" end="2"/>
                                            </p:txEl>
                                          </p:spTgt>
                                        </p:tgtEl>
                                      </p:cBhvr>
                                    </p:animEffect>
                                    <p:set>
                                      <p:cBhvr>
                                        <p:cTn id="18" dur="1" fill="hold">
                                          <p:stCondLst>
                                            <p:cond delay="1999"/>
                                          </p:stCondLst>
                                        </p:cTn>
                                        <p:tgtEl>
                                          <p:spTgt spid="86018">
                                            <p:txEl>
                                              <p:pRg st="2" end="2"/>
                                            </p:txEl>
                                          </p:spTgt>
                                        </p:tgtEl>
                                        <p:attrNameLst>
                                          <p:attrName>style.visibility</p:attrName>
                                        </p:attrNameLst>
                                      </p:cBhvr>
                                      <p:to>
                                        <p:strVal val="hidden"/>
                                      </p:to>
                                    </p:set>
                                  </p:childTnLst>
                                </p:cTn>
                              </p:par>
                            </p:childTnLst>
                          </p:cTn>
                        </p:par>
                        <p:par>
                          <p:cTn id="19" fill="hold">
                            <p:stCondLst>
                              <p:cond delay="11000"/>
                            </p:stCondLst>
                            <p:childTnLst>
                              <p:par>
                                <p:cTn id="20" presetID="3" presetClass="exit" presetSubtype="10" fill="hold" nodeType="afterEffect">
                                  <p:stCondLst>
                                    <p:cond delay="0"/>
                                  </p:stCondLst>
                                  <p:childTnLst>
                                    <p:animEffect transition="out" filter="blinds(horizontal)">
                                      <p:cBhvr>
                                        <p:cTn id="21" dur="2000"/>
                                        <p:tgtEl>
                                          <p:spTgt spid="86018">
                                            <p:txEl>
                                              <p:pRg st="4" end="4"/>
                                            </p:txEl>
                                          </p:spTgt>
                                        </p:tgtEl>
                                      </p:cBhvr>
                                    </p:animEffect>
                                    <p:set>
                                      <p:cBhvr>
                                        <p:cTn id="22" dur="1" fill="hold">
                                          <p:stCondLst>
                                            <p:cond delay="1999"/>
                                          </p:stCondLst>
                                        </p:cTn>
                                        <p:tgtEl>
                                          <p:spTgt spid="86018">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dirty="0">
                <a:latin typeface="Times New Roman" pitchFamily="18" charset="0"/>
              </a:rPr>
              <a:t>			</a:t>
            </a:r>
            <a:endParaRPr lang="en-US" sz="1600" i="1" dirty="0">
              <a:latin typeface="Times New Roman" pitchFamily="18" charset="0"/>
            </a:endParaRPr>
          </a:p>
          <a:p>
            <a:pPr algn="ctr">
              <a:lnSpc>
                <a:spcPct val="80000"/>
              </a:lnSpc>
              <a:buFontTx/>
              <a:buNone/>
            </a:pPr>
            <a:r>
              <a:rPr lang="el-GR" sz="2000" dirty="0">
                <a:latin typeface="Times New Roman" pitchFamily="18" charset="0"/>
              </a:rPr>
              <a:t>	</a:t>
            </a:r>
            <a:r>
              <a:rPr lang="el-GR" sz="2400" b="1" u="sng" dirty="0">
                <a:solidFill>
                  <a:schemeClr val="tx2">
                    <a:lumMod val="50000"/>
                  </a:schemeClr>
                </a:solidFill>
                <a:latin typeface="Times New Roman" pitchFamily="18" charset="0"/>
              </a:rPr>
              <a:t>Κατά πρόβλεψη μείωση (υποτίμηση ή απομείωση) αξίας ενσώματου πάγιου περιουσιακού στοιχείου</a:t>
            </a:r>
          </a:p>
          <a:p>
            <a:pPr algn="ctr">
              <a:lnSpc>
                <a:spcPct val="80000"/>
              </a:lnSpc>
              <a:buFontTx/>
              <a:buNone/>
            </a:pPr>
            <a:r>
              <a:rPr lang="el-GR" sz="2400" b="1" u="sng" dirty="0">
                <a:latin typeface="Times New Roman" pitchFamily="18" charset="0"/>
              </a:rPr>
              <a:t> </a:t>
            </a:r>
          </a:p>
          <a:p>
            <a:pPr>
              <a:lnSpc>
                <a:spcPct val="80000"/>
              </a:lnSpc>
              <a:buFontTx/>
              <a:buNone/>
            </a:pPr>
            <a:r>
              <a:rPr lang="el-GR" sz="2000" b="1" dirty="0">
                <a:latin typeface="Times New Roman" pitchFamily="18" charset="0"/>
              </a:rPr>
              <a:t>	</a:t>
            </a:r>
            <a:r>
              <a:rPr lang="el-GR" sz="2000" b="1" i="1" u="sng" dirty="0">
                <a:latin typeface="Times New Roman" pitchFamily="18" charset="0"/>
              </a:rPr>
              <a:t>Βάσει της Ελληνικής νομοθεσίας.</a:t>
            </a:r>
            <a:r>
              <a:rPr lang="el-GR" sz="2000" dirty="0">
                <a:latin typeface="Times New Roman" pitchFamily="18" charset="0"/>
              </a:rPr>
              <a:t>  Σε περίπτωση υποτίμησης ενσώματου πάγιου περιουσιακού, στοιχείου, άσχετα αν αυτό υπόκειται ή όχι σε απόσβεση, εφόσον η υποτίμηση προβλέπεται ότι θα είναι διαρκής, ,σχηματίζεται ανάλογη πρόβλεψη, ώστε η αποτίμηση του στοιχείου αυτού, κατά την ημέρα κλεισίματος. του ισολογισμού, να γίνεται στη χαμηλότερη τιμή μεταξύ της τιμής κτήσης ή του κόστους ιδιοκατατασκευής και της υποτιμημένης τρέχουσας τιμής του. Οι προβλέψεις αυτές βαρύνουν τα αποτελέσματα χρήσης και το ποσό τους εμφανίζεται χωριστά στο λογαριασμό "αποτελέσματα χρήσεως" ή στο προσάρτημα, όταν είναι αξιόλογο. Η αποτίμηση στην παραπάνω χαμηλότερη τιμή μπορεί να μη συνεχισθεί, σε περίπτωση που οι λόγοι που επέβαλαν την προσαρμογή της αξίας έπαψαν να υπάρχουν. </a:t>
            </a:r>
          </a:p>
          <a:p>
            <a:pPr>
              <a:lnSpc>
                <a:spcPct val="80000"/>
              </a:lnSpc>
              <a:buFontTx/>
              <a:buNone/>
            </a:pPr>
            <a:r>
              <a:rPr lang="el-GR" sz="2000" dirty="0">
                <a:latin typeface="Times New Roman" pitchFamily="18" charset="0"/>
              </a:rPr>
              <a:t>	Οι άνω προβλέψεις που σχηματίζονται σε ύψος που καλύπτει τις υποτιμήσεις των στοιχείων αυτών, κατά την ημερομηνία κλεισίματος του ισoλoγισμoύ, εμφανίζονται στο ενεργητικό του ισολογισμού αφαιρετικά από τα στοιχεία στα οποία αναφέρονται. </a:t>
            </a:r>
          </a:p>
          <a:p>
            <a:pPr>
              <a:lnSpc>
                <a:spcPct val="80000"/>
              </a:lnSpc>
              <a:buFontTx/>
              <a:buNone/>
            </a:pPr>
            <a:r>
              <a:rPr lang="el-GR" sz="2000" dirty="0">
                <a:latin typeface="Times New Roman" pitchFamily="18" charset="0"/>
              </a:rPr>
              <a:t>	Σημειώνεται ότι τα γήπεδα - οικόπεδα και οι άλλες εδαφικές εκτάσεις δεν φθείρονται από τη χρήση τους ή την πάροδο του χρόνου και για το λόγο αυτό δεν αποσβένονται. Συνεπώς, οι εκβραχισμοί ή ισοπεδώσεις των γηπέδων και των άλλων εδαφικών εκτάσεων φέρονται σε αύξηση της αξίας κτήσεώς τους, επειδή προσδίδουν αξία σε αυτά. Όταν, όμως</a:t>
            </a:r>
            <a:r>
              <a:rPr lang="en-US" sz="2000" dirty="0">
                <a:latin typeface="Times New Roman" pitchFamily="18" charset="0"/>
              </a:rPr>
              <a:t>,</a:t>
            </a: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4994">
                                            <p:txEl>
                                              <p:pRg st="1" end="1"/>
                                            </p:txEl>
                                          </p:spTgt>
                                        </p:tgtEl>
                                        <p:attrNameLst>
                                          <p:attrName>style.visibility</p:attrName>
                                        </p:attrNameLst>
                                      </p:cBhvr>
                                      <p:to>
                                        <p:strVal val="visible"/>
                                      </p:to>
                                    </p:set>
                                    <p:anim calcmode="lin" valueType="num">
                                      <p:cBhvr>
                                        <p:cTn id="7" dur="2000" fill="hold"/>
                                        <p:tgtEl>
                                          <p:spTgt spid="84994">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84994">
                                            <p:txEl>
                                              <p:pRg st="1" end="1"/>
                                            </p:txEl>
                                          </p:spTgt>
                                        </p:tgtEl>
                                        <p:attrNameLst>
                                          <p:attrName>ppt_h</p:attrName>
                                        </p:attrNameLst>
                                      </p:cBhvr>
                                      <p:tavLst>
                                        <p:tav tm="0">
                                          <p:val>
                                            <p:fltVal val="0"/>
                                          </p:val>
                                        </p:tav>
                                        <p:tav tm="100000">
                                          <p:val>
                                            <p:strVal val="#ppt_h"/>
                                          </p:val>
                                        </p:tav>
                                      </p:tavLst>
                                    </p:anim>
                                    <p:animEffect transition="in" filter="fade">
                                      <p:cBhvr>
                                        <p:cTn id="9" dur="2000"/>
                                        <p:tgtEl>
                                          <p:spTgt spid="84994">
                                            <p:txEl>
                                              <p:pRg st="1" end="1"/>
                                            </p:txEl>
                                          </p:spTgt>
                                        </p:tgtEl>
                                      </p:cBhvr>
                                    </p:animEffec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84994">
                                            <p:txEl>
                                              <p:pRg st="3" end="3"/>
                                            </p:txEl>
                                          </p:spTgt>
                                        </p:tgtEl>
                                        <p:attrNameLst>
                                          <p:attrName>style.visibility</p:attrName>
                                        </p:attrNameLst>
                                      </p:cBhvr>
                                      <p:to>
                                        <p:strVal val="visible"/>
                                      </p:to>
                                    </p:set>
                                    <p:anim calcmode="lin" valueType="num">
                                      <p:cBhvr additive="base">
                                        <p:cTn id="13" dur="2000" fill="hold"/>
                                        <p:tgtEl>
                                          <p:spTgt spid="84994">
                                            <p:txEl>
                                              <p:pRg st="3" end="3"/>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84994">
                                            <p:txEl>
                                              <p:pRg st="3" end="3"/>
                                            </p:txEl>
                                          </p:spTgt>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2" presetClass="entr" presetSubtype="4" fill="hold" nodeType="afterEffect">
                                  <p:stCondLst>
                                    <p:cond delay="0"/>
                                  </p:stCondLst>
                                  <p:childTnLst>
                                    <p:set>
                                      <p:cBhvr>
                                        <p:cTn id="17" dur="1" fill="hold">
                                          <p:stCondLst>
                                            <p:cond delay="0"/>
                                          </p:stCondLst>
                                        </p:cTn>
                                        <p:tgtEl>
                                          <p:spTgt spid="84994">
                                            <p:txEl>
                                              <p:pRg st="4" end="4"/>
                                            </p:txEl>
                                          </p:spTgt>
                                        </p:tgtEl>
                                        <p:attrNameLst>
                                          <p:attrName>style.visibility</p:attrName>
                                        </p:attrNameLst>
                                      </p:cBhvr>
                                      <p:to>
                                        <p:strVal val="visible"/>
                                      </p:to>
                                    </p:set>
                                    <p:anim calcmode="lin" valueType="num">
                                      <p:cBhvr additive="base">
                                        <p:cTn id="18" dur="2000" fill="hold"/>
                                        <p:tgtEl>
                                          <p:spTgt spid="84994">
                                            <p:txEl>
                                              <p:pRg st="4" end="4"/>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84994">
                                            <p:txEl>
                                              <p:pRg st="4" end="4"/>
                                            </p:txEl>
                                          </p:spTgt>
                                        </p:tgtEl>
                                        <p:attrNameLst>
                                          <p:attrName>ppt_y</p:attrName>
                                        </p:attrNameLst>
                                      </p:cBhvr>
                                      <p:tavLst>
                                        <p:tav tm="0">
                                          <p:val>
                                            <p:strVal val="1+#ppt_h/2"/>
                                          </p:val>
                                        </p:tav>
                                        <p:tav tm="100000">
                                          <p:val>
                                            <p:strVal val="#ppt_y"/>
                                          </p:val>
                                        </p:tav>
                                      </p:tavLst>
                                    </p:anim>
                                  </p:childTnLst>
                                </p:cTn>
                              </p:par>
                            </p:childTnLst>
                          </p:cTn>
                        </p:par>
                        <p:par>
                          <p:cTn id="20" fill="hold">
                            <p:stCondLst>
                              <p:cond delay="6000"/>
                            </p:stCondLst>
                            <p:childTnLst>
                              <p:par>
                                <p:cTn id="21" presetID="2" presetClass="entr" presetSubtype="4" fill="hold" nodeType="afterEffect">
                                  <p:stCondLst>
                                    <p:cond delay="0"/>
                                  </p:stCondLst>
                                  <p:childTnLst>
                                    <p:set>
                                      <p:cBhvr>
                                        <p:cTn id="22" dur="1" fill="hold">
                                          <p:stCondLst>
                                            <p:cond delay="0"/>
                                          </p:stCondLst>
                                        </p:cTn>
                                        <p:tgtEl>
                                          <p:spTgt spid="84994">
                                            <p:txEl>
                                              <p:pRg st="5" end="5"/>
                                            </p:txEl>
                                          </p:spTgt>
                                        </p:tgtEl>
                                        <p:attrNameLst>
                                          <p:attrName>style.visibility</p:attrName>
                                        </p:attrNameLst>
                                      </p:cBhvr>
                                      <p:to>
                                        <p:strVal val="visible"/>
                                      </p:to>
                                    </p:set>
                                    <p:anim calcmode="lin" valueType="num">
                                      <p:cBhvr additive="base">
                                        <p:cTn id="23" dur="2000" fill="hold"/>
                                        <p:tgtEl>
                                          <p:spTgt spid="84994">
                                            <p:txEl>
                                              <p:pRg st="5" end="5"/>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84994">
                                            <p:txEl>
                                              <p:pRg st="5" end="5"/>
                                            </p:txEl>
                                          </p:spTgt>
                                        </p:tgtEl>
                                        <p:attrNameLst>
                                          <p:attrName>ppt_y</p:attrName>
                                        </p:attrNameLst>
                                      </p:cBhvr>
                                      <p:tavLst>
                                        <p:tav tm="0">
                                          <p:val>
                                            <p:strVal val="1+#ppt_h/2"/>
                                          </p:val>
                                        </p:tav>
                                        <p:tav tm="100000">
                                          <p:val>
                                            <p:strVal val="#ppt_y"/>
                                          </p:val>
                                        </p:tav>
                                      </p:tavLst>
                                    </p:anim>
                                  </p:childTnLst>
                                </p:cTn>
                              </p:par>
                            </p:childTnLst>
                          </p:cTn>
                        </p:par>
                        <p:par>
                          <p:cTn id="25" fill="hold">
                            <p:stCondLst>
                              <p:cond delay="8000"/>
                            </p:stCondLst>
                            <p:childTnLst>
                              <p:par>
                                <p:cTn id="26" presetID="3" presetClass="exit" presetSubtype="10" fill="hold" nodeType="afterEffect">
                                  <p:stCondLst>
                                    <p:cond delay="10000"/>
                                  </p:stCondLst>
                                  <p:childTnLst>
                                    <p:animEffect transition="out" filter="blinds(horizontal)">
                                      <p:cBhvr>
                                        <p:cTn id="27" dur="2000"/>
                                        <p:tgtEl>
                                          <p:spTgt spid="84994">
                                            <p:txEl>
                                              <p:pRg st="1" end="1"/>
                                            </p:txEl>
                                          </p:spTgt>
                                        </p:tgtEl>
                                      </p:cBhvr>
                                    </p:animEffect>
                                    <p:set>
                                      <p:cBhvr>
                                        <p:cTn id="28" dur="1" fill="hold">
                                          <p:stCondLst>
                                            <p:cond delay="1999"/>
                                          </p:stCondLst>
                                        </p:cTn>
                                        <p:tgtEl>
                                          <p:spTgt spid="84994">
                                            <p:txEl>
                                              <p:pRg st="1" end="1"/>
                                            </p:txEl>
                                          </p:spTgt>
                                        </p:tgtEl>
                                        <p:attrNameLst>
                                          <p:attrName>style.visibility</p:attrName>
                                        </p:attrNameLst>
                                      </p:cBhvr>
                                      <p:to>
                                        <p:strVal val="hidden"/>
                                      </p:to>
                                    </p:set>
                                  </p:childTnLst>
                                </p:cTn>
                              </p:par>
                            </p:childTnLst>
                          </p:cTn>
                        </p:par>
                        <p:par>
                          <p:cTn id="29" fill="hold">
                            <p:stCondLst>
                              <p:cond delay="20000"/>
                            </p:stCondLst>
                            <p:childTnLst>
                              <p:par>
                                <p:cTn id="30" presetID="3" presetClass="exit" presetSubtype="10" fill="hold" nodeType="afterEffect">
                                  <p:stCondLst>
                                    <p:cond delay="0"/>
                                  </p:stCondLst>
                                  <p:childTnLst>
                                    <p:animEffect transition="out" filter="blinds(horizontal)">
                                      <p:cBhvr>
                                        <p:cTn id="31" dur="2000"/>
                                        <p:tgtEl>
                                          <p:spTgt spid="84994">
                                            <p:txEl>
                                              <p:pRg st="3" end="3"/>
                                            </p:txEl>
                                          </p:spTgt>
                                        </p:tgtEl>
                                      </p:cBhvr>
                                    </p:animEffect>
                                    <p:set>
                                      <p:cBhvr>
                                        <p:cTn id="32" dur="1" fill="hold">
                                          <p:stCondLst>
                                            <p:cond delay="1999"/>
                                          </p:stCondLst>
                                        </p:cTn>
                                        <p:tgtEl>
                                          <p:spTgt spid="84994">
                                            <p:txEl>
                                              <p:pRg st="3" end="3"/>
                                            </p:txEl>
                                          </p:spTgt>
                                        </p:tgtEl>
                                        <p:attrNameLst>
                                          <p:attrName>style.visibility</p:attrName>
                                        </p:attrNameLst>
                                      </p:cBhvr>
                                      <p:to>
                                        <p:strVal val="hidden"/>
                                      </p:to>
                                    </p:set>
                                  </p:childTnLst>
                                </p:cTn>
                              </p:par>
                            </p:childTnLst>
                          </p:cTn>
                        </p:par>
                        <p:par>
                          <p:cTn id="33" fill="hold">
                            <p:stCondLst>
                              <p:cond delay="22000"/>
                            </p:stCondLst>
                            <p:childTnLst>
                              <p:par>
                                <p:cTn id="34" presetID="3" presetClass="exit" presetSubtype="10" fill="hold" nodeType="afterEffect">
                                  <p:stCondLst>
                                    <p:cond delay="0"/>
                                  </p:stCondLst>
                                  <p:childTnLst>
                                    <p:animEffect transition="out" filter="blinds(horizontal)">
                                      <p:cBhvr>
                                        <p:cTn id="35" dur="2000"/>
                                        <p:tgtEl>
                                          <p:spTgt spid="84994">
                                            <p:txEl>
                                              <p:pRg st="4" end="4"/>
                                            </p:txEl>
                                          </p:spTgt>
                                        </p:tgtEl>
                                      </p:cBhvr>
                                    </p:animEffect>
                                    <p:set>
                                      <p:cBhvr>
                                        <p:cTn id="36" dur="1" fill="hold">
                                          <p:stCondLst>
                                            <p:cond delay="1999"/>
                                          </p:stCondLst>
                                        </p:cTn>
                                        <p:tgtEl>
                                          <p:spTgt spid="84994">
                                            <p:txEl>
                                              <p:pRg st="4" end="4"/>
                                            </p:txEl>
                                          </p:spTgt>
                                        </p:tgtEl>
                                        <p:attrNameLst>
                                          <p:attrName>style.visibility</p:attrName>
                                        </p:attrNameLst>
                                      </p:cBhvr>
                                      <p:to>
                                        <p:strVal val="hidden"/>
                                      </p:to>
                                    </p:set>
                                  </p:childTnLst>
                                </p:cTn>
                              </p:par>
                            </p:childTnLst>
                          </p:cTn>
                        </p:par>
                        <p:par>
                          <p:cTn id="37" fill="hold">
                            <p:stCondLst>
                              <p:cond delay="24000"/>
                            </p:stCondLst>
                            <p:childTnLst>
                              <p:par>
                                <p:cTn id="38" presetID="3" presetClass="exit" presetSubtype="10" fill="hold" nodeType="afterEffect">
                                  <p:stCondLst>
                                    <p:cond delay="0"/>
                                  </p:stCondLst>
                                  <p:childTnLst>
                                    <p:animEffect transition="out" filter="blinds(horizontal)">
                                      <p:cBhvr>
                                        <p:cTn id="39" dur="2000"/>
                                        <p:tgtEl>
                                          <p:spTgt spid="84994">
                                            <p:txEl>
                                              <p:pRg st="5" end="5"/>
                                            </p:txEl>
                                          </p:spTgt>
                                        </p:tgtEl>
                                      </p:cBhvr>
                                    </p:animEffect>
                                    <p:set>
                                      <p:cBhvr>
                                        <p:cTn id="40" dur="1" fill="hold">
                                          <p:stCondLst>
                                            <p:cond delay="1999"/>
                                          </p:stCondLst>
                                        </p:cTn>
                                        <p:tgtEl>
                                          <p:spTgt spid="84994">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dirty="0">
                <a:latin typeface="Times New Roman" pitchFamily="18" charset="0"/>
              </a:rPr>
              <a:t>			</a:t>
            </a:r>
            <a:endParaRPr lang="en-US" sz="1600" i="1" dirty="0">
              <a:latin typeface="Times New Roman" pitchFamily="18" charset="0"/>
            </a:endParaRP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για τις εδαφικές αυτές εκτάσεις υπάρχει κίνδυνος οικονομικής απαξιώσεως και υποτιμήσεως, για τις ειδικές αυτές περιπτώσεις σχηματίζεται ειδική πρόβλεψη, η οποία καταχωρείται στο λογαριασμό 44.10 "Προβλέψεις απαξιώσεων και υποτιμήσεων πάγιων στοιχείων" με χρέωση του λογαριασμού 83.10.	</a:t>
            </a:r>
          </a:p>
          <a:p>
            <a:pPr>
              <a:lnSpc>
                <a:spcPct val="80000"/>
              </a:lnSpc>
              <a:buFontTx/>
              <a:buNone/>
            </a:pPr>
            <a:r>
              <a:rPr lang="el-GR" sz="2000" dirty="0">
                <a:latin typeface="Times New Roman" pitchFamily="18" charset="0"/>
              </a:rPr>
              <a:t> </a:t>
            </a:r>
            <a:endParaRPr lang="el-GR" sz="2000" b="1" dirty="0">
              <a:latin typeface="Times New Roman" pitchFamily="18" charset="0"/>
            </a:endParaRPr>
          </a:p>
          <a:p>
            <a:pPr>
              <a:lnSpc>
                <a:spcPct val="80000"/>
              </a:lnSpc>
              <a:buFontTx/>
              <a:buNone/>
            </a:pPr>
            <a:r>
              <a:rPr lang="el-GR" sz="2000" b="1" dirty="0">
                <a:latin typeface="Times New Roman" pitchFamily="18" charset="0"/>
              </a:rPr>
              <a:t>	</a:t>
            </a:r>
            <a:r>
              <a:rPr lang="el-GR" sz="2000" b="1" i="1" u="sng" dirty="0">
                <a:solidFill>
                  <a:schemeClr val="bg1"/>
                </a:solidFill>
                <a:latin typeface="Times New Roman" pitchFamily="18" charset="0"/>
              </a:rPr>
              <a:t>Βάσει των Διεθνών Λογιστικών Προτύπων</a:t>
            </a:r>
            <a:r>
              <a:rPr lang="el-GR" sz="2000" dirty="0">
                <a:solidFill>
                  <a:schemeClr val="bg1"/>
                </a:solidFill>
                <a:latin typeface="Times New Roman" pitchFamily="18" charset="0"/>
              </a:rPr>
              <a:t> </a:t>
            </a:r>
          </a:p>
          <a:p>
            <a:pPr>
              <a:lnSpc>
                <a:spcPct val="80000"/>
              </a:lnSpc>
              <a:buFontTx/>
              <a:buNone/>
            </a:pPr>
            <a:r>
              <a:rPr lang="el-GR" sz="2000" dirty="0">
                <a:latin typeface="Times New Roman" pitchFamily="18" charset="0"/>
              </a:rPr>
              <a:t>	Σύμφωνα με το Δ.Λ.Π. 38, η λογιστική αξία ενός περίoυσιακoυ στoιχείoυ έχει υποτιμηθεί (ή έχει απομειωθεί) όταν αυτή σε δεδομένη χρονική στιγμή είναι μεγαλύτερη από το ανακτήσιμο ποσό του. </a:t>
            </a:r>
          </a:p>
          <a:p>
            <a:pPr>
              <a:lnSpc>
                <a:spcPct val="80000"/>
              </a:lnSpc>
              <a:buFontTx/>
              <a:buNone/>
            </a:pPr>
            <a:r>
              <a:rPr lang="el-GR" sz="2000" dirty="0">
                <a:latin typeface="Times New Roman" pitchFamily="18" charset="0"/>
              </a:rPr>
              <a:t>	Το ανακτήσιμο ποσό προσδιορίζεται ως η μεγαλύτερη αξία μεταξύ της καθαρής τιμής πωλήσεως τoυ άνω περιουσιακού στοιχείου κατά την παραπάνω χρονική στιγμή και της αξίας χρήσεως αυτού. </a:t>
            </a:r>
            <a:endParaRPr lang="el-GR" sz="2000" b="1" dirty="0">
              <a:latin typeface="Times New Roman" pitchFamily="18" charset="0"/>
            </a:endParaRPr>
          </a:p>
          <a:p>
            <a:pPr>
              <a:lnSpc>
                <a:spcPct val="80000"/>
              </a:lnSpc>
              <a:buFontTx/>
              <a:buNone/>
            </a:pPr>
            <a:r>
              <a:rPr lang="el-GR" sz="2000" b="1" dirty="0">
                <a:latin typeface="Times New Roman" pitchFamily="18" charset="0"/>
              </a:rPr>
              <a:t>	</a:t>
            </a:r>
          </a:p>
          <a:p>
            <a:pPr>
              <a:lnSpc>
                <a:spcPct val="80000"/>
              </a:lnSpc>
              <a:buFontTx/>
              <a:buNone/>
            </a:pPr>
            <a:r>
              <a:rPr lang="el-GR" sz="2000" b="1" dirty="0">
                <a:solidFill>
                  <a:srgbClr val="993366"/>
                </a:solidFill>
                <a:latin typeface="Times New Roman" pitchFamily="18" charset="0"/>
              </a:rPr>
              <a:t>     Καθαρή τιμή πωλήσεως</a:t>
            </a:r>
            <a:r>
              <a:rPr lang="el-GR" sz="2000" dirty="0">
                <a:latin typeface="Times New Roman" pitchFamily="18" charset="0"/>
              </a:rPr>
              <a:t> είναι το ποσό που μπορεί να ληφθεί κατά τη χρονική στιγμή της αποτίμησης από την πώληση ενός περιουσιακού στοιχείου σε μια αντικειμενική συναλλαγή μεταξύ δύο μερών (αγοραστή και πωλητή), οι οποίοι γνωρίζουν και επιθυμούν τη συναλλαγή αυτή, μετά την αφαίρεση των εξόδων διαθέσεως (π.χ. νομικά έξοδα, μη επιστρεπτέοι φόροι, έξοδα μετακινήσεως του περιουσιακού στοιχείου, δαπάνες για να φέρουν το περιουσιακό στοιχείο σε κατάσταση πωλήσεως κ.λ.π.). Η καλύτερη απόδειξη της καθαρής τιμής πωλήσεως ενός περιουσιακού στοιχείου είναι όταν η τιμή αυτή  προκύπτει από μία δεσμευτική συμφωνία πωλήσεως η οποία πραγματοποιείται κάτω από αντικειμενικές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3970">
                                            <p:txEl>
                                              <p:pRg st="2" end="2"/>
                                            </p:txEl>
                                          </p:spTgt>
                                        </p:tgtEl>
                                        <p:attrNameLst>
                                          <p:attrName>style.visibility</p:attrName>
                                        </p:attrNameLst>
                                      </p:cBhvr>
                                      <p:to>
                                        <p:strVal val="visible"/>
                                      </p:to>
                                    </p:set>
                                    <p:anim calcmode="lin" valueType="num">
                                      <p:cBhvr additive="base">
                                        <p:cTn id="7" dur="2000" fill="hold"/>
                                        <p:tgtEl>
                                          <p:spTgt spid="83970">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83970">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83970">
                                            <p:txEl>
                                              <p:pRg st="4" end="4"/>
                                            </p:txEl>
                                          </p:spTgt>
                                        </p:tgtEl>
                                        <p:attrNameLst>
                                          <p:attrName>style.visibility</p:attrName>
                                        </p:attrNameLst>
                                      </p:cBhvr>
                                      <p:to>
                                        <p:strVal val="visible"/>
                                      </p:to>
                                    </p:set>
                                    <p:anim calcmode="lin" valueType="num">
                                      <p:cBhvr additive="base">
                                        <p:cTn id="12" dur="2000" fill="hold"/>
                                        <p:tgtEl>
                                          <p:spTgt spid="83970">
                                            <p:txEl>
                                              <p:pRg st="4" end="4"/>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83970">
                                            <p:txEl>
                                              <p:pRg st="4" end="4"/>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83970">
                                            <p:txEl>
                                              <p:pRg st="5" end="5"/>
                                            </p:txEl>
                                          </p:spTgt>
                                        </p:tgtEl>
                                        <p:attrNameLst>
                                          <p:attrName>style.visibility</p:attrName>
                                        </p:attrNameLst>
                                      </p:cBhvr>
                                      <p:to>
                                        <p:strVal val="visible"/>
                                      </p:to>
                                    </p:set>
                                    <p:anim calcmode="lin" valueType="num">
                                      <p:cBhvr additive="base">
                                        <p:cTn id="17" dur="2000" fill="hold"/>
                                        <p:tgtEl>
                                          <p:spTgt spid="83970">
                                            <p:txEl>
                                              <p:pRg st="5" end="5"/>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83970">
                                            <p:txEl>
                                              <p:pRg st="5" end="5"/>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83970">
                                            <p:txEl>
                                              <p:pRg st="6" end="6"/>
                                            </p:txEl>
                                          </p:spTgt>
                                        </p:tgtEl>
                                        <p:attrNameLst>
                                          <p:attrName>style.visibility</p:attrName>
                                        </p:attrNameLst>
                                      </p:cBhvr>
                                      <p:to>
                                        <p:strVal val="visible"/>
                                      </p:to>
                                    </p:set>
                                    <p:anim calcmode="lin" valueType="num">
                                      <p:cBhvr additive="base">
                                        <p:cTn id="22" dur="2000" fill="hold"/>
                                        <p:tgtEl>
                                          <p:spTgt spid="83970">
                                            <p:txEl>
                                              <p:pRg st="6" end="6"/>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83970">
                                            <p:txEl>
                                              <p:pRg st="6" end="6"/>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7000"/>
                                  </p:stCondLst>
                                  <p:childTnLst>
                                    <p:set>
                                      <p:cBhvr>
                                        <p:cTn id="26" dur="1" fill="hold">
                                          <p:stCondLst>
                                            <p:cond delay="0"/>
                                          </p:stCondLst>
                                        </p:cTn>
                                        <p:tgtEl>
                                          <p:spTgt spid="83970">
                                            <p:txEl>
                                              <p:pRg st="8" end="8"/>
                                            </p:txEl>
                                          </p:spTgt>
                                        </p:tgtEl>
                                        <p:attrNameLst>
                                          <p:attrName>style.visibility</p:attrName>
                                        </p:attrNameLst>
                                      </p:cBhvr>
                                      <p:to>
                                        <p:strVal val="visible"/>
                                      </p:to>
                                    </p:set>
                                    <p:anim calcmode="lin" valueType="num">
                                      <p:cBhvr additive="base">
                                        <p:cTn id="27" dur="2000" fill="hold"/>
                                        <p:tgtEl>
                                          <p:spTgt spid="83970">
                                            <p:txEl>
                                              <p:pRg st="8" end="8"/>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83970">
                                            <p:txEl>
                                              <p:pRg st="8" end="8"/>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7000"/>
                            </p:stCondLst>
                            <p:childTnLst>
                              <p:par>
                                <p:cTn id="30" presetID="3" presetClass="exit" presetSubtype="10" fill="hold" nodeType="afterEffect">
                                  <p:stCondLst>
                                    <p:cond delay="0"/>
                                  </p:stCondLst>
                                  <p:childTnLst>
                                    <p:animEffect transition="out" filter="blinds(horizontal)">
                                      <p:cBhvr>
                                        <p:cTn id="31" dur="2000"/>
                                        <p:tgtEl>
                                          <p:spTgt spid="83970">
                                            <p:txEl>
                                              <p:pRg st="2" end="2"/>
                                            </p:txEl>
                                          </p:spTgt>
                                        </p:tgtEl>
                                      </p:cBhvr>
                                    </p:animEffect>
                                    <p:set>
                                      <p:cBhvr>
                                        <p:cTn id="32" dur="1" fill="hold">
                                          <p:stCondLst>
                                            <p:cond delay="1999"/>
                                          </p:stCondLst>
                                        </p:cTn>
                                        <p:tgtEl>
                                          <p:spTgt spid="83970">
                                            <p:txEl>
                                              <p:pRg st="2" end="2"/>
                                            </p:txEl>
                                          </p:spTgt>
                                        </p:tgtEl>
                                        <p:attrNameLst>
                                          <p:attrName>style.visibility</p:attrName>
                                        </p:attrNameLst>
                                      </p:cBhvr>
                                      <p:to>
                                        <p:strVal val="hidden"/>
                                      </p:to>
                                    </p:set>
                                  </p:childTnLst>
                                </p:cTn>
                              </p:par>
                            </p:childTnLst>
                          </p:cTn>
                        </p:par>
                        <p:par>
                          <p:cTn id="33" fill="hold">
                            <p:stCondLst>
                              <p:cond delay="19000"/>
                            </p:stCondLst>
                            <p:childTnLst>
                              <p:par>
                                <p:cTn id="34" presetID="3" presetClass="exit" presetSubtype="10" fill="hold" nodeType="afterEffect">
                                  <p:stCondLst>
                                    <p:cond delay="0"/>
                                  </p:stCondLst>
                                  <p:childTnLst>
                                    <p:animEffect transition="out" filter="blinds(horizontal)">
                                      <p:cBhvr>
                                        <p:cTn id="35" dur="2000"/>
                                        <p:tgtEl>
                                          <p:spTgt spid="83970">
                                            <p:txEl>
                                              <p:pRg st="4" end="4"/>
                                            </p:txEl>
                                          </p:spTgt>
                                        </p:tgtEl>
                                      </p:cBhvr>
                                    </p:animEffect>
                                    <p:set>
                                      <p:cBhvr>
                                        <p:cTn id="36" dur="1" fill="hold">
                                          <p:stCondLst>
                                            <p:cond delay="1999"/>
                                          </p:stCondLst>
                                        </p:cTn>
                                        <p:tgtEl>
                                          <p:spTgt spid="83970">
                                            <p:txEl>
                                              <p:pRg st="4" end="4"/>
                                            </p:txEl>
                                          </p:spTgt>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2000"/>
                                        <p:tgtEl>
                                          <p:spTgt spid="83970">
                                            <p:txEl>
                                              <p:pRg st="5" end="5"/>
                                            </p:txEl>
                                          </p:spTgt>
                                        </p:tgtEl>
                                      </p:cBhvr>
                                    </p:animEffect>
                                    <p:set>
                                      <p:cBhvr>
                                        <p:cTn id="39" dur="1" fill="hold">
                                          <p:stCondLst>
                                            <p:cond delay="1999"/>
                                          </p:stCondLst>
                                        </p:cTn>
                                        <p:tgtEl>
                                          <p:spTgt spid="83970">
                                            <p:txEl>
                                              <p:pRg st="5" end="5"/>
                                            </p:txEl>
                                          </p:spTgt>
                                        </p:tgtEl>
                                        <p:attrNameLst>
                                          <p:attrName>style.visibility</p:attrName>
                                        </p:attrNameLst>
                                      </p:cBhvr>
                                      <p:to>
                                        <p:strVal val="hidden"/>
                                      </p:to>
                                    </p:set>
                                  </p:childTnLst>
                                </p:cTn>
                              </p:par>
                              <p:par>
                                <p:cTn id="40" presetID="3" presetClass="exit" presetSubtype="10" fill="hold" nodeType="withEffect">
                                  <p:stCondLst>
                                    <p:cond delay="0"/>
                                  </p:stCondLst>
                                  <p:childTnLst>
                                    <p:animEffect transition="out" filter="blinds(horizontal)">
                                      <p:cBhvr>
                                        <p:cTn id="41" dur="2000"/>
                                        <p:tgtEl>
                                          <p:spTgt spid="83970">
                                            <p:txEl>
                                              <p:pRg st="6" end="6"/>
                                            </p:txEl>
                                          </p:spTgt>
                                        </p:tgtEl>
                                      </p:cBhvr>
                                    </p:animEffect>
                                    <p:set>
                                      <p:cBhvr>
                                        <p:cTn id="42" dur="1" fill="hold">
                                          <p:stCondLst>
                                            <p:cond delay="1999"/>
                                          </p:stCondLst>
                                        </p:cTn>
                                        <p:tgtEl>
                                          <p:spTgt spid="83970">
                                            <p:txEl>
                                              <p:pRg st="6" end="6"/>
                                            </p:txEl>
                                          </p:spTgt>
                                        </p:tgtEl>
                                        <p:attrNameLst>
                                          <p:attrName>style.visibility</p:attrName>
                                        </p:attrNameLst>
                                      </p:cBhvr>
                                      <p:to>
                                        <p:strVal val="hidden"/>
                                      </p:to>
                                    </p:set>
                                  </p:childTnLst>
                                </p:cTn>
                              </p:par>
                            </p:childTnLst>
                          </p:cTn>
                        </p:par>
                        <p:par>
                          <p:cTn id="43" fill="hold">
                            <p:stCondLst>
                              <p:cond delay="21000"/>
                            </p:stCondLst>
                            <p:childTnLst>
                              <p:par>
                                <p:cTn id="44" presetID="3" presetClass="exit" presetSubtype="10" fill="hold" nodeType="afterEffect">
                                  <p:stCondLst>
                                    <p:cond delay="0"/>
                                  </p:stCondLst>
                                  <p:childTnLst>
                                    <p:animEffect transition="out" filter="blinds(horizontal)">
                                      <p:cBhvr>
                                        <p:cTn id="45" dur="2000"/>
                                        <p:tgtEl>
                                          <p:spTgt spid="83970">
                                            <p:txEl>
                                              <p:pRg st="8" end="8"/>
                                            </p:txEl>
                                          </p:spTgt>
                                        </p:tgtEl>
                                      </p:cBhvr>
                                    </p:animEffect>
                                    <p:set>
                                      <p:cBhvr>
                                        <p:cTn id="46" dur="1" fill="hold">
                                          <p:stCondLst>
                                            <p:cond delay="1999"/>
                                          </p:stCondLst>
                                        </p:cTn>
                                        <p:tgtEl>
                                          <p:spTgt spid="83970">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dirty="0">
                <a:latin typeface="Times New Roman" pitchFamily="18" charset="0"/>
              </a:rPr>
              <a:t>		</a:t>
            </a:r>
            <a:endParaRPr lang="en-US" sz="1600" i="1" dirty="0">
              <a:latin typeface="Times New Roman" pitchFamily="18" charset="0"/>
            </a:endParaRPr>
          </a:p>
          <a:p>
            <a:pPr>
              <a:lnSpc>
                <a:spcPct val="80000"/>
              </a:lnSpc>
            </a:pPr>
            <a:endParaRPr lang="en-US" sz="2000" i="1" dirty="0"/>
          </a:p>
          <a:p>
            <a:pPr>
              <a:lnSpc>
                <a:spcPct val="80000"/>
              </a:lnSpc>
              <a:buFontTx/>
              <a:buNone/>
            </a:pPr>
            <a:r>
              <a:rPr lang="el-GR" sz="2000" dirty="0">
                <a:latin typeface="Times New Roman" pitchFamily="18" charset="0"/>
              </a:rPr>
              <a:t>	και ομαλές συνθήκες. Εάν δεν υπάρχει δεσμευτική συμφωνία πωλήσεως, τότε λαμβάνεται υπόψη η τρέχουσα τιμή στην αγορά, εφόσον το άνω περιουσιακό στοιχείο είναι αντικείμενο εμπορίου σε μια ενεργό αγορά. Διαφορετικά, εάν δεν υπάρχει δεσμευτική  συμφωνία πωλήσεως του άνω περιουσιακού στοιχείου προσδιορίζεται με βάση τις διαθέσιμες πληροφορίες για το ποσό που η επιχείρηση θα μπορούσε να λάβει από τη διάθεσή του λόγω μιας αντικειμενικής και με ομαλές συνθήκες συναλλαγή. </a:t>
            </a:r>
            <a:endParaRPr lang="el-GR" sz="2000" b="1" dirty="0">
              <a:latin typeface="Times New Roman" pitchFamily="18" charset="0"/>
            </a:endParaRPr>
          </a:p>
          <a:p>
            <a:pPr>
              <a:lnSpc>
                <a:spcPct val="80000"/>
              </a:lnSpc>
              <a:buFontTx/>
              <a:buNone/>
            </a:pPr>
            <a:r>
              <a:rPr lang="el-GR" sz="2000" b="1" dirty="0">
                <a:latin typeface="Times New Roman" pitchFamily="18" charset="0"/>
              </a:rPr>
              <a:t>	</a:t>
            </a:r>
          </a:p>
          <a:p>
            <a:pPr>
              <a:lnSpc>
                <a:spcPct val="80000"/>
              </a:lnSpc>
              <a:buFontTx/>
              <a:buNone/>
            </a:pPr>
            <a:r>
              <a:rPr lang="el-GR" sz="2000" b="1" dirty="0">
                <a:latin typeface="Times New Roman" pitchFamily="18" charset="0"/>
              </a:rPr>
              <a:t>	</a:t>
            </a:r>
            <a:r>
              <a:rPr lang="el-GR" sz="2000" b="1" dirty="0">
                <a:solidFill>
                  <a:srgbClr val="993366"/>
                </a:solidFill>
                <a:latin typeface="Times New Roman" pitchFamily="18" charset="0"/>
              </a:rPr>
              <a:t>Αξία χρήσεως</a:t>
            </a:r>
            <a:r>
              <a:rPr lang="el-GR" sz="2000" dirty="0">
                <a:latin typeface="Times New Roman" pitchFamily="18" charset="0"/>
              </a:rPr>
              <a:t> είναι η παρούσα αξία των εκτιμώμενων ταμιακών ροών που αναμένονται να προκύψουν από τη συνεχή χρήση ενός περιουσιακού στοιχείου και από τη διάθεση του κατά το τέλος της ωφέλιμης ζωής του. Οι προβλέψεις ταμιακών ροών πρέπει να βασίζονται: α) σε λογικές και βάσιμες παραδοχές οι οποίες αντιπροσωπεύουν την ορθή εκτίμηση της διοίκησης της επιχείρησης για το πλαίσιο των υπαρχουσών οικονομικών συνθηκών κατά τη διάρκεια της υπόλοιπης ωφέλιμης ζωής του άνω παγίου β) στους πλέον πρόσφατους οικονομικούς προϋπολογισμούς - προβλέψεις για τα πέντε επόμενα έτη και γ) οι προβλέψεις ταμιακών ροών πέρα των πέντε πρώτων ετών εκτιμώνται βάσει των στοιχείων του πέμπτου έτους χρησιμοποιώντας ένα σταθερό ή φθίνοντα συντελεστή ανάπτυξης για τα επόμενα των πέντε ετών έτη.</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2946">
                                            <p:txEl>
                                              <p:pRg st="2" end="2"/>
                                            </p:txEl>
                                          </p:spTgt>
                                        </p:tgtEl>
                                        <p:attrNameLst>
                                          <p:attrName>style.visibility</p:attrName>
                                        </p:attrNameLst>
                                      </p:cBhvr>
                                      <p:to>
                                        <p:strVal val="visible"/>
                                      </p:to>
                                    </p:set>
                                    <p:anim calcmode="lin" valueType="num">
                                      <p:cBhvr additive="base">
                                        <p:cTn id="7" dur="2000" fill="hold"/>
                                        <p:tgtEl>
                                          <p:spTgt spid="82946">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82946">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82946">
                                            <p:txEl>
                                              <p:pRg st="4" end="4"/>
                                            </p:txEl>
                                          </p:spTgt>
                                        </p:tgtEl>
                                        <p:attrNameLst>
                                          <p:attrName>style.visibility</p:attrName>
                                        </p:attrNameLst>
                                      </p:cBhvr>
                                      <p:to>
                                        <p:strVal val="visible"/>
                                      </p:to>
                                    </p:set>
                                    <p:anim calcmode="lin" valueType="num">
                                      <p:cBhvr additive="base">
                                        <p:cTn id="12" dur="2000" fill="hold"/>
                                        <p:tgtEl>
                                          <p:spTgt spid="82946">
                                            <p:txEl>
                                              <p:pRg st="4" end="4"/>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82946">
                                            <p:txEl>
                                              <p:pRg st="4" end="4"/>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3" presetClass="exit" presetSubtype="10" fill="hold" nodeType="afterEffect">
                                  <p:stCondLst>
                                    <p:cond delay="10000"/>
                                  </p:stCondLst>
                                  <p:childTnLst>
                                    <p:animEffect transition="out" filter="blinds(horizontal)">
                                      <p:cBhvr>
                                        <p:cTn id="16" dur="2000"/>
                                        <p:tgtEl>
                                          <p:spTgt spid="82946">
                                            <p:txEl>
                                              <p:pRg st="2" end="2"/>
                                            </p:txEl>
                                          </p:spTgt>
                                        </p:tgtEl>
                                      </p:cBhvr>
                                    </p:animEffect>
                                    <p:set>
                                      <p:cBhvr>
                                        <p:cTn id="17" dur="1" fill="hold">
                                          <p:stCondLst>
                                            <p:cond delay="1999"/>
                                          </p:stCondLst>
                                        </p:cTn>
                                        <p:tgtEl>
                                          <p:spTgt spid="82946">
                                            <p:txEl>
                                              <p:pRg st="2" end="2"/>
                                            </p:txEl>
                                          </p:spTgt>
                                        </p:tgtEl>
                                        <p:attrNameLst>
                                          <p:attrName>style.visibility</p:attrName>
                                        </p:attrNameLst>
                                      </p:cBhvr>
                                      <p:to>
                                        <p:strVal val="hidden"/>
                                      </p:to>
                                    </p:set>
                                  </p:childTnLst>
                                </p:cTn>
                              </p:par>
                            </p:childTnLst>
                          </p:cTn>
                        </p:par>
                        <p:par>
                          <p:cTn id="18" fill="hold">
                            <p:stCondLst>
                              <p:cond delay="16000"/>
                            </p:stCondLst>
                            <p:childTnLst>
                              <p:par>
                                <p:cTn id="19" presetID="3" presetClass="exit" presetSubtype="10" fill="hold" nodeType="afterEffect">
                                  <p:stCondLst>
                                    <p:cond delay="0"/>
                                  </p:stCondLst>
                                  <p:childTnLst>
                                    <p:animEffect transition="out" filter="blinds(horizontal)">
                                      <p:cBhvr>
                                        <p:cTn id="20" dur="2000"/>
                                        <p:tgtEl>
                                          <p:spTgt spid="82946">
                                            <p:txEl>
                                              <p:pRg st="4" end="4"/>
                                            </p:txEl>
                                          </p:spTgt>
                                        </p:tgtEl>
                                      </p:cBhvr>
                                    </p:animEffect>
                                    <p:set>
                                      <p:cBhvr>
                                        <p:cTn id="21" dur="1" fill="hold">
                                          <p:stCondLst>
                                            <p:cond delay="1999"/>
                                          </p:stCondLst>
                                        </p:cTn>
                                        <p:tgtEl>
                                          <p:spTgt spid="8294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dirty="0">
                <a:latin typeface="Times New Roman" pitchFamily="18" charset="0"/>
              </a:rPr>
              <a:t>			</a:t>
            </a:r>
            <a:endParaRPr lang="en-US" sz="1600" i="1" dirty="0">
              <a:latin typeface="Times New Roman" pitchFamily="18" charset="0"/>
            </a:endParaRPr>
          </a:p>
          <a:p>
            <a:pPr>
              <a:lnSpc>
                <a:spcPct val="80000"/>
              </a:lnSpc>
              <a:buFontTx/>
              <a:buNone/>
            </a:pPr>
            <a:endParaRPr lang="en-US" sz="2000" i="1" dirty="0"/>
          </a:p>
          <a:p>
            <a:pPr>
              <a:lnSpc>
                <a:spcPct val="80000"/>
              </a:lnSpc>
              <a:buFontTx/>
              <a:buNone/>
            </a:pPr>
            <a:r>
              <a:rPr lang="el-GR" sz="2000" dirty="0">
                <a:latin typeface="Times New Roman" pitchFamily="18" charset="0"/>
              </a:rPr>
              <a:t>	Οι εκτιμήσεις μελλοντικών ταμιακών ροών πρέπει να περιλαμβάνουν: </a:t>
            </a:r>
          </a:p>
          <a:p>
            <a:pPr>
              <a:lnSpc>
                <a:spcPct val="80000"/>
              </a:lnSpc>
              <a:buFontTx/>
              <a:buNone/>
            </a:pPr>
            <a:r>
              <a:rPr lang="el-GR" sz="2000" dirty="0">
                <a:latin typeface="Times New Roman" pitchFamily="18" charset="0"/>
              </a:rPr>
              <a:t>	α) Προβλέψεις  ταμιακών εισροών από τη συνεχή χρήση του περιουσιακού στοιχείου, δηλαδή εισπράξεις από πώληση αγαθών ή παροχή υπηρεσιών. </a:t>
            </a:r>
          </a:p>
          <a:p>
            <a:pPr>
              <a:lnSpc>
                <a:spcPct val="80000"/>
              </a:lnSpc>
              <a:buFontTx/>
              <a:buNone/>
            </a:pPr>
            <a:r>
              <a:rPr lang="el-GR" sz="2000" dirty="0">
                <a:latin typeface="Times New Roman" pitchFamily="18" charset="0"/>
              </a:rPr>
              <a:t>	β) Προβλέψεις ταμιακών ροών που πραγματοποιούνται αναγκαστικά για να δημιουργούν τις ταμιακές εισροές από συνεχή χρήση του περιουσιακού στοιχείου. Οι προβλέψεις ταμειακών εκροών περιλαμβάνουν πληρωμές για μελλοντικά γενικά έξοδα, τα οποία μπορεί να αποδίδονται άμεσα ή να κατανέμονται πάνω σε μια λογική και συνεπή βάση, στη χρήση του περιουσιακού στοιχείου .. </a:t>
            </a:r>
          </a:p>
          <a:p>
            <a:pPr>
              <a:lnSpc>
                <a:spcPct val="80000"/>
              </a:lnSpc>
              <a:buFontTx/>
              <a:buNone/>
            </a:pPr>
            <a:r>
              <a:rPr lang="el-GR" sz="2000" dirty="0">
                <a:latin typeface="Times New Roman" pitchFamily="18" charset="0"/>
              </a:rPr>
              <a:t>	γ) Καθαρές ταμιακές ροές, αν υπάρχουν, που εισπράττονται (ή πληρώνονται) για τη διάθεση του περιουσιακού στοιχείου κατά το τέλος της διάρκειας της ωφέλιμης ζωής του. </a:t>
            </a:r>
          </a:p>
          <a:p>
            <a:pPr>
              <a:lnSpc>
                <a:spcPct val="80000"/>
              </a:lnSpc>
              <a:buFontTx/>
              <a:buNone/>
            </a:pPr>
            <a:r>
              <a:rPr lang="el-GR" sz="2000" dirty="0">
                <a:latin typeface="Times New Roman" pitchFamily="18" charset="0"/>
              </a:rPr>
              <a:t>	Από τα ανωτέρω προκύπτει ότι για να προσδιοριστεί το ανακτήσιμο ποσό ενός περιουσιακού στοιχείου πρέπει αυτό να είναι μονάδα δημιουργίας ταμιακών ροών, δηλαδή γα παράγει έσοδα και να δημιoυργεί έξοδα.</a:t>
            </a:r>
          </a:p>
          <a:p>
            <a:pPr>
              <a:lnSpc>
                <a:spcPct val="80000"/>
              </a:lnSpc>
              <a:buFontTx/>
              <a:buNone/>
            </a:pPr>
            <a:r>
              <a:rPr lang="el-GR" sz="2000" dirty="0">
                <a:latin typeface="Times New Roman" pitchFamily="18" charset="0"/>
              </a:rPr>
              <a:t>	 </a:t>
            </a:r>
            <a:endParaRPr lang="el-GR" sz="2000" b="1" dirty="0">
              <a:latin typeface="Times New Roman" pitchFamily="18" charset="0"/>
            </a:endParaRPr>
          </a:p>
          <a:p>
            <a:pPr>
              <a:lnSpc>
                <a:spcPct val="80000"/>
              </a:lnSpc>
              <a:buFontTx/>
              <a:buNone/>
            </a:pPr>
            <a:r>
              <a:rPr lang="el-GR" sz="2000" b="1" dirty="0">
                <a:latin typeface="Times New Roman" pitchFamily="18" charset="0"/>
              </a:rPr>
              <a:t>	</a:t>
            </a:r>
            <a:r>
              <a:rPr lang="el-GR" sz="2000" b="1" i="1" u="sng" dirty="0">
                <a:solidFill>
                  <a:schemeClr val="bg1"/>
                </a:solidFill>
                <a:latin typeface="Times New Roman" pitchFamily="18" charset="0"/>
              </a:rPr>
              <a:t>Μονάδα δημιουργίας ταμιακών ροών</a:t>
            </a:r>
            <a:r>
              <a:rPr lang="el-GR" sz="2000" dirty="0">
                <a:latin typeface="Times New Roman" pitchFamily="18" charset="0"/>
              </a:rPr>
              <a:t> είναι η μικρότερη αναγνωρίσιμη ομάδα περιουσιακών στοιχείων που δημιουργεί ταμιακές εισροές από τη συνεχή χρήση, οι οποίες είναι, κυρίως, ανεξάρτητες από τις ταμιακές εισροές από άλλα περιουσιακά στοιχεία ή ομάδες περιουσιακών στοιχείων. Η αναγνώριση της μονάδας, που δημιουργεί ταμιακές ροές, ενός περιουσιακού στοιχείου εμπερικλείει κρίση.</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1922">
                                            <p:txEl>
                                              <p:pRg st="2" end="2"/>
                                            </p:txEl>
                                          </p:spTgt>
                                        </p:tgtEl>
                                        <p:attrNameLst>
                                          <p:attrName>style.visibility</p:attrName>
                                        </p:attrNameLst>
                                      </p:cBhvr>
                                      <p:to>
                                        <p:strVal val="visible"/>
                                      </p:to>
                                    </p:set>
                                    <p:anim calcmode="lin" valueType="num">
                                      <p:cBhvr additive="base">
                                        <p:cTn id="7" dur="2000" fill="hold"/>
                                        <p:tgtEl>
                                          <p:spTgt spid="81922">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8192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22">
                                            <p:txEl>
                                              <p:pRg st="3" end="3"/>
                                            </p:txEl>
                                          </p:spTgt>
                                        </p:tgtEl>
                                        <p:attrNameLst>
                                          <p:attrName>style.visibility</p:attrName>
                                        </p:attrNameLst>
                                      </p:cBhvr>
                                      <p:to>
                                        <p:strVal val="visible"/>
                                      </p:to>
                                    </p:set>
                                    <p:anim calcmode="lin" valueType="num">
                                      <p:cBhvr additive="base">
                                        <p:cTn id="11" dur="2000" fill="hold"/>
                                        <p:tgtEl>
                                          <p:spTgt spid="81922">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8192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1922">
                                            <p:txEl>
                                              <p:pRg st="4" end="4"/>
                                            </p:txEl>
                                          </p:spTgt>
                                        </p:tgtEl>
                                        <p:attrNameLst>
                                          <p:attrName>style.visibility</p:attrName>
                                        </p:attrNameLst>
                                      </p:cBhvr>
                                      <p:to>
                                        <p:strVal val="visible"/>
                                      </p:to>
                                    </p:set>
                                    <p:anim calcmode="lin" valueType="num">
                                      <p:cBhvr additive="base">
                                        <p:cTn id="15" dur="2000" fill="hold"/>
                                        <p:tgtEl>
                                          <p:spTgt spid="81922">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8192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1922">
                                            <p:txEl>
                                              <p:pRg st="5" end="5"/>
                                            </p:txEl>
                                          </p:spTgt>
                                        </p:tgtEl>
                                        <p:attrNameLst>
                                          <p:attrName>style.visibility</p:attrName>
                                        </p:attrNameLst>
                                      </p:cBhvr>
                                      <p:to>
                                        <p:strVal val="visible"/>
                                      </p:to>
                                    </p:set>
                                    <p:anim calcmode="lin" valueType="num">
                                      <p:cBhvr additive="base">
                                        <p:cTn id="19" dur="2000" fill="hold"/>
                                        <p:tgtEl>
                                          <p:spTgt spid="81922">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8192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1922">
                                            <p:txEl>
                                              <p:pRg st="6" end="6"/>
                                            </p:txEl>
                                          </p:spTgt>
                                        </p:tgtEl>
                                        <p:attrNameLst>
                                          <p:attrName>style.visibility</p:attrName>
                                        </p:attrNameLst>
                                      </p:cBhvr>
                                      <p:to>
                                        <p:strVal val="visible"/>
                                      </p:to>
                                    </p:set>
                                    <p:anim calcmode="lin" valueType="num">
                                      <p:cBhvr additive="base">
                                        <p:cTn id="23" dur="2000" fill="hold"/>
                                        <p:tgtEl>
                                          <p:spTgt spid="81922">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81922">
                                            <p:txEl>
                                              <p:pRg st="6" end="6"/>
                                            </p:txEl>
                                          </p:spTgt>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10000"/>
                                  </p:stCondLst>
                                  <p:childTnLst>
                                    <p:set>
                                      <p:cBhvr>
                                        <p:cTn id="27" dur="1" fill="hold">
                                          <p:stCondLst>
                                            <p:cond delay="0"/>
                                          </p:stCondLst>
                                        </p:cTn>
                                        <p:tgtEl>
                                          <p:spTgt spid="81922">
                                            <p:txEl>
                                              <p:pRg st="8" end="8"/>
                                            </p:txEl>
                                          </p:spTgt>
                                        </p:tgtEl>
                                        <p:attrNameLst>
                                          <p:attrName>style.visibility</p:attrName>
                                        </p:attrNameLst>
                                      </p:cBhvr>
                                      <p:to>
                                        <p:strVal val="visible"/>
                                      </p:to>
                                    </p:set>
                                    <p:anim calcmode="lin" valueType="num">
                                      <p:cBhvr additive="base">
                                        <p:cTn id="28" dur="2000" fill="hold"/>
                                        <p:tgtEl>
                                          <p:spTgt spid="81922">
                                            <p:txEl>
                                              <p:pRg st="8" end="8"/>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81922">
                                            <p:txEl>
                                              <p:pRg st="8" end="8"/>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4000"/>
                            </p:stCondLst>
                            <p:childTnLst>
                              <p:par>
                                <p:cTn id="31" presetID="3" presetClass="exit" presetSubtype="10" fill="hold" nodeType="afterEffect">
                                  <p:stCondLst>
                                    <p:cond delay="6000"/>
                                  </p:stCondLst>
                                  <p:childTnLst>
                                    <p:animEffect transition="out" filter="blinds(horizontal)">
                                      <p:cBhvr>
                                        <p:cTn id="32" dur="2000"/>
                                        <p:tgtEl>
                                          <p:spTgt spid="81922">
                                            <p:txEl>
                                              <p:pRg st="2" end="2"/>
                                            </p:txEl>
                                          </p:spTgt>
                                        </p:tgtEl>
                                      </p:cBhvr>
                                    </p:animEffect>
                                    <p:set>
                                      <p:cBhvr>
                                        <p:cTn id="33" dur="1" fill="hold">
                                          <p:stCondLst>
                                            <p:cond delay="1999"/>
                                          </p:stCondLst>
                                        </p:cTn>
                                        <p:tgtEl>
                                          <p:spTgt spid="81922">
                                            <p:txEl>
                                              <p:pRg st="2" end="2"/>
                                            </p:txEl>
                                          </p:spTgt>
                                        </p:tgtEl>
                                        <p:attrNameLst>
                                          <p:attrName>style.visibility</p:attrName>
                                        </p:attrNameLst>
                                      </p:cBhvr>
                                      <p:to>
                                        <p:strVal val="hidden"/>
                                      </p:to>
                                    </p:set>
                                  </p:childTnLst>
                                </p:cTn>
                              </p:par>
                            </p:childTnLst>
                          </p:cTn>
                        </p:par>
                        <p:par>
                          <p:cTn id="34" fill="hold">
                            <p:stCondLst>
                              <p:cond delay="22000"/>
                            </p:stCondLst>
                            <p:childTnLst>
                              <p:par>
                                <p:cTn id="35" presetID="3" presetClass="exit" presetSubtype="10" fill="hold" nodeType="afterEffect">
                                  <p:stCondLst>
                                    <p:cond delay="0"/>
                                  </p:stCondLst>
                                  <p:childTnLst>
                                    <p:animEffect transition="out" filter="blinds(horizontal)">
                                      <p:cBhvr>
                                        <p:cTn id="36" dur="2000"/>
                                        <p:tgtEl>
                                          <p:spTgt spid="81922">
                                            <p:txEl>
                                              <p:pRg st="3" end="3"/>
                                            </p:txEl>
                                          </p:spTgt>
                                        </p:tgtEl>
                                      </p:cBhvr>
                                    </p:animEffect>
                                    <p:set>
                                      <p:cBhvr>
                                        <p:cTn id="37" dur="1" fill="hold">
                                          <p:stCondLst>
                                            <p:cond delay="1999"/>
                                          </p:stCondLst>
                                        </p:cTn>
                                        <p:tgtEl>
                                          <p:spTgt spid="81922">
                                            <p:txEl>
                                              <p:pRg st="3" end="3"/>
                                            </p:txEl>
                                          </p:spTgt>
                                        </p:tgtEl>
                                        <p:attrNameLst>
                                          <p:attrName>style.visibility</p:attrName>
                                        </p:attrNameLst>
                                      </p:cBhvr>
                                      <p:to>
                                        <p:strVal val="hidden"/>
                                      </p:to>
                                    </p:set>
                                  </p:childTnLst>
                                </p:cTn>
                              </p:par>
                            </p:childTnLst>
                          </p:cTn>
                        </p:par>
                        <p:par>
                          <p:cTn id="38" fill="hold">
                            <p:stCondLst>
                              <p:cond delay="24000"/>
                            </p:stCondLst>
                            <p:childTnLst>
                              <p:par>
                                <p:cTn id="39" presetID="3" presetClass="exit" presetSubtype="10" fill="hold" nodeType="afterEffect">
                                  <p:stCondLst>
                                    <p:cond delay="0"/>
                                  </p:stCondLst>
                                  <p:childTnLst>
                                    <p:animEffect transition="out" filter="blinds(horizontal)">
                                      <p:cBhvr>
                                        <p:cTn id="40" dur="2000"/>
                                        <p:tgtEl>
                                          <p:spTgt spid="81922">
                                            <p:txEl>
                                              <p:pRg st="4" end="4"/>
                                            </p:txEl>
                                          </p:spTgt>
                                        </p:tgtEl>
                                      </p:cBhvr>
                                    </p:animEffect>
                                    <p:set>
                                      <p:cBhvr>
                                        <p:cTn id="41" dur="1" fill="hold">
                                          <p:stCondLst>
                                            <p:cond delay="1999"/>
                                          </p:stCondLst>
                                        </p:cTn>
                                        <p:tgtEl>
                                          <p:spTgt spid="81922">
                                            <p:txEl>
                                              <p:pRg st="4" end="4"/>
                                            </p:txEl>
                                          </p:spTgt>
                                        </p:tgtEl>
                                        <p:attrNameLst>
                                          <p:attrName>style.visibility</p:attrName>
                                        </p:attrNameLst>
                                      </p:cBhvr>
                                      <p:to>
                                        <p:strVal val="hidden"/>
                                      </p:to>
                                    </p:set>
                                  </p:childTnLst>
                                </p:cTn>
                              </p:par>
                            </p:childTnLst>
                          </p:cTn>
                        </p:par>
                        <p:par>
                          <p:cTn id="42" fill="hold">
                            <p:stCondLst>
                              <p:cond delay="26000"/>
                            </p:stCondLst>
                            <p:childTnLst>
                              <p:par>
                                <p:cTn id="43" presetID="3" presetClass="exit" presetSubtype="10" fill="hold" nodeType="afterEffect">
                                  <p:stCondLst>
                                    <p:cond delay="0"/>
                                  </p:stCondLst>
                                  <p:childTnLst>
                                    <p:animEffect transition="out" filter="blinds(horizontal)">
                                      <p:cBhvr>
                                        <p:cTn id="44" dur="2000"/>
                                        <p:tgtEl>
                                          <p:spTgt spid="81922">
                                            <p:txEl>
                                              <p:pRg st="5" end="5"/>
                                            </p:txEl>
                                          </p:spTgt>
                                        </p:tgtEl>
                                      </p:cBhvr>
                                    </p:animEffect>
                                    <p:set>
                                      <p:cBhvr>
                                        <p:cTn id="45" dur="1" fill="hold">
                                          <p:stCondLst>
                                            <p:cond delay="1999"/>
                                          </p:stCondLst>
                                        </p:cTn>
                                        <p:tgtEl>
                                          <p:spTgt spid="81922">
                                            <p:txEl>
                                              <p:pRg st="5" end="5"/>
                                            </p:txEl>
                                          </p:spTgt>
                                        </p:tgtEl>
                                        <p:attrNameLst>
                                          <p:attrName>style.visibility</p:attrName>
                                        </p:attrNameLst>
                                      </p:cBhvr>
                                      <p:to>
                                        <p:strVal val="hidden"/>
                                      </p:to>
                                    </p:set>
                                  </p:childTnLst>
                                </p:cTn>
                              </p:par>
                            </p:childTnLst>
                          </p:cTn>
                        </p:par>
                        <p:par>
                          <p:cTn id="46" fill="hold">
                            <p:stCondLst>
                              <p:cond delay="28000"/>
                            </p:stCondLst>
                            <p:childTnLst>
                              <p:par>
                                <p:cTn id="47" presetID="3" presetClass="exit" presetSubtype="10" fill="hold" nodeType="afterEffect">
                                  <p:stCondLst>
                                    <p:cond delay="0"/>
                                  </p:stCondLst>
                                  <p:childTnLst>
                                    <p:animEffect transition="out" filter="blinds(horizontal)">
                                      <p:cBhvr>
                                        <p:cTn id="48" dur="2000"/>
                                        <p:tgtEl>
                                          <p:spTgt spid="81922">
                                            <p:txEl>
                                              <p:pRg st="6" end="6"/>
                                            </p:txEl>
                                          </p:spTgt>
                                        </p:tgtEl>
                                      </p:cBhvr>
                                    </p:animEffect>
                                    <p:set>
                                      <p:cBhvr>
                                        <p:cTn id="49" dur="1" fill="hold">
                                          <p:stCondLst>
                                            <p:cond delay="1999"/>
                                          </p:stCondLst>
                                        </p:cTn>
                                        <p:tgtEl>
                                          <p:spTgt spid="81922">
                                            <p:txEl>
                                              <p:pRg st="6" end="6"/>
                                            </p:txEl>
                                          </p:spTgt>
                                        </p:tgtEl>
                                        <p:attrNameLst>
                                          <p:attrName>style.visibility</p:attrName>
                                        </p:attrNameLst>
                                      </p:cBhvr>
                                      <p:to>
                                        <p:strVal val="hidden"/>
                                      </p:to>
                                    </p:set>
                                  </p:childTnLst>
                                </p:cTn>
                              </p:par>
                            </p:childTnLst>
                          </p:cTn>
                        </p:par>
                        <p:par>
                          <p:cTn id="50" fill="hold">
                            <p:stCondLst>
                              <p:cond delay="30000"/>
                            </p:stCondLst>
                            <p:childTnLst>
                              <p:par>
                                <p:cTn id="51" presetID="3" presetClass="exit" presetSubtype="10" fill="hold" nodeType="afterEffect">
                                  <p:stCondLst>
                                    <p:cond delay="0"/>
                                  </p:stCondLst>
                                  <p:childTnLst>
                                    <p:animEffect transition="out" filter="blinds(horizontal)">
                                      <p:cBhvr>
                                        <p:cTn id="52" dur="2000"/>
                                        <p:tgtEl>
                                          <p:spTgt spid="81922">
                                            <p:txEl>
                                              <p:pRg st="8" end="8"/>
                                            </p:txEl>
                                          </p:spTgt>
                                        </p:tgtEl>
                                      </p:cBhvr>
                                    </p:animEffect>
                                    <p:set>
                                      <p:cBhvr>
                                        <p:cTn id="53" dur="1" fill="hold">
                                          <p:stCondLst>
                                            <p:cond delay="1999"/>
                                          </p:stCondLst>
                                        </p:cTn>
                                        <p:tgtEl>
                                          <p:spTgt spid="81922">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0" y="0"/>
            <a:ext cx="9144000" cy="6858000"/>
          </a:xfrm>
        </p:spPr>
        <p:txBody>
          <a:bodyPr/>
          <a:lstStyle/>
          <a:p>
            <a:pPr>
              <a:lnSpc>
                <a:spcPct val="80000"/>
              </a:lnSpc>
              <a:buFontTx/>
              <a:buNone/>
            </a:pPr>
            <a:r>
              <a:rPr lang="el-GR" sz="1600" dirty="0">
                <a:latin typeface="Times New Roman" pitchFamily="18" charset="0"/>
              </a:rPr>
              <a:t>			</a:t>
            </a:r>
            <a:endParaRPr lang="en-US" sz="1600" i="1" dirty="0">
              <a:latin typeface="Times New Roman" pitchFamily="18" charset="0"/>
            </a:endParaRPr>
          </a:p>
          <a:p>
            <a:pPr>
              <a:lnSpc>
                <a:spcPct val="80000"/>
              </a:lnSpc>
            </a:pPr>
            <a:endParaRPr lang="en-US" sz="2000" dirty="0"/>
          </a:p>
          <a:p>
            <a:pPr algn="ctr">
              <a:lnSpc>
                <a:spcPct val="80000"/>
              </a:lnSpc>
              <a:buFontTx/>
              <a:buNone/>
            </a:pPr>
            <a:r>
              <a:rPr lang="el-GR" sz="2000" dirty="0">
                <a:latin typeface="Times New Roman" pitchFamily="18" charset="0"/>
              </a:rPr>
              <a:t>	</a:t>
            </a:r>
            <a:r>
              <a:rPr lang="el-GR" sz="2400" b="1" u="sng" dirty="0">
                <a:solidFill>
                  <a:schemeClr val="bg1"/>
                </a:solidFill>
                <a:latin typeface="Times New Roman" pitchFamily="18" charset="0"/>
              </a:rPr>
              <a:t>Αναλυτική καταχώρηση στην απογραφή </a:t>
            </a:r>
          </a:p>
          <a:p>
            <a:pPr>
              <a:lnSpc>
                <a:spcPct val="80000"/>
              </a:lnSpc>
              <a:buFontTx/>
              <a:buNone/>
            </a:pPr>
            <a:r>
              <a:rPr lang="el-GR" sz="2000" dirty="0">
                <a:latin typeface="Times New Roman" pitchFamily="18" charset="0"/>
              </a:rPr>
              <a:t>	Για κάθε ενσώµατη ακινητοποίηση αναγράφεται στο θεωρηµένο βιβλίο απογραφών τουλάχιστον: α) η αξία κτήσεως ή το κόστος ιδιοκατασκευής της, προσαυξηµένο µε τις δαπάνες επεκτάσεων ή προσθηκών και βελτιώσεων, β) οι αποσβέσεις τους και γ) η αναπόσβεστη αξία του </a:t>
            </a:r>
          </a:p>
          <a:p>
            <a:pPr>
              <a:lnSpc>
                <a:spcPct val="80000"/>
              </a:lnSpc>
              <a:buFontTx/>
              <a:buNone/>
            </a:pPr>
            <a:r>
              <a:rPr lang="el-GR" sz="2000" dirty="0">
                <a:latin typeface="Times New Roman" pitchFamily="18" charset="0"/>
              </a:rPr>
              <a:t>	Στην περίπτωση που η επιχείρηση τηρεί θεωρηµένα βιβλία - μητρώα παγίων περιουσιακών στοιχείων και αποσβέσεων µπορεί να καταχωρεί την πιο πάνω ανάλυση, κατά οµοειδής κατηγορίες παγίων περιουσιακών στοιχείων.</a:t>
            </a:r>
          </a:p>
          <a:p>
            <a:pPr>
              <a:lnSpc>
                <a:spcPct val="80000"/>
              </a:lnSpc>
              <a:buFontTx/>
              <a:buNone/>
            </a:pPr>
            <a:r>
              <a:rPr lang="el-GR" sz="2000" dirty="0">
                <a:latin typeface="Times New Roman" pitchFamily="18" charset="0"/>
              </a:rPr>
              <a:t>	</a:t>
            </a:r>
          </a:p>
          <a:p>
            <a:pPr algn="ctr">
              <a:lnSpc>
                <a:spcPct val="80000"/>
              </a:lnSpc>
              <a:buFontTx/>
              <a:buNone/>
            </a:pPr>
            <a:r>
              <a:rPr lang="el-GR" sz="2400" b="1" u="sng" dirty="0">
                <a:solidFill>
                  <a:schemeClr val="bg1"/>
                </a:solidFill>
                <a:latin typeface="Times New Roman" pitchFamily="18" charset="0"/>
              </a:rPr>
              <a:t>Πληροφορίες στο προσάρτηµα για τις ενσώµατες ακινητοποιήσεις</a:t>
            </a:r>
            <a:r>
              <a:rPr lang="el-GR" sz="2200" b="1" u="sng" dirty="0">
                <a:solidFill>
                  <a:schemeClr val="bg1"/>
                </a:solidFill>
                <a:latin typeface="Times New Roman" pitchFamily="18" charset="0"/>
              </a:rPr>
              <a:t> </a:t>
            </a:r>
          </a:p>
          <a:p>
            <a:pPr>
              <a:lnSpc>
                <a:spcPct val="80000"/>
              </a:lnSpc>
              <a:buFontTx/>
              <a:buNone/>
            </a:pPr>
            <a:r>
              <a:rPr lang="el-GR" sz="2000" dirty="0">
                <a:latin typeface="Times New Roman" pitchFamily="18" charset="0"/>
              </a:rPr>
              <a:t>	Οι πληροφορίες που παρέχονται µε το προσάρτηµα των οικονοµικών καταστάσεων σχετικά µε τις εµφανιζόµενες στον ισολογισµό ενσώµατες ακινητοποιήσεις και λοιπά πάγια περιουσιακά στοιχεία είναι οι εξής: </a:t>
            </a:r>
          </a:p>
          <a:p>
            <a:pPr>
              <a:lnSpc>
                <a:spcPct val="80000"/>
              </a:lnSpc>
              <a:buFontTx/>
              <a:buNone/>
            </a:pPr>
            <a:r>
              <a:rPr lang="el-GR" sz="2000" dirty="0">
                <a:latin typeface="Times New Roman" pitchFamily="18" charset="0"/>
              </a:rPr>
              <a:t>	α) Συνολική παράθεση των µεταβολών της χρήσεως για την αξία κτήσεως, τις αποσβέσεις και το αναπόσβεστο υπόλοιπο. Προς τούτο συντάσσεται ο παρακάτω πίνακας: </a:t>
            </a:r>
          </a:p>
          <a:p>
            <a:pPr>
              <a:lnSpc>
                <a:spcPct val="80000"/>
              </a:lnSpc>
              <a:buFontTx/>
              <a:buNone/>
            </a:pPr>
            <a:r>
              <a:rPr lang="el-GR" sz="2000" dirty="0">
                <a:latin typeface="Times New Roman" pitchFamily="18" charset="0"/>
              </a:rPr>
              <a:t>	β) Μέθοδοι αποτιµήσεως. Οι επιχειρήσεις συνήθως αναφέρουν ότι οι ενσώµατες ακινητοποιήσεις και τα λοιπά πάγια αποτιµήθηκαν στο κόστος κτήσεως ή στο κόστος ιδιοκατασκευής ή στην αναπροσαρµοσµένη µε βάση ειδικό νόµο αξία προσαυξημένη με την αξία των προσθηκών και βελτιώσεων και μειωμένη με την αξία των αποσβέσεων οι οποίες παγίως υπολογίζονται με τη μέθοδο της σταθερής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0898">
                                            <p:txEl>
                                              <p:pRg st="2" end="2"/>
                                            </p:txEl>
                                          </p:spTgt>
                                        </p:tgtEl>
                                        <p:attrNameLst>
                                          <p:attrName>style.visibility</p:attrName>
                                        </p:attrNameLst>
                                      </p:cBhvr>
                                      <p:to>
                                        <p:strVal val="visible"/>
                                      </p:to>
                                    </p:set>
                                    <p:anim calcmode="lin" valueType="num">
                                      <p:cBhvr>
                                        <p:cTn id="7" dur="2000" fill="hold"/>
                                        <p:tgtEl>
                                          <p:spTgt spid="80898">
                                            <p:txEl>
                                              <p:pRg st="2" end="2"/>
                                            </p:txEl>
                                          </p:spTgt>
                                        </p:tgtEl>
                                        <p:attrNameLst>
                                          <p:attrName>ppt_w</p:attrName>
                                        </p:attrNameLst>
                                      </p:cBhvr>
                                      <p:tavLst>
                                        <p:tav tm="0">
                                          <p:val>
                                            <p:fltVal val="0"/>
                                          </p:val>
                                        </p:tav>
                                        <p:tav tm="100000">
                                          <p:val>
                                            <p:strVal val="#ppt_w"/>
                                          </p:val>
                                        </p:tav>
                                      </p:tavLst>
                                    </p:anim>
                                    <p:anim calcmode="lin" valueType="num">
                                      <p:cBhvr>
                                        <p:cTn id="8" dur="2000" fill="hold"/>
                                        <p:tgtEl>
                                          <p:spTgt spid="80898">
                                            <p:txEl>
                                              <p:pRg st="2" end="2"/>
                                            </p:txEl>
                                          </p:spTgt>
                                        </p:tgtEl>
                                        <p:attrNameLst>
                                          <p:attrName>ppt_h</p:attrName>
                                        </p:attrNameLst>
                                      </p:cBhvr>
                                      <p:tavLst>
                                        <p:tav tm="0">
                                          <p:val>
                                            <p:fltVal val="0"/>
                                          </p:val>
                                        </p:tav>
                                        <p:tav tm="100000">
                                          <p:val>
                                            <p:strVal val="#ppt_h"/>
                                          </p:val>
                                        </p:tav>
                                      </p:tavLst>
                                    </p:anim>
                                    <p:animEffect transition="in" filter="fade">
                                      <p:cBhvr>
                                        <p:cTn id="9" dur="2000"/>
                                        <p:tgtEl>
                                          <p:spTgt spid="80898">
                                            <p:txEl>
                                              <p:pRg st="2" end="2"/>
                                            </p:txEl>
                                          </p:spTgt>
                                        </p:tgtEl>
                                      </p:cBhvr>
                                    </p:animEffec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80898">
                                            <p:txEl>
                                              <p:pRg st="3" end="3"/>
                                            </p:txEl>
                                          </p:spTgt>
                                        </p:tgtEl>
                                        <p:attrNameLst>
                                          <p:attrName>style.visibility</p:attrName>
                                        </p:attrNameLst>
                                      </p:cBhvr>
                                      <p:to>
                                        <p:strVal val="visible"/>
                                      </p:to>
                                    </p:set>
                                    <p:anim calcmode="lin" valueType="num">
                                      <p:cBhvr additive="base">
                                        <p:cTn id="13" dur="2000" fill="hold"/>
                                        <p:tgtEl>
                                          <p:spTgt spid="80898">
                                            <p:txEl>
                                              <p:pRg st="3" end="3"/>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80898">
                                            <p:txEl>
                                              <p:pRg st="3" end="3"/>
                                            </p:txEl>
                                          </p:spTgt>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2" presetClass="entr" presetSubtype="4" fill="hold" nodeType="afterEffect">
                                  <p:stCondLst>
                                    <p:cond delay="0"/>
                                  </p:stCondLst>
                                  <p:childTnLst>
                                    <p:set>
                                      <p:cBhvr>
                                        <p:cTn id="17" dur="1" fill="hold">
                                          <p:stCondLst>
                                            <p:cond delay="0"/>
                                          </p:stCondLst>
                                        </p:cTn>
                                        <p:tgtEl>
                                          <p:spTgt spid="80898">
                                            <p:txEl>
                                              <p:pRg st="4" end="4"/>
                                            </p:txEl>
                                          </p:spTgt>
                                        </p:tgtEl>
                                        <p:attrNameLst>
                                          <p:attrName>style.visibility</p:attrName>
                                        </p:attrNameLst>
                                      </p:cBhvr>
                                      <p:to>
                                        <p:strVal val="visible"/>
                                      </p:to>
                                    </p:set>
                                    <p:anim calcmode="lin" valueType="num">
                                      <p:cBhvr additive="base">
                                        <p:cTn id="18" dur="2000" fill="hold"/>
                                        <p:tgtEl>
                                          <p:spTgt spid="80898">
                                            <p:txEl>
                                              <p:pRg st="4" end="4"/>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80898">
                                            <p:txEl>
                                              <p:pRg st="4" end="4"/>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7000"/>
                            </p:stCondLst>
                            <p:childTnLst>
                              <p:par>
                                <p:cTn id="21" presetID="3" presetClass="exit" presetSubtype="10" fill="hold" nodeType="afterEffect">
                                  <p:stCondLst>
                                    <p:cond delay="10000"/>
                                  </p:stCondLst>
                                  <p:childTnLst>
                                    <p:animEffect transition="out" filter="blinds(horizontal)">
                                      <p:cBhvr>
                                        <p:cTn id="22" dur="2000"/>
                                        <p:tgtEl>
                                          <p:spTgt spid="80898">
                                            <p:txEl>
                                              <p:pRg st="2" end="2"/>
                                            </p:txEl>
                                          </p:spTgt>
                                        </p:tgtEl>
                                      </p:cBhvr>
                                    </p:animEffect>
                                    <p:set>
                                      <p:cBhvr>
                                        <p:cTn id="23" dur="1" fill="hold">
                                          <p:stCondLst>
                                            <p:cond delay="1999"/>
                                          </p:stCondLst>
                                        </p:cTn>
                                        <p:tgtEl>
                                          <p:spTgt spid="80898">
                                            <p:txEl>
                                              <p:pRg st="2" end="2"/>
                                            </p:txEl>
                                          </p:spTgt>
                                        </p:tgtEl>
                                        <p:attrNameLst>
                                          <p:attrName>style.visibility</p:attrName>
                                        </p:attrNameLst>
                                      </p:cBhvr>
                                      <p:to>
                                        <p:strVal val="hidden"/>
                                      </p:to>
                                    </p:set>
                                  </p:childTnLst>
                                </p:cTn>
                              </p:par>
                            </p:childTnLst>
                          </p:cTn>
                        </p:par>
                        <p:par>
                          <p:cTn id="24" fill="hold">
                            <p:stCondLst>
                              <p:cond delay="29000"/>
                            </p:stCondLst>
                            <p:childTnLst>
                              <p:par>
                                <p:cTn id="25" presetID="3" presetClass="exit" presetSubtype="10" fill="hold" nodeType="afterEffect">
                                  <p:stCondLst>
                                    <p:cond delay="0"/>
                                  </p:stCondLst>
                                  <p:childTnLst>
                                    <p:animEffect transition="out" filter="blinds(horizontal)">
                                      <p:cBhvr>
                                        <p:cTn id="26" dur="2000"/>
                                        <p:tgtEl>
                                          <p:spTgt spid="80898">
                                            <p:txEl>
                                              <p:pRg st="3" end="3"/>
                                            </p:txEl>
                                          </p:spTgt>
                                        </p:tgtEl>
                                      </p:cBhvr>
                                    </p:animEffect>
                                    <p:set>
                                      <p:cBhvr>
                                        <p:cTn id="27" dur="1" fill="hold">
                                          <p:stCondLst>
                                            <p:cond delay="1999"/>
                                          </p:stCondLst>
                                        </p:cTn>
                                        <p:tgtEl>
                                          <p:spTgt spid="80898">
                                            <p:txEl>
                                              <p:pRg st="3" end="3"/>
                                            </p:txEl>
                                          </p:spTgt>
                                        </p:tgtEl>
                                        <p:attrNameLst>
                                          <p:attrName>style.visibility</p:attrName>
                                        </p:attrNameLst>
                                      </p:cBhvr>
                                      <p:to>
                                        <p:strVal val="hidden"/>
                                      </p:to>
                                    </p:set>
                                  </p:childTnLst>
                                </p:cTn>
                              </p:par>
                            </p:childTnLst>
                          </p:cTn>
                        </p:par>
                        <p:par>
                          <p:cTn id="28" fill="hold">
                            <p:stCondLst>
                              <p:cond delay="31000"/>
                            </p:stCondLst>
                            <p:childTnLst>
                              <p:par>
                                <p:cTn id="29" presetID="3" presetClass="exit" presetSubtype="10" fill="hold" nodeType="afterEffect">
                                  <p:stCondLst>
                                    <p:cond delay="0"/>
                                  </p:stCondLst>
                                  <p:childTnLst>
                                    <p:animEffect transition="out" filter="blinds(horizontal)">
                                      <p:cBhvr>
                                        <p:cTn id="30" dur="2000"/>
                                        <p:tgtEl>
                                          <p:spTgt spid="80898">
                                            <p:txEl>
                                              <p:pRg st="4" end="4"/>
                                            </p:txEl>
                                          </p:spTgt>
                                        </p:tgtEl>
                                      </p:cBhvr>
                                    </p:animEffect>
                                    <p:set>
                                      <p:cBhvr>
                                        <p:cTn id="31" dur="1" fill="hold">
                                          <p:stCondLst>
                                            <p:cond delay="1999"/>
                                          </p:stCondLst>
                                        </p:cTn>
                                        <p:tgtEl>
                                          <p:spTgt spid="80898">
                                            <p:txEl>
                                              <p:pRg st="4" end="4"/>
                                            </p:txEl>
                                          </p:spTgt>
                                        </p:tgtEl>
                                        <p:attrNameLst>
                                          <p:attrName>style.visibility</p:attrName>
                                        </p:attrNameLst>
                                      </p:cBhvr>
                                      <p:to>
                                        <p:strVal val="hidden"/>
                                      </p:to>
                                    </p:set>
                                  </p:childTnLst>
                                </p:cTn>
                              </p:par>
                            </p:childTnLst>
                          </p:cTn>
                        </p:par>
                        <p:par>
                          <p:cTn id="32" fill="hold">
                            <p:stCondLst>
                              <p:cond delay="33000"/>
                            </p:stCondLst>
                            <p:childTnLst>
                              <p:par>
                                <p:cTn id="33" presetID="53" presetClass="entr" presetSubtype="0" fill="hold" nodeType="afterEffect">
                                  <p:stCondLst>
                                    <p:cond delay="0"/>
                                  </p:stCondLst>
                                  <p:childTnLst>
                                    <p:set>
                                      <p:cBhvr>
                                        <p:cTn id="34" dur="1" fill="hold">
                                          <p:stCondLst>
                                            <p:cond delay="0"/>
                                          </p:stCondLst>
                                        </p:cTn>
                                        <p:tgtEl>
                                          <p:spTgt spid="80898">
                                            <p:txEl>
                                              <p:pRg st="6" end="6"/>
                                            </p:txEl>
                                          </p:spTgt>
                                        </p:tgtEl>
                                        <p:attrNameLst>
                                          <p:attrName>style.visibility</p:attrName>
                                        </p:attrNameLst>
                                      </p:cBhvr>
                                      <p:to>
                                        <p:strVal val="visible"/>
                                      </p:to>
                                    </p:set>
                                    <p:anim calcmode="lin" valueType="num">
                                      <p:cBhvr>
                                        <p:cTn id="35" dur="2000" fill="hold"/>
                                        <p:tgtEl>
                                          <p:spTgt spid="80898">
                                            <p:txEl>
                                              <p:pRg st="6" end="6"/>
                                            </p:txEl>
                                          </p:spTgt>
                                        </p:tgtEl>
                                        <p:attrNameLst>
                                          <p:attrName>ppt_w</p:attrName>
                                        </p:attrNameLst>
                                      </p:cBhvr>
                                      <p:tavLst>
                                        <p:tav tm="0">
                                          <p:val>
                                            <p:fltVal val="0"/>
                                          </p:val>
                                        </p:tav>
                                        <p:tav tm="100000">
                                          <p:val>
                                            <p:strVal val="#ppt_w"/>
                                          </p:val>
                                        </p:tav>
                                      </p:tavLst>
                                    </p:anim>
                                    <p:anim calcmode="lin" valueType="num">
                                      <p:cBhvr>
                                        <p:cTn id="36" dur="2000" fill="hold"/>
                                        <p:tgtEl>
                                          <p:spTgt spid="80898">
                                            <p:txEl>
                                              <p:pRg st="6" end="6"/>
                                            </p:txEl>
                                          </p:spTgt>
                                        </p:tgtEl>
                                        <p:attrNameLst>
                                          <p:attrName>ppt_h</p:attrName>
                                        </p:attrNameLst>
                                      </p:cBhvr>
                                      <p:tavLst>
                                        <p:tav tm="0">
                                          <p:val>
                                            <p:fltVal val="0"/>
                                          </p:val>
                                        </p:tav>
                                        <p:tav tm="100000">
                                          <p:val>
                                            <p:strVal val="#ppt_h"/>
                                          </p:val>
                                        </p:tav>
                                      </p:tavLst>
                                    </p:anim>
                                    <p:animEffect transition="in" filter="fade">
                                      <p:cBhvr>
                                        <p:cTn id="37" dur="2000"/>
                                        <p:tgtEl>
                                          <p:spTgt spid="80898">
                                            <p:txEl>
                                              <p:pRg st="6" end="6"/>
                                            </p:txEl>
                                          </p:spTgt>
                                        </p:tgtEl>
                                      </p:cBhvr>
                                    </p:animEffect>
                                  </p:childTnLst>
                                </p:cTn>
                              </p:par>
                            </p:childTnLst>
                          </p:cTn>
                        </p:par>
                        <p:par>
                          <p:cTn id="38" fill="hold">
                            <p:stCondLst>
                              <p:cond delay="35000"/>
                            </p:stCondLst>
                            <p:childTnLst>
                              <p:par>
                                <p:cTn id="39" presetID="2" presetClass="entr" presetSubtype="4" fill="hold" nodeType="afterEffect">
                                  <p:stCondLst>
                                    <p:cond delay="0"/>
                                  </p:stCondLst>
                                  <p:childTnLst>
                                    <p:set>
                                      <p:cBhvr>
                                        <p:cTn id="40" dur="1" fill="hold">
                                          <p:stCondLst>
                                            <p:cond delay="0"/>
                                          </p:stCondLst>
                                        </p:cTn>
                                        <p:tgtEl>
                                          <p:spTgt spid="80898">
                                            <p:txEl>
                                              <p:pRg st="7" end="7"/>
                                            </p:txEl>
                                          </p:spTgt>
                                        </p:tgtEl>
                                        <p:attrNameLst>
                                          <p:attrName>style.visibility</p:attrName>
                                        </p:attrNameLst>
                                      </p:cBhvr>
                                      <p:to>
                                        <p:strVal val="visible"/>
                                      </p:to>
                                    </p:set>
                                    <p:anim calcmode="lin" valueType="num">
                                      <p:cBhvr additive="base">
                                        <p:cTn id="41" dur="2000" fill="hold"/>
                                        <p:tgtEl>
                                          <p:spTgt spid="80898">
                                            <p:txEl>
                                              <p:pRg st="7" end="7"/>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80898">
                                            <p:txEl>
                                              <p:pRg st="7" end="7"/>
                                            </p:txEl>
                                          </p:spTgt>
                                        </p:tgtEl>
                                        <p:attrNameLst>
                                          <p:attrName>ppt_y</p:attrName>
                                        </p:attrNameLst>
                                      </p:cBhvr>
                                      <p:tavLst>
                                        <p:tav tm="0">
                                          <p:val>
                                            <p:strVal val="1+#ppt_h/2"/>
                                          </p:val>
                                        </p:tav>
                                        <p:tav tm="100000">
                                          <p:val>
                                            <p:strVal val="#ppt_y"/>
                                          </p:val>
                                        </p:tav>
                                      </p:tavLst>
                                    </p:anim>
                                  </p:childTnLst>
                                </p:cTn>
                              </p:par>
                            </p:childTnLst>
                          </p:cTn>
                        </p:par>
                        <p:par>
                          <p:cTn id="43" fill="hold">
                            <p:stCondLst>
                              <p:cond delay="37000"/>
                            </p:stCondLst>
                            <p:childTnLst>
                              <p:par>
                                <p:cTn id="44" presetID="2" presetClass="entr" presetSubtype="4" fill="hold" nodeType="afterEffect">
                                  <p:stCondLst>
                                    <p:cond delay="0"/>
                                  </p:stCondLst>
                                  <p:childTnLst>
                                    <p:set>
                                      <p:cBhvr>
                                        <p:cTn id="45" dur="1" fill="hold">
                                          <p:stCondLst>
                                            <p:cond delay="0"/>
                                          </p:stCondLst>
                                        </p:cTn>
                                        <p:tgtEl>
                                          <p:spTgt spid="80898">
                                            <p:txEl>
                                              <p:pRg st="8" end="8"/>
                                            </p:txEl>
                                          </p:spTgt>
                                        </p:tgtEl>
                                        <p:attrNameLst>
                                          <p:attrName>style.visibility</p:attrName>
                                        </p:attrNameLst>
                                      </p:cBhvr>
                                      <p:to>
                                        <p:strVal val="visible"/>
                                      </p:to>
                                    </p:set>
                                    <p:anim calcmode="lin" valueType="num">
                                      <p:cBhvr additive="base">
                                        <p:cTn id="46" dur="500" fill="hold"/>
                                        <p:tgtEl>
                                          <p:spTgt spid="80898">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80898">
                                            <p:txEl>
                                              <p:pRg st="8" end="8"/>
                                            </p:txEl>
                                          </p:spTgt>
                                        </p:tgtEl>
                                        <p:attrNameLst>
                                          <p:attrName>ppt_y</p:attrName>
                                        </p:attrNameLst>
                                      </p:cBhvr>
                                      <p:tavLst>
                                        <p:tav tm="0">
                                          <p:val>
                                            <p:strVal val="1+#ppt_h/2"/>
                                          </p:val>
                                        </p:tav>
                                        <p:tav tm="100000">
                                          <p:val>
                                            <p:strVal val="#ppt_y"/>
                                          </p:val>
                                        </p:tav>
                                      </p:tavLst>
                                    </p:anim>
                                  </p:childTnLst>
                                </p:cTn>
                              </p:par>
                            </p:childTnLst>
                          </p:cTn>
                        </p:par>
                        <p:par>
                          <p:cTn id="48" fill="hold">
                            <p:stCondLst>
                              <p:cond delay="37500"/>
                            </p:stCondLst>
                            <p:childTnLst>
                              <p:par>
                                <p:cTn id="49" presetID="2" presetClass="entr" presetSubtype="4" fill="hold" nodeType="afterEffect">
                                  <p:stCondLst>
                                    <p:cond delay="0"/>
                                  </p:stCondLst>
                                  <p:childTnLst>
                                    <p:set>
                                      <p:cBhvr>
                                        <p:cTn id="50" dur="1" fill="hold">
                                          <p:stCondLst>
                                            <p:cond delay="0"/>
                                          </p:stCondLst>
                                        </p:cTn>
                                        <p:tgtEl>
                                          <p:spTgt spid="80898">
                                            <p:txEl>
                                              <p:pRg st="9" end="9"/>
                                            </p:txEl>
                                          </p:spTgt>
                                        </p:tgtEl>
                                        <p:attrNameLst>
                                          <p:attrName>style.visibility</p:attrName>
                                        </p:attrNameLst>
                                      </p:cBhvr>
                                      <p:to>
                                        <p:strVal val="visible"/>
                                      </p:to>
                                    </p:set>
                                    <p:anim calcmode="lin" valueType="num">
                                      <p:cBhvr additive="base">
                                        <p:cTn id="51" dur="500" fill="hold"/>
                                        <p:tgtEl>
                                          <p:spTgt spid="80898">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0898">
                                            <p:txEl>
                                              <p:pRg st="9" end="9"/>
                                            </p:txEl>
                                          </p:spTgt>
                                        </p:tgtEl>
                                        <p:attrNameLst>
                                          <p:attrName>ppt_y</p:attrName>
                                        </p:attrNameLst>
                                      </p:cBhvr>
                                      <p:tavLst>
                                        <p:tav tm="0">
                                          <p:val>
                                            <p:strVal val="1+#ppt_h/2"/>
                                          </p:val>
                                        </p:tav>
                                        <p:tav tm="100000">
                                          <p:val>
                                            <p:strVal val="#ppt_y"/>
                                          </p:val>
                                        </p:tav>
                                      </p:tavLst>
                                    </p:anim>
                                  </p:childTnLst>
                                </p:cTn>
                              </p:par>
                            </p:childTnLst>
                          </p:cTn>
                        </p:par>
                        <p:par>
                          <p:cTn id="53" fill="hold">
                            <p:stCondLst>
                              <p:cond delay="38000"/>
                            </p:stCondLst>
                            <p:childTnLst>
                              <p:par>
                                <p:cTn id="54" presetID="3" presetClass="exit" presetSubtype="10" fill="hold" nodeType="afterEffect">
                                  <p:stCondLst>
                                    <p:cond delay="10000"/>
                                  </p:stCondLst>
                                  <p:childTnLst>
                                    <p:animEffect transition="out" filter="blinds(horizontal)">
                                      <p:cBhvr>
                                        <p:cTn id="55" dur="2000"/>
                                        <p:tgtEl>
                                          <p:spTgt spid="80898">
                                            <p:txEl>
                                              <p:pRg st="6" end="6"/>
                                            </p:txEl>
                                          </p:spTgt>
                                        </p:tgtEl>
                                      </p:cBhvr>
                                    </p:animEffect>
                                    <p:set>
                                      <p:cBhvr>
                                        <p:cTn id="56" dur="1" fill="hold">
                                          <p:stCondLst>
                                            <p:cond delay="1999"/>
                                          </p:stCondLst>
                                        </p:cTn>
                                        <p:tgtEl>
                                          <p:spTgt spid="80898">
                                            <p:txEl>
                                              <p:pRg st="6" end="6"/>
                                            </p:txEl>
                                          </p:spTgt>
                                        </p:tgtEl>
                                        <p:attrNameLst>
                                          <p:attrName>style.visibility</p:attrName>
                                        </p:attrNameLst>
                                      </p:cBhvr>
                                      <p:to>
                                        <p:strVal val="hidden"/>
                                      </p:to>
                                    </p:set>
                                  </p:childTnLst>
                                </p:cTn>
                              </p:par>
                            </p:childTnLst>
                          </p:cTn>
                        </p:par>
                        <p:par>
                          <p:cTn id="57" fill="hold">
                            <p:stCondLst>
                              <p:cond delay="50000"/>
                            </p:stCondLst>
                            <p:childTnLst>
                              <p:par>
                                <p:cTn id="58" presetID="3" presetClass="exit" presetSubtype="10" fill="hold" nodeType="afterEffect">
                                  <p:stCondLst>
                                    <p:cond delay="0"/>
                                  </p:stCondLst>
                                  <p:childTnLst>
                                    <p:animEffect transition="out" filter="blinds(horizontal)">
                                      <p:cBhvr>
                                        <p:cTn id="59" dur="2000"/>
                                        <p:tgtEl>
                                          <p:spTgt spid="80898">
                                            <p:txEl>
                                              <p:pRg st="7" end="7"/>
                                            </p:txEl>
                                          </p:spTgt>
                                        </p:tgtEl>
                                      </p:cBhvr>
                                    </p:animEffect>
                                    <p:set>
                                      <p:cBhvr>
                                        <p:cTn id="60" dur="1" fill="hold">
                                          <p:stCondLst>
                                            <p:cond delay="1999"/>
                                          </p:stCondLst>
                                        </p:cTn>
                                        <p:tgtEl>
                                          <p:spTgt spid="80898">
                                            <p:txEl>
                                              <p:pRg st="7" end="7"/>
                                            </p:txEl>
                                          </p:spTgt>
                                        </p:tgtEl>
                                        <p:attrNameLst>
                                          <p:attrName>style.visibility</p:attrName>
                                        </p:attrNameLst>
                                      </p:cBhvr>
                                      <p:to>
                                        <p:strVal val="hidden"/>
                                      </p:to>
                                    </p:set>
                                  </p:childTnLst>
                                </p:cTn>
                              </p:par>
                            </p:childTnLst>
                          </p:cTn>
                        </p:par>
                        <p:par>
                          <p:cTn id="61" fill="hold">
                            <p:stCondLst>
                              <p:cond delay="52000"/>
                            </p:stCondLst>
                            <p:childTnLst>
                              <p:par>
                                <p:cTn id="62" presetID="3" presetClass="exit" presetSubtype="10" fill="hold" nodeType="afterEffect">
                                  <p:stCondLst>
                                    <p:cond delay="0"/>
                                  </p:stCondLst>
                                  <p:childTnLst>
                                    <p:animEffect transition="out" filter="blinds(horizontal)">
                                      <p:cBhvr>
                                        <p:cTn id="63" dur="2000"/>
                                        <p:tgtEl>
                                          <p:spTgt spid="80898">
                                            <p:txEl>
                                              <p:pRg st="8" end="8"/>
                                            </p:txEl>
                                          </p:spTgt>
                                        </p:tgtEl>
                                      </p:cBhvr>
                                    </p:animEffect>
                                    <p:set>
                                      <p:cBhvr>
                                        <p:cTn id="64" dur="1" fill="hold">
                                          <p:stCondLst>
                                            <p:cond delay="1999"/>
                                          </p:stCondLst>
                                        </p:cTn>
                                        <p:tgtEl>
                                          <p:spTgt spid="80898">
                                            <p:txEl>
                                              <p:pRg st="8" end="8"/>
                                            </p:txEl>
                                          </p:spTgt>
                                        </p:tgtEl>
                                        <p:attrNameLst>
                                          <p:attrName>style.visibility</p:attrName>
                                        </p:attrNameLst>
                                      </p:cBhvr>
                                      <p:to>
                                        <p:strVal val="hidden"/>
                                      </p:to>
                                    </p:set>
                                  </p:childTnLst>
                                </p:cTn>
                              </p:par>
                            </p:childTnLst>
                          </p:cTn>
                        </p:par>
                        <p:par>
                          <p:cTn id="65" fill="hold">
                            <p:stCondLst>
                              <p:cond delay="54000"/>
                            </p:stCondLst>
                            <p:childTnLst>
                              <p:par>
                                <p:cTn id="66" presetID="3" presetClass="exit" presetSubtype="10" fill="hold" nodeType="afterEffect">
                                  <p:stCondLst>
                                    <p:cond delay="0"/>
                                  </p:stCondLst>
                                  <p:childTnLst>
                                    <p:animEffect transition="out" filter="blinds(horizontal)">
                                      <p:cBhvr>
                                        <p:cTn id="67" dur="2000"/>
                                        <p:tgtEl>
                                          <p:spTgt spid="80898">
                                            <p:txEl>
                                              <p:pRg st="9" end="9"/>
                                            </p:txEl>
                                          </p:spTgt>
                                        </p:tgtEl>
                                      </p:cBhvr>
                                    </p:animEffect>
                                    <p:set>
                                      <p:cBhvr>
                                        <p:cTn id="68" dur="1" fill="hold">
                                          <p:stCondLst>
                                            <p:cond delay="1999"/>
                                          </p:stCondLst>
                                        </p:cTn>
                                        <p:tgtEl>
                                          <p:spTgt spid="80898">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0" y="0"/>
            <a:ext cx="9144000" cy="6858000"/>
          </a:xfrm>
        </p:spPr>
        <p:txBody>
          <a:bodyPr>
            <a:normAutofit lnSpcReduction="10000"/>
          </a:bodyPr>
          <a:lstStyle/>
          <a:p>
            <a:pPr>
              <a:lnSpc>
                <a:spcPct val="80000"/>
              </a:lnSpc>
              <a:buFontTx/>
              <a:buNone/>
            </a:pPr>
            <a:r>
              <a:rPr lang="el-GR" sz="1400" dirty="0">
                <a:latin typeface="Times New Roman" pitchFamily="18" charset="0"/>
              </a:rPr>
              <a:t>			</a:t>
            </a:r>
            <a:endParaRPr lang="el-GR" sz="1400" i="1" dirty="0">
              <a:latin typeface="Times New Roman" pitchFamily="18" charset="0"/>
            </a:endParaRPr>
          </a:p>
          <a:p>
            <a:pPr>
              <a:lnSpc>
                <a:spcPct val="80000"/>
              </a:lnSpc>
            </a:pPr>
            <a:endParaRPr lang="el-GR" sz="1800" i="1" dirty="0">
              <a:latin typeface="Times New Roman" pitchFamily="18" charset="0"/>
            </a:endParaRPr>
          </a:p>
          <a:p>
            <a:pPr>
              <a:lnSpc>
                <a:spcPct val="80000"/>
              </a:lnSpc>
              <a:buFontTx/>
              <a:buNone/>
            </a:pPr>
            <a:r>
              <a:rPr lang="el-GR" sz="1800" dirty="0">
                <a:latin typeface="Times New Roman" pitchFamily="18" charset="0"/>
              </a:rPr>
              <a:t>	</a:t>
            </a:r>
            <a:r>
              <a:rPr lang="el-GR" sz="2000" dirty="0">
                <a:latin typeface="Times New Roman" pitchFamily="18" charset="0"/>
              </a:rPr>
              <a:t>απόσβεσης (ή εάν με βάση τις διατάξεις του φορολογικού νόμου εφαρμόζεται η φθίνουσα μέθοδος απόσβεσης αναγράφεται σχετική σημείωση). </a:t>
            </a:r>
          </a:p>
          <a:p>
            <a:pPr>
              <a:lnSpc>
                <a:spcPct val="80000"/>
              </a:lnSpc>
              <a:buFontTx/>
              <a:buNone/>
            </a:pPr>
            <a:r>
              <a:rPr lang="el-GR" sz="2000" dirty="0">
                <a:latin typeface="Times New Roman" pitchFamily="18" charset="0"/>
              </a:rPr>
              <a:t>	γ) Παρέκκλιση από τις μεθόδους και τις βασικές αρχές αποτιμήσεως. Εφαρμογή ειδικών μεθόδων αποτιμήσεως. </a:t>
            </a:r>
          </a:p>
          <a:p>
            <a:pPr>
              <a:lnSpc>
                <a:spcPct val="80000"/>
              </a:lnSpc>
              <a:buFontTx/>
              <a:buNone/>
            </a:pPr>
            <a:r>
              <a:rPr lang="el-GR" sz="2000" dirty="0">
                <a:latin typeface="Times New Roman" pitchFamily="18" charset="0"/>
              </a:rPr>
              <a:t>	δ) Ανάλυση προσθέτων αποσβέσεων. </a:t>
            </a:r>
          </a:p>
          <a:p>
            <a:pPr>
              <a:lnSpc>
                <a:spcPct val="80000"/>
              </a:lnSpc>
              <a:buFontTx/>
              <a:buNone/>
            </a:pPr>
            <a:r>
              <a:rPr lang="el-GR" sz="2000" dirty="0">
                <a:latin typeface="Times New Roman" pitchFamily="18" charset="0"/>
              </a:rPr>
              <a:t>	ε) Ανάλυση πρoβλέψων, για υποτίμηση ενσώματων ακινητοποιήσεων και λοιπών πάγιων περιουσιακών στοιχείων.</a:t>
            </a:r>
          </a:p>
          <a:p>
            <a:pPr>
              <a:lnSpc>
                <a:spcPct val="80000"/>
              </a:lnSpc>
              <a:buFontTx/>
              <a:buNone/>
            </a:pPr>
            <a:r>
              <a:rPr lang="el-GR" sz="2000" dirty="0">
                <a:latin typeface="Times New Roman" pitchFamily="18" charset="0"/>
              </a:rPr>
              <a:t>     στ) Ανάλυση και επεξήγηση της γενομένης μέσα στη χρήση με βάση ειδικό νόμο, αναπροσαρμογή της αξίας των ενσώματων περιουσιακών στοιχείων και παράθεση της κινήσεως του λογαριασμού "Διαφορές Αναπροσαρμογής". </a:t>
            </a:r>
          </a:p>
          <a:p>
            <a:pPr>
              <a:lnSpc>
                <a:spcPct val="80000"/>
              </a:lnSpc>
              <a:buFontTx/>
              <a:buNone/>
            </a:pPr>
            <a:r>
              <a:rPr lang="el-GR" sz="2000" dirty="0">
                <a:latin typeface="Times New Roman" pitchFamily="18" charset="0"/>
              </a:rPr>
              <a:t>	ζ) Εγγυήσεις και εμπράγματα βάρη που χορηγήθηκαν από την επιχείρηση και αφορούν τις ενσώματες ακινητοποιήσεις και τα λοιπά πάγια περιουσιακά στοιχεία. </a:t>
            </a:r>
          </a:p>
          <a:p>
            <a:pPr>
              <a:lnSpc>
                <a:spcPct val="80000"/>
              </a:lnSpc>
              <a:buFontTx/>
              <a:buNone/>
            </a:pPr>
            <a:endParaRPr lang="el-GR" sz="2000" dirty="0">
              <a:latin typeface="Times New Roman" pitchFamily="18" charset="0"/>
            </a:endParaRPr>
          </a:p>
          <a:p>
            <a:pPr algn="ctr">
              <a:lnSpc>
                <a:spcPct val="80000"/>
              </a:lnSpc>
              <a:buFontTx/>
              <a:buNone/>
            </a:pPr>
            <a:r>
              <a:rPr lang="el-GR" sz="2000" dirty="0">
                <a:latin typeface="Times New Roman" pitchFamily="18" charset="0"/>
              </a:rPr>
              <a:t>	</a:t>
            </a:r>
            <a:r>
              <a:rPr lang="el-GR" sz="2400" b="1" u="sng" dirty="0">
                <a:solidFill>
                  <a:schemeClr val="bg1"/>
                </a:solidFill>
                <a:latin typeface="Times New Roman" pitchFamily="18" charset="0"/>
              </a:rPr>
              <a:t>Πληροφορίες στην έκθεση του διοικητικού   συμβουλίου της </a:t>
            </a:r>
            <a:r>
              <a:rPr lang="el-GR" sz="2400" b="1" u="sng" dirty="0" smtClean="0">
                <a:solidFill>
                  <a:schemeClr val="bg1"/>
                </a:solidFill>
                <a:latin typeface="Times New Roman" pitchFamily="18" charset="0"/>
              </a:rPr>
              <a:t>Ανώνυμης Εταιρείας </a:t>
            </a:r>
            <a:r>
              <a:rPr lang="el-GR" sz="2400" b="1" u="sng" dirty="0">
                <a:solidFill>
                  <a:schemeClr val="bg1"/>
                </a:solidFill>
                <a:latin typeface="Times New Roman" pitchFamily="18" charset="0"/>
              </a:rPr>
              <a:t>ή του διαχειριστή ΕΠΕ για τις ενσώματες ακινητοποιήσεις.</a:t>
            </a:r>
          </a:p>
          <a:p>
            <a:pPr>
              <a:lnSpc>
                <a:spcPct val="80000"/>
              </a:lnSpc>
              <a:buFontTx/>
              <a:buNone/>
            </a:pPr>
            <a:r>
              <a:rPr lang="el-GR" sz="2000" dirty="0">
                <a:latin typeface="Times New Roman" pitchFamily="18" charset="0"/>
              </a:rPr>
              <a:t> 	Στην άνω έκθεση περιλαμβάνεται ανάλυση κατά μονάδα οικοδομών και ακινήτων την ημερομηνία που συντάσσεται ο ισολογισμός ως εξής: </a:t>
            </a:r>
          </a:p>
          <a:p>
            <a:pPr>
              <a:lnSpc>
                <a:spcPct val="80000"/>
              </a:lnSpc>
              <a:buFontTx/>
              <a:buNone/>
            </a:pPr>
            <a:r>
              <a:rPr lang="el-GR" sz="2000" dirty="0">
                <a:latin typeface="Times New Roman" pitchFamily="18" charset="0"/>
              </a:rPr>
              <a:t>	Είδος (γήπεδο, βιομηχανοστάσια, γραφεία, αποθήκη κ.λ</a:t>
            </a:r>
            <a:r>
              <a:rPr lang="en-US" sz="2000" dirty="0">
                <a:latin typeface="Times New Roman" pitchFamily="18" charset="0"/>
              </a:rPr>
              <a:t>.</a:t>
            </a:r>
            <a:r>
              <a:rPr lang="el-GR" sz="2000" dirty="0">
                <a:latin typeface="Times New Roman" pitchFamily="18" charset="0"/>
              </a:rPr>
              <a:t>π.)</a:t>
            </a:r>
          </a:p>
          <a:p>
            <a:pPr>
              <a:lnSpc>
                <a:spcPct val="8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Θέση (τοποθεσία ή διεύθυνση οικοδομής ή ακινήτου) </a:t>
            </a:r>
          </a:p>
          <a:p>
            <a:pPr>
              <a:lnSpc>
                <a:spcPct val="8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Τιμή αποκτήσεως ή κατασκευής </a:t>
            </a:r>
          </a:p>
          <a:p>
            <a:pPr>
              <a:lnSpc>
                <a:spcPct val="8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Εμπράγματα βάρη επί των οικοδομών και των ακινήτων</a:t>
            </a:r>
          </a:p>
          <a:p>
            <a:pPr>
              <a:lnSpc>
                <a:spcPct val="80000"/>
              </a:lnSpc>
              <a:buFontTx/>
              <a:buNone/>
            </a:pPr>
            <a:endParaRPr lang="el-GR" sz="2000" dirty="0">
              <a:latin typeface="Times New Roman" pitchFamily="18" charset="0"/>
            </a:endParaRPr>
          </a:p>
          <a:p>
            <a:pPr>
              <a:lnSpc>
                <a:spcPct val="80000"/>
              </a:lnSpc>
              <a:buFontTx/>
              <a:buNone/>
            </a:pPr>
            <a:endParaRPr lang="el-GR" sz="1800" dirty="0">
              <a:latin typeface="Times New Roman" pitchFamily="18" charset="0"/>
            </a:endParaRPr>
          </a:p>
          <a:p>
            <a:pPr>
              <a:lnSpc>
                <a:spcPct val="80000"/>
              </a:lnSpc>
              <a:buFontTx/>
              <a:buNone/>
            </a:pPr>
            <a:endParaRPr lang="en-US" sz="18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9874">
                                            <p:txEl>
                                              <p:pRg st="2" end="2"/>
                                            </p:txEl>
                                          </p:spTgt>
                                        </p:tgtEl>
                                        <p:attrNameLst>
                                          <p:attrName>style.visibility</p:attrName>
                                        </p:attrNameLst>
                                      </p:cBhvr>
                                      <p:to>
                                        <p:strVal val="visible"/>
                                      </p:to>
                                    </p:set>
                                    <p:anim calcmode="lin" valueType="num">
                                      <p:cBhvr additive="base">
                                        <p:cTn id="7" dur="2000" fill="hold"/>
                                        <p:tgtEl>
                                          <p:spTgt spid="79874">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987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9874">
                                            <p:txEl>
                                              <p:pRg st="3" end="3"/>
                                            </p:txEl>
                                          </p:spTgt>
                                        </p:tgtEl>
                                        <p:attrNameLst>
                                          <p:attrName>style.visibility</p:attrName>
                                        </p:attrNameLst>
                                      </p:cBhvr>
                                      <p:to>
                                        <p:strVal val="visible"/>
                                      </p:to>
                                    </p:set>
                                    <p:anim calcmode="lin" valueType="num">
                                      <p:cBhvr additive="base">
                                        <p:cTn id="11" dur="2000" fill="hold"/>
                                        <p:tgtEl>
                                          <p:spTgt spid="79874">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7987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9874">
                                            <p:txEl>
                                              <p:pRg st="4" end="4"/>
                                            </p:txEl>
                                          </p:spTgt>
                                        </p:tgtEl>
                                        <p:attrNameLst>
                                          <p:attrName>style.visibility</p:attrName>
                                        </p:attrNameLst>
                                      </p:cBhvr>
                                      <p:to>
                                        <p:strVal val="visible"/>
                                      </p:to>
                                    </p:set>
                                    <p:anim calcmode="lin" valueType="num">
                                      <p:cBhvr additive="base">
                                        <p:cTn id="15" dur="2000" fill="hold"/>
                                        <p:tgtEl>
                                          <p:spTgt spid="79874">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7987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9874">
                                            <p:txEl>
                                              <p:pRg st="5" end="5"/>
                                            </p:txEl>
                                          </p:spTgt>
                                        </p:tgtEl>
                                        <p:attrNameLst>
                                          <p:attrName>style.visibility</p:attrName>
                                        </p:attrNameLst>
                                      </p:cBhvr>
                                      <p:to>
                                        <p:strVal val="visible"/>
                                      </p:to>
                                    </p:set>
                                    <p:anim calcmode="lin" valueType="num">
                                      <p:cBhvr additive="base">
                                        <p:cTn id="19" dur="2000" fill="hold"/>
                                        <p:tgtEl>
                                          <p:spTgt spid="79874">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7987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9874">
                                            <p:txEl>
                                              <p:pRg st="6" end="6"/>
                                            </p:txEl>
                                          </p:spTgt>
                                        </p:tgtEl>
                                        <p:attrNameLst>
                                          <p:attrName>style.visibility</p:attrName>
                                        </p:attrNameLst>
                                      </p:cBhvr>
                                      <p:to>
                                        <p:strVal val="visible"/>
                                      </p:to>
                                    </p:set>
                                    <p:anim calcmode="lin" valueType="num">
                                      <p:cBhvr additive="base">
                                        <p:cTn id="23" dur="2000" fill="hold"/>
                                        <p:tgtEl>
                                          <p:spTgt spid="79874">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79874">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9874">
                                            <p:txEl>
                                              <p:pRg st="7" end="7"/>
                                            </p:txEl>
                                          </p:spTgt>
                                        </p:tgtEl>
                                        <p:attrNameLst>
                                          <p:attrName>style.visibility</p:attrName>
                                        </p:attrNameLst>
                                      </p:cBhvr>
                                      <p:to>
                                        <p:strVal val="visible"/>
                                      </p:to>
                                    </p:set>
                                    <p:anim calcmode="lin" valueType="num">
                                      <p:cBhvr additive="base">
                                        <p:cTn id="27" dur="2000" fill="hold"/>
                                        <p:tgtEl>
                                          <p:spTgt spid="79874">
                                            <p:txEl>
                                              <p:pRg st="7" end="7"/>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79874">
                                            <p:txEl>
                                              <p:pRg st="7" end="7"/>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3" presetClass="exit" presetSubtype="10" fill="hold" nodeType="afterEffect">
                                  <p:stCondLst>
                                    <p:cond delay="10000"/>
                                  </p:stCondLst>
                                  <p:childTnLst>
                                    <p:animEffect transition="out" filter="blinds(horizontal)">
                                      <p:cBhvr>
                                        <p:cTn id="31" dur="2000"/>
                                        <p:tgtEl>
                                          <p:spTgt spid="79874">
                                            <p:txEl>
                                              <p:pRg st="2" end="2"/>
                                            </p:txEl>
                                          </p:spTgt>
                                        </p:tgtEl>
                                      </p:cBhvr>
                                    </p:animEffect>
                                    <p:set>
                                      <p:cBhvr>
                                        <p:cTn id="32" dur="1" fill="hold">
                                          <p:stCondLst>
                                            <p:cond delay="1999"/>
                                          </p:stCondLst>
                                        </p:cTn>
                                        <p:tgtEl>
                                          <p:spTgt spid="79874">
                                            <p:txEl>
                                              <p:pRg st="2" end="2"/>
                                            </p:txEl>
                                          </p:spTgt>
                                        </p:tgtEl>
                                        <p:attrNameLst>
                                          <p:attrName>style.visibility</p:attrName>
                                        </p:attrNameLst>
                                      </p:cBhvr>
                                      <p:to>
                                        <p:strVal val="hidden"/>
                                      </p:to>
                                    </p:set>
                                  </p:childTnLst>
                                </p:cTn>
                              </p:par>
                            </p:childTnLst>
                          </p:cTn>
                        </p:par>
                        <p:par>
                          <p:cTn id="33" fill="hold">
                            <p:stCondLst>
                              <p:cond delay="14000"/>
                            </p:stCondLst>
                            <p:childTnLst>
                              <p:par>
                                <p:cTn id="34" presetID="3" presetClass="exit" presetSubtype="10" fill="hold" nodeType="afterEffect">
                                  <p:stCondLst>
                                    <p:cond delay="0"/>
                                  </p:stCondLst>
                                  <p:childTnLst>
                                    <p:animEffect transition="out" filter="blinds(horizontal)">
                                      <p:cBhvr>
                                        <p:cTn id="35" dur="2000"/>
                                        <p:tgtEl>
                                          <p:spTgt spid="79874">
                                            <p:txEl>
                                              <p:pRg st="3" end="3"/>
                                            </p:txEl>
                                          </p:spTgt>
                                        </p:tgtEl>
                                      </p:cBhvr>
                                    </p:animEffect>
                                    <p:set>
                                      <p:cBhvr>
                                        <p:cTn id="36" dur="1" fill="hold">
                                          <p:stCondLst>
                                            <p:cond delay="1999"/>
                                          </p:stCondLst>
                                        </p:cTn>
                                        <p:tgtEl>
                                          <p:spTgt spid="79874">
                                            <p:txEl>
                                              <p:pRg st="3" end="3"/>
                                            </p:txEl>
                                          </p:spTgt>
                                        </p:tgtEl>
                                        <p:attrNameLst>
                                          <p:attrName>style.visibility</p:attrName>
                                        </p:attrNameLst>
                                      </p:cBhvr>
                                      <p:to>
                                        <p:strVal val="hidden"/>
                                      </p:to>
                                    </p:set>
                                  </p:childTnLst>
                                </p:cTn>
                              </p:par>
                            </p:childTnLst>
                          </p:cTn>
                        </p:par>
                        <p:par>
                          <p:cTn id="37" fill="hold">
                            <p:stCondLst>
                              <p:cond delay="16000"/>
                            </p:stCondLst>
                            <p:childTnLst>
                              <p:par>
                                <p:cTn id="38" presetID="3" presetClass="exit" presetSubtype="10" fill="hold" nodeType="afterEffect">
                                  <p:stCondLst>
                                    <p:cond delay="0"/>
                                  </p:stCondLst>
                                  <p:childTnLst>
                                    <p:animEffect transition="out" filter="blinds(horizontal)">
                                      <p:cBhvr>
                                        <p:cTn id="39" dur="2000"/>
                                        <p:tgtEl>
                                          <p:spTgt spid="79874">
                                            <p:txEl>
                                              <p:pRg st="4" end="4"/>
                                            </p:txEl>
                                          </p:spTgt>
                                        </p:tgtEl>
                                      </p:cBhvr>
                                    </p:animEffect>
                                    <p:set>
                                      <p:cBhvr>
                                        <p:cTn id="40" dur="1" fill="hold">
                                          <p:stCondLst>
                                            <p:cond delay="1999"/>
                                          </p:stCondLst>
                                        </p:cTn>
                                        <p:tgtEl>
                                          <p:spTgt spid="79874">
                                            <p:txEl>
                                              <p:pRg st="4" end="4"/>
                                            </p:txEl>
                                          </p:spTgt>
                                        </p:tgtEl>
                                        <p:attrNameLst>
                                          <p:attrName>style.visibility</p:attrName>
                                        </p:attrNameLst>
                                      </p:cBhvr>
                                      <p:to>
                                        <p:strVal val="hidden"/>
                                      </p:to>
                                    </p:set>
                                  </p:childTnLst>
                                </p:cTn>
                              </p:par>
                            </p:childTnLst>
                          </p:cTn>
                        </p:par>
                        <p:par>
                          <p:cTn id="41" fill="hold">
                            <p:stCondLst>
                              <p:cond delay="18000"/>
                            </p:stCondLst>
                            <p:childTnLst>
                              <p:par>
                                <p:cTn id="42" presetID="3" presetClass="exit" presetSubtype="10" fill="hold" nodeType="afterEffect">
                                  <p:stCondLst>
                                    <p:cond delay="0"/>
                                  </p:stCondLst>
                                  <p:childTnLst>
                                    <p:animEffect transition="out" filter="blinds(horizontal)">
                                      <p:cBhvr>
                                        <p:cTn id="43" dur="2000"/>
                                        <p:tgtEl>
                                          <p:spTgt spid="79874">
                                            <p:txEl>
                                              <p:pRg st="5" end="5"/>
                                            </p:txEl>
                                          </p:spTgt>
                                        </p:tgtEl>
                                      </p:cBhvr>
                                    </p:animEffect>
                                    <p:set>
                                      <p:cBhvr>
                                        <p:cTn id="44" dur="1" fill="hold">
                                          <p:stCondLst>
                                            <p:cond delay="1999"/>
                                          </p:stCondLst>
                                        </p:cTn>
                                        <p:tgtEl>
                                          <p:spTgt spid="79874">
                                            <p:txEl>
                                              <p:pRg st="5" end="5"/>
                                            </p:txEl>
                                          </p:spTgt>
                                        </p:tgtEl>
                                        <p:attrNameLst>
                                          <p:attrName>style.visibility</p:attrName>
                                        </p:attrNameLst>
                                      </p:cBhvr>
                                      <p:to>
                                        <p:strVal val="hidden"/>
                                      </p:to>
                                    </p:set>
                                  </p:childTnLst>
                                </p:cTn>
                              </p:par>
                            </p:childTnLst>
                          </p:cTn>
                        </p:par>
                        <p:par>
                          <p:cTn id="45" fill="hold">
                            <p:stCondLst>
                              <p:cond delay="20000"/>
                            </p:stCondLst>
                            <p:childTnLst>
                              <p:par>
                                <p:cTn id="46" presetID="3" presetClass="exit" presetSubtype="10" fill="hold" nodeType="afterEffect">
                                  <p:stCondLst>
                                    <p:cond delay="0"/>
                                  </p:stCondLst>
                                  <p:childTnLst>
                                    <p:animEffect transition="out" filter="blinds(horizontal)">
                                      <p:cBhvr>
                                        <p:cTn id="47" dur="2000"/>
                                        <p:tgtEl>
                                          <p:spTgt spid="79874">
                                            <p:txEl>
                                              <p:pRg st="6" end="6"/>
                                            </p:txEl>
                                          </p:spTgt>
                                        </p:tgtEl>
                                      </p:cBhvr>
                                    </p:animEffect>
                                    <p:set>
                                      <p:cBhvr>
                                        <p:cTn id="48" dur="1" fill="hold">
                                          <p:stCondLst>
                                            <p:cond delay="1999"/>
                                          </p:stCondLst>
                                        </p:cTn>
                                        <p:tgtEl>
                                          <p:spTgt spid="79874">
                                            <p:txEl>
                                              <p:pRg st="6" end="6"/>
                                            </p:txEl>
                                          </p:spTgt>
                                        </p:tgtEl>
                                        <p:attrNameLst>
                                          <p:attrName>style.visibility</p:attrName>
                                        </p:attrNameLst>
                                      </p:cBhvr>
                                      <p:to>
                                        <p:strVal val="hidden"/>
                                      </p:to>
                                    </p:set>
                                  </p:childTnLst>
                                </p:cTn>
                              </p:par>
                            </p:childTnLst>
                          </p:cTn>
                        </p:par>
                        <p:par>
                          <p:cTn id="49" fill="hold">
                            <p:stCondLst>
                              <p:cond delay="22000"/>
                            </p:stCondLst>
                            <p:childTnLst>
                              <p:par>
                                <p:cTn id="50" presetID="3" presetClass="exit" presetSubtype="10" fill="hold" nodeType="afterEffect">
                                  <p:stCondLst>
                                    <p:cond delay="0"/>
                                  </p:stCondLst>
                                  <p:childTnLst>
                                    <p:animEffect transition="out" filter="blinds(horizontal)">
                                      <p:cBhvr>
                                        <p:cTn id="51" dur="2000"/>
                                        <p:tgtEl>
                                          <p:spTgt spid="79874">
                                            <p:txEl>
                                              <p:pRg st="7" end="7"/>
                                            </p:txEl>
                                          </p:spTgt>
                                        </p:tgtEl>
                                      </p:cBhvr>
                                    </p:animEffect>
                                    <p:set>
                                      <p:cBhvr>
                                        <p:cTn id="52" dur="1" fill="hold">
                                          <p:stCondLst>
                                            <p:cond delay="1999"/>
                                          </p:stCondLst>
                                        </p:cTn>
                                        <p:tgtEl>
                                          <p:spTgt spid="79874">
                                            <p:txEl>
                                              <p:pRg st="7" end="7"/>
                                            </p:txEl>
                                          </p:spTgt>
                                        </p:tgtEl>
                                        <p:attrNameLst>
                                          <p:attrName>style.visibility</p:attrName>
                                        </p:attrNameLst>
                                      </p:cBhvr>
                                      <p:to>
                                        <p:strVal val="hidden"/>
                                      </p:to>
                                    </p:set>
                                  </p:childTnLst>
                                </p:cTn>
                              </p:par>
                            </p:childTnLst>
                          </p:cTn>
                        </p:par>
                        <p:par>
                          <p:cTn id="53" fill="hold">
                            <p:stCondLst>
                              <p:cond delay="24000"/>
                            </p:stCondLst>
                            <p:childTnLst>
                              <p:par>
                                <p:cTn id="54" presetID="53" presetClass="entr" presetSubtype="0" fill="hold" nodeType="afterEffect">
                                  <p:stCondLst>
                                    <p:cond delay="8000"/>
                                  </p:stCondLst>
                                  <p:childTnLst>
                                    <p:set>
                                      <p:cBhvr>
                                        <p:cTn id="55" dur="1" fill="hold">
                                          <p:stCondLst>
                                            <p:cond delay="0"/>
                                          </p:stCondLst>
                                        </p:cTn>
                                        <p:tgtEl>
                                          <p:spTgt spid="79874">
                                            <p:txEl>
                                              <p:pRg st="9" end="9"/>
                                            </p:txEl>
                                          </p:spTgt>
                                        </p:tgtEl>
                                        <p:attrNameLst>
                                          <p:attrName>style.visibility</p:attrName>
                                        </p:attrNameLst>
                                      </p:cBhvr>
                                      <p:to>
                                        <p:strVal val="visible"/>
                                      </p:to>
                                    </p:set>
                                    <p:anim calcmode="lin" valueType="num">
                                      <p:cBhvr>
                                        <p:cTn id="56" dur="2000" fill="hold"/>
                                        <p:tgtEl>
                                          <p:spTgt spid="79874">
                                            <p:txEl>
                                              <p:pRg st="9" end="9"/>
                                            </p:txEl>
                                          </p:spTgt>
                                        </p:tgtEl>
                                        <p:attrNameLst>
                                          <p:attrName>ppt_w</p:attrName>
                                        </p:attrNameLst>
                                      </p:cBhvr>
                                      <p:tavLst>
                                        <p:tav tm="0">
                                          <p:val>
                                            <p:fltVal val="0"/>
                                          </p:val>
                                        </p:tav>
                                        <p:tav tm="100000">
                                          <p:val>
                                            <p:strVal val="#ppt_w"/>
                                          </p:val>
                                        </p:tav>
                                      </p:tavLst>
                                    </p:anim>
                                    <p:anim calcmode="lin" valueType="num">
                                      <p:cBhvr>
                                        <p:cTn id="57" dur="2000" fill="hold"/>
                                        <p:tgtEl>
                                          <p:spTgt spid="79874">
                                            <p:txEl>
                                              <p:pRg st="9" end="9"/>
                                            </p:txEl>
                                          </p:spTgt>
                                        </p:tgtEl>
                                        <p:attrNameLst>
                                          <p:attrName>ppt_h</p:attrName>
                                        </p:attrNameLst>
                                      </p:cBhvr>
                                      <p:tavLst>
                                        <p:tav tm="0">
                                          <p:val>
                                            <p:fltVal val="0"/>
                                          </p:val>
                                        </p:tav>
                                        <p:tav tm="100000">
                                          <p:val>
                                            <p:strVal val="#ppt_h"/>
                                          </p:val>
                                        </p:tav>
                                      </p:tavLst>
                                    </p:anim>
                                    <p:animEffect transition="in" filter="fade">
                                      <p:cBhvr>
                                        <p:cTn id="58" dur="2000"/>
                                        <p:tgtEl>
                                          <p:spTgt spid="79874">
                                            <p:txEl>
                                              <p:pRg st="9" end="9"/>
                                            </p:txEl>
                                          </p:spTgt>
                                        </p:tgtEl>
                                      </p:cBhvr>
                                    </p:animEffect>
                                  </p:childTnLst>
                                </p:cTn>
                              </p:par>
                            </p:childTnLst>
                          </p:cTn>
                        </p:par>
                        <p:par>
                          <p:cTn id="59" fill="hold">
                            <p:stCondLst>
                              <p:cond delay="34000"/>
                            </p:stCondLst>
                            <p:childTnLst>
                              <p:par>
                                <p:cTn id="60" presetID="2" presetClass="entr" presetSubtype="4" fill="hold" nodeType="afterEffect">
                                  <p:stCondLst>
                                    <p:cond delay="0"/>
                                  </p:stCondLst>
                                  <p:childTnLst>
                                    <p:set>
                                      <p:cBhvr>
                                        <p:cTn id="61" dur="1" fill="hold">
                                          <p:stCondLst>
                                            <p:cond delay="0"/>
                                          </p:stCondLst>
                                        </p:cTn>
                                        <p:tgtEl>
                                          <p:spTgt spid="79874">
                                            <p:txEl>
                                              <p:pRg st="10" end="10"/>
                                            </p:txEl>
                                          </p:spTgt>
                                        </p:tgtEl>
                                        <p:attrNameLst>
                                          <p:attrName>style.visibility</p:attrName>
                                        </p:attrNameLst>
                                      </p:cBhvr>
                                      <p:to>
                                        <p:strVal val="visible"/>
                                      </p:to>
                                    </p:set>
                                    <p:anim calcmode="lin" valueType="num">
                                      <p:cBhvr additive="base">
                                        <p:cTn id="62" dur="2000" fill="hold"/>
                                        <p:tgtEl>
                                          <p:spTgt spid="79874">
                                            <p:txEl>
                                              <p:pRg st="10" end="10"/>
                                            </p:txEl>
                                          </p:spTgt>
                                        </p:tgtEl>
                                        <p:attrNameLst>
                                          <p:attrName>ppt_x</p:attrName>
                                        </p:attrNameLst>
                                      </p:cBhvr>
                                      <p:tavLst>
                                        <p:tav tm="0">
                                          <p:val>
                                            <p:strVal val="#ppt_x"/>
                                          </p:val>
                                        </p:tav>
                                        <p:tav tm="100000">
                                          <p:val>
                                            <p:strVal val="#ppt_x"/>
                                          </p:val>
                                        </p:tav>
                                      </p:tavLst>
                                    </p:anim>
                                    <p:anim calcmode="lin" valueType="num">
                                      <p:cBhvr additive="base">
                                        <p:cTn id="63" dur="2000" fill="hold"/>
                                        <p:tgtEl>
                                          <p:spTgt spid="79874">
                                            <p:txEl>
                                              <p:pRg st="10" end="10"/>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79874">
                                            <p:txEl>
                                              <p:pRg st="11" end="11"/>
                                            </p:txEl>
                                          </p:spTgt>
                                        </p:tgtEl>
                                        <p:attrNameLst>
                                          <p:attrName>style.visibility</p:attrName>
                                        </p:attrNameLst>
                                      </p:cBhvr>
                                      <p:to>
                                        <p:strVal val="visible"/>
                                      </p:to>
                                    </p:set>
                                    <p:anim calcmode="lin" valueType="num">
                                      <p:cBhvr additive="base">
                                        <p:cTn id="66" dur="2000" fill="hold"/>
                                        <p:tgtEl>
                                          <p:spTgt spid="79874">
                                            <p:txEl>
                                              <p:pRg st="11" end="11"/>
                                            </p:txEl>
                                          </p:spTgt>
                                        </p:tgtEl>
                                        <p:attrNameLst>
                                          <p:attrName>ppt_x</p:attrName>
                                        </p:attrNameLst>
                                      </p:cBhvr>
                                      <p:tavLst>
                                        <p:tav tm="0">
                                          <p:val>
                                            <p:strVal val="#ppt_x"/>
                                          </p:val>
                                        </p:tav>
                                        <p:tav tm="100000">
                                          <p:val>
                                            <p:strVal val="#ppt_x"/>
                                          </p:val>
                                        </p:tav>
                                      </p:tavLst>
                                    </p:anim>
                                    <p:anim calcmode="lin" valueType="num">
                                      <p:cBhvr additive="base">
                                        <p:cTn id="67" dur="2000" fill="hold"/>
                                        <p:tgtEl>
                                          <p:spTgt spid="79874">
                                            <p:txEl>
                                              <p:pRg st="11" end="11"/>
                                            </p:txEl>
                                          </p:spTgt>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79874">
                                            <p:txEl>
                                              <p:pRg st="12" end="12"/>
                                            </p:txEl>
                                          </p:spTgt>
                                        </p:tgtEl>
                                        <p:attrNameLst>
                                          <p:attrName>style.visibility</p:attrName>
                                        </p:attrNameLst>
                                      </p:cBhvr>
                                      <p:to>
                                        <p:strVal val="visible"/>
                                      </p:to>
                                    </p:set>
                                    <p:anim calcmode="lin" valueType="num">
                                      <p:cBhvr additive="base">
                                        <p:cTn id="70" dur="2000" fill="hold"/>
                                        <p:tgtEl>
                                          <p:spTgt spid="79874">
                                            <p:txEl>
                                              <p:pRg st="12" end="12"/>
                                            </p:txEl>
                                          </p:spTgt>
                                        </p:tgtEl>
                                        <p:attrNameLst>
                                          <p:attrName>ppt_x</p:attrName>
                                        </p:attrNameLst>
                                      </p:cBhvr>
                                      <p:tavLst>
                                        <p:tav tm="0">
                                          <p:val>
                                            <p:strVal val="#ppt_x"/>
                                          </p:val>
                                        </p:tav>
                                        <p:tav tm="100000">
                                          <p:val>
                                            <p:strVal val="#ppt_x"/>
                                          </p:val>
                                        </p:tav>
                                      </p:tavLst>
                                    </p:anim>
                                    <p:anim calcmode="lin" valueType="num">
                                      <p:cBhvr additive="base">
                                        <p:cTn id="71" dur="2000" fill="hold"/>
                                        <p:tgtEl>
                                          <p:spTgt spid="79874">
                                            <p:txEl>
                                              <p:pRg st="12" end="12"/>
                                            </p:txEl>
                                          </p:spTgt>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79874">
                                            <p:txEl>
                                              <p:pRg st="13" end="13"/>
                                            </p:txEl>
                                          </p:spTgt>
                                        </p:tgtEl>
                                        <p:attrNameLst>
                                          <p:attrName>style.visibility</p:attrName>
                                        </p:attrNameLst>
                                      </p:cBhvr>
                                      <p:to>
                                        <p:strVal val="visible"/>
                                      </p:to>
                                    </p:set>
                                    <p:anim calcmode="lin" valueType="num">
                                      <p:cBhvr additive="base">
                                        <p:cTn id="74" dur="2000" fill="hold"/>
                                        <p:tgtEl>
                                          <p:spTgt spid="79874">
                                            <p:txEl>
                                              <p:pRg st="13" end="13"/>
                                            </p:txEl>
                                          </p:spTgt>
                                        </p:tgtEl>
                                        <p:attrNameLst>
                                          <p:attrName>ppt_x</p:attrName>
                                        </p:attrNameLst>
                                      </p:cBhvr>
                                      <p:tavLst>
                                        <p:tav tm="0">
                                          <p:val>
                                            <p:strVal val="#ppt_x"/>
                                          </p:val>
                                        </p:tav>
                                        <p:tav tm="100000">
                                          <p:val>
                                            <p:strVal val="#ppt_x"/>
                                          </p:val>
                                        </p:tav>
                                      </p:tavLst>
                                    </p:anim>
                                    <p:anim calcmode="lin" valueType="num">
                                      <p:cBhvr additive="base">
                                        <p:cTn id="75" dur="2000" fill="hold"/>
                                        <p:tgtEl>
                                          <p:spTgt spid="79874">
                                            <p:txEl>
                                              <p:pRg st="13" end="13"/>
                                            </p:txEl>
                                          </p:spTgt>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79874">
                                            <p:txEl>
                                              <p:pRg st="14" end="14"/>
                                            </p:txEl>
                                          </p:spTgt>
                                        </p:tgtEl>
                                        <p:attrNameLst>
                                          <p:attrName>style.visibility</p:attrName>
                                        </p:attrNameLst>
                                      </p:cBhvr>
                                      <p:to>
                                        <p:strVal val="visible"/>
                                      </p:to>
                                    </p:set>
                                    <p:anim calcmode="lin" valueType="num">
                                      <p:cBhvr additive="base">
                                        <p:cTn id="78" dur="2000" fill="hold"/>
                                        <p:tgtEl>
                                          <p:spTgt spid="79874">
                                            <p:txEl>
                                              <p:pRg st="14" end="14"/>
                                            </p:txEl>
                                          </p:spTgt>
                                        </p:tgtEl>
                                        <p:attrNameLst>
                                          <p:attrName>ppt_x</p:attrName>
                                        </p:attrNameLst>
                                      </p:cBhvr>
                                      <p:tavLst>
                                        <p:tav tm="0">
                                          <p:val>
                                            <p:strVal val="#ppt_x"/>
                                          </p:val>
                                        </p:tav>
                                        <p:tav tm="100000">
                                          <p:val>
                                            <p:strVal val="#ppt_x"/>
                                          </p:val>
                                        </p:tav>
                                      </p:tavLst>
                                    </p:anim>
                                    <p:anim calcmode="lin" valueType="num">
                                      <p:cBhvr additive="base">
                                        <p:cTn id="79" dur="2000" fill="hold"/>
                                        <p:tgtEl>
                                          <p:spTgt spid="79874">
                                            <p:txEl>
                                              <p:pRg st="14" end="14"/>
                                            </p:txEl>
                                          </p:spTgt>
                                        </p:tgtEl>
                                        <p:attrNameLst>
                                          <p:attrName>ppt_y</p:attrName>
                                        </p:attrNameLst>
                                      </p:cBhvr>
                                      <p:tavLst>
                                        <p:tav tm="0">
                                          <p:val>
                                            <p:strVal val="1+#ppt_h/2"/>
                                          </p:val>
                                        </p:tav>
                                        <p:tav tm="100000">
                                          <p:val>
                                            <p:strVal val="#ppt_y"/>
                                          </p:val>
                                        </p:tav>
                                      </p:tavLst>
                                    </p:anim>
                                  </p:childTnLst>
                                </p:cTn>
                              </p:par>
                            </p:childTnLst>
                          </p:cTn>
                        </p:par>
                        <p:par>
                          <p:cTn id="80" fill="hold">
                            <p:stCondLst>
                              <p:cond delay="36000"/>
                            </p:stCondLst>
                            <p:childTnLst>
                              <p:par>
                                <p:cTn id="81" presetID="3" presetClass="exit" presetSubtype="10" fill="hold" nodeType="afterEffect">
                                  <p:stCondLst>
                                    <p:cond delay="7000"/>
                                  </p:stCondLst>
                                  <p:childTnLst>
                                    <p:animEffect transition="out" filter="blinds(horizontal)">
                                      <p:cBhvr>
                                        <p:cTn id="82" dur="2000"/>
                                        <p:tgtEl>
                                          <p:spTgt spid="79874">
                                            <p:txEl>
                                              <p:pRg st="9" end="9"/>
                                            </p:txEl>
                                          </p:spTgt>
                                        </p:tgtEl>
                                      </p:cBhvr>
                                    </p:animEffect>
                                    <p:set>
                                      <p:cBhvr>
                                        <p:cTn id="83" dur="1" fill="hold">
                                          <p:stCondLst>
                                            <p:cond delay="1999"/>
                                          </p:stCondLst>
                                        </p:cTn>
                                        <p:tgtEl>
                                          <p:spTgt spid="79874">
                                            <p:txEl>
                                              <p:pRg st="9" end="9"/>
                                            </p:txEl>
                                          </p:spTgt>
                                        </p:tgtEl>
                                        <p:attrNameLst>
                                          <p:attrName>style.visibility</p:attrName>
                                        </p:attrNameLst>
                                      </p:cBhvr>
                                      <p:to>
                                        <p:strVal val="hidden"/>
                                      </p:to>
                                    </p:set>
                                  </p:childTnLst>
                                </p:cTn>
                              </p:par>
                            </p:childTnLst>
                          </p:cTn>
                        </p:par>
                        <p:par>
                          <p:cTn id="84" fill="hold">
                            <p:stCondLst>
                              <p:cond delay="45000"/>
                            </p:stCondLst>
                            <p:childTnLst>
                              <p:par>
                                <p:cTn id="85" presetID="3" presetClass="exit" presetSubtype="10" fill="hold" nodeType="afterEffect">
                                  <p:stCondLst>
                                    <p:cond delay="0"/>
                                  </p:stCondLst>
                                  <p:childTnLst>
                                    <p:animEffect transition="out" filter="blinds(horizontal)">
                                      <p:cBhvr>
                                        <p:cTn id="86" dur="2000"/>
                                        <p:tgtEl>
                                          <p:spTgt spid="79874">
                                            <p:txEl>
                                              <p:pRg st="10" end="10"/>
                                            </p:txEl>
                                          </p:spTgt>
                                        </p:tgtEl>
                                      </p:cBhvr>
                                    </p:animEffect>
                                    <p:set>
                                      <p:cBhvr>
                                        <p:cTn id="87" dur="1" fill="hold">
                                          <p:stCondLst>
                                            <p:cond delay="1999"/>
                                          </p:stCondLst>
                                        </p:cTn>
                                        <p:tgtEl>
                                          <p:spTgt spid="79874">
                                            <p:txEl>
                                              <p:pRg st="10" end="10"/>
                                            </p:txEl>
                                          </p:spTgt>
                                        </p:tgtEl>
                                        <p:attrNameLst>
                                          <p:attrName>style.visibility</p:attrName>
                                        </p:attrNameLst>
                                      </p:cBhvr>
                                      <p:to>
                                        <p:strVal val="hidden"/>
                                      </p:to>
                                    </p:set>
                                  </p:childTnLst>
                                </p:cTn>
                              </p:par>
                            </p:childTnLst>
                          </p:cTn>
                        </p:par>
                        <p:par>
                          <p:cTn id="88" fill="hold">
                            <p:stCondLst>
                              <p:cond delay="47000"/>
                            </p:stCondLst>
                            <p:childTnLst>
                              <p:par>
                                <p:cTn id="89" presetID="3" presetClass="exit" presetSubtype="10" fill="hold" nodeType="afterEffect">
                                  <p:stCondLst>
                                    <p:cond delay="0"/>
                                  </p:stCondLst>
                                  <p:childTnLst>
                                    <p:animEffect transition="out" filter="blinds(horizontal)">
                                      <p:cBhvr>
                                        <p:cTn id="90" dur="2000"/>
                                        <p:tgtEl>
                                          <p:spTgt spid="79874">
                                            <p:txEl>
                                              <p:pRg st="11" end="11"/>
                                            </p:txEl>
                                          </p:spTgt>
                                        </p:tgtEl>
                                      </p:cBhvr>
                                    </p:animEffect>
                                    <p:set>
                                      <p:cBhvr>
                                        <p:cTn id="91" dur="1" fill="hold">
                                          <p:stCondLst>
                                            <p:cond delay="1999"/>
                                          </p:stCondLst>
                                        </p:cTn>
                                        <p:tgtEl>
                                          <p:spTgt spid="79874">
                                            <p:txEl>
                                              <p:pRg st="11" end="11"/>
                                            </p:txEl>
                                          </p:spTgt>
                                        </p:tgtEl>
                                        <p:attrNameLst>
                                          <p:attrName>style.visibility</p:attrName>
                                        </p:attrNameLst>
                                      </p:cBhvr>
                                      <p:to>
                                        <p:strVal val="hidden"/>
                                      </p:to>
                                    </p:set>
                                  </p:childTnLst>
                                </p:cTn>
                              </p:par>
                            </p:childTnLst>
                          </p:cTn>
                        </p:par>
                        <p:par>
                          <p:cTn id="92" fill="hold">
                            <p:stCondLst>
                              <p:cond delay="49000"/>
                            </p:stCondLst>
                            <p:childTnLst>
                              <p:par>
                                <p:cTn id="93" presetID="3" presetClass="exit" presetSubtype="10" fill="hold" nodeType="afterEffect">
                                  <p:stCondLst>
                                    <p:cond delay="0"/>
                                  </p:stCondLst>
                                  <p:childTnLst>
                                    <p:animEffect transition="out" filter="blinds(horizontal)">
                                      <p:cBhvr>
                                        <p:cTn id="94" dur="2000"/>
                                        <p:tgtEl>
                                          <p:spTgt spid="79874">
                                            <p:txEl>
                                              <p:pRg st="12" end="12"/>
                                            </p:txEl>
                                          </p:spTgt>
                                        </p:tgtEl>
                                      </p:cBhvr>
                                    </p:animEffect>
                                    <p:set>
                                      <p:cBhvr>
                                        <p:cTn id="95" dur="1" fill="hold">
                                          <p:stCondLst>
                                            <p:cond delay="1999"/>
                                          </p:stCondLst>
                                        </p:cTn>
                                        <p:tgtEl>
                                          <p:spTgt spid="79874">
                                            <p:txEl>
                                              <p:pRg st="12" end="12"/>
                                            </p:txEl>
                                          </p:spTgt>
                                        </p:tgtEl>
                                        <p:attrNameLst>
                                          <p:attrName>style.visibility</p:attrName>
                                        </p:attrNameLst>
                                      </p:cBhvr>
                                      <p:to>
                                        <p:strVal val="hidden"/>
                                      </p:to>
                                    </p:set>
                                  </p:childTnLst>
                                </p:cTn>
                              </p:par>
                            </p:childTnLst>
                          </p:cTn>
                        </p:par>
                        <p:par>
                          <p:cTn id="96" fill="hold">
                            <p:stCondLst>
                              <p:cond delay="51000"/>
                            </p:stCondLst>
                            <p:childTnLst>
                              <p:par>
                                <p:cTn id="97" presetID="3" presetClass="exit" presetSubtype="10" fill="hold" nodeType="afterEffect">
                                  <p:stCondLst>
                                    <p:cond delay="0"/>
                                  </p:stCondLst>
                                  <p:childTnLst>
                                    <p:animEffect transition="out" filter="blinds(horizontal)">
                                      <p:cBhvr>
                                        <p:cTn id="98" dur="2000"/>
                                        <p:tgtEl>
                                          <p:spTgt spid="79874">
                                            <p:txEl>
                                              <p:pRg st="13" end="13"/>
                                            </p:txEl>
                                          </p:spTgt>
                                        </p:tgtEl>
                                      </p:cBhvr>
                                    </p:animEffect>
                                    <p:set>
                                      <p:cBhvr>
                                        <p:cTn id="99" dur="1" fill="hold">
                                          <p:stCondLst>
                                            <p:cond delay="1999"/>
                                          </p:stCondLst>
                                        </p:cTn>
                                        <p:tgtEl>
                                          <p:spTgt spid="79874">
                                            <p:txEl>
                                              <p:pRg st="13" end="13"/>
                                            </p:txEl>
                                          </p:spTgt>
                                        </p:tgtEl>
                                        <p:attrNameLst>
                                          <p:attrName>style.visibility</p:attrName>
                                        </p:attrNameLst>
                                      </p:cBhvr>
                                      <p:to>
                                        <p:strVal val="hidden"/>
                                      </p:to>
                                    </p:set>
                                  </p:childTnLst>
                                </p:cTn>
                              </p:par>
                            </p:childTnLst>
                          </p:cTn>
                        </p:par>
                        <p:par>
                          <p:cTn id="100" fill="hold">
                            <p:stCondLst>
                              <p:cond delay="53000"/>
                            </p:stCondLst>
                            <p:childTnLst>
                              <p:par>
                                <p:cTn id="101" presetID="3" presetClass="exit" presetSubtype="10" fill="hold" nodeType="afterEffect">
                                  <p:stCondLst>
                                    <p:cond delay="0"/>
                                  </p:stCondLst>
                                  <p:childTnLst>
                                    <p:animEffect transition="out" filter="blinds(horizontal)">
                                      <p:cBhvr>
                                        <p:cTn id="102" dur="2000"/>
                                        <p:tgtEl>
                                          <p:spTgt spid="79874">
                                            <p:txEl>
                                              <p:pRg st="14" end="14"/>
                                            </p:txEl>
                                          </p:spTgt>
                                        </p:tgtEl>
                                      </p:cBhvr>
                                    </p:animEffect>
                                    <p:set>
                                      <p:cBhvr>
                                        <p:cTn id="103" dur="1" fill="hold">
                                          <p:stCondLst>
                                            <p:cond delay="1999"/>
                                          </p:stCondLst>
                                        </p:cTn>
                                        <p:tgtEl>
                                          <p:spTgt spid="79874">
                                            <p:txEl>
                                              <p:pRg st="14" end="1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idx="1"/>
          </p:nvPr>
        </p:nvSpPr>
        <p:spPr>
          <a:xfrm>
            <a:off x="323850" y="333375"/>
            <a:ext cx="8362950" cy="5792788"/>
          </a:xfrm>
        </p:spPr>
        <p:txBody>
          <a:bodyPr/>
          <a:lstStyle/>
          <a:p>
            <a:pPr eaLnBrk="1" hangingPunct="1">
              <a:buFontTx/>
              <a:buNone/>
            </a:pPr>
            <a:r>
              <a:rPr lang="el-GR" dirty="0" smtClean="0">
                <a:solidFill>
                  <a:srgbClr val="FF0000"/>
                </a:solidFill>
              </a:rPr>
              <a:t>10. ΕΔΑΦΙΚΕΣ ΕΚΤΑΣΕΙΣ </a:t>
            </a:r>
            <a:r>
              <a:rPr lang="el-GR" dirty="0" smtClean="0"/>
              <a:t>(οποιαδήποτε έκταση γης της οποίας η κυριότητα ανήκει στην οικονομική μονάδα)</a:t>
            </a:r>
            <a:endParaRPr lang="el-GR" sz="2800" dirty="0" smtClean="0"/>
          </a:p>
          <a:p>
            <a:pPr eaLnBrk="1" hangingPunct="1">
              <a:buFontTx/>
              <a:buNone/>
            </a:pPr>
            <a:r>
              <a:rPr lang="el-GR" sz="2800" dirty="0" smtClean="0"/>
              <a:t>			10.00.Γήπεδα – Οικόπεδα</a:t>
            </a:r>
          </a:p>
          <a:p>
            <a:pPr eaLnBrk="1" hangingPunct="1">
              <a:buFontTx/>
              <a:buNone/>
            </a:pPr>
            <a:r>
              <a:rPr lang="el-GR" sz="2800" dirty="0" smtClean="0"/>
              <a:t>			10.01.Ορυχεία</a:t>
            </a:r>
          </a:p>
          <a:p>
            <a:pPr eaLnBrk="1" hangingPunct="1">
              <a:buFontTx/>
              <a:buNone/>
            </a:pPr>
            <a:r>
              <a:rPr lang="el-GR" sz="2800" dirty="0" smtClean="0"/>
              <a:t>			10.02.Μεταλλεία</a:t>
            </a:r>
          </a:p>
          <a:p>
            <a:pPr eaLnBrk="1" hangingPunct="1">
              <a:buFontTx/>
              <a:buNone/>
            </a:pPr>
            <a:r>
              <a:rPr lang="el-GR" sz="2800" dirty="0" smtClean="0"/>
              <a:t>			10.03.Λατομεία</a:t>
            </a:r>
          </a:p>
          <a:p>
            <a:pPr eaLnBrk="1" hangingPunct="1">
              <a:buFontTx/>
              <a:buNone/>
            </a:pPr>
            <a:r>
              <a:rPr lang="el-GR" sz="2800" dirty="0" smtClean="0"/>
              <a:t>			10.04.Αγροί</a:t>
            </a:r>
          </a:p>
          <a:p>
            <a:pPr eaLnBrk="1" hangingPunct="1">
              <a:buFontTx/>
              <a:buNone/>
            </a:pPr>
            <a:r>
              <a:rPr lang="el-GR" sz="2800" dirty="0" smtClean="0"/>
              <a:t>			10.05.Φυτείες</a:t>
            </a:r>
          </a:p>
          <a:p>
            <a:pPr eaLnBrk="1" hangingPunct="1">
              <a:buFontTx/>
              <a:buNone/>
            </a:pPr>
            <a:r>
              <a:rPr lang="el-GR" sz="2800" dirty="0" smtClean="0"/>
              <a:t>			10.06.Δάση</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ctr" eaLnBrk="1" hangingPunct="1"/>
            <a:r>
              <a:rPr lang="el-GR" b="1" dirty="0" smtClean="0">
                <a:solidFill>
                  <a:srgbClr val="002060"/>
                </a:solidFill>
              </a:rPr>
              <a:t>ΠΛΟΥΤΟΣ</a:t>
            </a:r>
          </a:p>
        </p:txBody>
      </p:sp>
      <p:sp>
        <p:nvSpPr>
          <p:cNvPr id="8195" name="Rectangle 3"/>
          <p:cNvSpPr>
            <a:spLocks noGrp="1" noChangeArrowheads="1"/>
          </p:cNvSpPr>
          <p:nvPr>
            <p:ph type="body" idx="1"/>
          </p:nvPr>
        </p:nvSpPr>
        <p:spPr>
          <a:xfrm>
            <a:off x="0" y="1600200"/>
            <a:ext cx="9144000" cy="5069160"/>
          </a:xfrm>
        </p:spPr>
        <p:txBody>
          <a:bodyPr>
            <a:normAutofit/>
          </a:bodyPr>
          <a:lstStyle/>
          <a:p>
            <a:pPr algn="just" eaLnBrk="1" hangingPunct="1"/>
            <a:r>
              <a:rPr lang="el-GR" sz="3200" b="1" dirty="0" smtClean="0"/>
              <a:t>Η Μεγιστοποίηση του πλούτου μιας επιχειρηματικής μονάδας επιτυγχάνεται όταν έχουμε συνεχή αύξηση των κερδών με τον μικρότερο κίνδυνο.</a:t>
            </a:r>
          </a:p>
          <a:p>
            <a:pPr algn="just" eaLnBrk="1" hangingPunct="1"/>
            <a:r>
              <a:rPr lang="el-GR" sz="3200" b="1" dirty="0" smtClean="0"/>
              <a:t>Όσο ανεβαίνει η τιμή της κοινής μετοχής μιας επιχείρησης τόσο αυξάνει και ο πλούτος των μετόχων της.</a:t>
            </a:r>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idx="1"/>
          </p:nvPr>
        </p:nvSpPr>
        <p:spPr>
          <a:xfrm>
            <a:off x="250825" y="333375"/>
            <a:ext cx="8229600" cy="6264275"/>
          </a:xfrm>
        </p:spPr>
        <p:txBody>
          <a:bodyPr/>
          <a:lstStyle/>
          <a:p>
            <a:pPr algn="ctr" eaLnBrk="1" hangingPunct="1">
              <a:buFontTx/>
              <a:buNone/>
            </a:pPr>
            <a:r>
              <a:rPr lang="el-GR" sz="3200" b="1" dirty="0" smtClean="0">
                <a:solidFill>
                  <a:schemeClr val="accent2">
                    <a:lumMod val="50000"/>
                  </a:schemeClr>
                </a:solidFill>
              </a:rPr>
              <a:t>Διάκριση Εδαφικών Εκτάσεων</a:t>
            </a:r>
          </a:p>
          <a:p>
            <a:pPr eaLnBrk="1" hangingPunct="1"/>
            <a:endParaRPr lang="el-GR" sz="2800" dirty="0" smtClean="0"/>
          </a:p>
          <a:p>
            <a:pPr eaLnBrk="1" hangingPunct="1"/>
            <a:r>
              <a:rPr lang="el-GR" sz="2800" dirty="0" smtClean="0"/>
              <a:t>Με </a:t>
            </a:r>
            <a:r>
              <a:rPr lang="el-GR" sz="2800" dirty="0" smtClean="0">
                <a:solidFill>
                  <a:srgbClr val="FF0000"/>
                </a:solidFill>
              </a:rPr>
              <a:t>απεριόριστη διάρκεια ωφέλιμης ζωής</a:t>
            </a:r>
          </a:p>
          <a:p>
            <a:pPr eaLnBrk="1" hangingPunct="1">
              <a:buFontTx/>
              <a:buNone/>
            </a:pPr>
            <a:r>
              <a:rPr lang="el-GR" sz="2800" dirty="0" smtClean="0"/>
              <a:t>	(δεν έχουν χρονική φθορά, λειτουργική φθορά, τεχνολογική απαξίωση και συνεπώς δεν αποσβένονται όπως οικόπεδα, γήπεδα, αγροτεμάχια)</a:t>
            </a:r>
          </a:p>
          <a:p>
            <a:pPr eaLnBrk="1" hangingPunct="1"/>
            <a:endParaRPr lang="el-GR" sz="2800" dirty="0" smtClean="0"/>
          </a:p>
          <a:p>
            <a:pPr eaLnBrk="1" hangingPunct="1"/>
            <a:r>
              <a:rPr lang="el-GR" sz="2800" dirty="0" smtClean="0"/>
              <a:t>Με </a:t>
            </a:r>
            <a:r>
              <a:rPr lang="el-GR" sz="2800" dirty="0" smtClean="0">
                <a:solidFill>
                  <a:srgbClr val="FF0000"/>
                </a:solidFill>
              </a:rPr>
              <a:t>περιορισμένη διάρκεια ωφέλιμης ζωής</a:t>
            </a:r>
          </a:p>
          <a:p>
            <a:pPr eaLnBrk="1" hangingPunct="1">
              <a:buFontTx/>
              <a:buNone/>
            </a:pPr>
            <a:r>
              <a:rPr lang="el-GR" sz="2800" dirty="0" smtClean="0"/>
              <a:t>	(η αξία τους είναι αποσβεστέα όπως μεταλλεία, ορυχεία, λατομεία, πετρελαιοπηγές, πηγές φυσικών αερίων ή ιαματικών νερών)</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idx="1"/>
          </p:nvPr>
        </p:nvSpPr>
        <p:spPr>
          <a:xfrm>
            <a:off x="250825" y="333375"/>
            <a:ext cx="8229600" cy="6264275"/>
          </a:xfrm>
        </p:spPr>
        <p:txBody>
          <a:bodyPr/>
          <a:lstStyle/>
          <a:p>
            <a:pPr eaLnBrk="1" hangingPunct="1">
              <a:buFontTx/>
              <a:buNone/>
            </a:pPr>
            <a:r>
              <a:rPr lang="el-GR" sz="2800" dirty="0" smtClean="0"/>
              <a:t>	Οι εδαφικές εκτάσεις χρεώνονται με την αξία κτήσης τους  ή της αξίας η οποία προκύπτει έπειτα από νόμιμη αναπροσαρμογή της αξίας κτήσης.</a:t>
            </a:r>
          </a:p>
          <a:p>
            <a:pPr eaLnBrk="1" hangingPunct="1">
              <a:buFontTx/>
              <a:buNone/>
            </a:pPr>
            <a:r>
              <a:rPr lang="el-GR" sz="2800" dirty="0" smtClean="0"/>
              <a:t>	Τα </a:t>
            </a:r>
            <a:r>
              <a:rPr lang="el-GR" sz="2800" dirty="0" smtClean="0">
                <a:solidFill>
                  <a:srgbClr val="FF0000"/>
                </a:solidFill>
              </a:rPr>
              <a:t>έξοδα κτήσης </a:t>
            </a:r>
            <a:r>
              <a:rPr lang="el-GR" sz="2800" dirty="0" smtClean="0"/>
              <a:t>των εδαφικών εκτάσεων (φόροι μεταβίβασης, συμβολαιογραφικά και μεσιτικά) παρακολουθούνται στον λ. 16.14. Έξοδα κτήσεως ακινητοποιήσεων. </a:t>
            </a:r>
          </a:p>
          <a:p>
            <a:pPr eaLnBrk="1" hangingPunct="1">
              <a:buFontTx/>
              <a:buNone/>
            </a:pPr>
            <a:r>
              <a:rPr lang="el-GR" sz="2800" dirty="0" smtClean="0"/>
              <a:t>	Εάν έχουν αγοραστεί </a:t>
            </a:r>
            <a:r>
              <a:rPr lang="el-GR" sz="2800" dirty="0" smtClean="0">
                <a:solidFill>
                  <a:srgbClr val="FF0000"/>
                </a:solidFill>
              </a:rPr>
              <a:t>με πίστωση</a:t>
            </a:r>
            <a:r>
              <a:rPr lang="el-GR" sz="2800" dirty="0" smtClean="0"/>
              <a:t>, οι τόκοι αγοράς τους δεν αυξάνουν την τιμή κτήσης τους, αλλά βαρύνουν τα χρηματοοικονομικά έξοδα</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idx="1"/>
          </p:nvPr>
        </p:nvSpPr>
        <p:spPr>
          <a:xfrm>
            <a:off x="250825" y="333375"/>
            <a:ext cx="8229600" cy="6264275"/>
          </a:xfrm>
        </p:spPr>
        <p:txBody>
          <a:bodyPr/>
          <a:lstStyle/>
          <a:p>
            <a:pPr marL="609600" indent="-609600" eaLnBrk="1" hangingPunct="1">
              <a:buFontTx/>
              <a:buNone/>
            </a:pPr>
            <a:r>
              <a:rPr lang="el-GR" dirty="0" smtClean="0"/>
              <a:t>	Τα έξοδα διαμορφώσεως των εδαφικών εκτάσεων τα οποία δίνουν αξία σ’ αυτές</a:t>
            </a:r>
          </a:p>
          <a:p>
            <a:pPr marL="609600" indent="-609600" eaLnBrk="1" hangingPunct="1">
              <a:buFontTx/>
              <a:buAutoNum type="arabicPeriod"/>
            </a:pPr>
            <a:endParaRPr lang="el-GR" dirty="0" smtClean="0"/>
          </a:p>
          <a:p>
            <a:pPr marL="609600" indent="-609600" eaLnBrk="1" hangingPunct="1">
              <a:buFontTx/>
              <a:buAutoNum type="arabicPeriod"/>
            </a:pPr>
            <a:r>
              <a:rPr lang="el-GR" dirty="0" smtClean="0"/>
              <a:t>Εάν </a:t>
            </a:r>
            <a:r>
              <a:rPr lang="el-GR" dirty="0" smtClean="0">
                <a:solidFill>
                  <a:srgbClr val="FF0000"/>
                </a:solidFill>
              </a:rPr>
              <a:t>δε φθείρονται</a:t>
            </a:r>
            <a:r>
              <a:rPr lang="el-GR" dirty="0" smtClean="0"/>
              <a:t>, αυξάνουν την αξία κτήσης τους (εκβραχισμοί, ισοπεδώσεις)</a:t>
            </a:r>
          </a:p>
          <a:p>
            <a:pPr marL="609600" indent="-609600" eaLnBrk="1" hangingPunct="1">
              <a:buFontTx/>
              <a:buAutoNum type="arabicPeriod"/>
            </a:pPr>
            <a:r>
              <a:rPr lang="el-GR" dirty="0" smtClean="0"/>
              <a:t>Εάν </a:t>
            </a:r>
            <a:r>
              <a:rPr lang="el-GR" dirty="0" smtClean="0">
                <a:solidFill>
                  <a:srgbClr val="FF0000"/>
                </a:solidFill>
              </a:rPr>
              <a:t>φθείρονται</a:t>
            </a:r>
            <a:r>
              <a:rPr lang="el-GR" dirty="0" smtClean="0"/>
              <a:t> (περίφραξη) καταχωρούνται στον λογ. 11.03. «Υποκείμενες σε απόσβεση διαμορφώσεις γηπέδων»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idx="1"/>
          </p:nvPr>
        </p:nvSpPr>
        <p:spPr>
          <a:xfrm>
            <a:off x="323850" y="476250"/>
            <a:ext cx="8362950" cy="5649913"/>
          </a:xfrm>
        </p:spPr>
        <p:txBody>
          <a:bodyPr/>
          <a:lstStyle/>
          <a:p>
            <a:pPr eaLnBrk="1" hangingPunct="1">
              <a:buFontTx/>
              <a:buNone/>
            </a:pPr>
            <a:r>
              <a:rPr lang="el-GR" sz="2800" dirty="0" smtClean="0"/>
              <a:t>	Τα γήπεδα – οικόπεδα  δε φθείρονται και συνεπώς δεν αποσβένονται. Όταν όμως υπάρχει κίνδυνος οικονομικής απαξίωσης και υποτίμησης, σχηματίζεται ειδική πρόβλεψη.</a:t>
            </a:r>
          </a:p>
          <a:p>
            <a:pPr eaLnBrk="1" hangingPunct="1">
              <a:buFontTx/>
              <a:buNone/>
            </a:pPr>
            <a:r>
              <a:rPr lang="el-GR" sz="2800" dirty="0" smtClean="0"/>
              <a:t>	_________________       __________________</a:t>
            </a:r>
          </a:p>
          <a:p>
            <a:pPr eaLnBrk="1" hangingPunct="1">
              <a:buFontTx/>
              <a:buNone/>
            </a:pPr>
            <a:r>
              <a:rPr lang="el-GR" sz="2800" dirty="0" smtClean="0"/>
              <a:t>   83.ΠΡΟΒΛΕΨΕΙΣ ΓΙΑ ΕΚΤΑΚΤΟΥΣ ΚΙΝΔΥΝΟΥΣ 83.10.Προβλέψεις απαξιώσεων και υποτιμήσεων πάγιων στοιχείων</a:t>
            </a:r>
          </a:p>
          <a:p>
            <a:pPr eaLnBrk="1" hangingPunct="1">
              <a:buFontTx/>
              <a:buNone/>
            </a:pPr>
            <a:r>
              <a:rPr lang="el-GR" sz="2800" dirty="0" smtClean="0"/>
              <a:t>		44. ΠΡΟΒΛΕΨΕΙΣ</a:t>
            </a:r>
          </a:p>
          <a:p>
            <a:pPr eaLnBrk="1" hangingPunct="1">
              <a:buFontTx/>
              <a:buNone/>
            </a:pPr>
            <a:r>
              <a:rPr lang="el-GR" sz="2800" dirty="0" smtClean="0"/>
              <a:t>		44.10. Προβλέψεις απαξιώσεων και 	υποτιμήσεων πάγιων στοιχείων</a:t>
            </a:r>
          </a:p>
          <a:p>
            <a:pPr eaLnBrk="1" hangingPunct="1">
              <a:buFontTx/>
              <a:buNone/>
            </a:pPr>
            <a:r>
              <a:rPr lang="el-GR" sz="2800" dirty="0" smtClean="0"/>
              <a:t>	________________         ___________________</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idx="1"/>
          </p:nvPr>
        </p:nvSpPr>
        <p:spPr>
          <a:xfrm>
            <a:off x="395288" y="404813"/>
            <a:ext cx="8291512" cy="5721350"/>
          </a:xfrm>
        </p:spPr>
        <p:txBody>
          <a:bodyPr/>
          <a:lstStyle/>
          <a:p>
            <a:pPr eaLnBrk="1" hangingPunct="1">
              <a:buFontTx/>
              <a:buNone/>
            </a:pPr>
            <a:r>
              <a:rPr lang="el-GR" sz="2800" dirty="0" smtClean="0">
                <a:solidFill>
                  <a:srgbClr val="FF0000"/>
                </a:solidFill>
              </a:rPr>
              <a:t>11. ΚΤΙΡΙΑ-ΕΓΚΑΤΑΣΤΑΣΕΙΣ ΚΤΙΡΙΩΝ-ΤΕΧΝΙΚΑ </a:t>
            </a:r>
            <a:r>
              <a:rPr lang="en-US" sz="2800" dirty="0" smtClean="0">
                <a:solidFill>
                  <a:srgbClr val="FF0000"/>
                </a:solidFill>
              </a:rPr>
              <a:t> </a:t>
            </a:r>
          </a:p>
          <a:p>
            <a:pPr eaLnBrk="1" hangingPunct="1">
              <a:buFontTx/>
              <a:buNone/>
            </a:pPr>
            <a:r>
              <a:rPr lang="en-US" sz="2800" dirty="0" smtClean="0">
                <a:solidFill>
                  <a:srgbClr val="FF0000"/>
                </a:solidFill>
              </a:rPr>
              <a:t>       </a:t>
            </a:r>
            <a:r>
              <a:rPr lang="el-GR" sz="2800" dirty="0" smtClean="0">
                <a:solidFill>
                  <a:srgbClr val="FF0000"/>
                </a:solidFill>
              </a:rPr>
              <a:t>ΕΡΓΑ</a:t>
            </a:r>
          </a:p>
          <a:p>
            <a:pPr eaLnBrk="1" hangingPunct="1">
              <a:buFontTx/>
              <a:buNone/>
            </a:pPr>
            <a:endParaRPr lang="el-GR" sz="2800" dirty="0" smtClean="0"/>
          </a:p>
          <a:p>
            <a:pPr eaLnBrk="1" hangingPunct="1">
              <a:buFontTx/>
              <a:buNone/>
            </a:pPr>
            <a:endParaRPr lang="el-GR" sz="2800" dirty="0" smtClean="0"/>
          </a:p>
          <a:p>
            <a:pPr eaLnBrk="1" hangingPunct="1">
              <a:buFontTx/>
              <a:buNone/>
            </a:pPr>
            <a:r>
              <a:rPr lang="el-GR" sz="2800" dirty="0" smtClean="0"/>
              <a:t>11.00. Κτίρια-Εγκαταστάσεις κτιρίων</a:t>
            </a:r>
          </a:p>
          <a:p>
            <a:pPr eaLnBrk="1" hangingPunct="1">
              <a:buFontTx/>
              <a:buNone/>
            </a:pPr>
            <a:r>
              <a:rPr lang="el-GR" sz="2800" dirty="0" smtClean="0"/>
              <a:t>11.01. Τεχνικά έργα εξυπηρετήσεως μεταφορών</a:t>
            </a:r>
          </a:p>
          <a:p>
            <a:pPr eaLnBrk="1" hangingPunct="1">
              <a:buFontTx/>
              <a:buNone/>
            </a:pPr>
            <a:r>
              <a:rPr lang="el-GR" sz="2800" dirty="0" smtClean="0"/>
              <a:t>11.02. Λοιπά τεχνικά έργα</a:t>
            </a:r>
          </a:p>
          <a:p>
            <a:pPr eaLnBrk="1" hangingPunct="1">
              <a:buFontTx/>
              <a:buNone/>
            </a:pPr>
            <a:r>
              <a:rPr lang="el-GR" sz="2800" dirty="0" smtClean="0"/>
              <a:t>11.03. Υποκείμενες σε απόσβεση διαμορφώσεις 	  γηπέδων</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idx="1"/>
          </p:nvPr>
        </p:nvSpPr>
        <p:spPr>
          <a:xfrm>
            <a:off x="395288" y="333375"/>
            <a:ext cx="8291512" cy="5792788"/>
          </a:xfrm>
        </p:spPr>
        <p:txBody>
          <a:bodyPr/>
          <a:lstStyle/>
          <a:p>
            <a:pPr marL="273050" indent="-273050" eaLnBrk="1" hangingPunct="1">
              <a:lnSpc>
                <a:spcPct val="80000"/>
              </a:lnSpc>
              <a:spcBef>
                <a:spcPts val="575"/>
              </a:spcBef>
              <a:buFont typeface="Wingdings 2" pitchFamily="18" charset="2"/>
              <a:buChar char=""/>
            </a:pPr>
            <a:r>
              <a:rPr lang="el-GR" sz="2400" b="1" u="sng" dirty="0" smtClean="0"/>
              <a:t>Κτίρια</a:t>
            </a:r>
            <a:r>
              <a:rPr lang="el-GR" sz="2400" dirty="0" smtClean="0"/>
              <a:t> είναι οι </a:t>
            </a:r>
            <a:r>
              <a:rPr lang="el-GR" sz="2400" i="1" dirty="0" smtClean="0">
                <a:solidFill>
                  <a:srgbClr val="FF0000"/>
                </a:solidFill>
              </a:rPr>
              <a:t>οικοδομικές κατασκευές</a:t>
            </a:r>
            <a:r>
              <a:rPr lang="el-GR" sz="2400" dirty="0" smtClean="0">
                <a:solidFill>
                  <a:srgbClr val="FF0000"/>
                </a:solidFill>
              </a:rPr>
              <a:t> </a:t>
            </a:r>
            <a:r>
              <a:rPr lang="el-GR" sz="2400" dirty="0" smtClean="0"/>
              <a:t>που γίνονται με τη χρησιμοποίηση δομικών υλικών και προορίζονται για κατοικίες, βιομηχανοστάσια, αποθήκες ή οποιαδήποτε άλλη εκμετάλλευση ή δραστηριότητα της οικονομικής μονάδας</a:t>
            </a:r>
          </a:p>
          <a:p>
            <a:pPr marL="273050" indent="-273050" eaLnBrk="1" hangingPunct="1">
              <a:lnSpc>
                <a:spcPct val="80000"/>
              </a:lnSpc>
              <a:spcBef>
                <a:spcPts val="575"/>
              </a:spcBef>
              <a:buFont typeface="Wingdings 2" pitchFamily="18" charset="2"/>
              <a:buChar char=""/>
            </a:pPr>
            <a:r>
              <a:rPr lang="el-GR" sz="2400" b="1" u="sng" dirty="0" smtClean="0"/>
              <a:t>Εγκαταστάσεις κτιρίων</a:t>
            </a:r>
            <a:r>
              <a:rPr lang="el-GR" sz="2400" dirty="0" smtClean="0"/>
              <a:t> είναι </a:t>
            </a:r>
            <a:r>
              <a:rPr lang="el-GR" sz="2400" i="1" dirty="0" smtClean="0">
                <a:solidFill>
                  <a:srgbClr val="FF0000"/>
                </a:solidFill>
              </a:rPr>
              <a:t>πρόσθετες εγκαταστάσεις</a:t>
            </a:r>
            <a:r>
              <a:rPr lang="el-GR" sz="2400" dirty="0" smtClean="0">
                <a:solidFill>
                  <a:srgbClr val="FF0000"/>
                </a:solidFill>
              </a:rPr>
              <a:t> </a:t>
            </a:r>
            <a:r>
              <a:rPr lang="el-GR" sz="2400" dirty="0" smtClean="0"/>
              <a:t>όπως ηλεκτρικές, υδραυλικές, μηχανολογικές, κλιματιστικές, τηλεπικοινωνιακές, αποχετεύσεως, πνευματικής ή μη μεταφοράς, ενδοσυνεννοήσεως και άλλες, οι οποίες είναι </a:t>
            </a:r>
            <a:r>
              <a:rPr lang="el-GR" sz="2400" dirty="0" smtClean="0">
                <a:solidFill>
                  <a:srgbClr val="FF0000"/>
                </a:solidFill>
              </a:rPr>
              <a:t>συνδεδεμένες με το κτίριο </a:t>
            </a:r>
            <a:r>
              <a:rPr lang="el-GR" sz="2400" dirty="0" smtClean="0"/>
              <a:t>κατά τέτοιο τρόπο, </a:t>
            </a:r>
            <a:r>
              <a:rPr lang="el-GR" sz="2400" i="1" dirty="0" smtClean="0"/>
              <a:t>ώστε ο αποχωρισμός τους να μην είναι δυνατόν να γίνει εύκολα και χωρίς βλάβη της ουσίας τους ή του κτιρίου</a:t>
            </a:r>
          </a:p>
          <a:p>
            <a:pPr marL="273050" indent="-273050" eaLnBrk="1" hangingPunct="1">
              <a:lnSpc>
                <a:spcPct val="80000"/>
              </a:lnSpc>
              <a:spcBef>
                <a:spcPts val="575"/>
              </a:spcBef>
              <a:buFont typeface="Wingdings 2" pitchFamily="18" charset="2"/>
              <a:buChar char=""/>
            </a:pPr>
            <a:r>
              <a:rPr lang="el-GR" sz="2400" b="1" u="sng" dirty="0" smtClean="0"/>
              <a:t>Τεχνικά</a:t>
            </a:r>
            <a:r>
              <a:rPr lang="el-GR" sz="2400" u="sng" dirty="0" smtClean="0"/>
              <a:t> </a:t>
            </a:r>
            <a:r>
              <a:rPr lang="el-GR" sz="2400" b="1" u="sng" dirty="0" smtClean="0"/>
              <a:t>έργα</a:t>
            </a:r>
            <a:r>
              <a:rPr lang="el-GR" sz="2400" dirty="0" smtClean="0"/>
              <a:t> είναι μόνιμες, κατά κανόνα, </a:t>
            </a:r>
            <a:r>
              <a:rPr lang="el-GR" sz="2400" i="1" dirty="0" smtClean="0">
                <a:solidFill>
                  <a:srgbClr val="FF0000"/>
                </a:solidFill>
              </a:rPr>
              <a:t>τεχνικές κατασκευές με τις οποίες τροποποιείται το φυσικό περιβάλλον</a:t>
            </a:r>
            <a:r>
              <a:rPr lang="el-GR" sz="2400" dirty="0" smtClean="0"/>
              <a:t> με σκοπό την εξυπηρέτηση των δραστηριοτήτων της οικονομικής μονάδας (δρόμοι, πλατείες, λιμάνια, φράγματα, διώρυγες, λίμνες, γέφυρες, στάδια, σήραγγες, αεροδρόμια, περιφράξεις)</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idx="1"/>
          </p:nvPr>
        </p:nvSpPr>
        <p:spPr>
          <a:xfrm>
            <a:off x="395288" y="333375"/>
            <a:ext cx="8291512" cy="5792788"/>
          </a:xfrm>
        </p:spPr>
        <p:txBody>
          <a:bodyPr/>
          <a:lstStyle/>
          <a:p>
            <a:pPr eaLnBrk="1" hangingPunct="1"/>
            <a:r>
              <a:rPr lang="el-GR" sz="2800" dirty="0" smtClean="0">
                <a:solidFill>
                  <a:srgbClr val="FF0000"/>
                </a:solidFill>
              </a:rPr>
              <a:t>Επέκταση ή προσθήκη </a:t>
            </a:r>
            <a:r>
              <a:rPr lang="el-GR" sz="2800" dirty="0" smtClean="0"/>
              <a:t>κτιρίου ή κτιριακής εγκατάστασης και τεχνικού έργου είναι οποιαδήποτε μόνιμη αύξηση του όγκου, του μεγέθους ή της ωφελιμότητάς του, που γίνεται κατά κανόνα με τη χρησιμοποίηση δομικών υλικών (νέα πτέρυγα κτιρίου)</a:t>
            </a:r>
          </a:p>
          <a:p>
            <a:pPr eaLnBrk="1" hangingPunct="1"/>
            <a:r>
              <a:rPr lang="el-GR" sz="2800" dirty="0" smtClean="0">
                <a:solidFill>
                  <a:srgbClr val="FF0000"/>
                </a:solidFill>
              </a:rPr>
              <a:t>Βελτίωση</a:t>
            </a:r>
            <a:r>
              <a:rPr lang="el-GR" sz="2800" dirty="0" smtClean="0"/>
              <a:t> είναι κάθε μεταβολή που γίνεται σ’ αυτό μετά από τεχνολογική επέμβαση που έχει σαν αποτέλεσμα, είτε την αύξηση του χρόνου της ωφέλιμης ζωής του, είτε τη μείωση του κόστους λειτουργίας του ή τη βελτίωση των συνθηκών χρησιμοποίησής του (μετά από σεισμό ενισχύονται οι κολώνες κτιρίου ) </a:t>
            </a:r>
          </a:p>
          <a:p>
            <a:pPr eaLnBrk="1" hangingPunct="1"/>
            <a:endParaRPr lang="el-GR" sz="2800" dirty="0" smtClean="0"/>
          </a:p>
          <a:p>
            <a:pPr eaLnBrk="1" hangingPunct="1"/>
            <a:endParaRPr lang="el-GR" sz="2800" dirty="0" smtClean="0"/>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subTitle" idx="1"/>
          </p:nvPr>
        </p:nvSpPr>
        <p:spPr>
          <a:xfrm>
            <a:off x="107504" y="260648"/>
            <a:ext cx="8928992" cy="6408712"/>
          </a:xfrm>
        </p:spPr>
        <p:txBody>
          <a:bodyPr>
            <a:normAutofit lnSpcReduction="10000"/>
          </a:bodyPr>
          <a:lstStyle/>
          <a:p>
            <a:pPr algn="l" eaLnBrk="1" hangingPunct="1">
              <a:lnSpc>
                <a:spcPct val="80000"/>
              </a:lnSpc>
              <a:spcBef>
                <a:spcPts val="575"/>
              </a:spcBef>
              <a:buFontTx/>
              <a:buChar char="•"/>
            </a:pPr>
            <a:r>
              <a:rPr lang="el-GR" sz="2800" dirty="0" smtClean="0">
                <a:solidFill>
                  <a:schemeClr val="tx1"/>
                </a:solidFill>
              </a:rPr>
              <a:t>Ο λογ. 11. χρεώνεται με την αξία κτήσης </a:t>
            </a:r>
          </a:p>
          <a:p>
            <a:pPr algn="l" eaLnBrk="1" hangingPunct="1">
              <a:lnSpc>
                <a:spcPct val="80000"/>
              </a:lnSpc>
              <a:spcBef>
                <a:spcPts val="575"/>
              </a:spcBef>
              <a:buFontTx/>
              <a:buChar char="•"/>
            </a:pPr>
            <a:r>
              <a:rPr lang="el-GR" sz="2800" dirty="0" smtClean="0">
                <a:solidFill>
                  <a:schemeClr val="tx1"/>
                </a:solidFill>
              </a:rPr>
              <a:t>Τα </a:t>
            </a:r>
            <a:r>
              <a:rPr lang="el-GR" sz="2800" dirty="0" smtClean="0">
                <a:solidFill>
                  <a:srgbClr val="FF0000"/>
                </a:solidFill>
              </a:rPr>
              <a:t>έξοδα κτήσης </a:t>
            </a:r>
            <a:r>
              <a:rPr lang="el-GR" sz="2800" dirty="0" smtClean="0">
                <a:solidFill>
                  <a:schemeClr val="tx1"/>
                </a:solidFill>
              </a:rPr>
              <a:t>(φόροι μεταβίβασης, συμβολαιογραφικά και μεσιτικά) καταχωρούνται στον λ.16.14.Έξοδα κτήσεως ακινητοποιήσεων.</a:t>
            </a:r>
          </a:p>
          <a:p>
            <a:pPr algn="l" eaLnBrk="1" hangingPunct="1">
              <a:lnSpc>
                <a:spcPct val="80000"/>
              </a:lnSpc>
              <a:spcBef>
                <a:spcPts val="575"/>
              </a:spcBef>
              <a:buFontTx/>
              <a:buChar char="•"/>
            </a:pPr>
            <a:r>
              <a:rPr lang="el-GR" sz="2800" dirty="0" smtClean="0">
                <a:solidFill>
                  <a:schemeClr val="tx1"/>
                </a:solidFill>
              </a:rPr>
              <a:t>Για κάθε </a:t>
            </a:r>
            <a:r>
              <a:rPr lang="el-GR" sz="2800" dirty="0" smtClean="0">
                <a:solidFill>
                  <a:srgbClr val="FF0000"/>
                </a:solidFill>
              </a:rPr>
              <a:t>επέκταση, προσθήκη, βελτίωση</a:t>
            </a:r>
            <a:r>
              <a:rPr lang="el-GR" sz="2800" dirty="0" smtClean="0">
                <a:solidFill>
                  <a:schemeClr val="tx1"/>
                </a:solidFill>
              </a:rPr>
              <a:t>,  χρεώνεται ο λ. 11.</a:t>
            </a:r>
          </a:p>
          <a:p>
            <a:pPr algn="l" eaLnBrk="1" hangingPunct="1">
              <a:lnSpc>
                <a:spcPct val="80000"/>
              </a:lnSpc>
              <a:spcBef>
                <a:spcPts val="575"/>
              </a:spcBef>
              <a:buFontTx/>
              <a:buChar char="•"/>
            </a:pPr>
            <a:r>
              <a:rPr lang="el-GR" sz="2800" dirty="0" smtClean="0">
                <a:solidFill>
                  <a:schemeClr val="tx1"/>
                </a:solidFill>
              </a:rPr>
              <a:t>Τα </a:t>
            </a:r>
            <a:r>
              <a:rPr lang="el-GR" sz="2800" dirty="0" smtClean="0">
                <a:solidFill>
                  <a:srgbClr val="FF0000"/>
                </a:solidFill>
              </a:rPr>
              <a:t>έξοδα κατεδάφισης </a:t>
            </a:r>
            <a:r>
              <a:rPr lang="el-GR" sz="2800" dirty="0" smtClean="0">
                <a:solidFill>
                  <a:schemeClr val="tx1"/>
                </a:solidFill>
              </a:rPr>
              <a:t>παλαιού κτιρίου καταχωρούνται στο λ. 11.03.Υποκείμενες σε απόσβεση διαμορφώσεις γηπέδων, εκτός αν ακολουθεί ανέγερση νέου κτιρίου οπότε αυξάνουν το κόστος ανέγερσής του.</a:t>
            </a:r>
          </a:p>
          <a:p>
            <a:pPr algn="l" eaLnBrk="1" hangingPunct="1">
              <a:lnSpc>
                <a:spcPct val="80000"/>
              </a:lnSpc>
              <a:spcBef>
                <a:spcPts val="575"/>
              </a:spcBef>
              <a:buFontTx/>
              <a:buChar char="•"/>
            </a:pPr>
            <a:r>
              <a:rPr lang="el-GR" sz="2800" dirty="0" smtClean="0">
                <a:solidFill>
                  <a:schemeClr val="tx1"/>
                </a:solidFill>
              </a:rPr>
              <a:t>Οι </a:t>
            </a:r>
            <a:r>
              <a:rPr lang="el-GR" sz="2800" dirty="0" smtClean="0">
                <a:solidFill>
                  <a:srgbClr val="FF0000"/>
                </a:solidFill>
              </a:rPr>
              <a:t>αποζημιώσεις </a:t>
            </a:r>
            <a:r>
              <a:rPr lang="el-GR" sz="2800" dirty="0" smtClean="0">
                <a:solidFill>
                  <a:schemeClr val="tx1"/>
                </a:solidFill>
              </a:rPr>
              <a:t>που καταβάλλονται σε μισθωτές του υπό κατεδάφιση παλαιού κτιρίου αυξάνουν το κόστος ανέγερσης του νέου.</a:t>
            </a:r>
          </a:p>
          <a:p>
            <a:pPr algn="l">
              <a:lnSpc>
                <a:spcPct val="80000"/>
              </a:lnSpc>
              <a:spcBef>
                <a:spcPts val="575"/>
              </a:spcBef>
              <a:buFontTx/>
              <a:buChar char="•"/>
            </a:pPr>
            <a:r>
              <a:rPr lang="el-GR" sz="2800" dirty="0" smtClean="0"/>
              <a:t>Σε περίπτωση αγοράς κτιρίου πρέπει να γίνει </a:t>
            </a:r>
            <a:r>
              <a:rPr lang="el-GR" sz="2800" dirty="0" smtClean="0">
                <a:solidFill>
                  <a:srgbClr val="FF0000"/>
                </a:solidFill>
              </a:rPr>
              <a:t>διαχωρισμός της αξίας του οικοπέδου και του κτιρίου</a:t>
            </a:r>
            <a:r>
              <a:rPr lang="el-GR" sz="2800" dirty="0" smtClean="0"/>
              <a:t>, ώστε να παρακολουθούνται ξεχωριστά και να γίνεται απόσβεση μόνο στο κτίριο.</a:t>
            </a:r>
          </a:p>
          <a:p>
            <a:pPr algn="l" eaLnBrk="1" hangingPunct="1">
              <a:lnSpc>
                <a:spcPct val="80000"/>
              </a:lnSpc>
              <a:spcBef>
                <a:spcPts val="575"/>
              </a:spcBef>
              <a:buFontTx/>
              <a:buChar char="•"/>
            </a:pPr>
            <a:endParaRPr lang="el-GR" sz="2800" dirty="0" smtClean="0">
              <a:solidFill>
                <a:schemeClr val="tx1"/>
              </a:solidFill>
            </a:endParaRPr>
          </a:p>
          <a:p>
            <a:pPr algn="l" eaLnBrk="1" hangingPunct="1">
              <a:lnSpc>
                <a:spcPct val="80000"/>
              </a:lnSpc>
              <a:spcBef>
                <a:spcPts val="575"/>
              </a:spcBef>
              <a:buFont typeface="Wingdings 2" pitchFamily="18" charset="2"/>
              <a:buNone/>
            </a:pPr>
            <a:endParaRPr lang="el-GR" sz="2800" dirty="0" smtClean="0">
              <a:solidFill>
                <a:srgbClr val="898989"/>
              </a:solidFill>
            </a:endParaRP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idx="1"/>
          </p:nvPr>
        </p:nvSpPr>
        <p:spPr>
          <a:xfrm>
            <a:off x="250825" y="333375"/>
            <a:ext cx="8229600" cy="6264275"/>
          </a:xfrm>
        </p:spPr>
        <p:txBody>
          <a:bodyPr/>
          <a:lstStyle/>
          <a:p>
            <a:pPr eaLnBrk="1" hangingPunct="1">
              <a:buFontTx/>
              <a:buNone/>
            </a:pPr>
            <a:r>
              <a:rPr lang="el-GR" sz="2800" dirty="0" smtClean="0">
                <a:solidFill>
                  <a:srgbClr val="FF0000"/>
                </a:solidFill>
              </a:rPr>
              <a:t>12.ΜΗΧΑΝΗΜΑΤΑ-ΤΕΧΝΙΚΕΣ ΕΓΚΑΤΑΣΤΑΣΕΙΣ-ΛΟΙΠΟΣ ΜΗΧΑΝΟΛΟΓΙΚΟΣ ΕΞΟΠΛΙΣΜΟΣ</a:t>
            </a:r>
          </a:p>
          <a:p>
            <a:pPr eaLnBrk="1" hangingPunct="1">
              <a:buFontTx/>
              <a:buNone/>
            </a:pPr>
            <a:endParaRPr lang="el-GR" sz="2800" dirty="0" smtClean="0"/>
          </a:p>
          <a:p>
            <a:pPr eaLnBrk="1" hangingPunct="1">
              <a:buFontTx/>
              <a:buNone/>
            </a:pPr>
            <a:r>
              <a:rPr lang="el-GR" sz="2800" dirty="0" smtClean="0"/>
              <a:t>12.00. Μηχανήματα</a:t>
            </a:r>
          </a:p>
          <a:p>
            <a:pPr eaLnBrk="1" hangingPunct="1">
              <a:buFontTx/>
              <a:buNone/>
            </a:pPr>
            <a:r>
              <a:rPr lang="el-GR" sz="2800" dirty="0" smtClean="0"/>
              <a:t>12.01. Τεχνικές εγκαταστάσεις</a:t>
            </a:r>
          </a:p>
          <a:p>
            <a:pPr eaLnBrk="1" hangingPunct="1">
              <a:buFontTx/>
              <a:buNone/>
            </a:pPr>
            <a:r>
              <a:rPr lang="el-GR" sz="2800" dirty="0" smtClean="0"/>
              <a:t>12.02. Φορητά μηχανήματα «χειρός»</a:t>
            </a:r>
          </a:p>
          <a:p>
            <a:pPr eaLnBrk="1" hangingPunct="1">
              <a:buFontTx/>
              <a:buNone/>
            </a:pPr>
            <a:r>
              <a:rPr lang="el-GR" sz="2800" dirty="0" smtClean="0"/>
              <a:t>12.03. Εργαλεία</a:t>
            </a:r>
          </a:p>
          <a:p>
            <a:pPr eaLnBrk="1" hangingPunct="1">
              <a:buFontTx/>
              <a:buNone/>
            </a:pPr>
            <a:r>
              <a:rPr lang="el-GR" sz="2800" dirty="0" smtClean="0"/>
              <a:t>12.04. Καλούπια-Ιδιοσυσκευές</a:t>
            </a:r>
          </a:p>
          <a:p>
            <a:pPr eaLnBrk="1" hangingPunct="1">
              <a:buFontTx/>
              <a:buNone/>
            </a:pPr>
            <a:r>
              <a:rPr lang="el-GR" sz="2800" dirty="0" smtClean="0"/>
              <a:t>12.05. Μηχανολογικά όργανα</a:t>
            </a:r>
          </a:p>
          <a:p>
            <a:pPr eaLnBrk="1" hangingPunct="1">
              <a:buFontTx/>
              <a:buNone/>
            </a:pPr>
            <a:r>
              <a:rPr lang="el-GR" sz="2800" dirty="0" smtClean="0"/>
              <a:t>12.06. Λοιπός μηχανολογικός εξοπλισμός</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idx="1"/>
          </p:nvPr>
        </p:nvSpPr>
        <p:spPr>
          <a:xfrm>
            <a:off x="323850" y="333375"/>
            <a:ext cx="8362950" cy="5792788"/>
          </a:xfrm>
        </p:spPr>
        <p:txBody>
          <a:bodyPr/>
          <a:lstStyle/>
          <a:p>
            <a:pPr eaLnBrk="1" hangingPunct="1"/>
            <a:r>
              <a:rPr lang="el-GR" sz="2400" dirty="0" smtClean="0"/>
              <a:t>Η </a:t>
            </a:r>
            <a:r>
              <a:rPr lang="el-GR" sz="2400" dirty="0" smtClean="0">
                <a:solidFill>
                  <a:srgbClr val="FF0000"/>
                </a:solidFill>
              </a:rPr>
              <a:t>τιμή κτήσης </a:t>
            </a:r>
            <a:r>
              <a:rPr lang="el-GR" sz="2400" dirty="0" smtClean="0"/>
              <a:t>του μηχανολογικού εξοπλισμού αυξάνεται με τα έξοδα εγκατάστασης και συναρμολόγησης των μηχανημάτων μέχρι να τεθούν σε κατάσταση λειτουργίας. Δηλαδή τιμή κτήσης = τιμολογιακή αξία + ειδικά έξοδα αγορών + κόστος εγκατάστασης.</a:t>
            </a:r>
          </a:p>
          <a:p>
            <a:pPr eaLnBrk="1" hangingPunct="1"/>
            <a:r>
              <a:rPr lang="el-GR" sz="2400" dirty="0" smtClean="0"/>
              <a:t>Η παραπάνω αξία κτήσης  προσαυξάνεται με την αξία των επεκτάσεων ή προσθηκών και βελτιώσεων που γίνονται κάθε φορά.</a:t>
            </a:r>
          </a:p>
          <a:p>
            <a:pPr eaLnBrk="1" hangingPunct="1"/>
            <a:r>
              <a:rPr lang="el-GR" sz="2400" dirty="0" smtClean="0">
                <a:solidFill>
                  <a:srgbClr val="FF0000"/>
                </a:solidFill>
              </a:rPr>
              <a:t>Επέκταση ή προσθήκη </a:t>
            </a:r>
            <a:r>
              <a:rPr lang="el-GR" sz="2400" dirty="0" smtClean="0"/>
              <a:t>(αυξάνει το μέγεθος και κατά κανόνα την παραγωγική τους δυναμικότητα)</a:t>
            </a:r>
          </a:p>
          <a:p>
            <a:pPr eaLnBrk="1" hangingPunct="1"/>
            <a:r>
              <a:rPr lang="el-GR" sz="2400" dirty="0" smtClean="0">
                <a:solidFill>
                  <a:srgbClr val="FF0000"/>
                </a:solidFill>
              </a:rPr>
              <a:t>Βελτίωση</a:t>
            </a:r>
            <a:r>
              <a:rPr lang="el-GR" sz="2400" dirty="0" smtClean="0"/>
              <a:t> (αύξηση του χρόνου ωφέλιμης ζωής ή της παραγωγικότητας ή μείωση του κόστους λειτουργίας ή τη βελτίωση των συνθηκών χρησιμοποιήσεώς του)</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chor="ctr"/>
          <a:lstStyle/>
          <a:p>
            <a:pPr algn="ctr" eaLnBrk="1" hangingPunct="1"/>
            <a:r>
              <a:rPr lang="el-GR" b="1" dirty="0" smtClean="0">
                <a:solidFill>
                  <a:srgbClr val="0000CC"/>
                </a:solidFill>
              </a:rPr>
              <a:t>ΛΗΨΗ ΑΠΟΦΑΣΗΣ</a:t>
            </a:r>
          </a:p>
        </p:txBody>
      </p:sp>
      <p:sp>
        <p:nvSpPr>
          <p:cNvPr id="12291" name="Rectangle 3"/>
          <p:cNvSpPr>
            <a:spLocks noGrp="1" noChangeArrowheads="1"/>
          </p:cNvSpPr>
          <p:nvPr>
            <p:ph type="body" idx="1"/>
          </p:nvPr>
        </p:nvSpPr>
        <p:spPr/>
        <p:txBody>
          <a:bodyPr>
            <a:normAutofit/>
          </a:bodyPr>
          <a:lstStyle/>
          <a:p>
            <a:pPr eaLnBrk="1" hangingPunct="1">
              <a:buFontTx/>
              <a:buNone/>
            </a:pPr>
            <a:r>
              <a:rPr lang="el-GR" sz="3200" b="1" u="sng" dirty="0" smtClean="0">
                <a:solidFill>
                  <a:srgbClr val="7030A0"/>
                </a:solidFill>
              </a:rPr>
              <a:t>Μια επενδυτική απόφαση κρύβει:</a:t>
            </a:r>
          </a:p>
          <a:p>
            <a:pPr eaLnBrk="1" hangingPunct="1"/>
            <a:r>
              <a:rPr lang="el-GR" sz="3200" b="1" dirty="0" smtClean="0">
                <a:solidFill>
                  <a:srgbClr val="7030A0"/>
                </a:solidFill>
              </a:rPr>
              <a:t>Αβεβαιότητα και</a:t>
            </a:r>
          </a:p>
          <a:p>
            <a:pPr eaLnBrk="1" hangingPunct="1"/>
            <a:r>
              <a:rPr lang="el-GR" sz="3200" b="1" dirty="0" smtClean="0">
                <a:solidFill>
                  <a:srgbClr val="7030A0"/>
                </a:solidFill>
              </a:rPr>
              <a:t>Κίνδυνο</a:t>
            </a:r>
          </a:p>
          <a:p>
            <a:pPr eaLnBrk="1" hangingPunct="1">
              <a:buFontTx/>
              <a:buNone/>
            </a:pPr>
            <a:r>
              <a:rPr lang="el-GR" sz="3200" b="1" dirty="0" smtClean="0">
                <a:solidFill>
                  <a:srgbClr val="7030A0"/>
                </a:solidFill>
              </a:rPr>
              <a:t>Ορθολογικότερη απόφαση έχουμε όταν μία</a:t>
            </a:r>
          </a:p>
          <a:p>
            <a:pPr eaLnBrk="1" hangingPunct="1">
              <a:buFontTx/>
              <a:buNone/>
            </a:pPr>
            <a:r>
              <a:rPr lang="el-GR" sz="3200" b="1" dirty="0" smtClean="0">
                <a:solidFill>
                  <a:srgbClr val="7030A0"/>
                </a:solidFill>
              </a:rPr>
              <a:t>επένδυση προσφέρει ταχύτερες αποδόσεις</a:t>
            </a:r>
          </a:p>
          <a:p>
            <a:pPr eaLnBrk="1" hangingPunct="1">
              <a:buFontTx/>
              <a:buNone/>
            </a:pPr>
            <a:r>
              <a:rPr lang="el-GR" sz="3200" b="1" dirty="0" smtClean="0">
                <a:solidFill>
                  <a:srgbClr val="7030A0"/>
                </a:solidFill>
              </a:rPr>
              <a:t>με τον ελάχιστο κίνδυνο. </a:t>
            </a:r>
          </a:p>
          <a:p>
            <a:pPr eaLnBrk="1" hangingPunct="1">
              <a:buFontTx/>
              <a:buNone/>
            </a:pPr>
            <a:endParaRPr lang="el-GR" sz="3200" b="1" dirty="0" smtClean="0">
              <a:solidFill>
                <a:srgbClr val="7030A0"/>
              </a:solidFill>
            </a:endParaRPr>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idx="1"/>
          </p:nvPr>
        </p:nvSpPr>
        <p:spPr>
          <a:xfrm>
            <a:off x="179512" y="333374"/>
            <a:ext cx="8507288" cy="6263977"/>
          </a:xfrm>
        </p:spPr>
        <p:txBody>
          <a:bodyPr/>
          <a:lstStyle/>
          <a:p>
            <a:pPr eaLnBrk="1" hangingPunct="1">
              <a:buFontTx/>
              <a:buNone/>
            </a:pPr>
            <a:r>
              <a:rPr lang="el-GR" sz="2800" dirty="0" smtClean="0">
                <a:solidFill>
                  <a:srgbClr val="FF0000"/>
                </a:solidFill>
              </a:rPr>
              <a:t>13. ΜΕΤΑΦΟΡΙΚΑ ΜΕΣΑ</a:t>
            </a:r>
          </a:p>
          <a:p>
            <a:pPr eaLnBrk="1" hangingPunct="1">
              <a:buFontTx/>
              <a:buNone/>
            </a:pPr>
            <a:r>
              <a:rPr lang="el-GR" sz="2800" dirty="0" smtClean="0"/>
              <a:t>13.00.Αυτοκίνητα λεωφορεία</a:t>
            </a:r>
          </a:p>
          <a:p>
            <a:pPr eaLnBrk="1" hangingPunct="1">
              <a:buFontTx/>
              <a:buNone/>
            </a:pPr>
            <a:r>
              <a:rPr lang="el-GR" sz="2800" dirty="0" smtClean="0"/>
              <a:t>13.01.Λοιπά επιβατικά αυτοκίνητα</a:t>
            </a:r>
          </a:p>
          <a:p>
            <a:pPr eaLnBrk="1" hangingPunct="1">
              <a:buFontTx/>
              <a:buNone/>
            </a:pPr>
            <a:r>
              <a:rPr lang="el-GR" sz="2800" dirty="0" smtClean="0"/>
              <a:t>13.02.Αυτοκίν. φορτηγά-Ρυμούλκες-Ειδικής χρήσης</a:t>
            </a:r>
          </a:p>
          <a:p>
            <a:pPr eaLnBrk="1" hangingPunct="1">
              <a:buFontTx/>
              <a:buNone/>
            </a:pPr>
            <a:r>
              <a:rPr lang="el-GR" sz="2800" dirty="0" smtClean="0"/>
              <a:t>13.03.Σιδηροδρομικά οχήματα</a:t>
            </a:r>
          </a:p>
          <a:p>
            <a:pPr eaLnBrk="1" hangingPunct="1">
              <a:buFontTx/>
              <a:buNone/>
            </a:pPr>
            <a:r>
              <a:rPr lang="el-GR" sz="2800" dirty="0" smtClean="0"/>
              <a:t>13.04.Πλωτά μέσα</a:t>
            </a:r>
          </a:p>
          <a:p>
            <a:pPr eaLnBrk="1" hangingPunct="1">
              <a:buFontTx/>
              <a:buNone/>
            </a:pPr>
            <a:r>
              <a:rPr lang="el-GR" sz="2800" dirty="0" smtClean="0"/>
              <a:t>13.05.Εναέρια μέσα</a:t>
            </a:r>
          </a:p>
          <a:p>
            <a:pPr eaLnBrk="1" hangingPunct="1">
              <a:buFontTx/>
              <a:buNone/>
            </a:pPr>
            <a:r>
              <a:rPr lang="el-GR" sz="2800" dirty="0" smtClean="0"/>
              <a:t>13.06.Μέσα εσωτερικών μεταφορών</a:t>
            </a:r>
          </a:p>
          <a:p>
            <a:pPr eaLnBrk="1" hangingPunct="1">
              <a:buFontTx/>
              <a:buNone/>
            </a:pPr>
            <a:r>
              <a:rPr lang="el-GR" sz="2800" dirty="0" smtClean="0"/>
              <a:t>13.09.Λοιπά μέσα μεταφοράς</a:t>
            </a:r>
          </a:p>
          <a:p>
            <a:pPr>
              <a:buNone/>
            </a:pPr>
            <a:r>
              <a:rPr lang="el-GR" sz="2800" dirty="0" smtClean="0">
                <a:solidFill>
                  <a:srgbClr val="0000CC"/>
                </a:solidFill>
              </a:rPr>
              <a:t>Η αξία κτήσης τους προσαυξάνεται με τα ειδικά έξοδα αγοράς, με την αξία των επεκτάσεων ή προσθηκών και βελτιώσεων που γίνονται κάθε φορά.</a:t>
            </a:r>
          </a:p>
          <a:p>
            <a:pPr eaLnBrk="1" hangingPunct="1">
              <a:buFontTx/>
              <a:buNone/>
            </a:pPr>
            <a:endParaRPr lang="el-GR" sz="2800" dirty="0" smtClean="0"/>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107504" y="116632"/>
            <a:ext cx="8928992" cy="6552728"/>
          </a:xfrm>
        </p:spPr>
        <p:txBody>
          <a:bodyPr>
            <a:normAutofit lnSpcReduction="10000"/>
          </a:bodyPr>
          <a:lstStyle/>
          <a:p>
            <a:pPr eaLnBrk="1" hangingPunct="1">
              <a:buFontTx/>
              <a:buNone/>
            </a:pPr>
            <a:r>
              <a:rPr lang="el-GR" sz="2800" dirty="0" smtClean="0">
                <a:solidFill>
                  <a:srgbClr val="FF0000"/>
                </a:solidFill>
              </a:rPr>
              <a:t>14. ΕΠΙΠΛΑ ΚΑΙ ΛΟΙΠΟΣ ΕΞΟΠΛΙΣΜΟΣ</a:t>
            </a:r>
          </a:p>
          <a:p>
            <a:pPr eaLnBrk="1" hangingPunct="1">
              <a:buFontTx/>
              <a:buNone/>
            </a:pPr>
            <a:r>
              <a:rPr lang="el-GR" sz="2800" dirty="0" smtClean="0"/>
              <a:t>14.00. Έπιπλα</a:t>
            </a:r>
          </a:p>
          <a:p>
            <a:pPr eaLnBrk="1" hangingPunct="1">
              <a:buFontTx/>
              <a:buNone/>
            </a:pPr>
            <a:r>
              <a:rPr lang="el-GR" sz="2800" dirty="0" smtClean="0"/>
              <a:t>14.01. Σκεύη</a:t>
            </a:r>
          </a:p>
          <a:p>
            <a:pPr eaLnBrk="1" hangingPunct="1">
              <a:buFontTx/>
              <a:buNone/>
            </a:pPr>
            <a:r>
              <a:rPr lang="el-GR" sz="2800" dirty="0" smtClean="0"/>
              <a:t>14.02. Μηχανές γραφείων</a:t>
            </a:r>
          </a:p>
          <a:p>
            <a:pPr eaLnBrk="1" hangingPunct="1">
              <a:buFontTx/>
              <a:buNone/>
            </a:pPr>
            <a:r>
              <a:rPr lang="el-GR" sz="2800" dirty="0" smtClean="0"/>
              <a:t>14.03. Η/Υ και ηλεκτρονικά συγκροτήματα</a:t>
            </a:r>
          </a:p>
          <a:p>
            <a:pPr eaLnBrk="1" hangingPunct="1">
              <a:buFontTx/>
              <a:buNone/>
            </a:pPr>
            <a:r>
              <a:rPr lang="el-GR" sz="2800" dirty="0" smtClean="0"/>
              <a:t>14.04. Μέσα αποθήκευσης και μεταφοράς</a:t>
            </a:r>
          </a:p>
          <a:p>
            <a:pPr eaLnBrk="1" hangingPunct="1">
              <a:buFontTx/>
              <a:buNone/>
            </a:pPr>
            <a:r>
              <a:rPr lang="el-GR" sz="2800" dirty="0" smtClean="0"/>
              <a:t>14.05. Επιστημονικά όργανα</a:t>
            </a:r>
          </a:p>
          <a:p>
            <a:pPr eaLnBrk="1" hangingPunct="1">
              <a:buFontTx/>
              <a:buNone/>
            </a:pPr>
            <a:r>
              <a:rPr lang="el-GR" sz="2800" dirty="0" smtClean="0"/>
              <a:t>14.06. Ζώα για πάγια εκμετάλλευση (γεωργικών &amp;</a:t>
            </a:r>
          </a:p>
          <a:p>
            <a:pPr eaLnBrk="1" hangingPunct="1">
              <a:buFontTx/>
              <a:buNone/>
            </a:pPr>
            <a:r>
              <a:rPr lang="el-GR" sz="2800" dirty="0" smtClean="0"/>
              <a:t>            κτηνοτροφικών επιχειρήσεων)</a:t>
            </a:r>
          </a:p>
          <a:p>
            <a:pPr eaLnBrk="1" hangingPunct="1">
              <a:buFontTx/>
              <a:buNone/>
            </a:pPr>
            <a:r>
              <a:rPr lang="el-GR" sz="2800" dirty="0" smtClean="0"/>
              <a:t>14.08. Εξοπλισμός τηλεπικοινωνιών</a:t>
            </a:r>
          </a:p>
          <a:p>
            <a:pPr eaLnBrk="1" hangingPunct="1">
              <a:buFontTx/>
              <a:buNone/>
            </a:pPr>
            <a:r>
              <a:rPr lang="el-GR" sz="2800" dirty="0" smtClean="0"/>
              <a:t>14.09. Λοιπός εξοπλισμός</a:t>
            </a:r>
          </a:p>
          <a:p>
            <a:pPr>
              <a:buNone/>
            </a:pPr>
            <a:r>
              <a:rPr lang="el-GR" sz="2800" dirty="0" smtClean="0">
                <a:solidFill>
                  <a:srgbClr val="0000CC"/>
                </a:solidFill>
              </a:rPr>
              <a:t>Η αξία κτήσης τους προσαυξάνεται με τα ειδικά έξοδα αγοράς, με την αξία των επεκτάσεων ή προσθηκών και βελτιώσεων που γίνονται κάθε φορά.</a:t>
            </a:r>
          </a:p>
          <a:p>
            <a:pPr eaLnBrk="1" hangingPunct="1">
              <a:buFontTx/>
              <a:buNone/>
            </a:pPr>
            <a:endParaRPr lang="el-GR" sz="2800" dirty="0" smtClean="0"/>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idx="1"/>
          </p:nvPr>
        </p:nvSpPr>
        <p:spPr>
          <a:xfrm>
            <a:off x="395288" y="333375"/>
            <a:ext cx="8291512" cy="5792788"/>
          </a:xfrm>
        </p:spPr>
        <p:txBody>
          <a:bodyPr/>
          <a:lstStyle/>
          <a:p>
            <a:pPr eaLnBrk="1" hangingPunct="1">
              <a:buFontTx/>
              <a:buNone/>
            </a:pPr>
            <a:r>
              <a:rPr lang="el-GR" sz="2400" dirty="0" smtClean="0">
                <a:solidFill>
                  <a:srgbClr val="FF0000"/>
                </a:solidFill>
              </a:rPr>
              <a:t>Η ΑΝΑΠΡΟΣΑΡΜΟΓΗ ΤΗΣ ΑΞΙΑΣ ΤΩΝ ΑΚΙΝΗΤΩΝ </a:t>
            </a:r>
            <a:r>
              <a:rPr lang="el-GR" sz="2400" dirty="0" smtClean="0"/>
              <a:t>προβλέπεται από τα άρθρα 20-27 του Ν. 2065/92</a:t>
            </a:r>
          </a:p>
          <a:p>
            <a:pPr eaLnBrk="1" hangingPunct="1">
              <a:buFontTx/>
              <a:buNone/>
            </a:pPr>
            <a:r>
              <a:rPr lang="el-GR" sz="2400" dirty="0" smtClean="0"/>
              <a:t>ΥΠΑΓΟΜΕΝΕΣ ΕΠΙΧΕΙΡΗΣΕΙΣ</a:t>
            </a:r>
          </a:p>
          <a:p>
            <a:pPr eaLnBrk="1" hangingPunct="1">
              <a:buFontTx/>
              <a:buNone/>
            </a:pPr>
            <a:r>
              <a:rPr lang="el-GR" sz="2400" dirty="0" smtClean="0"/>
              <a:t>	Όσες τηρούν υποχρεωτικά από το νόμο Γ κατηγορίας βιβλία</a:t>
            </a:r>
          </a:p>
          <a:p>
            <a:pPr eaLnBrk="1" hangingPunct="1">
              <a:buFontTx/>
              <a:buNone/>
            </a:pPr>
            <a:r>
              <a:rPr lang="el-GR" sz="2400" b="1" u="sng" dirty="0" smtClean="0">
                <a:solidFill>
                  <a:schemeClr val="bg1"/>
                </a:solidFill>
              </a:rPr>
              <a:t>Δεν υποχρεούνται:</a:t>
            </a:r>
          </a:p>
          <a:p>
            <a:pPr eaLnBrk="1" hangingPunct="1"/>
            <a:r>
              <a:rPr lang="el-GR" sz="2400" dirty="0" smtClean="0"/>
              <a:t>Αυτές που βρίσκονται σε εκκαθάριση κατά το χρόνο της αναπροσαρμογής</a:t>
            </a:r>
          </a:p>
          <a:p>
            <a:pPr eaLnBrk="1" hangingPunct="1"/>
            <a:r>
              <a:rPr lang="el-GR" sz="2400" dirty="0" smtClean="0"/>
              <a:t>Εταιρείες χρηματοδοτικής μίσθωσης (</a:t>
            </a:r>
            <a:r>
              <a:rPr lang="en-US" sz="2400" dirty="0" smtClean="0"/>
              <a:t>leasing)</a:t>
            </a:r>
            <a:r>
              <a:rPr lang="el-GR" sz="2400" dirty="0" smtClean="0"/>
              <a:t> για τα ακίνητα για τα οποία έχουν καταρτισθεί συμβάσεις χρηματοδοτικής μίσθωσης</a:t>
            </a:r>
          </a:p>
          <a:p>
            <a:pPr eaLnBrk="1" hangingPunct="1">
              <a:buFontTx/>
              <a:buNone/>
            </a:pPr>
            <a:r>
              <a:rPr lang="el-GR" sz="2400" dirty="0" smtClean="0"/>
              <a:t>	(οι τεχνικές επιχειρήσεις αναπροσαρμόζουν τα ακίνητα που ιδιοχρησιμοποιούν ή που έχουν εκμισθώσει πάνω από 2 χρόνια κατά το χρόνο της αναπροσαρμογής)</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idx="1"/>
          </p:nvPr>
        </p:nvSpPr>
        <p:spPr>
          <a:xfrm>
            <a:off x="395288" y="333375"/>
            <a:ext cx="8302625" cy="5832475"/>
          </a:xfrm>
        </p:spPr>
        <p:txBody>
          <a:bodyPr/>
          <a:lstStyle/>
          <a:p>
            <a:pPr eaLnBrk="1" hangingPunct="1">
              <a:lnSpc>
                <a:spcPct val="90000"/>
              </a:lnSpc>
            </a:pPr>
            <a:r>
              <a:rPr lang="el-GR" sz="2800" b="1" dirty="0" smtClean="0">
                <a:solidFill>
                  <a:srgbClr val="0000CC"/>
                </a:solidFill>
              </a:rPr>
              <a:t>ΤΙ ΑΝΑΠΡΟΣΑΡΜΟΖΕΤΑΙ</a:t>
            </a:r>
          </a:p>
          <a:p>
            <a:pPr eaLnBrk="1" hangingPunct="1">
              <a:lnSpc>
                <a:spcPct val="90000"/>
              </a:lnSpc>
              <a:buFontTx/>
              <a:buNone/>
            </a:pPr>
            <a:r>
              <a:rPr lang="el-GR" sz="2800" dirty="0" smtClean="0"/>
              <a:t>	Γήπεδα – οικόπεδα, κτίρια που ανήκουν στην κυριότητα ή ψιλή κυριότητα της επιχείρησης (και οι εγκαταστάσεις που είναι ενσωματωμένες στα κτίρια αναπροσαρμόζονται).</a:t>
            </a:r>
          </a:p>
          <a:p>
            <a:pPr eaLnBrk="1" hangingPunct="1">
              <a:lnSpc>
                <a:spcPct val="90000"/>
              </a:lnSpc>
              <a:buFontTx/>
              <a:buNone/>
            </a:pPr>
            <a:endParaRPr lang="el-GR" sz="2800" dirty="0" smtClean="0"/>
          </a:p>
          <a:p>
            <a:pPr eaLnBrk="1" hangingPunct="1">
              <a:lnSpc>
                <a:spcPct val="90000"/>
              </a:lnSpc>
            </a:pPr>
            <a:r>
              <a:rPr lang="el-GR" sz="2800" b="1" dirty="0" smtClean="0">
                <a:solidFill>
                  <a:srgbClr val="C00000"/>
                </a:solidFill>
              </a:rPr>
              <a:t>ΤΙ ΔΕΝ ΑΝΑΠΡΟΣΑΡΜΟΖΕΤΑΙ</a:t>
            </a:r>
          </a:p>
          <a:p>
            <a:pPr eaLnBrk="1" hangingPunct="1">
              <a:lnSpc>
                <a:spcPct val="90000"/>
              </a:lnSpc>
              <a:buFontTx/>
              <a:buNone/>
            </a:pPr>
            <a:r>
              <a:rPr lang="el-GR" sz="2800" dirty="0" smtClean="0"/>
              <a:t>	Εγκαταστάσεις που θα μπορούσαν εννοιολογικά να θεωρηθούν ακίνητα (π.χ. περιφράξεις, ασφαλτοστρώσεις, αποχετεύσεις).</a:t>
            </a:r>
          </a:p>
          <a:p>
            <a:pPr eaLnBrk="1" hangingPunct="1">
              <a:lnSpc>
                <a:spcPct val="90000"/>
              </a:lnSpc>
              <a:buFontTx/>
              <a:buNone/>
            </a:pPr>
            <a:r>
              <a:rPr lang="el-GR" sz="2800" dirty="0" smtClean="0"/>
              <a:t>	Κατασκευές που είναι δυνατόν να αποχωρισθούν από το έδαφος χωρίς να υποστούν βλάβη και να χρησιμοποιηθούν αλλού (π.χ. μεταλλικά υπόστεγα).</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idx="1"/>
          </p:nvPr>
        </p:nvSpPr>
        <p:spPr>
          <a:xfrm>
            <a:off x="468313" y="620713"/>
            <a:ext cx="8229600" cy="5389562"/>
          </a:xfrm>
        </p:spPr>
        <p:txBody>
          <a:bodyPr/>
          <a:lstStyle/>
          <a:p>
            <a:pPr eaLnBrk="1" hangingPunct="1">
              <a:lnSpc>
                <a:spcPct val="90000"/>
              </a:lnSpc>
              <a:buFontTx/>
              <a:buNone/>
            </a:pPr>
            <a:r>
              <a:rPr lang="el-GR" sz="2800" dirty="0" smtClean="0"/>
              <a:t>Ο </a:t>
            </a:r>
            <a:r>
              <a:rPr lang="el-GR" sz="2800" b="1" dirty="0" smtClean="0">
                <a:solidFill>
                  <a:srgbClr val="FF0000"/>
                </a:solidFill>
              </a:rPr>
              <a:t>φόρος υπεραξίας </a:t>
            </a:r>
            <a:r>
              <a:rPr lang="el-GR" sz="2800" dirty="0" smtClean="0"/>
              <a:t>βαρύνει την επιχείρηση και δεν εκπίπτει από τα ακαθάριστα έσοδα της επιχείρησης κατά τον υπολογισμό των φορολογητέων κερδών της, ούτε και συμψηφίζεται με το φόρο εισοδήματος που οφείλεται από την επιχείρηση για τα λοιπά εισοδήματά της.</a:t>
            </a:r>
          </a:p>
          <a:p>
            <a:pPr eaLnBrk="1" hangingPunct="1">
              <a:lnSpc>
                <a:spcPct val="90000"/>
              </a:lnSpc>
              <a:buFontTx/>
              <a:buNone/>
            </a:pPr>
            <a:r>
              <a:rPr lang="el-GR" sz="2800" dirty="0" smtClean="0"/>
              <a:t>Υπόχρεη σε υποβολή δήλωση υπεραξίας είναι κάθε επιχείρηση που έχει υπεραξία &gt;880 ευρώ </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idx="1"/>
          </p:nvPr>
        </p:nvSpPr>
        <p:spPr>
          <a:xfrm>
            <a:off x="323850" y="476250"/>
            <a:ext cx="8229600" cy="5822950"/>
          </a:xfrm>
        </p:spPr>
        <p:txBody>
          <a:bodyPr>
            <a:normAutofit/>
          </a:bodyPr>
          <a:lstStyle/>
          <a:p>
            <a:pPr marL="273050" indent="-273050" eaLnBrk="1" hangingPunct="1">
              <a:lnSpc>
                <a:spcPct val="90000"/>
              </a:lnSpc>
              <a:spcBef>
                <a:spcPts val="575"/>
              </a:spcBef>
              <a:buFontTx/>
              <a:buNone/>
            </a:pPr>
            <a:r>
              <a:rPr lang="el-GR" sz="2800" dirty="0" smtClean="0"/>
              <a:t>Τιμή κτήσης οικοπέδου: 500.000</a:t>
            </a:r>
          </a:p>
          <a:p>
            <a:pPr marL="273050" indent="-273050" eaLnBrk="1" hangingPunct="1">
              <a:lnSpc>
                <a:spcPct val="90000"/>
              </a:lnSpc>
              <a:spcBef>
                <a:spcPts val="575"/>
              </a:spcBef>
              <a:buFontTx/>
              <a:buNone/>
            </a:pPr>
            <a:r>
              <a:rPr lang="el-GR" sz="2800" dirty="0" smtClean="0"/>
              <a:t>Τιμή κτήσης κτιρίου: 800.000</a:t>
            </a:r>
          </a:p>
          <a:p>
            <a:pPr marL="273050" indent="-273050" eaLnBrk="1" hangingPunct="1">
              <a:lnSpc>
                <a:spcPct val="90000"/>
              </a:lnSpc>
              <a:spcBef>
                <a:spcPts val="575"/>
              </a:spcBef>
              <a:buFontTx/>
              <a:buNone/>
            </a:pPr>
            <a:r>
              <a:rPr lang="el-GR" sz="2800" dirty="0" smtClean="0"/>
              <a:t>Αποσβεσμένη αξία κτιρίου: 300.000</a:t>
            </a:r>
          </a:p>
          <a:p>
            <a:pPr marL="273050" indent="-273050" eaLnBrk="1" hangingPunct="1">
              <a:lnSpc>
                <a:spcPct val="90000"/>
              </a:lnSpc>
              <a:spcBef>
                <a:spcPts val="575"/>
              </a:spcBef>
              <a:buFontTx/>
              <a:buNone/>
            </a:pPr>
            <a:endParaRPr lang="el-GR" sz="2800" dirty="0" smtClean="0"/>
          </a:p>
          <a:p>
            <a:pPr marL="273050" indent="-273050" eaLnBrk="1" hangingPunct="1">
              <a:lnSpc>
                <a:spcPct val="90000"/>
              </a:lnSpc>
              <a:spcBef>
                <a:spcPts val="575"/>
              </a:spcBef>
              <a:buFontTx/>
              <a:buNone/>
            </a:pPr>
            <a:r>
              <a:rPr lang="el-GR" sz="2800" dirty="0" smtClean="0"/>
              <a:t>Αναπροσαρμοσμένη αξία οικοπέδου</a:t>
            </a:r>
          </a:p>
          <a:p>
            <a:pPr marL="273050" indent="-273050" eaLnBrk="1" hangingPunct="1">
              <a:lnSpc>
                <a:spcPct val="90000"/>
              </a:lnSpc>
              <a:spcBef>
                <a:spcPts val="575"/>
              </a:spcBef>
              <a:buFontTx/>
              <a:buNone/>
            </a:pPr>
            <a:r>
              <a:rPr lang="el-GR" sz="2800" dirty="0" smtClean="0"/>
              <a:t>500.000 Χ 1,40 = 700.000 (υπεραξία 200.000)</a:t>
            </a:r>
          </a:p>
          <a:p>
            <a:pPr marL="273050" indent="-273050" eaLnBrk="1" hangingPunct="1">
              <a:lnSpc>
                <a:spcPct val="90000"/>
              </a:lnSpc>
              <a:spcBef>
                <a:spcPts val="575"/>
              </a:spcBef>
              <a:buFontTx/>
              <a:buNone/>
            </a:pPr>
            <a:endParaRPr lang="el-GR" sz="2800" dirty="0" smtClean="0"/>
          </a:p>
          <a:p>
            <a:pPr marL="273050" indent="-273050" eaLnBrk="1" hangingPunct="1">
              <a:lnSpc>
                <a:spcPct val="90000"/>
              </a:lnSpc>
              <a:spcBef>
                <a:spcPts val="575"/>
              </a:spcBef>
              <a:buFontTx/>
              <a:buNone/>
            </a:pPr>
            <a:r>
              <a:rPr lang="el-GR" sz="2800" dirty="0" smtClean="0"/>
              <a:t>Αναπροσαρμοσμένη αξία κτιρίου</a:t>
            </a:r>
          </a:p>
          <a:p>
            <a:pPr marL="273050" indent="-273050" eaLnBrk="1" hangingPunct="1">
              <a:lnSpc>
                <a:spcPct val="90000"/>
              </a:lnSpc>
              <a:spcBef>
                <a:spcPts val="575"/>
              </a:spcBef>
              <a:buFontTx/>
              <a:buNone/>
            </a:pPr>
            <a:r>
              <a:rPr lang="el-GR" sz="2800" dirty="0" smtClean="0"/>
              <a:t>800.000 Χ 1,30 = 1.040.000</a:t>
            </a:r>
          </a:p>
          <a:p>
            <a:pPr marL="273050" indent="-273050" eaLnBrk="1" hangingPunct="1">
              <a:lnSpc>
                <a:spcPct val="90000"/>
              </a:lnSpc>
              <a:spcBef>
                <a:spcPts val="575"/>
              </a:spcBef>
              <a:buFontTx/>
              <a:buNone/>
            </a:pPr>
            <a:r>
              <a:rPr lang="el-GR" sz="2800" dirty="0" smtClean="0"/>
              <a:t>Αναπροσαρμοσμένη αποσβεσμένη αξία κτιρίου</a:t>
            </a:r>
          </a:p>
          <a:p>
            <a:pPr marL="273050" indent="-273050" eaLnBrk="1" hangingPunct="1">
              <a:lnSpc>
                <a:spcPct val="90000"/>
              </a:lnSpc>
              <a:spcBef>
                <a:spcPts val="575"/>
              </a:spcBef>
              <a:buFontTx/>
              <a:buNone/>
            </a:pPr>
            <a:r>
              <a:rPr lang="el-GR" sz="2800" dirty="0" smtClean="0"/>
              <a:t>300.000 Χ 1,30 = 390.000</a:t>
            </a:r>
          </a:p>
          <a:p>
            <a:pPr marL="273050" indent="-273050" eaLnBrk="1" hangingPunct="1">
              <a:lnSpc>
                <a:spcPct val="90000"/>
              </a:lnSpc>
              <a:spcBef>
                <a:spcPts val="575"/>
              </a:spcBef>
              <a:buFontTx/>
              <a:buNone/>
            </a:pPr>
            <a:r>
              <a:rPr lang="el-GR" sz="2800" dirty="0" smtClean="0"/>
              <a:t>(υπεραξία 240.000 – 90.000) = 150.000</a:t>
            </a:r>
          </a:p>
          <a:p>
            <a:pPr marL="273050" indent="-273050" eaLnBrk="1" hangingPunct="1">
              <a:lnSpc>
                <a:spcPct val="90000"/>
              </a:lnSpc>
              <a:spcBef>
                <a:spcPts val="575"/>
              </a:spcBef>
              <a:buFontTx/>
              <a:buNone/>
            </a:pPr>
            <a:endParaRPr lang="el-GR" sz="2800" dirty="0" smtClean="0"/>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idx="1"/>
          </p:nvPr>
        </p:nvSpPr>
        <p:spPr>
          <a:xfrm>
            <a:off x="395288" y="404813"/>
            <a:ext cx="8291512" cy="5721350"/>
          </a:xfrm>
        </p:spPr>
        <p:txBody>
          <a:bodyPr/>
          <a:lstStyle/>
          <a:p>
            <a:pPr eaLnBrk="1" hangingPunct="1">
              <a:lnSpc>
                <a:spcPct val="80000"/>
              </a:lnSpc>
              <a:buFontTx/>
              <a:buNone/>
            </a:pPr>
            <a:r>
              <a:rPr lang="el-GR" sz="2400" dirty="0" smtClean="0"/>
              <a:t>_____________          ____________</a:t>
            </a:r>
          </a:p>
          <a:p>
            <a:pPr eaLnBrk="1" hangingPunct="1">
              <a:lnSpc>
                <a:spcPct val="80000"/>
              </a:lnSpc>
              <a:buFontTx/>
              <a:buNone/>
            </a:pPr>
            <a:r>
              <a:rPr lang="el-GR" sz="2400" dirty="0" smtClean="0"/>
              <a:t>10.ΕΔΑΦΙΚΕΣ ΕΚΤΑΣΕΙΣ			200.000</a:t>
            </a:r>
          </a:p>
          <a:p>
            <a:pPr eaLnBrk="1" hangingPunct="1">
              <a:lnSpc>
                <a:spcPct val="80000"/>
              </a:lnSpc>
              <a:buFontTx/>
              <a:buNone/>
            </a:pPr>
            <a:r>
              <a:rPr lang="el-GR" sz="2400" dirty="0" smtClean="0"/>
              <a:t>10.00.Γήπεδα-Οικόπεδα</a:t>
            </a:r>
          </a:p>
          <a:p>
            <a:pPr eaLnBrk="1" hangingPunct="1">
              <a:lnSpc>
                <a:spcPct val="80000"/>
              </a:lnSpc>
              <a:buFontTx/>
              <a:buNone/>
            </a:pPr>
            <a:r>
              <a:rPr lang="el-GR" sz="2400" dirty="0" smtClean="0"/>
              <a:t>11.ΚΤΙΡΙΑ-ΕΓΚ. ΚΤΙΡ.-ΤΕΧ.ΕΡΓΑ		240.000</a:t>
            </a:r>
          </a:p>
          <a:p>
            <a:pPr eaLnBrk="1" hangingPunct="1">
              <a:lnSpc>
                <a:spcPct val="80000"/>
              </a:lnSpc>
              <a:buFontTx/>
              <a:buNone/>
            </a:pPr>
            <a:r>
              <a:rPr lang="el-GR" sz="2400" dirty="0" smtClean="0"/>
              <a:t>11.00.Κτίρια-Εγκαταστάσεις κτιρίων</a:t>
            </a:r>
          </a:p>
          <a:p>
            <a:pPr eaLnBrk="1" hangingPunct="1">
              <a:lnSpc>
                <a:spcPct val="80000"/>
              </a:lnSpc>
              <a:buFontTx/>
              <a:buNone/>
            </a:pPr>
            <a:r>
              <a:rPr lang="el-GR" sz="2400" dirty="0" smtClean="0"/>
              <a:t>		41.ΑΠΟΘ-ΔΙΑΦΟΡΕΣ ΑΝΑΠΡ		    440.000</a:t>
            </a:r>
          </a:p>
          <a:p>
            <a:pPr eaLnBrk="1" hangingPunct="1">
              <a:lnSpc>
                <a:spcPct val="80000"/>
              </a:lnSpc>
              <a:buFontTx/>
              <a:buNone/>
            </a:pPr>
            <a:r>
              <a:rPr lang="el-GR" sz="2400" dirty="0" smtClean="0"/>
              <a:t>		41.07.Διαφορές από αναπροσ</a:t>
            </a:r>
          </a:p>
          <a:p>
            <a:pPr eaLnBrk="1" hangingPunct="1">
              <a:lnSpc>
                <a:spcPct val="80000"/>
              </a:lnSpc>
              <a:buFontTx/>
              <a:buNone/>
            </a:pPr>
            <a:r>
              <a:rPr lang="el-GR" sz="2400" dirty="0" smtClean="0"/>
              <a:t>Αναπροσαρμ. αξίας οικοπέδου-κτιρίου</a:t>
            </a:r>
          </a:p>
          <a:p>
            <a:pPr eaLnBrk="1" hangingPunct="1">
              <a:lnSpc>
                <a:spcPct val="80000"/>
              </a:lnSpc>
              <a:buFontTx/>
              <a:buNone/>
            </a:pPr>
            <a:r>
              <a:rPr lang="el-GR" sz="2400" dirty="0" smtClean="0"/>
              <a:t>____________           _____________</a:t>
            </a:r>
          </a:p>
          <a:p>
            <a:pPr eaLnBrk="1" hangingPunct="1">
              <a:lnSpc>
                <a:spcPct val="80000"/>
              </a:lnSpc>
              <a:buFontTx/>
              <a:buNone/>
            </a:pPr>
            <a:r>
              <a:rPr lang="el-GR" sz="2400" dirty="0" smtClean="0"/>
              <a:t>41.ΑΠΟΘΕΜΑΤ-ΔΙΑΦΟΡΕΣ ΑΝΑΠΡ	 </a:t>
            </a:r>
            <a:r>
              <a:rPr lang="en-US" sz="2400" dirty="0" smtClean="0"/>
              <a:t>	   </a:t>
            </a:r>
            <a:r>
              <a:rPr lang="el-GR" sz="2400" dirty="0" smtClean="0"/>
              <a:t>90.000</a:t>
            </a:r>
          </a:p>
          <a:p>
            <a:pPr eaLnBrk="1" hangingPunct="1">
              <a:lnSpc>
                <a:spcPct val="80000"/>
              </a:lnSpc>
              <a:buFontTx/>
              <a:buNone/>
            </a:pPr>
            <a:r>
              <a:rPr lang="el-GR" sz="2400" dirty="0" smtClean="0"/>
              <a:t>41.07.Διαφορές από αναπροσαρμογή</a:t>
            </a:r>
          </a:p>
          <a:p>
            <a:pPr eaLnBrk="1" hangingPunct="1">
              <a:lnSpc>
                <a:spcPct val="80000"/>
              </a:lnSpc>
              <a:buFontTx/>
              <a:buNone/>
            </a:pPr>
            <a:r>
              <a:rPr lang="el-GR" sz="2400" dirty="0" smtClean="0"/>
              <a:t>		11.ΚΤΙΡΙΑ-ΕΓΚ. ΚΤ.-ΤΕΧ.ΕΡΓΑ		      90.000</a:t>
            </a:r>
          </a:p>
          <a:p>
            <a:pPr eaLnBrk="1" hangingPunct="1">
              <a:lnSpc>
                <a:spcPct val="80000"/>
              </a:lnSpc>
              <a:buFontTx/>
              <a:buNone/>
            </a:pPr>
            <a:r>
              <a:rPr lang="el-GR" sz="2400" dirty="0" smtClean="0"/>
              <a:t>		11.99.Αποσ/να κτίρια</a:t>
            </a:r>
          </a:p>
          <a:p>
            <a:pPr eaLnBrk="1" hangingPunct="1">
              <a:lnSpc>
                <a:spcPct val="80000"/>
              </a:lnSpc>
              <a:buFontTx/>
              <a:buNone/>
            </a:pPr>
            <a:r>
              <a:rPr lang="el-GR" sz="2400" dirty="0" smtClean="0"/>
              <a:t>Αναπροσ. αποσβεσμένης αξίας κτιρίου</a:t>
            </a:r>
          </a:p>
          <a:p>
            <a:pPr eaLnBrk="1" hangingPunct="1">
              <a:lnSpc>
                <a:spcPct val="80000"/>
              </a:lnSpc>
              <a:buFontTx/>
              <a:buNone/>
            </a:pPr>
            <a:r>
              <a:rPr lang="el-GR" sz="2400" dirty="0" smtClean="0"/>
              <a:t>____________           _____________</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a:xfrm>
            <a:off x="0" y="0"/>
            <a:ext cx="9144000" cy="6858000"/>
          </a:xfrm>
        </p:spPr>
        <p:txBody>
          <a:bodyPr/>
          <a:lstStyle/>
          <a:p>
            <a:pPr>
              <a:lnSpc>
                <a:spcPct val="80000"/>
              </a:lnSpc>
              <a:buFontTx/>
              <a:buNone/>
            </a:pPr>
            <a:endParaRPr lang="en-US" sz="2000" dirty="0"/>
          </a:p>
          <a:p>
            <a:pPr>
              <a:lnSpc>
                <a:spcPct val="80000"/>
              </a:lnSpc>
              <a:buFontTx/>
              <a:buNone/>
            </a:pPr>
            <a:endParaRPr lang="en-US" sz="2000" dirty="0"/>
          </a:p>
          <a:p>
            <a:pPr algn="ctr">
              <a:lnSpc>
                <a:spcPct val="80000"/>
              </a:lnSpc>
              <a:buFontTx/>
              <a:buNone/>
            </a:pPr>
            <a:r>
              <a:rPr lang="el-GR" sz="2800" dirty="0">
                <a:solidFill>
                  <a:srgbClr val="660066"/>
                </a:solidFill>
                <a:latin typeface="Times New Roman" pitchFamily="18" charset="0"/>
              </a:rPr>
              <a:t>	</a:t>
            </a:r>
            <a:r>
              <a:rPr lang="el-GR" sz="2800" b="1" dirty="0">
                <a:solidFill>
                  <a:srgbClr val="660066"/>
                </a:solidFill>
                <a:latin typeface="Times New Roman" pitchFamily="18" charset="0"/>
              </a:rPr>
              <a:t>Η ΛΟΓΙΣΤΙΚΗ ΤΩΝ ΑΣΩΜΑΤΩΝ ΚΙΝΗΤΟΠΟΙΗΣΕΩΝ ΚΑΙ ΤΩΝ ΕΞΟΔΩΝ ΠΟΛΥΕΤΟΥΣ ΑΠΟΣΒΕΣΗΣ </a:t>
            </a:r>
          </a:p>
          <a:p>
            <a:pPr algn="ctr">
              <a:lnSpc>
                <a:spcPct val="80000"/>
              </a:lnSpc>
              <a:buFontTx/>
              <a:buNone/>
            </a:pPr>
            <a:r>
              <a:rPr lang="el-GR" sz="2000" b="1" dirty="0">
                <a:latin typeface="Times New Roman" pitchFamily="18" charset="0"/>
              </a:rPr>
              <a:t>	</a:t>
            </a:r>
          </a:p>
          <a:p>
            <a:pPr algn="ctr">
              <a:lnSpc>
                <a:spcPct val="80000"/>
              </a:lnSpc>
              <a:buFontTx/>
              <a:buNone/>
            </a:pPr>
            <a:endParaRPr lang="el-GR" sz="2400" b="1" u="sng" dirty="0">
              <a:latin typeface="Times New Roman" pitchFamily="18" charset="0"/>
            </a:endParaRPr>
          </a:p>
          <a:p>
            <a:pPr algn="ctr">
              <a:lnSpc>
                <a:spcPct val="80000"/>
              </a:lnSpc>
              <a:buFontTx/>
              <a:buNone/>
            </a:pPr>
            <a:r>
              <a:rPr lang="el-GR" sz="2400" b="1" u="sng" dirty="0">
                <a:latin typeface="Times New Roman" pitchFamily="18" charset="0"/>
              </a:rPr>
              <a:t>Γενικά περί των ασώµατων ακινητοποιήσεων</a:t>
            </a:r>
            <a:r>
              <a:rPr lang="el-GR" sz="2000" b="1" dirty="0">
                <a:latin typeface="Times New Roman" pitchFamily="18" charset="0"/>
              </a:rPr>
              <a:t> </a:t>
            </a:r>
            <a:endParaRPr lang="el-GR" sz="2000"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r>
              <a:rPr lang="el-GR" sz="2000" dirty="0">
                <a:latin typeface="Times New Roman" pitchFamily="18" charset="0"/>
              </a:rPr>
              <a:t>     </a:t>
            </a:r>
            <a:r>
              <a:rPr lang="el-GR" sz="2000" b="1" i="1" dirty="0" smtClean="0">
                <a:latin typeface="Times New Roman" pitchFamily="18" charset="0"/>
              </a:rPr>
              <a:t>Άυλα </a:t>
            </a:r>
            <a:r>
              <a:rPr lang="el-GR" sz="2000" b="1" i="1" dirty="0">
                <a:latin typeface="Times New Roman" pitchFamily="18" charset="0"/>
              </a:rPr>
              <a:t>πάγια στοιχεία (ασώµατες ακινητοποιήσεις)</a:t>
            </a:r>
            <a:r>
              <a:rPr lang="el-GR" sz="2000" dirty="0">
                <a:latin typeface="Times New Roman" pitchFamily="18" charset="0"/>
              </a:rPr>
              <a:t> είναι τα ασώµατα εκείνα οικονοµικά αγαθά τα οποία είναι δεκτικά χρηµατικής αποτιµήσεως και είναι δυνατό να αποτελέσουν αντικείµενο συναλλαγής, είτε αυτά µόνα είτε µαζί µε την οικονοµική µονάδα. </a:t>
            </a:r>
          </a:p>
          <a:p>
            <a:pPr>
              <a:lnSpc>
                <a:spcPct val="80000"/>
              </a:lnSpc>
              <a:buFontTx/>
              <a:buNone/>
            </a:pPr>
            <a:r>
              <a:rPr lang="el-GR" sz="2000" dirty="0">
                <a:latin typeface="Times New Roman" pitchFamily="18" charset="0"/>
              </a:rPr>
              <a:t>	Το Δ.Λ.Π. 38 αναφέρει ότι άυλο περιουσιακό στοιχείο είναι ένα αναγνωρίσιµο µη νοµισµατικό περιουσιακό στοιχείο χωρίς φυσική υπόστασή που κατέχεται για χρήση στην παραγωγή ή προµήθεια αγαθών ή υπηρεσιών, για εκµίσθωση σε άλλους ή για διοικητικούς σκοπούς. Περιουσιακό στοιχείο είναι µια πηγή πόρων, ελεγχόµενη από µια επιχείρηση ως αποτέλεσµα παρελθόντων συµβάντων και από το οποίο αναµένεται να εισρεύσουν στην επιχείρηση µελλοντικά </a:t>
            </a:r>
            <a:r>
              <a:rPr lang="el-GR" sz="2000" dirty="0" smtClean="0">
                <a:latin typeface="Times New Roman" pitchFamily="18" charset="0"/>
              </a:rPr>
              <a:t>οικονοµικά </a:t>
            </a:r>
            <a:r>
              <a:rPr lang="el-GR" sz="2000" dirty="0">
                <a:latin typeface="Times New Roman" pitchFamily="18" charset="0"/>
              </a:rPr>
              <a:t>οφέλη. </a:t>
            </a:r>
          </a:p>
          <a:p>
            <a:pPr>
              <a:lnSpc>
                <a:spcPct val="80000"/>
              </a:lnSpc>
              <a:buFontTx/>
              <a:buNone/>
            </a:pPr>
            <a:r>
              <a:rPr lang="el-GR" sz="2000" dirty="0">
                <a:latin typeface="Times New Roman" pitchFamily="18" charset="0"/>
              </a:rPr>
              <a:t>	Τα </a:t>
            </a:r>
            <a:r>
              <a:rPr lang="el-GR" sz="2000" dirty="0" smtClean="0">
                <a:latin typeface="Times New Roman" pitchFamily="18" charset="0"/>
              </a:rPr>
              <a:t>άυλα </a:t>
            </a:r>
            <a:r>
              <a:rPr lang="el-GR" sz="2000" dirty="0">
                <a:latin typeface="Times New Roman" pitchFamily="18" charset="0"/>
              </a:rPr>
              <a:t>πάγια στοιχεία αποκτώνται µε σκοπό να χρησιµοποιούνται παραγωγικά για χρονικό διάστηµα µεγαλύτερο από ένα έτος διακρίνονται στις εξής δύο κατηγορίες: </a:t>
            </a:r>
          </a:p>
          <a:p>
            <a:pPr>
              <a:lnSpc>
                <a:spcPct val="80000"/>
              </a:lnSpc>
              <a:buFontTx/>
              <a:buNone/>
            </a:pPr>
            <a:r>
              <a:rPr lang="el-GR" sz="2000" dirty="0">
                <a:latin typeface="Times New Roman" pitchFamily="18" charset="0"/>
              </a:rPr>
              <a:t>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8850">
                                            <p:txEl>
                                              <p:pRg st="2" end="2"/>
                                            </p:txEl>
                                          </p:spTgt>
                                        </p:tgtEl>
                                        <p:attrNameLst>
                                          <p:attrName>style.visibility</p:attrName>
                                        </p:attrNameLst>
                                      </p:cBhvr>
                                      <p:to>
                                        <p:strVal val="visible"/>
                                      </p:to>
                                    </p:set>
                                    <p:animEffect transition="in" filter="dissolve">
                                      <p:cBhvr>
                                        <p:cTn id="7" dur="2000"/>
                                        <p:tgtEl>
                                          <p:spTgt spid="78850">
                                            <p:txEl>
                                              <p:pRg st="2" end="2"/>
                                            </p:txEl>
                                          </p:spTgt>
                                        </p:tgtEl>
                                      </p:cBhvr>
                                    </p:animEffect>
                                  </p:childTnLst>
                                </p:cTn>
                              </p:par>
                            </p:childTnLst>
                          </p:cTn>
                        </p:par>
                        <p:par>
                          <p:cTn id="8" fill="hold">
                            <p:stCondLst>
                              <p:cond delay="2000"/>
                            </p:stCondLst>
                            <p:childTnLst>
                              <p:par>
                                <p:cTn id="9" presetID="53" presetClass="entr" presetSubtype="0" fill="hold" nodeType="afterEffect">
                                  <p:stCondLst>
                                    <p:cond delay="3000"/>
                                  </p:stCondLst>
                                  <p:childTnLst>
                                    <p:set>
                                      <p:cBhvr>
                                        <p:cTn id="10" dur="1" fill="hold">
                                          <p:stCondLst>
                                            <p:cond delay="0"/>
                                          </p:stCondLst>
                                        </p:cTn>
                                        <p:tgtEl>
                                          <p:spTgt spid="78850">
                                            <p:txEl>
                                              <p:pRg st="5" end="5"/>
                                            </p:txEl>
                                          </p:spTgt>
                                        </p:tgtEl>
                                        <p:attrNameLst>
                                          <p:attrName>style.visibility</p:attrName>
                                        </p:attrNameLst>
                                      </p:cBhvr>
                                      <p:to>
                                        <p:strVal val="visible"/>
                                      </p:to>
                                    </p:set>
                                    <p:anim calcmode="lin" valueType="num">
                                      <p:cBhvr>
                                        <p:cTn id="11" dur="2000" fill="hold"/>
                                        <p:tgtEl>
                                          <p:spTgt spid="78850">
                                            <p:txEl>
                                              <p:pRg st="5" end="5"/>
                                            </p:txEl>
                                          </p:spTgt>
                                        </p:tgtEl>
                                        <p:attrNameLst>
                                          <p:attrName>ppt_w</p:attrName>
                                        </p:attrNameLst>
                                      </p:cBhvr>
                                      <p:tavLst>
                                        <p:tav tm="0">
                                          <p:val>
                                            <p:fltVal val="0"/>
                                          </p:val>
                                        </p:tav>
                                        <p:tav tm="100000">
                                          <p:val>
                                            <p:strVal val="#ppt_w"/>
                                          </p:val>
                                        </p:tav>
                                      </p:tavLst>
                                    </p:anim>
                                    <p:anim calcmode="lin" valueType="num">
                                      <p:cBhvr>
                                        <p:cTn id="12" dur="2000" fill="hold"/>
                                        <p:tgtEl>
                                          <p:spTgt spid="78850">
                                            <p:txEl>
                                              <p:pRg st="5" end="5"/>
                                            </p:txEl>
                                          </p:spTgt>
                                        </p:tgtEl>
                                        <p:attrNameLst>
                                          <p:attrName>ppt_h</p:attrName>
                                        </p:attrNameLst>
                                      </p:cBhvr>
                                      <p:tavLst>
                                        <p:tav tm="0">
                                          <p:val>
                                            <p:fltVal val="0"/>
                                          </p:val>
                                        </p:tav>
                                        <p:tav tm="100000">
                                          <p:val>
                                            <p:strVal val="#ppt_h"/>
                                          </p:val>
                                        </p:tav>
                                      </p:tavLst>
                                    </p:anim>
                                    <p:animEffect transition="in" filter="fade">
                                      <p:cBhvr>
                                        <p:cTn id="13" dur="2000"/>
                                        <p:tgtEl>
                                          <p:spTgt spid="78850">
                                            <p:txEl>
                                              <p:pRg st="5" end="5"/>
                                            </p:txEl>
                                          </p:spTgt>
                                        </p:tgtEl>
                                      </p:cBhvr>
                                    </p:animEffect>
                                  </p:childTnLst>
                                </p:cTn>
                              </p:par>
                            </p:childTnLst>
                          </p:cTn>
                        </p:par>
                        <p:par>
                          <p:cTn id="14" fill="hold">
                            <p:stCondLst>
                              <p:cond delay="7000"/>
                            </p:stCondLst>
                            <p:childTnLst>
                              <p:par>
                                <p:cTn id="15" presetID="2" presetClass="entr" presetSubtype="4" fill="hold" nodeType="afterEffect">
                                  <p:stCondLst>
                                    <p:cond delay="0"/>
                                  </p:stCondLst>
                                  <p:childTnLst>
                                    <p:set>
                                      <p:cBhvr>
                                        <p:cTn id="16" dur="1" fill="hold">
                                          <p:stCondLst>
                                            <p:cond delay="0"/>
                                          </p:stCondLst>
                                        </p:cTn>
                                        <p:tgtEl>
                                          <p:spTgt spid="78850">
                                            <p:txEl>
                                              <p:pRg st="7" end="7"/>
                                            </p:txEl>
                                          </p:spTgt>
                                        </p:tgtEl>
                                        <p:attrNameLst>
                                          <p:attrName>style.visibility</p:attrName>
                                        </p:attrNameLst>
                                      </p:cBhvr>
                                      <p:to>
                                        <p:strVal val="visible"/>
                                      </p:to>
                                    </p:set>
                                    <p:anim calcmode="lin" valueType="num">
                                      <p:cBhvr additive="base">
                                        <p:cTn id="17" dur="2000" fill="hold"/>
                                        <p:tgtEl>
                                          <p:spTgt spid="78850">
                                            <p:txEl>
                                              <p:pRg st="7" end="7"/>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78850">
                                            <p:txEl>
                                              <p:pRg st="7" end="7"/>
                                            </p:txEl>
                                          </p:spTgt>
                                        </p:tgtEl>
                                        <p:attrNameLst>
                                          <p:attrName>ppt_y</p:attrName>
                                        </p:attrNameLst>
                                      </p:cBhvr>
                                      <p:tavLst>
                                        <p:tav tm="0">
                                          <p:val>
                                            <p:strVal val="1+#ppt_h/2"/>
                                          </p:val>
                                        </p:tav>
                                        <p:tav tm="100000">
                                          <p:val>
                                            <p:strVal val="#ppt_y"/>
                                          </p:val>
                                        </p:tav>
                                      </p:tavLst>
                                    </p:anim>
                                  </p:childTnLst>
                                </p:cTn>
                              </p:par>
                            </p:childTnLst>
                          </p:cTn>
                        </p:par>
                        <p:par>
                          <p:cTn id="19" fill="hold">
                            <p:stCondLst>
                              <p:cond delay="9000"/>
                            </p:stCondLst>
                            <p:childTnLst>
                              <p:par>
                                <p:cTn id="20" presetID="2" presetClass="entr" presetSubtype="4" fill="hold" nodeType="afterEffect">
                                  <p:stCondLst>
                                    <p:cond delay="0"/>
                                  </p:stCondLst>
                                  <p:childTnLst>
                                    <p:set>
                                      <p:cBhvr>
                                        <p:cTn id="21" dur="1" fill="hold">
                                          <p:stCondLst>
                                            <p:cond delay="0"/>
                                          </p:stCondLst>
                                        </p:cTn>
                                        <p:tgtEl>
                                          <p:spTgt spid="78850">
                                            <p:txEl>
                                              <p:pRg st="8" end="8"/>
                                            </p:txEl>
                                          </p:spTgt>
                                        </p:tgtEl>
                                        <p:attrNameLst>
                                          <p:attrName>style.visibility</p:attrName>
                                        </p:attrNameLst>
                                      </p:cBhvr>
                                      <p:to>
                                        <p:strVal val="visible"/>
                                      </p:to>
                                    </p:set>
                                    <p:anim calcmode="lin" valueType="num">
                                      <p:cBhvr additive="base">
                                        <p:cTn id="22" dur="2000" fill="hold"/>
                                        <p:tgtEl>
                                          <p:spTgt spid="78850">
                                            <p:txEl>
                                              <p:pRg st="8" end="8"/>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78850">
                                            <p:txEl>
                                              <p:pRg st="8" end="8"/>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1000"/>
                            </p:stCondLst>
                            <p:childTnLst>
                              <p:par>
                                <p:cTn id="25" presetID="2" presetClass="entr" presetSubtype="4" fill="hold" nodeType="afterEffect">
                                  <p:stCondLst>
                                    <p:cond delay="0"/>
                                  </p:stCondLst>
                                  <p:childTnLst>
                                    <p:set>
                                      <p:cBhvr>
                                        <p:cTn id="26" dur="1" fill="hold">
                                          <p:stCondLst>
                                            <p:cond delay="0"/>
                                          </p:stCondLst>
                                        </p:cTn>
                                        <p:tgtEl>
                                          <p:spTgt spid="78850">
                                            <p:txEl>
                                              <p:pRg st="9" end="9"/>
                                            </p:txEl>
                                          </p:spTgt>
                                        </p:tgtEl>
                                        <p:attrNameLst>
                                          <p:attrName>style.visibility</p:attrName>
                                        </p:attrNameLst>
                                      </p:cBhvr>
                                      <p:to>
                                        <p:strVal val="visible"/>
                                      </p:to>
                                    </p:set>
                                    <p:anim calcmode="lin" valueType="num">
                                      <p:cBhvr additive="base">
                                        <p:cTn id="27" dur="2000" fill="hold"/>
                                        <p:tgtEl>
                                          <p:spTgt spid="78850">
                                            <p:txEl>
                                              <p:pRg st="9" end="9"/>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78850">
                                            <p:txEl>
                                              <p:pRg st="9" end="9"/>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3000"/>
                            </p:stCondLst>
                            <p:childTnLst>
                              <p:par>
                                <p:cTn id="30" presetID="3" presetClass="exit" presetSubtype="10" fill="hold" nodeType="afterEffect">
                                  <p:stCondLst>
                                    <p:cond delay="10000"/>
                                  </p:stCondLst>
                                  <p:childTnLst>
                                    <p:animEffect transition="out" filter="blinds(horizontal)">
                                      <p:cBhvr>
                                        <p:cTn id="31" dur="2000"/>
                                        <p:tgtEl>
                                          <p:spTgt spid="78850">
                                            <p:txEl>
                                              <p:pRg st="2" end="2"/>
                                            </p:txEl>
                                          </p:spTgt>
                                        </p:tgtEl>
                                      </p:cBhvr>
                                    </p:animEffect>
                                    <p:set>
                                      <p:cBhvr>
                                        <p:cTn id="32" dur="1" fill="hold">
                                          <p:stCondLst>
                                            <p:cond delay="1999"/>
                                          </p:stCondLst>
                                        </p:cTn>
                                        <p:tgtEl>
                                          <p:spTgt spid="78850">
                                            <p:txEl>
                                              <p:pRg st="2" end="2"/>
                                            </p:txEl>
                                          </p:spTgt>
                                        </p:tgtEl>
                                        <p:attrNameLst>
                                          <p:attrName>style.visibility</p:attrName>
                                        </p:attrNameLst>
                                      </p:cBhvr>
                                      <p:to>
                                        <p:strVal val="hidden"/>
                                      </p:to>
                                    </p:set>
                                  </p:childTnLst>
                                </p:cTn>
                              </p:par>
                              <p:par>
                                <p:cTn id="33" presetID="3" presetClass="exit" presetSubtype="10" fill="hold" nodeType="withEffect">
                                  <p:stCondLst>
                                    <p:cond delay="0"/>
                                  </p:stCondLst>
                                  <p:childTnLst>
                                    <p:animEffect transition="out" filter="blinds(horizontal)">
                                      <p:cBhvr>
                                        <p:cTn id="34" dur="500"/>
                                        <p:tgtEl>
                                          <p:spTgt spid="78850">
                                            <p:txEl>
                                              <p:pRg st="3" end="3"/>
                                            </p:txEl>
                                          </p:spTgt>
                                        </p:tgtEl>
                                      </p:cBhvr>
                                    </p:animEffect>
                                    <p:set>
                                      <p:cBhvr>
                                        <p:cTn id="35" dur="1" fill="hold">
                                          <p:stCondLst>
                                            <p:cond delay="499"/>
                                          </p:stCondLst>
                                        </p:cTn>
                                        <p:tgtEl>
                                          <p:spTgt spid="78850">
                                            <p:txEl>
                                              <p:pRg st="3" end="3"/>
                                            </p:txEl>
                                          </p:spTgt>
                                        </p:tgtEl>
                                        <p:attrNameLst>
                                          <p:attrName>style.visibility</p:attrName>
                                        </p:attrNameLst>
                                      </p:cBhvr>
                                      <p:to>
                                        <p:strVal val="hidden"/>
                                      </p:to>
                                    </p:set>
                                  </p:childTnLst>
                                </p:cTn>
                              </p:par>
                            </p:childTnLst>
                          </p:cTn>
                        </p:par>
                        <p:par>
                          <p:cTn id="36" fill="hold">
                            <p:stCondLst>
                              <p:cond delay="25000"/>
                            </p:stCondLst>
                            <p:childTnLst>
                              <p:par>
                                <p:cTn id="37" presetID="3" presetClass="exit" presetSubtype="10" fill="hold" nodeType="afterEffect">
                                  <p:stCondLst>
                                    <p:cond delay="0"/>
                                  </p:stCondLst>
                                  <p:childTnLst>
                                    <p:animEffect transition="out" filter="blinds(horizontal)">
                                      <p:cBhvr>
                                        <p:cTn id="38" dur="2000"/>
                                        <p:tgtEl>
                                          <p:spTgt spid="78850">
                                            <p:txEl>
                                              <p:pRg st="5" end="5"/>
                                            </p:txEl>
                                          </p:spTgt>
                                        </p:tgtEl>
                                      </p:cBhvr>
                                    </p:animEffect>
                                    <p:set>
                                      <p:cBhvr>
                                        <p:cTn id="39" dur="1" fill="hold">
                                          <p:stCondLst>
                                            <p:cond delay="1999"/>
                                          </p:stCondLst>
                                        </p:cTn>
                                        <p:tgtEl>
                                          <p:spTgt spid="78850">
                                            <p:txEl>
                                              <p:pRg st="5" end="5"/>
                                            </p:txEl>
                                          </p:spTgt>
                                        </p:tgtEl>
                                        <p:attrNameLst>
                                          <p:attrName>style.visibility</p:attrName>
                                        </p:attrNameLst>
                                      </p:cBhvr>
                                      <p:to>
                                        <p:strVal val="hidden"/>
                                      </p:to>
                                    </p:set>
                                  </p:childTnLst>
                                </p:cTn>
                              </p:par>
                            </p:childTnLst>
                          </p:cTn>
                        </p:par>
                        <p:par>
                          <p:cTn id="40" fill="hold">
                            <p:stCondLst>
                              <p:cond delay="27000"/>
                            </p:stCondLst>
                            <p:childTnLst>
                              <p:par>
                                <p:cTn id="41" presetID="3" presetClass="exit" presetSubtype="10" fill="hold" nodeType="afterEffect">
                                  <p:stCondLst>
                                    <p:cond delay="0"/>
                                  </p:stCondLst>
                                  <p:childTnLst>
                                    <p:animEffect transition="out" filter="blinds(horizontal)">
                                      <p:cBhvr>
                                        <p:cTn id="42" dur="2000"/>
                                        <p:tgtEl>
                                          <p:spTgt spid="78850">
                                            <p:txEl>
                                              <p:pRg st="7" end="7"/>
                                            </p:txEl>
                                          </p:spTgt>
                                        </p:tgtEl>
                                      </p:cBhvr>
                                    </p:animEffect>
                                    <p:set>
                                      <p:cBhvr>
                                        <p:cTn id="43" dur="1" fill="hold">
                                          <p:stCondLst>
                                            <p:cond delay="1999"/>
                                          </p:stCondLst>
                                        </p:cTn>
                                        <p:tgtEl>
                                          <p:spTgt spid="78850">
                                            <p:txEl>
                                              <p:pRg st="7" end="7"/>
                                            </p:txEl>
                                          </p:spTgt>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2000"/>
                                        <p:tgtEl>
                                          <p:spTgt spid="78850">
                                            <p:txEl>
                                              <p:pRg st="8" end="8"/>
                                            </p:txEl>
                                          </p:spTgt>
                                        </p:tgtEl>
                                      </p:cBhvr>
                                    </p:animEffect>
                                    <p:set>
                                      <p:cBhvr>
                                        <p:cTn id="46" dur="1" fill="hold">
                                          <p:stCondLst>
                                            <p:cond delay="1999"/>
                                          </p:stCondLst>
                                        </p:cTn>
                                        <p:tgtEl>
                                          <p:spTgt spid="78850">
                                            <p:txEl>
                                              <p:pRg st="8" end="8"/>
                                            </p:txEl>
                                          </p:spTgt>
                                        </p:tgtEl>
                                        <p:attrNameLst>
                                          <p:attrName>style.visibility</p:attrName>
                                        </p:attrNameLst>
                                      </p:cBhvr>
                                      <p:to>
                                        <p:strVal val="hidden"/>
                                      </p:to>
                                    </p:set>
                                  </p:childTnLst>
                                </p:cTn>
                              </p:par>
                            </p:childTnLst>
                          </p:cTn>
                        </p:par>
                        <p:par>
                          <p:cTn id="47" fill="hold">
                            <p:stCondLst>
                              <p:cond delay="29000"/>
                            </p:stCondLst>
                            <p:childTnLst>
                              <p:par>
                                <p:cTn id="48" presetID="3" presetClass="exit" presetSubtype="10" fill="hold" nodeType="afterEffect">
                                  <p:stCondLst>
                                    <p:cond delay="0"/>
                                  </p:stCondLst>
                                  <p:childTnLst>
                                    <p:animEffect transition="out" filter="blinds(horizontal)">
                                      <p:cBhvr>
                                        <p:cTn id="49" dur="2000"/>
                                        <p:tgtEl>
                                          <p:spTgt spid="78850">
                                            <p:txEl>
                                              <p:pRg st="9" end="9"/>
                                            </p:txEl>
                                          </p:spTgt>
                                        </p:tgtEl>
                                      </p:cBhvr>
                                    </p:animEffect>
                                    <p:set>
                                      <p:cBhvr>
                                        <p:cTn id="50" dur="1" fill="hold">
                                          <p:stCondLst>
                                            <p:cond delay="1999"/>
                                          </p:stCondLst>
                                        </p:cTn>
                                        <p:tgtEl>
                                          <p:spTgt spid="78850">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0" y="0"/>
            <a:ext cx="9144000" cy="6858000"/>
          </a:xfrm>
        </p:spPr>
        <p:txBody>
          <a:bodyPr/>
          <a:lstStyle/>
          <a:p>
            <a:pPr>
              <a:lnSpc>
                <a:spcPct val="80000"/>
              </a:lnSpc>
              <a:buFontTx/>
              <a:buNone/>
            </a:pPr>
            <a:endParaRPr lang="el-GR" sz="1600" i="1" dirty="0">
              <a:latin typeface="Times New Roman" pitchFamily="18" charset="0"/>
            </a:endParaRPr>
          </a:p>
          <a:p>
            <a:pPr>
              <a:lnSpc>
                <a:spcPct val="80000"/>
              </a:lnSpc>
              <a:buFontTx/>
              <a:buNone/>
            </a:pPr>
            <a:endParaRPr lang="el-GR" sz="1600" i="1" dirty="0">
              <a:latin typeface="Times New Roman" pitchFamily="18" charset="0"/>
            </a:endParaRPr>
          </a:p>
          <a:p>
            <a:pPr>
              <a:lnSpc>
                <a:spcPct val="80000"/>
              </a:lnSpc>
              <a:buFontTx/>
              <a:buNone/>
            </a:pPr>
            <a:r>
              <a:rPr lang="el-GR" sz="2000" dirty="0">
                <a:latin typeface="Times New Roman" pitchFamily="18" charset="0"/>
              </a:rPr>
              <a:t>     </a:t>
            </a:r>
            <a:r>
              <a:rPr lang="el-GR" sz="2000" b="1" dirty="0">
                <a:solidFill>
                  <a:srgbClr val="FFC000"/>
                </a:solidFill>
                <a:latin typeface="Times New Roman" pitchFamily="18" charset="0"/>
              </a:rPr>
              <a:t>α) Δικαιώµατα </a:t>
            </a:r>
            <a:r>
              <a:rPr lang="el-GR" sz="2000" dirty="0">
                <a:latin typeface="Times New Roman" pitchFamily="18" charset="0"/>
              </a:rPr>
              <a:t>όπως π.χ. άδειες ή διπλώµατα ευρεσιτεχνίας, δικαίωµα από παραχώρηση εµποροβιοµηχανικού σήµατος, δικαιώµατα πνευµατικής ιδιοκτησίας, άδεια κινητής τηλεφωνίας, άδεια λειτουργίας καζίνο, άδεια αλιείας, δικαίωµα εκµετάλλευσης κινηµατογραφικών ταινιών, δικαιώµατα σε εισαγωγικές ποσοστώσεις, εµπορικά δικαιώµατα, ηλεκτρονικό λογισµικό, κ.λ.π. </a:t>
            </a:r>
          </a:p>
          <a:p>
            <a:pPr>
              <a:lnSpc>
                <a:spcPct val="80000"/>
              </a:lnSpc>
              <a:buFontTx/>
              <a:buNone/>
            </a:pPr>
            <a:r>
              <a:rPr lang="el-GR" sz="2000" dirty="0">
                <a:latin typeface="Times New Roman" pitchFamily="18" charset="0"/>
              </a:rPr>
              <a:t>	</a:t>
            </a:r>
            <a:r>
              <a:rPr lang="el-GR" sz="2000" b="1" dirty="0">
                <a:solidFill>
                  <a:srgbClr val="FFFF00"/>
                </a:solidFill>
                <a:latin typeface="Times New Roman" pitchFamily="18" charset="0"/>
              </a:rPr>
              <a:t>β) Πραγµατικές καταστάσεις</a:t>
            </a:r>
            <a:r>
              <a:rPr lang="el-GR" sz="2000" dirty="0">
                <a:latin typeface="Times New Roman" pitchFamily="18" charset="0"/>
              </a:rPr>
              <a:t>, ιδιότητες και σχέσεις όπως π.χ: η πελατεία (σχέσεις ή εµπιστoσύvη πελατών), η φήµη, η πίστη, η καλή οργάνωση της οικονοµικής µονάδας ή η ειδίκευση στην παραγωγή ορισµένων αγαθών. </a:t>
            </a:r>
          </a:p>
          <a:p>
            <a:pPr>
              <a:lnSpc>
                <a:spcPct val="80000"/>
              </a:lnSpc>
              <a:buFontTx/>
              <a:buNone/>
            </a:pPr>
            <a:r>
              <a:rPr lang="el-GR" sz="2000" dirty="0">
                <a:latin typeface="Times New Roman" pitchFamily="18" charset="0"/>
              </a:rPr>
              <a:t>	Για να χαρακτηρισθούν, όµως, τα ανωτέρω ως άυλα περιουσιακά στοιχεία πρέπει να πληρούν τον </a:t>
            </a:r>
            <a:r>
              <a:rPr lang="el-GR" sz="2000" dirty="0" smtClean="0">
                <a:latin typeface="Times New Roman" pitchFamily="18" charset="0"/>
              </a:rPr>
              <a:t>ορισµό </a:t>
            </a:r>
            <a:r>
              <a:rPr lang="el-GR" sz="2000" dirty="0">
                <a:latin typeface="Times New Roman" pitchFamily="18" charset="0"/>
              </a:rPr>
              <a:t>του πάγιου περιουσιακού στοιχείου, δηλαδή: </a:t>
            </a:r>
            <a:r>
              <a:rPr lang="el-GR" sz="2000" dirty="0">
                <a:solidFill>
                  <a:schemeClr val="bg1"/>
                </a:solidFill>
                <a:latin typeface="Times New Roman" pitchFamily="18" charset="0"/>
              </a:rPr>
              <a:t>Ι)</a:t>
            </a:r>
            <a:r>
              <a:rPr lang="el-GR" sz="2000" dirty="0">
                <a:latin typeface="Times New Roman" pitchFamily="18" charset="0"/>
              </a:rPr>
              <a:t> να είναι αναγνωρίσιµα περιουσιακά στοιχεία, </a:t>
            </a:r>
            <a:r>
              <a:rPr lang="el-GR" sz="2000" dirty="0">
                <a:solidFill>
                  <a:schemeClr val="bg1"/>
                </a:solidFill>
                <a:latin typeface="Times New Roman" pitchFamily="18" charset="0"/>
              </a:rPr>
              <a:t>ΙΙ)</a:t>
            </a:r>
            <a:r>
              <a:rPr lang="el-GR" sz="2000" dirty="0">
                <a:latin typeface="Times New Roman" pitchFamily="18" charset="0"/>
              </a:rPr>
              <a:t> η επιχείρηση να έχει τον έλεγχο αυτών, και </a:t>
            </a:r>
            <a:r>
              <a:rPr lang="el-GR" sz="2000" dirty="0">
                <a:solidFill>
                  <a:schemeClr val="bg1"/>
                </a:solidFill>
                <a:latin typeface="Times New Roman" pitchFamily="18" charset="0"/>
              </a:rPr>
              <a:t>ΙΙΙ)</a:t>
            </a:r>
            <a:r>
              <a:rPr lang="el-GR" sz="2000" dirty="0">
                <a:latin typeface="Times New Roman" pitchFamily="18" charset="0"/>
              </a:rPr>
              <a:t> να αναµένονται µελλοντικά οικονοµικά οφέλη από το άϋλο περιουσιακό στοιχείο. Εάν δεν πληρούνται οι άνω προϋποθέσεις, τότε οι δαπάνες απόκτησης ή δηµιουργίας ενός τέτοιου στοιχείου πρέπει να καταχωρούνται ως έξοδα στα αποτελέσµατα χρήσεως κατά το χρόνο που πραγµατοποιούνται. </a:t>
            </a:r>
            <a:endParaRPr lang="el-GR" sz="2000" b="1" dirty="0">
              <a:latin typeface="Times New Roman" pitchFamily="18" charset="0"/>
            </a:endParaRPr>
          </a:p>
          <a:p>
            <a:pPr>
              <a:lnSpc>
                <a:spcPct val="80000"/>
              </a:lnSpc>
              <a:buFontTx/>
              <a:buNone/>
            </a:pPr>
            <a:r>
              <a:rPr lang="el-GR" sz="2000" b="1" dirty="0">
                <a:latin typeface="Times New Roman" pitchFamily="18" charset="0"/>
              </a:rPr>
              <a:t>	</a:t>
            </a:r>
          </a:p>
          <a:p>
            <a:pPr>
              <a:lnSpc>
                <a:spcPct val="80000"/>
              </a:lnSpc>
              <a:buFontTx/>
              <a:buNone/>
            </a:pPr>
            <a:r>
              <a:rPr lang="el-GR" sz="2000" b="1" dirty="0">
                <a:latin typeface="Times New Roman" pitchFamily="18" charset="0"/>
              </a:rPr>
              <a:t>     </a:t>
            </a:r>
            <a:r>
              <a:rPr lang="el-GR" sz="2000" b="1" i="1" u="sng" dirty="0">
                <a:latin typeface="Times New Roman" pitchFamily="18" charset="0"/>
              </a:rPr>
              <a:t>Αναγνώριση.</a:t>
            </a:r>
            <a:r>
              <a:rPr lang="el-GR" sz="2000" dirty="0">
                <a:latin typeface="Times New Roman" pitchFamily="18" charset="0"/>
              </a:rPr>
              <a:t> Ένα </a:t>
            </a:r>
            <a:r>
              <a:rPr lang="el-GR" sz="2000" dirty="0" smtClean="0">
                <a:latin typeface="Times New Roman" pitchFamily="18" charset="0"/>
              </a:rPr>
              <a:t>άυλο </a:t>
            </a:r>
            <a:r>
              <a:rPr lang="el-GR" sz="2000" dirty="0">
                <a:latin typeface="Times New Roman" pitchFamily="18" charset="0"/>
              </a:rPr>
              <a:t>περιουσιακό στoιχείο µπορεί να διαχωρισθεί από τη λοιπή περιουσία της επιχείρησης και να αναγνωρισθεί ως αυτοτελές στοιχείο της περιουσίας της. Αυτό γίνεται στις περιπτώσεις που η επιχείρηση µπορεί το περιουσιακό στοιχείο να εκµισθώσει, πουλήσει, ανταλλάξει ή να διανείµει τα καθορισµένα µελλοντικά οικονοµικά οφέλη που αποδίδονται στο άνω άϋλο περιουσιακό στοιχείο (Δ.Λ.Π. 38).</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7826">
                                            <p:txEl>
                                              <p:pRg st="2" end="2"/>
                                            </p:txEl>
                                          </p:spTgt>
                                        </p:tgtEl>
                                        <p:attrNameLst>
                                          <p:attrName>style.visibility</p:attrName>
                                        </p:attrNameLst>
                                      </p:cBhvr>
                                      <p:to>
                                        <p:strVal val="visible"/>
                                      </p:to>
                                    </p:set>
                                    <p:anim calcmode="lin" valueType="num">
                                      <p:cBhvr additive="base">
                                        <p:cTn id="7" dur="2000" fill="hold"/>
                                        <p:tgtEl>
                                          <p:spTgt spid="77826">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782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7826">
                                            <p:txEl>
                                              <p:pRg st="3" end="3"/>
                                            </p:txEl>
                                          </p:spTgt>
                                        </p:tgtEl>
                                        <p:attrNameLst>
                                          <p:attrName>style.visibility</p:attrName>
                                        </p:attrNameLst>
                                      </p:cBhvr>
                                      <p:to>
                                        <p:strVal val="visible"/>
                                      </p:to>
                                    </p:set>
                                    <p:anim calcmode="lin" valueType="num">
                                      <p:cBhvr additive="base">
                                        <p:cTn id="11" dur="2000" fill="hold"/>
                                        <p:tgtEl>
                                          <p:spTgt spid="77826">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77826">
                                            <p:txEl>
                                              <p:pRg st="3" end="3"/>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77826">
                                            <p:txEl>
                                              <p:pRg st="4" end="4"/>
                                            </p:txEl>
                                          </p:spTgt>
                                        </p:tgtEl>
                                        <p:attrNameLst>
                                          <p:attrName>style.visibility</p:attrName>
                                        </p:attrNameLst>
                                      </p:cBhvr>
                                      <p:to>
                                        <p:strVal val="visible"/>
                                      </p:to>
                                    </p:set>
                                    <p:anim calcmode="lin" valueType="num">
                                      <p:cBhvr additive="base">
                                        <p:cTn id="16" dur="2000" fill="hold"/>
                                        <p:tgtEl>
                                          <p:spTgt spid="77826">
                                            <p:txEl>
                                              <p:pRg st="4" end="4"/>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77826">
                                            <p:txEl>
                                              <p:pRg st="4" end="4"/>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nodeType="afterEffect">
                                  <p:stCondLst>
                                    <p:cond delay="6000"/>
                                  </p:stCondLst>
                                  <p:childTnLst>
                                    <p:set>
                                      <p:cBhvr>
                                        <p:cTn id="20" dur="1" fill="hold">
                                          <p:stCondLst>
                                            <p:cond delay="0"/>
                                          </p:stCondLst>
                                        </p:cTn>
                                        <p:tgtEl>
                                          <p:spTgt spid="77826">
                                            <p:txEl>
                                              <p:pRg st="6" end="6"/>
                                            </p:txEl>
                                          </p:spTgt>
                                        </p:tgtEl>
                                        <p:attrNameLst>
                                          <p:attrName>style.visibility</p:attrName>
                                        </p:attrNameLst>
                                      </p:cBhvr>
                                      <p:to>
                                        <p:strVal val="visible"/>
                                      </p:to>
                                    </p:set>
                                    <p:anim calcmode="lin" valueType="num">
                                      <p:cBhvr additive="base">
                                        <p:cTn id="21" dur="2000" fill="hold"/>
                                        <p:tgtEl>
                                          <p:spTgt spid="77826">
                                            <p:txEl>
                                              <p:pRg st="6" end="6"/>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77826">
                                            <p:txEl>
                                              <p:pRg st="6" end="6"/>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2000"/>
                            </p:stCondLst>
                            <p:childTnLst>
                              <p:par>
                                <p:cTn id="24" presetID="3" presetClass="exit" presetSubtype="10" fill="hold" nodeType="afterEffect">
                                  <p:stCondLst>
                                    <p:cond delay="10000"/>
                                  </p:stCondLst>
                                  <p:childTnLst>
                                    <p:animEffect transition="out" filter="blinds(horizontal)">
                                      <p:cBhvr>
                                        <p:cTn id="25" dur="2000"/>
                                        <p:tgtEl>
                                          <p:spTgt spid="77826">
                                            <p:txEl>
                                              <p:pRg st="2" end="2"/>
                                            </p:txEl>
                                          </p:spTgt>
                                        </p:tgtEl>
                                      </p:cBhvr>
                                    </p:animEffect>
                                    <p:set>
                                      <p:cBhvr>
                                        <p:cTn id="26" dur="1" fill="hold">
                                          <p:stCondLst>
                                            <p:cond delay="1999"/>
                                          </p:stCondLst>
                                        </p:cTn>
                                        <p:tgtEl>
                                          <p:spTgt spid="77826">
                                            <p:txEl>
                                              <p:pRg st="2" end="2"/>
                                            </p:txEl>
                                          </p:spTgt>
                                        </p:tgtEl>
                                        <p:attrNameLst>
                                          <p:attrName>style.visibility</p:attrName>
                                        </p:attrNameLst>
                                      </p:cBhvr>
                                      <p:to>
                                        <p:strVal val="hidden"/>
                                      </p:to>
                                    </p:set>
                                  </p:childTnLst>
                                </p:cTn>
                              </p:par>
                            </p:childTnLst>
                          </p:cTn>
                        </p:par>
                        <p:par>
                          <p:cTn id="27" fill="hold">
                            <p:stCondLst>
                              <p:cond delay="24000"/>
                            </p:stCondLst>
                            <p:childTnLst>
                              <p:par>
                                <p:cTn id="28" presetID="3" presetClass="exit" presetSubtype="10" fill="hold" nodeType="afterEffect">
                                  <p:stCondLst>
                                    <p:cond delay="0"/>
                                  </p:stCondLst>
                                  <p:childTnLst>
                                    <p:animEffect transition="out" filter="blinds(horizontal)">
                                      <p:cBhvr>
                                        <p:cTn id="29" dur="2000"/>
                                        <p:tgtEl>
                                          <p:spTgt spid="77826">
                                            <p:txEl>
                                              <p:pRg st="3" end="3"/>
                                            </p:txEl>
                                          </p:spTgt>
                                        </p:tgtEl>
                                      </p:cBhvr>
                                    </p:animEffect>
                                    <p:set>
                                      <p:cBhvr>
                                        <p:cTn id="30" dur="1" fill="hold">
                                          <p:stCondLst>
                                            <p:cond delay="1999"/>
                                          </p:stCondLst>
                                        </p:cTn>
                                        <p:tgtEl>
                                          <p:spTgt spid="77826">
                                            <p:txEl>
                                              <p:pRg st="3" end="3"/>
                                            </p:txEl>
                                          </p:spTgt>
                                        </p:tgtEl>
                                        <p:attrNameLst>
                                          <p:attrName>style.visibility</p:attrName>
                                        </p:attrNameLst>
                                      </p:cBhvr>
                                      <p:to>
                                        <p:strVal val="hidden"/>
                                      </p:to>
                                    </p:set>
                                  </p:childTnLst>
                                </p:cTn>
                              </p:par>
                            </p:childTnLst>
                          </p:cTn>
                        </p:par>
                        <p:par>
                          <p:cTn id="31" fill="hold">
                            <p:stCondLst>
                              <p:cond delay="26000"/>
                            </p:stCondLst>
                            <p:childTnLst>
                              <p:par>
                                <p:cTn id="32" presetID="3" presetClass="exit" presetSubtype="10" fill="hold" nodeType="afterEffect">
                                  <p:stCondLst>
                                    <p:cond delay="0"/>
                                  </p:stCondLst>
                                  <p:childTnLst>
                                    <p:animEffect transition="out" filter="blinds(horizontal)">
                                      <p:cBhvr>
                                        <p:cTn id="33" dur="2000"/>
                                        <p:tgtEl>
                                          <p:spTgt spid="77826">
                                            <p:txEl>
                                              <p:pRg st="4" end="4"/>
                                            </p:txEl>
                                          </p:spTgt>
                                        </p:tgtEl>
                                      </p:cBhvr>
                                    </p:animEffect>
                                    <p:set>
                                      <p:cBhvr>
                                        <p:cTn id="34" dur="1" fill="hold">
                                          <p:stCondLst>
                                            <p:cond delay="1999"/>
                                          </p:stCondLst>
                                        </p:cTn>
                                        <p:tgtEl>
                                          <p:spTgt spid="77826">
                                            <p:txEl>
                                              <p:pRg st="4" end="4"/>
                                            </p:txEl>
                                          </p:spTgt>
                                        </p:tgtEl>
                                        <p:attrNameLst>
                                          <p:attrName>style.visibility</p:attrName>
                                        </p:attrNameLst>
                                      </p:cBhvr>
                                      <p:to>
                                        <p:strVal val="hidden"/>
                                      </p:to>
                                    </p:set>
                                  </p:childTnLst>
                                </p:cTn>
                              </p:par>
                            </p:childTnLst>
                          </p:cTn>
                        </p:par>
                        <p:par>
                          <p:cTn id="35" fill="hold">
                            <p:stCondLst>
                              <p:cond delay="28000"/>
                            </p:stCondLst>
                            <p:childTnLst>
                              <p:par>
                                <p:cTn id="36" presetID="3" presetClass="exit" presetSubtype="10" fill="hold" nodeType="afterEffect">
                                  <p:stCondLst>
                                    <p:cond delay="0"/>
                                  </p:stCondLst>
                                  <p:childTnLst>
                                    <p:animEffect transition="out" filter="blinds(horizontal)">
                                      <p:cBhvr>
                                        <p:cTn id="37" dur="2000"/>
                                        <p:tgtEl>
                                          <p:spTgt spid="77826">
                                            <p:txEl>
                                              <p:pRg st="6" end="6"/>
                                            </p:txEl>
                                          </p:spTgt>
                                        </p:tgtEl>
                                      </p:cBhvr>
                                    </p:animEffect>
                                    <p:set>
                                      <p:cBhvr>
                                        <p:cTn id="38" dur="1" fill="hold">
                                          <p:stCondLst>
                                            <p:cond delay="1999"/>
                                          </p:stCondLst>
                                        </p:cTn>
                                        <p:tgtEl>
                                          <p:spTgt spid="77826">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a:xfrm>
            <a:off x="0" y="0"/>
            <a:ext cx="9144000" cy="6858000"/>
          </a:xfrm>
        </p:spPr>
        <p:txBody>
          <a:bodyPr/>
          <a:lstStyle/>
          <a:p>
            <a:pPr>
              <a:lnSpc>
                <a:spcPct val="80000"/>
              </a:lnSpc>
              <a:buFontTx/>
              <a:buNone/>
            </a:pPr>
            <a:endParaRPr lang="en-US" sz="1600" i="1" dirty="0">
              <a:latin typeface="Times New Roman" pitchFamily="18" charset="0"/>
            </a:endParaRPr>
          </a:p>
          <a:p>
            <a:pPr>
              <a:lnSpc>
                <a:spcPct val="80000"/>
              </a:lnSpc>
              <a:buFontTx/>
              <a:buNone/>
            </a:pPr>
            <a:endParaRPr lang="en-US" sz="2000" i="1" dirty="0"/>
          </a:p>
          <a:p>
            <a:pPr>
              <a:lnSpc>
                <a:spcPct val="80000"/>
              </a:lnSpc>
              <a:buFontTx/>
              <a:buNone/>
            </a:pPr>
            <a:r>
              <a:rPr lang="el-GR" sz="2000" b="1" dirty="0">
                <a:latin typeface="Times New Roman" pitchFamily="18" charset="0"/>
              </a:rPr>
              <a:t>	</a:t>
            </a:r>
            <a:r>
              <a:rPr lang="el-GR" sz="2000" b="1" i="1" u="sng" dirty="0">
                <a:latin typeface="Times New Roman" pitchFamily="18" charset="0"/>
              </a:rPr>
              <a:t>Έλεγχος.</a:t>
            </a:r>
            <a:r>
              <a:rPr lang="el-GR" sz="2000" dirty="0">
                <a:latin typeface="Times New Roman" pitchFamily="18" charset="0"/>
              </a:rPr>
              <a:t> Μια επιχείρηση ελέγχει ένα περιουσιακό στοιχείο όταν έχει τη δύναµη να λαµβάνει τα µελλοντικά οικονοµικά οφέλη που απορρέουν από το άϋλο περιουσιακό στοιχείο και, επί πλέον, µπορεί να απαγορεύει την πρόσβαση άλλων σε αυτά τα οφέλη (Δ.Λ.Π. 38). </a:t>
            </a:r>
          </a:p>
          <a:p>
            <a:pPr>
              <a:lnSpc>
                <a:spcPct val="80000"/>
              </a:lnSpc>
              <a:buFontTx/>
              <a:buNone/>
            </a:pPr>
            <a:endParaRPr lang="el-GR" sz="2000" b="1" dirty="0">
              <a:latin typeface="Times New Roman" pitchFamily="18" charset="0"/>
            </a:endParaRPr>
          </a:p>
          <a:p>
            <a:pPr>
              <a:lnSpc>
                <a:spcPct val="80000"/>
              </a:lnSpc>
              <a:buFontTx/>
              <a:buNone/>
            </a:pPr>
            <a:r>
              <a:rPr lang="el-GR" sz="2000" b="1" dirty="0">
                <a:latin typeface="Times New Roman" pitchFamily="18" charset="0"/>
              </a:rPr>
              <a:t>	</a:t>
            </a:r>
            <a:r>
              <a:rPr lang="el-GR" sz="2000" b="1" i="1" u="sng" dirty="0">
                <a:latin typeface="Times New Roman" pitchFamily="18" charset="0"/>
              </a:rPr>
              <a:t>Μελλοντικά οικονοµικά οφέλη.</a:t>
            </a:r>
            <a:r>
              <a:rPr lang="el-GR" sz="2000" dirty="0">
                <a:latin typeface="Times New Roman" pitchFamily="18" charset="0"/>
              </a:rPr>
              <a:t> Τα µελλοντικά οικονοµικά οφέλη που απορρέουν από ένα άϋλο περιουσιακό στοιχείο µπορεί να περιλαµβάνουν  έσοδα από την πώληση προϊόντων ή υπηρεσιών, εξοικονόµιση κόστους ή άλλα οφέλη που προέρχονται από τη χρήση του περιουσιακού στοιχείου από την επιχείρηση π.χ. η χρήση της πνευµατικής ιδιοκτησίας σε µια παραγωγική διαδικασία (Κnow How) µπορεί να µειώσει τις µελλοντικές δαπάνες παραγωγής παρά να αυξήσει τα µελλοντικά έσοδα. </a:t>
            </a:r>
          </a:p>
          <a:p>
            <a:pPr>
              <a:lnSpc>
                <a:spcPct val="80000"/>
              </a:lnSpc>
              <a:buFontTx/>
              <a:buNone/>
            </a:pPr>
            <a:endParaRPr lang="el-GR" sz="2000" b="1" dirty="0">
              <a:latin typeface="Times New Roman" pitchFamily="18" charset="0"/>
            </a:endParaRPr>
          </a:p>
          <a:p>
            <a:pPr>
              <a:lnSpc>
                <a:spcPct val="80000"/>
              </a:lnSpc>
              <a:buFontTx/>
              <a:buNone/>
            </a:pPr>
            <a:r>
              <a:rPr lang="el-GR" sz="2000" b="1" dirty="0">
                <a:latin typeface="Times New Roman" pitchFamily="18" charset="0"/>
              </a:rPr>
              <a:t>	</a:t>
            </a:r>
            <a:r>
              <a:rPr lang="el-GR" sz="2000" b="1" i="1" u="sng" dirty="0" smtClean="0">
                <a:latin typeface="Times New Roman" pitchFamily="18" charset="0"/>
              </a:rPr>
              <a:t>Άυλα </a:t>
            </a:r>
            <a:r>
              <a:rPr lang="el-GR" sz="2000" b="1" i="1" u="sng" dirty="0">
                <a:latin typeface="Times New Roman" pitchFamily="18" charset="0"/>
              </a:rPr>
              <a:t>περιουσιακά στοιχεία συµπεριλαµβανόµενα σε ενσώµατα περιουσιακά στοιχεία.</a:t>
            </a:r>
            <a:r>
              <a:rPr lang="el-GR" sz="2000" dirty="0">
                <a:latin typeface="Times New Roman" pitchFamily="18" charset="0"/>
              </a:rPr>
              <a:t> Μερικά άυλα περιουσιακά στοιχεία µπορεί να περιλαµβάνονται µέσα ή πάνω σε ένα φυσικό ενσώµατο υλικό π.χ. ένα Compact Disc (στην περίπτωση του ηλεκτρονικού λογισµικού). Κατά τον προσδιορισµό εάν ένα περιουσιακό στοιχείο το οποίο ενσωµατώνει αµφότερα (υλικά και άϋλα περιουσιακά στοιχεία) πρέπει να καταχωρηθεί στις ενσώµατες ακινητοποιήσεις ή στα άϋλα περιουσιακά στοιχεία, απαιτείται κρίση για να εκτιµηθεί ποιο στοιχείο είναι περισσότερο ουσιαστικό (Δ.Λ.Π. 38).</a:t>
            </a:r>
          </a:p>
          <a:p>
            <a:pPr>
              <a:lnSpc>
                <a:spcPct val="80000"/>
              </a:lnSpc>
              <a:buFontTx/>
              <a:buNone/>
            </a:pPr>
            <a:r>
              <a:rPr lang="el-GR" sz="2000" dirty="0">
                <a:latin typeface="Times New Roman" pitchFamily="18" charset="0"/>
              </a:rPr>
              <a:t>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6802">
                                            <p:txEl>
                                              <p:pRg st="2" end="2"/>
                                            </p:txEl>
                                          </p:spTgt>
                                        </p:tgtEl>
                                        <p:attrNameLst>
                                          <p:attrName>style.visibility</p:attrName>
                                        </p:attrNameLst>
                                      </p:cBhvr>
                                      <p:to>
                                        <p:strVal val="visible"/>
                                      </p:to>
                                    </p:set>
                                    <p:anim calcmode="lin" valueType="num">
                                      <p:cBhvr additive="base">
                                        <p:cTn id="7" dur="2000" fill="hold"/>
                                        <p:tgtEl>
                                          <p:spTgt spid="76802">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6802">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76802">
                                            <p:txEl>
                                              <p:pRg st="4" end="4"/>
                                            </p:txEl>
                                          </p:spTgt>
                                        </p:tgtEl>
                                        <p:attrNameLst>
                                          <p:attrName>style.visibility</p:attrName>
                                        </p:attrNameLst>
                                      </p:cBhvr>
                                      <p:to>
                                        <p:strVal val="visible"/>
                                      </p:to>
                                    </p:set>
                                    <p:anim calcmode="lin" valueType="num">
                                      <p:cBhvr additive="base">
                                        <p:cTn id="12" dur="2000" fill="hold"/>
                                        <p:tgtEl>
                                          <p:spTgt spid="76802">
                                            <p:txEl>
                                              <p:pRg st="4" end="4"/>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76802">
                                            <p:txEl>
                                              <p:pRg st="4" end="4"/>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76802">
                                            <p:txEl>
                                              <p:pRg st="6" end="6"/>
                                            </p:txEl>
                                          </p:spTgt>
                                        </p:tgtEl>
                                        <p:attrNameLst>
                                          <p:attrName>style.visibility</p:attrName>
                                        </p:attrNameLst>
                                      </p:cBhvr>
                                      <p:to>
                                        <p:strVal val="visible"/>
                                      </p:to>
                                    </p:set>
                                    <p:anim calcmode="lin" valueType="num">
                                      <p:cBhvr additive="base">
                                        <p:cTn id="17" dur="2000" fill="hold"/>
                                        <p:tgtEl>
                                          <p:spTgt spid="76802">
                                            <p:txEl>
                                              <p:pRg st="6" end="6"/>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76802">
                                            <p:txEl>
                                              <p:pRg st="6" end="6"/>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3" presetClass="exit" presetSubtype="10" fill="hold" nodeType="afterEffect">
                                  <p:stCondLst>
                                    <p:cond delay="8000"/>
                                  </p:stCondLst>
                                  <p:childTnLst>
                                    <p:animEffect transition="out" filter="blinds(horizontal)">
                                      <p:cBhvr>
                                        <p:cTn id="21" dur="2000"/>
                                        <p:tgtEl>
                                          <p:spTgt spid="76802">
                                            <p:txEl>
                                              <p:pRg st="2" end="2"/>
                                            </p:txEl>
                                          </p:spTgt>
                                        </p:tgtEl>
                                      </p:cBhvr>
                                    </p:animEffect>
                                    <p:set>
                                      <p:cBhvr>
                                        <p:cTn id="22" dur="1" fill="hold">
                                          <p:stCondLst>
                                            <p:cond delay="1999"/>
                                          </p:stCondLst>
                                        </p:cTn>
                                        <p:tgtEl>
                                          <p:spTgt spid="76802">
                                            <p:txEl>
                                              <p:pRg st="2" end="2"/>
                                            </p:txEl>
                                          </p:spTgt>
                                        </p:tgtEl>
                                        <p:attrNameLst>
                                          <p:attrName>style.visibility</p:attrName>
                                        </p:attrNameLst>
                                      </p:cBhvr>
                                      <p:to>
                                        <p:strVal val="hidden"/>
                                      </p:to>
                                    </p:set>
                                  </p:childTnLst>
                                </p:cTn>
                              </p:par>
                            </p:childTnLst>
                          </p:cTn>
                        </p:par>
                        <p:par>
                          <p:cTn id="23" fill="hold">
                            <p:stCondLst>
                              <p:cond delay="16000"/>
                            </p:stCondLst>
                            <p:childTnLst>
                              <p:par>
                                <p:cTn id="24" presetID="3" presetClass="exit" presetSubtype="10" fill="hold" nodeType="afterEffect">
                                  <p:stCondLst>
                                    <p:cond delay="0"/>
                                  </p:stCondLst>
                                  <p:childTnLst>
                                    <p:animEffect transition="out" filter="blinds(horizontal)">
                                      <p:cBhvr>
                                        <p:cTn id="25" dur="2000"/>
                                        <p:tgtEl>
                                          <p:spTgt spid="76802">
                                            <p:txEl>
                                              <p:pRg st="4" end="4"/>
                                            </p:txEl>
                                          </p:spTgt>
                                        </p:tgtEl>
                                      </p:cBhvr>
                                    </p:animEffect>
                                    <p:set>
                                      <p:cBhvr>
                                        <p:cTn id="26" dur="1" fill="hold">
                                          <p:stCondLst>
                                            <p:cond delay="1999"/>
                                          </p:stCondLst>
                                        </p:cTn>
                                        <p:tgtEl>
                                          <p:spTgt spid="76802">
                                            <p:txEl>
                                              <p:pRg st="4" end="4"/>
                                            </p:txEl>
                                          </p:spTgt>
                                        </p:tgtEl>
                                        <p:attrNameLst>
                                          <p:attrName>style.visibility</p:attrName>
                                        </p:attrNameLst>
                                      </p:cBhvr>
                                      <p:to>
                                        <p:strVal val="hidden"/>
                                      </p:to>
                                    </p:set>
                                  </p:childTnLst>
                                </p:cTn>
                              </p:par>
                            </p:childTnLst>
                          </p:cTn>
                        </p:par>
                        <p:par>
                          <p:cTn id="27" fill="hold">
                            <p:stCondLst>
                              <p:cond delay="18000"/>
                            </p:stCondLst>
                            <p:childTnLst>
                              <p:par>
                                <p:cTn id="28" presetID="3" presetClass="exit" presetSubtype="10" fill="hold" nodeType="afterEffect">
                                  <p:stCondLst>
                                    <p:cond delay="0"/>
                                  </p:stCondLst>
                                  <p:childTnLst>
                                    <p:animEffect transition="out" filter="blinds(horizontal)">
                                      <p:cBhvr>
                                        <p:cTn id="29" dur="2000"/>
                                        <p:tgtEl>
                                          <p:spTgt spid="76802">
                                            <p:txEl>
                                              <p:pRg st="6" end="6"/>
                                            </p:txEl>
                                          </p:spTgt>
                                        </p:tgtEl>
                                      </p:cBhvr>
                                    </p:animEffect>
                                    <p:set>
                                      <p:cBhvr>
                                        <p:cTn id="30" dur="1" fill="hold">
                                          <p:stCondLst>
                                            <p:cond delay="1999"/>
                                          </p:stCondLst>
                                        </p:cTn>
                                        <p:tgtEl>
                                          <p:spTgt spid="76802">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5" name="Text Box 47"/>
          <p:cNvSpPr txBox="1">
            <a:spLocks noChangeArrowheads="1"/>
          </p:cNvSpPr>
          <p:nvPr/>
        </p:nvSpPr>
        <p:spPr bwMode="auto">
          <a:xfrm>
            <a:off x="152400" y="1524000"/>
            <a:ext cx="3292475" cy="2298700"/>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800" b="1" u="sng" dirty="0">
                <a:solidFill>
                  <a:schemeClr val="bg1"/>
                </a:solidFill>
              </a:rPr>
              <a:t>ΔΡΑΣΤΗΡΙΟΤΗΤΕΣ</a:t>
            </a:r>
            <a:br>
              <a:rPr lang="el-GR" altLang="el-GR" sz="1800" b="1" u="sng" dirty="0">
                <a:solidFill>
                  <a:schemeClr val="bg1"/>
                </a:solidFill>
              </a:rPr>
            </a:br>
            <a:r>
              <a:rPr lang="el-GR" altLang="el-GR" sz="1800" b="1" u="sng" dirty="0">
                <a:solidFill>
                  <a:schemeClr val="bg1"/>
                </a:solidFill>
              </a:rPr>
              <a:t>ΕΤΑΙΡΕΙΑΣ</a:t>
            </a:r>
            <a:endParaRPr lang="el-GR" altLang="el-GR" sz="1800" b="1" dirty="0">
              <a:solidFill>
                <a:schemeClr val="bg1"/>
              </a:solidFill>
            </a:endParaRPr>
          </a:p>
          <a:p>
            <a:endParaRPr lang="el-GR" altLang="el-GR" sz="1800" b="1" dirty="0">
              <a:solidFill>
                <a:schemeClr val="bg1"/>
              </a:solidFill>
            </a:endParaRPr>
          </a:p>
          <a:p>
            <a:r>
              <a:rPr lang="el-GR" altLang="el-GR" sz="1800" b="1" dirty="0">
                <a:solidFill>
                  <a:schemeClr val="bg1"/>
                </a:solidFill>
              </a:rPr>
              <a:t>(ΣΥΝΘΕΣΗ </a:t>
            </a:r>
            <a:r>
              <a:rPr lang="el-GR" altLang="el-GR" sz="1800" b="1" dirty="0" smtClean="0">
                <a:solidFill>
                  <a:schemeClr val="bg1"/>
                </a:solidFill>
              </a:rPr>
              <a:t>ΠΡΑΓΜΑΤΙΚΩΝ</a:t>
            </a:r>
            <a:endParaRPr lang="el-GR" altLang="el-GR" sz="1800" b="1" dirty="0">
              <a:solidFill>
                <a:schemeClr val="bg1"/>
              </a:solidFill>
            </a:endParaRPr>
          </a:p>
          <a:p>
            <a:r>
              <a:rPr lang="el-GR" altLang="el-GR" sz="1800" b="1" dirty="0">
                <a:solidFill>
                  <a:schemeClr val="bg1"/>
                </a:solidFill>
              </a:rPr>
              <a:t> ΣΤΟΙΧΕΙΩΝ </a:t>
            </a:r>
            <a:r>
              <a:rPr lang="el-GR" altLang="el-GR" sz="1800" b="1" dirty="0" smtClean="0">
                <a:solidFill>
                  <a:schemeClr val="bg1"/>
                </a:solidFill>
              </a:rPr>
              <a:t>ΕΝΕΡΓΗΤΙΚΟΥ </a:t>
            </a:r>
            <a:endParaRPr lang="el-GR" altLang="el-GR" sz="1800" b="1" dirty="0">
              <a:solidFill>
                <a:schemeClr val="bg1"/>
              </a:solidFill>
            </a:endParaRPr>
          </a:p>
          <a:p>
            <a:r>
              <a:rPr lang="el-GR" altLang="el-GR" sz="1800" b="1" dirty="0">
                <a:solidFill>
                  <a:schemeClr val="bg1"/>
                </a:solidFill>
              </a:rPr>
              <a:t>ΠΟΥ ΧΡΗΣΙΜΟΠΟΙΟΥΝΤΑΙ)</a:t>
            </a:r>
          </a:p>
          <a:p>
            <a:endParaRPr lang="el-GR" altLang="el-GR" sz="1800" dirty="0">
              <a:solidFill>
                <a:schemeClr val="bg1"/>
              </a:solidFill>
            </a:endParaRPr>
          </a:p>
          <a:p>
            <a:endParaRPr lang="el-GR" altLang="el-GR" sz="1800" dirty="0">
              <a:solidFill>
                <a:schemeClr val="bg1"/>
              </a:solidFill>
            </a:endParaRPr>
          </a:p>
        </p:txBody>
      </p:sp>
      <p:sp>
        <p:nvSpPr>
          <p:cNvPr id="2096" name="Text Box 48"/>
          <p:cNvSpPr txBox="1">
            <a:spLocks noChangeArrowheads="1"/>
          </p:cNvSpPr>
          <p:nvPr/>
        </p:nvSpPr>
        <p:spPr bwMode="auto">
          <a:xfrm>
            <a:off x="5824921" y="1524000"/>
            <a:ext cx="3274935" cy="2308324"/>
          </a:xfrm>
          <a:prstGeom prst="rect">
            <a:avLst/>
          </a:prstGeom>
          <a:solidFill>
            <a:srgbClr val="FF66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l-GR" sz="1800" b="1" u="sng" dirty="0">
                <a:solidFill>
                  <a:srgbClr val="002060"/>
                </a:solidFill>
              </a:rPr>
              <a:t>ΑΓΟΡΕΣ</a:t>
            </a:r>
            <a:br>
              <a:rPr lang="el-GR" altLang="el-GR" sz="1800" b="1" u="sng" dirty="0">
                <a:solidFill>
                  <a:srgbClr val="002060"/>
                </a:solidFill>
              </a:rPr>
            </a:br>
            <a:r>
              <a:rPr lang="el-GR" altLang="el-GR" sz="1800" b="1" u="sng" dirty="0">
                <a:solidFill>
                  <a:srgbClr val="002060"/>
                </a:solidFill>
              </a:rPr>
              <a:t>ΚΕΦΑΛΑΙΟΥ</a:t>
            </a:r>
            <a:endParaRPr lang="el-GR" altLang="el-GR" sz="1800" b="1" dirty="0">
              <a:solidFill>
                <a:srgbClr val="002060"/>
              </a:solidFill>
            </a:endParaRPr>
          </a:p>
          <a:p>
            <a:pPr algn="just"/>
            <a:endParaRPr lang="el-GR" altLang="el-GR" sz="1800" b="1" dirty="0">
              <a:solidFill>
                <a:srgbClr val="002060"/>
              </a:solidFill>
            </a:endParaRPr>
          </a:p>
          <a:p>
            <a:pPr algn="just"/>
            <a:r>
              <a:rPr lang="el-GR" altLang="el-GR" sz="1800" b="1" dirty="0">
                <a:solidFill>
                  <a:srgbClr val="002060"/>
                </a:solidFill>
              </a:rPr>
              <a:t>(ΕΠΕΝΔΥΤΕΣ, </a:t>
            </a:r>
            <a:r>
              <a:rPr lang="el-GR" altLang="el-GR" sz="1800" b="1" dirty="0" smtClean="0">
                <a:solidFill>
                  <a:srgbClr val="002060"/>
                </a:solidFill>
              </a:rPr>
              <a:t>ΚΑΤΟΧΟΙ </a:t>
            </a:r>
            <a:endParaRPr lang="el-GR" altLang="el-GR" sz="1800" b="1" dirty="0">
              <a:solidFill>
                <a:srgbClr val="002060"/>
              </a:solidFill>
            </a:endParaRPr>
          </a:p>
          <a:p>
            <a:pPr algn="just"/>
            <a:r>
              <a:rPr lang="el-GR" altLang="el-GR" sz="1800" b="1" dirty="0">
                <a:solidFill>
                  <a:srgbClr val="002060"/>
                </a:solidFill>
              </a:rPr>
              <a:t>ΧΡΗΜΑΤΟΟΙΚΟΝΟΜΙΚΩΝ</a:t>
            </a:r>
          </a:p>
          <a:p>
            <a:pPr algn="just"/>
            <a:r>
              <a:rPr lang="el-GR" altLang="el-GR" sz="1800" b="1" dirty="0">
                <a:solidFill>
                  <a:srgbClr val="002060"/>
                </a:solidFill>
              </a:rPr>
              <a:t>ΣΤΟΙΧΕΙΩΝ ΕΝΕΡΓΗΤΙΚΟΥ)</a:t>
            </a:r>
          </a:p>
          <a:p>
            <a:pPr algn="just"/>
            <a:endParaRPr lang="el-GR" altLang="el-GR" sz="1800" b="1" dirty="0"/>
          </a:p>
          <a:p>
            <a:endParaRPr lang="el-GR" altLang="el-GR" sz="1800" dirty="0"/>
          </a:p>
        </p:txBody>
      </p:sp>
      <p:sp>
        <p:nvSpPr>
          <p:cNvPr id="2097" name="Text Box 49"/>
          <p:cNvSpPr txBox="1">
            <a:spLocks noChangeArrowheads="1"/>
          </p:cNvSpPr>
          <p:nvPr/>
        </p:nvSpPr>
        <p:spPr bwMode="auto">
          <a:xfrm>
            <a:off x="0" y="90488"/>
            <a:ext cx="9143999"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l-GR" sz="2400" b="1" dirty="0" smtClean="0">
                <a:solidFill>
                  <a:srgbClr val="0000CC"/>
                </a:solidFill>
              </a:rPr>
              <a:t>Ο ΡΟΛΟΣ  ΤΟΥ  </a:t>
            </a:r>
            <a:r>
              <a:rPr lang="en-US" altLang="el-GR" sz="2400" b="1" dirty="0" smtClean="0">
                <a:solidFill>
                  <a:srgbClr val="0000CC"/>
                </a:solidFill>
              </a:rPr>
              <a:t>C.E.O.</a:t>
            </a:r>
            <a:endParaRPr lang="el-GR" altLang="el-GR" sz="2400" b="1" dirty="0">
              <a:solidFill>
                <a:srgbClr val="0000CC"/>
              </a:solidFill>
            </a:endParaRPr>
          </a:p>
          <a:p>
            <a:pPr algn="ctr"/>
            <a:r>
              <a:rPr lang="el-GR" altLang="el-GR" sz="2400" b="1" dirty="0" smtClean="0">
                <a:solidFill>
                  <a:srgbClr val="0000CC"/>
                </a:solidFill>
              </a:rPr>
              <a:t>ΤΑΜΕΙΑΚΕΣ </a:t>
            </a:r>
            <a:r>
              <a:rPr lang="el-GR" altLang="el-GR" sz="2400" b="1" dirty="0">
                <a:solidFill>
                  <a:srgbClr val="0000CC"/>
                </a:solidFill>
              </a:rPr>
              <a:t>ΡΟΕΣ ΜΕΤΑΞΥ ΕΠΕΝΔΥΤΩΝ ΚΑΙ </a:t>
            </a:r>
            <a:r>
              <a:rPr lang="el-GR" altLang="el-GR" sz="2400" b="1" dirty="0" smtClean="0">
                <a:solidFill>
                  <a:srgbClr val="0000CC"/>
                </a:solidFill>
              </a:rPr>
              <a:t>ΛΕΙΤΟΥΡΓΙΩΝ</a:t>
            </a:r>
            <a:endParaRPr lang="el-GR" altLang="el-GR" sz="2400" b="1" dirty="0"/>
          </a:p>
        </p:txBody>
      </p:sp>
      <p:sp>
        <p:nvSpPr>
          <p:cNvPr id="2098" name="Rectangle 50"/>
          <p:cNvSpPr>
            <a:spLocks noChangeArrowheads="1"/>
          </p:cNvSpPr>
          <p:nvPr/>
        </p:nvSpPr>
        <p:spPr bwMode="auto">
          <a:xfrm>
            <a:off x="4038600" y="1524000"/>
            <a:ext cx="990600" cy="2362200"/>
          </a:xfrm>
          <a:prstGeom prst="rect">
            <a:avLst/>
          </a:prstGeom>
          <a:solidFill>
            <a:srgbClr val="FFCC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l-GR" sz="2200" b="1" dirty="0" smtClean="0">
                <a:solidFill>
                  <a:srgbClr val="0000FF"/>
                </a:solidFill>
              </a:rPr>
              <a:t>C.E.O.</a:t>
            </a:r>
            <a:endParaRPr lang="el-GR" altLang="el-GR" sz="2200" b="1" dirty="0">
              <a:solidFill>
                <a:srgbClr val="0000FF"/>
              </a:solidFill>
            </a:endParaRPr>
          </a:p>
        </p:txBody>
      </p:sp>
      <p:sp>
        <p:nvSpPr>
          <p:cNvPr id="2099" name="Line 51"/>
          <p:cNvSpPr>
            <a:spLocks noChangeShapeType="1"/>
          </p:cNvSpPr>
          <p:nvPr/>
        </p:nvSpPr>
        <p:spPr bwMode="auto">
          <a:xfrm flipH="1">
            <a:off x="5029200" y="1752600"/>
            <a:ext cx="8382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00" name="Line 52"/>
          <p:cNvSpPr>
            <a:spLocks noChangeShapeType="1"/>
          </p:cNvSpPr>
          <p:nvPr/>
        </p:nvSpPr>
        <p:spPr bwMode="auto">
          <a:xfrm flipH="1">
            <a:off x="3429000" y="1752600"/>
            <a:ext cx="6096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01" name="Line 53"/>
          <p:cNvSpPr>
            <a:spLocks noChangeShapeType="1"/>
          </p:cNvSpPr>
          <p:nvPr/>
        </p:nvSpPr>
        <p:spPr bwMode="auto">
          <a:xfrm>
            <a:off x="3429000" y="3581400"/>
            <a:ext cx="6096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02" name="Line 54"/>
          <p:cNvSpPr>
            <a:spLocks noChangeShapeType="1"/>
          </p:cNvSpPr>
          <p:nvPr/>
        </p:nvSpPr>
        <p:spPr bwMode="auto">
          <a:xfrm>
            <a:off x="5029200" y="3505200"/>
            <a:ext cx="8382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03" name="Line 55"/>
          <p:cNvSpPr>
            <a:spLocks noChangeShapeType="1"/>
          </p:cNvSpPr>
          <p:nvPr/>
        </p:nvSpPr>
        <p:spPr bwMode="auto">
          <a:xfrm>
            <a:off x="5029200" y="3124200"/>
            <a:ext cx="3048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04" name="Line 56"/>
          <p:cNvSpPr>
            <a:spLocks noChangeShapeType="1"/>
          </p:cNvSpPr>
          <p:nvPr/>
        </p:nvSpPr>
        <p:spPr bwMode="auto">
          <a:xfrm flipH="1">
            <a:off x="5029200" y="2133600"/>
            <a:ext cx="3048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05" name="Line 57"/>
          <p:cNvSpPr>
            <a:spLocks noChangeShapeType="1"/>
          </p:cNvSpPr>
          <p:nvPr/>
        </p:nvSpPr>
        <p:spPr bwMode="auto">
          <a:xfrm flipV="1">
            <a:off x="5334000" y="2133600"/>
            <a:ext cx="0" cy="990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06" name="Text Box 58"/>
          <p:cNvSpPr txBox="1">
            <a:spLocks noChangeArrowheads="1"/>
          </p:cNvSpPr>
          <p:nvPr/>
        </p:nvSpPr>
        <p:spPr bwMode="auto">
          <a:xfrm>
            <a:off x="5318125" y="1181100"/>
            <a:ext cx="450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1800" dirty="0"/>
              <a:t>(1)</a:t>
            </a:r>
          </a:p>
        </p:txBody>
      </p:sp>
      <p:sp>
        <p:nvSpPr>
          <p:cNvPr id="2107" name="Text Box 59"/>
          <p:cNvSpPr txBox="1">
            <a:spLocks noChangeArrowheads="1"/>
          </p:cNvSpPr>
          <p:nvPr/>
        </p:nvSpPr>
        <p:spPr bwMode="auto">
          <a:xfrm>
            <a:off x="3657600" y="1143000"/>
            <a:ext cx="450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1800" dirty="0"/>
              <a:t>(2)</a:t>
            </a:r>
          </a:p>
        </p:txBody>
      </p:sp>
      <p:sp>
        <p:nvSpPr>
          <p:cNvPr id="2108" name="Text Box 60"/>
          <p:cNvSpPr txBox="1">
            <a:spLocks noChangeArrowheads="1"/>
          </p:cNvSpPr>
          <p:nvPr/>
        </p:nvSpPr>
        <p:spPr bwMode="auto">
          <a:xfrm>
            <a:off x="3565525" y="3848100"/>
            <a:ext cx="450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1800" dirty="0"/>
              <a:t>(3)</a:t>
            </a:r>
          </a:p>
        </p:txBody>
      </p:sp>
      <p:sp>
        <p:nvSpPr>
          <p:cNvPr id="2110" name="Text Box 62"/>
          <p:cNvSpPr txBox="1">
            <a:spLocks noChangeArrowheads="1"/>
          </p:cNvSpPr>
          <p:nvPr/>
        </p:nvSpPr>
        <p:spPr bwMode="auto">
          <a:xfrm>
            <a:off x="5318125" y="3848100"/>
            <a:ext cx="46679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1800" dirty="0"/>
              <a:t>(</a:t>
            </a:r>
            <a:r>
              <a:rPr lang="el-GR" altLang="el-GR" sz="1800" dirty="0" smtClean="0"/>
              <a:t>4)</a:t>
            </a:r>
            <a:endParaRPr lang="el-GR" altLang="el-GR" sz="1800" dirty="0"/>
          </a:p>
        </p:txBody>
      </p:sp>
      <p:sp>
        <p:nvSpPr>
          <p:cNvPr id="2111" name="Text Box 63"/>
          <p:cNvSpPr txBox="1">
            <a:spLocks noChangeArrowheads="1"/>
          </p:cNvSpPr>
          <p:nvPr/>
        </p:nvSpPr>
        <p:spPr bwMode="auto">
          <a:xfrm>
            <a:off x="152400" y="4365104"/>
            <a:ext cx="8763000" cy="2123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l-GR" altLang="el-GR" sz="2000" b="1" dirty="0">
                <a:solidFill>
                  <a:srgbClr val="FFFF00"/>
                </a:solidFill>
              </a:rPr>
              <a:t>(</a:t>
            </a:r>
            <a:r>
              <a:rPr lang="el-GR" altLang="el-GR" sz="2200" b="1" dirty="0" smtClean="0">
                <a:solidFill>
                  <a:srgbClr val="FFFF00"/>
                </a:solidFill>
              </a:rPr>
              <a:t>1)</a:t>
            </a:r>
            <a:r>
              <a:rPr lang="en-US" altLang="el-GR" sz="2200" b="1" dirty="0" smtClean="0">
                <a:solidFill>
                  <a:srgbClr val="FFFF00"/>
                </a:solidFill>
              </a:rPr>
              <a:t> </a:t>
            </a:r>
            <a:r>
              <a:rPr lang="el-GR" altLang="el-GR" sz="2200" b="1" dirty="0" smtClean="0">
                <a:solidFill>
                  <a:srgbClr val="FFFF00"/>
                </a:solidFill>
              </a:rPr>
              <a:t>Δημιουργία </a:t>
            </a:r>
            <a:r>
              <a:rPr lang="el-GR" altLang="el-GR" sz="2200" b="1" dirty="0">
                <a:solidFill>
                  <a:srgbClr val="FFFF00"/>
                </a:solidFill>
              </a:rPr>
              <a:t>ρευστότητας με την πώληση  χρηματοοικονομικών στοιχείων ενεργητικού σε </a:t>
            </a:r>
            <a:r>
              <a:rPr lang="el-GR" altLang="el-GR" sz="2200" b="1" dirty="0" smtClean="0">
                <a:solidFill>
                  <a:srgbClr val="FFFF00"/>
                </a:solidFill>
              </a:rPr>
              <a:t>επενδυτές</a:t>
            </a:r>
            <a:r>
              <a:rPr lang="en-US" altLang="el-GR" sz="2200" b="1" dirty="0" smtClean="0">
                <a:solidFill>
                  <a:srgbClr val="FFFF00"/>
                </a:solidFill>
              </a:rPr>
              <a:t>.</a:t>
            </a:r>
            <a:endParaRPr lang="el-GR" altLang="el-GR" sz="2200" b="1" dirty="0">
              <a:solidFill>
                <a:srgbClr val="FFFF00"/>
              </a:solidFill>
            </a:endParaRPr>
          </a:p>
          <a:p>
            <a:pPr algn="just"/>
            <a:r>
              <a:rPr lang="el-GR" altLang="el-GR" sz="2200" b="1" dirty="0">
                <a:solidFill>
                  <a:srgbClr val="FFFF00"/>
                </a:solidFill>
              </a:rPr>
              <a:t>(</a:t>
            </a:r>
            <a:r>
              <a:rPr lang="el-GR" altLang="el-GR" sz="2200" b="1" dirty="0" smtClean="0">
                <a:solidFill>
                  <a:srgbClr val="FFFF00"/>
                </a:solidFill>
              </a:rPr>
              <a:t>2)</a:t>
            </a:r>
            <a:r>
              <a:rPr lang="en-US" altLang="el-GR" sz="2200" b="1" dirty="0" smtClean="0">
                <a:solidFill>
                  <a:srgbClr val="FFFF00"/>
                </a:solidFill>
              </a:rPr>
              <a:t> </a:t>
            </a:r>
            <a:r>
              <a:rPr lang="el-GR" altLang="el-GR" sz="2200" b="1" dirty="0" smtClean="0">
                <a:solidFill>
                  <a:srgbClr val="FFFF00"/>
                </a:solidFill>
              </a:rPr>
              <a:t>Ρευστό </a:t>
            </a:r>
            <a:r>
              <a:rPr lang="el-GR" altLang="el-GR" sz="2200" b="1" dirty="0">
                <a:solidFill>
                  <a:srgbClr val="FFFF00"/>
                </a:solidFill>
              </a:rPr>
              <a:t>που επενδύεται στην εταιρεία για αγορά πραγματικών στοιχείων </a:t>
            </a:r>
            <a:r>
              <a:rPr lang="el-GR" altLang="el-GR" sz="2200" b="1" dirty="0" smtClean="0">
                <a:solidFill>
                  <a:srgbClr val="FFFF00"/>
                </a:solidFill>
              </a:rPr>
              <a:t>ενεργητικού</a:t>
            </a:r>
            <a:r>
              <a:rPr lang="en-US" altLang="el-GR" sz="2200" b="1" dirty="0" smtClean="0">
                <a:solidFill>
                  <a:srgbClr val="FFFF00"/>
                </a:solidFill>
              </a:rPr>
              <a:t>.</a:t>
            </a:r>
            <a:endParaRPr lang="el-GR" altLang="el-GR" sz="2200" b="1" dirty="0">
              <a:solidFill>
                <a:srgbClr val="FFFF00"/>
              </a:solidFill>
            </a:endParaRPr>
          </a:p>
          <a:p>
            <a:pPr algn="just"/>
            <a:r>
              <a:rPr lang="el-GR" altLang="el-GR" sz="2200" b="1" dirty="0">
                <a:solidFill>
                  <a:srgbClr val="FFFF00"/>
                </a:solidFill>
              </a:rPr>
              <a:t>(3) </a:t>
            </a:r>
            <a:r>
              <a:rPr lang="el-GR" altLang="el-GR" sz="2200" b="1" dirty="0" smtClean="0">
                <a:solidFill>
                  <a:srgbClr val="FFFF00"/>
                </a:solidFill>
              </a:rPr>
              <a:t> </a:t>
            </a:r>
            <a:r>
              <a:rPr lang="el-GR" altLang="el-GR" sz="2200" b="1" dirty="0">
                <a:solidFill>
                  <a:srgbClr val="FFFF00"/>
                </a:solidFill>
              </a:rPr>
              <a:t>Ρευστό που παράγεται από τις δραστηριότητες της </a:t>
            </a:r>
            <a:r>
              <a:rPr lang="el-GR" altLang="el-GR" sz="2200" b="1" dirty="0" smtClean="0">
                <a:solidFill>
                  <a:srgbClr val="FFFF00"/>
                </a:solidFill>
              </a:rPr>
              <a:t>εταιρείας. </a:t>
            </a:r>
            <a:endParaRPr lang="el-GR" altLang="el-GR" sz="2200" b="1" dirty="0">
              <a:solidFill>
                <a:srgbClr val="FFFF00"/>
              </a:solidFill>
            </a:endParaRPr>
          </a:p>
          <a:p>
            <a:pPr algn="just"/>
            <a:r>
              <a:rPr lang="el-GR" altLang="el-GR" sz="2200" b="1" dirty="0">
                <a:solidFill>
                  <a:srgbClr val="FFFF00"/>
                </a:solidFill>
              </a:rPr>
              <a:t>(</a:t>
            </a:r>
            <a:r>
              <a:rPr lang="el-GR" altLang="el-GR" sz="2200" b="1" dirty="0" smtClean="0">
                <a:solidFill>
                  <a:srgbClr val="FFFF00"/>
                </a:solidFill>
              </a:rPr>
              <a:t>4</a:t>
            </a:r>
            <a:r>
              <a:rPr lang="en-US" altLang="el-GR" sz="2200" b="1" dirty="0" smtClean="0">
                <a:solidFill>
                  <a:srgbClr val="FFFF00"/>
                </a:solidFill>
              </a:rPr>
              <a:t>)</a:t>
            </a:r>
            <a:r>
              <a:rPr lang="el-GR" altLang="el-GR" sz="2200" b="1" dirty="0" smtClean="0">
                <a:solidFill>
                  <a:srgbClr val="FFFF00"/>
                </a:solidFill>
              </a:rPr>
              <a:t> </a:t>
            </a:r>
            <a:r>
              <a:rPr lang="el-GR" altLang="el-GR" sz="2200" b="1" dirty="0">
                <a:solidFill>
                  <a:srgbClr val="FFFF00"/>
                </a:solidFill>
              </a:rPr>
              <a:t>Ρευστό που </a:t>
            </a:r>
            <a:r>
              <a:rPr lang="el-GR" altLang="el-GR" sz="2200" b="1" dirty="0" smtClean="0">
                <a:solidFill>
                  <a:srgbClr val="FFFF00"/>
                </a:solidFill>
              </a:rPr>
              <a:t>επανεπενδύεται και </a:t>
            </a:r>
            <a:r>
              <a:rPr lang="el-GR" altLang="el-GR" sz="2200" b="1" dirty="0">
                <a:solidFill>
                  <a:srgbClr val="FFFF00"/>
                </a:solidFill>
              </a:rPr>
              <a:t>επιστρέφει στους </a:t>
            </a:r>
            <a:r>
              <a:rPr lang="el-GR" altLang="el-GR" sz="2200" b="1" dirty="0" smtClean="0">
                <a:solidFill>
                  <a:srgbClr val="FFFF00"/>
                </a:solidFill>
              </a:rPr>
              <a:t>επενδυτές.</a:t>
            </a:r>
            <a:endParaRPr lang="el-GR" altLang="el-GR" sz="2200" b="1" dirty="0">
              <a:solidFill>
                <a:srgbClr val="FFFF00"/>
              </a:solidFill>
            </a:endParaRPr>
          </a:p>
        </p:txBody>
      </p:sp>
    </p:spTree>
    <p:extLst>
      <p:ext uri="{BB962C8B-B14F-4D97-AF65-F5344CB8AC3E}">
        <p14:creationId xmlns="" xmlns:p14="http://schemas.microsoft.com/office/powerpoint/2010/main" val="1068810871"/>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0" y="0"/>
            <a:ext cx="9144000" cy="6858000"/>
          </a:xfrm>
        </p:spPr>
        <p:txBody>
          <a:bodyPr/>
          <a:lstStyle/>
          <a:p>
            <a:pPr>
              <a:lnSpc>
                <a:spcPct val="80000"/>
              </a:lnSpc>
              <a:buFontTx/>
              <a:buNone/>
            </a:pPr>
            <a:endParaRPr lang="en-US" sz="1600" i="1" dirty="0">
              <a:latin typeface="Times New Roman" pitchFamily="18" charset="0"/>
            </a:endParaRPr>
          </a:p>
          <a:p>
            <a:pPr>
              <a:lnSpc>
                <a:spcPct val="80000"/>
              </a:lnSpc>
              <a:buFontTx/>
              <a:buNone/>
            </a:pPr>
            <a:endParaRPr lang="en-US" sz="2000" i="1" dirty="0"/>
          </a:p>
          <a:p>
            <a:pPr algn="ctr">
              <a:lnSpc>
                <a:spcPct val="80000"/>
              </a:lnSpc>
              <a:buFontTx/>
              <a:buNone/>
            </a:pPr>
            <a:r>
              <a:rPr lang="el-GR" sz="2000" dirty="0">
                <a:latin typeface="Times New Roman" pitchFamily="18" charset="0"/>
              </a:rPr>
              <a:t>	</a:t>
            </a:r>
            <a:r>
              <a:rPr lang="el-GR" sz="2400" b="1" u="sng" dirty="0">
                <a:latin typeface="Times New Roman" pitchFamily="18" charset="0"/>
              </a:rPr>
              <a:t>Αρχική καταχώρηση </a:t>
            </a:r>
            <a:r>
              <a:rPr lang="el-GR" sz="2400" b="1" u="sng" dirty="0" smtClean="0">
                <a:latin typeface="Times New Roman" pitchFamily="18" charset="0"/>
              </a:rPr>
              <a:t>άυλου </a:t>
            </a:r>
            <a:r>
              <a:rPr lang="el-GR" sz="2400" b="1" u="sng" dirty="0">
                <a:latin typeface="Times New Roman" pitchFamily="18" charset="0"/>
              </a:rPr>
              <a:t>περιουσιακού στοιχείου</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Στους λογαριασµούς των </a:t>
            </a:r>
            <a:r>
              <a:rPr lang="el-GR" sz="2000" dirty="0" smtClean="0">
                <a:latin typeface="Times New Roman" pitchFamily="18" charset="0"/>
              </a:rPr>
              <a:t>άυλων </a:t>
            </a:r>
            <a:r>
              <a:rPr lang="el-GR" sz="2000" dirty="0">
                <a:latin typeface="Times New Roman" pitchFamily="18" charset="0"/>
              </a:rPr>
              <a:t>περιουσιακών στοιχείων περιλαµβάνονται τα ποσά που καταβάλλονται για την απόκτηση τέτοιων αγαθών, καθώς και τα ποσά που δαπανώνται από την επιχείρηση για τη δηµιουργία τέτοιων αγαθών. </a:t>
            </a:r>
          </a:p>
          <a:p>
            <a:pPr>
              <a:lnSpc>
                <a:spcPct val="80000"/>
              </a:lnSpc>
              <a:buFontTx/>
              <a:buNone/>
            </a:pPr>
            <a:r>
              <a:rPr lang="el-GR" sz="2000" dirty="0">
                <a:latin typeface="Times New Roman" pitchFamily="18" charset="0"/>
              </a:rPr>
              <a:t>	Σύµφωνα µε τις διατάξεις του Ε.Γ.Λ.Σ. τα </a:t>
            </a:r>
            <a:r>
              <a:rPr lang="el-GR" sz="2000" dirty="0" smtClean="0">
                <a:latin typeface="Times New Roman" pitchFamily="18" charset="0"/>
              </a:rPr>
              <a:t>αυλα </a:t>
            </a:r>
            <a:r>
              <a:rPr lang="el-GR" sz="2000" dirty="0">
                <a:latin typeface="Times New Roman" pitchFamily="18" charset="0"/>
              </a:rPr>
              <a:t>πάγια περιουσιακά στοιχεία παρακολουθούντα στα λογιστικά βιβλία των επιχειρήσεων στους τριτοβάθµιους λογαριασµούς των εξής δευτεροβάθµιων λογαριασµών:</a:t>
            </a:r>
          </a:p>
          <a:p>
            <a:pPr>
              <a:lnSpc>
                <a:spcPct val="80000"/>
              </a:lnSpc>
              <a:buFontTx/>
              <a:buNone/>
            </a:pPr>
            <a:r>
              <a:rPr lang="el-GR" sz="2000" dirty="0">
                <a:latin typeface="Times New Roman" pitchFamily="18" charset="0"/>
              </a:rPr>
              <a:t> </a:t>
            </a:r>
            <a:endParaRPr lang="el-GR" sz="2000" b="1" dirty="0">
              <a:latin typeface="Times New Roman" pitchFamily="18" charset="0"/>
            </a:endParaRPr>
          </a:p>
          <a:p>
            <a:pPr>
              <a:lnSpc>
                <a:spcPct val="80000"/>
              </a:lnSpc>
              <a:buFontTx/>
              <a:buNone/>
            </a:pPr>
            <a:r>
              <a:rPr lang="el-GR" sz="2000" b="1" dirty="0">
                <a:latin typeface="Times New Roman" pitchFamily="18" charset="0"/>
              </a:rPr>
              <a:t>	</a:t>
            </a:r>
            <a:r>
              <a:rPr lang="el-GR" sz="2000" b="1" dirty="0">
                <a:solidFill>
                  <a:srgbClr val="993366"/>
                </a:solidFill>
                <a:latin typeface="Times New Roman" pitchFamily="18" charset="0"/>
              </a:rPr>
              <a:t>Κωδικός </a:t>
            </a:r>
            <a:r>
              <a:rPr lang="el-GR" sz="2000" dirty="0">
                <a:solidFill>
                  <a:srgbClr val="993366"/>
                </a:solidFill>
                <a:latin typeface="Times New Roman" pitchFamily="18" charset="0"/>
              </a:rPr>
              <a:t>		</a:t>
            </a:r>
            <a:r>
              <a:rPr lang="el-GR" sz="2000" b="1" dirty="0">
                <a:solidFill>
                  <a:srgbClr val="993366"/>
                </a:solidFill>
                <a:latin typeface="Times New Roman" pitchFamily="18" charset="0"/>
              </a:rPr>
              <a:t>Λογαριασµός</a:t>
            </a:r>
            <a:endParaRPr lang="el-GR" sz="2000" dirty="0">
              <a:solidFill>
                <a:srgbClr val="993366"/>
              </a:solidFill>
              <a:latin typeface="Times New Roman" pitchFamily="18" charset="0"/>
            </a:endParaRPr>
          </a:p>
          <a:p>
            <a:pPr>
              <a:lnSpc>
                <a:spcPct val="80000"/>
              </a:lnSpc>
              <a:buFontTx/>
              <a:buNone/>
            </a:pPr>
            <a:r>
              <a:rPr lang="el-GR" sz="2000" dirty="0">
                <a:latin typeface="Times New Roman" pitchFamily="18" charset="0"/>
              </a:rPr>
              <a:t>	16.00		Υπεραξία επιχειρήσεως (Goodwill)</a:t>
            </a:r>
          </a:p>
          <a:p>
            <a:pPr>
              <a:lnSpc>
                <a:spcPct val="80000"/>
              </a:lnSpc>
              <a:buFontTx/>
              <a:buNone/>
            </a:pPr>
            <a:r>
              <a:rPr lang="el-GR" sz="2000" dirty="0">
                <a:latin typeface="Times New Roman" pitchFamily="18" charset="0"/>
              </a:rPr>
              <a:t>	16.01		Δικαιώµατα βιοµηχανικής ιδιοκτησίας </a:t>
            </a:r>
          </a:p>
          <a:p>
            <a:pPr>
              <a:lnSpc>
                <a:spcPct val="80000"/>
              </a:lnSpc>
              <a:buFontTx/>
              <a:buNone/>
            </a:pPr>
            <a:r>
              <a:rPr lang="el-GR" sz="2000" dirty="0">
                <a:latin typeface="Times New Roman" pitchFamily="18" charset="0"/>
              </a:rPr>
              <a:t>     16.02 	              Δικαιώµατα εκµεταλλεύσεως</a:t>
            </a:r>
          </a:p>
          <a:p>
            <a:pPr>
              <a:lnSpc>
                <a:spcPct val="80000"/>
              </a:lnSpc>
              <a:buFontTx/>
              <a:buNone/>
            </a:pPr>
            <a:r>
              <a:rPr lang="el-GR" sz="2000" dirty="0">
                <a:latin typeface="Times New Roman" pitchFamily="18" charset="0"/>
              </a:rPr>
              <a:t>				ορυχείων µεταλλείων - λατοµείων </a:t>
            </a:r>
          </a:p>
          <a:p>
            <a:pPr>
              <a:lnSpc>
                <a:spcPct val="80000"/>
              </a:lnSpc>
              <a:buFontTx/>
              <a:buNone/>
            </a:pPr>
            <a:r>
              <a:rPr lang="el-GR" sz="2000" dirty="0">
                <a:latin typeface="Times New Roman" pitchFamily="18" charset="0"/>
              </a:rPr>
              <a:t>	16.03		Λοιπές παραχωρήσεις </a:t>
            </a:r>
          </a:p>
          <a:p>
            <a:pPr>
              <a:lnSpc>
                <a:spcPct val="80000"/>
              </a:lnSpc>
              <a:buFontTx/>
              <a:buNone/>
            </a:pPr>
            <a:r>
              <a:rPr lang="el-GR" sz="2000" dirty="0">
                <a:latin typeface="Times New Roman" pitchFamily="18" charset="0"/>
              </a:rPr>
              <a:t>	16.04</a:t>
            </a:r>
            <a:r>
              <a:rPr lang="el-GR" sz="2400" dirty="0">
                <a:latin typeface="Times New Roman" pitchFamily="18" charset="0"/>
              </a:rPr>
              <a:t>                        </a:t>
            </a:r>
            <a:r>
              <a:rPr lang="el-GR" sz="2000" dirty="0">
                <a:latin typeface="Times New Roman" pitchFamily="18" charset="0"/>
              </a:rPr>
              <a:t>Δικαιώµατα χρήσεως ενσώµατων πάγιων στοιχείων</a:t>
            </a:r>
          </a:p>
          <a:p>
            <a:pPr>
              <a:lnSpc>
                <a:spcPct val="80000"/>
              </a:lnSpc>
              <a:buFontTx/>
              <a:buNone/>
            </a:pPr>
            <a:r>
              <a:rPr lang="el-GR" sz="2000" dirty="0">
                <a:latin typeface="Times New Roman" pitchFamily="18" charset="0"/>
              </a:rPr>
              <a:t>	16.05 		Λοιπά δικαιώµατα </a:t>
            </a:r>
            <a:endParaRPr lang="en-US" sz="2000" dirty="0">
              <a:latin typeface="Times New Roman" pitchFamily="18" charset="0"/>
            </a:endParaRPr>
          </a:p>
        </p:txBody>
      </p:sp>
      <p:sp>
        <p:nvSpPr>
          <p:cNvPr id="75779" name="Line 3"/>
          <p:cNvSpPr>
            <a:spLocks noChangeShapeType="1"/>
          </p:cNvSpPr>
          <p:nvPr/>
        </p:nvSpPr>
        <p:spPr bwMode="auto">
          <a:xfrm>
            <a:off x="250825" y="3429000"/>
            <a:ext cx="7993063" cy="0"/>
          </a:xfrm>
          <a:prstGeom prst="line">
            <a:avLst/>
          </a:prstGeom>
          <a:noFill/>
          <a:ln w="9525">
            <a:solidFill>
              <a:srgbClr val="993366"/>
            </a:solidFill>
            <a:round/>
            <a:headEnd/>
            <a:tailEnd/>
          </a:ln>
          <a:effectLst/>
        </p:spPr>
        <p:txBody>
          <a:bodyPr/>
          <a:lstStyle/>
          <a:p>
            <a:endParaRPr lang="el-GR" dirty="0"/>
          </a:p>
        </p:txBody>
      </p:sp>
      <p:sp>
        <p:nvSpPr>
          <p:cNvPr id="75780" name="Line 4"/>
          <p:cNvSpPr>
            <a:spLocks noChangeShapeType="1"/>
          </p:cNvSpPr>
          <p:nvPr/>
        </p:nvSpPr>
        <p:spPr bwMode="auto">
          <a:xfrm>
            <a:off x="251520" y="3789040"/>
            <a:ext cx="7993063" cy="0"/>
          </a:xfrm>
          <a:prstGeom prst="line">
            <a:avLst/>
          </a:prstGeom>
          <a:noFill/>
          <a:ln w="9525">
            <a:solidFill>
              <a:srgbClr val="993366"/>
            </a:solidFill>
            <a:round/>
            <a:headEnd/>
            <a:tailEnd/>
          </a:ln>
          <a:effectLst/>
        </p:spPr>
        <p:txBody>
          <a:bodyPr/>
          <a:lstStyle/>
          <a:p>
            <a:endParaRPr lang="el-GR" dirty="0"/>
          </a:p>
        </p:txBody>
      </p:sp>
      <p:sp>
        <p:nvSpPr>
          <p:cNvPr id="75781" name="Line 5"/>
          <p:cNvSpPr>
            <a:spLocks noChangeShapeType="1"/>
          </p:cNvSpPr>
          <p:nvPr/>
        </p:nvSpPr>
        <p:spPr bwMode="auto">
          <a:xfrm>
            <a:off x="179512" y="4149080"/>
            <a:ext cx="8064500" cy="0"/>
          </a:xfrm>
          <a:prstGeom prst="line">
            <a:avLst/>
          </a:prstGeom>
          <a:noFill/>
          <a:ln w="9525">
            <a:solidFill>
              <a:srgbClr val="993366"/>
            </a:solidFill>
            <a:round/>
            <a:headEnd/>
            <a:tailEnd/>
          </a:ln>
          <a:effectLst/>
        </p:spPr>
        <p:txBody>
          <a:bodyPr/>
          <a:lstStyle/>
          <a:p>
            <a:endParaRPr lang="el-GR" dirty="0"/>
          </a:p>
        </p:txBody>
      </p:sp>
      <p:sp>
        <p:nvSpPr>
          <p:cNvPr id="75783" name="Line 7"/>
          <p:cNvSpPr>
            <a:spLocks noChangeShapeType="1"/>
          </p:cNvSpPr>
          <p:nvPr/>
        </p:nvSpPr>
        <p:spPr bwMode="auto">
          <a:xfrm>
            <a:off x="179512" y="4797152"/>
            <a:ext cx="8137525" cy="0"/>
          </a:xfrm>
          <a:prstGeom prst="line">
            <a:avLst/>
          </a:prstGeom>
          <a:noFill/>
          <a:ln w="9525">
            <a:solidFill>
              <a:srgbClr val="993366"/>
            </a:solidFill>
            <a:round/>
            <a:headEnd/>
            <a:tailEnd/>
          </a:ln>
          <a:effectLst/>
        </p:spPr>
        <p:txBody>
          <a:bodyPr/>
          <a:lstStyle/>
          <a:p>
            <a:endParaRPr lang="el-GR" dirty="0"/>
          </a:p>
        </p:txBody>
      </p:sp>
      <p:sp>
        <p:nvSpPr>
          <p:cNvPr id="75785" name="Line 9"/>
          <p:cNvSpPr>
            <a:spLocks noChangeShapeType="1"/>
          </p:cNvSpPr>
          <p:nvPr/>
        </p:nvSpPr>
        <p:spPr bwMode="auto">
          <a:xfrm>
            <a:off x="179512" y="5157192"/>
            <a:ext cx="8208962" cy="0"/>
          </a:xfrm>
          <a:prstGeom prst="line">
            <a:avLst/>
          </a:prstGeom>
          <a:noFill/>
          <a:ln w="9525">
            <a:solidFill>
              <a:srgbClr val="993366"/>
            </a:solidFill>
            <a:round/>
            <a:headEnd/>
            <a:tailEnd/>
          </a:ln>
          <a:effectLst/>
        </p:spPr>
        <p:txBody>
          <a:bodyPr/>
          <a:lstStyle/>
          <a:p>
            <a:endParaRPr lang="el-GR" dirty="0"/>
          </a:p>
        </p:txBody>
      </p:sp>
      <p:sp>
        <p:nvSpPr>
          <p:cNvPr id="75786" name="Line 10"/>
          <p:cNvSpPr>
            <a:spLocks noChangeShapeType="1"/>
          </p:cNvSpPr>
          <p:nvPr/>
        </p:nvSpPr>
        <p:spPr bwMode="auto">
          <a:xfrm>
            <a:off x="179512" y="5517232"/>
            <a:ext cx="8280400" cy="0"/>
          </a:xfrm>
          <a:prstGeom prst="line">
            <a:avLst/>
          </a:prstGeom>
          <a:noFill/>
          <a:ln w="9525">
            <a:solidFill>
              <a:srgbClr val="993366"/>
            </a:solidFill>
            <a:round/>
            <a:headEnd/>
            <a:tailEnd/>
          </a:ln>
          <a:effectLst/>
        </p:spPr>
        <p:txBody>
          <a:bodyPr/>
          <a:lstStyle/>
          <a:p>
            <a:endParaRPr lang="el-GR" dirty="0"/>
          </a:p>
        </p:txBody>
      </p:sp>
      <p:sp>
        <p:nvSpPr>
          <p:cNvPr id="75787" name="Line 11"/>
          <p:cNvSpPr>
            <a:spLocks noChangeShapeType="1"/>
          </p:cNvSpPr>
          <p:nvPr/>
        </p:nvSpPr>
        <p:spPr bwMode="auto">
          <a:xfrm>
            <a:off x="1691680" y="3356992"/>
            <a:ext cx="0" cy="2808288"/>
          </a:xfrm>
          <a:prstGeom prst="line">
            <a:avLst/>
          </a:prstGeom>
          <a:noFill/>
          <a:ln w="9525">
            <a:solidFill>
              <a:srgbClr val="993366"/>
            </a:solidFill>
            <a:round/>
            <a:headEnd/>
            <a:tailEnd/>
          </a:ln>
          <a:effectLst/>
        </p:spPr>
        <p:txBody>
          <a:bodyPr/>
          <a:lstStyle/>
          <a:p>
            <a:endParaRPr lang="el-GR" dirty="0"/>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5778">
                                            <p:txEl>
                                              <p:pRg st="2" end="2"/>
                                            </p:txEl>
                                          </p:spTgt>
                                        </p:tgtEl>
                                        <p:attrNameLst>
                                          <p:attrName>style.visibility</p:attrName>
                                        </p:attrNameLst>
                                      </p:cBhvr>
                                      <p:to>
                                        <p:strVal val="visible"/>
                                      </p:to>
                                    </p:set>
                                    <p:anim calcmode="lin" valueType="num">
                                      <p:cBhvr>
                                        <p:cTn id="7" dur="2000" fill="hold"/>
                                        <p:tgtEl>
                                          <p:spTgt spid="75778">
                                            <p:txEl>
                                              <p:pRg st="2" end="2"/>
                                            </p:txEl>
                                          </p:spTgt>
                                        </p:tgtEl>
                                        <p:attrNameLst>
                                          <p:attrName>ppt_w</p:attrName>
                                        </p:attrNameLst>
                                      </p:cBhvr>
                                      <p:tavLst>
                                        <p:tav tm="0">
                                          <p:val>
                                            <p:fltVal val="0"/>
                                          </p:val>
                                        </p:tav>
                                        <p:tav tm="100000">
                                          <p:val>
                                            <p:strVal val="#ppt_w"/>
                                          </p:val>
                                        </p:tav>
                                      </p:tavLst>
                                    </p:anim>
                                    <p:anim calcmode="lin" valueType="num">
                                      <p:cBhvr>
                                        <p:cTn id="8" dur="2000" fill="hold"/>
                                        <p:tgtEl>
                                          <p:spTgt spid="75778">
                                            <p:txEl>
                                              <p:pRg st="2" end="2"/>
                                            </p:txEl>
                                          </p:spTgt>
                                        </p:tgtEl>
                                        <p:attrNameLst>
                                          <p:attrName>ppt_h</p:attrName>
                                        </p:attrNameLst>
                                      </p:cBhvr>
                                      <p:tavLst>
                                        <p:tav tm="0">
                                          <p:val>
                                            <p:fltVal val="0"/>
                                          </p:val>
                                        </p:tav>
                                        <p:tav tm="100000">
                                          <p:val>
                                            <p:strVal val="#ppt_h"/>
                                          </p:val>
                                        </p:tav>
                                      </p:tavLst>
                                    </p:anim>
                                    <p:animEffect transition="in" filter="fade">
                                      <p:cBhvr>
                                        <p:cTn id="9" dur="2000"/>
                                        <p:tgtEl>
                                          <p:spTgt spid="75778">
                                            <p:txEl>
                                              <p:pRg st="2" end="2"/>
                                            </p:txEl>
                                          </p:spTgt>
                                        </p:tgtEl>
                                      </p:cBhvr>
                                    </p:animEffec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75778">
                                            <p:txEl>
                                              <p:pRg st="4" end="4"/>
                                            </p:txEl>
                                          </p:spTgt>
                                        </p:tgtEl>
                                        <p:attrNameLst>
                                          <p:attrName>style.visibility</p:attrName>
                                        </p:attrNameLst>
                                      </p:cBhvr>
                                      <p:to>
                                        <p:strVal val="visible"/>
                                      </p:to>
                                    </p:set>
                                    <p:anim calcmode="lin" valueType="num">
                                      <p:cBhvr additive="base">
                                        <p:cTn id="13" dur="2000" fill="hold"/>
                                        <p:tgtEl>
                                          <p:spTgt spid="75778">
                                            <p:txEl>
                                              <p:pRg st="4" end="4"/>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75778">
                                            <p:txEl>
                                              <p:pRg st="4" end="4"/>
                                            </p:txEl>
                                          </p:spTgt>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2" presetClass="entr" presetSubtype="4" fill="hold" nodeType="afterEffect">
                                  <p:stCondLst>
                                    <p:cond delay="0"/>
                                  </p:stCondLst>
                                  <p:childTnLst>
                                    <p:set>
                                      <p:cBhvr>
                                        <p:cTn id="17" dur="1" fill="hold">
                                          <p:stCondLst>
                                            <p:cond delay="0"/>
                                          </p:stCondLst>
                                        </p:cTn>
                                        <p:tgtEl>
                                          <p:spTgt spid="75778">
                                            <p:txEl>
                                              <p:pRg st="5" end="5"/>
                                            </p:txEl>
                                          </p:spTgt>
                                        </p:tgtEl>
                                        <p:attrNameLst>
                                          <p:attrName>style.visibility</p:attrName>
                                        </p:attrNameLst>
                                      </p:cBhvr>
                                      <p:to>
                                        <p:strVal val="visible"/>
                                      </p:to>
                                    </p:set>
                                    <p:anim calcmode="lin" valueType="num">
                                      <p:cBhvr additive="base">
                                        <p:cTn id="18" dur="2000" fill="hold"/>
                                        <p:tgtEl>
                                          <p:spTgt spid="75778">
                                            <p:txEl>
                                              <p:pRg st="5" end="5"/>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75778">
                                            <p:txEl>
                                              <p:pRg st="5" end="5"/>
                                            </p:txEl>
                                          </p:spTgt>
                                        </p:tgtEl>
                                        <p:attrNameLst>
                                          <p:attrName>ppt_y</p:attrName>
                                        </p:attrNameLst>
                                      </p:cBhvr>
                                      <p:tavLst>
                                        <p:tav tm="0">
                                          <p:val>
                                            <p:strVal val="1+#ppt_h/2"/>
                                          </p:val>
                                        </p:tav>
                                        <p:tav tm="100000">
                                          <p:val>
                                            <p:strVal val="#ppt_y"/>
                                          </p:val>
                                        </p:tav>
                                      </p:tavLst>
                                    </p:anim>
                                  </p:childTnLst>
                                </p:cTn>
                              </p:par>
                            </p:childTnLst>
                          </p:cTn>
                        </p:par>
                        <p:par>
                          <p:cTn id="20" fill="hold">
                            <p:stCondLst>
                              <p:cond delay="6000"/>
                            </p:stCondLst>
                            <p:childTnLst>
                              <p:par>
                                <p:cTn id="21" presetID="10" presetClass="entr" presetSubtype="0" fill="hold" nodeType="afterEffect">
                                  <p:stCondLst>
                                    <p:cond delay="7000"/>
                                  </p:stCondLst>
                                  <p:childTnLst>
                                    <p:set>
                                      <p:cBhvr>
                                        <p:cTn id="22" dur="1" fill="hold">
                                          <p:stCondLst>
                                            <p:cond delay="0"/>
                                          </p:stCondLst>
                                        </p:cTn>
                                        <p:tgtEl>
                                          <p:spTgt spid="75778">
                                            <p:txEl>
                                              <p:pRg st="7" end="7"/>
                                            </p:txEl>
                                          </p:spTgt>
                                        </p:tgtEl>
                                        <p:attrNameLst>
                                          <p:attrName>style.visibility</p:attrName>
                                        </p:attrNameLst>
                                      </p:cBhvr>
                                      <p:to>
                                        <p:strVal val="visible"/>
                                      </p:to>
                                    </p:set>
                                    <p:animEffect transition="in" filter="fade">
                                      <p:cBhvr>
                                        <p:cTn id="23" dur="2000"/>
                                        <p:tgtEl>
                                          <p:spTgt spid="75778">
                                            <p:txEl>
                                              <p:pRg st="7" end="7"/>
                                            </p:txEl>
                                          </p:spTgt>
                                        </p:tgtEl>
                                      </p:cBhvr>
                                    </p:animEffect>
                                  </p:childTnLst>
                                </p:cTn>
                              </p:par>
                            </p:childTnLst>
                          </p:cTn>
                        </p:par>
                        <p:par>
                          <p:cTn id="24" fill="hold">
                            <p:stCondLst>
                              <p:cond delay="15000"/>
                            </p:stCondLst>
                            <p:childTnLst>
                              <p:par>
                                <p:cTn id="25" presetID="18" presetClass="entr" presetSubtype="12" fill="hold" grpId="0" nodeType="afterEffect">
                                  <p:stCondLst>
                                    <p:cond delay="0"/>
                                  </p:stCondLst>
                                  <p:childTnLst>
                                    <p:set>
                                      <p:cBhvr>
                                        <p:cTn id="26" dur="1" fill="hold">
                                          <p:stCondLst>
                                            <p:cond delay="0"/>
                                          </p:stCondLst>
                                        </p:cTn>
                                        <p:tgtEl>
                                          <p:spTgt spid="75779"/>
                                        </p:tgtEl>
                                        <p:attrNameLst>
                                          <p:attrName>style.visibility</p:attrName>
                                        </p:attrNameLst>
                                      </p:cBhvr>
                                      <p:to>
                                        <p:strVal val="visible"/>
                                      </p:to>
                                    </p:set>
                                    <p:animEffect transition="in" filter="strips(downLeft)">
                                      <p:cBhvr>
                                        <p:cTn id="27" dur="2000"/>
                                        <p:tgtEl>
                                          <p:spTgt spid="75779"/>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75780"/>
                                        </p:tgtEl>
                                        <p:attrNameLst>
                                          <p:attrName>style.visibility</p:attrName>
                                        </p:attrNameLst>
                                      </p:cBhvr>
                                      <p:to>
                                        <p:strVal val="visible"/>
                                      </p:to>
                                    </p:set>
                                    <p:animEffect transition="in" filter="strips(downLeft)">
                                      <p:cBhvr>
                                        <p:cTn id="30" dur="2000"/>
                                        <p:tgtEl>
                                          <p:spTgt spid="75780"/>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75781"/>
                                        </p:tgtEl>
                                        <p:attrNameLst>
                                          <p:attrName>style.visibility</p:attrName>
                                        </p:attrNameLst>
                                      </p:cBhvr>
                                      <p:to>
                                        <p:strVal val="visible"/>
                                      </p:to>
                                    </p:set>
                                    <p:animEffect transition="in" filter="strips(downLeft)">
                                      <p:cBhvr>
                                        <p:cTn id="33" dur="2000"/>
                                        <p:tgtEl>
                                          <p:spTgt spid="75781"/>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75783"/>
                                        </p:tgtEl>
                                        <p:attrNameLst>
                                          <p:attrName>style.visibility</p:attrName>
                                        </p:attrNameLst>
                                      </p:cBhvr>
                                      <p:to>
                                        <p:strVal val="visible"/>
                                      </p:to>
                                    </p:set>
                                    <p:animEffect transition="in" filter="strips(downLeft)">
                                      <p:cBhvr>
                                        <p:cTn id="36" dur="2000"/>
                                        <p:tgtEl>
                                          <p:spTgt spid="75783"/>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75785"/>
                                        </p:tgtEl>
                                        <p:attrNameLst>
                                          <p:attrName>style.visibility</p:attrName>
                                        </p:attrNameLst>
                                      </p:cBhvr>
                                      <p:to>
                                        <p:strVal val="visible"/>
                                      </p:to>
                                    </p:set>
                                    <p:animEffect transition="in" filter="strips(downLeft)">
                                      <p:cBhvr>
                                        <p:cTn id="39" dur="2000"/>
                                        <p:tgtEl>
                                          <p:spTgt spid="75785"/>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75786"/>
                                        </p:tgtEl>
                                        <p:attrNameLst>
                                          <p:attrName>style.visibility</p:attrName>
                                        </p:attrNameLst>
                                      </p:cBhvr>
                                      <p:to>
                                        <p:strVal val="visible"/>
                                      </p:to>
                                    </p:set>
                                    <p:animEffect transition="in" filter="strips(downLeft)">
                                      <p:cBhvr>
                                        <p:cTn id="42" dur="2000"/>
                                        <p:tgtEl>
                                          <p:spTgt spid="75786"/>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75787"/>
                                        </p:tgtEl>
                                        <p:attrNameLst>
                                          <p:attrName>style.visibility</p:attrName>
                                        </p:attrNameLst>
                                      </p:cBhvr>
                                      <p:to>
                                        <p:strVal val="visible"/>
                                      </p:to>
                                    </p:set>
                                    <p:animEffect transition="in" filter="strips(downLeft)">
                                      <p:cBhvr>
                                        <p:cTn id="45" dur="2000"/>
                                        <p:tgtEl>
                                          <p:spTgt spid="75787"/>
                                        </p:tgtEl>
                                      </p:cBhvr>
                                    </p:animEffect>
                                  </p:childTnLst>
                                </p:cTn>
                              </p:par>
                            </p:childTnLst>
                          </p:cTn>
                        </p:par>
                        <p:par>
                          <p:cTn id="46" fill="hold">
                            <p:stCondLst>
                              <p:cond delay="17000"/>
                            </p:stCondLst>
                            <p:childTnLst>
                              <p:par>
                                <p:cTn id="47" presetID="10" presetClass="entr" presetSubtype="0" fill="hold" nodeType="afterEffect">
                                  <p:stCondLst>
                                    <p:cond delay="0"/>
                                  </p:stCondLst>
                                  <p:childTnLst>
                                    <p:set>
                                      <p:cBhvr>
                                        <p:cTn id="48" dur="1" fill="hold">
                                          <p:stCondLst>
                                            <p:cond delay="0"/>
                                          </p:stCondLst>
                                        </p:cTn>
                                        <p:tgtEl>
                                          <p:spTgt spid="75778">
                                            <p:txEl>
                                              <p:pRg st="8" end="8"/>
                                            </p:txEl>
                                          </p:spTgt>
                                        </p:tgtEl>
                                        <p:attrNameLst>
                                          <p:attrName>style.visibility</p:attrName>
                                        </p:attrNameLst>
                                      </p:cBhvr>
                                      <p:to>
                                        <p:strVal val="visible"/>
                                      </p:to>
                                    </p:set>
                                    <p:animEffect transition="in" filter="fade">
                                      <p:cBhvr>
                                        <p:cTn id="49" dur="2000"/>
                                        <p:tgtEl>
                                          <p:spTgt spid="75778">
                                            <p:txEl>
                                              <p:pRg st="8" end="8"/>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75778">
                                            <p:txEl>
                                              <p:pRg st="9" end="9"/>
                                            </p:txEl>
                                          </p:spTgt>
                                        </p:tgtEl>
                                        <p:attrNameLst>
                                          <p:attrName>style.visibility</p:attrName>
                                        </p:attrNameLst>
                                      </p:cBhvr>
                                      <p:to>
                                        <p:strVal val="visible"/>
                                      </p:to>
                                    </p:set>
                                    <p:animEffect transition="in" filter="fade">
                                      <p:cBhvr>
                                        <p:cTn id="52" dur="2000"/>
                                        <p:tgtEl>
                                          <p:spTgt spid="75778">
                                            <p:txEl>
                                              <p:pRg st="9" end="9"/>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75778">
                                            <p:txEl>
                                              <p:pRg st="10" end="10"/>
                                            </p:txEl>
                                          </p:spTgt>
                                        </p:tgtEl>
                                        <p:attrNameLst>
                                          <p:attrName>style.visibility</p:attrName>
                                        </p:attrNameLst>
                                      </p:cBhvr>
                                      <p:to>
                                        <p:strVal val="visible"/>
                                      </p:to>
                                    </p:set>
                                    <p:animEffect transition="in" filter="fade">
                                      <p:cBhvr>
                                        <p:cTn id="55" dur="2000"/>
                                        <p:tgtEl>
                                          <p:spTgt spid="75778">
                                            <p:txEl>
                                              <p:pRg st="10" end="1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75778">
                                            <p:txEl>
                                              <p:pRg st="11" end="11"/>
                                            </p:txEl>
                                          </p:spTgt>
                                        </p:tgtEl>
                                        <p:attrNameLst>
                                          <p:attrName>style.visibility</p:attrName>
                                        </p:attrNameLst>
                                      </p:cBhvr>
                                      <p:to>
                                        <p:strVal val="visible"/>
                                      </p:to>
                                    </p:set>
                                    <p:animEffect transition="in" filter="fade">
                                      <p:cBhvr>
                                        <p:cTn id="58" dur="2000"/>
                                        <p:tgtEl>
                                          <p:spTgt spid="75778">
                                            <p:txEl>
                                              <p:pRg st="11" end="11"/>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75778">
                                            <p:txEl>
                                              <p:pRg st="12" end="12"/>
                                            </p:txEl>
                                          </p:spTgt>
                                        </p:tgtEl>
                                        <p:attrNameLst>
                                          <p:attrName>style.visibility</p:attrName>
                                        </p:attrNameLst>
                                      </p:cBhvr>
                                      <p:to>
                                        <p:strVal val="visible"/>
                                      </p:to>
                                    </p:set>
                                    <p:animEffect transition="in" filter="fade">
                                      <p:cBhvr>
                                        <p:cTn id="61" dur="2000"/>
                                        <p:tgtEl>
                                          <p:spTgt spid="75778">
                                            <p:txEl>
                                              <p:pRg st="12" end="12"/>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5778">
                                            <p:txEl>
                                              <p:pRg st="13" end="13"/>
                                            </p:txEl>
                                          </p:spTgt>
                                        </p:tgtEl>
                                        <p:attrNameLst>
                                          <p:attrName>style.visibility</p:attrName>
                                        </p:attrNameLst>
                                      </p:cBhvr>
                                      <p:to>
                                        <p:strVal val="visible"/>
                                      </p:to>
                                    </p:set>
                                    <p:animEffect transition="in" filter="fade">
                                      <p:cBhvr>
                                        <p:cTn id="64" dur="2000"/>
                                        <p:tgtEl>
                                          <p:spTgt spid="75778">
                                            <p:txEl>
                                              <p:pRg st="13" end="13"/>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5778">
                                            <p:txEl>
                                              <p:pRg st="14" end="14"/>
                                            </p:txEl>
                                          </p:spTgt>
                                        </p:tgtEl>
                                        <p:attrNameLst>
                                          <p:attrName>style.visibility</p:attrName>
                                        </p:attrNameLst>
                                      </p:cBhvr>
                                      <p:to>
                                        <p:strVal val="visible"/>
                                      </p:to>
                                    </p:set>
                                    <p:animEffect transition="in" filter="fade">
                                      <p:cBhvr>
                                        <p:cTn id="67" dur="2000"/>
                                        <p:tgtEl>
                                          <p:spTgt spid="75778">
                                            <p:txEl>
                                              <p:pRg st="14" end="14"/>
                                            </p:txEl>
                                          </p:spTgt>
                                        </p:tgtEl>
                                      </p:cBhvr>
                                    </p:animEffect>
                                  </p:childTnLst>
                                </p:cTn>
                              </p:par>
                            </p:childTnLst>
                          </p:cTn>
                        </p:par>
                        <p:par>
                          <p:cTn id="68" fill="hold">
                            <p:stCondLst>
                              <p:cond delay="19000"/>
                            </p:stCondLst>
                            <p:childTnLst>
                              <p:par>
                                <p:cTn id="69" presetID="3" presetClass="exit" presetSubtype="10" fill="hold" nodeType="afterEffect">
                                  <p:stCondLst>
                                    <p:cond delay="10000"/>
                                  </p:stCondLst>
                                  <p:childTnLst>
                                    <p:animEffect transition="out" filter="blinds(horizontal)">
                                      <p:cBhvr>
                                        <p:cTn id="70" dur="2000"/>
                                        <p:tgtEl>
                                          <p:spTgt spid="75778">
                                            <p:txEl>
                                              <p:pRg st="2" end="2"/>
                                            </p:txEl>
                                          </p:spTgt>
                                        </p:tgtEl>
                                      </p:cBhvr>
                                    </p:animEffect>
                                    <p:set>
                                      <p:cBhvr>
                                        <p:cTn id="71" dur="1" fill="hold">
                                          <p:stCondLst>
                                            <p:cond delay="1999"/>
                                          </p:stCondLst>
                                        </p:cTn>
                                        <p:tgtEl>
                                          <p:spTgt spid="75778">
                                            <p:txEl>
                                              <p:pRg st="2" end="2"/>
                                            </p:txEl>
                                          </p:spTgt>
                                        </p:tgtEl>
                                        <p:attrNameLst>
                                          <p:attrName>style.visibility</p:attrName>
                                        </p:attrNameLst>
                                      </p:cBhvr>
                                      <p:to>
                                        <p:strVal val="hidden"/>
                                      </p:to>
                                    </p:set>
                                  </p:childTnLst>
                                </p:cTn>
                              </p:par>
                            </p:childTnLst>
                          </p:cTn>
                        </p:par>
                        <p:par>
                          <p:cTn id="72" fill="hold">
                            <p:stCondLst>
                              <p:cond delay="31000"/>
                            </p:stCondLst>
                            <p:childTnLst>
                              <p:par>
                                <p:cTn id="73" presetID="3" presetClass="exit" presetSubtype="10" fill="hold" nodeType="afterEffect">
                                  <p:stCondLst>
                                    <p:cond delay="0"/>
                                  </p:stCondLst>
                                  <p:childTnLst>
                                    <p:animEffect transition="out" filter="blinds(horizontal)">
                                      <p:cBhvr>
                                        <p:cTn id="74" dur="2000"/>
                                        <p:tgtEl>
                                          <p:spTgt spid="75778">
                                            <p:txEl>
                                              <p:pRg st="4" end="4"/>
                                            </p:txEl>
                                          </p:spTgt>
                                        </p:tgtEl>
                                      </p:cBhvr>
                                    </p:animEffect>
                                    <p:set>
                                      <p:cBhvr>
                                        <p:cTn id="75" dur="1" fill="hold">
                                          <p:stCondLst>
                                            <p:cond delay="1999"/>
                                          </p:stCondLst>
                                        </p:cTn>
                                        <p:tgtEl>
                                          <p:spTgt spid="75778">
                                            <p:txEl>
                                              <p:pRg st="4" end="4"/>
                                            </p:txEl>
                                          </p:spTgt>
                                        </p:tgtEl>
                                        <p:attrNameLst>
                                          <p:attrName>style.visibility</p:attrName>
                                        </p:attrNameLst>
                                      </p:cBhvr>
                                      <p:to>
                                        <p:strVal val="hidden"/>
                                      </p:to>
                                    </p:set>
                                  </p:childTnLst>
                                </p:cTn>
                              </p:par>
                            </p:childTnLst>
                          </p:cTn>
                        </p:par>
                        <p:par>
                          <p:cTn id="76" fill="hold">
                            <p:stCondLst>
                              <p:cond delay="33000"/>
                            </p:stCondLst>
                            <p:childTnLst>
                              <p:par>
                                <p:cTn id="77" presetID="3" presetClass="exit" presetSubtype="10" fill="hold" nodeType="afterEffect">
                                  <p:stCondLst>
                                    <p:cond delay="0"/>
                                  </p:stCondLst>
                                  <p:childTnLst>
                                    <p:animEffect transition="out" filter="blinds(horizontal)">
                                      <p:cBhvr>
                                        <p:cTn id="78" dur="2000"/>
                                        <p:tgtEl>
                                          <p:spTgt spid="75778">
                                            <p:txEl>
                                              <p:pRg st="5" end="5"/>
                                            </p:txEl>
                                          </p:spTgt>
                                        </p:tgtEl>
                                      </p:cBhvr>
                                    </p:animEffect>
                                    <p:set>
                                      <p:cBhvr>
                                        <p:cTn id="79" dur="1" fill="hold">
                                          <p:stCondLst>
                                            <p:cond delay="1999"/>
                                          </p:stCondLst>
                                        </p:cTn>
                                        <p:tgtEl>
                                          <p:spTgt spid="75778">
                                            <p:txEl>
                                              <p:pRg st="5" end="5"/>
                                            </p:txEl>
                                          </p:spTgt>
                                        </p:tgtEl>
                                        <p:attrNameLst>
                                          <p:attrName>style.visibility</p:attrName>
                                        </p:attrNameLst>
                                      </p:cBhvr>
                                      <p:to>
                                        <p:strVal val="hidden"/>
                                      </p:to>
                                    </p:set>
                                  </p:childTnLst>
                                </p:cTn>
                              </p:par>
                            </p:childTnLst>
                          </p:cTn>
                        </p:par>
                        <p:par>
                          <p:cTn id="80" fill="hold">
                            <p:stCondLst>
                              <p:cond delay="35000"/>
                            </p:stCondLst>
                            <p:childTnLst>
                              <p:par>
                                <p:cTn id="81" presetID="3" presetClass="exit" presetSubtype="10" fill="hold" nodeType="afterEffect">
                                  <p:stCondLst>
                                    <p:cond delay="0"/>
                                  </p:stCondLst>
                                  <p:childTnLst>
                                    <p:animEffect transition="out" filter="blinds(horizontal)">
                                      <p:cBhvr>
                                        <p:cTn id="82" dur="2000"/>
                                        <p:tgtEl>
                                          <p:spTgt spid="75778">
                                            <p:txEl>
                                              <p:pRg st="7" end="7"/>
                                            </p:txEl>
                                          </p:spTgt>
                                        </p:tgtEl>
                                      </p:cBhvr>
                                    </p:animEffect>
                                    <p:set>
                                      <p:cBhvr>
                                        <p:cTn id="83" dur="1" fill="hold">
                                          <p:stCondLst>
                                            <p:cond delay="1999"/>
                                          </p:stCondLst>
                                        </p:cTn>
                                        <p:tgtEl>
                                          <p:spTgt spid="75778">
                                            <p:txEl>
                                              <p:pRg st="7" end="7"/>
                                            </p:txEl>
                                          </p:spTgt>
                                        </p:tgtEl>
                                        <p:attrNameLst>
                                          <p:attrName>style.visibility</p:attrName>
                                        </p:attrNameLst>
                                      </p:cBhvr>
                                      <p:to>
                                        <p:strVal val="hidden"/>
                                      </p:to>
                                    </p:set>
                                  </p:childTnLst>
                                </p:cTn>
                              </p:par>
                            </p:childTnLst>
                          </p:cTn>
                        </p:par>
                        <p:par>
                          <p:cTn id="84" fill="hold">
                            <p:stCondLst>
                              <p:cond delay="37000"/>
                            </p:stCondLst>
                            <p:childTnLst>
                              <p:par>
                                <p:cTn id="85" presetID="3" presetClass="exit" presetSubtype="10" fill="hold" nodeType="afterEffect">
                                  <p:stCondLst>
                                    <p:cond delay="0"/>
                                  </p:stCondLst>
                                  <p:childTnLst>
                                    <p:animEffect transition="out" filter="blinds(horizontal)">
                                      <p:cBhvr>
                                        <p:cTn id="86" dur="2000"/>
                                        <p:tgtEl>
                                          <p:spTgt spid="75778">
                                            <p:txEl>
                                              <p:pRg st="8" end="8"/>
                                            </p:txEl>
                                          </p:spTgt>
                                        </p:tgtEl>
                                      </p:cBhvr>
                                    </p:animEffect>
                                    <p:set>
                                      <p:cBhvr>
                                        <p:cTn id="87" dur="1" fill="hold">
                                          <p:stCondLst>
                                            <p:cond delay="1999"/>
                                          </p:stCondLst>
                                        </p:cTn>
                                        <p:tgtEl>
                                          <p:spTgt spid="75778">
                                            <p:txEl>
                                              <p:pRg st="8" end="8"/>
                                            </p:txEl>
                                          </p:spTgt>
                                        </p:tgtEl>
                                        <p:attrNameLst>
                                          <p:attrName>style.visibility</p:attrName>
                                        </p:attrNameLst>
                                      </p:cBhvr>
                                      <p:to>
                                        <p:strVal val="hidden"/>
                                      </p:to>
                                    </p:set>
                                  </p:childTnLst>
                                </p:cTn>
                              </p:par>
                              <p:par>
                                <p:cTn id="88" presetID="3" presetClass="exit" presetSubtype="10" fill="hold" nodeType="withEffect">
                                  <p:stCondLst>
                                    <p:cond delay="0"/>
                                  </p:stCondLst>
                                  <p:childTnLst>
                                    <p:animEffect transition="out" filter="blinds(horizontal)">
                                      <p:cBhvr>
                                        <p:cTn id="89" dur="2000"/>
                                        <p:tgtEl>
                                          <p:spTgt spid="75778">
                                            <p:txEl>
                                              <p:pRg st="9" end="9"/>
                                            </p:txEl>
                                          </p:spTgt>
                                        </p:tgtEl>
                                      </p:cBhvr>
                                    </p:animEffect>
                                    <p:set>
                                      <p:cBhvr>
                                        <p:cTn id="90" dur="1" fill="hold">
                                          <p:stCondLst>
                                            <p:cond delay="1999"/>
                                          </p:stCondLst>
                                        </p:cTn>
                                        <p:tgtEl>
                                          <p:spTgt spid="75778">
                                            <p:txEl>
                                              <p:pRg st="9" end="9"/>
                                            </p:txEl>
                                          </p:spTgt>
                                        </p:tgtEl>
                                        <p:attrNameLst>
                                          <p:attrName>style.visibility</p:attrName>
                                        </p:attrNameLst>
                                      </p:cBhvr>
                                      <p:to>
                                        <p:strVal val="hidden"/>
                                      </p:to>
                                    </p:set>
                                  </p:childTnLst>
                                </p:cTn>
                              </p:par>
                              <p:par>
                                <p:cTn id="91" presetID="3" presetClass="exit" presetSubtype="10" fill="hold" nodeType="withEffect">
                                  <p:stCondLst>
                                    <p:cond delay="0"/>
                                  </p:stCondLst>
                                  <p:childTnLst>
                                    <p:animEffect transition="out" filter="blinds(horizontal)">
                                      <p:cBhvr>
                                        <p:cTn id="92" dur="2000"/>
                                        <p:tgtEl>
                                          <p:spTgt spid="75778">
                                            <p:txEl>
                                              <p:pRg st="10" end="10"/>
                                            </p:txEl>
                                          </p:spTgt>
                                        </p:tgtEl>
                                      </p:cBhvr>
                                    </p:animEffect>
                                    <p:set>
                                      <p:cBhvr>
                                        <p:cTn id="93" dur="1" fill="hold">
                                          <p:stCondLst>
                                            <p:cond delay="1999"/>
                                          </p:stCondLst>
                                        </p:cTn>
                                        <p:tgtEl>
                                          <p:spTgt spid="75778">
                                            <p:txEl>
                                              <p:pRg st="10" end="10"/>
                                            </p:txEl>
                                          </p:spTgt>
                                        </p:tgtEl>
                                        <p:attrNameLst>
                                          <p:attrName>style.visibility</p:attrName>
                                        </p:attrNameLst>
                                      </p:cBhvr>
                                      <p:to>
                                        <p:strVal val="hidden"/>
                                      </p:to>
                                    </p:set>
                                  </p:childTnLst>
                                </p:cTn>
                              </p:par>
                              <p:par>
                                <p:cTn id="94" presetID="3" presetClass="exit" presetSubtype="10" fill="hold" nodeType="withEffect">
                                  <p:stCondLst>
                                    <p:cond delay="0"/>
                                  </p:stCondLst>
                                  <p:childTnLst>
                                    <p:animEffect transition="out" filter="blinds(horizontal)">
                                      <p:cBhvr>
                                        <p:cTn id="95" dur="2000"/>
                                        <p:tgtEl>
                                          <p:spTgt spid="75778">
                                            <p:txEl>
                                              <p:pRg st="11" end="11"/>
                                            </p:txEl>
                                          </p:spTgt>
                                        </p:tgtEl>
                                      </p:cBhvr>
                                    </p:animEffect>
                                    <p:set>
                                      <p:cBhvr>
                                        <p:cTn id="96" dur="1" fill="hold">
                                          <p:stCondLst>
                                            <p:cond delay="1999"/>
                                          </p:stCondLst>
                                        </p:cTn>
                                        <p:tgtEl>
                                          <p:spTgt spid="75778">
                                            <p:txEl>
                                              <p:pRg st="11" end="11"/>
                                            </p:txEl>
                                          </p:spTgt>
                                        </p:tgtEl>
                                        <p:attrNameLst>
                                          <p:attrName>style.visibility</p:attrName>
                                        </p:attrNameLst>
                                      </p:cBhvr>
                                      <p:to>
                                        <p:strVal val="hidden"/>
                                      </p:to>
                                    </p:set>
                                  </p:childTnLst>
                                </p:cTn>
                              </p:par>
                              <p:par>
                                <p:cTn id="97" presetID="3" presetClass="exit" presetSubtype="10" fill="hold" nodeType="withEffect">
                                  <p:stCondLst>
                                    <p:cond delay="0"/>
                                  </p:stCondLst>
                                  <p:childTnLst>
                                    <p:animEffect transition="out" filter="blinds(horizontal)">
                                      <p:cBhvr>
                                        <p:cTn id="98" dur="2000"/>
                                        <p:tgtEl>
                                          <p:spTgt spid="75778">
                                            <p:txEl>
                                              <p:pRg st="12" end="12"/>
                                            </p:txEl>
                                          </p:spTgt>
                                        </p:tgtEl>
                                      </p:cBhvr>
                                    </p:animEffect>
                                    <p:set>
                                      <p:cBhvr>
                                        <p:cTn id="99" dur="1" fill="hold">
                                          <p:stCondLst>
                                            <p:cond delay="1999"/>
                                          </p:stCondLst>
                                        </p:cTn>
                                        <p:tgtEl>
                                          <p:spTgt spid="75778">
                                            <p:txEl>
                                              <p:pRg st="12" end="12"/>
                                            </p:txEl>
                                          </p:spTgt>
                                        </p:tgtEl>
                                        <p:attrNameLst>
                                          <p:attrName>style.visibility</p:attrName>
                                        </p:attrNameLst>
                                      </p:cBhvr>
                                      <p:to>
                                        <p:strVal val="hidden"/>
                                      </p:to>
                                    </p:set>
                                  </p:childTnLst>
                                </p:cTn>
                              </p:par>
                              <p:par>
                                <p:cTn id="100" presetID="3" presetClass="exit" presetSubtype="10" fill="hold" nodeType="withEffect">
                                  <p:stCondLst>
                                    <p:cond delay="0"/>
                                  </p:stCondLst>
                                  <p:childTnLst>
                                    <p:animEffect transition="out" filter="blinds(horizontal)">
                                      <p:cBhvr>
                                        <p:cTn id="101" dur="2000"/>
                                        <p:tgtEl>
                                          <p:spTgt spid="75778">
                                            <p:txEl>
                                              <p:pRg st="13" end="13"/>
                                            </p:txEl>
                                          </p:spTgt>
                                        </p:tgtEl>
                                      </p:cBhvr>
                                    </p:animEffect>
                                    <p:set>
                                      <p:cBhvr>
                                        <p:cTn id="102" dur="1" fill="hold">
                                          <p:stCondLst>
                                            <p:cond delay="1999"/>
                                          </p:stCondLst>
                                        </p:cTn>
                                        <p:tgtEl>
                                          <p:spTgt spid="75778">
                                            <p:txEl>
                                              <p:pRg st="13" end="13"/>
                                            </p:txEl>
                                          </p:spTgt>
                                        </p:tgtEl>
                                        <p:attrNameLst>
                                          <p:attrName>style.visibility</p:attrName>
                                        </p:attrNameLst>
                                      </p:cBhvr>
                                      <p:to>
                                        <p:strVal val="hidden"/>
                                      </p:to>
                                    </p:set>
                                  </p:childTnLst>
                                </p:cTn>
                              </p:par>
                              <p:par>
                                <p:cTn id="103" presetID="3" presetClass="exit" presetSubtype="10" fill="hold" nodeType="withEffect">
                                  <p:stCondLst>
                                    <p:cond delay="0"/>
                                  </p:stCondLst>
                                  <p:childTnLst>
                                    <p:animEffect transition="out" filter="blinds(horizontal)">
                                      <p:cBhvr>
                                        <p:cTn id="104" dur="2000"/>
                                        <p:tgtEl>
                                          <p:spTgt spid="75778">
                                            <p:txEl>
                                              <p:pRg st="14" end="14"/>
                                            </p:txEl>
                                          </p:spTgt>
                                        </p:tgtEl>
                                      </p:cBhvr>
                                    </p:animEffect>
                                    <p:set>
                                      <p:cBhvr>
                                        <p:cTn id="105" dur="1" fill="hold">
                                          <p:stCondLst>
                                            <p:cond delay="1999"/>
                                          </p:stCondLst>
                                        </p:cTn>
                                        <p:tgtEl>
                                          <p:spTgt spid="75778">
                                            <p:txEl>
                                              <p:pRg st="14" end="14"/>
                                            </p:txEl>
                                          </p:spTgt>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4" presetClass="exit" presetSubtype="16" fill="hold" grpId="1" nodeType="clickEffect">
                                  <p:stCondLst>
                                    <p:cond delay="0"/>
                                  </p:stCondLst>
                                  <p:childTnLst>
                                    <p:animEffect transition="out" filter="box(in)">
                                      <p:cBhvr>
                                        <p:cTn id="109" dur="500"/>
                                        <p:tgtEl>
                                          <p:spTgt spid="75779"/>
                                        </p:tgtEl>
                                      </p:cBhvr>
                                    </p:animEffect>
                                    <p:set>
                                      <p:cBhvr>
                                        <p:cTn id="110" dur="1" fill="hold">
                                          <p:stCondLst>
                                            <p:cond delay="499"/>
                                          </p:stCondLst>
                                        </p:cTn>
                                        <p:tgtEl>
                                          <p:spTgt spid="75779"/>
                                        </p:tgtEl>
                                        <p:attrNameLst>
                                          <p:attrName>style.visibility</p:attrName>
                                        </p:attrNameLst>
                                      </p:cBhvr>
                                      <p:to>
                                        <p:strVal val="hidden"/>
                                      </p:to>
                                    </p:set>
                                  </p:childTnLst>
                                </p:cTn>
                              </p:par>
                              <p:par>
                                <p:cTn id="111" presetID="4" presetClass="exit" presetSubtype="16" fill="hold" grpId="1" nodeType="withEffect">
                                  <p:stCondLst>
                                    <p:cond delay="0"/>
                                  </p:stCondLst>
                                  <p:childTnLst>
                                    <p:animEffect transition="out" filter="box(in)">
                                      <p:cBhvr>
                                        <p:cTn id="112" dur="500"/>
                                        <p:tgtEl>
                                          <p:spTgt spid="75780"/>
                                        </p:tgtEl>
                                      </p:cBhvr>
                                    </p:animEffect>
                                    <p:set>
                                      <p:cBhvr>
                                        <p:cTn id="113" dur="1" fill="hold">
                                          <p:stCondLst>
                                            <p:cond delay="499"/>
                                          </p:stCondLst>
                                        </p:cTn>
                                        <p:tgtEl>
                                          <p:spTgt spid="75780"/>
                                        </p:tgtEl>
                                        <p:attrNameLst>
                                          <p:attrName>style.visibility</p:attrName>
                                        </p:attrNameLst>
                                      </p:cBhvr>
                                      <p:to>
                                        <p:strVal val="hidden"/>
                                      </p:to>
                                    </p:set>
                                  </p:childTnLst>
                                </p:cTn>
                              </p:par>
                              <p:par>
                                <p:cTn id="114" presetID="4" presetClass="exit" presetSubtype="16" fill="hold" grpId="1" nodeType="withEffect">
                                  <p:stCondLst>
                                    <p:cond delay="0"/>
                                  </p:stCondLst>
                                  <p:childTnLst>
                                    <p:animEffect transition="out" filter="box(in)">
                                      <p:cBhvr>
                                        <p:cTn id="115" dur="500"/>
                                        <p:tgtEl>
                                          <p:spTgt spid="75781"/>
                                        </p:tgtEl>
                                      </p:cBhvr>
                                    </p:animEffect>
                                    <p:set>
                                      <p:cBhvr>
                                        <p:cTn id="116" dur="1" fill="hold">
                                          <p:stCondLst>
                                            <p:cond delay="499"/>
                                          </p:stCondLst>
                                        </p:cTn>
                                        <p:tgtEl>
                                          <p:spTgt spid="75781"/>
                                        </p:tgtEl>
                                        <p:attrNameLst>
                                          <p:attrName>style.visibility</p:attrName>
                                        </p:attrNameLst>
                                      </p:cBhvr>
                                      <p:to>
                                        <p:strVal val="hidden"/>
                                      </p:to>
                                    </p:set>
                                  </p:childTnLst>
                                </p:cTn>
                              </p:par>
                              <p:par>
                                <p:cTn id="117" presetID="4" presetClass="exit" presetSubtype="16" fill="hold" grpId="1" nodeType="withEffect">
                                  <p:stCondLst>
                                    <p:cond delay="0"/>
                                  </p:stCondLst>
                                  <p:childTnLst>
                                    <p:animEffect transition="out" filter="box(in)">
                                      <p:cBhvr>
                                        <p:cTn id="118" dur="500"/>
                                        <p:tgtEl>
                                          <p:spTgt spid="75783"/>
                                        </p:tgtEl>
                                      </p:cBhvr>
                                    </p:animEffect>
                                    <p:set>
                                      <p:cBhvr>
                                        <p:cTn id="119" dur="1" fill="hold">
                                          <p:stCondLst>
                                            <p:cond delay="499"/>
                                          </p:stCondLst>
                                        </p:cTn>
                                        <p:tgtEl>
                                          <p:spTgt spid="75783"/>
                                        </p:tgtEl>
                                        <p:attrNameLst>
                                          <p:attrName>style.visibility</p:attrName>
                                        </p:attrNameLst>
                                      </p:cBhvr>
                                      <p:to>
                                        <p:strVal val="hidden"/>
                                      </p:to>
                                    </p:set>
                                  </p:childTnLst>
                                </p:cTn>
                              </p:par>
                              <p:par>
                                <p:cTn id="120" presetID="4" presetClass="exit" presetSubtype="16" fill="hold" grpId="1" nodeType="withEffect">
                                  <p:stCondLst>
                                    <p:cond delay="0"/>
                                  </p:stCondLst>
                                  <p:childTnLst>
                                    <p:animEffect transition="out" filter="box(in)">
                                      <p:cBhvr>
                                        <p:cTn id="121" dur="500"/>
                                        <p:tgtEl>
                                          <p:spTgt spid="75785"/>
                                        </p:tgtEl>
                                      </p:cBhvr>
                                    </p:animEffect>
                                    <p:set>
                                      <p:cBhvr>
                                        <p:cTn id="122" dur="1" fill="hold">
                                          <p:stCondLst>
                                            <p:cond delay="499"/>
                                          </p:stCondLst>
                                        </p:cTn>
                                        <p:tgtEl>
                                          <p:spTgt spid="75785"/>
                                        </p:tgtEl>
                                        <p:attrNameLst>
                                          <p:attrName>style.visibility</p:attrName>
                                        </p:attrNameLst>
                                      </p:cBhvr>
                                      <p:to>
                                        <p:strVal val="hidden"/>
                                      </p:to>
                                    </p:set>
                                  </p:childTnLst>
                                </p:cTn>
                              </p:par>
                              <p:par>
                                <p:cTn id="123" presetID="4" presetClass="exit" presetSubtype="16" fill="hold" grpId="1" nodeType="withEffect">
                                  <p:stCondLst>
                                    <p:cond delay="0"/>
                                  </p:stCondLst>
                                  <p:childTnLst>
                                    <p:animEffect transition="out" filter="box(in)">
                                      <p:cBhvr>
                                        <p:cTn id="124" dur="500"/>
                                        <p:tgtEl>
                                          <p:spTgt spid="75786"/>
                                        </p:tgtEl>
                                      </p:cBhvr>
                                    </p:animEffect>
                                    <p:set>
                                      <p:cBhvr>
                                        <p:cTn id="125" dur="1" fill="hold">
                                          <p:stCondLst>
                                            <p:cond delay="499"/>
                                          </p:stCondLst>
                                        </p:cTn>
                                        <p:tgtEl>
                                          <p:spTgt spid="75786"/>
                                        </p:tgtEl>
                                        <p:attrNameLst>
                                          <p:attrName>style.visibility</p:attrName>
                                        </p:attrNameLst>
                                      </p:cBhvr>
                                      <p:to>
                                        <p:strVal val="hidden"/>
                                      </p:to>
                                    </p:set>
                                  </p:childTnLst>
                                </p:cTn>
                              </p:par>
                              <p:par>
                                <p:cTn id="126" presetID="4" presetClass="exit" presetSubtype="16" fill="hold" grpId="1" nodeType="withEffect">
                                  <p:stCondLst>
                                    <p:cond delay="0"/>
                                  </p:stCondLst>
                                  <p:childTnLst>
                                    <p:animEffect transition="out" filter="box(in)">
                                      <p:cBhvr>
                                        <p:cTn id="127" dur="500"/>
                                        <p:tgtEl>
                                          <p:spTgt spid="75787"/>
                                        </p:tgtEl>
                                      </p:cBhvr>
                                    </p:animEffect>
                                    <p:set>
                                      <p:cBhvr>
                                        <p:cTn id="128" dur="1" fill="hold">
                                          <p:stCondLst>
                                            <p:cond delay="499"/>
                                          </p:stCondLst>
                                        </p:cTn>
                                        <p:tgtEl>
                                          <p:spTgt spid="757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animBg="1"/>
      <p:bldP spid="75779" grpId="1" animBg="1"/>
      <p:bldP spid="75780" grpId="0" animBg="1"/>
      <p:bldP spid="75780" grpId="1" animBg="1"/>
      <p:bldP spid="75781" grpId="0" animBg="1"/>
      <p:bldP spid="75781" grpId="1" animBg="1"/>
      <p:bldP spid="75783" grpId="0" animBg="1"/>
      <p:bldP spid="75783" grpId="1" animBg="1"/>
      <p:bldP spid="75785" grpId="0" animBg="1"/>
      <p:bldP spid="75785" grpId="1" animBg="1"/>
      <p:bldP spid="75786" grpId="0" animBg="1"/>
      <p:bldP spid="75786" grpId="1" animBg="1"/>
      <p:bldP spid="75787" grpId="0" animBg="1"/>
      <p:bldP spid="75787" grpId="1" animBg="1"/>
    </p:bld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0" y="0"/>
            <a:ext cx="9144000" cy="6858000"/>
          </a:xfrm>
        </p:spPr>
        <p:txBody>
          <a:bodyPr/>
          <a:lstStyle/>
          <a:p>
            <a:pPr>
              <a:lnSpc>
                <a:spcPct val="80000"/>
              </a:lnSpc>
              <a:buFontTx/>
              <a:buNone/>
            </a:pPr>
            <a:endParaRPr lang="en-US" sz="1600" i="1" dirty="0">
              <a:latin typeface="Times New Roman" pitchFamily="18" charset="0"/>
            </a:endParaRPr>
          </a:p>
          <a:p>
            <a:pPr>
              <a:lnSpc>
                <a:spcPct val="80000"/>
              </a:lnSpc>
              <a:buFontTx/>
              <a:buNone/>
            </a:pPr>
            <a:endParaRPr lang="en-US" sz="2000" i="1" dirty="0"/>
          </a:p>
          <a:p>
            <a:pPr>
              <a:lnSpc>
                <a:spcPct val="80000"/>
              </a:lnSpc>
              <a:buFontTx/>
              <a:buNone/>
            </a:pPr>
            <a:r>
              <a:rPr lang="el-GR" sz="2000" b="1" dirty="0">
                <a:latin typeface="Times New Roman" pitchFamily="18" charset="0"/>
              </a:rPr>
              <a:t>	</a:t>
            </a:r>
            <a:r>
              <a:rPr lang="el-GR" sz="2000" b="1" i="1" u="sng" dirty="0">
                <a:latin typeface="Times New Roman" pitchFamily="18" charset="0"/>
              </a:rPr>
              <a:t>Πότε καταχωρείται το άϋλο περιουσιακό στοιχείο στα λογιστικά βιβλία.</a:t>
            </a:r>
            <a:r>
              <a:rPr lang="el-GR" sz="2000" b="1" dirty="0">
                <a:latin typeface="Times New Roman" pitchFamily="18" charset="0"/>
              </a:rPr>
              <a:t> </a:t>
            </a:r>
          </a:p>
          <a:p>
            <a:pPr>
              <a:lnSpc>
                <a:spcPct val="80000"/>
              </a:lnSpc>
              <a:buFontTx/>
              <a:buNone/>
            </a:pPr>
            <a:r>
              <a:rPr lang="el-GR" sz="2000" dirty="0">
                <a:latin typeface="Times New Roman" pitchFamily="18" charset="0"/>
              </a:rPr>
              <a:t>     Το Δ.Λ.Π. 38 αναφέρει ότι ένα </a:t>
            </a:r>
            <a:r>
              <a:rPr lang="el-GR" sz="2000" dirty="0" smtClean="0">
                <a:latin typeface="Times New Roman" pitchFamily="18" charset="0"/>
              </a:rPr>
              <a:t>άυλο </a:t>
            </a:r>
            <a:r>
              <a:rPr lang="el-GR" sz="2000" dirty="0">
                <a:latin typeface="Times New Roman" pitchFamily="18" charset="0"/>
              </a:rPr>
              <a:t>περιουσιακό στοιχείο πρέπει να καταχωρείται στα λογιστικά βιβλία, όταν, και µόνο όταν, πληρούνται οι παρακάτω δύο προϋποθέσεις: </a:t>
            </a:r>
          </a:p>
          <a:p>
            <a:pPr>
              <a:lnSpc>
                <a:spcPct val="80000"/>
              </a:lnSpc>
              <a:buFontTx/>
              <a:buNone/>
            </a:pPr>
            <a:r>
              <a:rPr lang="el-GR" sz="2000" dirty="0">
                <a:latin typeface="Times New Roman" pitchFamily="18" charset="0"/>
              </a:rPr>
              <a:t>	α) πιθανολογείται ότι τα µελλοντικά οικονοµικά οφέλη που αποδίδονται στο άϋλο περιουσιακό στοιχείο θα εισρεύσουν στην επιχείρηση, και β) το κόστος του περιουσιακού στοιχείου µπορεί να αποτιµηθεί αξιόπιστα. </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Η πιθανότητα µελλοντικών οικονοµικών ωφελειών εκτιµάται από την επιχείρηση µε τη χρησιµοποίηση λογικών και βάσιµων παραδοχών οι οποίες (παραδοχές) αντιπροσωπεύουν την ορθή εκτίµηση της Διευθύνσεως της επιχειρήσεως για το πλαίσιο των οικονοµικών συνθηκών που θα υπάρχουν κατά τη διάρκεια της ωφέλιµης ζωής του περιουσιακού στοιχείου. </a:t>
            </a:r>
          </a:p>
          <a:p>
            <a:pPr>
              <a:lnSpc>
                <a:spcPct val="80000"/>
              </a:lnSpc>
              <a:buFontTx/>
              <a:buNone/>
            </a:pPr>
            <a:r>
              <a:rPr lang="el-GR" sz="2000" dirty="0">
                <a:latin typeface="Times New Roman" pitchFamily="18" charset="0"/>
              </a:rPr>
              <a:t>	Η κρίση της επιχείρησης για να εκτιµήσει το βαθµό βεβαιότητας που συνδέεται µε τη ροή των µελλοντικών οικονοµικών ωφελειών, οι οποίες (ωφέλειες) αποδίδονται στη χρησιµοποίηση του </a:t>
            </a:r>
            <a:r>
              <a:rPr lang="el-GR" sz="2000" dirty="0" smtClean="0">
                <a:latin typeface="Times New Roman" pitchFamily="18" charset="0"/>
              </a:rPr>
              <a:t>άυλου </a:t>
            </a:r>
            <a:r>
              <a:rPr lang="el-GR" sz="2000" dirty="0">
                <a:latin typeface="Times New Roman" pitchFamily="18" charset="0"/>
              </a:rPr>
              <a:t>περιουσιακού στοιχείου γίνεται µε βάση τις διαθέσιµες αποδείξεις που υπάρχουν κατά το χρόνο της αρχικής καταχώρησης, δίνοντας µεγαλύτερο βάρος στις εξωτερικές αποδείξεις (Δ.Λ.Π. 38). </a:t>
            </a:r>
          </a:p>
          <a:p>
            <a:pPr>
              <a:lnSpc>
                <a:spcPct val="80000"/>
              </a:lnSpc>
              <a:buFontTx/>
              <a:buNone/>
            </a:pPr>
            <a:r>
              <a:rPr lang="el-GR" sz="2000" dirty="0">
                <a:latin typeface="Times New Roman" pitchFamily="18" charset="0"/>
              </a:rPr>
              <a:t>	Πιο συγκεκριµένα: εάν ένα </a:t>
            </a:r>
            <a:r>
              <a:rPr lang="el-GR" sz="2000" dirty="0" smtClean="0">
                <a:latin typeface="Times New Roman" pitchFamily="18" charset="0"/>
              </a:rPr>
              <a:t>άυλο </a:t>
            </a:r>
            <a:r>
              <a:rPr lang="el-GR" sz="2000" dirty="0">
                <a:latin typeface="Times New Roman" pitchFamily="18" charset="0"/>
              </a:rPr>
              <a:t>περιουσιακό στοιχείο αποκτάται ιδιαιτέρως (και όχι ως µέρος µιας µεταβίβασης περιουσίας λόγω µετασχηµατισµού όπου στην περίπτωση αυτή απαιτείται εκτίµηση από εµπειρογνώµονες) τότε, στην περίπτωση αυτή, το αρχικό κόστος του </a:t>
            </a:r>
            <a:r>
              <a:rPr lang="el-GR" sz="2000" dirty="0" smtClean="0">
                <a:latin typeface="Times New Roman" pitchFamily="18" charset="0"/>
              </a:rPr>
              <a:t>άυλου </a:t>
            </a:r>
            <a:r>
              <a:rPr lang="el-GR" sz="2000" dirty="0">
                <a:latin typeface="Times New Roman" pitchFamily="18" charset="0"/>
              </a:rPr>
              <a:t>περιουσιακού στοιχείου µπορεί, συνήθως, να αποτιµάται αξιόπιστα και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4754">
                                            <p:txEl>
                                              <p:pRg st="2" end="2"/>
                                            </p:txEl>
                                          </p:spTgt>
                                        </p:tgtEl>
                                        <p:attrNameLst>
                                          <p:attrName>style.visibility</p:attrName>
                                        </p:attrNameLst>
                                      </p:cBhvr>
                                      <p:to>
                                        <p:strVal val="visible"/>
                                      </p:to>
                                    </p:set>
                                    <p:anim calcmode="lin" valueType="num">
                                      <p:cBhvr>
                                        <p:cTn id="7" dur="2000" fill="hold"/>
                                        <p:tgtEl>
                                          <p:spTgt spid="74754">
                                            <p:txEl>
                                              <p:pRg st="2" end="2"/>
                                            </p:txEl>
                                          </p:spTgt>
                                        </p:tgtEl>
                                        <p:attrNameLst>
                                          <p:attrName>ppt_w</p:attrName>
                                        </p:attrNameLst>
                                      </p:cBhvr>
                                      <p:tavLst>
                                        <p:tav tm="0">
                                          <p:val>
                                            <p:fltVal val="0"/>
                                          </p:val>
                                        </p:tav>
                                        <p:tav tm="100000">
                                          <p:val>
                                            <p:strVal val="#ppt_w"/>
                                          </p:val>
                                        </p:tav>
                                      </p:tavLst>
                                    </p:anim>
                                    <p:anim calcmode="lin" valueType="num">
                                      <p:cBhvr>
                                        <p:cTn id="8" dur="2000" fill="hold"/>
                                        <p:tgtEl>
                                          <p:spTgt spid="74754">
                                            <p:txEl>
                                              <p:pRg st="2" end="2"/>
                                            </p:txEl>
                                          </p:spTgt>
                                        </p:tgtEl>
                                        <p:attrNameLst>
                                          <p:attrName>ppt_h</p:attrName>
                                        </p:attrNameLst>
                                      </p:cBhvr>
                                      <p:tavLst>
                                        <p:tav tm="0">
                                          <p:val>
                                            <p:fltVal val="0"/>
                                          </p:val>
                                        </p:tav>
                                        <p:tav tm="100000">
                                          <p:val>
                                            <p:strVal val="#ppt_h"/>
                                          </p:val>
                                        </p:tav>
                                      </p:tavLst>
                                    </p:anim>
                                    <p:animEffect transition="in" filter="fade">
                                      <p:cBhvr>
                                        <p:cTn id="9" dur="2000"/>
                                        <p:tgtEl>
                                          <p:spTgt spid="74754">
                                            <p:txEl>
                                              <p:pRg st="2" end="2"/>
                                            </p:txEl>
                                          </p:spTgt>
                                        </p:tgtEl>
                                      </p:cBhvr>
                                    </p:animEffec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74754">
                                            <p:txEl>
                                              <p:pRg st="3" end="3"/>
                                            </p:txEl>
                                          </p:spTgt>
                                        </p:tgtEl>
                                        <p:attrNameLst>
                                          <p:attrName>style.visibility</p:attrName>
                                        </p:attrNameLst>
                                      </p:cBhvr>
                                      <p:to>
                                        <p:strVal val="visible"/>
                                      </p:to>
                                    </p:set>
                                    <p:anim calcmode="lin" valueType="num">
                                      <p:cBhvr additive="base">
                                        <p:cTn id="13" dur="2000" fill="hold"/>
                                        <p:tgtEl>
                                          <p:spTgt spid="74754">
                                            <p:txEl>
                                              <p:pRg st="3" end="3"/>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74754">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4754">
                                            <p:txEl>
                                              <p:pRg st="4" end="4"/>
                                            </p:txEl>
                                          </p:spTgt>
                                        </p:tgtEl>
                                        <p:attrNameLst>
                                          <p:attrName>style.visibility</p:attrName>
                                        </p:attrNameLst>
                                      </p:cBhvr>
                                      <p:to>
                                        <p:strVal val="visible"/>
                                      </p:to>
                                    </p:set>
                                    <p:anim calcmode="lin" valueType="num">
                                      <p:cBhvr additive="base">
                                        <p:cTn id="17" dur="2000" fill="hold"/>
                                        <p:tgtEl>
                                          <p:spTgt spid="74754">
                                            <p:txEl>
                                              <p:pRg st="4" end="4"/>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74754">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2" presetClass="entr" presetSubtype="4" fill="hold" nodeType="afterEffect">
                                  <p:stCondLst>
                                    <p:cond delay="0"/>
                                  </p:stCondLst>
                                  <p:childTnLst>
                                    <p:set>
                                      <p:cBhvr>
                                        <p:cTn id="21" dur="1" fill="hold">
                                          <p:stCondLst>
                                            <p:cond delay="0"/>
                                          </p:stCondLst>
                                        </p:cTn>
                                        <p:tgtEl>
                                          <p:spTgt spid="74754">
                                            <p:txEl>
                                              <p:pRg st="6" end="6"/>
                                            </p:txEl>
                                          </p:spTgt>
                                        </p:tgtEl>
                                        <p:attrNameLst>
                                          <p:attrName>style.visibility</p:attrName>
                                        </p:attrNameLst>
                                      </p:cBhvr>
                                      <p:to>
                                        <p:strVal val="visible"/>
                                      </p:to>
                                    </p:set>
                                    <p:anim calcmode="lin" valueType="num">
                                      <p:cBhvr additive="base">
                                        <p:cTn id="22" dur="2000" fill="hold"/>
                                        <p:tgtEl>
                                          <p:spTgt spid="74754">
                                            <p:txEl>
                                              <p:pRg st="6" end="6"/>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74754">
                                            <p:txEl>
                                              <p:pRg st="6" end="6"/>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4754">
                                            <p:txEl>
                                              <p:pRg st="7" end="7"/>
                                            </p:txEl>
                                          </p:spTgt>
                                        </p:tgtEl>
                                        <p:attrNameLst>
                                          <p:attrName>style.visibility</p:attrName>
                                        </p:attrNameLst>
                                      </p:cBhvr>
                                      <p:to>
                                        <p:strVal val="visible"/>
                                      </p:to>
                                    </p:set>
                                    <p:anim calcmode="lin" valueType="num">
                                      <p:cBhvr additive="base">
                                        <p:cTn id="26" dur="2000" fill="hold"/>
                                        <p:tgtEl>
                                          <p:spTgt spid="74754">
                                            <p:txEl>
                                              <p:pRg st="7" end="7"/>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74754">
                                            <p:txEl>
                                              <p:pRg st="7" end="7"/>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4754">
                                            <p:txEl>
                                              <p:pRg st="8" end="8"/>
                                            </p:txEl>
                                          </p:spTgt>
                                        </p:tgtEl>
                                        <p:attrNameLst>
                                          <p:attrName>style.visibility</p:attrName>
                                        </p:attrNameLst>
                                      </p:cBhvr>
                                      <p:to>
                                        <p:strVal val="visible"/>
                                      </p:to>
                                    </p:set>
                                    <p:anim calcmode="lin" valueType="num">
                                      <p:cBhvr additive="base">
                                        <p:cTn id="30" dur="2000" fill="hold"/>
                                        <p:tgtEl>
                                          <p:spTgt spid="74754">
                                            <p:txEl>
                                              <p:pRg st="8" end="8"/>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74754">
                                            <p:txEl>
                                              <p:pRg st="8" end="8"/>
                                            </p:txEl>
                                          </p:spTgt>
                                        </p:tgtEl>
                                        <p:attrNameLst>
                                          <p:attrName>ppt_y</p:attrName>
                                        </p:attrNameLst>
                                      </p:cBhvr>
                                      <p:tavLst>
                                        <p:tav tm="0">
                                          <p:val>
                                            <p:strVal val="1+#ppt_h/2"/>
                                          </p:val>
                                        </p:tav>
                                        <p:tav tm="100000">
                                          <p:val>
                                            <p:strVal val="#ppt_y"/>
                                          </p:val>
                                        </p:tav>
                                      </p:tavLst>
                                    </p:anim>
                                  </p:childTnLst>
                                </p:cTn>
                              </p:par>
                            </p:childTnLst>
                          </p:cTn>
                        </p:par>
                        <p:par>
                          <p:cTn id="32" fill="hold">
                            <p:stCondLst>
                              <p:cond delay="6000"/>
                            </p:stCondLst>
                            <p:childTnLst>
                              <p:par>
                                <p:cTn id="33" presetID="3" presetClass="exit" presetSubtype="10" fill="hold" nodeType="afterEffect">
                                  <p:stCondLst>
                                    <p:cond delay="10000"/>
                                  </p:stCondLst>
                                  <p:childTnLst>
                                    <p:animEffect transition="out" filter="blinds(horizontal)">
                                      <p:cBhvr>
                                        <p:cTn id="34" dur="2000"/>
                                        <p:tgtEl>
                                          <p:spTgt spid="74754">
                                            <p:txEl>
                                              <p:pRg st="2" end="2"/>
                                            </p:txEl>
                                          </p:spTgt>
                                        </p:tgtEl>
                                      </p:cBhvr>
                                    </p:animEffect>
                                    <p:set>
                                      <p:cBhvr>
                                        <p:cTn id="35" dur="1" fill="hold">
                                          <p:stCondLst>
                                            <p:cond delay="1999"/>
                                          </p:stCondLst>
                                        </p:cTn>
                                        <p:tgtEl>
                                          <p:spTgt spid="74754">
                                            <p:txEl>
                                              <p:pRg st="2" end="2"/>
                                            </p:txEl>
                                          </p:spTgt>
                                        </p:tgtEl>
                                        <p:attrNameLst>
                                          <p:attrName>style.visibility</p:attrName>
                                        </p:attrNameLst>
                                      </p:cBhvr>
                                      <p:to>
                                        <p:strVal val="hidden"/>
                                      </p:to>
                                    </p:set>
                                  </p:childTnLst>
                                </p:cTn>
                              </p:par>
                            </p:childTnLst>
                          </p:cTn>
                        </p:par>
                        <p:par>
                          <p:cTn id="36" fill="hold">
                            <p:stCondLst>
                              <p:cond delay="18000"/>
                            </p:stCondLst>
                            <p:childTnLst>
                              <p:par>
                                <p:cTn id="37" presetID="3" presetClass="exit" presetSubtype="10" fill="hold" nodeType="afterEffect">
                                  <p:stCondLst>
                                    <p:cond delay="0"/>
                                  </p:stCondLst>
                                  <p:childTnLst>
                                    <p:animEffect transition="out" filter="blinds(horizontal)">
                                      <p:cBhvr>
                                        <p:cTn id="38" dur="2000"/>
                                        <p:tgtEl>
                                          <p:spTgt spid="74754">
                                            <p:txEl>
                                              <p:pRg st="3" end="3"/>
                                            </p:txEl>
                                          </p:spTgt>
                                        </p:tgtEl>
                                      </p:cBhvr>
                                    </p:animEffect>
                                    <p:set>
                                      <p:cBhvr>
                                        <p:cTn id="39" dur="1" fill="hold">
                                          <p:stCondLst>
                                            <p:cond delay="1999"/>
                                          </p:stCondLst>
                                        </p:cTn>
                                        <p:tgtEl>
                                          <p:spTgt spid="74754">
                                            <p:txEl>
                                              <p:pRg st="3" end="3"/>
                                            </p:txEl>
                                          </p:spTgt>
                                        </p:tgtEl>
                                        <p:attrNameLst>
                                          <p:attrName>style.visibility</p:attrName>
                                        </p:attrNameLst>
                                      </p:cBhvr>
                                      <p:to>
                                        <p:strVal val="hidden"/>
                                      </p:to>
                                    </p:set>
                                  </p:childTnLst>
                                </p:cTn>
                              </p:par>
                              <p:par>
                                <p:cTn id="40" presetID="3" presetClass="exit" presetSubtype="10" fill="hold" nodeType="withEffect">
                                  <p:stCondLst>
                                    <p:cond delay="0"/>
                                  </p:stCondLst>
                                  <p:childTnLst>
                                    <p:animEffect transition="out" filter="blinds(horizontal)">
                                      <p:cBhvr>
                                        <p:cTn id="41" dur="2000"/>
                                        <p:tgtEl>
                                          <p:spTgt spid="74754">
                                            <p:txEl>
                                              <p:pRg st="4" end="4"/>
                                            </p:txEl>
                                          </p:spTgt>
                                        </p:tgtEl>
                                      </p:cBhvr>
                                    </p:animEffect>
                                    <p:set>
                                      <p:cBhvr>
                                        <p:cTn id="42" dur="1" fill="hold">
                                          <p:stCondLst>
                                            <p:cond delay="1999"/>
                                          </p:stCondLst>
                                        </p:cTn>
                                        <p:tgtEl>
                                          <p:spTgt spid="74754">
                                            <p:txEl>
                                              <p:pRg st="4" end="4"/>
                                            </p:txEl>
                                          </p:spTgt>
                                        </p:tgtEl>
                                        <p:attrNameLst>
                                          <p:attrName>style.visibility</p:attrName>
                                        </p:attrNameLst>
                                      </p:cBhvr>
                                      <p:to>
                                        <p:strVal val="hidden"/>
                                      </p:to>
                                    </p:set>
                                  </p:childTnLst>
                                </p:cTn>
                              </p:par>
                            </p:childTnLst>
                          </p:cTn>
                        </p:par>
                        <p:par>
                          <p:cTn id="43" fill="hold">
                            <p:stCondLst>
                              <p:cond delay="20000"/>
                            </p:stCondLst>
                            <p:childTnLst>
                              <p:par>
                                <p:cTn id="44" presetID="3" presetClass="exit" presetSubtype="10" fill="hold" nodeType="afterEffect">
                                  <p:stCondLst>
                                    <p:cond delay="0"/>
                                  </p:stCondLst>
                                  <p:childTnLst>
                                    <p:animEffect transition="out" filter="blinds(horizontal)">
                                      <p:cBhvr>
                                        <p:cTn id="45" dur="2000"/>
                                        <p:tgtEl>
                                          <p:spTgt spid="74754">
                                            <p:txEl>
                                              <p:pRg st="6" end="6"/>
                                            </p:txEl>
                                          </p:spTgt>
                                        </p:tgtEl>
                                      </p:cBhvr>
                                    </p:animEffect>
                                    <p:set>
                                      <p:cBhvr>
                                        <p:cTn id="46" dur="1" fill="hold">
                                          <p:stCondLst>
                                            <p:cond delay="1999"/>
                                          </p:stCondLst>
                                        </p:cTn>
                                        <p:tgtEl>
                                          <p:spTgt spid="74754">
                                            <p:txEl>
                                              <p:pRg st="6" end="6"/>
                                            </p:txEl>
                                          </p:spTgt>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2000"/>
                                        <p:tgtEl>
                                          <p:spTgt spid="74754">
                                            <p:txEl>
                                              <p:pRg st="7" end="7"/>
                                            </p:txEl>
                                          </p:spTgt>
                                        </p:tgtEl>
                                      </p:cBhvr>
                                    </p:animEffect>
                                    <p:set>
                                      <p:cBhvr>
                                        <p:cTn id="49" dur="1" fill="hold">
                                          <p:stCondLst>
                                            <p:cond delay="1999"/>
                                          </p:stCondLst>
                                        </p:cTn>
                                        <p:tgtEl>
                                          <p:spTgt spid="74754">
                                            <p:txEl>
                                              <p:pRg st="7" end="7"/>
                                            </p:txEl>
                                          </p:spTgt>
                                        </p:tgtEl>
                                        <p:attrNameLst>
                                          <p:attrName>style.visibility</p:attrName>
                                        </p:attrNameLst>
                                      </p:cBhvr>
                                      <p:to>
                                        <p:strVal val="hidden"/>
                                      </p:to>
                                    </p:set>
                                  </p:childTnLst>
                                </p:cTn>
                              </p:par>
                              <p:par>
                                <p:cTn id="50" presetID="3" presetClass="exit" presetSubtype="10" fill="hold" nodeType="withEffect">
                                  <p:stCondLst>
                                    <p:cond delay="0"/>
                                  </p:stCondLst>
                                  <p:childTnLst>
                                    <p:animEffect transition="out" filter="blinds(horizontal)">
                                      <p:cBhvr>
                                        <p:cTn id="51" dur="2000"/>
                                        <p:tgtEl>
                                          <p:spTgt spid="74754">
                                            <p:txEl>
                                              <p:pRg st="8" end="8"/>
                                            </p:txEl>
                                          </p:spTgt>
                                        </p:tgtEl>
                                      </p:cBhvr>
                                    </p:animEffect>
                                    <p:set>
                                      <p:cBhvr>
                                        <p:cTn id="52" dur="1" fill="hold">
                                          <p:stCondLst>
                                            <p:cond delay="1999"/>
                                          </p:stCondLst>
                                        </p:cTn>
                                        <p:tgtEl>
                                          <p:spTgt spid="74754">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xfrm>
            <a:off x="0" y="0"/>
            <a:ext cx="9144000" cy="7100888"/>
          </a:xfrm>
        </p:spPr>
        <p:txBody>
          <a:bodyPr/>
          <a:lstStyle/>
          <a:p>
            <a:pPr>
              <a:lnSpc>
                <a:spcPct val="80000"/>
              </a:lnSpc>
              <a:buFontTx/>
              <a:buNone/>
            </a:pPr>
            <a:endParaRPr lang="en-US" sz="1600" i="1" dirty="0">
              <a:latin typeface="Times New Roman" pitchFamily="18" charset="0"/>
            </a:endParaRP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ιδιαίτερα όταν η αγορά πραγµατοποιείται µε µετρητά ή άλλα νοµισµατικά στοιχεία. </a:t>
            </a:r>
          </a:p>
          <a:p>
            <a:pPr>
              <a:lnSpc>
                <a:spcPct val="80000"/>
              </a:lnSpc>
              <a:buFontTx/>
              <a:buNone/>
            </a:pPr>
            <a:r>
              <a:rPr lang="el-GR" sz="2000" dirty="0">
                <a:latin typeface="Times New Roman" pitchFamily="18" charset="0"/>
              </a:rPr>
              <a:t>	Το κόστος ενός άϋλου περιουσιακού στοιχείου αποτελεί τη τιµή αγοράς του. Η τιµή αυτή προσαυξάνεται: α) µε κάθε εισαγωγικό δασµό, β) κάθε µη επιστρεπτέο φόρο αγοράς και γ) κάθε άµεση δαπάνη η οποία πραγµατοποιείται ώστε να χρησιµοποιηθεί το άϋλο περιουσιακό στοιχείο από την επιχείρηση. </a:t>
            </a:r>
          </a:p>
          <a:p>
            <a:pPr>
              <a:lnSpc>
                <a:spcPct val="80000"/>
              </a:lnSpc>
              <a:buFontTx/>
              <a:buNone/>
            </a:pPr>
            <a:r>
              <a:rPr lang="el-GR" sz="2000" dirty="0">
                <a:latin typeface="Times New Roman" pitchFamily="18" charset="0"/>
              </a:rPr>
              <a:t>	</a:t>
            </a:r>
          </a:p>
          <a:p>
            <a:pPr algn="ctr">
              <a:lnSpc>
                <a:spcPct val="80000"/>
              </a:lnSpc>
              <a:buFontTx/>
              <a:buNone/>
            </a:pPr>
            <a:r>
              <a:rPr lang="el-GR" sz="2000" dirty="0">
                <a:latin typeface="Times New Roman" pitchFamily="18" charset="0"/>
              </a:rPr>
              <a:t>	</a:t>
            </a:r>
            <a:r>
              <a:rPr lang="el-GR" sz="2400" b="1" u="sng" dirty="0">
                <a:solidFill>
                  <a:schemeClr val="bg1"/>
                </a:solidFill>
                <a:latin typeface="Times New Roman" pitchFamily="18" charset="0"/>
              </a:rPr>
              <a:t>Ιδιοπαραγωγή </a:t>
            </a:r>
            <a:r>
              <a:rPr lang="el-GR" sz="2400" b="1" u="sng" dirty="0" smtClean="0">
                <a:solidFill>
                  <a:schemeClr val="bg1"/>
                </a:solidFill>
                <a:latin typeface="Times New Roman" pitchFamily="18" charset="0"/>
              </a:rPr>
              <a:t>άυλων </a:t>
            </a:r>
            <a:r>
              <a:rPr lang="el-GR" sz="2400" b="1" u="sng" dirty="0">
                <a:solidFill>
                  <a:schemeClr val="bg1"/>
                </a:solidFill>
                <a:latin typeface="Times New Roman" pitchFamily="18" charset="0"/>
              </a:rPr>
              <a:t>περιουσιακών στοιχείων</a:t>
            </a:r>
          </a:p>
          <a:p>
            <a:pPr>
              <a:lnSpc>
                <a:spcPct val="80000"/>
              </a:lnSpc>
              <a:buFontTx/>
              <a:buNone/>
            </a:pPr>
            <a:r>
              <a:rPr lang="el-GR" sz="2000" dirty="0">
                <a:latin typeface="Times New Roman" pitchFamily="18" charset="0"/>
              </a:rPr>
              <a:t>	</a:t>
            </a:r>
            <a:r>
              <a:rPr lang="el-GR" sz="2000" dirty="0" smtClean="0">
                <a:latin typeface="Times New Roman" pitchFamily="18" charset="0"/>
              </a:rPr>
              <a:t>     </a:t>
            </a:r>
            <a:r>
              <a:rPr lang="el-GR" sz="2000" dirty="0">
                <a:latin typeface="Times New Roman" pitchFamily="18" charset="0"/>
              </a:rPr>
              <a:t>Σε µερικές περιπτώσεις πραγµατοποιούνται δαπάνες για να δηµιουργήσουν µελλοντικά οικονοµικά οφέλη, αλλά αυτές δεν καταλήγουν στη δηµιουργία ενός άϋλου περιουσιακού στοιχείου το οποίο να πληρεί τα κριτήρια που θέτει το Δ.Λ.Π. 38, δηλαδή: 	 </a:t>
            </a:r>
          </a:p>
          <a:p>
            <a:pPr>
              <a:lnSpc>
                <a:spcPct val="80000"/>
              </a:lnSpc>
              <a:buFontTx/>
              <a:buNone/>
            </a:pPr>
            <a:r>
              <a:rPr lang="el-GR" sz="2000" dirty="0">
                <a:latin typeface="Times New Roman" pitchFamily="18" charset="0"/>
              </a:rPr>
              <a:t>	α) αναγνωρίσιµο περιουσιακό στοιχείο το οποίο θα δηµιουργήσει πιθανά µελλοντικά οικονοµικά οφέλη, και,</a:t>
            </a:r>
          </a:p>
          <a:p>
            <a:pPr>
              <a:lnSpc>
                <a:spcPct val="80000"/>
              </a:lnSpc>
              <a:buFontTx/>
              <a:buNone/>
            </a:pPr>
            <a:r>
              <a:rPr lang="el-GR" sz="2000" dirty="0">
                <a:latin typeface="Times New Roman" pitchFamily="18" charset="0"/>
              </a:rPr>
              <a:t>	β) αξιόπιστος προσδιορισµός του κόστους.</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Μια επιχείρηση για να εκτιμήσει εάν ένα εσωτερικώς δημιουργημένο άϋλο περιουσιακό στοιχείο πληρεί τα κριτήρια για να το καταχωρήσει στο ενεργητικό του ισολογισμού ως περιουσιακό στοιχείο, ταξινομεί τη δημιουργία του περιουσιακού στοιχείου στις εξής δύο φάσεις: α) φάσης έρευνας και β) φάσης ανάπτυξης. Εάν μια επιχείρηση δεν μπορεί να διαχωρίσει τις άνω φάσεις σε ένα εσωτερικό πρόγραμμα, τότε μεταχειρίζεται τις δαπάνες αυτού του προγράμματος ως εάν πραγματοποιήθηκαν μόνο για τη φάση έρευνας (Δ.Λ.Π. 38).</a:t>
            </a:r>
          </a:p>
          <a:p>
            <a:pPr>
              <a:lnSpc>
                <a:spcPct val="80000"/>
              </a:lnSpc>
              <a:buFontTx/>
              <a:buNone/>
            </a:pPr>
            <a:endParaRPr lang="el-GR" sz="2000" dirty="0">
              <a:latin typeface="Times New Roman" pitchFamily="18" charset="0"/>
            </a:endParaRPr>
          </a:p>
          <a:p>
            <a:pPr>
              <a:lnSpc>
                <a:spcPct val="80000"/>
              </a:lnSpc>
              <a:buFontTx/>
              <a:buNone/>
            </a:pP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3730">
                                            <p:txEl>
                                              <p:pRg st="2" end="2"/>
                                            </p:txEl>
                                          </p:spTgt>
                                        </p:tgtEl>
                                        <p:attrNameLst>
                                          <p:attrName>style.visibility</p:attrName>
                                        </p:attrNameLst>
                                      </p:cBhvr>
                                      <p:to>
                                        <p:strVal val="visible"/>
                                      </p:to>
                                    </p:set>
                                    <p:anim calcmode="lin" valueType="num">
                                      <p:cBhvr additive="base">
                                        <p:cTn id="7" dur="2000" fill="hold"/>
                                        <p:tgtEl>
                                          <p:spTgt spid="73730">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3730">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0">
                                            <p:txEl>
                                              <p:pRg st="3" end="3"/>
                                            </p:txEl>
                                          </p:spTgt>
                                        </p:tgtEl>
                                        <p:attrNameLst>
                                          <p:attrName>style.visibility</p:attrName>
                                        </p:attrNameLst>
                                      </p:cBhvr>
                                      <p:to>
                                        <p:strVal val="visible"/>
                                      </p:to>
                                    </p:set>
                                    <p:anim calcmode="lin" valueType="num">
                                      <p:cBhvr additive="base">
                                        <p:cTn id="11" dur="2000" fill="hold"/>
                                        <p:tgtEl>
                                          <p:spTgt spid="73730">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73730">
                                            <p:txEl>
                                              <p:pRg st="3" end="3"/>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3" presetClass="exit" presetSubtype="10" fill="hold" nodeType="afterEffect">
                                  <p:stCondLst>
                                    <p:cond delay="7000"/>
                                  </p:stCondLst>
                                  <p:childTnLst>
                                    <p:animEffect transition="out" filter="blinds(horizontal)">
                                      <p:cBhvr>
                                        <p:cTn id="15" dur="2000"/>
                                        <p:tgtEl>
                                          <p:spTgt spid="73730">
                                            <p:txEl>
                                              <p:pRg st="2" end="2"/>
                                            </p:txEl>
                                          </p:spTgt>
                                        </p:tgtEl>
                                      </p:cBhvr>
                                    </p:animEffect>
                                    <p:set>
                                      <p:cBhvr>
                                        <p:cTn id="16" dur="1" fill="hold">
                                          <p:stCondLst>
                                            <p:cond delay="1999"/>
                                          </p:stCondLst>
                                        </p:cTn>
                                        <p:tgtEl>
                                          <p:spTgt spid="73730">
                                            <p:txEl>
                                              <p:pRg st="2" end="2"/>
                                            </p:txEl>
                                          </p:spTgt>
                                        </p:tgtEl>
                                        <p:attrNameLst>
                                          <p:attrName>style.visibility</p:attrName>
                                        </p:attrNameLst>
                                      </p:cBhvr>
                                      <p:to>
                                        <p:strVal val="hidden"/>
                                      </p:to>
                                    </p:set>
                                  </p:childTnLst>
                                </p:cTn>
                              </p:par>
                            </p:childTnLst>
                          </p:cTn>
                        </p:par>
                        <p:par>
                          <p:cTn id="17" fill="hold">
                            <p:stCondLst>
                              <p:cond delay="11000"/>
                            </p:stCondLst>
                            <p:childTnLst>
                              <p:par>
                                <p:cTn id="18" presetID="3" presetClass="exit" presetSubtype="10" fill="hold" nodeType="afterEffect">
                                  <p:stCondLst>
                                    <p:cond delay="0"/>
                                  </p:stCondLst>
                                  <p:childTnLst>
                                    <p:animEffect transition="out" filter="blinds(horizontal)">
                                      <p:cBhvr>
                                        <p:cTn id="19" dur="2000"/>
                                        <p:tgtEl>
                                          <p:spTgt spid="73730">
                                            <p:txEl>
                                              <p:pRg st="3" end="3"/>
                                            </p:txEl>
                                          </p:spTgt>
                                        </p:tgtEl>
                                      </p:cBhvr>
                                    </p:animEffect>
                                    <p:set>
                                      <p:cBhvr>
                                        <p:cTn id="20" dur="1" fill="hold">
                                          <p:stCondLst>
                                            <p:cond delay="1999"/>
                                          </p:stCondLst>
                                        </p:cTn>
                                        <p:tgtEl>
                                          <p:spTgt spid="73730">
                                            <p:txEl>
                                              <p:pRg st="3" end="3"/>
                                            </p:txEl>
                                          </p:spTgt>
                                        </p:tgtEl>
                                        <p:attrNameLst>
                                          <p:attrName>style.visibility</p:attrName>
                                        </p:attrNameLst>
                                      </p:cBhvr>
                                      <p:to>
                                        <p:strVal val="hidden"/>
                                      </p:to>
                                    </p:set>
                                  </p:childTnLst>
                                </p:cTn>
                              </p:par>
                            </p:childTnLst>
                          </p:cTn>
                        </p:par>
                        <p:par>
                          <p:cTn id="21" fill="hold">
                            <p:stCondLst>
                              <p:cond delay="13000"/>
                            </p:stCondLst>
                            <p:childTnLst>
                              <p:par>
                                <p:cTn id="22" presetID="53" presetClass="entr" presetSubtype="0" fill="hold" nodeType="afterEffect">
                                  <p:stCondLst>
                                    <p:cond delay="0"/>
                                  </p:stCondLst>
                                  <p:childTnLst>
                                    <p:set>
                                      <p:cBhvr>
                                        <p:cTn id="23" dur="1" fill="hold">
                                          <p:stCondLst>
                                            <p:cond delay="0"/>
                                          </p:stCondLst>
                                        </p:cTn>
                                        <p:tgtEl>
                                          <p:spTgt spid="73730">
                                            <p:txEl>
                                              <p:pRg st="5" end="5"/>
                                            </p:txEl>
                                          </p:spTgt>
                                        </p:tgtEl>
                                        <p:attrNameLst>
                                          <p:attrName>style.visibility</p:attrName>
                                        </p:attrNameLst>
                                      </p:cBhvr>
                                      <p:to>
                                        <p:strVal val="visible"/>
                                      </p:to>
                                    </p:set>
                                    <p:anim calcmode="lin" valueType="num">
                                      <p:cBhvr>
                                        <p:cTn id="24" dur="2000" fill="hold"/>
                                        <p:tgtEl>
                                          <p:spTgt spid="73730">
                                            <p:txEl>
                                              <p:pRg st="5" end="5"/>
                                            </p:txEl>
                                          </p:spTgt>
                                        </p:tgtEl>
                                        <p:attrNameLst>
                                          <p:attrName>ppt_w</p:attrName>
                                        </p:attrNameLst>
                                      </p:cBhvr>
                                      <p:tavLst>
                                        <p:tav tm="0">
                                          <p:val>
                                            <p:fltVal val="0"/>
                                          </p:val>
                                        </p:tav>
                                        <p:tav tm="100000">
                                          <p:val>
                                            <p:strVal val="#ppt_w"/>
                                          </p:val>
                                        </p:tav>
                                      </p:tavLst>
                                    </p:anim>
                                    <p:anim calcmode="lin" valueType="num">
                                      <p:cBhvr>
                                        <p:cTn id="25" dur="2000" fill="hold"/>
                                        <p:tgtEl>
                                          <p:spTgt spid="73730">
                                            <p:txEl>
                                              <p:pRg st="5" end="5"/>
                                            </p:txEl>
                                          </p:spTgt>
                                        </p:tgtEl>
                                        <p:attrNameLst>
                                          <p:attrName>ppt_h</p:attrName>
                                        </p:attrNameLst>
                                      </p:cBhvr>
                                      <p:tavLst>
                                        <p:tav tm="0">
                                          <p:val>
                                            <p:fltVal val="0"/>
                                          </p:val>
                                        </p:tav>
                                        <p:tav tm="100000">
                                          <p:val>
                                            <p:strVal val="#ppt_h"/>
                                          </p:val>
                                        </p:tav>
                                      </p:tavLst>
                                    </p:anim>
                                    <p:animEffect transition="in" filter="fade">
                                      <p:cBhvr>
                                        <p:cTn id="26" dur="2000"/>
                                        <p:tgtEl>
                                          <p:spTgt spid="73730">
                                            <p:txEl>
                                              <p:pRg st="5" end="5"/>
                                            </p:txEl>
                                          </p:spTgt>
                                        </p:tgtEl>
                                      </p:cBhvr>
                                    </p:animEffect>
                                  </p:childTnLst>
                                </p:cTn>
                              </p:par>
                              <p:par>
                                <p:cTn id="27" presetID="2" presetClass="entr" presetSubtype="4" fill="hold" nodeType="withEffect">
                                  <p:stCondLst>
                                    <p:cond delay="0"/>
                                  </p:stCondLst>
                                  <p:childTnLst>
                                    <p:set>
                                      <p:cBhvr>
                                        <p:cTn id="28" dur="1" fill="hold">
                                          <p:stCondLst>
                                            <p:cond delay="0"/>
                                          </p:stCondLst>
                                        </p:cTn>
                                        <p:tgtEl>
                                          <p:spTgt spid="73730">
                                            <p:txEl>
                                              <p:pRg st="7" end="7"/>
                                            </p:txEl>
                                          </p:spTgt>
                                        </p:tgtEl>
                                        <p:attrNameLst>
                                          <p:attrName>style.visibility</p:attrName>
                                        </p:attrNameLst>
                                      </p:cBhvr>
                                      <p:to>
                                        <p:strVal val="visible"/>
                                      </p:to>
                                    </p:set>
                                    <p:anim calcmode="lin" valueType="num">
                                      <p:cBhvr additive="base">
                                        <p:cTn id="29" dur="2000" fill="hold"/>
                                        <p:tgtEl>
                                          <p:spTgt spid="73730">
                                            <p:txEl>
                                              <p:pRg st="7" end="7"/>
                                            </p:txEl>
                                          </p:spTgt>
                                        </p:tgtEl>
                                        <p:attrNameLst>
                                          <p:attrName>ppt_x</p:attrName>
                                        </p:attrNameLst>
                                      </p:cBhvr>
                                      <p:tavLst>
                                        <p:tav tm="0">
                                          <p:val>
                                            <p:strVal val="#ppt_x"/>
                                          </p:val>
                                        </p:tav>
                                        <p:tav tm="100000">
                                          <p:val>
                                            <p:strVal val="#ppt_x"/>
                                          </p:val>
                                        </p:tav>
                                      </p:tavLst>
                                    </p:anim>
                                    <p:anim calcmode="lin" valueType="num">
                                      <p:cBhvr additive="base">
                                        <p:cTn id="30" dur="2000" fill="hold"/>
                                        <p:tgtEl>
                                          <p:spTgt spid="73730">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3730">
                                            <p:txEl>
                                              <p:pRg st="8" end="8"/>
                                            </p:txEl>
                                          </p:spTgt>
                                        </p:tgtEl>
                                        <p:attrNameLst>
                                          <p:attrName>style.visibility</p:attrName>
                                        </p:attrNameLst>
                                      </p:cBhvr>
                                      <p:to>
                                        <p:strVal val="visible"/>
                                      </p:to>
                                    </p:set>
                                    <p:anim calcmode="lin" valueType="num">
                                      <p:cBhvr additive="base">
                                        <p:cTn id="33" dur="2000" fill="hold"/>
                                        <p:tgtEl>
                                          <p:spTgt spid="73730">
                                            <p:txEl>
                                              <p:pRg st="8" end="8"/>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73730">
                                            <p:txEl>
                                              <p:pRg st="8" end="8"/>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5000"/>
                            </p:stCondLst>
                            <p:childTnLst>
                              <p:par>
                                <p:cTn id="36" presetID="2" presetClass="entr" presetSubtype="4" fill="hold" nodeType="afterEffect">
                                  <p:stCondLst>
                                    <p:cond delay="0"/>
                                  </p:stCondLst>
                                  <p:childTnLst>
                                    <p:set>
                                      <p:cBhvr>
                                        <p:cTn id="37" dur="1" fill="hold">
                                          <p:stCondLst>
                                            <p:cond delay="0"/>
                                          </p:stCondLst>
                                        </p:cTn>
                                        <p:tgtEl>
                                          <p:spTgt spid="73730">
                                            <p:txEl>
                                              <p:pRg st="10" end="10"/>
                                            </p:txEl>
                                          </p:spTgt>
                                        </p:tgtEl>
                                        <p:attrNameLst>
                                          <p:attrName>style.visibility</p:attrName>
                                        </p:attrNameLst>
                                      </p:cBhvr>
                                      <p:to>
                                        <p:strVal val="visible"/>
                                      </p:to>
                                    </p:set>
                                    <p:anim calcmode="lin" valueType="num">
                                      <p:cBhvr additive="base">
                                        <p:cTn id="38" dur="2000" fill="hold"/>
                                        <p:tgtEl>
                                          <p:spTgt spid="73730">
                                            <p:txEl>
                                              <p:pRg st="10" end="10"/>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73730">
                                            <p:txEl>
                                              <p:pRg st="10" end="1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17000"/>
                            </p:stCondLst>
                            <p:childTnLst>
                              <p:par>
                                <p:cTn id="41" presetID="3" presetClass="exit" presetSubtype="10" fill="hold" nodeType="afterEffect">
                                  <p:stCondLst>
                                    <p:cond delay="10000"/>
                                  </p:stCondLst>
                                  <p:childTnLst>
                                    <p:animEffect transition="out" filter="blinds(horizontal)">
                                      <p:cBhvr>
                                        <p:cTn id="42" dur="2000"/>
                                        <p:tgtEl>
                                          <p:spTgt spid="73730">
                                            <p:txEl>
                                              <p:pRg st="5" end="5"/>
                                            </p:txEl>
                                          </p:spTgt>
                                        </p:tgtEl>
                                      </p:cBhvr>
                                    </p:animEffect>
                                    <p:set>
                                      <p:cBhvr>
                                        <p:cTn id="43" dur="1" fill="hold">
                                          <p:stCondLst>
                                            <p:cond delay="1999"/>
                                          </p:stCondLst>
                                        </p:cTn>
                                        <p:tgtEl>
                                          <p:spTgt spid="73730">
                                            <p:txEl>
                                              <p:pRg st="5" end="5"/>
                                            </p:txEl>
                                          </p:spTgt>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2000"/>
                                        <p:tgtEl>
                                          <p:spTgt spid="73730">
                                            <p:txEl>
                                              <p:pRg st="7" end="7"/>
                                            </p:txEl>
                                          </p:spTgt>
                                        </p:tgtEl>
                                      </p:cBhvr>
                                    </p:animEffect>
                                    <p:set>
                                      <p:cBhvr>
                                        <p:cTn id="46" dur="1" fill="hold">
                                          <p:stCondLst>
                                            <p:cond delay="1999"/>
                                          </p:stCondLst>
                                        </p:cTn>
                                        <p:tgtEl>
                                          <p:spTgt spid="73730">
                                            <p:txEl>
                                              <p:pRg st="7" end="7"/>
                                            </p:txEl>
                                          </p:spTgt>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2000"/>
                                        <p:tgtEl>
                                          <p:spTgt spid="73730">
                                            <p:txEl>
                                              <p:pRg st="8" end="8"/>
                                            </p:txEl>
                                          </p:spTgt>
                                        </p:tgtEl>
                                      </p:cBhvr>
                                    </p:animEffect>
                                    <p:set>
                                      <p:cBhvr>
                                        <p:cTn id="49" dur="1" fill="hold">
                                          <p:stCondLst>
                                            <p:cond delay="1999"/>
                                          </p:stCondLst>
                                        </p:cTn>
                                        <p:tgtEl>
                                          <p:spTgt spid="73730">
                                            <p:txEl>
                                              <p:pRg st="8" end="8"/>
                                            </p:txEl>
                                          </p:spTgt>
                                        </p:tgtEl>
                                        <p:attrNameLst>
                                          <p:attrName>style.visibility</p:attrName>
                                        </p:attrNameLst>
                                      </p:cBhvr>
                                      <p:to>
                                        <p:strVal val="hidden"/>
                                      </p:to>
                                    </p:set>
                                  </p:childTnLst>
                                </p:cTn>
                              </p:par>
                            </p:childTnLst>
                          </p:cTn>
                        </p:par>
                        <p:par>
                          <p:cTn id="50" fill="hold">
                            <p:stCondLst>
                              <p:cond delay="29000"/>
                            </p:stCondLst>
                            <p:childTnLst>
                              <p:par>
                                <p:cTn id="51" presetID="3" presetClass="exit" presetSubtype="10" fill="hold" nodeType="afterEffect">
                                  <p:stCondLst>
                                    <p:cond delay="0"/>
                                  </p:stCondLst>
                                  <p:childTnLst>
                                    <p:animEffect transition="out" filter="blinds(horizontal)">
                                      <p:cBhvr>
                                        <p:cTn id="52" dur="2000"/>
                                        <p:tgtEl>
                                          <p:spTgt spid="73730">
                                            <p:txEl>
                                              <p:pRg st="10" end="10"/>
                                            </p:txEl>
                                          </p:spTgt>
                                        </p:tgtEl>
                                      </p:cBhvr>
                                    </p:animEffect>
                                    <p:set>
                                      <p:cBhvr>
                                        <p:cTn id="53" dur="1" fill="hold">
                                          <p:stCondLst>
                                            <p:cond delay="1999"/>
                                          </p:stCondLst>
                                        </p:cTn>
                                        <p:tgtEl>
                                          <p:spTgt spid="73730">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body" idx="1"/>
          </p:nvPr>
        </p:nvSpPr>
        <p:spPr>
          <a:xfrm>
            <a:off x="0" y="0"/>
            <a:ext cx="9144000" cy="6858000"/>
          </a:xfrm>
        </p:spPr>
        <p:txBody>
          <a:bodyPr/>
          <a:lstStyle/>
          <a:p>
            <a:pPr>
              <a:lnSpc>
                <a:spcPct val="80000"/>
              </a:lnSpc>
              <a:buFontTx/>
              <a:buNone/>
            </a:pPr>
            <a:endParaRPr lang="en-US" sz="1600" i="1" dirty="0">
              <a:latin typeface="Times New Roman" pitchFamily="18" charset="0"/>
            </a:endParaRP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a:t>
            </a:r>
            <a:r>
              <a:rPr lang="el-GR" sz="2000" b="1" dirty="0" smtClean="0">
                <a:latin typeface="Times New Roman" pitchFamily="18" charset="0"/>
              </a:rPr>
              <a:t>   </a:t>
            </a:r>
            <a:r>
              <a:rPr lang="el-GR" sz="2000" b="1" i="1" u="sng" dirty="0" smtClean="0">
                <a:latin typeface="Times New Roman" pitchFamily="18" charset="0"/>
              </a:rPr>
              <a:t>Φάση </a:t>
            </a:r>
            <a:r>
              <a:rPr lang="el-GR" sz="2000" b="1" i="1" u="sng" dirty="0">
                <a:latin typeface="Times New Roman" pitchFamily="18" charset="0"/>
              </a:rPr>
              <a:t>έρευνας</a:t>
            </a:r>
            <a:r>
              <a:rPr lang="el-GR" sz="2000" i="1" u="sng" dirty="0">
                <a:latin typeface="Times New Roman" pitchFamily="18" charset="0"/>
              </a:rPr>
              <a:t>.</a:t>
            </a:r>
            <a:r>
              <a:rPr lang="el-GR" sz="2000" dirty="0">
                <a:latin typeface="Times New Roman" pitchFamily="18" charset="0"/>
              </a:rPr>
              <a:t> Το Δ.Λ.Π. 38, έχει την άποψη, ότι στη φάση έρευνας ενός προγράμματος, μια επιχείρηση δεν μπορεί να αποδείξει ότι υπάρχει ένα άϋλο περιουσιακό στοιχείο το οποίο θα δημιουργήσει πιθανά μελλοντικά οφέλη. Συνεπώς οι δαπάνες έρευνας καταχωρούνται πάντοτε ως έξοδα όταν πραγματοποιούνται. </a:t>
            </a:r>
          </a:p>
          <a:p>
            <a:pPr>
              <a:lnSpc>
                <a:spcPct val="80000"/>
              </a:lnSpc>
              <a:buFontTx/>
              <a:buNone/>
            </a:pPr>
            <a:r>
              <a:rPr lang="el-GR" sz="2000" dirty="0">
                <a:latin typeface="Times New Roman" pitchFamily="18" charset="0"/>
              </a:rPr>
              <a:t>	Επομένως το Δ.Λ.Π. 38 θέτει την εξής αρχή:</a:t>
            </a:r>
          </a:p>
          <a:p>
            <a:pPr>
              <a:lnSpc>
                <a:spcPct val="80000"/>
              </a:lnSpc>
              <a:buFontTx/>
              <a:buNone/>
            </a:pPr>
            <a:r>
              <a:rPr lang="el-GR" sz="2000" dirty="0">
                <a:latin typeface="Times New Roman" pitchFamily="18" charset="0"/>
              </a:rPr>
              <a:t> </a:t>
            </a:r>
            <a:r>
              <a:rPr lang="el-GR" sz="2000" i="1" dirty="0">
                <a:latin typeface="Times New Roman" pitchFamily="18" charset="0"/>
              </a:rPr>
              <a:t>	</a:t>
            </a:r>
            <a:r>
              <a:rPr lang="el-GR" sz="2000" dirty="0">
                <a:latin typeface="Times New Roman" pitchFamily="18" charset="0"/>
              </a:rPr>
              <a:t>Κανένα άϋλο περιουσιακό στοιχείο που προκύπτει από έρευνα (ή από φάση έρευνας ενός εσωτερικού προγράμματος) δεν πρέπει να καταχωρείται στο ενεργητικό του ισολογισμού ως περιουσιακό στοιχείο. Οι δαπάνες έρευνας (ή φάσεις έρευνας ενός εσωτερικού προγράμματος) πρέπει να καταχωρούνται ως έξοδα, όταν πραγματοποιούνται. </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a:t>
            </a:r>
            <a:r>
              <a:rPr lang="el-GR" sz="2000" b="1" i="1" u="sng" dirty="0">
                <a:latin typeface="Times New Roman" pitchFamily="18" charset="0"/>
              </a:rPr>
              <a:t>Παραδείγματα ερευνητικών δραστηριοτήτων είναι:</a:t>
            </a:r>
            <a:r>
              <a:rPr lang="el-GR" sz="2000" dirty="0">
                <a:latin typeface="Times New Roman" pitchFamily="18" charset="0"/>
              </a:rPr>
              <a:t> </a:t>
            </a:r>
          </a:p>
          <a:p>
            <a:pPr>
              <a:lnSpc>
                <a:spcPct val="80000"/>
              </a:lnSpc>
              <a:buFontTx/>
              <a:buNone/>
            </a:pPr>
            <a:r>
              <a:rPr lang="el-GR" sz="2000" dirty="0">
                <a:latin typeface="Times New Roman" pitchFamily="18" charset="0"/>
              </a:rPr>
              <a:t>	(α) Δραστηριότητες που αποσκοπούν στην απόκτηση νέων γνώσεων </a:t>
            </a:r>
          </a:p>
          <a:p>
            <a:pPr>
              <a:lnSpc>
                <a:spcPct val="80000"/>
              </a:lnSpc>
              <a:buFontTx/>
              <a:buNone/>
            </a:pPr>
            <a:r>
              <a:rPr lang="el-GR" sz="2000" dirty="0">
                <a:latin typeface="Times New Roman" pitchFamily="18" charset="0"/>
              </a:rPr>
              <a:t>	(β) Η αναζήτηση, εκτίμηση και τελική επιλογή, εφαρμογών πορισμάτων έρευνας ή άλλων γνώσεων </a:t>
            </a:r>
          </a:p>
          <a:p>
            <a:pPr>
              <a:lnSpc>
                <a:spcPct val="80000"/>
              </a:lnSpc>
              <a:buFontTx/>
              <a:buNone/>
            </a:pPr>
            <a:r>
              <a:rPr lang="el-GR" sz="2000" dirty="0">
                <a:latin typeface="Times New Roman" pitchFamily="18" charset="0"/>
              </a:rPr>
              <a:t>	(γ) Η αναζήτηση για εναλλακτικά υλικά, συσκευές, προϊόντα, διαδικασίες, </a:t>
            </a:r>
          </a:p>
          <a:p>
            <a:pPr>
              <a:lnSpc>
                <a:spcPct val="80000"/>
              </a:lnSpc>
              <a:buFontTx/>
              <a:buNone/>
            </a:pPr>
            <a:r>
              <a:rPr lang="el-GR" sz="2000" dirty="0">
                <a:latin typeface="Times New Roman" pitchFamily="18" charset="0"/>
              </a:rPr>
              <a:t>          συστήματα ή υπηρεσίες </a:t>
            </a:r>
          </a:p>
          <a:p>
            <a:pPr>
              <a:lnSpc>
                <a:spcPct val="80000"/>
              </a:lnSpc>
              <a:buFontTx/>
              <a:buNone/>
            </a:pPr>
            <a:r>
              <a:rPr lang="el-GR" sz="2000" dirty="0">
                <a:latin typeface="Times New Roman" pitchFamily="18" charset="0"/>
              </a:rPr>
              <a:t>	(δ) Η διαμόρφωση, ο σχεδιασμός, η αξιολόγηση και η τελική επιλογή των δυνατών εναλλακτικών λύσεων για νέα ή βελτιωμένα υλικά, συσκευές, προϊόντα, διαδικασίες, συστήματα ή υπηρεσίες.</a:t>
            </a:r>
          </a:p>
          <a:p>
            <a:pPr>
              <a:lnSpc>
                <a:spcPct val="80000"/>
              </a:lnSpc>
              <a:buFontTx/>
              <a:buNone/>
            </a:pPr>
            <a:endParaRPr lang="el-GR" sz="2000"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2706">
                                            <p:txEl>
                                              <p:pRg st="3" end="3"/>
                                            </p:txEl>
                                          </p:spTgt>
                                        </p:tgtEl>
                                        <p:attrNameLst>
                                          <p:attrName>style.visibility</p:attrName>
                                        </p:attrNameLst>
                                      </p:cBhvr>
                                      <p:to>
                                        <p:strVal val="visible"/>
                                      </p:to>
                                    </p:set>
                                    <p:anim calcmode="lin" valueType="num">
                                      <p:cBhvr additive="base">
                                        <p:cTn id="7" dur="2000" fill="hold"/>
                                        <p:tgtEl>
                                          <p:spTgt spid="72706">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270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6">
                                            <p:txEl>
                                              <p:pRg st="4" end="4"/>
                                            </p:txEl>
                                          </p:spTgt>
                                        </p:tgtEl>
                                        <p:attrNameLst>
                                          <p:attrName>style.visibility</p:attrName>
                                        </p:attrNameLst>
                                      </p:cBhvr>
                                      <p:to>
                                        <p:strVal val="visible"/>
                                      </p:to>
                                    </p:set>
                                    <p:anim calcmode="lin" valueType="num">
                                      <p:cBhvr additive="base">
                                        <p:cTn id="11" dur="2000" fill="hold"/>
                                        <p:tgtEl>
                                          <p:spTgt spid="72706">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72706">
                                            <p:txEl>
                                              <p:pRg st="4" end="4"/>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72706">
                                            <p:txEl>
                                              <p:pRg st="6" end="6"/>
                                            </p:txEl>
                                          </p:spTgt>
                                        </p:tgtEl>
                                        <p:attrNameLst>
                                          <p:attrName>style.visibility</p:attrName>
                                        </p:attrNameLst>
                                      </p:cBhvr>
                                      <p:to>
                                        <p:strVal val="visible"/>
                                      </p:to>
                                    </p:set>
                                    <p:anim calcmode="lin" valueType="num">
                                      <p:cBhvr additive="base">
                                        <p:cTn id="16" dur="2000" fill="hold"/>
                                        <p:tgtEl>
                                          <p:spTgt spid="72706">
                                            <p:txEl>
                                              <p:pRg st="6" end="6"/>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72706">
                                            <p:txEl>
                                              <p:pRg st="6" end="6"/>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2706">
                                            <p:txEl>
                                              <p:pRg st="7" end="7"/>
                                            </p:txEl>
                                          </p:spTgt>
                                        </p:tgtEl>
                                        <p:attrNameLst>
                                          <p:attrName>style.visibility</p:attrName>
                                        </p:attrNameLst>
                                      </p:cBhvr>
                                      <p:to>
                                        <p:strVal val="visible"/>
                                      </p:to>
                                    </p:set>
                                    <p:anim calcmode="lin" valueType="num">
                                      <p:cBhvr additive="base">
                                        <p:cTn id="20" dur="2000" fill="hold"/>
                                        <p:tgtEl>
                                          <p:spTgt spid="72706">
                                            <p:txEl>
                                              <p:pRg st="7" end="7"/>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72706">
                                            <p:txEl>
                                              <p:pRg st="7" end="7"/>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2706">
                                            <p:txEl>
                                              <p:pRg st="8" end="8"/>
                                            </p:txEl>
                                          </p:spTgt>
                                        </p:tgtEl>
                                        <p:attrNameLst>
                                          <p:attrName>style.visibility</p:attrName>
                                        </p:attrNameLst>
                                      </p:cBhvr>
                                      <p:to>
                                        <p:strVal val="visible"/>
                                      </p:to>
                                    </p:set>
                                    <p:anim calcmode="lin" valueType="num">
                                      <p:cBhvr additive="base">
                                        <p:cTn id="24" dur="2000" fill="hold"/>
                                        <p:tgtEl>
                                          <p:spTgt spid="72706">
                                            <p:txEl>
                                              <p:pRg st="8" end="8"/>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72706">
                                            <p:txEl>
                                              <p:pRg st="8" end="8"/>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2706">
                                            <p:txEl>
                                              <p:pRg st="9" end="9"/>
                                            </p:txEl>
                                          </p:spTgt>
                                        </p:tgtEl>
                                        <p:attrNameLst>
                                          <p:attrName>style.visibility</p:attrName>
                                        </p:attrNameLst>
                                      </p:cBhvr>
                                      <p:to>
                                        <p:strVal val="visible"/>
                                      </p:to>
                                    </p:set>
                                    <p:anim calcmode="lin" valueType="num">
                                      <p:cBhvr additive="base">
                                        <p:cTn id="28" dur="2000" fill="hold"/>
                                        <p:tgtEl>
                                          <p:spTgt spid="72706">
                                            <p:txEl>
                                              <p:pRg st="9" end="9"/>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72706">
                                            <p:txEl>
                                              <p:pRg st="9" end="9"/>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2706">
                                            <p:txEl>
                                              <p:pRg st="10" end="10"/>
                                            </p:txEl>
                                          </p:spTgt>
                                        </p:tgtEl>
                                        <p:attrNameLst>
                                          <p:attrName>style.visibility</p:attrName>
                                        </p:attrNameLst>
                                      </p:cBhvr>
                                      <p:to>
                                        <p:strVal val="visible"/>
                                      </p:to>
                                    </p:set>
                                    <p:anim calcmode="lin" valueType="num">
                                      <p:cBhvr additive="base">
                                        <p:cTn id="32" dur="2000" fill="hold"/>
                                        <p:tgtEl>
                                          <p:spTgt spid="72706">
                                            <p:txEl>
                                              <p:pRg st="10" end="10"/>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72706">
                                            <p:txEl>
                                              <p:pRg st="10" end="10"/>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2706">
                                            <p:txEl>
                                              <p:pRg st="11" end="11"/>
                                            </p:txEl>
                                          </p:spTgt>
                                        </p:tgtEl>
                                        <p:attrNameLst>
                                          <p:attrName>style.visibility</p:attrName>
                                        </p:attrNameLst>
                                      </p:cBhvr>
                                      <p:to>
                                        <p:strVal val="visible"/>
                                      </p:to>
                                    </p:set>
                                    <p:anim calcmode="lin" valueType="num">
                                      <p:cBhvr additive="base">
                                        <p:cTn id="36" dur="2000" fill="hold"/>
                                        <p:tgtEl>
                                          <p:spTgt spid="72706">
                                            <p:txEl>
                                              <p:pRg st="11" end="11"/>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72706">
                                            <p:txEl>
                                              <p:pRg st="11" end="11"/>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3" presetClass="exit" presetSubtype="10" fill="hold" nodeType="afterEffect">
                                  <p:stCondLst>
                                    <p:cond delay="0"/>
                                  </p:stCondLst>
                                  <p:childTnLst>
                                    <p:animEffect transition="out" filter="blinds(horizontal)">
                                      <p:cBhvr>
                                        <p:cTn id="40" dur="2000"/>
                                        <p:tgtEl>
                                          <p:spTgt spid="72706">
                                            <p:txEl>
                                              <p:pRg st="3" end="3"/>
                                            </p:txEl>
                                          </p:spTgt>
                                        </p:tgtEl>
                                      </p:cBhvr>
                                    </p:animEffect>
                                    <p:set>
                                      <p:cBhvr>
                                        <p:cTn id="41" dur="1" fill="hold">
                                          <p:stCondLst>
                                            <p:cond delay="1999"/>
                                          </p:stCondLst>
                                        </p:cTn>
                                        <p:tgtEl>
                                          <p:spTgt spid="72706">
                                            <p:txEl>
                                              <p:pRg st="3" end="3"/>
                                            </p:txEl>
                                          </p:spTgt>
                                        </p:tgtEl>
                                        <p:attrNameLst>
                                          <p:attrName>style.visibility</p:attrName>
                                        </p:attrNameLst>
                                      </p:cBhvr>
                                      <p:to>
                                        <p:strVal val="hidden"/>
                                      </p:to>
                                    </p:set>
                                  </p:childTnLst>
                                </p:cTn>
                              </p:par>
                            </p:childTnLst>
                          </p:cTn>
                        </p:par>
                        <p:par>
                          <p:cTn id="42" fill="hold">
                            <p:stCondLst>
                              <p:cond delay="6000"/>
                            </p:stCondLst>
                            <p:childTnLst>
                              <p:par>
                                <p:cTn id="43" presetID="3" presetClass="exit" presetSubtype="10" fill="hold" nodeType="afterEffect">
                                  <p:stCondLst>
                                    <p:cond delay="0"/>
                                  </p:stCondLst>
                                  <p:childTnLst>
                                    <p:animEffect transition="out" filter="blinds(horizontal)">
                                      <p:cBhvr>
                                        <p:cTn id="44" dur="2000"/>
                                        <p:tgtEl>
                                          <p:spTgt spid="72706">
                                            <p:txEl>
                                              <p:pRg st="4" end="4"/>
                                            </p:txEl>
                                          </p:spTgt>
                                        </p:tgtEl>
                                      </p:cBhvr>
                                    </p:animEffect>
                                    <p:set>
                                      <p:cBhvr>
                                        <p:cTn id="45" dur="1" fill="hold">
                                          <p:stCondLst>
                                            <p:cond delay="1999"/>
                                          </p:stCondLst>
                                        </p:cTn>
                                        <p:tgtEl>
                                          <p:spTgt spid="72706">
                                            <p:txEl>
                                              <p:pRg st="4" end="4"/>
                                            </p:txEl>
                                          </p:spTgt>
                                        </p:tgtEl>
                                        <p:attrNameLst>
                                          <p:attrName>style.visibility</p:attrName>
                                        </p:attrNameLst>
                                      </p:cBhvr>
                                      <p:to>
                                        <p:strVal val="hidden"/>
                                      </p:to>
                                    </p:set>
                                  </p:childTnLst>
                                </p:cTn>
                              </p:par>
                            </p:childTnLst>
                          </p:cTn>
                        </p:par>
                        <p:par>
                          <p:cTn id="46" fill="hold">
                            <p:stCondLst>
                              <p:cond delay="8000"/>
                            </p:stCondLst>
                            <p:childTnLst>
                              <p:par>
                                <p:cTn id="47" presetID="3" presetClass="exit" presetSubtype="10" fill="hold" nodeType="afterEffect">
                                  <p:stCondLst>
                                    <p:cond delay="0"/>
                                  </p:stCondLst>
                                  <p:childTnLst>
                                    <p:animEffect transition="out" filter="blinds(horizontal)">
                                      <p:cBhvr>
                                        <p:cTn id="48" dur="2000"/>
                                        <p:tgtEl>
                                          <p:spTgt spid="72706">
                                            <p:txEl>
                                              <p:pRg st="6" end="6"/>
                                            </p:txEl>
                                          </p:spTgt>
                                        </p:tgtEl>
                                      </p:cBhvr>
                                    </p:animEffect>
                                    <p:set>
                                      <p:cBhvr>
                                        <p:cTn id="49" dur="1" fill="hold">
                                          <p:stCondLst>
                                            <p:cond delay="1999"/>
                                          </p:stCondLst>
                                        </p:cTn>
                                        <p:tgtEl>
                                          <p:spTgt spid="72706">
                                            <p:txEl>
                                              <p:pRg st="6" end="6"/>
                                            </p:txEl>
                                          </p:spTgt>
                                        </p:tgtEl>
                                        <p:attrNameLst>
                                          <p:attrName>style.visibility</p:attrName>
                                        </p:attrNameLst>
                                      </p:cBhvr>
                                      <p:to>
                                        <p:strVal val="hidden"/>
                                      </p:to>
                                    </p:set>
                                  </p:childTnLst>
                                </p:cTn>
                              </p:par>
                              <p:par>
                                <p:cTn id="50" presetID="3" presetClass="exit" presetSubtype="10" fill="hold" nodeType="withEffect">
                                  <p:stCondLst>
                                    <p:cond delay="0"/>
                                  </p:stCondLst>
                                  <p:childTnLst>
                                    <p:animEffect transition="out" filter="blinds(horizontal)">
                                      <p:cBhvr>
                                        <p:cTn id="51" dur="2000"/>
                                        <p:tgtEl>
                                          <p:spTgt spid="72706">
                                            <p:txEl>
                                              <p:pRg st="7" end="7"/>
                                            </p:txEl>
                                          </p:spTgt>
                                        </p:tgtEl>
                                      </p:cBhvr>
                                    </p:animEffect>
                                    <p:set>
                                      <p:cBhvr>
                                        <p:cTn id="52" dur="1" fill="hold">
                                          <p:stCondLst>
                                            <p:cond delay="1999"/>
                                          </p:stCondLst>
                                        </p:cTn>
                                        <p:tgtEl>
                                          <p:spTgt spid="72706">
                                            <p:txEl>
                                              <p:pRg st="7" end="7"/>
                                            </p:txEl>
                                          </p:spTgt>
                                        </p:tgtEl>
                                        <p:attrNameLst>
                                          <p:attrName>style.visibility</p:attrName>
                                        </p:attrNameLst>
                                      </p:cBhvr>
                                      <p:to>
                                        <p:strVal val="hidden"/>
                                      </p:to>
                                    </p:set>
                                  </p:childTnLst>
                                </p:cTn>
                              </p:par>
                              <p:par>
                                <p:cTn id="53" presetID="3" presetClass="exit" presetSubtype="10" fill="hold" nodeType="withEffect">
                                  <p:stCondLst>
                                    <p:cond delay="0"/>
                                  </p:stCondLst>
                                  <p:childTnLst>
                                    <p:animEffect transition="out" filter="blinds(horizontal)">
                                      <p:cBhvr>
                                        <p:cTn id="54" dur="2000"/>
                                        <p:tgtEl>
                                          <p:spTgt spid="72706">
                                            <p:txEl>
                                              <p:pRg st="8" end="8"/>
                                            </p:txEl>
                                          </p:spTgt>
                                        </p:tgtEl>
                                      </p:cBhvr>
                                    </p:animEffect>
                                    <p:set>
                                      <p:cBhvr>
                                        <p:cTn id="55" dur="1" fill="hold">
                                          <p:stCondLst>
                                            <p:cond delay="1999"/>
                                          </p:stCondLst>
                                        </p:cTn>
                                        <p:tgtEl>
                                          <p:spTgt spid="72706">
                                            <p:txEl>
                                              <p:pRg st="8" end="8"/>
                                            </p:txEl>
                                          </p:spTgt>
                                        </p:tgtEl>
                                        <p:attrNameLst>
                                          <p:attrName>style.visibility</p:attrName>
                                        </p:attrNameLst>
                                      </p:cBhvr>
                                      <p:to>
                                        <p:strVal val="hidden"/>
                                      </p:to>
                                    </p:set>
                                  </p:childTnLst>
                                </p:cTn>
                              </p:par>
                              <p:par>
                                <p:cTn id="56" presetID="3" presetClass="exit" presetSubtype="10" fill="hold" nodeType="withEffect">
                                  <p:stCondLst>
                                    <p:cond delay="0"/>
                                  </p:stCondLst>
                                  <p:childTnLst>
                                    <p:animEffect transition="out" filter="blinds(horizontal)">
                                      <p:cBhvr>
                                        <p:cTn id="57" dur="2000"/>
                                        <p:tgtEl>
                                          <p:spTgt spid="72706">
                                            <p:txEl>
                                              <p:pRg st="9" end="9"/>
                                            </p:txEl>
                                          </p:spTgt>
                                        </p:tgtEl>
                                      </p:cBhvr>
                                    </p:animEffect>
                                    <p:set>
                                      <p:cBhvr>
                                        <p:cTn id="58" dur="1" fill="hold">
                                          <p:stCondLst>
                                            <p:cond delay="1999"/>
                                          </p:stCondLst>
                                        </p:cTn>
                                        <p:tgtEl>
                                          <p:spTgt spid="72706">
                                            <p:txEl>
                                              <p:pRg st="9" end="9"/>
                                            </p:txEl>
                                          </p:spTgt>
                                        </p:tgtEl>
                                        <p:attrNameLst>
                                          <p:attrName>style.visibility</p:attrName>
                                        </p:attrNameLst>
                                      </p:cBhvr>
                                      <p:to>
                                        <p:strVal val="hidden"/>
                                      </p:to>
                                    </p:set>
                                  </p:childTnLst>
                                </p:cTn>
                              </p:par>
                              <p:par>
                                <p:cTn id="59" presetID="3" presetClass="exit" presetSubtype="10" fill="hold" nodeType="withEffect">
                                  <p:stCondLst>
                                    <p:cond delay="0"/>
                                  </p:stCondLst>
                                  <p:childTnLst>
                                    <p:animEffect transition="out" filter="blinds(horizontal)">
                                      <p:cBhvr>
                                        <p:cTn id="60" dur="2000"/>
                                        <p:tgtEl>
                                          <p:spTgt spid="72706">
                                            <p:txEl>
                                              <p:pRg st="10" end="10"/>
                                            </p:txEl>
                                          </p:spTgt>
                                        </p:tgtEl>
                                      </p:cBhvr>
                                    </p:animEffect>
                                    <p:set>
                                      <p:cBhvr>
                                        <p:cTn id="61" dur="1" fill="hold">
                                          <p:stCondLst>
                                            <p:cond delay="1999"/>
                                          </p:stCondLst>
                                        </p:cTn>
                                        <p:tgtEl>
                                          <p:spTgt spid="72706">
                                            <p:txEl>
                                              <p:pRg st="10" end="10"/>
                                            </p:txEl>
                                          </p:spTgt>
                                        </p:tgtEl>
                                        <p:attrNameLst>
                                          <p:attrName>style.visibility</p:attrName>
                                        </p:attrNameLst>
                                      </p:cBhvr>
                                      <p:to>
                                        <p:strVal val="hidden"/>
                                      </p:to>
                                    </p:set>
                                  </p:childTnLst>
                                </p:cTn>
                              </p:par>
                              <p:par>
                                <p:cTn id="62" presetID="3" presetClass="exit" presetSubtype="10" fill="hold" nodeType="withEffect">
                                  <p:stCondLst>
                                    <p:cond delay="0"/>
                                  </p:stCondLst>
                                  <p:childTnLst>
                                    <p:animEffect transition="out" filter="blinds(horizontal)">
                                      <p:cBhvr>
                                        <p:cTn id="63" dur="2000"/>
                                        <p:tgtEl>
                                          <p:spTgt spid="72706">
                                            <p:txEl>
                                              <p:pRg st="11" end="11"/>
                                            </p:txEl>
                                          </p:spTgt>
                                        </p:tgtEl>
                                      </p:cBhvr>
                                    </p:animEffect>
                                    <p:set>
                                      <p:cBhvr>
                                        <p:cTn id="64" dur="1" fill="hold">
                                          <p:stCondLst>
                                            <p:cond delay="1999"/>
                                          </p:stCondLst>
                                        </p:cTn>
                                        <p:tgtEl>
                                          <p:spTgt spid="72706">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xfrm>
            <a:off x="0" y="0"/>
            <a:ext cx="9144000" cy="6858000"/>
          </a:xfrm>
        </p:spPr>
        <p:txBody>
          <a:bodyPr/>
          <a:lstStyle/>
          <a:p>
            <a:pPr>
              <a:lnSpc>
                <a:spcPct val="80000"/>
              </a:lnSpc>
              <a:buFontTx/>
              <a:buNone/>
            </a:pPr>
            <a:endParaRPr lang="en-US" sz="1600" i="1" dirty="0">
              <a:latin typeface="Times New Roman" pitchFamily="18" charset="0"/>
            </a:endParaRPr>
          </a:p>
          <a:p>
            <a:pPr>
              <a:lnSpc>
                <a:spcPct val="80000"/>
              </a:lnSpc>
              <a:buFontTx/>
              <a:buNone/>
            </a:pPr>
            <a:r>
              <a:rPr lang="el-GR" sz="2000" dirty="0">
                <a:latin typeface="Times New Roman" pitchFamily="18" charset="0"/>
              </a:rPr>
              <a:t>			 </a:t>
            </a:r>
            <a:endParaRPr lang="el-GR" sz="2000" b="1" dirty="0">
              <a:latin typeface="Times New Roman" pitchFamily="18" charset="0"/>
            </a:endParaRPr>
          </a:p>
          <a:p>
            <a:pPr>
              <a:lnSpc>
                <a:spcPct val="80000"/>
              </a:lnSpc>
              <a:buFontTx/>
              <a:buNone/>
            </a:pPr>
            <a:r>
              <a:rPr lang="el-GR" sz="2000" b="1" dirty="0">
                <a:latin typeface="Times New Roman" pitchFamily="18" charset="0"/>
              </a:rPr>
              <a:t>	</a:t>
            </a:r>
            <a:r>
              <a:rPr lang="el-GR" sz="2000" b="1" i="1" u="sng" dirty="0">
                <a:latin typeface="Times New Roman" pitchFamily="18" charset="0"/>
              </a:rPr>
              <a:t>Φάση αναπτύξεως</a:t>
            </a:r>
            <a:r>
              <a:rPr lang="el-GR" sz="2000" i="1" u="sng" dirty="0">
                <a:latin typeface="Times New Roman" pitchFamily="18" charset="0"/>
              </a:rPr>
              <a:t>.</a:t>
            </a:r>
            <a:r>
              <a:rPr lang="el-GR" sz="2000" dirty="0">
                <a:latin typeface="Times New Roman" pitchFamily="18" charset="0"/>
              </a:rPr>
              <a:t> Σύμφωνα με το Δ.Λ.Π. 38 ένα άϋλο περιουσιακό στοιχείο που προέρχεται από ανάπτυξη (ή από τη φάση αναπτύξεως ενός εσωτερικού προγράμματος) πρέπει να καταχωρείται ως άϋλο περιουσιακό στοιχείο όταν, και μόνο όταν, μια επιχείρηση μπορεί να αποδείξει όλα τα ακόλουθα: </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(α) Την τεχνική δυνατότητα ολοκληρώσεως του άϋλου περιουσιακού στοιχείου, ούτως ώστε να είναι διαθέσιμο προς χρήση ή πώληση 	</a:t>
            </a:r>
          </a:p>
          <a:p>
            <a:pPr>
              <a:lnSpc>
                <a:spcPct val="80000"/>
              </a:lnSpc>
              <a:buFontTx/>
              <a:buNone/>
            </a:pPr>
            <a:r>
              <a:rPr lang="el-GR" sz="2000" dirty="0">
                <a:latin typeface="Times New Roman" pitchFamily="18" charset="0"/>
              </a:rPr>
              <a:t>	(β) Την πρόθεση της vα ολοκληρώσει το άϋλο περιουσιακό στοιχείο και να χρησιμοποιήσει ή πωλήσει αυτό. 	 </a:t>
            </a:r>
          </a:p>
          <a:p>
            <a:pPr>
              <a:lnSpc>
                <a:spcPct val="80000"/>
              </a:lnSpc>
              <a:buFontTx/>
              <a:buNone/>
            </a:pPr>
            <a:r>
              <a:rPr lang="el-GR" sz="2000" dirty="0">
                <a:latin typeface="Times New Roman" pitchFamily="18" charset="0"/>
              </a:rPr>
              <a:t>	(γ) Την ικανότητά της να χρησιμοποιήσει ή να πωλήσει το άϋλο περιουσιακό στοιχείο </a:t>
            </a:r>
          </a:p>
          <a:p>
            <a:pPr>
              <a:lnSpc>
                <a:spcPct val="80000"/>
              </a:lnSpc>
              <a:buFontTx/>
              <a:buNone/>
            </a:pPr>
            <a:r>
              <a:rPr lang="el-GR" sz="2000" dirty="0">
                <a:latin typeface="Times New Roman" pitchFamily="18" charset="0"/>
              </a:rPr>
              <a:t>	(δ) Πως το άϋλο περιoυσιακό στοιχείο θα δημιουργήσει πιθανά μελλοντικά οικονομικά οφέλη. Μεταξύ άλλων πραγμάτων, η επιχείρηση πρέπει να αποδείξει την ύπαρξη μιας αγοράς για το προϊόν του άϋλου περιουσιακού στοιχείου ή για το ίδιο το άϋλο περιουσιακό στοιχείο ή, αν πρόκειται να χρησιμοποιείται εσωτερικώς, τη χρησιμότητα του άϋλου περιουσιακού στοιχείου. </a:t>
            </a:r>
          </a:p>
          <a:p>
            <a:pPr>
              <a:lnSpc>
                <a:spcPct val="80000"/>
              </a:lnSpc>
              <a:buFontTx/>
              <a:buNone/>
            </a:pPr>
            <a:r>
              <a:rPr lang="el-GR" sz="2000" dirty="0">
                <a:latin typeface="Times New Roman" pitchFamily="18" charset="0"/>
              </a:rPr>
              <a:t>	(ε) Τη διαθεσιμότητα των κατάλληλων τεχνικών, οικονομικών και άλλων πόρων για να ολοκληρώσει την ανάπτυξη και να χρησιμοποιήσει ή πωλήσει το άϋλο περιουσιακό στοιχείο, και</a:t>
            </a:r>
          </a:p>
          <a:p>
            <a:pPr>
              <a:lnSpc>
                <a:spcPct val="80000"/>
              </a:lnSpc>
              <a:buFontTx/>
              <a:buNone/>
            </a:pPr>
            <a:r>
              <a:rPr lang="el-GR" sz="2000" dirty="0">
                <a:latin typeface="Times New Roman" pitchFamily="18" charset="0"/>
              </a:rPr>
              <a:t>	(στ) Την ικανότητα της να αποτιμά αξιόπιστα τις αποδοτέες δαπάνες στο άϋλο περιουσιακό στοιχείο, κατά τη διάρκεια της αναπτύξεως του. </a:t>
            </a:r>
          </a:p>
          <a:p>
            <a:pPr>
              <a:lnSpc>
                <a:spcPct val="80000"/>
              </a:lnSpc>
              <a:buFontTx/>
              <a:buNone/>
            </a:pPr>
            <a:endParaRPr lang="el-GR" sz="2000"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1682">
                                            <p:txEl>
                                              <p:pRg st="2" end="2"/>
                                            </p:txEl>
                                          </p:spTgt>
                                        </p:tgtEl>
                                        <p:attrNameLst>
                                          <p:attrName>style.visibility</p:attrName>
                                        </p:attrNameLst>
                                      </p:cBhvr>
                                      <p:to>
                                        <p:strVal val="visible"/>
                                      </p:to>
                                    </p:set>
                                    <p:anim calcmode="lin" valueType="num">
                                      <p:cBhvr additive="base">
                                        <p:cTn id="7" dur="2000" fill="hold"/>
                                        <p:tgtEl>
                                          <p:spTgt spid="71682">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1682">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71682">
                                            <p:txEl>
                                              <p:pRg st="4" end="4"/>
                                            </p:txEl>
                                          </p:spTgt>
                                        </p:tgtEl>
                                        <p:attrNameLst>
                                          <p:attrName>style.visibility</p:attrName>
                                        </p:attrNameLst>
                                      </p:cBhvr>
                                      <p:to>
                                        <p:strVal val="visible"/>
                                      </p:to>
                                    </p:set>
                                    <p:anim calcmode="lin" valueType="num">
                                      <p:cBhvr additive="base">
                                        <p:cTn id="12" dur="2000" fill="hold"/>
                                        <p:tgtEl>
                                          <p:spTgt spid="71682">
                                            <p:txEl>
                                              <p:pRg st="4" end="4"/>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71682">
                                            <p:txEl>
                                              <p:pRg st="4" end="4"/>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1682">
                                            <p:txEl>
                                              <p:pRg st="5" end="5"/>
                                            </p:txEl>
                                          </p:spTgt>
                                        </p:tgtEl>
                                        <p:attrNameLst>
                                          <p:attrName>style.visibility</p:attrName>
                                        </p:attrNameLst>
                                      </p:cBhvr>
                                      <p:to>
                                        <p:strVal val="visible"/>
                                      </p:to>
                                    </p:set>
                                    <p:anim calcmode="lin" valueType="num">
                                      <p:cBhvr additive="base">
                                        <p:cTn id="16" dur="2000" fill="hold"/>
                                        <p:tgtEl>
                                          <p:spTgt spid="71682">
                                            <p:txEl>
                                              <p:pRg st="5" end="5"/>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71682">
                                            <p:txEl>
                                              <p:pRg st="5" end="5"/>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1682">
                                            <p:txEl>
                                              <p:pRg st="6" end="6"/>
                                            </p:txEl>
                                          </p:spTgt>
                                        </p:tgtEl>
                                        <p:attrNameLst>
                                          <p:attrName>style.visibility</p:attrName>
                                        </p:attrNameLst>
                                      </p:cBhvr>
                                      <p:to>
                                        <p:strVal val="visible"/>
                                      </p:to>
                                    </p:set>
                                    <p:anim calcmode="lin" valueType="num">
                                      <p:cBhvr additive="base">
                                        <p:cTn id="20" dur="2000" fill="hold"/>
                                        <p:tgtEl>
                                          <p:spTgt spid="71682">
                                            <p:txEl>
                                              <p:pRg st="6" end="6"/>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71682">
                                            <p:txEl>
                                              <p:pRg st="6" end="6"/>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1682">
                                            <p:txEl>
                                              <p:pRg st="7" end="7"/>
                                            </p:txEl>
                                          </p:spTgt>
                                        </p:tgtEl>
                                        <p:attrNameLst>
                                          <p:attrName>style.visibility</p:attrName>
                                        </p:attrNameLst>
                                      </p:cBhvr>
                                      <p:to>
                                        <p:strVal val="visible"/>
                                      </p:to>
                                    </p:set>
                                    <p:anim calcmode="lin" valueType="num">
                                      <p:cBhvr additive="base">
                                        <p:cTn id="24" dur="2000" fill="hold"/>
                                        <p:tgtEl>
                                          <p:spTgt spid="71682">
                                            <p:txEl>
                                              <p:pRg st="7" end="7"/>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71682">
                                            <p:txEl>
                                              <p:pRg st="7" end="7"/>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1682">
                                            <p:txEl>
                                              <p:pRg st="8" end="8"/>
                                            </p:txEl>
                                          </p:spTgt>
                                        </p:tgtEl>
                                        <p:attrNameLst>
                                          <p:attrName>style.visibility</p:attrName>
                                        </p:attrNameLst>
                                      </p:cBhvr>
                                      <p:to>
                                        <p:strVal val="visible"/>
                                      </p:to>
                                    </p:set>
                                    <p:anim calcmode="lin" valueType="num">
                                      <p:cBhvr additive="base">
                                        <p:cTn id="28" dur="2000" fill="hold"/>
                                        <p:tgtEl>
                                          <p:spTgt spid="71682">
                                            <p:txEl>
                                              <p:pRg st="8" end="8"/>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71682">
                                            <p:txEl>
                                              <p:pRg st="8" end="8"/>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1682">
                                            <p:txEl>
                                              <p:pRg st="9" end="9"/>
                                            </p:txEl>
                                          </p:spTgt>
                                        </p:tgtEl>
                                        <p:attrNameLst>
                                          <p:attrName>style.visibility</p:attrName>
                                        </p:attrNameLst>
                                      </p:cBhvr>
                                      <p:to>
                                        <p:strVal val="visible"/>
                                      </p:to>
                                    </p:set>
                                    <p:anim calcmode="lin" valueType="num">
                                      <p:cBhvr additive="base">
                                        <p:cTn id="32" dur="2000" fill="hold"/>
                                        <p:tgtEl>
                                          <p:spTgt spid="71682">
                                            <p:txEl>
                                              <p:pRg st="9" end="9"/>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71682">
                                            <p:txEl>
                                              <p:pRg st="9" end="9"/>
                                            </p:txEl>
                                          </p:spTgt>
                                        </p:tgtEl>
                                        <p:attrNameLst>
                                          <p:attrName>ppt_y</p:attrName>
                                        </p:attrNameLst>
                                      </p:cBhvr>
                                      <p:tavLst>
                                        <p:tav tm="0">
                                          <p:val>
                                            <p:strVal val="1+#ppt_h/2"/>
                                          </p:val>
                                        </p:tav>
                                        <p:tav tm="100000">
                                          <p:val>
                                            <p:strVal val="#ppt_y"/>
                                          </p:val>
                                        </p:tav>
                                      </p:tavLst>
                                    </p:anim>
                                  </p:childTnLst>
                                </p:cTn>
                              </p:par>
                            </p:childTnLst>
                          </p:cTn>
                        </p:par>
                        <p:par>
                          <p:cTn id="34" fill="hold">
                            <p:stCondLst>
                              <p:cond delay="4000"/>
                            </p:stCondLst>
                            <p:childTnLst>
                              <p:par>
                                <p:cTn id="35" presetID="3" presetClass="exit" presetSubtype="10" fill="hold" nodeType="afterEffect">
                                  <p:stCondLst>
                                    <p:cond delay="15000"/>
                                  </p:stCondLst>
                                  <p:childTnLst>
                                    <p:animEffect transition="out" filter="blinds(horizontal)">
                                      <p:cBhvr>
                                        <p:cTn id="36" dur="2000"/>
                                        <p:tgtEl>
                                          <p:spTgt spid="71682">
                                            <p:txEl>
                                              <p:pRg st="2" end="2"/>
                                            </p:txEl>
                                          </p:spTgt>
                                        </p:tgtEl>
                                      </p:cBhvr>
                                    </p:animEffect>
                                    <p:set>
                                      <p:cBhvr>
                                        <p:cTn id="37" dur="1" fill="hold">
                                          <p:stCondLst>
                                            <p:cond delay="1999"/>
                                          </p:stCondLst>
                                        </p:cTn>
                                        <p:tgtEl>
                                          <p:spTgt spid="71682">
                                            <p:txEl>
                                              <p:pRg st="2" end="2"/>
                                            </p:txEl>
                                          </p:spTgt>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2000"/>
                                        <p:tgtEl>
                                          <p:spTgt spid="71682">
                                            <p:txEl>
                                              <p:pRg st="3" end="3"/>
                                            </p:txEl>
                                          </p:spTgt>
                                        </p:tgtEl>
                                      </p:cBhvr>
                                    </p:animEffect>
                                    <p:set>
                                      <p:cBhvr>
                                        <p:cTn id="40" dur="1" fill="hold">
                                          <p:stCondLst>
                                            <p:cond delay="1999"/>
                                          </p:stCondLst>
                                        </p:cTn>
                                        <p:tgtEl>
                                          <p:spTgt spid="71682">
                                            <p:txEl>
                                              <p:pRg st="3" end="3"/>
                                            </p:txEl>
                                          </p:spTgt>
                                        </p:tgtEl>
                                        <p:attrNameLst>
                                          <p:attrName>style.visibility</p:attrName>
                                        </p:attrNameLst>
                                      </p:cBhvr>
                                      <p:to>
                                        <p:strVal val="hidden"/>
                                      </p:to>
                                    </p:set>
                                  </p:childTnLst>
                                </p:cTn>
                              </p:par>
                            </p:childTnLst>
                          </p:cTn>
                        </p:par>
                        <p:par>
                          <p:cTn id="41" fill="hold">
                            <p:stCondLst>
                              <p:cond delay="21000"/>
                            </p:stCondLst>
                            <p:childTnLst>
                              <p:par>
                                <p:cTn id="42" presetID="3" presetClass="exit" presetSubtype="10" fill="hold" nodeType="afterEffect">
                                  <p:stCondLst>
                                    <p:cond delay="0"/>
                                  </p:stCondLst>
                                  <p:childTnLst>
                                    <p:animEffect transition="out" filter="blinds(horizontal)">
                                      <p:cBhvr>
                                        <p:cTn id="43" dur="2000"/>
                                        <p:tgtEl>
                                          <p:spTgt spid="71682">
                                            <p:txEl>
                                              <p:pRg st="4" end="4"/>
                                            </p:txEl>
                                          </p:spTgt>
                                        </p:tgtEl>
                                      </p:cBhvr>
                                    </p:animEffect>
                                    <p:set>
                                      <p:cBhvr>
                                        <p:cTn id="44" dur="1" fill="hold">
                                          <p:stCondLst>
                                            <p:cond delay="1999"/>
                                          </p:stCondLst>
                                        </p:cTn>
                                        <p:tgtEl>
                                          <p:spTgt spid="71682">
                                            <p:txEl>
                                              <p:pRg st="4" end="4"/>
                                            </p:txEl>
                                          </p:spTgt>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2000"/>
                                        <p:tgtEl>
                                          <p:spTgt spid="71682">
                                            <p:txEl>
                                              <p:pRg st="5" end="5"/>
                                            </p:txEl>
                                          </p:spTgt>
                                        </p:tgtEl>
                                      </p:cBhvr>
                                    </p:animEffect>
                                    <p:set>
                                      <p:cBhvr>
                                        <p:cTn id="47" dur="1" fill="hold">
                                          <p:stCondLst>
                                            <p:cond delay="1999"/>
                                          </p:stCondLst>
                                        </p:cTn>
                                        <p:tgtEl>
                                          <p:spTgt spid="71682">
                                            <p:txEl>
                                              <p:pRg st="5" end="5"/>
                                            </p:txEl>
                                          </p:spTgt>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2000"/>
                                        <p:tgtEl>
                                          <p:spTgt spid="71682">
                                            <p:txEl>
                                              <p:pRg st="6" end="6"/>
                                            </p:txEl>
                                          </p:spTgt>
                                        </p:tgtEl>
                                      </p:cBhvr>
                                    </p:animEffect>
                                    <p:set>
                                      <p:cBhvr>
                                        <p:cTn id="50" dur="1" fill="hold">
                                          <p:stCondLst>
                                            <p:cond delay="1999"/>
                                          </p:stCondLst>
                                        </p:cTn>
                                        <p:tgtEl>
                                          <p:spTgt spid="71682">
                                            <p:txEl>
                                              <p:pRg st="6" end="6"/>
                                            </p:txEl>
                                          </p:spTgt>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2000"/>
                                        <p:tgtEl>
                                          <p:spTgt spid="71682">
                                            <p:txEl>
                                              <p:pRg st="7" end="7"/>
                                            </p:txEl>
                                          </p:spTgt>
                                        </p:tgtEl>
                                      </p:cBhvr>
                                    </p:animEffect>
                                    <p:set>
                                      <p:cBhvr>
                                        <p:cTn id="53" dur="1" fill="hold">
                                          <p:stCondLst>
                                            <p:cond delay="1999"/>
                                          </p:stCondLst>
                                        </p:cTn>
                                        <p:tgtEl>
                                          <p:spTgt spid="71682">
                                            <p:txEl>
                                              <p:pRg st="7" end="7"/>
                                            </p:txEl>
                                          </p:spTgt>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2000"/>
                                        <p:tgtEl>
                                          <p:spTgt spid="71682">
                                            <p:txEl>
                                              <p:pRg st="8" end="8"/>
                                            </p:txEl>
                                          </p:spTgt>
                                        </p:tgtEl>
                                      </p:cBhvr>
                                    </p:animEffect>
                                    <p:set>
                                      <p:cBhvr>
                                        <p:cTn id="56" dur="1" fill="hold">
                                          <p:stCondLst>
                                            <p:cond delay="1999"/>
                                          </p:stCondLst>
                                        </p:cTn>
                                        <p:tgtEl>
                                          <p:spTgt spid="71682">
                                            <p:txEl>
                                              <p:pRg st="8" end="8"/>
                                            </p:txEl>
                                          </p:spTgt>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2000"/>
                                        <p:tgtEl>
                                          <p:spTgt spid="71682">
                                            <p:txEl>
                                              <p:pRg st="9" end="9"/>
                                            </p:txEl>
                                          </p:spTgt>
                                        </p:tgtEl>
                                      </p:cBhvr>
                                    </p:animEffect>
                                    <p:set>
                                      <p:cBhvr>
                                        <p:cTn id="59" dur="1" fill="hold">
                                          <p:stCondLst>
                                            <p:cond delay="1999"/>
                                          </p:stCondLst>
                                        </p:cTn>
                                        <p:tgtEl>
                                          <p:spTgt spid="71682">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a:xfrm>
            <a:off x="0" y="0"/>
            <a:ext cx="9144000" cy="6858000"/>
          </a:xfrm>
        </p:spPr>
        <p:txBody>
          <a:bodyPr/>
          <a:lstStyle/>
          <a:p>
            <a:pPr>
              <a:buFontTx/>
              <a:buNone/>
            </a:pPr>
            <a:endParaRPr lang="el-GR" sz="2000" dirty="0">
              <a:latin typeface="Times New Roman" pitchFamily="18" charset="0"/>
            </a:endParaRPr>
          </a:p>
          <a:p>
            <a:pPr>
              <a:buFontTx/>
              <a:buNone/>
            </a:pPr>
            <a:r>
              <a:rPr lang="el-GR" sz="2800" dirty="0">
                <a:latin typeface="Times New Roman" pitchFamily="18" charset="0"/>
              </a:rPr>
              <a:t>	</a:t>
            </a:r>
            <a:r>
              <a:rPr lang="el-GR" sz="2000" b="1" i="1" u="sng" dirty="0">
                <a:latin typeface="Times New Roman" pitchFamily="18" charset="0"/>
              </a:rPr>
              <a:t>Παραδείγματα δραστηριοτήτων αναπτύξεως είναι:</a:t>
            </a:r>
            <a:r>
              <a:rPr lang="el-GR" sz="2000" dirty="0">
                <a:latin typeface="Times New Roman" pitchFamily="18" charset="0"/>
              </a:rPr>
              <a:t> </a:t>
            </a:r>
          </a:p>
          <a:p>
            <a:pPr>
              <a:buFontTx/>
              <a:buNone/>
            </a:pPr>
            <a:r>
              <a:rPr lang="el-GR" sz="2000" dirty="0">
                <a:latin typeface="Times New Roman" pitchFamily="18" charset="0"/>
              </a:rPr>
              <a:t>	(α) Ο σχεδιασμός, κατασκευή και δοκιμή προ-παραγωγής ή προ-χρησιμοποιήσεως πρωτοτύπων και προτύπων </a:t>
            </a:r>
          </a:p>
          <a:p>
            <a:pPr>
              <a:buFontTx/>
              <a:buNone/>
            </a:pPr>
            <a:r>
              <a:rPr lang="el-GR" sz="2000" dirty="0">
                <a:latin typeface="Times New Roman" pitchFamily="18" charset="0"/>
              </a:rPr>
              <a:t>	(β) Ο σχεδιασμός εργαλείων, συσκευών, καλουπιών και πρεσών που εμπερικλείουν νέα τεχνολογία </a:t>
            </a:r>
          </a:p>
          <a:p>
            <a:pPr>
              <a:buFontTx/>
              <a:buNone/>
            </a:pPr>
            <a:r>
              <a:rPr lang="el-GR" sz="2000" dirty="0">
                <a:latin typeface="Times New Roman" pitchFamily="18" charset="0"/>
              </a:rPr>
              <a:t>	(γ) Ο σχεδιασμός, κατασκευή και λειτουργία μιας πιλοτικής εγκαταστάσεως, που δεν είναι μιας κλίμακας οικονομικώς δυνατής για εμπορική παραγωγή, και </a:t>
            </a:r>
          </a:p>
          <a:p>
            <a:pPr>
              <a:buFontTx/>
              <a:buNone/>
            </a:pPr>
            <a:r>
              <a:rPr lang="el-GR" sz="2000" dirty="0">
                <a:latin typeface="Times New Roman" pitchFamily="18" charset="0"/>
              </a:rPr>
              <a:t>	(δ) Ο σχεδιασμός, κατασκευή και δοκιμή μιας επιλεγμένης εναλλακτικής λύσης για νέα ή βελτιωμένα υλικά, συσκευές, προϊόντα, διαδικασίες, συστήματα ή υπηρεσίες.</a:t>
            </a:r>
          </a:p>
          <a:p>
            <a:pPr>
              <a:buFontTx/>
              <a:buNone/>
            </a:pPr>
            <a:r>
              <a:rPr lang="el-GR" sz="2000" dirty="0">
                <a:latin typeface="Times New Roman" pitchFamily="18" charset="0"/>
              </a:rPr>
              <a:t> 	</a:t>
            </a:r>
          </a:p>
          <a:p>
            <a:pPr>
              <a:buFontTx/>
              <a:buNone/>
            </a:pPr>
            <a:r>
              <a:rPr lang="el-GR" sz="2000" dirty="0">
                <a:latin typeface="Times New Roman" pitchFamily="18" charset="0"/>
              </a:rPr>
              <a:t>     Σημειώνεται ότι το Δ.Λ.Π. 38 δέχεται την άποψη ότι δαπάνες σε εσωτερικώς δημιουργούμενα σήματα, τίτλους εφημερίδων και περιοδικών, εκδοτικούς τίτλους, πελατολόγια και στοιχεία όμοια σε ουσία δεν μπορεί να διαχωριστούν από το συνολικό κόστος ανάπτυξης της επιχειρήσεως. Συνεπώς, τέτοια στοιχεία δεν καταχωρούνται ως άϋλα περιουσιακά στοιχεία.</a:t>
            </a:r>
          </a:p>
          <a:p>
            <a:pPr>
              <a:buFontTx/>
              <a:buNone/>
            </a:pPr>
            <a:r>
              <a:rPr lang="el-GR" sz="2800" dirty="0">
                <a:latin typeface="Times New Roman" pitchFamily="18" charset="0"/>
              </a:rPr>
              <a:t>	 </a:t>
            </a:r>
            <a:endParaRPr lang="en-US" sz="28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0658">
                                            <p:txEl>
                                              <p:pRg st="1" end="1"/>
                                            </p:txEl>
                                          </p:spTgt>
                                        </p:tgtEl>
                                        <p:attrNameLst>
                                          <p:attrName>style.visibility</p:attrName>
                                        </p:attrNameLst>
                                      </p:cBhvr>
                                      <p:to>
                                        <p:strVal val="visible"/>
                                      </p:to>
                                    </p:set>
                                    <p:animEffect transition="in" filter="fade">
                                      <p:cBhvr>
                                        <p:cTn id="7" dur="2000"/>
                                        <p:tgtEl>
                                          <p:spTgt spid="70658">
                                            <p:txEl>
                                              <p:pRg st="1" end="1"/>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70658">
                                            <p:txEl>
                                              <p:pRg st="2" end="2"/>
                                            </p:txEl>
                                          </p:spTgt>
                                        </p:tgtEl>
                                        <p:attrNameLst>
                                          <p:attrName>style.visibility</p:attrName>
                                        </p:attrNameLst>
                                      </p:cBhvr>
                                      <p:to>
                                        <p:strVal val="visible"/>
                                      </p:to>
                                    </p:set>
                                    <p:anim calcmode="lin" valueType="num">
                                      <p:cBhvr additive="base">
                                        <p:cTn id="11" dur="2000" fill="hold"/>
                                        <p:tgtEl>
                                          <p:spTgt spid="70658">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70658">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0658">
                                            <p:txEl>
                                              <p:pRg st="3" end="3"/>
                                            </p:txEl>
                                          </p:spTgt>
                                        </p:tgtEl>
                                        <p:attrNameLst>
                                          <p:attrName>style.visibility</p:attrName>
                                        </p:attrNameLst>
                                      </p:cBhvr>
                                      <p:to>
                                        <p:strVal val="visible"/>
                                      </p:to>
                                    </p:set>
                                    <p:anim calcmode="lin" valueType="num">
                                      <p:cBhvr additive="base">
                                        <p:cTn id="15" dur="2000" fill="hold"/>
                                        <p:tgtEl>
                                          <p:spTgt spid="70658">
                                            <p:txEl>
                                              <p:pRg st="3" end="3"/>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70658">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0658">
                                            <p:txEl>
                                              <p:pRg st="4" end="4"/>
                                            </p:txEl>
                                          </p:spTgt>
                                        </p:tgtEl>
                                        <p:attrNameLst>
                                          <p:attrName>style.visibility</p:attrName>
                                        </p:attrNameLst>
                                      </p:cBhvr>
                                      <p:to>
                                        <p:strVal val="visible"/>
                                      </p:to>
                                    </p:set>
                                    <p:anim calcmode="lin" valueType="num">
                                      <p:cBhvr additive="base">
                                        <p:cTn id="19" dur="2000" fill="hold"/>
                                        <p:tgtEl>
                                          <p:spTgt spid="70658">
                                            <p:txEl>
                                              <p:pRg st="4" end="4"/>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70658">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0658">
                                            <p:txEl>
                                              <p:pRg st="5" end="5"/>
                                            </p:txEl>
                                          </p:spTgt>
                                        </p:tgtEl>
                                        <p:attrNameLst>
                                          <p:attrName>style.visibility</p:attrName>
                                        </p:attrNameLst>
                                      </p:cBhvr>
                                      <p:to>
                                        <p:strVal val="visible"/>
                                      </p:to>
                                    </p:set>
                                    <p:anim calcmode="lin" valueType="num">
                                      <p:cBhvr additive="base">
                                        <p:cTn id="23" dur="2000" fill="hold"/>
                                        <p:tgtEl>
                                          <p:spTgt spid="70658">
                                            <p:txEl>
                                              <p:pRg st="5" end="5"/>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70658">
                                            <p:txEl>
                                              <p:pRg st="5" end="5"/>
                                            </p:txEl>
                                          </p:spTgt>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7000"/>
                                  </p:stCondLst>
                                  <p:childTnLst>
                                    <p:set>
                                      <p:cBhvr>
                                        <p:cTn id="27" dur="1" fill="hold">
                                          <p:stCondLst>
                                            <p:cond delay="0"/>
                                          </p:stCondLst>
                                        </p:cTn>
                                        <p:tgtEl>
                                          <p:spTgt spid="70658">
                                            <p:txEl>
                                              <p:pRg st="7" end="7"/>
                                            </p:txEl>
                                          </p:spTgt>
                                        </p:tgtEl>
                                        <p:attrNameLst>
                                          <p:attrName>style.visibility</p:attrName>
                                        </p:attrNameLst>
                                      </p:cBhvr>
                                      <p:to>
                                        <p:strVal val="visible"/>
                                      </p:to>
                                    </p:set>
                                    <p:anim calcmode="lin" valueType="num">
                                      <p:cBhvr additive="base">
                                        <p:cTn id="28" dur="2000" fill="hold"/>
                                        <p:tgtEl>
                                          <p:spTgt spid="70658">
                                            <p:txEl>
                                              <p:pRg st="7" end="7"/>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70658">
                                            <p:txEl>
                                              <p:pRg st="7" end="7"/>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3000"/>
                            </p:stCondLst>
                            <p:childTnLst>
                              <p:par>
                                <p:cTn id="31" presetID="3" presetClass="exit" presetSubtype="10" fill="hold" nodeType="afterEffect">
                                  <p:stCondLst>
                                    <p:cond delay="10000"/>
                                  </p:stCondLst>
                                  <p:childTnLst>
                                    <p:animEffect transition="out" filter="blinds(horizontal)">
                                      <p:cBhvr>
                                        <p:cTn id="32" dur="2000"/>
                                        <p:tgtEl>
                                          <p:spTgt spid="70658">
                                            <p:txEl>
                                              <p:pRg st="1" end="1"/>
                                            </p:txEl>
                                          </p:spTgt>
                                        </p:tgtEl>
                                      </p:cBhvr>
                                    </p:animEffect>
                                    <p:set>
                                      <p:cBhvr>
                                        <p:cTn id="33" dur="1" fill="hold">
                                          <p:stCondLst>
                                            <p:cond delay="1999"/>
                                          </p:stCondLst>
                                        </p:cTn>
                                        <p:tgtEl>
                                          <p:spTgt spid="70658">
                                            <p:txEl>
                                              <p:pRg st="1" end="1"/>
                                            </p:txEl>
                                          </p:spTgt>
                                        </p:tgtEl>
                                        <p:attrNameLst>
                                          <p:attrName>style.visibility</p:attrName>
                                        </p:attrNameLst>
                                      </p:cBhvr>
                                      <p:to>
                                        <p:strVal val="hidden"/>
                                      </p:to>
                                    </p:set>
                                  </p:childTnLst>
                                </p:cTn>
                              </p:par>
                            </p:childTnLst>
                          </p:cTn>
                        </p:par>
                        <p:par>
                          <p:cTn id="34" fill="hold">
                            <p:stCondLst>
                              <p:cond delay="25000"/>
                            </p:stCondLst>
                            <p:childTnLst>
                              <p:par>
                                <p:cTn id="35" presetID="3" presetClass="exit" presetSubtype="10" fill="hold" nodeType="afterEffect">
                                  <p:stCondLst>
                                    <p:cond delay="0"/>
                                  </p:stCondLst>
                                  <p:childTnLst>
                                    <p:animEffect transition="out" filter="blinds(horizontal)">
                                      <p:cBhvr>
                                        <p:cTn id="36" dur="2000"/>
                                        <p:tgtEl>
                                          <p:spTgt spid="70658">
                                            <p:txEl>
                                              <p:pRg st="2" end="2"/>
                                            </p:txEl>
                                          </p:spTgt>
                                        </p:tgtEl>
                                      </p:cBhvr>
                                    </p:animEffect>
                                    <p:set>
                                      <p:cBhvr>
                                        <p:cTn id="37" dur="1" fill="hold">
                                          <p:stCondLst>
                                            <p:cond delay="1999"/>
                                          </p:stCondLst>
                                        </p:cTn>
                                        <p:tgtEl>
                                          <p:spTgt spid="70658">
                                            <p:txEl>
                                              <p:pRg st="2" end="2"/>
                                            </p:txEl>
                                          </p:spTgt>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2000"/>
                                        <p:tgtEl>
                                          <p:spTgt spid="70658">
                                            <p:txEl>
                                              <p:pRg st="3" end="3"/>
                                            </p:txEl>
                                          </p:spTgt>
                                        </p:tgtEl>
                                      </p:cBhvr>
                                    </p:animEffect>
                                    <p:set>
                                      <p:cBhvr>
                                        <p:cTn id="40" dur="1" fill="hold">
                                          <p:stCondLst>
                                            <p:cond delay="1999"/>
                                          </p:stCondLst>
                                        </p:cTn>
                                        <p:tgtEl>
                                          <p:spTgt spid="70658">
                                            <p:txEl>
                                              <p:pRg st="3" end="3"/>
                                            </p:txEl>
                                          </p:spTgt>
                                        </p:tgtEl>
                                        <p:attrNameLst>
                                          <p:attrName>style.visibility</p:attrName>
                                        </p:attrNameLst>
                                      </p:cBhvr>
                                      <p:to>
                                        <p:strVal val="hidden"/>
                                      </p:to>
                                    </p:set>
                                  </p:childTnLst>
                                </p:cTn>
                              </p:par>
                              <p:par>
                                <p:cTn id="41" presetID="3" presetClass="exit" presetSubtype="10" fill="hold" nodeType="withEffect">
                                  <p:stCondLst>
                                    <p:cond delay="0"/>
                                  </p:stCondLst>
                                  <p:childTnLst>
                                    <p:animEffect transition="out" filter="blinds(horizontal)">
                                      <p:cBhvr>
                                        <p:cTn id="42" dur="2000"/>
                                        <p:tgtEl>
                                          <p:spTgt spid="70658">
                                            <p:txEl>
                                              <p:pRg st="4" end="4"/>
                                            </p:txEl>
                                          </p:spTgt>
                                        </p:tgtEl>
                                      </p:cBhvr>
                                    </p:animEffect>
                                    <p:set>
                                      <p:cBhvr>
                                        <p:cTn id="43" dur="1" fill="hold">
                                          <p:stCondLst>
                                            <p:cond delay="1999"/>
                                          </p:stCondLst>
                                        </p:cTn>
                                        <p:tgtEl>
                                          <p:spTgt spid="70658">
                                            <p:txEl>
                                              <p:pRg st="4" end="4"/>
                                            </p:txEl>
                                          </p:spTgt>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2000"/>
                                        <p:tgtEl>
                                          <p:spTgt spid="70658">
                                            <p:txEl>
                                              <p:pRg st="5" end="5"/>
                                            </p:txEl>
                                          </p:spTgt>
                                        </p:tgtEl>
                                      </p:cBhvr>
                                    </p:animEffect>
                                    <p:set>
                                      <p:cBhvr>
                                        <p:cTn id="46" dur="1" fill="hold">
                                          <p:stCondLst>
                                            <p:cond delay="1999"/>
                                          </p:stCondLst>
                                        </p:cTn>
                                        <p:tgtEl>
                                          <p:spTgt spid="70658">
                                            <p:txEl>
                                              <p:pRg st="5" end="5"/>
                                            </p:txEl>
                                          </p:spTgt>
                                        </p:tgtEl>
                                        <p:attrNameLst>
                                          <p:attrName>style.visibility</p:attrName>
                                        </p:attrNameLst>
                                      </p:cBhvr>
                                      <p:to>
                                        <p:strVal val="hidden"/>
                                      </p:to>
                                    </p:set>
                                  </p:childTnLst>
                                </p:cTn>
                              </p:par>
                            </p:childTnLst>
                          </p:cTn>
                        </p:par>
                        <p:par>
                          <p:cTn id="47" fill="hold">
                            <p:stCondLst>
                              <p:cond delay="27000"/>
                            </p:stCondLst>
                            <p:childTnLst>
                              <p:par>
                                <p:cTn id="48" presetID="3" presetClass="exit" presetSubtype="10" fill="hold" nodeType="afterEffect">
                                  <p:stCondLst>
                                    <p:cond delay="0"/>
                                  </p:stCondLst>
                                  <p:childTnLst>
                                    <p:animEffect transition="out" filter="blinds(horizontal)">
                                      <p:cBhvr>
                                        <p:cTn id="49" dur="2000"/>
                                        <p:tgtEl>
                                          <p:spTgt spid="70658">
                                            <p:txEl>
                                              <p:pRg st="7" end="7"/>
                                            </p:txEl>
                                          </p:spTgt>
                                        </p:tgtEl>
                                      </p:cBhvr>
                                    </p:animEffect>
                                    <p:set>
                                      <p:cBhvr>
                                        <p:cTn id="50" dur="1" fill="hold">
                                          <p:stCondLst>
                                            <p:cond delay="1999"/>
                                          </p:stCondLst>
                                        </p:cTn>
                                        <p:tgtEl>
                                          <p:spTgt spid="70658">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a:xfrm>
            <a:off x="0" y="0"/>
            <a:ext cx="9144000" cy="6858000"/>
          </a:xfrm>
        </p:spPr>
        <p:txBody>
          <a:bodyPr/>
          <a:lstStyle/>
          <a:p>
            <a:pPr>
              <a:lnSpc>
                <a:spcPct val="80000"/>
              </a:lnSpc>
              <a:buFontTx/>
              <a:buNone/>
            </a:pPr>
            <a:endParaRPr lang="en-US" sz="1600" i="1" dirty="0">
              <a:latin typeface="Times New Roman" pitchFamily="18" charset="0"/>
            </a:endParaRPr>
          </a:p>
          <a:p>
            <a:pPr>
              <a:lnSpc>
                <a:spcPct val="80000"/>
              </a:lnSpc>
              <a:buFontTx/>
              <a:buNone/>
            </a:pPr>
            <a:endParaRPr lang="el-GR" sz="2000" b="1" dirty="0">
              <a:latin typeface="Times New Roman" pitchFamily="18" charset="0"/>
            </a:endParaRPr>
          </a:p>
          <a:p>
            <a:pPr>
              <a:lnSpc>
                <a:spcPct val="80000"/>
              </a:lnSpc>
              <a:buFontTx/>
              <a:buNone/>
            </a:pPr>
            <a:r>
              <a:rPr lang="el-GR" sz="2000" b="1" dirty="0">
                <a:latin typeface="Times New Roman" pitchFamily="18" charset="0"/>
              </a:rPr>
              <a:t>	</a:t>
            </a:r>
            <a:r>
              <a:rPr lang="el-GR" sz="2400" b="1" u="sng" dirty="0">
                <a:solidFill>
                  <a:schemeClr val="bg1"/>
                </a:solidFill>
                <a:latin typeface="Times New Roman" pitchFamily="18" charset="0"/>
              </a:rPr>
              <a:t>Κόστος ενός ιδιοπαραγόμενου </a:t>
            </a:r>
            <a:r>
              <a:rPr lang="el-GR" sz="2400" b="1" u="sng" dirty="0" smtClean="0">
                <a:solidFill>
                  <a:schemeClr val="bg1"/>
                </a:solidFill>
                <a:latin typeface="Times New Roman" pitchFamily="18" charset="0"/>
              </a:rPr>
              <a:t>άυλου </a:t>
            </a:r>
            <a:r>
              <a:rPr lang="el-GR" sz="2400" b="1" u="sng" dirty="0">
                <a:solidFill>
                  <a:schemeClr val="bg1"/>
                </a:solidFill>
                <a:latin typeface="Times New Roman" pitchFamily="18" charset="0"/>
              </a:rPr>
              <a:t>περιουσιακού</a:t>
            </a:r>
            <a:r>
              <a:rPr lang="el-GR" sz="2400" u="sng" dirty="0">
                <a:solidFill>
                  <a:schemeClr val="bg1"/>
                </a:solidFill>
                <a:latin typeface="Times New Roman" pitchFamily="18" charset="0"/>
              </a:rPr>
              <a:t> </a:t>
            </a:r>
            <a:r>
              <a:rPr lang="el-GR" sz="2400" b="1" u="sng" dirty="0">
                <a:solidFill>
                  <a:schemeClr val="bg1"/>
                </a:solidFill>
                <a:latin typeface="Times New Roman" pitchFamily="18" charset="0"/>
              </a:rPr>
              <a:t>στοιχείου</a:t>
            </a:r>
            <a:endParaRPr lang="el-GR" sz="2000" dirty="0">
              <a:solidFill>
                <a:schemeClr val="bg1"/>
              </a:solidFill>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r>
              <a:rPr lang="el-GR" sz="2000" dirty="0">
                <a:latin typeface="Times New Roman" pitchFamily="18" charset="0"/>
              </a:rPr>
              <a:t>     Το κόστος ενός ιδιοπαραγόμενου </a:t>
            </a:r>
            <a:r>
              <a:rPr lang="el-GR" sz="2000" dirty="0" smtClean="0">
                <a:latin typeface="Times New Roman" pitchFamily="18" charset="0"/>
              </a:rPr>
              <a:t>άυλου </a:t>
            </a:r>
            <a:r>
              <a:rPr lang="el-GR" sz="2000" dirty="0">
                <a:latin typeface="Times New Roman" pitchFamily="18" charset="0"/>
              </a:rPr>
              <a:t>περιουσιακού στοιχείου είναι το σύνολο των δαπανών που πραγματοποιήθηκαν από την ημερομηνία που το άϋλο περιουσιακό στοιχείο για πρώτη φορά πληρεί τα άνω κριτήρια για καταχώρηση στο ενεργητικό ως ένα άϋλο περιουσιακό στοιχείο. </a:t>
            </a:r>
          </a:p>
          <a:p>
            <a:pPr>
              <a:lnSpc>
                <a:spcPct val="80000"/>
              </a:lnSpc>
              <a:buFontTx/>
              <a:buNone/>
            </a:pPr>
            <a:r>
              <a:rPr lang="el-GR" sz="2000" dirty="0">
                <a:latin typeface="Times New Roman" pitchFamily="18" charset="0"/>
              </a:rPr>
              <a:t>	Το Δ.Λ.Π. 38 απαγορεύει επαναφορά δαπανών που καταχωρήθηκαν ως έξοδα σε προηγούμενες ετήσιες οικονομικές καταστάσεις ή σε ενδιάμεσες οικονομικές εκθέσεις. </a:t>
            </a:r>
          </a:p>
          <a:p>
            <a:pPr>
              <a:lnSpc>
                <a:spcPct val="80000"/>
              </a:lnSpc>
              <a:buFontTx/>
              <a:buNone/>
            </a:pPr>
            <a:r>
              <a:rPr lang="el-GR" sz="2000" dirty="0">
                <a:latin typeface="Times New Roman" pitchFamily="18" charset="0"/>
              </a:rPr>
              <a:t>	</a:t>
            </a:r>
            <a:r>
              <a:rPr lang="el-GR" sz="2000" u="sng" dirty="0">
                <a:latin typeface="Times New Roman" pitchFamily="18" charset="0"/>
              </a:rPr>
              <a:t>Το κόστος ενός ιδιοπαραγόμενου </a:t>
            </a:r>
            <a:r>
              <a:rPr lang="el-GR" sz="2000" u="sng" dirty="0" smtClean="0">
                <a:latin typeface="Times New Roman" pitchFamily="18" charset="0"/>
              </a:rPr>
              <a:t>άυλου </a:t>
            </a:r>
            <a:r>
              <a:rPr lang="el-GR" sz="2000" u="sng" dirty="0">
                <a:latin typeface="Times New Roman" pitchFamily="18" charset="0"/>
              </a:rPr>
              <a:t>περιουσιακού στοιχείου περιλαμβάνει</a:t>
            </a:r>
            <a:r>
              <a:rPr lang="el-GR" sz="2000" dirty="0">
                <a:latin typeface="Times New Roman" pitchFamily="18" charset="0"/>
              </a:rPr>
              <a:t> όλες τις δαπάνες που μπορεί άμεσα να αποδοθούν ή να κατανεμηθούν επάνω σε μία λογική και συνεπή βάση, για τη δημιουργία, τη παραγωγή και προετοιμασία του περιουσιακού στοιχείου για τη χρήση που προορίζεται αυτό. </a:t>
            </a:r>
          </a:p>
          <a:p>
            <a:pPr>
              <a:lnSpc>
                <a:spcPct val="80000"/>
              </a:lnSpc>
              <a:buFontTx/>
              <a:buNone/>
            </a:pPr>
            <a:r>
              <a:rPr lang="el-GR" sz="2000" dirty="0">
                <a:latin typeface="Times New Roman" pitchFamily="18" charset="0"/>
              </a:rPr>
              <a:t>	</a:t>
            </a:r>
            <a:r>
              <a:rPr lang="el-GR" sz="2000" b="1" i="1" dirty="0">
                <a:latin typeface="Times New Roman" pitchFamily="18" charset="0"/>
              </a:rPr>
              <a:t>Το κόστος περιλαμβάνει, κατά περίπτωση:</a:t>
            </a:r>
            <a:r>
              <a:rPr lang="el-GR" sz="2000" dirty="0">
                <a:latin typeface="Times New Roman" pitchFamily="18" charset="0"/>
              </a:rPr>
              <a:t> </a:t>
            </a:r>
          </a:p>
          <a:p>
            <a:pPr>
              <a:lnSpc>
                <a:spcPct val="80000"/>
              </a:lnSpc>
              <a:buFontTx/>
              <a:buNone/>
            </a:pPr>
            <a:r>
              <a:rPr lang="el-GR" sz="2000" dirty="0">
                <a:latin typeface="Times New Roman" pitchFamily="18" charset="0"/>
              </a:rPr>
              <a:t>	(α) Δαπάνες υλικών και υπηρεσιών που χρησιμοποιούνται ή αναλίσκονται σε δημιουργία του άϋλου περιουσιακού στοιχείου. </a:t>
            </a:r>
          </a:p>
          <a:p>
            <a:pPr>
              <a:lnSpc>
                <a:spcPct val="80000"/>
              </a:lnSpc>
              <a:buFontTx/>
              <a:buNone/>
            </a:pPr>
            <a:r>
              <a:rPr lang="el-GR" sz="2000" dirty="0">
                <a:latin typeface="Times New Roman" pitchFamily="18" charset="0"/>
              </a:rPr>
              <a:t>	(β) Τους μισθούς, ημερομίσθια και άλλα σχετικά έξοδα προσωπικού άμεσα απασχολούμενου στη δημιουργία του περιουσιακού στοιχείου. </a:t>
            </a:r>
          </a:p>
          <a:p>
            <a:pPr>
              <a:lnSpc>
                <a:spcPct val="80000"/>
              </a:lnSpc>
              <a:buFontTx/>
              <a:buNone/>
            </a:pPr>
            <a:r>
              <a:rPr lang="el-GR" sz="2000" dirty="0">
                <a:latin typeface="Times New Roman" pitchFamily="18" charset="0"/>
              </a:rPr>
              <a:t>	(γ) Κάθε δαπάνη που είναι άμεσα αποδοτέα στη δημιουργία του περιουσιακού στοιχείου, τέτοια όπως αμοιβές για κατοχύρωση ενός νομικού δικαιώματος και η απόσβεση διπλωμάτων ευρεσιτεχνίας και αδειών που χρησιμοποιούνται για να δημιουργήσουν το περιουσιακό στοιχείο.</a:t>
            </a:r>
          </a:p>
          <a:p>
            <a:pPr>
              <a:lnSpc>
                <a:spcPct val="80000"/>
              </a:lnSpc>
              <a:buFontTx/>
              <a:buNone/>
            </a:pPr>
            <a:endParaRPr lang="el-GR" sz="2000"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9634">
                                            <p:txEl>
                                              <p:pRg st="2" end="2"/>
                                            </p:txEl>
                                          </p:spTgt>
                                        </p:tgtEl>
                                        <p:attrNameLst>
                                          <p:attrName>style.visibility</p:attrName>
                                        </p:attrNameLst>
                                      </p:cBhvr>
                                      <p:to>
                                        <p:strVal val="visible"/>
                                      </p:to>
                                    </p:set>
                                    <p:anim calcmode="lin" valueType="num">
                                      <p:cBhvr>
                                        <p:cTn id="7" dur="2000" fill="hold"/>
                                        <p:tgtEl>
                                          <p:spTgt spid="69634">
                                            <p:txEl>
                                              <p:pRg st="2" end="2"/>
                                            </p:txEl>
                                          </p:spTgt>
                                        </p:tgtEl>
                                        <p:attrNameLst>
                                          <p:attrName>ppt_w</p:attrName>
                                        </p:attrNameLst>
                                      </p:cBhvr>
                                      <p:tavLst>
                                        <p:tav tm="0">
                                          <p:val>
                                            <p:fltVal val="0"/>
                                          </p:val>
                                        </p:tav>
                                        <p:tav tm="100000">
                                          <p:val>
                                            <p:strVal val="#ppt_w"/>
                                          </p:val>
                                        </p:tav>
                                      </p:tavLst>
                                    </p:anim>
                                    <p:anim calcmode="lin" valueType="num">
                                      <p:cBhvr>
                                        <p:cTn id="8" dur="2000" fill="hold"/>
                                        <p:tgtEl>
                                          <p:spTgt spid="69634">
                                            <p:txEl>
                                              <p:pRg st="2" end="2"/>
                                            </p:txEl>
                                          </p:spTgt>
                                        </p:tgtEl>
                                        <p:attrNameLst>
                                          <p:attrName>ppt_h</p:attrName>
                                        </p:attrNameLst>
                                      </p:cBhvr>
                                      <p:tavLst>
                                        <p:tav tm="0">
                                          <p:val>
                                            <p:fltVal val="0"/>
                                          </p:val>
                                        </p:tav>
                                        <p:tav tm="100000">
                                          <p:val>
                                            <p:strVal val="#ppt_h"/>
                                          </p:val>
                                        </p:tav>
                                      </p:tavLst>
                                    </p:anim>
                                    <p:animEffect transition="in" filter="fade">
                                      <p:cBhvr>
                                        <p:cTn id="9" dur="2000"/>
                                        <p:tgtEl>
                                          <p:spTgt spid="69634">
                                            <p:txEl>
                                              <p:pRg st="2" end="2"/>
                                            </p:txEl>
                                          </p:spTgt>
                                        </p:tgtEl>
                                      </p:cBhvr>
                                    </p:animEffec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69634">
                                            <p:txEl>
                                              <p:pRg st="4" end="4"/>
                                            </p:txEl>
                                          </p:spTgt>
                                        </p:tgtEl>
                                        <p:attrNameLst>
                                          <p:attrName>style.visibility</p:attrName>
                                        </p:attrNameLst>
                                      </p:cBhvr>
                                      <p:to>
                                        <p:strVal val="visible"/>
                                      </p:to>
                                    </p:set>
                                    <p:anim calcmode="lin" valueType="num">
                                      <p:cBhvr additive="base">
                                        <p:cTn id="13" dur="2000" fill="hold"/>
                                        <p:tgtEl>
                                          <p:spTgt spid="69634">
                                            <p:txEl>
                                              <p:pRg st="4" end="4"/>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69634">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9634">
                                            <p:txEl>
                                              <p:pRg st="5" end="5"/>
                                            </p:txEl>
                                          </p:spTgt>
                                        </p:tgtEl>
                                        <p:attrNameLst>
                                          <p:attrName>style.visibility</p:attrName>
                                        </p:attrNameLst>
                                      </p:cBhvr>
                                      <p:to>
                                        <p:strVal val="visible"/>
                                      </p:to>
                                    </p:set>
                                    <p:anim calcmode="lin" valueType="num">
                                      <p:cBhvr additive="base">
                                        <p:cTn id="17" dur="2000" fill="hold"/>
                                        <p:tgtEl>
                                          <p:spTgt spid="69634">
                                            <p:txEl>
                                              <p:pRg st="5" end="5"/>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69634">
                                            <p:txEl>
                                              <p:pRg st="5" end="5"/>
                                            </p:txEl>
                                          </p:spTgt>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2" presetClass="entr" presetSubtype="4" fill="hold" nodeType="afterEffect">
                                  <p:stCondLst>
                                    <p:cond delay="6000"/>
                                  </p:stCondLst>
                                  <p:childTnLst>
                                    <p:set>
                                      <p:cBhvr>
                                        <p:cTn id="21" dur="1" fill="hold">
                                          <p:stCondLst>
                                            <p:cond delay="0"/>
                                          </p:stCondLst>
                                        </p:cTn>
                                        <p:tgtEl>
                                          <p:spTgt spid="69634">
                                            <p:txEl>
                                              <p:pRg st="6" end="6"/>
                                            </p:txEl>
                                          </p:spTgt>
                                        </p:tgtEl>
                                        <p:attrNameLst>
                                          <p:attrName>style.visibility</p:attrName>
                                        </p:attrNameLst>
                                      </p:cBhvr>
                                      <p:to>
                                        <p:strVal val="visible"/>
                                      </p:to>
                                    </p:set>
                                    <p:anim calcmode="lin" valueType="num">
                                      <p:cBhvr additive="base">
                                        <p:cTn id="22" dur="2000" fill="hold"/>
                                        <p:tgtEl>
                                          <p:spTgt spid="69634">
                                            <p:txEl>
                                              <p:pRg st="6" end="6"/>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69634">
                                            <p:txEl>
                                              <p:pRg st="6" end="6"/>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5000"/>
                                  </p:stCondLst>
                                  <p:childTnLst>
                                    <p:set>
                                      <p:cBhvr>
                                        <p:cTn id="26" dur="1" fill="hold">
                                          <p:stCondLst>
                                            <p:cond delay="0"/>
                                          </p:stCondLst>
                                        </p:cTn>
                                        <p:tgtEl>
                                          <p:spTgt spid="69634">
                                            <p:txEl>
                                              <p:pRg st="7" end="7"/>
                                            </p:txEl>
                                          </p:spTgt>
                                        </p:tgtEl>
                                        <p:attrNameLst>
                                          <p:attrName>style.visibility</p:attrName>
                                        </p:attrNameLst>
                                      </p:cBhvr>
                                      <p:to>
                                        <p:strVal val="visible"/>
                                      </p:to>
                                    </p:set>
                                    <p:anim calcmode="lin" valueType="num">
                                      <p:cBhvr additive="base">
                                        <p:cTn id="27" dur="2000" fill="hold"/>
                                        <p:tgtEl>
                                          <p:spTgt spid="69634">
                                            <p:txEl>
                                              <p:pRg st="7" end="7"/>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69634">
                                            <p:txEl>
                                              <p:pRg st="7" end="7"/>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9000"/>
                            </p:stCondLst>
                            <p:childTnLst>
                              <p:par>
                                <p:cTn id="30" presetID="2" presetClass="entr" presetSubtype="4" fill="hold" nodeType="afterEffect">
                                  <p:stCondLst>
                                    <p:cond delay="0"/>
                                  </p:stCondLst>
                                  <p:childTnLst>
                                    <p:set>
                                      <p:cBhvr>
                                        <p:cTn id="31" dur="1" fill="hold">
                                          <p:stCondLst>
                                            <p:cond delay="0"/>
                                          </p:stCondLst>
                                        </p:cTn>
                                        <p:tgtEl>
                                          <p:spTgt spid="69634">
                                            <p:txEl>
                                              <p:pRg st="8" end="8"/>
                                            </p:txEl>
                                          </p:spTgt>
                                        </p:tgtEl>
                                        <p:attrNameLst>
                                          <p:attrName>style.visibility</p:attrName>
                                        </p:attrNameLst>
                                      </p:cBhvr>
                                      <p:to>
                                        <p:strVal val="visible"/>
                                      </p:to>
                                    </p:set>
                                    <p:anim calcmode="lin" valueType="num">
                                      <p:cBhvr additive="base">
                                        <p:cTn id="32" dur="2000" fill="hold"/>
                                        <p:tgtEl>
                                          <p:spTgt spid="69634">
                                            <p:txEl>
                                              <p:pRg st="8" end="8"/>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69634">
                                            <p:txEl>
                                              <p:pRg st="8" end="8"/>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69634">
                                            <p:txEl>
                                              <p:pRg st="9" end="9"/>
                                            </p:txEl>
                                          </p:spTgt>
                                        </p:tgtEl>
                                        <p:attrNameLst>
                                          <p:attrName>style.visibility</p:attrName>
                                        </p:attrNameLst>
                                      </p:cBhvr>
                                      <p:to>
                                        <p:strVal val="visible"/>
                                      </p:to>
                                    </p:set>
                                    <p:anim calcmode="lin" valueType="num">
                                      <p:cBhvr additive="base">
                                        <p:cTn id="36" dur="2000" fill="hold"/>
                                        <p:tgtEl>
                                          <p:spTgt spid="69634">
                                            <p:txEl>
                                              <p:pRg st="9" end="9"/>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69634">
                                            <p:txEl>
                                              <p:pRg st="9" end="9"/>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69634">
                                            <p:txEl>
                                              <p:pRg st="10" end="10"/>
                                            </p:txEl>
                                          </p:spTgt>
                                        </p:tgtEl>
                                        <p:attrNameLst>
                                          <p:attrName>style.visibility</p:attrName>
                                        </p:attrNameLst>
                                      </p:cBhvr>
                                      <p:to>
                                        <p:strVal val="visible"/>
                                      </p:to>
                                    </p:set>
                                    <p:anim calcmode="lin" valueType="num">
                                      <p:cBhvr additive="base">
                                        <p:cTn id="40" dur="2000" fill="hold"/>
                                        <p:tgtEl>
                                          <p:spTgt spid="69634">
                                            <p:txEl>
                                              <p:pRg st="10" end="10"/>
                                            </p:txEl>
                                          </p:spTgt>
                                        </p:tgtEl>
                                        <p:attrNameLst>
                                          <p:attrName>ppt_x</p:attrName>
                                        </p:attrNameLst>
                                      </p:cBhvr>
                                      <p:tavLst>
                                        <p:tav tm="0">
                                          <p:val>
                                            <p:strVal val="#ppt_x"/>
                                          </p:val>
                                        </p:tav>
                                        <p:tav tm="100000">
                                          <p:val>
                                            <p:strVal val="#ppt_x"/>
                                          </p:val>
                                        </p:tav>
                                      </p:tavLst>
                                    </p:anim>
                                    <p:anim calcmode="lin" valueType="num">
                                      <p:cBhvr additive="base">
                                        <p:cTn id="41" dur="2000" fill="hold"/>
                                        <p:tgtEl>
                                          <p:spTgt spid="69634">
                                            <p:txEl>
                                              <p:pRg st="10" end="10"/>
                                            </p:txEl>
                                          </p:spTgt>
                                        </p:tgtEl>
                                        <p:attrNameLst>
                                          <p:attrName>ppt_y</p:attrName>
                                        </p:attrNameLst>
                                      </p:cBhvr>
                                      <p:tavLst>
                                        <p:tav tm="0">
                                          <p:val>
                                            <p:strVal val="1+#ppt_h/2"/>
                                          </p:val>
                                        </p:tav>
                                        <p:tav tm="100000">
                                          <p:val>
                                            <p:strVal val="#ppt_y"/>
                                          </p:val>
                                        </p:tav>
                                      </p:tavLst>
                                    </p:anim>
                                  </p:childTnLst>
                                </p:cTn>
                              </p:par>
                            </p:childTnLst>
                          </p:cTn>
                        </p:par>
                        <p:par>
                          <p:cTn id="42" fill="hold">
                            <p:stCondLst>
                              <p:cond delay="21000"/>
                            </p:stCondLst>
                            <p:childTnLst>
                              <p:par>
                                <p:cTn id="43" presetID="3" presetClass="exit" presetSubtype="10" fill="hold" nodeType="afterEffect">
                                  <p:stCondLst>
                                    <p:cond delay="10000"/>
                                  </p:stCondLst>
                                  <p:childTnLst>
                                    <p:animEffect transition="out" filter="blinds(horizontal)">
                                      <p:cBhvr>
                                        <p:cTn id="44" dur="2000"/>
                                        <p:tgtEl>
                                          <p:spTgt spid="69634">
                                            <p:txEl>
                                              <p:pRg st="2" end="2"/>
                                            </p:txEl>
                                          </p:spTgt>
                                        </p:tgtEl>
                                      </p:cBhvr>
                                    </p:animEffect>
                                    <p:set>
                                      <p:cBhvr>
                                        <p:cTn id="45" dur="1" fill="hold">
                                          <p:stCondLst>
                                            <p:cond delay="1999"/>
                                          </p:stCondLst>
                                        </p:cTn>
                                        <p:tgtEl>
                                          <p:spTgt spid="69634">
                                            <p:txEl>
                                              <p:pRg st="2" end="2"/>
                                            </p:txEl>
                                          </p:spTgt>
                                        </p:tgtEl>
                                        <p:attrNameLst>
                                          <p:attrName>style.visibility</p:attrName>
                                        </p:attrNameLst>
                                      </p:cBhvr>
                                      <p:to>
                                        <p:strVal val="hidden"/>
                                      </p:to>
                                    </p:set>
                                  </p:childTnLst>
                                </p:cTn>
                              </p:par>
                            </p:childTnLst>
                          </p:cTn>
                        </p:par>
                        <p:par>
                          <p:cTn id="46" fill="hold">
                            <p:stCondLst>
                              <p:cond delay="33000"/>
                            </p:stCondLst>
                            <p:childTnLst>
                              <p:par>
                                <p:cTn id="47" presetID="3" presetClass="exit" presetSubtype="10" fill="hold" nodeType="afterEffect">
                                  <p:stCondLst>
                                    <p:cond delay="0"/>
                                  </p:stCondLst>
                                  <p:childTnLst>
                                    <p:animEffect transition="out" filter="blinds(horizontal)">
                                      <p:cBhvr>
                                        <p:cTn id="48" dur="2000"/>
                                        <p:tgtEl>
                                          <p:spTgt spid="69634">
                                            <p:txEl>
                                              <p:pRg st="4" end="4"/>
                                            </p:txEl>
                                          </p:spTgt>
                                        </p:tgtEl>
                                      </p:cBhvr>
                                    </p:animEffect>
                                    <p:set>
                                      <p:cBhvr>
                                        <p:cTn id="49" dur="1" fill="hold">
                                          <p:stCondLst>
                                            <p:cond delay="1999"/>
                                          </p:stCondLst>
                                        </p:cTn>
                                        <p:tgtEl>
                                          <p:spTgt spid="69634">
                                            <p:txEl>
                                              <p:pRg st="4" end="4"/>
                                            </p:txEl>
                                          </p:spTgt>
                                        </p:tgtEl>
                                        <p:attrNameLst>
                                          <p:attrName>style.visibility</p:attrName>
                                        </p:attrNameLst>
                                      </p:cBhvr>
                                      <p:to>
                                        <p:strVal val="hidden"/>
                                      </p:to>
                                    </p:set>
                                  </p:childTnLst>
                                </p:cTn>
                              </p:par>
                              <p:par>
                                <p:cTn id="50" presetID="3" presetClass="exit" presetSubtype="10" fill="hold" nodeType="withEffect">
                                  <p:stCondLst>
                                    <p:cond delay="0"/>
                                  </p:stCondLst>
                                  <p:childTnLst>
                                    <p:animEffect transition="out" filter="blinds(horizontal)">
                                      <p:cBhvr>
                                        <p:cTn id="51" dur="2000"/>
                                        <p:tgtEl>
                                          <p:spTgt spid="69634">
                                            <p:txEl>
                                              <p:pRg st="5" end="5"/>
                                            </p:txEl>
                                          </p:spTgt>
                                        </p:tgtEl>
                                      </p:cBhvr>
                                    </p:animEffect>
                                    <p:set>
                                      <p:cBhvr>
                                        <p:cTn id="52" dur="1" fill="hold">
                                          <p:stCondLst>
                                            <p:cond delay="1999"/>
                                          </p:stCondLst>
                                        </p:cTn>
                                        <p:tgtEl>
                                          <p:spTgt spid="69634">
                                            <p:txEl>
                                              <p:pRg st="5" end="5"/>
                                            </p:txEl>
                                          </p:spTgt>
                                        </p:tgtEl>
                                        <p:attrNameLst>
                                          <p:attrName>style.visibility</p:attrName>
                                        </p:attrNameLst>
                                      </p:cBhvr>
                                      <p:to>
                                        <p:strVal val="hidden"/>
                                      </p:to>
                                    </p:set>
                                  </p:childTnLst>
                                </p:cTn>
                              </p:par>
                            </p:childTnLst>
                          </p:cTn>
                        </p:par>
                        <p:par>
                          <p:cTn id="53" fill="hold">
                            <p:stCondLst>
                              <p:cond delay="35000"/>
                            </p:stCondLst>
                            <p:childTnLst>
                              <p:par>
                                <p:cTn id="54" presetID="3" presetClass="exit" presetSubtype="10" fill="hold" nodeType="afterEffect">
                                  <p:stCondLst>
                                    <p:cond delay="0"/>
                                  </p:stCondLst>
                                  <p:childTnLst>
                                    <p:animEffect transition="out" filter="blinds(horizontal)">
                                      <p:cBhvr>
                                        <p:cTn id="55" dur="2000"/>
                                        <p:tgtEl>
                                          <p:spTgt spid="69634">
                                            <p:txEl>
                                              <p:pRg st="6" end="6"/>
                                            </p:txEl>
                                          </p:spTgt>
                                        </p:tgtEl>
                                      </p:cBhvr>
                                    </p:animEffect>
                                    <p:set>
                                      <p:cBhvr>
                                        <p:cTn id="56" dur="1" fill="hold">
                                          <p:stCondLst>
                                            <p:cond delay="1999"/>
                                          </p:stCondLst>
                                        </p:cTn>
                                        <p:tgtEl>
                                          <p:spTgt spid="69634">
                                            <p:txEl>
                                              <p:pRg st="6" end="6"/>
                                            </p:txEl>
                                          </p:spTgt>
                                        </p:tgtEl>
                                        <p:attrNameLst>
                                          <p:attrName>style.visibility</p:attrName>
                                        </p:attrNameLst>
                                      </p:cBhvr>
                                      <p:to>
                                        <p:strVal val="hidden"/>
                                      </p:to>
                                    </p:set>
                                  </p:childTnLst>
                                </p:cTn>
                              </p:par>
                            </p:childTnLst>
                          </p:cTn>
                        </p:par>
                        <p:par>
                          <p:cTn id="57" fill="hold">
                            <p:stCondLst>
                              <p:cond delay="37000"/>
                            </p:stCondLst>
                            <p:childTnLst>
                              <p:par>
                                <p:cTn id="58" presetID="3" presetClass="exit" presetSubtype="10" fill="hold" nodeType="afterEffect">
                                  <p:stCondLst>
                                    <p:cond delay="0"/>
                                  </p:stCondLst>
                                  <p:childTnLst>
                                    <p:animEffect transition="out" filter="blinds(horizontal)">
                                      <p:cBhvr>
                                        <p:cTn id="59" dur="2000"/>
                                        <p:tgtEl>
                                          <p:spTgt spid="69634">
                                            <p:txEl>
                                              <p:pRg st="7" end="7"/>
                                            </p:txEl>
                                          </p:spTgt>
                                        </p:tgtEl>
                                      </p:cBhvr>
                                    </p:animEffect>
                                    <p:set>
                                      <p:cBhvr>
                                        <p:cTn id="60" dur="1" fill="hold">
                                          <p:stCondLst>
                                            <p:cond delay="1999"/>
                                          </p:stCondLst>
                                        </p:cTn>
                                        <p:tgtEl>
                                          <p:spTgt spid="69634">
                                            <p:txEl>
                                              <p:pRg st="7" end="7"/>
                                            </p:txEl>
                                          </p:spTgt>
                                        </p:tgtEl>
                                        <p:attrNameLst>
                                          <p:attrName>style.visibility</p:attrName>
                                        </p:attrNameLst>
                                      </p:cBhvr>
                                      <p:to>
                                        <p:strVal val="hidden"/>
                                      </p:to>
                                    </p:set>
                                  </p:childTnLst>
                                </p:cTn>
                              </p:par>
                            </p:childTnLst>
                          </p:cTn>
                        </p:par>
                        <p:par>
                          <p:cTn id="61" fill="hold">
                            <p:stCondLst>
                              <p:cond delay="39000"/>
                            </p:stCondLst>
                            <p:childTnLst>
                              <p:par>
                                <p:cTn id="62" presetID="3" presetClass="exit" presetSubtype="10" fill="hold" nodeType="afterEffect">
                                  <p:stCondLst>
                                    <p:cond delay="0"/>
                                  </p:stCondLst>
                                  <p:childTnLst>
                                    <p:animEffect transition="out" filter="blinds(horizontal)">
                                      <p:cBhvr>
                                        <p:cTn id="63" dur="2000"/>
                                        <p:tgtEl>
                                          <p:spTgt spid="69634">
                                            <p:txEl>
                                              <p:pRg st="8" end="8"/>
                                            </p:txEl>
                                          </p:spTgt>
                                        </p:tgtEl>
                                      </p:cBhvr>
                                    </p:animEffect>
                                    <p:set>
                                      <p:cBhvr>
                                        <p:cTn id="64" dur="1" fill="hold">
                                          <p:stCondLst>
                                            <p:cond delay="1999"/>
                                          </p:stCondLst>
                                        </p:cTn>
                                        <p:tgtEl>
                                          <p:spTgt spid="69634">
                                            <p:txEl>
                                              <p:pRg st="8" end="8"/>
                                            </p:txEl>
                                          </p:spTgt>
                                        </p:tgtEl>
                                        <p:attrNameLst>
                                          <p:attrName>style.visibility</p:attrName>
                                        </p:attrNameLst>
                                      </p:cBhvr>
                                      <p:to>
                                        <p:strVal val="hidden"/>
                                      </p:to>
                                    </p:set>
                                  </p:childTnLst>
                                </p:cTn>
                              </p:par>
                              <p:par>
                                <p:cTn id="65" presetID="3" presetClass="exit" presetSubtype="10" fill="hold" nodeType="withEffect">
                                  <p:stCondLst>
                                    <p:cond delay="0"/>
                                  </p:stCondLst>
                                  <p:childTnLst>
                                    <p:animEffect transition="out" filter="blinds(horizontal)">
                                      <p:cBhvr>
                                        <p:cTn id="66" dur="2000"/>
                                        <p:tgtEl>
                                          <p:spTgt spid="69634">
                                            <p:txEl>
                                              <p:pRg st="9" end="9"/>
                                            </p:txEl>
                                          </p:spTgt>
                                        </p:tgtEl>
                                      </p:cBhvr>
                                    </p:animEffect>
                                    <p:set>
                                      <p:cBhvr>
                                        <p:cTn id="67" dur="1" fill="hold">
                                          <p:stCondLst>
                                            <p:cond delay="1999"/>
                                          </p:stCondLst>
                                        </p:cTn>
                                        <p:tgtEl>
                                          <p:spTgt spid="69634">
                                            <p:txEl>
                                              <p:pRg st="9" end="9"/>
                                            </p:txEl>
                                          </p:spTgt>
                                        </p:tgtEl>
                                        <p:attrNameLst>
                                          <p:attrName>style.visibility</p:attrName>
                                        </p:attrNameLst>
                                      </p:cBhvr>
                                      <p:to>
                                        <p:strVal val="hidden"/>
                                      </p:to>
                                    </p:set>
                                  </p:childTnLst>
                                </p:cTn>
                              </p:par>
                              <p:par>
                                <p:cTn id="68" presetID="3" presetClass="exit" presetSubtype="10" fill="hold" nodeType="withEffect">
                                  <p:stCondLst>
                                    <p:cond delay="0"/>
                                  </p:stCondLst>
                                  <p:childTnLst>
                                    <p:animEffect transition="out" filter="blinds(horizontal)">
                                      <p:cBhvr>
                                        <p:cTn id="69" dur="2000"/>
                                        <p:tgtEl>
                                          <p:spTgt spid="69634">
                                            <p:txEl>
                                              <p:pRg st="10" end="10"/>
                                            </p:txEl>
                                          </p:spTgt>
                                        </p:tgtEl>
                                      </p:cBhvr>
                                    </p:animEffect>
                                    <p:set>
                                      <p:cBhvr>
                                        <p:cTn id="70" dur="1" fill="hold">
                                          <p:stCondLst>
                                            <p:cond delay="1999"/>
                                          </p:stCondLst>
                                        </p:cTn>
                                        <p:tgtEl>
                                          <p:spTgt spid="69634">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0" y="0"/>
            <a:ext cx="9144000" cy="6858000"/>
          </a:xfrm>
        </p:spPr>
        <p:txBody>
          <a:bodyPr/>
          <a:lstStyle/>
          <a:p>
            <a:pPr>
              <a:buFontTx/>
              <a:buNone/>
            </a:pPr>
            <a:endParaRPr lang="en-US" sz="2000" i="1" dirty="0">
              <a:latin typeface="Times New Roman" pitchFamily="18" charset="0"/>
            </a:endParaRPr>
          </a:p>
          <a:p>
            <a:pPr>
              <a:buFontTx/>
              <a:buNone/>
            </a:pPr>
            <a:r>
              <a:rPr lang="el-GR" sz="2000" dirty="0">
                <a:latin typeface="Times New Roman" pitchFamily="18" charset="0"/>
              </a:rPr>
              <a:t>    (δ) Γενικά έξοδα που είναι αναγκαία για να δημιουργήσουν το περιουσιακό στοιχείο και που μπορεί να κατανεμηθούν πάνω σε μία λογική και σταθερή βάση στο περιουσιακό στοιχείο (για παράδειγμα, μία κατανομή της αποσβέσεως των ενσώματων ακινητοποιήσεων, ασφαλίστρων και ενοικίων). Κατανομές των γενικών εξόδων γίνονται πάνω σε βάσεις όμοιες με εκείνες που χρησιμοποιούνται στην κατανομή των γενικών εξόδων στα αποθέματα. Το Δ.Λ.Π. 23 </a:t>
            </a:r>
            <a:r>
              <a:rPr lang="el-GR" sz="2000" u="sng" dirty="0">
                <a:latin typeface="Times New Roman" pitchFamily="18" charset="0"/>
              </a:rPr>
              <a:t>"Κόστος Δανεισμού",</a:t>
            </a:r>
            <a:r>
              <a:rPr lang="el-GR" sz="2000" dirty="0">
                <a:latin typeface="Times New Roman" pitchFamily="18" charset="0"/>
              </a:rPr>
              <a:t> καθιερώνει κριτήρια για την καταχώρηση του τόκου ως ενός συνθετικού στοιχείου του κόστους ενός εσωτερικώς δημιουργούμενου άϋλου περιουσιακού στοιχείου. Η προσαύξηση του κόστους του ιδιοπαραγόμενου άϋλου περιουσιακού στοιχείου με τα χρηματοοικονομικά έξοδα πρέπει να γίνεται με συνέπεια για όλα τα χρηματοοικονομικά έξοδα που είναι άμεσα επιρριπτέα στην αγορά, κατασκευή ή παραγωγή όλων των μη άμεσα εκμεταλλεύσιμων περιουσιακών στοιχείων Π.χ. ιδιοκατασκευή παγίων, παραγωγή αποθεμάτων κλπ. της επιχείρησης και να μην εφαρμόζεται μόνο επιλεκτικά για ορισμένα από αυτά. Αντιθέτως, το Ε.Γ.Λ.Σ. αναφέρει ότι τα χρηματοοικονομικά έξοδα δεν προσαυξάνουν το κόστος κτήσεως του παγίου, αλλά καταχωρούνται στα αποτελέσματα χρήσεως.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8610">
                                            <p:txEl>
                                              <p:pRg st="1" end="1"/>
                                            </p:txEl>
                                          </p:spTgt>
                                        </p:tgtEl>
                                        <p:attrNameLst>
                                          <p:attrName>style.visibility</p:attrName>
                                        </p:attrNameLst>
                                      </p:cBhvr>
                                      <p:to>
                                        <p:strVal val="visible"/>
                                      </p:to>
                                    </p:set>
                                    <p:anim calcmode="lin" valueType="num">
                                      <p:cBhvr additive="base">
                                        <p:cTn id="7" dur="2000" fill="hold"/>
                                        <p:tgtEl>
                                          <p:spTgt spid="68610">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8610">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3" presetClass="exit" presetSubtype="10" fill="hold" nodeType="afterEffect">
                                  <p:stCondLst>
                                    <p:cond delay="11000"/>
                                  </p:stCondLst>
                                  <p:childTnLst>
                                    <p:animEffect transition="out" filter="blinds(horizontal)">
                                      <p:cBhvr>
                                        <p:cTn id="11" dur="2000"/>
                                        <p:tgtEl>
                                          <p:spTgt spid="68610">
                                            <p:txEl>
                                              <p:pRg st="1" end="1"/>
                                            </p:txEl>
                                          </p:spTgt>
                                        </p:tgtEl>
                                      </p:cBhvr>
                                    </p:animEffect>
                                    <p:set>
                                      <p:cBhvr>
                                        <p:cTn id="12" dur="1" fill="hold">
                                          <p:stCondLst>
                                            <p:cond delay="1999"/>
                                          </p:stCondLst>
                                        </p:cTn>
                                        <p:tgtEl>
                                          <p:spTgt spid="68610">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0" y="0"/>
            <a:ext cx="9144000" cy="6858000"/>
          </a:xfrm>
        </p:spPr>
        <p:txBody>
          <a:bodyPr/>
          <a:lstStyle/>
          <a:p>
            <a:pPr>
              <a:lnSpc>
                <a:spcPct val="80000"/>
              </a:lnSpc>
              <a:buFontTx/>
              <a:buNone/>
            </a:pPr>
            <a:endParaRPr lang="en-US" sz="1600" i="1" dirty="0">
              <a:latin typeface="Times New Roman" pitchFamily="18" charset="0"/>
            </a:endParaRPr>
          </a:p>
          <a:p>
            <a:pPr>
              <a:lnSpc>
                <a:spcPct val="80000"/>
              </a:lnSpc>
              <a:buFontTx/>
              <a:buNone/>
            </a:pPr>
            <a:endParaRPr lang="el-GR" sz="2000" dirty="0">
              <a:latin typeface="Times New Roman" pitchFamily="18" charset="0"/>
            </a:endParaRPr>
          </a:p>
          <a:p>
            <a:pPr>
              <a:lnSpc>
                <a:spcPct val="80000"/>
              </a:lnSpc>
              <a:buFontTx/>
              <a:buNone/>
            </a:pPr>
            <a:r>
              <a:rPr lang="el-GR" sz="2000" dirty="0">
                <a:latin typeface="Times New Roman" pitchFamily="18" charset="0"/>
              </a:rPr>
              <a:t>	Επίσης, σύμφωνα με το Δ.Λ.Π. 38, δεν προσαυξάνουν το κόστος του ιδιοπαραγόμενου άϋλου περιουσιακού στοιχείου τα εξής έξοδα: </a:t>
            </a:r>
          </a:p>
          <a:p>
            <a:pPr>
              <a:lnSpc>
                <a:spcPct val="80000"/>
              </a:lnSpc>
              <a:buFontTx/>
              <a:buNone/>
            </a:pPr>
            <a:r>
              <a:rPr lang="el-GR" sz="2000" dirty="0">
                <a:latin typeface="Times New Roman" pitchFamily="18" charset="0"/>
              </a:rPr>
              <a:t>	(α) Έξοδα πωλήσεως, διοικήσεως και άλλα γενικά έξοδα, εκτός αν αυτά τα έξοδα μπορεί άμεσα να αποδοθούν στην προετοιμασία του περιουσιακού στοιχείου για χρήση </a:t>
            </a:r>
          </a:p>
          <a:p>
            <a:pPr>
              <a:lnSpc>
                <a:spcPct val="80000"/>
              </a:lnSpc>
              <a:buFontTx/>
              <a:buNone/>
            </a:pPr>
            <a:r>
              <a:rPr lang="el-GR" sz="2000" dirty="0">
                <a:latin typeface="Times New Roman" pitchFamily="18" charset="0"/>
              </a:rPr>
              <a:t>	(β) Καθαρά διαπιστωμένες ανεπάρκειες και αρχικές λειτουργικές ζημίες που πραγματοποιούνται πριν ένα περιουσιακό στοιχείο επιτύχει προγραμματισμένη απόδοση, και </a:t>
            </a:r>
          </a:p>
          <a:p>
            <a:pPr>
              <a:lnSpc>
                <a:spcPct val="80000"/>
              </a:lnSpc>
              <a:buFontTx/>
              <a:buNone/>
            </a:pPr>
            <a:r>
              <a:rPr lang="el-GR" sz="2000" dirty="0">
                <a:latin typeface="Times New Roman" pitchFamily="18" charset="0"/>
              </a:rPr>
              <a:t>	(γ) Δαπάνες εκπαιδεύσεως προσωπικού για να λειτουργεί το περιουσιακό στοιχείο </a:t>
            </a:r>
          </a:p>
          <a:p>
            <a:pPr>
              <a:lnSpc>
                <a:spcPct val="80000"/>
              </a:lnSpc>
              <a:buFontTx/>
              <a:buNone/>
            </a:pPr>
            <a:r>
              <a:rPr lang="el-GR" sz="2000" dirty="0">
                <a:latin typeface="Times New Roman" pitchFamily="18" charset="0"/>
              </a:rPr>
              <a:t>	(δ) Δαπάνες για δραστηριότητες διαφημίσεως και προωθήσεως, και </a:t>
            </a:r>
          </a:p>
          <a:p>
            <a:pPr>
              <a:lnSpc>
                <a:spcPct val="80000"/>
              </a:lnSpc>
              <a:buFontTx/>
              <a:buNone/>
            </a:pPr>
            <a:r>
              <a:rPr lang="el-GR" sz="2000" dirty="0">
                <a:latin typeface="Times New Roman" pitchFamily="18" charset="0"/>
              </a:rPr>
              <a:t>	(ε) Δαπάνες για επανεγκατάσταση ή αναδιοργάνωση μέρους ή του συνόλου μιας επιχειρήσεως</a:t>
            </a:r>
          </a:p>
          <a:p>
            <a:pPr>
              <a:lnSpc>
                <a:spcPct val="80000"/>
              </a:lnSpc>
              <a:buFontTx/>
              <a:buNone/>
            </a:pPr>
            <a:r>
              <a:rPr lang="el-GR" sz="2000" dirty="0">
                <a:latin typeface="Times New Roman" pitchFamily="18" charset="0"/>
              </a:rPr>
              <a:t> </a:t>
            </a:r>
          </a:p>
          <a:p>
            <a:pPr algn="ctr">
              <a:lnSpc>
                <a:spcPct val="80000"/>
              </a:lnSpc>
              <a:buFontTx/>
              <a:buNone/>
            </a:pPr>
            <a:r>
              <a:rPr lang="el-GR" sz="2000" dirty="0">
                <a:latin typeface="Times New Roman" pitchFamily="18" charset="0"/>
              </a:rPr>
              <a:t>	</a:t>
            </a:r>
            <a:r>
              <a:rPr lang="el-GR" sz="2400" b="1" u="sng" dirty="0">
                <a:solidFill>
                  <a:schemeClr val="bg1"/>
                </a:solidFill>
                <a:latin typeface="Times New Roman" pitchFamily="18" charset="0"/>
              </a:rPr>
              <a:t>Απόσβεση </a:t>
            </a:r>
            <a:r>
              <a:rPr lang="el-GR" sz="2400" b="1" u="sng" dirty="0" smtClean="0">
                <a:solidFill>
                  <a:schemeClr val="bg1"/>
                </a:solidFill>
                <a:latin typeface="Times New Roman" pitchFamily="18" charset="0"/>
              </a:rPr>
              <a:t>άυλων </a:t>
            </a:r>
            <a:r>
              <a:rPr lang="el-GR" sz="2400" b="1" u="sng" dirty="0">
                <a:solidFill>
                  <a:schemeClr val="bg1"/>
                </a:solidFill>
                <a:latin typeface="Times New Roman" pitchFamily="18" charset="0"/>
              </a:rPr>
              <a:t>περιουσιακών στοιχείων</a:t>
            </a:r>
            <a:r>
              <a:rPr lang="el-GR" sz="2400" b="1" dirty="0">
                <a:solidFill>
                  <a:schemeClr val="bg1"/>
                </a:solidFill>
                <a:latin typeface="Times New Roman" pitchFamily="18" charset="0"/>
              </a:rPr>
              <a:t> </a:t>
            </a:r>
          </a:p>
          <a:p>
            <a:pPr>
              <a:lnSpc>
                <a:spcPct val="80000"/>
              </a:lnSpc>
              <a:buFontTx/>
              <a:buNone/>
            </a:pPr>
            <a:r>
              <a:rPr lang="el-GR" sz="2000" b="1" dirty="0">
                <a:latin typeface="Times New Roman" pitchFamily="18" charset="0"/>
              </a:rPr>
              <a:t>	</a:t>
            </a:r>
          </a:p>
          <a:p>
            <a:pPr>
              <a:lnSpc>
                <a:spcPct val="80000"/>
              </a:lnSpc>
              <a:buFontTx/>
              <a:buNone/>
            </a:pPr>
            <a:r>
              <a:rPr lang="el-GR" sz="2000" b="1" dirty="0">
                <a:latin typeface="Times New Roman" pitchFamily="18" charset="0"/>
              </a:rPr>
              <a:t>     </a:t>
            </a:r>
            <a:r>
              <a:rPr lang="el-GR" sz="2000" b="1" i="1" u="sng" dirty="0">
                <a:latin typeface="Times New Roman" pitchFamily="18" charset="0"/>
              </a:rPr>
              <a:t>Περίοδος αποσβέσεως.</a:t>
            </a:r>
            <a:r>
              <a:rPr lang="el-GR" sz="2000" dirty="0">
                <a:latin typeface="Times New Roman" pitchFamily="18" charset="0"/>
              </a:rPr>
              <a:t> Σύμφωνα με το Ε.Γ.Λ.Σ. η αξία κτήσεως των άϋλων περιουσιακών στοιχείων αποσβένεται με ισόποση ετήσια απόσβεση στο χρόνο της παραγωγικής χρησιμότητας κάθε άϋλου στοιχείου και, σε περίπτωση που το άϋλο δικαίωμα έχει από το νόμο προστασία περιορισμένης διάρκειας, μέσα στο χρόνο της περιορισμένης αυτής διάρκειας.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7586">
                                            <p:txEl>
                                              <p:pRg st="2" end="2"/>
                                            </p:txEl>
                                          </p:spTgt>
                                        </p:tgtEl>
                                        <p:attrNameLst>
                                          <p:attrName>style.visibility</p:attrName>
                                        </p:attrNameLst>
                                      </p:cBhvr>
                                      <p:to>
                                        <p:strVal val="visible"/>
                                      </p:to>
                                    </p:set>
                                    <p:anim calcmode="lin" valueType="num">
                                      <p:cBhvr additive="base">
                                        <p:cTn id="7" dur="2000" fill="hold"/>
                                        <p:tgtEl>
                                          <p:spTgt spid="67586">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7586">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67586">
                                            <p:txEl>
                                              <p:pRg st="3" end="3"/>
                                            </p:txEl>
                                          </p:spTgt>
                                        </p:tgtEl>
                                        <p:attrNameLst>
                                          <p:attrName>style.visibility</p:attrName>
                                        </p:attrNameLst>
                                      </p:cBhvr>
                                      <p:to>
                                        <p:strVal val="visible"/>
                                      </p:to>
                                    </p:set>
                                    <p:anim calcmode="lin" valueType="num">
                                      <p:cBhvr additive="base">
                                        <p:cTn id="12" dur="2000" fill="hold"/>
                                        <p:tgtEl>
                                          <p:spTgt spid="67586">
                                            <p:txEl>
                                              <p:pRg st="3" end="3"/>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67586">
                                            <p:txEl>
                                              <p:pRg st="3" end="3"/>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7586">
                                            <p:txEl>
                                              <p:pRg st="4" end="4"/>
                                            </p:txEl>
                                          </p:spTgt>
                                        </p:tgtEl>
                                        <p:attrNameLst>
                                          <p:attrName>style.visibility</p:attrName>
                                        </p:attrNameLst>
                                      </p:cBhvr>
                                      <p:to>
                                        <p:strVal val="visible"/>
                                      </p:to>
                                    </p:set>
                                    <p:anim calcmode="lin" valueType="num">
                                      <p:cBhvr additive="base">
                                        <p:cTn id="16" dur="2000" fill="hold"/>
                                        <p:tgtEl>
                                          <p:spTgt spid="67586">
                                            <p:txEl>
                                              <p:pRg st="4" end="4"/>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67586">
                                            <p:txEl>
                                              <p:pRg st="4" end="4"/>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7586">
                                            <p:txEl>
                                              <p:pRg st="5" end="5"/>
                                            </p:txEl>
                                          </p:spTgt>
                                        </p:tgtEl>
                                        <p:attrNameLst>
                                          <p:attrName>style.visibility</p:attrName>
                                        </p:attrNameLst>
                                      </p:cBhvr>
                                      <p:to>
                                        <p:strVal val="visible"/>
                                      </p:to>
                                    </p:set>
                                    <p:anim calcmode="lin" valueType="num">
                                      <p:cBhvr additive="base">
                                        <p:cTn id="20" dur="2000" fill="hold"/>
                                        <p:tgtEl>
                                          <p:spTgt spid="67586">
                                            <p:txEl>
                                              <p:pRg st="5" end="5"/>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67586">
                                            <p:txEl>
                                              <p:pRg st="5" end="5"/>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7586">
                                            <p:txEl>
                                              <p:pRg st="6" end="6"/>
                                            </p:txEl>
                                          </p:spTgt>
                                        </p:tgtEl>
                                        <p:attrNameLst>
                                          <p:attrName>style.visibility</p:attrName>
                                        </p:attrNameLst>
                                      </p:cBhvr>
                                      <p:to>
                                        <p:strVal val="visible"/>
                                      </p:to>
                                    </p:set>
                                    <p:anim calcmode="lin" valueType="num">
                                      <p:cBhvr additive="base">
                                        <p:cTn id="24" dur="2000" fill="hold"/>
                                        <p:tgtEl>
                                          <p:spTgt spid="67586">
                                            <p:txEl>
                                              <p:pRg st="6" end="6"/>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67586">
                                            <p:txEl>
                                              <p:pRg st="6" end="6"/>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67586">
                                            <p:txEl>
                                              <p:pRg st="7" end="7"/>
                                            </p:txEl>
                                          </p:spTgt>
                                        </p:tgtEl>
                                        <p:attrNameLst>
                                          <p:attrName>style.visibility</p:attrName>
                                        </p:attrNameLst>
                                      </p:cBhvr>
                                      <p:to>
                                        <p:strVal val="visible"/>
                                      </p:to>
                                    </p:set>
                                    <p:anim calcmode="lin" valueType="num">
                                      <p:cBhvr additive="base">
                                        <p:cTn id="28" dur="2000" fill="hold"/>
                                        <p:tgtEl>
                                          <p:spTgt spid="67586">
                                            <p:txEl>
                                              <p:pRg st="7" end="7"/>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67586">
                                            <p:txEl>
                                              <p:pRg st="7" end="7"/>
                                            </p:txEl>
                                          </p:spTgt>
                                        </p:tgtEl>
                                        <p:attrNameLst>
                                          <p:attrName>ppt_y</p:attrName>
                                        </p:attrNameLst>
                                      </p:cBhvr>
                                      <p:tavLst>
                                        <p:tav tm="0">
                                          <p:val>
                                            <p:strVal val="1+#ppt_h/2"/>
                                          </p:val>
                                        </p:tav>
                                        <p:tav tm="100000">
                                          <p:val>
                                            <p:strVal val="#ppt_y"/>
                                          </p:val>
                                        </p:tav>
                                      </p:tavLst>
                                    </p:anim>
                                  </p:childTnLst>
                                </p:cTn>
                              </p:par>
                            </p:childTnLst>
                          </p:cTn>
                        </p:par>
                        <p:par>
                          <p:cTn id="30" fill="hold">
                            <p:stCondLst>
                              <p:cond delay="4000"/>
                            </p:stCondLst>
                            <p:childTnLst>
                              <p:par>
                                <p:cTn id="31" presetID="3" presetClass="exit" presetSubtype="10" fill="hold" nodeType="afterEffect">
                                  <p:stCondLst>
                                    <p:cond delay="8000"/>
                                  </p:stCondLst>
                                  <p:childTnLst>
                                    <p:animEffect transition="out" filter="blinds(horizontal)">
                                      <p:cBhvr>
                                        <p:cTn id="32" dur="2000"/>
                                        <p:tgtEl>
                                          <p:spTgt spid="67586">
                                            <p:txEl>
                                              <p:pRg st="2" end="2"/>
                                            </p:txEl>
                                          </p:spTgt>
                                        </p:tgtEl>
                                      </p:cBhvr>
                                    </p:animEffect>
                                    <p:set>
                                      <p:cBhvr>
                                        <p:cTn id="33" dur="1" fill="hold">
                                          <p:stCondLst>
                                            <p:cond delay="1999"/>
                                          </p:stCondLst>
                                        </p:cTn>
                                        <p:tgtEl>
                                          <p:spTgt spid="67586">
                                            <p:txEl>
                                              <p:pRg st="2" end="2"/>
                                            </p:txEl>
                                          </p:spTgt>
                                        </p:tgtEl>
                                        <p:attrNameLst>
                                          <p:attrName>style.visibility</p:attrName>
                                        </p:attrNameLst>
                                      </p:cBhvr>
                                      <p:to>
                                        <p:strVal val="hidden"/>
                                      </p:to>
                                    </p:set>
                                  </p:childTnLst>
                                </p:cTn>
                              </p:par>
                            </p:childTnLst>
                          </p:cTn>
                        </p:par>
                        <p:par>
                          <p:cTn id="34" fill="hold">
                            <p:stCondLst>
                              <p:cond delay="14000"/>
                            </p:stCondLst>
                            <p:childTnLst>
                              <p:par>
                                <p:cTn id="35" presetID="3" presetClass="exit" presetSubtype="10" fill="hold" nodeType="afterEffect">
                                  <p:stCondLst>
                                    <p:cond delay="0"/>
                                  </p:stCondLst>
                                  <p:childTnLst>
                                    <p:animEffect transition="out" filter="blinds(horizontal)">
                                      <p:cBhvr>
                                        <p:cTn id="36" dur="2000"/>
                                        <p:tgtEl>
                                          <p:spTgt spid="67586">
                                            <p:txEl>
                                              <p:pRg st="3" end="3"/>
                                            </p:txEl>
                                          </p:spTgt>
                                        </p:tgtEl>
                                      </p:cBhvr>
                                    </p:animEffect>
                                    <p:set>
                                      <p:cBhvr>
                                        <p:cTn id="37" dur="1" fill="hold">
                                          <p:stCondLst>
                                            <p:cond delay="1999"/>
                                          </p:stCondLst>
                                        </p:cTn>
                                        <p:tgtEl>
                                          <p:spTgt spid="67586">
                                            <p:txEl>
                                              <p:pRg st="3" end="3"/>
                                            </p:txEl>
                                          </p:spTgt>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2000"/>
                                        <p:tgtEl>
                                          <p:spTgt spid="67586">
                                            <p:txEl>
                                              <p:pRg st="4" end="4"/>
                                            </p:txEl>
                                          </p:spTgt>
                                        </p:tgtEl>
                                      </p:cBhvr>
                                    </p:animEffect>
                                    <p:set>
                                      <p:cBhvr>
                                        <p:cTn id="40" dur="1" fill="hold">
                                          <p:stCondLst>
                                            <p:cond delay="1999"/>
                                          </p:stCondLst>
                                        </p:cTn>
                                        <p:tgtEl>
                                          <p:spTgt spid="67586">
                                            <p:txEl>
                                              <p:pRg st="4" end="4"/>
                                            </p:txEl>
                                          </p:spTgt>
                                        </p:tgtEl>
                                        <p:attrNameLst>
                                          <p:attrName>style.visibility</p:attrName>
                                        </p:attrNameLst>
                                      </p:cBhvr>
                                      <p:to>
                                        <p:strVal val="hidden"/>
                                      </p:to>
                                    </p:set>
                                  </p:childTnLst>
                                </p:cTn>
                              </p:par>
                              <p:par>
                                <p:cTn id="41" presetID="3" presetClass="exit" presetSubtype="10" fill="hold" nodeType="withEffect">
                                  <p:stCondLst>
                                    <p:cond delay="0"/>
                                  </p:stCondLst>
                                  <p:childTnLst>
                                    <p:animEffect transition="out" filter="blinds(horizontal)">
                                      <p:cBhvr>
                                        <p:cTn id="42" dur="2000"/>
                                        <p:tgtEl>
                                          <p:spTgt spid="67586">
                                            <p:txEl>
                                              <p:pRg st="5" end="5"/>
                                            </p:txEl>
                                          </p:spTgt>
                                        </p:tgtEl>
                                      </p:cBhvr>
                                    </p:animEffect>
                                    <p:set>
                                      <p:cBhvr>
                                        <p:cTn id="43" dur="1" fill="hold">
                                          <p:stCondLst>
                                            <p:cond delay="1999"/>
                                          </p:stCondLst>
                                        </p:cTn>
                                        <p:tgtEl>
                                          <p:spTgt spid="67586">
                                            <p:txEl>
                                              <p:pRg st="5" end="5"/>
                                            </p:txEl>
                                          </p:spTgt>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2000"/>
                                        <p:tgtEl>
                                          <p:spTgt spid="67586">
                                            <p:txEl>
                                              <p:pRg st="6" end="6"/>
                                            </p:txEl>
                                          </p:spTgt>
                                        </p:tgtEl>
                                      </p:cBhvr>
                                    </p:animEffect>
                                    <p:set>
                                      <p:cBhvr>
                                        <p:cTn id="46" dur="1" fill="hold">
                                          <p:stCondLst>
                                            <p:cond delay="1999"/>
                                          </p:stCondLst>
                                        </p:cTn>
                                        <p:tgtEl>
                                          <p:spTgt spid="67586">
                                            <p:txEl>
                                              <p:pRg st="6" end="6"/>
                                            </p:txEl>
                                          </p:spTgt>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2000"/>
                                        <p:tgtEl>
                                          <p:spTgt spid="67586">
                                            <p:txEl>
                                              <p:pRg st="7" end="7"/>
                                            </p:txEl>
                                          </p:spTgt>
                                        </p:tgtEl>
                                      </p:cBhvr>
                                    </p:animEffect>
                                    <p:set>
                                      <p:cBhvr>
                                        <p:cTn id="49" dur="1" fill="hold">
                                          <p:stCondLst>
                                            <p:cond delay="1999"/>
                                          </p:stCondLst>
                                        </p:cTn>
                                        <p:tgtEl>
                                          <p:spTgt spid="67586">
                                            <p:txEl>
                                              <p:pRg st="7" end="7"/>
                                            </p:txEl>
                                          </p:spTgt>
                                        </p:tgtEl>
                                        <p:attrNameLst>
                                          <p:attrName>style.visibility</p:attrName>
                                        </p:attrNameLst>
                                      </p:cBhvr>
                                      <p:to>
                                        <p:strVal val="hidden"/>
                                      </p:to>
                                    </p:set>
                                  </p:childTnLst>
                                </p:cTn>
                              </p:par>
                            </p:childTnLst>
                          </p:cTn>
                        </p:par>
                        <p:par>
                          <p:cTn id="50" fill="hold">
                            <p:stCondLst>
                              <p:cond delay="16000"/>
                            </p:stCondLst>
                            <p:childTnLst>
                              <p:par>
                                <p:cTn id="51" presetID="53" presetClass="entr" presetSubtype="0" fill="hold" nodeType="afterEffect">
                                  <p:stCondLst>
                                    <p:cond delay="0"/>
                                  </p:stCondLst>
                                  <p:childTnLst>
                                    <p:set>
                                      <p:cBhvr>
                                        <p:cTn id="52" dur="1" fill="hold">
                                          <p:stCondLst>
                                            <p:cond delay="0"/>
                                          </p:stCondLst>
                                        </p:cTn>
                                        <p:tgtEl>
                                          <p:spTgt spid="67586">
                                            <p:txEl>
                                              <p:pRg st="9" end="9"/>
                                            </p:txEl>
                                          </p:spTgt>
                                        </p:tgtEl>
                                        <p:attrNameLst>
                                          <p:attrName>style.visibility</p:attrName>
                                        </p:attrNameLst>
                                      </p:cBhvr>
                                      <p:to>
                                        <p:strVal val="visible"/>
                                      </p:to>
                                    </p:set>
                                    <p:anim calcmode="lin" valueType="num">
                                      <p:cBhvr>
                                        <p:cTn id="53" dur="2000" fill="hold"/>
                                        <p:tgtEl>
                                          <p:spTgt spid="67586">
                                            <p:txEl>
                                              <p:pRg st="9" end="9"/>
                                            </p:txEl>
                                          </p:spTgt>
                                        </p:tgtEl>
                                        <p:attrNameLst>
                                          <p:attrName>ppt_w</p:attrName>
                                        </p:attrNameLst>
                                      </p:cBhvr>
                                      <p:tavLst>
                                        <p:tav tm="0">
                                          <p:val>
                                            <p:fltVal val="0"/>
                                          </p:val>
                                        </p:tav>
                                        <p:tav tm="100000">
                                          <p:val>
                                            <p:strVal val="#ppt_w"/>
                                          </p:val>
                                        </p:tav>
                                      </p:tavLst>
                                    </p:anim>
                                    <p:anim calcmode="lin" valueType="num">
                                      <p:cBhvr>
                                        <p:cTn id="54" dur="2000" fill="hold"/>
                                        <p:tgtEl>
                                          <p:spTgt spid="67586">
                                            <p:txEl>
                                              <p:pRg st="9" end="9"/>
                                            </p:txEl>
                                          </p:spTgt>
                                        </p:tgtEl>
                                        <p:attrNameLst>
                                          <p:attrName>ppt_h</p:attrName>
                                        </p:attrNameLst>
                                      </p:cBhvr>
                                      <p:tavLst>
                                        <p:tav tm="0">
                                          <p:val>
                                            <p:fltVal val="0"/>
                                          </p:val>
                                        </p:tav>
                                        <p:tav tm="100000">
                                          <p:val>
                                            <p:strVal val="#ppt_h"/>
                                          </p:val>
                                        </p:tav>
                                      </p:tavLst>
                                    </p:anim>
                                    <p:animEffect transition="in" filter="fade">
                                      <p:cBhvr>
                                        <p:cTn id="55" dur="2000"/>
                                        <p:tgtEl>
                                          <p:spTgt spid="67586">
                                            <p:txEl>
                                              <p:pRg st="9" end="9"/>
                                            </p:txEl>
                                          </p:spTgt>
                                        </p:tgtEl>
                                      </p:cBhvr>
                                    </p:animEffect>
                                  </p:childTnLst>
                                </p:cTn>
                              </p:par>
                            </p:childTnLst>
                          </p:cTn>
                        </p:par>
                        <p:par>
                          <p:cTn id="56" fill="hold">
                            <p:stCondLst>
                              <p:cond delay="18000"/>
                            </p:stCondLst>
                            <p:childTnLst>
                              <p:par>
                                <p:cTn id="57" presetID="2" presetClass="entr" presetSubtype="4" fill="hold" nodeType="afterEffect">
                                  <p:stCondLst>
                                    <p:cond delay="0"/>
                                  </p:stCondLst>
                                  <p:childTnLst>
                                    <p:set>
                                      <p:cBhvr>
                                        <p:cTn id="58" dur="1" fill="hold">
                                          <p:stCondLst>
                                            <p:cond delay="0"/>
                                          </p:stCondLst>
                                        </p:cTn>
                                        <p:tgtEl>
                                          <p:spTgt spid="67586">
                                            <p:txEl>
                                              <p:pRg st="11" end="11"/>
                                            </p:txEl>
                                          </p:spTgt>
                                        </p:tgtEl>
                                        <p:attrNameLst>
                                          <p:attrName>style.visibility</p:attrName>
                                        </p:attrNameLst>
                                      </p:cBhvr>
                                      <p:to>
                                        <p:strVal val="visible"/>
                                      </p:to>
                                    </p:set>
                                    <p:anim calcmode="lin" valueType="num">
                                      <p:cBhvr additive="base">
                                        <p:cTn id="59" dur="2000" fill="hold"/>
                                        <p:tgtEl>
                                          <p:spTgt spid="67586">
                                            <p:txEl>
                                              <p:pRg st="11" end="11"/>
                                            </p:txEl>
                                          </p:spTgt>
                                        </p:tgtEl>
                                        <p:attrNameLst>
                                          <p:attrName>ppt_x</p:attrName>
                                        </p:attrNameLst>
                                      </p:cBhvr>
                                      <p:tavLst>
                                        <p:tav tm="0">
                                          <p:val>
                                            <p:strVal val="#ppt_x"/>
                                          </p:val>
                                        </p:tav>
                                        <p:tav tm="100000">
                                          <p:val>
                                            <p:strVal val="#ppt_x"/>
                                          </p:val>
                                        </p:tav>
                                      </p:tavLst>
                                    </p:anim>
                                    <p:anim calcmode="lin" valueType="num">
                                      <p:cBhvr additive="base">
                                        <p:cTn id="60" dur="2000" fill="hold"/>
                                        <p:tgtEl>
                                          <p:spTgt spid="67586">
                                            <p:txEl>
                                              <p:pRg st="11" end="11"/>
                                            </p:txEl>
                                          </p:spTgt>
                                        </p:tgtEl>
                                        <p:attrNameLst>
                                          <p:attrName>ppt_y</p:attrName>
                                        </p:attrNameLst>
                                      </p:cBhvr>
                                      <p:tavLst>
                                        <p:tav tm="0">
                                          <p:val>
                                            <p:strVal val="1+#ppt_h/2"/>
                                          </p:val>
                                        </p:tav>
                                        <p:tav tm="100000">
                                          <p:val>
                                            <p:strVal val="#ppt_y"/>
                                          </p:val>
                                        </p:tav>
                                      </p:tavLst>
                                    </p:anim>
                                  </p:childTnLst>
                                </p:cTn>
                              </p:par>
                            </p:childTnLst>
                          </p:cTn>
                        </p:par>
                        <p:par>
                          <p:cTn id="61" fill="hold">
                            <p:stCondLst>
                              <p:cond delay="20000"/>
                            </p:stCondLst>
                            <p:childTnLst>
                              <p:par>
                                <p:cTn id="62" presetID="3" presetClass="exit" presetSubtype="10" fill="hold" nodeType="afterEffect">
                                  <p:stCondLst>
                                    <p:cond delay="7000"/>
                                  </p:stCondLst>
                                  <p:childTnLst>
                                    <p:animEffect transition="out" filter="blinds(horizontal)">
                                      <p:cBhvr>
                                        <p:cTn id="63" dur="2000"/>
                                        <p:tgtEl>
                                          <p:spTgt spid="67586">
                                            <p:txEl>
                                              <p:pRg st="9" end="9"/>
                                            </p:txEl>
                                          </p:spTgt>
                                        </p:tgtEl>
                                      </p:cBhvr>
                                    </p:animEffect>
                                    <p:set>
                                      <p:cBhvr>
                                        <p:cTn id="64" dur="1" fill="hold">
                                          <p:stCondLst>
                                            <p:cond delay="1999"/>
                                          </p:stCondLst>
                                        </p:cTn>
                                        <p:tgtEl>
                                          <p:spTgt spid="67586">
                                            <p:txEl>
                                              <p:pRg st="9" end="9"/>
                                            </p:txEl>
                                          </p:spTgt>
                                        </p:tgtEl>
                                        <p:attrNameLst>
                                          <p:attrName>style.visibility</p:attrName>
                                        </p:attrNameLst>
                                      </p:cBhvr>
                                      <p:to>
                                        <p:strVal val="hidden"/>
                                      </p:to>
                                    </p:set>
                                  </p:childTnLst>
                                </p:cTn>
                              </p:par>
                            </p:childTnLst>
                          </p:cTn>
                        </p:par>
                        <p:par>
                          <p:cTn id="65" fill="hold">
                            <p:stCondLst>
                              <p:cond delay="29000"/>
                            </p:stCondLst>
                            <p:childTnLst>
                              <p:par>
                                <p:cTn id="66" presetID="3" presetClass="exit" presetSubtype="10" fill="hold" nodeType="afterEffect">
                                  <p:stCondLst>
                                    <p:cond delay="0"/>
                                  </p:stCondLst>
                                  <p:childTnLst>
                                    <p:animEffect transition="out" filter="blinds(horizontal)">
                                      <p:cBhvr>
                                        <p:cTn id="67" dur="2000"/>
                                        <p:tgtEl>
                                          <p:spTgt spid="67586">
                                            <p:txEl>
                                              <p:pRg st="11" end="11"/>
                                            </p:txEl>
                                          </p:spTgt>
                                        </p:tgtEl>
                                      </p:cBhvr>
                                    </p:animEffect>
                                    <p:set>
                                      <p:cBhvr>
                                        <p:cTn id="68" dur="1" fill="hold">
                                          <p:stCondLst>
                                            <p:cond delay="1999"/>
                                          </p:stCondLst>
                                        </p:cTn>
                                        <p:tgtEl>
                                          <p:spTgt spid="67586">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0" y="0"/>
            <a:ext cx="9144000" cy="6858000"/>
          </a:xfrm>
        </p:spPr>
        <p:txBody>
          <a:bodyPr/>
          <a:lstStyle/>
          <a:p>
            <a:pPr>
              <a:lnSpc>
                <a:spcPct val="80000"/>
              </a:lnSpc>
              <a:buFontTx/>
              <a:buNone/>
            </a:pPr>
            <a:endParaRPr lang="en-US" sz="1600" i="1" dirty="0">
              <a:latin typeface="Times New Roman" pitchFamily="18" charset="0"/>
            </a:endParaRP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Επίσης, το Δ.Λ.Π. 38 αναφέρει ότι το αποσβεστέο ποσό ενός </a:t>
            </a:r>
            <a:r>
              <a:rPr lang="el-GR" sz="2000" dirty="0" smtClean="0">
                <a:latin typeface="Times New Roman" pitchFamily="18" charset="0"/>
              </a:rPr>
              <a:t>άυλου </a:t>
            </a:r>
            <a:r>
              <a:rPr lang="el-GR" sz="2000" dirty="0">
                <a:latin typeface="Times New Roman" pitchFamily="18" charset="0"/>
              </a:rPr>
              <a:t>περιουσιακού στοιχείου πρέπει να κατανέμεται πάνω σε μια συστηματική βάση κατά τη διάρκεια της ορθής εκτίμησης της ωφέλιμης ζωής του. Υπάρχει μια μαχητή εκδοχή ότι η ωφέλιμη ζωή ενός άϋλου περιουσιακού στοιχείου δεν θα υπερβεί τα είκοσι χρόνια από την ημερομηνία, που το περιουσιακό στοιχείο είναι διαθέσιμο για χρήση. Η απόσβεση πρέπει να αρχίζει, όταν το περιουσιακό στοιχείο είναι διαθέσιμο για χρήση. </a:t>
            </a:r>
          </a:p>
          <a:p>
            <a:pPr>
              <a:lnSpc>
                <a:spcPct val="80000"/>
              </a:lnSpc>
              <a:buFontTx/>
              <a:buNone/>
            </a:pPr>
            <a:r>
              <a:rPr lang="el-GR" sz="2000" dirty="0">
                <a:latin typeface="Times New Roman" pitchFamily="18" charset="0"/>
              </a:rPr>
              <a:t>	Καθώς τα μελλοντικά οικονομικά οφέλη που ενσωματώνονται σε ένα άϋλο περιουσιακό στοιχείο αναλίσκονται κατά τη διάρκεια του χρόνου, η λογιστική αξία του περιουσιακού στοιχείου μειώνεται για να αντανακλά αυτή την ανάλωση. Αυτό επιτυγχάνεται με συστηματική κατανομή του κόστους (ή της αναπροσαρμοσμένης αξίας του περιουσιακού στοιχείου, μείον κάθε υπολειμματική αξία) ως εξόδου κατά τη διάρκεια της ωφέλιμης ζωής του περιουσιακού στοιχείου.</a:t>
            </a:r>
          </a:p>
          <a:p>
            <a:pPr>
              <a:lnSpc>
                <a:spcPct val="80000"/>
              </a:lnSpc>
              <a:buFontTx/>
              <a:buNone/>
            </a:pPr>
            <a:r>
              <a:rPr lang="el-GR" sz="2000" dirty="0">
                <a:latin typeface="Times New Roman" pitchFamily="18" charset="0"/>
              </a:rPr>
              <a:t>	Πολλοί παράγοντες χρειάζεται να λαμβάνονται υπόψη </a:t>
            </a:r>
            <a:r>
              <a:rPr lang="el-GR" sz="2000" u="sng" dirty="0">
                <a:latin typeface="Times New Roman" pitchFamily="18" charset="0"/>
              </a:rPr>
              <a:t>κατά τον προσδιορισμό της ωφέλιμης ζωής ενός άϋλου περιουσιακού στοιχείου συμπεριλαμβάνοντας: </a:t>
            </a:r>
          </a:p>
          <a:p>
            <a:pPr>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(α)</a:t>
            </a:r>
            <a:r>
              <a:rPr lang="el-GR" sz="2000" dirty="0">
                <a:latin typeface="Times New Roman" pitchFamily="18" charset="0"/>
              </a:rPr>
              <a:t> την </a:t>
            </a:r>
            <a:r>
              <a:rPr lang="el-GR" sz="2000" dirty="0" smtClean="0">
                <a:latin typeface="Times New Roman" pitchFamily="18" charset="0"/>
              </a:rPr>
              <a:t>προσδοκώμενη </a:t>
            </a:r>
            <a:r>
              <a:rPr lang="el-GR" sz="2000" dirty="0">
                <a:latin typeface="Times New Roman" pitchFamily="18" charset="0"/>
              </a:rPr>
              <a:t>χρήση του περιουσιακού στοιχείου από την επιχείρηση και αν το περιουσιακό στοιχείο θα μπορούσε επαρκώς να διευθύνεται από μία άλλη διευθυντική ομάδα </a:t>
            </a:r>
          </a:p>
          <a:p>
            <a:pPr>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(β)</a:t>
            </a:r>
            <a:r>
              <a:rPr lang="el-GR" sz="2000" dirty="0">
                <a:latin typeface="Times New Roman" pitchFamily="18" charset="0"/>
              </a:rPr>
              <a:t> τυπικούς κύκλους παραγωγικής ζωής για το περιουσιακό στοιχείο και δημόσια πληροφόρηση σε εκτιμήσεις ωφέλιμης ζωής ομοίων τύπων περιουσιακών στοιχείων, που χρησιμοποιούνται με ένα όμοιο τρόπο.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6562">
                                            <p:txEl>
                                              <p:pRg st="2" end="2"/>
                                            </p:txEl>
                                          </p:spTgt>
                                        </p:tgtEl>
                                        <p:attrNameLst>
                                          <p:attrName>style.visibility</p:attrName>
                                        </p:attrNameLst>
                                      </p:cBhvr>
                                      <p:to>
                                        <p:strVal val="visible"/>
                                      </p:to>
                                    </p:set>
                                    <p:anim calcmode="lin" valueType="num">
                                      <p:cBhvr additive="base">
                                        <p:cTn id="7" dur="20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6562">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6500"/>
                                  </p:stCondLst>
                                  <p:childTnLst>
                                    <p:set>
                                      <p:cBhvr>
                                        <p:cTn id="11" dur="1" fill="hold">
                                          <p:stCondLst>
                                            <p:cond delay="0"/>
                                          </p:stCondLst>
                                        </p:cTn>
                                        <p:tgtEl>
                                          <p:spTgt spid="66562">
                                            <p:txEl>
                                              <p:pRg st="3" end="3"/>
                                            </p:txEl>
                                          </p:spTgt>
                                        </p:tgtEl>
                                        <p:attrNameLst>
                                          <p:attrName>style.visibility</p:attrName>
                                        </p:attrNameLst>
                                      </p:cBhvr>
                                      <p:to>
                                        <p:strVal val="visible"/>
                                      </p:to>
                                    </p:set>
                                    <p:anim calcmode="lin" valueType="num">
                                      <p:cBhvr additive="base">
                                        <p:cTn id="12" dur="20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66562">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500"/>
                            </p:stCondLst>
                            <p:childTnLst>
                              <p:par>
                                <p:cTn id="15" presetID="2" presetClass="entr" presetSubtype="4" fill="hold" nodeType="afterEffect">
                                  <p:stCondLst>
                                    <p:cond delay="6000"/>
                                  </p:stCondLst>
                                  <p:childTnLst>
                                    <p:set>
                                      <p:cBhvr>
                                        <p:cTn id="16" dur="1" fill="hold">
                                          <p:stCondLst>
                                            <p:cond delay="0"/>
                                          </p:stCondLst>
                                        </p:cTn>
                                        <p:tgtEl>
                                          <p:spTgt spid="66562">
                                            <p:txEl>
                                              <p:pRg st="4" end="4"/>
                                            </p:txEl>
                                          </p:spTgt>
                                        </p:tgtEl>
                                        <p:attrNameLst>
                                          <p:attrName>style.visibility</p:attrName>
                                        </p:attrNameLst>
                                      </p:cBhvr>
                                      <p:to>
                                        <p:strVal val="visible"/>
                                      </p:to>
                                    </p:set>
                                    <p:anim calcmode="lin" valueType="num">
                                      <p:cBhvr additive="base">
                                        <p:cTn id="17" dur="20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66562">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8500"/>
                            </p:stCondLst>
                            <p:childTnLst>
                              <p:par>
                                <p:cTn id="20" presetID="2" presetClass="entr" presetSubtype="4" fill="hold" nodeType="afterEffect">
                                  <p:stCondLst>
                                    <p:cond delay="0"/>
                                  </p:stCondLst>
                                  <p:childTnLst>
                                    <p:set>
                                      <p:cBhvr>
                                        <p:cTn id="21" dur="1" fill="hold">
                                          <p:stCondLst>
                                            <p:cond delay="0"/>
                                          </p:stCondLst>
                                        </p:cTn>
                                        <p:tgtEl>
                                          <p:spTgt spid="66562">
                                            <p:txEl>
                                              <p:pRg st="5" end="5"/>
                                            </p:txEl>
                                          </p:spTgt>
                                        </p:tgtEl>
                                        <p:attrNameLst>
                                          <p:attrName>style.visibility</p:attrName>
                                        </p:attrNameLst>
                                      </p:cBhvr>
                                      <p:to>
                                        <p:strVal val="visible"/>
                                      </p:to>
                                    </p:set>
                                    <p:anim calcmode="lin" valueType="num">
                                      <p:cBhvr additive="base">
                                        <p:cTn id="22" dur="2000" fill="hold"/>
                                        <p:tgtEl>
                                          <p:spTgt spid="66562">
                                            <p:txEl>
                                              <p:pRg st="5" end="5"/>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66562">
                                            <p:txEl>
                                              <p:pRg st="5" end="5"/>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6562">
                                            <p:txEl>
                                              <p:pRg st="6" end="6"/>
                                            </p:txEl>
                                          </p:spTgt>
                                        </p:tgtEl>
                                        <p:attrNameLst>
                                          <p:attrName>style.visibility</p:attrName>
                                        </p:attrNameLst>
                                      </p:cBhvr>
                                      <p:to>
                                        <p:strVal val="visible"/>
                                      </p:to>
                                    </p:set>
                                    <p:anim calcmode="lin" valueType="num">
                                      <p:cBhvr additive="base">
                                        <p:cTn id="26" dur="2000" fill="hold"/>
                                        <p:tgtEl>
                                          <p:spTgt spid="66562">
                                            <p:txEl>
                                              <p:pRg st="6" end="6"/>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66562">
                                            <p:txEl>
                                              <p:pRg st="6" end="6"/>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500"/>
                            </p:stCondLst>
                            <p:childTnLst>
                              <p:par>
                                <p:cTn id="29" presetID="3" presetClass="exit" presetSubtype="10" fill="hold" nodeType="afterEffect">
                                  <p:stCondLst>
                                    <p:cond delay="10000"/>
                                  </p:stCondLst>
                                  <p:childTnLst>
                                    <p:animEffect transition="out" filter="blinds(horizontal)">
                                      <p:cBhvr>
                                        <p:cTn id="30" dur="2000"/>
                                        <p:tgtEl>
                                          <p:spTgt spid="66562">
                                            <p:txEl>
                                              <p:pRg st="2" end="2"/>
                                            </p:txEl>
                                          </p:spTgt>
                                        </p:tgtEl>
                                      </p:cBhvr>
                                    </p:animEffect>
                                    <p:set>
                                      <p:cBhvr>
                                        <p:cTn id="31" dur="1" fill="hold">
                                          <p:stCondLst>
                                            <p:cond delay="1999"/>
                                          </p:stCondLst>
                                        </p:cTn>
                                        <p:tgtEl>
                                          <p:spTgt spid="66562">
                                            <p:txEl>
                                              <p:pRg st="2" end="2"/>
                                            </p:txEl>
                                          </p:spTgt>
                                        </p:tgtEl>
                                        <p:attrNameLst>
                                          <p:attrName>style.visibility</p:attrName>
                                        </p:attrNameLst>
                                      </p:cBhvr>
                                      <p:to>
                                        <p:strVal val="hidden"/>
                                      </p:to>
                                    </p:set>
                                  </p:childTnLst>
                                </p:cTn>
                              </p:par>
                            </p:childTnLst>
                          </p:cTn>
                        </p:par>
                        <p:par>
                          <p:cTn id="32" fill="hold">
                            <p:stCondLst>
                              <p:cond delay="32500"/>
                            </p:stCondLst>
                            <p:childTnLst>
                              <p:par>
                                <p:cTn id="33" presetID="3" presetClass="exit" presetSubtype="10" fill="hold" nodeType="afterEffect">
                                  <p:stCondLst>
                                    <p:cond delay="0"/>
                                  </p:stCondLst>
                                  <p:childTnLst>
                                    <p:animEffect transition="out" filter="blinds(horizontal)">
                                      <p:cBhvr>
                                        <p:cTn id="34" dur="2000"/>
                                        <p:tgtEl>
                                          <p:spTgt spid="66562">
                                            <p:txEl>
                                              <p:pRg st="3" end="3"/>
                                            </p:txEl>
                                          </p:spTgt>
                                        </p:tgtEl>
                                      </p:cBhvr>
                                    </p:animEffect>
                                    <p:set>
                                      <p:cBhvr>
                                        <p:cTn id="35" dur="1" fill="hold">
                                          <p:stCondLst>
                                            <p:cond delay="1999"/>
                                          </p:stCondLst>
                                        </p:cTn>
                                        <p:tgtEl>
                                          <p:spTgt spid="66562">
                                            <p:txEl>
                                              <p:pRg st="3" end="3"/>
                                            </p:txEl>
                                          </p:spTgt>
                                        </p:tgtEl>
                                        <p:attrNameLst>
                                          <p:attrName>style.visibility</p:attrName>
                                        </p:attrNameLst>
                                      </p:cBhvr>
                                      <p:to>
                                        <p:strVal val="hidden"/>
                                      </p:to>
                                    </p:set>
                                  </p:childTnLst>
                                </p:cTn>
                              </p:par>
                            </p:childTnLst>
                          </p:cTn>
                        </p:par>
                        <p:par>
                          <p:cTn id="36" fill="hold">
                            <p:stCondLst>
                              <p:cond delay="34500"/>
                            </p:stCondLst>
                            <p:childTnLst>
                              <p:par>
                                <p:cTn id="37" presetID="3" presetClass="exit" presetSubtype="10" fill="hold" nodeType="afterEffect">
                                  <p:stCondLst>
                                    <p:cond delay="0"/>
                                  </p:stCondLst>
                                  <p:childTnLst>
                                    <p:animEffect transition="out" filter="blinds(horizontal)">
                                      <p:cBhvr>
                                        <p:cTn id="38" dur="2000"/>
                                        <p:tgtEl>
                                          <p:spTgt spid="66562">
                                            <p:txEl>
                                              <p:pRg st="4" end="4"/>
                                            </p:txEl>
                                          </p:spTgt>
                                        </p:tgtEl>
                                      </p:cBhvr>
                                    </p:animEffect>
                                    <p:set>
                                      <p:cBhvr>
                                        <p:cTn id="39" dur="1" fill="hold">
                                          <p:stCondLst>
                                            <p:cond delay="1999"/>
                                          </p:stCondLst>
                                        </p:cTn>
                                        <p:tgtEl>
                                          <p:spTgt spid="66562">
                                            <p:txEl>
                                              <p:pRg st="4" end="4"/>
                                            </p:txEl>
                                          </p:spTgt>
                                        </p:tgtEl>
                                        <p:attrNameLst>
                                          <p:attrName>style.visibility</p:attrName>
                                        </p:attrNameLst>
                                      </p:cBhvr>
                                      <p:to>
                                        <p:strVal val="hidden"/>
                                      </p:to>
                                    </p:set>
                                  </p:childTnLst>
                                </p:cTn>
                              </p:par>
                            </p:childTnLst>
                          </p:cTn>
                        </p:par>
                        <p:par>
                          <p:cTn id="40" fill="hold">
                            <p:stCondLst>
                              <p:cond delay="36500"/>
                            </p:stCondLst>
                            <p:childTnLst>
                              <p:par>
                                <p:cTn id="41" presetID="3" presetClass="exit" presetSubtype="10" fill="hold" nodeType="afterEffect">
                                  <p:stCondLst>
                                    <p:cond delay="0"/>
                                  </p:stCondLst>
                                  <p:childTnLst>
                                    <p:animEffect transition="out" filter="blinds(horizontal)">
                                      <p:cBhvr>
                                        <p:cTn id="42" dur="2000"/>
                                        <p:tgtEl>
                                          <p:spTgt spid="66562">
                                            <p:txEl>
                                              <p:pRg st="5" end="5"/>
                                            </p:txEl>
                                          </p:spTgt>
                                        </p:tgtEl>
                                      </p:cBhvr>
                                    </p:animEffect>
                                    <p:set>
                                      <p:cBhvr>
                                        <p:cTn id="43" dur="1" fill="hold">
                                          <p:stCondLst>
                                            <p:cond delay="1999"/>
                                          </p:stCondLst>
                                        </p:cTn>
                                        <p:tgtEl>
                                          <p:spTgt spid="66562">
                                            <p:txEl>
                                              <p:pRg st="5" end="5"/>
                                            </p:txEl>
                                          </p:spTgt>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2000"/>
                                        <p:tgtEl>
                                          <p:spTgt spid="66562">
                                            <p:txEl>
                                              <p:pRg st="6" end="6"/>
                                            </p:txEl>
                                          </p:spTgt>
                                        </p:tgtEl>
                                      </p:cBhvr>
                                    </p:animEffect>
                                    <p:set>
                                      <p:cBhvr>
                                        <p:cTn id="46" dur="1" fill="hold">
                                          <p:stCondLst>
                                            <p:cond delay="1999"/>
                                          </p:stCondLst>
                                        </p:cTn>
                                        <p:tgtEl>
                                          <p:spTgt spid="66562">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4" name="Rectangle 66"/>
          <p:cNvSpPr>
            <a:spLocks noChangeArrowheads="1"/>
          </p:cNvSpPr>
          <p:nvPr/>
        </p:nvSpPr>
        <p:spPr bwMode="auto">
          <a:xfrm>
            <a:off x="2933700" y="76200"/>
            <a:ext cx="1752600" cy="533400"/>
          </a:xfrm>
          <a:prstGeom prst="rect">
            <a:avLst/>
          </a:prstGeom>
          <a:solidFill>
            <a:srgbClr val="FFCC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000" b="1" dirty="0">
                <a:solidFill>
                  <a:srgbClr val="C00000"/>
                </a:solidFill>
              </a:rPr>
              <a:t>ΠΡΟΕΔΡΟΣ</a:t>
            </a:r>
          </a:p>
        </p:txBody>
      </p:sp>
      <p:sp>
        <p:nvSpPr>
          <p:cNvPr id="2115" name="Line 67"/>
          <p:cNvSpPr>
            <a:spLocks noChangeShapeType="1"/>
          </p:cNvSpPr>
          <p:nvPr/>
        </p:nvSpPr>
        <p:spPr bwMode="auto">
          <a:xfrm>
            <a:off x="1524000" y="838200"/>
            <a:ext cx="4724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16" name="Line 68"/>
          <p:cNvSpPr>
            <a:spLocks noChangeShapeType="1"/>
          </p:cNvSpPr>
          <p:nvPr/>
        </p:nvSpPr>
        <p:spPr bwMode="auto">
          <a:xfrm>
            <a:off x="1524000" y="838200"/>
            <a:ext cx="0" cy="1066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17" name="Rectangle 69"/>
          <p:cNvSpPr>
            <a:spLocks noChangeArrowheads="1"/>
          </p:cNvSpPr>
          <p:nvPr/>
        </p:nvSpPr>
        <p:spPr bwMode="auto">
          <a:xfrm>
            <a:off x="0" y="1905000"/>
            <a:ext cx="3059832" cy="762000"/>
          </a:xfrm>
          <a:prstGeom prst="rect">
            <a:avLst/>
          </a:prstGeom>
          <a:solidFill>
            <a:srgbClr val="FF99CC"/>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b="1" dirty="0">
                <a:solidFill>
                  <a:schemeClr val="bg1"/>
                </a:solidFill>
              </a:rPr>
              <a:t>ΛΟΙΠΕΣ </a:t>
            </a:r>
            <a:r>
              <a:rPr lang="el-GR" altLang="el-GR" b="1" dirty="0" smtClean="0">
                <a:solidFill>
                  <a:schemeClr val="bg1"/>
                </a:solidFill>
              </a:rPr>
              <a:t>ΔΙΕΘΥΝΣΕΙΣ</a:t>
            </a:r>
          </a:p>
          <a:p>
            <a:pPr algn="ctr"/>
            <a:r>
              <a:rPr lang="el-GR" altLang="el-GR" b="1" dirty="0" smtClean="0">
                <a:solidFill>
                  <a:schemeClr val="bg1"/>
                </a:solidFill>
              </a:rPr>
              <a:t>(</a:t>
            </a:r>
            <a:r>
              <a:rPr lang="en-US" altLang="el-GR" b="1" dirty="0" smtClean="0">
                <a:solidFill>
                  <a:schemeClr val="bg1"/>
                </a:solidFill>
              </a:rPr>
              <a:t>MARKETING, </a:t>
            </a:r>
            <a:r>
              <a:rPr lang="el-GR" altLang="el-GR" b="1" dirty="0" smtClean="0">
                <a:solidFill>
                  <a:schemeClr val="bg1"/>
                </a:solidFill>
              </a:rPr>
              <a:t>ΠΩΛΗΣΕΩΝ</a:t>
            </a:r>
          </a:p>
          <a:p>
            <a:pPr algn="ctr"/>
            <a:r>
              <a:rPr lang="el-GR" altLang="el-GR" b="1" dirty="0" smtClean="0">
                <a:solidFill>
                  <a:schemeClr val="bg1"/>
                </a:solidFill>
              </a:rPr>
              <a:t>ΠΑΡΑΓΩΓΗΣ, ΠΡΟΣΩΠΙΚΟΥ</a:t>
            </a:r>
            <a:r>
              <a:rPr lang="el-GR" altLang="el-GR" b="1" dirty="0" smtClean="0"/>
              <a:t>)</a:t>
            </a:r>
            <a:endParaRPr lang="el-GR" altLang="el-GR" b="1" dirty="0"/>
          </a:p>
        </p:txBody>
      </p:sp>
      <p:sp>
        <p:nvSpPr>
          <p:cNvPr id="2118" name="Rectangle 70"/>
          <p:cNvSpPr>
            <a:spLocks noChangeArrowheads="1"/>
          </p:cNvSpPr>
          <p:nvPr/>
        </p:nvSpPr>
        <p:spPr bwMode="auto">
          <a:xfrm>
            <a:off x="4114800" y="1143000"/>
            <a:ext cx="4114800" cy="400110"/>
          </a:xfrm>
          <a:prstGeom prst="rect">
            <a:avLst/>
          </a:prstGeom>
          <a:solidFill>
            <a:srgbClr val="FFCC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l-GR" sz="2000" b="1" dirty="0" smtClean="0">
                <a:solidFill>
                  <a:srgbClr val="006600"/>
                </a:solidFill>
              </a:rPr>
              <a:t>C.E.O</a:t>
            </a:r>
            <a:r>
              <a:rPr lang="en-US" altLang="el-GR" sz="1800" b="1" dirty="0" smtClean="0">
                <a:solidFill>
                  <a:srgbClr val="006600"/>
                </a:solidFill>
              </a:rPr>
              <a:t>.</a:t>
            </a:r>
            <a:endParaRPr lang="el-GR" altLang="el-GR" sz="1800" b="1" dirty="0">
              <a:solidFill>
                <a:srgbClr val="006600"/>
              </a:solidFill>
            </a:endParaRPr>
          </a:p>
        </p:txBody>
      </p:sp>
      <p:sp>
        <p:nvSpPr>
          <p:cNvPr id="2119" name="Rectangle 71"/>
          <p:cNvSpPr>
            <a:spLocks noChangeArrowheads="1"/>
          </p:cNvSpPr>
          <p:nvPr/>
        </p:nvSpPr>
        <p:spPr bwMode="auto">
          <a:xfrm>
            <a:off x="3886200" y="1895475"/>
            <a:ext cx="1905000" cy="771525"/>
          </a:xfrm>
          <a:prstGeom prst="rect">
            <a:avLst/>
          </a:prstGeom>
          <a:solidFill>
            <a:srgbClr val="FF99CC"/>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b="1" dirty="0" smtClean="0">
                <a:solidFill>
                  <a:schemeClr val="tx2">
                    <a:lumMod val="10000"/>
                  </a:schemeClr>
                </a:solidFill>
              </a:rPr>
              <a:t>ΟΙΚΟΝΟΜΙΚ</a:t>
            </a:r>
            <a:r>
              <a:rPr lang="en-US" altLang="el-GR" b="1" dirty="0" smtClean="0">
                <a:solidFill>
                  <a:schemeClr val="tx2">
                    <a:lumMod val="10000"/>
                  </a:schemeClr>
                </a:solidFill>
              </a:rPr>
              <a:t>O</a:t>
            </a:r>
            <a:r>
              <a:rPr lang="el-GR" altLang="el-GR" b="1" dirty="0" smtClean="0">
                <a:solidFill>
                  <a:schemeClr val="tx2">
                    <a:lumMod val="10000"/>
                  </a:schemeClr>
                </a:solidFill>
              </a:rPr>
              <a:t>Σ </a:t>
            </a:r>
            <a:r>
              <a:rPr lang="el-GR" altLang="el-GR" b="1" dirty="0">
                <a:solidFill>
                  <a:schemeClr val="tx2">
                    <a:lumMod val="10000"/>
                  </a:schemeClr>
                </a:solidFill>
              </a:rPr>
              <a:t/>
            </a:r>
            <a:br>
              <a:rPr lang="el-GR" altLang="el-GR" b="1" dirty="0">
                <a:solidFill>
                  <a:schemeClr val="tx2">
                    <a:lumMod val="10000"/>
                  </a:schemeClr>
                </a:solidFill>
              </a:rPr>
            </a:br>
            <a:r>
              <a:rPr lang="el-GR" altLang="el-GR" b="1" dirty="0" smtClean="0">
                <a:solidFill>
                  <a:schemeClr val="tx2">
                    <a:lumMod val="10000"/>
                  </a:schemeClr>
                </a:solidFill>
              </a:rPr>
              <a:t>ΔΙΕΥΘΥΝΤΗΣ</a:t>
            </a:r>
            <a:endParaRPr lang="el-GR" altLang="el-GR" b="1" dirty="0">
              <a:solidFill>
                <a:schemeClr val="tx2">
                  <a:lumMod val="10000"/>
                </a:schemeClr>
              </a:solidFill>
            </a:endParaRPr>
          </a:p>
          <a:p>
            <a:pPr algn="ctr"/>
            <a:r>
              <a:rPr lang="el-GR" altLang="el-GR" b="1" dirty="0">
                <a:solidFill>
                  <a:schemeClr val="tx2">
                    <a:lumMod val="10000"/>
                  </a:schemeClr>
                </a:solidFill>
              </a:rPr>
              <a:t>(</a:t>
            </a:r>
            <a:r>
              <a:rPr lang="en-US" altLang="el-GR" b="1" dirty="0">
                <a:solidFill>
                  <a:schemeClr val="tx2">
                    <a:lumMod val="10000"/>
                  </a:schemeClr>
                </a:solidFill>
              </a:rPr>
              <a:t>Treasurer)</a:t>
            </a:r>
            <a:endParaRPr lang="el-GR" altLang="el-GR" b="1" dirty="0">
              <a:solidFill>
                <a:schemeClr val="tx2">
                  <a:lumMod val="10000"/>
                </a:schemeClr>
              </a:solidFill>
            </a:endParaRPr>
          </a:p>
        </p:txBody>
      </p:sp>
      <p:sp>
        <p:nvSpPr>
          <p:cNvPr id="2120" name="Rectangle 72"/>
          <p:cNvSpPr>
            <a:spLocks noChangeArrowheads="1"/>
          </p:cNvSpPr>
          <p:nvPr/>
        </p:nvSpPr>
        <p:spPr bwMode="auto">
          <a:xfrm>
            <a:off x="6228184" y="1844824"/>
            <a:ext cx="2362200" cy="822176"/>
          </a:xfrm>
          <a:prstGeom prst="rect">
            <a:avLst/>
          </a:prstGeom>
          <a:solidFill>
            <a:srgbClr val="FF99CC"/>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b="1" dirty="0" smtClean="0">
                <a:solidFill>
                  <a:srgbClr val="C00000"/>
                </a:solidFill>
              </a:rPr>
              <a:t>ΠΡΟΪΣΤΑΜΕΝΟΣ</a:t>
            </a:r>
            <a:endParaRPr lang="el-GR" altLang="el-GR" b="1" dirty="0">
              <a:solidFill>
                <a:srgbClr val="C00000"/>
              </a:solidFill>
            </a:endParaRPr>
          </a:p>
          <a:p>
            <a:pPr algn="ctr"/>
            <a:r>
              <a:rPr lang="el-GR" altLang="el-GR" b="1" dirty="0">
                <a:solidFill>
                  <a:srgbClr val="C00000"/>
                </a:solidFill>
              </a:rPr>
              <a:t>ΛΟΓΙΣΤΙΚΗΣ</a:t>
            </a:r>
          </a:p>
          <a:p>
            <a:pPr algn="ctr"/>
            <a:r>
              <a:rPr lang="el-GR" altLang="el-GR" b="1" dirty="0">
                <a:solidFill>
                  <a:srgbClr val="C00000"/>
                </a:solidFill>
              </a:rPr>
              <a:t>(Controller)</a:t>
            </a:r>
          </a:p>
        </p:txBody>
      </p:sp>
      <p:sp>
        <p:nvSpPr>
          <p:cNvPr id="2121" name="Line 73"/>
          <p:cNvSpPr>
            <a:spLocks noChangeShapeType="1"/>
          </p:cNvSpPr>
          <p:nvPr/>
        </p:nvSpPr>
        <p:spPr bwMode="auto">
          <a:xfrm>
            <a:off x="4800600" y="1676400"/>
            <a:ext cx="2819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2" name="Line 74"/>
          <p:cNvSpPr>
            <a:spLocks noChangeShapeType="1"/>
          </p:cNvSpPr>
          <p:nvPr/>
        </p:nvSpPr>
        <p:spPr bwMode="auto">
          <a:xfrm>
            <a:off x="3886200" y="609600"/>
            <a:ext cx="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3" name="Line 75"/>
          <p:cNvSpPr>
            <a:spLocks noChangeShapeType="1"/>
          </p:cNvSpPr>
          <p:nvPr/>
        </p:nvSpPr>
        <p:spPr bwMode="auto">
          <a:xfrm>
            <a:off x="4800600" y="1676400"/>
            <a:ext cx="0" cy="228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4" name="Line 76"/>
          <p:cNvSpPr>
            <a:spLocks noChangeShapeType="1"/>
          </p:cNvSpPr>
          <p:nvPr/>
        </p:nvSpPr>
        <p:spPr bwMode="auto">
          <a:xfrm>
            <a:off x="7620000" y="1676400"/>
            <a:ext cx="0" cy="304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5" name="Line 77"/>
          <p:cNvSpPr>
            <a:spLocks noChangeShapeType="1"/>
          </p:cNvSpPr>
          <p:nvPr/>
        </p:nvSpPr>
        <p:spPr bwMode="auto">
          <a:xfrm>
            <a:off x="6248400" y="1524000"/>
            <a:ext cx="0" cy="152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6" name="Line 78"/>
          <p:cNvSpPr>
            <a:spLocks noChangeShapeType="1"/>
          </p:cNvSpPr>
          <p:nvPr/>
        </p:nvSpPr>
        <p:spPr bwMode="auto">
          <a:xfrm>
            <a:off x="6248400" y="838200"/>
            <a:ext cx="0" cy="304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7" name="Rectangle 79"/>
          <p:cNvSpPr>
            <a:spLocks noChangeArrowheads="1"/>
          </p:cNvSpPr>
          <p:nvPr/>
        </p:nvSpPr>
        <p:spPr bwMode="auto">
          <a:xfrm>
            <a:off x="3352800" y="2743200"/>
            <a:ext cx="2803376" cy="3505200"/>
          </a:xfrm>
          <a:prstGeom prst="rect">
            <a:avLst/>
          </a:prstGeom>
          <a:solidFill>
            <a:srgbClr val="CCFFFF"/>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r>
              <a:rPr lang="el-GR" altLang="el-GR" sz="1600" dirty="0">
                <a:solidFill>
                  <a:srgbClr val="002060"/>
                </a:solidFill>
              </a:rPr>
              <a:t>- </a:t>
            </a:r>
            <a:r>
              <a:rPr lang="el-GR" altLang="el-GR" sz="1600" b="1" dirty="0">
                <a:solidFill>
                  <a:srgbClr val="002060"/>
                </a:solidFill>
              </a:rPr>
              <a:t>ΕΞΕΥΡΕΣΗ ΚΕΦΑΛΑΙΟΥ</a:t>
            </a:r>
          </a:p>
          <a:p>
            <a:r>
              <a:rPr lang="el-GR" altLang="el-GR" sz="1600" b="1" dirty="0">
                <a:solidFill>
                  <a:srgbClr val="002060"/>
                </a:solidFill>
              </a:rPr>
              <a:t>- ΔΙΑΦΥΛΑΞΗ ΚΕΦΑΛΑΙΟΥ</a:t>
            </a:r>
          </a:p>
          <a:p>
            <a:r>
              <a:rPr lang="el-GR" altLang="el-GR" sz="1600" b="1" dirty="0">
                <a:solidFill>
                  <a:srgbClr val="002060"/>
                </a:solidFill>
              </a:rPr>
              <a:t>- ΡΕΥΣΤΟΤΗΤΑ</a:t>
            </a:r>
          </a:p>
          <a:p>
            <a:r>
              <a:rPr lang="el-GR" altLang="el-GR" sz="1600" b="1" dirty="0">
                <a:solidFill>
                  <a:srgbClr val="002060"/>
                </a:solidFill>
              </a:rPr>
              <a:t> (ΤΡΑΠΕΖΕΣ ΕΜΠΟΡΙΚΕΣ-</a:t>
            </a:r>
          </a:p>
          <a:p>
            <a:r>
              <a:rPr lang="el-GR" altLang="el-GR" sz="1600" b="1" dirty="0">
                <a:solidFill>
                  <a:srgbClr val="002060"/>
                </a:solidFill>
              </a:rPr>
              <a:t> ΕΠΕΝΔΥΤΙΚΕΣ</a:t>
            </a:r>
            <a:r>
              <a:rPr lang="el-GR" altLang="el-GR" sz="1600" b="1" dirty="0" smtClean="0">
                <a:solidFill>
                  <a:srgbClr val="002060"/>
                </a:solidFill>
              </a:rPr>
              <a:t>).</a:t>
            </a:r>
            <a:endParaRPr lang="el-GR" altLang="el-GR" sz="1600" b="1" dirty="0">
              <a:solidFill>
                <a:srgbClr val="002060"/>
              </a:solidFill>
            </a:endParaRPr>
          </a:p>
          <a:p>
            <a:r>
              <a:rPr lang="el-GR" altLang="el-GR" sz="1600" b="1" dirty="0">
                <a:solidFill>
                  <a:srgbClr val="002060"/>
                </a:solidFill>
              </a:rPr>
              <a:t>- ΕΚΘΕΣΕΙΣ ΡΕΥΣΤΟΤΗΤΑΣ</a:t>
            </a:r>
          </a:p>
          <a:p>
            <a:r>
              <a:rPr lang="el-GR" altLang="el-GR" sz="1600" b="1" dirty="0">
                <a:solidFill>
                  <a:srgbClr val="002060"/>
                </a:solidFill>
              </a:rPr>
              <a:t>- </a:t>
            </a:r>
            <a:r>
              <a:rPr lang="el-GR" altLang="el-GR" sz="1600" b="1" dirty="0" smtClean="0">
                <a:solidFill>
                  <a:srgbClr val="002060"/>
                </a:solidFill>
              </a:rPr>
              <a:t>ΤΑΜΕΙΑΚΗ </a:t>
            </a:r>
            <a:r>
              <a:rPr lang="el-GR" altLang="el-GR" sz="1600" b="1" dirty="0">
                <a:solidFill>
                  <a:srgbClr val="002060"/>
                </a:solidFill>
              </a:rPr>
              <a:t>ΚΑΤΑΣΤΑΣΗ</a:t>
            </a:r>
          </a:p>
          <a:p>
            <a:r>
              <a:rPr lang="el-GR" altLang="el-GR" sz="1600" b="1" dirty="0">
                <a:solidFill>
                  <a:srgbClr val="002060"/>
                </a:solidFill>
              </a:rPr>
              <a:t>- </a:t>
            </a:r>
            <a:r>
              <a:rPr lang="el-GR" altLang="el-GR" sz="1600" b="1" dirty="0" smtClean="0">
                <a:solidFill>
                  <a:srgbClr val="002060"/>
                </a:solidFill>
              </a:rPr>
              <a:t>ΤΑΜΕΙΑΚΟ </a:t>
            </a:r>
            <a:r>
              <a:rPr lang="el-GR" altLang="el-GR" sz="1600" b="1" dirty="0">
                <a:solidFill>
                  <a:srgbClr val="002060"/>
                </a:solidFill>
              </a:rPr>
              <a:t>ΠΡΟΓΡΑΜΜΑ</a:t>
            </a:r>
          </a:p>
          <a:p>
            <a:pPr>
              <a:buFontTx/>
              <a:buChar char="-"/>
            </a:pPr>
            <a:r>
              <a:rPr lang="el-GR" altLang="el-GR" sz="1600" b="1" dirty="0" smtClean="0">
                <a:solidFill>
                  <a:srgbClr val="002060"/>
                </a:solidFill>
              </a:rPr>
              <a:t>ΔΙΑΧΕΙΡΙΣΗ:</a:t>
            </a:r>
          </a:p>
          <a:p>
            <a:r>
              <a:rPr lang="el-GR" altLang="el-GR" sz="1600" b="1" dirty="0" smtClean="0">
                <a:solidFill>
                  <a:srgbClr val="002060"/>
                </a:solidFill>
              </a:rPr>
              <a:t>ΠΙΣΤΩΣΕΩΝ</a:t>
            </a:r>
            <a:endParaRPr lang="el-GR" altLang="el-GR" sz="1600" b="1" dirty="0">
              <a:solidFill>
                <a:srgbClr val="002060"/>
              </a:solidFill>
            </a:endParaRPr>
          </a:p>
          <a:p>
            <a:r>
              <a:rPr lang="el-GR" altLang="el-GR" sz="1600" b="1" dirty="0" smtClean="0">
                <a:solidFill>
                  <a:srgbClr val="002060"/>
                </a:solidFill>
              </a:rPr>
              <a:t>ΑΣΦΑΛΙΣΤΡΩΝ </a:t>
            </a:r>
          </a:p>
          <a:p>
            <a:r>
              <a:rPr lang="el-GR" altLang="el-GR" sz="1600" b="1" dirty="0" smtClean="0">
                <a:solidFill>
                  <a:srgbClr val="002060"/>
                </a:solidFill>
              </a:rPr>
              <a:t>ΣΥΝΤΑΞΕΩΝ</a:t>
            </a:r>
            <a:endParaRPr lang="el-GR" altLang="el-GR" sz="1800" b="1" dirty="0">
              <a:solidFill>
                <a:srgbClr val="002060"/>
              </a:solidFill>
            </a:endParaRPr>
          </a:p>
        </p:txBody>
      </p:sp>
      <p:sp>
        <p:nvSpPr>
          <p:cNvPr id="2128" name="Rectangle 80"/>
          <p:cNvSpPr>
            <a:spLocks noChangeArrowheads="1"/>
          </p:cNvSpPr>
          <p:nvPr/>
        </p:nvSpPr>
        <p:spPr bwMode="auto">
          <a:xfrm>
            <a:off x="6248400" y="2743200"/>
            <a:ext cx="2895600" cy="3505200"/>
          </a:xfrm>
          <a:prstGeom prst="rect">
            <a:avLst/>
          </a:prstGeom>
          <a:solidFill>
            <a:srgbClr val="CCFFFF"/>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just"/>
            <a:r>
              <a:rPr lang="el-GR" altLang="el-GR" sz="1600" b="1" dirty="0"/>
              <a:t>-</a:t>
            </a:r>
            <a:r>
              <a:rPr lang="el-GR" altLang="el-GR" sz="1600" dirty="0"/>
              <a:t> </a:t>
            </a:r>
            <a:r>
              <a:rPr lang="el-GR" altLang="el-GR" sz="1600" b="1" dirty="0">
                <a:solidFill>
                  <a:srgbClr val="0000CC"/>
                </a:solidFill>
              </a:rPr>
              <a:t>ΚΑΤΑΧΩΡΗΣΗ </a:t>
            </a:r>
            <a:r>
              <a:rPr lang="el-GR" altLang="el-GR" sz="1600" b="1" dirty="0" smtClean="0">
                <a:solidFill>
                  <a:srgbClr val="0000CC"/>
                </a:solidFill>
              </a:rPr>
              <a:t> ΚΑΙ</a:t>
            </a:r>
          </a:p>
          <a:p>
            <a:pPr algn="just"/>
            <a:r>
              <a:rPr lang="el-GR" altLang="el-GR" sz="1600" b="1" dirty="0" smtClean="0">
                <a:solidFill>
                  <a:srgbClr val="0000CC"/>
                </a:solidFill>
              </a:rPr>
              <a:t>ΠΑΡΟΥΣΙΑΣΗ ΤΙΜΟΛΟΓΙΩΝ</a:t>
            </a:r>
            <a:endParaRPr lang="el-GR" altLang="el-GR" sz="1600" b="1" dirty="0">
              <a:solidFill>
                <a:srgbClr val="0000CC"/>
              </a:solidFill>
            </a:endParaRPr>
          </a:p>
          <a:p>
            <a:pPr algn="just"/>
            <a:r>
              <a:rPr lang="el-GR" altLang="el-GR" sz="1600" b="1" dirty="0" smtClean="0">
                <a:solidFill>
                  <a:srgbClr val="0000CC"/>
                </a:solidFill>
              </a:rPr>
              <a:t>- ΚΑΤΑΡΤΙΣΗ </a:t>
            </a:r>
            <a:endParaRPr lang="el-GR" altLang="el-GR" sz="1600" b="1" dirty="0">
              <a:solidFill>
                <a:srgbClr val="0000CC"/>
              </a:solidFill>
            </a:endParaRPr>
          </a:p>
          <a:p>
            <a:pPr algn="just"/>
            <a:r>
              <a:rPr lang="el-GR" altLang="el-GR" sz="1600" b="1" dirty="0">
                <a:solidFill>
                  <a:srgbClr val="0000CC"/>
                </a:solidFill>
              </a:rPr>
              <a:t> </a:t>
            </a:r>
            <a:r>
              <a:rPr lang="el-GR" altLang="el-GR" sz="1600" b="1" dirty="0" smtClean="0">
                <a:solidFill>
                  <a:srgbClr val="0000CC"/>
                </a:solidFill>
              </a:rPr>
              <a:t>ΟΙΚΟΝΟΜΙΚΩΝ ΚΑΙ</a:t>
            </a:r>
            <a:endParaRPr lang="el-GR" altLang="el-GR" sz="1600" b="1" dirty="0">
              <a:solidFill>
                <a:srgbClr val="0000CC"/>
              </a:solidFill>
            </a:endParaRPr>
          </a:p>
          <a:p>
            <a:pPr algn="just"/>
            <a:r>
              <a:rPr lang="el-GR" altLang="el-GR" sz="1600" b="1" dirty="0" smtClean="0">
                <a:solidFill>
                  <a:srgbClr val="0000CC"/>
                </a:solidFill>
              </a:rPr>
              <a:t>ΛΟΓΙΣΤΙΚΩΝ </a:t>
            </a:r>
            <a:r>
              <a:rPr lang="el-GR" altLang="el-GR" sz="1600" b="1" dirty="0">
                <a:solidFill>
                  <a:srgbClr val="0000CC"/>
                </a:solidFill>
              </a:rPr>
              <a:t>ΚΑΤΑΣΤΑΣΕΩΝ</a:t>
            </a:r>
          </a:p>
          <a:p>
            <a:pPr algn="just"/>
            <a:r>
              <a:rPr lang="el-GR" altLang="el-GR" sz="1600" b="1" dirty="0">
                <a:solidFill>
                  <a:srgbClr val="0000CC"/>
                </a:solidFill>
              </a:rPr>
              <a:t>- ΜΙΣΘΟΔΟΣΙΑ</a:t>
            </a:r>
          </a:p>
          <a:p>
            <a:pPr algn="just"/>
            <a:r>
              <a:rPr lang="el-GR" altLang="el-GR" sz="1600" b="1" dirty="0">
                <a:solidFill>
                  <a:srgbClr val="0000CC"/>
                </a:solidFill>
              </a:rPr>
              <a:t>- ΚΑΤΑΒΟΛΗ ΦΟΡΩΝ</a:t>
            </a:r>
          </a:p>
          <a:p>
            <a:pPr algn="just"/>
            <a:r>
              <a:rPr lang="el-GR" altLang="el-GR" sz="1600" b="1" dirty="0">
                <a:solidFill>
                  <a:srgbClr val="0000CC"/>
                </a:solidFill>
              </a:rPr>
              <a:t>- ΕΣΩΤΕΡΙΚΗ </a:t>
            </a:r>
          </a:p>
          <a:p>
            <a:pPr algn="just"/>
            <a:r>
              <a:rPr lang="el-GR" altLang="el-GR" sz="1600" b="1" dirty="0">
                <a:solidFill>
                  <a:srgbClr val="0000CC"/>
                </a:solidFill>
              </a:rPr>
              <a:t>  ΔΙΑΧΕΙΡΙΣΗ ΚΑΙ</a:t>
            </a:r>
          </a:p>
          <a:p>
            <a:pPr algn="just"/>
            <a:r>
              <a:rPr lang="el-GR" altLang="el-GR" sz="1600" b="1" dirty="0">
                <a:solidFill>
                  <a:srgbClr val="0000CC"/>
                </a:solidFill>
              </a:rPr>
              <a:t>  ΕΛΕΓΧΟΣ</a:t>
            </a:r>
          </a:p>
          <a:p>
            <a:endParaRPr lang="el-GR" altLang="el-GR" sz="1600" dirty="0">
              <a:solidFill>
                <a:srgbClr val="0000CC"/>
              </a:solidFill>
            </a:endParaRPr>
          </a:p>
          <a:p>
            <a:endParaRPr lang="el-GR" altLang="el-GR" sz="1600" dirty="0"/>
          </a:p>
          <a:p>
            <a:endParaRPr lang="el-GR" altLang="el-GR" sz="1600" dirty="0"/>
          </a:p>
        </p:txBody>
      </p:sp>
      <p:sp>
        <p:nvSpPr>
          <p:cNvPr id="2130" name="Rectangle 82"/>
          <p:cNvSpPr>
            <a:spLocks noChangeArrowheads="1"/>
          </p:cNvSpPr>
          <p:nvPr/>
        </p:nvSpPr>
        <p:spPr bwMode="auto">
          <a:xfrm>
            <a:off x="0" y="3581400"/>
            <a:ext cx="3275856" cy="2667000"/>
          </a:xfrm>
          <a:prstGeom prst="rect">
            <a:avLst/>
          </a:prstGeom>
          <a:solidFill>
            <a:srgbClr val="00FFFF"/>
          </a:solidFill>
          <a:ln w="9525">
            <a:solidFill>
              <a:schemeClr val="tx1"/>
            </a:solidFill>
            <a:prstDash val="sys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dirty="0">
                <a:solidFill>
                  <a:srgbClr val="C00000"/>
                </a:solidFill>
              </a:rPr>
              <a:t> </a:t>
            </a:r>
            <a:r>
              <a:rPr lang="el-GR" altLang="el-GR" sz="1600" b="1" u="sng" dirty="0" smtClean="0">
                <a:solidFill>
                  <a:srgbClr val="C00000"/>
                </a:solidFill>
              </a:rPr>
              <a:t>ΓΡΑΜΜΑΤΕΙΣ</a:t>
            </a:r>
            <a:endParaRPr lang="el-GR" altLang="el-GR" sz="1600" b="1" u="sng" dirty="0">
              <a:solidFill>
                <a:srgbClr val="C00000"/>
              </a:solidFill>
            </a:endParaRPr>
          </a:p>
          <a:p>
            <a:endParaRPr lang="el-GR" altLang="el-GR" sz="1600" b="1" dirty="0">
              <a:solidFill>
                <a:srgbClr val="C00000"/>
              </a:solidFill>
            </a:endParaRPr>
          </a:p>
          <a:p>
            <a:r>
              <a:rPr lang="el-GR" altLang="el-GR" sz="1600" b="1" dirty="0">
                <a:solidFill>
                  <a:srgbClr val="C00000"/>
                </a:solidFill>
              </a:rPr>
              <a:t>- ΜΕΤΑΒΙΒΑΣΗ ΠΛΗΡΟΦΟΡΙΩΝ</a:t>
            </a:r>
          </a:p>
          <a:p>
            <a:r>
              <a:rPr lang="el-GR" altLang="el-GR" sz="1600" b="1" dirty="0">
                <a:solidFill>
                  <a:srgbClr val="C00000"/>
                </a:solidFill>
              </a:rPr>
              <a:t>- ΝΟΜΙΚΕΣ ΥΠΟΘΕΣΕΙΣ</a:t>
            </a:r>
          </a:p>
          <a:p>
            <a:r>
              <a:rPr lang="el-GR" altLang="el-GR" sz="1600" b="1" dirty="0">
                <a:solidFill>
                  <a:srgbClr val="C00000"/>
                </a:solidFill>
              </a:rPr>
              <a:t>- ΤΗΡΗΣΗ ΑΡΧΕΙΟΥ ΕΠΙΤΡΟΠΩΝ</a:t>
            </a:r>
          </a:p>
          <a:p>
            <a:r>
              <a:rPr lang="el-GR" altLang="el-GR" sz="1600" b="1" dirty="0">
                <a:solidFill>
                  <a:srgbClr val="C00000"/>
                </a:solidFill>
              </a:rPr>
              <a:t>   ΑΝΩΤΑΤΟΥ ΕΠΙΠΕΔΟΥ</a:t>
            </a:r>
          </a:p>
          <a:p>
            <a:r>
              <a:rPr lang="el-GR" altLang="el-GR" sz="1600" b="1" dirty="0">
                <a:solidFill>
                  <a:srgbClr val="C00000"/>
                </a:solidFill>
              </a:rPr>
              <a:t>- ΤΗΡΗΣΗ ΑΡΧΕΙΟΥ ΤΙΤΛΩΝ</a:t>
            </a:r>
          </a:p>
          <a:p>
            <a:r>
              <a:rPr lang="el-GR" altLang="el-GR" sz="1600" b="1" dirty="0">
                <a:solidFill>
                  <a:srgbClr val="C00000"/>
                </a:solidFill>
              </a:rPr>
              <a:t>   ΙΔΙΟΚΤΗΣΙΑΣ</a:t>
            </a:r>
          </a:p>
          <a:p>
            <a:r>
              <a:rPr lang="el-GR" altLang="el-GR" sz="1600" b="1" dirty="0">
                <a:solidFill>
                  <a:srgbClr val="C00000"/>
                </a:solidFill>
              </a:rPr>
              <a:t>- ΑΡΧΕΙΟ ΔΑΝΕΙΟΛΗΠΤΙΚΗΣ</a:t>
            </a:r>
          </a:p>
          <a:p>
            <a:r>
              <a:rPr lang="el-GR" altLang="el-GR" sz="1600" b="1" dirty="0">
                <a:solidFill>
                  <a:srgbClr val="C00000"/>
                </a:solidFill>
              </a:rPr>
              <a:t>   ΔΡΑΣΤΗΡΙΟΤΗΤΑΣ</a:t>
            </a:r>
          </a:p>
          <a:p>
            <a:endParaRPr lang="el-GR" altLang="el-GR" sz="1600" dirty="0"/>
          </a:p>
        </p:txBody>
      </p:sp>
      <p:sp>
        <p:nvSpPr>
          <p:cNvPr id="2131" name="Line 83"/>
          <p:cNvSpPr>
            <a:spLocks noChangeShapeType="1"/>
          </p:cNvSpPr>
          <p:nvPr/>
        </p:nvSpPr>
        <p:spPr bwMode="auto">
          <a:xfrm>
            <a:off x="8763000" y="1600200"/>
            <a:ext cx="0" cy="304800"/>
          </a:xfrm>
          <a:prstGeom prst="line">
            <a:avLst/>
          </a:prstGeom>
          <a:noFill/>
          <a:ln w="952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Tree>
    <p:extLst>
      <p:ext uri="{BB962C8B-B14F-4D97-AF65-F5344CB8AC3E}">
        <p14:creationId xmlns="" xmlns:p14="http://schemas.microsoft.com/office/powerpoint/2010/main" val="556567751"/>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idx="1"/>
          </p:nvPr>
        </p:nvSpPr>
        <p:spPr>
          <a:xfrm>
            <a:off x="0" y="0"/>
            <a:ext cx="9144000" cy="6858000"/>
          </a:xfrm>
        </p:spPr>
        <p:txBody>
          <a:bodyPr/>
          <a:lstStyle/>
          <a:p>
            <a:pPr>
              <a:lnSpc>
                <a:spcPct val="80000"/>
              </a:lnSpc>
              <a:buFontTx/>
              <a:buNone/>
            </a:pPr>
            <a:endParaRPr lang="en-US" sz="1600" i="1" dirty="0">
              <a:latin typeface="Times New Roman" pitchFamily="18" charset="0"/>
            </a:endParaRPr>
          </a:p>
          <a:p>
            <a:pPr>
              <a:lnSpc>
                <a:spcPct val="80000"/>
              </a:lnSpc>
              <a:buFontTx/>
              <a:buNone/>
            </a:pPr>
            <a:endParaRPr lang="el-GR" sz="2000" dirty="0">
              <a:latin typeface="Times New Roman" pitchFamily="18" charset="0"/>
            </a:endParaRPr>
          </a:p>
          <a:p>
            <a:pPr algn="just">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(γ)</a:t>
            </a:r>
            <a:r>
              <a:rPr lang="el-GR" sz="2000" dirty="0">
                <a:latin typeface="Times New Roman" pitchFamily="18" charset="0"/>
              </a:rPr>
              <a:t> τεχνική, τεχνολογική ή άλλων τύπων απαξίωση </a:t>
            </a:r>
          </a:p>
          <a:p>
            <a:pPr algn="just">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(δ)</a:t>
            </a:r>
            <a:r>
              <a:rPr lang="el-GR" sz="2000" dirty="0">
                <a:latin typeface="Times New Roman" pitchFamily="18" charset="0"/>
              </a:rPr>
              <a:t> τη σταθερότητα της επιχειρήσεως στην οποία το περιουσιακό στοιχείο λειτουργεί και μεταβολές στη ζήτηση της αγοράς για προϊόντα ή υπηρεσίες προερχόμενα από το περιουσιακό στοιχείο </a:t>
            </a:r>
          </a:p>
          <a:p>
            <a:pPr algn="just">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(ε)</a:t>
            </a:r>
            <a:r>
              <a:rPr lang="el-GR" sz="2000" dirty="0">
                <a:latin typeface="Times New Roman" pitchFamily="18" charset="0"/>
              </a:rPr>
              <a:t> αναμενόμενες πράξεις από ανταγωνιστές ή πιθανούς ανταγωνιστές </a:t>
            </a:r>
          </a:p>
          <a:p>
            <a:pPr algn="just">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(στ)</a:t>
            </a:r>
            <a:r>
              <a:rPr lang="el-GR" sz="2000" dirty="0">
                <a:latin typeface="Times New Roman" pitchFamily="18" charset="0"/>
              </a:rPr>
              <a:t> το επίπεδο των δαπανών συντηρήσεως που απαιτούνται για να λαμβάνονται τα αναμενόμενα μελλοντικά οικονομικά οφέλη από το περιουσιακό στοιχείο και την ικανότητα και πρόθεση της εταιρίας να φθάσει σε τέτοιο επίπεδο. </a:t>
            </a:r>
          </a:p>
          <a:p>
            <a:pPr algn="just">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(ζ)</a:t>
            </a:r>
            <a:r>
              <a:rPr lang="el-GR" sz="2000" dirty="0">
                <a:latin typeface="Times New Roman" pitchFamily="18" charset="0"/>
              </a:rPr>
              <a:t> τη περίοδο ελέγχου πάνω στο περιουσιακό στοιχείο και τα νόμιμα ή όμοια όρια στη χρήση του περιουσιακού στοιχείου, τέτοια όπως ημερομηνίες λήξεως σχετικών μισθώσεων, και,</a:t>
            </a:r>
          </a:p>
          <a:p>
            <a:pPr algn="just">
              <a:lnSpc>
                <a:spcPct val="80000"/>
              </a:lnSpc>
              <a:buFontTx/>
              <a:buNone/>
            </a:pPr>
            <a:r>
              <a:rPr lang="el-GR" sz="2000" dirty="0">
                <a:latin typeface="Times New Roman" pitchFamily="18" charset="0"/>
              </a:rPr>
              <a:t>	</a:t>
            </a:r>
            <a:r>
              <a:rPr lang="el-GR" sz="2000" dirty="0">
                <a:solidFill>
                  <a:srgbClr val="993366"/>
                </a:solidFill>
                <a:latin typeface="Times New Roman" pitchFamily="18" charset="0"/>
              </a:rPr>
              <a:t>(η)</a:t>
            </a:r>
            <a:r>
              <a:rPr lang="el-GR" sz="2000" dirty="0">
                <a:latin typeface="Times New Roman" pitchFamily="18" charset="0"/>
              </a:rPr>
              <a:t> αν η ωφέλιμη ζωή του περιουσιακού στοιχείου εξαρτάται από την ωφέλιμη ζωή άλλων περιουσιακών στοιχείων της επιχειρήσεως. </a:t>
            </a:r>
          </a:p>
          <a:p>
            <a:pPr algn="just">
              <a:lnSpc>
                <a:spcPct val="80000"/>
              </a:lnSpc>
              <a:buFontTx/>
              <a:buNone/>
            </a:pPr>
            <a:r>
              <a:rPr lang="el-GR" sz="2000" dirty="0">
                <a:latin typeface="Times New Roman" pitchFamily="18" charset="0"/>
              </a:rPr>
              <a:t>	</a:t>
            </a:r>
          </a:p>
          <a:p>
            <a:pPr algn="just">
              <a:lnSpc>
                <a:spcPct val="80000"/>
              </a:lnSpc>
              <a:buFontTx/>
              <a:buNone/>
            </a:pPr>
            <a:r>
              <a:rPr lang="el-GR" sz="2000" dirty="0">
                <a:latin typeface="Times New Roman" pitchFamily="18" charset="0"/>
              </a:rPr>
              <a:t>     Εκτιμήσεις της ωφέλιμης ζωής ενός άϋλου περιουσιακού στοιχείου γενικώς γίνονται λιγότερο αξιόπιστες, καθώς ο χρόνος της ωφέλιμης ζωής αυξάνει. Το Δ.Λ.Π. 38 υιοθετεί μία εκδοχή ότι η ωφέλιμη ζωή των άϋλων περιουσιακών στοιχείων είναι απίθανο να υπερβαίνει τα είκοσι χρόνια. Σε σπάνιες περιπτώσεις, μπορεί να υπάρχει πειστική απόδειξη ότι η ωφέλιμη ζωή ενός άϋλου περιουσιακού στοιχείου θα είναι μια καθορισμένη περίοδος μεγαλύτερη από είκοσι χρόνια.</a:t>
            </a:r>
          </a:p>
          <a:p>
            <a:pPr algn="just">
              <a:lnSpc>
                <a:spcPct val="80000"/>
              </a:lnSpc>
              <a:buFontTx/>
              <a:buNone/>
            </a:pPr>
            <a:r>
              <a:rPr lang="el-GR" sz="2000" dirty="0"/>
              <a:t>	 	</a:t>
            </a:r>
            <a:endParaRPr lang="en-US" sz="2000" dirty="0"/>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538">
                                            <p:txEl>
                                              <p:pRg st="2" end="2"/>
                                            </p:txEl>
                                          </p:spTgt>
                                        </p:tgtEl>
                                        <p:attrNameLst>
                                          <p:attrName>style.visibility</p:attrName>
                                        </p:attrNameLst>
                                      </p:cBhvr>
                                      <p:to>
                                        <p:strVal val="visible"/>
                                      </p:to>
                                    </p:set>
                                    <p:anim calcmode="lin" valueType="num">
                                      <p:cBhvr additive="base">
                                        <p:cTn id="7" dur="2000" fill="hold"/>
                                        <p:tgtEl>
                                          <p:spTgt spid="65538">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553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538">
                                            <p:txEl>
                                              <p:pRg st="3" end="3"/>
                                            </p:txEl>
                                          </p:spTgt>
                                        </p:tgtEl>
                                        <p:attrNameLst>
                                          <p:attrName>style.visibility</p:attrName>
                                        </p:attrNameLst>
                                      </p:cBhvr>
                                      <p:to>
                                        <p:strVal val="visible"/>
                                      </p:to>
                                    </p:set>
                                    <p:anim calcmode="lin" valueType="num">
                                      <p:cBhvr additive="base">
                                        <p:cTn id="11" dur="2000" fill="hold"/>
                                        <p:tgtEl>
                                          <p:spTgt spid="65538">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65538">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5538">
                                            <p:txEl>
                                              <p:pRg st="4" end="4"/>
                                            </p:txEl>
                                          </p:spTgt>
                                        </p:tgtEl>
                                        <p:attrNameLst>
                                          <p:attrName>style.visibility</p:attrName>
                                        </p:attrNameLst>
                                      </p:cBhvr>
                                      <p:to>
                                        <p:strVal val="visible"/>
                                      </p:to>
                                    </p:set>
                                    <p:anim calcmode="lin" valueType="num">
                                      <p:cBhvr additive="base">
                                        <p:cTn id="15" dur="2000" fill="hold"/>
                                        <p:tgtEl>
                                          <p:spTgt spid="65538">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65538">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5538">
                                            <p:txEl>
                                              <p:pRg st="5" end="5"/>
                                            </p:txEl>
                                          </p:spTgt>
                                        </p:tgtEl>
                                        <p:attrNameLst>
                                          <p:attrName>style.visibility</p:attrName>
                                        </p:attrNameLst>
                                      </p:cBhvr>
                                      <p:to>
                                        <p:strVal val="visible"/>
                                      </p:to>
                                    </p:set>
                                    <p:anim calcmode="lin" valueType="num">
                                      <p:cBhvr additive="base">
                                        <p:cTn id="19" dur="2000" fill="hold"/>
                                        <p:tgtEl>
                                          <p:spTgt spid="65538">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65538">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5538">
                                            <p:txEl>
                                              <p:pRg st="6" end="6"/>
                                            </p:txEl>
                                          </p:spTgt>
                                        </p:tgtEl>
                                        <p:attrNameLst>
                                          <p:attrName>style.visibility</p:attrName>
                                        </p:attrNameLst>
                                      </p:cBhvr>
                                      <p:to>
                                        <p:strVal val="visible"/>
                                      </p:to>
                                    </p:set>
                                    <p:anim calcmode="lin" valueType="num">
                                      <p:cBhvr additive="base">
                                        <p:cTn id="23" dur="2000" fill="hold"/>
                                        <p:tgtEl>
                                          <p:spTgt spid="65538">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65538">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5538">
                                            <p:txEl>
                                              <p:pRg st="7" end="7"/>
                                            </p:txEl>
                                          </p:spTgt>
                                        </p:tgtEl>
                                        <p:attrNameLst>
                                          <p:attrName>style.visibility</p:attrName>
                                        </p:attrNameLst>
                                      </p:cBhvr>
                                      <p:to>
                                        <p:strVal val="visible"/>
                                      </p:to>
                                    </p:set>
                                    <p:anim calcmode="lin" valueType="num">
                                      <p:cBhvr additive="base">
                                        <p:cTn id="27" dur="2000" fill="hold"/>
                                        <p:tgtEl>
                                          <p:spTgt spid="65538">
                                            <p:txEl>
                                              <p:pRg st="7" end="7"/>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65538">
                                            <p:txEl>
                                              <p:pRg st="7" end="7"/>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nodeType="afterEffect">
                                  <p:stCondLst>
                                    <p:cond delay="8000"/>
                                  </p:stCondLst>
                                  <p:childTnLst>
                                    <p:set>
                                      <p:cBhvr>
                                        <p:cTn id="31" dur="1" fill="hold">
                                          <p:stCondLst>
                                            <p:cond delay="0"/>
                                          </p:stCondLst>
                                        </p:cTn>
                                        <p:tgtEl>
                                          <p:spTgt spid="65538">
                                            <p:txEl>
                                              <p:pRg st="9" end="9"/>
                                            </p:txEl>
                                          </p:spTgt>
                                        </p:tgtEl>
                                        <p:attrNameLst>
                                          <p:attrName>style.visibility</p:attrName>
                                        </p:attrNameLst>
                                      </p:cBhvr>
                                      <p:to>
                                        <p:strVal val="visible"/>
                                      </p:to>
                                    </p:set>
                                    <p:anim calcmode="lin" valueType="num">
                                      <p:cBhvr additive="base">
                                        <p:cTn id="32" dur="2000" fill="hold"/>
                                        <p:tgtEl>
                                          <p:spTgt spid="65538">
                                            <p:txEl>
                                              <p:pRg st="9" end="9"/>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65538">
                                            <p:txEl>
                                              <p:pRg st="9" end="9"/>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3" presetClass="exit" presetSubtype="10" fill="hold" nodeType="afterEffect">
                                  <p:stCondLst>
                                    <p:cond delay="6000"/>
                                  </p:stCondLst>
                                  <p:childTnLst>
                                    <p:animEffect transition="out" filter="blinds(horizontal)">
                                      <p:cBhvr>
                                        <p:cTn id="36" dur="2000"/>
                                        <p:tgtEl>
                                          <p:spTgt spid="65538">
                                            <p:txEl>
                                              <p:pRg st="2" end="2"/>
                                            </p:txEl>
                                          </p:spTgt>
                                        </p:tgtEl>
                                      </p:cBhvr>
                                    </p:animEffect>
                                    <p:set>
                                      <p:cBhvr>
                                        <p:cTn id="37" dur="1" fill="hold">
                                          <p:stCondLst>
                                            <p:cond delay="1999"/>
                                          </p:stCondLst>
                                        </p:cTn>
                                        <p:tgtEl>
                                          <p:spTgt spid="65538">
                                            <p:txEl>
                                              <p:pRg st="2" end="2"/>
                                            </p:txEl>
                                          </p:spTgt>
                                        </p:tgtEl>
                                        <p:attrNameLst>
                                          <p:attrName>style.visibility</p:attrName>
                                        </p:attrNameLst>
                                      </p:cBhvr>
                                      <p:to>
                                        <p:strVal val="hidden"/>
                                      </p:to>
                                    </p:set>
                                  </p:childTnLst>
                                </p:cTn>
                              </p:par>
                            </p:childTnLst>
                          </p:cTn>
                        </p:par>
                        <p:par>
                          <p:cTn id="38" fill="hold">
                            <p:stCondLst>
                              <p:cond delay="20000"/>
                            </p:stCondLst>
                            <p:childTnLst>
                              <p:par>
                                <p:cTn id="39" presetID="3" presetClass="exit" presetSubtype="10" fill="hold" nodeType="afterEffect">
                                  <p:stCondLst>
                                    <p:cond delay="0"/>
                                  </p:stCondLst>
                                  <p:childTnLst>
                                    <p:animEffect transition="out" filter="blinds(horizontal)">
                                      <p:cBhvr>
                                        <p:cTn id="40" dur="2000"/>
                                        <p:tgtEl>
                                          <p:spTgt spid="65538">
                                            <p:txEl>
                                              <p:pRg st="3" end="3"/>
                                            </p:txEl>
                                          </p:spTgt>
                                        </p:tgtEl>
                                      </p:cBhvr>
                                    </p:animEffect>
                                    <p:set>
                                      <p:cBhvr>
                                        <p:cTn id="41" dur="1" fill="hold">
                                          <p:stCondLst>
                                            <p:cond delay="1999"/>
                                          </p:stCondLst>
                                        </p:cTn>
                                        <p:tgtEl>
                                          <p:spTgt spid="65538">
                                            <p:txEl>
                                              <p:pRg st="3" end="3"/>
                                            </p:txEl>
                                          </p:spTgt>
                                        </p:tgtEl>
                                        <p:attrNameLst>
                                          <p:attrName>style.visibility</p:attrName>
                                        </p:attrNameLst>
                                      </p:cBhvr>
                                      <p:to>
                                        <p:strVal val="hidden"/>
                                      </p:to>
                                    </p:set>
                                  </p:childTnLst>
                                </p:cTn>
                              </p:par>
                            </p:childTnLst>
                          </p:cTn>
                        </p:par>
                        <p:par>
                          <p:cTn id="42" fill="hold">
                            <p:stCondLst>
                              <p:cond delay="22000"/>
                            </p:stCondLst>
                            <p:childTnLst>
                              <p:par>
                                <p:cTn id="43" presetID="3" presetClass="exit" presetSubtype="10" fill="hold" nodeType="afterEffect">
                                  <p:stCondLst>
                                    <p:cond delay="0"/>
                                  </p:stCondLst>
                                  <p:childTnLst>
                                    <p:animEffect transition="out" filter="blinds(horizontal)">
                                      <p:cBhvr>
                                        <p:cTn id="44" dur="2000"/>
                                        <p:tgtEl>
                                          <p:spTgt spid="65538">
                                            <p:txEl>
                                              <p:pRg st="4" end="4"/>
                                            </p:txEl>
                                          </p:spTgt>
                                        </p:tgtEl>
                                      </p:cBhvr>
                                    </p:animEffect>
                                    <p:set>
                                      <p:cBhvr>
                                        <p:cTn id="45" dur="1" fill="hold">
                                          <p:stCondLst>
                                            <p:cond delay="1999"/>
                                          </p:stCondLst>
                                        </p:cTn>
                                        <p:tgtEl>
                                          <p:spTgt spid="65538">
                                            <p:txEl>
                                              <p:pRg st="4" end="4"/>
                                            </p:txEl>
                                          </p:spTgt>
                                        </p:tgtEl>
                                        <p:attrNameLst>
                                          <p:attrName>style.visibility</p:attrName>
                                        </p:attrNameLst>
                                      </p:cBhvr>
                                      <p:to>
                                        <p:strVal val="hidden"/>
                                      </p:to>
                                    </p:set>
                                  </p:childTnLst>
                                </p:cTn>
                              </p:par>
                            </p:childTnLst>
                          </p:cTn>
                        </p:par>
                        <p:par>
                          <p:cTn id="46" fill="hold">
                            <p:stCondLst>
                              <p:cond delay="24000"/>
                            </p:stCondLst>
                            <p:childTnLst>
                              <p:par>
                                <p:cTn id="47" presetID="3" presetClass="exit" presetSubtype="10" fill="hold" nodeType="afterEffect">
                                  <p:stCondLst>
                                    <p:cond delay="0"/>
                                  </p:stCondLst>
                                  <p:childTnLst>
                                    <p:animEffect transition="out" filter="blinds(horizontal)">
                                      <p:cBhvr>
                                        <p:cTn id="48" dur="2000"/>
                                        <p:tgtEl>
                                          <p:spTgt spid="65538">
                                            <p:txEl>
                                              <p:pRg st="5" end="5"/>
                                            </p:txEl>
                                          </p:spTgt>
                                        </p:tgtEl>
                                      </p:cBhvr>
                                    </p:animEffect>
                                    <p:set>
                                      <p:cBhvr>
                                        <p:cTn id="49" dur="1" fill="hold">
                                          <p:stCondLst>
                                            <p:cond delay="1999"/>
                                          </p:stCondLst>
                                        </p:cTn>
                                        <p:tgtEl>
                                          <p:spTgt spid="65538">
                                            <p:txEl>
                                              <p:pRg st="5" end="5"/>
                                            </p:txEl>
                                          </p:spTgt>
                                        </p:tgtEl>
                                        <p:attrNameLst>
                                          <p:attrName>style.visibility</p:attrName>
                                        </p:attrNameLst>
                                      </p:cBhvr>
                                      <p:to>
                                        <p:strVal val="hidden"/>
                                      </p:to>
                                    </p:set>
                                  </p:childTnLst>
                                </p:cTn>
                              </p:par>
                            </p:childTnLst>
                          </p:cTn>
                        </p:par>
                        <p:par>
                          <p:cTn id="50" fill="hold">
                            <p:stCondLst>
                              <p:cond delay="26000"/>
                            </p:stCondLst>
                            <p:childTnLst>
                              <p:par>
                                <p:cTn id="51" presetID="3" presetClass="exit" presetSubtype="10" fill="hold" nodeType="afterEffect">
                                  <p:stCondLst>
                                    <p:cond delay="0"/>
                                  </p:stCondLst>
                                  <p:childTnLst>
                                    <p:animEffect transition="out" filter="blinds(horizontal)">
                                      <p:cBhvr>
                                        <p:cTn id="52" dur="2000"/>
                                        <p:tgtEl>
                                          <p:spTgt spid="65538">
                                            <p:txEl>
                                              <p:pRg st="6" end="6"/>
                                            </p:txEl>
                                          </p:spTgt>
                                        </p:tgtEl>
                                      </p:cBhvr>
                                    </p:animEffect>
                                    <p:set>
                                      <p:cBhvr>
                                        <p:cTn id="53" dur="1" fill="hold">
                                          <p:stCondLst>
                                            <p:cond delay="1999"/>
                                          </p:stCondLst>
                                        </p:cTn>
                                        <p:tgtEl>
                                          <p:spTgt spid="65538">
                                            <p:txEl>
                                              <p:pRg st="6" end="6"/>
                                            </p:txEl>
                                          </p:spTgt>
                                        </p:tgtEl>
                                        <p:attrNameLst>
                                          <p:attrName>style.visibility</p:attrName>
                                        </p:attrNameLst>
                                      </p:cBhvr>
                                      <p:to>
                                        <p:strVal val="hidden"/>
                                      </p:to>
                                    </p:set>
                                  </p:childTnLst>
                                </p:cTn>
                              </p:par>
                            </p:childTnLst>
                          </p:cTn>
                        </p:par>
                        <p:par>
                          <p:cTn id="54" fill="hold">
                            <p:stCondLst>
                              <p:cond delay="28000"/>
                            </p:stCondLst>
                            <p:childTnLst>
                              <p:par>
                                <p:cTn id="55" presetID="3" presetClass="exit" presetSubtype="10" fill="hold" nodeType="afterEffect">
                                  <p:stCondLst>
                                    <p:cond delay="0"/>
                                  </p:stCondLst>
                                  <p:childTnLst>
                                    <p:animEffect transition="out" filter="blinds(horizontal)">
                                      <p:cBhvr>
                                        <p:cTn id="56" dur="2000"/>
                                        <p:tgtEl>
                                          <p:spTgt spid="65538">
                                            <p:txEl>
                                              <p:pRg st="7" end="7"/>
                                            </p:txEl>
                                          </p:spTgt>
                                        </p:tgtEl>
                                      </p:cBhvr>
                                    </p:animEffect>
                                    <p:set>
                                      <p:cBhvr>
                                        <p:cTn id="57" dur="1" fill="hold">
                                          <p:stCondLst>
                                            <p:cond delay="1999"/>
                                          </p:stCondLst>
                                        </p:cTn>
                                        <p:tgtEl>
                                          <p:spTgt spid="65538">
                                            <p:txEl>
                                              <p:pRg st="7" end="7"/>
                                            </p:txEl>
                                          </p:spTgt>
                                        </p:tgtEl>
                                        <p:attrNameLst>
                                          <p:attrName>style.visibility</p:attrName>
                                        </p:attrNameLst>
                                      </p:cBhvr>
                                      <p:to>
                                        <p:strVal val="hidden"/>
                                      </p:to>
                                    </p:set>
                                  </p:childTnLst>
                                </p:cTn>
                              </p:par>
                            </p:childTnLst>
                          </p:cTn>
                        </p:par>
                        <p:par>
                          <p:cTn id="58" fill="hold">
                            <p:stCondLst>
                              <p:cond delay="30000"/>
                            </p:stCondLst>
                            <p:childTnLst>
                              <p:par>
                                <p:cTn id="59" presetID="3" presetClass="exit" presetSubtype="10" fill="hold" nodeType="afterEffect">
                                  <p:stCondLst>
                                    <p:cond delay="0"/>
                                  </p:stCondLst>
                                  <p:childTnLst>
                                    <p:animEffect transition="out" filter="blinds(horizontal)">
                                      <p:cBhvr>
                                        <p:cTn id="60" dur="2000"/>
                                        <p:tgtEl>
                                          <p:spTgt spid="65538">
                                            <p:txEl>
                                              <p:pRg st="9" end="9"/>
                                            </p:txEl>
                                          </p:spTgt>
                                        </p:tgtEl>
                                      </p:cBhvr>
                                    </p:animEffect>
                                    <p:set>
                                      <p:cBhvr>
                                        <p:cTn id="61" dur="1" fill="hold">
                                          <p:stCondLst>
                                            <p:cond delay="1999"/>
                                          </p:stCondLst>
                                        </p:cTn>
                                        <p:tgtEl>
                                          <p:spTgt spid="65538">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0" y="0"/>
            <a:ext cx="9144000" cy="6858000"/>
          </a:xfrm>
        </p:spPr>
        <p:txBody>
          <a:bodyPr/>
          <a:lstStyle/>
          <a:p>
            <a:pPr>
              <a:lnSpc>
                <a:spcPct val="80000"/>
              </a:lnSpc>
              <a:buFontTx/>
              <a:buNone/>
            </a:pPr>
            <a:endParaRPr lang="en-US" sz="2000" b="1" dirty="0"/>
          </a:p>
          <a:p>
            <a:pPr>
              <a:lnSpc>
                <a:spcPct val="80000"/>
              </a:lnSpc>
              <a:buFontTx/>
              <a:buNone/>
            </a:pPr>
            <a:r>
              <a:rPr lang="el-GR" sz="2000" b="1" dirty="0">
                <a:latin typeface="Times New Roman" pitchFamily="18" charset="0"/>
              </a:rPr>
              <a:t>	</a:t>
            </a:r>
            <a:r>
              <a:rPr lang="el-GR" sz="2000" b="1" i="1" u="sng" dirty="0">
                <a:latin typeface="Times New Roman" pitchFamily="18" charset="0"/>
              </a:rPr>
              <a:t>Μέθοδοι απόσβεσης</a:t>
            </a:r>
            <a:r>
              <a:rPr lang="el-GR" sz="2000" i="1" u="sng" dirty="0">
                <a:latin typeface="Times New Roman" pitchFamily="18" charset="0"/>
              </a:rPr>
              <a:t>.</a:t>
            </a:r>
            <a:r>
              <a:rPr lang="el-GR" sz="2000" dirty="0">
                <a:latin typeface="Times New Roman" pitchFamily="18" charset="0"/>
              </a:rPr>
              <a:t> Η µέθοδος απόσβεσης (σταθερή, φθίνουσα, λειτουργικής εντάσεως) που χρησιµοποιείται για ένα άϋλο περιουσιακό στοιχείο επιλέγεται από την επιχείρηση βασιζόµενη στο </a:t>
            </a:r>
            <a:r>
              <a:rPr lang="el-GR" sz="2000" dirty="0" smtClean="0">
                <a:latin typeface="Times New Roman" pitchFamily="18" charset="0"/>
              </a:rPr>
              <a:t>προσδοκώμενο </a:t>
            </a:r>
            <a:r>
              <a:rPr lang="el-GR" sz="2000" dirty="0">
                <a:latin typeface="Times New Roman" pitchFamily="18" charset="0"/>
              </a:rPr>
              <a:t>πρόγραµµα αναλύσεως των οικονοµικών ωφελιµάτων από τη χρησιµοποίηση του άϋλου περιουσιακού στοιχείου. Εάν αυτό το πρόγραµµα δεν µπορεί να καθορισθεί αξιόπιστα, τότε χρησιµοποιείται η σταθερή µέθοδος απόσβεσης. Πάντως οποιαδήποτε µέθοδος επιλεγεί πρέπει να χρησιµοποιείται πάγια. Η απόσβεση συνήθως καταχωρείται ως έξοδο στα αποτελέσµατα χρήσεως εκτός των περιπτώσεων που χρησιµοποιείται για την παραγωγή άλλων περιουσιακών στοιχείων.</a:t>
            </a:r>
          </a:p>
          <a:p>
            <a:pPr>
              <a:lnSpc>
                <a:spcPct val="80000"/>
              </a:lnSpc>
              <a:buFontTx/>
              <a:buNone/>
            </a:pPr>
            <a:r>
              <a:rPr lang="el-GR" sz="2000" dirty="0">
                <a:latin typeface="Times New Roman" pitchFamily="18" charset="0"/>
              </a:rPr>
              <a:t>	 </a:t>
            </a:r>
            <a:endParaRPr lang="el-GR" sz="2000" b="1" dirty="0">
              <a:latin typeface="Times New Roman" pitchFamily="18" charset="0"/>
            </a:endParaRPr>
          </a:p>
          <a:p>
            <a:pPr>
              <a:lnSpc>
                <a:spcPct val="80000"/>
              </a:lnSpc>
              <a:buFontTx/>
              <a:buNone/>
            </a:pPr>
            <a:r>
              <a:rPr lang="el-GR" sz="2000" b="1" dirty="0">
                <a:latin typeface="Times New Roman" pitchFamily="18" charset="0"/>
              </a:rPr>
              <a:t>	</a:t>
            </a:r>
            <a:r>
              <a:rPr lang="el-GR" sz="2000" b="1" i="1" u="sng" dirty="0">
                <a:latin typeface="Times New Roman" pitchFamily="18" charset="0"/>
              </a:rPr>
              <a:t>Αποσβεστέο ποσό.</a:t>
            </a:r>
            <a:r>
              <a:rPr lang="el-GR" sz="2000" dirty="0">
                <a:latin typeface="Times New Roman" pitchFamily="18" charset="0"/>
              </a:rPr>
              <a:t> Το αποσβεστέο ποσό ενός περιουσιακού στοιχείου προσδιορίζεται µετά την έκπτωση της υπολειµµατικής αξίας. Συνήθως η υπολειµµατική αξία ενός άϋλου περιουσιακού στοιχείου είναι µηδέν. Μια υπολειµµατική αξία άλλη εκτός από µηδέν δείχνει ότι η επιχείρηση αναµένει να διαθέσει το άϋλο περιουσιακό στοιχείο πριν από το τέλος της οικονοµικής ζωής του. Στην περίπτωση αυτή πρέπει να υπάρχει µια δέσµευση από ένα τρίτο να αγοράσει το περιουσιακό στοιχείο ή υπάρχει µια ενεργός αγορά για το περιουσιακό στοιχείο και η άνω υπολειµµατική αξία µπορεί να προσδιοριστεί µε παραποµπή σε αυτή την αγορά υπό την προϋπόθεση ότι η άνω ενεργός αγορά θα υπάρχει και στο τέλος της ωφέλιµης ζωής του άϋλου περιουσιακού στοιχείου.</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4514">
                                            <p:txEl>
                                              <p:pRg st="1" end="1"/>
                                            </p:txEl>
                                          </p:spTgt>
                                        </p:tgtEl>
                                        <p:attrNameLst>
                                          <p:attrName>style.visibility</p:attrName>
                                        </p:attrNameLst>
                                      </p:cBhvr>
                                      <p:to>
                                        <p:strVal val="visible"/>
                                      </p:to>
                                    </p:set>
                                    <p:anim calcmode="lin" valueType="num">
                                      <p:cBhvr additive="base">
                                        <p:cTn id="7" dur="2000" fill="hold"/>
                                        <p:tgtEl>
                                          <p:spTgt spid="64514">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4514">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7000"/>
                                  </p:stCondLst>
                                  <p:childTnLst>
                                    <p:set>
                                      <p:cBhvr>
                                        <p:cTn id="11" dur="1" fill="hold">
                                          <p:stCondLst>
                                            <p:cond delay="0"/>
                                          </p:stCondLst>
                                        </p:cTn>
                                        <p:tgtEl>
                                          <p:spTgt spid="64514">
                                            <p:txEl>
                                              <p:pRg st="3" end="3"/>
                                            </p:txEl>
                                          </p:spTgt>
                                        </p:tgtEl>
                                        <p:attrNameLst>
                                          <p:attrName>style.visibility</p:attrName>
                                        </p:attrNameLst>
                                      </p:cBhvr>
                                      <p:to>
                                        <p:strVal val="visible"/>
                                      </p:to>
                                    </p:set>
                                    <p:anim calcmode="lin" valueType="num">
                                      <p:cBhvr additive="base">
                                        <p:cTn id="12" dur="2000" fill="hold"/>
                                        <p:tgtEl>
                                          <p:spTgt spid="64514">
                                            <p:txEl>
                                              <p:pRg st="3" end="3"/>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64514">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1000"/>
                            </p:stCondLst>
                            <p:childTnLst>
                              <p:par>
                                <p:cTn id="15" presetID="3" presetClass="exit" presetSubtype="10" fill="hold" nodeType="afterEffect">
                                  <p:stCondLst>
                                    <p:cond delay="7000"/>
                                  </p:stCondLst>
                                  <p:childTnLst>
                                    <p:animEffect transition="out" filter="blinds(horizontal)">
                                      <p:cBhvr>
                                        <p:cTn id="16" dur="2000"/>
                                        <p:tgtEl>
                                          <p:spTgt spid="64514">
                                            <p:txEl>
                                              <p:pRg st="1" end="1"/>
                                            </p:txEl>
                                          </p:spTgt>
                                        </p:tgtEl>
                                      </p:cBhvr>
                                    </p:animEffect>
                                    <p:set>
                                      <p:cBhvr>
                                        <p:cTn id="17" dur="1" fill="hold">
                                          <p:stCondLst>
                                            <p:cond delay="1999"/>
                                          </p:stCondLst>
                                        </p:cTn>
                                        <p:tgtEl>
                                          <p:spTgt spid="64514">
                                            <p:txEl>
                                              <p:pRg st="1" end="1"/>
                                            </p:txEl>
                                          </p:spTgt>
                                        </p:tgtEl>
                                        <p:attrNameLst>
                                          <p:attrName>style.visibility</p:attrName>
                                        </p:attrNameLst>
                                      </p:cBhvr>
                                      <p:to>
                                        <p:strVal val="hidden"/>
                                      </p:to>
                                    </p:set>
                                  </p:childTnLst>
                                </p:cTn>
                              </p:par>
                            </p:childTnLst>
                          </p:cTn>
                        </p:par>
                        <p:par>
                          <p:cTn id="18" fill="hold">
                            <p:stCondLst>
                              <p:cond delay="20000"/>
                            </p:stCondLst>
                            <p:childTnLst>
                              <p:par>
                                <p:cTn id="19" presetID="3" presetClass="exit" presetSubtype="10" fill="hold" nodeType="afterEffect">
                                  <p:stCondLst>
                                    <p:cond delay="0"/>
                                  </p:stCondLst>
                                  <p:childTnLst>
                                    <p:animEffect transition="out" filter="blinds(horizontal)">
                                      <p:cBhvr>
                                        <p:cTn id="20" dur="2000"/>
                                        <p:tgtEl>
                                          <p:spTgt spid="64514">
                                            <p:txEl>
                                              <p:pRg st="3" end="3"/>
                                            </p:txEl>
                                          </p:spTgt>
                                        </p:tgtEl>
                                      </p:cBhvr>
                                    </p:animEffect>
                                    <p:set>
                                      <p:cBhvr>
                                        <p:cTn id="21" dur="1" fill="hold">
                                          <p:stCondLst>
                                            <p:cond delay="1999"/>
                                          </p:stCondLst>
                                        </p:cTn>
                                        <p:tgtEl>
                                          <p:spTgt spid="6451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0" y="0"/>
            <a:ext cx="9144000" cy="6858000"/>
          </a:xfrm>
        </p:spPr>
        <p:txBody>
          <a:bodyPr/>
          <a:lstStyle/>
          <a:p>
            <a:pPr>
              <a:lnSpc>
                <a:spcPct val="80000"/>
              </a:lnSpc>
              <a:buFontTx/>
              <a:buNone/>
            </a:pPr>
            <a:endParaRPr lang="en-US" sz="1600" i="1" dirty="0">
              <a:latin typeface="Times New Roman" pitchFamily="18" charset="0"/>
            </a:endParaRPr>
          </a:p>
          <a:p>
            <a:pPr>
              <a:lnSpc>
                <a:spcPct val="80000"/>
              </a:lnSpc>
              <a:buFontTx/>
              <a:buNone/>
            </a:pPr>
            <a:endParaRPr lang="en-US" sz="2000" b="1" dirty="0"/>
          </a:p>
          <a:p>
            <a:pPr algn="just">
              <a:lnSpc>
                <a:spcPct val="80000"/>
              </a:lnSpc>
              <a:buFontTx/>
              <a:buNone/>
            </a:pPr>
            <a:r>
              <a:rPr lang="el-GR" sz="2000" b="1" dirty="0">
                <a:latin typeface="Times New Roman" pitchFamily="18" charset="0"/>
              </a:rPr>
              <a:t>	</a:t>
            </a:r>
            <a:r>
              <a:rPr lang="el-GR" sz="2000" b="1" i="1" u="sng" dirty="0">
                <a:latin typeface="Times New Roman" pitchFamily="18" charset="0"/>
              </a:rPr>
              <a:t>Αναθεώρηση της περιόδου αποσβέσεως και της µεθόδου</a:t>
            </a:r>
            <a:r>
              <a:rPr lang="el-GR" sz="2000" i="1" u="sng" dirty="0">
                <a:latin typeface="Times New Roman" pitchFamily="18" charset="0"/>
              </a:rPr>
              <a:t> </a:t>
            </a:r>
            <a:r>
              <a:rPr lang="el-GR" sz="2000" b="1" i="1" u="sng" dirty="0">
                <a:latin typeface="Times New Roman" pitchFamily="18" charset="0"/>
              </a:rPr>
              <a:t>αποσβέσεως.</a:t>
            </a:r>
            <a:r>
              <a:rPr lang="el-GR" sz="2000" dirty="0">
                <a:latin typeface="Times New Roman" pitchFamily="18" charset="0"/>
              </a:rPr>
              <a:t> Η περίοδος αποσβέσεως και η µέθοδος αποσβέσεως πρέπει να αναθεωρούνται τουλάχιστον στο τέλος κάθε οικονομικού έτους. Εάν η αναμενόμενη ωφέλιμη ζωή του περιουσιακού στοιχείου είναι σημαντικά διαφορετική από προηγούμενες εκτιμήσεις, τότε η περίοδος απόσβεσης πρέπει να μεταβάλλεται. Επίσης, εάν υπάρχει μια ουσιώδης μεταβολή στο προσδοκώμενο πρόγραμμα των οικονομικών ωφελειών από το άϋλο περιουσιακό στοιχείο, η μέθοδος αποσβέσεως πρέπει να μεταβάλλεται για να αντανακλά το αλλαγμένο πρόγραμμα. </a:t>
            </a:r>
          </a:p>
          <a:p>
            <a:pPr algn="just">
              <a:lnSpc>
                <a:spcPct val="80000"/>
              </a:lnSpc>
              <a:buFontTx/>
              <a:buNone/>
            </a:pPr>
            <a:r>
              <a:rPr lang="el-GR" sz="2000" dirty="0">
                <a:latin typeface="Times New Roman" pitchFamily="18" charset="0"/>
              </a:rPr>
              <a:t>	</a:t>
            </a:r>
          </a:p>
          <a:p>
            <a:pPr algn="ctr">
              <a:lnSpc>
                <a:spcPct val="80000"/>
              </a:lnSpc>
              <a:buFontTx/>
              <a:buNone/>
            </a:pPr>
            <a:r>
              <a:rPr lang="el-GR" sz="2000" dirty="0">
                <a:latin typeface="Times New Roman" pitchFamily="18" charset="0"/>
              </a:rPr>
              <a:t>	</a:t>
            </a:r>
            <a:r>
              <a:rPr lang="el-GR" sz="2400" b="1" u="sng" dirty="0">
                <a:solidFill>
                  <a:srgbClr val="0000CC"/>
                </a:solidFill>
                <a:latin typeface="Times New Roman" pitchFamily="18" charset="0"/>
              </a:rPr>
              <a:t>Υπεραξία επιχειρήσεως (Goodwill)</a:t>
            </a:r>
          </a:p>
          <a:p>
            <a:pPr>
              <a:lnSpc>
                <a:spcPct val="80000"/>
              </a:lnSpc>
              <a:buFontTx/>
              <a:buNone/>
            </a:pPr>
            <a:r>
              <a:rPr lang="el-GR" sz="2000" dirty="0">
                <a:latin typeface="Times New Roman" pitchFamily="18" charset="0"/>
              </a:rPr>
              <a:t>	</a:t>
            </a:r>
          </a:p>
          <a:p>
            <a:pPr algn="just">
              <a:lnSpc>
                <a:spcPct val="80000"/>
              </a:lnSpc>
              <a:buFontTx/>
              <a:buNone/>
            </a:pPr>
            <a:r>
              <a:rPr lang="el-GR" sz="2000" b="1" dirty="0">
                <a:latin typeface="Times New Roman" pitchFamily="18" charset="0"/>
              </a:rPr>
              <a:t>     </a:t>
            </a:r>
            <a:r>
              <a:rPr lang="el-GR" sz="2000" b="1" i="1" u="sng" dirty="0">
                <a:latin typeface="Times New Roman" pitchFamily="18" charset="0"/>
              </a:rPr>
              <a:t>Η υπεραξία της επιχειρήσεως (ή Goodwill)</a:t>
            </a:r>
            <a:r>
              <a:rPr lang="el-GR" sz="2000" dirty="0">
                <a:latin typeface="Times New Roman" pitchFamily="18" charset="0"/>
              </a:rPr>
              <a:t> στηρίζεται στην εκτίµηση για την ικανότητά της να πραγµατοποιεί υψηλά κέρδη λόγω κυρίως της καλής φήµης, της εκτεταµένης πελατείας, της µεγάλης πίστεως στην αγορά, της καλής οργανώσεως, της ιδιαίτερης εξειδίκευσης στην παραγωγή ορισµένων προϊόντων, της καλής προοπτικής ανάπτυξης του κλάδου στον οποίο ανήκει, των εξαιρετικών πλεονεκτηµάτων της θέσεως που είναι εγκατεστηµένη, της υψηλής στάθµης των στελεχών που απασχολεί και του κύρους, δυναµικού και αποτελεσµατικότητας του διοικητικού και διευθυντικού µηχανισµού. </a:t>
            </a:r>
          </a:p>
          <a:p>
            <a:pPr algn="just">
              <a:lnSpc>
                <a:spcPct val="80000"/>
              </a:lnSpc>
              <a:buFontTx/>
              <a:buNone/>
            </a:pPr>
            <a:r>
              <a:rPr lang="el-GR" sz="2000" dirty="0">
                <a:latin typeface="Times New Roman" pitchFamily="18" charset="0"/>
              </a:rPr>
              <a:t>	Στο λογαριασµό 16.00 "Υπεραξία επιχειρήσεως" (ή Goodwill) παρακολουθείται η υπεραξία που δηµιουργείται κατά την εξαγορά ή συγχώνευση ολόκληρης οικονοµικής </a:t>
            </a: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3490">
                                            <p:txEl>
                                              <p:pRg st="2" end="2"/>
                                            </p:txEl>
                                          </p:spTgt>
                                        </p:tgtEl>
                                        <p:attrNameLst>
                                          <p:attrName>style.visibility</p:attrName>
                                        </p:attrNameLst>
                                      </p:cBhvr>
                                      <p:to>
                                        <p:strVal val="visible"/>
                                      </p:to>
                                    </p:set>
                                    <p:anim calcmode="lin" valueType="num">
                                      <p:cBhvr additive="base">
                                        <p:cTn id="7" dur="2000" fill="hold"/>
                                        <p:tgtEl>
                                          <p:spTgt spid="63490">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3490">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3" presetClass="exit" presetSubtype="10" fill="hold" nodeType="afterEffect">
                                  <p:stCondLst>
                                    <p:cond delay="8000"/>
                                  </p:stCondLst>
                                  <p:childTnLst>
                                    <p:animEffect transition="out" filter="blinds(horizontal)">
                                      <p:cBhvr>
                                        <p:cTn id="11" dur="2000"/>
                                        <p:tgtEl>
                                          <p:spTgt spid="63490">
                                            <p:txEl>
                                              <p:pRg st="2" end="2"/>
                                            </p:txEl>
                                          </p:spTgt>
                                        </p:tgtEl>
                                      </p:cBhvr>
                                    </p:animEffect>
                                    <p:set>
                                      <p:cBhvr>
                                        <p:cTn id="12" dur="1" fill="hold">
                                          <p:stCondLst>
                                            <p:cond delay="1999"/>
                                          </p:stCondLst>
                                        </p:cTn>
                                        <p:tgtEl>
                                          <p:spTgt spid="63490">
                                            <p:txEl>
                                              <p:pRg st="2" end="2"/>
                                            </p:txEl>
                                          </p:spTgt>
                                        </p:tgtEl>
                                        <p:attrNameLst>
                                          <p:attrName>style.visibility</p:attrName>
                                        </p:attrNameLst>
                                      </p:cBhvr>
                                      <p:to>
                                        <p:strVal val="hidden"/>
                                      </p:to>
                                    </p:set>
                                  </p:childTnLst>
                                </p:cTn>
                              </p:par>
                            </p:childTnLst>
                          </p:cTn>
                        </p:par>
                        <p:par>
                          <p:cTn id="13" fill="hold">
                            <p:stCondLst>
                              <p:cond delay="12000"/>
                            </p:stCondLst>
                            <p:childTnLst>
                              <p:par>
                                <p:cTn id="14" presetID="53" presetClass="entr" presetSubtype="0" fill="hold" nodeType="afterEffect">
                                  <p:stCondLst>
                                    <p:cond delay="0"/>
                                  </p:stCondLst>
                                  <p:childTnLst>
                                    <p:set>
                                      <p:cBhvr>
                                        <p:cTn id="15" dur="1" fill="hold">
                                          <p:stCondLst>
                                            <p:cond delay="0"/>
                                          </p:stCondLst>
                                        </p:cTn>
                                        <p:tgtEl>
                                          <p:spTgt spid="63490">
                                            <p:txEl>
                                              <p:pRg st="4" end="4"/>
                                            </p:txEl>
                                          </p:spTgt>
                                        </p:tgtEl>
                                        <p:attrNameLst>
                                          <p:attrName>style.visibility</p:attrName>
                                        </p:attrNameLst>
                                      </p:cBhvr>
                                      <p:to>
                                        <p:strVal val="visible"/>
                                      </p:to>
                                    </p:set>
                                    <p:anim calcmode="lin" valueType="num">
                                      <p:cBhvr>
                                        <p:cTn id="16" dur="2000" fill="hold"/>
                                        <p:tgtEl>
                                          <p:spTgt spid="63490">
                                            <p:txEl>
                                              <p:pRg st="4" end="4"/>
                                            </p:txEl>
                                          </p:spTgt>
                                        </p:tgtEl>
                                        <p:attrNameLst>
                                          <p:attrName>ppt_w</p:attrName>
                                        </p:attrNameLst>
                                      </p:cBhvr>
                                      <p:tavLst>
                                        <p:tav tm="0">
                                          <p:val>
                                            <p:fltVal val="0"/>
                                          </p:val>
                                        </p:tav>
                                        <p:tav tm="100000">
                                          <p:val>
                                            <p:strVal val="#ppt_w"/>
                                          </p:val>
                                        </p:tav>
                                      </p:tavLst>
                                    </p:anim>
                                    <p:anim calcmode="lin" valueType="num">
                                      <p:cBhvr>
                                        <p:cTn id="17" dur="2000" fill="hold"/>
                                        <p:tgtEl>
                                          <p:spTgt spid="63490">
                                            <p:txEl>
                                              <p:pRg st="4" end="4"/>
                                            </p:txEl>
                                          </p:spTgt>
                                        </p:tgtEl>
                                        <p:attrNameLst>
                                          <p:attrName>ppt_h</p:attrName>
                                        </p:attrNameLst>
                                      </p:cBhvr>
                                      <p:tavLst>
                                        <p:tav tm="0">
                                          <p:val>
                                            <p:fltVal val="0"/>
                                          </p:val>
                                        </p:tav>
                                        <p:tav tm="100000">
                                          <p:val>
                                            <p:strVal val="#ppt_h"/>
                                          </p:val>
                                        </p:tav>
                                      </p:tavLst>
                                    </p:anim>
                                    <p:animEffect transition="in" filter="fade">
                                      <p:cBhvr>
                                        <p:cTn id="18" dur="2000"/>
                                        <p:tgtEl>
                                          <p:spTgt spid="63490">
                                            <p:txEl>
                                              <p:pRg st="4" end="4"/>
                                            </p:txEl>
                                          </p:spTgt>
                                        </p:tgtEl>
                                      </p:cBhvr>
                                    </p:animEffect>
                                  </p:childTnLst>
                                </p:cTn>
                              </p:par>
                            </p:childTnLst>
                          </p:cTn>
                        </p:par>
                        <p:par>
                          <p:cTn id="19" fill="hold">
                            <p:stCondLst>
                              <p:cond delay="14000"/>
                            </p:stCondLst>
                            <p:childTnLst>
                              <p:par>
                                <p:cTn id="20" presetID="2" presetClass="entr" presetSubtype="4" fill="hold" nodeType="afterEffect">
                                  <p:stCondLst>
                                    <p:cond delay="0"/>
                                  </p:stCondLst>
                                  <p:childTnLst>
                                    <p:set>
                                      <p:cBhvr>
                                        <p:cTn id="21" dur="1" fill="hold">
                                          <p:stCondLst>
                                            <p:cond delay="0"/>
                                          </p:stCondLst>
                                        </p:cTn>
                                        <p:tgtEl>
                                          <p:spTgt spid="63490">
                                            <p:txEl>
                                              <p:pRg st="6" end="6"/>
                                            </p:txEl>
                                          </p:spTgt>
                                        </p:tgtEl>
                                        <p:attrNameLst>
                                          <p:attrName>style.visibility</p:attrName>
                                        </p:attrNameLst>
                                      </p:cBhvr>
                                      <p:to>
                                        <p:strVal val="visible"/>
                                      </p:to>
                                    </p:set>
                                    <p:anim calcmode="lin" valueType="num">
                                      <p:cBhvr additive="base">
                                        <p:cTn id="22" dur="2000" fill="hold"/>
                                        <p:tgtEl>
                                          <p:spTgt spid="63490">
                                            <p:txEl>
                                              <p:pRg st="6" end="6"/>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63490">
                                            <p:txEl>
                                              <p:pRg st="6" end="6"/>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3490">
                                            <p:txEl>
                                              <p:pRg st="7" end="7"/>
                                            </p:txEl>
                                          </p:spTgt>
                                        </p:tgtEl>
                                        <p:attrNameLst>
                                          <p:attrName>style.visibility</p:attrName>
                                        </p:attrNameLst>
                                      </p:cBhvr>
                                      <p:to>
                                        <p:strVal val="visible"/>
                                      </p:to>
                                    </p:set>
                                    <p:anim calcmode="lin" valueType="num">
                                      <p:cBhvr additive="base">
                                        <p:cTn id="26" dur="2000" fill="hold"/>
                                        <p:tgtEl>
                                          <p:spTgt spid="63490">
                                            <p:txEl>
                                              <p:pRg st="7" end="7"/>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63490">
                                            <p:txEl>
                                              <p:pRg st="7" end="7"/>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6000"/>
                            </p:stCondLst>
                            <p:childTnLst>
                              <p:par>
                                <p:cTn id="29" presetID="3" presetClass="exit" presetSubtype="10" fill="hold" nodeType="afterEffect">
                                  <p:stCondLst>
                                    <p:cond delay="0"/>
                                  </p:stCondLst>
                                  <p:childTnLst>
                                    <p:animEffect transition="out" filter="blinds(horizontal)">
                                      <p:cBhvr>
                                        <p:cTn id="30" dur="2000"/>
                                        <p:tgtEl>
                                          <p:spTgt spid="63490">
                                            <p:txEl>
                                              <p:pRg st="4" end="4"/>
                                            </p:txEl>
                                          </p:spTgt>
                                        </p:tgtEl>
                                      </p:cBhvr>
                                    </p:animEffect>
                                    <p:set>
                                      <p:cBhvr>
                                        <p:cTn id="31" dur="1" fill="hold">
                                          <p:stCondLst>
                                            <p:cond delay="1999"/>
                                          </p:stCondLst>
                                        </p:cTn>
                                        <p:tgtEl>
                                          <p:spTgt spid="63490">
                                            <p:txEl>
                                              <p:pRg st="4" end="4"/>
                                            </p:txEl>
                                          </p:spTgt>
                                        </p:tgtEl>
                                        <p:attrNameLst>
                                          <p:attrName>style.visibility</p:attrName>
                                        </p:attrNameLst>
                                      </p:cBhvr>
                                      <p:to>
                                        <p:strVal val="hidden"/>
                                      </p:to>
                                    </p:set>
                                  </p:childTnLst>
                                </p:cTn>
                              </p:par>
                            </p:childTnLst>
                          </p:cTn>
                        </p:par>
                        <p:par>
                          <p:cTn id="32" fill="hold">
                            <p:stCondLst>
                              <p:cond delay="18000"/>
                            </p:stCondLst>
                            <p:childTnLst>
                              <p:par>
                                <p:cTn id="33" presetID="3" presetClass="exit" presetSubtype="10" fill="hold" nodeType="afterEffect">
                                  <p:stCondLst>
                                    <p:cond delay="0"/>
                                  </p:stCondLst>
                                  <p:childTnLst>
                                    <p:animEffect transition="out" filter="blinds(horizontal)">
                                      <p:cBhvr>
                                        <p:cTn id="34" dur="2000"/>
                                        <p:tgtEl>
                                          <p:spTgt spid="63490">
                                            <p:txEl>
                                              <p:pRg st="6" end="6"/>
                                            </p:txEl>
                                          </p:spTgt>
                                        </p:tgtEl>
                                      </p:cBhvr>
                                    </p:animEffect>
                                    <p:set>
                                      <p:cBhvr>
                                        <p:cTn id="35" dur="1" fill="hold">
                                          <p:stCondLst>
                                            <p:cond delay="1999"/>
                                          </p:stCondLst>
                                        </p:cTn>
                                        <p:tgtEl>
                                          <p:spTgt spid="63490">
                                            <p:txEl>
                                              <p:pRg st="6" end="6"/>
                                            </p:txEl>
                                          </p:spTgt>
                                        </p:tgtEl>
                                        <p:attrNameLst>
                                          <p:attrName>style.visibility</p:attrName>
                                        </p:attrNameLst>
                                      </p:cBhvr>
                                      <p:to>
                                        <p:strVal val="hidden"/>
                                      </p:to>
                                    </p:set>
                                  </p:childTnLst>
                                </p:cTn>
                              </p:par>
                              <p:par>
                                <p:cTn id="36" presetID="3" presetClass="exit" presetSubtype="10" fill="hold" nodeType="withEffect">
                                  <p:stCondLst>
                                    <p:cond delay="0"/>
                                  </p:stCondLst>
                                  <p:childTnLst>
                                    <p:animEffect transition="out" filter="blinds(horizontal)">
                                      <p:cBhvr>
                                        <p:cTn id="37" dur="2000"/>
                                        <p:tgtEl>
                                          <p:spTgt spid="63490">
                                            <p:txEl>
                                              <p:pRg st="7" end="7"/>
                                            </p:txEl>
                                          </p:spTgt>
                                        </p:tgtEl>
                                      </p:cBhvr>
                                    </p:animEffect>
                                    <p:set>
                                      <p:cBhvr>
                                        <p:cTn id="38" dur="1" fill="hold">
                                          <p:stCondLst>
                                            <p:cond delay="1999"/>
                                          </p:stCondLst>
                                        </p:cTn>
                                        <p:tgtEl>
                                          <p:spTgt spid="63490">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0" y="0"/>
            <a:ext cx="9144000" cy="6858000"/>
          </a:xfrm>
        </p:spPr>
        <p:txBody>
          <a:bodyPr/>
          <a:lstStyle/>
          <a:p>
            <a:pPr>
              <a:lnSpc>
                <a:spcPct val="80000"/>
              </a:lnSpc>
              <a:buFontTx/>
              <a:buNone/>
            </a:pPr>
            <a:endParaRPr lang="en-US" sz="1600" i="1" dirty="0">
              <a:latin typeface="Times New Roman" pitchFamily="18" charset="0"/>
            </a:endParaRPr>
          </a:p>
          <a:p>
            <a:pPr>
              <a:lnSpc>
                <a:spcPct val="80000"/>
              </a:lnSpc>
            </a:pPr>
            <a:endParaRPr lang="en-US" sz="2000" dirty="0"/>
          </a:p>
          <a:p>
            <a:pPr algn="just">
              <a:lnSpc>
                <a:spcPct val="80000"/>
              </a:lnSpc>
              <a:buFontTx/>
              <a:buNone/>
            </a:pPr>
            <a:r>
              <a:rPr lang="el-GR" sz="2000" dirty="0">
                <a:latin typeface="Times New Roman" pitchFamily="18" charset="0"/>
              </a:rPr>
              <a:t>	µονάδας και που είναι ίση µε τη διαφορά µεταξύ του ολικού τιµήµατος αγοράς και της πραγµατικής αξίας των επιµέρους περιουσιακών στοιχείων που εξαγοράζονται ή συγχωνεύονται. </a:t>
            </a:r>
          </a:p>
          <a:p>
            <a:pPr algn="just">
              <a:lnSpc>
                <a:spcPct val="80000"/>
              </a:lnSpc>
              <a:buFontTx/>
              <a:buNone/>
            </a:pPr>
            <a:r>
              <a:rPr lang="el-GR" sz="2000" dirty="0">
                <a:latin typeface="Times New Roman" pitchFamily="18" charset="0"/>
              </a:rPr>
              <a:t>	</a:t>
            </a:r>
          </a:p>
          <a:p>
            <a:pPr algn="just">
              <a:lnSpc>
                <a:spcPct val="80000"/>
              </a:lnSpc>
              <a:buFontTx/>
              <a:buNone/>
            </a:pPr>
            <a:r>
              <a:rPr lang="el-GR" sz="2000" dirty="0">
                <a:latin typeface="Times New Roman" pitchFamily="18" charset="0"/>
              </a:rPr>
              <a:t>     </a:t>
            </a:r>
            <a:r>
              <a:rPr lang="el-GR" sz="2000" u="sng" dirty="0">
                <a:latin typeface="Times New Roman" pitchFamily="18" charset="0"/>
              </a:rPr>
              <a:t>Το Goodwill θα αποσβεσθεί</a:t>
            </a:r>
            <a:r>
              <a:rPr lang="el-GR" sz="2000" dirty="0">
                <a:latin typeface="Times New Roman" pitchFamily="18" charset="0"/>
              </a:rPr>
              <a:t> είτε εφάπαξ είτε τµηµατικά και ισόποσα σε περισσότερες χρήσεις οι οποίες βάσει του Ε.Γ.Λ.Σ. δεν είναι δυνατόν να υπερβαίνουν τα πέντε έτη, ενώ σύµφωνα µε τα Δ.Λ.Π. το Goodwill µπορεί να αποσβεσθεί εντός είκοσι ετών. </a:t>
            </a:r>
          </a:p>
          <a:p>
            <a:pPr algn="just">
              <a:lnSpc>
                <a:spcPct val="80000"/>
              </a:lnSpc>
              <a:buFontTx/>
              <a:buNone/>
            </a:pPr>
            <a:r>
              <a:rPr lang="el-GR" sz="2000" dirty="0">
                <a:latin typeface="Times New Roman" pitchFamily="18" charset="0"/>
              </a:rPr>
              <a:t>	Στην περίπτωση, όµως, που η άνω χρεωστική διαφορά δεν συνιστά Goodwill καταχωρείται στο λογαριασµό: 81 "Ανόργανα έσοδα και έξοδα".</a:t>
            </a:r>
          </a:p>
          <a:p>
            <a:pPr algn="just">
              <a:lnSpc>
                <a:spcPct val="80000"/>
              </a:lnSpc>
              <a:buFontTx/>
              <a:buNone/>
            </a:pPr>
            <a:r>
              <a:rPr lang="el-GR" sz="2000" dirty="0">
                <a:latin typeface="Times New Roman" pitchFamily="18" charset="0"/>
              </a:rPr>
              <a:t>	</a:t>
            </a:r>
          </a:p>
          <a:p>
            <a:pPr algn="just">
              <a:lnSpc>
                <a:spcPct val="80000"/>
              </a:lnSpc>
              <a:buFontTx/>
              <a:buNone/>
            </a:pPr>
            <a:endParaRPr lang="el-GR" sz="2400" b="1" u="sng" dirty="0">
              <a:latin typeface="Times New Roman" pitchFamily="18" charset="0"/>
            </a:endParaRPr>
          </a:p>
          <a:p>
            <a:pPr algn="ctr">
              <a:lnSpc>
                <a:spcPct val="80000"/>
              </a:lnSpc>
              <a:buFontTx/>
              <a:buNone/>
            </a:pPr>
            <a:r>
              <a:rPr lang="el-GR" sz="2400" b="1" u="sng" dirty="0">
                <a:solidFill>
                  <a:srgbClr val="C00000"/>
                </a:solidFill>
                <a:latin typeface="Times New Roman" pitchFamily="18" charset="0"/>
              </a:rPr>
              <a:t>Γενικά περί των εξόδων πολυετούς απόσβεσης</a:t>
            </a:r>
            <a:r>
              <a:rPr lang="el-GR" sz="2000" dirty="0">
                <a:solidFill>
                  <a:srgbClr val="C00000"/>
                </a:solidFill>
                <a:latin typeface="Times New Roman" pitchFamily="18" charset="0"/>
              </a:rPr>
              <a:t> </a:t>
            </a:r>
          </a:p>
          <a:p>
            <a:pPr>
              <a:lnSpc>
                <a:spcPct val="80000"/>
              </a:lnSpc>
              <a:buFontTx/>
              <a:buNone/>
            </a:pPr>
            <a:r>
              <a:rPr lang="el-GR" sz="2000" dirty="0">
                <a:latin typeface="Times New Roman" pitchFamily="18" charset="0"/>
              </a:rPr>
              <a:t>	  </a:t>
            </a:r>
          </a:p>
          <a:p>
            <a:pPr>
              <a:lnSpc>
                <a:spcPct val="80000"/>
              </a:lnSpc>
              <a:buFontTx/>
              <a:buNone/>
            </a:pPr>
            <a:r>
              <a:rPr lang="el-GR" sz="2000" dirty="0">
                <a:latin typeface="Times New Roman" pitchFamily="18" charset="0"/>
              </a:rPr>
              <a:t>     Το Ε.Γ.Λ.Σ. επιτρέπει στις επιχειρήσεις όπως εμφανίζουν τα έξοδα πολυετούς απόσβεσης στο ενεργητικό του ισολογισμού. Αντιθέτως τα Δ.Λ.Π. δεν επιτρέπουν την εμφάνιση εξόδων πολυετούς απόσβεσης στο ενεργητικό του ισολογισμού.</a:t>
            </a:r>
            <a:endParaRPr lang="el-GR" sz="2000" b="1" dirty="0">
              <a:latin typeface="Times New Roman" pitchFamily="18" charset="0"/>
            </a:endParaRPr>
          </a:p>
          <a:p>
            <a:pPr>
              <a:lnSpc>
                <a:spcPct val="80000"/>
              </a:lnSpc>
              <a:buFontTx/>
              <a:buNone/>
            </a:pPr>
            <a:r>
              <a:rPr lang="el-GR" sz="2000" b="1" dirty="0">
                <a:latin typeface="Times New Roman" pitchFamily="18" charset="0"/>
              </a:rPr>
              <a:t>	</a:t>
            </a:r>
            <a:endParaRPr lang="el-GR" sz="2000" dirty="0">
              <a:latin typeface="Times New Roman" pitchFamily="18" charset="0"/>
            </a:endParaRPr>
          </a:p>
          <a:p>
            <a:pPr>
              <a:lnSpc>
                <a:spcPct val="80000"/>
              </a:lnSpc>
              <a:buFontTx/>
              <a:buNone/>
            </a:pP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466">
                                            <p:txEl>
                                              <p:pRg st="2" end="2"/>
                                            </p:txEl>
                                          </p:spTgt>
                                        </p:tgtEl>
                                        <p:attrNameLst>
                                          <p:attrName>style.visibility</p:attrName>
                                        </p:attrNameLst>
                                      </p:cBhvr>
                                      <p:to>
                                        <p:strVal val="visible"/>
                                      </p:to>
                                    </p:set>
                                    <p:anim calcmode="lin" valueType="num">
                                      <p:cBhvr additive="base">
                                        <p:cTn id="7" dur="2000" fill="hold"/>
                                        <p:tgtEl>
                                          <p:spTgt spid="62466">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2466">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62466">
                                            <p:txEl>
                                              <p:pRg st="4" end="4"/>
                                            </p:txEl>
                                          </p:spTgt>
                                        </p:tgtEl>
                                        <p:attrNameLst>
                                          <p:attrName>style.visibility</p:attrName>
                                        </p:attrNameLst>
                                      </p:cBhvr>
                                      <p:to>
                                        <p:strVal val="visible"/>
                                      </p:to>
                                    </p:set>
                                    <p:anim calcmode="lin" valueType="num">
                                      <p:cBhvr additive="base">
                                        <p:cTn id="12" dur="2000" fill="hold"/>
                                        <p:tgtEl>
                                          <p:spTgt spid="62466">
                                            <p:txEl>
                                              <p:pRg st="4" end="4"/>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62466">
                                            <p:txEl>
                                              <p:pRg st="4" end="4"/>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2466">
                                            <p:txEl>
                                              <p:pRg st="5" end="5"/>
                                            </p:txEl>
                                          </p:spTgt>
                                        </p:tgtEl>
                                        <p:attrNameLst>
                                          <p:attrName>style.visibility</p:attrName>
                                        </p:attrNameLst>
                                      </p:cBhvr>
                                      <p:to>
                                        <p:strVal val="visible"/>
                                      </p:to>
                                    </p:set>
                                    <p:anim calcmode="lin" valueType="num">
                                      <p:cBhvr additive="base">
                                        <p:cTn id="16" dur="2000" fill="hold"/>
                                        <p:tgtEl>
                                          <p:spTgt spid="62466">
                                            <p:txEl>
                                              <p:pRg st="5" end="5"/>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62466">
                                            <p:txEl>
                                              <p:pRg st="5" end="5"/>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3" presetClass="exit" presetSubtype="10" fill="hold" nodeType="afterEffect">
                                  <p:stCondLst>
                                    <p:cond delay="8000"/>
                                  </p:stCondLst>
                                  <p:childTnLst>
                                    <p:animEffect transition="out" filter="blinds(horizontal)">
                                      <p:cBhvr>
                                        <p:cTn id="20" dur="2000"/>
                                        <p:tgtEl>
                                          <p:spTgt spid="62466">
                                            <p:txEl>
                                              <p:pRg st="2" end="2"/>
                                            </p:txEl>
                                          </p:spTgt>
                                        </p:tgtEl>
                                      </p:cBhvr>
                                    </p:animEffect>
                                    <p:set>
                                      <p:cBhvr>
                                        <p:cTn id="21" dur="1" fill="hold">
                                          <p:stCondLst>
                                            <p:cond delay="1999"/>
                                          </p:stCondLst>
                                        </p:cTn>
                                        <p:tgtEl>
                                          <p:spTgt spid="62466">
                                            <p:txEl>
                                              <p:pRg st="2" end="2"/>
                                            </p:txEl>
                                          </p:spTgt>
                                        </p:tgtEl>
                                        <p:attrNameLst>
                                          <p:attrName>style.visibility</p:attrName>
                                        </p:attrNameLst>
                                      </p:cBhvr>
                                      <p:to>
                                        <p:strVal val="hidden"/>
                                      </p:to>
                                    </p:set>
                                  </p:childTnLst>
                                </p:cTn>
                              </p:par>
                            </p:childTnLst>
                          </p:cTn>
                        </p:par>
                        <p:par>
                          <p:cTn id="22" fill="hold">
                            <p:stCondLst>
                              <p:cond delay="14000"/>
                            </p:stCondLst>
                            <p:childTnLst>
                              <p:par>
                                <p:cTn id="23" presetID="3" presetClass="exit" presetSubtype="10" fill="hold" nodeType="afterEffect">
                                  <p:stCondLst>
                                    <p:cond delay="0"/>
                                  </p:stCondLst>
                                  <p:childTnLst>
                                    <p:animEffect transition="out" filter="blinds(horizontal)">
                                      <p:cBhvr>
                                        <p:cTn id="24" dur="2000"/>
                                        <p:tgtEl>
                                          <p:spTgt spid="62466">
                                            <p:txEl>
                                              <p:pRg st="4" end="4"/>
                                            </p:txEl>
                                          </p:spTgt>
                                        </p:tgtEl>
                                      </p:cBhvr>
                                    </p:animEffect>
                                    <p:set>
                                      <p:cBhvr>
                                        <p:cTn id="25" dur="1" fill="hold">
                                          <p:stCondLst>
                                            <p:cond delay="1999"/>
                                          </p:stCondLst>
                                        </p:cTn>
                                        <p:tgtEl>
                                          <p:spTgt spid="62466">
                                            <p:txEl>
                                              <p:pRg st="4" end="4"/>
                                            </p:txEl>
                                          </p:spTgt>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2000"/>
                                        <p:tgtEl>
                                          <p:spTgt spid="62466">
                                            <p:txEl>
                                              <p:pRg st="5" end="5"/>
                                            </p:txEl>
                                          </p:spTgt>
                                        </p:tgtEl>
                                      </p:cBhvr>
                                    </p:animEffect>
                                    <p:set>
                                      <p:cBhvr>
                                        <p:cTn id="28" dur="1" fill="hold">
                                          <p:stCondLst>
                                            <p:cond delay="1999"/>
                                          </p:stCondLst>
                                        </p:cTn>
                                        <p:tgtEl>
                                          <p:spTgt spid="62466">
                                            <p:txEl>
                                              <p:pRg st="5" end="5"/>
                                            </p:txEl>
                                          </p:spTgt>
                                        </p:tgtEl>
                                        <p:attrNameLst>
                                          <p:attrName>style.visibility</p:attrName>
                                        </p:attrNameLst>
                                      </p:cBhvr>
                                      <p:to>
                                        <p:strVal val="hidden"/>
                                      </p:to>
                                    </p:set>
                                  </p:childTnLst>
                                </p:cTn>
                              </p:par>
                            </p:childTnLst>
                          </p:cTn>
                        </p:par>
                        <p:par>
                          <p:cTn id="29" fill="hold">
                            <p:stCondLst>
                              <p:cond delay="16000"/>
                            </p:stCondLst>
                            <p:childTnLst>
                              <p:par>
                                <p:cTn id="30" presetID="53" presetClass="entr" presetSubtype="0" fill="hold" nodeType="afterEffect">
                                  <p:stCondLst>
                                    <p:cond delay="0"/>
                                  </p:stCondLst>
                                  <p:childTnLst>
                                    <p:set>
                                      <p:cBhvr>
                                        <p:cTn id="31" dur="1" fill="hold">
                                          <p:stCondLst>
                                            <p:cond delay="0"/>
                                          </p:stCondLst>
                                        </p:cTn>
                                        <p:tgtEl>
                                          <p:spTgt spid="62466">
                                            <p:txEl>
                                              <p:pRg st="8" end="8"/>
                                            </p:txEl>
                                          </p:spTgt>
                                        </p:tgtEl>
                                        <p:attrNameLst>
                                          <p:attrName>style.visibility</p:attrName>
                                        </p:attrNameLst>
                                      </p:cBhvr>
                                      <p:to>
                                        <p:strVal val="visible"/>
                                      </p:to>
                                    </p:set>
                                    <p:anim calcmode="lin" valueType="num">
                                      <p:cBhvr>
                                        <p:cTn id="32" dur="2000" fill="hold"/>
                                        <p:tgtEl>
                                          <p:spTgt spid="62466">
                                            <p:txEl>
                                              <p:pRg st="8" end="8"/>
                                            </p:txEl>
                                          </p:spTgt>
                                        </p:tgtEl>
                                        <p:attrNameLst>
                                          <p:attrName>ppt_w</p:attrName>
                                        </p:attrNameLst>
                                      </p:cBhvr>
                                      <p:tavLst>
                                        <p:tav tm="0">
                                          <p:val>
                                            <p:fltVal val="0"/>
                                          </p:val>
                                        </p:tav>
                                        <p:tav tm="100000">
                                          <p:val>
                                            <p:strVal val="#ppt_w"/>
                                          </p:val>
                                        </p:tav>
                                      </p:tavLst>
                                    </p:anim>
                                    <p:anim calcmode="lin" valueType="num">
                                      <p:cBhvr>
                                        <p:cTn id="33" dur="2000" fill="hold"/>
                                        <p:tgtEl>
                                          <p:spTgt spid="62466">
                                            <p:txEl>
                                              <p:pRg st="8" end="8"/>
                                            </p:txEl>
                                          </p:spTgt>
                                        </p:tgtEl>
                                        <p:attrNameLst>
                                          <p:attrName>ppt_h</p:attrName>
                                        </p:attrNameLst>
                                      </p:cBhvr>
                                      <p:tavLst>
                                        <p:tav tm="0">
                                          <p:val>
                                            <p:fltVal val="0"/>
                                          </p:val>
                                        </p:tav>
                                        <p:tav tm="100000">
                                          <p:val>
                                            <p:strVal val="#ppt_h"/>
                                          </p:val>
                                        </p:tav>
                                      </p:tavLst>
                                    </p:anim>
                                    <p:animEffect transition="in" filter="fade">
                                      <p:cBhvr>
                                        <p:cTn id="34" dur="2000"/>
                                        <p:tgtEl>
                                          <p:spTgt spid="62466">
                                            <p:txEl>
                                              <p:pRg st="8" end="8"/>
                                            </p:txEl>
                                          </p:spTgt>
                                        </p:tgtEl>
                                      </p:cBhvr>
                                    </p:animEffect>
                                  </p:childTnLst>
                                </p:cTn>
                              </p:par>
                            </p:childTnLst>
                          </p:cTn>
                        </p:par>
                        <p:par>
                          <p:cTn id="35" fill="hold">
                            <p:stCondLst>
                              <p:cond delay="18000"/>
                            </p:stCondLst>
                            <p:childTnLst>
                              <p:par>
                                <p:cTn id="36" presetID="2" presetClass="entr" presetSubtype="4" fill="hold" nodeType="afterEffect">
                                  <p:stCondLst>
                                    <p:cond delay="0"/>
                                  </p:stCondLst>
                                  <p:childTnLst>
                                    <p:set>
                                      <p:cBhvr>
                                        <p:cTn id="37" dur="1" fill="hold">
                                          <p:stCondLst>
                                            <p:cond delay="0"/>
                                          </p:stCondLst>
                                        </p:cTn>
                                        <p:tgtEl>
                                          <p:spTgt spid="62466">
                                            <p:txEl>
                                              <p:pRg st="10" end="10"/>
                                            </p:txEl>
                                          </p:spTgt>
                                        </p:tgtEl>
                                        <p:attrNameLst>
                                          <p:attrName>style.visibility</p:attrName>
                                        </p:attrNameLst>
                                      </p:cBhvr>
                                      <p:to>
                                        <p:strVal val="visible"/>
                                      </p:to>
                                    </p:set>
                                    <p:anim calcmode="lin" valueType="num">
                                      <p:cBhvr additive="base">
                                        <p:cTn id="38" dur="2000" fill="hold"/>
                                        <p:tgtEl>
                                          <p:spTgt spid="62466">
                                            <p:txEl>
                                              <p:pRg st="10" end="10"/>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62466">
                                            <p:txEl>
                                              <p:pRg st="10" end="1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0000"/>
                            </p:stCondLst>
                            <p:childTnLst>
                              <p:par>
                                <p:cTn id="41" presetID="3" presetClass="exit" presetSubtype="10" fill="hold" nodeType="afterEffect">
                                  <p:stCondLst>
                                    <p:cond delay="8000"/>
                                  </p:stCondLst>
                                  <p:childTnLst>
                                    <p:animEffect transition="out" filter="blinds(horizontal)">
                                      <p:cBhvr>
                                        <p:cTn id="42" dur="2000"/>
                                        <p:tgtEl>
                                          <p:spTgt spid="62466">
                                            <p:txEl>
                                              <p:pRg st="8" end="8"/>
                                            </p:txEl>
                                          </p:spTgt>
                                        </p:tgtEl>
                                      </p:cBhvr>
                                    </p:animEffect>
                                    <p:set>
                                      <p:cBhvr>
                                        <p:cTn id="43" dur="1" fill="hold">
                                          <p:stCondLst>
                                            <p:cond delay="1999"/>
                                          </p:stCondLst>
                                        </p:cTn>
                                        <p:tgtEl>
                                          <p:spTgt spid="62466">
                                            <p:txEl>
                                              <p:pRg st="8" end="8"/>
                                            </p:txEl>
                                          </p:spTgt>
                                        </p:tgtEl>
                                        <p:attrNameLst>
                                          <p:attrName>style.visibility</p:attrName>
                                        </p:attrNameLst>
                                      </p:cBhvr>
                                      <p:to>
                                        <p:strVal val="hidden"/>
                                      </p:to>
                                    </p:set>
                                  </p:childTnLst>
                                </p:cTn>
                              </p:par>
                            </p:childTnLst>
                          </p:cTn>
                        </p:par>
                        <p:par>
                          <p:cTn id="44" fill="hold">
                            <p:stCondLst>
                              <p:cond delay="30000"/>
                            </p:stCondLst>
                            <p:childTnLst>
                              <p:par>
                                <p:cTn id="45" presetID="3" presetClass="exit" presetSubtype="10" fill="hold" nodeType="afterEffect">
                                  <p:stCondLst>
                                    <p:cond delay="0"/>
                                  </p:stCondLst>
                                  <p:childTnLst>
                                    <p:animEffect transition="out" filter="blinds(horizontal)">
                                      <p:cBhvr>
                                        <p:cTn id="46" dur="2000"/>
                                        <p:tgtEl>
                                          <p:spTgt spid="62466">
                                            <p:txEl>
                                              <p:pRg st="10" end="10"/>
                                            </p:txEl>
                                          </p:spTgt>
                                        </p:tgtEl>
                                      </p:cBhvr>
                                    </p:animEffect>
                                    <p:set>
                                      <p:cBhvr>
                                        <p:cTn id="47" dur="1" fill="hold">
                                          <p:stCondLst>
                                            <p:cond delay="1999"/>
                                          </p:stCondLst>
                                        </p:cTn>
                                        <p:tgtEl>
                                          <p:spTgt spid="62466">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a:xfrm>
            <a:off x="0" y="0"/>
            <a:ext cx="8964488" cy="6858000"/>
          </a:xfrm>
        </p:spPr>
        <p:txBody>
          <a:bodyPr>
            <a:normAutofit lnSpcReduction="10000"/>
          </a:bodyPr>
          <a:lstStyle/>
          <a:p>
            <a:pPr>
              <a:buFontTx/>
              <a:buNone/>
            </a:pPr>
            <a:endParaRPr lang="en-US" sz="2400" i="1" dirty="0">
              <a:latin typeface="Times New Roman" pitchFamily="18" charset="0"/>
            </a:endParaRPr>
          </a:p>
          <a:p>
            <a:pPr algn="just">
              <a:buFontTx/>
              <a:buNone/>
            </a:pPr>
            <a:r>
              <a:rPr lang="el-GR" sz="2000" b="1" dirty="0">
                <a:latin typeface="Times New Roman" pitchFamily="18" charset="0"/>
              </a:rPr>
              <a:t>     </a:t>
            </a:r>
            <a:r>
              <a:rPr lang="el-GR" sz="2400" b="1" i="1" u="sng" dirty="0">
                <a:latin typeface="Times New Roman" pitchFamily="18" charset="0"/>
              </a:rPr>
              <a:t>Έξοδα πολυετούς απόσβεσης</a:t>
            </a:r>
            <a:r>
              <a:rPr lang="el-GR" sz="2400" dirty="0">
                <a:latin typeface="Times New Roman" pitchFamily="18" charset="0"/>
              </a:rPr>
              <a:t> είναι εκείνα τα έξοδα που γίνονται για την ίδρυση και αρχική οργάνωση της οικονομικής μονάδας, την απόκτηση διαρκών μέσων εκμετάλλευσης καθώς και για την επέκταση και αναδιοργάνωσή της. Η ελληνική νομοθεσία αναφέρει ότι στην έννοια των εξόδων πολυετούς απόσβεσης περιλαμβάνονται: τα έξοδα ιδρύσεως και πρώτης εγκαταστάσεως των επιχειρήσεων, τα έξοδα ιδρύσεως υποκαταστημάτων, τα έξοδα εισαγωγής εταιρειών στο χρηματιστήριο, τα έξοδα ερευνών ορυχείων - μεταλλείων - λατομείων, τα έξοδα λοιπών ερευνών, έξοδα αυξήσεως κεφαλαίου και εκδόσεως ομολογιακών δανείων, τα έξοδα κτήσεως ακινήτων, οι συναλλαγματικές διαφορές από πιστώσεις και δάνεια για κτήσεις παγίων στοιχείων, οι διαφορές εκδόσεως και εξοφλήσεως ομολογιών, οι τόκοι δανείων κατασκευαστικής περιόδου, τα έξοδα αναδιοργανώσεως των επιχειρήσεων, η αξία κτήσεως των λογισμικών προγραμμάτων, η αναπόσβεστη αξία κατεδαφιζόμενης οικοδομής, οι δαπάνες μετεγκατάστασης της επιχείρησης. </a:t>
            </a:r>
          </a:p>
          <a:p>
            <a:pPr algn="just">
              <a:buFontTx/>
              <a:buNone/>
            </a:pPr>
            <a:r>
              <a:rPr lang="el-GR" sz="2000" dirty="0">
                <a:latin typeface="Times New Roman" pitchFamily="18" charset="0"/>
              </a:rPr>
              <a:t>	</a:t>
            </a:r>
            <a:endParaRPr lang="el-GR" sz="2000" b="1" dirty="0">
              <a:latin typeface="Times New Roman" pitchFamily="18" charset="0"/>
            </a:endParaRPr>
          </a:p>
          <a:p>
            <a:pPr>
              <a:buFontTx/>
              <a:buNone/>
            </a:pPr>
            <a:r>
              <a:rPr lang="el-GR" sz="2000" b="1" dirty="0">
                <a:latin typeface="Times New Roman" pitchFamily="18" charset="0"/>
              </a:rPr>
              <a:t>	</a:t>
            </a:r>
            <a:endParaRPr lang="en-US" sz="2000" b="1"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1442">
                                            <p:txEl>
                                              <p:pRg st="1" end="1"/>
                                            </p:txEl>
                                          </p:spTgt>
                                        </p:tgtEl>
                                        <p:attrNameLst>
                                          <p:attrName>style.visibility</p:attrName>
                                        </p:attrNameLst>
                                      </p:cBhvr>
                                      <p:to>
                                        <p:strVal val="visible"/>
                                      </p:to>
                                    </p:set>
                                    <p:anim calcmode="lin" valueType="num">
                                      <p:cBhvr additive="base">
                                        <p:cTn id="7" dur="2000" fill="hold"/>
                                        <p:tgtEl>
                                          <p:spTgt spid="61442">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1442">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3" presetClass="exit" presetSubtype="10" fill="hold" nodeType="afterEffect">
                                  <p:stCondLst>
                                    <p:cond delay="15000"/>
                                  </p:stCondLst>
                                  <p:childTnLst>
                                    <p:animEffect transition="out" filter="blinds(horizontal)">
                                      <p:cBhvr>
                                        <p:cTn id="11" dur="2000"/>
                                        <p:tgtEl>
                                          <p:spTgt spid="61442">
                                            <p:txEl>
                                              <p:pRg st="1" end="1"/>
                                            </p:txEl>
                                          </p:spTgt>
                                        </p:tgtEl>
                                      </p:cBhvr>
                                    </p:animEffect>
                                    <p:set>
                                      <p:cBhvr>
                                        <p:cTn id="12" dur="1" fill="hold">
                                          <p:stCondLst>
                                            <p:cond delay="1999"/>
                                          </p:stCondLst>
                                        </p:cTn>
                                        <p:tgtEl>
                                          <p:spTgt spid="61442">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457200" y="404813"/>
            <a:ext cx="8435975" cy="6264275"/>
          </a:xfrm>
        </p:spPr>
        <p:txBody>
          <a:bodyPr/>
          <a:lstStyle/>
          <a:p>
            <a:pPr>
              <a:lnSpc>
                <a:spcPct val="90000"/>
              </a:lnSpc>
              <a:buFontTx/>
              <a:buNone/>
            </a:pPr>
            <a:endParaRPr lang="el-GR" sz="2000" b="1" dirty="0">
              <a:latin typeface="Times New Roman" pitchFamily="18" charset="0"/>
            </a:endParaRPr>
          </a:p>
          <a:p>
            <a:pPr>
              <a:lnSpc>
                <a:spcPct val="90000"/>
              </a:lnSpc>
              <a:buFontTx/>
              <a:buNone/>
            </a:pPr>
            <a:r>
              <a:rPr lang="el-GR" sz="2000" dirty="0">
                <a:latin typeface="Times New Roman" pitchFamily="18" charset="0"/>
              </a:rPr>
              <a:t>Σύμφωνα με τις διατάξεις του Ε.Γ.Λ.Σ. τα έξοδα πολυετούς απόσβεσης</a:t>
            </a:r>
          </a:p>
          <a:p>
            <a:pPr>
              <a:lnSpc>
                <a:spcPct val="90000"/>
              </a:lnSpc>
              <a:buFontTx/>
              <a:buNone/>
            </a:pPr>
            <a:r>
              <a:rPr lang="el-GR" sz="2000" dirty="0">
                <a:latin typeface="Times New Roman" pitchFamily="18" charset="0"/>
              </a:rPr>
              <a:t>παρακολουθούνται στα λογιστικά βιβλία των επιχειρήσεων στους τριτοβάθμιους </a:t>
            </a:r>
          </a:p>
          <a:p>
            <a:pPr>
              <a:lnSpc>
                <a:spcPct val="90000"/>
              </a:lnSpc>
              <a:buFontTx/>
              <a:buNone/>
            </a:pPr>
            <a:r>
              <a:rPr lang="el-GR" sz="2000" dirty="0">
                <a:latin typeface="Times New Roman" pitchFamily="18" charset="0"/>
              </a:rPr>
              <a:t>λογαριασμούς των εξής δευτεροβάθμιων λογαριασμών:</a:t>
            </a:r>
            <a:endParaRPr lang="el-GR" sz="2000" b="1" dirty="0">
              <a:latin typeface="Times New Roman" pitchFamily="18" charset="0"/>
            </a:endParaRPr>
          </a:p>
          <a:p>
            <a:pPr>
              <a:lnSpc>
                <a:spcPct val="90000"/>
              </a:lnSpc>
              <a:buFontTx/>
              <a:buNone/>
            </a:pPr>
            <a:endParaRPr lang="el-GR" sz="2000" b="1" dirty="0">
              <a:latin typeface="Times New Roman" pitchFamily="18" charset="0"/>
            </a:endParaRPr>
          </a:p>
          <a:p>
            <a:pPr>
              <a:lnSpc>
                <a:spcPct val="90000"/>
              </a:lnSpc>
              <a:buFontTx/>
              <a:buNone/>
            </a:pPr>
            <a:r>
              <a:rPr lang="el-GR" sz="2000" b="1" dirty="0">
                <a:solidFill>
                  <a:srgbClr val="993366"/>
                </a:solidFill>
                <a:latin typeface="Times New Roman" pitchFamily="18" charset="0"/>
              </a:rPr>
              <a:t>Κωδικός 		Λογαριασμός</a:t>
            </a:r>
          </a:p>
          <a:p>
            <a:pPr>
              <a:lnSpc>
                <a:spcPct val="90000"/>
              </a:lnSpc>
              <a:buFontTx/>
              <a:buNone/>
            </a:pPr>
            <a:r>
              <a:rPr lang="el-GR" sz="2000" dirty="0">
                <a:latin typeface="Times New Roman" pitchFamily="18" charset="0"/>
              </a:rPr>
              <a:t>  16.10</a:t>
            </a:r>
            <a:r>
              <a:rPr lang="el-GR" sz="2000" b="1" dirty="0">
                <a:latin typeface="Times New Roman" pitchFamily="18" charset="0"/>
              </a:rPr>
              <a:t>              </a:t>
            </a:r>
            <a:r>
              <a:rPr lang="el-GR" sz="2000" dirty="0">
                <a:latin typeface="Times New Roman" pitchFamily="18" charset="0"/>
              </a:rPr>
              <a:t>Έξοδα ιδρύσεως και πρώτης εγκαταστάσεως</a:t>
            </a:r>
          </a:p>
          <a:p>
            <a:pPr>
              <a:lnSpc>
                <a:spcPct val="90000"/>
              </a:lnSpc>
              <a:buFontTx/>
              <a:buNone/>
            </a:pPr>
            <a:r>
              <a:rPr lang="el-GR" sz="2000" dirty="0">
                <a:latin typeface="Times New Roman" pitchFamily="18" charset="0"/>
              </a:rPr>
              <a:t>  16.11              Έξοδα ερευνών ορυχείων –μεταλλείων - λατομείων</a:t>
            </a:r>
          </a:p>
          <a:p>
            <a:pPr>
              <a:lnSpc>
                <a:spcPct val="90000"/>
              </a:lnSpc>
              <a:buFontTx/>
              <a:buNone/>
            </a:pPr>
            <a:r>
              <a:rPr lang="el-GR" sz="2000" dirty="0">
                <a:latin typeface="Times New Roman" pitchFamily="18" charset="0"/>
              </a:rPr>
              <a:t>  16.12              Έξoδα λοιπών ερευνών</a:t>
            </a:r>
          </a:p>
          <a:p>
            <a:pPr>
              <a:lnSpc>
                <a:spcPct val="90000"/>
              </a:lnSpc>
              <a:buFontTx/>
              <a:buNone/>
            </a:pPr>
            <a:r>
              <a:rPr lang="el-GR" sz="2000" dirty="0">
                <a:latin typeface="Times New Roman" pitchFamily="18" charset="0"/>
              </a:rPr>
              <a:t>  16.13              Έξοδα αυξήσεως κεφαλαίου και εκδόσεως ομολογιακών δανείων</a:t>
            </a:r>
          </a:p>
          <a:p>
            <a:pPr>
              <a:lnSpc>
                <a:spcPct val="90000"/>
              </a:lnSpc>
              <a:buFontTx/>
              <a:buNone/>
            </a:pPr>
            <a:r>
              <a:rPr lang="el-GR" sz="2000" dirty="0">
                <a:latin typeface="Times New Roman" pitchFamily="18" charset="0"/>
              </a:rPr>
              <a:t>  16.14              Έξοδα κτήσεως ακινητοποιήσεων</a:t>
            </a:r>
            <a:endParaRPr lang="en-US" sz="2000" dirty="0">
              <a:latin typeface="Times New Roman" pitchFamily="18" charset="0"/>
            </a:endParaRPr>
          </a:p>
          <a:p>
            <a:pPr>
              <a:lnSpc>
                <a:spcPct val="90000"/>
              </a:lnSpc>
              <a:buFontTx/>
              <a:buNone/>
            </a:pPr>
            <a:r>
              <a:rPr lang="el-GR" sz="2000" dirty="0">
                <a:latin typeface="Times New Roman" pitchFamily="18" charset="0"/>
              </a:rPr>
              <a:t>  16.15              Συναλλαγματικές διαφορές από πιστώσεις και δάνεια για      		            κτήσεις πάγιων στοιχείων </a:t>
            </a:r>
          </a:p>
          <a:p>
            <a:pPr>
              <a:lnSpc>
                <a:spcPct val="90000"/>
              </a:lnSpc>
              <a:buFontTx/>
              <a:buNone/>
            </a:pPr>
            <a:r>
              <a:rPr lang="el-GR" sz="2000" dirty="0">
                <a:latin typeface="Times New Roman" pitchFamily="18" charset="0"/>
              </a:rPr>
              <a:t>  16.16	           Διαφορές</a:t>
            </a:r>
            <a:r>
              <a:rPr lang="el-GR" sz="2400" dirty="0">
                <a:latin typeface="Times New Roman" pitchFamily="18" charset="0"/>
              </a:rPr>
              <a:t> </a:t>
            </a:r>
            <a:r>
              <a:rPr lang="el-GR" sz="2000" dirty="0">
                <a:latin typeface="Times New Roman" pitchFamily="18" charset="0"/>
              </a:rPr>
              <a:t>εκδόσεως και εξοφλήσεως οµολογιών</a:t>
            </a:r>
          </a:p>
          <a:p>
            <a:pPr>
              <a:lnSpc>
                <a:spcPct val="90000"/>
              </a:lnSpc>
              <a:buFontTx/>
              <a:buNone/>
            </a:pPr>
            <a:r>
              <a:rPr lang="el-GR" sz="2000" dirty="0">
                <a:latin typeface="Times New Roman" pitchFamily="18" charset="0"/>
              </a:rPr>
              <a:t>  16.17 </a:t>
            </a:r>
            <a:r>
              <a:rPr lang="el-GR" sz="2400" dirty="0">
                <a:latin typeface="Times New Roman" pitchFamily="18" charset="0"/>
              </a:rPr>
              <a:t>           </a:t>
            </a:r>
            <a:r>
              <a:rPr lang="el-GR" sz="2000" dirty="0">
                <a:latin typeface="Times New Roman" pitchFamily="18" charset="0"/>
              </a:rPr>
              <a:t>Έξοδα αναδιοργανώσεως</a:t>
            </a:r>
          </a:p>
          <a:p>
            <a:pPr>
              <a:lnSpc>
                <a:spcPct val="90000"/>
              </a:lnSpc>
              <a:buFontTx/>
              <a:buNone/>
            </a:pPr>
            <a:r>
              <a:rPr lang="el-GR" sz="2000" dirty="0">
                <a:latin typeface="Times New Roman" pitchFamily="18" charset="0"/>
              </a:rPr>
              <a:t>  16.18              Τόκοι δανείων κατασκευαστικής περιόδου</a:t>
            </a:r>
          </a:p>
          <a:p>
            <a:pPr>
              <a:lnSpc>
                <a:spcPct val="90000"/>
              </a:lnSpc>
              <a:buFontTx/>
              <a:buNone/>
            </a:pPr>
            <a:r>
              <a:rPr lang="el-GR" sz="2000" dirty="0">
                <a:latin typeface="Times New Roman" pitchFamily="18" charset="0"/>
              </a:rPr>
              <a:t>  16.19              Λοιπά έξοδα πολυετούς απόσβεσης</a:t>
            </a:r>
          </a:p>
          <a:p>
            <a:pPr>
              <a:lnSpc>
                <a:spcPct val="90000"/>
              </a:lnSpc>
              <a:buFontTx/>
              <a:buNone/>
            </a:pPr>
            <a:endParaRPr lang="el-GR" sz="2400" dirty="0">
              <a:latin typeface="Times New Roman" pitchFamily="18" charset="0"/>
            </a:endParaRPr>
          </a:p>
          <a:p>
            <a:pPr>
              <a:lnSpc>
                <a:spcPct val="90000"/>
              </a:lnSpc>
              <a:buFontTx/>
              <a:buNone/>
            </a:pPr>
            <a:endParaRPr lang="el-GR" sz="2000" dirty="0">
              <a:latin typeface="Times New Roman" pitchFamily="18" charset="0"/>
            </a:endParaRPr>
          </a:p>
          <a:p>
            <a:pPr>
              <a:lnSpc>
                <a:spcPct val="90000"/>
              </a:lnSpc>
              <a:buFontTx/>
              <a:buNone/>
            </a:pPr>
            <a:endParaRPr lang="el-GR" sz="2000" dirty="0">
              <a:latin typeface="Times New Roman" pitchFamily="18" charset="0"/>
            </a:endParaRPr>
          </a:p>
          <a:p>
            <a:pPr>
              <a:lnSpc>
                <a:spcPct val="90000"/>
              </a:lnSpc>
              <a:buFontTx/>
              <a:buNone/>
            </a:pPr>
            <a:endParaRPr lang="el-GR" sz="2000" dirty="0">
              <a:latin typeface="Times New Roman" pitchFamily="18" charset="0"/>
            </a:endParaRPr>
          </a:p>
          <a:p>
            <a:pPr>
              <a:lnSpc>
                <a:spcPct val="90000"/>
              </a:lnSpc>
              <a:buFontTx/>
              <a:buNone/>
            </a:pPr>
            <a:endParaRPr lang="el-GR" sz="2000" dirty="0">
              <a:latin typeface="Times New Roman" pitchFamily="18" charset="0"/>
            </a:endParaRPr>
          </a:p>
          <a:p>
            <a:pPr>
              <a:lnSpc>
                <a:spcPct val="90000"/>
              </a:lnSpc>
              <a:buFontTx/>
              <a:buNone/>
            </a:pPr>
            <a:endParaRPr lang="el-GR" sz="2000" dirty="0">
              <a:latin typeface="Times New Roman" pitchFamily="18" charset="0"/>
            </a:endParaRPr>
          </a:p>
          <a:p>
            <a:pPr>
              <a:lnSpc>
                <a:spcPct val="90000"/>
              </a:lnSpc>
              <a:buFontTx/>
              <a:buNone/>
            </a:pPr>
            <a:endParaRPr lang="el-GR" sz="2000" dirty="0">
              <a:latin typeface="Times New Roman" pitchFamily="18" charset="0"/>
            </a:endParaRPr>
          </a:p>
          <a:p>
            <a:pPr>
              <a:lnSpc>
                <a:spcPct val="90000"/>
              </a:lnSpc>
              <a:buFontTx/>
              <a:buNone/>
            </a:pPr>
            <a:endParaRPr lang="el-GR" sz="2000" dirty="0">
              <a:latin typeface="Times New Roman" pitchFamily="18" charset="0"/>
            </a:endParaRPr>
          </a:p>
        </p:txBody>
      </p:sp>
      <p:sp>
        <p:nvSpPr>
          <p:cNvPr id="119812" name="Line 4"/>
          <p:cNvSpPr>
            <a:spLocks noChangeShapeType="1"/>
          </p:cNvSpPr>
          <p:nvPr/>
        </p:nvSpPr>
        <p:spPr bwMode="auto">
          <a:xfrm>
            <a:off x="468313" y="2420938"/>
            <a:ext cx="8424862" cy="0"/>
          </a:xfrm>
          <a:prstGeom prst="line">
            <a:avLst/>
          </a:prstGeom>
          <a:noFill/>
          <a:ln w="9525">
            <a:solidFill>
              <a:srgbClr val="993366"/>
            </a:solidFill>
            <a:round/>
            <a:headEnd/>
            <a:tailEnd/>
          </a:ln>
          <a:effectLst/>
        </p:spPr>
        <p:txBody>
          <a:bodyPr/>
          <a:lstStyle/>
          <a:p>
            <a:endParaRPr lang="el-GR" dirty="0"/>
          </a:p>
        </p:txBody>
      </p:sp>
      <p:sp>
        <p:nvSpPr>
          <p:cNvPr id="119813" name="Line 5"/>
          <p:cNvSpPr>
            <a:spLocks noChangeShapeType="1"/>
          </p:cNvSpPr>
          <p:nvPr/>
        </p:nvSpPr>
        <p:spPr bwMode="auto">
          <a:xfrm>
            <a:off x="395536" y="2852936"/>
            <a:ext cx="8497887" cy="0"/>
          </a:xfrm>
          <a:prstGeom prst="line">
            <a:avLst/>
          </a:prstGeom>
          <a:noFill/>
          <a:ln w="9525">
            <a:solidFill>
              <a:srgbClr val="993366"/>
            </a:solidFill>
            <a:round/>
            <a:headEnd/>
            <a:tailEnd/>
          </a:ln>
          <a:effectLst/>
        </p:spPr>
        <p:txBody>
          <a:bodyPr/>
          <a:lstStyle/>
          <a:p>
            <a:endParaRPr lang="el-GR" dirty="0"/>
          </a:p>
        </p:txBody>
      </p:sp>
      <p:sp>
        <p:nvSpPr>
          <p:cNvPr id="119814" name="Line 6"/>
          <p:cNvSpPr>
            <a:spLocks noChangeShapeType="1"/>
          </p:cNvSpPr>
          <p:nvPr/>
        </p:nvSpPr>
        <p:spPr bwMode="auto">
          <a:xfrm>
            <a:off x="395536" y="3212976"/>
            <a:ext cx="8569325" cy="0"/>
          </a:xfrm>
          <a:prstGeom prst="line">
            <a:avLst/>
          </a:prstGeom>
          <a:noFill/>
          <a:ln w="9525">
            <a:solidFill>
              <a:srgbClr val="993366"/>
            </a:solidFill>
            <a:round/>
            <a:headEnd/>
            <a:tailEnd/>
          </a:ln>
          <a:effectLst/>
        </p:spPr>
        <p:txBody>
          <a:bodyPr/>
          <a:lstStyle/>
          <a:p>
            <a:endParaRPr lang="el-GR" dirty="0"/>
          </a:p>
        </p:txBody>
      </p:sp>
      <p:sp>
        <p:nvSpPr>
          <p:cNvPr id="119815" name="Line 7"/>
          <p:cNvSpPr>
            <a:spLocks noChangeShapeType="1"/>
          </p:cNvSpPr>
          <p:nvPr/>
        </p:nvSpPr>
        <p:spPr bwMode="auto">
          <a:xfrm>
            <a:off x="395536" y="3501008"/>
            <a:ext cx="8497887" cy="0"/>
          </a:xfrm>
          <a:prstGeom prst="line">
            <a:avLst/>
          </a:prstGeom>
          <a:noFill/>
          <a:ln w="9525">
            <a:solidFill>
              <a:srgbClr val="993366"/>
            </a:solidFill>
            <a:round/>
            <a:headEnd/>
            <a:tailEnd/>
          </a:ln>
          <a:effectLst/>
        </p:spPr>
        <p:txBody>
          <a:bodyPr/>
          <a:lstStyle/>
          <a:p>
            <a:endParaRPr lang="el-GR" dirty="0"/>
          </a:p>
        </p:txBody>
      </p:sp>
      <p:sp>
        <p:nvSpPr>
          <p:cNvPr id="119816" name="Line 8"/>
          <p:cNvSpPr>
            <a:spLocks noChangeShapeType="1"/>
          </p:cNvSpPr>
          <p:nvPr/>
        </p:nvSpPr>
        <p:spPr bwMode="auto">
          <a:xfrm>
            <a:off x="395536" y="3861048"/>
            <a:ext cx="8569325" cy="0"/>
          </a:xfrm>
          <a:prstGeom prst="line">
            <a:avLst/>
          </a:prstGeom>
          <a:noFill/>
          <a:ln w="9525">
            <a:solidFill>
              <a:srgbClr val="993366"/>
            </a:solidFill>
            <a:round/>
            <a:headEnd/>
            <a:tailEnd/>
          </a:ln>
          <a:effectLst/>
        </p:spPr>
        <p:txBody>
          <a:bodyPr/>
          <a:lstStyle/>
          <a:p>
            <a:endParaRPr lang="el-GR" dirty="0"/>
          </a:p>
        </p:txBody>
      </p:sp>
      <p:sp>
        <p:nvSpPr>
          <p:cNvPr id="119817" name="Line 9"/>
          <p:cNvSpPr>
            <a:spLocks noChangeShapeType="1"/>
          </p:cNvSpPr>
          <p:nvPr/>
        </p:nvSpPr>
        <p:spPr bwMode="auto">
          <a:xfrm>
            <a:off x="323528" y="4293096"/>
            <a:ext cx="8569325" cy="0"/>
          </a:xfrm>
          <a:prstGeom prst="line">
            <a:avLst/>
          </a:prstGeom>
          <a:noFill/>
          <a:ln w="9525">
            <a:solidFill>
              <a:srgbClr val="993366"/>
            </a:solidFill>
            <a:round/>
            <a:headEnd/>
            <a:tailEnd/>
          </a:ln>
          <a:effectLst/>
        </p:spPr>
        <p:txBody>
          <a:bodyPr/>
          <a:lstStyle/>
          <a:p>
            <a:endParaRPr lang="el-GR" dirty="0"/>
          </a:p>
        </p:txBody>
      </p:sp>
      <p:sp>
        <p:nvSpPr>
          <p:cNvPr id="119818" name="Line 10"/>
          <p:cNvSpPr>
            <a:spLocks noChangeShapeType="1"/>
          </p:cNvSpPr>
          <p:nvPr/>
        </p:nvSpPr>
        <p:spPr bwMode="auto">
          <a:xfrm>
            <a:off x="323528" y="4869160"/>
            <a:ext cx="8569325" cy="0"/>
          </a:xfrm>
          <a:prstGeom prst="line">
            <a:avLst/>
          </a:prstGeom>
          <a:noFill/>
          <a:ln w="9525">
            <a:solidFill>
              <a:srgbClr val="993366"/>
            </a:solidFill>
            <a:round/>
            <a:headEnd/>
            <a:tailEnd/>
          </a:ln>
          <a:effectLst/>
        </p:spPr>
        <p:txBody>
          <a:bodyPr/>
          <a:lstStyle/>
          <a:p>
            <a:endParaRPr lang="el-GR" dirty="0"/>
          </a:p>
        </p:txBody>
      </p:sp>
      <p:sp>
        <p:nvSpPr>
          <p:cNvPr id="119819" name="Line 11"/>
          <p:cNvSpPr>
            <a:spLocks noChangeShapeType="1"/>
          </p:cNvSpPr>
          <p:nvPr/>
        </p:nvSpPr>
        <p:spPr bwMode="auto">
          <a:xfrm>
            <a:off x="323528" y="5229200"/>
            <a:ext cx="8640763" cy="0"/>
          </a:xfrm>
          <a:prstGeom prst="line">
            <a:avLst/>
          </a:prstGeom>
          <a:noFill/>
          <a:ln w="9525">
            <a:solidFill>
              <a:srgbClr val="993366"/>
            </a:solidFill>
            <a:round/>
            <a:headEnd/>
            <a:tailEnd/>
          </a:ln>
          <a:effectLst/>
        </p:spPr>
        <p:txBody>
          <a:bodyPr/>
          <a:lstStyle/>
          <a:p>
            <a:endParaRPr lang="el-GR" dirty="0"/>
          </a:p>
        </p:txBody>
      </p:sp>
      <p:sp>
        <p:nvSpPr>
          <p:cNvPr id="119820" name="Line 12"/>
          <p:cNvSpPr>
            <a:spLocks noChangeShapeType="1"/>
          </p:cNvSpPr>
          <p:nvPr/>
        </p:nvSpPr>
        <p:spPr bwMode="auto">
          <a:xfrm>
            <a:off x="395536" y="5661248"/>
            <a:ext cx="8640763" cy="0"/>
          </a:xfrm>
          <a:prstGeom prst="line">
            <a:avLst/>
          </a:prstGeom>
          <a:noFill/>
          <a:ln w="9525">
            <a:solidFill>
              <a:srgbClr val="993366"/>
            </a:solidFill>
            <a:round/>
            <a:headEnd/>
            <a:tailEnd/>
          </a:ln>
          <a:effectLst/>
        </p:spPr>
        <p:txBody>
          <a:bodyPr/>
          <a:lstStyle/>
          <a:p>
            <a:endParaRPr lang="el-GR" dirty="0"/>
          </a:p>
        </p:txBody>
      </p:sp>
      <p:sp>
        <p:nvSpPr>
          <p:cNvPr id="119821" name="Line 13"/>
          <p:cNvSpPr>
            <a:spLocks noChangeShapeType="1"/>
          </p:cNvSpPr>
          <p:nvPr/>
        </p:nvSpPr>
        <p:spPr bwMode="auto">
          <a:xfrm>
            <a:off x="323850" y="6021288"/>
            <a:ext cx="8820150" cy="0"/>
          </a:xfrm>
          <a:prstGeom prst="line">
            <a:avLst/>
          </a:prstGeom>
          <a:noFill/>
          <a:ln w="9525">
            <a:solidFill>
              <a:srgbClr val="993366"/>
            </a:solidFill>
            <a:round/>
            <a:headEnd/>
            <a:tailEnd/>
          </a:ln>
          <a:effectLst/>
        </p:spPr>
        <p:txBody>
          <a:bodyPr/>
          <a:lstStyle/>
          <a:p>
            <a:endParaRPr lang="el-GR" dirty="0"/>
          </a:p>
        </p:txBody>
      </p:sp>
      <p:sp>
        <p:nvSpPr>
          <p:cNvPr id="119822" name="Line 14"/>
          <p:cNvSpPr>
            <a:spLocks noChangeShapeType="1"/>
          </p:cNvSpPr>
          <p:nvPr/>
        </p:nvSpPr>
        <p:spPr bwMode="auto">
          <a:xfrm>
            <a:off x="1835696" y="2204864"/>
            <a:ext cx="0" cy="4319588"/>
          </a:xfrm>
          <a:prstGeom prst="line">
            <a:avLst/>
          </a:prstGeom>
          <a:noFill/>
          <a:ln w="9525">
            <a:solidFill>
              <a:srgbClr val="993366"/>
            </a:solidFill>
            <a:round/>
            <a:headEnd/>
            <a:tailEnd/>
          </a:ln>
          <a:effectLst/>
        </p:spPr>
        <p:txBody>
          <a:bodyPr/>
          <a:lstStyle/>
          <a:p>
            <a:endParaRPr lang="el-GR" dirty="0"/>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9811">
                                            <p:txEl>
                                              <p:pRg st="1" end="1"/>
                                            </p:txEl>
                                          </p:spTgt>
                                        </p:tgtEl>
                                        <p:attrNameLst>
                                          <p:attrName>style.visibility</p:attrName>
                                        </p:attrNameLst>
                                      </p:cBhvr>
                                      <p:to>
                                        <p:strVal val="visible"/>
                                      </p:to>
                                    </p:set>
                                    <p:anim calcmode="lin" valueType="num">
                                      <p:cBhvr additive="base">
                                        <p:cTn id="7" dur="2000" fill="hold"/>
                                        <p:tgtEl>
                                          <p:spTgt spid="119811">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1981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9811">
                                            <p:txEl>
                                              <p:pRg st="2" end="2"/>
                                            </p:txEl>
                                          </p:spTgt>
                                        </p:tgtEl>
                                        <p:attrNameLst>
                                          <p:attrName>style.visibility</p:attrName>
                                        </p:attrNameLst>
                                      </p:cBhvr>
                                      <p:to>
                                        <p:strVal val="visible"/>
                                      </p:to>
                                    </p:set>
                                    <p:anim calcmode="lin" valueType="num">
                                      <p:cBhvr additive="base">
                                        <p:cTn id="11" dur="2000" fill="hold"/>
                                        <p:tgtEl>
                                          <p:spTgt spid="119811">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19811">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9811">
                                            <p:txEl>
                                              <p:pRg st="3" end="3"/>
                                            </p:txEl>
                                          </p:spTgt>
                                        </p:tgtEl>
                                        <p:attrNameLst>
                                          <p:attrName>style.visibility</p:attrName>
                                        </p:attrNameLst>
                                      </p:cBhvr>
                                      <p:to>
                                        <p:strVal val="visible"/>
                                      </p:to>
                                    </p:set>
                                    <p:anim calcmode="lin" valueType="num">
                                      <p:cBhvr additive="base">
                                        <p:cTn id="15" dur="2000" fill="hold"/>
                                        <p:tgtEl>
                                          <p:spTgt spid="119811">
                                            <p:txEl>
                                              <p:pRg st="3" end="3"/>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19811">
                                            <p:txEl>
                                              <p:pRg st="3" end="3"/>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19811">
                                            <p:txEl>
                                              <p:pRg st="5" end="5"/>
                                            </p:txEl>
                                          </p:spTgt>
                                        </p:tgtEl>
                                        <p:attrNameLst>
                                          <p:attrName>style.visibility</p:attrName>
                                        </p:attrNameLst>
                                      </p:cBhvr>
                                      <p:to>
                                        <p:strVal val="visible"/>
                                      </p:to>
                                    </p:set>
                                    <p:animEffect transition="in" filter="fade">
                                      <p:cBhvr>
                                        <p:cTn id="20" dur="2000"/>
                                        <p:tgtEl>
                                          <p:spTgt spid="119811">
                                            <p:txEl>
                                              <p:pRg st="5" end="5"/>
                                            </p:txEl>
                                          </p:spTgt>
                                        </p:tgtEl>
                                      </p:cBhvr>
                                    </p:animEffect>
                                  </p:childTnLst>
                                </p:cTn>
                              </p:par>
                            </p:childTnLst>
                          </p:cTn>
                        </p:par>
                        <p:par>
                          <p:cTn id="21" fill="hold">
                            <p:stCondLst>
                              <p:cond delay="4000"/>
                            </p:stCondLst>
                            <p:childTnLst>
                              <p:par>
                                <p:cTn id="22" presetID="18" presetClass="entr" presetSubtype="12" fill="hold" grpId="0" nodeType="afterEffect">
                                  <p:stCondLst>
                                    <p:cond delay="0"/>
                                  </p:stCondLst>
                                  <p:childTnLst>
                                    <p:set>
                                      <p:cBhvr>
                                        <p:cTn id="23" dur="1" fill="hold">
                                          <p:stCondLst>
                                            <p:cond delay="0"/>
                                          </p:stCondLst>
                                        </p:cTn>
                                        <p:tgtEl>
                                          <p:spTgt spid="119812"/>
                                        </p:tgtEl>
                                        <p:attrNameLst>
                                          <p:attrName>style.visibility</p:attrName>
                                        </p:attrNameLst>
                                      </p:cBhvr>
                                      <p:to>
                                        <p:strVal val="visible"/>
                                      </p:to>
                                    </p:set>
                                    <p:animEffect transition="in" filter="strips(downLeft)">
                                      <p:cBhvr>
                                        <p:cTn id="24" dur="2000"/>
                                        <p:tgtEl>
                                          <p:spTgt spid="119812"/>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119813"/>
                                        </p:tgtEl>
                                        <p:attrNameLst>
                                          <p:attrName>style.visibility</p:attrName>
                                        </p:attrNameLst>
                                      </p:cBhvr>
                                      <p:to>
                                        <p:strVal val="visible"/>
                                      </p:to>
                                    </p:set>
                                    <p:animEffect transition="in" filter="strips(downLeft)">
                                      <p:cBhvr>
                                        <p:cTn id="27" dur="2000"/>
                                        <p:tgtEl>
                                          <p:spTgt spid="119813"/>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119814"/>
                                        </p:tgtEl>
                                        <p:attrNameLst>
                                          <p:attrName>style.visibility</p:attrName>
                                        </p:attrNameLst>
                                      </p:cBhvr>
                                      <p:to>
                                        <p:strVal val="visible"/>
                                      </p:to>
                                    </p:set>
                                    <p:animEffect transition="in" filter="strips(downLeft)">
                                      <p:cBhvr>
                                        <p:cTn id="30" dur="2000"/>
                                        <p:tgtEl>
                                          <p:spTgt spid="119814"/>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119815"/>
                                        </p:tgtEl>
                                        <p:attrNameLst>
                                          <p:attrName>style.visibility</p:attrName>
                                        </p:attrNameLst>
                                      </p:cBhvr>
                                      <p:to>
                                        <p:strVal val="visible"/>
                                      </p:to>
                                    </p:set>
                                    <p:animEffect transition="in" filter="strips(downLeft)">
                                      <p:cBhvr>
                                        <p:cTn id="33" dur="2000"/>
                                        <p:tgtEl>
                                          <p:spTgt spid="119815"/>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19816"/>
                                        </p:tgtEl>
                                        <p:attrNameLst>
                                          <p:attrName>style.visibility</p:attrName>
                                        </p:attrNameLst>
                                      </p:cBhvr>
                                      <p:to>
                                        <p:strVal val="visible"/>
                                      </p:to>
                                    </p:set>
                                    <p:animEffect transition="in" filter="strips(downLeft)">
                                      <p:cBhvr>
                                        <p:cTn id="36" dur="2000"/>
                                        <p:tgtEl>
                                          <p:spTgt spid="119816"/>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119817"/>
                                        </p:tgtEl>
                                        <p:attrNameLst>
                                          <p:attrName>style.visibility</p:attrName>
                                        </p:attrNameLst>
                                      </p:cBhvr>
                                      <p:to>
                                        <p:strVal val="visible"/>
                                      </p:to>
                                    </p:set>
                                    <p:animEffect transition="in" filter="strips(downLeft)">
                                      <p:cBhvr>
                                        <p:cTn id="39" dur="2000"/>
                                        <p:tgtEl>
                                          <p:spTgt spid="119817"/>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119818"/>
                                        </p:tgtEl>
                                        <p:attrNameLst>
                                          <p:attrName>style.visibility</p:attrName>
                                        </p:attrNameLst>
                                      </p:cBhvr>
                                      <p:to>
                                        <p:strVal val="visible"/>
                                      </p:to>
                                    </p:set>
                                    <p:animEffect transition="in" filter="strips(downLeft)">
                                      <p:cBhvr>
                                        <p:cTn id="42" dur="2000"/>
                                        <p:tgtEl>
                                          <p:spTgt spid="119818"/>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119819"/>
                                        </p:tgtEl>
                                        <p:attrNameLst>
                                          <p:attrName>style.visibility</p:attrName>
                                        </p:attrNameLst>
                                      </p:cBhvr>
                                      <p:to>
                                        <p:strVal val="visible"/>
                                      </p:to>
                                    </p:set>
                                    <p:animEffect transition="in" filter="strips(downLeft)">
                                      <p:cBhvr>
                                        <p:cTn id="45" dur="2000"/>
                                        <p:tgtEl>
                                          <p:spTgt spid="119819"/>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119820"/>
                                        </p:tgtEl>
                                        <p:attrNameLst>
                                          <p:attrName>style.visibility</p:attrName>
                                        </p:attrNameLst>
                                      </p:cBhvr>
                                      <p:to>
                                        <p:strVal val="visible"/>
                                      </p:to>
                                    </p:set>
                                    <p:animEffect transition="in" filter="strips(downLeft)">
                                      <p:cBhvr>
                                        <p:cTn id="48" dur="2000"/>
                                        <p:tgtEl>
                                          <p:spTgt spid="119820"/>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119821"/>
                                        </p:tgtEl>
                                        <p:attrNameLst>
                                          <p:attrName>style.visibility</p:attrName>
                                        </p:attrNameLst>
                                      </p:cBhvr>
                                      <p:to>
                                        <p:strVal val="visible"/>
                                      </p:to>
                                    </p:set>
                                    <p:animEffect transition="in" filter="strips(downLeft)">
                                      <p:cBhvr>
                                        <p:cTn id="51" dur="2000"/>
                                        <p:tgtEl>
                                          <p:spTgt spid="119821"/>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119822"/>
                                        </p:tgtEl>
                                        <p:attrNameLst>
                                          <p:attrName>style.visibility</p:attrName>
                                        </p:attrNameLst>
                                      </p:cBhvr>
                                      <p:to>
                                        <p:strVal val="visible"/>
                                      </p:to>
                                    </p:set>
                                    <p:animEffect transition="in" filter="strips(downLeft)">
                                      <p:cBhvr>
                                        <p:cTn id="54" dur="2000"/>
                                        <p:tgtEl>
                                          <p:spTgt spid="119822"/>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119811">
                                            <p:txEl>
                                              <p:pRg st="6" end="6"/>
                                            </p:txEl>
                                          </p:spTgt>
                                        </p:tgtEl>
                                        <p:attrNameLst>
                                          <p:attrName>style.visibility</p:attrName>
                                        </p:attrNameLst>
                                      </p:cBhvr>
                                      <p:to>
                                        <p:strVal val="visible"/>
                                      </p:to>
                                    </p:set>
                                    <p:animEffect transition="in" filter="fade">
                                      <p:cBhvr>
                                        <p:cTn id="58" dur="2000"/>
                                        <p:tgtEl>
                                          <p:spTgt spid="119811">
                                            <p:txEl>
                                              <p:pRg st="6" end="6"/>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19811">
                                            <p:txEl>
                                              <p:pRg st="7" end="7"/>
                                            </p:txEl>
                                          </p:spTgt>
                                        </p:tgtEl>
                                        <p:attrNameLst>
                                          <p:attrName>style.visibility</p:attrName>
                                        </p:attrNameLst>
                                      </p:cBhvr>
                                      <p:to>
                                        <p:strVal val="visible"/>
                                      </p:to>
                                    </p:set>
                                    <p:animEffect transition="in" filter="fade">
                                      <p:cBhvr>
                                        <p:cTn id="61" dur="2000"/>
                                        <p:tgtEl>
                                          <p:spTgt spid="119811">
                                            <p:txEl>
                                              <p:pRg st="7" end="7"/>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19811">
                                            <p:txEl>
                                              <p:pRg st="8" end="8"/>
                                            </p:txEl>
                                          </p:spTgt>
                                        </p:tgtEl>
                                        <p:attrNameLst>
                                          <p:attrName>style.visibility</p:attrName>
                                        </p:attrNameLst>
                                      </p:cBhvr>
                                      <p:to>
                                        <p:strVal val="visible"/>
                                      </p:to>
                                    </p:set>
                                    <p:animEffect transition="in" filter="fade">
                                      <p:cBhvr>
                                        <p:cTn id="64" dur="2000"/>
                                        <p:tgtEl>
                                          <p:spTgt spid="119811">
                                            <p:txEl>
                                              <p:pRg st="8" end="8"/>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19811">
                                            <p:txEl>
                                              <p:pRg st="9" end="9"/>
                                            </p:txEl>
                                          </p:spTgt>
                                        </p:tgtEl>
                                        <p:attrNameLst>
                                          <p:attrName>style.visibility</p:attrName>
                                        </p:attrNameLst>
                                      </p:cBhvr>
                                      <p:to>
                                        <p:strVal val="visible"/>
                                      </p:to>
                                    </p:set>
                                    <p:animEffect transition="in" filter="fade">
                                      <p:cBhvr>
                                        <p:cTn id="67" dur="2000"/>
                                        <p:tgtEl>
                                          <p:spTgt spid="119811">
                                            <p:txEl>
                                              <p:pRg st="9" end="9"/>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19811">
                                            <p:txEl>
                                              <p:pRg st="10" end="10"/>
                                            </p:txEl>
                                          </p:spTgt>
                                        </p:tgtEl>
                                        <p:attrNameLst>
                                          <p:attrName>style.visibility</p:attrName>
                                        </p:attrNameLst>
                                      </p:cBhvr>
                                      <p:to>
                                        <p:strVal val="visible"/>
                                      </p:to>
                                    </p:set>
                                    <p:animEffect transition="in" filter="fade">
                                      <p:cBhvr>
                                        <p:cTn id="70" dur="2000"/>
                                        <p:tgtEl>
                                          <p:spTgt spid="119811">
                                            <p:txEl>
                                              <p:pRg st="10" end="10"/>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119811">
                                            <p:txEl>
                                              <p:pRg st="11" end="11"/>
                                            </p:txEl>
                                          </p:spTgt>
                                        </p:tgtEl>
                                        <p:attrNameLst>
                                          <p:attrName>style.visibility</p:attrName>
                                        </p:attrNameLst>
                                      </p:cBhvr>
                                      <p:to>
                                        <p:strVal val="visible"/>
                                      </p:to>
                                    </p:set>
                                    <p:animEffect transition="in" filter="fade">
                                      <p:cBhvr>
                                        <p:cTn id="73" dur="2000"/>
                                        <p:tgtEl>
                                          <p:spTgt spid="119811">
                                            <p:txEl>
                                              <p:pRg st="11" end="11"/>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119811">
                                            <p:txEl>
                                              <p:pRg st="12" end="12"/>
                                            </p:txEl>
                                          </p:spTgt>
                                        </p:tgtEl>
                                        <p:attrNameLst>
                                          <p:attrName>style.visibility</p:attrName>
                                        </p:attrNameLst>
                                      </p:cBhvr>
                                      <p:to>
                                        <p:strVal val="visible"/>
                                      </p:to>
                                    </p:set>
                                    <p:animEffect transition="in" filter="fade">
                                      <p:cBhvr>
                                        <p:cTn id="76" dur="2000"/>
                                        <p:tgtEl>
                                          <p:spTgt spid="119811">
                                            <p:txEl>
                                              <p:pRg st="12" end="12"/>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119811">
                                            <p:txEl>
                                              <p:pRg st="13" end="13"/>
                                            </p:txEl>
                                          </p:spTgt>
                                        </p:tgtEl>
                                        <p:attrNameLst>
                                          <p:attrName>style.visibility</p:attrName>
                                        </p:attrNameLst>
                                      </p:cBhvr>
                                      <p:to>
                                        <p:strVal val="visible"/>
                                      </p:to>
                                    </p:set>
                                    <p:animEffect transition="in" filter="fade">
                                      <p:cBhvr>
                                        <p:cTn id="79" dur="2000"/>
                                        <p:tgtEl>
                                          <p:spTgt spid="119811">
                                            <p:txEl>
                                              <p:pRg st="13" end="13"/>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119811">
                                            <p:txEl>
                                              <p:pRg st="14" end="14"/>
                                            </p:txEl>
                                          </p:spTgt>
                                        </p:tgtEl>
                                        <p:attrNameLst>
                                          <p:attrName>style.visibility</p:attrName>
                                        </p:attrNameLst>
                                      </p:cBhvr>
                                      <p:to>
                                        <p:strVal val="visible"/>
                                      </p:to>
                                    </p:set>
                                    <p:animEffect transition="in" filter="fade">
                                      <p:cBhvr>
                                        <p:cTn id="82" dur="2000"/>
                                        <p:tgtEl>
                                          <p:spTgt spid="119811">
                                            <p:txEl>
                                              <p:pRg st="14" end="14"/>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119811">
                                            <p:txEl>
                                              <p:pRg st="15" end="15"/>
                                            </p:txEl>
                                          </p:spTgt>
                                        </p:tgtEl>
                                        <p:attrNameLst>
                                          <p:attrName>style.visibility</p:attrName>
                                        </p:attrNameLst>
                                      </p:cBhvr>
                                      <p:to>
                                        <p:strVal val="visible"/>
                                      </p:to>
                                    </p:set>
                                    <p:animEffect transition="in" filter="fade">
                                      <p:cBhvr>
                                        <p:cTn id="85" dur="2000"/>
                                        <p:tgtEl>
                                          <p:spTgt spid="119811">
                                            <p:txEl>
                                              <p:pRg st="15" end="15"/>
                                            </p:txEl>
                                          </p:spTgt>
                                        </p:tgtEl>
                                      </p:cBhvr>
                                    </p:animEffect>
                                  </p:childTnLst>
                                </p:cTn>
                              </p:par>
                            </p:childTnLst>
                          </p:cTn>
                        </p:par>
                        <p:par>
                          <p:cTn id="86" fill="hold">
                            <p:stCondLst>
                              <p:cond delay="8000"/>
                            </p:stCondLst>
                            <p:childTnLst>
                              <p:par>
                                <p:cTn id="87" presetID="3" presetClass="exit" presetSubtype="10" fill="hold" nodeType="afterEffect">
                                  <p:stCondLst>
                                    <p:cond delay="15000"/>
                                  </p:stCondLst>
                                  <p:childTnLst>
                                    <p:animEffect transition="out" filter="blinds(horizontal)">
                                      <p:cBhvr>
                                        <p:cTn id="88" dur="2000"/>
                                        <p:tgtEl>
                                          <p:spTgt spid="119811">
                                            <p:txEl>
                                              <p:pRg st="1" end="1"/>
                                            </p:txEl>
                                          </p:spTgt>
                                        </p:tgtEl>
                                      </p:cBhvr>
                                    </p:animEffect>
                                    <p:set>
                                      <p:cBhvr>
                                        <p:cTn id="89" dur="1" fill="hold">
                                          <p:stCondLst>
                                            <p:cond delay="1999"/>
                                          </p:stCondLst>
                                        </p:cTn>
                                        <p:tgtEl>
                                          <p:spTgt spid="119811">
                                            <p:txEl>
                                              <p:pRg st="1" end="1"/>
                                            </p:txEl>
                                          </p:spTgt>
                                        </p:tgtEl>
                                        <p:attrNameLst>
                                          <p:attrName>style.visibility</p:attrName>
                                        </p:attrNameLst>
                                      </p:cBhvr>
                                      <p:to>
                                        <p:strVal val="hidden"/>
                                      </p:to>
                                    </p:set>
                                  </p:childTnLst>
                                </p:cTn>
                              </p:par>
                            </p:childTnLst>
                          </p:cTn>
                        </p:par>
                        <p:par>
                          <p:cTn id="90" fill="hold">
                            <p:stCondLst>
                              <p:cond delay="25000"/>
                            </p:stCondLst>
                            <p:childTnLst>
                              <p:par>
                                <p:cTn id="91" presetID="3" presetClass="exit" presetSubtype="10" fill="hold" nodeType="afterEffect">
                                  <p:stCondLst>
                                    <p:cond delay="0"/>
                                  </p:stCondLst>
                                  <p:childTnLst>
                                    <p:animEffect transition="out" filter="blinds(horizontal)">
                                      <p:cBhvr>
                                        <p:cTn id="92" dur="2000"/>
                                        <p:tgtEl>
                                          <p:spTgt spid="119811">
                                            <p:txEl>
                                              <p:pRg st="2" end="2"/>
                                            </p:txEl>
                                          </p:spTgt>
                                        </p:tgtEl>
                                      </p:cBhvr>
                                    </p:animEffect>
                                    <p:set>
                                      <p:cBhvr>
                                        <p:cTn id="93" dur="1" fill="hold">
                                          <p:stCondLst>
                                            <p:cond delay="1999"/>
                                          </p:stCondLst>
                                        </p:cTn>
                                        <p:tgtEl>
                                          <p:spTgt spid="119811">
                                            <p:txEl>
                                              <p:pRg st="2" end="2"/>
                                            </p:txEl>
                                          </p:spTgt>
                                        </p:tgtEl>
                                        <p:attrNameLst>
                                          <p:attrName>style.visibility</p:attrName>
                                        </p:attrNameLst>
                                      </p:cBhvr>
                                      <p:to>
                                        <p:strVal val="hidden"/>
                                      </p:to>
                                    </p:set>
                                  </p:childTnLst>
                                </p:cTn>
                              </p:par>
                            </p:childTnLst>
                          </p:cTn>
                        </p:par>
                        <p:par>
                          <p:cTn id="94" fill="hold">
                            <p:stCondLst>
                              <p:cond delay="27000"/>
                            </p:stCondLst>
                            <p:childTnLst>
                              <p:par>
                                <p:cTn id="95" presetID="3" presetClass="exit" presetSubtype="10" fill="hold" nodeType="afterEffect">
                                  <p:stCondLst>
                                    <p:cond delay="0"/>
                                  </p:stCondLst>
                                  <p:childTnLst>
                                    <p:animEffect transition="out" filter="blinds(horizontal)">
                                      <p:cBhvr>
                                        <p:cTn id="96" dur="2000"/>
                                        <p:tgtEl>
                                          <p:spTgt spid="119811">
                                            <p:txEl>
                                              <p:pRg st="3" end="3"/>
                                            </p:txEl>
                                          </p:spTgt>
                                        </p:tgtEl>
                                      </p:cBhvr>
                                    </p:animEffect>
                                    <p:set>
                                      <p:cBhvr>
                                        <p:cTn id="97" dur="1" fill="hold">
                                          <p:stCondLst>
                                            <p:cond delay="1999"/>
                                          </p:stCondLst>
                                        </p:cTn>
                                        <p:tgtEl>
                                          <p:spTgt spid="119811">
                                            <p:txEl>
                                              <p:pRg st="3" end="3"/>
                                            </p:txEl>
                                          </p:spTgt>
                                        </p:tgtEl>
                                        <p:attrNameLst>
                                          <p:attrName>style.visibility</p:attrName>
                                        </p:attrNameLst>
                                      </p:cBhvr>
                                      <p:to>
                                        <p:strVal val="hidden"/>
                                      </p:to>
                                    </p:set>
                                  </p:childTnLst>
                                </p:cTn>
                              </p:par>
                            </p:childTnLst>
                          </p:cTn>
                        </p:par>
                        <p:par>
                          <p:cTn id="98" fill="hold">
                            <p:stCondLst>
                              <p:cond delay="29000"/>
                            </p:stCondLst>
                            <p:childTnLst>
                              <p:par>
                                <p:cTn id="99" presetID="3" presetClass="exit" presetSubtype="10" fill="hold" nodeType="afterEffect">
                                  <p:stCondLst>
                                    <p:cond delay="0"/>
                                  </p:stCondLst>
                                  <p:childTnLst>
                                    <p:animEffect transition="out" filter="blinds(horizontal)">
                                      <p:cBhvr>
                                        <p:cTn id="100" dur="2000"/>
                                        <p:tgtEl>
                                          <p:spTgt spid="119811">
                                            <p:txEl>
                                              <p:pRg st="5" end="5"/>
                                            </p:txEl>
                                          </p:spTgt>
                                        </p:tgtEl>
                                      </p:cBhvr>
                                    </p:animEffect>
                                    <p:set>
                                      <p:cBhvr>
                                        <p:cTn id="101" dur="1" fill="hold">
                                          <p:stCondLst>
                                            <p:cond delay="1999"/>
                                          </p:stCondLst>
                                        </p:cTn>
                                        <p:tgtEl>
                                          <p:spTgt spid="119811">
                                            <p:txEl>
                                              <p:pRg st="5" end="5"/>
                                            </p:txEl>
                                          </p:spTgt>
                                        </p:tgtEl>
                                        <p:attrNameLst>
                                          <p:attrName>style.visibility</p:attrName>
                                        </p:attrNameLst>
                                      </p:cBhvr>
                                      <p:to>
                                        <p:strVal val="hidden"/>
                                      </p:to>
                                    </p:set>
                                  </p:childTnLst>
                                </p:cTn>
                              </p:par>
                            </p:childTnLst>
                          </p:cTn>
                        </p:par>
                        <p:par>
                          <p:cTn id="102" fill="hold">
                            <p:stCondLst>
                              <p:cond delay="31000"/>
                            </p:stCondLst>
                            <p:childTnLst>
                              <p:par>
                                <p:cTn id="103" presetID="4" presetClass="exit" presetSubtype="16" fill="hold" grpId="1" nodeType="afterEffect">
                                  <p:stCondLst>
                                    <p:cond delay="0"/>
                                  </p:stCondLst>
                                  <p:childTnLst>
                                    <p:animEffect transition="out" filter="box(in)">
                                      <p:cBhvr>
                                        <p:cTn id="104" dur="2000"/>
                                        <p:tgtEl>
                                          <p:spTgt spid="119812"/>
                                        </p:tgtEl>
                                      </p:cBhvr>
                                    </p:animEffect>
                                    <p:set>
                                      <p:cBhvr>
                                        <p:cTn id="105" dur="1" fill="hold">
                                          <p:stCondLst>
                                            <p:cond delay="1999"/>
                                          </p:stCondLst>
                                        </p:cTn>
                                        <p:tgtEl>
                                          <p:spTgt spid="119812"/>
                                        </p:tgtEl>
                                        <p:attrNameLst>
                                          <p:attrName>style.visibility</p:attrName>
                                        </p:attrNameLst>
                                      </p:cBhvr>
                                      <p:to>
                                        <p:strVal val="hidden"/>
                                      </p:to>
                                    </p:set>
                                  </p:childTnLst>
                                </p:cTn>
                              </p:par>
                              <p:par>
                                <p:cTn id="106" presetID="4" presetClass="exit" presetSubtype="16" fill="hold" grpId="1" nodeType="withEffect">
                                  <p:stCondLst>
                                    <p:cond delay="0"/>
                                  </p:stCondLst>
                                  <p:childTnLst>
                                    <p:animEffect transition="out" filter="box(in)">
                                      <p:cBhvr>
                                        <p:cTn id="107" dur="2000"/>
                                        <p:tgtEl>
                                          <p:spTgt spid="119813"/>
                                        </p:tgtEl>
                                      </p:cBhvr>
                                    </p:animEffect>
                                    <p:set>
                                      <p:cBhvr>
                                        <p:cTn id="108" dur="1" fill="hold">
                                          <p:stCondLst>
                                            <p:cond delay="1999"/>
                                          </p:stCondLst>
                                        </p:cTn>
                                        <p:tgtEl>
                                          <p:spTgt spid="119813"/>
                                        </p:tgtEl>
                                        <p:attrNameLst>
                                          <p:attrName>style.visibility</p:attrName>
                                        </p:attrNameLst>
                                      </p:cBhvr>
                                      <p:to>
                                        <p:strVal val="hidden"/>
                                      </p:to>
                                    </p:set>
                                  </p:childTnLst>
                                </p:cTn>
                              </p:par>
                              <p:par>
                                <p:cTn id="109" presetID="4" presetClass="exit" presetSubtype="16" fill="hold" grpId="1" nodeType="withEffect">
                                  <p:stCondLst>
                                    <p:cond delay="0"/>
                                  </p:stCondLst>
                                  <p:childTnLst>
                                    <p:animEffect transition="out" filter="box(in)">
                                      <p:cBhvr>
                                        <p:cTn id="110" dur="2000"/>
                                        <p:tgtEl>
                                          <p:spTgt spid="119814"/>
                                        </p:tgtEl>
                                      </p:cBhvr>
                                    </p:animEffect>
                                    <p:set>
                                      <p:cBhvr>
                                        <p:cTn id="111" dur="1" fill="hold">
                                          <p:stCondLst>
                                            <p:cond delay="1999"/>
                                          </p:stCondLst>
                                        </p:cTn>
                                        <p:tgtEl>
                                          <p:spTgt spid="119814"/>
                                        </p:tgtEl>
                                        <p:attrNameLst>
                                          <p:attrName>style.visibility</p:attrName>
                                        </p:attrNameLst>
                                      </p:cBhvr>
                                      <p:to>
                                        <p:strVal val="hidden"/>
                                      </p:to>
                                    </p:set>
                                  </p:childTnLst>
                                </p:cTn>
                              </p:par>
                              <p:par>
                                <p:cTn id="112" presetID="4" presetClass="exit" presetSubtype="16" fill="hold" grpId="1" nodeType="withEffect">
                                  <p:stCondLst>
                                    <p:cond delay="0"/>
                                  </p:stCondLst>
                                  <p:childTnLst>
                                    <p:animEffect transition="out" filter="box(in)">
                                      <p:cBhvr>
                                        <p:cTn id="113" dur="2000"/>
                                        <p:tgtEl>
                                          <p:spTgt spid="119815"/>
                                        </p:tgtEl>
                                      </p:cBhvr>
                                    </p:animEffect>
                                    <p:set>
                                      <p:cBhvr>
                                        <p:cTn id="114" dur="1" fill="hold">
                                          <p:stCondLst>
                                            <p:cond delay="1999"/>
                                          </p:stCondLst>
                                        </p:cTn>
                                        <p:tgtEl>
                                          <p:spTgt spid="119815"/>
                                        </p:tgtEl>
                                        <p:attrNameLst>
                                          <p:attrName>style.visibility</p:attrName>
                                        </p:attrNameLst>
                                      </p:cBhvr>
                                      <p:to>
                                        <p:strVal val="hidden"/>
                                      </p:to>
                                    </p:set>
                                  </p:childTnLst>
                                </p:cTn>
                              </p:par>
                              <p:par>
                                <p:cTn id="115" presetID="4" presetClass="exit" presetSubtype="16" fill="hold" grpId="1" nodeType="withEffect">
                                  <p:stCondLst>
                                    <p:cond delay="0"/>
                                  </p:stCondLst>
                                  <p:childTnLst>
                                    <p:animEffect transition="out" filter="box(in)">
                                      <p:cBhvr>
                                        <p:cTn id="116" dur="2000"/>
                                        <p:tgtEl>
                                          <p:spTgt spid="119816"/>
                                        </p:tgtEl>
                                      </p:cBhvr>
                                    </p:animEffect>
                                    <p:set>
                                      <p:cBhvr>
                                        <p:cTn id="117" dur="1" fill="hold">
                                          <p:stCondLst>
                                            <p:cond delay="1999"/>
                                          </p:stCondLst>
                                        </p:cTn>
                                        <p:tgtEl>
                                          <p:spTgt spid="119816"/>
                                        </p:tgtEl>
                                        <p:attrNameLst>
                                          <p:attrName>style.visibility</p:attrName>
                                        </p:attrNameLst>
                                      </p:cBhvr>
                                      <p:to>
                                        <p:strVal val="hidden"/>
                                      </p:to>
                                    </p:set>
                                  </p:childTnLst>
                                </p:cTn>
                              </p:par>
                              <p:par>
                                <p:cTn id="118" presetID="4" presetClass="exit" presetSubtype="16" fill="hold" grpId="1" nodeType="withEffect">
                                  <p:stCondLst>
                                    <p:cond delay="0"/>
                                  </p:stCondLst>
                                  <p:childTnLst>
                                    <p:animEffect transition="out" filter="box(in)">
                                      <p:cBhvr>
                                        <p:cTn id="119" dur="500"/>
                                        <p:tgtEl>
                                          <p:spTgt spid="119817"/>
                                        </p:tgtEl>
                                      </p:cBhvr>
                                    </p:animEffect>
                                    <p:set>
                                      <p:cBhvr>
                                        <p:cTn id="120" dur="1" fill="hold">
                                          <p:stCondLst>
                                            <p:cond delay="499"/>
                                          </p:stCondLst>
                                        </p:cTn>
                                        <p:tgtEl>
                                          <p:spTgt spid="119817"/>
                                        </p:tgtEl>
                                        <p:attrNameLst>
                                          <p:attrName>style.visibility</p:attrName>
                                        </p:attrNameLst>
                                      </p:cBhvr>
                                      <p:to>
                                        <p:strVal val="hidden"/>
                                      </p:to>
                                    </p:set>
                                  </p:childTnLst>
                                </p:cTn>
                              </p:par>
                              <p:par>
                                <p:cTn id="121" presetID="4" presetClass="exit" presetSubtype="16" fill="hold" grpId="1" nodeType="withEffect">
                                  <p:stCondLst>
                                    <p:cond delay="0"/>
                                  </p:stCondLst>
                                  <p:childTnLst>
                                    <p:animEffect transition="out" filter="box(in)">
                                      <p:cBhvr>
                                        <p:cTn id="122" dur="500"/>
                                        <p:tgtEl>
                                          <p:spTgt spid="119818"/>
                                        </p:tgtEl>
                                      </p:cBhvr>
                                    </p:animEffect>
                                    <p:set>
                                      <p:cBhvr>
                                        <p:cTn id="123" dur="1" fill="hold">
                                          <p:stCondLst>
                                            <p:cond delay="499"/>
                                          </p:stCondLst>
                                        </p:cTn>
                                        <p:tgtEl>
                                          <p:spTgt spid="119818"/>
                                        </p:tgtEl>
                                        <p:attrNameLst>
                                          <p:attrName>style.visibility</p:attrName>
                                        </p:attrNameLst>
                                      </p:cBhvr>
                                      <p:to>
                                        <p:strVal val="hidden"/>
                                      </p:to>
                                    </p:set>
                                  </p:childTnLst>
                                </p:cTn>
                              </p:par>
                              <p:par>
                                <p:cTn id="124" presetID="4" presetClass="exit" presetSubtype="16" fill="hold" grpId="1" nodeType="withEffect">
                                  <p:stCondLst>
                                    <p:cond delay="0"/>
                                  </p:stCondLst>
                                  <p:childTnLst>
                                    <p:animEffect transition="out" filter="box(in)">
                                      <p:cBhvr>
                                        <p:cTn id="125" dur="500"/>
                                        <p:tgtEl>
                                          <p:spTgt spid="119819"/>
                                        </p:tgtEl>
                                      </p:cBhvr>
                                    </p:animEffect>
                                    <p:set>
                                      <p:cBhvr>
                                        <p:cTn id="126" dur="1" fill="hold">
                                          <p:stCondLst>
                                            <p:cond delay="499"/>
                                          </p:stCondLst>
                                        </p:cTn>
                                        <p:tgtEl>
                                          <p:spTgt spid="119819"/>
                                        </p:tgtEl>
                                        <p:attrNameLst>
                                          <p:attrName>style.visibility</p:attrName>
                                        </p:attrNameLst>
                                      </p:cBhvr>
                                      <p:to>
                                        <p:strVal val="hidden"/>
                                      </p:to>
                                    </p:set>
                                  </p:childTnLst>
                                </p:cTn>
                              </p:par>
                              <p:par>
                                <p:cTn id="127" presetID="4" presetClass="exit" presetSubtype="16" fill="hold" grpId="1" nodeType="withEffect">
                                  <p:stCondLst>
                                    <p:cond delay="0"/>
                                  </p:stCondLst>
                                  <p:childTnLst>
                                    <p:animEffect transition="out" filter="box(in)">
                                      <p:cBhvr>
                                        <p:cTn id="128" dur="500"/>
                                        <p:tgtEl>
                                          <p:spTgt spid="119820"/>
                                        </p:tgtEl>
                                      </p:cBhvr>
                                    </p:animEffect>
                                    <p:set>
                                      <p:cBhvr>
                                        <p:cTn id="129" dur="1" fill="hold">
                                          <p:stCondLst>
                                            <p:cond delay="499"/>
                                          </p:stCondLst>
                                        </p:cTn>
                                        <p:tgtEl>
                                          <p:spTgt spid="119820"/>
                                        </p:tgtEl>
                                        <p:attrNameLst>
                                          <p:attrName>style.visibility</p:attrName>
                                        </p:attrNameLst>
                                      </p:cBhvr>
                                      <p:to>
                                        <p:strVal val="hidden"/>
                                      </p:to>
                                    </p:set>
                                  </p:childTnLst>
                                </p:cTn>
                              </p:par>
                              <p:par>
                                <p:cTn id="130" presetID="4" presetClass="exit" presetSubtype="16" fill="hold" grpId="1" nodeType="withEffect">
                                  <p:stCondLst>
                                    <p:cond delay="0"/>
                                  </p:stCondLst>
                                  <p:childTnLst>
                                    <p:animEffect transition="out" filter="box(in)">
                                      <p:cBhvr>
                                        <p:cTn id="131" dur="500"/>
                                        <p:tgtEl>
                                          <p:spTgt spid="119821"/>
                                        </p:tgtEl>
                                      </p:cBhvr>
                                    </p:animEffect>
                                    <p:set>
                                      <p:cBhvr>
                                        <p:cTn id="132" dur="1" fill="hold">
                                          <p:stCondLst>
                                            <p:cond delay="499"/>
                                          </p:stCondLst>
                                        </p:cTn>
                                        <p:tgtEl>
                                          <p:spTgt spid="119821"/>
                                        </p:tgtEl>
                                        <p:attrNameLst>
                                          <p:attrName>style.visibility</p:attrName>
                                        </p:attrNameLst>
                                      </p:cBhvr>
                                      <p:to>
                                        <p:strVal val="hidden"/>
                                      </p:to>
                                    </p:set>
                                  </p:childTnLst>
                                </p:cTn>
                              </p:par>
                              <p:par>
                                <p:cTn id="133" presetID="4" presetClass="exit" presetSubtype="16" fill="hold" grpId="1" nodeType="withEffect">
                                  <p:stCondLst>
                                    <p:cond delay="0"/>
                                  </p:stCondLst>
                                  <p:childTnLst>
                                    <p:animEffect transition="out" filter="box(in)">
                                      <p:cBhvr>
                                        <p:cTn id="134" dur="500"/>
                                        <p:tgtEl>
                                          <p:spTgt spid="119822"/>
                                        </p:tgtEl>
                                      </p:cBhvr>
                                    </p:animEffect>
                                    <p:set>
                                      <p:cBhvr>
                                        <p:cTn id="135" dur="1" fill="hold">
                                          <p:stCondLst>
                                            <p:cond delay="499"/>
                                          </p:stCondLst>
                                        </p:cTn>
                                        <p:tgtEl>
                                          <p:spTgt spid="119822"/>
                                        </p:tgtEl>
                                        <p:attrNameLst>
                                          <p:attrName>style.visibility</p:attrName>
                                        </p:attrNameLst>
                                      </p:cBhvr>
                                      <p:to>
                                        <p:strVal val="hidden"/>
                                      </p:to>
                                    </p:set>
                                  </p:childTnLst>
                                </p:cTn>
                              </p:par>
                            </p:childTnLst>
                          </p:cTn>
                        </p:par>
                        <p:par>
                          <p:cTn id="136" fill="hold">
                            <p:stCondLst>
                              <p:cond delay="33000"/>
                            </p:stCondLst>
                            <p:childTnLst>
                              <p:par>
                                <p:cTn id="137" presetID="3" presetClass="exit" presetSubtype="10" fill="hold" nodeType="afterEffect">
                                  <p:stCondLst>
                                    <p:cond delay="0"/>
                                  </p:stCondLst>
                                  <p:childTnLst>
                                    <p:animEffect transition="out" filter="blinds(horizontal)">
                                      <p:cBhvr>
                                        <p:cTn id="138" dur="2000"/>
                                        <p:tgtEl>
                                          <p:spTgt spid="119811">
                                            <p:txEl>
                                              <p:pRg st="6" end="6"/>
                                            </p:txEl>
                                          </p:spTgt>
                                        </p:tgtEl>
                                      </p:cBhvr>
                                    </p:animEffect>
                                    <p:set>
                                      <p:cBhvr>
                                        <p:cTn id="139" dur="1" fill="hold">
                                          <p:stCondLst>
                                            <p:cond delay="1999"/>
                                          </p:stCondLst>
                                        </p:cTn>
                                        <p:tgtEl>
                                          <p:spTgt spid="119811">
                                            <p:txEl>
                                              <p:pRg st="6" end="6"/>
                                            </p:txEl>
                                          </p:spTgt>
                                        </p:tgtEl>
                                        <p:attrNameLst>
                                          <p:attrName>style.visibility</p:attrName>
                                        </p:attrNameLst>
                                      </p:cBhvr>
                                      <p:to>
                                        <p:strVal val="hidden"/>
                                      </p:to>
                                    </p:set>
                                  </p:childTnLst>
                                </p:cTn>
                              </p:par>
                              <p:par>
                                <p:cTn id="140" presetID="3" presetClass="exit" presetSubtype="10" fill="hold" nodeType="withEffect">
                                  <p:stCondLst>
                                    <p:cond delay="0"/>
                                  </p:stCondLst>
                                  <p:childTnLst>
                                    <p:animEffect transition="out" filter="blinds(horizontal)">
                                      <p:cBhvr>
                                        <p:cTn id="141" dur="2000"/>
                                        <p:tgtEl>
                                          <p:spTgt spid="119811">
                                            <p:txEl>
                                              <p:pRg st="7" end="7"/>
                                            </p:txEl>
                                          </p:spTgt>
                                        </p:tgtEl>
                                      </p:cBhvr>
                                    </p:animEffect>
                                    <p:set>
                                      <p:cBhvr>
                                        <p:cTn id="142" dur="1" fill="hold">
                                          <p:stCondLst>
                                            <p:cond delay="1999"/>
                                          </p:stCondLst>
                                        </p:cTn>
                                        <p:tgtEl>
                                          <p:spTgt spid="119811">
                                            <p:txEl>
                                              <p:pRg st="7" end="7"/>
                                            </p:txEl>
                                          </p:spTgt>
                                        </p:tgtEl>
                                        <p:attrNameLst>
                                          <p:attrName>style.visibility</p:attrName>
                                        </p:attrNameLst>
                                      </p:cBhvr>
                                      <p:to>
                                        <p:strVal val="hidden"/>
                                      </p:to>
                                    </p:set>
                                  </p:childTnLst>
                                </p:cTn>
                              </p:par>
                              <p:par>
                                <p:cTn id="143" presetID="3" presetClass="exit" presetSubtype="10" fill="hold" nodeType="withEffect">
                                  <p:stCondLst>
                                    <p:cond delay="0"/>
                                  </p:stCondLst>
                                  <p:childTnLst>
                                    <p:animEffect transition="out" filter="blinds(horizontal)">
                                      <p:cBhvr>
                                        <p:cTn id="144" dur="2000"/>
                                        <p:tgtEl>
                                          <p:spTgt spid="119811">
                                            <p:txEl>
                                              <p:pRg st="8" end="8"/>
                                            </p:txEl>
                                          </p:spTgt>
                                        </p:tgtEl>
                                      </p:cBhvr>
                                    </p:animEffect>
                                    <p:set>
                                      <p:cBhvr>
                                        <p:cTn id="145" dur="1" fill="hold">
                                          <p:stCondLst>
                                            <p:cond delay="1999"/>
                                          </p:stCondLst>
                                        </p:cTn>
                                        <p:tgtEl>
                                          <p:spTgt spid="119811">
                                            <p:txEl>
                                              <p:pRg st="8" end="8"/>
                                            </p:txEl>
                                          </p:spTgt>
                                        </p:tgtEl>
                                        <p:attrNameLst>
                                          <p:attrName>style.visibility</p:attrName>
                                        </p:attrNameLst>
                                      </p:cBhvr>
                                      <p:to>
                                        <p:strVal val="hidden"/>
                                      </p:to>
                                    </p:set>
                                  </p:childTnLst>
                                </p:cTn>
                              </p:par>
                              <p:par>
                                <p:cTn id="146" presetID="3" presetClass="exit" presetSubtype="10" fill="hold" nodeType="withEffect">
                                  <p:stCondLst>
                                    <p:cond delay="0"/>
                                  </p:stCondLst>
                                  <p:childTnLst>
                                    <p:animEffect transition="out" filter="blinds(horizontal)">
                                      <p:cBhvr>
                                        <p:cTn id="147" dur="2000"/>
                                        <p:tgtEl>
                                          <p:spTgt spid="119811">
                                            <p:txEl>
                                              <p:pRg st="9" end="9"/>
                                            </p:txEl>
                                          </p:spTgt>
                                        </p:tgtEl>
                                      </p:cBhvr>
                                    </p:animEffect>
                                    <p:set>
                                      <p:cBhvr>
                                        <p:cTn id="148" dur="1" fill="hold">
                                          <p:stCondLst>
                                            <p:cond delay="1999"/>
                                          </p:stCondLst>
                                        </p:cTn>
                                        <p:tgtEl>
                                          <p:spTgt spid="119811">
                                            <p:txEl>
                                              <p:pRg st="9" end="9"/>
                                            </p:txEl>
                                          </p:spTgt>
                                        </p:tgtEl>
                                        <p:attrNameLst>
                                          <p:attrName>style.visibility</p:attrName>
                                        </p:attrNameLst>
                                      </p:cBhvr>
                                      <p:to>
                                        <p:strVal val="hidden"/>
                                      </p:to>
                                    </p:set>
                                  </p:childTnLst>
                                </p:cTn>
                              </p:par>
                              <p:par>
                                <p:cTn id="149" presetID="3" presetClass="exit" presetSubtype="10" fill="hold" nodeType="withEffect">
                                  <p:stCondLst>
                                    <p:cond delay="0"/>
                                  </p:stCondLst>
                                  <p:childTnLst>
                                    <p:animEffect transition="out" filter="blinds(horizontal)">
                                      <p:cBhvr>
                                        <p:cTn id="150" dur="2000"/>
                                        <p:tgtEl>
                                          <p:spTgt spid="119811">
                                            <p:txEl>
                                              <p:pRg st="10" end="10"/>
                                            </p:txEl>
                                          </p:spTgt>
                                        </p:tgtEl>
                                      </p:cBhvr>
                                    </p:animEffect>
                                    <p:set>
                                      <p:cBhvr>
                                        <p:cTn id="151" dur="1" fill="hold">
                                          <p:stCondLst>
                                            <p:cond delay="1999"/>
                                          </p:stCondLst>
                                        </p:cTn>
                                        <p:tgtEl>
                                          <p:spTgt spid="119811">
                                            <p:txEl>
                                              <p:pRg st="10" end="10"/>
                                            </p:txEl>
                                          </p:spTgt>
                                        </p:tgtEl>
                                        <p:attrNameLst>
                                          <p:attrName>style.visibility</p:attrName>
                                        </p:attrNameLst>
                                      </p:cBhvr>
                                      <p:to>
                                        <p:strVal val="hidden"/>
                                      </p:to>
                                    </p:set>
                                  </p:childTnLst>
                                </p:cTn>
                              </p:par>
                              <p:par>
                                <p:cTn id="152" presetID="3" presetClass="exit" presetSubtype="10" fill="hold" nodeType="withEffect">
                                  <p:stCondLst>
                                    <p:cond delay="0"/>
                                  </p:stCondLst>
                                  <p:childTnLst>
                                    <p:animEffect transition="out" filter="blinds(horizontal)">
                                      <p:cBhvr>
                                        <p:cTn id="153" dur="2000"/>
                                        <p:tgtEl>
                                          <p:spTgt spid="119811">
                                            <p:txEl>
                                              <p:pRg st="11" end="11"/>
                                            </p:txEl>
                                          </p:spTgt>
                                        </p:tgtEl>
                                      </p:cBhvr>
                                    </p:animEffect>
                                    <p:set>
                                      <p:cBhvr>
                                        <p:cTn id="154" dur="1" fill="hold">
                                          <p:stCondLst>
                                            <p:cond delay="1999"/>
                                          </p:stCondLst>
                                        </p:cTn>
                                        <p:tgtEl>
                                          <p:spTgt spid="119811">
                                            <p:txEl>
                                              <p:pRg st="11" end="11"/>
                                            </p:txEl>
                                          </p:spTgt>
                                        </p:tgtEl>
                                        <p:attrNameLst>
                                          <p:attrName>style.visibility</p:attrName>
                                        </p:attrNameLst>
                                      </p:cBhvr>
                                      <p:to>
                                        <p:strVal val="hidden"/>
                                      </p:to>
                                    </p:set>
                                  </p:childTnLst>
                                </p:cTn>
                              </p:par>
                              <p:par>
                                <p:cTn id="155" presetID="3" presetClass="exit" presetSubtype="10" fill="hold" nodeType="withEffect">
                                  <p:stCondLst>
                                    <p:cond delay="0"/>
                                  </p:stCondLst>
                                  <p:childTnLst>
                                    <p:animEffect transition="out" filter="blinds(horizontal)">
                                      <p:cBhvr>
                                        <p:cTn id="156" dur="2000"/>
                                        <p:tgtEl>
                                          <p:spTgt spid="119811">
                                            <p:txEl>
                                              <p:pRg st="12" end="12"/>
                                            </p:txEl>
                                          </p:spTgt>
                                        </p:tgtEl>
                                      </p:cBhvr>
                                    </p:animEffect>
                                    <p:set>
                                      <p:cBhvr>
                                        <p:cTn id="157" dur="1" fill="hold">
                                          <p:stCondLst>
                                            <p:cond delay="1999"/>
                                          </p:stCondLst>
                                        </p:cTn>
                                        <p:tgtEl>
                                          <p:spTgt spid="119811">
                                            <p:txEl>
                                              <p:pRg st="12" end="12"/>
                                            </p:txEl>
                                          </p:spTgt>
                                        </p:tgtEl>
                                        <p:attrNameLst>
                                          <p:attrName>style.visibility</p:attrName>
                                        </p:attrNameLst>
                                      </p:cBhvr>
                                      <p:to>
                                        <p:strVal val="hidden"/>
                                      </p:to>
                                    </p:set>
                                  </p:childTnLst>
                                </p:cTn>
                              </p:par>
                              <p:par>
                                <p:cTn id="158" presetID="3" presetClass="exit" presetSubtype="10" fill="hold" nodeType="withEffect">
                                  <p:stCondLst>
                                    <p:cond delay="0"/>
                                  </p:stCondLst>
                                  <p:childTnLst>
                                    <p:animEffect transition="out" filter="blinds(horizontal)">
                                      <p:cBhvr>
                                        <p:cTn id="159" dur="2000"/>
                                        <p:tgtEl>
                                          <p:spTgt spid="119811">
                                            <p:txEl>
                                              <p:pRg st="13" end="13"/>
                                            </p:txEl>
                                          </p:spTgt>
                                        </p:tgtEl>
                                      </p:cBhvr>
                                    </p:animEffect>
                                    <p:set>
                                      <p:cBhvr>
                                        <p:cTn id="160" dur="1" fill="hold">
                                          <p:stCondLst>
                                            <p:cond delay="1999"/>
                                          </p:stCondLst>
                                        </p:cTn>
                                        <p:tgtEl>
                                          <p:spTgt spid="119811">
                                            <p:txEl>
                                              <p:pRg st="13" end="13"/>
                                            </p:txEl>
                                          </p:spTgt>
                                        </p:tgtEl>
                                        <p:attrNameLst>
                                          <p:attrName>style.visibility</p:attrName>
                                        </p:attrNameLst>
                                      </p:cBhvr>
                                      <p:to>
                                        <p:strVal val="hidden"/>
                                      </p:to>
                                    </p:set>
                                  </p:childTnLst>
                                </p:cTn>
                              </p:par>
                              <p:par>
                                <p:cTn id="161" presetID="3" presetClass="exit" presetSubtype="10" fill="hold" nodeType="withEffect">
                                  <p:stCondLst>
                                    <p:cond delay="0"/>
                                  </p:stCondLst>
                                  <p:childTnLst>
                                    <p:animEffect transition="out" filter="blinds(horizontal)">
                                      <p:cBhvr>
                                        <p:cTn id="162" dur="2000"/>
                                        <p:tgtEl>
                                          <p:spTgt spid="119811">
                                            <p:txEl>
                                              <p:pRg st="14" end="14"/>
                                            </p:txEl>
                                          </p:spTgt>
                                        </p:tgtEl>
                                      </p:cBhvr>
                                    </p:animEffect>
                                    <p:set>
                                      <p:cBhvr>
                                        <p:cTn id="163" dur="1" fill="hold">
                                          <p:stCondLst>
                                            <p:cond delay="1999"/>
                                          </p:stCondLst>
                                        </p:cTn>
                                        <p:tgtEl>
                                          <p:spTgt spid="119811">
                                            <p:txEl>
                                              <p:pRg st="14" end="14"/>
                                            </p:txEl>
                                          </p:spTgt>
                                        </p:tgtEl>
                                        <p:attrNameLst>
                                          <p:attrName>style.visibility</p:attrName>
                                        </p:attrNameLst>
                                      </p:cBhvr>
                                      <p:to>
                                        <p:strVal val="hidden"/>
                                      </p:to>
                                    </p:set>
                                  </p:childTnLst>
                                </p:cTn>
                              </p:par>
                              <p:par>
                                <p:cTn id="164" presetID="3" presetClass="exit" presetSubtype="10" fill="hold" nodeType="withEffect">
                                  <p:stCondLst>
                                    <p:cond delay="0"/>
                                  </p:stCondLst>
                                  <p:childTnLst>
                                    <p:animEffect transition="out" filter="blinds(horizontal)">
                                      <p:cBhvr>
                                        <p:cTn id="165" dur="2000"/>
                                        <p:tgtEl>
                                          <p:spTgt spid="119811">
                                            <p:txEl>
                                              <p:pRg st="15" end="15"/>
                                            </p:txEl>
                                          </p:spTgt>
                                        </p:tgtEl>
                                      </p:cBhvr>
                                    </p:animEffect>
                                    <p:set>
                                      <p:cBhvr>
                                        <p:cTn id="166" dur="1" fill="hold">
                                          <p:stCondLst>
                                            <p:cond delay="1999"/>
                                          </p:stCondLst>
                                        </p:cTn>
                                        <p:tgtEl>
                                          <p:spTgt spid="119811">
                                            <p:txEl>
                                              <p:pRg st="15" end="1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animBg="1"/>
      <p:bldP spid="119812" grpId="1" animBg="1"/>
      <p:bldP spid="119813" grpId="0" animBg="1"/>
      <p:bldP spid="119813" grpId="1" animBg="1"/>
      <p:bldP spid="119814" grpId="0" animBg="1"/>
      <p:bldP spid="119814" grpId="1" animBg="1"/>
      <p:bldP spid="119815" grpId="0" animBg="1"/>
      <p:bldP spid="119815" grpId="1" animBg="1"/>
      <p:bldP spid="119816" grpId="0" animBg="1"/>
      <p:bldP spid="119816" grpId="1" animBg="1"/>
      <p:bldP spid="119817" grpId="0" animBg="1"/>
      <p:bldP spid="119817" grpId="1" animBg="1"/>
      <p:bldP spid="119818" grpId="0" animBg="1"/>
      <p:bldP spid="119818" grpId="1" animBg="1"/>
      <p:bldP spid="119819" grpId="0" animBg="1"/>
      <p:bldP spid="119819" grpId="1" animBg="1"/>
      <p:bldP spid="119820" grpId="0" animBg="1"/>
      <p:bldP spid="119820" grpId="1" animBg="1"/>
      <p:bldP spid="119821" grpId="0" animBg="1"/>
      <p:bldP spid="119821" grpId="1" animBg="1"/>
      <p:bldP spid="119822" grpId="0" animBg="1"/>
      <p:bldP spid="119822" grpId="1" animBg="1"/>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0" y="0"/>
            <a:ext cx="9144000" cy="6858000"/>
          </a:xfrm>
        </p:spPr>
        <p:txBody>
          <a:bodyPr>
            <a:normAutofit lnSpcReduction="10000"/>
          </a:bodyPr>
          <a:lstStyle/>
          <a:p>
            <a:pPr marL="990600" lvl="1" indent="-533400">
              <a:lnSpc>
                <a:spcPct val="90000"/>
              </a:lnSpc>
              <a:buFontTx/>
              <a:buNone/>
            </a:pPr>
            <a:endParaRPr lang="en-US" sz="2000" i="1" dirty="0">
              <a:latin typeface="Times New Roman" pitchFamily="18" charset="0"/>
            </a:endParaRPr>
          </a:p>
          <a:p>
            <a:pPr marL="609600" indent="-609600" algn="just">
              <a:lnSpc>
                <a:spcPct val="90000"/>
              </a:lnSpc>
              <a:buFontTx/>
              <a:buNone/>
            </a:pPr>
            <a:r>
              <a:rPr lang="el-GR" sz="2000" dirty="0">
                <a:latin typeface="Times New Roman" pitchFamily="18" charset="0"/>
              </a:rPr>
              <a:t>         Τα έξοδα πολυετούς αποσβέσεως αποσβένονται είτε εφάπαξ σε µια χρήση κατά την οποία πραγµατοποιήθηκαν είτε τµηµατικά και ισόποσα σε περισσότερες χρήσεις αλλά όχι πέραν της πενταετίας. Ειδικά τα έξοδα ιδρύσεως και πρώτης εγκαταστάσεως αρχίζουν να αποσβένονται από τη χρήση που αρχίζει η παραγωγική λειτουργία.</a:t>
            </a:r>
          </a:p>
          <a:p>
            <a:pPr marL="609600" indent="-609600" algn="just">
              <a:lnSpc>
                <a:spcPct val="90000"/>
              </a:lnSpc>
              <a:buFontTx/>
              <a:buNone/>
            </a:pPr>
            <a:endParaRPr lang="el-GR" sz="2000" dirty="0">
              <a:latin typeface="Times New Roman" pitchFamily="18" charset="0"/>
            </a:endParaRPr>
          </a:p>
          <a:p>
            <a:pPr marL="609600" indent="-609600" algn="just">
              <a:lnSpc>
                <a:spcPct val="90000"/>
              </a:lnSpc>
              <a:buFontTx/>
              <a:buNone/>
            </a:pPr>
            <a:r>
              <a:rPr lang="el-GR" sz="2000" dirty="0">
                <a:latin typeface="Times New Roman" pitchFamily="18" charset="0"/>
              </a:rPr>
              <a:t>	</a:t>
            </a:r>
            <a:r>
              <a:rPr lang="el-GR" sz="2400" b="1" u="sng" dirty="0">
                <a:solidFill>
                  <a:srgbClr val="C00000"/>
                </a:solidFill>
                <a:latin typeface="Times New Roman" pitchFamily="18" charset="0"/>
              </a:rPr>
              <a:t>Πληροφορίες στο προσάρτημα για τα έξοδα πολυετούς απόσβεσης</a:t>
            </a:r>
            <a:r>
              <a:rPr lang="el-GR" sz="2000" b="1" u="sng" dirty="0">
                <a:solidFill>
                  <a:srgbClr val="C00000"/>
                </a:solidFill>
                <a:latin typeface="Times New Roman" pitchFamily="18" charset="0"/>
              </a:rPr>
              <a:t> </a:t>
            </a:r>
          </a:p>
          <a:p>
            <a:pPr marL="609600" indent="-609600" algn="just">
              <a:lnSpc>
                <a:spcPct val="90000"/>
              </a:lnSpc>
              <a:buFontTx/>
              <a:buNone/>
            </a:pPr>
            <a:r>
              <a:rPr lang="el-GR" sz="2000" dirty="0">
                <a:latin typeface="Times New Roman" pitchFamily="18" charset="0"/>
              </a:rPr>
              <a:t>	Οι πληροφορίες που παρέχονται με το προσάρτημα των οικονομικών καταστάσεων σχετικά με τα εμφανιζόμενα στον ισολογισμό έξοδα πολυετούς απόσβεσης είναι και οι εξής:</a:t>
            </a:r>
          </a:p>
          <a:p>
            <a:pPr marL="609600" indent="-609600" algn="just">
              <a:lnSpc>
                <a:spcPct val="90000"/>
              </a:lnSpc>
              <a:buFontTx/>
              <a:buNone/>
            </a:pPr>
            <a:r>
              <a:rPr lang="el-GR" sz="2000" dirty="0">
                <a:latin typeface="Times New Roman" pitchFamily="18" charset="0"/>
              </a:rPr>
              <a:t>         </a:t>
            </a:r>
            <a:r>
              <a:rPr lang="el-GR" sz="2000" u="sng" dirty="0">
                <a:latin typeface="Times New Roman" pitchFamily="18" charset="0"/>
              </a:rPr>
              <a:t>Ανάλυση και επεξήγηση:</a:t>
            </a:r>
            <a:r>
              <a:rPr lang="el-GR" sz="2000" dirty="0">
                <a:latin typeface="Times New Roman" pitchFamily="18" charset="0"/>
              </a:rPr>
              <a:t> </a:t>
            </a:r>
          </a:p>
          <a:p>
            <a:pPr marL="609600" indent="-609600" algn="just">
              <a:lnSpc>
                <a:spcPct val="90000"/>
              </a:lnSpc>
              <a:buFontTx/>
              <a:buNone/>
            </a:pPr>
            <a:r>
              <a:rPr lang="el-GR" sz="2000" dirty="0">
                <a:latin typeface="Times New Roman" pitchFamily="18" charset="0"/>
              </a:rPr>
              <a:t>	α)   Εξόδων πολυετούς απόσβεσης </a:t>
            </a:r>
          </a:p>
          <a:p>
            <a:pPr marL="609600" indent="-609600" algn="just">
              <a:lnSpc>
                <a:spcPct val="9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Των εξόδων πολυετούς απόσβεσης που αφορούν τη χρήση </a:t>
            </a:r>
          </a:p>
          <a:p>
            <a:pPr marL="609600" indent="-609600" algn="just">
              <a:lnSpc>
                <a:spcPct val="90000"/>
              </a:lnSpc>
              <a:buFontTx/>
              <a:buNone/>
            </a:pPr>
            <a:r>
              <a:rPr lang="el-GR" sz="2000" dirty="0">
                <a:latin typeface="Times New Roman" pitchFamily="18" charset="0"/>
              </a:rPr>
              <a:t>	</a:t>
            </a:r>
            <a:r>
              <a:rPr lang="el-GR" sz="2000" dirty="0">
                <a:latin typeface="Times New Roman" pitchFamily="18" charset="0"/>
                <a:cs typeface="Times New Roman" pitchFamily="18" charset="0"/>
              </a:rPr>
              <a:t>•</a:t>
            </a:r>
            <a:r>
              <a:rPr lang="el-GR" sz="2000" dirty="0">
                <a:latin typeface="Times New Roman" pitchFamily="18" charset="0"/>
              </a:rPr>
              <a:t> Των συναλλαγματικών διαφορών από πιστώσεις και δάνεια για κτήσεις </a:t>
            </a:r>
          </a:p>
          <a:p>
            <a:pPr marL="609600" indent="-609600" algn="just">
              <a:lnSpc>
                <a:spcPct val="90000"/>
              </a:lnSpc>
              <a:buFontTx/>
              <a:buNone/>
            </a:pPr>
            <a:r>
              <a:rPr lang="el-GR" sz="2000" dirty="0">
                <a:latin typeface="Times New Roman" pitchFamily="18" charset="0"/>
              </a:rPr>
              <a:t>	   παγίων περιουσιακών στοιχείων</a:t>
            </a:r>
          </a:p>
          <a:p>
            <a:pPr marL="609600" indent="-609600" algn="just">
              <a:lnSpc>
                <a:spcPct val="90000"/>
              </a:lnSpc>
              <a:buFontTx/>
              <a:buNone/>
            </a:pPr>
            <a:r>
              <a:rPr lang="el-GR" sz="2000" dirty="0">
                <a:latin typeface="Times New Roman" pitchFamily="18" charset="0"/>
              </a:rPr>
              <a:t>	β)    Ασώματων ακινητοποιήσεων: </a:t>
            </a:r>
          </a:p>
          <a:p>
            <a:pPr marL="609600" indent="-609600" algn="just">
              <a:lnSpc>
                <a:spcPct val="9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Των εξόδων ερευνών και αναπτύξεως </a:t>
            </a:r>
          </a:p>
          <a:p>
            <a:pPr marL="609600" indent="-609600" algn="just">
              <a:lnSpc>
                <a:spcPct val="90000"/>
              </a:lnSpc>
              <a:buFontTx/>
              <a:buNone/>
            </a:pPr>
            <a:r>
              <a:rPr lang="el-GR" sz="2000" dirty="0">
                <a:latin typeface="Times New Roman" pitchFamily="18" charset="0"/>
              </a:rPr>
              <a:t>	</a:t>
            </a:r>
            <a:r>
              <a:rPr lang="el-GR" sz="2000" dirty="0">
                <a:latin typeface="Times New Roman" pitchFamily="18" charset="0"/>
                <a:cs typeface="Times New Roman" pitchFamily="18" charset="0"/>
              </a:rPr>
              <a:t>•</a:t>
            </a:r>
            <a:r>
              <a:rPr lang="el-GR" sz="2000" dirty="0">
                <a:latin typeface="Times New Roman" pitchFamily="18" charset="0"/>
              </a:rPr>
              <a:t> Των παραχωρήσεων και των δικαιωμάτων βιομηχανικής ιδιοκτησίας </a:t>
            </a:r>
          </a:p>
          <a:p>
            <a:pPr marL="609600" indent="-609600" algn="just">
              <a:lnSpc>
                <a:spcPct val="90000"/>
              </a:lnSpc>
              <a:buFontTx/>
              <a:buNone/>
            </a:pPr>
            <a:r>
              <a:rPr lang="el-GR" sz="2000" dirty="0">
                <a:latin typeface="Times New Roman" pitchFamily="18" charset="0"/>
              </a:rPr>
              <a:t>	</a:t>
            </a:r>
            <a:r>
              <a:rPr lang="el-GR" sz="2000" dirty="0">
                <a:latin typeface="Times New Roman" pitchFamily="18" charset="0"/>
                <a:cs typeface="Times New Roman" pitchFamily="18" charset="0"/>
              </a:rPr>
              <a:t>• </a:t>
            </a:r>
            <a:r>
              <a:rPr lang="el-GR" sz="2000" dirty="0">
                <a:latin typeface="Times New Roman" pitchFamily="18" charset="0"/>
              </a:rPr>
              <a:t>Της υπεραξίας της επιχειρήσεως (Goodwill)</a:t>
            </a:r>
            <a:r>
              <a:rPr lang="el-GR" sz="2000" dirty="0"/>
              <a:t> </a:t>
            </a:r>
            <a:endParaRPr lang="en-US" sz="2000" dirty="0"/>
          </a:p>
          <a:p>
            <a:pPr marL="609600" indent="-609600" algn="just">
              <a:lnSpc>
                <a:spcPct val="90000"/>
              </a:lnSpc>
              <a:buFontTx/>
              <a:buNone/>
            </a:pPr>
            <a:endParaRPr lang="en-US" sz="2000" dirty="0">
              <a:latin typeface="Times New Roman"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0418">
                                            <p:txEl>
                                              <p:pRg st="1" end="1"/>
                                            </p:txEl>
                                          </p:spTgt>
                                        </p:tgtEl>
                                        <p:attrNameLst>
                                          <p:attrName>style.visibility</p:attrName>
                                        </p:attrNameLst>
                                      </p:cBhvr>
                                      <p:to>
                                        <p:strVal val="visible"/>
                                      </p:to>
                                    </p:set>
                                    <p:anim calcmode="lin" valueType="num">
                                      <p:cBhvr additive="base">
                                        <p:cTn id="7" dur="2000" fill="hold"/>
                                        <p:tgtEl>
                                          <p:spTgt spid="60418">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0418">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3" presetClass="exit" presetSubtype="10" fill="hold" nodeType="afterEffect">
                                  <p:stCondLst>
                                    <p:cond delay="5000"/>
                                  </p:stCondLst>
                                  <p:childTnLst>
                                    <p:animEffect transition="out" filter="blinds(horizontal)">
                                      <p:cBhvr>
                                        <p:cTn id="11" dur="2000"/>
                                        <p:tgtEl>
                                          <p:spTgt spid="60418">
                                            <p:txEl>
                                              <p:pRg st="1" end="1"/>
                                            </p:txEl>
                                          </p:spTgt>
                                        </p:tgtEl>
                                      </p:cBhvr>
                                    </p:animEffect>
                                    <p:set>
                                      <p:cBhvr>
                                        <p:cTn id="12" dur="1" fill="hold">
                                          <p:stCondLst>
                                            <p:cond delay="1999"/>
                                          </p:stCondLst>
                                        </p:cTn>
                                        <p:tgtEl>
                                          <p:spTgt spid="60418">
                                            <p:txEl>
                                              <p:pRg st="1" end="1"/>
                                            </p:txEl>
                                          </p:spTgt>
                                        </p:tgtEl>
                                        <p:attrNameLst>
                                          <p:attrName>style.visibility</p:attrName>
                                        </p:attrNameLst>
                                      </p:cBhvr>
                                      <p:to>
                                        <p:strVal val="hidden"/>
                                      </p:to>
                                    </p:set>
                                  </p:childTnLst>
                                </p:cTn>
                              </p:par>
                            </p:childTnLst>
                          </p:cTn>
                        </p:par>
                        <p:par>
                          <p:cTn id="13" fill="hold">
                            <p:stCondLst>
                              <p:cond delay="9000"/>
                            </p:stCondLst>
                            <p:childTnLst>
                              <p:par>
                                <p:cTn id="14" presetID="53" presetClass="entr" presetSubtype="0" fill="hold" nodeType="afterEffect">
                                  <p:stCondLst>
                                    <p:cond delay="0"/>
                                  </p:stCondLst>
                                  <p:childTnLst>
                                    <p:set>
                                      <p:cBhvr>
                                        <p:cTn id="15" dur="1" fill="hold">
                                          <p:stCondLst>
                                            <p:cond delay="0"/>
                                          </p:stCondLst>
                                        </p:cTn>
                                        <p:tgtEl>
                                          <p:spTgt spid="60418">
                                            <p:txEl>
                                              <p:pRg st="3" end="3"/>
                                            </p:txEl>
                                          </p:spTgt>
                                        </p:tgtEl>
                                        <p:attrNameLst>
                                          <p:attrName>style.visibility</p:attrName>
                                        </p:attrNameLst>
                                      </p:cBhvr>
                                      <p:to>
                                        <p:strVal val="visible"/>
                                      </p:to>
                                    </p:set>
                                    <p:anim calcmode="lin" valueType="num">
                                      <p:cBhvr>
                                        <p:cTn id="16" dur="2000" fill="hold"/>
                                        <p:tgtEl>
                                          <p:spTgt spid="60418">
                                            <p:txEl>
                                              <p:pRg st="3" end="3"/>
                                            </p:txEl>
                                          </p:spTgt>
                                        </p:tgtEl>
                                        <p:attrNameLst>
                                          <p:attrName>ppt_w</p:attrName>
                                        </p:attrNameLst>
                                      </p:cBhvr>
                                      <p:tavLst>
                                        <p:tav tm="0">
                                          <p:val>
                                            <p:fltVal val="0"/>
                                          </p:val>
                                        </p:tav>
                                        <p:tav tm="100000">
                                          <p:val>
                                            <p:strVal val="#ppt_w"/>
                                          </p:val>
                                        </p:tav>
                                      </p:tavLst>
                                    </p:anim>
                                    <p:anim calcmode="lin" valueType="num">
                                      <p:cBhvr>
                                        <p:cTn id="17" dur="2000" fill="hold"/>
                                        <p:tgtEl>
                                          <p:spTgt spid="60418">
                                            <p:txEl>
                                              <p:pRg st="3" end="3"/>
                                            </p:txEl>
                                          </p:spTgt>
                                        </p:tgtEl>
                                        <p:attrNameLst>
                                          <p:attrName>ppt_h</p:attrName>
                                        </p:attrNameLst>
                                      </p:cBhvr>
                                      <p:tavLst>
                                        <p:tav tm="0">
                                          <p:val>
                                            <p:fltVal val="0"/>
                                          </p:val>
                                        </p:tav>
                                        <p:tav tm="100000">
                                          <p:val>
                                            <p:strVal val="#ppt_h"/>
                                          </p:val>
                                        </p:tav>
                                      </p:tavLst>
                                    </p:anim>
                                    <p:animEffect transition="in" filter="fade">
                                      <p:cBhvr>
                                        <p:cTn id="18" dur="2000"/>
                                        <p:tgtEl>
                                          <p:spTgt spid="60418">
                                            <p:txEl>
                                              <p:pRg st="3" end="3"/>
                                            </p:txEl>
                                          </p:spTgt>
                                        </p:tgtEl>
                                      </p:cBhvr>
                                    </p:animEffect>
                                  </p:childTnLst>
                                </p:cTn>
                              </p:par>
                            </p:childTnLst>
                          </p:cTn>
                        </p:par>
                        <p:par>
                          <p:cTn id="19" fill="hold">
                            <p:stCondLst>
                              <p:cond delay="11000"/>
                            </p:stCondLst>
                            <p:childTnLst>
                              <p:par>
                                <p:cTn id="20" presetID="2" presetClass="entr" presetSubtype="4" fill="hold" nodeType="afterEffect">
                                  <p:stCondLst>
                                    <p:cond delay="2000"/>
                                  </p:stCondLst>
                                  <p:childTnLst>
                                    <p:set>
                                      <p:cBhvr>
                                        <p:cTn id="21" dur="1" fill="hold">
                                          <p:stCondLst>
                                            <p:cond delay="0"/>
                                          </p:stCondLst>
                                        </p:cTn>
                                        <p:tgtEl>
                                          <p:spTgt spid="60418">
                                            <p:txEl>
                                              <p:pRg st="4" end="4"/>
                                            </p:txEl>
                                          </p:spTgt>
                                        </p:tgtEl>
                                        <p:attrNameLst>
                                          <p:attrName>style.visibility</p:attrName>
                                        </p:attrNameLst>
                                      </p:cBhvr>
                                      <p:to>
                                        <p:strVal val="visible"/>
                                      </p:to>
                                    </p:set>
                                    <p:anim calcmode="lin" valueType="num">
                                      <p:cBhvr additive="base">
                                        <p:cTn id="22" dur="2000" fill="hold"/>
                                        <p:tgtEl>
                                          <p:spTgt spid="60418">
                                            <p:txEl>
                                              <p:pRg st="4" end="4"/>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60418">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0"/>
                            </p:stCondLst>
                            <p:childTnLst>
                              <p:par>
                                <p:cTn id="25" presetID="2" presetClass="entr" presetSubtype="4" fill="hold" nodeType="afterEffect">
                                  <p:stCondLst>
                                    <p:cond delay="0"/>
                                  </p:stCondLst>
                                  <p:childTnLst>
                                    <p:set>
                                      <p:cBhvr>
                                        <p:cTn id="26" dur="1" fill="hold">
                                          <p:stCondLst>
                                            <p:cond delay="0"/>
                                          </p:stCondLst>
                                        </p:cTn>
                                        <p:tgtEl>
                                          <p:spTgt spid="60418">
                                            <p:txEl>
                                              <p:pRg st="5" end="5"/>
                                            </p:txEl>
                                          </p:spTgt>
                                        </p:tgtEl>
                                        <p:attrNameLst>
                                          <p:attrName>style.visibility</p:attrName>
                                        </p:attrNameLst>
                                      </p:cBhvr>
                                      <p:to>
                                        <p:strVal val="visible"/>
                                      </p:to>
                                    </p:set>
                                    <p:anim calcmode="lin" valueType="num">
                                      <p:cBhvr additive="base">
                                        <p:cTn id="27" dur="2000" fill="hold"/>
                                        <p:tgtEl>
                                          <p:spTgt spid="60418">
                                            <p:txEl>
                                              <p:pRg st="5" end="5"/>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6041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0418">
                                            <p:txEl>
                                              <p:pRg st="6" end="6"/>
                                            </p:txEl>
                                          </p:spTgt>
                                        </p:tgtEl>
                                        <p:attrNameLst>
                                          <p:attrName>style.visibility</p:attrName>
                                        </p:attrNameLst>
                                      </p:cBhvr>
                                      <p:to>
                                        <p:strVal val="visible"/>
                                      </p:to>
                                    </p:set>
                                    <p:anim calcmode="lin" valueType="num">
                                      <p:cBhvr additive="base">
                                        <p:cTn id="31" dur="2000" fill="hold"/>
                                        <p:tgtEl>
                                          <p:spTgt spid="60418">
                                            <p:txEl>
                                              <p:pRg st="6" end="6"/>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60418">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0418">
                                            <p:txEl>
                                              <p:pRg st="7" end="7"/>
                                            </p:txEl>
                                          </p:spTgt>
                                        </p:tgtEl>
                                        <p:attrNameLst>
                                          <p:attrName>style.visibility</p:attrName>
                                        </p:attrNameLst>
                                      </p:cBhvr>
                                      <p:to>
                                        <p:strVal val="visible"/>
                                      </p:to>
                                    </p:set>
                                    <p:anim calcmode="lin" valueType="num">
                                      <p:cBhvr additive="base">
                                        <p:cTn id="35" dur="2000" fill="hold"/>
                                        <p:tgtEl>
                                          <p:spTgt spid="60418">
                                            <p:txEl>
                                              <p:pRg st="7" end="7"/>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60418">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0418">
                                            <p:txEl>
                                              <p:pRg st="8" end="8"/>
                                            </p:txEl>
                                          </p:spTgt>
                                        </p:tgtEl>
                                        <p:attrNameLst>
                                          <p:attrName>style.visibility</p:attrName>
                                        </p:attrNameLst>
                                      </p:cBhvr>
                                      <p:to>
                                        <p:strVal val="visible"/>
                                      </p:to>
                                    </p:set>
                                    <p:anim calcmode="lin" valueType="num">
                                      <p:cBhvr additive="base">
                                        <p:cTn id="39" dur="2000" fill="hold"/>
                                        <p:tgtEl>
                                          <p:spTgt spid="60418">
                                            <p:txEl>
                                              <p:pRg st="8" end="8"/>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60418">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0418">
                                            <p:txEl>
                                              <p:pRg st="9" end="9"/>
                                            </p:txEl>
                                          </p:spTgt>
                                        </p:tgtEl>
                                        <p:attrNameLst>
                                          <p:attrName>style.visibility</p:attrName>
                                        </p:attrNameLst>
                                      </p:cBhvr>
                                      <p:to>
                                        <p:strVal val="visible"/>
                                      </p:to>
                                    </p:set>
                                    <p:anim calcmode="lin" valueType="num">
                                      <p:cBhvr additive="base">
                                        <p:cTn id="43" dur="2000" fill="hold"/>
                                        <p:tgtEl>
                                          <p:spTgt spid="60418">
                                            <p:txEl>
                                              <p:pRg st="9" end="9"/>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60418">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0418">
                                            <p:txEl>
                                              <p:pRg st="10" end="10"/>
                                            </p:txEl>
                                          </p:spTgt>
                                        </p:tgtEl>
                                        <p:attrNameLst>
                                          <p:attrName>style.visibility</p:attrName>
                                        </p:attrNameLst>
                                      </p:cBhvr>
                                      <p:to>
                                        <p:strVal val="visible"/>
                                      </p:to>
                                    </p:set>
                                    <p:anim calcmode="lin" valueType="num">
                                      <p:cBhvr additive="base">
                                        <p:cTn id="47" dur="2000" fill="hold"/>
                                        <p:tgtEl>
                                          <p:spTgt spid="60418">
                                            <p:txEl>
                                              <p:pRg st="10" end="10"/>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60418">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0418">
                                            <p:txEl>
                                              <p:pRg st="11" end="11"/>
                                            </p:txEl>
                                          </p:spTgt>
                                        </p:tgtEl>
                                        <p:attrNameLst>
                                          <p:attrName>style.visibility</p:attrName>
                                        </p:attrNameLst>
                                      </p:cBhvr>
                                      <p:to>
                                        <p:strVal val="visible"/>
                                      </p:to>
                                    </p:set>
                                    <p:anim calcmode="lin" valueType="num">
                                      <p:cBhvr additive="base">
                                        <p:cTn id="51" dur="2000" fill="hold"/>
                                        <p:tgtEl>
                                          <p:spTgt spid="60418">
                                            <p:txEl>
                                              <p:pRg st="11" end="11"/>
                                            </p:txEl>
                                          </p:spTgt>
                                        </p:tgtEl>
                                        <p:attrNameLst>
                                          <p:attrName>ppt_x</p:attrName>
                                        </p:attrNameLst>
                                      </p:cBhvr>
                                      <p:tavLst>
                                        <p:tav tm="0">
                                          <p:val>
                                            <p:strVal val="#ppt_x"/>
                                          </p:val>
                                        </p:tav>
                                        <p:tav tm="100000">
                                          <p:val>
                                            <p:strVal val="#ppt_x"/>
                                          </p:val>
                                        </p:tav>
                                      </p:tavLst>
                                    </p:anim>
                                    <p:anim calcmode="lin" valueType="num">
                                      <p:cBhvr additive="base">
                                        <p:cTn id="52" dur="2000" fill="hold"/>
                                        <p:tgtEl>
                                          <p:spTgt spid="60418">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0418">
                                            <p:txEl>
                                              <p:pRg st="12" end="12"/>
                                            </p:txEl>
                                          </p:spTgt>
                                        </p:tgtEl>
                                        <p:attrNameLst>
                                          <p:attrName>style.visibility</p:attrName>
                                        </p:attrNameLst>
                                      </p:cBhvr>
                                      <p:to>
                                        <p:strVal val="visible"/>
                                      </p:to>
                                    </p:set>
                                    <p:anim calcmode="lin" valueType="num">
                                      <p:cBhvr additive="base">
                                        <p:cTn id="55" dur="2000" fill="hold"/>
                                        <p:tgtEl>
                                          <p:spTgt spid="60418">
                                            <p:txEl>
                                              <p:pRg st="12" end="12"/>
                                            </p:txEl>
                                          </p:spTgt>
                                        </p:tgtEl>
                                        <p:attrNameLst>
                                          <p:attrName>ppt_x</p:attrName>
                                        </p:attrNameLst>
                                      </p:cBhvr>
                                      <p:tavLst>
                                        <p:tav tm="0">
                                          <p:val>
                                            <p:strVal val="#ppt_x"/>
                                          </p:val>
                                        </p:tav>
                                        <p:tav tm="100000">
                                          <p:val>
                                            <p:strVal val="#ppt_x"/>
                                          </p:val>
                                        </p:tav>
                                      </p:tavLst>
                                    </p:anim>
                                    <p:anim calcmode="lin" valueType="num">
                                      <p:cBhvr additive="base">
                                        <p:cTn id="56" dur="2000" fill="hold"/>
                                        <p:tgtEl>
                                          <p:spTgt spid="60418">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0418">
                                            <p:txEl>
                                              <p:pRg st="13" end="13"/>
                                            </p:txEl>
                                          </p:spTgt>
                                        </p:tgtEl>
                                        <p:attrNameLst>
                                          <p:attrName>style.visibility</p:attrName>
                                        </p:attrNameLst>
                                      </p:cBhvr>
                                      <p:to>
                                        <p:strVal val="visible"/>
                                      </p:to>
                                    </p:set>
                                    <p:anim calcmode="lin" valueType="num">
                                      <p:cBhvr additive="base">
                                        <p:cTn id="59" dur="2000" fill="hold"/>
                                        <p:tgtEl>
                                          <p:spTgt spid="60418">
                                            <p:txEl>
                                              <p:pRg st="13" end="13"/>
                                            </p:txEl>
                                          </p:spTgt>
                                        </p:tgtEl>
                                        <p:attrNameLst>
                                          <p:attrName>ppt_x</p:attrName>
                                        </p:attrNameLst>
                                      </p:cBhvr>
                                      <p:tavLst>
                                        <p:tav tm="0">
                                          <p:val>
                                            <p:strVal val="#ppt_x"/>
                                          </p:val>
                                        </p:tav>
                                        <p:tav tm="100000">
                                          <p:val>
                                            <p:strVal val="#ppt_x"/>
                                          </p:val>
                                        </p:tav>
                                      </p:tavLst>
                                    </p:anim>
                                    <p:anim calcmode="lin" valueType="num">
                                      <p:cBhvr additive="base">
                                        <p:cTn id="60" dur="2000" fill="hold"/>
                                        <p:tgtEl>
                                          <p:spTgt spid="60418">
                                            <p:txEl>
                                              <p:pRg st="13" end="13"/>
                                            </p:txEl>
                                          </p:spTgt>
                                        </p:tgtEl>
                                        <p:attrNameLst>
                                          <p:attrName>ppt_y</p:attrName>
                                        </p:attrNameLst>
                                      </p:cBhvr>
                                      <p:tavLst>
                                        <p:tav tm="0">
                                          <p:val>
                                            <p:strVal val="1+#ppt_h/2"/>
                                          </p:val>
                                        </p:tav>
                                        <p:tav tm="100000">
                                          <p:val>
                                            <p:strVal val="#ppt_y"/>
                                          </p:val>
                                        </p:tav>
                                      </p:tavLst>
                                    </p:anim>
                                  </p:childTnLst>
                                </p:cTn>
                              </p:par>
                            </p:childTnLst>
                          </p:cTn>
                        </p:par>
                        <p:par>
                          <p:cTn id="61" fill="hold">
                            <p:stCondLst>
                              <p:cond delay="17000"/>
                            </p:stCondLst>
                            <p:childTnLst>
                              <p:par>
                                <p:cTn id="62" presetID="3" presetClass="exit" presetSubtype="10" fill="hold" nodeType="afterEffect">
                                  <p:stCondLst>
                                    <p:cond delay="10000"/>
                                  </p:stCondLst>
                                  <p:childTnLst>
                                    <p:animEffect transition="out" filter="blinds(horizontal)">
                                      <p:cBhvr>
                                        <p:cTn id="63" dur="2000"/>
                                        <p:tgtEl>
                                          <p:spTgt spid="60418">
                                            <p:txEl>
                                              <p:pRg st="3" end="3"/>
                                            </p:txEl>
                                          </p:spTgt>
                                        </p:tgtEl>
                                      </p:cBhvr>
                                    </p:animEffect>
                                    <p:set>
                                      <p:cBhvr>
                                        <p:cTn id="64" dur="1" fill="hold">
                                          <p:stCondLst>
                                            <p:cond delay="1999"/>
                                          </p:stCondLst>
                                        </p:cTn>
                                        <p:tgtEl>
                                          <p:spTgt spid="60418">
                                            <p:txEl>
                                              <p:pRg st="3" end="3"/>
                                            </p:txEl>
                                          </p:spTgt>
                                        </p:tgtEl>
                                        <p:attrNameLst>
                                          <p:attrName>style.visibility</p:attrName>
                                        </p:attrNameLst>
                                      </p:cBhvr>
                                      <p:to>
                                        <p:strVal val="hidden"/>
                                      </p:to>
                                    </p:set>
                                  </p:childTnLst>
                                </p:cTn>
                              </p:par>
                            </p:childTnLst>
                          </p:cTn>
                        </p:par>
                        <p:par>
                          <p:cTn id="65" fill="hold">
                            <p:stCondLst>
                              <p:cond delay="29000"/>
                            </p:stCondLst>
                            <p:childTnLst>
                              <p:par>
                                <p:cTn id="66" presetID="3" presetClass="exit" presetSubtype="10" fill="hold" nodeType="afterEffect">
                                  <p:stCondLst>
                                    <p:cond delay="0"/>
                                  </p:stCondLst>
                                  <p:childTnLst>
                                    <p:animEffect transition="out" filter="blinds(horizontal)">
                                      <p:cBhvr>
                                        <p:cTn id="67" dur="2000"/>
                                        <p:tgtEl>
                                          <p:spTgt spid="60418">
                                            <p:txEl>
                                              <p:pRg st="4" end="4"/>
                                            </p:txEl>
                                          </p:spTgt>
                                        </p:tgtEl>
                                      </p:cBhvr>
                                    </p:animEffect>
                                    <p:set>
                                      <p:cBhvr>
                                        <p:cTn id="68" dur="1" fill="hold">
                                          <p:stCondLst>
                                            <p:cond delay="1999"/>
                                          </p:stCondLst>
                                        </p:cTn>
                                        <p:tgtEl>
                                          <p:spTgt spid="60418">
                                            <p:txEl>
                                              <p:pRg st="4" end="4"/>
                                            </p:txEl>
                                          </p:spTgt>
                                        </p:tgtEl>
                                        <p:attrNameLst>
                                          <p:attrName>style.visibility</p:attrName>
                                        </p:attrNameLst>
                                      </p:cBhvr>
                                      <p:to>
                                        <p:strVal val="hidden"/>
                                      </p:to>
                                    </p:set>
                                  </p:childTnLst>
                                </p:cTn>
                              </p:par>
                            </p:childTnLst>
                          </p:cTn>
                        </p:par>
                        <p:par>
                          <p:cTn id="69" fill="hold">
                            <p:stCondLst>
                              <p:cond delay="31000"/>
                            </p:stCondLst>
                            <p:childTnLst>
                              <p:par>
                                <p:cTn id="70" presetID="3" presetClass="exit" presetSubtype="10" fill="hold" nodeType="afterEffect">
                                  <p:stCondLst>
                                    <p:cond delay="0"/>
                                  </p:stCondLst>
                                  <p:childTnLst>
                                    <p:animEffect transition="out" filter="blinds(horizontal)">
                                      <p:cBhvr>
                                        <p:cTn id="71" dur="2000"/>
                                        <p:tgtEl>
                                          <p:spTgt spid="60418">
                                            <p:txEl>
                                              <p:pRg st="5" end="5"/>
                                            </p:txEl>
                                          </p:spTgt>
                                        </p:tgtEl>
                                      </p:cBhvr>
                                    </p:animEffect>
                                    <p:set>
                                      <p:cBhvr>
                                        <p:cTn id="72" dur="1" fill="hold">
                                          <p:stCondLst>
                                            <p:cond delay="1999"/>
                                          </p:stCondLst>
                                        </p:cTn>
                                        <p:tgtEl>
                                          <p:spTgt spid="60418">
                                            <p:txEl>
                                              <p:pRg st="5" end="5"/>
                                            </p:txEl>
                                          </p:spTgt>
                                        </p:tgtEl>
                                        <p:attrNameLst>
                                          <p:attrName>style.visibility</p:attrName>
                                        </p:attrNameLst>
                                      </p:cBhvr>
                                      <p:to>
                                        <p:strVal val="hidden"/>
                                      </p:to>
                                    </p:set>
                                  </p:childTnLst>
                                </p:cTn>
                              </p:par>
                              <p:par>
                                <p:cTn id="73" presetID="3" presetClass="exit" presetSubtype="10" fill="hold" nodeType="withEffect">
                                  <p:stCondLst>
                                    <p:cond delay="0"/>
                                  </p:stCondLst>
                                  <p:childTnLst>
                                    <p:animEffect transition="out" filter="blinds(horizontal)">
                                      <p:cBhvr>
                                        <p:cTn id="74" dur="2000"/>
                                        <p:tgtEl>
                                          <p:spTgt spid="60418">
                                            <p:txEl>
                                              <p:pRg st="6" end="6"/>
                                            </p:txEl>
                                          </p:spTgt>
                                        </p:tgtEl>
                                      </p:cBhvr>
                                    </p:animEffect>
                                    <p:set>
                                      <p:cBhvr>
                                        <p:cTn id="75" dur="1" fill="hold">
                                          <p:stCondLst>
                                            <p:cond delay="1999"/>
                                          </p:stCondLst>
                                        </p:cTn>
                                        <p:tgtEl>
                                          <p:spTgt spid="60418">
                                            <p:txEl>
                                              <p:pRg st="6" end="6"/>
                                            </p:txEl>
                                          </p:spTgt>
                                        </p:tgtEl>
                                        <p:attrNameLst>
                                          <p:attrName>style.visibility</p:attrName>
                                        </p:attrNameLst>
                                      </p:cBhvr>
                                      <p:to>
                                        <p:strVal val="hidden"/>
                                      </p:to>
                                    </p:set>
                                  </p:childTnLst>
                                </p:cTn>
                              </p:par>
                              <p:par>
                                <p:cTn id="76" presetID="3" presetClass="exit" presetSubtype="10" fill="hold" nodeType="withEffect">
                                  <p:stCondLst>
                                    <p:cond delay="0"/>
                                  </p:stCondLst>
                                  <p:childTnLst>
                                    <p:animEffect transition="out" filter="blinds(horizontal)">
                                      <p:cBhvr>
                                        <p:cTn id="77" dur="2000"/>
                                        <p:tgtEl>
                                          <p:spTgt spid="60418">
                                            <p:txEl>
                                              <p:pRg st="7" end="7"/>
                                            </p:txEl>
                                          </p:spTgt>
                                        </p:tgtEl>
                                      </p:cBhvr>
                                    </p:animEffect>
                                    <p:set>
                                      <p:cBhvr>
                                        <p:cTn id="78" dur="1" fill="hold">
                                          <p:stCondLst>
                                            <p:cond delay="1999"/>
                                          </p:stCondLst>
                                        </p:cTn>
                                        <p:tgtEl>
                                          <p:spTgt spid="60418">
                                            <p:txEl>
                                              <p:pRg st="7" end="7"/>
                                            </p:txEl>
                                          </p:spTgt>
                                        </p:tgtEl>
                                        <p:attrNameLst>
                                          <p:attrName>style.visibility</p:attrName>
                                        </p:attrNameLst>
                                      </p:cBhvr>
                                      <p:to>
                                        <p:strVal val="hidden"/>
                                      </p:to>
                                    </p:set>
                                  </p:childTnLst>
                                </p:cTn>
                              </p:par>
                              <p:par>
                                <p:cTn id="79" presetID="3" presetClass="exit" presetSubtype="10" fill="hold" nodeType="withEffect">
                                  <p:stCondLst>
                                    <p:cond delay="0"/>
                                  </p:stCondLst>
                                  <p:childTnLst>
                                    <p:animEffect transition="out" filter="blinds(horizontal)">
                                      <p:cBhvr>
                                        <p:cTn id="80" dur="2000"/>
                                        <p:tgtEl>
                                          <p:spTgt spid="60418">
                                            <p:txEl>
                                              <p:pRg st="8" end="8"/>
                                            </p:txEl>
                                          </p:spTgt>
                                        </p:tgtEl>
                                      </p:cBhvr>
                                    </p:animEffect>
                                    <p:set>
                                      <p:cBhvr>
                                        <p:cTn id="81" dur="1" fill="hold">
                                          <p:stCondLst>
                                            <p:cond delay="1999"/>
                                          </p:stCondLst>
                                        </p:cTn>
                                        <p:tgtEl>
                                          <p:spTgt spid="60418">
                                            <p:txEl>
                                              <p:pRg st="8" end="8"/>
                                            </p:txEl>
                                          </p:spTgt>
                                        </p:tgtEl>
                                        <p:attrNameLst>
                                          <p:attrName>style.visibility</p:attrName>
                                        </p:attrNameLst>
                                      </p:cBhvr>
                                      <p:to>
                                        <p:strVal val="hidden"/>
                                      </p:to>
                                    </p:set>
                                  </p:childTnLst>
                                </p:cTn>
                              </p:par>
                              <p:par>
                                <p:cTn id="82" presetID="3" presetClass="exit" presetSubtype="10" fill="hold" nodeType="withEffect">
                                  <p:stCondLst>
                                    <p:cond delay="0"/>
                                  </p:stCondLst>
                                  <p:childTnLst>
                                    <p:animEffect transition="out" filter="blinds(horizontal)">
                                      <p:cBhvr>
                                        <p:cTn id="83" dur="2000"/>
                                        <p:tgtEl>
                                          <p:spTgt spid="60418">
                                            <p:txEl>
                                              <p:pRg st="9" end="9"/>
                                            </p:txEl>
                                          </p:spTgt>
                                        </p:tgtEl>
                                      </p:cBhvr>
                                    </p:animEffect>
                                    <p:set>
                                      <p:cBhvr>
                                        <p:cTn id="84" dur="1" fill="hold">
                                          <p:stCondLst>
                                            <p:cond delay="1999"/>
                                          </p:stCondLst>
                                        </p:cTn>
                                        <p:tgtEl>
                                          <p:spTgt spid="60418">
                                            <p:txEl>
                                              <p:pRg st="9" end="9"/>
                                            </p:txEl>
                                          </p:spTgt>
                                        </p:tgtEl>
                                        <p:attrNameLst>
                                          <p:attrName>style.visibility</p:attrName>
                                        </p:attrNameLst>
                                      </p:cBhvr>
                                      <p:to>
                                        <p:strVal val="hidden"/>
                                      </p:to>
                                    </p:set>
                                  </p:childTnLst>
                                </p:cTn>
                              </p:par>
                              <p:par>
                                <p:cTn id="85" presetID="3" presetClass="exit" presetSubtype="10" fill="hold" nodeType="withEffect">
                                  <p:stCondLst>
                                    <p:cond delay="0"/>
                                  </p:stCondLst>
                                  <p:childTnLst>
                                    <p:animEffect transition="out" filter="blinds(horizontal)">
                                      <p:cBhvr>
                                        <p:cTn id="86" dur="2000"/>
                                        <p:tgtEl>
                                          <p:spTgt spid="60418">
                                            <p:txEl>
                                              <p:pRg st="10" end="10"/>
                                            </p:txEl>
                                          </p:spTgt>
                                        </p:tgtEl>
                                      </p:cBhvr>
                                    </p:animEffect>
                                    <p:set>
                                      <p:cBhvr>
                                        <p:cTn id="87" dur="1" fill="hold">
                                          <p:stCondLst>
                                            <p:cond delay="1999"/>
                                          </p:stCondLst>
                                        </p:cTn>
                                        <p:tgtEl>
                                          <p:spTgt spid="60418">
                                            <p:txEl>
                                              <p:pRg st="10" end="10"/>
                                            </p:txEl>
                                          </p:spTgt>
                                        </p:tgtEl>
                                        <p:attrNameLst>
                                          <p:attrName>style.visibility</p:attrName>
                                        </p:attrNameLst>
                                      </p:cBhvr>
                                      <p:to>
                                        <p:strVal val="hidden"/>
                                      </p:to>
                                    </p:set>
                                  </p:childTnLst>
                                </p:cTn>
                              </p:par>
                              <p:par>
                                <p:cTn id="88" presetID="3" presetClass="exit" presetSubtype="10" fill="hold" nodeType="withEffect">
                                  <p:stCondLst>
                                    <p:cond delay="0"/>
                                  </p:stCondLst>
                                  <p:childTnLst>
                                    <p:animEffect transition="out" filter="blinds(horizontal)">
                                      <p:cBhvr>
                                        <p:cTn id="89" dur="2000"/>
                                        <p:tgtEl>
                                          <p:spTgt spid="60418">
                                            <p:txEl>
                                              <p:pRg st="11" end="11"/>
                                            </p:txEl>
                                          </p:spTgt>
                                        </p:tgtEl>
                                      </p:cBhvr>
                                    </p:animEffect>
                                    <p:set>
                                      <p:cBhvr>
                                        <p:cTn id="90" dur="1" fill="hold">
                                          <p:stCondLst>
                                            <p:cond delay="1999"/>
                                          </p:stCondLst>
                                        </p:cTn>
                                        <p:tgtEl>
                                          <p:spTgt spid="60418">
                                            <p:txEl>
                                              <p:pRg st="11" end="11"/>
                                            </p:txEl>
                                          </p:spTgt>
                                        </p:tgtEl>
                                        <p:attrNameLst>
                                          <p:attrName>style.visibility</p:attrName>
                                        </p:attrNameLst>
                                      </p:cBhvr>
                                      <p:to>
                                        <p:strVal val="hidden"/>
                                      </p:to>
                                    </p:set>
                                  </p:childTnLst>
                                </p:cTn>
                              </p:par>
                              <p:par>
                                <p:cTn id="91" presetID="3" presetClass="exit" presetSubtype="10" fill="hold" nodeType="withEffect">
                                  <p:stCondLst>
                                    <p:cond delay="0"/>
                                  </p:stCondLst>
                                  <p:childTnLst>
                                    <p:animEffect transition="out" filter="blinds(horizontal)">
                                      <p:cBhvr>
                                        <p:cTn id="92" dur="2000"/>
                                        <p:tgtEl>
                                          <p:spTgt spid="60418">
                                            <p:txEl>
                                              <p:pRg st="12" end="12"/>
                                            </p:txEl>
                                          </p:spTgt>
                                        </p:tgtEl>
                                      </p:cBhvr>
                                    </p:animEffect>
                                    <p:set>
                                      <p:cBhvr>
                                        <p:cTn id="93" dur="1" fill="hold">
                                          <p:stCondLst>
                                            <p:cond delay="1999"/>
                                          </p:stCondLst>
                                        </p:cTn>
                                        <p:tgtEl>
                                          <p:spTgt spid="60418">
                                            <p:txEl>
                                              <p:pRg st="12" end="12"/>
                                            </p:txEl>
                                          </p:spTgt>
                                        </p:tgtEl>
                                        <p:attrNameLst>
                                          <p:attrName>style.visibility</p:attrName>
                                        </p:attrNameLst>
                                      </p:cBhvr>
                                      <p:to>
                                        <p:strVal val="hidden"/>
                                      </p:to>
                                    </p:set>
                                  </p:childTnLst>
                                </p:cTn>
                              </p:par>
                              <p:par>
                                <p:cTn id="94" presetID="3" presetClass="exit" presetSubtype="10" fill="hold" nodeType="withEffect">
                                  <p:stCondLst>
                                    <p:cond delay="0"/>
                                  </p:stCondLst>
                                  <p:childTnLst>
                                    <p:animEffect transition="out" filter="blinds(horizontal)">
                                      <p:cBhvr>
                                        <p:cTn id="95" dur="2000"/>
                                        <p:tgtEl>
                                          <p:spTgt spid="60418">
                                            <p:txEl>
                                              <p:pRg st="13" end="13"/>
                                            </p:txEl>
                                          </p:spTgt>
                                        </p:tgtEl>
                                      </p:cBhvr>
                                    </p:animEffect>
                                    <p:set>
                                      <p:cBhvr>
                                        <p:cTn id="96" dur="1" fill="hold">
                                          <p:stCondLst>
                                            <p:cond delay="1999"/>
                                          </p:stCondLst>
                                        </p:cTn>
                                        <p:tgtEl>
                                          <p:spTgt spid="60418">
                                            <p:txEl>
                                              <p:pRg st="13" end="1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subTitle" idx="1"/>
          </p:nvPr>
        </p:nvSpPr>
        <p:spPr>
          <a:xfrm>
            <a:off x="611188" y="1557338"/>
            <a:ext cx="8064500" cy="2592387"/>
          </a:xfrm>
        </p:spPr>
        <p:txBody>
          <a:bodyPr/>
          <a:lstStyle/>
          <a:p>
            <a:r>
              <a:rPr lang="el-GR" sz="6000" dirty="0">
                <a:latin typeface="Comic Sans MS" pitchFamily="66" charset="0"/>
              </a:rPr>
              <a:t>Η ΛΟΓΙΣΤΙΚΗ ΤΩΝ ΣΥΜΜΕΤΟΧΩΝ ΚΑΙ ΧΡΕΟΓΡΑΦΩΝ</a:t>
            </a:r>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21858">
                                            <p:txEl>
                                              <p:pRg st="0" end="0"/>
                                            </p:txEl>
                                          </p:spTgt>
                                        </p:tgtEl>
                                        <p:attrNameLst>
                                          <p:attrName>style.visibility</p:attrName>
                                        </p:attrNameLst>
                                      </p:cBhvr>
                                      <p:to>
                                        <p:strVal val="visible"/>
                                      </p:to>
                                    </p:set>
                                    <p:animEffect transition="in" filter="fade">
                                      <p:cBhvr>
                                        <p:cTn id="7" dur="2000"/>
                                        <p:tgtEl>
                                          <p:spTgt spid="121858">
                                            <p:txEl>
                                              <p:pRg st="0" end="0"/>
                                            </p:txEl>
                                          </p:spTgt>
                                        </p:tgtEl>
                                      </p:cBhvr>
                                    </p:animEffect>
                                    <p:anim calcmode="lin" valueType="num">
                                      <p:cBhvr>
                                        <p:cTn id="8" dur="2000" fill="hold"/>
                                        <p:tgtEl>
                                          <p:spTgt spid="121858">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2185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grpId="1" nodeType="clickEffect">
                                  <p:stCondLst>
                                    <p:cond delay="0"/>
                                  </p:stCondLst>
                                  <p:iterate type="lt">
                                    <p:tmPct val="10000"/>
                                  </p:iterate>
                                  <p:childTnLst>
                                    <p:animEffect transition="out" filter="fade">
                                      <p:cBhvr>
                                        <p:cTn id="13" dur="2000"/>
                                        <p:tgtEl>
                                          <p:spTgt spid="121858">
                                            <p:txEl>
                                              <p:pRg st="0" end="0"/>
                                            </p:txEl>
                                          </p:spTgt>
                                        </p:tgtEl>
                                      </p:cBhvr>
                                    </p:animEffect>
                                    <p:anim calcmode="lin" valueType="num">
                                      <p:cBhvr>
                                        <p:cTn id="14" dur="2000"/>
                                        <p:tgtEl>
                                          <p:spTgt spid="121858">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121858">
                                            <p:txEl>
                                              <p:pRg st="0" end="0"/>
                                            </p:txEl>
                                          </p:spTgt>
                                        </p:tgtEl>
                                        <p:attrNameLst>
                                          <p:attrName>ppt_h</p:attrName>
                                        </p:attrNameLst>
                                      </p:cBhvr>
                                      <p:tavLst>
                                        <p:tav tm="0">
                                          <p:val>
                                            <p:strVal val="ppt_h"/>
                                          </p:val>
                                        </p:tav>
                                        <p:tav tm="100000">
                                          <p:val>
                                            <p:strVal val="ppt_h"/>
                                          </p:val>
                                        </p:tav>
                                      </p:tavLst>
                                    </p:anim>
                                    <p:set>
                                      <p:cBhvr>
                                        <p:cTn id="16" dur="1" fill="hold">
                                          <p:stCondLst>
                                            <p:cond delay="1999"/>
                                          </p:stCondLst>
                                        </p:cTn>
                                        <p:tgtEl>
                                          <p:spTgt spid="121858">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build="p"/>
      <p:bldP spid="121858" grpId="1" build="p"/>
    </p:bldLst>
  </p:timing>
</p:sld>
</file>

<file path=ppt/slides/slide3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l-GR" sz="3200" b="1" dirty="0">
                <a:solidFill>
                  <a:srgbClr val="FFFF00"/>
                </a:solidFill>
              </a:rPr>
              <a:t>ΓΕΝΙΚΕΣ ΠΑΡΑΤΗΡΗΣΕΙΣ ΚΑΙ ΟΡΙΣΜΟΙ</a:t>
            </a:r>
            <a:r>
              <a:rPr lang="el-GR" b="1" dirty="0">
                <a:solidFill>
                  <a:srgbClr val="FFFF00"/>
                </a:solidFill>
              </a:rPr>
              <a:t> </a:t>
            </a:r>
          </a:p>
        </p:txBody>
      </p:sp>
      <p:sp>
        <p:nvSpPr>
          <p:cNvPr id="124931" name="Rectangle 3"/>
          <p:cNvSpPr>
            <a:spLocks noGrp="1" noChangeArrowheads="1"/>
          </p:cNvSpPr>
          <p:nvPr>
            <p:ph type="body" idx="1"/>
          </p:nvPr>
        </p:nvSpPr>
        <p:spPr/>
        <p:txBody>
          <a:bodyPr/>
          <a:lstStyle/>
          <a:p>
            <a:pPr>
              <a:buFontTx/>
              <a:buNone/>
            </a:pPr>
            <a:endParaRPr lang="el-GR" dirty="0"/>
          </a:p>
          <a:p>
            <a:pPr>
              <a:buFontTx/>
              <a:buNone/>
            </a:pPr>
            <a:endParaRPr lang="el-GR" dirty="0"/>
          </a:p>
          <a:p>
            <a:pPr>
              <a:buFontTx/>
              <a:buNone/>
            </a:pPr>
            <a:endParaRPr lang="el-GR" dirty="0"/>
          </a:p>
          <a:p>
            <a:pPr>
              <a:buFontTx/>
              <a:buNone/>
            </a:pPr>
            <a:endParaRPr lang="el-GR" dirty="0"/>
          </a:p>
        </p:txBody>
      </p:sp>
      <p:sp>
        <p:nvSpPr>
          <p:cNvPr id="124932" name="Text Box 4"/>
          <p:cNvSpPr txBox="1">
            <a:spLocks noChangeArrowheads="1"/>
          </p:cNvSpPr>
          <p:nvPr/>
        </p:nvSpPr>
        <p:spPr bwMode="auto">
          <a:xfrm>
            <a:off x="611188" y="2003425"/>
            <a:ext cx="7632700" cy="1190625"/>
          </a:xfrm>
          <a:prstGeom prst="rect">
            <a:avLst/>
          </a:prstGeom>
          <a:noFill/>
          <a:ln w="9525">
            <a:noFill/>
            <a:miter lim="800000"/>
            <a:headEnd/>
            <a:tailEnd/>
          </a:ln>
          <a:effectLst/>
        </p:spPr>
        <p:txBody>
          <a:bodyPr>
            <a:spAutoFit/>
          </a:bodyPr>
          <a:lstStyle/>
          <a:p>
            <a:endParaRPr lang="el-GR" dirty="0">
              <a:latin typeface="Verdana" pitchFamily="34" charset="0"/>
            </a:endParaRPr>
          </a:p>
          <a:p>
            <a:endParaRPr lang="el-GR" dirty="0">
              <a:latin typeface="Verdana" pitchFamily="34" charset="0"/>
            </a:endParaRPr>
          </a:p>
          <a:p>
            <a:endParaRPr lang="el-GR" dirty="0">
              <a:latin typeface="Verdana" pitchFamily="34" charset="0"/>
            </a:endParaRPr>
          </a:p>
          <a:p>
            <a:endParaRPr lang="el-GR" dirty="0">
              <a:latin typeface="Verdana" pitchFamily="34" charset="0"/>
            </a:endParaRPr>
          </a:p>
        </p:txBody>
      </p:sp>
      <p:sp>
        <p:nvSpPr>
          <p:cNvPr id="124933" name="Text Box 5"/>
          <p:cNvSpPr txBox="1">
            <a:spLocks noChangeArrowheads="1"/>
          </p:cNvSpPr>
          <p:nvPr/>
        </p:nvSpPr>
        <p:spPr bwMode="auto">
          <a:xfrm>
            <a:off x="1600200" y="2363788"/>
            <a:ext cx="5492750" cy="366712"/>
          </a:xfrm>
          <a:prstGeom prst="rect">
            <a:avLst/>
          </a:prstGeom>
          <a:noFill/>
          <a:ln w="9525">
            <a:noFill/>
            <a:miter lim="800000"/>
            <a:headEnd/>
            <a:tailEnd/>
          </a:ln>
          <a:effectLst/>
        </p:spPr>
        <p:txBody>
          <a:bodyPr>
            <a:spAutoFit/>
          </a:bodyPr>
          <a:lstStyle/>
          <a:p>
            <a:endParaRPr lang="el-GR" dirty="0">
              <a:latin typeface="Verdana" pitchFamily="34" charset="0"/>
            </a:endParaRPr>
          </a:p>
        </p:txBody>
      </p:sp>
      <p:sp>
        <p:nvSpPr>
          <p:cNvPr id="124934" name="Text Box 6"/>
          <p:cNvSpPr txBox="1">
            <a:spLocks noChangeArrowheads="1"/>
          </p:cNvSpPr>
          <p:nvPr/>
        </p:nvSpPr>
        <p:spPr bwMode="auto">
          <a:xfrm>
            <a:off x="179512" y="1484785"/>
            <a:ext cx="8964488" cy="5109091"/>
          </a:xfrm>
          <a:prstGeom prst="rect">
            <a:avLst/>
          </a:prstGeom>
          <a:noFill/>
          <a:ln w="9525">
            <a:noFill/>
            <a:miter lim="800000"/>
            <a:headEnd/>
            <a:tailEnd/>
          </a:ln>
          <a:effectLst/>
        </p:spPr>
        <p:txBody>
          <a:bodyPr wrap="square">
            <a:spAutoFit/>
          </a:bodyPr>
          <a:lstStyle/>
          <a:p>
            <a:r>
              <a:rPr lang="el-GR" sz="2400" u="sng" dirty="0">
                <a:latin typeface="Verdana" pitchFamily="34" charset="0"/>
              </a:rPr>
              <a:t>ΣΥΜΜΕΤΟΧΕΣ</a:t>
            </a:r>
          </a:p>
          <a:p>
            <a:endParaRPr lang="el-GR" sz="2400" u="sng" dirty="0">
              <a:latin typeface="Verdana" pitchFamily="34" charset="0"/>
            </a:endParaRPr>
          </a:p>
          <a:p>
            <a:r>
              <a:rPr lang="el-GR" sz="2000" dirty="0">
                <a:latin typeface="Times New Roman" pitchFamily="18" charset="0"/>
              </a:rPr>
              <a:t>Συμμετοχή στο κεφάλαιο μιας άλλης επιχείρησης είναι το δικαίωμα το οποίο παρέχει η ελληνική νομοθεσία σε οποιαδήποτε επιχείρηση ανεξαρτήτως νομικής μορφής, το δικαίωμα αυτό καταχωρείται στους υπολογαριασμούς του πρωτοβάθμιου λογαριασμού 18</a:t>
            </a:r>
            <a:r>
              <a:rPr lang="en-US" sz="2000" dirty="0">
                <a:latin typeface="Times New Roman" pitchFamily="18" charset="0"/>
              </a:rPr>
              <a:t>.</a:t>
            </a:r>
            <a:r>
              <a:rPr lang="el-GR" sz="2000" dirty="0">
                <a:latin typeface="Times New Roman" pitchFamily="18" charset="0"/>
              </a:rPr>
              <a:t> </a:t>
            </a:r>
          </a:p>
          <a:p>
            <a:endParaRPr lang="el-GR" sz="2000" dirty="0">
              <a:latin typeface="Times New Roman" pitchFamily="18" charset="0"/>
            </a:endParaRPr>
          </a:p>
          <a:p>
            <a:r>
              <a:rPr lang="el-GR" sz="2000" dirty="0">
                <a:latin typeface="Times New Roman" pitchFamily="18" charset="0"/>
              </a:rPr>
              <a:t>Δυο είναι οι προϋποθέσεις που πρέπει να συντρέχουν στις συμμετοχές και άλλες μακροπρόθεσμες χρηματοοικονομικές απαιτήσεις.</a:t>
            </a:r>
          </a:p>
          <a:p>
            <a:r>
              <a:rPr lang="el-GR" sz="2000" dirty="0">
                <a:latin typeface="Times New Roman" pitchFamily="18" charset="0"/>
              </a:rPr>
              <a:t>1) Τα δικαιώματα συμμετοχής αντιπροσωπεύουν ποσοστό τουλάχιστον 10% του κεφαλαίου των επιχειρήσεων στις οποίες συμμετέχουν.</a:t>
            </a:r>
          </a:p>
          <a:p>
            <a:r>
              <a:rPr lang="el-GR" sz="2000" dirty="0">
                <a:latin typeface="Times New Roman" pitchFamily="18" charset="0"/>
              </a:rPr>
              <a:t>2) Αποκτούνται με σκοπό τη διαρκή κατοχή τους</a:t>
            </a:r>
            <a:r>
              <a:rPr lang="en-US" sz="2000" dirty="0" smtClean="0">
                <a:latin typeface="Times New Roman" pitchFamily="18" charset="0"/>
              </a:rPr>
              <a:t>.</a:t>
            </a:r>
            <a:endParaRPr lang="el-GR" sz="2000" dirty="0">
              <a:latin typeface="Verdana" pitchFamily="34" charset="0"/>
            </a:endParaRPr>
          </a:p>
          <a:p>
            <a:endParaRPr lang="el-GR" sz="2000" dirty="0">
              <a:latin typeface="Verdana" pitchFamily="34" charset="0"/>
            </a:endParaRPr>
          </a:p>
          <a:p>
            <a:endParaRPr lang="el-GR" sz="2000" dirty="0">
              <a:latin typeface="Verdana" pitchFamily="34" charset="0"/>
            </a:endParaRPr>
          </a:p>
          <a:p>
            <a:endParaRPr lang="el-GR" sz="2000" dirty="0">
              <a:latin typeface="Verdana" pitchFamily="34" charset="0"/>
            </a:endParaRPr>
          </a:p>
          <a:p>
            <a:endParaRPr lang="el-GR" dirty="0">
              <a:latin typeface="Verdana" pitchFamily="34" charset="0"/>
            </a:endParaRPr>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24930"/>
                                        </p:tgtEl>
                                        <p:attrNameLst>
                                          <p:attrName>style.visibility</p:attrName>
                                        </p:attrNameLst>
                                      </p:cBhvr>
                                      <p:to>
                                        <p:strVal val="visible"/>
                                      </p:to>
                                    </p:set>
                                    <p:anim to="" calcmode="lin" valueType="num">
                                      <p:cBhvr>
                                        <p:cTn id="7" dur="1" fill="hold"/>
                                        <p:tgtEl>
                                          <p:spTgt spid="124930"/>
                                        </p:tgtEl>
                                        <p:attrNameLst>
                                          <p:attrName/>
                                        </p:attrNameLst>
                                      </p:cBhvr>
                                    </p:anim>
                                  </p:childTnLst>
                                </p:cTn>
                              </p:par>
                            </p:childTnLst>
                          </p:cTn>
                        </p:par>
                        <p:par>
                          <p:cTn id="8" fill="hold">
                            <p:stCondLst>
                              <p:cond delay="0"/>
                            </p:stCondLst>
                            <p:childTnLst>
                              <p:par>
                                <p:cTn id="9" presetID="9" presetClass="entr" presetSubtype="0" fill="hold" nodeType="afterEffect">
                                  <p:stCondLst>
                                    <p:cond delay="0"/>
                                  </p:stCondLst>
                                  <p:childTnLst>
                                    <p:set>
                                      <p:cBhvr>
                                        <p:cTn id="10" dur="1" fill="hold">
                                          <p:stCondLst>
                                            <p:cond delay="0"/>
                                          </p:stCondLst>
                                        </p:cTn>
                                        <p:tgtEl>
                                          <p:spTgt spid="124934">
                                            <p:txEl>
                                              <p:pRg st="0" end="0"/>
                                            </p:txEl>
                                          </p:spTgt>
                                        </p:tgtEl>
                                        <p:attrNameLst>
                                          <p:attrName>style.visibility</p:attrName>
                                        </p:attrNameLst>
                                      </p:cBhvr>
                                      <p:to>
                                        <p:strVal val="visible"/>
                                      </p:to>
                                    </p:set>
                                    <p:animEffect transition="in" filter="dissolve">
                                      <p:cBhvr>
                                        <p:cTn id="11" dur="500"/>
                                        <p:tgtEl>
                                          <p:spTgt spid="124934">
                                            <p:txEl>
                                              <p:pRg st="0" end="0"/>
                                            </p:txEl>
                                          </p:spTgt>
                                        </p:tgtEl>
                                      </p:cBhvr>
                                    </p:animEffect>
                                  </p:childTnLst>
                                </p:cTn>
                              </p:par>
                            </p:childTnLst>
                          </p:cTn>
                        </p:par>
                        <p:par>
                          <p:cTn id="12" fill="hold">
                            <p:stCondLst>
                              <p:cond delay="500"/>
                            </p:stCondLst>
                            <p:childTnLst>
                              <p:par>
                                <p:cTn id="13" presetID="2" presetClass="entr" presetSubtype="4" fill="hold" nodeType="afterEffect">
                                  <p:stCondLst>
                                    <p:cond delay="3000"/>
                                  </p:stCondLst>
                                  <p:childTnLst>
                                    <p:set>
                                      <p:cBhvr>
                                        <p:cTn id="14" dur="1" fill="hold">
                                          <p:stCondLst>
                                            <p:cond delay="0"/>
                                          </p:stCondLst>
                                        </p:cTn>
                                        <p:tgtEl>
                                          <p:spTgt spid="124934">
                                            <p:txEl>
                                              <p:pRg st="2" end="2"/>
                                            </p:txEl>
                                          </p:spTgt>
                                        </p:tgtEl>
                                        <p:attrNameLst>
                                          <p:attrName>style.visibility</p:attrName>
                                        </p:attrNameLst>
                                      </p:cBhvr>
                                      <p:to>
                                        <p:strVal val="visible"/>
                                      </p:to>
                                    </p:set>
                                    <p:anim calcmode="lin" valueType="num">
                                      <p:cBhvr additive="base">
                                        <p:cTn id="15" dur="500" fill="hold"/>
                                        <p:tgtEl>
                                          <p:spTgt spid="12493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4934">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4000"/>
                            </p:stCondLst>
                            <p:childTnLst>
                              <p:par>
                                <p:cTn id="18" presetID="2" presetClass="entr" presetSubtype="4" fill="hold" nodeType="afterEffect">
                                  <p:stCondLst>
                                    <p:cond delay="3000"/>
                                  </p:stCondLst>
                                  <p:childTnLst>
                                    <p:set>
                                      <p:cBhvr>
                                        <p:cTn id="19" dur="1" fill="hold">
                                          <p:stCondLst>
                                            <p:cond delay="0"/>
                                          </p:stCondLst>
                                        </p:cTn>
                                        <p:tgtEl>
                                          <p:spTgt spid="124934">
                                            <p:txEl>
                                              <p:pRg st="4" end="4"/>
                                            </p:txEl>
                                          </p:spTgt>
                                        </p:tgtEl>
                                        <p:attrNameLst>
                                          <p:attrName>style.visibility</p:attrName>
                                        </p:attrNameLst>
                                      </p:cBhvr>
                                      <p:to>
                                        <p:strVal val="visible"/>
                                      </p:to>
                                    </p:set>
                                    <p:anim calcmode="lin" valueType="num">
                                      <p:cBhvr additive="base">
                                        <p:cTn id="20" dur="500" fill="hold"/>
                                        <p:tgtEl>
                                          <p:spTgt spid="124934">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4934">
                                            <p:txEl>
                                              <p:pRg st="4" end="4"/>
                                            </p:txEl>
                                          </p:spTgt>
                                        </p:tgtEl>
                                        <p:attrNameLst>
                                          <p:attrName>ppt_y</p:attrName>
                                        </p:attrNameLst>
                                      </p:cBhvr>
                                      <p:tavLst>
                                        <p:tav tm="0">
                                          <p:val>
                                            <p:strVal val="1+#ppt_h/2"/>
                                          </p:val>
                                        </p:tav>
                                        <p:tav tm="100000">
                                          <p:val>
                                            <p:strVal val="#ppt_y"/>
                                          </p:val>
                                        </p:tav>
                                      </p:tavLst>
                                    </p:anim>
                                  </p:childTnLst>
                                </p:cTn>
                              </p:par>
                            </p:childTnLst>
                          </p:cTn>
                        </p:par>
                        <p:par>
                          <p:cTn id="22" fill="hold">
                            <p:stCondLst>
                              <p:cond delay="7500"/>
                            </p:stCondLst>
                            <p:childTnLst>
                              <p:par>
                                <p:cTn id="23" presetID="2" presetClass="entr" presetSubtype="4" fill="hold" nodeType="afterEffect">
                                  <p:stCondLst>
                                    <p:cond delay="3000"/>
                                  </p:stCondLst>
                                  <p:childTnLst>
                                    <p:set>
                                      <p:cBhvr>
                                        <p:cTn id="24" dur="1" fill="hold">
                                          <p:stCondLst>
                                            <p:cond delay="0"/>
                                          </p:stCondLst>
                                        </p:cTn>
                                        <p:tgtEl>
                                          <p:spTgt spid="124934">
                                            <p:txEl>
                                              <p:pRg st="5" end="5"/>
                                            </p:txEl>
                                          </p:spTgt>
                                        </p:tgtEl>
                                        <p:attrNameLst>
                                          <p:attrName>style.visibility</p:attrName>
                                        </p:attrNameLst>
                                      </p:cBhvr>
                                      <p:to>
                                        <p:strVal val="visible"/>
                                      </p:to>
                                    </p:set>
                                    <p:anim calcmode="lin" valueType="num">
                                      <p:cBhvr additive="base">
                                        <p:cTn id="25" dur="500" fill="hold"/>
                                        <p:tgtEl>
                                          <p:spTgt spid="12493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4934">
                                            <p:txEl>
                                              <p:pRg st="5" end="5"/>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1000"/>
                            </p:stCondLst>
                            <p:childTnLst>
                              <p:par>
                                <p:cTn id="28" presetID="2" presetClass="entr" presetSubtype="4" fill="hold" nodeType="afterEffect">
                                  <p:stCondLst>
                                    <p:cond delay="3000"/>
                                  </p:stCondLst>
                                  <p:childTnLst>
                                    <p:set>
                                      <p:cBhvr>
                                        <p:cTn id="29" dur="1" fill="hold">
                                          <p:stCondLst>
                                            <p:cond delay="0"/>
                                          </p:stCondLst>
                                        </p:cTn>
                                        <p:tgtEl>
                                          <p:spTgt spid="124934">
                                            <p:txEl>
                                              <p:pRg st="6" end="6"/>
                                            </p:txEl>
                                          </p:spTgt>
                                        </p:tgtEl>
                                        <p:attrNameLst>
                                          <p:attrName>style.visibility</p:attrName>
                                        </p:attrNameLst>
                                      </p:cBhvr>
                                      <p:to>
                                        <p:strVal val="visible"/>
                                      </p:to>
                                    </p:set>
                                    <p:anim calcmode="lin" valueType="num">
                                      <p:cBhvr additive="base">
                                        <p:cTn id="30" dur="500" fill="hold"/>
                                        <p:tgtEl>
                                          <p:spTgt spid="124934">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493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p:bldLst>
  </p:timing>
</p:sld>
</file>

<file path=ppt/slides/slide3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body" idx="1"/>
          </p:nvPr>
        </p:nvSpPr>
        <p:spPr>
          <a:xfrm>
            <a:off x="251521" y="260350"/>
            <a:ext cx="8712967" cy="6337002"/>
          </a:xfrm>
        </p:spPr>
        <p:txBody>
          <a:bodyPr/>
          <a:lstStyle/>
          <a:p>
            <a:pPr>
              <a:lnSpc>
                <a:spcPct val="90000"/>
              </a:lnSpc>
              <a:buFontTx/>
              <a:buNone/>
            </a:pPr>
            <a:r>
              <a:rPr lang="el-GR" sz="2400" b="1" u="sng" dirty="0">
                <a:solidFill>
                  <a:srgbClr val="FFFF00"/>
                </a:solidFill>
              </a:rPr>
              <a:t>ΧΡΕΟΓΡΑΦΑ</a:t>
            </a:r>
            <a:endParaRPr lang="el-GR" sz="2400" b="1" dirty="0">
              <a:solidFill>
                <a:srgbClr val="FFFF00"/>
              </a:solidFill>
            </a:endParaRPr>
          </a:p>
          <a:p>
            <a:pPr>
              <a:lnSpc>
                <a:spcPct val="90000"/>
              </a:lnSpc>
              <a:buFontTx/>
              <a:buNone/>
            </a:pPr>
            <a:endParaRPr lang="el-GR" dirty="0"/>
          </a:p>
          <a:p>
            <a:pPr>
              <a:lnSpc>
                <a:spcPct val="90000"/>
              </a:lnSpc>
              <a:buFontTx/>
              <a:buNone/>
            </a:pPr>
            <a:r>
              <a:rPr lang="el-GR" sz="2000" dirty="0">
                <a:latin typeface="Times New Roman" pitchFamily="18" charset="0"/>
              </a:rPr>
              <a:t>Τα χρεόγραφα αποκτούνται από την οικονομική μονάδα </a:t>
            </a:r>
          </a:p>
          <a:p>
            <a:pPr>
              <a:lnSpc>
                <a:spcPct val="90000"/>
              </a:lnSpc>
              <a:buFontTx/>
              <a:buNone/>
            </a:pPr>
            <a:r>
              <a:rPr lang="el-GR" sz="2000" dirty="0">
                <a:latin typeface="Times New Roman" pitchFamily="18" charset="0"/>
              </a:rPr>
              <a:t>με σκοπό την τοποθέτηση κεφαλαίων της και την</a:t>
            </a:r>
          </a:p>
          <a:p>
            <a:pPr>
              <a:lnSpc>
                <a:spcPct val="90000"/>
              </a:lnSpc>
              <a:buFontTx/>
              <a:buNone/>
            </a:pPr>
            <a:r>
              <a:rPr lang="el-GR" sz="2000" dirty="0">
                <a:latin typeface="Times New Roman" pitchFamily="18" charset="0"/>
              </a:rPr>
              <a:t>πραγματοποίηση από αυτήν αμέσως προσόδου</a:t>
            </a:r>
            <a:r>
              <a:rPr lang="en-US" sz="2000" dirty="0">
                <a:latin typeface="Times New Roman" pitchFamily="18" charset="0"/>
              </a:rPr>
              <a:t>.</a:t>
            </a:r>
            <a:endParaRPr lang="el-GR" sz="2000" dirty="0">
              <a:latin typeface="Times New Roman" pitchFamily="18" charset="0"/>
            </a:endParaRPr>
          </a:p>
          <a:p>
            <a:pPr>
              <a:lnSpc>
                <a:spcPct val="90000"/>
              </a:lnSpc>
              <a:buFontTx/>
              <a:buNone/>
            </a:pPr>
            <a:endParaRPr lang="el-GR" sz="2000" dirty="0">
              <a:latin typeface="Times New Roman" pitchFamily="18" charset="0"/>
            </a:endParaRPr>
          </a:p>
          <a:p>
            <a:pPr>
              <a:lnSpc>
                <a:spcPct val="90000"/>
              </a:lnSpc>
              <a:buFontTx/>
              <a:buNone/>
            </a:pPr>
            <a:r>
              <a:rPr lang="el-GR" sz="2000" dirty="0">
                <a:latin typeface="Times New Roman" pitchFamily="18" charset="0"/>
              </a:rPr>
              <a:t>Τα χρεόγραφα παρακολουθούνται στο κυκλοφορούν</a:t>
            </a:r>
          </a:p>
          <a:p>
            <a:pPr>
              <a:lnSpc>
                <a:spcPct val="90000"/>
              </a:lnSpc>
              <a:buFontTx/>
              <a:buNone/>
            </a:pPr>
            <a:r>
              <a:rPr lang="el-GR" sz="2000" dirty="0">
                <a:latin typeface="Times New Roman" pitchFamily="18" charset="0"/>
              </a:rPr>
              <a:t>ενεργητικό στο λογαριασμό 34 </a:t>
            </a:r>
            <a:r>
              <a:rPr lang="el-GR" sz="2000" dirty="0">
                <a:latin typeface="Times New Roman" pitchFamily="18" charset="0"/>
                <a:cs typeface="Times New Roman" pitchFamily="18" charset="0"/>
              </a:rPr>
              <a:t>‹‹</a:t>
            </a:r>
            <a:r>
              <a:rPr lang="el-GR" sz="2000" dirty="0">
                <a:latin typeface="Times New Roman" pitchFamily="18" charset="0"/>
              </a:rPr>
              <a:t>χρεόγραφα</a:t>
            </a:r>
            <a:r>
              <a:rPr lang="el-GR" sz="2000" dirty="0">
                <a:latin typeface="Times New Roman" pitchFamily="18" charset="0"/>
                <a:cs typeface="Times New Roman" pitchFamily="18" charset="0"/>
              </a:rPr>
              <a:t>››</a:t>
            </a:r>
            <a:r>
              <a:rPr lang="en-US" sz="2000" dirty="0">
                <a:latin typeface="Times New Roman" pitchFamily="18" charset="0"/>
              </a:rPr>
              <a:t>.</a:t>
            </a:r>
            <a:endParaRPr lang="el-GR" sz="2000" dirty="0">
              <a:latin typeface="Times New Roman" pitchFamily="18" charset="0"/>
            </a:endParaRPr>
          </a:p>
          <a:p>
            <a:pPr>
              <a:lnSpc>
                <a:spcPct val="90000"/>
              </a:lnSpc>
              <a:buFontTx/>
              <a:buNone/>
            </a:pPr>
            <a:endParaRPr lang="el-GR" sz="2000" dirty="0">
              <a:latin typeface="Times New Roman" pitchFamily="18" charset="0"/>
            </a:endParaRPr>
          </a:p>
          <a:p>
            <a:pPr>
              <a:lnSpc>
                <a:spcPct val="90000"/>
              </a:lnSpc>
              <a:buFontTx/>
              <a:buNone/>
            </a:pPr>
            <a:r>
              <a:rPr lang="el-GR" sz="2000" dirty="0">
                <a:solidFill>
                  <a:srgbClr val="C00000"/>
                </a:solidFill>
                <a:latin typeface="Times New Roman" pitchFamily="18" charset="0"/>
              </a:rPr>
              <a:t>Κατηγορίες χρεογράφων</a:t>
            </a:r>
          </a:p>
          <a:p>
            <a:pPr>
              <a:lnSpc>
                <a:spcPct val="90000"/>
              </a:lnSpc>
              <a:buClr>
                <a:schemeClr val="tx1"/>
              </a:buClr>
              <a:buSzPct val="95000"/>
              <a:buFont typeface="Wingdings" pitchFamily="2" charset="2"/>
              <a:buChar char="§"/>
            </a:pPr>
            <a:r>
              <a:rPr lang="el-GR" sz="2000" dirty="0">
                <a:latin typeface="Times New Roman" pitchFamily="18" charset="0"/>
              </a:rPr>
              <a:t>Μετοχές ανώνυμων εταιριών (ονομαστικές και ανώνυμες)</a:t>
            </a:r>
          </a:p>
          <a:p>
            <a:pPr>
              <a:lnSpc>
                <a:spcPct val="90000"/>
              </a:lnSpc>
              <a:buClr>
                <a:schemeClr val="tx1"/>
              </a:buClr>
              <a:buSzPct val="95000"/>
              <a:buFont typeface="Wingdings" pitchFamily="2" charset="2"/>
              <a:buChar char="§"/>
            </a:pPr>
            <a:r>
              <a:rPr lang="el-GR" sz="2000" dirty="0">
                <a:latin typeface="Times New Roman" pitchFamily="18" charset="0"/>
              </a:rPr>
              <a:t>Ομολογίες (ομολογιακών δανείων του κράτους Ν.Π.Δ.Δ, δημοσίων επιχειρήσεων και ανώνυμων εταιριών)</a:t>
            </a:r>
          </a:p>
          <a:p>
            <a:pPr>
              <a:lnSpc>
                <a:spcPct val="90000"/>
              </a:lnSpc>
              <a:buClr>
                <a:schemeClr val="tx1"/>
              </a:buClr>
              <a:buSzPct val="95000"/>
              <a:buFont typeface="Wingdings" pitchFamily="2" charset="2"/>
              <a:buChar char="§"/>
            </a:pPr>
            <a:r>
              <a:rPr lang="el-GR" sz="2000" dirty="0">
                <a:latin typeface="Times New Roman" pitchFamily="18" charset="0"/>
              </a:rPr>
              <a:t>Έντοκα γραμμάτια του Ελληνικού Δημοσίου</a:t>
            </a:r>
          </a:p>
          <a:p>
            <a:pPr>
              <a:lnSpc>
                <a:spcPct val="90000"/>
              </a:lnSpc>
              <a:buClr>
                <a:schemeClr val="tx1"/>
              </a:buClr>
              <a:buSzPct val="95000"/>
              <a:buFont typeface="Wingdings" pitchFamily="2" charset="2"/>
              <a:buChar char="§"/>
            </a:pPr>
            <a:r>
              <a:rPr lang="el-GR" sz="2000" dirty="0">
                <a:latin typeface="Times New Roman" pitchFamily="18" charset="0"/>
              </a:rPr>
              <a:t>Μερίδια αμοιβαίων κεφαλαίων</a:t>
            </a:r>
          </a:p>
          <a:p>
            <a:pPr>
              <a:lnSpc>
                <a:spcPct val="90000"/>
              </a:lnSpc>
              <a:buClr>
                <a:schemeClr val="tx1"/>
              </a:buClr>
              <a:buSzPct val="95000"/>
              <a:buFont typeface="Wingdings" pitchFamily="2" charset="2"/>
              <a:buChar char="§"/>
            </a:pPr>
            <a:r>
              <a:rPr lang="el-GR" sz="2000" dirty="0">
                <a:latin typeface="Times New Roman" pitchFamily="18" charset="0"/>
              </a:rPr>
              <a:t>Ομόλογα τραπεζών</a:t>
            </a:r>
          </a:p>
          <a:p>
            <a:pPr>
              <a:lnSpc>
                <a:spcPct val="90000"/>
              </a:lnSpc>
              <a:buFont typeface="Wingdings" pitchFamily="2" charset="2"/>
              <a:buNone/>
            </a:pPr>
            <a:endParaRPr lang="el-GR" sz="2000" dirty="0">
              <a:latin typeface="Times New Roman" pitchFamily="18" charset="0"/>
            </a:endParaRPr>
          </a:p>
          <a:p>
            <a:pPr>
              <a:lnSpc>
                <a:spcPct val="90000"/>
              </a:lnSpc>
              <a:buFont typeface="Wingdings" pitchFamily="2" charset="2"/>
              <a:buNone/>
            </a:pPr>
            <a:endParaRPr lang="el-GR" sz="3600" dirty="0"/>
          </a:p>
          <a:p>
            <a:pPr>
              <a:lnSpc>
                <a:spcPct val="90000"/>
              </a:lnSpc>
              <a:buFont typeface="Wingdings" pitchFamily="2" charset="2"/>
              <a:buNone/>
            </a:pPr>
            <a:endParaRPr lang="el-GR" sz="3600" dirty="0"/>
          </a:p>
          <a:p>
            <a:pPr>
              <a:lnSpc>
                <a:spcPct val="90000"/>
              </a:lnSpc>
              <a:buFontTx/>
              <a:buNone/>
            </a:pPr>
            <a:endParaRPr lang="el-GR" sz="1800" dirty="0"/>
          </a:p>
        </p:txBody>
      </p:sp>
      <p:sp>
        <p:nvSpPr>
          <p:cNvPr id="126979" name="Rectangle 3"/>
          <p:cNvSpPr>
            <a:spLocks noChangeArrowheads="1"/>
          </p:cNvSpPr>
          <p:nvPr/>
        </p:nvSpPr>
        <p:spPr bwMode="auto">
          <a:xfrm>
            <a:off x="673100" y="493713"/>
            <a:ext cx="8229600" cy="1139825"/>
          </a:xfrm>
          <a:prstGeom prst="rect">
            <a:avLst/>
          </a:prstGeom>
          <a:noFill/>
          <a:ln w="9525">
            <a:noFill/>
            <a:miter lim="800000"/>
            <a:headEnd/>
            <a:tailEnd/>
          </a:ln>
          <a:effectLst/>
        </p:spPr>
        <p:txBody>
          <a:bodyPr anchor="ctr" anchorCtr="1"/>
          <a:lstStyle/>
          <a:p>
            <a:pPr algn="ctr"/>
            <a:endParaRPr lang="el-GR" sz="4400" dirty="0">
              <a:solidFill>
                <a:schemeClr val="tx2"/>
              </a:solidFill>
            </a:endParaRPr>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6978">
                                            <p:txEl>
                                              <p:pRg st="0" end="0"/>
                                            </p:txEl>
                                          </p:spTgt>
                                        </p:tgtEl>
                                        <p:attrNameLst>
                                          <p:attrName>style.visibility</p:attrName>
                                        </p:attrNameLst>
                                      </p:cBhvr>
                                      <p:to>
                                        <p:strVal val="visible"/>
                                      </p:to>
                                    </p:set>
                                    <p:animEffect transition="in" filter="dissolve">
                                      <p:cBhvr>
                                        <p:cTn id="7" dur="500"/>
                                        <p:tgtEl>
                                          <p:spTgt spid="1269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6978">
                                            <p:txEl>
                                              <p:pRg st="2" end="2"/>
                                            </p:txEl>
                                          </p:spTgt>
                                        </p:tgtEl>
                                        <p:attrNameLst>
                                          <p:attrName>style.visibility</p:attrName>
                                        </p:attrNameLst>
                                      </p:cBhvr>
                                      <p:to>
                                        <p:strVal val="visible"/>
                                      </p:to>
                                    </p:set>
                                    <p:anim calcmode="lin" valueType="num">
                                      <p:cBhvr additive="base">
                                        <p:cTn id="12" dur="2000" fill="hold"/>
                                        <p:tgtEl>
                                          <p:spTgt spid="126978">
                                            <p:txEl>
                                              <p:pRg st="2" end="2"/>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6978">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6978">
                                            <p:txEl>
                                              <p:pRg st="3" end="3"/>
                                            </p:txEl>
                                          </p:spTgt>
                                        </p:tgtEl>
                                        <p:attrNameLst>
                                          <p:attrName>style.visibility</p:attrName>
                                        </p:attrNameLst>
                                      </p:cBhvr>
                                      <p:to>
                                        <p:strVal val="visible"/>
                                      </p:to>
                                    </p:set>
                                    <p:anim calcmode="lin" valueType="num">
                                      <p:cBhvr additive="base">
                                        <p:cTn id="16" dur="2000" fill="hold"/>
                                        <p:tgtEl>
                                          <p:spTgt spid="126978">
                                            <p:txEl>
                                              <p:pRg st="3" end="3"/>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26978">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3000"/>
                                  </p:stCondLst>
                                  <p:childTnLst>
                                    <p:set>
                                      <p:cBhvr>
                                        <p:cTn id="19" dur="1" fill="hold">
                                          <p:stCondLst>
                                            <p:cond delay="0"/>
                                          </p:stCondLst>
                                        </p:cTn>
                                        <p:tgtEl>
                                          <p:spTgt spid="126978">
                                            <p:txEl>
                                              <p:pRg st="4" end="4"/>
                                            </p:txEl>
                                          </p:spTgt>
                                        </p:tgtEl>
                                        <p:attrNameLst>
                                          <p:attrName>style.visibility</p:attrName>
                                        </p:attrNameLst>
                                      </p:cBhvr>
                                      <p:to>
                                        <p:strVal val="visible"/>
                                      </p:to>
                                    </p:set>
                                    <p:anim calcmode="lin" valueType="num">
                                      <p:cBhvr additive="base">
                                        <p:cTn id="20" dur="2000" fill="hold"/>
                                        <p:tgtEl>
                                          <p:spTgt spid="126978">
                                            <p:txEl>
                                              <p:pRg st="4" end="4"/>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12697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3000"/>
                                  </p:stCondLst>
                                  <p:childTnLst>
                                    <p:set>
                                      <p:cBhvr>
                                        <p:cTn id="25" dur="1" fill="hold">
                                          <p:stCondLst>
                                            <p:cond delay="0"/>
                                          </p:stCondLst>
                                        </p:cTn>
                                        <p:tgtEl>
                                          <p:spTgt spid="126978">
                                            <p:txEl>
                                              <p:pRg st="6" end="6"/>
                                            </p:txEl>
                                          </p:spTgt>
                                        </p:tgtEl>
                                        <p:attrNameLst>
                                          <p:attrName>style.visibility</p:attrName>
                                        </p:attrNameLst>
                                      </p:cBhvr>
                                      <p:to>
                                        <p:strVal val="visible"/>
                                      </p:to>
                                    </p:set>
                                    <p:anim calcmode="lin" valueType="num">
                                      <p:cBhvr additive="base">
                                        <p:cTn id="26" dur="2000" fill="hold"/>
                                        <p:tgtEl>
                                          <p:spTgt spid="126978">
                                            <p:txEl>
                                              <p:pRg st="6" end="6"/>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126978">
                                            <p:txEl>
                                              <p:pRg st="6" end="6"/>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3000"/>
                                  </p:stCondLst>
                                  <p:childTnLst>
                                    <p:set>
                                      <p:cBhvr>
                                        <p:cTn id="29" dur="1" fill="hold">
                                          <p:stCondLst>
                                            <p:cond delay="0"/>
                                          </p:stCondLst>
                                        </p:cTn>
                                        <p:tgtEl>
                                          <p:spTgt spid="126978">
                                            <p:txEl>
                                              <p:pRg st="7" end="7"/>
                                            </p:txEl>
                                          </p:spTgt>
                                        </p:tgtEl>
                                        <p:attrNameLst>
                                          <p:attrName>style.visibility</p:attrName>
                                        </p:attrNameLst>
                                      </p:cBhvr>
                                      <p:to>
                                        <p:strVal val="visible"/>
                                      </p:to>
                                    </p:set>
                                    <p:anim calcmode="lin" valueType="num">
                                      <p:cBhvr additive="base">
                                        <p:cTn id="30" dur="2000" fill="hold"/>
                                        <p:tgtEl>
                                          <p:spTgt spid="126978">
                                            <p:txEl>
                                              <p:pRg st="7" end="7"/>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12697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3000"/>
                                  </p:stCondLst>
                                  <p:childTnLst>
                                    <p:set>
                                      <p:cBhvr>
                                        <p:cTn id="35" dur="1" fill="hold">
                                          <p:stCondLst>
                                            <p:cond delay="0"/>
                                          </p:stCondLst>
                                        </p:cTn>
                                        <p:tgtEl>
                                          <p:spTgt spid="126978">
                                            <p:txEl>
                                              <p:pRg st="9" end="9"/>
                                            </p:txEl>
                                          </p:spTgt>
                                        </p:tgtEl>
                                        <p:attrNameLst>
                                          <p:attrName>style.visibility</p:attrName>
                                        </p:attrNameLst>
                                      </p:cBhvr>
                                      <p:to>
                                        <p:strVal val="visible"/>
                                      </p:to>
                                    </p:set>
                                    <p:anim calcmode="lin" valueType="num">
                                      <p:cBhvr additive="base">
                                        <p:cTn id="36" dur="2000" fill="hold"/>
                                        <p:tgtEl>
                                          <p:spTgt spid="126978">
                                            <p:txEl>
                                              <p:pRg st="9" end="9"/>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126978">
                                            <p:txEl>
                                              <p:pRg st="9" end="9"/>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3000"/>
                                  </p:stCondLst>
                                  <p:childTnLst>
                                    <p:set>
                                      <p:cBhvr>
                                        <p:cTn id="39" dur="1" fill="hold">
                                          <p:stCondLst>
                                            <p:cond delay="0"/>
                                          </p:stCondLst>
                                        </p:cTn>
                                        <p:tgtEl>
                                          <p:spTgt spid="126978">
                                            <p:txEl>
                                              <p:pRg st="10" end="10"/>
                                            </p:txEl>
                                          </p:spTgt>
                                        </p:tgtEl>
                                        <p:attrNameLst>
                                          <p:attrName>style.visibility</p:attrName>
                                        </p:attrNameLst>
                                      </p:cBhvr>
                                      <p:to>
                                        <p:strVal val="visible"/>
                                      </p:to>
                                    </p:set>
                                    <p:anim calcmode="lin" valueType="num">
                                      <p:cBhvr additive="base">
                                        <p:cTn id="40" dur="2000" fill="hold"/>
                                        <p:tgtEl>
                                          <p:spTgt spid="126978">
                                            <p:txEl>
                                              <p:pRg st="10" end="10"/>
                                            </p:txEl>
                                          </p:spTgt>
                                        </p:tgtEl>
                                        <p:attrNameLst>
                                          <p:attrName>ppt_x</p:attrName>
                                        </p:attrNameLst>
                                      </p:cBhvr>
                                      <p:tavLst>
                                        <p:tav tm="0">
                                          <p:val>
                                            <p:strVal val="#ppt_x"/>
                                          </p:val>
                                        </p:tav>
                                        <p:tav tm="100000">
                                          <p:val>
                                            <p:strVal val="#ppt_x"/>
                                          </p:val>
                                        </p:tav>
                                      </p:tavLst>
                                    </p:anim>
                                    <p:anim calcmode="lin" valueType="num">
                                      <p:cBhvr additive="base">
                                        <p:cTn id="41" dur="2000" fill="hold"/>
                                        <p:tgtEl>
                                          <p:spTgt spid="126978">
                                            <p:txEl>
                                              <p:pRg st="10" end="10"/>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3000"/>
                                  </p:stCondLst>
                                  <p:childTnLst>
                                    <p:set>
                                      <p:cBhvr>
                                        <p:cTn id="43" dur="1" fill="hold">
                                          <p:stCondLst>
                                            <p:cond delay="0"/>
                                          </p:stCondLst>
                                        </p:cTn>
                                        <p:tgtEl>
                                          <p:spTgt spid="126978">
                                            <p:txEl>
                                              <p:pRg st="11" end="11"/>
                                            </p:txEl>
                                          </p:spTgt>
                                        </p:tgtEl>
                                        <p:attrNameLst>
                                          <p:attrName>style.visibility</p:attrName>
                                        </p:attrNameLst>
                                      </p:cBhvr>
                                      <p:to>
                                        <p:strVal val="visible"/>
                                      </p:to>
                                    </p:set>
                                    <p:anim calcmode="lin" valueType="num">
                                      <p:cBhvr additive="base">
                                        <p:cTn id="44" dur="2000" fill="hold"/>
                                        <p:tgtEl>
                                          <p:spTgt spid="126978">
                                            <p:txEl>
                                              <p:pRg st="11" end="11"/>
                                            </p:txEl>
                                          </p:spTgt>
                                        </p:tgtEl>
                                        <p:attrNameLst>
                                          <p:attrName>ppt_x</p:attrName>
                                        </p:attrNameLst>
                                      </p:cBhvr>
                                      <p:tavLst>
                                        <p:tav tm="0">
                                          <p:val>
                                            <p:strVal val="#ppt_x"/>
                                          </p:val>
                                        </p:tav>
                                        <p:tav tm="100000">
                                          <p:val>
                                            <p:strVal val="#ppt_x"/>
                                          </p:val>
                                        </p:tav>
                                      </p:tavLst>
                                    </p:anim>
                                    <p:anim calcmode="lin" valueType="num">
                                      <p:cBhvr additive="base">
                                        <p:cTn id="45" dur="2000" fill="hold"/>
                                        <p:tgtEl>
                                          <p:spTgt spid="126978">
                                            <p:txEl>
                                              <p:pRg st="11" end="11"/>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3000"/>
                                  </p:stCondLst>
                                  <p:childTnLst>
                                    <p:set>
                                      <p:cBhvr>
                                        <p:cTn id="47" dur="1" fill="hold">
                                          <p:stCondLst>
                                            <p:cond delay="0"/>
                                          </p:stCondLst>
                                        </p:cTn>
                                        <p:tgtEl>
                                          <p:spTgt spid="126978">
                                            <p:txEl>
                                              <p:pRg st="12" end="12"/>
                                            </p:txEl>
                                          </p:spTgt>
                                        </p:tgtEl>
                                        <p:attrNameLst>
                                          <p:attrName>style.visibility</p:attrName>
                                        </p:attrNameLst>
                                      </p:cBhvr>
                                      <p:to>
                                        <p:strVal val="visible"/>
                                      </p:to>
                                    </p:set>
                                    <p:anim calcmode="lin" valueType="num">
                                      <p:cBhvr additive="base">
                                        <p:cTn id="48" dur="2000" fill="hold"/>
                                        <p:tgtEl>
                                          <p:spTgt spid="126978">
                                            <p:txEl>
                                              <p:pRg st="12" end="12"/>
                                            </p:txEl>
                                          </p:spTgt>
                                        </p:tgtEl>
                                        <p:attrNameLst>
                                          <p:attrName>ppt_x</p:attrName>
                                        </p:attrNameLst>
                                      </p:cBhvr>
                                      <p:tavLst>
                                        <p:tav tm="0">
                                          <p:val>
                                            <p:strVal val="#ppt_x"/>
                                          </p:val>
                                        </p:tav>
                                        <p:tav tm="100000">
                                          <p:val>
                                            <p:strVal val="#ppt_x"/>
                                          </p:val>
                                        </p:tav>
                                      </p:tavLst>
                                    </p:anim>
                                    <p:anim calcmode="lin" valueType="num">
                                      <p:cBhvr additive="base">
                                        <p:cTn id="49" dur="2000" fill="hold"/>
                                        <p:tgtEl>
                                          <p:spTgt spid="126978">
                                            <p:txEl>
                                              <p:pRg st="12" end="12"/>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3000"/>
                                  </p:stCondLst>
                                  <p:childTnLst>
                                    <p:set>
                                      <p:cBhvr>
                                        <p:cTn id="51" dur="1" fill="hold">
                                          <p:stCondLst>
                                            <p:cond delay="0"/>
                                          </p:stCondLst>
                                        </p:cTn>
                                        <p:tgtEl>
                                          <p:spTgt spid="126978">
                                            <p:txEl>
                                              <p:pRg st="13" end="13"/>
                                            </p:txEl>
                                          </p:spTgt>
                                        </p:tgtEl>
                                        <p:attrNameLst>
                                          <p:attrName>style.visibility</p:attrName>
                                        </p:attrNameLst>
                                      </p:cBhvr>
                                      <p:to>
                                        <p:strVal val="visible"/>
                                      </p:to>
                                    </p:set>
                                    <p:anim calcmode="lin" valueType="num">
                                      <p:cBhvr additive="base">
                                        <p:cTn id="52" dur="2000" fill="hold"/>
                                        <p:tgtEl>
                                          <p:spTgt spid="126978">
                                            <p:txEl>
                                              <p:pRg st="13" end="13"/>
                                            </p:txEl>
                                          </p:spTgt>
                                        </p:tgtEl>
                                        <p:attrNameLst>
                                          <p:attrName>ppt_x</p:attrName>
                                        </p:attrNameLst>
                                      </p:cBhvr>
                                      <p:tavLst>
                                        <p:tav tm="0">
                                          <p:val>
                                            <p:strVal val="#ppt_x"/>
                                          </p:val>
                                        </p:tav>
                                        <p:tav tm="100000">
                                          <p:val>
                                            <p:strVal val="#ppt_x"/>
                                          </p:val>
                                        </p:tav>
                                      </p:tavLst>
                                    </p:anim>
                                    <p:anim calcmode="lin" valueType="num">
                                      <p:cBhvr additive="base">
                                        <p:cTn id="53" dur="2000" fill="hold"/>
                                        <p:tgtEl>
                                          <p:spTgt spid="126978">
                                            <p:txEl>
                                              <p:pRg st="13" end="13"/>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3000"/>
                                  </p:stCondLst>
                                  <p:childTnLst>
                                    <p:set>
                                      <p:cBhvr>
                                        <p:cTn id="55" dur="1" fill="hold">
                                          <p:stCondLst>
                                            <p:cond delay="0"/>
                                          </p:stCondLst>
                                        </p:cTn>
                                        <p:tgtEl>
                                          <p:spTgt spid="126978">
                                            <p:txEl>
                                              <p:pRg st="14" end="14"/>
                                            </p:txEl>
                                          </p:spTgt>
                                        </p:tgtEl>
                                        <p:attrNameLst>
                                          <p:attrName>style.visibility</p:attrName>
                                        </p:attrNameLst>
                                      </p:cBhvr>
                                      <p:to>
                                        <p:strVal val="visible"/>
                                      </p:to>
                                    </p:set>
                                    <p:anim calcmode="lin" valueType="num">
                                      <p:cBhvr additive="base">
                                        <p:cTn id="56" dur="2000" fill="hold"/>
                                        <p:tgtEl>
                                          <p:spTgt spid="126978">
                                            <p:txEl>
                                              <p:pRg st="14" end="14"/>
                                            </p:txEl>
                                          </p:spTgt>
                                        </p:tgtEl>
                                        <p:attrNameLst>
                                          <p:attrName>ppt_x</p:attrName>
                                        </p:attrNameLst>
                                      </p:cBhvr>
                                      <p:tavLst>
                                        <p:tav tm="0">
                                          <p:val>
                                            <p:strVal val="#ppt_x"/>
                                          </p:val>
                                        </p:tav>
                                        <p:tav tm="100000">
                                          <p:val>
                                            <p:strVal val="#ppt_x"/>
                                          </p:val>
                                        </p:tav>
                                      </p:tavLst>
                                    </p:anim>
                                    <p:anim calcmode="lin" valueType="num">
                                      <p:cBhvr additive="base">
                                        <p:cTn id="57" dur="2000" fill="hold"/>
                                        <p:tgtEl>
                                          <p:spTgt spid="126978">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152400"/>
            <a:ext cx="9144000" cy="523220"/>
          </a:xfrm>
          <a:prstGeom prst="rect">
            <a:avLst/>
          </a:prstGeom>
          <a:noFill/>
          <a:ln w="9525">
            <a:noFill/>
            <a:miter lim="800000"/>
            <a:headEnd/>
            <a:tailEnd/>
          </a:ln>
        </p:spPr>
        <p:txBody>
          <a:bodyPr>
            <a:spAutoFit/>
          </a:bodyPr>
          <a:lstStyle/>
          <a:p>
            <a:pPr algn="ctr" eaLnBrk="0" hangingPunct="0"/>
            <a:r>
              <a:rPr lang="el-GR" sz="2800" b="1" dirty="0">
                <a:solidFill>
                  <a:srgbClr val="C00000"/>
                </a:solidFill>
                <a:latin typeface="+mn-lt"/>
              </a:rPr>
              <a:t>ΑΝΤΙΚΕΙΜΕΝΙΚΟΙ ΣΚΟΠΟΙ ΤΗΣ ΕΠΙΧΕΙΡΗΣΗΣ </a:t>
            </a:r>
          </a:p>
        </p:txBody>
      </p:sp>
      <p:sp>
        <p:nvSpPr>
          <p:cNvPr id="15363" name="Text Box 3"/>
          <p:cNvSpPr txBox="1">
            <a:spLocks noChangeArrowheads="1"/>
          </p:cNvSpPr>
          <p:nvPr/>
        </p:nvSpPr>
        <p:spPr bwMode="auto">
          <a:xfrm>
            <a:off x="685800" y="1435100"/>
            <a:ext cx="3657600" cy="466725"/>
          </a:xfrm>
          <a:prstGeom prst="rect">
            <a:avLst/>
          </a:prstGeom>
          <a:solidFill>
            <a:srgbClr val="FFFF00"/>
          </a:solidFill>
          <a:ln w="9525">
            <a:solidFill>
              <a:schemeClr val="tx1"/>
            </a:solidFill>
            <a:miter lim="800000"/>
            <a:headEnd/>
            <a:tailEnd/>
          </a:ln>
        </p:spPr>
        <p:txBody>
          <a:bodyPr>
            <a:spAutoFit/>
          </a:bodyPr>
          <a:lstStyle/>
          <a:p>
            <a:pPr algn="ctr" eaLnBrk="0" hangingPunct="0">
              <a:spcBef>
                <a:spcPct val="50000"/>
              </a:spcBef>
            </a:pPr>
            <a:r>
              <a:rPr lang="el-GR" sz="2400" b="1" dirty="0">
                <a:solidFill>
                  <a:srgbClr val="FF0000"/>
                </a:solidFill>
                <a:latin typeface="+mn-lt"/>
              </a:rPr>
              <a:t>ΚΕΡΔΗ ΕΠΙΧΕΙΡΗΣΗΣ</a:t>
            </a:r>
          </a:p>
        </p:txBody>
      </p:sp>
      <p:sp>
        <p:nvSpPr>
          <p:cNvPr id="15364" name="Text Box 4"/>
          <p:cNvSpPr txBox="1">
            <a:spLocks noChangeArrowheads="1"/>
          </p:cNvSpPr>
          <p:nvPr/>
        </p:nvSpPr>
        <p:spPr bwMode="auto">
          <a:xfrm>
            <a:off x="4788024" y="2204864"/>
            <a:ext cx="3810000" cy="466725"/>
          </a:xfrm>
          <a:prstGeom prst="rect">
            <a:avLst/>
          </a:prstGeom>
          <a:solidFill>
            <a:srgbClr val="FF9900"/>
          </a:solidFill>
          <a:ln w="9525">
            <a:solidFill>
              <a:schemeClr val="tx1"/>
            </a:solidFill>
            <a:miter lim="800000"/>
            <a:headEnd/>
            <a:tailEnd/>
          </a:ln>
        </p:spPr>
        <p:txBody>
          <a:bodyPr>
            <a:spAutoFit/>
          </a:bodyPr>
          <a:lstStyle/>
          <a:p>
            <a:pPr algn="ctr" eaLnBrk="0" hangingPunct="0">
              <a:spcBef>
                <a:spcPct val="50000"/>
              </a:spcBef>
            </a:pPr>
            <a:r>
              <a:rPr lang="el-GR" sz="2400" b="1" dirty="0">
                <a:solidFill>
                  <a:schemeClr val="accent4">
                    <a:lumMod val="50000"/>
                  </a:schemeClr>
                </a:solidFill>
                <a:latin typeface="+mn-lt"/>
              </a:rPr>
              <a:t>ΠΑΡΑΓΩΓΗ ΑΞΙΑΣ</a:t>
            </a:r>
          </a:p>
        </p:txBody>
      </p:sp>
      <p:sp>
        <p:nvSpPr>
          <p:cNvPr id="15365" name="Rectangle 5"/>
          <p:cNvSpPr>
            <a:spLocks noChangeArrowheads="1"/>
          </p:cNvSpPr>
          <p:nvPr/>
        </p:nvSpPr>
        <p:spPr bwMode="auto">
          <a:xfrm>
            <a:off x="611188" y="2060575"/>
            <a:ext cx="3657600" cy="466725"/>
          </a:xfrm>
          <a:prstGeom prst="rect">
            <a:avLst/>
          </a:prstGeom>
          <a:solidFill>
            <a:srgbClr val="FFFF00"/>
          </a:solidFill>
          <a:ln w="9525">
            <a:solidFill>
              <a:schemeClr val="tx1"/>
            </a:solidFill>
            <a:miter lim="800000"/>
            <a:headEnd/>
            <a:tailEnd/>
          </a:ln>
        </p:spPr>
        <p:txBody>
          <a:bodyPr>
            <a:spAutoFit/>
          </a:bodyPr>
          <a:lstStyle/>
          <a:p>
            <a:pPr algn="ctr" eaLnBrk="0" hangingPunct="0">
              <a:spcBef>
                <a:spcPct val="50000"/>
              </a:spcBef>
            </a:pPr>
            <a:r>
              <a:rPr lang="el-GR" sz="2400" b="1" dirty="0">
                <a:solidFill>
                  <a:schemeClr val="tx2">
                    <a:lumMod val="10000"/>
                  </a:schemeClr>
                </a:solidFill>
                <a:latin typeface="+mn-lt"/>
              </a:rPr>
              <a:t>ΚΕΡΔΗ ΑΝΑ ΜΕΤΟΧΗ</a:t>
            </a:r>
          </a:p>
        </p:txBody>
      </p:sp>
      <p:sp>
        <p:nvSpPr>
          <p:cNvPr id="15366" name="Rectangle 6"/>
          <p:cNvSpPr>
            <a:spLocks noChangeArrowheads="1"/>
          </p:cNvSpPr>
          <p:nvPr/>
        </p:nvSpPr>
        <p:spPr bwMode="auto">
          <a:xfrm>
            <a:off x="4500563" y="1435100"/>
            <a:ext cx="4392612" cy="711200"/>
          </a:xfrm>
          <a:prstGeom prst="rect">
            <a:avLst/>
          </a:prstGeom>
          <a:solidFill>
            <a:srgbClr val="FF9900"/>
          </a:solidFill>
          <a:ln w="9525">
            <a:solidFill>
              <a:schemeClr val="tx1"/>
            </a:solidFill>
            <a:miter lim="800000"/>
            <a:headEnd/>
            <a:tailEnd/>
          </a:ln>
        </p:spPr>
        <p:txBody>
          <a:bodyPr>
            <a:spAutoFit/>
          </a:bodyPr>
          <a:lstStyle/>
          <a:p>
            <a:pPr algn="ctr" eaLnBrk="0" hangingPunct="0">
              <a:spcBef>
                <a:spcPct val="50000"/>
              </a:spcBef>
            </a:pPr>
            <a:r>
              <a:rPr lang="el-GR" sz="2000" b="1" dirty="0">
                <a:solidFill>
                  <a:schemeClr val="bg1"/>
                </a:solidFill>
                <a:latin typeface="+mn-lt"/>
              </a:rPr>
              <a:t>ΧΡΗΜΑΤΙΣΤΗΡΙΑΚΗ ΑΞΙΑ ΜΕΤΟΧΗΣ</a:t>
            </a:r>
          </a:p>
        </p:txBody>
      </p:sp>
      <p:sp>
        <p:nvSpPr>
          <p:cNvPr id="15367" name="Text Box 7"/>
          <p:cNvSpPr txBox="1">
            <a:spLocks noChangeArrowheads="1"/>
          </p:cNvSpPr>
          <p:nvPr/>
        </p:nvSpPr>
        <p:spPr bwMode="auto">
          <a:xfrm>
            <a:off x="685800" y="825500"/>
            <a:ext cx="7848600" cy="528638"/>
          </a:xfrm>
          <a:prstGeom prst="rect">
            <a:avLst/>
          </a:prstGeom>
          <a:solidFill>
            <a:srgbClr val="00FF00"/>
          </a:solidFill>
          <a:ln w="9525">
            <a:solidFill>
              <a:schemeClr val="tx1"/>
            </a:solidFill>
            <a:miter lim="800000"/>
            <a:headEnd/>
            <a:tailEnd/>
          </a:ln>
        </p:spPr>
        <p:txBody>
          <a:bodyPr>
            <a:spAutoFit/>
          </a:bodyPr>
          <a:lstStyle/>
          <a:p>
            <a:pPr algn="ctr" eaLnBrk="0" hangingPunct="0">
              <a:spcBef>
                <a:spcPct val="50000"/>
              </a:spcBef>
            </a:pPr>
            <a:r>
              <a:rPr lang="el-GR" sz="2800" b="1" dirty="0">
                <a:solidFill>
                  <a:srgbClr val="0000FF"/>
                </a:solidFill>
                <a:latin typeface="+mn-lt"/>
              </a:rPr>
              <a:t>ΜΕΓΙΣΤΟΠΟΙΗΣΗ</a:t>
            </a:r>
          </a:p>
        </p:txBody>
      </p:sp>
      <p:sp>
        <p:nvSpPr>
          <p:cNvPr id="15368" name="Text Box 8"/>
          <p:cNvSpPr txBox="1">
            <a:spLocks noChangeArrowheads="1"/>
          </p:cNvSpPr>
          <p:nvPr/>
        </p:nvSpPr>
        <p:spPr bwMode="auto">
          <a:xfrm>
            <a:off x="755576" y="2882900"/>
            <a:ext cx="1800299" cy="400110"/>
          </a:xfrm>
          <a:prstGeom prst="rect">
            <a:avLst/>
          </a:prstGeom>
          <a:solidFill>
            <a:srgbClr val="FF6600"/>
          </a:solidFill>
          <a:ln w="9525">
            <a:solidFill>
              <a:schemeClr val="tx1"/>
            </a:solidFill>
            <a:prstDash val="sysDot"/>
            <a:miter lim="800000"/>
            <a:headEnd/>
            <a:tailEnd/>
          </a:ln>
        </p:spPr>
        <p:txBody>
          <a:bodyPr wrap="square">
            <a:spAutoFit/>
          </a:bodyPr>
          <a:lstStyle/>
          <a:p>
            <a:pPr eaLnBrk="0" hangingPunct="0">
              <a:spcBef>
                <a:spcPct val="50000"/>
              </a:spcBef>
            </a:pPr>
            <a:r>
              <a:rPr lang="el-GR" sz="2000" b="1" dirty="0">
                <a:latin typeface="+mn-lt"/>
              </a:rPr>
              <a:t>ΕΠΕΝΔΥΤΕΣ</a:t>
            </a:r>
          </a:p>
        </p:txBody>
      </p:sp>
      <p:sp>
        <p:nvSpPr>
          <p:cNvPr id="15369" name="Text Box 9"/>
          <p:cNvSpPr txBox="1">
            <a:spLocks noChangeArrowheads="1"/>
          </p:cNvSpPr>
          <p:nvPr/>
        </p:nvSpPr>
        <p:spPr bwMode="auto">
          <a:xfrm>
            <a:off x="2895600" y="2882900"/>
            <a:ext cx="1531938" cy="400110"/>
          </a:xfrm>
          <a:prstGeom prst="rect">
            <a:avLst/>
          </a:prstGeom>
          <a:solidFill>
            <a:srgbClr val="FFCC00"/>
          </a:solidFill>
          <a:ln w="9525">
            <a:solidFill>
              <a:schemeClr val="tx1"/>
            </a:solidFill>
            <a:prstDash val="sysDot"/>
            <a:miter lim="800000"/>
            <a:headEnd/>
            <a:tailEnd/>
          </a:ln>
        </p:spPr>
        <p:txBody>
          <a:bodyPr>
            <a:spAutoFit/>
          </a:bodyPr>
          <a:lstStyle/>
          <a:p>
            <a:pPr eaLnBrk="0" hangingPunct="0"/>
            <a:r>
              <a:rPr lang="el-GR" sz="2000" b="1" dirty="0">
                <a:solidFill>
                  <a:schemeClr val="bg1"/>
                </a:solidFill>
                <a:latin typeface="+mn-lt"/>
              </a:rPr>
              <a:t>ΔΙΟΙΚΗΣΗ</a:t>
            </a:r>
          </a:p>
        </p:txBody>
      </p:sp>
      <p:sp>
        <p:nvSpPr>
          <p:cNvPr id="15370" name="Text Box 10"/>
          <p:cNvSpPr txBox="1">
            <a:spLocks noChangeArrowheads="1"/>
          </p:cNvSpPr>
          <p:nvPr/>
        </p:nvSpPr>
        <p:spPr bwMode="auto">
          <a:xfrm>
            <a:off x="4800600" y="2882900"/>
            <a:ext cx="2076450" cy="400110"/>
          </a:xfrm>
          <a:prstGeom prst="rect">
            <a:avLst/>
          </a:prstGeom>
          <a:solidFill>
            <a:srgbClr val="FFCC99"/>
          </a:solidFill>
          <a:ln w="9525">
            <a:solidFill>
              <a:schemeClr val="tx1"/>
            </a:solidFill>
            <a:prstDash val="sysDot"/>
            <a:miter lim="800000"/>
            <a:headEnd/>
            <a:tailEnd/>
          </a:ln>
        </p:spPr>
        <p:txBody>
          <a:bodyPr>
            <a:spAutoFit/>
          </a:bodyPr>
          <a:lstStyle/>
          <a:p>
            <a:pPr eaLnBrk="0" hangingPunct="0">
              <a:spcBef>
                <a:spcPct val="50000"/>
              </a:spcBef>
            </a:pPr>
            <a:r>
              <a:rPr lang="el-GR" sz="2000" b="1" dirty="0">
                <a:solidFill>
                  <a:srgbClr val="0000CC"/>
                </a:solidFill>
                <a:latin typeface="+mn-lt"/>
              </a:rPr>
              <a:t>ΕΡΓΑΖΟΜΕΝΟΙ</a:t>
            </a:r>
          </a:p>
        </p:txBody>
      </p:sp>
      <p:sp>
        <p:nvSpPr>
          <p:cNvPr id="15371" name="Text Box 11"/>
          <p:cNvSpPr txBox="1">
            <a:spLocks noChangeArrowheads="1"/>
          </p:cNvSpPr>
          <p:nvPr/>
        </p:nvSpPr>
        <p:spPr bwMode="auto">
          <a:xfrm>
            <a:off x="6948264" y="2882900"/>
            <a:ext cx="1584549" cy="384721"/>
          </a:xfrm>
          <a:prstGeom prst="rect">
            <a:avLst/>
          </a:prstGeom>
          <a:solidFill>
            <a:srgbClr val="FF99CC"/>
          </a:solidFill>
          <a:ln w="9525">
            <a:solidFill>
              <a:schemeClr val="tx1"/>
            </a:solidFill>
            <a:prstDash val="sysDot"/>
            <a:miter lim="800000"/>
            <a:headEnd/>
            <a:tailEnd/>
          </a:ln>
        </p:spPr>
        <p:txBody>
          <a:bodyPr wrap="square">
            <a:spAutoFit/>
          </a:bodyPr>
          <a:lstStyle/>
          <a:p>
            <a:pPr eaLnBrk="0" hangingPunct="0"/>
            <a:r>
              <a:rPr lang="el-GR" sz="1900" b="1" dirty="0">
                <a:solidFill>
                  <a:srgbClr val="0000FF"/>
                </a:solidFill>
                <a:latin typeface="+mn-lt"/>
              </a:rPr>
              <a:t>ΚΟΙΝΩΝΙΑ</a:t>
            </a:r>
          </a:p>
        </p:txBody>
      </p:sp>
      <p:sp>
        <p:nvSpPr>
          <p:cNvPr id="15372" name="Line 12"/>
          <p:cNvSpPr>
            <a:spLocks noChangeShapeType="1"/>
          </p:cNvSpPr>
          <p:nvPr/>
        </p:nvSpPr>
        <p:spPr bwMode="auto">
          <a:xfrm>
            <a:off x="609600" y="2730500"/>
            <a:ext cx="7924800" cy="0"/>
          </a:xfrm>
          <a:prstGeom prst="line">
            <a:avLst/>
          </a:prstGeom>
          <a:noFill/>
          <a:ln w="9525">
            <a:solidFill>
              <a:schemeClr val="tx1"/>
            </a:solidFill>
            <a:round/>
            <a:headEnd/>
            <a:tailEnd/>
          </a:ln>
        </p:spPr>
        <p:txBody>
          <a:bodyPr wrap="none" anchor="ctr"/>
          <a:lstStyle/>
          <a:p>
            <a:endParaRPr lang="el-GR" dirty="0"/>
          </a:p>
        </p:txBody>
      </p:sp>
      <p:sp>
        <p:nvSpPr>
          <p:cNvPr id="15373" name="Line 13"/>
          <p:cNvSpPr>
            <a:spLocks noChangeShapeType="1"/>
          </p:cNvSpPr>
          <p:nvPr/>
        </p:nvSpPr>
        <p:spPr bwMode="auto">
          <a:xfrm>
            <a:off x="609600" y="2730500"/>
            <a:ext cx="0" cy="609600"/>
          </a:xfrm>
          <a:prstGeom prst="line">
            <a:avLst/>
          </a:prstGeom>
          <a:noFill/>
          <a:ln w="9525">
            <a:solidFill>
              <a:schemeClr val="tx1"/>
            </a:solidFill>
            <a:round/>
            <a:headEnd/>
            <a:tailEnd/>
          </a:ln>
        </p:spPr>
        <p:txBody>
          <a:bodyPr wrap="none" anchor="ctr"/>
          <a:lstStyle/>
          <a:p>
            <a:endParaRPr lang="el-GR" dirty="0"/>
          </a:p>
        </p:txBody>
      </p:sp>
      <p:sp>
        <p:nvSpPr>
          <p:cNvPr id="15374" name="Line 14"/>
          <p:cNvSpPr>
            <a:spLocks noChangeShapeType="1"/>
          </p:cNvSpPr>
          <p:nvPr/>
        </p:nvSpPr>
        <p:spPr bwMode="auto">
          <a:xfrm>
            <a:off x="609600" y="3340100"/>
            <a:ext cx="7924800" cy="0"/>
          </a:xfrm>
          <a:prstGeom prst="line">
            <a:avLst/>
          </a:prstGeom>
          <a:noFill/>
          <a:ln w="9525">
            <a:solidFill>
              <a:schemeClr val="tx1"/>
            </a:solidFill>
            <a:round/>
            <a:headEnd/>
            <a:tailEnd/>
          </a:ln>
        </p:spPr>
        <p:txBody>
          <a:bodyPr wrap="none" anchor="ctr"/>
          <a:lstStyle/>
          <a:p>
            <a:endParaRPr lang="el-GR" dirty="0"/>
          </a:p>
        </p:txBody>
      </p:sp>
      <p:sp>
        <p:nvSpPr>
          <p:cNvPr id="15375" name="Line 15"/>
          <p:cNvSpPr>
            <a:spLocks noChangeShapeType="1"/>
          </p:cNvSpPr>
          <p:nvPr/>
        </p:nvSpPr>
        <p:spPr bwMode="auto">
          <a:xfrm>
            <a:off x="8534400" y="2730500"/>
            <a:ext cx="0" cy="609600"/>
          </a:xfrm>
          <a:prstGeom prst="line">
            <a:avLst/>
          </a:prstGeom>
          <a:noFill/>
          <a:ln w="9525">
            <a:solidFill>
              <a:schemeClr val="tx1"/>
            </a:solidFill>
            <a:round/>
            <a:headEnd/>
            <a:tailEnd/>
          </a:ln>
        </p:spPr>
        <p:txBody>
          <a:bodyPr wrap="none" anchor="ctr"/>
          <a:lstStyle/>
          <a:p>
            <a:endParaRPr lang="el-GR" dirty="0"/>
          </a:p>
        </p:txBody>
      </p:sp>
      <p:sp>
        <p:nvSpPr>
          <p:cNvPr id="15376" name="Text Box 16"/>
          <p:cNvSpPr txBox="1">
            <a:spLocks noChangeArrowheads="1"/>
          </p:cNvSpPr>
          <p:nvPr/>
        </p:nvSpPr>
        <p:spPr bwMode="auto">
          <a:xfrm>
            <a:off x="0" y="3380125"/>
            <a:ext cx="5181600" cy="3477875"/>
          </a:xfrm>
          <a:prstGeom prst="rect">
            <a:avLst/>
          </a:prstGeom>
          <a:noFill/>
          <a:ln w="9525">
            <a:solidFill>
              <a:schemeClr val="tx1"/>
            </a:solidFill>
            <a:miter lim="800000"/>
            <a:headEnd/>
            <a:tailEnd/>
          </a:ln>
        </p:spPr>
        <p:txBody>
          <a:bodyPr wrap="square">
            <a:spAutoFit/>
          </a:bodyPr>
          <a:lstStyle/>
          <a:p>
            <a:pPr eaLnBrk="0" hangingPunct="0"/>
            <a:r>
              <a:rPr lang="el-GR" b="1" dirty="0">
                <a:latin typeface="Times New Roman" pitchFamily="18" charset="0"/>
              </a:rPr>
              <a:t>                           </a:t>
            </a:r>
            <a:r>
              <a:rPr lang="el-GR" sz="2000" b="1" dirty="0">
                <a:solidFill>
                  <a:srgbClr val="0000CC"/>
                </a:solidFill>
                <a:latin typeface="Times New Roman" pitchFamily="18" charset="0"/>
              </a:rPr>
              <a:t>ΑΠΟΦΑΣΕΙΣ</a:t>
            </a:r>
          </a:p>
          <a:p>
            <a:pPr eaLnBrk="0" hangingPunct="0"/>
            <a:r>
              <a:rPr lang="el-GR" sz="2000" b="1" u="sng" dirty="0">
                <a:solidFill>
                  <a:srgbClr val="0000CC"/>
                </a:solidFill>
                <a:latin typeface="Times New Roman" pitchFamily="18" charset="0"/>
              </a:rPr>
              <a:t>1. ΕΠΕΝΔΥΣΕΙΣ</a:t>
            </a:r>
          </a:p>
          <a:p>
            <a:pPr eaLnBrk="0" hangingPunct="0"/>
            <a:r>
              <a:rPr lang="el-GR" sz="2000" b="1" dirty="0">
                <a:solidFill>
                  <a:srgbClr val="0000CC"/>
                </a:solidFill>
                <a:latin typeface="Times New Roman" pitchFamily="18" charset="0"/>
              </a:rPr>
              <a:t>(Μακροχρόνιες επενδύσεις, Δομή Ενεργητικού, Χρονικός Ορίζοντας, Απαιτούμενη Απόδοση)</a:t>
            </a:r>
          </a:p>
          <a:p>
            <a:pPr eaLnBrk="0" hangingPunct="0"/>
            <a:r>
              <a:rPr lang="el-GR" sz="2000" b="1" u="sng" dirty="0">
                <a:solidFill>
                  <a:srgbClr val="0000CC"/>
                </a:solidFill>
                <a:latin typeface="Times New Roman" pitchFamily="18" charset="0"/>
              </a:rPr>
              <a:t>2. ΧΡΗΜΑΤΟΔΟΤΗΣΗ</a:t>
            </a:r>
            <a:r>
              <a:rPr lang="el-GR" sz="2000" b="1" dirty="0">
                <a:solidFill>
                  <a:srgbClr val="0000CC"/>
                </a:solidFill>
                <a:latin typeface="Times New Roman" pitchFamily="18" charset="0"/>
              </a:rPr>
              <a:t/>
            </a:r>
            <a:br>
              <a:rPr lang="el-GR" sz="2000" b="1" dirty="0">
                <a:solidFill>
                  <a:srgbClr val="0000CC"/>
                </a:solidFill>
                <a:latin typeface="Times New Roman" pitchFamily="18" charset="0"/>
              </a:rPr>
            </a:br>
            <a:r>
              <a:rPr lang="el-GR" sz="2000" b="1" dirty="0">
                <a:solidFill>
                  <a:srgbClr val="0000CC"/>
                </a:solidFill>
                <a:latin typeface="Times New Roman" pitchFamily="18" charset="0"/>
              </a:rPr>
              <a:t>(Σύνθεση Χρηματοδότησης, </a:t>
            </a:r>
            <a:r>
              <a:rPr lang="el-GR" sz="2000" b="1" dirty="0" smtClean="0">
                <a:solidFill>
                  <a:srgbClr val="0000CC"/>
                </a:solidFill>
                <a:latin typeface="Times New Roman" pitchFamily="18" charset="0"/>
              </a:rPr>
              <a:t>Κίνδυνος</a:t>
            </a:r>
            <a:r>
              <a:rPr lang="el-GR" sz="2000" b="1" dirty="0">
                <a:solidFill>
                  <a:srgbClr val="0000CC"/>
                </a:solidFill>
                <a:latin typeface="Times New Roman" pitchFamily="18" charset="0"/>
              </a:rPr>
              <a:t>)</a:t>
            </a:r>
          </a:p>
          <a:p>
            <a:pPr eaLnBrk="0" hangingPunct="0"/>
            <a:r>
              <a:rPr lang="el-GR" sz="2000" b="1" u="sng" dirty="0">
                <a:solidFill>
                  <a:srgbClr val="0000CC"/>
                </a:solidFill>
                <a:latin typeface="Times New Roman" pitchFamily="18" charset="0"/>
              </a:rPr>
              <a:t>3. ΜΕΡΙΣΜΑΤΑ</a:t>
            </a:r>
            <a:r>
              <a:rPr lang="el-GR" sz="2000" b="1" dirty="0">
                <a:solidFill>
                  <a:srgbClr val="0000CC"/>
                </a:solidFill>
                <a:latin typeface="Times New Roman" pitchFamily="18" charset="0"/>
              </a:rPr>
              <a:t/>
            </a:r>
            <a:br>
              <a:rPr lang="el-GR" sz="2000" b="1" dirty="0">
                <a:solidFill>
                  <a:srgbClr val="0000CC"/>
                </a:solidFill>
                <a:latin typeface="Times New Roman" pitchFamily="18" charset="0"/>
              </a:rPr>
            </a:br>
            <a:r>
              <a:rPr lang="el-GR" sz="2000" b="1" dirty="0">
                <a:solidFill>
                  <a:srgbClr val="0000CC"/>
                </a:solidFill>
                <a:latin typeface="Times New Roman" pitchFamily="18" charset="0"/>
              </a:rPr>
              <a:t>(Μερισματική Πολιτική, </a:t>
            </a:r>
            <a:r>
              <a:rPr lang="el-GR" sz="2000" b="1" dirty="0" smtClean="0">
                <a:solidFill>
                  <a:srgbClr val="0000CC"/>
                </a:solidFill>
                <a:latin typeface="Times New Roman" pitchFamily="18" charset="0"/>
              </a:rPr>
              <a:t>Ανάπτυξη &amp; Σταθερότητα</a:t>
            </a:r>
            <a:r>
              <a:rPr lang="el-GR" sz="2000" b="1" dirty="0">
                <a:solidFill>
                  <a:srgbClr val="0000CC"/>
                </a:solidFill>
                <a:latin typeface="Times New Roman" pitchFamily="18" charset="0"/>
              </a:rPr>
              <a:t>)</a:t>
            </a:r>
          </a:p>
          <a:p>
            <a:pPr eaLnBrk="0" hangingPunct="0"/>
            <a:endParaRPr lang="el-GR" sz="2000" b="1" dirty="0">
              <a:latin typeface="Times New Roman" pitchFamily="18" charset="0"/>
            </a:endParaRPr>
          </a:p>
        </p:txBody>
      </p:sp>
      <p:sp>
        <p:nvSpPr>
          <p:cNvPr id="15377" name="Text Box 17"/>
          <p:cNvSpPr txBox="1">
            <a:spLocks noChangeArrowheads="1"/>
          </p:cNvSpPr>
          <p:nvPr/>
        </p:nvSpPr>
        <p:spPr bwMode="auto">
          <a:xfrm>
            <a:off x="5638800" y="3492500"/>
            <a:ext cx="3276600" cy="2985433"/>
          </a:xfrm>
          <a:prstGeom prst="rect">
            <a:avLst/>
          </a:prstGeom>
          <a:noFill/>
          <a:ln w="9525">
            <a:solidFill>
              <a:schemeClr val="tx1"/>
            </a:solidFill>
            <a:miter lim="800000"/>
            <a:headEnd/>
            <a:tailEnd/>
          </a:ln>
        </p:spPr>
        <p:txBody>
          <a:bodyPr>
            <a:spAutoFit/>
          </a:bodyPr>
          <a:lstStyle/>
          <a:p>
            <a:pPr algn="ctr" eaLnBrk="0" hangingPunct="0"/>
            <a:endParaRPr lang="el-GR" dirty="0">
              <a:latin typeface="Times New Roman" pitchFamily="18" charset="0"/>
            </a:endParaRPr>
          </a:p>
          <a:p>
            <a:pPr algn="ctr" eaLnBrk="0" hangingPunct="0"/>
            <a:endParaRPr lang="el-GR" dirty="0">
              <a:latin typeface="Times New Roman" pitchFamily="18" charset="0"/>
            </a:endParaRPr>
          </a:p>
          <a:p>
            <a:pPr algn="ctr" eaLnBrk="0" hangingPunct="0"/>
            <a:endParaRPr lang="el-GR" dirty="0">
              <a:latin typeface="Times New Roman" pitchFamily="18" charset="0"/>
            </a:endParaRPr>
          </a:p>
          <a:p>
            <a:pPr algn="ctr" eaLnBrk="0" hangingPunct="0"/>
            <a:r>
              <a:rPr lang="el-GR" dirty="0">
                <a:latin typeface="Times New Roman" pitchFamily="18" charset="0"/>
              </a:rPr>
              <a:t>   </a:t>
            </a:r>
            <a:r>
              <a:rPr lang="el-GR" sz="2000" b="1" dirty="0">
                <a:solidFill>
                  <a:srgbClr val="0000FF"/>
                </a:solidFill>
                <a:latin typeface="Times New Roman" pitchFamily="18" charset="0"/>
              </a:rPr>
              <a:t>ΧΡΗΜΑΤΟ</a:t>
            </a:r>
            <a:br>
              <a:rPr lang="el-GR" sz="2000" b="1" dirty="0">
                <a:solidFill>
                  <a:srgbClr val="0000FF"/>
                </a:solidFill>
                <a:latin typeface="Times New Roman" pitchFamily="18" charset="0"/>
              </a:rPr>
            </a:br>
            <a:r>
              <a:rPr lang="el-GR" sz="2000" b="1" dirty="0">
                <a:solidFill>
                  <a:srgbClr val="0000FF"/>
                </a:solidFill>
                <a:latin typeface="Times New Roman" pitchFamily="18" charset="0"/>
              </a:rPr>
              <a:t>ΟΙΚΟΝΟΜΙΚΗ</a:t>
            </a:r>
          </a:p>
          <a:p>
            <a:pPr algn="ctr" eaLnBrk="0" hangingPunct="0"/>
            <a:r>
              <a:rPr lang="el-GR" sz="2000" b="1" dirty="0" smtClean="0">
                <a:solidFill>
                  <a:srgbClr val="0000FF"/>
                </a:solidFill>
                <a:latin typeface="Times New Roman" pitchFamily="18" charset="0"/>
              </a:rPr>
              <a:t>ΛΟΓΙΣΤΙΚΗ ΚΑΙ ΔΙΟΙΚΗΣΗ</a:t>
            </a:r>
            <a:endParaRPr lang="el-GR" sz="2000" b="1" dirty="0">
              <a:solidFill>
                <a:srgbClr val="0000FF"/>
              </a:solidFill>
              <a:latin typeface="Times New Roman" pitchFamily="18" charset="0"/>
            </a:endParaRPr>
          </a:p>
          <a:p>
            <a:pPr eaLnBrk="0" hangingPunct="0"/>
            <a:endParaRPr lang="el-GR" b="1" dirty="0">
              <a:latin typeface="Times New Roman" pitchFamily="18" charset="0"/>
            </a:endParaRPr>
          </a:p>
          <a:p>
            <a:pPr eaLnBrk="0" hangingPunct="0"/>
            <a:endParaRPr lang="el-GR" dirty="0">
              <a:latin typeface="Times New Roman" pitchFamily="18" charset="0"/>
            </a:endParaRPr>
          </a:p>
          <a:p>
            <a:pPr eaLnBrk="0" hangingPunct="0"/>
            <a:endParaRPr lang="el-GR" dirty="0">
              <a:latin typeface="Times New Roman" pitchFamily="18" charset="0"/>
            </a:endParaRPr>
          </a:p>
        </p:txBody>
      </p:sp>
      <p:sp>
        <p:nvSpPr>
          <p:cNvPr id="15378" name="Line 18"/>
          <p:cNvSpPr>
            <a:spLocks noChangeShapeType="1"/>
          </p:cNvSpPr>
          <p:nvPr/>
        </p:nvSpPr>
        <p:spPr bwMode="auto">
          <a:xfrm flipH="1" flipV="1">
            <a:off x="228600" y="977900"/>
            <a:ext cx="4572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79" name="Line 19"/>
          <p:cNvSpPr>
            <a:spLocks noChangeShapeType="1"/>
          </p:cNvSpPr>
          <p:nvPr/>
        </p:nvSpPr>
        <p:spPr bwMode="auto">
          <a:xfrm>
            <a:off x="228600" y="977900"/>
            <a:ext cx="0" cy="2057400"/>
          </a:xfrm>
          <a:prstGeom prst="line">
            <a:avLst/>
          </a:prstGeom>
          <a:noFill/>
          <a:ln w="9525">
            <a:solidFill>
              <a:schemeClr val="tx1"/>
            </a:solidFill>
            <a:round/>
            <a:headEnd/>
            <a:tailEnd type="triangle" w="med" len="med"/>
          </a:ln>
        </p:spPr>
        <p:txBody>
          <a:bodyPr wrap="none" anchor="ctr"/>
          <a:lstStyle/>
          <a:p>
            <a:endParaRPr lang="el-GR" dirty="0"/>
          </a:p>
        </p:txBody>
      </p:sp>
      <p:sp>
        <p:nvSpPr>
          <p:cNvPr id="15380" name="Line 20"/>
          <p:cNvSpPr>
            <a:spLocks noChangeShapeType="1"/>
          </p:cNvSpPr>
          <p:nvPr/>
        </p:nvSpPr>
        <p:spPr bwMode="auto">
          <a:xfrm>
            <a:off x="228600" y="3035300"/>
            <a:ext cx="3810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1" name="Line 21"/>
          <p:cNvSpPr>
            <a:spLocks noChangeShapeType="1"/>
          </p:cNvSpPr>
          <p:nvPr/>
        </p:nvSpPr>
        <p:spPr bwMode="auto">
          <a:xfrm flipV="1">
            <a:off x="8534400" y="3035300"/>
            <a:ext cx="3810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2" name="Line 22"/>
          <p:cNvSpPr>
            <a:spLocks noChangeShapeType="1"/>
          </p:cNvSpPr>
          <p:nvPr/>
        </p:nvSpPr>
        <p:spPr bwMode="auto">
          <a:xfrm flipV="1">
            <a:off x="8915400" y="1054100"/>
            <a:ext cx="0" cy="1981200"/>
          </a:xfrm>
          <a:prstGeom prst="line">
            <a:avLst/>
          </a:prstGeom>
          <a:noFill/>
          <a:ln w="9525">
            <a:solidFill>
              <a:schemeClr val="tx1"/>
            </a:solidFill>
            <a:round/>
            <a:headEnd/>
            <a:tailEnd type="triangle" w="med" len="med"/>
          </a:ln>
        </p:spPr>
        <p:txBody>
          <a:bodyPr wrap="none" anchor="ctr"/>
          <a:lstStyle/>
          <a:p>
            <a:endParaRPr lang="el-GR" dirty="0"/>
          </a:p>
        </p:txBody>
      </p:sp>
      <p:sp>
        <p:nvSpPr>
          <p:cNvPr id="15383" name="Line 23"/>
          <p:cNvSpPr>
            <a:spLocks noChangeShapeType="1"/>
          </p:cNvSpPr>
          <p:nvPr/>
        </p:nvSpPr>
        <p:spPr bwMode="auto">
          <a:xfrm flipH="1">
            <a:off x="8534400" y="1054100"/>
            <a:ext cx="3810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4" name="Line 24"/>
          <p:cNvSpPr>
            <a:spLocks noChangeShapeType="1"/>
          </p:cNvSpPr>
          <p:nvPr/>
        </p:nvSpPr>
        <p:spPr bwMode="auto">
          <a:xfrm flipH="1">
            <a:off x="5181600" y="4025900"/>
            <a:ext cx="4572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5" name="Line 25"/>
          <p:cNvSpPr>
            <a:spLocks noChangeShapeType="1"/>
          </p:cNvSpPr>
          <p:nvPr/>
        </p:nvSpPr>
        <p:spPr bwMode="auto">
          <a:xfrm flipH="1">
            <a:off x="5181600" y="5473700"/>
            <a:ext cx="457200" cy="0"/>
          </a:xfrm>
          <a:prstGeom prst="line">
            <a:avLst/>
          </a:prstGeom>
          <a:noFill/>
          <a:ln w="9525">
            <a:solidFill>
              <a:schemeClr val="tx1"/>
            </a:solidFill>
            <a:round/>
            <a:headEnd/>
            <a:tailEnd type="triangle" w="med" len="med"/>
          </a:ln>
        </p:spPr>
        <p:txBody>
          <a:bodyPr wrap="none" anchor="ctr"/>
          <a:lstStyle/>
          <a:p>
            <a:endParaRPr lang="el-GR" dirty="0"/>
          </a:p>
        </p:txBody>
      </p:sp>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ChangeArrowheads="1"/>
          </p:cNvSpPr>
          <p:nvPr>
            <p:ph type="body" idx="1"/>
          </p:nvPr>
        </p:nvSpPr>
        <p:spPr>
          <a:xfrm>
            <a:off x="179512" y="260350"/>
            <a:ext cx="8784975" cy="6481018"/>
          </a:xfrm>
        </p:spPr>
        <p:txBody>
          <a:bodyPr/>
          <a:lstStyle/>
          <a:p>
            <a:pPr marL="609600" indent="-609600">
              <a:buFontTx/>
              <a:buNone/>
            </a:pPr>
            <a:r>
              <a:rPr lang="el-GR" sz="2400" b="1" u="sng" dirty="0">
                <a:solidFill>
                  <a:srgbClr val="FFFF00"/>
                </a:solidFill>
              </a:rPr>
              <a:t>ΜΗΤΡΙΚΗ ΚΑΙ ΘΥΓΑΤΡΙΚΗ ΕΠΙΧΕΙΡΗΣΗ</a:t>
            </a:r>
          </a:p>
          <a:p>
            <a:pPr marL="609600" indent="-609600">
              <a:buFontTx/>
              <a:buNone/>
            </a:pPr>
            <a:r>
              <a:rPr lang="el-GR" sz="2000" u="sng" dirty="0" smtClean="0">
                <a:latin typeface="Times New Roman" pitchFamily="18" charset="0"/>
              </a:rPr>
              <a:t>Μητρική</a:t>
            </a:r>
            <a:r>
              <a:rPr lang="el-GR" sz="2000" dirty="0" smtClean="0">
                <a:latin typeface="Times New Roman" pitchFamily="18" charset="0"/>
              </a:rPr>
              <a:t> </a:t>
            </a:r>
            <a:r>
              <a:rPr lang="el-GR" sz="2000" dirty="0">
                <a:latin typeface="Times New Roman" pitchFamily="18" charset="0"/>
              </a:rPr>
              <a:t>είναι η επιχείρηση που ελέγχει μια ή περισσότερες</a:t>
            </a:r>
          </a:p>
          <a:p>
            <a:pPr marL="609600" indent="-609600">
              <a:buFontTx/>
              <a:buNone/>
            </a:pPr>
            <a:r>
              <a:rPr lang="el-GR" sz="2000" dirty="0">
                <a:latin typeface="Times New Roman" pitchFamily="18" charset="0"/>
              </a:rPr>
              <a:t>θυγατρικές</a:t>
            </a:r>
            <a:r>
              <a:rPr lang="en-US" sz="2000" dirty="0">
                <a:latin typeface="Times New Roman" pitchFamily="18" charset="0"/>
              </a:rPr>
              <a:t>.</a:t>
            </a:r>
            <a:endParaRPr lang="el-GR" sz="2000" dirty="0">
              <a:latin typeface="Times New Roman" pitchFamily="18" charset="0"/>
            </a:endParaRPr>
          </a:p>
          <a:p>
            <a:pPr marL="609600" indent="-609600">
              <a:buFontTx/>
              <a:buNone/>
            </a:pPr>
            <a:r>
              <a:rPr lang="el-GR" sz="2000" u="sng" dirty="0">
                <a:latin typeface="Times New Roman" pitchFamily="18" charset="0"/>
              </a:rPr>
              <a:t>Θυγατρική</a:t>
            </a:r>
            <a:r>
              <a:rPr lang="el-GR" sz="2000" dirty="0">
                <a:latin typeface="Times New Roman" pitchFamily="18" charset="0"/>
              </a:rPr>
              <a:t> είναι η επιχείρηση που ελέγχεται άμεσα από την μητρική.</a:t>
            </a:r>
          </a:p>
          <a:p>
            <a:pPr marL="609600" indent="-609600">
              <a:buFontTx/>
              <a:buNone/>
            </a:pPr>
            <a:r>
              <a:rPr lang="el-GR" sz="2000" u="sng" dirty="0" smtClean="0">
                <a:latin typeface="Times New Roman" pitchFamily="18" charset="0"/>
              </a:rPr>
              <a:t>Τρόποι </a:t>
            </a:r>
            <a:r>
              <a:rPr lang="el-GR" sz="2000" u="sng" dirty="0">
                <a:latin typeface="Times New Roman" pitchFamily="18" charset="0"/>
              </a:rPr>
              <a:t>ελέγχου μητρικής πάνω στη θυγατρική</a:t>
            </a:r>
          </a:p>
          <a:p>
            <a:pPr marL="609600" indent="-609600">
              <a:buClr>
                <a:schemeClr val="tx1"/>
              </a:buClr>
              <a:buSzPct val="95000"/>
              <a:buFont typeface="Wingdings" pitchFamily="2" charset="2"/>
              <a:buAutoNum type="arabicParenR"/>
            </a:pPr>
            <a:r>
              <a:rPr lang="el-GR" sz="2000" dirty="0">
                <a:latin typeface="Times New Roman" pitchFamily="18" charset="0"/>
              </a:rPr>
              <a:t>Η μητρική κατέχει την πλειοψηφία του κεφαλαίου της θυγατρικής ή το δικαίωμα ψήφου της θυγατρικής.</a:t>
            </a:r>
          </a:p>
          <a:p>
            <a:pPr marL="609600" indent="-609600">
              <a:buClr>
                <a:schemeClr val="tx1"/>
              </a:buClr>
              <a:buSzPct val="95000"/>
              <a:buFont typeface="Wingdings" pitchFamily="2" charset="2"/>
              <a:buAutoNum type="arabicParenR"/>
            </a:pPr>
            <a:r>
              <a:rPr lang="el-GR" sz="2000" dirty="0">
                <a:latin typeface="Times New Roman" pitchFamily="18" charset="0"/>
              </a:rPr>
              <a:t>Η μητρική μπορεί σε συμφωνία με άλλους εκτός ομίλου μετόχους ή εταίρους να εκλέξει διοίκηση.</a:t>
            </a:r>
          </a:p>
          <a:p>
            <a:pPr marL="609600" indent="-609600">
              <a:buClr>
                <a:schemeClr val="tx1"/>
              </a:buClr>
              <a:buSzPct val="95000"/>
              <a:buFont typeface="Wingdings" pitchFamily="2" charset="2"/>
              <a:buAutoNum type="arabicParenR"/>
            </a:pPr>
            <a:r>
              <a:rPr lang="el-GR" sz="2000" dirty="0">
                <a:latin typeface="Times New Roman" pitchFamily="18" charset="0"/>
              </a:rPr>
              <a:t>Η μητρική μπορεί να εκλέγει διοίκηση στη θυγατρική σε περίπτωση που κατέχει άμεσα ή έμμεσα ποσοστό στο κεφάλαιο της θυγατρικής μικρότερο του 50% + 1 μετοχή και, παρά το γεγονός ότι δεν κατέχει την πλειοψηφία.</a:t>
            </a:r>
          </a:p>
          <a:p>
            <a:pPr marL="609600" indent="-609600">
              <a:buClr>
                <a:schemeClr val="tx1"/>
              </a:buClr>
              <a:buSzPct val="95000"/>
              <a:buFont typeface="Wingdings" pitchFamily="2" charset="2"/>
              <a:buAutoNum type="arabicParenR"/>
            </a:pPr>
            <a:r>
              <a:rPr lang="el-GR" sz="2000" dirty="0">
                <a:latin typeface="Times New Roman" pitchFamily="18" charset="0"/>
              </a:rPr>
              <a:t>Η μητρική μπορεί με τρίτους που ενεργούν για λογαριασμό της, να εκλέγουν διοίκηση στη θυγατρική</a:t>
            </a:r>
            <a:r>
              <a:rPr lang="el-GR" sz="2000" dirty="0" smtClean="0">
                <a:latin typeface="Times New Roman" pitchFamily="18" charset="0"/>
              </a:rPr>
              <a:t>. </a:t>
            </a:r>
          </a:p>
          <a:p>
            <a:pPr marL="609600" indent="-609600">
              <a:buClr>
                <a:schemeClr val="tx1"/>
              </a:buClr>
              <a:buSzPct val="95000"/>
              <a:buFont typeface="Wingdings" pitchFamily="2" charset="2"/>
              <a:buAutoNum type="arabicParenR"/>
            </a:pPr>
            <a:r>
              <a:rPr lang="el-GR" sz="2000" dirty="0" smtClean="0">
                <a:latin typeface="Times New Roman" pitchFamily="18" charset="0"/>
              </a:rPr>
              <a:t>Η μητρική μπορεί να εκλέξει διοίκηση στη θυγατρική και ταυτόχρονα να ασκεί δεσπόζουσα επιρροή στη διοίκηση όταν κατέχει τουλάχιστον το 20% των μετοχών της θυγατρικής.</a:t>
            </a:r>
          </a:p>
          <a:p>
            <a:pPr marL="609600" indent="-609600">
              <a:buClr>
                <a:schemeClr val="tx1"/>
              </a:buClr>
              <a:buSzPct val="95000"/>
              <a:buFont typeface="Wingdings" pitchFamily="2" charset="2"/>
              <a:buAutoNum type="arabicParenR"/>
            </a:pPr>
            <a:endParaRPr lang="el-GR" sz="2000" dirty="0">
              <a:latin typeface="Times New Roman" pitchFamily="18" charset="0"/>
            </a:endParaRPr>
          </a:p>
          <a:p>
            <a:pPr marL="609600" indent="-609600">
              <a:buFontTx/>
              <a:buNone/>
            </a:pPr>
            <a:endParaRPr lang="el-GR" sz="2000" dirty="0">
              <a:latin typeface="Times New Roman" pitchFamily="18" charset="0"/>
            </a:endParaRPr>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9026">
                                            <p:txEl>
                                              <p:pRg st="0" end="0"/>
                                            </p:txEl>
                                          </p:spTgt>
                                        </p:tgtEl>
                                        <p:attrNameLst>
                                          <p:attrName>style.visibility</p:attrName>
                                        </p:attrNameLst>
                                      </p:cBhvr>
                                      <p:to>
                                        <p:strVal val="visible"/>
                                      </p:to>
                                    </p:set>
                                    <p:animEffect transition="in" filter="dissolve">
                                      <p:cBhvr>
                                        <p:cTn id="7" dur="500"/>
                                        <p:tgtEl>
                                          <p:spTgt spid="1290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9026">
                                            <p:txEl>
                                              <p:pRg st="1" end="1"/>
                                            </p:txEl>
                                          </p:spTgt>
                                        </p:tgtEl>
                                        <p:attrNameLst>
                                          <p:attrName>style.visibility</p:attrName>
                                        </p:attrNameLst>
                                      </p:cBhvr>
                                      <p:to>
                                        <p:strVal val="visible"/>
                                      </p:to>
                                    </p:set>
                                    <p:anim calcmode="lin" valueType="num">
                                      <p:cBhvr additive="base">
                                        <p:cTn id="12" dur="2000" fill="hold"/>
                                        <p:tgtEl>
                                          <p:spTgt spid="129026">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9026">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9026">
                                            <p:txEl>
                                              <p:pRg st="2" end="2"/>
                                            </p:txEl>
                                          </p:spTgt>
                                        </p:tgtEl>
                                        <p:attrNameLst>
                                          <p:attrName>style.visibility</p:attrName>
                                        </p:attrNameLst>
                                      </p:cBhvr>
                                      <p:to>
                                        <p:strVal val="visible"/>
                                      </p:to>
                                    </p:set>
                                    <p:anim calcmode="lin" valueType="num">
                                      <p:cBhvr additive="base">
                                        <p:cTn id="16" dur="2000" fill="hold"/>
                                        <p:tgtEl>
                                          <p:spTgt spid="129026">
                                            <p:txEl>
                                              <p:pRg st="2" end="2"/>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290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9026">
                                            <p:txEl>
                                              <p:pRg st="3" end="3"/>
                                            </p:txEl>
                                          </p:spTgt>
                                        </p:tgtEl>
                                        <p:attrNameLst>
                                          <p:attrName>style.visibility</p:attrName>
                                        </p:attrNameLst>
                                      </p:cBhvr>
                                      <p:to>
                                        <p:strVal val="visible"/>
                                      </p:to>
                                    </p:set>
                                    <p:anim calcmode="lin" valueType="num">
                                      <p:cBhvr additive="base">
                                        <p:cTn id="22" dur="2000" fill="hold"/>
                                        <p:tgtEl>
                                          <p:spTgt spid="129026">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902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3000"/>
                                  </p:stCondLst>
                                  <p:childTnLst>
                                    <p:set>
                                      <p:cBhvr>
                                        <p:cTn id="27" dur="1" fill="hold">
                                          <p:stCondLst>
                                            <p:cond delay="0"/>
                                          </p:stCondLst>
                                        </p:cTn>
                                        <p:tgtEl>
                                          <p:spTgt spid="129026">
                                            <p:txEl>
                                              <p:pRg st="4" end="4"/>
                                            </p:txEl>
                                          </p:spTgt>
                                        </p:tgtEl>
                                        <p:attrNameLst>
                                          <p:attrName>style.visibility</p:attrName>
                                        </p:attrNameLst>
                                      </p:cBhvr>
                                      <p:to>
                                        <p:strVal val="visible"/>
                                      </p:to>
                                    </p:set>
                                    <p:anim calcmode="lin" valueType="num">
                                      <p:cBhvr additive="base">
                                        <p:cTn id="28" dur="2000" fill="hold"/>
                                        <p:tgtEl>
                                          <p:spTgt spid="129026">
                                            <p:txEl>
                                              <p:pRg st="4" end="4"/>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129026">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3000"/>
                                  </p:stCondLst>
                                  <p:childTnLst>
                                    <p:set>
                                      <p:cBhvr>
                                        <p:cTn id="31" dur="1" fill="hold">
                                          <p:stCondLst>
                                            <p:cond delay="0"/>
                                          </p:stCondLst>
                                        </p:cTn>
                                        <p:tgtEl>
                                          <p:spTgt spid="129026">
                                            <p:txEl>
                                              <p:pRg st="5" end="5"/>
                                            </p:txEl>
                                          </p:spTgt>
                                        </p:tgtEl>
                                        <p:attrNameLst>
                                          <p:attrName>style.visibility</p:attrName>
                                        </p:attrNameLst>
                                      </p:cBhvr>
                                      <p:to>
                                        <p:strVal val="visible"/>
                                      </p:to>
                                    </p:set>
                                    <p:anim calcmode="lin" valueType="num">
                                      <p:cBhvr additive="base">
                                        <p:cTn id="32" dur="2000" fill="hold"/>
                                        <p:tgtEl>
                                          <p:spTgt spid="129026">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9026">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3000"/>
                                  </p:stCondLst>
                                  <p:childTnLst>
                                    <p:set>
                                      <p:cBhvr>
                                        <p:cTn id="35" dur="1" fill="hold">
                                          <p:stCondLst>
                                            <p:cond delay="0"/>
                                          </p:stCondLst>
                                        </p:cTn>
                                        <p:tgtEl>
                                          <p:spTgt spid="129026">
                                            <p:txEl>
                                              <p:pRg st="6" end="6"/>
                                            </p:txEl>
                                          </p:spTgt>
                                        </p:tgtEl>
                                        <p:attrNameLst>
                                          <p:attrName>style.visibility</p:attrName>
                                        </p:attrNameLst>
                                      </p:cBhvr>
                                      <p:to>
                                        <p:strVal val="visible"/>
                                      </p:to>
                                    </p:set>
                                    <p:anim calcmode="lin" valueType="num">
                                      <p:cBhvr additive="base">
                                        <p:cTn id="36" dur="2000" fill="hold"/>
                                        <p:tgtEl>
                                          <p:spTgt spid="129026">
                                            <p:txEl>
                                              <p:pRg st="6" end="6"/>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129026">
                                            <p:txEl>
                                              <p:pRg st="6" end="6"/>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3000"/>
                                  </p:stCondLst>
                                  <p:childTnLst>
                                    <p:set>
                                      <p:cBhvr>
                                        <p:cTn id="39" dur="1" fill="hold">
                                          <p:stCondLst>
                                            <p:cond delay="0"/>
                                          </p:stCondLst>
                                        </p:cTn>
                                        <p:tgtEl>
                                          <p:spTgt spid="129026">
                                            <p:txEl>
                                              <p:pRg st="7" end="7"/>
                                            </p:txEl>
                                          </p:spTgt>
                                        </p:tgtEl>
                                        <p:attrNameLst>
                                          <p:attrName>style.visibility</p:attrName>
                                        </p:attrNameLst>
                                      </p:cBhvr>
                                      <p:to>
                                        <p:strVal val="visible"/>
                                      </p:to>
                                    </p:set>
                                    <p:anim calcmode="lin" valueType="num">
                                      <p:cBhvr additive="base">
                                        <p:cTn id="40" dur="2000" fill="hold"/>
                                        <p:tgtEl>
                                          <p:spTgt spid="129026">
                                            <p:txEl>
                                              <p:pRg st="7" end="7"/>
                                            </p:txEl>
                                          </p:spTgt>
                                        </p:tgtEl>
                                        <p:attrNameLst>
                                          <p:attrName>ppt_x</p:attrName>
                                        </p:attrNameLst>
                                      </p:cBhvr>
                                      <p:tavLst>
                                        <p:tav tm="0">
                                          <p:val>
                                            <p:strVal val="#ppt_x"/>
                                          </p:val>
                                        </p:tav>
                                        <p:tav tm="100000">
                                          <p:val>
                                            <p:strVal val="#ppt_x"/>
                                          </p:val>
                                        </p:tav>
                                      </p:tavLst>
                                    </p:anim>
                                    <p:anim calcmode="lin" valueType="num">
                                      <p:cBhvr additive="base">
                                        <p:cTn id="41" dur="2000" fill="hold"/>
                                        <p:tgtEl>
                                          <p:spTgt spid="129026">
                                            <p:txEl>
                                              <p:pRg st="7" end="7"/>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3000"/>
                                  </p:stCondLst>
                                  <p:childTnLst>
                                    <p:set>
                                      <p:cBhvr>
                                        <p:cTn id="43" dur="1" fill="hold">
                                          <p:stCondLst>
                                            <p:cond delay="0"/>
                                          </p:stCondLst>
                                        </p:cTn>
                                        <p:tgtEl>
                                          <p:spTgt spid="129026">
                                            <p:txEl>
                                              <p:pRg st="8" end="8"/>
                                            </p:txEl>
                                          </p:spTgt>
                                        </p:tgtEl>
                                        <p:attrNameLst>
                                          <p:attrName>style.visibility</p:attrName>
                                        </p:attrNameLst>
                                      </p:cBhvr>
                                      <p:to>
                                        <p:strVal val="visible"/>
                                      </p:to>
                                    </p:set>
                                    <p:anim calcmode="lin" valueType="num">
                                      <p:cBhvr additive="base">
                                        <p:cTn id="44" dur="2000" fill="hold"/>
                                        <p:tgtEl>
                                          <p:spTgt spid="129026">
                                            <p:txEl>
                                              <p:pRg st="8" end="8"/>
                                            </p:txEl>
                                          </p:spTgt>
                                        </p:tgtEl>
                                        <p:attrNameLst>
                                          <p:attrName>ppt_x</p:attrName>
                                        </p:attrNameLst>
                                      </p:cBhvr>
                                      <p:tavLst>
                                        <p:tav tm="0">
                                          <p:val>
                                            <p:strVal val="#ppt_x"/>
                                          </p:val>
                                        </p:tav>
                                        <p:tav tm="100000">
                                          <p:val>
                                            <p:strVal val="#ppt_x"/>
                                          </p:val>
                                        </p:tav>
                                      </p:tavLst>
                                    </p:anim>
                                    <p:anim calcmode="lin" valueType="num">
                                      <p:cBhvr additive="base">
                                        <p:cTn id="45" dur="2000" fill="hold"/>
                                        <p:tgtEl>
                                          <p:spTgt spid="129026">
                                            <p:txEl>
                                              <p:pRg st="8" end="8"/>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3000"/>
                                  </p:stCondLst>
                                  <p:childTnLst>
                                    <p:set>
                                      <p:cBhvr>
                                        <p:cTn id="47" dur="1" fill="hold">
                                          <p:stCondLst>
                                            <p:cond delay="0"/>
                                          </p:stCondLst>
                                        </p:cTn>
                                        <p:tgtEl>
                                          <p:spTgt spid="129026">
                                            <p:txEl>
                                              <p:pRg st="9" end="9"/>
                                            </p:txEl>
                                          </p:spTgt>
                                        </p:tgtEl>
                                        <p:attrNameLst>
                                          <p:attrName>style.visibility</p:attrName>
                                        </p:attrNameLst>
                                      </p:cBhvr>
                                      <p:to>
                                        <p:strVal val="visible"/>
                                      </p:to>
                                    </p:set>
                                    <p:anim calcmode="lin" valueType="num">
                                      <p:cBhvr additive="base">
                                        <p:cTn id="48" dur="2000" fill="hold"/>
                                        <p:tgtEl>
                                          <p:spTgt spid="129026">
                                            <p:txEl>
                                              <p:pRg st="9" end="9"/>
                                            </p:txEl>
                                          </p:spTgt>
                                        </p:tgtEl>
                                        <p:attrNameLst>
                                          <p:attrName>ppt_x</p:attrName>
                                        </p:attrNameLst>
                                      </p:cBhvr>
                                      <p:tavLst>
                                        <p:tav tm="0">
                                          <p:val>
                                            <p:strVal val="#ppt_x"/>
                                          </p:val>
                                        </p:tav>
                                        <p:tav tm="100000">
                                          <p:val>
                                            <p:strVal val="#ppt_x"/>
                                          </p:val>
                                        </p:tav>
                                      </p:tavLst>
                                    </p:anim>
                                    <p:anim calcmode="lin" valueType="num">
                                      <p:cBhvr additive="base">
                                        <p:cTn id="49" dur="2000" fill="hold"/>
                                        <p:tgtEl>
                                          <p:spTgt spid="12902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body" idx="1"/>
          </p:nvPr>
        </p:nvSpPr>
        <p:spPr>
          <a:xfrm>
            <a:off x="323528" y="260350"/>
            <a:ext cx="8641085" cy="6597650"/>
          </a:xfrm>
        </p:spPr>
        <p:txBody>
          <a:bodyPr/>
          <a:lstStyle/>
          <a:p>
            <a:pPr>
              <a:buFontTx/>
              <a:buNone/>
            </a:pPr>
            <a:r>
              <a:rPr lang="el-GR" sz="2400" b="1" u="sng" dirty="0">
                <a:solidFill>
                  <a:srgbClr val="FFFF00"/>
                </a:solidFill>
              </a:rPr>
              <a:t>ΟΜΙΛΟΣ ΕΠΙΧΕΙΡΗΣΕΩΝ</a:t>
            </a:r>
          </a:p>
          <a:p>
            <a:pPr>
              <a:buFontTx/>
              <a:buNone/>
            </a:pPr>
            <a:endParaRPr lang="el-GR" sz="2000" dirty="0">
              <a:latin typeface="Times New Roman" pitchFamily="18" charset="0"/>
            </a:endParaRPr>
          </a:p>
          <a:p>
            <a:pPr>
              <a:buFontTx/>
              <a:buNone/>
            </a:pPr>
            <a:r>
              <a:rPr lang="el-GR" sz="2000" u="sng" dirty="0">
                <a:latin typeface="Times New Roman" pitchFamily="18" charset="0"/>
              </a:rPr>
              <a:t>Όμιλος επιχειρήσεων</a:t>
            </a:r>
            <a:r>
              <a:rPr lang="el-GR" sz="2000" dirty="0">
                <a:latin typeface="Times New Roman" pitchFamily="18" charset="0"/>
              </a:rPr>
              <a:t> είναι η επικεφαλής μητρική και όλες οι άμεσα και</a:t>
            </a:r>
          </a:p>
          <a:p>
            <a:pPr>
              <a:buFontTx/>
              <a:buNone/>
            </a:pPr>
            <a:r>
              <a:rPr lang="el-GR" sz="2000" dirty="0">
                <a:latin typeface="Times New Roman" pitchFamily="18" charset="0"/>
              </a:rPr>
              <a:t>έμμεσα συνδεδεμένες επιχειρήσεις (θυγατρικές και υποθυγατρικες).</a:t>
            </a:r>
          </a:p>
          <a:p>
            <a:pPr>
              <a:buFontTx/>
              <a:buNone/>
            </a:pPr>
            <a:endParaRPr lang="el-GR" sz="2000" dirty="0">
              <a:latin typeface="Times New Roman" pitchFamily="18" charset="0"/>
            </a:endParaRPr>
          </a:p>
          <a:p>
            <a:pPr>
              <a:buFontTx/>
              <a:buNone/>
            </a:pPr>
            <a:r>
              <a:rPr lang="el-GR" sz="2000" u="sng" dirty="0">
                <a:latin typeface="Times New Roman" pitchFamily="18" charset="0"/>
              </a:rPr>
              <a:t>Κατηγορίες ομίλων</a:t>
            </a:r>
          </a:p>
          <a:p>
            <a:pPr>
              <a:buFontTx/>
              <a:buNone/>
            </a:pPr>
            <a:endParaRPr lang="el-GR" sz="2000" u="sng" dirty="0">
              <a:latin typeface="Times New Roman" pitchFamily="18" charset="0"/>
            </a:endParaRPr>
          </a:p>
          <a:p>
            <a:pPr>
              <a:buClr>
                <a:schemeClr val="tx1"/>
              </a:buClr>
              <a:buSzPct val="95000"/>
              <a:buFont typeface="Wingdings" pitchFamily="2" charset="2"/>
              <a:buChar char="§"/>
            </a:pPr>
            <a:r>
              <a:rPr lang="el-GR" sz="2000" i="1" dirty="0">
                <a:latin typeface="Times New Roman" pitchFamily="18" charset="0"/>
              </a:rPr>
              <a:t>Κάθετος όμιλος</a:t>
            </a:r>
            <a:r>
              <a:rPr lang="el-GR" sz="2000" dirty="0">
                <a:latin typeface="Times New Roman" pitchFamily="18" charset="0"/>
              </a:rPr>
              <a:t> </a:t>
            </a:r>
          </a:p>
          <a:p>
            <a:pPr>
              <a:buClr>
                <a:schemeClr val="tx1"/>
              </a:buClr>
              <a:buSzPct val="95000"/>
              <a:buFont typeface="Symbol" pitchFamily="18" charset="2"/>
              <a:buChar char="-"/>
            </a:pPr>
            <a:r>
              <a:rPr lang="el-GR" sz="2000" dirty="0">
                <a:latin typeface="Times New Roman" pitchFamily="18" charset="0"/>
              </a:rPr>
              <a:t>Είναι η επικεφαλής μητρική και όλες οι άμεσες και έμμεσες θυγατρικές </a:t>
            </a:r>
          </a:p>
          <a:p>
            <a:pPr>
              <a:buClr>
                <a:schemeClr val="tx1"/>
              </a:buClr>
              <a:buSzPct val="95000"/>
              <a:buFont typeface="Wingdings" pitchFamily="2" charset="2"/>
              <a:buNone/>
            </a:pPr>
            <a:r>
              <a:rPr lang="el-GR" sz="2000" dirty="0">
                <a:latin typeface="Times New Roman" pitchFamily="18" charset="0"/>
              </a:rPr>
              <a:t>     της οποίες η μητρική, βάσει του ποσοστού συμμετοχής στο κεφάλαιο τους το οποίο κατέχει, είτε άμεσα είτε έμμεσα μέσω τρίτων, μπορεί και εκλέγει διοίκηση σε αυτές.</a:t>
            </a:r>
          </a:p>
          <a:p>
            <a:pPr>
              <a:buClr>
                <a:schemeClr val="tx1"/>
              </a:buClr>
              <a:buSzPct val="95000"/>
              <a:buFont typeface="Symbol" pitchFamily="18" charset="2"/>
              <a:buChar char="-"/>
            </a:pPr>
            <a:r>
              <a:rPr lang="el-GR" sz="2000" dirty="0">
                <a:latin typeface="Times New Roman" pitchFamily="18" charset="0"/>
              </a:rPr>
              <a:t>Ο ισολογισμός ενός κάθετου ομίλου συμπεριλαμβάνει τις ετήσιες οικονομικές καταστάσεις όλων των επιχειρήσεων του απαλλαγμένες από τις μεταξύ τους (ενδοεταιρικές) συναλλαγές, ενώ η συμμετοχή στη συγγενή επιχείρηση θα αποτιμηθεί με τη μέθοδο της καθαρής θέσης.</a:t>
            </a:r>
          </a:p>
          <a:p>
            <a:pPr>
              <a:buClr>
                <a:schemeClr val="tx1"/>
              </a:buClr>
              <a:buSzPct val="95000"/>
              <a:buFont typeface="Wingdings" pitchFamily="2" charset="2"/>
              <a:buNone/>
            </a:pPr>
            <a:endParaRPr lang="el-GR" sz="2000" dirty="0">
              <a:latin typeface="Times New Roman" pitchFamily="18" charset="0"/>
            </a:endParaRPr>
          </a:p>
          <a:p>
            <a:pPr>
              <a:buClr>
                <a:schemeClr val="tx1"/>
              </a:buClr>
              <a:buSzPct val="95000"/>
              <a:buFont typeface="Wingdings" pitchFamily="2" charset="2"/>
              <a:buNone/>
            </a:pPr>
            <a:endParaRPr lang="el-GR" sz="2000" dirty="0">
              <a:latin typeface="Times New Roman" pitchFamily="18" charset="0"/>
            </a:endParaRPr>
          </a:p>
          <a:p>
            <a:pPr>
              <a:buClr>
                <a:schemeClr val="tx1"/>
              </a:buClr>
              <a:buSzPct val="95000"/>
              <a:buFont typeface="Wingdings" pitchFamily="2" charset="2"/>
              <a:buNone/>
            </a:pPr>
            <a:endParaRPr lang="el-GR" sz="2000" dirty="0">
              <a:latin typeface="Times New Roman" pitchFamily="18" charset="0"/>
            </a:endParaRPr>
          </a:p>
          <a:p>
            <a:pPr>
              <a:buClr>
                <a:schemeClr val="tx1"/>
              </a:buClr>
              <a:buSzPct val="95000"/>
              <a:buFont typeface="Wingdings" pitchFamily="2" charset="2"/>
              <a:buNone/>
            </a:pPr>
            <a:endParaRPr lang="el-GR" sz="2000" dirty="0">
              <a:latin typeface="Times New Roman" pitchFamily="18" charset="0"/>
            </a:endParaRPr>
          </a:p>
          <a:p>
            <a:pPr>
              <a:buFont typeface="Wingdings" pitchFamily="2" charset="2"/>
              <a:buNone/>
            </a:pPr>
            <a:endParaRPr lang="el-GR" sz="2000" dirty="0">
              <a:latin typeface="Times New Roman" pitchFamily="18" charset="0"/>
            </a:endParaRPr>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32098">
                                            <p:txEl>
                                              <p:pRg st="0" end="0"/>
                                            </p:txEl>
                                          </p:spTgt>
                                        </p:tgtEl>
                                        <p:attrNameLst>
                                          <p:attrName>style.visibility</p:attrName>
                                        </p:attrNameLst>
                                      </p:cBhvr>
                                      <p:to>
                                        <p:strVal val="visible"/>
                                      </p:to>
                                    </p:set>
                                    <p:animEffect transition="in" filter="dissolve">
                                      <p:cBhvr>
                                        <p:cTn id="7" dur="500"/>
                                        <p:tgtEl>
                                          <p:spTgt spid="132098">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2098">
                                            <p:txEl>
                                              <p:pRg st="2" end="2"/>
                                            </p:txEl>
                                          </p:spTgt>
                                        </p:tgtEl>
                                        <p:attrNameLst>
                                          <p:attrName>style.visibility</p:attrName>
                                        </p:attrNameLst>
                                      </p:cBhvr>
                                      <p:to>
                                        <p:strVal val="visible"/>
                                      </p:to>
                                    </p:set>
                                    <p:anim calcmode="lin" valueType="num">
                                      <p:cBhvr additive="base">
                                        <p:cTn id="11" dur="2000" fill="hold"/>
                                        <p:tgtEl>
                                          <p:spTgt spid="132098">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32098">
                                            <p:txEl>
                                              <p:pRg st="2" end="2"/>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 presetClass="entr" presetSubtype="4" fill="hold" nodeType="afterEffect">
                                  <p:stCondLst>
                                    <p:cond delay="0"/>
                                  </p:stCondLst>
                                  <p:childTnLst>
                                    <p:set>
                                      <p:cBhvr>
                                        <p:cTn id="15" dur="1" fill="hold">
                                          <p:stCondLst>
                                            <p:cond delay="0"/>
                                          </p:stCondLst>
                                        </p:cTn>
                                        <p:tgtEl>
                                          <p:spTgt spid="132098">
                                            <p:txEl>
                                              <p:pRg st="3" end="3"/>
                                            </p:txEl>
                                          </p:spTgt>
                                        </p:tgtEl>
                                        <p:attrNameLst>
                                          <p:attrName>style.visibility</p:attrName>
                                        </p:attrNameLst>
                                      </p:cBhvr>
                                      <p:to>
                                        <p:strVal val="visible"/>
                                      </p:to>
                                    </p:set>
                                    <p:anim calcmode="lin" valueType="num">
                                      <p:cBhvr additive="base">
                                        <p:cTn id="16" dur="2000" fill="hold"/>
                                        <p:tgtEl>
                                          <p:spTgt spid="132098">
                                            <p:txEl>
                                              <p:pRg st="3" end="3"/>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32098">
                                            <p:txEl>
                                              <p:pRg st="3" end="3"/>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500"/>
                            </p:stCondLst>
                            <p:childTnLst>
                              <p:par>
                                <p:cTn id="19" presetID="2" presetClass="entr" presetSubtype="4" fill="hold" nodeType="afterEffect">
                                  <p:stCondLst>
                                    <p:cond delay="0"/>
                                  </p:stCondLst>
                                  <p:childTnLst>
                                    <p:set>
                                      <p:cBhvr>
                                        <p:cTn id="20" dur="1" fill="hold">
                                          <p:stCondLst>
                                            <p:cond delay="0"/>
                                          </p:stCondLst>
                                        </p:cTn>
                                        <p:tgtEl>
                                          <p:spTgt spid="132098">
                                            <p:txEl>
                                              <p:pRg st="5" end="5"/>
                                            </p:txEl>
                                          </p:spTgt>
                                        </p:tgtEl>
                                        <p:attrNameLst>
                                          <p:attrName>style.visibility</p:attrName>
                                        </p:attrNameLst>
                                      </p:cBhvr>
                                      <p:to>
                                        <p:strVal val="visible"/>
                                      </p:to>
                                    </p:set>
                                    <p:anim calcmode="lin" valueType="num">
                                      <p:cBhvr additive="base">
                                        <p:cTn id="21" dur="500" fill="hold"/>
                                        <p:tgtEl>
                                          <p:spTgt spid="132098">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2098">
                                            <p:txEl>
                                              <p:pRg st="5" end="5"/>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3" fill="hold" nodeType="afterEffect">
                                  <p:stCondLst>
                                    <p:cond delay="0"/>
                                  </p:stCondLst>
                                  <p:childTnLst>
                                    <p:set>
                                      <p:cBhvr>
                                        <p:cTn id="25" dur="1" fill="hold">
                                          <p:stCondLst>
                                            <p:cond delay="0"/>
                                          </p:stCondLst>
                                        </p:cTn>
                                        <p:tgtEl>
                                          <p:spTgt spid="132098">
                                            <p:txEl>
                                              <p:pRg st="7" end="7"/>
                                            </p:txEl>
                                          </p:spTgt>
                                        </p:tgtEl>
                                        <p:attrNameLst>
                                          <p:attrName>style.visibility</p:attrName>
                                        </p:attrNameLst>
                                      </p:cBhvr>
                                      <p:to>
                                        <p:strVal val="visible"/>
                                      </p:to>
                                    </p:set>
                                    <p:anim calcmode="lin" valueType="num">
                                      <p:cBhvr additive="base">
                                        <p:cTn id="26" dur="500" fill="hold"/>
                                        <p:tgtEl>
                                          <p:spTgt spid="132098">
                                            <p:txEl>
                                              <p:pRg st="7" end="7"/>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32098">
                                            <p:txEl>
                                              <p:pRg st="7" end="7"/>
                                            </p:txEl>
                                          </p:spTgt>
                                        </p:tgtEl>
                                        <p:attrNameLst>
                                          <p:attrName>ppt_y</p:attrName>
                                        </p:attrNameLst>
                                      </p:cBhvr>
                                      <p:tavLst>
                                        <p:tav tm="0">
                                          <p:val>
                                            <p:strVal val="0-#ppt_h/2"/>
                                          </p:val>
                                        </p:tav>
                                        <p:tav tm="100000">
                                          <p:val>
                                            <p:strVal val="#ppt_y"/>
                                          </p:val>
                                        </p:tav>
                                      </p:tavLst>
                                    </p:anim>
                                  </p:childTnLst>
                                </p:cTn>
                              </p:par>
                            </p:childTnLst>
                          </p:cTn>
                        </p:par>
                        <p:par>
                          <p:cTn id="28" fill="hold">
                            <p:stCondLst>
                              <p:cond delay="5500"/>
                            </p:stCondLst>
                            <p:childTnLst>
                              <p:par>
                                <p:cTn id="29" presetID="2" presetClass="entr" presetSubtype="4" fill="hold" nodeType="afterEffect">
                                  <p:stCondLst>
                                    <p:cond delay="0"/>
                                  </p:stCondLst>
                                  <p:childTnLst>
                                    <p:set>
                                      <p:cBhvr>
                                        <p:cTn id="30" dur="1" fill="hold">
                                          <p:stCondLst>
                                            <p:cond delay="0"/>
                                          </p:stCondLst>
                                        </p:cTn>
                                        <p:tgtEl>
                                          <p:spTgt spid="132098">
                                            <p:txEl>
                                              <p:pRg st="8" end="8"/>
                                            </p:txEl>
                                          </p:spTgt>
                                        </p:tgtEl>
                                        <p:attrNameLst>
                                          <p:attrName>style.visibility</p:attrName>
                                        </p:attrNameLst>
                                      </p:cBhvr>
                                      <p:to>
                                        <p:strVal val="visible"/>
                                      </p:to>
                                    </p:set>
                                    <p:anim calcmode="lin" valueType="num">
                                      <p:cBhvr additive="base">
                                        <p:cTn id="31" dur="2000" fill="hold"/>
                                        <p:tgtEl>
                                          <p:spTgt spid="132098">
                                            <p:txEl>
                                              <p:pRg st="8" end="8"/>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32098">
                                            <p:txEl>
                                              <p:pRg st="8" end="8"/>
                                            </p:txEl>
                                          </p:spTgt>
                                        </p:tgtEl>
                                        <p:attrNameLst>
                                          <p:attrName>ppt_y</p:attrName>
                                        </p:attrNameLst>
                                      </p:cBhvr>
                                      <p:tavLst>
                                        <p:tav tm="0">
                                          <p:val>
                                            <p:strVal val="1+#ppt_h/2"/>
                                          </p:val>
                                        </p:tav>
                                        <p:tav tm="100000">
                                          <p:val>
                                            <p:strVal val="#ppt_y"/>
                                          </p:val>
                                        </p:tav>
                                      </p:tavLst>
                                    </p:anim>
                                  </p:childTnLst>
                                </p:cTn>
                              </p:par>
                            </p:childTnLst>
                          </p:cTn>
                        </p:par>
                        <p:par>
                          <p:cTn id="33" fill="hold">
                            <p:stCondLst>
                              <p:cond delay="7500"/>
                            </p:stCondLst>
                            <p:childTnLst>
                              <p:par>
                                <p:cTn id="34" presetID="2" presetClass="entr" presetSubtype="4" fill="hold" nodeType="afterEffect">
                                  <p:stCondLst>
                                    <p:cond delay="0"/>
                                  </p:stCondLst>
                                  <p:childTnLst>
                                    <p:set>
                                      <p:cBhvr>
                                        <p:cTn id="35" dur="1" fill="hold">
                                          <p:stCondLst>
                                            <p:cond delay="0"/>
                                          </p:stCondLst>
                                        </p:cTn>
                                        <p:tgtEl>
                                          <p:spTgt spid="132098">
                                            <p:txEl>
                                              <p:pRg st="9" end="9"/>
                                            </p:txEl>
                                          </p:spTgt>
                                        </p:tgtEl>
                                        <p:attrNameLst>
                                          <p:attrName>style.visibility</p:attrName>
                                        </p:attrNameLst>
                                      </p:cBhvr>
                                      <p:to>
                                        <p:strVal val="visible"/>
                                      </p:to>
                                    </p:set>
                                    <p:anim calcmode="lin" valueType="num">
                                      <p:cBhvr additive="base">
                                        <p:cTn id="36" dur="2000" fill="hold"/>
                                        <p:tgtEl>
                                          <p:spTgt spid="132098">
                                            <p:txEl>
                                              <p:pRg st="9" end="9"/>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132098">
                                            <p:txEl>
                                              <p:pRg st="9" end="9"/>
                                            </p:txEl>
                                          </p:spTgt>
                                        </p:tgtEl>
                                        <p:attrNameLst>
                                          <p:attrName>ppt_y</p:attrName>
                                        </p:attrNameLst>
                                      </p:cBhvr>
                                      <p:tavLst>
                                        <p:tav tm="0">
                                          <p:val>
                                            <p:strVal val="1+#ppt_h/2"/>
                                          </p:val>
                                        </p:tav>
                                        <p:tav tm="100000">
                                          <p:val>
                                            <p:strVal val="#ppt_y"/>
                                          </p:val>
                                        </p:tav>
                                      </p:tavLst>
                                    </p:anim>
                                  </p:childTnLst>
                                </p:cTn>
                              </p:par>
                            </p:childTnLst>
                          </p:cTn>
                        </p:par>
                        <p:par>
                          <p:cTn id="38" fill="hold">
                            <p:stCondLst>
                              <p:cond delay="9500"/>
                            </p:stCondLst>
                            <p:childTnLst>
                              <p:par>
                                <p:cTn id="39" presetID="2" presetClass="entr" presetSubtype="4" fill="hold" nodeType="afterEffect">
                                  <p:stCondLst>
                                    <p:cond delay="0"/>
                                  </p:stCondLst>
                                  <p:childTnLst>
                                    <p:set>
                                      <p:cBhvr>
                                        <p:cTn id="40" dur="1" fill="hold">
                                          <p:stCondLst>
                                            <p:cond delay="0"/>
                                          </p:stCondLst>
                                        </p:cTn>
                                        <p:tgtEl>
                                          <p:spTgt spid="132098">
                                            <p:txEl>
                                              <p:pRg st="10" end="10"/>
                                            </p:txEl>
                                          </p:spTgt>
                                        </p:tgtEl>
                                        <p:attrNameLst>
                                          <p:attrName>style.visibility</p:attrName>
                                        </p:attrNameLst>
                                      </p:cBhvr>
                                      <p:to>
                                        <p:strVal val="visible"/>
                                      </p:to>
                                    </p:set>
                                    <p:anim calcmode="lin" valueType="num">
                                      <p:cBhvr additive="base">
                                        <p:cTn id="41" dur="2000" fill="hold"/>
                                        <p:tgtEl>
                                          <p:spTgt spid="132098">
                                            <p:txEl>
                                              <p:pRg st="10" end="10"/>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13209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body" idx="1"/>
          </p:nvPr>
        </p:nvSpPr>
        <p:spPr>
          <a:xfrm>
            <a:off x="457200" y="404813"/>
            <a:ext cx="8229600" cy="5726112"/>
          </a:xfrm>
        </p:spPr>
        <p:txBody>
          <a:bodyPr/>
          <a:lstStyle/>
          <a:p>
            <a:pPr>
              <a:buClr>
                <a:schemeClr val="tx1"/>
              </a:buClr>
              <a:buSzPct val="95000"/>
              <a:buFont typeface="Wingdings" pitchFamily="2" charset="2"/>
              <a:buChar char="§"/>
            </a:pPr>
            <a:r>
              <a:rPr lang="el-GR" sz="2000" i="1" dirty="0">
                <a:latin typeface="Times New Roman" pitchFamily="18" charset="0"/>
              </a:rPr>
              <a:t>Οριζόντιος όμιλος</a:t>
            </a:r>
          </a:p>
          <a:p>
            <a:pPr>
              <a:buClr>
                <a:schemeClr val="tx1"/>
              </a:buClr>
              <a:buSzPct val="95000"/>
              <a:buFont typeface="Symbol" pitchFamily="18" charset="2"/>
              <a:buChar char="-"/>
            </a:pPr>
            <a:r>
              <a:rPr lang="el-GR" sz="2000" dirty="0">
                <a:latin typeface="Times New Roman" pitchFamily="18" charset="0"/>
              </a:rPr>
              <a:t>Σε αυτόν οι επιχειρήσεις που μολονότι δεν συνδέονται μεταξύ τους με σχέση μητρικής – θυγατρικής, έχουν τεθεί κάτω από ενιαία διεύθυνση ή τα διοικητικά, διαχειριστικά ή εποπτικά όργανα τους αποτελούνται κατά πλειοψηφία από τα ίδια πρόσωπα.</a:t>
            </a:r>
          </a:p>
          <a:p>
            <a:pPr>
              <a:buClr>
                <a:schemeClr val="tx1"/>
              </a:buClr>
              <a:buSzPct val="95000"/>
              <a:buFont typeface="Symbol" pitchFamily="18" charset="2"/>
              <a:buChar char="-"/>
            </a:pPr>
            <a:r>
              <a:rPr lang="el-GR" sz="2000" dirty="0">
                <a:latin typeface="Times New Roman" pitchFamily="18" charset="0"/>
              </a:rPr>
              <a:t>Ο ισολογισμός ενός οριζόντιου ομίλου συμπεριλαμβάνει τις ετήσιες οικονομικές καταστάσεις των επιχειρήσεων του ομίλου απαλλαγμένες από τις μεταξύ τους συναλλαγές.</a:t>
            </a:r>
            <a:endParaRPr lang="en-US" sz="2000" dirty="0">
              <a:latin typeface="Times New Roman" pitchFamily="18" charset="0"/>
            </a:endParaRPr>
          </a:p>
          <a:p>
            <a:pPr>
              <a:buClr>
                <a:schemeClr val="tx1"/>
              </a:buClr>
              <a:buSzPct val="95000"/>
              <a:buFont typeface="Symbol" pitchFamily="18" charset="2"/>
              <a:buChar char="-"/>
            </a:pPr>
            <a:endParaRPr lang="en-US" sz="2000" dirty="0">
              <a:latin typeface="Times New Roman" pitchFamily="18" charset="0"/>
            </a:endParaRPr>
          </a:p>
          <a:p>
            <a:pPr>
              <a:buClr>
                <a:schemeClr val="tx1"/>
              </a:buClr>
              <a:buSzPct val="95000"/>
              <a:buFont typeface="Symbol" pitchFamily="18" charset="2"/>
              <a:buNone/>
            </a:pPr>
            <a:r>
              <a:rPr lang="en-US" sz="2000" dirty="0">
                <a:latin typeface="Times New Roman" pitchFamily="18" charset="0"/>
              </a:rPr>
              <a:t>  </a:t>
            </a:r>
            <a:r>
              <a:rPr lang="el-GR" sz="2000" u="sng" dirty="0"/>
              <a:t>ΥΠΟΘΥΓΑΤΡΙΚΕΣ</a:t>
            </a:r>
            <a:endParaRPr lang="en-US" sz="2000" u="sng" dirty="0"/>
          </a:p>
          <a:p>
            <a:pPr>
              <a:buClr>
                <a:schemeClr val="tx1"/>
              </a:buClr>
              <a:buSzPct val="95000"/>
              <a:buFont typeface="Symbol" pitchFamily="18" charset="2"/>
              <a:buNone/>
            </a:pPr>
            <a:r>
              <a:rPr lang="el-GR" sz="2400" dirty="0"/>
              <a:t>   </a:t>
            </a:r>
            <a:r>
              <a:rPr lang="el-GR" sz="2000" dirty="0">
                <a:latin typeface="Times New Roman" pitchFamily="18" charset="0"/>
              </a:rPr>
              <a:t>Υποθυγατρικές επιχειρήσεις είναι οι θυγατρικές των θυγατρικών            επιχειρήσεων. Οι υποθυγατρικές θεωρούνται και θυγατρικές της μητρικής (έμμεσες θυγατρικές).</a:t>
            </a:r>
          </a:p>
          <a:p>
            <a:pPr>
              <a:buClr>
                <a:schemeClr val="tx1"/>
              </a:buClr>
              <a:buSzPct val="95000"/>
              <a:buFont typeface="Symbol" pitchFamily="18" charset="2"/>
              <a:buNone/>
            </a:pPr>
            <a:endParaRPr lang="el-GR" sz="2000" u="sng" dirty="0"/>
          </a:p>
          <a:p>
            <a:pPr>
              <a:buClr>
                <a:schemeClr val="tx1"/>
              </a:buClr>
              <a:buSzPct val="95000"/>
              <a:buFont typeface="Symbol" pitchFamily="18" charset="2"/>
              <a:buNone/>
            </a:pPr>
            <a:endParaRPr lang="el-GR" sz="2000" u="sng" dirty="0"/>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34146">
                                            <p:txEl>
                                              <p:pRg st="0" end="0"/>
                                            </p:txEl>
                                          </p:spTgt>
                                        </p:tgtEl>
                                        <p:attrNameLst>
                                          <p:attrName>style.visibility</p:attrName>
                                        </p:attrNameLst>
                                      </p:cBhvr>
                                      <p:to>
                                        <p:strVal val="visible"/>
                                      </p:to>
                                    </p:set>
                                    <p:anim calcmode="lin" valueType="num">
                                      <p:cBhvr additive="base">
                                        <p:cTn id="7" dur="2000" fill="hold"/>
                                        <p:tgtEl>
                                          <p:spTgt spid="134146">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34146">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3000"/>
                                  </p:stCondLst>
                                  <p:childTnLst>
                                    <p:set>
                                      <p:cBhvr>
                                        <p:cTn id="11" dur="1" fill="hold">
                                          <p:stCondLst>
                                            <p:cond delay="0"/>
                                          </p:stCondLst>
                                        </p:cTn>
                                        <p:tgtEl>
                                          <p:spTgt spid="134146">
                                            <p:txEl>
                                              <p:pRg st="1" end="1"/>
                                            </p:txEl>
                                          </p:spTgt>
                                        </p:tgtEl>
                                        <p:attrNameLst>
                                          <p:attrName>style.visibility</p:attrName>
                                        </p:attrNameLst>
                                      </p:cBhvr>
                                      <p:to>
                                        <p:strVal val="visible"/>
                                      </p:to>
                                    </p:set>
                                    <p:anim calcmode="lin" valueType="num">
                                      <p:cBhvr additive="base">
                                        <p:cTn id="12" dur="2000" fill="hold"/>
                                        <p:tgtEl>
                                          <p:spTgt spid="134146">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34146">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7000"/>
                            </p:stCondLst>
                            <p:childTnLst>
                              <p:par>
                                <p:cTn id="15" presetID="2" presetClass="entr" presetSubtype="4" fill="hold" nodeType="afterEffect">
                                  <p:stCondLst>
                                    <p:cond delay="3000"/>
                                  </p:stCondLst>
                                  <p:childTnLst>
                                    <p:set>
                                      <p:cBhvr>
                                        <p:cTn id="16" dur="1" fill="hold">
                                          <p:stCondLst>
                                            <p:cond delay="0"/>
                                          </p:stCondLst>
                                        </p:cTn>
                                        <p:tgtEl>
                                          <p:spTgt spid="134146">
                                            <p:txEl>
                                              <p:pRg st="2" end="2"/>
                                            </p:txEl>
                                          </p:spTgt>
                                        </p:tgtEl>
                                        <p:attrNameLst>
                                          <p:attrName>style.visibility</p:attrName>
                                        </p:attrNameLst>
                                      </p:cBhvr>
                                      <p:to>
                                        <p:strVal val="visible"/>
                                      </p:to>
                                    </p:set>
                                    <p:anim calcmode="lin" valueType="num">
                                      <p:cBhvr additive="base">
                                        <p:cTn id="17" dur="2000" fill="hold"/>
                                        <p:tgtEl>
                                          <p:spTgt spid="134146">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34146">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2000"/>
                            </p:stCondLst>
                            <p:childTnLst>
                              <p:par>
                                <p:cTn id="20" presetID="9" presetClass="entr" presetSubtype="0" fill="hold" nodeType="afterEffect">
                                  <p:stCondLst>
                                    <p:cond delay="3000"/>
                                  </p:stCondLst>
                                  <p:childTnLst>
                                    <p:set>
                                      <p:cBhvr>
                                        <p:cTn id="21" dur="1" fill="hold">
                                          <p:stCondLst>
                                            <p:cond delay="0"/>
                                          </p:stCondLst>
                                        </p:cTn>
                                        <p:tgtEl>
                                          <p:spTgt spid="134146">
                                            <p:txEl>
                                              <p:pRg st="4" end="4"/>
                                            </p:txEl>
                                          </p:spTgt>
                                        </p:tgtEl>
                                        <p:attrNameLst>
                                          <p:attrName>style.visibility</p:attrName>
                                        </p:attrNameLst>
                                      </p:cBhvr>
                                      <p:to>
                                        <p:strVal val="visible"/>
                                      </p:to>
                                    </p:set>
                                    <p:animEffect transition="in" filter="dissolve">
                                      <p:cBhvr>
                                        <p:cTn id="22" dur="2000"/>
                                        <p:tgtEl>
                                          <p:spTgt spid="134146">
                                            <p:txEl>
                                              <p:pRg st="4" end="4"/>
                                            </p:txEl>
                                          </p:spTgt>
                                        </p:tgtEl>
                                      </p:cBhvr>
                                    </p:animEffect>
                                  </p:childTnLst>
                                </p:cTn>
                              </p:par>
                            </p:childTnLst>
                          </p:cTn>
                        </p:par>
                        <p:par>
                          <p:cTn id="23" fill="hold">
                            <p:stCondLst>
                              <p:cond delay="17000"/>
                            </p:stCondLst>
                            <p:childTnLst>
                              <p:par>
                                <p:cTn id="24" presetID="2" presetClass="entr" presetSubtype="4" fill="hold" nodeType="afterEffect">
                                  <p:stCondLst>
                                    <p:cond delay="3000"/>
                                  </p:stCondLst>
                                  <p:childTnLst>
                                    <p:set>
                                      <p:cBhvr>
                                        <p:cTn id="25" dur="1" fill="hold">
                                          <p:stCondLst>
                                            <p:cond delay="0"/>
                                          </p:stCondLst>
                                        </p:cTn>
                                        <p:tgtEl>
                                          <p:spTgt spid="134146">
                                            <p:txEl>
                                              <p:pRg st="5" end="5"/>
                                            </p:txEl>
                                          </p:spTgt>
                                        </p:tgtEl>
                                        <p:attrNameLst>
                                          <p:attrName>style.visibility</p:attrName>
                                        </p:attrNameLst>
                                      </p:cBhvr>
                                      <p:to>
                                        <p:strVal val="visible"/>
                                      </p:to>
                                    </p:set>
                                    <p:anim calcmode="lin" valueType="num">
                                      <p:cBhvr additive="base">
                                        <p:cTn id="26" dur="2000" fill="hold"/>
                                        <p:tgtEl>
                                          <p:spTgt spid="134146">
                                            <p:txEl>
                                              <p:pRg st="5" end="5"/>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13414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a:xfrm>
            <a:off x="457200" y="260350"/>
            <a:ext cx="8229600" cy="5870575"/>
          </a:xfrm>
        </p:spPr>
        <p:txBody>
          <a:bodyPr/>
          <a:lstStyle/>
          <a:p>
            <a:pPr>
              <a:buClr>
                <a:schemeClr val="tx1"/>
              </a:buClr>
              <a:buSzPct val="95000"/>
              <a:buFont typeface="Symbol" pitchFamily="18" charset="2"/>
              <a:buNone/>
            </a:pPr>
            <a:r>
              <a:rPr lang="el-GR" sz="2000" b="1" dirty="0">
                <a:solidFill>
                  <a:srgbClr val="FFFF00"/>
                </a:solidFill>
              </a:rPr>
              <a:t>   </a:t>
            </a:r>
            <a:r>
              <a:rPr lang="el-GR" sz="2000" b="1" u="sng" dirty="0">
                <a:solidFill>
                  <a:srgbClr val="FFFF00"/>
                </a:solidFill>
              </a:rPr>
              <a:t>ΣΥΓΓΕΝΗΣ ΕΠΙΧΕΙΡΗΣΗ</a:t>
            </a:r>
            <a:endParaRPr lang="el-GR" sz="2000" b="1" dirty="0">
              <a:solidFill>
                <a:srgbClr val="FFFF00"/>
              </a:solidFill>
            </a:endParaRPr>
          </a:p>
          <a:p>
            <a:pPr>
              <a:buClr>
                <a:schemeClr val="tx1"/>
              </a:buClr>
              <a:buSzPct val="95000"/>
              <a:buFont typeface="Symbol" pitchFamily="18" charset="2"/>
              <a:buNone/>
            </a:pPr>
            <a:r>
              <a:rPr lang="el-GR" sz="2000" dirty="0">
                <a:latin typeface="Times New Roman" pitchFamily="18" charset="0"/>
              </a:rPr>
              <a:t>     Συγγενής επιχείρηση είναι εκείνη στην οποία η μητρική (ή θυγατρική)     ασκεί &lt;&lt;ουσιώδη επιρροή&gt;&gt; χωρίς να έχει την πλειοψηφία του κεφαλαίου ή των δικαιωμάτων ψήφου αυτής.</a:t>
            </a:r>
          </a:p>
          <a:p>
            <a:pPr>
              <a:buClr>
                <a:schemeClr val="tx1"/>
              </a:buClr>
              <a:buSzPct val="95000"/>
              <a:buFont typeface="Symbol" pitchFamily="18" charset="2"/>
              <a:buNone/>
            </a:pPr>
            <a:r>
              <a:rPr lang="el-GR" sz="2000" dirty="0">
                <a:latin typeface="Times New Roman" pitchFamily="18" charset="0"/>
              </a:rPr>
              <a:t>   </a:t>
            </a:r>
          </a:p>
          <a:p>
            <a:pPr>
              <a:buClr>
                <a:schemeClr val="tx1"/>
              </a:buClr>
              <a:buSzPct val="95000"/>
              <a:buFont typeface="Symbol" pitchFamily="18" charset="2"/>
              <a:buNone/>
            </a:pPr>
            <a:r>
              <a:rPr lang="el-GR" sz="2000" dirty="0">
                <a:latin typeface="Times New Roman" pitchFamily="18" charset="0"/>
              </a:rPr>
              <a:t>                                           </a:t>
            </a:r>
            <a:r>
              <a:rPr lang="el-GR" sz="1800" u="sng" dirty="0">
                <a:latin typeface="Times New Roman" pitchFamily="18" charset="0"/>
              </a:rPr>
              <a:t>ουσιώδη επιρροή</a:t>
            </a:r>
            <a:r>
              <a:rPr lang="el-GR" sz="1800" dirty="0">
                <a:latin typeface="Times New Roman" pitchFamily="18" charset="0"/>
              </a:rPr>
              <a:t> τεκμαίρεται ότι μια επιχείρηση                                                      </a:t>
            </a:r>
          </a:p>
          <a:p>
            <a:pPr>
              <a:buClr>
                <a:schemeClr val="tx1"/>
              </a:buClr>
              <a:buSzPct val="95000"/>
              <a:buFont typeface="Symbol" pitchFamily="18" charset="2"/>
              <a:buNone/>
            </a:pPr>
            <a:r>
              <a:rPr lang="el-GR" sz="1800" dirty="0">
                <a:latin typeface="Times New Roman" pitchFamily="18" charset="0"/>
              </a:rPr>
              <a:t>                                               ασκεί σε μια άλλη επιχείρηση όταν η παραπάνω  </a:t>
            </a:r>
          </a:p>
          <a:p>
            <a:pPr>
              <a:buClr>
                <a:schemeClr val="tx1"/>
              </a:buClr>
              <a:buSzPct val="95000"/>
              <a:buFont typeface="Symbol" pitchFamily="18" charset="2"/>
              <a:buNone/>
            </a:pPr>
            <a:r>
              <a:rPr lang="el-GR" sz="1800" dirty="0">
                <a:latin typeface="Times New Roman" pitchFamily="18" charset="0"/>
              </a:rPr>
              <a:t>                                               συμμετοχή είναι ίση ή μεγαλύτερη από το 20% του</a:t>
            </a:r>
          </a:p>
          <a:p>
            <a:pPr>
              <a:buClr>
                <a:schemeClr val="tx1"/>
              </a:buClr>
              <a:buSzPct val="95000"/>
              <a:buFont typeface="Symbol" pitchFamily="18" charset="2"/>
              <a:buNone/>
            </a:pPr>
            <a:r>
              <a:rPr lang="el-GR" sz="1800" dirty="0">
                <a:latin typeface="Times New Roman" pitchFamily="18" charset="0"/>
              </a:rPr>
              <a:t>                                               κεφαλαίου ή των δικαιωμάτων ψήφου των μετοχών</a:t>
            </a:r>
          </a:p>
          <a:p>
            <a:pPr>
              <a:buClr>
                <a:schemeClr val="tx1"/>
              </a:buClr>
              <a:buSzPct val="95000"/>
              <a:buFont typeface="Symbol" pitchFamily="18" charset="2"/>
              <a:buNone/>
            </a:pPr>
            <a:r>
              <a:rPr lang="el-GR" sz="1800" dirty="0">
                <a:latin typeface="Times New Roman" pitchFamily="18" charset="0"/>
              </a:rPr>
              <a:t>                                               ή των εταίρων της άλλης επιχείρησης.</a:t>
            </a:r>
          </a:p>
          <a:p>
            <a:pPr>
              <a:buClr>
                <a:schemeClr val="tx1"/>
              </a:buClr>
              <a:buSzPct val="95000"/>
              <a:buFont typeface="Symbol" pitchFamily="18" charset="2"/>
              <a:buNone/>
            </a:pPr>
            <a:endParaRPr lang="el-GR" sz="2000" dirty="0">
              <a:latin typeface="Times New Roman" pitchFamily="18" charset="0"/>
            </a:endParaRPr>
          </a:p>
        </p:txBody>
      </p:sp>
      <p:sp>
        <p:nvSpPr>
          <p:cNvPr id="136196" name="Oval 4"/>
          <p:cNvSpPr>
            <a:spLocks noChangeArrowheads="1"/>
          </p:cNvSpPr>
          <p:nvPr/>
        </p:nvSpPr>
        <p:spPr bwMode="auto">
          <a:xfrm>
            <a:off x="1619250" y="981075"/>
            <a:ext cx="2089150" cy="360363"/>
          </a:xfrm>
          <a:prstGeom prst="ellipse">
            <a:avLst/>
          </a:prstGeom>
          <a:noFill/>
          <a:ln w="28575">
            <a:solidFill>
              <a:srgbClr val="FF0000"/>
            </a:solidFill>
            <a:round/>
            <a:headEnd/>
            <a:tailEnd/>
          </a:ln>
          <a:effectLst/>
        </p:spPr>
        <p:txBody>
          <a:bodyPr wrap="none" anchor="ctr"/>
          <a:lstStyle/>
          <a:p>
            <a:endParaRPr lang="el-GR" dirty="0"/>
          </a:p>
        </p:txBody>
      </p:sp>
      <p:sp>
        <p:nvSpPr>
          <p:cNvPr id="136197" name="Line 5"/>
          <p:cNvSpPr>
            <a:spLocks noChangeShapeType="1"/>
          </p:cNvSpPr>
          <p:nvPr/>
        </p:nvSpPr>
        <p:spPr bwMode="auto">
          <a:xfrm>
            <a:off x="2700338" y="1341438"/>
            <a:ext cx="576262" cy="719137"/>
          </a:xfrm>
          <a:prstGeom prst="line">
            <a:avLst/>
          </a:prstGeom>
          <a:noFill/>
          <a:ln w="28575">
            <a:solidFill>
              <a:srgbClr val="FF0000"/>
            </a:solidFill>
            <a:round/>
            <a:headEnd/>
            <a:tailEnd type="triangle" w="med" len="med"/>
          </a:ln>
          <a:effectLst/>
        </p:spPr>
        <p:txBody>
          <a:bodyPr/>
          <a:lstStyle/>
          <a:p>
            <a:endParaRPr lang="el-GR" dirty="0"/>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0"/>
                                  </p:stCondLst>
                                  <p:childTnLst>
                                    <p:set>
                                      <p:cBhvr>
                                        <p:cTn id="6" dur="1" fill="hold">
                                          <p:stCondLst>
                                            <p:cond delay="0"/>
                                          </p:stCondLst>
                                        </p:cTn>
                                        <p:tgtEl>
                                          <p:spTgt spid="136194">
                                            <p:txEl>
                                              <p:pRg st="0" end="0"/>
                                            </p:txEl>
                                          </p:spTgt>
                                        </p:tgtEl>
                                        <p:attrNameLst>
                                          <p:attrName>style.visibility</p:attrName>
                                        </p:attrNameLst>
                                      </p:cBhvr>
                                      <p:to>
                                        <p:strVal val="visible"/>
                                      </p:to>
                                    </p:set>
                                    <p:animEffect transition="in" filter="dissolve">
                                      <p:cBhvr>
                                        <p:cTn id="7" dur="2000"/>
                                        <p:tgtEl>
                                          <p:spTgt spid="136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6194">
                                            <p:txEl>
                                              <p:pRg st="1" end="1"/>
                                            </p:txEl>
                                          </p:spTgt>
                                        </p:tgtEl>
                                        <p:attrNameLst>
                                          <p:attrName>style.visibility</p:attrName>
                                        </p:attrNameLst>
                                      </p:cBhvr>
                                      <p:to>
                                        <p:strVal val="visible"/>
                                      </p:to>
                                    </p:set>
                                    <p:anim calcmode="lin" valueType="num">
                                      <p:cBhvr additive="base">
                                        <p:cTn id="12" dur="500" fill="hold"/>
                                        <p:tgtEl>
                                          <p:spTgt spid="13619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619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8" presetClass="entr" presetSubtype="12" fill="hold" grpId="0" nodeType="afterEffect">
                                  <p:stCondLst>
                                    <p:cond delay="0"/>
                                  </p:stCondLst>
                                  <p:childTnLst>
                                    <p:set>
                                      <p:cBhvr>
                                        <p:cTn id="16" dur="1" fill="hold">
                                          <p:stCondLst>
                                            <p:cond delay="0"/>
                                          </p:stCondLst>
                                        </p:cTn>
                                        <p:tgtEl>
                                          <p:spTgt spid="136196"/>
                                        </p:tgtEl>
                                        <p:attrNameLst>
                                          <p:attrName>style.visibility</p:attrName>
                                        </p:attrNameLst>
                                      </p:cBhvr>
                                      <p:to>
                                        <p:strVal val="visible"/>
                                      </p:to>
                                    </p:set>
                                    <p:animEffect transition="in" filter="strips(downLeft)">
                                      <p:cBhvr>
                                        <p:cTn id="17" dur="2000"/>
                                        <p:tgtEl>
                                          <p:spTgt spid="13619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36197"/>
                                        </p:tgtEl>
                                        <p:attrNameLst>
                                          <p:attrName>style.visibility</p:attrName>
                                        </p:attrNameLst>
                                      </p:cBhvr>
                                      <p:to>
                                        <p:strVal val="visible"/>
                                      </p:to>
                                    </p:set>
                                    <p:animEffect transition="in" filter="strips(downLeft)">
                                      <p:cBhvr>
                                        <p:cTn id="22" dur="500"/>
                                        <p:tgtEl>
                                          <p:spTgt spid="136197"/>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36194">
                                            <p:txEl>
                                              <p:pRg st="3" end="3"/>
                                            </p:txEl>
                                          </p:spTgt>
                                        </p:tgtEl>
                                        <p:attrNameLst>
                                          <p:attrName>style.visibility</p:attrName>
                                        </p:attrNameLst>
                                      </p:cBhvr>
                                      <p:to>
                                        <p:strVal val="visible"/>
                                      </p:to>
                                    </p:set>
                                    <p:animEffect transition="in" filter="fade">
                                      <p:cBhvr>
                                        <p:cTn id="26" dur="2000"/>
                                        <p:tgtEl>
                                          <p:spTgt spid="136194">
                                            <p:txEl>
                                              <p:pRg st="3" end="3"/>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36194">
                                            <p:txEl>
                                              <p:pRg st="4" end="4"/>
                                            </p:txEl>
                                          </p:spTgt>
                                        </p:tgtEl>
                                        <p:attrNameLst>
                                          <p:attrName>style.visibility</p:attrName>
                                        </p:attrNameLst>
                                      </p:cBhvr>
                                      <p:to>
                                        <p:strVal val="visible"/>
                                      </p:to>
                                    </p:set>
                                    <p:animEffect transition="in" filter="fade">
                                      <p:cBhvr>
                                        <p:cTn id="30" dur="2000"/>
                                        <p:tgtEl>
                                          <p:spTgt spid="136194">
                                            <p:txEl>
                                              <p:pRg st="4" end="4"/>
                                            </p:txEl>
                                          </p:spTgt>
                                        </p:tgtEl>
                                      </p:cBhvr>
                                    </p:animEffect>
                                  </p:childTnLst>
                                </p:cTn>
                              </p:par>
                            </p:childTnLst>
                          </p:cTn>
                        </p:par>
                        <p:par>
                          <p:cTn id="31" fill="hold">
                            <p:stCondLst>
                              <p:cond delay="4500"/>
                            </p:stCondLst>
                            <p:childTnLst>
                              <p:par>
                                <p:cTn id="32" presetID="10" presetClass="entr" presetSubtype="0" fill="hold" nodeType="afterEffect">
                                  <p:stCondLst>
                                    <p:cond delay="0"/>
                                  </p:stCondLst>
                                  <p:childTnLst>
                                    <p:set>
                                      <p:cBhvr>
                                        <p:cTn id="33" dur="1" fill="hold">
                                          <p:stCondLst>
                                            <p:cond delay="0"/>
                                          </p:stCondLst>
                                        </p:cTn>
                                        <p:tgtEl>
                                          <p:spTgt spid="136194">
                                            <p:txEl>
                                              <p:pRg st="5" end="5"/>
                                            </p:txEl>
                                          </p:spTgt>
                                        </p:tgtEl>
                                        <p:attrNameLst>
                                          <p:attrName>style.visibility</p:attrName>
                                        </p:attrNameLst>
                                      </p:cBhvr>
                                      <p:to>
                                        <p:strVal val="visible"/>
                                      </p:to>
                                    </p:set>
                                    <p:animEffect transition="in" filter="fade">
                                      <p:cBhvr>
                                        <p:cTn id="34" dur="2000"/>
                                        <p:tgtEl>
                                          <p:spTgt spid="136194">
                                            <p:txEl>
                                              <p:pRg st="5" end="5"/>
                                            </p:txEl>
                                          </p:spTgt>
                                        </p:tgtEl>
                                      </p:cBhvr>
                                    </p:animEffect>
                                  </p:childTnLst>
                                </p:cTn>
                              </p:par>
                            </p:childTnLst>
                          </p:cTn>
                        </p:par>
                        <p:par>
                          <p:cTn id="35" fill="hold">
                            <p:stCondLst>
                              <p:cond delay="6500"/>
                            </p:stCondLst>
                            <p:childTnLst>
                              <p:par>
                                <p:cTn id="36" presetID="10" presetClass="entr" presetSubtype="0" fill="hold" nodeType="afterEffect">
                                  <p:stCondLst>
                                    <p:cond delay="0"/>
                                  </p:stCondLst>
                                  <p:childTnLst>
                                    <p:set>
                                      <p:cBhvr>
                                        <p:cTn id="37" dur="1" fill="hold">
                                          <p:stCondLst>
                                            <p:cond delay="0"/>
                                          </p:stCondLst>
                                        </p:cTn>
                                        <p:tgtEl>
                                          <p:spTgt spid="136194">
                                            <p:txEl>
                                              <p:pRg st="6" end="6"/>
                                            </p:txEl>
                                          </p:spTgt>
                                        </p:tgtEl>
                                        <p:attrNameLst>
                                          <p:attrName>style.visibility</p:attrName>
                                        </p:attrNameLst>
                                      </p:cBhvr>
                                      <p:to>
                                        <p:strVal val="visible"/>
                                      </p:to>
                                    </p:set>
                                    <p:animEffect transition="in" filter="fade">
                                      <p:cBhvr>
                                        <p:cTn id="38" dur="2000"/>
                                        <p:tgtEl>
                                          <p:spTgt spid="136194">
                                            <p:txEl>
                                              <p:pRg st="6" end="6"/>
                                            </p:txEl>
                                          </p:spTgt>
                                        </p:tgtEl>
                                      </p:cBhvr>
                                    </p:animEffect>
                                  </p:childTnLst>
                                </p:cTn>
                              </p:par>
                            </p:childTnLst>
                          </p:cTn>
                        </p:par>
                        <p:par>
                          <p:cTn id="39" fill="hold">
                            <p:stCondLst>
                              <p:cond delay="8500"/>
                            </p:stCondLst>
                            <p:childTnLst>
                              <p:par>
                                <p:cTn id="40" presetID="10" presetClass="entr" presetSubtype="0" fill="hold" nodeType="afterEffect">
                                  <p:stCondLst>
                                    <p:cond delay="0"/>
                                  </p:stCondLst>
                                  <p:childTnLst>
                                    <p:set>
                                      <p:cBhvr>
                                        <p:cTn id="41" dur="1" fill="hold">
                                          <p:stCondLst>
                                            <p:cond delay="0"/>
                                          </p:stCondLst>
                                        </p:cTn>
                                        <p:tgtEl>
                                          <p:spTgt spid="136194">
                                            <p:txEl>
                                              <p:pRg st="7" end="7"/>
                                            </p:txEl>
                                          </p:spTgt>
                                        </p:tgtEl>
                                        <p:attrNameLst>
                                          <p:attrName>style.visibility</p:attrName>
                                        </p:attrNameLst>
                                      </p:cBhvr>
                                      <p:to>
                                        <p:strVal val="visible"/>
                                      </p:to>
                                    </p:set>
                                    <p:animEffect transition="in" filter="fade">
                                      <p:cBhvr>
                                        <p:cTn id="42" dur="2000"/>
                                        <p:tgtEl>
                                          <p:spTgt spid="13619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p:bldP spid="136197" grpId="0" animBg="1"/>
    </p:bldLst>
  </p:timing>
</p:sld>
</file>

<file path=ppt/slides/slide3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152400"/>
            <a:ext cx="9036496" cy="756320"/>
          </a:xfrm>
        </p:spPr>
        <p:txBody>
          <a:bodyPr/>
          <a:lstStyle/>
          <a:p>
            <a:pPr algn="ctr"/>
            <a:r>
              <a:rPr lang="el-GR" sz="3200" b="1" dirty="0">
                <a:solidFill>
                  <a:schemeClr val="accent2">
                    <a:lumMod val="50000"/>
                  </a:schemeClr>
                </a:solidFill>
              </a:rPr>
              <a:t>ΜΕΤΑΒΟΛΕΣ ΣΥΜΜΕΤΟΧΩΝ ΚΑΙ ΧΡΕΟΓΡΑΦΩΝ</a:t>
            </a:r>
          </a:p>
        </p:txBody>
      </p:sp>
      <p:sp>
        <p:nvSpPr>
          <p:cNvPr id="138243" name="Rectangle 3"/>
          <p:cNvSpPr>
            <a:spLocks noGrp="1" noChangeArrowheads="1"/>
          </p:cNvSpPr>
          <p:nvPr>
            <p:ph type="body" idx="1"/>
          </p:nvPr>
        </p:nvSpPr>
        <p:spPr/>
        <p:txBody>
          <a:bodyPr/>
          <a:lstStyle/>
          <a:p>
            <a:pPr>
              <a:lnSpc>
                <a:spcPct val="90000"/>
              </a:lnSpc>
              <a:buFontTx/>
              <a:buNone/>
            </a:pPr>
            <a:r>
              <a:rPr lang="el-GR" sz="1800" u="sng" dirty="0"/>
              <a:t>ΑΥΞΗΣΕΙΣ ΟΡΙΣΤΙΚΕΣ</a:t>
            </a:r>
            <a:r>
              <a:rPr lang="el-GR" sz="1800" dirty="0"/>
              <a:t>                                </a:t>
            </a:r>
            <a:r>
              <a:rPr lang="el-GR" sz="1800" u="sng" dirty="0"/>
              <a:t>ΜΕΙΩΣΕΙΣ ΟΡΙΣΤΙΚΕΣ</a:t>
            </a:r>
            <a:r>
              <a:rPr lang="el-GR" sz="1800" dirty="0"/>
              <a:t>    </a:t>
            </a:r>
            <a:endParaRPr lang="el-GR" sz="1800" i="1" dirty="0">
              <a:latin typeface="Times New Roman" pitchFamily="18" charset="0"/>
            </a:endParaRPr>
          </a:p>
          <a:p>
            <a:pPr>
              <a:lnSpc>
                <a:spcPct val="90000"/>
              </a:lnSpc>
              <a:buFontTx/>
              <a:buNone/>
            </a:pPr>
            <a:r>
              <a:rPr lang="el-GR" sz="1800" i="1" dirty="0">
                <a:latin typeface="Times New Roman" pitchFamily="18" charset="0"/>
              </a:rPr>
              <a:t>               </a:t>
            </a:r>
          </a:p>
          <a:p>
            <a:pPr>
              <a:lnSpc>
                <a:spcPct val="90000"/>
              </a:lnSpc>
              <a:buFontTx/>
              <a:buNone/>
            </a:pPr>
            <a:r>
              <a:rPr lang="el-GR" sz="1800" i="1" dirty="0">
                <a:latin typeface="Times New Roman" pitchFamily="18" charset="0"/>
              </a:rPr>
              <a:t> Αγορά                                                                           Πώληση</a:t>
            </a:r>
          </a:p>
          <a:p>
            <a:pPr>
              <a:lnSpc>
                <a:spcPct val="90000"/>
              </a:lnSpc>
              <a:buFontTx/>
              <a:buNone/>
            </a:pPr>
            <a:r>
              <a:rPr lang="el-GR" sz="1800" i="1" dirty="0">
                <a:latin typeface="Times New Roman" pitchFamily="18" charset="0"/>
              </a:rPr>
              <a:t>Δωρεά από τρίτο </a:t>
            </a:r>
            <a:r>
              <a:rPr lang="el-GR" sz="1800" dirty="0">
                <a:latin typeface="Times New Roman" pitchFamily="18" charset="0"/>
              </a:rPr>
              <a:t>(λόγω                                                </a:t>
            </a:r>
            <a:r>
              <a:rPr lang="el-GR" sz="1800" i="1" dirty="0">
                <a:latin typeface="Times New Roman" pitchFamily="18" charset="0"/>
              </a:rPr>
              <a:t>Δωρεά σε τρίτο</a:t>
            </a:r>
            <a:endParaRPr lang="el-GR" sz="1800" dirty="0">
              <a:latin typeface="Times New Roman" pitchFamily="18" charset="0"/>
            </a:endParaRPr>
          </a:p>
          <a:p>
            <a:pPr>
              <a:lnSpc>
                <a:spcPct val="90000"/>
              </a:lnSpc>
              <a:buFontTx/>
              <a:buNone/>
            </a:pPr>
            <a:r>
              <a:rPr lang="el-GR" sz="1800" dirty="0">
                <a:latin typeface="Times New Roman" pitchFamily="18" charset="0"/>
              </a:rPr>
              <a:t>κεφαλοποιήσεως αποθεματικών,                         </a:t>
            </a:r>
          </a:p>
          <a:p>
            <a:pPr>
              <a:lnSpc>
                <a:spcPct val="90000"/>
              </a:lnSpc>
              <a:buFontTx/>
              <a:buNone/>
            </a:pPr>
            <a:r>
              <a:rPr lang="el-GR" sz="1800" dirty="0">
                <a:latin typeface="Times New Roman" pitchFamily="18" charset="0"/>
              </a:rPr>
              <a:t>Αναπροσαρμογής αξίας ακινήτων κ.λ.π.)</a:t>
            </a:r>
            <a:r>
              <a:rPr lang="el-GR" sz="1800" i="1" u="sng" dirty="0">
                <a:latin typeface="Times New Roman" pitchFamily="18" charset="0"/>
              </a:rPr>
              <a:t> </a:t>
            </a:r>
          </a:p>
          <a:p>
            <a:pPr>
              <a:lnSpc>
                <a:spcPct val="90000"/>
              </a:lnSpc>
              <a:buFontTx/>
              <a:buNone/>
            </a:pPr>
            <a:r>
              <a:rPr lang="el-GR" sz="1800" i="1" dirty="0">
                <a:latin typeface="Times New Roman" pitchFamily="18" charset="0"/>
              </a:rPr>
              <a:t>Εισφορά από τρίτο                                                       Εισφορά σε τρίτο</a:t>
            </a:r>
          </a:p>
          <a:p>
            <a:pPr>
              <a:lnSpc>
                <a:spcPct val="90000"/>
              </a:lnSpc>
              <a:buFontTx/>
              <a:buNone/>
            </a:pPr>
            <a:endParaRPr lang="el-GR" sz="1800" i="1" dirty="0">
              <a:latin typeface="Times New Roman" pitchFamily="18" charset="0"/>
            </a:endParaRPr>
          </a:p>
          <a:p>
            <a:pPr algn="ctr">
              <a:lnSpc>
                <a:spcPct val="90000"/>
              </a:lnSpc>
              <a:buFontTx/>
              <a:buNone/>
            </a:pPr>
            <a:r>
              <a:rPr lang="el-GR" sz="1800" i="1" u="sng" dirty="0"/>
              <a:t>ΜΕΙΩΣΕΙΣ ΚΑΤΆ ΠΡΟΒΛΕΨΗ</a:t>
            </a:r>
            <a:endParaRPr lang="el-GR" sz="1800" i="1" dirty="0"/>
          </a:p>
          <a:p>
            <a:pPr algn="ctr">
              <a:lnSpc>
                <a:spcPct val="90000"/>
              </a:lnSpc>
              <a:buFontTx/>
              <a:buNone/>
            </a:pPr>
            <a:endParaRPr lang="el-GR" sz="1800" i="1" dirty="0"/>
          </a:p>
          <a:p>
            <a:pPr>
              <a:lnSpc>
                <a:spcPct val="90000"/>
              </a:lnSpc>
              <a:buFontTx/>
              <a:buNone/>
            </a:pPr>
            <a:r>
              <a:rPr lang="el-GR" sz="1800" i="1" dirty="0">
                <a:latin typeface="Times New Roman" pitchFamily="18" charset="0"/>
              </a:rPr>
              <a:t>Πρόβλεψη υποτίμηση συμμετοχών και χρεογράφων </a:t>
            </a:r>
            <a:r>
              <a:rPr lang="el-GR" sz="1800" dirty="0">
                <a:latin typeface="Times New Roman" pitchFamily="18" charset="0"/>
              </a:rPr>
              <a:t>(Σημειώνεται ότι η πρόβλεψη </a:t>
            </a:r>
          </a:p>
          <a:p>
            <a:pPr>
              <a:lnSpc>
                <a:spcPct val="90000"/>
              </a:lnSpc>
              <a:buFontTx/>
              <a:buNone/>
            </a:pPr>
            <a:r>
              <a:rPr lang="el-GR" sz="1800" dirty="0">
                <a:latin typeface="Times New Roman" pitchFamily="18" charset="0"/>
              </a:rPr>
              <a:t>υποτίμησης συμμετοχών και χρεογράφων, εμφανίζεται στο ενεργητικό του </a:t>
            </a:r>
          </a:p>
          <a:p>
            <a:pPr>
              <a:lnSpc>
                <a:spcPct val="90000"/>
              </a:lnSpc>
              <a:buFontTx/>
              <a:buNone/>
            </a:pPr>
            <a:r>
              <a:rPr lang="el-GR" sz="1800" dirty="0">
                <a:latin typeface="Times New Roman" pitchFamily="18" charset="0"/>
              </a:rPr>
              <a:t>ισολογισμού αφαιρετικά από το ποσό του τέλους χρήσεως των συμμετοχών και </a:t>
            </a:r>
          </a:p>
          <a:p>
            <a:pPr>
              <a:lnSpc>
                <a:spcPct val="90000"/>
              </a:lnSpc>
              <a:buFontTx/>
              <a:buNone/>
            </a:pPr>
            <a:r>
              <a:rPr lang="el-GR" sz="1800" dirty="0">
                <a:latin typeface="Times New Roman" pitchFamily="18" charset="0"/>
              </a:rPr>
              <a:t>χρεογράφων)</a:t>
            </a:r>
            <a:endParaRPr lang="el-GR" sz="1800" i="1" dirty="0">
              <a:latin typeface="Times New Roman" pitchFamily="18" charset="0"/>
            </a:endParaRPr>
          </a:p>
        </p:txBody>
      </p:sp>
      <p:sp>
        <p:nvSpPr>
          <p:cNvPr id="138244" name="AutoShape 4"/>
          <p:cNvSpPr>
            <a:spLocks/>
          </p:cNvSpPr>
          <p:nvPr/>
        </p:nvSpPr>
        <p:spPr bwMode="auto">
          <a:xfrm rot="5400000">
            <a:off x="1727201" y="584200"/>
            <a:ext cx="360362" cy="3024187"/>
          </a:xfrm>
          <a:prstGeom prst="leftBrace">
            <a:avLst>
              <a:gd name="adj1" fmla="val 69934"/>
              <a:gd name="adj2" fmla="val 50000"/>
            </a:avLst>
          </a:prstGeom>
          <a:noFill/>
          <a:ln w="22225">
            <a:solidFill>
              <a:srgbClr val="FF0000"/>
            </a:solidFill>
            <a:round/>
            <a:headEnd/>
            <a:tailEnd/>
          </a:ln>
          <a:effectLst/>
        </p:spPr>
        <p:txBody>
          <a:bodyPr wrap="none" anchor="ctr"/>
          <a:lstStyle/>
          <a:p>
            <a:endParaRPr lang="el-GR" dirty="0"/>
          </a:p>
        </p:txBody>
      </p:sp>
      <p:sp>
        <p:nvSpPr>
          <p:cNvPr id="138245" name="AutoShape 5"/>
          <p:cNvSpPr>
            <a:spLocks/>
          </p:cNvSpPr>
          <p:nvPr/>
        </p:nvSpPr>
        <p:spPr bwMode="auto">
          <a:xfrm rot="5400000">
            <a:off x="6731795" y="548481"/>
            <a:ext cx="360362" cy="3095625"/>
          </a:xfrm>
          <a:prstGeom prst="leftBrace">
            <a:avLst>
              <a:gd name="adj1" fmla="val 71586"/>
              <a:gd name="adj2" fmla="val 50000"/>
            </a:avLst>
          </a:prstGeom>
          <a:noFill/>
          <a:ln w="22225">
            <a:solidFill>
              <a:srgbClr val="FF0000"/>
            </a:solidFill>
            <a:round/>
            <a:headEnd/>
            <a:tailEnd/>
          </a:ln>
          <a:effectLst/>
        </p:spPr>
        <p:txBody>
          <a:bodyPr wrap="none" anchor="ctr"/>
          <a:lstStyle/>
          <a:p>
            <a:endParaRPr lang="el-GR" dirty="0"/>
          </a:p>
        </p:txBody>
      </p:sp>
      <p:sp>
        <p:nvSpPr>
          <p:cNvPr id="138246" name="AutoShape 6"/>
          <p:cNvSpPr>
            <a:spLocks/>
          </p:cNvSpPr>
          <p:nvPr/>
        </p:nvSpPr>
        <p:spPr bwMode="auto">
          <a:xfrm rot="5400000">
            <a:off x="4140200" y="693738"/>
            <a:ext cx="360363" cy="7704137"/>
          </a:xfrm>
          <a:prstGeom prst="leftBrace">
            <a:avLst>
              <a:gd name="adj1" fmla="val 178157"/>
              <a:gd name="adj2" fmla="val 50000"/>
            </a:avLst>
          </a:prstGeom>
          <a:noFill/>
          <a:ln w="22225">
            <a:solidFill>
              <a:srgbClr val="FF0000"/>
            </a:solidFill>
            <a:round/>
            <a:headEnd/>
            <a:tailEnd/>
          </a:ln>
          <a:effectLst/>
        </p:spPr>
        <p:txBody>
          <a:bodyPr wrap="none" anchor="ctr"/>
          <a:lstStyle/>
          <a:p>
            <a:endParaRPr lang="el-GR" dirty="0"/>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38242"/>
                                        </p:tgtEl>
                                        <p:attrNameLst>
                                          <p:attrName>style.visibility</p:attrName>
                                        </p:attrNameLst>
                                      </p:cBhvr>
                                      <p:to>
                                        <p:strVal val="visible"/>
                                      </p:to>
                                    </p:set>
                                    <p:anim to="" calcmode="lin" valueType="num">
                                      <p:cBhvr>
                                        <p:cTn id="7" dur="1" fill="hold"/>
                                        <p:tgtEl>
                                          <p:spTgt spid="138242"/>
                                        </p:tgtEl>
                                        <p:attrNameLst>
                                          <p:attrName/>
                                        </p:attrNameLst>
                                      </p:cBhvr>
                                    </p:anim>
                                  </p:childTnLst>
                                </p:cTn>
                              </p:par>
                            </p:childTnLst>
                          </p:cTn>
                        </p:par>
                        <p:par>
                          <p:cTn id="8" fill="hold">
                            <p:stCondLst>
                              <p:cond delay="0"/>
                            </p:stCondLst>
                            <p:childTnLst>
                              <p:par>
                                <p:cTn id="9" presetID="10" presetClass="entr" presetSubtype="0" fill="hold" nodeType="afterEffect">
                                  <p:stCondLst>
                                    <p:cond delay="1500"/>
                                  </p:stCondLst>
                                  <p:childTnLst>
                                    <p:set>
                                      <p:cBhvr>
                                        <p:cTn id="10" dur="1" fill="hold">
                                          <p:stCondLst>
                                            <p:cond delay="0"/>
                                          </p:stCondLst>
                                        </p:cTn>
                                        <p:tgtEl>
                                          <p:spTgt spid="138243">
                                            <p:txEl>
                                              <p:pRg st="0" end="0"/>
                                            </p:txEl>
                                          </p:spTgt>
                                        </p:tgtEl>
                                        <p:attrNameLst>
                                          <p:attrName>style.visibility</p:attrName>
                                        </p:attrNameLst>
                                      </p:cBhvr>
                                      <p:to>
                                        <p:strVal val="visible"/>
                                      </p:to>
                                    </p:set>
                                    <p:animEffect transition="in" filter="fade">
                                      <p:cBhvr>
                                        <p:cTn id="11" dur="2000"/>
                                        <p:tgtEl>
                                          <p:spTgt spid="138243">
                                            <p:txEl>
                                              <p:pRg st="0" end="0"/>
                                            </p:txEl>
                                          </p:spTgt>
                                        </p:tgtEl>
                                      </p:cBhvr>
                                    </p:animEffect>
                                  </p:childTnLst>
                                </p:cTn>
                              </p:par>
                              <p:par>
                                <p:cTn id="12" presetID="10" presetClass="entr" presetSubtype="0" fill="hold" nodeType="withEffect">
                                  <p:stCondLst>
                                    <p:cond delay="1500"/>
                                  </p:stCondLst>
                                  <p:childTnLst>
                                    <p:set>
                                      <p:cBhvr>
                                        <p:cTn id="13" dur="1" fill="hold">
                                          <p:stCondLst>
                                            <p:cond delay="0"/>
                                          </p:stCondLst>
                                        </p:cTn>
                                        <p:tgtEl>
                                          <p:spTgt spid="138243">
                                            <p:txEl>
                                              <p:pRg st="8" end="8"/>
                                            </p:txEl>
                                          </p:spTgt>
                                        </p:tgtEl>
                                        <p:attrNameLst>
                                          <p:attrName>style.visibility</p:attrName>
                                        </p:attrNameLst>
                                      </p:cBhvr>
                                      <p:to>
                                        <p:strVal val="visible"/>
                                      </p:to>
                                    </p:set>
                                    <p:animEffect transition="in" filter="fade">
                                      <p:cBhvr>
                                        <p:cTn id="14" dur="2000"/>
                                        <p:tgtEl>
                                          <p:spTgt spid="138243">
                                            <p:txEl>
                                              <p:pRg st="8" end="8"/>
                                            </p:txEl>
                                          </p:spTgt>
                                        </p:tgtEl>
                                      </p:cBhvr>
                                    </p:animEffect>
                                  </p:childTnLst>
                                </p:cTn>
                              </p:par>
                            </p:childTnLst>
                          </p:cTn>
                        </p:par>
                        <p:par>
                          <p:cTn id="15" fill="hold">
                            <p:stCondLst>
                              <p:cond delay="3500"/>
                            </p:stCondLst>
                            <p:childTnLst>
                              <p:par>
                                <p:cTn id="16" presetID="18" presetClass="entr" presetSubtype="12" fill="hold" grpId="0" nodeType="afterEffect">
                                  <p:stCondLst>
                                    <p:cond delay="0"/>
                                  </p:stCondLst>
                                  <p:childTnLst>
                                    <p:set>
                                      <p:cBhvr>
                                        <p:cTn id="17" dur="1" fill="hold">
                                          <p:stCondLst>
                                            <p:cond delay="0"/>
                                          </p:stCondLst>
                                        </p:cTn>
                                        <p:tgtEl>
                                          <p:spTgt spid="138244"/>
                                        </p:tgtEl>
                                        <p:attrNameLst>
                                          <p:attrName>style.visibility</p:attrName>
                                        </p:attrNameLst>
                                      </p:cBhvr>
                                      <p:to>
                                        <p:strVal val="visible"/>
                                      </p:to>
                                    </p:set>
                                    <p:animEffect transition="in" filter="strips(downLeft)">
                                      <p:cBhvr>
                                        <p:cTn id="18" dur="2000"/>
                                        <p:tgtEl>
                                          <p:spTgt spid="13824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38245"/>
                                        </p:tgtEl>
                                        <p:attrNameLst>
                                          <p:attrName>style.visibility</p:attrName>
                                        </p:attrNameLst>
                                      </p:cBhvr>
                                      <p:to>
                                        <p:strVal val="visible"/>
                                      </p:to>
                                    </p:set>
                                    <p:animEffect transition="in" filter="strips(downLeft)">
                                      <p:cBhvr>
                                        <p:cTn id="21" dur="500"/>
                                        <p:tgtEl>
                                          <p:spTgt spid="138245"/>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38246"/>
                                        </p:tgtEl>
                                        <p:attrNameLst>
                                          <p:attrName>style.visibility</p:attrName>
                                        </p:attrNameLst>
                                      </p:cBhvr>
                                      <p:to>
                                        <p:strVal val="visible"/>
                                      </p:to>
                                    </p:set>
                                    <p:animEffect transition="in" filter="strips(downLeft)">
                                      <p:cBhvr>
                                        <p:cTn id="24" dur="2000"/>
                                        <p:tgtEl>
                                          <p:spTgt spid="138246"/>
                                        </p:tgtEl>
                                      </p:cBhvr>
                                    </p:animEffect>
                                  </p:childTnLst>
                                </p:cTn>
                              </p:par>
                            </p:childTnLst>
                          </p:cTn>
                        </p:par>
                        <p:par>
                          <p:cTn id="25" fill="hold">
                            <p:stCondLst>
                              <p:cond delay="5500"/>
                            </p:stCondLst>
                            <p:childTnLst>
                              <p:par>
                                <p:cTn id="26" presetID="10" presetClass="entr" presetSubtype="0" fill="hold" nodeType="afterEffect">
                                  <p:stCondLst>
                                    <p:cond delay="0"/>
                                  </p:stCondLst>
                                  <p:childTnLst>
                                    <p:set>
                                      <p:cBhvr>
                                        <p:cTn id="27" dur="1" fill="hold">
                                          <p:stCondLst>
                                            <p:cond delay="0"/>
                                          </p:stCondLst>
                                        </p:cTn>
                                        <p:tgtEl>
                                          <p:spTgt spid="138243">
                                            <p:txEl>
                                              <p:pRg st="2" end="2"/>
                                            </p:txEl>
                                          </p:spTgt>
                                        </p:tgtEl>
                                        <p:attrNameLst>
                                          <p:attrName>style.visibility</p:attrName>
                                        </p:attrNameLst>
                                      </p:cBhvr>
                                      <p:to>
                                        <p:strVal val="visible"/>
                                      </p:to>
                                    </p:set>
                                    <p:animEffect transition="in" filter="fade">
                                      <p:cBhvr>
                                        <p:cTn id="28" dur="2000"/>
                                        <p:tgtEl>
                                          <p:spTgt spid="138243">
                                            <p:txEl>
                                              <p:pRg st="2" end="2"/>
                                            </p:txEl>
                                          </p:spTgt>
                                        </p:tgtEl>
                                      </p:cBhvr>
                                    </p:animEffect>
                                  </p:childTnLst>
                                </p:cTn>
                              </p:par>
                            </p:childTnLst>
                          </p:cTn>
                        </p:par>
                        <p:par>
                          <p:cTn id="29" fill="hold">
                            <p:stCondLst>
                              <p:cond delay="7500"/>
                            </p:stCondLst>
                            <p:childTnLst>
                              <p:par>
                                <p:cTn id="30" presetID="10" presetClass="entr" presetSubtype="0" fill="hold" nodeType="afterEffect">
                                  <p:stCondLst>
                                    <p:cond delay="0"/>
                                  </p:stCondLst>
                                  <p:childTnLst>
                                    <p:set>
                                      <p:cBhvr>
                                        <p:cTn id="31" dur="1" fill="hold">
                                          <p:stCondLst>
                                            <p:cond delay="0"/>
                                          </p:stCondLst>
                                        </p:cTn>
                                        <p:tgtEl>
                                          <p:spTgt spid="138243">
                                            <p:txEl>
                                              <p:pRg st="3" end="3"/>
                                            </p:txEl>
                                          </p:spTgt>
                                        </p:tgtEl>
                                        <p:attrNameLst>
                                          <p:attrName>style.visibility</p:attrName>
                                        </p:attrNameLst>
                                      </p:cBhvr>
                                      <p:to>
                                        <p:strVal val="visible"/>
                                      </p:to>
                                    </p:set>
                                    <p:animEffect transition="in" filter="fade">
                                      <p:cBhvr>
                                        <p:cTn id="32" dur="2000"/>
                                        <p:tgtEl>
                                          <p:spTgt spid="138243">
                                            <p:txEl>
                                              <p:pRg st="3" end="3"/>
                                            </p:txEl>
                                          </p:spTgt>
                                        </p:tgtEl>
                                      </p:cBhvr>
                                    </p:animEffect>
                                  </p:childTnLst>
                                </p:cTn>
                              </p:par>
                            </p:childTnLst>
                          </p:cTn>
                        </p:par>
                        <p:par>
                          <p:cTn id="33" fill="hold">
                            <p:stCondLst>
                              <p:cond delay="9500"/>
                            </p:stCondLst>
                            <p:childTnLst>
                              <p:par>
                                <p:cTn id="34" presetID="10" presetClass="entr" presetSubtype="0" fill="hold" nodeType="afterEffect">
                                  <p:stCondLst>
                                    <p:cond delay="0"/>
                                  </p:stCondLst>
                                  <p:childTnLst>
                                    <p:set>
                                      <p:cBhvr>
                                        <p:cTn id="35" dur="1" fill="hold">
                                          <p:stCondLst>
                                            <p:cond delay="0"/>
                                          </p:stCondLst>
                                        </p:cTn>
                                        <p:tgtEl>
                                          <p:spTgt spid="138243">
                                            <p:txEl>
                                              <p:pRg st="4" end="4"/>
                                            </p:txEl>
                                          </p:spTgt>
                                        </p:tgtEl>
                                        <p:attrNameLst>
                                          <p:attrName>style.visibility</p:attrName>
                                        </p:attrNameLst>
                                      </p:cBhvr>
                                      <p:to>
                                        <p:strVal val="visible"/>
                                      </p:to>
                                    </p:set>
                                    <p:animEffect transition="in" filter="fade">
                                      <p:cBhvr>
                                        <p:cTn id="36" dur="2000"/>
                                        <p:tgtEl>
                                          <p:spTgt spid="138243">
                                            <p:txEl>
                                              <p:pRg st="4" end="4"/>
                                            </p:txEl>
                                          </p:spTgt>
                                        </p:tgtEl>
                                      </p:cBhvr>
                                    </p:animEffect>
                                  </p:childTnLst>
                                </p:cTn>
                              </p:par>
                            </p:childTnLst>
                          </p:cTn>
                        </p:par>
                        <p:par>
                          <p:cTn id="37" fill="hold">
                            <p:stCondLst>
                              <p:cond delay="11500"/>
                            </p:stCondLst>
                            <p:childTnLst>
                              <p:par>
                                <p:cTn id="38" presetID="10" presetClass="entr" presetSubtype="0" fill="hold" nodeType="afterEffect">
                                  <p:stCondLst>
                                    <p:cond delay="0"/>
                                  </p:stCondLst>
                                  <p:childTnLst>
                                    <p:set>
                                      <p:cBhvr>
                                        <p:cTn id="39" dur="1" fill="hold">
                                          <p:stCondLst>
                                            <p:cond delay="0"/>
                                          </p:stCondLst>
                                        </p:cTn>
                                        <p:tgtEl>
                                          <p:spTgt spid="138243">
                                            <p:txEl>
                                              <p:pRg st="5" end="5"/>
                                            </p:txEl>
                                          </p:spTgt>
                                        </p:tgtEl>
                                        <p:attrNameLst>
                                          <p:attrName>style.visibility</p:attrName>
                                        </p:attrNameLst>
                                      </p:cBhvr>
                                      <p:to>
                                        <p:strVal val="visible"/>
                                      </p:to>
                                    </p:set>
                                    <p:animEffect transition="in" filter="fade">
                                      <p:cBhvr>
                                        <p:cTn id="40" dur="2000"/>
                                        <p:tgtEl>
                                          <p:spTgt spid="138243">
                                            <p:txEl>
                                              <p:pRg st="5" end="5"/>
                                            </p:txEl>
                                          </p:spTgt>
                                        </p:tgtEl>
                                      </p:cBhvr>
                                    </p:animEffect>
                                  </p:childTnLst>
                                </p:cTn>
                              </p:par>
                            </p:childTnLst>
                          </p:cTn>
                        </p:par>
                        <p:par>
                          <p:cTn id="41" fill="hold">
                            <p:stCondLst>
                              <p:cond delay="13500"/>
                            </p:stCondLst>
                            <p:childTnLst>
                              <p:par>
                                <p:cTn id="42" presetID="10" presetClass="entr" presetSubtype="0" fill="hold" nodeType="afterEffect">
                                  <p:stCondLst>
                                    <p:cond delay="0"/>
                                  </p:stCondLst>
                                  <p:childTnLst>
                                    <p:set>
                                      <p:cBhvr>
                                        <p:cTn id="43" dur="1" fill="hold">
                                          <p:stCondLst>
                                            <p:cond delay="0"/>
                                          </p:stCondLst>
                                        </p:cTn>
                                        <p:tgtEl>
                                          <p:spTgt spid="138243">
                                            <p:txEl>
                                              <p:pRg st="6" end="6"/>
                                            </p:txEl>
                                          </p:spTgt>
                                        </p:tgtEl>
                                        <p:attrNameLst>
                                          <p:attrName>style.visibility</p:attrName>
                                        </p:attrNameLst>
                                      </p:cBhvr>
                                      <p:to>
                                        <p:strVal val="visible"/>
                                      </p:to>
                                    </p:set>
                                    <p:animEffect transition="in" filter="fade">
                                      <p:cBhvr>
                                        <p:cTn id="44" dur="2000"/>
                                        <p:tgtEl>
                                          <p:spTgt spid="138243">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38243">
                                            <p:txEl>
                                              <p:pRg st="10" end="10"/>
                                            </p:txEl>
                                          </p:spTgt>
                                        </p:tgtEl>
                                        <p:attrNameLst>
                                          <p:attrName>style.visibility</p:attrName>
                                        </p:attrNameLst>
                                      </p:cBhvr>
                                      <p:to>
                                        <p:strVal val="visible"/>
                                      </p:to>
                                    </p:set>
                                    <p:animEffect transition="in" filter="fade">
                                      <p:cBhvr>
                                        <p:cTn id="47" dur="2000"/>
                                        <p:tgtEl>
                                          <p:spTgt spid="138243">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38243">
                                            <p:txEl>
                                              <p:pRg st="11" end="11"/>
                                            </p:txEl>
                                          </p:spTgt>
                                        </p:tgtEl>
                                        <p:attrNameLst>
                                          <p:attrName>style.visibility</p:attrName>
                                        </p:attrNameLst>
                                      </p:cBhvr>
                                      <p:to>
                                        <p:strVal val="visible"/>
                                      </p:to>
                                    </p:set>
                                    <p:animEffect transition="in" filter="fade">
                                      <p:cBhvr>
                                        <p:cTn id="50" dur="2000"/>
                                        <p:tgtEl>
                                          <p:spTgt spid="138243">
                                            <p:txEl>
                                              <p:pRg st="11" end="1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38243">
                                            <p:txEl>
                                              <p:pRg st="12" end="12"/>
                                            </p:txEl>
                                          </p:spTgt>
                                        </p:tgtEl>
                                        <p:attrNameLst>
                                          <p:attrName>style.visibility</p:attrName>
                                        </p:attrNameLst>
                                      </p:cBhvr>
                                      <p:to>
                                        <p:strVal val="visible"/>
                                      </p:to>
                                    </p:set>
                                    <p:animEffect transition="in" filter="fade">
                                      <p:cBhvr>
                                        <p:cTn id="53" dur="2000"/>
                                        <p:tgtEl>
                                          <p:spTgt spid="138243">
                                            <p:txEl>
                                              <p:pRg st="12" end="1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38243">
                                            <p:txEl>
                                              <p:pRg st="13" end="13"/>
                                            </p:txEl>
                                          </p:spTgt>
                                        </p:tgtEl>
                                        <p:attrNameLst>
                                          <p:attrName>style.visibility</p:attrName>
                                        </p:attrNameLst>
                                      </p:cBhvr>
                                      <p:to>
                                        <p:strVal val="visible"/>
                                      </p:to>
                                    </p:set>
                                    <p:animEffect transition="in" filter="fade">
                                      <p:cBhvr>
                                        <p:cTn id="56" dur="2000"/>
                                        <p:tgtEl>
                                          <p:spTgt spid="13824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p:bldP spid="138244" grpId="0" animBg="1"/>
      <p:bldP spid="138245" grpId="0" animBg="1"/>
      <p:bldP spid="138246" grpId="0" animBg="1"/>
    </p:bldLst>
  </p:timing>
</p:sld>
</file>

<file path=ppt/slides/slide3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body" idx="1"/>
          </p:nvPr>
        </p:nvSpPr>
        <p:spPr>
          <a:xfrm>
            <a:off x="457200" y="333375"/>
            <a:ext cx="8686800" cy="6524625"/>
          </a:xfrm>
        </p:spPr>
        <p:txBody>
          <a:bodyPr/>
          <a:lstStyle/>
          <a:p>
            <a:pPr>
              <a:lnSpc>
                <a:spcPct val="80000"/>
              </a:lnSpc>
              <a:buClr>
                <a:srgbClr val="FF0000"/>
              </a:buClr>
              <a:buSzPct val="95000"/>
              <a:buFont typeface="Wingdings" pitchFamily="2" charset="2"/>
              <a:buChar char="ü"/>
            </a:pPr>
            <a:r>
              <a:rPr lang="el-GR" sz="2000" dirty="0">
                <a:latin typeface="Times New Roman" pitchFamily="18" charset="0"/>
              </a:rPr>
              <a:t>Τα αποτελέσματα από τις μεταβολές των συμμετοχών και των χρεογράφων θεωρούνται οργανικό αποτέλεσμα και ως εκ τούτου οι ζημιές καταχωρούνται στην 6η ομάδα των λογαριασμών του Ε.Γ.Λ.Σ. ( οργανικά έξοδα κατ’ είδος) ενώ τα κέρδη καταχωρούνται στην 7η ομάδα των λογαριασμών του Ε.Γ.Λ.Σ. (οργανικά έσοδα κατ’ είδος).</a:t>
            </a:r>
          </a:p>
          <a:p>
            <a:pPr>
              <a:lnSpc>
                <a:spcPct val="80000"/>
              </a:lnSpc>
              <a:buClr>
                <a:srgbClr val="FF0000"/>
              </a:buClr>
              <a:buSzPct val="95000"/>
              <a:buFont typeface="Wingdings" pitchFamily="2" charset="2"/>
              <a:buNone/>
            </a:pPr>
            <a:endParaRPr lang="el-GR" sz="2000" dirty="0">
              <a:latin typeface="Times New Roman" pitchFamily="18" charset="0"/>
            </a:endParaRPr>
          </a:p>
          <a:p>
            <a:pPr>
              <a:lnSpc>
                <a:spcPct val="80000"/>
              </a:lnSpc>
              <a:buClr>
                <a:srgbClr val="FF0000"/>
              </a:buClr>
              <a:buSzPct val="95000"/>
              <a:buFont typeface="Wingdings" pitchFamily="2" charset="2"/>
              <a:buChar char="ü"/>
            </a:pPr>
            <a:r>
              <a:rPr lang="el-GR" sz="2000" dirty="0">
                <a:latin typeface="Times New Roman" pitchFamily="18" charset="0"/>
              </a:rPr>
              <a:t>Οι συμμετοχές και τα χρεόγραφα καταχωρούνται με την αξία κτήσεως στους οικείους υπολογαριασμούς των πρωτοβάθμιων λογαριασμό 18            </a:t>
            </a:r>
            <a:r>
              <a:rPr lang="el-GR" sz="2000" dirty="0">
                <a:latin typeface="Times New Roman" pitchFamily="18" charset="0"/>
                <a:cs typeface="Times New Roman" pitchFamily="18" charset="0"/>
              </a:rPr>
              <a:t>‹‹</a:t>
            </a:r>
            <a:r>
              <a:rPr lang="el-GR" sz="2000" dirty="0">
                <a:latin typeface="Times New Roman" pitchFamily="18" charset="0"/>
              </a:rPr>
              <a:t>Συμμετοχές</a:t>
            </a:r>
            <a:r>
              <a:rPr lang="el-GR" sz="2000" dirty="0">
                <a:latin typeface="Times New Roman" pitchFamily="18" charset="0"/>
                <a:cs typeface="Times New Roman" pitchFamily="18" charset="0"/>
              </a:rPr>
              <a:t>››</a:t>
            </a:r>
            <a:r>
              <a:rPr lang="el-GR" sz="2000" dirty="0">
                <a:latin typeface="Times New Roman" pitchFamily="18" charset="0"/>
              </a:rPr>
              <a:t> και 34</a:t>
            </a:r>
            <a:r>
              <a:rPr lang="el-GR" sz="2000" dirty="0">
                <a:latin typeface="Times New Roman" pitchFamily="18" charset="0"/>
                <a:cs typeface="Times New Roman" pitchFamily="18" charset="0"/>
              </a:rPr>
              <a:t>‹‹</a:t>
            </a:r>
            <a:r>
              <a:rPr lang="el-GR" sz="2000" dirty="0">
                <a:latin typeface="Times New Roman" pitchFamily="18" charset="0"/>
              </a:rPr>
              <a:t>Χρεόγραφα</a:t>
            </a:r>
            <a:r>
              <a:rPr lang="el-GR" sz="2000" dirty="0">
                <a:latin typeface="Times New Roman" pitchFamily="18" charset="0"/>
                <a:cs typeface="Times New Roman" pitchFamily="18" charset="0"/>
              </a:rPr>
              <a:t>››</a:t>
            </a:r>
            <a:r>
              <a:rPr lang="el-GR" sz="2000" dirty="0">
                <a:latin typeface="Times New Roman" pitchFamily="18" charset="0"/>
              </a:rPr>
              <a:t>.</a:t>
            </a:r>
          </a:p>
          <a:p>
            <a:pPr>
              <a:lnSpc>
                <a:spcPct val="80000"/>
              </a:lnSpc>
              <a:buClr>
                <a:srgbClr val="FF0000"/>
              </a:buClr>
              <a:buSzPct val="95000"/>
              <a:buFont typeface="Wingdings" pitchFamily="2" charset="2"/>
              <a:buNone/>
            </a:pPr>
            <a:endParaRPr lang="el-GR" sz="2000" dirty="0">
              <a:latin typeface="Times New Roman" pitchFamily="18" charset="0"/>
            </a:endParaRPr>
          </a:p>
          <a:p>
            <a:pPr>
              <a:lnSpc>
                <a:spcPct val="80000"/>
              </a:lnSpc>
              <a:buClr>
                <a:srgbClr val="FF0000"/>
              </a:buClr>
              <a:buSzPct val="95000"/>
              <a:buFont typeface="Wingdings" pitchFamily="2" charset="2"/>
              <a:buNone/>
            </a:pPr>
            <a:r>
              <a:rPr lang="el-GR" sz="1400" dirty="0">
                <a:latin typeface="Times New Roman" pitchFamily="18" charset="0"/>
              </a:rPr>
              <a:t>     </a:t>
            </a:r>
            <a:r>
              <a:rPr lang="el-GR" sz="1400" dirty="0" smtClean="0">
                <a:latin typeface="Times New Roman" pitchFamily="18" charset="0"/>
              </a:rPr>
              <a:t>                                                                                                             </a:t>
            </a:r>
            <a:r>
              <a:rPr lang="el-GR" sz="1800" u="sng" dirty="0" smtClean="0">
                <a:latin typeface="Times New Roman" pitchFamily="18" charset="0"/>
              </a:rPr>
              <a:t>αξία </a:t>
            </a:r>
            <a:r>
              <a:rPr lang="el-GR" sz="1800" u="sng" dirty="0">
                <a:latin typeface="Times New Roman" pitchFamily="18" charset="0"/>
              </a:rPr>
              <a:t>κτήσεως</a:t>
            </a:r>
            <a:r>
              <a:rPr lang="el-GR" sz="1800" dirty="0">
                <a:latin typeface="Times New Roman" pitchFamily="18" charset="0"/>
              </a:rPr>
              <a:t> είναι το ποσό </a:t>
            </a:r>
            <a:r>
              <a:rPr lang="el-GR" sz="1800" dirty="0" smtClean="0">
                <a:latin typeface="Times New Roman" pitchFamily="18" charset="0"/>
              </a:rPr>
              <a:t>που</a:t>
            </a:r>
          </a:p>
          <a:p>
            <a:pPr>
              <a:lnSpc>
                <a:spcPct val="80000"/>
              </a:lnSpc>
              <a:buClr>
                <a:srgbClr val="FF0000"/>
              </a:buClr>
              <a:buSzPct val="95000"/>
              <a:buFont typeface="Wingdings" pitchFamily="2" charset="2"/>
              <a:buNone/>
            </a:pPr>
            <a:r>
              <a:rPr lang="el-GR" sz="1800" dirty="0" smtClean="0">
                <a:latin typeface="Times New Roman" pitchFamily="18" charset="0"/>
              </a:rPr>
              <a:t>                                                                                         καταβάλλεται είτε απευθείας στην</a:t>
            </a:r>
          </a:p>
          <a:p>
            <a:pPr>
              <a:lnSpc>
                <a:spcPct val="80000"/>
              </a:lnSpc>
              <a:buClr>
                <a:srgbClr val="FF0000"/>
              </a:buClr>
              <a:buSzPct val="95000"/>
              <a:buFont typeface="Wingdings" pitchFamily="2" charset="2"/>
              <a:buNone/>
            </a:pPr>
            <a:r>
              <a:rPr lang="el-GR" sz="1800" dirty="0" smtClean="0">
                <a:latin typeface="Times New Roman" pitchFamily="18" charset="0"/>
              </a:rPr>
              <a:t>                                                                                         </a:t>
            </a:r>
            <a:r>
              <a:rPr lang="el-GR" sz="1800" dirty="0">
                <a:latin typeface="Times New Roman" pitchFamily="18" charset="0"/>
              </a:rPr>
              <a:t>εταιρεία κατά τη συγκρότηση του</a:t>
            </a:r>
          </a:p>
          <a:p>
            <a:pPr>
              <a:lnSpc>
                <a:spcPct val="80000"/>
              </a:lnSpc>
              <a:buClr>
                <a:srgbClr val="FF0000"/>
              </a:buClr>
              <a:buSzPct val="95000"/>
              <a:buFont typeface="Wingdings" pitchFamily="2" charset="2"/>
              <a:buNone/>
            </a:pPr>
            <a:r>
              <a:rPr lang="el-GR" sz="1800" dirty="0">
                <a:latin typeface="Times New Roman" pitchFamily="18" charset="0"/>
              </a:rPr>
              <a:t>                                                                                         κεφαλαίου της, είτε για αγορά της</a:t>
            </a:r>
          </a:p>
          <a:p>
            <a:pPr>
              <a:lnSpc>
                <a:spcPct val="80000"/>
              </a:lnSpc>
              <a:buClr>
                <a:srgbClr val="FF0000"/>
              </a:buClr>
              <a:buSzPct val="95000"/>
              <a:buFont typeface="Wingdings" pitchFamily="2" charset="2"/>
              <a:buNone/>
            </a:pPr>
            <a:r>
              <a:rPr lang="el-GR" sz="1800" dirty="0">
                <a:latin typeface="Times New Roman" pitchFamily="18" charset="0"/>
              </a:rPr>
              <a:t>                                                                                         της συμμετοχής, καθώς και η</a:t>
            </a:r>
          </a:p>
          <a:p>
            <a:pPr>
              <a:lnSpc>
                <a:spcPct val="80000"/>
              </a:lnSpc>
              <a:buClr>
                <a:srgbClr val="FF0000"/>
              </a:buClr>
              <a:buSzPct val="95000"/>
              <a:buFont typeface="Wingdings" pitchFamily="2" charset="2"/>
              <a:buNone/>
            </a:pPr>
            <a:r>
              <a:rPr lang="el-GR" sz="1800" dirty="0">
                <a:latin typeface="Times New Roman" pitchFamily="18" charset="0"/>
              </a:rPr>
              <a:t>                                                                                         ονομαστική αξία των τίτλων που</a:t>
            </a:r>
          </a:p>
          <a:p>
            <a:pPr>
              <a:lnSpc>
                <a:spcPct val="80000"/>
              </a:lnSpc>
              <a:buClr>
                <a:srgbClr val="FF0000"/>
              </a:buClr>
              <a:buSzPct val="95000"/>
              <a:buFont typeface="Wingdings" pitchFamily="2" charset="2"/>
              <a:buNone/>
            </a:pPr>
            <a:r>
              <a:rPr lang="el-GR" sz="1800" dirty="0">
                <a:latin typeface="Times New Roman" pitchFamily="18" charset="0"/>
              </a:rPr>
              <a:t>                                                                                         δίνονται στην οικονομική μονάδα</a:t>
            </a:r>
          </a:p>
          <a:p>
            <a:pPr>
              <a:lnSpc>
                <a:spcPct val="80000"/>
              </a:lnSpc>
              <a:buClr>
                <a:srgbClr val="FF0000"/>
              </a:buClr>
              <a:buSzPct val="95000"/>
              <a:buFont typeface="Wingdings" pitchFamily="2" charset="2"/>
              <a:buNone/>
            </a:pPr>
            <a:r>
              <a:rPr lang="el-GR" sz="1800" dirty="0">
                <a:latin typeface="Times New Roman" pitchFamily="18" charset="0"/>
              </a:rPr>
              <a:t>                                                                                         χωρίς αντάλλαγμα λόγω νόμιμης</a:t>
            </a:r>
          </a:p>
          <a:p>
            <a:pPr>
              <a:lnSpc>
                <a:spcPct val="80000"/>
              </a:lnSpc>
              <a:buClr>
                <a:srgbClr val="FF0000"/>
              </a:buClr>
              <a:buSzPct val="95000"/>
              <a:buFont typeface="Wingdings" pitchFamily="2" charset="2"/>
              <a:buNone/>
            </a:pPr>
            <a:r>
              <a:rPr lang="el-GR" sz="1800" dirty="0">
                <a:latin typeface="Times New Roman" pitchFamily="18" charset="0"/>
              </a:rPr>
              <a:t>                                                                                         αναπροσαρμογής των περιουσιακών</a:t>
            </a:r>
          </a:p>
          <a:p>
            <a:pPr>
              <a:lnSpc>
                <a:spcPct val="80000"/>
              </a:lnSpc>
              <a:buClr>
                <a:srgbClr val="FF0000"/>
              </a:buClr>
              <a:buSzPct val="95000"/>
              <a:buFont typeface="Wingdings" pitchFamily="2" charset="2"/>
              <a:buNone/>
            </a:pPr>
            <a:r>
              <a:rPr lang="el-GR" sz="1800" dirty="0">
                <a:latin typeface="Times New Roman" pitchFamily="18" charset="0"/>
              </a:rPr>
              <a:t>                                                                                         στοιχείων της εκδότριας εταιρείας ή</a:t>
            </a:r>
          </a:p>
          <a:p>
            <a:pPr>
              <a:lnSpc>
                <a:spcPct val="80000"/>
              </a:lnSpc>
              <a:buClr>
                <a:srgbClr val="FF0000"/>
              </a:buClr>
              <a:buSzPct val="95000"/>
              <a:buFont typeface="Wingdings" pitchFamily="2" charset="2"/>
              <a:buNone/>
            </a:pPr>
            <a:r>
              <a:rPr lang="el-GR" sz="1800" dirty="0">
                <a:latin typeface="Times New Roman" pitchFamily="18" charset="0"/>
              </a:rPr>
              <a:t>                                                                                         κεφαλαιοποιήσεως αποθεματικών.                                                  </a:t>
            </a:r>
          </a:p>
          <a:p>
            <a:pPr>
              <a:lnSpc>
                <a:spcPct val="80000"/>
              </a:lnSpc>
              <a:buClr>
                <a:srgbClr val="FF0000"/>
              </a:buClr>
              <a:buSzPct val="95000"/>
              <a:buFont typeface="Wingdings" pitchFamily="2" charset="2"/>
              <a:buNone/>
            </a:pPr>
            <a:r>
              <a:rPr lang="el-GR" sz="1400" dirty="0">
                <a:latin typeface="Times New Roman" pitchFamily="18" charset="0"/>
              </a:rPr>
              <a:t>                                                                                                                                                                                       </a:t>
            </a:r>
          </a:p>
          <a:p>
            <a:pPr>
              <a:lnSpc>
                <a:spcPct val="80000"/>
              </a:lnSpc>
              <a:buClr>
                <a:srgbClr val="FF0000"/>
              </a:buClr>
              <a:buSzPct val="95000"/>
              <a:buFont typeface="Wingdings" pitchFamily="2" charset="2"/>
              <a:buNone/>
            </a:pPr>
            <a:r>
              <a:rPr lang="el-GR" sz="1400" dirty="0">
                <a:latin typeface="Times New Roman" pitchFamily="18" charset="0"/>
              </a:rPr>
              <a:t>                  </a:t>
            </a:r>
          </a:p>
        </p:txBody>
      </p:sp>
      <p:sp>
        <p:nvSpPr>
          <p:cNvPr id="140291" name="Oval 3"/>
          <p:cNvSpPr>
            <a:spLocks noChangeArrowheads="1"/>
          </p:cNvSpPr>
          <p:nvPr/>
        </p:nvSpPr>
        <p:spPr bwMode="auto">
          <a:xfrm>
            <a:off x="6588125" y="1916113"/>
            <a:ext cx="1655763" cy="360362"/>
          </a:xfrm>
          <a:prstGeom prst="ellipse">
            <a:avLst/>
          </a:prstGeom>
          <a:noFill/>
          <a:ln w="28575">
            <a:solidFill>
              <a:srgbClr val="FF0000"/>
            </a:solidFill>
            <a:round/>
            <a:headEnd/>
            <a:tailEnd/>
          </a:ln>
          <a:effectLst/>
        </p:spPr>
        <p:txBody>
          <a:bodyPr wrap="none" anchor="ctr"/>
          <a:lstStyle/>
          <a:p>
            <a:endParaRPr lang="el-GR" dirty="0"/>
          </a:p>
        </p:txBody>
      </p:sp>
      <p:sp>
        <p:nvSpPr>
          <p:cNvPr id="140292" name="Line 4"/>
          <p:cNvSpPr>
            <a:spLocks noChangeShapeType="1"/>
          </p:cNvSpPr>
          <p:nvPr/>
        </p:nvSpPr>
        <p:spPr bwMode="auto">
          <a:xfrm flipH="1">
            <a:off x="6948488" y="2276475"/>
            <a:ext cx="647700" cy="720725"/>
          </a:xfrm>
          <a:prstGeom prst="line">
            <a:avLst/>
          </a:prstGeom>
          <a:noFill/>
          <a:ln w="28575">
            <a:solidFill>
              <a:srgbClr val="FF0000"/>
            </a:solidFill>
            <a:round/>
            <a:headEnd/>
            <a:tailEnd type="triangle" w="med" len="med"/>
          </a:ln>
          <a:effectLst/>
        </p:spPr>
        <p:txBody>
          <a:bodyPr/>
          <a:lstStyle/>
          <a:p>
            <a:endParaRPr lang="el-GR" dirty="0"/>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0290">
                                            <p:txEl>
                                              <p:pRg st="0" end="0"/>
                                            </p:txEl>
                                          </p:spTgt>
                                        </p:tgtEl>
                                        <p:attrNameLst>
                                          <p:attrName>style.visibility</p:attrName>
                                        </p:attrNameLst>
                                      </p:cBhvr>
                                      <p:to>
                                        <p:strVal val="visible"/>
                                      </p:to>
                                    </p:set>
                                    <p:anim calcmode="lin" valueType="num">
                                      <p:cBhvr additive="base">
                                        <p:cTn id="7" dur="2000" fill="hold"/>
                                        <p:tgtEl>
                                          <p:spTgt spid="14029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029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3000"/>
                                  </p:stCondLst>
                                  <p:childTnLst>
                                    <p:set>
                                      <p:cBhvr>
                                        <p:cTn id="11" dur="1" fill="hold">
                                          <p:stCondLst>
                                            <p:cond delay="0"/>
                                          </p:stCondLst>
                                        </p:cTn>
                                        <p:tgtEl>
                                          <p:spTgt spid="140290">
                                            <p:txEl>
                                              <p:pRg st="2" end="2"/>
                                            </p:txEl>
                                          </p:spTgt>
                                        </p:tgtEl>
                                        <p:attrNameLst>
                                          <p:attrName>style.visibility</p:attrName>
                                        </p:attrNameLst>
                                      </p:cBhvr>
                                      <p:to>
                                        <p:strVal val="visible"/>
                                      </p:to>
                                    </p:set>
                                    <p:anim calcmode="lin" valueType="num">
                                      <p:cBhvr additive="base">
                                        <p:cTn id="12" dur="2000" fill="hold"/>
                                        <p:tgtEl>
                                          <p:spTgt spid="140290">
                                            <p:txEl>
                                              <p:pRg st="2" end="2"/>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402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40291"/>
                                        </p:tgtEl>
                                        <p:attrNameLst>
                                          <p:attrName>style.visibility</p:attrName>
                                        </p:attrNameLst>
                                      </p:cBhvr>
                                      <p:to>
                                        <p:strVal val="visible"/>
                                      </p:to>
                                    </p:set>
                                    <p:animEffect transition="in" filter="strips(downLeft)">
                                      <p:cBhvr>
                                        <p:cTn id="18" dur="500"/>
                                        <p:tgtEl>
                                          <p:spTgt spid="140291"/>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40292"/>
                                        </p:tgtEl>
                                        <p:attrNameLst>
                                          <p:attrName>style.visibility</p:attrName>
                                        </p:attrNameLst>
                                      </p:cBhvr>
                                      <p:to>
                                        <p:strVal val="visible"/>
                                      </p:to>
                                    </p:set>
                                    <p:animEffect transition="in" filter="strips(downLeft)">
                                      <p:cBhvr>
                                        <p:cTn id="23" dur="500"/>
                                        <p:tgtEl>
                                          <p:spTgt spid="14029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0290">
                                            <p:txEl>
                                              <p:pRg st="4" end="4"/>
                                            </p:txEl>
                                          </p:spTgt>
                                        </p:tgtEl>
                                        <p:attrNameLst>
                                          <p:attrName>style.visibility</p:attrName>
                                        </p:attrNameLst>
                                      </p:cBhvr>
                                      <p:to>
                                        <p:strVal val="visible"/>
                                      </p:to>
                                    </p:set>
                                    <p:animEffect transition="in" filter="fade">
                                      <p:cBhvr>
                                        <p:cTn id="28" dur="2000"/>
                                        <p:tgtEl>
                                          <p:spTgt spid="140290">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40290">
                                            <p:txEl>
                                              <p:pRg st="5" end="5"/>
                                            </p:txEl>
                                          </p:spTgt>
                                        </p:tgtEl>
                                        <p:attrNameLst>
                                          <p:attrName>style.visibility</p:attrName>
                                        </p:attrNameLst>
                                      </p:cBhvr>
                                      <p:to>
                                        <p:strVal val="visible"/>
                                      </p:to>
                                    </p:set>
                                    <p:animEffect transition="in" filter="fade">
                                      <p:cBhvr>
                                        <p:cTn id="31" dur="2000"/>
                                        <p:tgtEl>
                                          <p:spTgt spid="140290">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40290">
                                            <p:txEl>
                                              <p:pRg st="6" end="6"/>
                                            </p:txEl>
                                          </p:spTgt>
                                        </p:tgtEl>
                                        <p:attrNameLst>
                                          <p:attrName>style.visibility</p:attrName>
                                        </p:attrNameLst>
                                      </p:cBhvr>
                                      <p:to>
                                        <p:strVal val="visible"/>
                                      </p:to>
                                    </p:set>
                                    <p:animEffect transition="in" filter="fade">
                                      <p:cBhvr>
                                        <p:cTn id="34" dur="2000"/>
                                        <p:tgtEl>
                                          <p:spTgt spid="140290">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40290">
                                            <p:txEl>
                                              <p:pRg st="7" end="7"/>
                                            </p:txEl>
                                          </p:spTgt>
                                        </p:tgtEl>
                                        <p:attrNameLst>
                                          <p:attrName>style.visibility</p:attrName>
                                        </p:attrNameLst>
                                      </p:cBhvr>
                                      <p:to>
                                        <p:strVal val="visible"/>
                                      </p:to>
                                    </p:set>
                                    <p:animEffect transition="in" filter="fade">
                                      <p:cBhvr>
                                        <p:cTn id="37" dur="2000"/>
                                        <p:tgtEl>
                                          <p:spTgt spid="140290">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40290">
                                            <p:txEl>
                                              <p:pRg st="8" end="8"/>
                                            </p:txEl>
                                          </p:spTgt>
                                        </p:tgtEl>
                                        <p:attrNameLst>
                                          <p:attrName>style.visibility</p:attrName>
                                        </p:attrNameLst>
                                      </p:cBhvr>
                                      <p:to>
                                        <p:strVal val="visible"/>
                                      </p:to>
                                    </p:set>
                                    <p:animEffect transition="in" filter="fade">
                                      <p:cBhvr>
                                        <p:cTn id="40" dur="2000"/>
                                        <p:tgtEl>
                                          <p:spTgt spid="140290">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40290">
                                            <p:txEl>
                                              <p:pRg st="9" end="9"/>
                                            </p:txEl>
                                          </p:spTgt>
                                        </p:tgtEl>
                                        <p:attrNameLst>
                                          <p:attrName>style.visibility</p:attrName>
                                        </p:attrNameLst>
                                      </p:cBhvr>
                                      <p:to>
                                        <p:strVal val="visible"/>
                                      </p:to>
                                    </p:set>
                                    <p:animEffect transition="in" filter="fade">
                                      <p:cBhvr>
                                        <p:cTn id="43" dur="2000"/>
                                        <p:tgtEl>
                                          <p:spTgt spid="140290">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0290">
                                            <p:txEl>
                                              <p:pRg st="10" end="10"/>
                                            </p:txEl>
                                          </p:spTgt>
                                        </p:tgtEl>
                                        <p:attrNameLst>
                                          <p:attrName>style.visibility</p:attrName>
                                        </p:attrNameLst>
                                      </p:cBhvr>
                                      <p:to>
                                        <p:strVal val="visible"/>
                                      </p:to>
                                    </p:set>
                                    <p:animEffect transition="in" filter="fade">
                                      <p:cBhvr>
                                        <p:cTn id="46" dur="2000"/>
                                        <p:tgtEl>
                                          <p:spTgt spid="140290">
                                            <p:txEl>
                                              <p:pRg st="10" end="1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40290">
                                            <p:txEl>
                                              <p:pRg st="11" end="11"/>
                                            </p:txEl>
                                          </p:spTgt>
                                        </p:tgtEl>
                                        <p:attrNameLst>
                                          <p:attrName>style.visibility</p:attrName>
                                        </p:attrNameLst>
                                      </p:cBhvr>
                                      <p:to>
                                        <p:strVal val="visible"/>
                                      </p:to>
                                    </p:set>
                                    <p:animEffect transition="in" filter="fade">
                                      <p:cBhvr>
                                        <p:cTn id="49" dur="2000"/>
                                        <p:tgtEl>
                                          <p:spTgt spid="140290">
                                            <p:txEl>
                                              <p:pRg st="11" end="1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40290">
                                            <p:txEl>
                                              <p:pRg st="12" end="12"/>
                                            </p:txEl>
                                          </p:spTgt>
                                        </p:tgtEl>
                                        <p:attrNameLst>
                                          <p:attrName>style.visibility</p:attrName>
                                        </p:attrNameLst>
                                      </p:cBhvr>
                                      <p:to>
                                        <p:strVal val="visible"/>
                                      </p:to>
                                    </p:set>
                                    <p:animEffect transition="in" filter="fade">
                                      <p:cBhvr>
                                        <p:cTn id="52" dur="2000"/>
                                        <p:tgtEl>
                                          <p:spTgt spid="140290">
                                            <p:txEl>
                                              <p:pRg st="12" end="12"/>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40290">
                                            <p:txEl>
                                              <p:pRg st="13" end="13"/>
                                            </p:txEl>
                                          </p:spTgt>
                                        </p:tgtEl>
                                        <p:attrNameLst>
                                          <p:attrName>style.visibility</p:attrName>
                                        </p:attrNameLst>
                                      </p:cBhvr>
                                      <p:to>
                                        <p:strVal val="visible"/>
                                      </p:to>
                                    </p:set>
                                    <p:animEffect transition="in" filter="fade">
                                      <p:cBhvr>
                                        <p:cTn id="55" dur="2000"/>
                                        <p:tgtEl>
                                          <p:spTgt spid="140290">
                                            <p:txEl>
                                              <p:pRg st="13" end="13"/>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40290">
                                            <p:txEl>
                                              <p:pRg st="14" end="14"/>
                                            </p:txEl>
                                          </p:spTgt>
                                        </p:tgtEl>
                                        <p:attrNameLst>
                                          <p:attrName>style.visibility</p:attrName>
                                        </p:attrNameLst>
                                      </p:cBhvr>
                                      <p:to>
                                        <p:strVal val="visible"/>
                                      </p:to>
                                    </p:set>
                                    <p:animEffect transition="in" filter="fade">
                                      <p:cBhvr>
                                        <p:cTn id="58" dur="2000"/>
                                        <p:tgtEl>
                                          <p:spTgt spid="14029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nimBg="1"/>
      <p:bldP spid="140292" grpId="0" animBg="1"/>
    </p:bldLst>
  </p:timing>
</p:sld>
</file>

<file path=ppt/slides/slide3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body" idx="1"/>
          </p:nvPr>
        </p:nvSpPr>
        <p:spPr>
          <a:xfrm>
            <a:off x="457200" y="333375"/>
            <a:ext cx="8229600" cy="5797550"/>
          </a:xfrm>
        </p:spPr>
        <p:txBody>
          <a:bodyPr>
            <a:normAutofit/>
          </a:bodyPr>
          <a:lstStyle/>
          <a:p>
            <a:pPr>
              <a:buClr>
                <a:srgbClr val="FF0000"/>
              </a:buClr>
              <a:buSzPct val="95000"/>
              <a:buFont typeface="Wingdings" pitchFamily="2" charset="2"/>
              <a:buChar char="ü"/>
            </a:pPr>
            <a:r>
              <a:rPr lang="el-GR" sz="3600" dirty="0">
                <a:latin typeface="Times New Roman" pitchFamily="18" charset="0"/>
              </a:rPr>
              <a:t>Τα ειδικά έξοδα αγοράς τίτλων συμμετοχής και χρεογράφων καταχωρούνται στο λογαριασμό 64.10.00 </a:t>
            </a:r>
            <a:r>
              <a:rPr lang="el-GR" sz="3600" dirty="0">
                <a:latin typeface="Times New Roman" pitchFamily="18" charset="0"/>
                <a:cs typeface="Times New Roman" pitchFamily="18" charset="0"/>
              </a:rPr>
              <a:t>‹‹</a:t>
            </a:r>
            <a:r>
              <a:rPr lang="el-GR" sz="3600" dirty="0">
                <a:latin typeface="Times New Roman" pitchFamily="18" charset="0"/>
              </a:rPr>
              <a:t> Προμήθειες και λοιπά έξοδα αγοράς συμμετοχών και χρεογράφων</a:t>
            </a:r>
            <a:r>
              <a:rPr lang="el-GR" sz="3600" dirty="0">
                <a:latin typeface="Times New Roman" pitchFamily="18" charset="0"/>
                <a:cs typeface="Times New Roman" pitchFamily="18" charset="0"/>
              </a:rPr>
              <a:t>››</a:t>
            </a:r>
            <a:r>
              <a:rPr lang="el-GR" sz="3600" dirty="0">
                <a:latin typeface="Times New Roman" pitchFamily="18" charset="0"/>
              </a:rPr>
              <a:t>. Σύμφωνα με το Δ.Λ.Π.39 τα ειδικά έξοδα αγοράς προσαυξάνουν την αξία κτήσεως</a:t>
            </a:r>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2338">
                                            <p:txEl>
                                              <p:pRg st="0" end="0"/>
                                            </p:txEl>
                                          </p:spTgt>
                                        </p:tgtEl>
                                        <p:attrNameLst>
                                          <p:attrName>style.visibility</p:attrName>
                                        </p:attrNameLst>
                                      </p:cBhvr>
                                      <p:to>
                                        <p:strVal val="visible"/>
                                      </p:to>
                                    </p:set>
                                    <p:anim calcmode="lin" valueType="num">
                                      <p:cBhvr additive="base">
                                        <p:cTn id="7" dur="2000" fill="hold"/>
                                        <p:tgtEl>
                                          <p:spTgt spid="14233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233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179512" y="152400"/>
            <a:ext cx="8784976" cy="1219200"/>
          </a:xfrm>
        </p:spPr>
        <p:txBody>
          <a:bodyPr/>
          <a:lstStyle/>
          <a:p>
            <a:pPr algn="ctr"/>
            <a:r>
              <a:rPr lang="el-GR" sz="3200" b="1" dirty="0">
                <a:solidFill>
                  <a:schemeClr val="accent2">
                    <a:lumMod val="50000"/>
                  </a:schemeClr>
                </a:solidFill>
              </a:rPr>
              <a:t>ΜΕΙΩΣΗ ΤΗΣ ΑΞΙΑΣ ΤΩΝ ΣΥΜΜΕΤΟΧΩΝ ΚΑΙ ΤΩΝ ΧΡΕΟΓΡΑΦΩΝ</a:t>
            </a:r>
          </a:p>
        </p:txBody>
      </p:sp>
      <p:sp>
        <p:nvSpPr>
          <p:cNvPr id="143363" name="Rectangle 3"/>
          <p:cNvSpPr>
            <a:spLocks noGrp="1" noChangeArrowheads="1"/>
          </p:cNvSpPr>
          <p:nvPr>
            <p:ph type="body" idx="1"/>
          </p:nvPr>
        </p:nvSpPr>
        <p:spPr>
          <a:xfrm>
            <a:off x="457200" y="1600200"/>
            <a:ext cx="8686800" cy="4925144"/>
          </a:xfrm>
        </p:spPr>
        <p:txBody>
          <a:bodyPr/>
          <a:lstStyle/>
          <a:p>
            <a:pPr>
              <a:buFontTx/>
              <a:buNone/>
            </a:pPr>
            <a:endParaRPr lang="el-GR" dirty="0"/>
          </a:p>
          <a:p>
            <a:pPr>
              <a:buFontTx/>
              <a:buNone/>
            </a:pPr>
            <a:r>
              <a:rPr lang="el-GR" sz="2000" dirty="0"/>
              <a:t>    </a:t>
            </a:r>
            <a:r>
              <a:rPr lang="el-GR" sz="2000" u="sng" dirty="0"/>
              <a:t>ΟΡΙΣΤΙΚΗ</a:t>
            </a:r>
            <a:r>
              <a:rPr lang="el-GR" sz="2000" dirty="0"/>
              <a:t>                                         </a:t>
            </a:r>
            <a:r>
              <a:rPr lang="el-GR" sz="2000" u="sng" dirty="0" smtClean="0"/>
              <a:t>ΚΑΤΑ </a:t>
            </a:r>
            <a:r>
              <a:rPr lang="el-GR" sz="2000" u="sng" dirty="0"/>
              <a:t>ΠΡΟΒΛΕΨΗ</a:t>
            </a:r>
          </a:p>
          <a:p>
            <a:pPr>
              <a:buFontTx/>
              <a:buNone/>
            </a:pPr>
            <a:r>
              <a:rPr lang="el-GR" sz="2000" dirty="0"/>
              <a:t>     </a:t>
            </a:r>
            <a:r>
              <a:rPr lang="el-GR" sz="2000" u="sng" dirty="0"/>
              <a:t>ΜΕΙΩΣΗ</a:t>
            </a:r>
            <a:r>
              <a:rPr lang="el-GR" sz="2000" dirty="0"/>
              <a:t>                                                   </a:t>
            </a:r>
            <a:r>
              <a:rPr lang="el-GR" sz="2000" u="sng" dirty="0"/>
              <a:t>ΜΕΙΩΣΗ</a:t>
            </a:r>
            <a:endParaRPr lang="el-GR" sz="2000" dirty="0"/>
          </a:p>
          <a:p>
            <a:pPr>
              <a:buFontTx/>
              <a:buNone/>
            </a:pPr>
            <a:endParaRPr lang="el-GR" sz="2000" dirty="0"/>
          </a:p>
          <a:p>
            <a:pPr>
              <a:buClr>
                <a:srgbClr val="FF0000"/>
              </a:buClr>
              <a:buSzPct val="95000"/>
              <a:buFont typeface="Wingdings" pitchFamily="2" charset="2"/>
              <a:buChar char="§"/>
            </a:pPr>
            <a:r>
              <a:rPr lang="el-GR" sz="2000" dirty="0"/>
              <a:t>Πώληση                                             Προβλέψεις υποτίμησης</a:t>
            </a:r>
          </a:p>
          <a:p>
            <a:pPr>
              <a:buClr>
                <a:srgbClr val="FF0000"/>
              </a:buClr>
              <a:buSzPct val="95000"/>
              <a:buFont typeface="Wingdings" pitchFamily="2" charset="2"/>
              <a:buChar char="§"/>
            </a:pPr>
            <a:r>
              <a:rPr lang="el-GR" sz="2000" dirty="0"/>
              <a:t>Δωρεά σε τρίτο                                   της αξίας τους, επειδή </a:t>
            </a:r>
          </a:p>
          <a:p>
            <a:pPr>
              <a:buClr>
                <a:srgbClr val="FF0000"/>
              </a:buClr>
              <a:buSzPct val="95000"/>
              <a:buFont typeface="Wingdings" pitchFamily="2" charset="2"/>
              <a:buChar char="§"/>
            </a:pPr>
            <a:r>
              <a:rPr lang="el-GR" sz="2000" dirty="0"/>
              <a:t>Εισφορά σε τρίτο                                η τρέχουσα αξία αυτών,</a:t>
            </a:r>
          </a:p>
          <a:p>
            <a:pPr>
              <a:buClr>
                <a:srgbClr val="FF0000"/>
              </a:buClr>
              <a:buSzPct val="95000"/>
              <a:buFont typeface="Wingdings" pitchFamily="2" charset="2"/>
              <a:buChar char="§"/>
            </a:pPr>
            <a:r>
              <a:rPr lang="el-GR" sz="2000" dirty="0"/>
              <a:t>Ακύρωση μετοχών που                        κατά το χρόνο σύνταξης    </a:t>
            </a:r>
          </a:p>
          <a:p>
            <a:pPr>
              <a:buClr>
                <a:srgbClr val="FF0000"/>
              </a:buClr>
              <a:buSzPct val="95000"/>
              <a:buFont typeface="Wingdings" pitchFamily="2" charset="2"/>
              <a:buNone/>
            </a:pPr>
            <a:r>
              <a:rPr lang="el-GR" sz="2000" dirty="0"/>
              <a:t>    ήδη έχει αποκτήσει                             του ισολογισμού, είναι </a:t>
            </a:r>
          </a:p>
          <a:p>
            <a:pPr>
              <a:buClr>
                <a:srgbClr val="FF0000"/>
              </a:buClr>
              <a:buSzPct val="95000"/>
              <a:buFont typeface="Wingdings" pitchFamily="2" charset="2"/>
              <a:buNone/>
            </a:pPr>
            <a:r>
              <a:rPr lang="el-GR" sz="2000" dirty="0"/>
              <a:t>                                                            μικρότερη της αξίας  </a:t>
            </a:r>
          </a:p>
          <a:p>
            <a:pPr>
              <a:buClr>
                <a:srgbClr val="FF0000"/>
              </a:buClr>
              <a:buSzPct val="95000"/>
              <a:buFont typeface="Wingdings" pitchFamily="2" charset="2"/>
              <a:buNone/>
            </a:pPr>
            <a:r>
              <a:rPr lang="el-GR" sz="2000" dirty="0"/>
              <a:t>                                                            κτήσεως</a:t>
            </a:r>
          </a:p>
        </p:txBody>
      </p:sp>
      <p:sp>
        <p:nvSpPr>
          <p:cNvPr id="143364" name="Line 4"/>
          <p:cNvSpPr>
            <a:spLocks noChangeShapeType="1"/>
          </p:cNvSpPr>
          <p:nvPr/>
        </p:nvSpPr>
        <p:spPr bwMode="auto">
          <a:xfrm flipH="1">
            <a:off x="2268538" y="1341438"/>
            <a:ext cx="1943100" cy="863600"/>
          </a:xfrm>
          <a:prstGeom prst="line">
            <a:avLst/>
          </a:prstGeom>
          <a:noFill/>
          <a:ln w="28575">
            <a:solidFill>
              <a:srgbClr val="FF0000"/>
            </a:solidFill>
            <a:round/>
            <a:headEnd/>
            <a:tailEnd type="triangle" w="med" len="med"/>
          </a:ln>
          <a:effectLst/>
        </p:spPr>
        <p:txBody>
          <a:bodyPr/>
          <a:lstStyle/>
          <a:p>
            <a:endParaRPr lang="el-GR" dirty="0"/>
          </a:p>
        </p:txBody>
      </p:sp>
      <p:sp>
        <p:nvSpPr>
          <p:cNvPr id="143365" name="Line 5"/>
          <p:cNvSpPr>
            <a:spLocks noChangeShapeType="1"/>
          </p:cNvSpPr>
          <p:nvPr/>
        </p:nvSpPr>
        <p:spPr bwMode="auto">
          <a:xfrm>
            <a:off x="4284663" y="1341438"/>
            <a:ext cx="2160587" cy="792162"/>
          </a:xfrm>
          <a:prstGeom prst="line">
            <a:avLst/>
          </a:prstGeom>
          <a:noFill/>
          <a:ln w="28575">
            <a:solidFill>
              <a:srgbClr val="FF0000"/>
            </a:solidFill>
            <a:round/>
            <a:headEnd/>
            <a:tailEnd type="triangle" w="med" len="med"/>
          </a:ln>
          <a:effectLst/>
        </p:spPr>
        <p:txBody>
          <a:bodyPr/>
          <a:lstStyle/>
          <a:p>
            <a:endParaRPr lang="el-GR" dirty="0"/>
          </a:p>
        </p:txBody>
      </p:sp>
      <p:sp>
        <p:nvSpPr>
          <p:cNvPr id="143367" name="Oval 7"/>
          <p:cNvSpPr>
            <a:spLocks noChangeArrowheads="1"/>
          </p:cNvSpPr>
          <p:nvPr/>
        </p:nvSpPr>
        <p:spPr bwMode="auto">
          <a:xfrm>
            <a:off x="827088" y="3284538"/>
            <a:ext cx="1223962" cy="431800"/>
          </a:xfrm>
          <a:prstGeom prst="ellipse">
            <a:avLst/>
          </a:prstGeom>
          <a:noFill/>
          <a:ln w="28575">
            <a:solidFill>
              <a:srgbClr val="FF0000"/>
            </a:solidFill>
            <a:round/>
            <a:headEnd/>
            <a:tailEnd/>
          </a:ln>
          <a:effectLst/>
        </p:spPr>
        <p:txBody>
          <a:bodyPr wrap="none" anchor="ctr"/>
          <a:lstStyle/>
          <a:p>
            <a:endParaRPr lang="el-GR" dirty="0"/>
          </a:p>
        </p:txBody>
      </p:sp>
      <p:sp>
        <p:nvSpPr>
          <p:cNvPr id="143368" name="Freeform 8"/>
          <p:cNvSpPr>
            <a:spLocks/>
          </p:cNvSpPr>
          <p:nvPr/>
        </p:nvSpPr>
        <p:spPr bwMode="auto">
          <a:xfrm>
            <a:off x="2051050" y="2925763"/>
            <a:ext cx="6950075" cy="3983037"/>
          </a:xfrm>
          <a:custGeom>
            <a:avLst/>
            <a:gdLst/>
            <a:ahLst/>
            <a:cxnLst>
              <a:cxn ang="0">
                <a:pos x="0" y="317"/>
              </a:cxn>
              <a:cxn ang="0">
                <a:pos x="1679" y="317"/>
              </a:cxn>
              <a:cxn ang="0">
                <a:pos x="1769" y="2222"/>
              </a:cxn>
              <a:cxn ang="0">
                <a:pos x="3992" y="2041"/>
              </a:cxn>
              <a:cxn ang="0">
                <a:pos x="4083" y="2041"/>
              </a:cxn>
              <a:cxn ang="0">
                <a:pos x="3947" y="2041"/>
              </a:cxn>
              <a:cxn ang="0">
                <a:pos x="4037" y="2041"/>
              </a:cxn>
            </a:cxnLst>
            <a:rect l="0" t="0" r="r" b="b"/>
            <a:pathLst>
              <a:path w="4378" h="2509">
                <a:moveTo>
                  <a:pt x="0" y="317"/>
                </a:moveTo>
                <a:cubicBezTo>
                  <a:pt x="692" y="158"/>
                  <a:pt x="1384" y="0"/>
                  <a:pt x="1679" y="317"/>
                </a:cubicBezTo>
                <a:cubicBezTo>
                  <a:pt x="1974" y="634"/>
                  <a:pt x="1384" y="1935"/>
                  <a:pt x="1769" y="2222"/>
                </a:cubicBezTo>
                <a:cubicBezTo>
                  <a:pt x="2154" y="2509"/>
                  <a:pt x="3606" y="2071"/>
                  <a:pt x="3992" y="2041"/>
                </a:cubicBezTo>
                <a:cubicBezTo>
                  <a:pt x="4378" y="2011"/>
                  <a:pt x="4090" y="2041"/>
                  <a:pt x="4083" y="2041"/>
                </a:cubicBezTo>
                <a:cubicBezTo>
                  <a:pt x="4076" y="2041"/>
                  <a:pt x="3955" y="2041"/>
                  <a:pt x="3947" y="2041"/>
                </a:cubicBezTo>
                <a:cubicBezTo>
                  <a:pt x="3939" y="2041"/>
                  <a:pt x="3988" y="2041"/>
                  <a:pt x="4037" y="2041"/>
                </a:cubicBezTo>
              </a:path>
            </a:pathLst>
          </a:custGeom>
          <a:noFill/>
          <a:ln w="28575">
            <a:solidFill>
              <a:srgbClr val="FF0000"/>
            </a:solidFill>
            <a:round/>
            <a:headEnd/>
            <a:tailEnd/>
          </a:ln>
          <a:effectLst/>
        </p:spPr>
        <p:txBody>
          <a:bodyPr/>
          <a:lstStyle/>
          <a:p>
            <a:endParaRPr lang="el-GR" dirty="0"/>
          </a:p>
        </p:txBody>
      </p:sp>
      <p:sp>
        <p:nvSpPr>
          <p:cNvPr id="143369" name="Line 9"/>
          <p:cNvSpPr>
            <a:spLocks noChangeShapeType="1"/>
          </p:cNvSpPr>
          <p:nvPr/>
        </p:nvSpPr>
        <p:spPr bwMode="auto">
          <a:xfrm>
            <a:off x="8604250" y="6165850"/>
            <a:ext cx="288925" cy="0"/>
          </a:xfrm>
          <a:prstGeom prst="line">
            <a:avLst/>
          </a:prstGeom>
          <a:noFill/>
          <a:ln w="28575">
            <a:solidFill>
              <a:srgbClr val="FF0000"/>
            </a:solidFill>
            <a:round/>
            <a:headEnd/>
            <a:tailEnd type="triangle" w="med" len="med"/>
          </a:ln>
          <a:effectLst/>
        </p:spPr>
        <p:txBody>
          <a:bodyPr/>
          <a:lstStyle/>
          <a:p>
            <a:endParaRPr lang="el-GR" dirty="0"/>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43362"/>
                                        </p:tgtEl>
                                        <p:attrNameLst>
                                          <p:attrName>style.visibility</p:attrName>
                                        </p:attrNameLst>
                                      </p:cBhvr>
                                      <p:to>
                                        <p:strVal val="visible"/>
                                      </p:to>
                                    </p:set>
                                    <p:anim to="" calcmode="lin" valueType="num">
                                      <p:cBhvr>
                                        <p:cTn id="7" dur="1" fill="hold"/>
                                        <p:tgtEl>
                                          <p:spTgt spid="14336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3364"/>
                                        </p:tgtEl>
                                        <p:attrNameLst>
                                          <p:attrName>style.visibility</p:attrName>
                                        </p:attrNameLst>
                                      </p:cBhvr>
                                      <p:to>
                                        <p:strVal val="visible"/>
                                      </p:to>
                                    </p:set>
                                    <p:animEffect transition="in" filter="strips(downLeft)">
                                      <p:cBhvr>
                                        <p:cTn id="12" dur="500"/>
                                        <p:tgtEl>
                                          <p:spTgt spid="14336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43365"/>
                                        </p:tgtEl>
                                        <p:attrNameLst>
                                          <p:attrName>style.visibility</p:attrName>
                                        </p:attrNameLst>
                                      </p:cBhvr>
                                      <p:to>
                                        <p:strVal val="visible"/>
                                      </p:to>
                                    </p:set>
                                    <p:animEffect transition="in" filter="strips(downLeft)">
                                      <p:cBhvr>
                                        <p:cTn id="15" dur="500"/>
                                        <p:tgtEl>
                                          <p:spTgt spid="143365"/>
                                        </p:tgtEl>
                                      </p:cBhvr>
                                    </p:animEffect>
                                  </p:childTnLst>
                                </p:cTn>
                              </p:par>
                              <p:par>
                                <p:cTn id="16" presetID="10" presetClass="entr" presetSubtype="0" fill="hold" nodeType="withEffect">
                                  <p:stCondLst>
                                    <p:cond delay="0"/>
                                  </p:stCondLst>
                                  <p:childTnLst>
                                    <p:set>
                                      <p:cBhvr>
                                        <p:cTn id="17" dur="1" fill="hold">
                                          <p:stCondLst>
                                            <p:cond delay="0"/>
                                          </p:stCondLst>
                                        </p:cTn>
                                        <p:tgtEl>
                                          <p:spTgt spid="143363">
                                            <p:txEl>
                                              <p:pRg st="1" end="1"/>
                                            </p:txEl>
                                          </p:spTgt>
                                        </p:tgtEl>
                                        <p:attrNameLst>
                                          <p:attrName>style.visibility</p:attrName>
                                        </p:attrNameLst>
                                      </p:cBhvr>
                                      <p:to>
                                        <p:strVal val="visible"/>
                                      </p:to>
                                    </p:set>
                                    <p:animEffect transition="in" filter="fade">
                                      <p:cBhvr>
                                        <p:cTn id="18" dur="2000"/>
                                        <p:tgtEl>
                                          <p:spTgt spid="14336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3363">
                                            <p:txEl>
                                              <p:pRg st="2" end="2"/>
                                            </p:txEl>
                                          </p:spTgt>
                                        </p:tgtEl>
                                        <p:attrNameLst>
                                          <p:attrName>style.visibility</p:attrName>
                                        </p:attrNameLst>
                                      </p:cBhvr>
                                      <p:to>
                                        <p:strVal val="visible"/>
                                      </p:to>
                                    </p:set>
                                    <p:animEffect transition="in" filter="fade">
                                      <p:cBhvr>
                                        <p:cTn id="21" dur="2000"/>
                                        <p:tgtEl>
                                          <p:spTgt spid="14336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3363">
                                            <p:txEl>
                                              <p:pRg st="4" end="4"/>
                                            </p:txEl>
                                          </p:spTgt>
                                        </p:tgtEl>
                                        <p:attrNameLst>
                                          <p:attrName>style.visibility</p:attrName>
                                        </p:attrNameLst>
                                      </p:cBhvr>
                                      <p:to>
                                        <p:strVal val="visible"/>
                                      </p:to>
                                    </p:set>
                                    <p:animEffect transition="in" filter="fade">
                                      <p:cBhvr>
                                        <p:cTn id="26" dur="2000"/>
                                        <p:tgtEl>
                                          <p:spTgt spid="14336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43363">
                                            <p:txEl>
                                              <p:pRg st="5" end="5"/>
                                            </p:txEl>
                                          </p:spTgt>
                                        </p:tgtEl>
                                        <p:attrNameLst>
                                          <p:attrName>style.visibility</p:attrName>
                                        </p:attrNameLst>
                                      </p:cBhvr>
                                      <p:to>
                                        <p:strVal val="visible"/>
                                      </p:to>
                                    </p:set>
                                    <p:animEffect transition="in" filter="fade">
                                      <p:cBhvr>
                                        <p:cTn id="29" dur="2000"/>
                                        <p:tgtEl>
                                          <p:spTgt spid="14336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43363">
                                            <p:txEl>
                                              <p:pRg st="6" end="6"/>
                                            </p:txEl>
                                          </p:spTgt>
                                        </p:tgtEl>
                                        <p:attrNameLst>
                                          <p:attrName>style.visibility</p:attrName>
                                        </p:attrNameLst>
                                      </p:cBhvr>
                                      <p:to>
                                        <p:strVal val="visible"/>
                                      </p:to>
                                    </p:set>
                                    <p:animEffect transition="in" filter="fade">
                                      <p:cBhvr>
                                        <p:cTn id="32" dur="2000"/>
                                        <p:tgtEl>
                                          <p:spTgt spid="14336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43363">
                                            <p:txEl>
                                              <p:pRg st="7" end="7"/>
                                            </p:txEl>
                                          </p:spTgt>
                                        </p:tgtEl>
                                        <p:attrNameLst>
                                          <p:attrName>style.visibility</p:attrName>
                                        </p:attrNameLst>
                                      </p:cBhvr>
                                      <p:to>
                                        <p:strVal val="visible"/>
                                      </p:to>
                                    </p:set>
                                    <p:animEffect transition="in" filter="fade">
                                      <p:cBhvr>
                                        <p:cTn id="35" dur="2000"/>
                                        <p:tgtEl>
                                          <p:spTgt spid="14336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43363">
                                            <p:txEl>
                                              <p:pRg st="8" end="8"/>
                                            </p:txEl>
                                          </p:spTgt>
                                        </p:tgtEl>
                                        <p:attrNameLst>
                                          <p:attrName>style.visibility</p:attrName>
                                        </p:attrNameLst>
                                      </p:cBhvr>
                                      <p:to>
                                        <p:strVal val="visible"/>
                                      </p:to>
                                    </p:set>
                                    <p:animEffect transition="in" filter="fade">
                                      <p:cBhvr>
                                        <p:cTn id="38" dur="2000"/>
                                        <p:tgtEl>
                                          <p:spTgt spid="143363">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43363">
                                            <p:txEl>
                                              <p:pRg st="9" end="9"/>
                                            </p:txEl>
                                          </p:spTgt>
                                        </p:tgtEl>
                                        <p:attrNameLst>
                                          <p:attrName>style.visibility</p:attrName>
                                        </p:attrNameLst>
                                      </p:cBhvr>
                                      <p:to>
                                        <p:strVal val="visible"/>
                                      </p:to>
                                    </p:set>
                                    <p:animEffect transition="in" filter="fade">
                                      <p:cBhvr>
                                        <p:cTn id="41" dur="2000"/>
                                        <p:tgtEl>
                                          <p:spTgt spid="143363">
                                            <p:txEl>
                                              <p:pRg st="9" end="9"/>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43363">
                                            <p:txEl>
                                              <p:pRg st="10" end="10"/>
                                            </p:txEl>
                                          </p:spTgt>
                                        </p:tgtEl>
                                        <p:attrNameLst>
                                          <p:attrName>style.visibility</p:attrName>
                                        </p:attrNameLst>
                                      </p:cBhvr>
                                      <p:to>
                                        <p:strVal val="visible"/>
                                      </p:to>
                                    </p:set>
                                    <p:animEffect transition="in" filter="fade">
                                      <p:cBhvr>
                                        <p:cTn id="44" dur="2000"/>
                                        <p:tgtEl>
                                          <p:spTgt spid="143363">
                                            <p:txEl>
                                              <p:pRg st="10" end="10"/>
                                            </p:txEl>
                                          </p:spTgt>
                                        </p:tgtEl>
                                      </p:cBhvr>
                                    </p:animEffect>
                                  </p:childTnLst>
                                </p:cTn>
                              </p:par>
                            </p:childTnLst>
                          </p:cTn>
                        </p:par>
                        <p:par>
                          <p:cTn id="45" fill="hold">
                            <p:stCondLst>
                              <p:cond delay="2000"/>
                            </p:stCondLst>
                            <p:childTnLst>
                              <p:par>
                                <p:cTn id="46" presetID="18" presetClass="entr" presetSubtype="12" fill="hold" grpId="0" nodeType="afterEffect">
                                  <p:stCondLst>
                                    <p:cond delay="0"/>
                                  </p:stCondLst>
                                  <p:childTnLst>
                                    <p:set>
                                      <p:cBhvr>
                                        <p:cTn id="47" dur="1" fill="hold">
                                          <p:stCondLst>
                                            <p:cond delay="0"/>
                                          </p:stCondLst>
                                        </p:cTn>
                                        <p:tgtEl>
                                          <p:spTgt spid="143367"/>
                                        </p:tgtEl>
                                        <p:attrNameLst>
                                          <p:attrName>style.visibility</p:attrName>
                                        </p:attrNameLst>
                                      </p:cBhvr>
                                      <p:to>
                                        <p:strVal val="visible"/>
                                      </p:to>
                                    </p:set>
                                    <p:animEffect transition="in" filter="strips(downLeft)">
                                      <p:cBhvr>
                                        <p:cTn id="48" dur="2000"/>
                                        <p:tgtEl>
                                          <p:spTgt spid="143367"/>
                                        </p:tgtEl>
                                      </p:cBhvr>
                                    </p:animEffect>
                                  </p:childTnLst>
                                </p:cTn>
                              </p:par>
                            </p:childTnLst>
                          </p:cTn>
                        </p:par>
                        <p:par>
                          <p:cTn id="49" fill="hold">
                            <p:stCondLst>
                              <p:cond delay="4000"/>
                            </p:stCondLst>
                            <p:childTnLst>
                              <p:par>
                                <p:cTn id="50" presetID="18" presetClass="entr" presetSubtype="3" fill="hold" grpId="0" nodeType="afterEffect">
                                  <p:stCondLst>
                                    <p:cond delay="0"/>
                                  </p:stCondLst>
                                  <p:childTnLst>
                                    <p:set>
                                      <p:cBhvr>
                                        <p:cTn id="51" dur="1" fill="hold">
                                          <p:stCondLst>
                                            <p:cond delay="0"/>
                                          </p:stCondLst>
                                        </p:cTn>
                                        <p:tgtEl>
                                          <p:spTgt spid="143368"/>
                                        </p:tgtEl>
                                        <p:attrNameLst>
                                          <p:attrName>style.visibility</p:attrName>
                                        </p:attrNameLst>
                                      </p:cBhvr>
                                      <p:to>
                                        <p:strVal val="visible"/>
                                      </p:to>
                                    </p:set>
                                    <p:animEffect transition="in" filter="strips(upRight)">
                                      <p:cBhvr>
                                        <p:cTn id="52" dur="2000"/>
                                        <p:tgtEl>
                                          <p:spTgt spid="143368"/>
                                        </p:tgtEl>
                                      </p:cBhvr>
                                    </p:animEffect>
                                  </p:childTnLst>
                                </p:cTn>
                              </p:par>
                            </p:childTnLst>
                          </p:cTn>
                        </p:par>
                        <p:par>
                          <p:cTn id="53" fill="hold">
                            <p:stCondLst>
                              <p:cond delay="6000"/>
                            </p:stCondLst>
                            <p:childTnLst>
                              <p:par>
                                <p:cTn id="54" presetID="18" presetClass="entr" presetSubtype="3" fill="hold" grpId="0" nodeType="afterEffect">
                                  <p:stCondLst>
                                    <p:cond delay="0"/>
                                  </p:stCondLst>
                                  <p:childTnLst>
                                    <p:set>
                                      <p:cBhvr>
                                        <p:cTn id="55" dur="1" fill="hold">
                                          <p:stCondLst>
                                            <p:cond delay="0"/>
                                          </p:stCondLst>
                                        </p:cTn>
                                        <p:tgtEl>
                                          <p:spTgt spid="143369"/>
                                        </p:tgtEl>
                                        <p:attrNameLst>
                                          <p:attrName>style.visibility</p:attrName>
                                        </p:attrNameLst>
                                      </p:cBhvr>
                                      <p:to>
                                        <p:strVal val="visible"/>
                                      </p:to>
                                    </p:set>
                                    <p:animEffect transition="in" filter="strips(upRight)">
                                      <p:cBhvr>
                                        <p:cTn id="56" dur="500"/>
                                        <p:tgtEl>
                                          <p:spTgt spid="143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p:bldP spid="143364" grpId="0" animBg="1"/>
      <p:bldP spid="143365" grpId="0" animBg="1"/>
      <p:bldP spid="143367" grpId="0" animBg="1"/>
      <p:bldP spid="143368" grpId="0" animBg="1"/>
      <p:bldP spid="143369" grpId="0" animBg="1"/>
    </p:bldLst>
  </p:timing>
</p:sld>
</file>

<file path=ppt/slides/slide3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Grp="1" noChangeArrowheads="1"/>
          </p:cNvSpPr>
          <p:nvPr>
            <p:ph type="body" idx="1"/>
          </p:nvPr>
        </p:nvSpPr>
        <p:spPr>
          <a:xfrm>
            <a:off x="457200" y="404813"/>
            <a:ext cx="8229600" cy="5726112"/>
          </a:xfrm>
        </p:spPr>
        <p:txBody>
          <a:bodyPr>
            <a:normAutofit fontScale="92500" lnSpcReduction="20000"/>
          </a:bodyPr>
          <a:lstStyle/>
          <a:p>
            <a:pPr>
              <a:buFontTx/>
              <a:buNone/>
            </a:pPr>
            <a:endParaRPr lang="el-GR" sz="2000" dirty="0">
              <a:latin typeface="Times New Roman" pitchFamily="18" charset="0"/>
            </a:endParaRPr>
          </a:p>
          <a:p>
            <a:pPr>
              <a:buFontTx/>
              <a:buNone/>
            </a:pPr>
            <a:r>
              <a:rPr lang="el-GR" sz="2000" dirty="0">
                <a:latin typeface="Times New Roman" pitchFamily="18" charset="0"/>
              </a:rPr>
              <a:t>                                                   </a:t>
            </a:r>
            <a:r>
              <a:rPr lang="el-GR" sz="2000" u="sng" dirty="0">
                <a:latin typeface="Times New Roman" pitchFamily="18" charset="0"/>
              </a:rPr>
              <a:t>το τίμημα πωλήσεως</a:t>
            </a:r>
            <a:r>
              <a:rPr lang="el-GR" sz="2000" dirty="0">
                <a:latin typeface="Times New Roman" pitchFamily="18" charset="0"/>
              </a:rPr>
              <a:t> καταχωρείται στην </a:t>
            </a:r>
          </a:p>
          <a:p>
            <a:pPr>
              <a:buFontTx/>
              <a:buNone/>
            </a:pPr>
            <a:r>
              <a:rPr lang="el-GR" sz="2000" dirty="0">
                <a:latin typeface="Times New Roman" pitchFamily="18" charset="0"/>
              </a:rPr>
              <a:t>                                                   πίστωση του οικείου  υπολογαριασμου του</a:t>
            </a:r>
          </a:p>
          <a:p>
            <a:pPr>
              <a:buFontTx/>
              <a:buNone/>
            </a:pPr>
            <a:r>
              <a:rPr lang="el-GR" sz="2000" dirty="0">
                <a:latin typeface="Times New Roman" pitchFamily="18" charset="0"/>
              </a:rPr>
              <a:t>                                                   18.00 ή 18.01 ή 34 στην οποία μεταφέρεται</a:t>
            </a:r>
          </a:p>
          <a:p>
            <a:pPr>
              <a:buFontTx/>
              <a:buNone/>
            </a:pPr>
            <a:r>
              <a:rPr lang="el-GR" sz="2000" dirty="0">
                <a:latin typeface="Times New Roman" pitchFamily="18" charset="0"/>
              </a:rPr>
              <a:t>                                                    και η τυχόν σχηματισμένη πρόβλεψη </a:t>
            </a:r>
          </a:p>
          <a:p>
            <a:pPr>
              <a:buFontTx/>
              <a:buNone/>
            </a:pPr>
            <a:r>
              <a:rPr lang="el-GR" sz="2000" dirty="0">
                <a:latin typeface="Times New Roman" pitchFamily="18" charset="0"/>
              </a:rPr>
              <a:t>                                                   υποτιμήσεως (από το λογαριασμό 18.00.19 ή</a:t>
            </a:r>
          </a:p>
          <a:p>
            <a:pPr>
              <a:buFontTx/>
              <a:buNone/>
            </a:pPr>
            <a:r>
              <a:rPr lang="el-GR" sz="2000" dirty="0">
                <a:latin typeface="Times New Roman" pitchFamily="18" charset="0"/>
              </a:rPr>
              <a:t>                                                   18.01.19 ή 34.99). Το αποτέλεσμα που </a:t>
            </a:r>
          </a:p>
          <a:p>
            <a:pPr>
              <a:buFontTx/>
              <a:buNone/>
            </a:pPr>
            <a:r>
              <a:rPr lang="el-GR" sz="2000" dirty="0">
                <a:latin typeface="Times New Roman" pitchFamily="18" charset="0"/>
              </a:rPr>
              <a:t>                                                   προκύπτει καταχωρείται:</a:t>
            </a:r>
          </a:p>
          <a:p>
            <a:pPr>
              <a:buFontTx/>
              <a:buNone/>
            </a:pPr>
            <a:r>
              <a:rPr lang="el-GR" sz="2000" dirty="0">
                <a:latin typeface="Times New Roman" pitchFamily="18" charset="0"/>
              </a:rPr>
              <a:t>                                                   α) σε περίπτωση ζημιάς στο λογαριασμό 64.12</a:t>
            </a:r>
          </a:p>
          <a:p>
            <a:pPr>
              <a:buFontTx/>
              <a:buNone/>
            </a:pPr>
            <a:r>
              <a:rPr lang="el-GR" sz="2000" dirty="0">
                <a:latin typeface="Times New Roman" pitchFamily="18" charset="0"/>
              </a:rPr>
              <a:t>                                                       </a:t>
            </a:r>
            <a:r>
              <a:rPr lang="el-GR" sz="2000" dirty="0">
                <a:latin typeface="Times New Roman" pitchFamily="18" charset="0"/>
                <a:cs typeface="Times New Roman" pitchFamily="18" charset="0"/>
              </a:rPr>
              <a:t>‹‹</a:t>
            </a:r>
            <a:r>
              <a:rPr lang="el-GR" sz="2000" dirty="0">
                <a:latin typeface="Times New Roman" pitchFamily="18" charset="0"/>
              </a:rPr>
              <a:t> Ζημιά από πώληση συμμετοχών -</a:t>
            </a:r>
          </a:p>
          <a:p>
            <a:pPr>
              <a:buFontTx/>
              <a:buNone/>
            </a:pPr>
            <a:r>
              <a:rPr lang="el-GR" sz="2000" dirty="0">
                <a:latin typeface="Times New Roman" pitchFamily="18" charset="0"/>
              </a:rPr>
              <a:t>                                                             χρεογράφων </a:t>
            </a:r>
            <a:r>
              <a:rPr lang="el-GR" sz="2000" dirty="0">
                <a:latin typeface="Times New Roman" pitchFamily="18" charset="0"/>
                <a:cs typeface="Times New Roman" pitchFamily="18" charset="0"/>
              </a:rPr>
              <a:t>››</a:t>
            </a:r>
            <a:r>
              <a:rPr lang="el-GR" sz="2000" dirty="0">
                <a:latin typeface="Times New Roman" pitchFamily="18" charset="0"/>
              </a:rPr>
              <a:t>.</a:t>
            </a:r>
          </a:p>
          <a:p>
            <a:pPr>
              <a:buFontTx/>
              <a:buNone/>
            </a:pPr>
            <a:r>
              <a:rPr lang="el-GR" sz="2000" dirty="0">
                <a:latin typeface="Times New Roman" pitchFamily="18" charset="0"/>
              </a:rPr>
              <a:t>                                                   β) σε περίπτωση κέρδους στο λογαριασμό </a:t>
            </a:r>
          </a:p>
          <a:p>
            <a:pPr>
              <a:buFontTx/>
              <a:buNone/>
            </a:pPr>
            <a:r>
              <a:rPr lang="el-GR" sz="2000" dirty="0">
                <a:latin typeface="Times New Roman" pitchFamily="18" charset="0"/>
              </a:rPr>
              <a:t>                                                       74.04 </a:t>
            </a:r>
            <a:r>
              <a:rPr lang="el-GR" sz="2000" dirty="0">
                <a:latin typeface="Times New Roman" pitchFamily="18" charset="0"/>
                <a:cs typeface="Times New Roman" pitchFamily="18" charset="0"/>
              </a:rPr>
              <a:t>‹‹</a:t>
            </a:r>
            <a:r>
              <a:rPr lang="el-GR" sz="2000" dirty="0">
                <a:latin typeface="Times New Roman" pitchFamily="18" charset="0"/>
              </a:rPr>
              <a:t> Κέρδος από πώληση συμμετοχών-</a:t>
            </a:r>
          </a:p>
          <a:p>
            <a:pPr>
              <a:buFontTx/>
              <a:buNone/>
            </a:pPr>
            <a:r>
              <a:rPr lang="el-GR" sz="2000" dirty="0">
                <a:latin typeface="Times New Roman" pitchFamily="18" charset="0"/>
              </a:rPr>
              <a:t>                                                       χρεογράφων </a:t>
            </a:r>
            <a:r>
              <a:rPr lang="el-GR" sz="2000" dirty="0">
                <a:latin typeface="Times New Roman" pitchFamily="18" charset="0"/>
                <a:cs typeface="Times New Roman" pitchFamily="18" charset="0"/>
              </a:rPr>
              <a:t>››</a:t>
            </a:r>
            <a:r>
              <a:rPr lang="el-GR" sz="2000" dirty="0">
                <a:latin typeface="Times New Roman" pitchFamily="18" charset="0"/>
              </a:rPr>
              <a:t>.</a:t>
            </a:r>
          </a:p>
          <a:p>
            <a:pPr>
              <a:buFontTx/>
              <a:buNone/>
            </a:pPr>
            <a:r>
              <a:rPr lang="el-GR" sz="2000" dirty="0">
                <a:latin typeface="Times New Roman" pitchFamily="18" charset="0"/>
              </a:rPr>
              <a:t>                                                             </a:t>
            </a:r>
          </a:p>
          <a:p>
            <a:pPr>
              <a:buFontTx/>
              <a:buNone/>
            </a:pPr>
            <a:r>
              <a:rPr lang="el-GR" sz="2000" dirty="0">
                <a:latin typeface="Times New Roman" pitchFamily="18" charset="0"/>
              </a:rPr>
              <a:t>                                                   </a:t>
            </a:r>
          </a:p>
          <a:p>
            <a:pPr>
              <a:buFontTx/>
              <a:buNone/>
            </a:pPr>
            <a:r>
              <a:rPr lang="el-GR" sz="2000" dirty="0">
                <a:latin typeface="Times New Roman" pitchFamily="18" charset="0"/>
              </a:rPr>
              <a:t>                                                    </a:t>
            </a:r>
          </a:p>
        </p:txBody>
      </p:sp>
      <p:sp>
        <p:nvSpPr>
          <p:cNvPr id="145411" name="Freeform 3"/>
          <p:cNvSpPr>
            <a:spLocks/>
          </p:cNvSpPr>
          <p:nvPr/>
        </p:nvSpPr>
        <p:spPr bwMode="auto">
          <a:xfrm>
            <a:off x="827088" y="1497013"/>
            <a:ext cx="2808287" cy="1150937"/>
          </a:xfrm>
          <a:custGeom>
            <a:avLst/>
            <a:gdLst/>
            <a:ahLst/>
            <a:cxnLst>
              <a:cxn ang="0">
                <a:pos x="0" y="128"/>
              </a:cxn>
              <a:cxn ang="0">
                <a:pos x="409" y="718"/>
              </a:cxn>
              <a:cxn ang="0">
                <a:pos x="1180" y="83"/>
              </a:cxn>
              <a:cxn ang="0">
                <a:pos x="1543" y="219"/>
              </a:cxn>
              <a:cxn ang="0">
                <a:pos x="1769" y="219"/>
              </a:cxn>
            </a:cxnLst>
            <a:rect l="0" t="0" r="r" b="b"/>
            <a:pathLst>
              <a:path w="1769" h="725">
                <a:moveTo>
                  <a:pt x="0" y="128"/>
                </a:moveTo>
                <a:cubicBezTo>
                  <a:pt x="106" y="426"/>
                  <a:pt x="212" y="725"/>
                  <a:pt x="409" y="718"/>
                </a:cubicBezTo>
                <a:cubicBezTo>
                  <a:pt x="606" y="711"/>
                  <a:pt x="991" y="166"/>
                  <a:pt x="1180" y="83"/>
                </a:cubicBezTo>
                <a:cubicBezTo>
                  <a:pt x="1369" y="0"/>
                  <a:pt x="1445" y="196"/>
                  <a:pt x="1543" y="219"/>
                </a:cubicBezTo>
                <a:cubicBezTo>
                  <a:pt x="1641" y="242"/>
                  <a:pt x="1705" y="230"/>
                  <a:pt x="1769" y="219"/>
                </a:cubicBezTo>
              </a:path>
            </a:pathLst>
          </a:custGeom>
          <a:noFill/>
          <a:ln w="28575">
            <a:solidFill>
              <a:srgbClr val="FF0000"/>
            </a:solidFill>
            <a:round/>
            <a:headEnd/>
            <a:tailEnd/>
          </a:ln>
          <a:effectLst/>
        </p:spPr>
        <p:txBody>
          <a:bodyPr/>
          <a:lstStyle/>
          <a:p>
            <a:endParaRPr lang="el-GR" dirty="0"/>
          </a:p>
        </p:txBody>
      </p:sp>
      <p:sp>
        <p:nvSpPr>
          <p:cNvPr id="145412" name="Line 4"/>
          <p:cNvSpPr>
            <a:spLocks noChangeShapeType="1"/>
          </p:cNvSpPr>
          <p:nvPr/>
        </p:nvSpPr>
        <p:spPr bwMode="auto">
          <a:xfrm>
            <a:off x="3563938" y="1844675"/>
            <a:ext cx="215900" cy="0"/>
          </a:xfrm>
          <a:prstGeom prst="line">
            <a:avLst/>
          </a:prstGeom>
          <a:noFill/>
          <a:ln w="28575">
            <a:solidFill>
              <a:srgbClr val="FF0000"/>
            </a:solidFill>
            <a:round/>
            <a:headEnd/>
            <a:tailEnd type="triangle" w="med" len="med"/>
          </a:ln>
          <a:effectLst/>
        </p:spPr>
        <p:txBody>
          <a:bodyPr/>
          <a:lstStyle/>
          <a:p>
            <a:endParaRPr lang="el-GR" dirty="0"/>
          </a:p>
        </p:txBody>
      </p:sp>
      <p:sp>
        <p:nvSpPr>
          <p:cNvPr id="145413" name="Line 5"/>
          <p:cNvSpPr>
            <a:spLocks noChangeShapeType="1"/>
          </p:cNvSpPr>
          <p:nvPr/>
        </p:nvSpPr>
        <p:spPr bwMode="auto">
          <a:xfrm flipH="1">
            <a:off x="179388" y="1700213"/>
            <a:ext cx="647700" cy="0"/>
          </a:xfrm>
          <a:prstGeom prst="line">
            <a:avLst/>
          </a:prstGeom>
          <a:noFill/>
          <a:ln w="28575">
            <a:solidFill>
              <a:srgbClr val="FF0000"/>
            </a:solidFill>
            <a:round/>
            <a:headEnd/>
            <a:tailEnd/>
          </a:ln>
          <a:effectLst/>
        </p:spPr>
        <p:txBody>
          <a:bodyPr/>
          <a:lstStyle/>
          <a:p>
            <a:endParaRPr lang="el-GR" dirty="0"/>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strips(upRight)">
                                      <p:cBhvr>
                                        <p:cTn id="7" dur="2000"/>
                                        <p:tgtEl>
                                          <p:spTgt spid="145413"/>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145411"/>
                                        </p:tgtEl>
                                        <p:attrNameLst>
                                          <p:attrName>style.visibility</p:attrName>
                                        </p:attrNameLst>
                                      </p:cBhvr>
                                      <p:to>
                                        <p:strVal val="visible"/>
                                      </p:to>
                                    </p:set>
                                    <p:animEffect transition="in" filter="strips(upRight)">
                                      <p:cBhvr>
                                        <p:cTn id="10" dur="2000"/>
                                        <p:tgtEl>
                                          <p:spTgt spid="145411"/>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145412"/>
                                        </p:tgtEl>
                                        <p:attrNameLst>
                                          <p:attrName>style.visibility</p:attrName>
                                        </p:attrNameLst>
                                      </p:cBhvr>
                                      <p:to>
                                        <p:strVal val="visible"/>
                                      </p:to>
                                    </p:set>
                                    <p:animEffect transition="in" filter="strips(upRight)">
                                      <p:cBhvr>
                                        <p:cTn id="13" dur="2000"/>
                                        <p:tgtEl>
                                          <p:spTgt spid="1454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1000"/>
                                  </p:stCondLst>
                                  <p:childTnLst>
                                    <p:set>
                                      <p:cBhvr>
                                        <p:cTn id="17" dur="1" fill="hold">
                                          <p:stCondLst>
                                            <p:cond delay="0"/>
                                          </p:stCondLst>
                                        </p:cTn>
                                        <p:tgtEl>
                                          <p:spTgt spid="145410">
                                            <p:txEl>
                                              <p:pRg st="1" end="1"/>
                                            </p:txEl>
                                          </p:spTgt>
                                        </p:tgtEl>
                                        <p:attrNameLst>
                                          <p:attrName>style.visibility</p:attrName>
                                        </p:attrNameLst>
                                      </p:cBhvr>
                                      <p:to>
                                        <p:strVal val="visible"/>
                                      </p:to>
                                    </p:set>
                                    <p:anim calcmode="lin" valueType="num">
                                      <p:cBhvr additive="base">
                                        <p:cTn id="18" dur="2000" fill="hold"/>
                                        <p:tgtEl>
                                          <p:spTgt spid="145410">
                                            <p:txEl>
                                              <p:pRg st="1" end="1"/>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145410">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1000"/>
                                  </p:stCondLst>
                                  <p:childTnLst>
                                    <p:set>
                                      <p:cBhvr>
                                        <p:cTn id="21" dur="1" fill="hold">
                                          <p:stCondLst>
                                            <p:cond delay="0"/>
                                          </p:stCondLst>
                                        </p:cTn>
                                        <p:tgtEl>
                                          <p:spTgt spid="145410">
                                            <p:txEl>
                                              <p:pRg st="2" end="2"/>
                                            </p:txEl>
                                          </p:spTgt>
                                        </p:tgtEl>
                                        <p:attrNameLst>
                                          <p:attrName>style.visibility</p:attrName>
                                        </p:attrNameLst>
                                      </p:cBhvr>
                                      <p:to>
                                        <p:strVal val="visible"/>
                                      </p:to>
                                    </p:set>
                                    <p:anim calcmode="lin" valueType="num">
                                      <p:cBhvr additive="base">
                                        <p:cTn id="22" dur="2000" fill="hold"/>
                                        <p:tgtEl>
                                          <p:spTgt spid="145410">
                                            <p:txEl>
                                              <p:pRg st="2" end="2"/>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45410">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1000"/>
                                  </p:stCondLst>
                                  <p:childTnLst>
                                    <p:set>
                                      <p:cBhvr>
                                        <p:cTn id="25" dur="1" fill="hold">
                                          <p:stCondLst>
                                            <p:cond delay="0"/>
                                          </p:stCondLst>
                                        </p:cTn>
                                        <p:tgtEl>
                                          <p:spTgt spid="145410">
                                            <p:txEl>
                                              <p:pRg st="3" end="3"/>
                                            </p:txEl>
                                          </p:spTgt>
                                        </p:tgtEl>
                                        <p:attrNameLst>
                                          <p:attrName>style.visibility</p:attrName>
                                        </p:attrNameLst>
                                      </p:cBhvr>
                                      <p:to>
                                        <p:strVal val="visible"/>
                                      </p:to>
                                    </p:set>
                                    <p:anim calcmode="lin" valueType="num">
                                      <p:cBhvr additive="base">
                                        <p:cTn id="26" dur="2000" fill="hold"/>
                                        <p:tgtEl>
                                          <p:spTgt spid="145410">
                                            <p:txEl>
                                              <p:pRg st="3" end="3"/>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145410">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1000"/>
                                  </p:stCondLst>
                                  <p:childTnLst>
                                    <p:set>
                                      <p:cBhvr>
                                        <p:cTn id="29" dur="1" fill="hold">
                                          <p:stCondLst>
                                            <p:cond delay="0"/>
                                          </p:stCondLst>
                                        </p:cTn>
                                        <p:tgtEl>
                                          <p:spTgt spid="145410">
                                            <p:txEl>
                                              <p:pRg st="4" end="4"/>
                                            </p:txEl>
                                          </p:spTgt>
                                        </p:tgtEl>
                                        <p:attrNameLst>
                                          <p:attrName>style.visibility</p:attrName>
                                        </p:attrNameLst>
                                      </p:cBhvr>
                                      <p:to>
                                        <p:strVal val="visible"/>
                                      </p:to>
                                    </p:set>
                                    <p:anim calcmode="lin" valueType="num">
                                      <p:cBhvr additive="base">
                                        <p:cTn id="30" dur="2000" fill="hold"/>
                                        <p:tgtEl>
                                          <p:spTgt spid="145410">
                                            <p:txEl>
                                              <p:pRg st="4" end="4"/>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145410">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000"/>
                                  </p:stCondLst>
                                  <p:childTnLst>
                                    <p:set>
                                      <p:cBhvr>
                                        <p:cTn id="33" dur="1" fill="hold">
                                          <p:stCondLst>
                                            <p:cond delay="0"/>
                                          </p:stCondLst>
                                        </p:cTn>
                                        <p:tgtEl>
                                          <p:spTgt spid="145410">
                                            <p:txEl>
                                              <p:pRg st="5" end="5"/>
                                            </p:txEl>
                                          </p:spTgt>
                                        </p:tgtEl>
                                        <p:attrNameLst>
                                          <p:attrName>style.visibility</p:attrName>
                                        </p:attrNameLst>
                                      </p:cBhvr>
                                      <p:to>
                                        <p:strVal val="visible"/>
                                      </p:to>
                                    </p:set>
                                    <p:anim calcmode="lin" valueType="num">
                                      <p:cBhvr additive="base">
                                        <p:cTn id="34" dur="2000" fill="hold"/>
                                        <p:tgtEl>
                                          <p:spTgt spid="145410">
                                            <p:txEl>
                                              <p:pRg st="5" end="5"/>
                                            </p:txEl>
                                          </p:spTgt>
                                        </p:tgtEl>
                                        <p:attrNameLst>
                                          <p:attrName>ppt_x</p:attrName>
                                        </p:attrNameLst>
                                      </p:cBhvr>
                                      <p:tavLst>
                                        <p:tav tm="0">
                                          <p:val>
                                            <p:strVal val="#ppt_x"/>
                                          </p:val>
                                        </p:tav>
                                        <p:tav tm="100000">
                                          <p:val>
                                            <p:strVal val="#ppt_x"/>
                                          </p:val>
                                        </p:tav>
                                      </p:tavLst>
                                    </p:anim>
                                    <p:anim calcmode="lin" valueType="num">
                                      <p:cBhvr additive="base">
                                        <p:cTn id="35" dur="2000" fill="hold"/>
                                        <p:tgtEl>
                                          <p:spTgt spid="145410">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1000"/>
                                  </p:stCondLst>
                                  <p:childTnLst>
                                    <p:set>
                                      <p:cBhvr>
                                        <p:cTn id="37" dur="1" fill="hold">
                                          <p:stCondLst>
                                            <p:cond delay="0"/>
                                          </p:stCondLst>
                                        </p:cTn>
                                        <p:tgtEl>
                                          <p:spTgt spid="145410">
                                            <p:txEl>
                                              <p:pRg st="6" end="6"/>
                                            </p:txEl>
                                          </p:spTgt>
                                        </p:tgtEl>
                                        <p:attrNameLst>
                                          <p:attrName>style.visibility</p:attrName>
                                        </p:attrNameLst>
                                      </p:cBhvr>
                                      <p:to>
                                        <p:strVal val="visible"/>
                                      </p:to>
                                    </p:set>
                                    <p:anim calcmode="lin" valueType="num">
                                      <p:cBhvr additive="base">
                                        <p:cTn id="38" dur="2000" fill="hold"/>
                                        <p:tgtEl>
                                          <p:spTgt spid="145410">
                                            <p:txEl>
                                              <p:pRg st="6" end="6"/>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145410">
                                            <p:txEl>
                                              <p:pRg st="6" end="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1000"/>
                                  </p:stCondLst>
                                  <p:childTnLst>
                                    <p:set>
                                      <p:cBhvr>
                                        <p:cTn id="41" dur="1" fill="hold">
                                          <p:stCondLst>
                                            <p:cond delay="0"/>
                                          </p:stCondLst>
                                        </p:cTn>
                                        <p:tgtEl>
                                          <p:spTgt spid="145410">
                                            <p:txEl>
                                              <p:pRg st="7" end="7"/>
                                            </p:txEl>
                                          </p:spTgt>
                                        </p:tgtEl>
                                        <p:attrNameLst>
                                          <p:attrName>style.visibility</p:attrName>
                                        </p:attrNameLst>
                                      </p:cBhvr>
                                      <p:to>
                                        <p:strVal val="visible"/>
                                      </p:to>
                                    </p:set>
                                    <p:anim calcmode="lin" valueType="num">
                                      <p:cBhvr additive="base">
                                        <p:cTn id="42" dur="2000" fill="hold"/>
                                        <p:tgtEl>
                                          <p:spTgt spid="145410">
                                            <p:txEl>
                                              <p:pRg st="7" end="7"/>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145410">
                                            <p:txEl>
                                              <p:pRg st="7" end="7"/>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1000"/>
                                  </p:stCondLst>
                                  <p:childTnLst>
                                    <p:set>
                                      <p:cBhvr>
                                        <p:cTn id="45" dur="1" fill="hold">
                                          <p:stCondLst>
                                            <p:cond delay="0"/>
                                          </p:stCondLst>
                                        </p:cTn>
                                        <p:tgtEl>
                                          <p:spTgt spid="145410">
                                            <p:txEl>
                                              <p:pRg st="8" end="8"/>
                                            </p:txEl>
                                          </p:spTgt>
                                        </p:tgtEl>
                                        <p:attrNameLst>
                                          <p:attrName>style.visibility</p:attrName>
                                        </p:attrNameLst>
                                      </p:cBhvr>
                                      <p:to>
                                        <p:strVal val="visible"/>
                                      </p:to>
                                    </p:set>
                                    <p:anim calcmode="lin" valueType="num">
                                      <p:cBhvr additive="base">
                                        <p:cTn id="46" dur="2000" fill="hold"/>
                                        <p:tgtEl>
                                          <p:spTgt spid="145410">
                                            <p:txEl>
                                              <p:pRg st="8" end="8"/>
                                            </p:txEl>
                                          </p:spTgt>
                                        </p:tgtEl>
                                        <p:attrNameLst>
                                          <p:attrName>ppt_x</p:attrName>
                                        </p:attrNameLst>
                                      </p:cBhvr>
                                      <p:tavLst>
                                        <p:tav tm="0">
                                          <p:val>
                                            <p:strVal val="#ppt_x"/>
                                          </p:val>
                                        </p:tav>
                                        <p:tav tm="100000">
                                          <p:val>
                                            <p:strVal val="#ppt_x"/>
                                          </p:val>
                                        </p:tav>
                                      </p:tavLst>
                                    </p:anim>
                                    <p:anim calcmode="lin" valueType="num">
                                      <p:cBhvr additive="base">
                                        <p:cTn id="47" dur="2000" fill="hold"/>
                                        <p:tgtEl>
                                          <p:spTgt spid="145410">
                                            <p:txEl>
                                              <p:pRg st="8" end="8"/>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1000"/>
                                  </p:stCondLst>
                                  <p:childTnLst>
                                    <p:set>
                                      <p:cBhvr>
                                        <p:cTn id="49" dur="1" fill="hold">
                                          <p:stCondLst>
                                            <p:cond delay="0"/>
                                          </p:stCondLst>
                                        </p:cTn>
                                        <p:tgtEl>
                                          <p:spTgt spid="145410">
                                            <p:txEl>
                                              <p:pRg st="9" end="9"/>
                                            </p:txEl>
                                          </p:spTgt>
                                        </p:tgtEl>
                                        <p:attrNameLst>
                                          <p:attrName>style.visibility</p:attrName>
                                        </p:attrNameLst>
                                      </p:cBhvr>
                                      <p:to>
                                        <p:strVal val="visible"/>
                                      </p:to>
                                    </p:set>
                                    <p:anim calcmode="lin" valueType="num">
                                      <p:cBhvr additive="base">
                                        <p:cTn id="50" dur="2000" fill="hold"/>
                                        <p:tgtEl>
                                          <p:spTgt spid="145410">
                                            <p:txEl>
                                              <p:pRg st="9" end="9"/>
                                            </p:txEl>
                                          </p:spTgt>
                                        </p:tgtEl>
                                        <p:attrNameLst>
                                          <p:attrName>ppt_x</p:attrName>
                                        </p:attrNameLst>
                                      </p:cBhvr>
                                      <p:tavLst>
                                        <p:tav tm="0">
                                          <p:val>
                                            <p:strVal val="#ppt_x"/>
                                          </p:val>
                                        </p:tav>
                                        <p:tav tm="100000">
                                          <p:val>
                                            <p:strVal val="#ppt_x"/>
                                          </p:val>
                                        </p:tav>
                                      </p:tavLst>
                                    </p:anim>
                                    <p:anim calcmode="lin" valueType="num">
                                      <p:cBhvr additive="base">
                                        <p:cTn id="51" dur="2000" fill="hold"/>
                                        <p:tgtEl>
                                          <p:spTgt spid="145410">
                                            <p:txEl>
                                              <p:pRg st="9" end="9"/>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1000"/>
                                  </p:stCondLst>
                                  <p:childTnLst>
                                    <p:set>
                                      <p:cBhvr>
                                        <p:cTn id="53" dur="1" fill="hold">
                                          <p:stCondLst>
                                            <p:cond delay="0"/>
                                          </p:stCondLst>
                                        </p:cTn>
                                        <p:tgtEl>
                                          <p:spTgt spid="145410">
                                            <p:txEl>
                                              <p:pRg st="10" end="10"/>
                                            </p:txEl>
                                          </p:spTgt>
                                        </p:tgtEl>
                                        <p:attrNameLst>
                                          <p:attrName>style.visibility</p:attrName>
                                        </p:attrNameLst>
                                      </p:cBhvr>
                                      <p:to>
                                        <p:strVal val="visible"/>
                                      </p:to>
                                    </p:set>
                                    <p:anim calcmode="lin" valueType="num">
                                      <p:cBhvr additive="base">
                                        <p:cTn id="54" dur="2000" fill="hold"/>
                                        <p:tgtEl>
                                          <p:spTgt spid="145410">
                                            <p:txEl>
                                              <p:pRg st="10" end="10"/>
                                            </p:txEl>
                                          </p:spTgt>
                                        </p:tgtEl>
                                        <p:attrNameLst>
                                          <p:attrName>ppt_x</p:attrName>
                                        </p:attrNameLst>
                                      </p:cBhvr>
                                      <p:tavLst>
                                        <p:tav tm="0">
                                          <p:val>
                                            <p:strVal val="#ppt_x"/>
                                          </p:val>
                                        </p:tav>
                                        <p:tav tm="100000">
                                          <p:val>
                                            <p:strVal val="#ppt_x"/>
                                          </p:val>
                                        </p:tav>
                                      </p:tavLst>
                                    </p:anim>
                                    <p:anim calcmode="lin" valueType="num">
                                      <p:cBhvr additive="base">
                                        <p:cTn id="55" dur="2000" fill="hold"/>
                                        <p:tgtEl>
                                          <p:spTgt spid="145410">
                                            <p:txEl>
                                              <p:pRg st="10" end="10"/>
                                            </p:txEl>
                                          </p:spTgt>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1000"/>
                                  </p:stCondLst>
                                  <p:childTnLst>
                                    <p:set>
                                      <p:cBhvr>
                                        <p:cTn id="57" dur="1" fill="hold">
                                          <p:stCondLst>
                                            <p:cond delay="0"/>
                                          </p:stCondLst>
                                        </p:cTn>
                                        <p:tgtEl>
                                          <p:spTgt spid="145410">
                                            <p:txEl>
                                              <p:pRg st="11" end="11"/>
                                            </p:txEl>
                                          </p:spTgt>
                                        </p:tgtEl>
                                        <p:attrNameLst>
                                          <p:attrName>style.visibility</p:attrName>
                                        </p:attrNameLst>
                                      </p:cBhvr>
                                      <p:to>
                                        <p:strVal val="visible"/>
                                      </p:to>
                                    </p:set>
                                    <p:anim calcmode="lin" valueType="num">
                                      <p:cBhvr additive="base">
                                        <p:cTn id="58" dur="2000" fill="hold"/>
                                        <p:tgtEl>
                                          <p:spTgt spid="145410">
                                            <p:txEl>
                                              <p:pRg st="11" end="11"/>
                                            </p:txEl>
                                          </p:spTgt>
                                        </p:tgtEl>
                                        <p:attrNameLst>
                                          <p:attrName>ppt_x</p:attrName>
                                        </p:attrNameLst>
                                      </p:cBhvr>
                                      <p:tavLst>
                                        <p:tav tm="0">
                                          <p:val>
                                            <p:strVal val="#ppt_x"/>
                                          </p:val>
                                        </p:tav>
                                        <p:tav tm="100000">
                                          <p:val>
                                            <p:strVal val="#ppt_x"/>
                                          </p:val>
                                        </p:tav>
                                      </p:tavLst>
                                    </p:anim>
                                    <p:anim calcmode="lin" valueType="num">
                                      <p:cBhvr additive="base">
                                        <p:cTn id="59" dur="2000" fill="hold"/>
                                        <p:tgtEl>
                                          <p:spTgt spid="145410">
                                            <p:txEl>
                                              <p:pRg st="11" end="11"/>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1000"/>
                                  </p:stCondLst>
                                  <p:childTnLst>
                                    <p:set>
                                      <p:cBhvr>
                                        <p:cTn id="61" dur="1" fill="hold">
                                          <p:stCondLst>
                                            <p:cond delay="0"/>
                                          </p:stCondLst>
                                        </p:cTn>
                                        <p:tgtEl>
                                          <p:spTgt spid="145410">
                                            <p:txEl>
                                              <p:pRg st="12" end="12"/>
                                            </p:txEl>
                                          </p:spTgt>
                                        </p:tgtEl>
                                        <p:attrNameLst>
                                          <p:attrName>style.visibility</p:attrName>
                                        </p:attrNameLst>
                                      </p:cBhvr>
                                      <p:to>
                                        <p:strVal val="visible"/>
                                      </p:to>
                                    </p:set>
                                    <p:anim calcmode="lin" valueType="num">
                                      <p:cBhvr additive="base">
                                        <p:cTn id="62" dur="2000" fill="hold"/>
                                        <p:tgtEl>
                                          <p:spTgt spid="145410">
                                            <p:txEl>
                                              <p:pRg st="12" end="12"/>
                                            </p:txEl>
                                          </p:spTgt>
                                        </p:tgtEl>
                                        <p:attrNameLst>
                                          <p:attrName>ppt_x</p:attrName>
                                        </p:attrNameLst>
                                      </p:cBhvr>
                                      <p:tavLst>
                                        <p:tav tm="0">
                                          <p:val>
                                            <p:strVal val="#ppt_x"/>
                                          </p:val>
                                        </p:tav>
                                        <p:tav tm="100000">
                                          <p:val>
                                            <p:strVal val="#ppt_x"/>
                                          </p:val>
                                        </p:tav>
                                      </p:tavLst>
                                    </p:anim>
                                    <p:anim calcmode="lin" valueType="num">
                                      <p:cBhvr additive="base">
                                        <p:cTn id="63" dur="2000" fill="hold"/>
                                        <p:tgtEl>
                                          <p:spTgt spid="145410">
                                            <p:txEl>
                                              <p:pRg st="12" end="12"/>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1000"/>
                                  </p:stCondLst>
                                  <p:childTnLst>
                                    <p:set>
                                      <p:cBhvr>
                                        <p:cTn id="65" dur="1" fill="hold">
                                          <p:stCondLst>
                                            <p:cond delay="0"/>
                                          </p:stCondLst>
                                        </p:cTn>
                                        <p:tgtEl>
                                          <p:spTgt spid="145410">
                                            <p:txEl>
                                              <p:pRg st="13" end="13"/>
                                            </p:txEl>
                                          </p:spTgt>
                                        </p:tgtEl>
                                        <p:attrNameLst>
                                          <p:attrName>style.visibility</p:attrName>
                                        </p:attrNameLst>
                                      </p:cBhvr>
                                      <p:to>
                                        <p:strVal val="visible"/>
                                      </p:to>
                                    </p:set>
                                    <p:anim calcmode="lin" valueType="num">
                                      <p:cBhvr additive="base">
                                        <p:cTn id="66" dur="2000" fill="hold"/>
                                        <p:tgtEl>
                                          <p:spTgt spid="145410">
                                            <p:txEl>
                                              <p:pRg st="13" end="13"/>
                                            </p:txEl>
                                          </p:spTgt>
                                        </p:tgtEl>
                                        <p:attrNameLst>
                                          <p:attrName>ppt_x</p:attrName>
                                        </p:attrNameLst>
                                      </p:cBhvr>
                                      <p:tavLst>
                                        <p:tav tm="0">
                                          <p:val>
                                            <p:strVal val="#ppt_x"/>
                                          </p:val>
                                        </p:tav>
                                        <p:tav tm="100000">
                                          <p:val>
                                            <p:strVal val="#ppt_x"/>
                                          </p:val>
                                        </p:tav>
                                      </p:tavLst>
                                    </p:anim>
                                    <p:anim calcmode="lin" valueType="num">
                                      <p:cBhvr additive="base">
                                        <p:cTn id="67" dur="2000" fill="hold"/>
                                        <p:tgtEl>
                                          <p:spTgt spid="145410">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animBg="1"/>
      <p:bldP spid="145412" grpId="0" animBg="1"/>
      <p:bldP spid="145413" grpId="0" animBg="1"/>
    </p:bldLst>
  </p:timing>
</p:sld>
</file>

<file path=ppt/slides/slide3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Grp="1" noChangeArrowheads="1"/>
          </p:cNvSpPr>
          <p:nvPr>
            <p:ph type="body" idx="1"/>
          </p:nvPr>
        </p:nvSpPr>
        <p:spPr>
          <a:xfrm>
            <a:off x="457200" y="333375"/>
            <a:ext cx="8229600" cy="5797550"/>
          </a:xfrm>
        </p:spPr>
        <p:txBody>
          <a:bodyPr/>
          <a:lstStyle/>
          <a:p>
            <a:pPr algn="ctr">
              <a:lnSpc>
                <a:spcPct val="90000"/>
              </a:lnSpc>
              <a:buFontTx/>
              <a:buNone/>
            </a:pPr>
            <a:r>
              <a:rPr lang="el-GR" b="1" dirty="0">
                <a:solidFill>
                  <a:srgbClr val="FFFF00"/>
                </a:solidFill>
              </a:rPr>
              <a:t>Η ΕΛΛΗΝΙΚΗ ΝΟΜΟΘΕΣΙΑ ΓΙΑ ΤΗΝ ΑΠΟΤΙΜΗΣΗ ΣΥΜΜΕΤΟΧΩΝ ΚΑΙ ΧΡΕΟΓΡΑΦΩΝ</a:t>
            </a:r>
          </a:p>
          <a:p>
            <a:pPr algn="ctr">
              <a:lnSpc>
                <a:spcPct val="90000"/>
              </a:lnSpc>
              <a:buFontTx/>
              <a:buNone/>
            </a:pPr>
            <a:endParaRPr lang="el-GR" dirty="0"/>
          </a:p>
          <a:p>
            <a:pPr>
              <a:lnSpc>
                <a:spcPct val="90000"/>
              </a:lnSpc>
              <a:buSzPct val="95000"/>
              <a:buFont typeface="Wingdings" pitchFamily="2" charset="2"/>
              <a:buChar char="§"/>
            </a:pPr>
            <a:r>
              <a:rPr lang="el-GR" sz="2000" dirty="0">
                <a:latin typeface="Times New Roman" pitchFamily="18" charset="0"/>
              </a:rPr>
              <a:t>Οι μετοχές ανώνυμων εταιριών, οι ομολογίες και τα λοιπά χρεόγραφα καθώς τα μερίδια αμοιβαίων κεφαλαίων και οι συμμετοχές σε επιχειρήσεις που δεν έχουν την μορφή ανώνυμης εταιρείας αποτιμούνται στην  κατ΄ είδος χαμηλότερη τιμή μεταξύ της τιμής κτήσεως τους και της τρέχουσας τιμή τους.</a:t>
            </a:r>
          </a:p>
          <a:p>
            <a:pPr>
              <a:lnSpc>
                <a:spcPct val="90000"/>
              </a:lnSpc>
              <a:buSzPct val="95000"/>
              <a:buFont typeface="Wingdings" pitchFamily="2" charset="2"/>
              <a:buNone/>
            </a:pPr>
            <a:endParaRPr lang="el-GR" sz="2000" dirty="0">
              <a:latin typeface="Times New Roman" pitchFamily="18" charset="0"/>
            </a:endParaRPr>
          </a:p>
          <a:p>
            <a:pPr>
              <a:lnSpc>
                <a:spcPct val="90000"/>
              </a:lnSpc>
              <a:buSzPct val="95000"/>
              <a:buFont typeface="Wingdings" pitchFamily="2" charset="2"/>
              <a:buChar char="§"/>
            </a:pPr>
            <a:r>
              <a:rPr lang="el-GR" sz="2000" dirty="0">
                <a:latin typeface="Times New Roman" pitchFamily="18" charset="0"/>
              </a:rPr>
              <a:t>Τα χρεόγραφα τα οποία οι εισηγμένες στο Χρηματιστήριο Αξιών Αθηνών απέκτησαν με σκοπό τη μη διαρκεί κατοχή τους, βάσει του Ν.2992/2002 μπορούν να τα αποτιμούν στην τρέχουσα αξία τους με την προϋπόθεση ότι η μέθοδος αποτίμησης στην τρέχουσα τιμή θα ακολουθείται πάγια. Στην περίπτωση αυτή ( κέρδος ή ζημιά ) μεταφέρεται στα ίδια κεφάλαια σε ειδικούς λογαριασμούς αποθεματικών.</a:t>
            </a:r>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146434">
                                            <p:txEl>
                                              <p:pRg st="0" end="0"/>
                                            </p:txEl>
                                          </p:spTgt>
                                        </p:tgtEl>
                                        <p:attrNameLst>
                                          <p:attrName>style.visibility</p:attrName>
                                        </p:attrNameLst>
                                      </p:cBhvr>
                                      <p:to>
                                        <p:strVal val="visible"/>
                                      </p:to>
                                    </p:set>
                                    <p:anim to="" calcmode="lin" valueType="num">
                                      <p:cBhvr>
                                        <p:cTn id="7" dur="1" fill="hold"/>
                                        <p:tgtEl>
                                          <p:spTgt spid="146434">
                                            <p:txEl>
                                              <p:pRg st="0" end="0"/>
                                            </p:txEl>
                                          </p:spTgt>
                                        </p:tgtEl>
                                        <p:attrNameLst>
                                          <p:attrName/>
                                        </p:attrNameLst>
                                      </p:cBhvr>
                                    </p:anim>
                                  </p:childTnLst>
                                </p:cTn>
                              </p:par>
                            </p:childTnLst>
                          </p:cTn>
                        </p:par>
                        <p:par>
                          <p:cTn id="8" fill="hold">
                            <p:stCondLst>
                              <p:cond delay="0"/>
                            </p:stCondLst>
                            <p:childTnLst>
                              <p:par>
                                <p:cTn id="9" presetID="2" presetClass="entr" presetSubtype="4" fill="hold" nodeType="afterEffect">
                                  <p:stCondLst>
                                    <p:cond delay="0"/>
                                  </p:stCondLst>
                                  <p:childTnLst>
                                    <p:set>
                                      <p:cBhvr>
                                        <p:cTn id="10" dur="1" fill="hold">
                                          <p:stCondLst>
                                            <p:cond delay="0"/>
                                          </p:stCondLst>
                                        </p:cTn>
                                        <p:tgtEl>
                                          <p:spTgt spid="146434">
                                            <p:txEl>
                                              <p:pRg st="2" end="2"/>
                                            </p:txEl>
                                          </p:spTgt>
                                        </p:tgtEl>
                                        <p:attrNameLst>
                                          <p:attrName>style.visibility</p:attrName>
                                        </p:attrNameLst>
                                      </p:cBhvr>
                                      <p:to>
                                        <p:strVal val="visible"/>
                                      </p:to>
                                    </p:set>
                                    <p:anim calcmode="lin" valueType="num">
                                      <p:cBhvr additive="base">
                                        <p:cTn id="11" dur="2000" fill="hold"/>
                                        <p:tgtEl>
                                          <p:spTgt spid="146434">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46434">
                                            <p:txEl>
                                              <p:pRg st="2" end="2"/>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3000"/>
                                  </p:stCondLst>
                                  <p:childTnLst>
                                    <p:set>
                                      <p:cBhvr>
                                        <p:cTn id="15" dur="1" fill="hold">
                                          <p:stCondLst>
                                            <p:cond delay="0"/>
                                          </p:stCondLst>
                                        </p:cTn>
                                        <p:tgtEl>
                                          <p:spTgt spid="146434">
                                            <p:txEl>
                                              <p:pRg st="4" end="4"/>
                                            </p:txEl>
                                          </p:spTgt>
                                        </p:tgtEl>
                                        <p:attrNameLst>
                                          <p:attrName>style.visibility</p:attrName>
                                        </p:attrNameLst>
                                      </p:cBhvr>
                                      <p:to>
                                        <p:strVal val="visible"/>
                                      </p:to>
                                    </p:set>
                                    <p:anim calcmode="lin" valueType="num">
                                      <p:cBhvr additive="base">
                                        <p:cTn id="16" dur="2000" fill="hold"/>
                                        <p:tgtEl>
                                          <p:spTgt spid="146434">
                                            <p:txEl>
                                              <p:pRg st="4" end="4"/>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4643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r>
              <a:rPr lang="el-GR" b="1" dirty="0" smtClean="0"/>
              <a:t>ΤΙ ΕΠΗΡΕΑΖΕΙ ΜΙΑ ΑΠΟΦΑΣΗ</a:t>
            </a:r>
          </a:p>
        </p:txBody>
      </p:sp>
      <p:sp>
        <p:nvSpPr>
          <p:cNvPr id="13315" name="Rectangle 3"/>
          <p:cNvSpPr>
            <a:spLocks noGrp="1" noChangeArrowheads="1"/>
          </p:cNvSpPr>
          <p:nvPr>
            <p:ph type="body" idx="1"/>
          </p:nvPr>
        </p:nvSpPr>
        <p:spPr>
          <a:xfrm>
            <a:off x="0" y="1600200"/>
            <a:ext cx="9144000" cy="4997152"/>
          </a:xfrm>
        </p:spPr>
        <p:txBody>
          <a:bodyPr/>
          <a:lstStyle/>
          <a:p>
            <a:pPr eaLnBrk="1" hangingPunct="1">
              <a:buFontTx/>
              <a:buNone/>
            </a:pPr>
            <a:r>
              <a:rPr lang="el-GR" dirty="0" smtClean="0"/>
              <a:t>-</a:t>
            </a:r>
            <a:r>
              <a:rPr lang="el-GR" sz="3200" b="1" u="sng" dirty="0" smtClean="0">
                <a:solidFill>
                  <a:srgbClr val="FF0000"/>
                </a:solidFill>
              </a:rPr>
              <a:t>Μικροοικονομικούς παράγοντες:</a:t>
            </a:r>
          </a:p>
          <a:p>
            <a:pPr eaLnBrk="1" hangingPunct="1">
              <a:buFontTx/>
              <a:buNone/>
            </a:pPr>
            <a:r>
              <a:rPr lang="el-GR" sz="3200" b="1" dirty="0" smtClean="0"/>
              <a:t>(πελάτες, προμηθευτές, ζήτηση και προσφορά,</a:t>
            </a:r>
          </a:p>
          <a:p>
            <a:pPr eaLnBrk="1" hangingPunct="1">
              <a:buFontTx/>
              <a:buNone/>
            </a:pPr>
            <a:r>
              <a:rPr lang="el-GR" sz="3200" b="1" dirty="0" smtClean="0"/>
              <a:t>ύψος τιμών, ανθρώπινο εργασιακό δυναμικό).</a:t>
            </a:r>
          </a:p>
          <a:p>
            <a:pPr eaLnBrk="1" hangingPunct="1">
              <a:buFontTx/>
              <a:buNone/>
            </a:pPr>
            <a:r>
              <a:rPr lang="el-GR" sz="3200" b="1" dirty="0" smtClean="0"/>
              <a:t>-</a:t>
            </a:r>
            <a:r>
              <a:rPr lang="el-GR" sz="3200" b="1" u="sng" dirty="0" smtClean="0">
                <a:solidFill>
                  <a:srgbClr val="7030A0"/>
                </a:solidFill>
              </a:rPr>
              <a:t>Μακροοικονομικούς παράγοντες:</a:t>
            </a:r>
          </a:p>
          <a:p>
            <a:pPr eaLnBrk="1" hangingPunct="1">
              <a:buFontTx/>
              <a:buNone/>
            </a:pPr>
            <a:r>
              <a:rPr lang="el-GR" sz="3200" b="1" dirty="0" smtClean="0"/>
              <a:t>(νομοθεσία, φορολογία οικονομική πολιτική των χωρών που δραστηριοποιείται, Α.Ε.Π.).</a:t>
            </a:r>
          </a:p>
          <a:p>
            <a:pPr eaLnBrk="1" hangingPunct="1">
              <a:buFontTx/>
              <a:buNone/>
            </a:pPr>
            <a:endParaRPr lang="el-GR" dirty="0" smtClean="0"/>
          </a:p>
        </p:txBody>
      </p:sp>
    </p:spTree>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Grp="1" noChangeArrowheads="1"/>
          </p:cNvSpPr>
          <p:nvPr>
            <p:ph type="body" idx="1"/>
          </p:nvPr>
        </p:nvSpPr>
        <p:spPr>
          <a:xfrm>
            <a:off x="457200" y="620713"/>
            <a:ext cx="8229600" cy="5510212"/>
          </a:xfrm>
        </p:spPr>
        <p:txBody>
          <a:bodyPr>
            <a:normAutofit lnSpcReduction="10000"/>
          </a:bodyPr>
          <a:lstStyle/>
          <a:p>
            <a:pPr marL="609600" indent="-609600" algn="ctr">
              <a:lnSpc>
                <a:spcPct val="90000"/>
              </a:lnSpc>
              <a:buSzPct val="95000"/>
              <a:buFont typeface="Wingdings" pitchFamily="2" charset="2"/>
              <a:buChar char="§"/>
            </a:pPr>
            <a:r>
              <a:rPr lang="el-GR" sz="2400" b="1" dirty="0">
                <a:solidFill>
                  <a:schemeClr val="accent2">
                    <a:lumMod val="50000"/>
                  </a:schemeClr>
                </a:solidFill>
                <a:latin typeface="Times New Roman" pitchFamily="18" charset="0"/>
              </a:rPr>
              <a:t>ΜΕΘΟΔΟΙ ΠΡΟΣΔΙΟΡΙΣΜΟΥ ΤΙΜΗΣ ΚΤΗΣΕΩΣ ΤΩΝ ΣΥΜΜΕΤΟΧΩΝ ΚΑΙ ΧΡΕΟΓΡΑΦΩΝ </a:t>
            </a:r>
          </a:p>
          <a:p>
            <a:pPr marL="609600" indent="-609600" algn="ctr">
              <a:lnSpc>
                <a:spcPct val="90000"/>
              </a:lnSpc>
              <a:buFontTx/>
              <a:buNone/>
            </a:pPr>
            <a:endParaRPr lang="el-GR" sz="2400" dirty="0">
              <a:latin typeface="Times New Roman" pitchFamily="18" charset="0"/>
            </a:endParaRPr>
          </a:p>
          <a:p>
            <a:pPr marL="609600" indent="-609600">
              <a:lnSpc>
                <a:spcPct val="90000"/>
              </a:lnSpc>
              <a:buFontTx/>
              <a:buNone/>
            </a:pPr>
            <a:r>
              <a:rPr lang="el-GR" sz="2000" dirty="0">
                <a:latin typeface="Times New Roman" pitchFamily="18" charset="0"/>
              </a:rPr>
              <a:t>                   1)   Μέθοδος του μέσου σταθμικού κόστους</a:t>
            </a:r>
          </a:p>
          <a:p>
            <a:pPr marL="609600" indent="-609600">
              <a:lnSpc>
                <a:spcPct val="90000"/>
              </a:lnSpc>
              <a:buFontTx/>
              <a:buNone/>
            </a:pPr>
            <a:r>
              <a:rPr lang="el-GR" sz="2000" dirty="0">
                <a:latin typeface="Times New Roman" pitchFamily="18" charset="0"/>
              </a:rPr>
              <a:t>                   2)   Μέθοδος του κυκλοφοριακού μέσου όρου ή των      </a:t>
            </a:r>
          </a:p>
          <a:p>
            <a:pPr marL="609600" indent="-609600">
              <a:lnSpc>
                <a:spcPct val="90000"/>
              </a:lnSpc>
              <a:buFontTx/>
              <a:buNone/>
            </a:pPr>
            <a:r>
              <a:rPr lang="el-GR" sz="2000" dirty="0">
                <a:latin typeface="Times New Roman" pitchFamily="18" charset="0"/>
              </a:rPr>
              <a:t>                         διαδοχικών υπολοίπων</a:t>
            </a:r>
          </a:p>
          <a:p>
            <a:pPr marL="609600" indent="-609600">
              <a:lnSpc>
                <a:spcPct val="90000"/>
              </a:lnSpc>
              <a:buFontTx/>
              <a:buNone/>
            </a:pPr>
            <a:r>
              <a:rPr lang="el-GR" sz="2000" dirty="0">
                <a:latin typeface="Times New Roman" pitchFamily="18" charset="0"/>
              </a:rPr>
              <a:t>                   3)   Μέθοδος πρώτη εισαγωγή – πρώτη εξαγωγή ( </a:t>
            </a:r>
            <a:r>
              <a:rPr lang="en-US" sz="2000" dirty="0">
                <a:latin typeface="Times New Roman" pitchFamily="18" charset="0"/>
              </a:rPr>
              <a:t>FIFO)</a:t>
            </a:r>
          </a:p>
          <a:p>
            <a:pPr marL="609600" indent="-609600">
              <a:lnSpc>
                <a:spcPct val="90000"/>
              </a:lnSpc>
              <a:buFontTx/>
              <a:buNone/>
            </a:pPr>
            <a:r>
              <a:rPr lang="en-US" sz="2000" dirty="0">
                <a:latin typeface="Times New Roman" pitchFamily="18" charset="0"/>
              </a:rPr>
              <a:t>                   4)   </a:t>
            </a:r>
            <a:r>
              <a:rPr lang="el-GR" sz="2000" dirty="0">
                <a:latin typeface="Times New Roman" pitchFamily="18" charset="0"/>
              </a:rPr>
              <a:t>Μέθοδος τελευταία εισαγωγή – πρώτη εξαγωγή (</a:t>
            </a:r>
            <a:r>
              <a:rPr lang="en-US" sz="2000" dirty="0">
                <a:latin typeface="Times New Roman" pitchFamily="18" charset="0"/>
              </a:rPr>
              <a:t>LIFO)</a:t>
            </a:r>
            <a:endParaRPr lang="el-GR" sz="2000" dirty="0">
              <a:latin typeface="Times New Roman" pitchFamily="18" charset="0"/>
            </a:endParaRPr>
          </a:p>
          <a:p>
            <a:pPr marL="609600" indent="-609600">
              <a:lnSpc>
                <a:spcPct val="90000"/>
              </a:lnSpc>
              <a:buFontTx/>
              <a:buNone/>
            </a:pPr>
            <a:r>
              <a:rPr lang="el-GR" sz="2000" dirty="0">
                <a:latin typeface="Times New Roman" pitchFamily="18" charset="0"/>
              </a:rPr>
              <a:t>                   5)   Μέθοδος εξατομικευμένου κόστους</a:t>
            </a:r>
          </a:p>
          <a:p>
            <a:pPr marL="609600" indent="-609600">
              <a:lnSpc>
                <a:spcPct val="90000"/>
              </a:lnSpc>
              <a:buFontTx/>
              <a:buNone/>
            </a:pPr>
            <a:r>
              <a:rPr lang="el-GR" sz="2000" dirty="0">
                <a:latin typeface="Times New Roman" pitchFamily="18" charset="0"/>
              </a:rPr>
              <a:t>                   6)   Μέθοδος βασικού αποθέματος</a:t>
            </a:r>
          </a:p>
          <a:p>
            <a:pPr marL="609600" indent="-609600">
              <a:lnSpc>
                <a:spcPct val="90000"/>
              </a:lnSpc>
              <a:buFontTx/>
              <a:buNone/>
            </a:pPr>
            <a:r>
              <a:rPr lang="el-GR" sz="2000" dirty="0">
                <a:latin typeface="Times New Roman" pitchFamily="18" charset="0"/>
              </a:rPr>
              <a:t>                   7)   Μέθοδος του προτύπου κόστους</a:t>
            </a:r>
          </a:p>
          <a:p>
            <a:pPr marL="609600" indent="-609600">
              <a:lnSpc>
                <a:spcPct val="90000"/>
              </a:lnSpc>
              <a:buFontTx/>
              <a:buNone/>
            </a:pPr>
            <a:endParaRPr lang="el-GR" sz="2000" dirty="0">
              <a:latin typeface="Times New Roman" pitchFamily="18" charset="0"/>
            </a:endParaRPr>
          </a:p>
          <a:p>
            <a:pPr marL="609600" indent="-609600">
              <a:lnSpc>
                <a:spcPct val="90000"/>
              </a:lnSpc>
              <a:buFontTx/>
              <a:buNone/>
            </a:pPr>
            <a:endParaRPr lang="el-GR" sz="2000" dirty="0">
              <a:latin typeface="Times New Roman" pitchFamily="18" charset="0"/>
            </a:endParaRPr>
          </a:p>
          <a:p>
            <a:pPr marL="609600" indent="-609600">
              <a:lnSpc>
                <a:spcPct val="90000"/>
              </a:lnSpc>
              <a:buFontTx/>
              <a:buNone/>
            </a:pPr>
            <a:r>
              <a:rPr lang="el-GR" sz="2000" dirty="0">
                <a:latin typeface="Times New Roman" pitchFamily="18" charset="0"/>
              </a:rPr>
              <a:t>         Όταν μια επιχείρηση επιλέγει μέθοδο πρέπει να την εφαρμόζει πάγια από χρήση σε χρήση.</a:t>
            </a:r>
          </a:p>
          <a:p>
            <a:pPr marL="609600" indent="-609600">
              <a:lnSpc>
                <a:spcPct val="90000"/>
              </a:lnSpc>
              <a:buFontTx/>
              <a:buNone/>
            </a:pPr>
            <a:r>
              <a:rPr lang="el-GR" sz="2000" dirty="0">
                <a:latin typeface="Times New Roman" pitchFamily="18" charset="0"/>
              </a:rPr>
              <a:t>                  </a:t>
            </a:r>
          </a:p>
        </p:txBody>
      </p:sp>
      <p:sp>
        <p:nvSpPr>
          <p:cNvPr id="147459" name="Line 3"/>
          <p:cNvSpPr>
            <a:spLocks noChangeShapeType="1"/>
          </p:cNvSpPr>
          <p:nvPr/>
        </p:nvSpPr>
        <p:spPr bwMode="auto">
          <a:xfrm>
            <a:off x="468313" y="5300663"/>
            <a:ext cx="360362" cy="0"/>
          </a:xfrm>
          <a:prstGeom prst="line">
            <a:avLst/>
          </a:prstGeom>
          <a:noFill/>
          <a:ln w="9525">
            <a:solidFill>
              <a:schemeClr val="tx1"/>
            </a:solidFill>
            <a:round/>
            <a:headEnd/>
            <a:tailEnd type="triangle" w="med" len="med"/>
          </a:ln>
          <a:effectLst/>
        </p:spPr>
        <p:txBody>
          <a:bodyPr/>
          <a:lstStyle/>
          <a:p>
            <a:endParaRPr lang="el-GR" dirty="0"/>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458">
                                            <p:txEl>
                                              <p:pRg st="0" end="0"/>
                                            </p:txEl>
                                          </p:spTgt>
                                        </p:tgtEl>
                                        <p:attrNameLst>
                                          <p:attrName>style.visibility</p:attrName>
                                        </p:attrNameLst>
                                      </p:cBhvr>
                                      <p:to>
                                        <p:strVal val="visible"/>
                                      </p:to>
                                    </p:set>
                                    <p:animEffect transition="in" filter="fade">
                                      <p:cBhvr>
                                        <p:cTn id="7" dur="2000"/>
                                        <p:tgtEl>
                                          <p:spTgt spid="147458">
                                            <p:txEl>
                                              <p:pRg st="0" end="0"/>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47458">
                                            <p:txEl>
                                              <p:pRg st="2" end="2"/>
                                            </p:txEl>
                                          </p:spTgt>
                                        </p:tgtEl>
                                        <p:attrNameLst>
                                          <p:attrName>style.visibility</p:attrName>
                                        </p:attrNameLst>
                                      </p:cBhvr>
                                      <p:to>
                                        <p:strVal val="visible"/>
                                      </p:to>
                                    </p:set>
                                    <p:anim calcmode="lin" valueType="num">
                                      <p:cBhvr additive="base">
                                        <p:cTn id="11" dur="2000" fill="hold"/>
                                        <p:tgtEl>
                                          <p:spTgt spid="147458">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47458">
                                            <p:txEl>
                                              <p:pRg st="2" end="2"/>
                                            </p:txEl>
                                          </p:spTgt>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fill="hold" nodeType="afterEffect">
                                  <p:stCondLst>
                                    <p:cond delay="0"/>
                                  </p:stCondLst>
                                  <p:childTnLst>
                                    <p:set>
                                      <p:cBhvr>
                                        <p:cTn id="15" dur="1" fill="hold">
                                          <p:stCondLst>
                                            <p:cond delay="0"/>
                                          </p:stCondLst>
                                        </p:cTn>
                                        <p:tgtEl>
                                          <p:spTgt spid="147458">
                                            <p:txEl>
                                              <p:pRg st="3" end="3"/>
                                            </p:txEl>
                                          </p:spTgt>
                                        </p:tgtEl>
                                        <p:attrNameLst>
                                          <p:attrName>style.visibility</p:attrName>
                                        </p:attrNameLst>
                                      </p:cBhvr>
                                      <p:to>
                                        <p:strVal val="visible"/>
                                      </p:to>
                                    </p:set>
                                    <p:anim calcmode="lin" valueType="num">
                                      <p:cBhvr additive="base">
                                        <p:cTn id="16" dur="2000" fill="hold"/>
                                        <p:tgtEl>
                                          <p:spTgt spid="147458">
                                            <p:txEl>
                                              <p:pRg st="3" end="3"/>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47458">
                                            <p:txEl>
                                              <p:pRg st="3" end="3"/>
                                            </p:txEl>
                                          </p:spTgt>
                                        </p:tgtEl>
                                        <p:attrNameLst>
                                          <p:attrName>ppt_y</p:attrName>
                                        </p:attrNameLst>
                                      </p:cBhvr>
                                      <p:tavLst>
                                        <p:tav tm="0">
                                          <p:val>
                                            <p:strVal val="1+#ppt_h/2"/>
                                          </p:val>
                                        </p:tav>
                                        <p:tav tm="100000">
                                          <p:val>
                                            <p:strVal val="#ppt_y"/>
                                          </p:val>
                                        </p:tav>
                                      </p:tavLst>
                                    </p:anim>
                                  </p:childTnLst>
                                </p:cTn>
                              </p:par>
                            </p:childTnLst>
                          </p:cTn>
                        </p:par>
                        <p:par>
                          <p:cTn id="18" fill="hold">
                            <p:stCondLst>
                              <p:cond delay="6000"/>
                            </p:stCondLst>
                            <p:childTnLst>
                              <p:par>
                                <p:cTn id="19" presetID="2" presetClass="entr" presetSubtype="4" fill="hold" nodeType="afterEffect">
                                  <p:stCondLst>
                                    <p:cond delay="0"/>
                                  </p:stCondLst>
                                  <p:childTnLst>
                                    <p:set>
                                      <p:cBhvr>
                                        <p:cTn id="20" dur="1" fill="hold">
                                          <p:stCondLst>
                                            <p:cond delay="0"/>
                                          </p:stCondLst>
                                        </p:cTn>
                                        <p:tgtEl>
                                          <p:spTgt spid="147458">
                                            <p:txEl>
                                              <p:pRg st="4" end="4"/>
                                            </p:txEl>
                                          </p:spTgt>
                                        </p:tgtEl>
                                        <p:attrNameLst>
                                          <p:attrName>style.visibility</p:attrName>
                                        </p:attrNameLst>
                                      </p:cBhvr>
                                      <p:to>
                                        <p:strVal val="visible"/>
                                      </p:to>
                                    </p:set>
                                    <p:anim calcmode="lin" valueType="num">
                                      <p:cBhvr additive="base">
                                        <p:cTn id="21" dur="2000" fill="hold"/>
                                        <p:tgtEl>
                                          <p:spTgt spid="147458">
                                            <p:txEl>
                                              <p:pRg st="4" end="4"/>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47458">
                                            <p:txEl>
                                              <p:pRg st="4" end="4"/>
                                            </p:txEl>
                                          </p:spTgt>
                                        </p:tgtEl>
                                        <p:attrNameLst>
                                          <p:attrName>ppt_y</p:attrName>
                                        </p:attrNameLst>
                                      </p:cBhvr>
                                      <p:tavLst>
                                        <p:tav tm="0">
                                          <p:val>
                                            <p:strVal val="1+#ppt_h/2"/>
                                          </p:val>
                                        </p:tav>
                                        <p:tav tm="100000">
                                          <p:val>
                                            <p:strVal val="#ppt_y"/>
                                          </p:val>
                                        </p:tav>
                                      </p:tavLst>
                                    </p:anim>
                                  </p:childTnLst>
                                </p:cTn>
                              </p:par>
                            </p:childTnLst>
                          </p:cTn>
                        </p:par>
                        <p:par>
                          <p:cTn id="23" fill="hold">
                            <p:stCondLst>
                              <p:cond delay="8000"/>
                            </p:stCondLst>
                            <p:childTnLst>
                              <p:par>
                                <p:cTn id="24" presetID="2" presetClass="entr" presetSubtype="4" fill="hold" nodeType="afterEffect">
                                  <p:stCondLst>
                                    <p:cond delay="0"/>
                                  </p:stCondLst>
                                  <p:childTnLst>
                                    <p:set>
                                      <p:cBhvr>
                                        <p:cTn id="25" dur="1" fill="hold">
                                          <p:stCondLst>
                                            <p:cond delay="0"/>
                                          </p:stCondLst>
                                        </p:cTn>
                                        <p:tgtEl>
                                          <p:spTgt spid="147458">
                                            <p:txEl>
                                              <p:pRg st="5" end="5"/>
                                            </p:txEl>
                                          </p:spTgt>
                                        </p:tgtEl>
                                        <p:attrNameLst>
                                          <p:attrName>style.visibility</p:attrName>
                                        </p:attrNameLst>
                                      </p:cBhvr>
                                      <p:to>
                                        <p:strVal val="visible"/>
                                      </p:to>
                                    </p:set>
                                    <p:anim calcmode="lin" valueType="num">
                                      <p:cBhvr additive="base">
                                        <p:cTn id="26" dur="2000" fill="hold"/>
                                        <p:tgtEl>
                                          <p:spTgt spid="147458">
                                            <p:txEl>
                                              <p:pRg st="5" end="5"/>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147458">
                                            <p:txEl>
                                              <p:pRg st="5" end="5"/>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0000"/>
                            </p:stCondLst>
                            <p:childTnLst>
                              <p:par>
                                <p:cTn id="29" presetID="2" presetClass="entr" presetSubtype="4" fill="hold" nodeType="afterEffect">
                                  <p:stCondLst>
                                    <p:cond delay="0"/>
                                  </p:stCondLst>
                                  <p:childTnLst>
                                    <p:set>
                                      <p:cBhvr>
                                        <p:cTn id="30" dur="1" fill="hold">
                                          <p:stCondLst>
                                            <p:cond delay="0"/>
                                          </p:stCondLst>
                                        </p:cTn>
                                        <p:tgtEl>
                                          <p:spTgt spid="147458">
                                            <p:txEl>
                                              <p:pRg st="6" end="6"/>
                                            </p:txEl>
                                          </p:spTgt>
                                        </p:tgtEl>
                                        <p:attrNameLst>
                                          <p:attrName>style.visibility</p:attrName>
                                        </p:attrNameLst>
                                      </p:cBhvr>
                                      <p:to>
                                        <p:strVal val="visible"/>
                                      </p:to>
                                    </p:set>
                                    <p:anim calcmode="lin" valueType="num">
                                      <p:cBhvr additive="base">
                                        <p:cTn id="31" dur="2000" fill="hold"/>
                                        <p:tgtEl>
                                          <p:spTgt spid="147458">
                                            <p:txEl>
                                              <p:pRg st="6" end="6"/>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7458">
                                            <p:txEl>
                                              <p:pRg st="6" end="6"/>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2000"/>
                            </p:stCondLst>
                            <p:childTnLst>
                              <p:par>
                                <p:cTn id="34" presetID="2" presetClass="entr" presetSubtype="4" fill="hold" nodeType="afterEffect">
                                  <p:stCondLst>
                                    <p:cond delay="0"/>
                                  </p:stCondLst>
                                  <p:childTnLst>
                                    <p:set>
                                      <p:cBhvr>
                                        <p:cTn id="35" dur="1" fill="hold">
                                          <p:stCondLst>
                                            <p:cond delay="0"/>
                                          </p:stCondLst>
                                        </p:cTn>
                                        <p:tgtEl>
                                          <p:spTgt spid="147458">
                                            <p:txEl>
                                              <p:pRg st="7" end="7"/>
                                            </p:txEl>
                                          </p:spTgt>
                                        </p:tgtEl>
                                        <p:attrNameLst>
                                          <p:attrName>style.visibility</p:attrName>
                                        </p:attrNameLst>
                                      </p:cBhvr>
                                      <p:to>
                                        <p:strVal val="visible"/>
                                      </p:to>
                                    </p:set>
                                    <p:anim calcmode="lin" valueType="num">
                                      <p:cBhvr additive="base">
                                        <p:cTn id="36" dur="2000" fill="hold"/>
                                        <p:tgtEl>
                                          <p:spTgt spid="147458">
                                            <p:txEl>
                                              <p:pRg st="7" end="7"/>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147458">
                                            <p:txEl>
                                              <p:pRg st="7" end="7"/>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4000"/>
                            </p:stCondLst>
                            <p:childTnLst>
                              <p:par>
                                <p:cTn id="39" presetID="2" presetClass="entr" presetSubtype="4" fill="hold" nodeType="afterEffect">
                                  <p:stCondLst>
                                    <p:cond delay="0"/>
                                  </p:stCondLst>
                                  <p:childTnLst>
                                    <p:set>
                                      <p:cBhvr>
                                        <p:cTn id="40" dur="1" fill="hold">
                                          <p:stCondLst>
                                            <p:cond delay="0"/>
                                          </p:stCondLst>
                                        </p:cTn>
                                        <p:tgtEl>
                                          <p:spTgt spid="147458">
                                            <p:txEl>
                                              <p:pRg st="8" end="8"/>
                                            </p:txEl>
                                          </p:spTgt>
                                        </p:tgtEl>
                                        <p:attrNameLst>
                                          <p:attrName>style.visibility</p:attrName>
                                        </p:attrNameLst>
                                      </p:cBhvr>
                                      <p:to>
                                        <p:strVal val="visible"/>
                                      </p:to>
                                    </p:set>
                                    <p:anim calcmode="lin" valueType="num">
                                      <p:cBhvr additive="base">
                                        <p:cTn id="41" dur="2000" fill="hold"/>
                                        <p:tgtEl>
                                          <p:spTgt spid="147458">
                                            <p:txEl>
                                              <p:pRg st="8" end="8"/>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147458">
                                            <p:txEl>
                                              <p:pRg st="8" end="8"/>
                                            </p:txEl>
                                          </p:spTgt>
                                        </p:tgtEl>
                                        <p:attrNameLst>
                                          <p:attrName>ppt_y</p:attrName>
                                        </p:attrNameLst>
                                      </p:cBhvr>
                                      <p:tavLst>
                                        <p:tav tm="0">
                                          <p:val>
                                            <p:strVal val="1+#ppt_h/2"/>
                                          </p:val>
                                        </p:tav>
                                        <p:tav tm="100000">
                                          <p:val>
                                            <p:strVal val="#ppt_y"/>
                                          </p:val>
                                        </p:tav>
                                      </p:tavLst>
                                    </p:anim>
                                  </p:childTnLst>
                                </p:cTn>
                              </p:par>
                            </p:childTnLst>
                          </p:cTn>
                        </p:par>
                        <p:par>
                          <p:cTn id="43" fill="hold">
                            <p:stCondLst>
                              <p:cond delay="16000"/>
                            </p:stCondLst>
                            <p:childTnLst>
                              <p:par>
                                <p:cTn id="44" presetID="2" presetClass="entr" presetSubtype="4" fill="hold" nodeType="afterEffect">
                                  <p:stCondLst>
                                    <p:cond delay="0"/>
                                  </p:stCondLst>
                                  <p:childTnLst>
                                    <p:set>
                                      <p:cBhvr>
                                        <p:cTn id="45" dur="1" fill="hold">
                                          <p:stCondLst>
                                            <p:cond delay="0"/>
                                          </p:stCondLst>
                                        </p:cTn>
                                        <p:tgtEl>
                                          <p:spTgt spid="147458">
                                            <p:txEl>
                                              <p:pRg st="9" end="9"/>
                                            </p:txEl>
                                          </p:spTgt>
                                        </p:tgtEl>
                                        <p:attrNameLst>
                                          <p:attrName>style.visibility</p:attrName>
                                        </p:attrNameLst>
                                      </p:cBhvr>
                                      <p:to>
                                        <p:strVal val="visible"/>
                                      </p:to>
                                    </p:set>
                                    <p:anim calcmode="lin" valueType="num">
                                      <p:cBhvr additive="base">
                                        <p:cTn id="46" dur="2000" fill="hold"/>
                                        <p:tgtEl>
                                          <p:spTgt spid="147458">
                                            <p:txEl>
                                              <p:pRg st="9" end="9"/>
                                            </p:txEl>
                                          </p:spTgt>
                                        </p:tgtEl>
                                        <p:attrNameLst>
                                          <p:attrName>ppt_x</p:attrName>
                                        </p:attrNameLst>
                                      </p:cBhvr>
                                      <p:tavLst>
                                        <p:tav tm="0">
                                          <p:val>
                                            <p:strVal val="#ppt_x"/>
                                          </p:val>
                                        </p:tav>
                                        <p:tav tm="100000">
                                          <p:val>
                                            <p:strVal val="#ppt_x"/>
                                          </p:val>
                                        </p:tav>
                                      </p:tavLst>
                                    </p:anim>
                                    <p:anim calcmode="lin" valueType="num">
                                      <p:cBhvr additive="base">
                                        <p:cTn id="47" dur="2000" fill="hold"/>
                                        <p:tgtEl>
                                          <p:spTgt spid="147458">
                                            <p:txEl>
                                              <p:pRg st="9" end="9"/>
                                            </p:txEl>
                                          </p:spTgt>
                                        </p:tgtEl>
                                        <p:attrNameLst>
                                          <p:attrName>ppt_y</p:attrName>
                                        </p:attrNameLst>
                                      </p:cBhvr>
                                      <p:tavLst>
                                        <p:tav tm="0">
                                          <p:val>
                                            <p:strVal val="1+#ppt_h/2"/>
                                          </p:val>
                                        </p:tav>
                                        <p:tav tm="100000">
                                          <p:val>
                                            <p:strVal val="#ppt_y"/>
                                          </p:val>
                                        </p:tav>
                                      </p:tavLst>
                                    </p:anim>
                                  </p:childTnLst>
                                </p:cTn>
                              </p:par>
                            </p:childTnLst>
                          </p:cTn>
                        </p:par>
                        <p:par>
                          <p:cTn id="48" fill="hold">
                            <p:stCondLst>
                              <p:cond delay="18000"/>
                            </p:stCondLst>
                            <p:childTnLst>
                              <p:par>
                                <p:cTn id="49" presetID="18" presetClass="entr" presetSubtype="12" fill="hold" grpId="0" nodeType="afterEffect">
                                  <p:stCondLst>
                                    <p:cond delay="0"/>
                                  </p:stCondLst>
                                  <p:childTnLst>
                                    <p:set>
                                      <p:cBhvr>
                                        <p:cTn id="50" dur="1" fill="hold">
                                          <p:stCondLst>
                                            <p:cond delay="0"/>
                                          </p:stCondLst>
                                        </p:cTn>
                                        <p:tgtEl>
                                          <p:spTgt spid="147459"/>
                                        </p:tgtEl>
                                        <p:attrNameLst>
                                          <p:attrName>style.visibility</p:attrName>
                                        </p:attrNameLst>
                                      </p:cBhvr>
                                      <p:to>
                                        <p:strVal val="visible"/>
                                      </p:to>
                                    </p:set>
                                    <p:animEffect transition="in" filter="strips(downLeft)">
                                      <p:cBhvr>
                                        <p:cTn id="51" dur="2000"/>
                                        <p:tgtEl>
                                          <p:spTgt spid="147459"/>
                                        </p:tgtEl>
                                      </p:cBhvr>
                                    </p:animEffect>
                                  </p:childTnLst>
                                </p:cTn>
                              </p:par>
                            </p:childTnLst>
                          </p:cTn>
                        </p:par>
                        <p:par>
                          <p:cTn id="52" fill="hold">
                            <p:stCondLst>
                              <p:cond delay="20000"/>
                            </p:stCondLst>
                            <p:childTnLst>
                              <p:par>
                                <p:cTn id="53" presetID="2" presetClass="entr" presetSubtype="4" fill="hold" nodeType="afterEffect">
                                  <p:stCondLst>
                                    <p:cond delay="0"/>
                                  </p:stCondLst>
                                  <p:childTnLst>
                                    <p:set>
                                      <p:cBhvr>
                                        <p:cTn id="54" dur="1" fill="hold">
                                          <p:stCondLst>
                                            <p:cond delay="0"/>
                                          </p:stCondLst>
                                        </p:cTn>
                                        <p:tgtEl>
                                          <p:spTgt spid="147458">
                                            <p:txEl>
                                              <p:pRg st="12" end="12"/>
                                            </p:txEl>
                                          </p:spTgt>
                                        </p:tgtEl>
                                        <p:attrNameLst>
                                          <p:attrName>style.visibility</p:attrName>
                                        </p:attrNameLst>
                                      </p:cBhvr>
                                      <p:to>
                                        <p:strVal val="visible"/>
                                      </p:to>
                                    </p:set>
                                    <p:anim calcmode="lin" valueType="num">
                                      <p:cBhvr additive="base">
                                        <p:cTn id="55" dur="2000" fill="hold"/>
                                        <p:tgtEl>
                                          <p:spTgt spid="147458">
                                            <p:txEl>
                                              <p:pRg st="12" end="12"/>
                                            </p:txEl>
                                          </p:spTgt>
                                        </p:tgtEl>
                                        <p:attrNameLst>
                                          <p:attrName>ppt_x</p:attrName>
                                        </p:attrNameLst>
                                      </p:cBhvr>
                                      <p:tavLst>
                                        <p:tav tm="0">
                                          <p:val>
                                            <p:strVal val="#ppt_x"/>
                                          </p:val>
                                        </p:tav>
                                        <p:tav tm="100000">
                                          <p:val>
                                            <p:strVal val="#ppt_x"/>
                                          </p:val>
                                        </p:tav>
                                      </p:tavLst>
                                    </p:anim>
                                    <p:anim calcmode="lin" valueType="num">
                                      <p:cBhvr additive="base">
                                        <p:cTn id="56" dur="2000" fill="hold"/>
                                        <p:tgtEl>
                                          <p:spTgt spid="147458">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nimBg="1"/>
    </p:bldLst>
  </p:timing>
</p:sld>
</file>

<file path=ppt/slides/slide3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457200" y="476250"/>
            <a:ext cx="8229600" cy="6121400"/>
          </a:xfrm>
        </p:spPr>
        <p:txBody>
          <a:bodyPr/>
          <a:lstStyle/>
          <a:p>
            <a:r>
              <a:rPr lang="el-GR" sz="2000" b="1" dirty="0">
                <a:solidFill>
                  <a:schemeClr val="accent2">
                    <a:lumMod val="50000"/>
                  </a:schemeClr>
                </a:solidFill>
                <a:latin typeface="Times New Roman" pitchFamily="18" charset="0"/>
              </a:rPr>
              <a:t>ΤΡΕΧΟΥΣΑ ΤΙΜΗ:</a:t>
            </a:r>
          </a:p>
          <a:p>
            <a:pPr>
              <a:buFontTx/>
              <a:buNone/>
            </a:pPr>
            <a:r>
              <a:rPr lang="el-GR" sz="2000" dirty="0">
                <a:latin typeface="Times New Roman" pitchFamily="18" charset="0"/>
              </a:rPr>
              <a:t>      1)  Για τους εισηγμένους στο Χρηματιστήριο τίτλους, είναι ο μέσος όρος              της χρηματιστηριακής τιμής τους κατά τον τελευταίο μήνα της χρήσεως </a:t>
            </a:r>
          </a:p>
          <a:p>
            <a:pPr>
              <a:buFontTx/>
              <a:buNone/>
            </a:pPr>
            <a:r>
              <a:rPr lang="el-GR" sz="2000" dirty="0">
                <a:latin typeface="Times New Roman" pitchFamily="18" charset="0"/>
              </a:rPr>
              <a:t>      2)  Για τα μερίδια των αμοιβαίων κεφαλαίων, είναι ο μέσος όρος της             καθαρής τιμής τους κατά τον τελευταίο μήνα της χρήσεως .</a:t>
            </a:r>
          </a:p>
          <a:p>
            <a:pPr>
              <a:buFontTx/>
              <a:buNone/>
            </a:pPr>
            <a:r>
              <a:rPr lang="el-GR" sz="2000" dirty="0">
                <a:latin typeface="Times New Roman" pitchFamily="18" charset="0"/>
              </a:rPr>
              <a:t>      3)  Για τις μετοχές ανώνυμων εταιριών που δεν είναι εισηγμένες στο Χρηματιστήριο, τις συμμετοχές σε άλλες ( πλην ανώνυμων εταιρειών) επιχειρήσεις και τους τίτλους με χαρακτήρα ακινητοποιήσεων των άλλων αυτών επιχειρήσεων, είναι η εσωτερική λογιστική αξία των μετοχών ή των συμμετοχών ή των τίτλων των επιχειρήσεων αυτών, όπως προκύπτει από το νόμιμα συνταγμένο τελευταίο ισολογισμό τους.</a:t>
            </a:r>
          </a:p>
          <a:p>
            <a:pPr>
              <a:buFontTx/>
              <a:buNone/>
            </a:pPr>
            <a:r>
              <a:rPr lang="el-GR" sz="2000" dirty="0">
                <a:latin typeface="Times New Roman" pitchFamily="18" charset="0"/>
              </a:rPr>
              <a:t>      4)  Τα κάθε φύσεως χρεόγραφα και τίτλοι, που έχουν προθεσμιακή κατάθεση αλλά δεν είναι εισηγμένα στο Χ.Α.Α, αποτιμούνται στην κατ ΄είδος παρούσα αξία τους κατά την ημέρα κλεισίματος του ισολογισμού, η οποία προσδιορίζεται με βάση το ετήσιο επιτόκιο του κάθε χρεογράφου ή τίτλου. </a:t>
            </a:r>
          </a:p>
          <a:p>
            <a:pPr>
              <a:buFontTx/>
              <a:buNone/>
            </a:pPr>
            <a:r>
              <a:rPr lang="el-GR" sz="2000" dirty="0">
                <a:latin typeface="Times New Roman" pitchFamily="18" charset="0"/>
              </a:rPr>
              <a:t>   </a:t>
            </a:r>
            <a:r>
              <a:rPr lang="el-GR" sz="1800" dirty="0">
                <a:latin typeface="Times New Roman" pitchFamily="18" charset="0"/>
              </a:rPr>
              <a:t>εσωτερική λογιστική αξία  =   </a:t>
            </a:r>
            <a:r>
              <a:rPr lang="el-GR" sz="2400" baseline="30000" dirty="0">
                <a:latin typeface="Times New Roman" pitchFamily="18" charset="0"/>
              </a:rPr>
              <a:t> </a:t>
            </a:r>
            <a:endParaRPr lang="el-GR" sz="2400" dirty="0">
              <a:latin typeface="Times New Roman" pitchFamily="18" charset="0"/>
            </a:endParaRPr>
          </a:p>
          <a:p>
            <a:pPr>
              <a:buFontTx/>
              <a:buNone/>
            </a:pPr>
            <a:r>
              <a:rPr lang="el-GR" sz="2000" dirty="0">
                <a:latin typeface="Times New Roman" pitchFamily="18" charset="0"/>
              </a:rPr>
              <a:t> </a:t>
            </a:r>
          </a:p>
        </p:txBody>
      </p:sp>
      <p:sp>
        <p:nvSpPr>
          <p:cNvPr id="148483" name="Oval 3"/>
          <p:cNvSpPr>
            <a:spLocks noChangeArrowheads="1"/>
          </p:cNvSpPr>
          <p:nvPr/>
        </p:nvSpPr>
        <p:spPr bwMode="auto">
          <a:xfrm>
            <a:off x="3779838" y="3141663"/>
            <a:ext cx="2951162" cy="360362"/>
          </a:xfrm>
          <a:prstGeom prst="ellipse">
            <a:avLst/>
          </a:prstGeom>
          <a:noFill/>
          <a:ln w="28575">
            <a:solidFill>
              <a:srgbClr val="FF0000"/>
            </a:solidFill>
            <a:round/>
            <a:headEnd/>
            <a:tailEnd/>
          </a:ln>
          <a:effectLst/>
        </p:spPr>
        <p:txBody>
          <a:bodyPr wrap="none" anchor="ctr"/>
          <a:lstStyle/>
          <a:p>
            <a:endParaRPr lang="el-GR" dirty="0"/>
          </a:p>
        </p:txBody>
      </p:sp>
      <p:sp>
        <p:nvSpPr>
          <p:cNvPr id="148484" name="Line 4"/>
          <p:cNvSpPr>
            <a:spLocks noChangeShapeType="1"/>
          </p:cNvSpPr>
          <p:nvPr/>
        </p:nvSpPr>
        <p:spPr bwMode="auto">
          <a:xfrm flipH="1">
            <a:off x="2268538" y="3500438"/>
            <a:ext cx="2447925" cy="2233612"/>
          </a:xfrm>
          <a:prstGeom prst="line">
            <a:avLst/>
          </a:prstGeom>
          <a:noFill/>
          <a:ln w="28575">
            <a:solidFill>
              <a:srgbClr val="FF0000"/>
            </a:solidFill>
            <a:round/>
            <a:headEnd/>
            <a:tailEnd type="triangle" w="med" len="med"/>
          </a:ln>
          <a:effectLst/>
        </p:spPr>
        <p:txBody>
          <a:bodyPr/>
          <a:lstStyle/>
          <a:p>
            <a:endParaRPr lang="el-GR" dirty="0"/>
          </a:p>
        </p:txBody>
      </p:sp>
      <p:sp>
        <p:nvSpPr>
          <p:cNvPr id="148485" name="Line 5"/>
          <p:cNvSpPr>
            <a:spLocks noChangeShapeType="1"/>
          </p:cNvSpPr>
          <p:nvPr/>
        </p:nvSpPr>
        <p:spPr bwMode="auto">
          <a:xfrm>
            <a:off x="3492500" y="5949950"/>
            <a:ext cx="5472113" cy="0"/>
          </a:xfrm>
          <a:prstGeom prst="line">
            <a:avLst/>
          </a:prstGeom>
          <a:noFill/>
          <a:ln w="9525">
            <a:solidFill>
              <a:schemeClr val="tx1"/>
            </a:solidFill>
            <a:round/>
            <a:headEnd/>
            <a:tailEnd/>
          </a:ln>
          <a:effectLst/>
        </p:spPr>
        <p:txBody>
          <a:bodyPr/>
          <a:lstStyle/>
          <a:p>
            <a:endParaRPr lang="el-GR" dirty="0"/>
          </a:p>
        </p:txBody>
      </p:sp>
      <p:sp>
        <p:nvSpPr>
          <p:cNvPr id="148486" name="Text Box 6"/>
          <p:cNvSpPr txBox="1">
            <a:spLocks noChangeArrowheads="1"/>
          </p:cNvSpPr>
          <p:nvPr/>
        </p:nvSpPr>
        <p:spPr bwMode="auto">
          <a:xfrm>
            <a:off x="3492500" y="5661025"/>
            <a:ext cx="5651500" cy="1069975"/>
          </a:xfrm>
          <a:prstGeom prst="rect">
            <a:avLst/>
          </a:prstGeom>
          <a:noFill/>
          <a:ln w="9525">
            <a:noFill/>
            <a:miter lim="800000"/>
            <a:headEnd/>
            <a:tailEnd/>
          </a:ln>
          <a:effectLst/>
        </p:spPr>
        <p:txBody>
          <a:bodyPr>
            <a:spAutoFit/>
          </a:bodyPr>
          <a:lstStyle/>
          <a:p>
            <a:pPr>
              <a:spcBef>
                <a:spcPct val="50000"/>
              </a:spcBef>
            </a:pPr>
            <a:r>
              <a:rPr lang="el-GR" sz="1600" dirty="0">
                <a:latin typeface="Verdana" pitchFamily="34" charset="0"/>
              </a:rPr>
              <a:t>Σύνολο ιδίων κεφαλαίων ( ή Λογιστική καθαρή θέση)</a:t>
            </a:r>
          </a:p>
          <a:p>
            <a:pPr>
              <a:spcBef>
                <a:spcPct val="50000"/>
              </a:spcBef>
            </a:pPr>
            <a:r>
              <a:rPr lang="el-GR" sz="1600" dirty="0">
                <a:latin typeface="Verdana" pitchFamily="34" charset="0"/>
              </a:rPr>
              <a:t>         Αριθμός συνόλου μετοχών ή μεριδίων</a:t>
            </a:r>
          </a:p>
          <a:p>
            <a:pPr>
              <a:spcBef>
                <a:spcPct val="50000"/>
              </a:spcBef>
            </a:pPr>
            <a:r>
              <a:rPr lang="el-GR" sz="1600" dirty="0">
                <a:latin typeface="Verdana" pitchFamily="34" charset="0"/>
              </a:rPr>
              <a:t>           </a:t>
            </a:r>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8482">
                                            <p:txEl>
                                              <p:pRg st="0" end="0"/>
                                            </p:txEl>
                                          </p:spTgt>
                                        </p:tgtEl>
                                        <p:attrNameLst>
                                          <p:attrName>style.visibility</p:attrName>
                                        </p:attrNameLst>
                                      </p:cBhvr>
                                      <p:to>
                                        <p:strVal val="visible"/>
                                      </p:to>
                                    </p:set>
                                    <p:animEffect transition="in" filter="fade">
                                      <p:cBhvr>
                                        <p:cTn id="7" dur="2000"/>
                                        <p:tgtEl>
                                          <p:spTgt spid="148482">
                                            <p:txEl>
                                              <p:pRg st="0" end="0"/>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48482">
                                            <p:txEl>
                                              <p:pRg st="1" end="1"/>
                                            </p:txEl>
                                          </p:spTgt>
                                        </p:tgtEl>
                                        <p:attrNameLst>
                                          <p:attrName>style.visibility</p:attrName>
                                        </p:attrNameLst>
                                      </p:cBhvr>
                                      <p:to>
                                        <p:strVal val="visible"/>
                                      </p:to>
                                    </p:set>
                                    <p:anim calcmode="lin" valueType="num">
                                      <p:cBhvr additive="base">
                                        <p:cTn id="11" dur="2000" fill="hold"/>
                                        <p:tgtEl>
                                          <p:spTgt spid="148482">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48482">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fill="hold" nodeType="afterEffect">
                                  <p:stCondLst>
                                    <p:cond delay="1500"/>
                                  </p:stCondLst>
                                  <p:childTnLst>
                                    <p:set>
                                      <p:cBhvr>
                                        <p:cTn id="15" dur="1" fill="hold">
                                          <p:stCondLst>
                                            <p:cond delay="0"/>
                                          </p:stCondLst>
                                        </p:cTn>
                                        <p:tgtEl>
                                          <p:spTgt spid="148482">
                                            <p:txEl>
                                              <p:pRg st="2" end="2"/>
                                            </p:txEl>
                                          </p:spTgt>
                                        </p:tgtEl>
                                        <p:attrNameLst>
                                          <p:attrName>style.visibility</p:attrName>
                                        </p:attrNameLst>
                                      </p:cBhvr>
                                      <p:to>
                                        <p:strVal val="visible"/>
                                      </p:to>
                                    </p:set>
                                    <p:anim calcmode="lin" valueType="num">
                                      <p:cBhvr additive="base">
                                        <p:cTn id="16" dur="2000" fill="hold"/>
                                        <p:tgtEl>
                                          <p:spTgt spid="148482">
                                            <p:txEl>
                                              <p:pRg st="2" end="2"/>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48482">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7500"/>
                            </p:stCondLst>
                            <p:childTnLst>
                              <p:par>
                                <p:cTn id="19" presetID="2" presetClass="entr" presetSubtype="4" fill="hold" nodeType="afterEffect">
                                  <p:stCondLst>
                                    <p:cond delay="2000"/>
                                  </p:stCondLst>
                                  <p:childTnLst>
                                    <p:set>
                                      <p:cBhvr>
                                        <p:cTn id="20" dur="1" fill="hold">
                                          <p:stCondLst>
                                            <p:cond delay="0"/>
                                          </p:stCondLst>
                                        </p:cTn>
                                        <p:tgtEl>
                                          <p:spTgt spid="148482">
                                            <p:txEl>
                                              <p:pRg st="3" end="3"/>
                                            </p:txEl>
                                          </p:spTgt>
                                        </p:tgtEl>
                                        <p:attrNameLst>
                                          <p:attrName>style.visibility</p:attrName>
                                        </p:attrNameLst>
                                      </p:cBhvr>
                                      <p:to>
                                        <p:strVal val="visible"/>
                                      </p:to>
                                    </p:set>
                                    <p:anim calcmode="lin" valueType="num">
                                      <p:cBhvr additive="base">
                                        <p:cTn id="21" dur="2000" fill="hold"/>
                                        <p:tgtEl>
                                          <p:spTgt spid="148482">
                                            <p:txEl>
                                              <p:pRg st="3" end="3"/>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48482">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1500"/>
                            </p:stCondLst>
                            <p:childTnLst>
                              <p:par>
                                <p:cTn id="24" presetID="18" presetClass="entr" presetSubtype="12" fill="hold" grpId="0" nodeType="afterEffect">
                                  <p:stCondLst>
                                    <p:cond delay="0"/>
                                  </p:stCondLst>
                                  <p:childTnLst>
                                    <p:set>
                                      <p:cBhvr>
                                        <p:cTn id="25" dur="1" fill="hold">
                                          <p:stCondLst>
                                            <p:cond delay="0"/>
                                          </p:stCondLst>
                                        </p:cTn>
                                        <p:tgtEl>
                                          <p:spTgt spid="148483"/>
                                        </p:tgtEl>
                                        <p:attrNameLst>
                                          <p:attrName>style.visibility</p:attrName>
                                        </p:attrNameLst>
                                      </p:cBhvr>
                                      <p:to>
                                        <p:strVal val="visible"/>
                                      </p:to>
                                    </p:set>
                                    <p:animEffect transition="in" filter="strips(downLeft)">
                                      <p:cBhvr>
                                        <p:cTn id="26" dur="2000"/>
                                        <p:tgtEl>
                                          <p:spTgt spid="148483"/>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48484"/>
                                        </p:tgtEl>
                                        <p:attrNameLst>
                                          <p:attrName>style.visibility</p:attrName>
                                        </p:attrNameLst>
                                      </p:cBhvr>
                                      <p:to>
                                        <p:strVal val="visible"/>
                                      </p:to>
                                    </p:set>
                                    <p:animEffect transition="in" filter="strips(downLeft)">
                                      <p:cBhvr>
                                        <p:cTn id="29" dur="2000"/>
                                        <p:tgtEl>
                                          <p:spTgt spid="148484"/>
                                        </p:tgtEl>
                                      </p:cBhvr>
                                    </p:animEffect>
                                  </p:childTnLst>
                                </p:cTn>
                              </p:par>
                            </p:childTnLst>
                          </p:cTn>
                        </p:par>
                        <p:par>
                          <p:cTn id="30" fill="hold">
                            <p:stCondLst>
                              <p:cond delay="13500"/>
                            </p:stCondLst>
                            <p:childTnLst>
                              <p:par>
                                <p:cTn id="31" presetID="10" presetClass="entr" presetSubtype="0" fill="hold" nodeType="afterEffect">
                                  <p:stCondLst>
                                    <p:cond delay="0"/>
                                  </p:stCondLst>
                                  <p:childTnLst>
                                    <p:set>
                                      <p:cBhvr>
                                        <p:cTn id="32" dur="1" fill="hold">
                                          <p:stCondLst>
                                            <p:cond delay="0"/>
                                          </p:stCondLst>
                                        </p:cTn>
                                        <p:tgtEl>
                                          <p:spTgt spid="148482">
                                            <p:txEl>
                                              <p:pRg st="5" end="5"/>
                                            </p:txEl>
                                          </p:spTgt>
                                        </p:tgtEl>
                                        <p:attrNameLst>
                                          <p:attrName>style.visibility</p:attrName>
                                        </p:attrNameLst>
                                      </p:cBhvr>
                                      <p:to>
                                        <p:strVal val="visible"/>
                                      </p:to>
                                    </p:set>
                                    <p:animEffect transition="in" filter="fade">
                                      <p:cBhvr>
                                        <p:cTn id="33" dur="2000"/>
                                        <p:tgtEl>
                                          <p:spTgt spid="148482">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48482">
                                            <p:txEl>
                                              <p:pRg st="6" end="6"/>
                                            </p:txEl>
                                          </p:spTgt>
                                        </p:tgtEl>
                                        <p:attrNameLst>
                                          <p:attrName>style.visibility</p:attrName>
                                        </p:attrNameLst>
                                      </p:cBhvr>
                                      <p:to>
                                        <p:strVal val="visible"/>
                                      </p:to>
                                    </p:set>
                                    <p:animEffect transition="in" filter="fade">
                                      <p:cBhvr>
                                        <p:cTn id="36" dur="2000"/>
                                        <p:tgtEl>
                                          <p:spTgt spid="148482">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48486">
                                            <p:txEl>
                                              <p:pRg st="0" end="0"/>
                                            </p:txEl>
                                          </p:spTgt>
                                        </p:tgtEl>
                                        <p:attrNameLst>
                                          <p:attrName>style.visibility</p:attrName>
                                        </p:attrNameLst>
                                      </p:cBhvr>
                                      <p:to>
                                        <p:strVal val="visible"/>
                                      </p:to>
                                    </p:set>
                                    <p:animEffect transition="in" filter="fade">
                                      <p:cBhvr>
                                        <p:cTn id="39" dur="2000"/>
                                        <p:tgtEl>
                                          <p:spTgt spid="148486">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48486">
                                            <p:txEl>
                                              <p:pRg st="1" end="1"/>
                                            </p:txEl>
                                          </p:spTgt>
                                        </p:tgtEl>
                                        <p:attrNameLst>
                                          <p:attrName>style.visibility</p:attrName>
                                        </p:attrNameLst>
                                      </p:cBhvr>
                                      <p:to>
                                        <p:strVal val="visible"/>
                                      </p:to>
                                    </p:set>
                                    <p:animEffect transition="in" filter="fade">
                                      <p:cBhvr>
                                        <p:cTn id="42" dur="2000"/>
                                        <p:tgtEl>
                                          <p:spTgt spid="148486">
                                            <p:txEl>
                                              <p:pRg st="1" end="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8485"/>
                                        </p:tgtEl>
                                        <p:attrNameLst>
                                          <p:attrName>style.visibility</p:attrName>
                                        </p:attrNameLst>
                                      </p:cBhvr>
                                      <p:to>
                                        <p:strVal val="visible"/>
                                      </p:to>
                                    </p:set>
                                    <p:animEffect transition="in" filter="fade">
                                      <p:cBhvr>
                                        <p:cTn id="45" dur="2000"/>
                                        <p:tgtEl>
                                          <p:spTgt spid="148485"/>
                                        </p:tgtEl>
                                      </p:cBhvr>
                                    </p:animEffect>
                                  </p:childTnLst>
                                </p:cTn>
                              </p:par>
                            </p:childTnLst>
                          </p:cTn>
                        </p:par>
                        <p:par>
                          <p:cTn id="46" fill="hold">
                            <p:stCondLst>
                              <p:cond delay="15500"/>
                            </p:stCondLst>
                            <p:childTnLst>
                              <p:par>
                                <p:cTn id="47" presetID="2" presetClass="entr" presetSubtype="4" fill="hold" nodeType="afterEffect">
                                  <p:stCondLst>
                                    <p:cond delay="5000"/>
                                  </p:stCondLst>
                                  <p:childTnLst>
                                    <p:set>
                                      <p:cBhvr>
                                        <p:cTn id="48" dur="1" fill="hold">
                                          <p:stCondLst>
                                            <p:cond delay="0"/>
                                          </p:stCondLst>
                                        </p:cTn>
                                        <p:tgtEl>
                                          <p:spTgt spid="148482">
                                            <p:txEl>
                                              <p:pRg st="4" end="4"/>
                                            </p:txEl>
                                          </p:spTgt>
                                        </p:tgtEl>
                                        <p:attrNameLst>
                                          <p:attrName>style.visibility</p:attrName>
                                        </p:attrNameLst>
                                      </p:cBhvr>
                                      <p:to>
                                        <p:strVal val="visible"/>
                                      </p:to>
                                    </p:set>
                                    <p:anim calcmode="lin" valueType="num">
                                      <p:cBhvr additive="base">
                                        <p:cTn id="49" dur="2000" fill="hold"/>
                                        <p:tgtEl>
                                          <p:spTgt spid="148482">
                                            <p:txEl>
                                              <p:pRg st="4" end="4"/>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14848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animBg="1"/>
      <p:bldP spid="148484" grpId="0" animBg="1"/>
      <p:bldP spid="148485" grpId="0" animBg="1"/>
    </p:bldLst>
  </p:timing>
</p:sld>
</file>

<file path=ppt/slides/slide3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Rectangle 2"/>
          <p:cNvSpPr>
            <a:spLocks noGrp="1" noChangeArrowheads="1"/>
          </p:cNvSpPr>
          <p:nvPr>
            <p:ph type="body" idx="1"/>
          </p:nvPr>
        </p:nvSpPr>
        <p:spPr>
          <a:xfrm>
            <a:off x="457200" y="404813"/>
            <a:ext cx="8229600" cy="5726112"/>
          </a:xfrm>
        </p:spPr>
        <p:txBody>
          <a:bodyPr/>
          <a:lstStyle/>
          <a:p>
            <a:pPr>
              <a:lnSpc>
                <a:spcPct val="90000"/>
              </a:lnSpc>
              <a:buSzPct val="95000"/>
              <a:buFont typeface="Wingdings" pitchFamily="2" charset="2"/>
              <a:buNone/>
            </a:pPr>
            <a:r>
              <a:rPr lang="el-GR" sz="2000" dirty="0">
                <a:latin typeface="Times New Roman" pitchFamily="18" charset="0"/>
              </a:rPr>
              <a:t>5)  	Όταν η τρέχουσα τιμή είναι χαμηλότερη της τιμής κτήσεως, η διαφορά χρεώνεται στο λογαριασμό 68.01 </a:t>
            </a:r>
            <a:r>
              <a:rPr lang="el-GR" sz="2000" dirty="0">
                <a:latin typeface="Times New Roman" pitchFamily="18" charset="0"/>
                <a:cs typeface="Times New Roman" pitchFamily="18" charset="0"/>
              </a:rPr>
              <a:t>‹‹</a:t>
            </a:r>
            <a:r>
              <a:rPr lang="el-GR" sz="2000" dirty="0">
                <a:latin typeface="Times New Roman" pitchFamily="18" charset="0"/>
              </a:rPr>
              <a:t> Προβλέψεις για υποτιμήσεις συμμετοχών και χρεογράφων </a:t>
            </a:r>
            <a:r>
              <a:rPr lang="el-GR" sz="2000" dirty="0">
                <a:latin typeface="Times New Roman" pitchFamily="18" charset="0"/>
                <a:cs typeface="Times New Roman" pitchFamily="18" charset="0"/>
              </a:rPr>
              <a:t>››</a:t>
            </a:r>
            <a:r>
              <a:rPr lang="el-GR" sz="2000" dirty="0">
                <a:latin typeface="Times New Roman" pitchFamily="18" charset="0"/>
              </a:rPr>
              <a:t> με πίστωση αντίστοιχων αντίθετων λογαριασμών προβλέψεων κατά κατηγορία τίτλων που δημιουργούνται στους λογαριασμούς 18.00.99, 18.01.99 και 34.99 του Ε.Γ.Λ.Σ.</a:t>
            </a:r>
          </a:p>
          <a:p>
            <a:pPr>
              <a:lnSpc>
                <a:spcPct val="90000"/>
              </a:lnSpc>
              <a:buSzPct val="95000"/>
              <a:buFont typeface="Wingdings" pitchFamily="2" charset="2"/>
              <a:buNone/>
            </a:pPr>
            <a:endParaRPr lang="el-GR" sz="2000" dirty="0">
              <a:latin typeface="Times New Roman" pitchFamily="18" charset="0"/>
            </a:endParaRPr>
          </a:p>
          <a:p>
            <a:pPr>
              <a:lnSpc>
                <a:spcPct val="90000"/>
              </a:lnSpc>
              <a:buSzPct val="95000"/>
              <a:buFont typeface="Wingdings" pitchFamily="2" charset="2"/>
              <a:buNone/>
            </a:pPr>
            <a:endParaRPr lang="el-GR" sz="2000" dirty="0">
              <a:latin typeface="Times New Roman" pitchFamily="18" charset="0"/>
            </a:endParaRPr>
          </a:p>
          <a:p>
            <a:pPr>
              <a:lnSpc>
                <a:spcPct val="90000"/>
              </a:lnSpc>
              <a:buSzPct val="95000"/>
              <a:buFont typeface="Wingdings" pitchFamily="2" charset="2"/>
              <a:buChar char="§"/>
            </a:pPr>
            <a:r>
              <a:rPr lang="el-GR" sz="2000" dirty="0">
                <a:latin typeface="Times New Roman" pitchFamily="18" charset="0"/>
              </a:rPr>
              <a:t>Όταν οι οικονομικές καταστάσεις έχουν ελεγχθεί από Ορκωτό Ελεγκτή Λογιστή και στο πιστοποιητικό του αναγράφονται παρατηρήσεις οι οποίες μειώνουν (ή αυξάνουν) την καθαρή θέση της επιχείρησης, το σύνολο των ιδίων κεφαλαίων της επιχείρησης αναμορφώνεται με τα ποσά των παρατηρήσεων του Ορκωτού Ελεγκτή Λογιστή. </a:t>
            </a:r>
          </a:p>
          <a:p>
            <a:pPr>
              <a:lnSpc>
                <a:spcPct val="90000"/>
              </a:lnSpc>
              <a:buSzPct val="95000"/>
              <a:buFont typeface="Wingdings" pitchFamily="2" charset="2"/>
              <a:buChar char="§"/>
            </a:pPr>
            <a:endParaRPr lang="el-GR" sz="2000" dirty="0">
              <a:latin typeface="Times New Roman" pitchFamily="18" charset="0"/>
            </a:endParaRPr>
          </a:p>
          <a:p>
            <a:pPr>
              <a:lnSpc>
                <a:spcPct val="90000"/>
              </a:lnSpc>
              <a:buSzPct val="95000"/>
              <a:buFont typeface="Wingdings" pitchFamily="2" charset="2"/>
              <a:buChar char="§"/>
            </a:pPr>
            <a:r>
              <a:rPr lang="el-GR" sz="2000" dirty="0">
                <a:latin typeface="Times New Roman" pitchFamily="18" charset="0"/>
              </a:rPr>
              <a:t>Κατά τον επανυπολογισμό των προβλέψεων, που γίνονται στο τέλος κάθε επόμενης χρήσεως, αναπροσαρμόζονται τα ποσά των προβλέψεων με βάση τα δεδομένα της νέας χρήσεως, είτε με χρέωση των υπολογαριασμών του λογαριασμού 68 ( σχηματισμός συμπληρωματικής πρόβλεψης) είτε με πίστωση των υπολογαριασμών του λογαριασμού 84.00 </a:t>
            </a:r>
            <a:r>
              <a:rPr lang="el-GR" sz="2000" dirty="0">
                <a:latin typeface="Times New Roman" pitchFamily="18" charset="0"/>
                <a:cs typeface="Times New Roman" pitchFamily="18" charset="0"/>
              </a:rPr>
              <a:t>‹‹</a:t>
            </a:r>
            <a:r>
              <a:rPr lang="el-GR" sz="2000" dirty="0">
                <a:latin typeface="Times New Roman" pitchFamily="18" charset="0"/>
              </a:rPr>
              <a:t> Έσοδα από αχρησιμοποίητες προβλέψεις προηγούμενων χρήσεων </a:t>
            </a:r>
            <a:r>
              <a:rPr lang="el-GR" sz="2000" dirty="0">
                <a:latin typeface="Times New Roman" pitchFamily="18" charset="0"/>
                <a:cs typeface="Times New Roman" pitchFamily="18" charset="0"/>
              </a:rPr>
              <a:t>››</a:t>
            </a:r>
            <a:r>
              <a:rPr lang="el-GR" sz="2000" dirty="0">
                <a:latin typeface="Times New Roman" pitchFamily="18" charset="0"/>
              </a:rPr>
              <a:t>.</a:t>
            </a:r>
          </a:p>
          <a:p>
            <a:pPr>
              <a:lnSpc>
                <a:spcPct val="90000"/>
              </a:lnSpc>
              <a:buSzPct val="95000"/>
              <a:buFont typeface="Wingdings" pitchFamily="2" charset="2"/>
              <a:buChar char="§"/>
            </a:pPr>
            <a:endParaRPr lang="el-GR" sz="2000" dirty="0">
              <a:latin typeface="Times New Roman" pitchFamily="18" charset="0"/>
            </a:endParaRPr>
          </a:p>
          <a:p>
            <a:pPr>
              <a:lnSpc>
                <a:spcPct val="90000"/>
              </a:lnSpc>
              <a:buSzPct val="95000"/>
              <a:buFont typeface="Wingdings" pitchFamily="2" charset="2"/>
              <a:buNone/>
            </a:pPr>
            <a:endParaRPr lang="el-GR" sz="2000" dirty="0">
              <a:latin typeface="Times New Roman" pitchFamily="18" charset="0"/>
            </a:endParaRPr>
          </a:p>
          <a:p>
            <a:pPr>
              <a:lnSpc>
                <a:spcPct val="90000"/>
              </a:lnSpc>
              <a:buSzPct val="95000"/>
              <a:buFont typeface="Wingdings" pitchFamily="2" charset="2"/>
              <a:buChar char="§"/>
            </a:pPr>
            <a:endParaRPr lang="el-GR" sz="2000" dirty="0">
              <a:latin typeface="Times New Roman" pitchFamily="18" charset="0"/>
            </a:endParaRPr>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9506">
                                            <p:txEl>
                                              <p:pRg st="0" end="0"/>
                                            </p:txEl>
                                          </p:spTgt>
                                        </p:tgtEl>
                                        <p:attrNameLst>
                                          <p:attrName>style.visibility</p:attrName>
                                        </p:attrNameLst>
                                      </p:cBhvr>
                                      <p:to>
                                        <p:strVal val="visible"/>
                                      </p:to>
                                    </p:set>
                                    <p:anim calcmode="lin" valueType="num">
                                      <p:cBhvr additive="base">
                                        <p:cTn id="7" dur="2000" fill="hold"/>
                                        <p:tgtEl>
                                          <p:spTgt spid="14950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950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3000"/>
                                  </p:stCondLst>
                                  <p:childTnLst>
                                    <p:set>
                                      <p:cBhvr>
                                        <p:cTn id="11" dur="1" fill="hold">
                                          <p:stCondLst>
                                            <p:cond delay="0"/>
                                          </p:stCondLst>
                                        </p:cTn>
                                        <p:tgtEl>
                                          <p:spTgt spid="149506">
                                            <p:txEl>
                                              <p:pRg st="3" end="3"/>
                                            </p:txEl>
                                          </p:spTgt>
                                        </p:tgtEl>
                                        <p:attrNameLst>
                                          <p:attrName>style.visibility</p:attrName>
                                        </p:attrNameLst>
                                      </p:cBhvr>
                                      <p:to>
                                        <p:strVal val="visible"/>
                                      </p:to>
                                    </p:set>
                                    <p:anim calcmode="lin" valueType="num">
                                      <p:cBhvr additive="base">
                                        <p:cTn id="12" dur="2000" fill="hold"/>
                                        <p:tgtEl>
                                          <p:spTgt spid="149506">
                                            <p:txEl>
                                              <p:pRg st="3" end="3"/>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49506">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7000"/>
                            </p:stCondLst>
                            <p:childTnLst>
                              <p:par>
                                <p:cTn id="15" presetID="2" presetClass="entr" presetSubtype="4" fill="hold" nodeType="afterEffect">
                                  <p:stCondLst>
                                    <p:cond delay="3000"/>
                                  </p:stCondLst>
                                  <p:childTnLst>
                                    <p:set>
                                      <p:cBhvr>
                                        <p:cTn id="16" dur="1" fill="hold">
                                          <p:stCondLst>
                                            <p:cond delay="0"/>
                                          </p:stCondLst>
                                        </p:cTn>
                                        <p:tgtEl>
                                          <p:spTgt spid="149506">
                                            <p:txEl>
                                              <p:pRg st="5" end="5"/>
                                            </p:txEl>
                                          </p:spTgt>
                                        </p:tgtEl>
                                        <p:attrNameLst>
                                          <p:attrName>style.visibility</p:attrName>
                                        </p:attrNameLst>
                                      </p:cBhvr>
                                      <p:to>
                                        <p:strVal val="visible"/>
                                      </p:to>
                                    </p:set>
                                    <p:anim calcmode="lin" valueType="num">
                                      <p:cBhvr additive="base">
                                        <p:cTn id="17" dur="2000" fill="hold"/>
                                        <p:tgtEl>
                                          <p:spTgt spid="149506">
                                            <p:txEl>
                                              <p:pRg st="5" end="5"/>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4950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0" y="152400"/>
            <a:ext cx="8964488" cy="828328"/>
          </a:xfrm>
        </p:spPr>
        <p:txBody>
          <a:bodyPr>
            <a:normAutofit fontScale="90000"/>
          </a:bodyPr>
          <a:lstStyle/>
          <a:p>
            <a:pPr algn="ctr"/>
            <a:r>
              <a:rPr lang="el-GR" sz="3200" dirty="0">
                <a:solidFill>
                  <a:srgbClr val="C00000"/>
                </a:solidFill>
              </a:rPr>
              <a:t>ΑΠΟΤΙΜΗΣΗ ΣΥΜΜΕΤΟΧΩΝ ΚΑΙ ΧΡΕΟΓΡΑΦΩΝ ΒΑΣΕΙ ΤΩΝ Δ.Λ.Π.</a:t>
            </a:r>
          </a:p>
        </p:txBody>
      </p:sp>
      <p:sp>
        <p:nvSpPr>
          <p:cNvPr id="150531" name="Rectangle 3"/>
          <p:cNvSpPr>
            <a:spLocks noGrp="1" noChangeArrowheads="1"/>
          </p:cNvSpPr>
          <p:nvPr>
            <p:ph type="body" idx="1"/>
          </p:nvPr>
        </p:nvSpPr>
        <p:spPr>
          <a:xfrm>
            <a:off x="179512" y="1052736"/>
            <a:ext cx="8712968" cy="5472608"/>
          </a:xfrm>
        </p:spPr>
        <p:txBody>
          <a:bodyPr>
            <a:normAutofit/>
          </a:bodyPr>
          <a:lstStyle/>
          <a:p>
            <a:pPr marL="609600" indent="-609600">
              <a:buSzPct val="95000"/>
              <a:buFont typeface="Wingdings" pitchFamily="2" charset="2"/>
              <a:buChar char="§"/>
            </a:pPr>
            <a:r>
              <a:rPr lang="el-GR" sz="2000" u="sng" dirty="0">
                <a:latin typeface="Times New Roman" pitchFamily="18" charset="0"/>
              </a:rPr>
              <a:t>Κατηγορίες συμμετοχών και χρεογράφων βάσει των Δ.Λ.Π.  39</a:t>
            </a:r>
          </a:p>
          <a:p>
            <a:pPr marL="609600" indent="-609600">
              <a:buSzPct val="95000"/>
              <a:buFont typeface="Wingdings" pitchFamily="2" charset="2"/>
              <a:buNone/>
            </a:pPr>
            <a:r>
              <a:rPr lang="el-GR" sz="2000" dirty="0">
                <a:latin typeface="Times New Roman" pitchFamily="18" charset="0"/>
              </a:rPr>
              <a:t>  </a:t>
            </a:r>
          </a:p>
          <a:p>
            <a:pPr marL="609600" indent="-609600">
              <a:buSzPct val="95000"/>
              <a:buFont typeface="Wingdings" pitchFamily="2" charset="2"/>
              <a:buAutoNum type="arabicParenR"/>
            </a:pPr>
            <a:r>
              <a:rPr lang="el-GR" sz="2000" i="1" dirty="0">
                <a:latin typeface="Times New Roman" pitchFamily="18" charset="0"/>
              </a:rPr>
              <a:t>Χαρτοφυλάκιο τίτλων  που θα κρατηθούν μέχρι τη λήξη τους</a:t>
            </a:r>
            <a:r>
              <a:rPr lang="el-GR" sz="2000" b="1" dirty="0">
                <a:latin typeface="Times New Roman" pitchFamily="18" charset="0"/>
              </a:rPr>
              <a:t>                                </a:t>
            </a:r>
            <a:r>
              <a:rPr lang="el-GR" sz="2000" dirty="0">
                <a:latin typeface="Times New Roman" pitchFamily="18" charset="0"/>
              </a:rPr>
              <a:t>Στην κατηγορία αυτή ανήκουν</a:t>
            </a:r>
            <a:r>
              <a:rPr lang="el-GR" sz="2000" b="1" dirty="0">
                <a:latin typeface="Times New Roman" pitchFamily="18" charset="0"/>
              </a:rPr>
              <a:t> </a:t>
            </a:r>
            <a:r>
              <a:rPr lang="el-GR" sz="2000" dirty="0">
                <a:latin typeface="Times New Roman" pitchFamily="18" charset="0"/>
              </a:rPr>
              <a:t>τα χρεόγραφα</a:t>
            </a:r>
            <a:r>
              <a:rPr lang="el-GR" sz="2000" b="1" dirty="0">
                <a:latin typeface="Times New Roman" pitchFamily="18" charset="0"/>
              </a:rPr>
              <a:t> </a:t>
            </a:r>
            <a:r>
              <a:rPr lang="el-GR" sz="2000" dirty="0">
                <a:latin typeface="Times New Roman" pitchFamily="18" charset="0"/>
              </a:rPr>
              <a:t>Ελληνικού Δημοσίου</a:t>
            </a:r>
            <a:r>
              <a:rPr lang="el-GR" sz="2000" b="1" dirty="0">
                <a:latin typeface="Times New Roman" pitchFamily="18" charset="0"/>
              </a:rPr>
              <a:t> (</a:t>
            </a:r>
            <a:r>
              <a:rPr lang="el-GR" sz="2000" dirty="0">
                <a:latin typeface="Times New Roman" pitchFamily="18" charset="0"/>
              </a:rPr>
              <a:t>ομολογίες, έντοκα γραμμάτια, ομόλογα) καθώς και οι μη</a:t>
            </a:r>
            <a:r>
              <a:rPr lang="el-GR" sz="2000" b="1" dirty="0">
                <a:latin typeface="Times New Roman" pitchFamily="18" charset="0"/>
              </a:rPr>
              <a:t> </a:t>
            </a:r>
            <a:r>
              <a:rPr lang="el-GR" sz="2000" dirty="0">
                <a:latin typeface="Times New Roman" pitchFamily="18" charset="0"/>
              </a:rPr>
              <a:t>μετατρέψιμες σε μετοχές ομολογίες. Αυτά τα χρεόγραφα αποτιμούνται στο κόστος κτήσεως. Σε περίπτωση που το κόστος κτήσεως τους έχει προσαυξηθεί με τα έξοδα αγοράς αυτών τότε τα χρεόγραφα αυτά </a:t>
            </a:r>
            <a:r>
              <a:rPr lang="el-GR" sz="2000" dirty="0" smtClean="0">
                <a:latin typeface="Times New Roman" pitchFamily="18" charset="0"/>
              </a:rPr>
              <a:t>αποτιμώνται </a:t>
            </a:r>
            <a:r>
              <a:rPr lang="el-GR" sz="2000" dirty="0">
                <a:latin typeface="Times New Roman" pitchFamily="18" charset="0"/>
              </a:rPr>
              <a:t>στο αναπόσβεστο κόστος με τη χρησιμοποίηση του πραγματικού επιτοκίου.</a:t>
            </a:r>
          </a:p>
          <a:p>
            <a:pPr marL="609600" indent="-609600">
              <a:buSzPct val="95000"/>
              <a:buFont typeface="Wingdings" pitchFamily="2" charset="2"/>
              <a:buAutoNum type="arabicParenR"/>
            </a:pPr>
            <a:r>
              <a:rPr lang="el-GR" sz="2000" i="1" dirty="0">
                <a:latin typeface="Times New Roman" pitchFamily="18" charset="0"/>
              </a:rPr>
              <a:t>Εμπορικό χαρτοφυλάκιο                                                                                              </a:t>
            </a:r>
            <a:r>
              <a:rPr lang="el-GR" sz="2000" dirty="0">
                <a:latin typeface="Times New Roman" pitchFamily="18" charset="0"/>
              </a:rPr>
              <a:t>Στην κατηγορία αυτή ανήκουν οι συμμετοχές και τα χρεόγραφα, τα αποκτώμενα από την επιχείρηση, με σκοπό τη δημιουργία κέρδους από βραχυχρόνιες διακυμάνσεις της τιμής τους. Για παράδειγμα τα παράγωγα και οι μετοχές που διαπραγματεύονται σε Χρηματιστήρια, εφόσον αποκτώνται για βραχυχρόνια αποκόμιση κέρδους. Αυτά τα χρεόγραφα στην πραγματική τους αξία όπως αυτή προσδιορίζεται</a:t>
            </a:r>
            <a:endParaRPr lang="el-GR" sz="2000" i="1" dirty="0">
              <a:latin typeface="Times New Roman" pitchFamily="18" charset="0"/>
            </a:endParaRPr>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50530"/>
                                        </p:tgtEl>
                                        <p:attrNameLst>
                                          <p:attrName>style.visibility</p:attrName>
                                        </p:attrNameLst>
                                      </p:cBhvr>
                                      <p:to>
                                        <p:strVal val="visible"/>
                                      </p:to>
                                    </p:set>
                                    <p:anim to="" calcmode="lin" valueType="num">
                                      <p:cBhvr>
                                        <p:cTn id="7" dur="1" fill="hold"/>
                                        <p:tgtEl>
                                          <p:spTgt spid="150530"/>
                                        </p:tgtEl>
                                        <p:attrNameLst>
                                          <p:attrName/>
                                        </p:attrNameLst>
                                      </p:cBhvr>
                                    </p:anim>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150531">
                                            <p:txEl>
                                              <p:pRg st="0" end="0"/>
                                            </p:txEl>
                                          </p:spTgt>
                                        </p:tgtEl>
                                        <p:attrNameLst>
                                          <p:attrName>style.visibility</p:attrName>
                                        </p:attrNameLst>
                                      </p:cBhvr>
                                      <p:to>
                                        <p:strVal val="visible"/>
                                      </p:to>
                                    </p:set>
                                    <p:animEffect transition="in" filter="fade">
                                      <p:cBhvr>
                                        <p:cTn id="11" dur="2000"/>
                                        <p:tgtEl>
                                          <p:spTgt spid="150531">
                                            <p:txEl>
                                              <p:pRg st="0" end="0"/>
                                            </p:txEl>
                                          </p:spTgt>
                                        </p:tgtEl>
                                      </p:cBhvr>
                                    </p:animEffect>
                                  </p:childTnLst>
                                </p:cTn>
                              </p:par>
                            </p:childTnLst>
                          </p:cTn>
                        </p:par>
                        <p:par>
                          <p:cTn id="12" fill="hold">
                            <p:stCondLst>
                              <p:cond delay="2000"/>
                            </p:stCondLst>
                            <p:childTnLst>
                              <p:par>
                                <p:cTn id="13" presetID="2" presetClass="entr" presetSubtype="4" fill="hold" nodeType="afterEffect">
                                  <p:stCondLst>
                                    <p:cond delay="1500"/>
                                  </p:stCondLst>
                                  <p:childTnLst>
                                    <p:set>
                                      <p:cBhvr>
                                        <p:cTn id="14" dur="1" fill="hold">
                                          <p:stCondLst>
                                            <p:cond delay="0"/>
                                          </p:stCondLst>
                                        </p:cTn>
                                        <p:tgtEl>
                                          <p:spTgt spid="150531">
                                            <p:txEl>
                                              <p:pRg st="2" end="2"/>
                                            </p:txEl>
                                          </p:spTgt>
                                        </p:tgtEl>
                                        <p:attrNameLst>
                                          <p:attrName>style.visibility</p:attrName>
                                        </p:attrNameLst>
                                      </p:cBhvr>
                                      <p:to>
                                        <p:strVal val="visible"/>
                                      </p:to>
                                    </p:set>
                                    <p:anim calcmode="lin" valueType="num">
                                      <p:cBhvr additive="base">
                                        <p:cTn id="15" dur="2000" fill="hold"/>
                                        <p:tgtEl>
                                          <p:spTgt spid="150531">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50531">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500"/>
                            </p:stCondLst>
                            <p:childTnLst>
                              <p:par>
                                <p:cTn id="18" presetID="2" presetClass="entr" presetSubtype="4" fill="hold" nodeType="afterEffect">
                                  <p:stCondLst>
                                    <p:cond delay="5000"/>
                                  </p:stCondLst>
                                  <p:childTnLst>
                                    <p:set>
                                      <p:cBhvr>
                                        <p:cTn id="19" dur="1" fill="hold">
                                          <p:stCondLst>
                                            <p:cond delay="0"/>
                                          </p:stCondLst>
                                        </p:cTn>
                                        <p:tgtEl>
                                          <p:spTgt spid="150531">
                                            <p:txEl>
                                              <p:pRg st="3" end="3"/>
                                            </p:txEl>
                                          </p:spTgt>
                                        </p:tgtEl>
                                        <p:attrNameLst>
                                          <p:attrName>style.visibility</p:attrName>
                                        </p:attrNameLst>
                                      </p:cBhvr>
                                      <p:to>
                                        <p:strVal val="visible"/>
                                      </p:to>
                                    </p:set>
                                    <p:anim calcmode="lin" valueType="num">
                                      <p:cBhvr additive="base">
                                        <p:cTn id="20" dur="2000" fill="hold"/>
                                        <p:tgtEl>
                                          <p:spTgt spid="150531">
                                            <p:txEl>
                                              <p:pRg st="3" end="3"/>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1505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p:bldLst>
  </p:timing>
</p:sld>
</file>

<file path=ppt/slides/slide3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457200" y="404813"/>
            <a:ext cx="8229600" cy="6453187"/>
          </a:xfrm>
        </p:spPr>
        <p:txBody>
          <a:bodyPr/>
          <a:lstStyle/>
          <a:p>
            <a:pPr marL="609600" indent="-609600">
              <a:buFontTx/>
              <a:buNone/>
            </a:pPr>
            <a:r>
              <a:rPr lang="el-GR" sz="2000" dirty="0">
                <a:latin typeface="Times New Roman" pitchFamily="18" charset="0"/>
              </a:rPr>
              <a:t>          στην Χρηματιστηριακή αγορά χωρίς καμία έκπτωση για έξοδα  συναλλαγής που μπορεί να πραγματοποιούνται κατά την πώληση ή άλλη διάθεση.</a:t>
            </a:r>
          </a:p>
          <a:p>
            <a:pPr marL="609600" indent="-609600">
              <a:buSzPct val="95000"/>
              <a:buFont typeface="Wingdings" pitchFamily="2" charset="2"/>
              <a:buAutoNum type="arabicParenR" startAt="3"/>
            </a:pPr>
            <a:r>
              <a:rPr lang="el-GR" sz="2000" i="1" dirty="0">
                <a:latin typeface="Times New Roman" pitchFamily="18" charset="0"/>
              </a:rPr>
              <a:t>Διαθέσιμο προς πώληση χαρτοφυλάκιο                                                        </a:t>
            </a:r>
          </a:p>
          <a:p>
            <a:pPr marL="609600" indent="-609600">
              <a:buFontTx/>
              <a:buNone/>
            </a:pPr>
            <a:r>
              <a:rPr lang="el-GR" sz="2000" dirty="0">
                <a:latin typeface="Times New Roman" pitchFamily="18" charset="0"/>
              </a:rPr>
              <a:t>          Στην κατηγορία αυτή ανήκουν οι συμμετοχές και τα χρεόγραφα που δεν μπορούν να ενταχθούν σε καμία από τις παραπάνω κατηγορίες ανεξαρτήτως από την μορφή εταιρείας που τις εξέδωσε. </a:t>
            </a:r>
          </a:p>
          <a:p>
            <a:pPr marL="609600" indent="-609600">
              <a:buFontTx/>
              <a:buNone/>
            </a:pPr>
            <a:r>
              <a:rPr lang="el-GR" sz="2000" dirty="0">
                <a:latin typeface="Times New Roman" pitchFamily="18" charset="0"/>
              </a:rPr>
              <a:t>          Για παράδειγμα:</a:t>
            </a:r>
          </a:p>
          <a:p>
            <a:pPr marL="609600" indent="-609600">
              <a:buFontTx/>
              <a:buNone/>
            </a:pPr>
            <a:r>
              <a:rPr lang="el-GR" sz="2000" dirty="0">
                <a:latin typeface="Times New Roman" pitchFamily="18" charset="0"/>
              </a:rPr>
              <a:t>           </a:t>
            </a:r>
            <a:r>
              <a:rPr lang="el-GR" sz="2000" dirty="0">
                <a:latin typeface="Times New Roman" pitchFamily="18" charset="0"/>
                <a:sym typeface="Symbol" pitchFamily="18" charset="2"/>
              </a:rPr>
              <a:t></a:t>
            </a:r>
            <a:r>
              <a:rPr lang="el-GR" sz="2000" dirty="0">
                <a:latin typeface="Times New Roman" pitchFamily="18" charset="0"/>
              </a:rPr>
              <a:t> Οι τίτλοι οι οποίοι διαπραγματεύονται στο Χ.Α.Α. </a:t>
            </a:r>
            <a:r>
              <a:rPr lang="el-GR" sz="2000" dirty="0" smtClean="0">
                <a:latin typeface="Times New Roman" pitchFamily="18" charset="0"/>
              </a:rPr>
              <a:t>αποτιμώνται </a:t>
            </a:r>
            <a:r>
              <a:rPr lang="el-GR" sz="2000" dirty="0">
                <a:latin typeface="Times New Roman" pitchFamily="18" charset="0"/>
              </a:rPr>
              <a:t>στην πραγματική τους αξία όπως αυτή προσδιορίζεται στη Χρηματιστηριακή αγορά .</a:t>
            </a:r>
          </a:p>
          <a:p>
            <a:pPr marL="609600" indent="-609600">
              <a:buFontTx/>
              <a:buNone/>
            </a:pPr>
            <a:r>
              <a:rPr lang="el-GR" sz="2000" dirty="0">
                <a:latin typeface="Times New Roman" pitchFamily="18" charset="0"/>
              </a:rPr>
              <a:t>           </a:t>
            </a:r>
            <a:r>
              <a:rPr lang="el-GR" sz="2000" dirty="0">
                <a:latin typeface="Times New Roman" pitchFamily="18" charset="0"/>
                <a:sym typeface="Symbol" pitchFamily="18" charset="2"/>
              </a:rPr>
              <a:t>  Οι τίτλοι οι οποίοι δεν διαπραγματεύονται στο Χρηματιστήριο </a:t>
            </a:r>
            <a:r>
              <a:rPr lang="el-GR" sz="2000" dirty="0" smtClean="0">
                <a:latin typeface="Times New Roman" pitchFamily="18" charset="0"/>
                <a:sym typeface="Symbol" pitchFamily="18" charset="2"/>
              </a:rPr>
              <a:t>αποτιμώνται </a:t>
            </a:r>
            <a:r>
              <a:rPr lang="el-GR" sz="2000" dirty="0">
                <a:latin typeface="Times New Roman" pitchFamily="18" charset="0"/>
                <a:sym typeface="Symbol" pitchFamily="18" charset="2"/>
              </a:rPr>
              <a:t>στο κόστος κτήσεως.</a:t>
            </a:r>
          </a:p>
          <a:p>
            <a:pPr marL="609600" indent="-609600">
              <a:buFontTx/>
              <a:buNone/>
            </a:pPr>
            <a:r>
              <a:rPr lang="en-US" sz="2000" dirty="0">
                <a:latin typeface="Times New Roman" pitchFamily="18" charset="0"/>
                <a:sym typeface="Symbol" pitchFamily="18" charset="2"/>
              </a:rPr>
              <a:t> </a:t>
            </a:r>
            <a:r>
              <a:rPr lang="el-GR" sz="2000" dirty="0">
                <a:latin typeface="Times New Roman" pitchFamily="18" charset="0"/>
                <a:sym typeface="Symbol" pitchFamily="18" charset="2"/>
              </a:rPr>
              <a:t>           </a:t>
            </a:r>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1554">
                                            <p:txEl>
                                              <p:pRg st="0" end="0"/>
                                            </p:txEl>
                                          </p:spTgt>
                                        </p:tgtEl>
                                        <p:attrNameLst>
                                          <p:attrName>style.visibility</p:attrName>
                                        </p:attrNameLst>
                                      </p:cBhvr>
                                      <p:to>
                                        <p:strVal val="visible"/>
                                      </p:to>
                                    </p:set>
                                    <p:anim calcmode="lin" valueType="num">
                                      <p:cBhvr additive="base">
                                        <p:cTn id="7" dur="2000" fill="hold"/>
                                        <p:tgtEl>
                                          <p:spTgt spid="15155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5155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3000"/>
                                  </p:stCondLst>
                                  <p:childTnLst>
                                    <p:set>
                                      <p:cBhvr>
                                        <p:cTn id="11" dur="1" fill="hold">
                                          <p:stCondLst>
                                            <p:cond delay="0"/>
                                          </p:stCondLst>
                                        </p:cTn>
                                        <p:tgtEl>
                                          <p:spTgt spid="151554">
                                            <p:txEl>
                                              <p:pRg st="1" end="1"/>
                                            </p:txEl>
                                          </p:spTgt>
                                        </p:tgtEl>
                                        <p:attrNameLst>
                                          <p:attrName>style.visibility</p:attrName>
                                        </p:attrNameLst>
                                      </p:cBhvr>
                                      <p:to>
                                        <p:strVal val="visible"/>
                                      </p:to>
                                    </p:set>
                                    <p:anim calcmode="lin" valueType="num">
                                      <p:cBhvr additive="base">
                                        <p:cTn id="12" dur="2000" fill="hold"/>
                                        <p:tgtEl>
                                          <p:spTgt spid="151554">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5155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7000"/>
                            </p:stCondLst>
                            <p:childTnLst>
                              <p:par>
                                <p:cTn id="15" presetID="2" presetClass="entr" presetSubtype="4" fill="hold" nodeType="afterEffect">
                                  <p:stCondLst>
                                    <p:cond delay="3000"/>
                                  </p:stCondLst>
                                  <p:childTnLst>
                                    <p:set>
                                      <p:cBhvr>
                                        <p:cTn id="16" dur="1" fill="hold">
                                          <p:stCondLst>
                                            <p:cond delay="0"/>
                                          </p:stCondLst>
                                        </p:cTn>
                                        <p:tgtEl>
                                          <p:spTgt spid="151554">
                                            <p:txEl>
                                              <p:pRg st="2" end="2"/>
                                            </p:txEl>
                                          </p:spTgt>
                                        </p:tgtEl>
                                        <p:attrNameLst>
                                          <p:attrName>style.visibility</p:attrName>
                                        </p:attrNameLst>
                                      </p:cBhvr>
                                      <p:to>
                                        <p:strVal val="visible"/>
                                      </p:to>
                                    </p:set>
                                    <p:anim calcmode="lin" valueType="num">
                                      <p:cBhvr additive="base">
                                        <p:cTn id="17" dur="2000" fill="hold"/>
                                        <p:tgtEl>
                                          <p:spTgt spid="151554">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51554">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2000"/>
                            </p:stCondLst>
                            <p:childTnLst>
                              <p:par>
                                <p:cTn id="20" presetID="10" presetClass="entr" presetSubtype="0" fill="hold" nodeType="afterEffect">
                                  <p:stCondLst>
                                    <p:cond delay="3500"/>
                                  </p:stCondLst>
                                  <p:childTnLst>
                                    <p:set>
                                      <p:cBhvr>
                                        <p:cTn id="21" dur="1" fill="hold">
                                          <p:stCondLst>
                                            <p:cond delay="0"/>
                                          </p:stCondLst>
                                        </p:cTn>
                                        <p:tgtEl>
                                          <p:spTgt spid="151554">
                                            <p:txEl>
                                              <p:pRg st="3" end="3"/>
                                            </p:txEl>
                                          </p:spTgt>
                                        </p:tgtEl>
                                        <p:attrNameLst>
                                          <p:attrName>style.visibility</p:attrName>
                                        </p:attrNameLst>
                                      </p:cBhvr>
                                      <p:to>
                                        <p:strVal val="visible"/>
                                      </p:to>
                                    </p:set>
                                    <p:animEffect transition="in" filter="fade">
                                      <p:cBhvr>
                                        <p:cTn id="22" dur="2000"/>
                                        <p:tgtEl>
                                          <p:spTgt spid="151554">
                                            <p:txEl>
                                              <p:pRg st="3" end="3"/>
                                            </p:txEl>
                                          </p:spTgt>
                                        </p:tgtEl>
                                      </p:cBhvr>
                                    </p:animEffect>
                                  </p:childTnLst>
                                </p:cTn>
                              </p:par>
                            </p:childTnLst>
                          </p:cTn>
                        </p:par>
                        <p:par>
                          <p:cTn id="23" fill="hold">
                            <p:stCondLst>
                              <p:cond delay="17500"/>
                            </p:stCondLst>
                            <p:childTnLst>
                              <p:par>
                                <p:cTn id="24" presetID="10" presetClass="entr" presetSubtype="0" fill="hold" nodeType="afterEffect">
                                  <p:stCondLst>
                                    <p:cond delay="3500"/>
                                  </p:stCondLst>
                                  <p:childTnLst>
                                    <p:set>
                                      <p:cBhvr>
                                        <p:cTn id="25" dur="1" fill="hold">
                                          <p:stCondLst>
                                            <p:cond delay="0"/>
                                          </p:stCondLst>
                                        </p:cTn>
                                        <p:tgtEl>
                                          <p:spTgt spid="151554">
                                            <p:txEl>
                                              <p:pRg st="4" end="4"/>
                                            </p:txEl>
                                          </p:spTgt>
                                        </p:tgtEl>
                                        <p:attrNameLst>
                                          <p:attrName>style.visibility</p:attrName>
                                        </p:attrNameLst>
                                      </p:cBhvr>
                                      <p:to>
                                        <p:strVal val="visible"/>
                                      </p:to>
                                    </p:set>
                                    <p:animEffect transition="in" filter="fade">
                                      <p:cBhvr>
                                        <p:cTn id="26" dur="2000"/>
                                        <p:tgtEl>
                                          <p:spTgt spid="151554">
                                            <p:txEl>
                                              <p:pRg st="4" end="4"/>
                                            </p:txEl>
                                          </p:spTgt>
                                        </p:tgtEl>
                                      </p:cBhvr>
                                    </p:animEffect>
                                  </p:childTnLst>
                                </p:cTn>
                              </p:par>
                            </p:childTnLst>
                          </p:cTn>
                        </p:par>
                        <p:par>
                          <p:cTn id="27" fill="hold">
                            <p:stCondLst>
                              <p:cond delay="23000"/>
                            </p:stCondLst>
                            <p:childTnLst>
                              <p:par>
                                <p:cTn id="28" presetID="10" presetClass="entr" presetSubtype="0" fill="hold" nodeType="afterEffect">
                                  <p:stCondLst>
                                    <p:cond delay="3500"/>
                                  </p:stCondLst>
                                  <p:childTnLst>
                                    <p:set>
                                      <p:cBhvr>
                                        <p:cTn id="29" dur="1" fill="hold">
                                          <p:stCondLst>
                                            <p:cond delay="0"/>
                                          </p:stCondLst>
                                        </p:cTn>
                                        <p:tgtEl>
                                          <p:spTgt spid="151554">
                                            <p:txEl>
                                              <p:pRg st="5" end="5"/>
                                            </p:txEl>
                                          </p:spTgt>
                                        </p:tgtEl>
                                        <p:attrNameLst>
                                          <p:attrName>style.visibility</p:attrName>
                                        </p:attrNameLst>
                                      </p:cBhvr>
                                      <p:to>
                                        <p:strVal val="visible"/>
                                      </p:to>
                                    </p:set>
                                    <p:animEffect transition="in" filter="fade">
                                      <p:cBhvr>
                                        <p:cTn id="30" dur="2000"/>
                                        <p:tgtEl>
                                          <p:spTgt spid="15155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a:xfrm>
            <a:off x="457200" y="404813"/>
            <a:ext cx="8229600" cy="5726112"/>
          </a:xfrm>
        </p:spPr>
        <p:txBody>
          <a:bodyPr/>
          <a:lstStyle/>
          <a:p>
            <a:pPr>
              <a:buFontTx/>
              <a:buNone/>
            </a:pPr>
            <a:r>
              <a:rPr lang="el-GR" sz="2000" dirty="0">
                <a:latin typeface="Times New Roman" pitchFamily="18" charset="0"/>
              </a:rPr>
              <a:t>     Από την αποτίμηση των τίτλων των ανώνυμων εταιρειών που είναι     εισηγμένες στο Χρηματιστήριο προκύπτει ένα κέρδος ή μια ζημιά τα οποία </a:t>
            </a:r>
            <a:r>
              <a:rPr lang="el-GR" sz="2000" dirty="0" smtClean="0">
                <a:latin typeface="Times New Roman" pitchFamily="18" charset="0"/>
              </a:rPr>
              <a:t>λογιστικοποιούνται </a:t>
            </a:r>
            <a:r>
              <a:rPr lang="el-GR" sz="2000" dirty="0">
                <a:latin typeface="Times New Roman" pitchFamily="18" charset="0"/>
              </a:rPr>
              <a:t>με τις παρακάτω μεθόδους:</a:t>
            </a:r>
          </a:p>
          <a:p>
            <a:pPr>
              <a:buFontTx/>
              <a:buNone/>
            </a:pPr>
            <a:endParaRPr lang="el-GR" sz="2000" dirty="0">
              <a:latin typeface="Times New Roman" pitchFamily="18" charset="0"/>
            </a:endParaRPr>
          </a:p>
          <a:p>
            <a:pPr>
              <a:buFontTx/>
              <a:buNone/>
            </a:pPr>
            <a:r>
              <a:rPr lang="el-GR" sz="2000" dirty="0">
                <a:latin typeface="Times New Roman" pitchFamily="18" charset="0"/>
              </a:rPr>
              <a:t>      1)  Τα κέρδη και οι ζημιές καταχωρούνται στα αποτελέσματα της χρήσεως που προέκυψαν.</a:t>
            </a:r>
          </a:p>
          <a:p>
            <a:pPr>
              <a:buFontTx/>
              <a:buNone/>
            </a:pPr>
            <a:r>
              <a:rPr lang="el-GR" sz="2000" dirty="0">
                <a:latin typeface="Times New Roman" pitchFamily="18" charset="0"/>
              </a:rPr>
              <a:t>      2)  Τα κέρδη και οι ζημιές καταχωρούνται κατ’ ευθείαν στην καθαρή θέση μέσω της καταστάσεως μεταβολών των ιδίων κεφαλαίων, μέχρις ότου η συμμετοχή και το χρεόγραφο πωληθεί, εισπραχθεί ή καθοιονδήποτε τρόπο διατεθεί ή προσδιορισθεί ότι έχει υποστεί μείωση της αξίας του, οπότε το σωρευμένο στην καθαρή θέση κέρδος ή ζημιά πρέπει να μεταφερθεί στα αποτελέσματα χρήσεως.</a:t>
            </a:r>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fade">
                                      <p:cBhvr>
                                        <p:cTn id="7" dur="2000"/>
                                        <p:tgtEl>
                                          <p:spTgt spid="152578">
                                            <p:txEl>
                                              <p:pRg st="0" end="0"/>
                                            </p:txEl>
                                          </p:spTgt>
                                        </p:tgtEl>
                                      </p:cBhvr>
                                    </p:animEffect>
                                  </p:childTnLst>
                                </p:cTn>
                              </p:par>
                            </p:childTnLst>
                          </p:cTn>
                        </p:par>
                        <p:par>
                          <p:cTn id="8" fill="hold">
                            <p:stCondLst>
                              <p:cond delay="2000"/>
                            </p:stCondLst>
                            <p:childTnLst>
                              <p:par>
                                <p:cTn id="9" presetID="2" presetClass="entr" presetSubtype="4" fill="hold" nodeType="afterEffect">
                                  <p:stCondLst>
                                    <p:cond delay="3000"/>
                                  </p:stCondLst>
                                  <p:childTnLst>
                                    <p:set>
                                      <p:cBhvr>
                                        <p:cTn id="10" dur="1" fill="hold">
                                          <p:stCondLst>
                                            <p:cond delay="0"/>
                                          </p:stCondLst>
                                        </p:cTn>
                                        <p:tgtEl>
                                          <p:spTgt spid="152578">
                                            <p:txEl>
                                              <p:pRg st="2" end="2"/>
                                            </p:txEl>
                                          </p:spTgt>
                                        </p:tgtEl>
                                        <p:attrNameLst>
                                          <p:attrName>style.visibility</p:attrName>
                                        </p:attrNameLst>
                                      </p:cBhvr>
                                      <p:to>
                                        <p:strVal val="visible"/>
                                      </p:to>
                                    </p:set>
                                    <p:anim calcmode="lin" valueType="num">
                                      <p:cBhvr additive="base">
                                        <p:cTn id="11" dur="2000" fill="hold"/>
                                        <p:tgtEl>
                                          <p:spTgt spid="152578">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52578">
                                            <p:txEl>
                                              <p:pRg st="2" end="2"/>
                                            </p:txEl>
                                          </p:spTgt>
                                        </p:tgtEl>
                                        <p:attrNameLst>
                                          <p:attrName>ppt_y</p:attrName>
                                        </p:attrNameLst>
                                      </p:cBhvr>
                                      <p:tavLst>
                                        <p:tav tm="0">
                                          <p:val>
                                            <p:strVal val="1+#ppt_h/2"/>
                                          </p:val>
                                        </p:tav>
                                        <p:tav tm="100000">
                                          <p:val>
                                            <p:strVal val="#ppt_y"/>
                                          </p:val>
                                        </p:tav>
                                      </p:tavLst>
                                    </p:anim>
                                  </p:childTnLst>
                                </p:cTn>
                              </p:par>
                            </p:childTnLst>
                          </p:cTn>
                        </p:par>
                        <p:par>
                          <p:cTn id="13" fill="hold">
                            <p:stCondLst>
                              <p:cond delay="7000"/>
                            </p:stCondLst>
                            <p:childTnLst>
                              <p:par>
                                <p:cTn id="14" presetID="2" presetClass="entr" presetSubtype="4" fill="hold" nodeType="afterEffect">
                                  <p:stCondLst>
                                    <p:cond delay="3000"/>
                                  </p:stCondLst>
                                  <p:childTnLst>
                                    <p:set>
                                      <p:cBhvr>
                                        <p:cTn id="15" dur="1" fill="hold">
                                          <p:stCondLst>
                                            <p:cond delay="0"/>
                                          </p:stCondLst>
                                        </p:cTn>
                                        <p:tgtEl>
                                          <p:spTgt spid="152578">
                                            <p:txEl>
                                              <p:pRg st="3" end="3"/>
                                            </p:txEl>
                                          </p:spTgt>
                                        </p:tgtEl>
                                        <p:attrNameLst>
                                          <p:attrName>style.visibility</p:attrName>
                                        </p:attrNameLst>
                                      </p:cBhvr>
                                      <p:to>
                                        <p:strVal val="visible"/>
                                      </p:to>
                                    </p:set>
                                    <p:anim calcmode="lin" valueType="num">
                                      <p:cBhvr additive="base">
                                        <p:cTn id="16" dur="2000" fill="hold"/>
                                        <p:tgtEl>
                                          <p:spTgt spid="152578">
                                            <p:txEl>
                                              <p:pRg st="3" end="3"/>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5257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07504" y="152400"/>
            <a:ext cx="9036496" cy="828328"/>
          </a:xfrm>
        </p:spPr>
        <p:txBody>
          <a:bodyPr/>
          <a:lstStyle/>
          <a:p>
            <a:pPr algn="ctr"/>
            <a:r>
              <a:rPr lang="el-GR" sz="3200" b="1" dirty="0">
                <a:solidFill>
                  <a:srgbClr val="0000CC"/>
                </a:solidFill>
              </a:rPr>
              <a:t>ΑΝΑΛΥΤΙΚΗ ΚΑΤΑΧΩΡΗΣΗ ΣΤΗΝ ΑΠΟΓΡΑΦΗ</a:t>
            </a:r>
          </a:p>
        </p:txBody>
      </p:sp>
      <p:sp>
        <p:nvSpPr>
          <p:cNvPr id="153603" name="Rectangle 3"/>
          <p:cNvSpPr>
            <a:spLocks noGrp="1" noChangeArrowheads="1"/>
          </p:cNvSpPr>
          <p:nvPr>
            <p:ph type="body" idx="1"/>
          </p:nvPr>
        </p:nvSpPr>
        <p:spPr>
          <a:xfrm>
            <a:off x="457200" y="980728"/>
            <a:ext cx="8229600" cy="5115272"/>
          </a:xfrm>
        </p:spPr>
        <p:txBody>
          <a:bodyPr/>
          <a:lstStyle/>
          <a:p>
            <a:pPr>
              <a:buFontTx/>
              <a:buNone/>
            </a:pPr>
            <a:r>
              <a:rPr lang="el-GR" sz="2000" dirty="0">
                <a:latin typeface="Times New Roman" pitchFamily="18" charset="0"/>
              </a:rPr>
              <a:t>Οι μετοχές, οι ομολογίες και τα λοιπά χρεόγραφα καταχωρούνται στο </a:t>
            </a:r>
          </a:p>
          <a:p>
            <a:pPr>
              <a:buFontTx/>
              <a:buNone/>
            </a:pPr>
            <a:r>
              <a:rPr lang="el-GR" sz="2000" dirty="0">
                <a:latin typeface="Times New Roman" pitchFamily="18" charset="0"/>
              </a:rPr>
              <a:t>θεωρημένο βιβλίο απογραφής ως εξής:</a:t>
            </a:r>
          </a:p>
          <a:p>
            <a:pPr>
              <a:buFontTx/>
              <a:buNone/>
            </a:pPr>
            <a:endParaRPr lang="el-GR" sz="2000" dirty="0">
              <a:latin typeface="Times New Roman" pitchFamily="18" charset="0"/>
            </a:endParaRPr>
          </a:p>
          <a:p>
            <a:pPr>
              <a:buFontTx/>
              <a:buNone/>
            </a:pPr>
            <a:endParaRPr lang="el-GR" sz="2000" dirty="0">
              <a:latin typeface="Times New Roman" pitchFamily="18" charset="0"/>
            </a:endParaRPr>
          </a:p>
          <a:p>
            <a:pPr>
              <a:buFontTx/>
              <a:buNone/>
            </a:pPr>
            <a:endParaRPr lang="el-GR" sz="2000" dirty="0">
              <a:latin typeface="Times New Roman" pitchFamily="18" charset="0"/>
            </a:endParaRPr>
          </a:p>
        </p:txBody>
      </p:sp>
      <p:graphicFrame>
        <p:nvGraphicFramePr>
          <p:cNvPr id="153604" name="Group 4"/>
          <p:cNvGraphicFramePr>
            <a:graphicFrameLocks noGrp="1"/>
          </p:cNvGraphicFramePr>
          <p:nvPr/>
        </p:nvGraphicFramePr>
        <p:xfrm>
          <a:off x="107950" y="2924175"/>
          <a:ext cx="8785225" cy="2279651"/>
        </p:xfrm>
        <a:graphic>
          <a:graphicData uri="http://schemas.openxmlformats.org/drawingml/2006/table">
            <a:tbl>
              <a:tblPr/>
              <a:tblGrid>
                <a:gridCol w="3383930"/>
                <a:gridCol w="1872208"/>
                <a:gridCol w="1728192"/>
                <a:gridCol w="1800895"/>
              </a:tblGrid>
              <a:tr h="1404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1"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ΕΙΔΟΣ ΣΥΜΜΕΤΟΧΗΣ Ή ΧΡΕΟΓΡΑΦΟΥ</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1"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ΠΟΣΟΤΗΤΑ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1"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ΑΞΙΑ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ΚΤΗΣΕΩΣ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000" b="1" i="1"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ΤΡΕΧΟΥΣΑ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ΑΞΙΑ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874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Συμμετοχή στην «Α» Α.Ε.</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Συμμετοχή στην «Β» Α.Ε.</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ΧΧΧ</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ΧΧΧ</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ΧΧΧ</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ΧΧΧ</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ΧΧΧ</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ΧΧΧ</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53602"/>
                                        </p:tgtEl>
                                        <p:attrNameLst>
                                          <p:attrName>style.visibility</p:attrName>
                                        </p:attrNameLst>
                                      </p:cBhvr>
                                      <p:to>
                                        <p:strVal val="visible"/>
                                      </p:to>
                                    </p:set>
                                    <p:anim to="" calcmode="lin" valueType="num">
                                      <p:cBhvr>
                                        <p:cTn id="7" dur="1" fill="hold"/>
                                        <p:tgtEl>
                                          <p:spTgt spid="153602"/>
                                        </p:tgtEl>
                                        <p:attrNameLst>
                                          <p:attrName/>
                                        </p:attrNameLst>
                                      </p:cBhvr>
                                    </p:anim>
                                  </p:childTnLst>
                                </p:cTn>
                              </p:par>
                            </p:childTnLst>
                          </p:cTn>
                        </p:par>
                        <p:par>
                          <p:cTn id="8" fill="hold">
                            <p:stCondLst>
                              <p:cond delay="0"/>
                            </p:stCondLst>
                            <p:childTnLst>
                              <p:par>
                                <p:cTn id="9" presetID="2" presetClass="entr" presetSubtype="4" fill="hold" nodeType="afterEffect">
                                  <p:stCondLst>
                                    <p:cond delay="1500"/>
                                  </p:stCondLst>
                                  <p:childTnLst>
                                    <p:set>
                                      <p:cBhvr>
                                        <p:cTn id="10" dur="1" fill="hold">
                                          <p:stCondLst>
                                            <p:cond delay="0"/>
                                          </p:stCondLst>
                                        </p:cTn>
                                        <p:tgtEl>
                                          <p:spTgt spid="153603">
                                            <p:txEl>
                                              <p:pRg st="0" end="0"/>
                                            </p:txEl>
                                          </p:spTgt>
                                        </p:tgtEl>
                                        <p:attrNameLst>
                                          <p:attrName>style.visibility</p:attrName>
                                        </p:attrNameLst>
                                      </p:cBhvr>
                                      <p:to>
                                        <p:strVal val="visible"/>
                                      </p:to>
                                    </p:set>
                                    <p:anim calcmode="lin" valueType="num">
                                      <p:cBhvr additive="base">
                                        <p:cTn id="11" dur="2000" fill="hold"/>
                                        <p:tgtEl>
                                          <p:spTgt spid="15360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5360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3500"/>
                            </p:stCondLst>
                            <p:childTnLst>
                              <p:par>
                                <p:cTn id="14" presetID="2" presetClass="entr" presetSubtype="4" fill="hold" nodeType="afterEffect">
                                  <p:stCondLst>
                                    <p:cond delay="1500"/>
                                  </p:stCondLst>
                                  <p:childTnLst>
                                    <p:set>
                                      <p:cBhvr>
                                        <p:cTn id="15" dur="1" fill="hold">
                                          <p:stCondLst>
                                            <p:cond delay="0"/>
                                          </p:stCondLst>
                                        </p:cTn>
                                        <p:tgtEl>
                                          <p:spTgt spid="153603">
                                            <p:txEl>
                                              <p:pRg st="1" end="1"/>
                                            </p:txEl>
                                          </p:spTgt>
                                        </p:tgtEl>
                                        <p:attrNameLst>
                                          <p:attrName>style.visibility</p:attrName>
                                        </p:attrNameLst>
                                      </p:cBhvr>
                                      <p:to>
                                        <p:strVal val="visible"/>
                                      </p:to>
                                    </p:set>
                                    <p:anim calcmode="lin" valueType="num">
                                      <p:cBhvr additive="base">
                                        <p:cTn id="16" dur="2000" fill="hold"/>
                                        <p:tgtEl>
                                          <p:spTgt spid="15360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5360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7000"/>
                            </p:stCondLst>
                            <p:childTnLst>
                              <p:par>
                                <p:cTn id="19" presetID="53" presetClass="entr" presetSubtype="0" fill="hold" nodeType="afterEffect">
                                  <p:stCondLst>
                                    <p:cond delay="0"/>
                                  </p:stCondLst>
                                  <p:childTnLst>
                                    <p:set>
                                      <p:cBhvr>
                                        <p:cTn id="20" dur="1" fill="hold">
                                          <p:stCondLst>
                                            <p:cond delay="0"/>
                                          </p:stCondLst>
                                        </p:cTn>
                                        <p:tgtEl>
                                          <p:spTgt spid="153604"/>
                                        </p:tgtEl>
                                        <p:attrNameLst>
                                          <p:attrName>style.visibility</p:attrName>
                                        </p:attrNameLst>
                                      </p:cBhvr>
                                      <p:to>
                                        <p:strVal val="visible"/>
                                      </p:to>
                                    </p:set>
                                    <p:anim calcmode="lin" valueType="num">
                                      <p:cBhvr>
                                        <p:cTn id="21" dur="2000" fill="hold"/>
                                        <p:tgtEl>
                                          <p:spTgt spid="153604"/>
                                        </p:tgtEl>
                                        <p:attrNameLst>
                                          <p:attrName>ppt_w</p:attrName>
                                        </p:attrNameLst>
                                      </p:cBhvr>
                                      <p:tavLst>
                                        <p:tav tm="0">
                                          <p:val>
                                            <p:fltVal val="0"/>
                                          </p:val>
                                        </p:tav>
                                        <p:tav tm="100000">
                                          <p:val>
                                            <p:strVal val="#ppt_w"/>
                                          </p:val>
                                        </p:tav>
                                      </p:tavLst>
                                    </p:anim>
                                    <p:anim calcmode="lin" valueType="num">
                                      <p:cBhvr>
                                        <p:cTn id="22" dur="2000" fill="hold"/>
                                        <p:tgtEl>
                                          <p:spTgt spid="153604"/>
                                        </p:tgtEl>
                                        <p:attrNameLst>
                                          <p:attrName>ppt_h</p:attrName>
                                        </p:attrNameLst>
                                      </p:cBhvr>
                                      <p:tavLst>
                                        <p:tav tm="0">
                                          <p:val>
                                            <p:fltVal val="0"/>
                                          </p:val>
                                        </p:tav>
                                        <p:tav tm="100000">
                                          <p:val>
                                            <p:strVal val="#ppt_h"/>
                                          </p:val>
                                        </p:tav>
                                      </p:tavLst>
                                    </p:anim>
                                    <p:animEffect transition="in" filter="fade">
                                      <p:cBhvr>
                                        <p:cTn id="23" dur="2000"/>
                                        <p:tgtEl>
                                          <p:spTgt spid="153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p:bldLst>
  </p:timing>
</p:sld>
</file>

<file path=ppt/slides/slide3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0" y="152400"/>
            <a:ext cx="9144000" cy="1219200"/>
          </a:xfrm>
        </p:spPr>
        <p:txBody>
          <a:bodyPr/>
          <a:lstStyle/>
          <a:p>
            <a:pPr algn="ctr"/>
            <a:r>
              <a:rPr lang="el-GR" sz="3200" b="1" dirty="0"/>
              <a:t>ΠΛΗΡΟΦΟΡΙΕΣ ΣΤΟ ΠΡΟΣΑΡΤΗΜΑ ΓΙΑ ΤΙΣ ΣΥΜΜΕΤΟΧΕΣ</a:t>
            </a:r>
          </a:p>
        </p:txBody>
      </p:sp>
      <p:sp>
        <p:nvSpPr>
          <p:cNvPr id="154627" name="Rectangle 3"/>
          <p:cNvSpPr>
            <a:spLocks noGrp="1" noChangeArrowheads="1"/>
          </p:cNvSpPr>
          <p:nvPr>
            <p:ph type="body" idx="1"/>
          </p:nvPr>
        </p:nvSpPr>
        <p:spPr/>
        <p:txBody>
          <a:bodyPr/>
          <a:lstStyle/>
          <a:p>
            <a:pPr marL="609600" indent="-609600">
              <a:buFontTx/>
              <a:buNone/>
            </a:pPr>
            <a:r>
              <a:rPr lang="el-GR" sz="2000" u="sng" dirty="0">
                <a:latin typeface="Times New Roman" pitchFamily="18" charset="0"/>
              </a:rPr>
              <a:t>Οι πληροφορίες που μας παρέχονται από το προσάρτημα για</a:t>
            </a:r>
          </a:p>
          <a:p>
            <a:pPr marL="609600" indent="-609600">
              <a:buFontTx/>
              <a:buNone/>
            </a:pPr>
            <a:r>
              <a:rPr lang="el-GR" sz="2000" u="sng" dirty="0">
                <a:latin typeface="Times New Roman" pitchFamily="18" charset="0"/>
              </a:rPr>
              <a:t> τις συμμετοχές είναι</a:t>
            </a:r>
            <a:r>
              <a:rPr lang="el-GR" sz="2000" dirty="0">
                <a:latin typeface="Times New Roman" pitchFamily="18" charset="0"/>
              </a:rPr>
              <a:t>:</a:t>
            </a:r>
          </a:p>
          <a:p>
            <a:pPr marL="609600" indent="-609600">
              <a:buSzPct val="95000"/>
              <a:buFont typeface="Wingdings" pitchFamily="2" charset="2"/>
              <a:buAutoNum type="arabicParenR"/>
            </a:pPr>
            <a:r>
              <a:rPr lang="el-GR" sz="2000" dirty="0">
                <a:latin typeface="Times New Roman" pitchFamily="18" charset="0"/>
              </a:rPr>
              <a:t>Για τις συμμετοχές με ποσοστό μεγαλύτερο από το 10% παρατίθεται πίνακας με τα εξής στοιχεία: Επωνυμία, Έδρα, Ποσοστό συμμετοχής στο κεφάλαιο, Σύνολο κεφαλαίων τελευταίας χρήσεως, Συνολικό αποτέλεσμα τελευταίας χρήσεως.</a:t>
            </a:r>
          </a:p>
          <a:p>
            <a:pPr marL="609600" indent="-609600">
              <a:buSzPct val="95000"/>
              <a:buFont typeface="Wingdings" pitchFamily="2" charset="2"/>
              <a:buAutoNum type="arabicParenR"/>
            </a:pPr>
            <a:r>
              <a:rPr lang="el-GR" sz="2000" dirty="0">
                <a:latin typeface="Times New Roman" pitchFamily="18" charset="0"/>
              </a:rPr>
              <a:t>Μέθοδοι αποτιμήσεως. Ο τρόπος με τον οποίον μας παρέχονται οι πληροφορίες αυτές, είναι ο πίνακας της επόμενης διαφάνειας. </a:t>
            </a:r>
          </a:p>
          <a:p>
            <a:pPr marL="609600" indent="-609600">
              <a:buSzPct val="95000"/>
              <a:buFont typeface="Wingdings" pitchFamily="2" charset="2"/>
              <a:buNone/>
            </a:pPr>
            <a:endParaRPr lang="el-GR" sz="2000" dirty="0">
              <a:latin typeface="Times New Roman" pitchFamily="18" charset="0"/>
            </a:endParaRPr>
          </a:p>
          <a:p>
            <a:pPr marL="609600" indent="-609600">
              <a:buSzPct val="95000"/>
              <a:buFont typeface="Wingdings" pitchFamily="2" charset="2"/>
              <a:buNone/>
            </a:pPr>
            <a:endParaRPr lang="el-GR" sz="2000" dirty="0">
              <a:latin typeface="Times New Roman" pitchFamily="18" charset="0"/>
            </a:endParaRPr>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54626"/>
                                        </p:tgtEl>
                                        <p:attrNameLst>
                                          <p:attrName>style.visibility</p:attrName>
                                        </p:attrNameLst>
                                      </p:cBhvr>
                                      <p:to>
                                        <p:strVal val="visible"/>
                                      </p:to>
                                    </p:set>
                                    <p:anim to="" calcmode="lin" valueType="num">
                                      <p:cBhvr>
                                        <p:cTn id="7" dur="1" fill="hold"/>
                                        <p:tgtEl>
                                          <p:spTgt spid="154626"/>
                                        </p:tgtEl>
                                        <p:attrNameLst>
                                          <p:attrName/>
                                        </p:attrNameLst>
                                      </p:cBhvr>
                                    </p:anim>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154627">
                                            <p:txEl>
                                              <p:pRg st="0" end="0"/>
                                            </p:txEl>
                                          </p:spTgt>
                                        </p:tgtEl>
                                        <p:attrNameLst>
                                          <p:attrName>style.visibility</p:attrName>
                                        </p:attrNameLst>
                                      </p:cBhvr>
                                      <p:to>
                                        <p:strVal val="visible"/>
                                      </p:to>
                                    </p:set>
                                    <p:animEffect transition="in" filter="fade">
                                      <p:cBhvr>
                                        <p:cTn id="11" dur="2000"/>
                                        <p:tgtEl>
                                          <p:spTgt spid="154627">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4627">
                                            <p:txEl>
                                              <p:pRg st="1" end="1"/>
                                            </p:txEl>
                                          </p:spTgt>
                                        </p:tgtEl>
                                        <p:attrNameLst>
                                          <p:attrName>style.visibility</p:attrName>
                                        </p:attrNameLst>
                                      </p:cBhvr>
                                      <p:to>
                                        <p:strVal val="visible"/>
                                      </p:to>
                                    </p:set>
                                    <p:animEffect transition="in" filter="fade">
                                      <p:cBhvr>
                                        <p:cTn id="15" dur="2000"/>
                                        <p:tgtEl>
                                          <p:spTgt spid="154627">
                                            <p:txEl>
                                              <p:pRg st="1" end="1"/>
                                            </p:txEl>
                                          </p:spTgt>
                                        </p:tgtEl>
                                      </p:cBhvr>
                                    </p:animEffect>
                                  </p:childTnLst>
                                </p:cTn>
                              </p:par>
                            </p:childTnLst>
                          </p:cTn>
                        </p:par>
                        <p:par>
                          <p:cTn id="16" fill="hold">
                            <p:stCondLst>
                              <p:cond delay="4000"/>
                            </p:stCondLst>
                            <p:childTnLst>
                              <p:par>
                                <p:cTn id="17" presetID="2" presetClass="entr" presetSubtype="4" fill="hold" nodeType="afterEffect">
                                  <p:stCondLst>
                                    <p:cond delay="0"/>
                                  </p:stCondLst>
                                  <p:childTnLst>
                                    <p:set>
                                      <p:cBhvr>
                                        <p:cTn id="18" dur="1" fill="hold">
                                          <p:stCondLst>
                                            <p:cond delay="0"/>
                                          </p:stCondLst>
                                        </p:cTn>
                                        <p:tgtEl>
                                          <p:spTgt spid="154627">
                                            <p:txEl>
                                              <p:pRg st="2" end="2"/>
                                            </p:txEl>
                                          </p:spTgt>
                                        </p:tgtEl>
                                        <p:attrNameLst>
                                          <p:attrName>style.visibility</p:attrName>
                                        </p:attrNameLst>
                                      </p:cBhvr>
                                      <p:to>
                                        <p:strVal val="visible"/>
                                      </p:to>
                                    </p:set>
                                    <p:anim calcmode="lin" valueType="num">
                                      <p:cBhvr additive="base">
                                        <p:cTn id="19" dur="2000" fill="hold"/>
                                        <p:tgtEl>
                                          <p:spTgt spid="154627">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54627">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6000"/>
                            </p:stCondLst>
                            <p:childTnLst>
                              <p:par>
                                <p:cTn id="22" presetID="2" presetClass="entr" presetSubtype="4" fill="hold" nodeType="afterEffect">
                                  <p:stCondLst>
                                    <p:cond delay="3000"/>
                                  </p:stCondLst>
                                  <p:childTnLst>
                                    <p:set>
                                      <p:cBhvr>
                                        <p:cTn id="23" dur="1" fill="hold">
                                          <p:stCondLst>
                                            <p:cond delay="0"/>
                                          </p:stCondLst>
                                        </p:cTn>
                                        <p:tgtEl>
                                          <p:spTgt spid="154627">
                                            <p:txEl>
                                              <p:pRg st="3" end="3"/>
                                            </p:txEl>
                                          </p:spTgt>
                                        </p:tgtEl>
                                        <p:attrNameLst>
                                          <p:attrName>style.visibility</p:attrName>
                                        </p:attrNameLst>
                                      </p:cBhvr>
                                      <p:to>
                                        <p:strVal val="visible"/>
                                      </p:to>
                                    </p:set>
                                    <p:anim calcmode="lin" valueType="num">
                                      <p:cBhvr additive="base">
                                        <p:cTn id="24" dur="2000" fill="hold"/>
                                        <p:tgtEl>
                                          <p:spTgt spid="154627">
                                            <p:txEl>
                                              <p:pRg st="3" end="3"/>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1546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p:bld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5650" name="Group 2"/>
          <p:cNvGraphicFramePr>
            <a:graphicFrameLocks noGrp="1"/>
          </p:cNvGraphicFramePr>
          <p:nvPr>
            <p:ph sz="half" idx="1"/>
          </p:nvPr>
        </p:nvGraphicFramePr>
        <p:xfrm>
          <a:off x="179512" y="188913"/>
          <a:ext cx="8640638" cy="4929188"/>
        </p:xfrm>
        <a:graphic>
          <a:graphicData uri="http://schemas.openxmlformats.org/drawingml/2006/table">
            <a:tbl>
              <a:tblPr/>
              <a:tblGrid>
                <a:gridCol w="1800101"/>
                <a:gridCol w="1368425"/>
                <a:gridCol w="863600"/>
                <a:gridCol w="936625"/>
                <a:gridCol w="863600"/>
                <a:gridCol w="936625"/>
                <a:gridCol w="863600"/>
                <a:gridCol w="1008062"/>
              </a:tblGrid>
              <a:tr h="115252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Συμμετοχές και χρεόγραφα</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1"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Αριθμός μετοχών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και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μεριδίων</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1" i="1"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Αξία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κτήσεως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1" i="1"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Αξία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τρέχουσα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hMerge="1">
                  <a:txBody>
                    <a:bodyPr/>
                    <a:lstStyle/>
                    <a:p>
                      <a:endParaRPr lang="el-GR"/>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1" i="1"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Αξία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αποτίμησης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hMerge="1">
                  <a:txBody>
                    <a:bodyPr/>
                    <a:lstStyle/>
                    <a:p>
                      <a:endParaRPr lang="el-GR"/>
                    </a:p>
                  </a:txBody>
                  <a:tcPr/>
                </a:tc>
              </a:tr>
              <a:tr h="576263">
                <a:tc vMerge="1">
                  <a:txBody>
                    <a:bodyPr/>
                    <a:lstStyle/>
                    <a:p>
                      <a:endParaRPr lang="el-GR"/>
                    </a:p>
                  </a:txBody>
                  <a:tcPr/>
                </a:tc>
                <a:tc v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τίτλου</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σύνολο</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τίτλου</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σύνολο</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τίτλου</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σύνολο</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2473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1) Εισηγμένα στο Χρηματιστήριο</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1.1)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1.2)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2) Λοιπά</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2.1)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2.2)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 </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bl>
          </a:graphicData>
        </a:graphic>
      </p:graphicFrame>
      <p:graphicFrame>
        <p:nvGraphicFramePr>
          <p:cNvPr id="155683" name="Group 35"/>
          <p:cNvGraphicFramePr>
            <a:graphicFrameLocks noGrp="1"/>
          </p:cNvGraphicFramePr>
          <p:nvPr>
            <p:ph sz="half" idx="2"/>
          </p:nvPr>
        </p:nvGraphicFramePr>
        <p:xfrm>
          <a:off x="179512" y="5445125"/>
          <a:ext cx="8640638" cy="518160"/>
        </p:xfrm>
        <a:graphic>
          <a:graphicData uri="http://schemas.openxmlformats.org/drawingml/2006/table">
            <a:tbl>
              <a:tblPr/>
              <a:tblGrid>
                <a:gridCol w="1800101"/>
                <a:gridCol w="1368425"/>
                <a:gridCol w="863600"/>
                <a:gridCol w="936625"/>
                <a:gridCol w="863600"/>
                <a:gridCol w="936625"/>
                <a:gridCol w="863600"/>
                <a:gridCol w="1008062"/>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Σύνολα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p:cTn id="7" dur="2000" fill="hold"/>
                                        <p:tgtEl>
                                          <p:spTgt spid="155650"/>
                                        </p:tgtEl>
                                        <p:attrNameLst>
                                          <p:attrName>ppt_w</p:attrName>
                                        </p:attrNameLst>
                                      </p:cBhvr>
                                      <p:tavLst>
                                        <p:tav tm="0">
                                          <p:val>
                                            <p:fltVal val="0"/>
                                          </p:val>
                                        </p:tav>
                                        <p:tav tm="100000">
                                          <p:val>
                                            <p:strVal val="#ppt_w"/>
                                          </p:val>
                                        </p:tav>
                                      </p:tavLst>
                                    </p:anim>
                                    <p:anim calcmode="lin" valueType="num">
                                      <p:cBhvr>
                                        <p:cTn id="8" dur="2000" fill="hold"/>
                                        <p:tgtEl>
                                          <p:spTgt spid="155650"/>
                                        </p:tgtEl>
                                        <p:attrNameLst>
                                          <p:attrName>ppt_h</p:attrName>
                                        </p:attrNameLst>
                                      </p:cBhvr>
                                      <p:tavLst>
                                        <p:tav tm="0">
                                          <p:val>
                                            <p:fltVal val="0"/>
                                          </p:val>
                                        </p:tav>
                                        <p:tav tm="100000">
                                          <p:val>
                                            <p:strVal val="#ppt_h"/>
                                          </p:val>
                                        </p:tav>
                                      </p:tavLst>
                                    </p:anim>
                                    <p:animEffect transition="in" filter="fade">
                                      <p:cBhvr>
                                        <p:cTn id="9" dur="2000"/>
                                        <p:tgtEl>
                                          <p:spTgt spid="155650"/>
                                        </p:tgtEl>
                                      </p:cBhvr>
                                    </p:animEffect>
                                  </p:childTnLst>
                                </p:cTn>
                              </p:par>
                              <p:par>
                                <p:cTn id="10" presetID="53" presetClass="entr" presetSubtype="0" fill="hold" nodeType="withEffect">
                                  <p:stCondLst>
                                    <p:cond delay="0"/>
                                  </p:stCondLst>
                                  <p:childTnLst>
                                    <p:set>
                                      <p:cBhvr>
                                        <p:cTn id="11" dur="1" fill="hold">
                                          <p:stCondLst>
                                            <p:cond delay="0"/>
                                          </p:stCondLst>
                                        </p:cTn>
                                        <p:tgtEl>
                                          <p:spTgt spid="155683"/>
                                        </p:tgtEl>
                                        <p:attrNameLst>
                                          <p:attrName>style.visibility</p:attrName>
                                        </p:attrNameLst>
                                      </p:cBhvr>
                                      <p:to>
                                        <p:strVal val="visible"/>
                                      </p:to>
                                    </p:set>
                                    <p:anim calcmode="lin" valueType="num">
                                      <p:cBhvr>
                                        <p:cTn id="12" dur="2000" fill="hold"/>
                                        <p:tgtEl>
                                          <p:spTgt spid="155683"/>
                                        </p:tgtEl>
                                        <p:attrNameLst>
                                          <p:attrName>ppt_w</p:attrName>
                                        </p:attrNameLst>
                                      </p:cBhvr>
                                      <p:tavLst>
                                        <p:tav tm="0">
                                          <p:val>
                                            <p:fltVal val="0"/>
                                          </p:val>
                                        </p:tav>
                                        <p:tav tm="100000">
                                          <p:val>
                                            <p:strVal val="#ppt_w"/>
                                          </p:val>
                                        </p:tav>
                                      </p:tavLst>
                                    </p:anim>
                                    <p:anim calcmode="lin" valueType="num">
                                      <p:cBhvr>
                                        <p:cTn id="13" dur="2000" fill="hold"/>
                                        <p:tgtEl>
                                          <p:spTgt spid="155683"/>
                                        </p:tgtEl>
                                        <p:attrNameLst>
                                          <p:attrName>ppt_h</p:attrName>
                                        </p:attrNameLst>
                                      </p:cBhvr>
                                      <p:tavLst>
                                        <p:tav tm="0">
                                          <p:val>
                                            <p:fltVal val="0"/>
                                          </p:val>
                                        </p:tav>
                                        <p:tav tm="100000">
                                          <p:val>
                                            <p:strVal val="#ppt_h"/>
                                          </p:val>
                                        </p:tav>
                                      </p:tavLst>
                                    </p:anim>
                                    <p:animEffect transition="in" filter="fade">
                                      <p:cBhvr>
                                        <p:cTn id="14" dur="2000"/>
                                        <p:tgtEl>
                                          <p:spTgt spid="155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p:cNvSpPr>
            <a:spLocks noGrp="1" noChangeArrowheads="1"/>
          </p:cNvSpPr>
          <p:nvPr>
            <p:ph type="body" idx="1"/>
          </p:nvPr>
        </p:nvSpPr>
        <p:spPr>
          <a:xfrm>
            <a:off x="457200" y="333375"/>
            <a:ext cx="8229600" cy="5797550"/>
          </a:xfrm>
        </p:spPr>
        <p:txBody>
          <a:bodyPr/>
          <a:lstStyle/>
          <a:p>
            <a:pPr marL="609600" indent="-609600">
              <a:lnSpc>
                <a:spcPct val="80000"/>
              </a:lnSpc>
              <a:buSzPct val="95000"/>
              <a:buFont typeface="Wingdings" pitchFamily="2" charset="2"/>
              <a:buAutoNum type="arabicParenR" startAt="3"/>
            </a:pPr>
            <a:r>
              <a:rPr lang="el-GR" sz="2000" dirty="0">
                <a:latin typeface="Times New Roman" pitchFamily="18" charset="0"/>
              </a:rPr>
              <a:t>Η μέση τιμή κτήσεως των χρεογράφων προσδιορίσθηκε με τη μέθοδο η οποία ακολουθείτε πάγια. </a:t>
            </a:r>
          </a:p>
          <a:p>
            <a:pPr marL="609600" indent="-609600">
              <a:lnSpc>
                <a:spcPct val="80000"/>
              </a:lnSpc>
              <a:buSzPct val="95000"/>
              <a:buFont typeface="Wingdings" pitchFamily="2" charset="2"/>
              <a:buAutoNum type="arabicParenR" startAt="3"/>
            </a:pPr>
            <a:r>
              <a:rPr lang="el-GR" sz="2000" dirty="0">
                <a:latin typeface="Times New Roman" pitchFamily="18" charset="0"/>
              </a:rPr>
              <a:t>Παρέκκλιση από τις μεθόδους και τις βασικές αρχές αποτιμήσεως. Εφαρμογή ειδικών μεθόδων αποτιμήσεως</a:t>
            </a:r>
          </a:p>
          <a:p>
            <a:pPr marL="609600" indent="-609600">
              <a:lnSpc>
                <a:spcPct val="80000"/>
              </a:lnSpc>
              <a:buSzPct val="95000"/>
              <a:buFont typeface="Wingdings" pitchFamily="2" charset="2"/>
              <a:buAutoNum type="arabicParenR" startAt="3"/>
            </a:pPr>
            <a:r>
              <a:rPr lang="el-GR" sz="2000" dirty="0">
                <a:latin typeface="Times New Roman" pitchFamily="18" charset="0"/>
              </a:rPr>
              <a:t>Αλλαγή μεθόδου της τιμής κτήσεως των κινητών αξιών</a:t>
            </a:r>
          </a:p>
          <a:p>
            <a:pPr marL="609600" indent="-609600">
              <a:lnSpc>
                <a:spcPct val="80000"/>
              </a:lnSpc>
              <a:buSzPct val="95000"/>
              <a:buFont typeface="Wingdings" pitchFamily="2" charset="2"/>
              <a:buAutoNum type="arabicParenR" startAt="3"/>
            </a:pPr>
            <a:r>
              <a:rPr lang="el-GR" sz="2000" dirty="0">
                <a:latin typeface="Times New Roman" pitchFamily="18" charset="0"/>
              </a:rPr>
              <a:t>Παράθεση της διαφοράς, μεταξύ της αξίας αποτιμήσεως των κινητών αξιών και της τρέχουσας τιμής αγοράς τους, όταν είναι αξιόλογη.</a:t>
            </a:r>
          </a:p>
          <a:p>
            <a:pPr marL="609600" indent="-609600">
              <a:lnSpc>
                <a:spcPct val="80000"/>
              </a:lnSpc>
              <a:buSzPct val="95000"/>
              <a:buFont typeface="Wingdings" pitchFamily="2" charset="2"/>
              <a:buAutoNum type="arabicParenR" startAt="7"/>
            </a:pPr>
            <a:r>
              <a:rPr lang="el-GR" sz="2000" dirty="0">
                <a:latin typeface="Times New Roman" pitchFamily="18" charset="0"/>
              </a:rPr>
              <a:t>Όταν η επιχείρηση συμμετέχει ως ομόρρυθμος εταίρος στο κεφάλαιο ομόρρυθμων ή ετερόρρυθμων εταιρειών τότε στο προσάρτημα αναφέρει τις εξής πληροφορίες για τις ομόρρυθμες ή ετερόρρυθμες εταιρείες: Επωνυμία, Έδρα, Νομικός τύπος.</a:t>
            </a:r>
          </a:p>
          <a:p>
            <a:pPr marL="609600" indent="-609600">
              <a:lnSpc>
                <a:spcPct val="80000"/>
              </a:lnSpc>
              <a:buSzPct val="95000"/>
              <a:buFont typeface="Wingdings" pitchFamily="2" charset="2"/>
              <a:buAutoNum type="arabicParenR" startAt="7"/>
            </a:pPr>
            <a:r>
              <a:rPr lang="el-GR" sz="2000" dirty="0">
                <a:latin typeface="Times New Roman" pitchFamily="18" charset="0"/>
              </a:rPr>
              <a:t>Αναφέρει πληροφορίες σχετικές με το εάν η επιχείρηση είναι μέλος ομίλου επιχειρήσεων και οι οικονομικές καταστάσεις της λαμβάνονται υπόψη στη σύνταξη ενοποιημένων οικονομικών καταστάσεων του ομίλου. </a:t>
            </a:r>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6674">
                                            <p:txEl>
                                              <p:pRg st="4" end="4"/>
                                            </p:txEl>
                                          </p:spTgt>
                                        </p:tgtEl>
                                        <p:attrNameLst>
                                          <p:attrName>style.visibility</p:attrName>
                                        </p:attrNameLst>
                                      </p:cBhvr>
                                      <p:to>
                                        <p:strVal val="visible"/>
                                      </p:to>
                                    </p:set>
                                    <p:anim calcmode="lin" valueType="num">
                                      <p:cBhvr additive="base">
                                        <p:cTn id="7" dur="2000" fill="hold"/>
                                        <p:tgtEl>
                                          <p:spTgt spid="156674">
                                            <p:txEl>
                                              <p:pRg st="4" end="4"/>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56674">
                                            <p:txEl>
                                              <p:pRg st="4" end="4"/>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56674">
                                            <p:txEl>
                                              <p:pRg st="0" end="0"/>
                                            </p:txEl>
                                          </p:spTgt>
                                        </p:tgtEl>
                                        <p:attrNameLst>
                                          <p:attrName>style.visibility</p:attrName>
                                        </p:attrNameLst>
                                      </p:cBhvr>
                                      <p:to>
                                        <p:strVal val="visible"/>
                                      </p:to>
                                    </p:set>
                                    <p:anim calcmode="lin" valueType="num">
                                      <p:cBhvr additive="base">
                                        <p:cTn id="12" dur="2000" fill="hold"/>
                                        <p:tgtEl>
                                          <p:spTgt spid="156674">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56674">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156674">
                                            <p:txEl>
                                              <p:pRg st="1" end="1"/>
                                            </p:txEl>
                                          </p:spTgt>
                                        </p:tgtEl>
                                        <p:attrNameLst>
                                          <p:attrName>style.visibility</p:attrName>
                                        </p:attrNameLst>
                                      </p:cBhvr>
                                      <p:to>
                                        <p:strVal val="visible"/>
                                      </p:to>
                                    </p:set>
                                    <p:anim calcmode="lin" valueType="num">
                                      <p:cBhvr additive="base">
                                        <p:cTn id="17" dur="2000" fill="hold"/>
                                        <p:tgtEl>
                                          <p:spTgt spid="156674">
                                            <p:txEl>
                                              <p:pRg st="1" end="1"/>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56674">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156674">
                                            <p:txEl>
                                              <p:pRg st="2" end="2"/>
                                            </p:txEl>
                                          </p:spTgt>
                                        </p:tgtEl>
                                        <p:attrNameLst>
                                          <p:attrName>style.visibility</p:attrName>
                                        </p:attrNameLst>
                                      </p:cBhvr>
                                      <p:to>
                                        <p:strVal val="visible"/>
                                      </p:to>
                                    </p:set>
                                    <p:anim calcmode="lin" valueType="num">
                                      <p:cBhvr additive="base">
                                        <p:cTn id="22" dur="2000" fill="hold"/>
                                        <p:tgtEl>
                                          <p:spTgt spid="156674">
                                            <p:txEl>
                                              <p:pRg st="2" end="2"/>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56674">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0"/>
                                  </p:stCondLst>
                                  <p:childTnLst>
                                    <p:set>
                                      <p:cBhvr>
                                        <p:cTn id="26" dur="1" fill="hold">
                                          <p:stCondLst>
                                            <p:cond delay="0"/>
                                          </p:stCondLst>
                                        </p:cTn>
                                        <p:tgtEl>
                                          <p:spTgt spid="156674">
                                            <p:txEl>
                                              <p:pRg st="3" end="3"/>
                                            </p:txEl>
                                          </p:spTgt>
                                        </p:tgtEl>
                                        <p:attrNameLst>
                                          <p:attrName>style.visibility</p:attrName>
                                        </p:attrNameLst>
                                      </p:cBhvr>
                                      <p:to>
                                        <p:strVal val="visible"/>
                                      </p:to>
                                    </p:set>
                                    <p:anim calcmode="lin" valueType="num">
                                      <p:cBhvr additive="base">
                                        <p:cTn id="27" dur="2000" fill="hold"/>
                                        <p:tgtEl>
                                          <p:spTgt spid="156674">
                                            <p:txEl>
                                              <p:pRg st="3" end="3"/>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56674">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nodeType="afterEffect">
                                  <p:stCondLst>
                                    <p:cond delay="3000"/>
                                  </p:stCondLst>
                                  <p:childTnLst>
                                    <p:set>
                                      <p:cBhvr>
                                        <p:cTn id="31" dur="1" fill="hold">
                                          <p:stCondLst>
                                            <p:cond delay="0"/>
                                          </p:stCondLst>
                                        </p:cTn>
                                        <p:tgtEl>
                                          <p:spTgt spid="156674">
                                            <p:txEl>
                                              <p:pRg st="5" end="5"/>
                                            </p:txEl>
                                          </p:spTgt>
                                        </p:tgtEl>
                                        <p:attrNameLst>
                                          <p:attrName>style.visibility</p:attrName>
                                        </p:attrNameLst>
                                      </p:cBhvr>
                                      <p:to>
                                        <p:strVal val="visible"/>
                                      </p:to>
                                    </p:set>
                                    <p:anim calcmode="lin" valueType="num">
                                      <p:cBhvr additive="base">
                                        <p:cTn id="32" dur="2000" fill="hold"/>
                                        <p:tgtEl>
                                          <p:spTgt spid="156674">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5667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432048"/>
          </a:xfrm>
        </p:spPr>
        <p:txBody>
          <a:bodyPr>
            <a:noAutofit/>
          </a:bodyPr>
          <a:lstStyle/>
          <a:p>
            <a:pPr algn="ctr"/>
            <a:r>
              <a:rPr lang="el-GR" sz="2800" b="1" dirty="0" smtClean="0">
                <a:solidFill>
                  <a:srgbClr val="7030A0"/>
                </a:solidFill>
              </a:rPr>
              <a:t>ΤΑ ΠΙΟ «ΔΥΝΑΤΑ» </a:t>
            </a:r>
            <a:r>
              <a:rPr lang="en-US" sz="2800" b="1" dirty="0" smtClean="0">
                <a:solidFill>
                  <a:srgbClr val="7030A0"/>
                </a:solidFill>
              </a:rPr>
              <a:t>BRAND NAMES</a:t>
            </a:r>
            <a:endParaRPr lang="el-GR" sz="2800" b="1" dirty="0">
              <a:solidFill>
                <a:srgbClr val="7030A0"/>
              </a:solidFill>
            </a:endParaRPr>
          </a:p>
        </p:txBody>
      </p:sp>
      <p:pic>
        <p:nvPicPr>
          <p:cNvPr id="1178626" name="Picture 2"/>
          <p:cNvPicPr>
            <a:picLocks noGrp="1" noChangeAspect="1" noChangeArrowheads="1"/>
          </p:cNvPicPr>
          <p:nvPr>
            <p:ph idx="1"/>
          </p:nvPr>
        </p:nvPicPr>
        <p:blipFill>
          <a:blip r:embed="rId2" cstate="print"/>
          <a:srcRect/>
          <a:stretch>
            <a:fillRect/>
          </a:stretch>
        </p:blipFill>
        <p:spPr bwMode="auto">
          <a:xfrm>
            <a:off x="0" y="548680"/>
            <a:ext cx="9143999" cy="6309320"/>
          </a:xfrm>
          <a:prstGeom prst="rect">
            <a:avLst/>
          </a:prstGeom>
          <a:noFill/>
          <a:ln w="9525">
            <a:noFill/>
            <a:miter lim="800000"/>
            <a:headEnd/>
            <a:tailEnd/>
          </a:ln>
        </p:spPr>
      </p:pic>
    </p:spTree>
    <p:extLst>
      <p:ext uri="{BB962C8B-B14F-4D97-AF65-F5344CB8AC3E}">
        <p14:creationId xmlns="" xmlns:p14="http://schemas.microsoft.com/office/powerpoint/2010/main" val="36825868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251520" y="260648"/>
            <a:ext cx="8640960" cy="6336704"/>
          </a:xfrm>
          <a:prstGeom prst="rect">
            <a:avLst/>
          </a:prstGeom>
          <a:noFill/>
          <a:ln w="9525">
            <a:noFill/>
            <a:miter lim="800000"/>
            <a:headEnd/>
            <a:tailEnd/>
          </a:ln>
        </p:spPr>
      </p:pic>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277813"/>
            <a:ext cx="8229600" cy="1855787"/>
          </a:xfrm>
        </p:spPr>
        <p:txBody>
          <a:bodyPr>
            <a:normAutofit fontScale="90000"/>
          </a:bodyPr>
          <a:lstStyle/>
          <a:p>
            <a:pPr algn="ctr"/>
            <a:r>
              <a:rPr lang="el-GR" sz="3200" b="1" dirty="0">
                <a:solidFill>
                  <a:srgbClr val="0000CC"/>
                </a:solidFill>
              </a:rPr>
              <a:t>ΠΛΗΡΟΦΟΡΙΕΣ ΣΤΗΝ ΕΚΘΕΣΗ ΤΟΥ ΔΙΟΙΚΗΤΙΚΟΥ ΣΥΜΒΟΥΛΙΟΥ ΤΗΣ Α.Ε. Ή ΤΟΥ ΔΙΑΧΕΙΡΙΣΤΗ Ε.Π.Ε. ΓΙΑ ΤΑ ΧΡΕΟΓΡΑΦΑ</a:t>
            </a:r>
            <a:r>
              <a:rPr lang="el-GR" sz="2800" b="1" dirty="0">
                <a:solidFill>
                  <a:srgbClr val="0000CC"/>
                </a:solidFill>
              </a:rPr>
              <a:t> </a:t>
            </a:r>
          </a:p>
        </p:txBody>
      </p:sp>
      <p:sp>
        <p:nvSpPr>
          <p:cNvPr id="157699" name="Rectangle 3"/>
          <p:cNvSpPr>
            <a:spLocks noGrp="1" noChangeArrowheads="1"/>
          </p:cNvSpPr>
          <p:nvPr>
            <p:ph type="body" idx="1"/>
          </p:nvPr>
        </p:nvSpPr>
        <p:spPr>
          <a:xfrm>
            <a:off x="457200" y="2563813"/>
            <a:ext cx="8229600" cy="3562350"/>
          </a:xfrm>
        </p:spPr>
        <p:txBody>
          <a:bodyPr/>
          <a:lstStyle/>
          <a:p>
            <a:pPr marL="609600" indent="-609600">
              <a:buFontTx/>
              <a:buNone/>
            </a:pPr>
            <a:r>
              <a:rPr lang="el-GR" sz="2000" dirty="0">
                <a:latin typeface="Times New Roman" pitchFamily="18" charset="0"/>
              </a:rPr>
              <a:t>Στην άνω έκθεση περιλαμβάνεται ανάλυση κατ’ είδος χρεογράφου ως εξής:</a:t>
            </a:r>
          </a:p>
          <a:p>
            <a:pPr marL="609600" indent="-609600">
              <a:buSzPct val="95000"/>
              <a:buFont typeface="Wingdings" pitchFamily="2" charset="2"/>
              <a:buAutoNum type="arabicParenR"/>
            </a:pPr>
            <a:r>
              <a:rPr lang="el-GR" sz="2000" dirty="0">
                <a:latin typeface="Times New Roman" pitchFamily="18" charset="0"/>
              </a:rPr>
              <a:t>Τιμή μονάδος</a:t>
            </a:r>
          </a:p>
          <a:p>
            <a:pPr marL="609600" indent="-609600">
              <a:buSzPct val="95000"/>
              <a:buFont typeface="Wingdings" pitchFamily="2" charset="2"/>
              <a:buAutoNum type="arabicParenR"/>
            </a:pPr>
            <a:r>
              <a:rPr lang="el-GR" sz="2000" dirty="0">
                <a:latin typeface="Times New Roman" pitchFamily="18" charset="0"/>
              </a:rPr>
              <a:t>Συνολικά ποσά</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57698"/>
                                        </p:tgtEl>
                                        <p:attrNameLst>
                                          <p:attrName>style.visibility</p:attrName>
                                        </p:attrNameLst>
                                      </p:cBhvr>
                                      <p:to>
                                        <p:strVal val="visible"/>
                                      </p:to>
                                    </p:set>
                                    <p:anim to="" calcmode="lin" valueType="num">
                                      <p:cBhvr>
                                        <p:cTn id="7" dur="1" fill="hold"/>
                                        <p:tgtEl>
                                          <p:spTgt spid="157698"/>
                                        </p:tgtEl>
                                        <p:attrNameLst>
                                          <p:attrName/>
                                        </p:attrNameLst>
                                      </p:cBhvr>
                                    </p:anim>
                                  </p:childTnLst>
                                </p:cTn>
                              </p:par>
                            </p:childTnLst>
                          </p:cTn>
                        </p:par>
                        <p:par>
                          <p:cTn id="8" fill="hold">
                            <p:stCondLst>
                              <p:cond delay="0"/>
                            </p:stCondLst>
                            <p:childTnLst>
                              <p:par>
                                <p:cTn id="9" presetID="2" presetClass="entr" presetSubtype="4" fill="hold" grpId="0" nodeType="afterEffect">
                                  <p:stCondLst>
                                    <p:cond delay="2500"/>
                                  </p:stCondLst>
                                  <p:childTnLst>
                                    <p:set>
                                      <p:cBhvr>
                                        <p:cTn id="10" dur="1" fill="hold">
                                          <p:stCondLst>
                                            <p:cond delay="0"/>
                                          </p:stCondLst>
                                        </p:cTn>
                                        <p:tgtEl>
                                          <p:spTgt spid="157699">
                                            <p:txEl>
                                              <p:pRg st="0" end="0"/>
                                            </p:txEl>
                                          </p:spTgt>
                                        </p:tgtEl>
                                        <p:attrNameLst>
                                          <p:attrName>style.visibility</p:attrName>
                                        </p:attrNameLst>
                                      </p:cBhvr>
                                      <p:to>
                                        <p:strVal val="visible"/>
                                      </p:to>
                                    </p:set>
                                    <p:anim calcmode="lin" valueType="num">
                                      <p:cBhvr additive="base">
                                        <p:cTn id="11" dur="2000" fill="hold"/>
                                        <p:tgtEl>
                                          <p:spTgt spid="157699">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57699">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4500"/>
                            </p:stCondLst>
                            <p:childTnLst>
                              <p:par>
                                <p:cTn id="14" presetID="2" presetClass="entr" presetSubtype="4" fill="hold" grpId="0" nodeType="afterEffect">
                                  <p:stCondLst>
                                    <p:cond delay="2500"/>
                                  </p:stCondLst>
                                  <p:childTnLst>
                                    <p:set>
                                      <p:cBhvr>
                                        <p:cTn id="15" dur="1" fill="hold">
                                          <p:stCondLst>
                                            <p:cond delay="0"/>
                                          </p:stCondLst>
                                        </p:cTn>
                                        <p:tgtEl>
                                          <p:spTgt spid="157699">
                                            <p:txEl>
                                              <p:pRg st="1" end="1"/>
                                            </p:txEl>
                                          </p:spTgt>
                                        </p:tgtEl>
                                        <p:attrNameLst>
                                          <p:attrName>style.visibility</p:attrName>
                                        </p:attrNameLst>
                                      </p:cBhvr>
                                      <p:to>
                                        <p:strVal val="visible"/>
                                      </p:to>
                                    </p:set>
                                    <p:anim calcmode="lin" valueType="num">
                                      <p:cBhvr additive="base">
                                        <p:cTn id="16" dur="2000" fill="hold"/>
                                        <p:tgtEl>
                                          <p:spTgt spid="157699">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57699">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9000"/>
                            </p:stCondLst>
                            <p:childTnLst>
                              <p:par>
                                <p:cTn id="19" presetID="2" presetClass="entr" presetSubtype="4" fill="hold" grpId="0" nodeType="afterEffect">
                                  <p:stCondLst>
                                    <p:cond delay="2500"/>
                                  </p:stCondLst>
                                  <p:childTnLst>
                                    <p:set>
                                      <p:cBhvr>
                                        <p:cTn id="20" dur="1" fill="hold">
                                          <p:stCondLst>
                                            <p:cond delay="0"/>
                                          </p:stCondLst>
                                        </p:cTn>
                                        <p:tgtEl>
                                          <p:spTgt spid="157699">
                                            <p:txEl>
                                              <p:pRg st="2" end="2"/>
                                            </p:txEl>
                                          </p:spTgt>
                                        </p:tgtEl>
                                        <p:attrNameLst>
                                          <p:attrName>style.visibility</p:attrName>
                                        </p:attrNameLst>
                                      </p:cBhvr>
                                      <p:to>
                                        <p:strVal val="visible"/>
                                      </p:to>
                                    </p:set>
                                    <p:anim calcmode="lin" valueType="num">
                                      <p:cBhvr additive="base">
                                        <p:cTn id="21" dur="2000" fill="hold"/>
                                        <p:tgtEl>
                                          <p:spTgt spid="157699">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576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p:bldP spid="157699" grpId="0" build="p"/>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59A1F2B9-82C2-4446-9ACE-6FF166B79ABE}" type="slidenum">
              <a:rPr lang="en-GB"/>
              <a:pPr/>
              <a:t>401</a:t>
            </a:fld>
            <a:endParaRPr lang="en-GB" dirty="0"/>
          </a:p>
        </p:txBody>
      </p:sp>
      <p:sp>
        <p:nvSpPr>
          <p:cNvPr id="45058" name="Rectangle 2"/>
          <p:cNvSpPr>
            <a:spLocks noGrp="1" noChangeArrowheads="1"/>
          </p:cNvSpPr>
          <p:nvPr>
            <p:ph type="title"/>
          </p:nvPr>
        </p:nvSpPr>
        <p:spPr/>
        <p:txBody>
          <a:bodyPr>
            <a:normAutofit fontScale="90000"/>
          </a:bodyPr>
          <a:lstStyle/>
          <a:p>
            <a:pPr algn="ctr"/>
            <a:r>
              <a:rPr lang="el-GR" b="1" dirty="0">
                <a:solidFill>
                  <a:schemeClr val="bg1"/>
                </a:solidFill>
              </a:rPr>
              <a:t>Προχωρημένη Χρηματοοικονομική Λογιστική</a:t>
            </a:r>
            <a:endParaRPr lang="en-US" b="1" dirty="0">
              <a:solidFill>
                <a:schemeClr val="bg1"/>
              </a:solidFill>
            </a:endParaRPr>
          </a:p>
        </p:txBody>
      </p:sp>
      <p:sp>
        <p:nvSpPr>
          <p:cNvPr id="45059" name="Rectangle 3"/>
          <p:cNvSpPr>
            <a:spLocks noGrp="1" noChangeArrowheads="1"/>
          </p:cNvSpPr>
          <p:nvPr>
            <p:ph type="body" idx="1"/>
          </p:nvPr>
        </p:nvSpPr>
        <p:spPr/>
        <p:txBody>
          <a:bodyPr/>
          <a:lstStyle/>
          <a:p>
            <a:pPr>
              <a:buFont typeface="Wingdings" pitchFamily="2" charset="2"/>
              <a:buNone/>
            </a:pPr>
            <a:r>
              <a:rPr lang="el-GR" dirty="0"/>
              <a:t> </a:t>
            </a:r>
            <a:endParaRPr lang="el-GR" dirty="0" smtClean="0"/>
          </a:p>
          <a:p>
            <a:pPr>
              <a:buFont typeface="Wingdings" pitchFamily="2" charset="2"/>
              <a:buNone/>
            </a:pPr>
            <a:endParaRPr lang="el-GR" dirty="0" smtClean="0"/>
          </a:p>
          <a:p>
            <a:pPr>
              <a:buFont typeface="Wingdings" pitchFamily="2" charset="2"/>
              <a:buNone/>
            </a:pPr>
            <a:endParaRPr lang="el-GR" dirty="0"/>
          </a:p>
          <a:p>
            <a:pPr algn="ctr">
              <a:buFont typeface="Wingdings" pitchFamily="2" charset="2"/>
              <a:buNone/>
            </a:pPr>
            <a:r>
              <a:rPr lang="el-GR" dirty="0"/>
              <a:t>         </a:t>
            </a:r>
            <a:r>
              <a:rPr lang="el-GR" sz="6000" b="1" dirty="0" smtClean="0">
                <a:solidFill>
                  <a:srgbClr val="C00000"/>
                </a:solidFill>
              </a:rPr>
              <a:t>ΑΠΟΘΕΜΑΤΑ</a:t>
            </a:r>
            <a:endParaRPr lang="en-US" sz="6000" b="1" dirty="0">
              <a:solidFill>
                <a:srgbClr val="C00000"/>
              </a:solidFill>
            </a:endParaRPr>
          </a:p>
        </p:txBody>
      </p:sp>
    </p:spTree>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152400"/>
            <a:ext cx="8229600" cy="612304"/>
          </a:xfrm>
        </p:spPr>
        <p:txBody>
          <a:bodyPr/>
          <a:lstStyle/>
          <a:p>
            <a:pPr algn="ctr"/>
            <a:r>
              <a:rPr lang="el-GR" sz="3200" b="1" dirty="0"/>
              <a:t>ΓΕΝΙΚΕΣ ΠΑΡΑΤΗΡΗΣΕΙΣ ΚΑΙ ΟΡΙΣΜΟΙ</a:t>
            </a:r>
          </a:p>
        </p:txBody>
      </p:sp>
      <p:sp>
        <p:nvSpPr>
          <p:cNvPr id="159747" name="Rectangle 3"/>
          <p:cNvSpPr>
            <a:spLocks noGrp="1" noChangeArrowheads="1"/>
          </p:cNvSpPr>
          <p:nvPr>
            <p:ph type="body" idx="1"/>
          </p:nvPr>
        </p:nvSpPr>
        <p:spPr>
          <a:xfrm>
            <a:off x="251520" y="908720"/>
            <a:ext cx="8640960" cy="5688632"/>
          </a:xfrm>
        </p:spPr>
        <p:txBody>
          <a:bodyPr/>
          <a:lstStyle/>
          <a:p>
            <a:pPr>
              <a:buFontTx/>
              <a:buNone/>
            </a:pPr>
            <a:r>
              <a:rPr lang="el-GR" sz="2400" u="sng" dirty="0">
                <a:latin typeface="Times New Roman" pitchFamily="18" charset="0"/>
              </a:rPr>
              <a:t>ΤΑ ΑΠΟΘΕΜΑΤΑ</a:t>
            </a:r>
            <a:r>
              <a:rPr lang="el-GR" sz="2400" dirty="0">
                <a:latin typeface="Times New Roman" pitchFamily="18" charset="0"/>
              </a:rPr>
              <a:t>:</a:t>
            </a:r>
          </a:p>
          <a:p>
            <a:pPr>
              <a:buFontTx/>
              <a:buNone/>
            </a:pPr>
            <a:r>
              <a:rPr lang="el-GR" sz="2400" dirty="0">
                <a:latin typeface="Times New Roman" pitchFamily="18" charset="0"/>
              </a:rPr>
              <a:t>Είναι τα υλικά ή ενσώματα περιουσιακά στοιχεία:</a:t>
            </a:r>
          </a:p>
          <a:p>
            <a:pPr>
              <a:buFontTx/>
              <a:buNone/>
            </a:pPr>
            <a:r>
              <a:rPr lang="el-GR" sz="2400" dirty="0">
                <a:latin typeface="Times New Roman" pitchFamily="18" charset="0"/>
              </a:rPr>
              <a:t>(α)  προς μεταπώληση από την επιχείρηση (</a:t>
            </a:r>
            <a:r>
              <a:rPr lang="el-GR" sz="2400" dirty="0" smtClean="0">
                <a:latin typeface="Times New Roman" pitchFamily="18" charset="0"/>
              </a:rPr>
              <a:t>εμπορεύματα). </a:t>
            </a:r>
            <a:endParaRPr lang="el-GR" sz="2400" i="1" dirty="0">
              <a:latin typeface="Times New Roman" pitchFamily="18" charset="0"/>
            </a:endParaRPr>
          </a:p>
          <a:p>
            <a:pPr>
              <a:buFontTx/>
              <a:buNone/>
            </a:pPr>
            <a:r>
              <a:rPr lang="el-GR" sz="2400" dirty="0">
                <a:latin typeface="Times New Roman" pitchFamily="18" charset="0"/>
              </a:rPr>
              <a:t>(β)  προς πώληση μετά από την παραγωγική διαδικασία </a:t>
            </a:r>
            <a:r>
              <a:rPr lang="el-GR" sz="2400" dirty="0" smtClean="0">
                <a:latin typeface="Times New Roman" pitchFamily="18" charset="0"/>
              </a:rPr>
              <a:t>(έτοιμα </a:t>
            </a:r>
            <a:r>
              <a:rPr lang="el-GR" sz="2400" dirty="0">
                <a:latin typeface="Times New Roman" pitchFamily="18" charset="0"/>
              </a:rPr>
              <a:t>προϊόντα ή ημιέτοιμα προϊόντα)</a:t>
            </a:r>
            <a:r>
              <a:rPr lang="en-US" sz="2400" dirty="0">
                <a:latin typeface="Times New Roman" pitchFamily="18" charset="0"/>
              </a:rPr>
              <a:t>.</a:t>
            </a:r>
            <a:endParaRPr lang="el-GR" sz="2400" dirty="0">
              <a:latin typeface="Times New Roman" pitchFamily="18" charset="0"/>
            </a:endParaRPr>
          </a:p>
          <a:p>
            <a:pPr>
              <a:buFontTx/>
              <a:buNone/>
            </a:pPr>
            <a:r>
              <a:rPr lang="el-GR" sz="2400" dirty="0">
                <a:latin typeface="Times New Roman" pitchFamily="18" charset="0"/>
              </a:rPr>
              <a:t>(γ)  προς ανάλωση από την επιχείρηση για την σωστή λειτουργία της επιχείρησης </a:t>
            </a:r>
            <a:r>
              <a:rPr lang="el-GR" sz="2400" dirty="0" smtClean="0">
                <a:latin typeface="Times New Roman" pitchFamily="18" charset="0"/>
              </a:rPr>
              <a:t>(αναλώσιμα υλικά)</a:t>
            </a:r>
            <a:r>
              <a:rPr lang="en-US" sz="2400" dirty="0">
                <a:latin typeface="Times New Roman" pitchFamily="18" charset="0"/>
              </a:rPr>
              <a:t>.</a:t>
            </a:r>
            <a:endParaRPr lang="el-GR" sz="2400" dirty="0">
              <a:latin typeface="Times New Roman" pitchFamily="18" charset="0"/>
            </a:endParaRPr>
          </a:p>
          <a:p>
            <a:pPr>
              <a:buFontTx/>
              <a:buNone/>
            </a:pPr>
            <a:r>
              <a:rPr lang="el-GR" sz="2400" dirty="0">
                <a:latin typeface="Times New Roman" pitchFamily="18" charset="0"/>
              </a:rPr>
              <a:t>(δ)  προς ανάλωση για την εξαγωγή της παραγωγικής λειτουργίας </a:t>
            </a:r>
            <a:r>
              <a:rPr lang="el-GR" sz="2400" dirty="0" smtClean="0">
                <a:latin typeface="Times New Roman" pitchFamily="18" charset="0"/>
              </a:rPr>
              <a:t>(πρώτες </a:t>
            </a:r>
            <a:r>
              <a:rPr lang="el-GR" sz="2400" dirty="0">
                <a:latin typeface="Times New Roman" pitchFamily="18" charset="0"/>
              </a:rPr>
              <a:t>και βοηθητικές </a:t>
            </a:r>
            <a:r>
              <a:rPr lang="el-GR" sz="2400" dirty="0" smtClean="0">
                <a:latin typeface="Times New Roman" pitchFamily="18" charset="0"/>
              </a:rPr>
              <a:t>ύλες)</a:t>
            </a:r>
            <a:r>
              <a:rPr lang="en-US" sz="2400" dirty="0">
                <a:latin typeface="Times New Roman" pitchFamily="18" charset="0"/>
              </a:rPr>
              <a:t>.</a:t>
            </a:r>
            <a:endParaRPr lang="el-GR" sz="2400" dirty="0">
              <a:latin typeface="Times New Roman" pitchFamily="18" charset="0"/>
            </a:endParaRPr>
          </a:p>
          <a:p>
            <a:pPr>
              <a:buFontTx/>
              <a:buNone/>
            </a:pPr>
            <a:r>
              <a:rPr lang="el-GR" sz="2400" dirty="0">
                <a:latin typeface="Times New Roman" pitchFamily="18" charset="0"/>
              </a:rPr>
              <a:t>(ε)   προς χρησιμοποίηση για την συσκευασία </a:t>
            </a:r>
            <a:r>
              <a:rPr lang="el-GR" sz="2400" dirty="0" smtClean="0">
                <a:latin typeface="Times New Roman" pitchFamily="18" charset="0"/>
              </a:rPr>
              <a:t>(υλικά </a:t>
            </a:r>
            <a:r>
              <a:rPr lang="el-GR" sz="2400" dirty="0">
                <a:latin typeface="Times New Roman" pitchFamily="18" charset="0"/>
              </a:rPr>
              <a:t>συσκευασίας, είδη συσκευασίας)</a:t>
            </a:r>
            <a:r>
              <a:rPr lang="en-US" sz="2400" dirty="0">
                <a:latin typeface="Times New Roman" pitchFamily="18" charset="0"/>
              </a:rPr>
              <a:t>.</a:t>
            </a:r>
            <a:endParaRPr lang="el-GR" sz="2400" dirty="0">
              <a:latin typeface="Times New Roman" pitchFamily="18" charset="0"/>
            </a:endParaRPr>
          </a:p>
          <a:p>
            <a:pPr>
              <a:buFontTx/>
              <a:buNone/>
            </a:pPr>
            <a:r>
              <a:rPr lang="el-GR" sz="2000" dirty="0">
                <a:latin typeface="Times New Roman" pitchFamily="18" charset="0"/>
              </a:rPr>
              <a:t> </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59746"/>
                                        </p:tgtEl>
                                        <p:attrNameLst>
                                          <p:attrName>style.visibility</p:attrName>
                                        </p:attrNameLst>
                                      </p:cBhvr>
                                      <p:to>
                                        <p:strVal val="visible"/>
                                      </p:to>
                                    </p:set>
                                    <p:anim to="" calcmode="lin" valueType="num">
                                      <p:cBhvr>
                                        <p:cTn id="7" dur="1" fill="hold"/>
                                        <p:tgtEl>
                                          <p:spTgt spid="159746"/>
                                        </p:tgtEl>
                                        <p:attrNameLst>
                                          <p:attrName/>
                                        </p:attrNameLst>
                                      </p:cBhvr>
                                    </p:anim>
                                  </p:childTnLst>
                                </p:cTn>
                              </p:par>
                            </p:childTnLst>
                          </p:cTn>
                        </p:par>
                        <p:par>
                          <p:cTn id="8" fill="hold">
                            <p:stCondLst>
                              <p:cond delay="0"/>
                            </p:stCondLst>
                            <p:childTnLst>
                              <p:par>
                                <p:cTn id="9" presetID="2" presetClass="entr" presetSubtype="4" fill="hold" nodeType="afterEffect">
                                  <p:stCondLst>
                                    <p:cond delay="0"/>
                                  </p:stCondLst>
                                  <p:childTnLst>
                                    <p:set>
                                      <p:cBhvr>
                                        <p:cTn id="10" dur="1" fill="hold">
                                          <p:stCondLst>
                                            <p:cond delay="0"/>
                                          </p:stCondLst>
                                        </p:cTn>
                                        <p:tgtEl>
                                          <p:spTgt spid="159747">
                                            <p:txEl>
                                              <p:pRg st="0" end="0"/>
                                            </p:txEl>
                                          </p:spTgt>
                                        </p:tgtEl>
                                        <p:attrNameLst>
                                          <p:attrName>style.visibility</p:attrName>
                                        </p:attrNameLst>
                                      </p:cBhvr>
                                      <p:to>
                                        <p:strVal val="visible"/>
                                      </p:to>
                                    </p:set>
                                    <p:anim calcmode="lin" valueType="num">
                                      <p:cBhvr additive="base">
                                        <p:cTn id="11" dur="2000" fill="hold"/>
                                        <p:tgtEl>
                                          <p:spTgt spid="159747">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59747">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59747">
                                            <p:txEl>
                                              <p:pRg st="1" end="1"/>
                                            </p:txEl>
                                          </p:spTgt>
                                        </p:tgtEl>
                                        <p:attrNameLst>
                                          <p:attrName>style.visibility</p:attrName>
                                        </p:attrNameLst>
                                      </p:cBhvr>
                                      <p:to>
                                        <p:strVal val="visible"/>
                                      </p:to>
                                    </p:set>
                                    <p:anim calcmode="lin" valueType="num">
                                      <p:cBhvr additive="base">
                                        <p:cTn id="16" dur="2000" fill="hold"/>
                                        <p:tgtEl>
                                          <p:spTgt spid="159747">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59747">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nodeType="afterEffect">
                                  <p:stCondLst>
                                    <p:cond delay="0"/>
                                  </p:stCondLst>
                                  <p:childTnLst>
                                    <p:set>
                                      <p:cBhvr>
                                        <p:cTn id="20" dur="1" fill="hold">
                                          <p:stCondLst>
                                            <p:cond delay="0"/>
                                          </p:stCondLst>
                                        </p:cTn>
                                        <p:tgtEl>
                                          <p:spTgt spid="159747">
                                            <p:txEl>
                                              <p:pRg st="2" end="2"/>
                                            </p:txEl>
                                          </p:spTgt>
                                        </p:tgtEl>
                                        <p:attrNameLst>
                                          <p:attrName>style.visibility</p:attrName>
                                        </p:attrNameLst>
                                      </p:cBhvr>
                                      <p:to>
                                        <p:strVal val="visible"/>
                                      </p:to>
                                    </p:set>
                                    <p:anim calcmode="lin" valueType="num">
                                      <p:cBhvr additive="base">
                                        <p:cTn id="21" dur="2000" fill="hold"/>
                                        <p:tgtEl>
                                          <p:spTgt spid="159747">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59747">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6000"/>
                            </p:stCondLst>
                            <p:childTnLst>
                              <p:par>
                                <p:cTn id="24" presetID="2" presetClass="entr" presetSubtype="4" fill="hold" nodeType="afterEffect">
                                  <p:stCondLst>
                                    <p:cond delay="0"/>
                                  </p:stCondLst>
                                  <p:childTnLst>
                                    <p:set>
                                      <p:cBhvr>
                                        <p:cTn id="25" dur="1" fill="hold">
                                          <p:stCondLst>
                                            <p:cond delay="0"/>
                                          </p:stCondLst>
                                        </p:cTn>
                                        <p:tgtEl>
                                          <p:spTgt spid="159747">
                                            <p:txEl>
                                              <p:pRg st="3" end="3"/>
                                            </p:txEl>
                                          </p:spTgt>
                                        </p:tgtEl>
                                        <p:attrNameLst>
                                          <p:attrName>style.visibility</p:attrName>
                                        </p:attrNameLst>
                                      </p:cBhvr>
                                      <p:to>
                                        <p:strVal val="visible"/>
                                      </p:to>
                                    </p:set>
                                    <p:anim calcmode="lin" valueType="num">
                                      <p:cBhvr additive="base">
                                        <p:cTn id="26" dur="2000" fill="hold"/>
                                        <p:tgtEl>
                                          <p:spTgt spid="159747">
                                            <p:txEl>
                                              <p:pRg st="3" end="3"/>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159747">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8000"/>
                            </p:stCondLst>
                            <p:childTnLst>
                              <p:par>
                                <p:cTn id="29" presetID="2" presetClass="entr" presetSubtype="4" fill="hold" nodeType="afterEffect">
                                  <p:stCondLst>
                                    <p:cond delay="0"/>
                                  </p:stCondLst>
                                  <p:childTnLst>
                                    <p:set>
                                      <p:cBhvr>
                                        <p:cTn id="30" dur="1" fill="hold">
                                          <p:stCondLst>
                                            <p:cond delay="0"/>
                                          </p:stCondLst>
                                        </p:cTn>
                                        <p:tgtEl>
                                          <p:spTgt spid="159747">
                                            <p:txEl>
                                              <p:pRg st="4" end="4"/>
                                            </p:txEl>
                                          </p:spTgt>
                                        </p:tgtEl>
                                        <p:attrNameLst>
                                          <p:attrName>style.visibility</p:attrName>
                                        </p:attrNameLst>
                                      </p:cBhvr>
                                      <p:to>
                                        <p:strVal val="visible"/>
                                      </p:to>
                                    </p:set>
                                    <p:anim calcmode="lin" valueType="num">
                                      <p:cBhvr additive="base">
                                        <p:cTn id="31" dur="2000" fill="hold"/>
                                        <p:tgtEl>
                                          <p:spTgt spid="159747">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59747">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0000"/>
                            </p:stCondLst>
                            <p:childTnLst>
                              <p:par>
                                <p:cTn id="34" presetID="2" presetClass="entr" presetSubtype="4" fill="hold" nodeType="afterEffect">
                                  <p:stCondLst>
                                    <p:cond delay="0"/>
                                  </p:stCondLst>
                                  <p:childTnLst>
                                    <p:set>
                                      <p:cBhvr>
                                        <p:cTn id="35" dur="1" fill="hold">
                                          <p:stCondLst>
                                            <p:cond delay="0"/>
                                          </p:stCondLst>
                                        </p:cTn>
                                        <p:tgtEl>
                                          <p:spTgt spid="159747">
                                            <p:txEl>
                                              <p:pRg st="5" end="5"/>
                                            </p:txEl>
                                          </p:spTgt>
                                        </p:tgtEl>
                                        <p:attrNameLst>
                                          <p:attrName>style.visibility</p:attrName>
                                        </p:attrNameLst>
                                      </p:cBhvr>
                                      <p:to>
                                        <p:strVal val="visible"/>
                                      </p:to>
                                    </p:set>
                                    <p:anim calcmode="lin" valueType="num">
                                      <p:cBhvr additive="base">
                                        <p:cTn id="36" dur="2000" fill="hold"/>
                                        <p:tgtEl>
                                          <p:spTgt spid="159747">
                                            <p:txEl>
                                              <p:pRg st="5" end="5"/>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159747">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2000"/>
                            </p:stCondLst>
                            <p:childTnLst>
                              <p:par>
                                <p:cTn id="39" presetID="2" presetClass="entr" presetSubtype="4" fill="hold" nodeType="afterEffect">
                                  <p:stCondLst>
                                    <p:cond delay="0"/>
                                  </p:stCondLst>
                                  <p:childTnLst>
                                    <p:set>
                                      <p:cBhvr>
                                        <p:cTn id="40" dur="1" fill="hold">
                                          <p:stCondLst>
                                            <p:cond delay="0"/>
                                          </p:stCondLst>
                                        </p:cTn>
                                        <p:tgtEl>
                                          <p:spTgt spid="159747">
                                            <p:txEl>
                                              <p:pRg st="6" end="6"/>
                                            </p:txEl>
                                          </p:spTgt>
                                        </p:tgtEl>
                                        <p:attrNameLst>
                                          <p:attrName>style.visibility</p:attrName>
                                        </p:attrNameLst>
                                      </p:cBhvr>
                                      <p:to>
                                        <p:strVal val="visible"/>
                                      </p:to>
                                    </p:set>
                                    <p:anim calcmode="lin" valueType="num">
                                      <p:cBhvr additive="base">
                                        <p:cTn id="41" dur="2000" fill="hold"/>
                                        <p:tgtEl>
                                          <p:spTgt spid="159747">
                                            <p:txEl>
                                              <p:pRg st="6" end="6"/>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1597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algn="ctr"/>
            <a:r>
              <a:rPr lang="el-GR" sz="3200" dirty="0">
                <a:solidFill>
                  <a:srgbClr val="0000CC"/>
                </a:solidFill>
              </a:rPr>
              <a:t>Η ΛΕΙΤΟΥΡΓΙΑ ΤΩΝ ΛΟΓΑΡΙΑΣΜΩΝ ΑΠΟΘΕΜΑΤΩΝ</a:t>
            </a:r>
          </a:p>
        </p:txBody>
      </p:sp>
      <p:graphicFrame>
        <p:nvGraphicFramePr>
          <p:cNvPr id="160771" name="Group 3"/>
          <p:cNvGraphicFramePr>
            <a:graphicFrameLocks noGrp="1"/>
          </p:cNvGraphicFramePr>
          <p:nvPr>
            <p:ph idx="1"/>
          </p:nvPr>
        </p:nvGraphicFramePr>
        <p:xfrm>
          <a:off x="539750" y="1916113"/>
          <a:ext cx="8229600" cy="3903665"/>
        </p:xfrm>
        <a:graphic>
          <a:graphicData uri="http://schemas.openxmlformats.org/drawingml/2006/table">
            <a:tbl>
              <a:tblPr/>
              <a:tblGrid>
                <a:gridCol w="1450975"/>
                <a:gridCol w="6778625"/>
              </a:tblGrid>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ΚΩΔΙΚΟΣ</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ΛΟΓΑΡΙΑΣΜΟΣ</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20</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Εμπορεύματα</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21</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Προϊόντα έτοιμα και ημιτελή</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22</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Υποπροϊόντα και υπολείμματα</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23</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Παραγωγή σε εξέλιξη</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24</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Πρώτες και βοηθητικές ύλες – Υλικά συσκευασίας</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25</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Αναλώσιμα υλικά</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26</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Ανταλλακτικά παγίων στοιχείων</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27</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Είδη συσκευασίας</a:t>
                      </a:r>
                    </a:p>
                  </a:txBody>
                  <a:tcPr marL="0" marR="0" marT="0" marB="0"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60770"/>
                                        </p:tgtEl>
                                        <p:attrNameLst>
                                          <p:attrName>style.visibility</p:attrName>
                                        </p:attrNameLst>
                                      </p:cBhvr>
                                      <p:to>
                                        <p:strVal val="visible"/>
                                      </p:to>
                                    </p:set>
                                    <p:anim to="" calcmode="lin" valueType="num">
                                      <p:cBhvr>
                                        <p:cTn id="7" dur="1" fill="hold"/>
                                        <p:tgtEl>
                                          <p:spTgt spid="160770"/>
                                        </p:tgtEl>
                                        <p:attrNameLst>
                                          <p:attrName/>
                                        </p:attrNameLst>
                                      </p:cBhvr>
                                    </p:anim>
                                  </p:childTnLst>
                                </p:cTn>
                              </p:par>
                            </p:childTnLst>
                          </p:cTn>
                        </p:par>
                        <p:par>
                          <p:cTn id="8" fill="hold">
                            <p:stCondLst>
                              <p:cond delay="0"/>
                            </p:stCondLst>
                            <p:childTnLst>
                              <p:par>
                                <p:cTn id="9" presetID="53" presetClass="entr" presetSubtype="0" fill="hold" nodeType="afterEffect">
                                  <p:stCondLst>
                                    <p:cond delay="0"/>
                                  </p:stCondLst>
                                  <p:childTnLst>
                                    <p:set>
                                      <p:cBhvr>
                                        <p:cTn id="10" dur="1" fill="hold">
                                          <p:stCondLst>
                                            <p:cond delay="0"/>
                                          </p:stCondLst>
                                        </p:cTn>
                                        <p:tgtEl>
                                          <p:spTgt spid="160771"/>
                                        </p:tgtEl>
                                        <p:attrNameLst>
                                          <p:attrName>style.visibility</p:attrName>
                                        </p:attrNameLst>
                                      </p:cBhvr>
                                      <p:to>
                                        <p:strVal val="visible"/>
                                      </p:to>
                                    </p:set>
                                    <p:anim calcmode="lin" valueType="num">
                                      <p:cBhvr>
                                        <p:cTn id="11" dur="2000" fill="hold"/>
                                        <p:tgtEl>
                                          <p:spTgt spid="160771"/>
                                        </p:tgtEl>
                                        <p:attrNameLst>
                                          <p:attrName>ppt_w</p:attrName>
                                        </p:attrNameLst>
                                      </p:cBhvr>
                                      <p:tavLst>
                                        <p:tav tm="0">
                                          <p:val>
                                            <p:fltVal val="0"/>
                                          </p:val>
                                        </p:tav>
                                        <p:tav tm="100000">
                                          <p:val>
                                            <p:strVal val="#ppt_w"/>
                                          </p:val>
                                        </p:tav>
                                      </p:tavLst>
                                    </p:anim>
                                    <p:anim calcmode="lin" valueType="num">
                                      <p:cBhvr>
                                        <p:cTn id="12" dur="2000" fill="hold"/>
                                        <p:tgtEl>
                                          <p:spTgt spid="160771"/>
                                        </p:tgtEl>
                                        <p:attrNameLst>
                                          <p:attrName>ppt_h</p:attrName>
                                        </p:attrNameLst>
                                      </p:cBhvr>
                                      <p:tavLst>
                                        <p:tav tm="0">
                                          <p:val>
                                            <p:fltVal val="0"/>
                                          </p:val>
                                        </p:tav>
                                        <p:tav tm="100000">
                                          <p:val>
                                            <p:strVal val="#ppt_h"/>
                                          </p:val>
                                        </p:tav>
                                      </p:tavLst>
                                    </p:anim>
                                    <p:animEffect transition="in" filter="fade">
                                      <p:cBhvr>
                                        <p:cTn id="13" dur="2000"/>
                                        <p:tgtEl>
                                          <p:spTgt spid="160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p:bld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body" idx="1"/>
          </p:nvPr>
        </p:nvSpPr>
        <p:spPr>
          <a:xfrm>
            <a:off x="251520" y="549275"/>
            <a:ext cx="8446393" cy="6308725"/>
          </a:xfrm>
        </p:spPr>
        <p:txBody>
          <a:bodyPr/>
          <a:lstStyle/>
          <a:p>
            <a:pPr marL="609600" indent="-609600">
              <a:lnSpc>
                <a:spcPct val="90000"/>
              </a:lnSpc>
              <a:buFontTx/>
              <a:buNone/>
            </a:pPr>
            <a:r>
              <a:rPr lang="el-GR" sz="2000" dirty="0">
                <a:latin typeface="Times New Roman" pitchFamily="18" charset="0"/>
              </a:rPr>
              <a:t>Οι λογαριασμοί 20 – 28 λειτουργούν ως εξής:</a:t>
            </a:r>
          </a:p>
          <a:p>
            <a:pPr marL="609600" indent="-609600">
              <a:lnSpc>
                <a:spcPct val="90000"/>
              </a:lnSpc>
              <a:buSzPct val="95000"/>
              <a:buFont typeface="Wingdings" pitchFamily="2" charset="2"/>
              <a:buAutoNum type="arabicParenR"/>
            </a:pPr>
            <a:r>
              <a:rPr lang="el-GR" sz="2000" dirty="0">
                <a:latin typeface="Times New Roman" pitchFamily="18" charset="0"/>
              </a:rPr>
              <a:t>Κατά την έναρξη της χρήσεως χρεώνονται </a:t>
            </a:r>
            <a:r>
              <a:rPr lang="el-GR" sz="2000" dirty="0" smtClean="0">
                <a:latin typeface="Times New Roman" pitchFamily="18" charset="0"/>
              </a:rPr>
              <a:t>(οι </a:t>
            </a:r>
            <a:r>
              <a:rPr lang="el-GR" sz="2000" dirty="0">
                <a:latin typeface="Times New Roman" pitchFamily="18" charset="0"/>
              </a:rPr>
              <a:t>ειδικού υπολογαριασμοί </a:t>
            </a:r>
            <a:r>
              <a:rPr lang="el-GR" sz="2000" dirty="0" smtClean="0">
                <a:latin typeface="Times New Roman" pitchFamily="18" charset="0"/>
              </a:rPr>
              <a:t>αποθεμάτων) </a:t>
            </a:r>
            <a:r>
              <a:rPr lang="el-GR" sz="2000" dirty="0">
                <a:latin typeface="Times New Roman" pitchFamily="18" charset="0"/>
              </a:rPr>
              <a:t>με την αξία των αποθεμάτων της προηγούμενης απογραφής τέλους χρήσεως</a:t>
            </a:r>
            <a:r>
              <a:rPr lang="en-US" sz="2000" dirty="0">
                <a:latin typeface="Times New Roman" pitchFamily="18" charset="0"/>
              </a:rPr>
              <a:t>.</a:t>
            </a:r>
            <a:endParaRPr lang="el-GR" sz="2000" dirty="0">
              <a:latin typeface="Times New Roman" pitchFamily="18" charset="0"/>
            </a:endParaRPr>
          </a:p>
          <a:p>
            <a:pPr marL="609600" indent="-609600">
              <a:lnSpc>
                <a:spcPct val="90000"/>
              </a:lnSpc>
              <a:buSzPct val="95000"/>
              <a:buFont typeface="Wingdings" pitchFamily="2" charset="2"/>
              <a:buAutoNum type="arabicParenR"/>
            </a:pPr>
            <a:endParaRPr lang="el-GR" sz="2000" dirty="0">
              <a:latin typeface="Times New Roman" pitchFamily="18" charset="0"/>
            </a:endParaRPr>
          </a:p>
          <a:p>
            <a:pPr marL="609600" indent="-609600">
              <a:lnSpc>
                <a:spcPct val="90000"/>
              </a:lnSpc>
              <a:buSzPct val="95000"/>
              <a:buFont typeface="Wingdings" pitchFamily="2" charset="2"/>
              <a:buAutoNum type="arabicParenR"/>
            </a:pPr>
            <a:endParaRPr lang="el-GR" sz="2000" dirty="0">
              <a:latin typeface="Times New Roman" pitchFamily="18" charset="0"/>
            </a:endParaRPr>
          </a:p>
          <a:p>
            <a:pPr marL="609600" indent="-609600">
              <a:lnSpc>
                <a:spcPct val="90000"/>
              </a:lnSpc>
              <a:buSzPct val="95000"/>
              <a:buFont typeface="Wingdings" pitchFamily="2" charset="2"/>
              <a:buAutoNum type="arabicParenR"/>
            </a:pPr>
            <a:endParaRPr lang="el-GR" sz="2000" dirty="0">
              <a:latin typeface="Times New Roman" pitchFamily="18" charset="0"/>
            </a:endParaRPr>
          </a:p>
          <a:p>
            <a:pPr marL="609600" indent="-609600">
              <a:lnSpc>
                <a:spcPct val="90000"/>
              </a:lnSpc>
              <a:buSzPct val="95000"/>
              <a:buFont typeface="Wingdings" pitchFamily="2" charset="2"/>
              <a:buAutoNum type="arabicParenR"/>
            </a:pPr>
            <a:endParaRPr lang="el-GR" sz="2000" dirty="0">
              <a:latin typeface="Times New Roman" pitchFamily="18" charset="0"/>
            </a:endParaRPr>
          </a:p>
          <a:p>
            <a:pPr marL="609600" indent="-609600">
              <a:lnSpc>
                <a:spcPct val="90000"/>
              </a:lnSpc>
              <a:buSzPct val="95000"/>
              <a:buFont typeface="Wingdings" pitchFamily="2" charset="2"/>
              <a:buAutoNum type="arabicParenR"/>
            </a:pPr>
            <a:endParaRPr lang="el-GR" sz="2000" dirty="0">
              <a:latin typeface="Times New Roman" pitchFamily="18" charset="0"/>
            </a:endParaRPr>
          </a:p>
          <a:p>
            <a:pPr marL="609600" indent="-609600">
              <a:lnSpc>
                <a:spcPct val="90000"/>
              </a:lnSpc>
              <a:buSzPct val="95000"/>
              <a:buFont typeface="Wingdings" pitchFamily="2" charset="2"/>
              <a:buAutoNum type="arabicParenR"/>
            </a:pPr>
            <a:endParaRPr lang="el-GR" sz="2000" dirty="0">
              <a:latin typeface="Times New Roman" pitchFamily="18" charset="0"/>
            </a:endParaRPr>
          </a:p>
          <a:p>
            <a:pPr marL="609600" indent="-609600">
              <a:lnSpc>
                <a:spcPct val="90000"/>
              </a:lnSpc>
              <a:buSzPct val="95000"/>
              <a:buFont typeface="Wingdings" pitchFamily="2" charset="2"/>
              <a:buAutoNum type="arabicParenR"/>
            </a:pPr>
            <a:r>
              <a:rPr lang="el-GR" sz="2000" dirty="0">
                <a:latin typeface="Times New Roman" pitchFamily="18" charset="0"/>
              </a:rPr>
              <a:t>Κατά τη διάρκεια της χρήσεως χρεώνονται </a:t>
            </a:r>
            <a:r>
              <a:rPr lang="el-GR" sz="2000" dirty="0" smtClean="0">
                <a:latin typeface="Times New Roman" pitchFamily="18" charset="0"/>
              </a:rPr>
              <a:t>(οι </a:t>
            </a:r>
            <a:r>
              <a:rPr lang="el-GR" sz="2000" dirty="0">
                <a:latin typeface="Times New Roman" pitchFamily="18" charset="0"/>
              </a:rPr>
              <a:t>ειδικού υπολογαριασμοί </a:t>
            </a:r>
            <a:r>
              <a:rPr lang="el-GR" sz="2000" dirty="0" smtClean="0">
                <a:latin typeface="Times New Roman" pitchFamily="18" charset="0"/>
              </a:rPr>
              <a:t>αγορών) </a:t>
            </a:r>
            <a:r>
              <a:rPr lang="el-GR" sz="2000" dirty="0">
                <a:latin typeface="Times New Roman" pitchFamily="18" charset="0"/>
              </a:rPr>
              <a:t>με την αξία κτήσεως των αγοραζόμενων αγαθών</a:t>
            </a:r>
            <a:r>
              <a:rPr lang="en-US" sz="2000" dirty="0">
                <a:latin typeface="Times New Roman" pitchFamily="18" charset="0"/>
              </a:rPr>
              <a:t>.</a:t>
            </a:r>
            <a:endParaRPr lang="el-GR" sz="2000" dirty="0">
              <a:latin typeface="Times New Roman" pitchFamily="18" charset="0"/>
            </a:endParaRPr>
          </a:p>
        </p:txBody>
      </p:sp>
      <p:graphicFrame>
        <p:nvGraphicFramePr>
          <p:cNvPr id="161795" name="Group 3"/>
          <p:cNvGraphicFramePr>
            <a:graphicFrameLocks noGrp="1"/>
          </p:cNvGraphicFramePr>
          <p:nvPr/>
        </p:nvGraphicFramePr>
        <p:xfrm>
          <a:off x="1187450" y="1844675"/>
          <a:ext cx="6432550" cy="1643380"/>
        </p:xfrm>
        <a:graphic>
          <a:graphicData uri="http://schemas.openxmlformats.org/drawingml/2006/table">
            <a:tbl>
              <a:tblPr/>
              <a:tblGrid>
                <a:gridCol w="1584325"/>
                <a:gridCol w="4848225"/>
              </a:tblGrid>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ΚΩΔΙΚΟΣ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ΛΟΓΑΡΙΑΣΜΟΣ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20</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Εμπορεύματα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20.00</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Είδος 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20.00.00</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Απογραφή ενάρξεως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bl>
          </a:graphicData>
        </a:graphic>
      </p:graphicFrame>
      <p:graphicFrame>
        <p:nvGraphicFramePr>
          <p:cNvPr id="161812" name="Group 20"/>
          <p:cNvGraphicFramePr>
            <a:graphicFrameLocks noGrp="1"/>
          </p:cNvGraphicFramePr>
          <p:nvPr/>
        </p:nvGraphicFramePr>
        <p:xfrm>
          <a:off x="1187450" y="4581131"/>
          <a:ext cx="6432550" cy="2088230"/>
        </p:xfrm>
        <a:graphic>
          <a:graphicData uri="http://schemas.openxmlformats.org/drawingml/2006/table">
            <a:tbl>
              <a:tblPr/>
              <a:tblGrid>
                <a:gridCol w="1584325"/>
                <a:gridCol w="4848225"/>
              </a:tblGrid>
              <a:tr h="4176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ΚΩΔΙΚΟΣ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ΛΟΓΑΡΙΑΣΜΟΣ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176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20</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Εμπορεύματα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176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20.00</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Είδος 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176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20.00.01</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Αγορές χρήσεως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176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20.00.02</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Εκπτώσεις αγορών ( Είδους Α )</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1794">
                                            <p:txEl>
                                              <p:pRg st="0" end="0"/>
                                            </p:txEl>
                                          </p:spTgt>
                                        </p:tgtEl>
                                        <p:attrNameLst>
                                          <p:attrName>style.visibility</p:attrName>
                                        </p:attrNameLst>
                                      </p:cBhvr>
                                      <p:to>
                                        <p:strVal val="visible"/>
                                      </p:to>
                                    </p:set>
                                    <p:animEffect transition="in" filter="fade">
                                      <p:cBhvr>
                                        <p:cTn id="7" dur="2000"/>
                                        <p:tgtEl>
                                          <p:spTgt spid="161794">
                                            <p:txEl>
                                              <p:pRg st="0" end="0"/>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61794">
                                            <p:txEl>
                                              <p:pRg st="1" end="1"/>
                                            </p:txEl>
                                          </p:spTgt>
                                        </p:tgtEl>
                                        <p:attrNameLst>
                                          <p:attrName>style.visibility</p:attrName>
                                        </p:attrNameLst>
                                      </p:cBhvr>
                                      <p:to>
                                        <p:strVal val="visible"/>
                                      </p:to>
                                    </p:set>
                                    <p:anim calcmode="lin" valueType="num">
                                      <p:cBhvr additive="base">
                                        <p:cTn id="11" dur="2000" fill="hold"/>
                                        <p:tgtEl>
                                          <p:spTgt spid="161794">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1794">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53" presetClass="entr" presetSubtype="0" fill="hold" nodeType="afterEffect">
                                  <p:stCondLst>
                                    <p:cond delay="2500"/>
                                  </p:stCondLst>
                                  <p:childTnLst>
                                    <p:set>
                                      <p:cBhvr>
                                        <p:cTn id="15" dur="1" fill="hold">
                                          <p:stCondLst>
                                            <p:cond delay="0"/>
                                          </p:stCondLst>
                                        </p:cTn>
                                        <p:tgtEl>
                                          <p:spTgt spid="161795"/>
                                        </p:tgtEl>
                                        <p:attrNameLst>
                                          <p:attrName>style.visibility</p:attrName>
                                        </p:attrNameLst>
                                      </p:cBhvr>
                                      <p:to>
                                        <p:strVal val="visible"/>
                                      </p:to>
                                    </p:set>
                                    <p:anim calcmode="lin" valueType="num">
                                      <p:cBhvr>
                                        <p:cTn id="16" dur="2000" fill="hold"/>
                                        <p:tgtEl>
                                          <p:spTgt spid="161795"/>
                                        </p:tgtEl>
                                        <p:attrNameLst>
                                          <p:attrName>ppt_w</p:attrName>
                                        </p:attrNameLst>
                                      </p:cBhvr>
                                      <p:tavLst>
                                        <p:tav tm="0">
                                          <p:val>
                                            <p:fltVal val="0"/>
                                          </p:val>
                                        </p:tav>
                                        <p:tav tm="100000">
                                          <p:val>
                                            <p:strVal val="#ppt_w"/>
                                          </p:val>
                                        </p:tav>
                                      </p:tavLst>
                                    </p:anim>
                                    <p:anim calcmode="lin" valueType="num">
                                      <p:cBhvr>
                                        <p:cTn id="17" dur="2000" fill="hold"/>
                                        <p:tgtEl>
                                          <p:spTgt spid="161795"/>
                                        </p:tgtEl>
                                        <p:attrNameLst>
                                          <p:attrName>ppt_h</p:attrName>
                                        </p:attrNameLst>
                                      </p:cBhvr>
                                      <p:tavLst>
                                        <p:tav tm="0">
                                          <p:val>
                                            <p:fltVal val="0"/>
                                          </p:val>
                                        </p:tav>
                                        <p:tav tm="100000">
                                          <p:val>
                                            <p:strVal val="#ppt_h"/>
                                          </p:val>
                                        </p:tav>
                                      </p:tavLst>
                                    </p:anim>
                                    <p:animEffect transition="in" filter="fade">
                                      <p:cBhvr>
                                        <p:cTn id="18" dur="2000"/>
                                        <p:tgtEl>
                                          <p:spTgt spid="161795"/>
                                        </p:tgtEl>
                                      </p:cBhvr>
                                    </p:animEffect>
                                  </p:childTnLst>
                                </p:cTn>
                              </p:par>
                            </p:childTnLst>
                          </p:cTn>
                        </p:par>
                        <p:par>
                          <p:cTn id="19" fill="hold">
                            <p:stCondLst>
                              <p:cond delay="8500"/>
                            </p:stCondLst>
                            <p:childTnLst>
                              <p:par>
                                <p:cTn id="20" presetID="2" presetClass="entr" presetSubtype="4" fill="hold" nodeType="afterEffect">
                                  <p:stCondLst>
                                    <p:cond delay="3000"/>
                                  </p:stCondLst>
                                  <p:childTnLst>
                                    <p:set>
                                      <p:cBhvr>
                                        <p:cTn id="21" dur="1" fill="hold">
                                          <p:stCondLst>
                                            <p:cond delay="0"/>
                                          </p:stCondLst>
                                        </p:cTn>
                                        <p:tgtEl>
                                          <p:spTgt spid="161794">
                                            <p:txEl>
                                              <p:pRg st="8" end="8"/>
                                            </p:txEl>
                                          </p:spTgt>
                                        </p:tgtEl>
                                        <p:attrNameLst>
                                          <p:attrName>style.visibility</p:attrName>
                                        </p:attrNameLst>
                                      </p:cBhvr>
                                      <p:to>
                                        <p:strVal val="visible"/>
                                      </p:to>
                                    </p:set>
                                    <p:anim calcmode="lin" valueType="num">
                                      <p:cBhvr additive="base">
                                        <p:cTn id="22" dur="2000" fill="hold"/>
                                        <p:tgtEl>
                                          <p:spTgt spid="161794">
                                            <p:txEl>
                                              <p:pRg st="8" end="8"/>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61794">
                                            <p:txEl>
                                              <p:pRg st="8" end="8"/>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3500"/>
                            </p:stCondLst>
                            <p:childTnLst>
                              <p:par>
                                <p:cTn id="25" presetID="53" presetClass="entr" presetSubtype="0" fill="hold" nodeType="afterEffect">
                                  <p:stCondLst>
                                    <p:cond delay="2500"/>
                                  </p:stCondLst>
                                  <p:childTnLst>
                                    <p:set>
                                      <p:cBhvr>
                                        <p:cTn id="26" dur="1" fill="hold">
                                          <p:stCondLst>
                                            <p:cond delay="0"/>
                                          </p:stCondLst>
                                        </p:cTn>
                                        <p:tgtEl>
                                          <p:spTgt spid="161812"/>
                                        </p:tgtEl>
                                        <p:attrNameLst>
                                          <p:attrName>style.visibility</p:attrName>
                                        </p:attrNameLst>
                                      </p:cBhvr>
                                      <p:to>
                                        <p:strVal val="visible"/>
                                      </p:to>
                                    </p:set>
                                    <p:anim calcmode="lin" valueType="num">
                                      <p:cBhvr>
                                        <p:cTn id="27" dur="2000" fill="hold"/>
                                        <p:tgtEl>
                                          <p:spTgt spid="161812"/>
                                        </p:tgtEl>
                                        <p:attrNameLst>
                                          <p:attrName>ppt_w</p:attrName>
                                        </p:attrNameLst>
                                      </p:cBhvr>
                                      <p:tavLst>
                                        <p:tav tm="0">
                                          <p:val>
                                            <p:fltVal val="0"/>
                                          </p:val>
                                        </p:tav>
                                        <p:tav tm="100000">
                                          <p:val>
                                            <p:strVal val="#ppt_w"/>
                                          </p:val>
                                        </p:tav>
                                      </p:tavLst>
                                    </p:anim>
                                    <p:anim calcmode="lin" valueType="num">
                                      <p:cBhvr>
                                        <p:cTn id="28" dur="2000" fill="hold"/>
                                        <p:tgtEl>
                                          <p:spTgt spid="161812"/>
                                        </p:tgtEl>
                                        <p:attrNameLst>
                                          <p:attrName>ppt_h</p:attrName>
                                        </p:attrNameLst>
                                      </p:cBhvr>
                                      <p:tavLst>
                                        <p:tav tm="0">
                                          <p:val>
                                            <p:fltVal val="0"/>
                                          </p:val>
                                        </p:tav>
                                        <p:tav tm="100000">
                                          <p:val>
                                            <p:strVal val="#ppt_h"/>
                                          </p:val>
                                        </p:tav>
                                      </p:tavLst>
                                    </p:anim>
                                    <p:animEffect transition="in" filter="fade">
                                      <p:cBhvr>
                                        <p:cTn id="29" dur="2000"/>
                                        <p:tgtEl>
                                          <p:spTgt spid="161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251520" y="476250"/>
            <a:ext cx="8568952" cy="6038576"/>
          </a:xfrm>
          <a:prstGeom prst="rect">
            <a:avLst/>
          </a:prstGeom>
          <a:noFill/>
          <a:ln w="9525">
            <a:noFill/>
            <a:miter lim="800000"/>
            <a:headEnd/>
            <a:tailEnd/>
          </a:ln>
          <a:effectLst/>
        </p:spPr>
        <p:txBody>
          <a:bodyPr wrap="square">
            <a:spAutoFit/>
          </a:bodyPr>
          <a:lstStyle/>
          <a:p>
            <a:pPr marL="342900" indent="-342900">
              <a:lnSpc>
                <a:spcPct val="90000"/>
              </a:lnSpc>
              <a:spcBef>
                <a:spcPct val="20000"/>
              </a:spcBef>
              <a:buClr>
                <a:schemeClr val="hlink"/>
              </a:buClr>
              <a:buSzPct val="95000"/>
              <a:buFont typeface="Wingdings" pitchFamily="2" charset="2"/>
              <a:buNone/>
            </a:pPr>
            <a:r>
              <a:rPr lang="el-GR" sz="2000" dirty="0">
                <a:effectLst>
                  <a:outerShdw blurRad="38100" dist="38100" dir="2700000" algn="tl">
                    <a:srgbClr val="C0C0C0"/>
                  </a:outerShdw>
                </a:effectLst>
                <a:latin typeface="Times New Roman" pitchFamily="18" charset="0"/>
                <a:sym typeface="Wingdings 2" pitchFamily="18" charset="2"/>
              </a:rPr>
              <a:t>     </a:t>
            </a:r>
            <a:r>
              <a:rPr lang="el-GR" sz="2400" dirty="0">
                <a:latin typeface="Times New Roman" pitchFamily="18" charset="0"/>
                <a:sym typeface="Wingdings 2" pitchFamily="18" charset="2"/>
              </a:rPr>
              <a:t>Κατά την διάρκεια της χρήσεως οι λογαριασμοί των αποθεμάτων </a:t>
            </a:r>
          </a:p>
          <a:p>
            <a:pPr marL="342900" indent="-342900">
              <a:lnSpc>
                <a:spcPct val="90000"/>
              </a:lnSpc>
              <a:spcBef>
                <a:spcPct val="20000"/>
              </a:spcBef>
              <a:buClr>
                <a:schemeClr val="hlink"/>
              </a:buClr>
              <a:buSzPct val="95000"/>
              <a:buFont typeface="Wingdings" pitchFamily="2" charset="2"/>
              <a:buNone/>
            </a:pPr>
            <a:r>
              <a:rPr lang="el-GR" sz="2400" dirty="0">
                <a:latin typeface="Times New Roman" pitchFamily="18" charset="0"/>
                <a:sym typeface="Wingdings 2" pitchFamily="18" charset="2"/>
              </a:rPr>
              <a:t>     χρεώνονται με τις αγορές αποθεμάτων και πιστώνονται μόνο με</a:t>
            </a:r>
          </a:p>
          <a:p>
            <a:pPr marL="342900" indent="-342900">
              <a:lnSpc>
                <a:spcPct val="90000"/>
              </a:lnSpc>
              <a:spcBef>
                <a:spcPct val="20000"/>
              </a:spcBef>
              <a:buClr>
                <a:schemeClr val="hlink"/>
              </a:buClr>
              <a:buSzPct val="95000"/>
              <a:buFont typeface="Wingdings" pitchFamily="2" charset="2"/>
              <a:buNone/>
            </a:pPr>
            <a:r>
              <a:rPr lang="el-GR" sz="2400" dirty="0">
                <a:latin typeface="Times New Roman" pitchFamily="18" charset="0"/>
                <a:sym typeface="Wingdings 2" pitchFamily="18" charset="2"/>
              </a:rPr>
              <a:t>     τυχόν επιστροφές αγορών και τις εκτός τιμολογίου εκπτώσεις επί αγορών. Με την αξία των μειώσεων των αποθεμάτων κατά τη διάρκεια της χρήσεως, πιστώνονται οι λογαριασμοί της 7ης ομάδας (70 </a:t>
            </a:r>
            <a:r>
              <a:rPr lang="en-US" sz="2400" dirty="0">
                <a:latin typeface="Times New Roman" pitchFamily="18" charset="0"/>
                <a:cs typeface="Times New Roman" pitchFamily="18" charset="0"/>
                <a:sym typeface="Wingdings 2" pitchFamily="18" charset="2"/>
              </a:rPr>
              <a:t>‹‹</a:t>
            </a:r>
            <a:r>
              <a:rPr lang="el-GR" sz="2400" dirty="0">
                <a:latin typeface="Times New Roman" pitchFamily="18" charset="0"/>
                <a:sym typeface="Wingdings 2" pitchFamily="18" charset="2"/>
              </a:rPr>
              <a:t>Πωλήσεις εμπορευμάτων</a:t>
            </a:r>
            <a:r>
              <a:rPr lang="el-GR" sz="2400" dirty="0">
                <a:latin typeface="Times New Roman" pitchFamily="18" charset="0"/>
                <a:cs typeface="Times New Roman" pitchFamily="18" charset="0"/>
                <a:sym typeface="Wingdings 2" pitchFamily="18" charset="2"/>
              </a:rPr>
              <a:t>››</a:t>
            </a:r>
            <a:r>
              <a:rPr lang="el-GR" sz="2400" dirty="0">
                <a:latin typeface="Times New Roman" pitchFamily="18" charset="0"/>
                <a:sym typeface="Wingdings 2" pitchFamily="18" charset="2"/>
              </a:rPr>
              <a:t>, 71 </a:t>
            </a:r>
            <a:r>
              <a:rPr lang="el-GR" sz="2400" dirty="0">
                <a:latin typeface="Times New Roman" pitchFamily="18" charset="0"/>
                <a:cs typeface="Times New Roman" pitchFamily="18" charset="0"/>
                <a:sym typeface="Wingdings 2" pitchFamily="18" charset="2"/>
              </a:rPr>
              <a:t>‹‹</a:t>
            </a:r>
            <a:r>
              <a:rPr lang="el-GR" sz="2400" dirty="0">
                <a:latin typeface="Times New Roman" pitchFamily="18" charset="0"/>
                <a:sym typeface="Wingdings 2" pitchFamily="18" charset="2"/>
              </a:rPr>
              <a:t>Πωλήσεις ετοίμων προϊόντων</a:t>
            </a:r>
            <a:r>
              <a:rPr lang="el-GR" sz="2400" dirty="0">
                <a:latin typeface="Times New Roman" pitchFamily="18" charset="0"/>
                <a:cs typeface="Times New Roman" pitchFamily="18" charset="0"/>
                <a:sym typeface="Wingdings 2" pitchFamily="18" charset="2"/>
              </a:rPr>
              <a:t>››</a:t>
            </a:r>
            <a:r>
              <a:rPr lang="el-GR" sz="2400" dirty="0">
                <a:latin typeface="Times New Roman" pitchFamily="18" charset="0"/>
                <a:sym typeface="Wingdings 2" pitchFamily="18" charset="2"/>
              </a:rPr>
              <a:t>, 72 </a:t>
            </a:r>
            <a:r>
              <a:rPr lang="el-GR" sz="2400" dirty="0">
                <a:latin typeface="Times New Roman" pitchFamily="18" charset="0"/>
                <a:cs typeface="Times New Roman" pitchFamily="18" charset="0"/>
                <a:sym typeface="Wingdings 2" pitchFamily="18" charset="2"/>
              </a:rPr>
              <a:t>‹‹</a:t>
            </a:r>
            <a:r>
              <a:rPr lang="el-GR" sz="2400" dirty="0">
                <a:latin typeface="Times New Roman" pitchFamily="18" charset="0"/>
                <a:sym typeface="Wingdings 2" pitchFamily="18" charset="2"/>
              </a:rPr>
              <a:t>Πωλήσεις  λοιπών αποθεμάτων</a:t>
            </a:r>
            <a:r>
              <a:rPr lang="el-GR" sz="2400" dirty="0">
                <a:latin typeface="Times New Roman" pitchFamily="18" charset="0"/>
                <a:cs typeface="Times New Roman" pitchFamily="18" charset="0"/>
                <a:sym typeface="Wingdings 2" pitchFamily="18" charset="2"/>
              </a:rPr>
              <a:t>››</a:t>
            </a:r>
            <a:r>
              <a:rPr lang="el-GR" sz="2400" dirty="0">
                <a:latin typeface="Times New Roman" pitchFamily="18" charset="0"/>
                <a:sym typeface="Wingdings 2" pitchFamily="18" charset="2"/>
              </a:rPr>
              <a:t> και 78 </a:t>
            </a:r>
            <a:r>
              <a:rPr lang="el-GR" sz="2400" dirty="0" smtClean="0">
                <a:latin typeface="Times New Roman" pitchFamily="18" charset="0"/>
                <a:cs typeface="Times New Roman" pitchFamily="18" charset="0"/>
                <a:sym typeface="Wingdings 2" pitchFamily="18" charset="2"/>
              </a:rPr>
              <a:t>‹‹</a:t>
            </a:r>
            <a:r>
              <a:rPr lang="el-GR" sz="2400" dirty="0" smtClean="0">
                <a:latin typeface="Times New Roman" pitchFamily="18" charset="0"/>
                <a:sym typeface="Wingdings 2" pitchFamily="18" charset="2"/>
              </a:rPr>
              <a:t>Ιδιοπαραγωγή </a:t>
            </a:r>
            <a:r>
              <a:rPr lang="el-GR" sz="2400" dirty="0">
                <a:latin typeface="Times New Roman" pitchFamily="18" charset="0"/>
                <a:sym typeface="Wingdings 2" pitchFamily="18" charset="2"/>
              </a:rPr>
              <a:t>παγίων – Τεκμαρτά έσοδα</a:t>
            </a:r>
            <a:r>
              <a:rPr lang="el-GR" sz="2400" dirty="0">
                <a:latin typeface="Times New Roman" pitchFamily="18" charset="0"/>
                <a:cs typeface="Times New Roman" pitchFamily="18" charset="0"/>
                <a:sym typeface="Wingdings 2" pitchFamily="18" charset="2"/>
              </a:rPr>
              <a:t>››</a:t>
            </a:r>
            <a:r>
              <a:rPr lang="el-GR" sz="2400" dirty="0">
                <a:latin typeface="Times New Roman" pitchFamily="18" charset="0"/>
                <a:sym typeface="Wingdings 2" pitchFamily="18" charset="2"/>
              </a:rPr>
              <a:t>. </a:t>
            </a:r>
          </a:p>
          <a:p>
            <a:pPr marL="342900" indent="-342900">
              <a:lnSpc>
                <a:spcPct val="90000"/>
              </a:lnSpc>
              <a:spcBef>
                <a:spcPct val="20000"/>
              </a:spcBef>
              <a:buClr>
                <a:schemeClr val="hlink"/>
              </a:buClr>
              <a:buSzPct val="95000"/>
              <a:buFont typeface="Wingdings" pitchFamily="2" charset="2"/>
              <a:buNone/>
            </a:pPr>
            <a:endParaRPr lang="el-GR" sz="2400" dirty="0">
              <a:latin typeface="Times New Roman" pitchFamily="18" charset="0"/>
            </a:endParaRPr>
          </a:p>
          <a:p>
            <a:pPr marL="342900" indent="-342900">
              <a:lnSpc>
                <a:spcPct val="90000"/>
              </a:lnSpc>
              <a:spcBef>
                <a:spcPct val="20000"/>
              </a:spcBef>
              <a:buClr>
                <a:schemeClr val="hlink"/>
              </a:buClr>
              <a:buSzPct val="95000"/>
              <a:buFont typeface="Wingdings" pitchFamily="2" charset="2"/>
              <a:buAutoNum type="arabicParenR" startAt="3"/>
            </a:pPr>
            <a:r>
              <a:rPr lang="el-GR" sz="2400" dirty="0">
                <a:latin typeface="Times New Roman" pitchFamily="18" charset="0"/>
              </a:rPr>
              <a:t>Κατά το τέλος της χρήσεως πιστώνονται, με χρέωση του λογαριασμού 80.00 </a:t>
            </a:r>
            <a:r>
              <a:rPr lang="el-GR" sz="2400" dirty="0">
                <a:latin typeface="Times New Roman" pitchFamily="18" charset="0"/>
                <a:cs typeface="Times New Roman" pitchFamily="18" charset="0"/>
              </a:rPr>
              <a:t>‹‹</a:t>
            </a:r>
            <a:r>
              <a:rPr lang="el-GR" sz="2400" dirty="0">
                <a:latin typeface="Times New Roman" pitchFamily="18" charset="0"/>
              </a:rPr>
              <a:t> λογαριασμός γενικής εκμεταλλεύσεως </a:t>
            </a:r>
            <a:r>
              <a:rPr lang="el-GR" sz="2400" dirty="0">
                <a:latin typeface="Times New Roman" pitchFamily="18" charset="0"/>
                <a:cs typeface="Times New Roman" pitchFamily="18" charset="0"/>
              </a:rPr>
              <a:t>››</a:t>
            </a:r>
            <a:r>
              <a:rPr lang="el-GR" sz="2400" dirty="0">
                <a:latin typeface="Times New Roman" pitchFamily="18" charset="0"/>
              </a:rPr>
              <a:t>, με την αξία των αρχικών αποθεμάτων και την αξία των καθαρών, μετά την αφαίρεση των επιστροφών και των εκτός τιμολογίου εκπτώσεων, αγορών της χρήσεως, και χρεώνονται, με πίστωση του αυτού λογαριασμού 80.00, με την αξία των τελικών αποθεμάτων, όπως η αξία αυτή προκύπτει κατά την αποτίμηση τους που διενεργείται σύμφωνα με τους κανόνες</a:t>
            </a:r>
            <a:r>
              <a:rPr lang="en-US" sz="2400" dirty="0">
                <a:latin typeface="Times New Roman" pitchFamily="18" charset="0"/>
              </a:rPr>
              <a:t>.</a:t>
            </a:r>
            <a:endParaRPr lang="el-GR" sz="2400"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2818">
                                            <p:txEl>
                                              <p:pRg st="0" end="0"/>
                                            </p:txEl>
                                          </p:spTgt>
                                        </p:tgtEl>
                                        <p:attrNameLst>
                                          <p:attrName>style.visibility</p:attrName>
                                        </p:attrNameLst>
                                      </p:cBhvr>
                                      <p:to>
                                        <p:strVal val="visible"/>
                                      </p:to>
                                    </p:set>
                                    <p:animEffect transition="in" filter="fade">
                                      <p:cBhvr>
                                        <p:cTn id="7" dur="2000"/>
                                        <p:tgtEl>
                                          <p:spTgt spid="162818">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2818">
                                            <p:txEl>
                                              <p:pRg st="1" end="1"/>
                                            </p:txEl>
                                          </p:spTgt>
                                        </p:tgtEl>
                                        <p:attrNameLst>
                                          <p:attrName>style.visibility</p:attrName>
                                        </p:attrNameLst>
                                      </p:cBhvr>
                                      <p:to>
                                        <p:strVal val="visible"/>
                                      </p:to>
                                    </p:set>
                                    <p:animEffect transition="in" filter="fade">
                                      <p:cBhvr>
                                        <p:cTn id="11" dur="2000"/>
                                        <p:tgtEl>
                                          <p:spTgt spid="162818">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62818">
                                            <p:txEl>
                                              <p:pRg st="2" end="2"/>
                                            </p:txEl>
                                          </p:spTgt>
                                        </p:tgtEl>
                                        <p:attrNameLst>
                                          <p:attrName>style.visibility</p:attrName>
                                        </p:attrNameLst>
                                      </p:cBhvr>
                                      <p:to>
                                        <p:strVal val="visible"/>
                                      </p:to>
                                    </p:set>
                                    <p:animEffect transition="in" filter="fade">
                                      <p:cBhvr>
                                        <p:cTn id="15" dur="2000"/>
                                        <p:tgtEl>
                                          <p:spTgt spid="162818">
                                            <p:txEl>
                                              <p:pRg st="2" end="2"/>
                                            </p:txEl>
                                          </p:spTgt>
                                        </p:tgtEl>
                                      </p:cBhvr>
                                    </p:animEffect>
                                  </p:childTnLst>
                                </p:cTn>
                              </p:par>
                            </p:childTnLst>
                          </p:cTn>
                        </p:par>
                        <p:par>
                          <p:cTn id="16" fill="hold">
                            <p:stCondLst>
                              <p:cond delay="6000"/>
                            </p:stCondLst>
                            <p:childTnLst>
                              <p:par>
                                <p:cTn id="17" presetID="2" presetClass="entr" presetSubtype="4" fill="hold" nodeType="afterEffect">
                                  <p:stCondLst>
                                    <p:cond delay="5000"/>
                                  </p:stCondLst>
                                  <p:childTnLst>
                                    <p:set>
                                      <p:cBhvr>
                                        <p:cTn id="18" dur="1" fill="hold">
                                          <p:stCondLst>
                                            <p:cond delay="0"/>
                                          </p:stCondLst>
                                        </p:cTn>
                                        <p:tgtEl>
                                          <p:spTgt spid="162818">
                                            <p:txEl>
                                              <p:pRg st="4" end="4"/>
                                            </p:txEl>
                                          </p:spTgt>
                                        </p:tgtEl>
                                        <p:attrNameLst>
                                          <p:attrName>style.visibility</p:attrName>
                                        </p:attrNameLst>
                                      </p:cBhvr>
                                      <p:to>
                                        <p:strVal val="visible"/>
                                      </p:to>
                                    </p:set>
                                    <p:anim calcmode="lin" valueType="num">
                                      <p:cBhvr additive="base">
                                        <p:cTn id="19" dur="2000" fill="hold"/>
                                        <p:tgtEl>
                                          <p:spTgt spid="162818">
                                            <p:txEl>
                                              <p:pRg st="4" end="4"/>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6281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274638"/>
            <a:ext cx="8229600" cy="490537"/>
          </a:xfrm>
        </p:spPr>
        <p:txBody>
          <a:bodyPr>
            <a:normAutofit fontScale="90000"/>
          </a:bodyPr>
          <a:lstStyle/>
          <a:p>
            <a:pPr algn="ctr" eaLnBrk="1" hangingPunct="1"/>
            <a:r>
              <a:rPr lang="el-GR" altLang="el-GR" sz="4000" b="1" dirty="0" smtClean="0"/>
              <a:t>ΑΠΟΘΕΜΑΤΑ</a:t>
            </a:r>
          </a:p>
        </p:txBody>
      </p:sp>
      <p:sp>
        <p:nvSpPr>
          <p:cNvPr id="133123" name="Rectangle 3"/>
          <p:cNvSpPr>
            <a:spLocks noGrp="1" noChangeArrowheads="1"/>
          </p:cNvSpPr>
          <p:nvPr>
            <p:ph type="body" idx="1"/>
          </p:nvPr>
        </p:nvSpPr>
        <p:spPr>
          <a:xfrm>
            <a:off x="0" y="764704"/>
            <a:ext cx="9144000" cy="6093296"/>
          </a:xfrm>
        </p:spPr>
        <p:txBody>
          <a:bodyPr/>
          <a:lstStyle/>
          <a:p>
            <a:pPr marL="609600" indent="-609600" algn="just" eaLnBrk="1" hangingPunct="1">
              <a:lnSpc>
                <a:spcPct val="80000"/>
              </a:lnSpc>
              <a:buFontTx/>
              <a:buNone/>
            </a:pPr>
            <a:r>
              <a:rPr lang="el-GR" altLang="el-GR" sz="2800" dirty="0" smtClean="0"/>
              <a:t>Οι επιχειρήσεις και ιδιαίτερα οι παραγωγικές διατηρούν 3 είδη αποθεμάτων:</a:t>
            </a:r>
          </a:p>
          <a:p>
            <a:pPr marL="609600" indent="-609600" algn="just" eaLnBrk="1" hangingPunct="1">
              <a:lnSpc>
                <a:spcPct val="80000"/>
              </a:lnSpc>
              <a:buFontTx/>
              <a:buAutoNum type="arabicPeriod"/>
            </a:pPr>
            <a:r>
              <a:rPr lang="el-GR" altLang="el-GR" sz="2800" b="1" u="sng" dirty="0" smtClean="0">
                <a:solidFill>
                  <a:srgbClr val="FFFF00"/>
                </a:solidFill>
              </a:rPr>
              <a:t>Πρώτες Ύλες</a:t>
            </a:r>
            <a:r>
              <a:rPr lang="el-GR" altLang="el-GR" sz="2800" b="1" u="sng" dirty="0" smtClean="0"/>
              <a:t>,</a:t>
            </a:r>
            <a:r>
              <a:rPr lang="el-GR" altLang="el-GR" sz="2800" dirty="0" smtClean="0"/>
              <a:t> που εξαρτώνται από το προσδοκώμενο επίπεδο παραγωγής, την εποχικότητα την αξιοπιστία των προμηθευτών και την αποτελεσματικότητα της οργάνωσης των αγορών και της παραγωγικής διαδικασίας.</a:t>
            </a:r>
          </a:p>
          <a:p>
            <a:pPr marL="609600" indent="-609600" algn="just" eaLnBrk="1" hangingPunct="1">
              <a:lnSpc>
                <a:spcPct val="80000"/>
              </a:lnSpc>
              <a:buFontTx/>
              <a:buAutoNum type="arabicPeriod"/>
            </a:pPr>
            <a:r>
              <a:rPr lang="el-GR" altLang="el-GR" sz="2800" b="1" u="sng" dirty="0" smtClean="0">
                <a:solidFill>
                  <a:srgbClr val="FFC000"/>
                </a:solidFill>
              </a:rPr>
              <a:t>Ημιέτοιμα προϊόντα,</a:t>
            </a:r>
            <a:r>
              <a:rPr lang="el-GR" altLang="el-GR" sz="2800" dirty="0" smtClean="0">
                <a:solidFill>
                  <a:srgbClr val="FFC000"/>
                </a:solidFill>
              </a:rPr>
              <a:t> </a:t>
            </a:r>
            <a:r>
              <a:rPr lang="el-GR" altLang="el-GR" sz="2800" dirty="0" smtClean="0"/>
              <a:t>που επηρεάζονται από τη χρονική διάρκεια της παραγωγικής διαδικασίας, δηλαδή ο χρόνος που μεσολαβεί από την εισαγωγή των Α΄ υλών στο παραγωγικό κύκλωμα μέχρι την ολοκλήρωση του έτοιμου προϊόντος.</a:t>
            </a:r>
          </a:p>
          <a:p>
            <a:pPr marL="609600" indent="-609600" algn="just" eaLnBrk="1" hangingPunct="1">
              <a:lnSpc>
                <a:spcPct val="80000"/>
              </a:lnSpc>
              <a:buFontTx/>
              <a:buAutoNum type="arabicPeriod"/>
            </a:pPr>
            <a:r>
              <a:rPr lang="el-GR" altLang="el-GR" sz="2800" b="1" u="sng" dirty="0" smtClean="0">
                <a:solidFill>
                  <a:srgbClr val="FF0000"/>
                </a:solidFill>
              </a:rPr>
              <a:t>Έτοιμων προϊόντων,</a:t>
            </a:r>
            <a:r>
              <a:rPr lang="el-GR" altLang="el-GR" sz="2800" dirty="0" smtClean="0">
                <a:solidFill>
                  <a:srgbClr val="FF0000"/>
                </a:solidFill>
              </a:rPr>
              <a:t> </a:t>
            </a:r>
            <a:r>
              <a:rPr lang="el-GR" altLang="el-GR" sz="2800" dirty="0" smtClean="0"/>
              <a:t>που διαμορφώνονται από το συντονισμό των τμημάτων πωλήσεων και παραγωγικής διαδικασίας. </a:t>
            </a:r>
          </a:p>
          <a:p>
            <a:pPr marL="609600" indent="-609600" eaLnBrk="1" hangingPunct="1">
              <a:lnSpc>
                <a:spcPct val="80000"/>
              </a:lnSpc>
              <a:buFontTx/>
              <a:buNone/>
            </a:pPr>
            <a:endParaRPr lang="el-GR" altLang="el-GR" sz="2800" dirty="0" smtClean="0"/>
          </a:p>
        </p:txBody>
      </p:sp>
    </p:spTree>
    <p:extLst>
      <p:ext uri="{BB962C8B-B14F-4D97-AF65-F5344CB8AC3E}">
        <p14:creationId xmlns:p14="http://schemas.microsoft.com/office/powerpoint/2010/main" xmlns="" val="1365451090"/>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Θέση αριθμού διαφάνειας 5"/>
          <p:cNvSpPr>
            <a:spLocks noGrp="1"/>
          </p:cNvSpPr>
          <p:nvPr>
            <p:ph type="sldNum" sz="quarter" idx="12"/>
          </p:nvPr>
        </p:nvSpPr>
        <p:spPr/>
        <p:txBody>
          <a:bodyPr/>
          <a:lstStyle/>
          <a:p>
            <a:fld id="{7696A7C8-DD78-4FD0-A64E-742912419DAC}" type="slidenum">
              <a:rPr lang="el-GR"/>
              <a:pPr/>
              <a:t>407</a:t>
            </a:fld>
            <a:endParaRPr lang="el-GR" dirty="0"/>
          </a:p>
        </p:txBody>
      </p:sp>
      <p:sp>
        <p:nvSpPr>
          <p:cNvPr id="488550" name="Rectangle 102"/>
          <p:cNvSpPr>
            <a:spLocks noGrp="1" noChangeArrowheads="1"/>
          </p:cNvSpPr>
          <p:nvPr>
            <p:ph type="title"/>
          </p:nvPr>
        </p:nvSpPr>
        <p:spPr>
          <a:xfrm>
            <a:off x="457200" y="274638"/>
            <a:ext cx="8229600" cy="778098"/>
          </a:xfrm>
        </p:spPr>
        <p:txBody>
          <a:bodyPr/>
          <a:lstStyle/>
          <a:p>
            <a:pPr algn="ctr"/>
            <a:r>
              <a:rPr lang="el-GR" b="1" dirty="0" smtClean="0">
                <a:solidFill>
                  <a:srgbClr val="C00000"/>
                </a:solidFill>
              </a:rPr>
              <a:t>ΚΟΣΤΟΣ ΠΩΛΗΘΕΝΤΩΝ</a:t>
            </a:r>
            <a:endParaRPr lang="el-GR" b="1" dirty="0">
              <a:solidFill>
                <a:srgbClr val="C00000"/>
              </a:solidFill>
            </a:endParaRPr>
          </a:p>
        </p:txBody>
      </p:sp>
      <p:pic>
        <p:nvPicPr>
          <p:cNvPr id="17410" name="Picture 2"/>
          <p:cNvPicPr>
            <a:picLocks noGrp="1" noChangeAspect="1" noChangeArrowheads="1"/>
          </p:cNvPicPr>
          <p:nvPr>
            <p:ph type="tbl" idx="1"/>
          </p:nvPr>
        </p:nvPicPr>
        <p:blipFill>
          <a:blip r:embed="rId3" cstate="print"/>
          <a:srcRect/>
          <a:stretch>
            <a:fillRect/>
          </a:stretch>
        </p:blipFill>
        <p:spPr bwMode="auto">
          <a:xfrm>
            <a:off x="251520" y="1052736"/>
            <a:ext cx="8712968" cy="5616624"/>
          </a:xfrm>
          <a:prstGeom prst="rect">
            <a:avLst/>
          </a:prstGeom>
          <a:noFill/>
          <a:ln w="9525">
            <a:noFill/>
            <a:miter lim="800000"/>
            <a:headEnd/>
            <a:tailEnd/>
          </a:ln>
        </p:spPr>
      </p:pic>
    </p:spTree>
    <p:extLst>
      <p:ext uri="{BB962C8B-B14F-4D97-AF65-F5344CB8AC3E}">
        <p14:creationId xmlns:p14="http://schemas.microsoft.com/office/powerpoint/2010/main" xmlns="" val="1246638945"/>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E7F8AD27-E3CF-4612-9C8F-A306DACA49E0}" type="slidenum">
              <a:rPr lang="en-GB"/>
              <a:pPr/>
              <a:t>408</a:t>
            </a:fld>
            <a:endParaRPr lang="en-GB" dirty="0"/>
          </a:p>
        </p:txBody>
      </p:sp>
      <p:sp>
        <p:nvSpPr>
          <p:cNvPr id="41986" name="Rectangle 2"/>
          <p:cNvSpPr>
            <a:spLocks noGrp="1" noChangeArrowheads="1"/>
          </p:cNvSpPr>
          <p:nvPr>
            <p:ph type="title"/>
          </p:nvPr>
        </p:nvSpPr>
        <p:spPr>
          <a:xfrm>
            <a:off x="457200" y="152400"/>
            <a:ext cx="8229600" cy="612304"/>
          </a:xfrm>
        </p:spPr>
        <p:txBody>
          <a:bodyPr>
            <a:normAutofit fontScale="90000"/>
          </a:bodyPr>
          <a:lstStyle/>
          <a:p>
            <a:pPr algn="ctr"/>
            <a:r>
              <a:rPr lang="el-GR" b="1" dirty="0" smtClean="0">
                <a:solidFill>
                  <a:srgbClr val="0000CC"/>
                </a:solidFill>
              </a:rPr>
              <a:t>ΛΟΓΙΣΤΙΚΗ ΑΠΟΘΕΜΑΤΩΝ</a:t>
            </a:r>
            <a:r>
              <a:rPr lang="en-US" b="1" dirty="0" smtClean="0">
                <a:solidFill>
                  <a:srgbClr val="0000CC"/>
                </a:solidFill>
              </a:rPr>
              <a:t> </a:t>
            </a:r>
            <a:endParaRPr lang="en-US" b="1" dirty="0">
              <a:solidFill>
                <a:srgbClr val="0000CC"/>
              </a:solidFill>
            </a:endParaRPr>
          </a:p>
        </p:txBody>
      </p:sp>
      <p:sp>
        <p:nvSpPr>
          <p:cNvPr id="41987" name="Rectangle 3"/>
          <p:cNvSpPr>
            <a:spLocks noGrp="1" noChangeArrowheads="1"/>
          </p:cNvSpPr>
          <p:nvPr>
            <p:ph type="body" idx="1"/>
          </p:nvPr>
        </p:nvSpPr>
        <p:spPr>
          <a:xfrm>
            <a:off x="323528" y="692696"/>
            <a:ext cx="8568952" cy="5760639"/>
          </a:xfrm>
        </p:spPr>
        <p:txBody>
          <a:bodyPr>
            <a:normAutofit/>
          </a:bodyPr>
          <a:lstStyle/>
          <a:p>
            <a:pPr>
              <a:lnSpc>
                <a:spcPct val="80000"/>
              </a:lnSpc>
            </a:pPr>
            <a:r>
              <a:rPr lang="el-GR" sz="2400" b="1" dirty="0"/>
              <a:t>Έννοια, </a:t>
            </a:r>
            <a:r>
              <a:rPr lang="el-GR" sz="2400" b="1" dirty="0" smtClean="0"/>
              <a:t>χαρακτηριστικά </a:t>
            </a:r>
            <a:r>
              <a:rPr lang="el-GR" sz="2400" b="1" dirty="0"/>
              <a:t>και </a:t>
            </a:r>
            <a:r>
              <a:rPr lang="el-GR" sz="2400" b="1" dirty="0" smtClean="0"/>
              <a:t>σημασία αποθεμάτων</a:t>
            </a:r>
            <a:endParaRPr lang="el-GR" sz="2400" b="1" dirty="0"/>
          </a:p>
          <a:p>
            <a:pPr>
              <a:lnSpc>
                <a:spcPct val="80000"/>
              </a:lnSpc>
              <a:buFont typeface="Wingdings" pitchFamily="2" charset="2"/>
              <a:buNone/>
            </a:pPr>
            <a:endParaRPr lang="el-GR" sz="2400" b="1" dirty="0"/>
          </a:p>
          <a:p>
            <a:pPr>
              <a:lnSpc>
                <a:spcPct val="80000"/>
              </a:lnSpc>
            </a:pPr>
            <a:r>
              <a:rPr lang="el-GR" sz="2400" b="1" dirty="0">
                <a:solidFill>
                  <a:srgbClr val="C00000"/>
                </a:solidFill>
              </a:rPr>
              <a:t>Προσδιορισμός κόστους κτήσης  των αποθεμάτων και εσόδων από τη διάθεση </a:t>
            </a:r>
            <a:r>
              <a:rPr lang="el-GR" sz="2400" b="1" dirty="0" smtClean="0">
                <a:solidFill>
                  <a:srgbClr val="C00000"/>
                </a:solidFill>
              </a:rPr>
              <a:t>τους.</a:t>
            </a:r>
            <a:endParaRPr lang="el-GR" sz="2400" b="1" dirty="0">
              <a:solidFill>
                <a:srgbClr val="C00000"/>
              </a:solidFill>
            </a:endParaRPr>
          </a:p>
          <a:p>
            <a:pPr>
              <a:lnSpc>
                <a:spcPct val="80000"/>
              </a:lnSpc>
            </a:pPr>
            <a:endParaRPr lang="el-GR" sz="2400" b="1" dirty="0"/>
          </a:p>
          <a:p>
            <a:pPr>
              <a:lnSpc>
                <a:spcPct val="80000"/>
              </a:lnSpc>
            </a:pPr>
            <a:r>
              <a:rPr lang="el-GR" sz="2400" b="1" dirty="0">
                <a:solidFill>
                  <a:srgbClr val="7030A0"/>
                </a:solidFill>
              </a:rPr>
              <a:t>Συστήματα λογιστικής παρακολούθησης των </a:t>
            </a:r>
            <a:r>
              <a:rPr lang="el-GR" sz="2400" b="1" dirty="0" smtClean="0">
                <a:solidFill>
                  <a:srgbClr val="7030A0"/>
                </a:solidFill>
              </a:rPr>
              <a:t>αποθεμάτων:</a:t>
            </a:r>
            <a:endParaRPr lang="el-GR" sz="2400" b="1" dirty="0">
              <a:solidFill>
                <a:srgbClr val="7030A0"/>
              </a:solidFill>
            </a:endParaRPr>
          </a:p>
          <a:p>
            <a:pPr lvl="1">
              <a:lnSpc>
                <a:spcPct val="80000"/>
              </a:lnSpc>
            </a:pPr>
            <a:r>
              <a:rPr lang="el-GR" b="1" dirty="0"/>
              <a:t>Διαρκής απογραφή</a:t>
            </a:r>
          </a:p>
          <a:p>
            <a:pPr lvl="1">
              <a:lnSpc>
                <a:spcPct val="80000"/>
              </a:lnSpc>
            </a:pPr>
            <a:r>
              <a:rPr lang="el-GR" b="1" dirty="0"/>
              <a:t>Περιοδική απογραφή</a:t>
            </a:r>
          </a:p>
          <a:p>
            <a:pPr lvl="1">
              <a:lnSpc>
                <a:spcPct val="80000"/>
              </a:lnSpc>
              <a:buFont typeface="Wingdings" pitchFamily="2" charset="2"/>
              <a:buNone/>
            </a:pPr>
            <a:endParaRPr lang="el-GR" b="1" dirty="0"/>
          </a:p>
          <a:p>
            <a:pPr>
              <a:lnSpc>
                <a:spcPct val="80000"/>
              </a:lnSpc>
            </a:pPr>
            <a:r>
              <a:rPr lang="el-GR" sz="2400" b="1" dirty="0">
                <a:solidFill>
                  <a:srgbClr val="006600"/>
                </a:solidFill>
              </a:rPr>
              <a:t>Συστήματα υπολογισμού κόστους </a:t>
            </a:r>
            <a:r>
              <a:rPr lang="el-GR" sz="2400" b="1" dirty="0" smtClean="0">
                <a:solidFill>
                  <a:srgbClr val="006600"/>
                </a:solidFill>
              </a:rPr>
              <a:t>πωληθέντων.</a:t>
            </a:r>
            <a:endParaRPr lang="el-GR" sz="2400" b="1" dirty="0">
              <a:solidFill>
                <a:srgbClr val="006600"/>
              </a:solidFill>
            </a:endParaRPr>
          </a:p>
          <a:p>
            <a:pPr>
              <a:lnSpc>
                <a:spcPct val="80000"/>
              </a:lnSpc>
              <a:buFont typeface="Wingdings" pitchFamily="2" charset="2"/>
              <a:buNone/>
            </a:pPr>
            <a:endParaRPr lang="el-GR" sz="2400" b="1" dirty="0"/>
          </a:p>
          <a:p>
            <a:pPr>
              <a:lnSpc>
                <a:spcPct val="80000"/>
              </a:lnSpc>
            </a:pPr>
            <a:r>
              <a:rPr lang="el-GR" sz="2400" b="1" dirty="0">
                <a:solidFill>
                  <a:srgbClr val="FFC000"/>
                </a:solidFill>
              </a:rPr>
              <a:t>Διαδικασία υπολογισμού του αποτελέσματος από την αγορά και διάθεση των </a:t>
            </a:r>
            <a:r>
              <a:rPr lang="el-GR" sz="2400" b="1" dirty="0" smtClean="0">
                <a:solidFill>
                  <a:srgbClr val="FFC000"/>
                </a:solidFill>
              </a:rPr>
              <a:t>αποθεμάτων: </a:t>
            </a:r>
            <a:endParaRPr lang="el-GR" sz="2400" b="1" dirty="0">
              <a:solidFill>
                <a:srgbClr val="FFC000"/>
              </a:solidFill>
            </a:endParaRPr>
          </a:p>
          <a:p>
            <a:pPr lvl="1">
              <a:lnSpc>
                <a:spcPct val="80000"/>
              </a:lnSpc>
            </a:pPr>
            <a:r>
              <a:rPr lang="el-GR" b="1" dirty="0"/>
              <a:t>Μικτό κέρδος </a:t>
            </a:r>
            <a:r>
              <a:rPr lang="el-GR" b="1" dirty="0" smtClean="0"/>
              <a:t>(ή ζημία</a:t>
            </a:r>
            <a:r>
              <a:rPr lang="el-GR" b="1" dirty="0"/>
              <a:t>)</a:t>
            </a:r>
            <a:r>
              <a:rPr lang="en-US" b="1" dirty="0"/>
              <a:t> </a:t>
            </a:r>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FD854248-5A31-42B4-912E-356EB56C5F7B}" type="slidenum">
              <a:rPr lang="en-GB"/>
              <a:pPr/>
              <a:t>409</a:t>
            </a:fld>
            <a:endParaRPr lang="en-GB" dirty="0"/>
          </a:p>
        </p:txBody>
      </p:sp>
      <p:sp>
        <p:nvSpPr>
          <p:cNvPr id="44034" name="Rectangle 2"/>
          <p:cNvSpPr>
            <a:spLocks noGrp="1" noChangeArrowheads="1"/>
          </p:cNvSpPr>
          <p:nvPr>
            <p:ph type="title"/>
          </p:nvPr>
        </p:nvSpPr>
        <p:spPr/>
        <p:txBody>
          <a:bodyPr/>
          <a:lstStyle/>
          <a:p>
            <a:pPr algn="ctr"/>
            <a:r>
              <a:rPr lang="el-GR" b="1" dirty="0" smtClean="0">
                <a:solidFill>
                  <a:srgbClr val="0000CC"/>
                </a:solidFill>
              </a:rPr>
              <a:t>ΣΗΜΑΣΙΑ ΤΩΝ ΑΠΟΘΕΜΑΤΩΝ </a:t>
            </a:r>
            <a:endParaRPr lang="en-US" b="1" dirty="0">
              <a:solidFill>
                <a:srgbClr val="0000CC"/>
              </a:solidFill>
            </a:endParaRPr>
          </a:p>
        </p:txBody>
      </p:sp>
      <p:sp>
        <p:nvSpPr>
          <p:cNvPr id="44035" name="Rectangle 3"/>
          <p:cNvSpPr>
            <a:spLocks noGrp="1" noChangeArrowheads="1"/>
          </p:cNvSpPr>
          <p:nvPr>
            <p:ph type="body" idx="1"/>
          </p:nvPr>
        </p:nvSpPr>
        <p:spPr>
          <a:xfrm>
            <a:off x="323528" y="1524000"/>
            <a:ext cx="8568952" cy="4572000"/>
          </a:xfrm>
        </p:spPr>
        <p:txBody>
          <a:bodyPr>
            <a:normAutofit/>
          </a:bodyPr>
          <a:lstStyle/>
          <a:p>
            <a:pPr>
              <a:lnSpc>
                <a:spcPct val="90000"/>
              </a:lnSpc>
            </a:pPr>
            <a:r>
              <a:rPr lang="el-GR" sz="3200" dirty="0"/>
              <a:t>Εξασφάλιση της χρονικής συσχέτισης της προσφοράς και ζήτησης που </a:t>
            </a:r>
            <a:r>
              <a:rPr lang="el-GR" sz="3200" dirty="0" smtClean="0"/>
              <a:t>αντιμετωπίζει μια </a:t>
            </a:r>
            <a:r>
              <a:rPr lang="el-GR" sz="3200" dirty="0"/>
              <a:t>επιχείρηση</a:t>
            </a:r>
          </a:p>
          <a:p>
            <a:pPr>
              <a:lnSpc>
                <a:spcPct val="90000"/>
              </a:lnSpc>
            </a:pPr>
            <a:endParaRPr lang="el-GR" sz="3200" dirty="0"/>
          </a:p>
          <a:p>
            <a:pPr>
              <a:lnSpc>
                <a:spcPct val="90000"/>
              </a:lnSpc>
            </a:pPr>
            <a:r>
              <a:rPr lang="el-GR" sz="3200" dirty="0"/>
              <a:t>Διαμορφώνουν τόσο την ρευστότητα όσο και την αποδοτικότητα των εμπορικών και βιομηχανικών επιχειρήσεων</a:t>
            </a:r>
            <a:endParaRPr lang="en-US" sz="3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251520" y="188640"/>
            <a:ext cx="8712968" cy="6408712"/>
          </a:xfrm>
          <a:prstGeom prst="rect">
            <a:avLst/>
          </a:prstGeom>
          <a:noFill/>
          <a:ln w="9525">
            <a:noFill/>
            <a:miter lim="800000"/>
            <a:headEnd/>
            <a:tailEnd/>
          </a:ln>
        </p:spPr>
      </p:pic>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E8CCD2E2-E2CA-4973-8E2F-9D9A106CB9F2}" type="slidenum">
              <a:rPr lang="en-GB"/>
              <a:pPr/>
              <a:t>410</a:t>
            </a:fld>
            <a:endParaRPr lang="en-GB" dirty="0"/>
          </a:p>
        </p:txBody>
      </p:sp>
      <p:sp>
        <p:nvSpPr>
          <p:cNvPr id="46082" name="Rectangle 2"/>
          <p:cNvSpPr>
            <a:spLocks noGrp="1" noChangeArrowheads="1"/>
          </p:cNvSpPr>
          <p:nvPr>
            <p:ph type="title"/>
          </p:nvPr>
        </p:nvSpPr>
        <p:spPr/>
        <p:txBody>
          <a:bodyPr/>
          <a:lstStyle/>
          <a:p>
            <a:pPr algn="ctr"/>
            <a:r>
              <a:rPr lang="el-GR" sz="3200" b="1" dirty="0" smtClean="0">
                <a:solidFill>
                  <a:srgbClr val="0000CC"/>
                </a:solidFill>
              </a:rPr>
              <a:t>ΛΕΙΤΟΥΡΓΙΚΟ ΚΥΚΛΩΜΑ ΕΜΠΟΡΙΚΗΣ ΕΠΙΧΕΙΡΗΣΗΣ</a:t>
            </a:r>
            <a:endParaRPr lang="en-US" sz="3200" b="1" dirty="0">
              <a:solidFill>
                <a:srgbClr val="0000CC"/>
              </a:solidFill>
            </a:endParaRPr>
          </a:p>
        </p:txBody>
      </p:sp>
      <p:sp>
        <p:nvSpPr>
          <p:cNvPr id="46083" name="Rectangle 3"/>
          <p:cNvSpPr>
            <a:spLocks noGrp="1" noChangeArrowheads="1"/>
          </p:cNvSpPr>
          <p:nvPr>
            <p:ph type="body" idx="1"/>
          </p:nvPr>
        </p:nvSpPr>
        <p:spPr>
          <a:xfrm>
            <a:off x="251520" y="1827213"/>
            <a:ext cx="8713093" cy="4114800"/>
          </a:xfrm>
        </p:spPr>
        <p:txBody>
          <a:bodyPr/>
          <a:lstStyle/>
          <a:p>
            <a:pPr>
              <a:buFont typeface="Wingdings" pitchFamily="2" charset="2"/>
              <a:buNone/>
            </a:pPr>
            <a:r>
              <a:rPr lang="el-GR" dirty="0"/>
              <a:t>  </a:t>
            </a:r>
          </a:p>
          <a:p>
            <a:pPr>
              <a:buFont typeface="Wingdings" pitchFamily="2" charset="2"/>
              <a:buNone/>
            </a:pPr>
            <a:endParaRPr lang="el-GR" sz="2400" dirty="0"/>
          </a:p>
          <a:p>
            <a:pPr>
              <a:buFont typeface="Wingdings" pitchFamily="2" charset="2"/>
              <a:buNone/>
            </a:pPr>
            <a:r>
              <a:rPr lang="el-GR" sz="2200" dirty="0">
                <a:latin typeface="Arial" charset="0"/>
              </a:rPr>
              <a:t>Διαθέσιμα  </a:t>
            </a:r>
            <a:r>
              <a:rPr lang="en-US" sz="2200" dirty="0">
                <a:latin typeface="Arial" charset="0"/>
                <a:cs typeface="Arial" charset="0"/>
              </a:rPr>
              <a:t>→</a:t>
            </a:r>
            <a:r>
              <a:rPr lang="el-GR" sz="2200" dirty="0">
                <a:latin typeface="Arial" charset="0"/>
                <a:cs typeface="Arial" charset="0"/>
              </a:rPr>
              <a:t>  </a:t>
            </a:r>
            <a:r>
              <a:rPr lang="el-GR" sz="2200" dirty="0">
                <a:latin typeface="Arial" charset="0"/>
              </a:rPr>
              <a:t>Εμπορεύματα  </a:t>
            </a:r>
            <a:r>
              <a:rPr lang="en-US" sz="2200" dirty="0">
                <a:latin typeface="Arial" charset="0"/>
                <a:cs typeface="Arial" charset="0"/>
              </a:rPr>
              <a:t>→</a:t>
            </a:r>
            <a:r>
              <a:rPr lang="en-US" sz="2200" dirty="0">
                <a:latin typeface="Arial" charset="0"/>
              </a:rPr>
              <a:t> </a:t>
            </a:r>
            <a:r>
              <a:rPr lang="el-GR" sz="2200" dirty="0">
                <a:latin typeface="Arial" charset="0"/>
              </a:rPr>
              <a:t> Απαιτήσεις  </a:t>
            </a:r>
            <a:r>
              <a:rPr lang="en-US" sz="2200" dirty="0">
                <a:latin typeface="Arial" charset="0"/>
                <a:cs typeface="Arial" charset="0"/>
              </a:rPr>
              <a:t>→</a:t>
            </a:r>
            <a:r>
              <a:rPr lang="el-GR" sz="2200" dirty="0">
                <a:latin typeface="Arial" charset="0"/>
                <a:cs typeface="Arial" charset="0"/>
              </a:rPr>
              <a:t> </a:t>
            </a:r>
            <a:r>
              <a:rPr lang="en-US" sz="2200" dirty="0">
                <a:latin typeface="Arial" charset="0"/>
              </a:rPr>
              <a:t> </a:t>
            </a:r>
            <a:r>
              <a:rPr lang="el-GR" sz="2200" dirty="0">
                <a:latin typeface="Arial" charset="0"/>
              </a:rPr>
              <a:t>Νέα διαθέσιμα 	       </a:t>
            </a:r>
            <a:r>
              <a:rPr lang="el-GR" sz="2200" dirty="0">
                <a:latin typeface="Arial" charset="0"/>
                <a:cs typeface="Arial" charset="0"/>
              </a:rPr>
              <a:t>↓                            ↓                        ↓</a:t>
            </a:r>
          </a:p>
          <a:p>
            <a:pPr>
              <a:buFont typeface="Wingdings" pitchFamily="2" charset="2"/>
              <a:buNone/>
            </a:pPr>
            <a:r>
              <a:rPr lang="el-GR" sz="2200" dirty="0">
                <a:latin typeface="Arial" charset="0"/>
              </a:rPr>
              <a:t>            Αγορές	     Πώληση με           Είσπραξη    </a:t>
            </a:r>
          </a:p>
          <a:p>
            <a:pPr>
              <a:buFont typeface="Wingdings" pitchFamily="2" charset="2"/>
              <a:buNone/>
            </a:pPr>
            <a:r>
              <a:rPr lang="el-GR" sz="2200" dirty="0">
                <a:latin typeface="Arial" charset="0"/>
              </a:rPr>
              <a:t>                                         πίστωση               απαιτήσεων</a:t>
            </a:r>
            <a:endParaRPr lang="en-US" sz="2200" dirty="0">
              <a:latin typeface="Arial" charset="0"/>
            </a:endParaRPr>
          </a:p>
        </p:txBody>
      </p:sp>
    </p:spTree>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E0EB2336-01F4-47DB-BF1A-7D300FE32277}" type="slidenum">
              <a:rPr lang="en-GB"/>
              <a:pPr/>
              <a:t>411</a:t>
            </a:fld>
            <a:endParaRPr lang="en-GB" dirty="0"/>
          </a:p>
        </p:txBody>
      </p:sp>
      <p:sp>
        <p:nvSpPr>
          <p:cNvPr id="47106" name="Rectangle 2"/>
          <p:cNvSpPr>
            <a:spLocks noGrp="1" noChangeArrowheads="1"/>
          </p:cNvSpPr>
          <p:nvPr>
            <p:ph type="title"/>
          </p:nvPr>
        </p:nvSpPr>
        <p:spPr>
          <a:xfrm>
            <a:off x="251520" y="152400"/>
            <a:ext cx="8712968" cy="1219200"/>
          </a:xfrm>
        </p:spPr>
        <p:txBody>
          <a:bodyPr anchor="ctr"/>
          <a:lstStyle/>
          <a:p>
            <a:pPr algn="ctr"/>
            <a:r>
              <a:rPr lang="el-GR" sz="3200" b="1" dirty="0" smtClean="0">
                <a:solidFill>
                  <a:srgbClr val="C00000"/>
                </a:solidFill>
              </a:rPr>
              <a:t>ΖΗΤΗΣΗ ΠΛΗΡΟΦΟΡΙΩΝ ΓΙΑ ΑΠΟΘΕΜΑΤΑ</a:t>
            </a:r>
            <a:endParaRPr lang="en-US" sz="3200" b="1" dirty="0">
              <a:solidFill>
                <a:srgbClr val="C00000"/>
              </a:solidFill>
            </a:endParaRPr>
          </a:p>
        </p:txBody>
      </p:sp>
      <p:sp>
        <p:nvSpPr>
          <p:cNvPr id="47107" name="Rectangle 3"/>
          <p:cNvSpPr>
            <a:spLocks noGrp="1" noChangeArrowheads="1"/>
          </p:cNvSpPr>
          <p:nvPr>
            <p:ph type="body" idx="1"/>
          </p:nvPr>
        </p:nvSpPr>
        <p:spPr>
          <a:xfrm>
            <a:off x="323528" y="1524000"/>
            <a:ext cx="8496944" cy="4572000"/>
          </a:xfrm>
        </p:spPr>
        <p:txBody>
          <a:bodyPr>
            <a:normAutofit/>
          </a:bodyPr>
          <a:lstStyle/>
          <a:p>
            <a:r>
              <a:rPr lang="el-GR" sz="3200" dirty="0"/>
              <a:t>Διαθέσιμα προς πώληση	</a:t>
            </a:r>
          </a:p>
          <a:p>
            <a:pPr lvl="1">
              <a:buNone/>
            </a:pPr>
            <a:r>
              <a:rPr lang="el-GR" sz="3200" dirty="0"/>
              <a:t>Απόθεμα </a:t>
            </a:r>
            <a:r>
              <a:rPr lang="el-GR" sz="3200" dirty="0" smtClean="0"/>
              <a:t>αρχής + Αγορές</a:t>
            </a:r>
            <a:endParaRPr lang="el-GR" sz="3200" dirty="0"/>
          </a:p>
          <a:p>
            <a:pPr lvl="1">
              <a:buFont typeface="Wingdings" pitchFamily="2" charset="2"/>
              <a:buNone/>
            </a:pPr>
            <a:endParaRPr lang="el-GR" sz="3200" dirty="0"/>
          </a:p>
          <a:p>
            <a:r>
              <a:rPr lang="el-GR" sz="3200" dirty="0"/>
              <a:t>Πωληθέντα εμπορεύματα</a:t>
            </a:r>
          </a:p>
          <a:p>
            <a:pPr>
              <a:buFont typeface="Wingdings" pitchFamily="2" charset="2"/>
              <a:buNone/>
            </a:pPr>
            <a:endParaRPr lang="el-GR" sz="3200" dirty="0"/>
          </a:p>
          <a:p>
            <a:r>
              <a:rPr lang="el-GR" sz="3200" dirty="0"/>
              <a:t>Τελικό απόθεμα</a:t>
            </a:r>
          </a:p>
        </p:txBody>
      </p:sp>
    </p:spTree>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75907A62-7BB3-411F-A365-329E2B0E6431}" type="slidenum">
              <a:rPr lang="en-GB"/>
              <a:pPr/>
              <a:t>412</a:t>
            </a:fld>
            <a:endParaRPr lang="en-GB" dirty="0"/>
          </a:p>
        </p:txBody>
      </p:sp>
      <p:sp>
        <p:nvSpPr>
          <p:cNvPr id="79874" name="Rectangle 2"/>
          <p:cNvSpPr>
            <a:spLocks noGrp="1" noChangeArrowheads="1"/>
          </p:cNvSpPr>
          <p:nvPr>
            <p:ph type="title"/>
          </p:nvPr>
        </p:nvSpPr>
        <p:spPr>
          <a:xfrm>
            <a:off x="0" y="152400"/>
            <a:ext cx="8964488" cy="1219200"/>
          </a:xfrm>
        </p:spPr>
        <p:txBody>
          <a:bodyPr>
            <a:normAutofit fontScale="90000"/>
          </a:bodyPr>
          <a:lstStyle/>
          <a:p>
            <a:pPr algn="ctr"/>
            <a:r>
              <a:rPr lang="el-GR" b="1" dirty="0" smtClean="0">
                <a:solidFill>
                  <a:srgbClr val="0000CC"/>
                </a:solidFill>
              </a:rPr>
              <a:t>ΤΟ ΒΑΣΙΚΟ ΠΡΟΒΛΗΜΑ  ΤΩΝ ΑΠΟΘΕΜΑΤΩΝ</a:t>
            </a:r>
            <a:endParaRPr lang="en-US" b="1" dirty="0">
              <a:solidFill>
                <a:srgbClr val="0000CC"/>
              </a:solidFill>
            </a:endParaRPr>
          </a:p>
        </p:txBody>
      </p:sp>
      <p:sp>
        <p:nvSpPr>
          <p:cNvPr id="79875" name="Rectangle 3"/>
          <p:cNvSpPr>
            <a:spLocks noGrp="1" noChangeArrowheads="1"/>
          </p:cNvSpPr>
          <p:nvPr>
            <p:ph type="body" idx="1"/>
          </p:nvPr>
        </p:nvSpPr>
        <p:spPr>
          <a:xfrm>
            <a:off x="179513" y="1484784"/>
            <a:ext cx="8712967" cy="5112567"/>
          </a:xfrm>
        </p:spPr>
        <p:txBody>
          <a:bodyPr>
            <a:normAutofit/>
          </a:bodyPr>
          <a:lstStyle/>
          <a:p>
            <a:pPr>
              <a:lnSpc>
                <a:spcPct val="90000"/>
              </a:lnSpc>
            </a:pPr>
            <a:r>
              <a:rPr lang="el-GR" sz="2400" b="1" dirty="0"/>
              <a:t>Η λογιστική παρακολούθηση των αποθεμάτων έχει σαν σκοπό να διαπιστώσει τι μέρος, από το αποθέματα αρχής και τις αγορές κατά τη' διάρκεια της χρήσης </a:t>
            </a:r>
            <a:r>
              <a:rPr lang="el-GR" sz="2400" b="1" dirty="0" smtClean="0"/>
              <a:t>είναι:</a:t>
            </a:r>
            <a:endParaRPr lang="el-GR" sz="2400" b="1" dirty="0"/>
          </a:p>
          <a:p>
            <a:pPr>
              <a:lnSpc>
                <a:spcPct val="90000"/>
              </a:lnSpc>
            </a:pPr>
            <a:endParaRPr lang="el-GR" sz="2400" b="1" dirty="0"/>
          </a:p>
          <a:p>
            <a:pPr lvl="1">
              <a:lnSpc>
                <a:spcPct val="90000"/>
              </a:lnSpc>
            </a:pPr>
            <a:r>
              <a:rPr lang="el-GR" b="1" dirty="0"/>
              <a:t>Απόθεμα τέλους </a:t>
            </a:r>
            <a:r>
              <a:rPr lang="el-GR" b="1" i="1" dirty="0"/>
              <a:t>(Εμπορεύματα κλπ στον </a:t>
            </a:r>
            <a:r>
              <a:rPr lang="el-GR" b="1" i="1" dirty="0" smtClean="0"/>
              <a:t>Ισολογισμό)</a:t>
            </a:r>
            <a:endParaRPr lang="el-GR" b="1" i="1" dirty="0"/>
          </a:p>
          <a:p>
            <a:pPr lvl="1">
              <a:lnSpc>
                <a:spcPct val="90000"/>
              </a:lnSpc>
              <a:buFont typeface="Wingdings" pitchFamily="2" charset="2"/>
              <a:buNone/>
            </a:pPr>
            <a:endParaRPr lang="el-GR" b="1" dirty="0"/>
          </a:p>
          <a:p>
            <a:pPr lvl="1">
              <a:lnSpc>
                <a:spcPct val="90000"/>
              </a:lnSpc>
            </a:pPr>
            <a:r>
              <a:rPr lang="el-GR" b="1" dirty="0">
                <a:solidFill>
                  <a:schemeClr val="tx2">
                    <a:lumMod val="10000"/>
                  </a:schemeClr>
                </a:solidFill>
              </a:rPr>
              <a:t>Πωλήθηκε </a:t>
            </a:r>
            <a:r>
              <a:rPr lang="el-GR" b="1" i="1" dirty="0" smtClean="0">
                <a:solidFill>
                  <a:schemeClr val="tx2">
                    <a:lumMod val="10000"/>
                  </a:schemeClr>
                </a:solidFill>
              </a:rPr>
              <a:t>(Αξία πωλήσεων και Κόστος </a:t>
            </a:r>
            <a:r>
              <a:rPr lang="el-GR" b="1" i="1" dirty="0">
                <a:solidFill>
                  <a:schemeClr val="tx2">
                    <a:lumMod val="10000"/>
                  </a:schemeClr>
                </a:solidFill>
              </a:rPr>
              <a:t>πωληθέντων </a:t>
            </a:r>
            <a:r>
              <a:rPr lang="el-GR" b="1" dirty="0">
                <a:solidFill>
                  <a:schemeClr val="tx2">
                    <a:lumMod val="10000"/>
                  </a:schemeClr>
                </a:solidFill>
              </a:rPr>
              <a:t>στην Κατάσταση </a:t>
            </a:r>
            <a:r>
              <a:rPr lang="el-GR" b="1" dirty="0" smtClean="0">
                <a:solidFill>
                  <a:schemeClr val="tx2">
                    <a:lumMod val="10000"/>
                  </a:schemeClr>
                </a:solidFill>
              </a:rPr>
              <a:t>Αποτελεσμάτων </a:t>
            </a:r>
            <a:r>
              <a:rPr lang="el-GR" b="1" dirty="0">
                <a:solidFill>
                  <a:schemeClr val="tx2">
                    <a:lumMod val="10000"/>
                  </a:schemeClr>
                </a:solidFill>
              </a:rPr>
              <a:t>Χρήσης)</a:t>
            </a:r>
          </a:p>
          <a:p>
            <a:pPr>
              <a:lnSpc>
                <a:spcPct val="90000"/>
              </a:lnSpc>
            </a:pPr>
            <a:endParaRPr lang="el-GR" sz="2400" b="1" dirty="0"/>
          </a:p>
          <a:p>
            <a:pPr>
              <a:lnSpc>
                <a:spcPct val="90000"/>
              </a:lnSpc>
            </a:pPr>
            <a:r>
              <a:rPr lang="el-GR" sz="2400" b="1" dirty="0">
                <a:solidFill>
                  <a:srgbClr val="C00000"/>
                </a:solidFill>
              </a:rPr>
              <a:t>Κόστος πωληθέντων = </a:t>
            </a:r>
            <a:endParaRPr lang="el-GR" sz="2400" b="1" dirty="0" smtClean="0">
              <a:solidFill>
                <a:srgbClr val="C00000"/>
              </a:solidFill>
            </a:endParaRPr>
          </a:p>
          <a:p>
            <a:pPr>
              <a:lnSpc>
                <a:spcPct val="90000"/>
              </a:lnSpc>
              <a:buNone/>
            </a:pPr>
            <a:r>
              <a:rPr lang="el-GR" sz="2400" b="1" dirty="0" smtClean="0">
                <a:solidFill>
                  <a:srgbClr val="C00000"/>
                </a:solidFill>
              </a:rPr>
              <a:t>			         Απόθεμα </a:t>
            </a:r>
            <a:r>
              <a:rPr lang="el-GR" sz="2400" b="1" dirty="0">
                <a:solidFill>
                  <a:srgbClr val="C00000"/>
                </a:solidFill>
              </a:rPr>
              <a:t>αρχής + </a:t>
            </a:r>
            <a:r>
              <a:rPr lang="el-GR" sz="2400" b="1" dirty="0" smtClean="0">
                <a:solidFill>
                  <a:srgbClr val="C00000"/>
                </a:solidFill>
              </a:rPr>
              <a:t>Αγορές - </a:t>
            </a:r>
            <a:r>
              <a:rPr lang="el-GR" sz="2400" b="1" dirty="0">
                <a:solidFill>
                  <a:srgbClr val="C00000"/>
                </a:solidFill>
              </a:rPr>
              <a:t>Απόθεμα </a:t>
            </a:r>
            <a:r>
              <a:rPr lang="el-GR" sz="2400" b="1" dirty="0" smtClean="0">
                <a:solidFill>
                  <a:srgbClr val="C00000"/>
                </a:solidFill>
              </a:rPr>
              <a:t>τέλους </a:t>
            </a:r>
            <a:endParaRPr lang="en-US" sz="2400" b="1" dirty="0">
              <a:solidFill>
                <a:srgbClr val="C00000"/>
              </a:solidFill>
            </a:endParaRP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C604DAEF-9632-4780-9EF0-B2165D624224}" type="slidenum">
              <a:rPr lang="en-GB"/>
              <a:pPr/>
              <a:t>413</a:t>
            </a:fld>
            <a:endParaRPr lang="en-GB" dirty="0"/>
          </a:p>
        </p:txBody>
      </p:sp>
      <p:sp>
        <p:nvSpPr>
          <p:cNvPr id="57346" name="Rectangle 2"/>
          <p:cNvSpPr>
            <a:spLocks noGrp="1" noChangeArrowheads="1"/>
          </p:cNvSpPr>
          <p:nvPr>
            <p:ph type="title"/>
          </p:nvPr>
        </p:nvSpPr>
        <p:spPr>
          <a:xfrm>
            <a:off x="0" y="152400"/>
            <a:ext cx="8964488" cy="1219200"/>
          </a:xfrm>
        </p:spPr>
        <p:txBody>
          <a:bodyPr anchor="ctr">
            <a:normAutofit fontScale="90000"/>
          </a:bodyPr>
          <a:lstStyle/>
          <a:p>
            <a:pPr algn="ctr"/>
            <a:r>
              <a:rPr lang="el-GR" b="1" dirty="0" smtClean="0">
                <a:solidFill>
                  <a:srgbClr val="C00000"/>
                </a:solidFill>
              </a:rPr>
              <a:t>ΔΙΑΔΙΚΑΣΙΑ ΑΓΟΡΩΝ ΑΠΟΘΕΜΑΤΩΝ</a:t>
            </a:r>
            <a:endParaRPr lang="en-US" b="1" dirty="0">
              <a:solidFill>
                <a:srgbClr val="C00000"/>
              </a:solidFill>
            </a:endParaRPr>
          </a:p>
        </p:txBody>
      </p:sp>
      <p:sp>
        <p:nvSpPr>
          <p:cNvPr id="57347" name="Rectangle 3"/>
          <p:cNvSpPr>
            <a:spLocks noGrp="1" noChangeArrowheads="1"/>
          </p:cNvSpPr>
          <p:nvPr>
            <p:ph type="body" idx="1"/>
          </p:nvPr>
        </p:nvSpPr>
        <p:spPr>
          <a:xfrm>
            <a:off x="251520" y="1524000"/>
            <a:ext cx="8568952" cy="4572000"/>
          </a:xfrm>
        </p:spPr>
        <p:txBody>
          <a:bodyPr>
            <a:normAutofit/>
          </a:bodyPr>
          <a:lstStyle/>
          <a:p>
            <a:r>
              <a:rPr lang="el-GR" sz="2800" b="1" dirty="0"/>
              <a:t>Αναζήτηση προμηθευτή</a:t>
            </a:r>
          </a:p>
          <a:p>
            <a:pPr lvl="1"/>
            <a:r>
              <a:rPr lang="el-GR" sz="2800" b="1" dirty="0"/>
              <a:t>Μειοδοτικός διαγωνισμός</a:t>
            </a:r>
          </a:p>
          <a:p>
            <a:pPr lvl="1">
              <a:buFont typeface="Wingdings" pitchFamily="2" charset="2"/>
              <a:buNone/>
            </a:pPr>
            <a:endParaRPr lang="el-GR" sz="2800" b="1" dirty="0"/>
          </a:p>
          <a:p>
            <a:r>
              <a:rPr lang="el-GR" sz="2800" b="1" dirty="0"/>
              <a:t>Αγοραστής και πωλητής διαπραγματεύονται τους όρους</a:t>
            </a:r>
          </a:p>
          <a:p>
            <a:endParaRPr lang="el-GR" sz="2800" b="1" dirty="0"/>
          </a:p>
          <a:p>
            <a:r>
              <a:rPr lang="el-GR" sz="2800" b="1" dirty="0"/>
              <a:t>Καταρτίζεται η σύμβαση της αγοράς</a:t>
            </a:r>
          </a:p>
          <a:p>
            <a:endParaRPr lang="el-GR" sz="2800" b="1" dirty="0"/>
          </a:p>
          <a:p>
            <a:r>
              <a:rPr lang="el-GR" sz="2800" b="1" dirty="0"/>
              <a:t>Πραγματοποιείται η εκτέλεση της σύμβασης</a:t>
            </a:r>
            <a:r>
              <a:rPr lang="en-US" sz="2800" b="1" dirty="0"/>
              <a:t>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F5673742-EA14-4CD1-BFCE-CFAC53C0FA80}" type="slidenum">
              <a:rPr lang="en-GB"/>
              <a:pPr/>
              <a:t>414</a:t>
            </a:fld>
            <a:endParaRPr lang="en-GB" dirty="0"/>
          </a:p>
        </p:txBody>
      </p:sp>
      <p:sp>
        <p:nvSpPr>
          <p:cNvPr id="54274" name="Rectangle 2"/>
          <p:cNvSpPr>
            <a:spLocks noGrp="1" noChangeArrowheads="1"/>
          </p:cNvSpPr>
          <p:nvPr>
            <p:ph type="title"/>
          </p:nvPr>
        </p:nvSpPr>
        <p:spPr>
          <a:xfrm>
            <a:off x="457200" y="152400"/>
            <a:ext cx="8229600" cy="828328"/>
          </a:xfrm>
        </p:spPr>
        <p:txBody>
          <a:bodyPr/>
          <a:lstStyle/>
          <a:p>
            <a:pPr algn="ctr"/>
            <a:r>
              <a:rPr lang="el-GR" b="1" dirty="0" smtClean="0">
                <a:solidFill>
                  <a:srgbClr val="C00000"/>
                </a:solidFill>
              </a:rPr>
              <a:t>ΑΓΟΡΑ ΑΠΟΘΕΜΑΤΩΝ</a:t>
            </a:r>
            <a:r>
              <a:rPr lang="en-US" b="1" dirty="0" smtClean="0">
                <a:solidFill>
                  <a:srgbClr val="C00000"/>
                </a:solidFill>
              </a:rPr>
              <a:t> </a:t>
            </a:r>
            <a:endParaRPr lang="en-US" b="1" dirty="0">
              <a:solidFill>
                <a:srgbClr val="C00000"/>
              </a:solidFill>
            </a:endParaRPr>
          </a:p>
        </p:txBody>
      </p:sp>
      <p:sp>
        <p:nvSpPr>
          <p:cNvPr id="54275" name="Rectangle 3"/>
          <p:cNvSpPr>
            <a:spLocks noGrp="1" noChangeArrowheads="1"/>
          </p:cNvSpPr>
          <p:nvPr>
            <p:ph type="body" idx="1"/>
          </p:nvPr>
        </p:nvSpPr>
        <p:spPr>
          <a:xfrm>
            <a:off x="457200" y="1052736"/>
            <a:ext cx="8229600" cy="5328592"/>
          </a:xfrm>
        </p:spPr>
        <p:txBody>
          <a:bodyPr>
            <a:normAutofit/>
          </a:bodyPr>
          <a:lstStyle/>
          <a:p>
            <a:r>
              <a:rPr lang="el-GR" sz="3200" b="1" dirty="0"/>
              <a:t>Με μετρητά</a:t>
            </a:r>
          </a:p>
          <a:p>
            <a:endParaRPr lang="el-GR" sz="3200" b="1" dirty="0"/>
          </a:p>
          <a:p>
            <a:r>
              <a:rPr lang="el-GR" sz="3200" b="1" dirty="0"/>
              <a:t>Με βραχυπρόθεσμη ή μακροπρόθεσμη </a:t>
            </a:r>
            <a:r>
              <a:rPr lang="el-GR" sz="3200" b="1" dirty="0" smtClean="0"/>
              <a:t>πίστωση (ανοικτές πωλήσεις, επιταγές, συναλλαγματικές, Ε/Ε, Ε/Π, Υποσχετικές Επιστολές κλπ). </a:t>
            </a:r>
            <a:endParaRPr lang="el-GR" sz="3200" b="1" dirty="0"/>
          </a:p>
          <a:p>
            <a:endParaRPr lang="el-GR" sz="3200" b="1" dirty="0"/>
          </a:p>
          <a:p>
            <a:r>
              <a:rPr lang="el-GR" sz="3200" b="1" dirty="0"/>
              <a:t>Με ανταλλαγή άλλου στοιχείου του ενεργητικού, π.χ. χρεόγραφα</a:t>
            </a:r>
            <a:endParaRPr lang="en-US" sz="3200" b="1" dirty="0"/>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5048AB5C-8265-4554-9F58-48F83264ED22}" type="slidenum">
              <a:rPr lang="en-GB"/>
              <a:pPr/>
              <a:t>415</a:t>
            </a:fld>
            <a:endParaRPr lang="en-GB" dirty="0"/>
          </a:p>
        </p:txBody>
      </p:sp>
      <p:sp>
        <p:nvSpPr>
          <p:cNvPr id="58370" name="Rectangle 2"/>
          <p:cNvSpPr>
            <a:spLocks noGrp="1" noChangeArrowheads="1"/>
          </p:cNvSpPr>
          <p:nvPr>
            <p:ph type="title"/>
          </p:nvPr>
        </p:nvSpPr>
        <p:spPr/>
        <p:txBody>
          <a:bodyPr/>
          <a:lstStyle/>
          <a:p>
            <a:pPr algn="ctr"/>
            <a:r>
              <a:rPr lang="el-GR" b="1" dirty="0" smtClean="0">
                <a:solidFill>
                  <a:srgbClr val="C00000"/>
                </a:solidFill>
              </a:rPr>
              <a:t>ΛΟΓΙΣΤΙΚΗ ΑΓΟΡΩΝ</a:t>
            </a:r>
            <a:endParaRPr lang="en-US" b="1" dirty="0">
              <a:solidFill>
                <a:srgbClr val="C00000"/>
              </a:solidFill>
            </a:endParaRPr>
          </a:p>
        </p:txBody>
      </p:sp>
      <p:sp>
        <p:nvSpPr>
          <p:cNvPr id="58371" name="Rectangle 3"/>
          <p:cNvSpPr>
            <a:spLocks noGrp="1" noChangeArrowheads="1"/>
          </p:cNvSpPr>
          <p:nvPr>
            <p:ph type="body" idx="1"/>
          </p:nvPr>
        </p:nvSpPr>
        <p:spPr>
          <a:xfrm>
            <a:off x="251520" y="1524000"/>
            <a:ext cx="8640960" cy="5073352"/>
          </a:xfrm>
        </p:spPr>
        <p:txBody>
          <a:bodyPr>
            <a:noAutofit/>
          </a:bodyPr>
          <a:lstStyle/>
          <a:p>
            <a:r>
              <a:rPr lang="el-GR" sz="2800" b="1" dirty="0"/>
              <a:t>Χρεώνουμε</a:t>
            </a:r>
          </a:p>
          <a:p>
            <a:pPr lvl="1"/>
            <a:r>
              <a:rPr lang="el-GR" sz="2800" b="1" dirty="0"/>
              <a:t>Εμπορεύματα</a:t>
            </a:r>
          </a:p>
          <a:p>
            <a:pPr lvl="2"/>
            <a:r>
              <a:rPr lang="el-GR" sz="2800" b="1" dirty="0"/>
              <a:t>Αγορές χρήσεως</a:t>
            </a:r>
          </a:p>
          <a:p>
            <a:pPr lvl="2">
              <a:buFont typeface="Wingdings" pitchFamily="2" charset="2"/>
              <a:buNone/>
            </a:pPr>
            <a:endParaRPr lang="el-GR" sz="2800" b="1" dirty="0"/>
          </a:p>
          <a:p>
            <a:r>
              <a:rPr lang="el-GR" sz="2800" b="1" dirty="0"/>
              <a:t>Πιστώνουμε (συνήθως)</a:t>
            </a:r>
          </a:p>
          <a:p>
            <a:pPr lvl="1"/>
            <a:r>
              <a:rPr lang="el-GR" sz="2800" b="1" dirty="0"/>
              <a:t>Ταμείο ή</a:t>
            </a:r>
          </a:p>
          <a:p>
            <a:pPr lvl="1"/>
            <a:r>
              <a:rPr lang="el-GR" sz="2800" b="1" dirty="0"/>
              <a:t>Προμηθευτές εσωτερικού (εξωτερικού) ή</a:t>
            </a:r>
          </a:p>
          <a:p>
            <a:pPr lvl="1"/>
            <a:r>
              <a:rPr lang="el-GR" sz="2800" b="1" dirty="0"/>
              <a:t>Γραμμάτια πληρωτέα σε € (ή $ ή ₤</a:t>
            </a:r>
            <a:r>
              <a:rPr lang="el-GR" sz="2800" b="1" i="1" dirty="0"/>
              <a:t> </a:t>
            </a:r>
            <a:r>
              <a:rPr lang="el-GR" sz="2800" b="1" dirty="0"/>
              <a:t>κλπ) ή</a:t>
            </a:r>
          </a:p>
          <a:p>
            <a:pPr lvl="1"/>
            <a:r>
              <a:rPr lang="el-GR" sz="2800" b="1" dirty="0"/>
              <a:t>Επιταγές πληρωτέες (μεταχρονολογημένες) ή</a:t>
            </a:r>
          </a:p>
          <a:p>
            <a:pPr lvl="1"/>
            <a:r>
              <a:rPr lang="el-GR" sz="2800" b="1" dirty="0"/>
              <a:t>Κάποιο άλλο κατάλληλο λογαριασμό</a:t>
            </a:r>
            <a:endParaRPr lang="en-US" sz="2800" b="1" dirty="0"/>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body" idx="1"/>
          </p:nvPr>
        </p:nvSpPr>
        <p:spPr>
          <a:xfrm>
            <a:off x="457200" y="549275"/>
            <a:ext cx="8229600" cy="5581650"/>
          </a:xfrm>
          <a:noFill/>
          <a:ln/>
        </p:spPr>
        <p:txBody>
          <a:bodyPr/>
          <a:lstStyle/>
          <a:p>
            <a:pPr>
              <a:buFontTx/>
              <a:buNone/>
            </a:pPr>
            <a:r>
              <a:rPr lang="el-GR" sz="2400" dirty="0"/>
              <a:t>  </a:t>
            </a:r>
            <a:r>
              <a:rPr lang="el-GR" sz="2400" u="sng" dirty="0">
                <a:solidFill>
                  <a:srgbClr val="0000CC"/>
                </a:solidFill>
              </a:rPr>
              <a:t>ΒΙΒΛΙΟ ΑΠΟΘΗΚΗΣ</a:t>
            </a:r>
          </a:p>
          <a:p>
            <a:pPr>
              <a:buFontTx/>
              <a:buNone/>
            </a:pPr>
            <a:r>
              <a:rPr lang="el-GR" sz="2000" dirty="0">
                <a:latin typeface="Times New Roman" pitchFamily="18" charset="0"/>
              </a:rPr>
              <a:t>          </a:t>
            </a:r>
          </a:p>
          <a:p>
            <a:pPr>
              <a:buFontTx/>
              <a:buNone/>
            </a:pPr>
            <a:r>
              <a:rPr lang="el-GR" sz="2000" dirty="0">
                <a:latin typeface="Times New Roman" pitchFamily="18" charset="0"/>
              </a:rPr>
              <a:t>     Οι μερίδες αποθήκης τηρούνται κατ’ αποθηκευτικό χώρο και χρησιμοποιούνται:</a:t>
            </a:r>
          </a:p>
          <a:p>
            <a:pPr>
              <a:buSzPct val="95000"/>
            </a:pPr>
            <a:r>
              <a:rPr lang="el-GR" sz="2000" dirty="0">
                <a:latin typeface="Times New Roman" pitchFamily="18" charset="0"/>
              </a:rPr>
              <a:t>Για τη διαχειριστική παρακολούθηση κάθε είδους αποθέματος. Τα ποσοτικά δεδομένα κάποιας δεδομένης στιγμής ή στο τέλος της χρήσεως καταμετρηθούν τα αποθέματα, τα ποσοτικά δεδομένα της καταμετρήσεως, κατ’ είδος συγκρίνονται με τα αντίστοιχα στοιχεία των μερίδων αποθήκης</a:t>
            </a:r>
            <a:r>
              <a:rPr lang="en-US" sz="2000" dirty="0">
                <a:latin typeface="Times New Roman" pitchFamily="18" charset="0"/>
              </a:rPr>
              <a:t>.</a:t>
            </a:r>
            <a:endParaRPr lang="el-GR" sz="2000" dirty="0">
              <a:latin typeface="Times New Roman" pitchFamily="18" charset="0"/>
            </a:endParaRPr>
          </a:p>
          <a:p>
            <a:pPr>
              <a:buSzPct val="95000"/>
            </a:pPr>
            <a:r>
              <a:rPr lang="el-GR" sz="2000" dirty="0">
                <a:latin typeface="Times New Roman" pitchFamily="18" charset="0"/>
              </a:rPr>
              <a:t>Για τον προσδιορισμό της αξίας των μενόντων αποθεμάτων στο τέλος της χρήσεως, του κόστους πωληθέντων και του μικτού κέρδους κατ’ είδος αποθέματος</a:t>
            </a:r>
            <a:r>
              <a:rPr lang="en-US" sz="2000" dirty="0">
                <a:latin typeface="Times New Roman" pitchFamily="18" charset="0"/>
              </a:rPr>
              <a:t>.</a:t>
            </a:r>
            <a:endParaRPr lang="el-GR" sz="2000" dirty="0">
              <a:latin typeface="Times New Roman" pitchFamily="18" charset="0"/>
            </a:endParaRPr>
          </a:p>
        </p:txBody>
      </p:sp>
      <p:sp>
        <p:nvSpPr>
          <p:cNvPr id="163844" name="Oval 4"/>
          <p:cNvSpPr>
            <a:spLocks noChangeArrowheads="1"/>
          </p:cNvSpPr>
          <p:nvPr/>
        </p:nvSpPr>
        <p:spPr bwMode="auto">
          <a:xfrm>
            <a:off x="5292725" y="2060575"/>
            <a:ext cx="792163" cy="360363"/>
          </a:xfrm>
          <a:prstGeom prst="ellipse">
            <a:avLst/>
          </a:prstGeom>
          <a:noFill/>
          <a:ln w="28575">
            <a:solidFill>
              <a:srgbClr val="FF0000"/>
            </a:solidFill>
            <a:round/>
            <a:headEnd/>
            <a:tailEnd/>
          </a:ln>
          <a:effectLst/>
        </p:spPr>
        <p:txBody>
          <a:bodyPr wrap="none" anchor="ctr"/>
          <a:lstStyle/>
          <a:p>
            <a:endParaRPr lang="el-GR" dirty="0"/>
          </a:p>
        </p:txBody>
      </p:sp>
      <p:sp>
        <p:nvSpPr>
          <p:cNvPr id="163845" name="Line 5"/>
          <p:cNvSpPr>
            <a:spLocks noChangeShapeType="1"/>
          </p:cNvSpPr>
          <p:nvPr/>
        </p:nvSpPr>
        <p:spPr bwMode="auto">
          <a:xfrm flipH="1">
            <a:off x="3348038" y="2349500"/>
            <a:ext cx="2016125" cy="2592388"/>
          </a:xfrm>
          <a:prstGeom prst="line">
            <a:avLst/>
          </a:prstGeom>
          <a:noFill/>
          <a:ln w="28575">
            <a:solidFill>
              <a:srgbClr val="FF0000"/>
            </a:solidFill>
            <a:round/>
            <a:headEnd/>
            <a:tailEnd type="triangle" w="med" len="med"/>
          </a:ln>
          <a:effectLst/>
        </p:spPr>
        <p:txBody>
          <a:bodyPr/>
          <a:lstStyle/>
          <a:p>
            <a:endParaRPr lang="el-GR" dirty="0"/>
          </a:p>
        </p:txBody>
      </p:sp>
      <p:sp>
        <p:nvSpPr>
          <p:cNvPr id="163846" name="Text Box 6"/>
          <p:cNvSpPr txBox="1">
            <a:spLocks noChangeArrowheads="1"/>
          </p:cNvSpPr>
          <p:nvPr/>
        </p:nvSpPr>
        <p:spPr bwMode="auto">
          <a:xfrm>
            <a:off x="2268538" y="4941888"/>
            <a:ext cx="5832475" cy="1739900"/>
          </a:xfrm>
          <a:prstGeom prst="rect">
            <a:avLst/>
          </a:prstGeom>
          <a:noFill/>
          <a:ln w="9525">
            <a:noFill/>
            <a:miter lim="800000"/>
            <a:headEnd/>
            <a:tailEnd/>
          </a:ln>
          <a:effectLst/>
        </p:spPr>
        <p:txBody>
          <a:bodyPr>
            <a:spAutoFit/>
          </a:bodyPr>
          <a:lstStyle/>
          <a:p>
            <a:pPr>
              <a:spcBef>
                <a:spcPct val="50000"/>
              </a:spcBef>
            </a:pPr>
            <a:r>
              <a:rPr lang="el-GR" u="sng" dirty="0">
                <a:latin typeface="Times New Roman" pitchFamily="18" charset="0"/>
              </a:rPr>
              <a:t>Είδος</a:t>
            </a:r>
            <a:r>
              <a:rPr lang="el-GR" dirty="0">
                <a:latin typeface="Times New Roman" pitchFamily="18" charset="0"/>
              </a:rPr>
              <a:t> αποτελεί η κατά τα κρατούντα στις εμπορικές συναλλαγές διάκριση των αγαθών. Ο Κ.Β.Σ. αντιμετωπίζει ως ίδιο είδος ομοειδή είδη των οποίων η αξία κτήσης ή η αξία πώλησης ή η απόδοση αυτών διαφέρει μέχρι ποσοστού 5% που καθορίζεται επί της μικρότερης αξίας αγοράς ή πώλησης ή επί της μικρότερης απόδοσης</a:t>
            </a:r>
            <a:r>
              <a:rPr lang="en-US" dirty="0">
                <a:latin typeface="Times New Roman" pitchFamily="18" charset="0"/>
              </a:rPr>
              <a:t>.</a:t>
            </a:r>
            <a:endParaRPr lang="el-GR" u="sng"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3842">
                                            <p:txEl>
                                              <p:pRg st="0" end="0"/>
                                            </p:txEl>
                                          </p:spTgt>
                                        </p:tgtEl>
                                        <p:attrNameLst>
                                          <p:attrName>style.visibility</p:attrName>
                                        </p:attrNameLst>
                                      </p:cBhvr>
                                      <p:to>
                                        <p:strVal val="visible"/>
                                      </p:to>
                                    </p:set>
                                    <p:animEffect transition="in" filter="dissolve">
                                      <p:cBhvr>
                                        <p:cTn id="7" dur="2000"/>
                                        <p:tgtEl>
                                          <p:spTgt spid="163842">
                                            <p:txEl>
                                              <p:pRg st="0" end="0"/>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63842">
                                            <p:txEl>
                                              <p:pRg st="2" end="2"/>
                                            </p:txEl>
                                          </p:spTgt>
                                        </p:tgtEl>
                                        <p:attrNameLst>
                                          <p:attrName>style.visibility</p:attrName>
                                        </p:attrNameLst>
                                      </p:cBhvr>
                                      <p:to>
                                        <p:strVal val="visible"/>
                                      </p:to>
                                    </p:set>
                                    <p:anim calcmode="lin" valueType="num">
                                      <p:cBhvr additive="base">
                                        <p:cTn id="11" dur="2000" fill="hold"/>
                                        <p:tgtEl>
                                          <p:spTgt spid="163842">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3842">
                                            <p:txEl>
                                              <p:pRg st="2" end="2"/>
                                            </p:txEl>
                                          </p:spTgt>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fill="hold" nodeType="afterEffect">
                                  <p:stCondLst>
                                    <p:cond delay="2500"/>
                                  </p:stCondLst>
                                  <p:childTnLst>
                                    <p:set>
                                      <p:cBhvr>
                                        <p:cTn id="15" dur="1" fill="hold">
                                          <p:stCondLst>
                                            <p:cond delay="0"/>
                                          </p:stCondLst>
                                        </p:cTn>
                                        <p:tgtEl>
                                          <p:spTgt spid="163842">
                                            <p:txEl>
                                              <p:pRg st="3" end="3"/>
                                            </p:txEl>
                                          </p:spTgt>
                                        </p:tgtEl>
                                        <p:attrNameLst>
                                          <p:attrName>style.visibility</p:attrName>
                                        </p:attrNameLst>
                                      </p:cBhvr>
                                      <p:to>
                                        <p:strVal val="visible"/>
                                      </p:to>
                                    </p:set>
                                    <p:anim calcmode="lin" valueType="num">
                                      <p:cBhvr additive="base">
                                        <p:cTn id="16" dur="2000" fill="hold"/>
                                        <p:tgtEl>
                                          <p:spTgt spid="163842">
                                            <p:txEl>
                                              <p:pRg st="3" end="3"/>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63842">
                                            <p:txEl>
                                              <p:pRg st="3" end="3"/>
                                            </p:txEl>
                                          </p:spTgt>
                                        </p:tgtEl>
                                        <p:attrNameLst>
                                          <p:attrName>ppt_y</p:attrName>
                                        </p:attrNameLst>
                                      </p:cBhvr>
                                      <p:tavLst>
                                        <p:tav tm="0">
                                          <p:val>
                                            <p:strVal val="1+#ppt_h/2"/>
                                          </p:val>
                                        </p:tav>
                                        <p:tav tm="100000">
                                          <p:val>
                                            <p:strVal val="#ppt_y"/>
                                          </p:val>
                                        </p:tav>
                                      </p:tavLst>
                                    </p:anim>
                                  </p:childTnLst>
                                </p:cTn>
                              </p:par>
                            </p:childTnLst>
                          </p:cTn>
                        </p:par>
                        <p:par>
                          <p:cTn id="18" fill="hold">
                            <p:stCondLst>
                              <p:cond delay="8500"/>
                            </p:stCondLst>
                            <p:childTnLst>
                              <p:par>
                                <p:cTn id="19" presetID="2" presetClass="entr" presetSubtype="4" fill="hold" nodeType="afterEffect">
                                  <p:stCondLst>
                                    <p:cond delay="5000"/>
                                  </p:stCondLst>
                                  <p:childTnLst>
                                    <p:set>
                                      <p:cBhvr>
                                        <p:cTn id="20" dur="1" fill="hold">
                                          <p:stCondLst>
                                            <p:cond delay="0"/>
                                          </p:stCondLst>
                                        </p:cTn>
                                        <p:tgtEl>
                                          <p:spTgt spid="163842">
                                            <p:txEl>
                                              <p:pRg st="4" end="4"/>
                                            </p:txEl>
                                          </p:spTgt>
                                        </p:tgtEl>
                                        <p:attrNameLst>
                                          <p:attrName>style.visibility</p:attrName>
                                        </p:attrNameLst>
                                      </p:cBhvr>
                                      <p:to>
                                        <p:strVal val="visible"/>
                                      </p:to>
                                    </p:set>
                                    <p:anim calcmode="lin" valueType="num">
                                      <p:cBhvr additive="base">
                                        <p:cTn id="21" dur="2000" fill="hold"/>
                                        <p:tgtEl>
                                          <p:spTgt spid="163842">
                                            <p:txEl>
                                              <p:pRg st="4" end="4"/>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63842">
                                            <p:txEl>
                                              <p:pRg st="4" end="4"/>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500"/>
                            </p:stCondLst>
                            <p:childTnLst>
                              <p:par>
                                <p:cTn id="24" presetID="18" presetClass="entr" presetSubtype="12" fill="hold" grpId="0" nodeType="afterEffect">
                                  <p:stCondLst>
                                    <p:cond delay="0"/>
                                  </p:stCondLst>
                                  <p:childTnLst>
                                    <p:set>
                                      <p:cBhvr>
                                        <p:cTn id="25" dur="1" fill="hold">
                                          <p:stCondLst>
                                            <p:cond delay="0"/>
                                          </p:stCondLst>
                                        </p:cTn>
                                        <p:tgtEl>
                                          <p:spTgt spid="163844"/>
                                        </p:tgtEl>
                                        <p:attrNameLst>
                                          <p:attrName>style.visibility</p:attrName>
                                        </p:attrNameLst>
                                      </p:cBhvr>
                                      <p:to>
                                        <p:strVal val="visible"/>
                                      </p:to>
                                    </p:set>
                                    <p:animEffect transition="in" filter="strips(downLeft)">
                                      <p:cBhvr>
                                        <p:cTn id="26" dur="2000"/>
                                        <p:tgtEl>
                                          <p:spTgt spid="163844"/>
                                        </p:tgtEl>
                                      </p:cBhvr>
                                    </p:animEffect>
                                  </p:childTnLst>
                                </p:cTn>
                              </p:par>
                            </p:childTnLst>
                          </p:cTn>
                        </p:par>
                        <p:par>
                          <p:cTn id="27" fill="hold">
                            <p:stCondLst>
                              <p:cond delay="17500"/>
                            </p:stCondLst>
                            <p:childTnLst>
                              <p:par>
                                <p:cTn id="28" presetID="18" presetClass="entr" presetSubtype="12" fill="hold" grpId="0" nodeType="afterEffect">
                                  <p:stCondLst>
                                    <p:cond delay="0"/>
                                  </p:stCondLst>
                                  <p:childTnLst>
                                    <p:set>
                                      <p:cBhvr>
                                        <p:cTn id="29" dur="1" fill="hold">
                                          <p:stCondLst>
                                            <p:cond delay="0"/>
                                          </p:stCondLst>
                                        </p:cTn>
                                        <p:tgtEl>
                                          <p:spTgt spid="163845"/>
                                        </p:tgtEl>
                                        <p:attrNameLst>
                                          <p:attrName>style.visibility</p:attrName>
                                        </p:attrNameLst>
                                      </p:cBhvr>
                                      <p:to>
                                        <p:strVal val="visible"/>
                                      </p:to>
                                    </p:set>
                                    <p:animEffect transition="in" filter="strips(downLeft)">
                                      <p:cBhvr>
                                        <p:cTn id="30" dur="2000"/>
                                        <p:tgtEl>
                                          <p:spTgt spid="163845"/>
                                        </p:tgtEl>
                                      </p:cBhvr>
                                    </p:animEffect>
                                  </p:childTnLst>
                                </p:cTn>
                              </p:par>
                            </p:childTnLst>
                          </p:cTn>
                        </p:par>
                        <p:par>
                          <p:cTn id="31" fill="hold">
                            <p:stCondLst>
                              <p:cond delay="19500"/>
                            </p:stCondLst>
                            <p:childTnLst>
                              <p:par>
                                <p:cTn id="32" presetID="10" presetClass="entr" presetSubtype="0" fill="hold" nodeType="afterEffect">
                                  <p:stCondLst>
                                    <p:cond delay="0"/>
                                  </p:stCondLst>
                                  <p:childTnLst>
                                    <p:set>
                                      <p:cBhvr>
                                        <p:cTn id="33" dur="1" fill="hold">
                                          <p:stCondLst>
                                            <p:cond delay="0"/>
                                          </p:stCondLst>
                                        </p:cTn>
                                        <p:tgtEl>
                                          <p:spTgt spid="163846">
                                            <p:txEl>
                                              <p:pRg st="0" end="0"/>
                                            </p:txEl>
                                          </p:spTgt>
                                        </p:tgtEl>
                                        <p:attrNameLst>
                                          <p:attrName>style.visibility</p:attrName>
                                        </p:attrNameLst>
                                      </p:cBhvr>
                                      <p:to>
                                        <p:strVal val="visible"/>
                                      </p:to>
                                    </p:set>
                                    <p:animEffect transition="in" filter="fade">
                                      <p:cBhvr>
                                        <p:cTn id="34" dur="2000"/>
                                        <p:tgtEl>
                                          <p:spTgt spid="1638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animBg="1"/>
      <p:bldP spid="163845" grpId="0" animBg="1"/>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body" idx="1"/>
          </p:nvPr>
        </p:nvSpPr>
        <p:spPr>
          <a:xfrm>
            <a:off x="0" y="1268413"/>
            <a:ext cx="9144000" cy="5589587"/>
          </a:xfrm>
          <a:noFill/>
          <a:ln/>
        </p:spPr>
        <p:txBody>
          <a:bodyPr/>
          <a:lstStyle/>
          <a:p>
            <a:pPr>
              <a:lnSpc>
                <a:spcPct val="80000"/>
              </a:lnSpc>
              <a:buFontTx/>
              <a:buNone/>
            </a:pPr>
            <a:r>
              <a:rPr lang="el-GR" sz="2000" dirty="0">
                <a:latin typeface="Times New Roman" pitchFamily="18" charset="0"/>
              </a:rPr>
              <a:t>            </a:t>
            </a:r>
            <a:r>
              <a:rPr lang="el-GR" sz="2000" u="sng" dirty="0">
                <a:latin typeface="Times New Roman" pitchFamily="18" charset="0"/>
              </a:rPr>
              <a:t>ΑΥΞΗΣΕΙΣ ΟΡΙΣΤΙΚΕΣ</a:t>
            </a:r>
            <a:r>
              <a:rPr lang="el-GR" sz="2000" dirty="0">
                <a:latin typeface="Times New Roman" pitchFamily="18" charset="0"/>
              </a:rPr>
              <a:t>                                    </a:t>
            </a:r>
            <a:r>
              <a:rPr lang="el-GR" sz="2000" u="sng" dirty="0">
                <a:latin typeface="Times New Roman" pitchFamily="18" charset="0"/>
              </a:rPr>
              <a:t>ΜΕΙΩΣΕΙΣ ΟΡΙΣΤΙΚΕΣ</a:t>
            </a:r>
          </a:p>
          <a:p>
            <a:pPr>
              <a:lnSpc>
                <a:spcPct val="80000"/>
              </a:lnSpc>
              <a:buFontTx/>
              <a:buNone/>
            </a:pPr>
            <a:endParaRPr lang="el-GR" sz="2000" dirty="0">
              <a:latin typeface="Times New Roman" pitchFamily="18" charset="0"/>
            </a:endParaRPr>
          </a:p>
          <a:p>
            <a:pPr>
              <a:lnSpc>
                <a:spcPct val="80000"/>
              </a:lnSpc>
              <a:buFontTx/>
              <a:buNone/>
            </a:pPr>
            <a:r>
              <a:rPr lang="el-GR" sz="2000" i="1" dirty="0">
                <a:latin typeface="Times New Roman" pitchFamily="18" charset="0"/>
              </a:rPr>
              <a:t> Αγορά αποθεμάτων (μείον: εκπτώσεις)            Πώληση αποθεμάτων (μείον:εκπτώσεις)</a:t>
            </a:r>
          </a:p>
          <a:p>
            <a:pPr>
              <a:lnSpc>
                <a:spcPct val="80000"/>
              </a:lnSpc>
              <a:buFontTx/>
              <a:buNone/>
            </a:pPr>
            <a:r>
              <a:rPr lang="el-GR" sz="2000" i="1" dirty="0">
                <a:latin typeface="Times New Roman" pitchFamily="18" charset="0"/>
              </a:rPr>
              <a:t> Παραγωγή ετοίμων και ημιετοίμων                 Ανάλωση πρώτων και βοηθητικών υλών, </a:t>
            </a:r>
          </a:p>
          <a:p>
            <a:pPr>
              <a:lnSpc>
                <a:spcPct val="80000"/>
              </a:lnSpc>
              <a:buFontTx/>
              <a:buNone/>
            </a:pPr>
            <a:r>
              <a:rPr lang="el-GR" sz="2000" i="1" dirty="0">
                <a:latin typeface="Times New Roman" pitchFamily="18" charset="0"/>
              </a:rPr>
              <a:t>                                                                         για παραγωγή προϊόντων</a:t>
            </a:r>
          </a:p>
          <a:p>
            <a:pPr>
              <a:lnSpc>
                <a:spcPct val="80000"/>
              </a:lnSpc>
              <a:buFontTx/>
              <a:buNone/>
            </a:pPr>
            <a:r>
              <a:rPr lang="el-GR" sz="2000" i="1" dirty="0">
                <a:latin typeface="Times New Roman" pitchFamily="18" charset="0"/>
              </a:rPr>
              <a:t> Διαφορές απογραφής (πλεονάσματα)               Διαφορές απογραφής (ελλείμματα)</a:t>
            </a:r>
          </a:p>
          <a:p>
            <a:pPr>
              <a:lnSpc>
                <a:spcPct val="80000"/>
              </a:lnSpc>
              <a:buFontTx/>
              <a:buNone/>
            </a:pPr>
            <a:r>
              <a:rPr lang="el-GR" sz="2000" i="1" dirty="0">
                <a:latin typeface="Times New Roman" pitchFamily="18" charset="0"/>
              </a:rPr>
              <a:t> Επιστροφές πωλήσεων                                    Επιστροφές αγορών</a:t>
            </a:r>
          </a:p>
          <a:p>
            <a:pPr>
              <a:lnSpc>
                <a:spcPct val="80000"/>
              </a:lnSpc>
              <a:buFontTx/>
              <a:buNone/>
            </a:pPr>
            <a:r>
              <a:rPr lang="el-GR" sz="2000" i="1" dirty="0">
                <a:latin typeface="Times New Roman" pitchFamily="18" charset="0"/>
              </a:rPr>
              <a:t>                                                                 	 Καταστροφές ασφαλισμένων αποθεμάτων</a:t>
            </a:r>
          </a:p>
          <a:p>
            <a:pPr algn="ctr">
              <a:lnSpc>
                <a:spcPct val="80000"/>
              </a:lnSpc>
              <a:buFontTx/>
              <a:buNone/>
            </a:pPr>
            <a:r>
              <a:rPr lang="el-GR" sz="2000" u="sng" dirty="0">
                <a:latin typeface="Times New Roman" pitchFamily="18" charset="0"/>
              </a:rPr>
              <a:t>ΜΕΙΩΣΕΙΣ ΟΡΙΣΤΙΈΣ ΟΙ ΟΠΟΙΕΣ ΚΑΤΑΧΩΡΟΥΝΤΑΙ ΣΤΗΝ ΠΙΣΤΩΣΗ ΤΟΥ</a:t>
            </a:r>
          </a:p>
          <a:p>
            <a:pPr algn="ctr">
              <a:lnSpc>
                <a:spcPct val="80000"/>
              </a:lnSpc>
              <a:buFontTx/>
              <a:buNone/>
            </a:pPr>
            <a:r>
              <a:rPr lang="el-GR" sz="2000" u="sng" dirty="0">
                <a:latin typeface="Times New Roman" pitchFamily="18" charset="0"/>
              </a:rPr>
              <a:t>Λ/ΣΜΟΥ 78 &lt;&lt;ΙΔΙΟΠΑΡΑΓΩΓΗ ΠΑΓΙΩΝ – ΤΕΚΜΑΡΤΑ ΕΣΟΔΑ&gt;&gt;</a:t>
            </a:r>
            <a:endParaRPr lang="el-GR" sz="2000" dirty="0">
              <a:latin typeface="Times New Roman" pitchFamily="18" charset="0"/>
            </a:endParaRPr>
          </a:p>
          <a:p>
            <a:pPr algn="ctr">
              <a:lnSpc>
                <a:spcPct val="80000"/>
              </a:lnSpc>
              <a:buFontTx/>
              <a:buNone/>
            </a:pPr>
            <a:endParaRPr lang="el-GR" sz="2000" dirty="0">
              <a:latin typeface="Times New Roman" pitchFamily="18" charset="0"/>
            </a:endParaRPr>
          </a:p>
          <a:p>
            <a:pPr>
              <a:lnSpc>
                <a:spcPct val="80000"/>
              </a:lnSpc>
              <a:buFontTx/>
              <a:buNone/>
            </a:pPr>
            <a:r>
              <a:rPr lang="el-GR" sz="2000" dirty="0">
                <a:latin typeface="Times New Roman" pitchFamily="18" charset="0"/>
                <a:sym typeface="Wingdings 2" pitchFamily="18" charset="2"/>
              </a:rPr>
              <a:t></a:t>
            </a:r>
            <a:r>
              <a:rPr lang="el-GR" sz="2000" i="1" dirty="0">
                <a:latin typeface="Times New Roman" pitchFamily="18" charset="0"/>
              </a:rPr>
              <a:t>   Εισφορά αποθεμάτων από μετόχους           </a:t>
            </a:r>
            <a:r>
              <a:rPr lang="el-GR" sz="2000" dirty="0">
                <a:latin typeface="Times New Roman" pitchFamily="18" charset="0"/>
                <a:sym typeface="Wingdings 2" pitchFamily="18" charset="2"/>
              </a:rPr>
              <a:t>  </a:t>
            </a:r>
            <a:r>
              <a:rPr lang="el-GR" sz="2000" i="1" dirty="0">
                <a:latin typeface="Times New Roman" pitchFamily="18" charset="0"/>
                <a:sym typeface="Wingdings 2" pitchFamily="18" charset="2"/>
              </a:rPr>
              <a:t>  </a:t>
            </a:r>
            <a:r>
              <a:rPr lang="el-GR" sz="2000" i="1" dirty="0">
                <a:latin typeface="Times New Roman" pitchFamily="18" charset="0"/>
              </a:rPr>
              <a:t>Δωρεά αποθεμάτων από τρίτους</a:t>
            </a:r>
          </a:p>
          <a:p>
            <a:pPr>
              <a:lnSpc>
                <a:spcPct val="80000"/>
              </a:lnSpc>
              <a:buFontTx/>
              <a:buNone/>
            </a:pPr>
            <a:r>
              <a:rPr lang="el-GR" sz="2000" dirty="0">
                <a:latin typeface="Times New Roman" pitchFamily="18" charset="0"/>
                <a:sym typeface="Wingdings 2" pitchFamily="18" charset="2"/>
              </a:rPr>
              <a:t>   </a:t>
            </a:r>
            <a:r>
              <a:rPr lang="el-GR" sz="2000" i="1" dirty="0">
                <a:latin typeface="Times New Roman" pitchFamily="18" charset="0"/>
                <a:sym typeface="Wingdings 2" pitchFamily="18" charset="2"/>
              </a:rPr>
              <a:t>Εισφορά αποθεμάτων σε άλλες επιχειρήσεις       </a:t>
            </a:r>
            <a:r>
              <a:rPr lang="el-GR" sz="2000" dirty="0">
                <a:latin typeface="Times New Roman" pitchFamily="18" charset="0"/>
                <a:sym typeface="Wingdings 2" pitchFamily="18" charset="2"/>
              </a:rPr>
              <a:t>   </a:t>
            </a:r>
            <a:r>
              <a:rPr lang="el-GR" sz="2000" i="1" dirty="0">
                <a:latin typeface="Times New Roman" pitchFamily="18" charset="0"/>
                <a:sym typeface="Wingdings 2" pitchFamily="18" charset="2"/>
              </a:rPr>
              <a:t>Καταστροφές ανασφάλιστων αποθ.</a:t>
            </a:r>
            <a:endParaRPr lang="el-GR" sz="2000" dirty="0">
              <a:latin typeface="Times New Roman" pitchFamily="18" charset="0"/>
              <a:sym typeface="Wingdings 2" pitchFamily="18" charset="2"/>
            </a:endParaRPr>
          </a:p>
          <a:p>
            <a:pPr>
              <a:lnSpc>
                <a:spcPct val="80000"/>
              </a:lnSpc>
              <a:buFontTx/>
              <a:buNone/>
            </a:pPr>
            <a:r>
              <a:rPr lang="el-GR" sz="2000" dirty="0">
                <a:latin typeface="Times New Roman" pitchFamily="18" charset="0"/>
                <a:sym typeface="Wingdings 2" pitchFamily="18" charset="2"/>
              </a:rPr>
              <a:t>  </a:t>
            </a:r>
            <a:r>
              <a:rPr lang="el-GR" sz="2000" i="1" dirty="0">
                <a:latin typeface="Times New Roman" pitchFamily="18" charset="0"/>
                <a:sym typeface="Wingdings 2" pitchFamily="18" charset="2"/>
              </a:rPr>
              <a:t> Δωρεά αποθεμάτων: σε τρίτους στο προσωπικό σε πελάτες</a:t>
            </a:r>
            <a:endParaRPr lang="el-GR" sz="2000" dirty="0">
              <a:latin typeface="Times New Roman" pitchFamily="18" charset="0"/>
              <a:sym typeface="Wingdings 2" pitchFamily="18" charset="2"/>
            </a:endParaRPr>
          </a:p>
          <a:p>
            <a:pPr>
              <a:lnSpc>
                <a:spcPct val="80000"/>
              </a:lnSpc>
              <a:buFontTx/>
              <a:buNone/>
            </a:pPr>
            <a:r>
              <a:rPr lang="el-GR" sz="2000" dirty="0">
                <a:latin typeface="Times New Roman" pitchFamily="18" charset="0"/>
                <a:sym typeface="Wingdings 2" pitchFamily="18" charset="2"/>
              </a:rPr>
              <a:t>  </a:t>
            </a:r>
            <a:r>
              <a:rPr lang="el-GR" sz="2000" i="1" dirty="0">
                <a:latin typeface="Times New Roman" pitchFamily="18" charset="0"/>
                <a:sym typeface="Wingdings 2" pitchFamily="18" charset="2"/>
              </a:rPr>
              <a:t> Ανάλωση αποθεμάτων για ιδιοπαραγωγή παγίων</a:t>
            </a:r>
          </a:p>
        </p:txBody>
      </p:sp>
      <p:sp>
        <p:nvSpPr>
          <p:cNvPr id="164867" name="AutoShape 3"/>
          <p:cNvSpPr>
            <a:spLocks/>
          </p:cNvSpPr>
          <p:nvPr/>
        </p:nvSpPr>
        <p:spPr bwMode="auto">
          <a:xfrm rot="5400000">
            <a:off x="4231482" y="637381"/>
            <a:ext cx="501650" cy="8964613"/>
          </a:xfrm>
          <a:prstGeom prst="leftBrace">
            <a:avLst>
              <a:gd name="adj1" fmla="val 148919"/>
              <a:gd name="adj2" fmla="val 48944"/>
            </a:avLst>
          </a:prstGeom>
          <a:noFill/>
          <a:ln w="28575">
            <a:solidFill>
              <a:srgbClr val="FF0000"/>
            </a:solidFill>
            <a:round/>
            <a:headEnd/>
            <a:tailEnd/>
          </a:ln>
          <a:effectLst/>
        </p:spPr>
        <p:txBody>
          <a:bodyPr wrap="none" anchor="ctr"/>
          <a:lstStyle/>
          <a:p>
            <a:endParaRPr lang="el-GR" dirty="0"/>
          </a:p>
        </p:txBody>
      </p:sp>
      <p:sp>
        <p:nvSpPr>
          <p:cNvPr id="164868" name="AutoShape 4"/>
          <p:cNvSpPr>
            <a:spLocks/>
          </p:cNvSpPr>
          <p:nvPr/>
        </p:nvSpPr>
        <p:spPr bwMode="auto">
          <a:xfrm rot="5400000">
            <a:off x="1943894" y="-64293"/>
            <a:ext cx="358775" cy="3887787"/>
          </a:xfrm>
          <a:prstGeom prst="leftBrace">
            <a:avLst>
              <a:gd name="adj1" fmla="val 90302"/>
              <a:gd name="adj2" fmla="val 50000"/>
            </a:avLst>
          </a:prstGeom>
          <a:noFill/>
          <a:ln w="28575">
            <a:solidFill>
              <a:srgbClr val="FF0000"/>
            </a:solidFill>
            <a:round/>
            <a:headEnd/>
            <a:tailEnd/>
          </a:ln>
          <a:effectLst/>
        </p:spPr>
        <p:txBody>
          <a:bodyPr wrap="none" anchor="ctr"/>
          <a:lstStyle/>
          <a:p>
            <a:endParaRPr lang="el-GR" dirty="0"/>
          </a:p>
        </p:txBody>
      </p:sp>
      <p:sp>
        <p:nvSpPr>
          <p:cNvPr id="164869" name="AutoShape 5"/>
          <p:cNvSpPr>
            <a:spLocks/>
          </p:cNvSpPr>
          <p:nvPr/>
        </p:nvSpPr>
        <p:spPr bwMode="auto">
          <a:xfrm rot="5400000">
            <a:off x="6714331" y="-297656"/>
            <a:ext cx="503238" cy="4356100"/>
          </a:xfrm>
          <a:prstGeom prst="leftBrace">
            <a:avLst>
              <a:gd name="adj1" fmla="val 72135"/>
              <a:gd name="adj2" fmla="val 50000"/>
            </a:avLst>
          </a:prstGeom>
          <a:noFill/>
          <a:ln w="28575">
            <a:solidFill>
              <a:srgbClr val="FF0000"/>
            </a:solidFill>
            <a:round/>
            <a:headEnd/>
            <a:tailEnd/>
          </a:ln>
          <a:effectLst/>
        </p:spPr>
        <p:txBody>
          <a:bodyPr wrap="none" anchor="ctr"/>
          <a:lstStyle/>
          <a:p>
            <a:endParaRPr lang="el-GR" dirty="0"/>
          </a:p>
        </p:txBody>
      </p:sp>
      <p:sp>
        <p:nvSpPr>
          <p:cNvPr id="164870" name="Rectangle 6"/>
          <p:cNvSpPr>
            <a:spLocks noGrp="1" noChangeArrowheads="1"/>
          </p:cNvSpPr>
          <p:nvPr>
            <p:ph type="title"/>
          </p:nvPr>
        </p:nvSpPr>
        <p:spPr>
          <a:xfrm>
            <a:off x="457200" y="152400"/>
            <a:ext cx="8229600" cy="828328"/>
          </a:xfrm>
          <a:noFill/>
          <a:ln/>
        </p:spPr>
        <p:txBody>
          <a:bodyPr anchorCtr="1"/>
          <a:lstStyle/>
          <a:p>
            <a:r>
              <a:rPr lang="el-GR" sz="3200" b="1" dirty="0">
                <a:solidFill>
                  <a:srgbClr val="FFC000"/>
                </a:solidFill>
              </a:rPr>
              <a:t>ΜΕΤΑΒΟΛΕΣ ΤΩΝ ΑΠΟΘΕΜΑΤΩΝ</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866">
                                            <p:txEl>
                                              <p:pRg st="0" end="0"/>
                                            </p:txEl>
                                          </p:spTgt>
                                        </p:tgtEl>
                                        <p:attrNameLst>
                                          <p:attrName>style.visibility</p:attrName>
                                        </p:attrNameLst>
                                      </p:cBhvr>
                                      <p:to>
                                        <p:strVal val="visible"/>
                                      </p:to>
                                    </p:set>
                                    <p:animEffect transition="in" filter="fade">
                                      <p:cBhvr>
                                        <p:cTn id="7" dur="2000"/>
                                        <p:tgtEl>
                                          <p:spTgt spid="16486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4866">
                                            <p:txEl>
                                              <p:pRg st="8" end="8"/>
                                            </p:txEl>
                                          </p:spTgt>
                                        </p:tgtEl>
                                        <p:attrNameLst>
                                          <p:attrName>style.visibility</p:attrName>
                                        </p:attrNameLst>
                                      </p:cBhvr>
                                      <p:to>
                                        <p:strVal val="visible"/>
                                      </p:to>
                                    </p:set>
                                    <p:animEffect transition="in" filter="fade">
                                      <p:cBhvr>
                                        <p:cTn id="10" dur="2000"/>
                                        <p:tgtEl>
                                          <p:spTgt spid="164866">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4866">
                                            <p:txEl>
                                              <p:pRg st="9" end="9"/>
                                            </p:txEl>
                                          </p:spTgt>
                                        </p:tgtEl>
                                        <p:attrNameLst>
                                          <p:attrName>style.visibility</p:attrName>
                                        </p:attrNameLst>
                                      </p:cBhvr>
                                      <p:to>
                                        <p:strVal val="visible"/>
                                      </p:to>
                                    </p:set>
                                    <p:animEffect transition="in" filter="fade">
                                      <p:cBhvr>
                                        <p:cTn id="13" dur="2000"/>
                                        <p:tgtEl>
                                          <p:spTgt spid="164866">
                                            <p:txEl>
                                              <p:pRg st="9" end="9"/>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4866">
                                            <p:txEl>
                                              <p:pRg st="2" end="2"/>
                                            </p:txEl>
                                          </p:spTgt>
                                        </p:tgtEl>
                                        <p:attrNameLst>
                                          <p:attrName>style.visibility</p:attrName>
                                        </p:attrNameLst>
                                      </p:cBhvr>
                                      <p:to>
                                        <p:strVal val="visible"/>
                                      </p:to>
                                    </p:set>
                                    <p:animEffect transition="in" filter="fade">
                                      <p:cBhvr>
                                        <p:cTn id="18" dur="2000"/>
                                        <p:tgtEl>
                                          <p:spTgt spid="16486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4866">
                                            <p:txEl>
                                              <p:pRg st="3" end="3"/>
                                            </p:txEl>
                                          </p:spTgt>
                                        </p:tgtEl>
                                        <p:attrNameLst>
                                          <p:attrName>style.visibility</p:attrName>
                                        </p:attrNameLst>
                                      </p:cBhvr>
                                      <p:to>
                                        <p:strVal val="visible"/>
                                      </p:to>
                                    </p:set>
                                    <p:animEffect transition="in" filter="fade">
                                      <p:cBhvr>
                                        <p:cTn id="23" dur="2000"/>
                                        <p:tgtEl>
                                          <p:spTgt spid="164866">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64866">
                                            <p:txEl>
                                              <p:pRg st="4" end="4"/>
                                            </p:txEl>
                                          </p:spTgt>
                                        </p:tgtEl>
                                        <p:attrNameLst>
                                          <p:attrName>style.visibility</p:attrName>
                                        </p:attrNameLst>
                                      </p:cBhvr>
                                      <p:to>
                                        <p:strVal val="visible"/>
                                      </p:to>
                                    </p:set>
                                    <p:animEffect transition="in" filter="fade">
                                      <p:cBhvr>
                                        <p:cTn id="26" dur="2000"/>
                                        <p:tgtEl>
                                          <p:spTgt spid="16486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4866">
                                            <p:txEl>
                                              <p:pRg st="5" end="5"/>
                                            </p:txEl>
                                          </p:spTgt>
                                        </p:tgtEl>
                                        <p:attrNameLst>
                                          <p:attrName>style.visibility</p:attrName>
                                        </p:attrNameLst>
                                      </p:cBhvr>
                                      <p:to>
                                        <p:strVal val="visible"/>
                                      </p:to>
                                    </p:set>
                                    <p:animEffect transition="in" filter="fade">
                                      <p:cBhvr>
                                        <p:cTn id="31" dur="2000"/>
                                        <p:tgtEl>
                                          <p:spTgt spid="16486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4866">
                                            <p:txEl>
                                              <p:pRg st="6" end="6"/>
                                            </p:txEl>
                                          </p:spTgt>
                                        </p:tgtEl>
                                        <p:attrNameLst>
                                          <p:attrName>style.visibility</p:attrName>
                                        </p:attrNameLst>
                                      </p:cBhvr>
                                      <p:to>
                                        <p:strVal val="visible"/>
                                      </p:to>
                                    </p:set>
                                    <p:animEffect transition="in" filter="fade">
                                      <p:cBhvr>
                                        <p:cTn id="36" dur="2000"/>
                                        <p:tgtEl>
                                          <p:spTgt spid="164866">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4866">
                                            <p:txEl>
                                              <p:pRg st="7" end="7"/>
                                            </p:txEl>
                                          </p:spTgt>
                                        </p:tgtEl>
                                        <p:attrNameLst>
                                          <p:attrName>style.visibility</p:attrName>
                                        </p:attrNameLst>
                                      </p:cBhvr>
                                      <p:to>
                                        <p:strVal val="visible"/>
                                      </p:to>
                                    </p:set>
                                    <p:animEffect transition="in" filter="fade">
                                      <p:cBhvr>
                                        <p:cTn id="41" dur="2000"/>
                                        <p:tgtEl>
                                          <p:spTgt spid="164866">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4866">
                                            <p:txEl>
                                              <p:pRg st="11" end="11"/>
                                            </p:txEl>
                                          </p:spTgt>
                                        </p:tgtEl>
                                        <p:attrNameLst>
                                          <p:attrName>style.visibility</p:attrName>
                                        </p:attrNameLst>
                                      </p:cBhvr>
                                      <p:to>
                                        <p:strVal val="visible"/>
                                      </p:to>
                                    </p:set>
                                    <p:animEffect transition="in" filter="fade">
                                      <p:cBhvr>
                                        <p:cTn id="46" dur="2000"/>
                                        <p:tgtEl>
                                          <p:spTgt spid="164866">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4866">
                                            <p:txEl>
                                              <p:pRg st="12" end="12"/>
                                            </p:txEl>
                                          </p:spTgt>
                                        </p:tgtEl>
                                        <p:attrNameLst>
                                          <p:attrName>style.visibility</p:attrName>
                                        </p:attrNameLst>
                                      </p:cBhvr>
                                      <p:to>
                                        <p:strVal val="visible"/>
                                      </p:to>
                                    </p:set>
                                    <p:animEffect transition="in" filter="fade">
                                      <p:cBhvr>
                                        <p:cTn id="51" dur="2000"/>
                                        <p:tgtEl>
                                          <p:spTgt spid="164866">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4866">
                                            <p:txEl>
                                              <p:pRg st="13" end="13"/>
                                            </p:txEl>
                                          </p:spTgt>
                                        </p:tgtEl>
                                        <p:attrNameLst>
                                          <p:attrName>style.visibility</p:attrName>
                                        </p:attrNameLst>
                                      </p:cBhvr>
                                      <p:to>
                                        <p:strVal val="visible"/>
                                      </p:to>
                                    </p:set>
                                    <p:animEffect transition="in" filter="fade">
                                      <p:cBhvr>
                                        <p:cTn id="56" dur="2000"/>
                                        <p:tgtEl>
                                          <p:spTgt spid="164866">
                                            <p:txEl>
                                              <p:pRg st="13" end="1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4866">
                                            <p:txEl>
                                              <p:pRg st="14" end="14"/>
                                            </p:txEl>
                                          </p:spTgt>
                                        </p:tgtEl>
                                        <p:attrNameLst>
                                          <p:attrName>style.visibility</p:attrName>
                                        </p:attrNameLst>
                                      </p:cBhvr>
                                      <p:to>
                                        <p:strVal val="visible"/>
                                      </p:to>
                                    </p:set>
                                    <p:animEffect transition="in" filter="fade">
                                      <p:cBhvr>
                                        <p:cTn id="61" dur="2000"/>
                                        <p:tgtEl>
                                          <p:spTgt spid="164866">
                                            <p:txEl>
                                              <p:pRg st="14" end="1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4866">
                                            <p:txEl>
                                              <p:pRg st="11" end="11"/>
                                            </p:txEl>
                                          </p:spTgt>
                                        </p:tgtEl>
                                        <p:attrNameLst>
                                          <p:attrName>style.visibility</p:attrName>
                                        </p:attrNameLst>
                                      </p:cBhvr>
                                      <p:to>
                                        <p:strVal val="visible"/>
                                      </p:to>
                                    </p:set>
                                    <p:animEffect transition="in" filter="fade">
                                      <p:cBhvr>
                                        <p:cTn id="66" dur="2000"/>
                                        <p:tgtEl>
                                          <p:spTgt spid="164866">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64866">
                                            <p:txEl>
                                              <p:pRg st="12" end="12"/>
                                            </p:txEl>
                                          </p:spTgt>
                                        </p:tgtEl>
                                        <p:attrNameLst>
                                          <p:attrName>style.visibility</p:attrName>
                                        </p:attrNameLst>
                                      </p:cBhvr>
                                      <p:to>
                                        <p:strVal val="visible"/>
                                      </p:to>
                                    </p:set>
                                    <p:animEffect transition="in" filter="fade">
                                      <p:cBhvr>
                                        <p:cTn id="71" dur="2000"/>
                                        <p:tgtEl>
                                          <p:spTgt spid="164866">
                                            <p:txEl>
                                              <p:pRg st="12" end="12"/>
                                            </p:txEl>
                                          </p:spTgt>
                                        </p:tgtEl>
                                      </p:cBhvr>
                                    </p:animEffect>
                                  </p:childTnLst>
                                </p:cTn>
                              </p:par>
                              <p:par>
                                <p:cTn id="72" presetID="18" presetClass="entr" presetSubtype="12" fill="hold" grpId="0" nodeType="withEffect">
                                  <p:stCondLst>
                                    <p:cond delay="0"/>
                                  </p:stCondLst>
                                  <p:childTnLst>
                                    <p:set>
                                      <p:cBhvr>
                                        <p:cTn id="73" dur="1" fill="hold">
                                          <p:stCondLst>
                                            <p:cond delay="0"/>
                                          </p:stCondLst>
                                        </p:cTn>
                                        <p:tgtEl>
                                          <p:spTgt spid="164867"/>
                                        </p:tgtEl>
                                        <p:attrNameLst>
                                          <p:attrName>style.visibility</p:attrName>
                                        </p:attrNameLst>
                                      </p:cBhvr>
                                      <p:to>
                                        <p:strVal val="visible"/>
                                      </p:to>
                                    </p:set>
                                    <p:animEffect transition="in" filter="strips(downLeft)">
                                      <p:cBhvr>
                                        <p:cTn id="74" dur="2000"/>
                                        <p:tgtEl>
                                          <p:spTgt spid="164867"/>
                                        </p:tgtEl>
                                      </p:cBhvr>
                                    </p:animEffect>
                                  </p:childTnLst>
                                </p:cTn>
                              </p:par>
                            </p:childTnLst>
                          </p:cTn>
                        </p:par>
                        <p:par>
                          <p:cTn id="75" fill="hold">
                            <p:stCondLst>
                              <p:cond delay="2000"/>
                            </p:stCondLst>
                            <p:childTnLst>
                              <p:par>
                                <p:cTn id="76" presetID="18" presetClass="entr" presetSubtype="12" fill="hold" grpId="0" nodeType="afterEffect">
                                  <p:stCondLst>
                                    <p:cond delay="0"/>
                                  </p:stCondLst>
                                  <p:childTnLst>
                                    <p:set>
                                      <p:cBhvr>
                                        <p:cTn id="77" dur="1" fill="hold">
                                          <p:stCondLst>
                                            <p:cond delay="0"/>
                                          </p:stCondLst>
                                        </p:cTn>
                                        <p:tgtEl>
                                          <p:spTgt spid="164868"/>
                                        </p:tgtEl>
                                        <p:attrNameLst>
                                          <p:attrName>style.visibility</p:attrName>
                                        </p:attrNameLst>
                                      </p:cBhvr>
                                      <p:to>
                                        <p:strVal val="visible"/>
                                      </p:to>
                                    </p:set>
                                    <p:animEffect transition="in" filter="strips(downLeft)">
                                      <p:cBhvr>
                                        <p:cTn id="78" dur="2000"/>
                                        <p:tgtEl>
                                          <p:spTgt spid="164868"/>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164869"/>
                                        </p:tgtEl>
                                        <p:attrNameLst>
                                          <p:attrName>style.visibility</p:attrName>
                                        </p:attrNameLst>
                                      </p:cBhvr>
                                      <p:to>
                                        <p:strVal val="visible"/>
                                      </p:to>
                                    </p:set>
                                    <p:animEffect transition="in" filter="strips(downLeft)">
                                      <p:cBhvr>
                                        <p:cTn id="81" dur="2000"/>
                                        <p:tgtEl>
                                          <p:spTgt spid="164869"/>
                                        </p:tgtEl>
                                      </p:cBhvr>
                                    </p:animEffect>
                                  </p:childTnLst>
                                </p:cTn>
                              </p:par>
                            </p:childTnLst>
                          </p:cTn>
                        </p:par>
                      </p:childTnLst>
                    </p:cTn>
                  </p:par>
                  <p:par>
                    <p:cTn id="82" fill="hold">
                      <p:stCondLst>
                        <p:cond delay="indefinite"/>
                      </p:stCondLst>
                      <p:childTnLst>
                        <p:par>
                          <p:cTn id="83" fill="hold">
                            <p:stCondLst>
                              <p:cond delay="0"/>
                            </p:stCondLst>
                            <p:childTnLst>
                              <p:par>
                                <p:cTn id="84" presetID="24" presetClass="entr" presetSubtype="0" fill="hold" grpId="0" nodeType="clickEffect">
                                  <p:stCondLst>
                                    <p:cond delay="0"/>
                                  </p:stCondLst>
                                  <p:childTnLst>
                                    <p:set>
                                      <p:cBhvr>
                                        <p:cTn id="85" dur="1" fill="hold">
                                          <p:stCondLst>
                                            <p:cond delay="0"/>
                                          </p:stCondLst>
                                        </p:cTn>
                                        <p:tgtEl>
                                          <p:spTgt spid="164870"/>
                                        </p:tgtEl>
                                        <p:attrNameLst>
                                          <p:attrName>style.visibility</p:attrName>
                                        </p:attrNameLst>
                                      </p:cBhvr>
                                      <p:to>
                                        <p:strVal val="visible"/>
                                      </p:to>
                                    </p:set>
                                    <p:anim to="" calcmode="lin" valueType="num">
                                      <p:cBhvr>
                                        <p:cTn id="86" dur="1" fill="hold"/>
                                        <p:tgtEl>
                                          <p:spTgt spid="16487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animBg="1"/>
      <p:bldP spid="164868" grpId="0" animBg="1"/>
      <p:bldP spid="164869" grpId="0" animBg="1"/>
      <p:bldP spid="164870" grpId="0"/>
    </p:bld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a:xfrm>
            <a:off x="457200" y="476250"/>
            <a:ext cx="8229600" cy="5654675"/>
          </a:xfrm>
          <a:noFill/>
          <a:ln/>
        </p:spPr>
        <p:txBody>
          <a:bodyPr/>
          <a:lstStyle/>
          <a:p>
            <a:pPr algn="ctr">
              <a:buFontTx/>
              <a:buNone/>
            </a:pPr>
            <a:r>
              <a:rPr lang="el-GR" sz="2000" b="1" u="sng" dirty="0">
                <a:solidFill>
                  <a:srgbClr val="FFC000"/>
                </a:solidFill>
                <a:latin typeface="Times New Roman" pitchFamily="18" charset="0"/>
              </a:rPr>
              <a:t>ΜΕΙΩΣΕΙΣ </a:t>
            </a:r>
            <a:r>
              <a:rPr lang="el-GR" sz="2000" b="1" u="sng" dirty="0" smtClean="0">
                <a:solidFill>
                  <a:srgbClr val="FFC000"/>
                </a:solidFill>
                <a:latin typeface="Times New Roman" pitchFamily="18" charset="0"/>
              </a:rPr>
              <a:t>ΚΑΤΑ </a:t>
            </a:r>
            <a:r>
              <a:rPr lang="el-GR" sz="2000" b="1" u="sng" dirty="0">
                <a:solidFill>
                  <a:srgbClr val="FFC000"/>
                </a:solidFill>
                <a:latin typeface="Times New Roman" pitchFamily="18" charset="0"/>
              </a:rPr>
              <a:t>ΠΡΟΒΛΕΨΗ   </a:t>
            </a:r>
            <a:r>
              <a:rPr lang="el-GR" sz="2000" b="1" dirty="0">
                <a:solidFill>
                  <a:srgbClr val="FFC000"/>
                </a:solidFill>
                <a:latin typeface="Times New Roman" pitchFamily="18" charset="0"/>
              </a:rPr>
              <a:t>               </a:t>
            </a:r>
          </a:p>
          <a:p>
            <a:pPr algn="r">
              <a:buFontTx/>
              <a:buNone/>
            </a:pPr>
            <a:endParaRPr lang="el-GR" sz="2000" dirty="0">
              <a:latin typeface="Times New Roman" pitchFamily="18" charset="0"/>
            </a:endParaRPr>
          </a:p>
          <a:p>
            <a:pPr algn="ctr">
              <a:buFont typeface="Wingdings 2" pitchFamily="18" charset="2"/>
              <a:buChar char=" "/>
            </a:pPr>
            <a:r>
              <a:rPr lang="el-GR" sz="2000" i="1" dirty="0">
                <a:latin typeface="Times New Roman" pitchFamily="18" charset="0"/>
                <a:sym typeface="Wingdings 2" pitchFamily="18" charset="2"/>
              </a:rPr>
              <a:t>     </a:t>
            </a:r>
            <a:r>
              <a:rPr lang="el-GR" sz="2000" b="1" dirty="0">
                <a:solidFill>
                  <a:srgbClr val="C00000"/>
                </a:solidFill>
                <a:latin typeface="Times New Roman" pitchFamily="18" charset="0"/>
                <a:sym typeface="Wingdings 2" pitchFamily="18" charset="2"/>
              </a:rPr>
              <a:t>Πρόβλεψη υποτίμησης αποθεμάτων </a:t>
            </a:r>
          </a:p>
          <a:p>
            <a:pPr algn="r">
              <a:buFont typeface="Wingdings 2" pitchFamily="18" charset="2"/>
              <a:buChar char=" "/>
            </a:pPr>
            <a:endParaRPr lang="el-GR" sz="2000" i="1" dirty="0" smtClean="0">
              <a:latin typeface="Times New Roman" pitchFamily="18" charset="0"/>
              <a:sym typeface="Wingdings 2" pitchFamily="18" charset="2"/>
            </a:endParaRPr>
          </a:p>
          <a:p>
            <a:pPr algn="ctr">
              <a:buFont typeface="Wingdings 2" pitchFamily="18" charset="2"/>
              <a:buChar char=" "/>
            </a:pPr>
            <a:r>
              <a:rPr lang="el-GR" sz="2000" b="1" i="1" dirty="0" smtClean="0">
                <a:solidFill>
                  <a:schemeClr val="tx2">
                    <a:lumMod val="50000"/>
                  </a:schemeClr>
                </a:solidFill>
                <a:latin typeface="Times New Roman" pitchFamily="18" charset="0"/>
                <a:sym typeface="Wingdings 2" pitchFamily="18" charset="2"/>
              </a:rPr>
              <a:t>Σημειώνεται </a:t>
            </a:r>
            <a:r>
              <a:rPr lang="el-GR" sz="2000" b="1" i="1" dirty="0">
                <a:solidFill>
                  <a:schemeClr val="tx2">
                    <a:lumMod val="50000"/>
                  </a:schemeClr>
                </a:solidFill>
                <a:latin typeface="Times New Roman" pitchFamily="18" charset="0"/>
                <a:sym typeface="Wingdings 2" pitchFamily="18" charset="2"/>
              </a:rPr>
              <a:t>ότι η πρόβλεψη υποτίμησης</a:t>
            </a:r>
          </a:p>
          <a:p>
            <a:pPr algn="ctr">
              <a:buFont typeface="Wingdings 2" pitchFamily="18" charset="2"/>
              <a:buChar char=" "/>
            </a:pPr>
            <a:r>
              <a:rPr lang="el-GR" sz="2000" b="1" i="1" dirty="0">
                <a:solidFill>
                  <a:schemeClr val="tx2">
                    <a:lumMod val="50000"/>
                  </a:schemeClr>
                </a:solidFill>
                <a:latin typeface="Times New Roman" pitchFamily="18" charset="0"/>
                <a:sym typeface="Wingdings 2" pitchFamily="18" charset="2"/>
              </a:rPr>
              <a:t>αποθεμάτων εμφανίζεται στο ενεργητικό</a:t>
            </a:r>
          </a:p>
          <a:p>
            <a:pPr algn="ctr">
              <a:buFont typeface="Wingdings 2" pitchFamily="18" charset="2"/>
              <a:buChar char=" "/>
            </a:pPr>
            <a:r>
              <a:rPr lang="el-GR" sz="2000" b="1" i="1" dirty="0">
                <a:solidFill>
                  <a:schemeClr val="tx2">
                    <a:lumMod val="50000"/>
                  </a:schemeClr>
                </a:solidFill>
                <a:latin typeface="Times New Roman" pitchFamily="18" charset="0"/>
                <a:sym typeface="Wingdings 2" pitchFamily="18" charset="2"/>
              </a:rPr>
              <a:t>του ισολογισμού αφαιρετικά του ποσού τέλους</a:t>
            </a:r>
          </a:p>
          <a:p>
            <a:pPr algn="ctr">
              <a:buFont typeface="Wingdings 2" pitchFamily="18" charset="2"/>
              <a:buChar char=" "/>
            </a:pPr>
            <a:r>
              <a:rPr lang="el-GR" sz="2000" b="1" i="1" dirty="0">
                <a:solidFill>
                  <a:schemeClr val="tx2">
                    <a:lumMod val="50000"/>
                  </a:schemeClr>
                </a:solidFill>
                <a:latin typeface="Times New Roman" pitchFamily="18" charset="0"/>
                <a:sym typeface="Wingdings 2" pitchFamily="18" charset="2"/>
              </a:rPr>
              <a:t>χρήσεως των </a:t>
            </a:r>
            <a:r>
              <a:rPr lang="el-GR" sz="2000" b="1" i="1" dirty="0" smtClean="0">
                <a:solidFill>
                  <a:schemeClr val="tx2">
                    <a:lumMod val="50000"/>
                  </a:schemeClr>
                </a:solidFill>
                <a:latin typeface="Times New Roman" pitchFamily="18" charset="0"/>
                <a:sym typeface="Wingdings 2" pitchFamily="18" charset="2"/>
              </a:rPr>
              <a:t>αποθεμάτων</a:t>
            </a:r>
            <a:endParaRPr lang="el-GR" sz="2000" b="1" i="1" dirty="0">
              <a:solidFill>
                <a:schemeClr val="tx2">
                  <a:lumMod val="50000"/>
                </a:schemeClr>
              </a:solidFill>
              <a:latin typeface="Times New Roman" pitchFamily="18" charset="0"/>
              <a:sym typeface="Wingdings 2" pitchFamily="18" charset="2"/>
            </a:endParaRPr>
          </a:p>
        </p:txBody>
      </p:sp>
      <p:sp>
        <p:nvSpPr>
          <p:cNvPr id="165891" name="AutoShape 3"/>
          <p:cNvSpPr>
            <a:spLocks/>
          </p:cNvSpPr>
          <p:nvPr/>
        </p:nvSpPr>
        <p:spPr bwMode="auto">
          <a:xfrm rot="16200000">
            <a:off x="4211960" y="-1467544"/>
            <a:ext cx="431800" cy="5040313"/>
          </a:xfrm>
          <a:prstGeom prst="rightBrace">
            <a:avLst>
              <a:gd name="adj1" fmla="val 97273"/>
              <a:gd name="adj2" fmla="val 50000"/>
            </a:avLst>
          </a:prstGeom>
          <a:noFill/>
          <a:ln w="28575">
            <a:solidFill>
              <a:srgbClr val="FF0000"/>
            </a:solidFill>
            <a:round/>
            <a:headEnd/>
            <a:tailEnd/>
          </a:ln>
          <a:effectLst/>
        </p:spPr>
        <p:txBody>
          <a:bodyPr wrap="none" anchor="ctr"/>
          <a:lstStyle/>
          <a:p>
            <a:pPr algn="ctr"/>
            <a:endParaRPr lang="el-GR" dirty="0"/>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5890">
                                            <p:txEl>
                                              <p:pRg st="0" end="0"/>
                                            </p:txEl>
                                          </p:spTgt>
                                        </p:tgtEl>
                                        <p:attrNameLst>
                                          <p:attrName>style.visibility</p:attrName>
                                        </p:attrNameLst>
                                      </p:cBhvr>
                                      <p:to>
                                        <p:strVal val="visible"/>
                                      </p:to>
                                    </p:set>
                                    <p:animEffect transition="in" filter="fade">
                                      <p:cBhvr>
                                        <p:cTn id="7" dur="2000"/>
                                        <p:tgtEl>
                                          <p:spTgt spid="16589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5890">
                                            <p:txEl>
                                              <p:pRg st="2" end="2"/>
                                            </p:txEl>
                                          </p:spTgt>
                                        </p:tgtEl>
                                        <p:attrNameLst>
                                          <p:attrName>style.visibility</p:attrName>
                                        </p:attrNameLst>
                                      </p:cBhvr>
                                      <p:to>
                                        <p:strVal val="visible"/>
                                      </p:to>
                                    </p:set>
                                    <p:animEffect transition="in" filter="fade">
                                      <p:cBhvr>
                                        <p:cTn id="11" dur="2000"/>
                                        <p:tgtEl>
                                          <p:spTgt spid="165890">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65890">
                                            <p:txEl>
                                              <p:pRg st="4" end="4"/>
                                            </p:txEl>
                                          </p:spTgt>
                                        </p:tgtEl>
                                        <p:attrNameLst>
                                          <p:attrName>style.visibility</p:attrName>
                                        </p:attrNameLst>
                                      </p:cBhvr>
                                      <p:to>
                                        <p:strVal val="visible"/>
                                      </p:to>
                                    </p:set>
                                    <p:animEffect transition="in" filter="fade">
                                      <p:cBhvr>
                                        <p:cTn id="15" dur="2000"/>
                                        <p:tgtEl>
                                          <p:spTgt spid="165890">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65890">
                                            <p:txEl>
                                              <p:pRg st="5" end="5"/>
                                            </p:txEl>
                                          </p:spTgt>
                                        </p:tgtEl>
                                        <p:attrNameLst>
                                          <p:attrName>style.visibility</p:attrName>
                                        </p:attrNameLst>
                                      </p:cBhvr>
                                      <p:to>
                                        <p:strVal val="visible"/>
                                      </p:to>
                                    </p:set>
                                    <p:animEffect transition="in" filter="fade">
                                      <p:cBhvr>
                                        <p:cTn id="19" dur="2000"/>
                                        <p:tgtEl>
                                          <p:spTgt spid="165890">
                                            <p:txEl>
                                              <p:pRg st="5" end="5"/>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65890">
                                            <p:txEl>
                                              <p:pRg st="6" end="6"/>
                                            </p:txEl>
                                          </p:spTgt>
                                        </p:tgtEl>
                                        <p:attrNameLst>
                                          <p:attrName>style.visibility</p:attrName>
                                        </p:attrNameLst>
                                      </p:cBhvr>
                                      <p:to>
                                        <p:strVal val="visible"/>
                                      </p:to>
                                    </p:set>
                                    <p:animEffect transition="in" filter="fade">
                                      <p:cBhvr>
                                        <p:cTn id="23" dur="2000"/>
                                        <p:tgtEl>
                                          <p:spTgt spid="165890">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65890">
                                            <p:txEl>
                                              <p:pRg st="7" end="7"/>
                                            </p:txEl>
                                          </p:spTgt>
                                        </p:tgtEl>
                                        <p:attrNameLst>
                                          <p:attrName>style.visibility</p:attrName>
                                        </p:attrNameLst>
                                      </p:cBhvr>
                                      <p:to>
                                        <p:strVal val="visible"/>
                                      </p:to>
                                    </p:set>
                                    <p:animEffect transition="in" filter="fade">
                                      <p:cBhvr>
                                        <p:cTn id="27" dur="2000"/>
                                        <p:tgtEl>
                                          <p:spTgt spid="165890">
                                            <p:txEl>
                                              <p:pRg st="7" end="7"/>
                                            </p:txEl>
                                          </p:spTgt>
                                        </p:tgtEl>
                                      </p:cBhvr>
                                    </p:animEffect>
                                  </p:childTnLst>
                                </p:cTn>
                              </p:par>
                            </p:childTnLst>
                          </p:cTn>
                        </p:par>
                        <p:par>
                          <p:cTn id="28" fill="hold">
                            <p:stCondLst>
                              <p:cond delay="12000"/>
                            </p:stCondLst>
                            <p:childTnLst>
                              <p:par>
                                <p:cTn id="29" presetID="18" presetClass="entr" presetSubtype="12" fill="hold" grpId="0" nodeType="afterEffect">
                                  <p:stCondLst>
                                    <p:cond delay="0"/>
                                  </p:stCondLst>
                                  <p:childTnLst>
                                    <p:set>
                                      <p:cBhvr>
                                        <p:cTn id="30" dur="1" fill="hold">
                                          <p:stCondLst>
                                            <p:cond delay="0"/>
                                          </p:stCondLst>
                                        </p:cTn>
                                        <p:tgtEl>
                                          <p:spTgt spid="165891"/>
                                        </p:tgtEl>
                                        <p:attrNameLst>
                                          <p:attrName>style.visibility</p:attrName>
                                        </p:attrNameLst>
                                      </p:cBhvr>
                                      <p:to>
                                        <p:strVal val="visible"/>
                                      </p:to>
                                    </p:set>
                                    <p:animEffect transition="in" filter="strips(downLeft)">
                                      <p:cBhvr>
                                        <p:cTn id="31" dur="2000"/>
                                        <p:tgtEl>
                                          <p:spTgt spid="165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animBg="1"/>
    </p:bld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body" idx="1"/>
          </p:nvPr>
        </p:nvSpPr>
        <p:spPr>
          <a:xfrm>
            <a:off x="107504" y="1268760"/>
            <a:ext cx="8856984" cy="5589240"/>
          </a:xfrm>
          <a:noFill/>
          <a:ln/>
        </p:spPr>
        <p:txBody>
          <a:bodyPr/>
          <a:lstStyle/>
          <a:p>
            <a:pPr>
              <a:lnSpc>
                <a:spcPct val="90000"/>
              </a:lnSpc>
              <a:buFontTx/>
              <a:buNone/>
            </a:pPr>
            <a:r>
              <a:rPr lang="el-GR" sz="2800" dirty="0"/>
              <a:t>   </a:t>
            </a:r>
            <a:r>
              <a:rPr lang="el-GR" sz="2000" u="sng" dirty="0">
                <a:solidFill>
                  <a:srgbClr val="0000FF"/>
                </a:solidFill>
              </a:rPr>
              <a:t>ΑΥΞΗΣΗ ΑΠΟΘΕΜΑΤΩΝ</a:t>
            </a:r>
          </a:p>
          <a:p>
            <a:pPr>
              <a:lnSpc>
                <a:spcPct val="90000"/>
              </a:lnSpc>
              <a:buSzPct val="95000"/>
              <a:buFont typeface="Wingdings" pitchFamily="2" charset="2"/>
              <a:buChar char="q"/>
            </a:pPr>
            <a:r>
              <a:rPr lang="el-GR" sz="2000" dirty="0" smtClean="0">
                <a:latin typeface="Times New Roman" pitchFamily="18" charset="0"/>
              </a:rPr>
              <a:t>Οι </a:t>
            </a:r>
            <a:r>
              <a:rPr lang="el-GR" sz="2000" dirty="0">
                <a:latin typeface="Times New Roman" pitchFamily="18" charset="0"/>
              </a:rPr>
              <a:t>αγορές αποθεμάτων καταχωρούνται στην χρέωση των λογαριασμών της 2ης ομάδας του Ε.Γ.Λ.Σ. Επίσης στη χρέωση τους καταχωρούνται οι εισφορές αποθεμάτων από τους ιδιοκτήτες της επιχείρησης τα οποία έχουν προηγουμένως εκτιμηθεί από εμπειρογνώμονες (π.χ. επιτροπή άρθρου 9, κωδ. Ν. 2190/1920) με πίστωση του λογαριασμού 40 </a:t>
            </a:r>
            <a:r>
              <a:rPr lang="el-GR" sz="2000" dirty="0">
                <a:latin typeface="Times New Roman" pitchFamily="18" charset="0"/>
                <a:cs typeface="Times New Roman" pitchFamily="18" charset="0"/>
              </a:rPr>
              <a:t>‹‹</a:t>
            </a:r>
            <a:r>
              <a:rPr lang="el-GR" sz="2000" dirty="0">
                <a:latin typeface="Times New Roman" pitchFamily="18" charset="0"/>
              </a:rPr>
              <a:t> Κεφάλαιο</a:t>
            </a:r>
            <a:r>
              <a:rPr lang="el-GR" sz="2000" dirty="0">
                <a:latin typeface="Times New Roman" pitchFamily="18" charset="0"/>
                <a:cs typeface="Times New Roman" pitchFamily="18" charset="0"/>
              </a:rPr>
              <a:t>››</a:t>
            </a:r>
            <a:r>
              <a:rPr lang="el-GR" sz="2000" dirty="0">
                <a:latin typeface="Times New Roman" pitchFamily="18" charset="0"/>
              </a:rPr>
              <a:t>. Τέλος στην χρέωση τους καταχωρείται οι δωρεές αποθεμάτων με πίστωση του λογαριασμού 41 </a:t>
            </a:r>
            <a:r>
              <a:rPr lang="el-GR" sz="2000" dirty="0">
                <a:latin typeface="Times New Roman" pitchFamily="18" charset="0"/>
                <a:cs typeface="Times New Roman" pitchFamily="18" charset="0"/>
              </a:rPr>
              <a:t>‹‹</a:t>
            </a:r>
            <a:r>
              <a:rPr lang="el-GR" sz="2000" dirty="0">
                <a:latin typeface="Times New Roman" pitchFamily="18" charset="0"/>
              </a:rPr>
              <a:t>Αποθεματικά</a:t>
            </a:r>
            <a:r>
              <a:rPr lang="el-GR" sz="2000" dirty="0">
                <a:latin typeface="Times New Roman" pitchFamily="18" charset="0"/>
                <a:cs typeface="Times New Roman" pitchFamily="18" charset="0"/>
              </a:rPr>
              <a:t>››</a:t>
            </a:r>
            <a:r>
              <a:rPr lang="en-US" sz="2000" dirty="0">
                <a:latin typeface="Times New Roman" pitchFamily="18" charset="0"/>
              </a:rPr>
              <a:t>.</a:t>
            </a:r>
            <a:r>
              <a:rPr lang="el-GR" sz="2000" dirty="0"/>
              <a:t> </a:t>
            </a:r>
          </a:p>
          <a:p>
            <a:pPr>
              <a:lnSpc>
                <a:spcPct val="90000"/>
              </a:lnSpc>
              <a:buSzPct val="95000"/>
              <a:buFont typeface="Wingdings" pitchFamily="2" charset="2"/>
              <a:buChar char="q"/>
            </a:pPr>
            <a:r>
              <a:rPr lang="el-GR" sz="2000" dirty="0">
                <a:latin typeface="Times New Roman" pitchFamily="18" charset="0"/>
              </a:rPr>
              <a:t> Η παραγωγή έτοιμων και ημιετοίμων προϊόντων καταχωρείται στους λογαριασμούς της  9ης ομάδας του Ε.Γ.Λ.Σ. Μόνο στην αρχή και στο τέλος της χρήσεως οι λογαριασμοί της 2ης ομάδας ενημερώνονται με τα αποθέματα αρχής και τέλους χρήσεως των έτοιμων και ημιετοίμων προϊόντων</a:t>
            </a:r>
            <a:r>
              <a:rPr lang="en-US" sz="2000" dirty="0">
                <a:latin typeface="Times New Roman" pitchFamily="18" charset="0"/>
              </a:rPr>
              <a:t>.</a:t>
            </a:r>
            <a:endParaRPr lang="el-GR" sz="2000" dirty="0">
              <a:latin typeface="Times New Roman" pitchFamily="18" charset="0"/>
            </a:endParaRPr>
          </a:p>
          <a:p>
            <a:pPr>
              <a:lnSpc>
                <a:spcPct val="90000"/>
              </a:lnSpc>
              <a:buSzPct val="95000"/>
              <a:buFont typeface="Wingdings" pitchFamily="2" charset="2"/>
              <a:buChar char="q"/>
            </a:pPr>
            <a:r>
              <a:rPr lang="el-GR" sz="2000" dirty="0">
                <a:latin typeface="Times New Roman" pitchFamily="18" charset="0"/>
              </a:rPr>
              <a:t>Οι  διαφορές απογραφής κατά την διάρκεια της χρήσεως  καταγράφονται ποσοτικά και κατ’ αξία στην 9η ομάδα του Ε.Γ.Λ.Σ.</a:t>
            </a:r>
          </a:p>
        </p:txBody>
      </p:sp>
      <p:sp>
        <p:nvSpPr>
          <p:cNvPr id="166916" name="Rectangle 4"/>
          <p:cNvSpPr>
            <a:spLocks noGrp="1" noChangeArrowheads="1"/>
          </p:cNvSpPr>
          <p:nvPr>
            <p:ph type="title"/>
          </p:nvPr>
        </p:nvSpPr>
        <p:spPr>
          <a:noFill/>
          <a:ln/>
        </p:spPr>
        <p:txBody>
          <a:bodyPr anchorCtr="1"/>
          <a:lstStyle/>
          <a:p>
            <a:pPr algn="ctr"/>
            <a:r>
              <a:rPr lang="el-GR" sz="3200" b="1" dirty="0">
                <a:solidFill>
                  <a:schemeClr val="tx2">
                    <a:lumMod val="50000"/>
                  </a:schemeClr>
                </a:solidFill>
              </a:rPr>
              <a:t>ΛΟΓΙΣΤΙΚΟΠΟΙΗΣΗ ΑΥΞΗΣΕΩΝ ΚΑΙ ΜΕΙΩΣΕΩΝ ΤΩΝ ΑΠΟΘΕΜΑΤΩΝ</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6914">
                                            <p:txEl>
                                              <p:pRg st="0" end="0"/>
                                            </p:txEl>
                                          </p:spTgt>
                                        </p:tgtEl>
                                        <p:attrNameLst>
                                          <p:attrName>style.visibility</p:attrName>
                                        </p:attrNameLst>
                                      </p:cBhvr>
                                      <p:to>
                                        <p:strVal val="visible"/>
                                      </p:to>
                                    </p:set>
                                    <p:animEffect transition="in" filter="dissolve">
                                      <p:cBhvr>
                                        <p:cTn id="7" dur="2000"/>
                                        <p:tgtEl>
                                          <p:spTgt spid="166914">
                                            <p:txEl>
                                              <p:pRg st="0" end="0"/>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66914">
                                            <p:txEl>
                                              <p:pRg st="1" end="1"/>
                                            </p:txEl>
                                          </p:spTgt>
                                        </p:tgtEl>
                                        <p:attrNameLst>
                                          <p:attrName>style.visibility</p:attrName>
                                        </p:attrNameLst>
                                      </p:cBhvr>
                                      <p:to>
                                        <p:strVal val="visible"/>
                                      </p:to>
                                    </p:set>
                                    <p:anim calcmode="lin" valueType="num">
                                      <p:cBhvr additive="base">
                                        <p:cTn id="11" dur="2000" fill="hold"/>
                                        <p:tgtEl>
                                          <p:spTgt spid="166914">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69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5000"/>
                                  </p:stCondLst>
                                  <p:childTnLst>
                                    <p:set>
                                      <p:cBhvr>
                                        <p:cTn id="16" dur="1" fill="hold">
                                          <p:stCondLst>
                                            <p:cond delay="0"/>
                                          </p:stCondLst>
                                        </p:cTn>
                                        <p:tgtEl>
                                          <p:spTgt spid="166914">
                                            <p:txEl>
                                              <p:pRg st="2" end="2"/>
                                            </p:txEl>
                                          </p:spTgt>
                                        </p:tgtEl>
                                        <p:attrNameLst>
                                          <p:attrName>style.visibility</p:attrName>
                                        </p:attrNameLst>
                                      </p:cBhvr>
                                      <p:to>
                                        <p:strVal val="visible"/>
                                      </p:to>
                                    </p:set>
                                    <p:anim calcmode="lin" valueType="num">
                                      <p:cBhvr additive="base">
                                        <p:cTn id="17" dur="2000" fill="hold"/>
                                        <p:tgtEl>
                                          <p:spTgt spid="166914">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66914">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7000"/>
                            </p:stCondLst>
                            <p:childTnLst>
                              <p:par>
                                <p:cTn id="20" presetID="2" presetClass="entr" presetSubtype="4" fill="hold" nodeType="afterEffect">
                                  <p:stCondLst>
                                    <p:cond delay="5000"/>
                                  </p:stCondLst>
                                  <p:childTnLst>
                                    <p:set>
                                      <p:cBhvr>
                                        <p:cTn id="21" dur="1" fill="hold">
                                          <p:stCondLst>
                                            <p:cond delay="0"/>
                                          </p:stCondLst>
                                        </p:cTn>
                                        <p:tgtEl>
                                          <p:spTgt spid="166914">
                                            <p:txEl>
                                              <p:pRg st="3" end="3"/>
                                            </p:txEl>
                                          </p:spTgt>
                                        </p:tgtEl>
                                        <p:attrNameLst>
                                          <p:attrName>style.visibility</p:attrName>
                                        </p:attrNameLst>
                                      </p:cBhvr>
                                      <p:to>
                                        <p:strVal val="visible"/>
                                      </p:to>
                                    </p:set>
                                    <p:anim calcmode="lin" valueType="num">
                                      <p:cBhvr additive="base">
                                        <p:cTn id="22" dur="2000" fill="hold"/>
                                        <p:tgtEl>
                                          <p:spTgt spid="166914">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66914">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4000"/>
                            </p:stCondLst>
                            <p:childTnLst>
                              <p:par>
                                <p:cTn id="25" presetID="24" presetClass="entr" presetSubtype="0" fill="hold" grpId="0" nodeType="afterEffect">
                                  <p:stCondLst>
                                    <p:cond delay="0"/>
                                  </p:stCondLst>
                                  <p:childTnLst>
                                    <p:set>
                                      <p:cBhvr>
                                        <p:cTn id="26" dur="1" fill="hold">
                                          <p:stCondLst>
                                            <p:cond delay="0"/>
                                          </p:stCondLst>
                                        </p:cTn>
                                        <p:tgtEl>
                                          <p:spTgt spid="166916"/>
                                        </p:tgtEl>
                                        <p:attrNameLst>
                                          <p:attrName>style.visibility</p:attrName>
                                        </p:attrNameLst>
                                      </p:cBhvr>
                                      <p:to>
                                        <p:strVal val="visible"/>
                                      </p:to>
                                    </p:set>
                                    <p:anim to="" calcmode="lin" valueType="num">
                                      <p:cBhvr>
                                        <p:cTn id="27" dur="1" fill="hold"/>
                                        <p:tgtEl>
                                          <p:spTgt spid="1669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251520" y="260648"/>
            <a:ext cx="8712967" cy="6336704"/>
          </a:xfrm>
          <a:prstGeom prst="rect">
            <a:avLst/>
          </a:prstGeom>
          <a:noFill/>
          <a:ln w="9525">
            <a:noFill/>
            <a:miter lim="800000"/>
            <a:headEnd/>
            <a:tailEnd/>
          </a:ln>
        </p:spPr>
      </p:pic>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body" idx="1"/>
          </p:nvPr>
        </p:nvSpPr>
        <p:spPr>
          <a:xfrm>
            <a:off x="251520" y="549275"/>
            <a:ext cx="8435280" cy="5581650"/>
          </a:xfrm>
          <a:noFill/>
          <a:ln/>
        </p:spPr>
        <p:txBody>
          <a:bodyPr>
            <a:normAutofit fontScale="92500"/>
          </a:bodyPr>
          <a:lstStyle/>
          <a:p>
            <a:pPr marL="609600" indent="-609600">
              <a:buFontTx/>
              <a:buNone/>
            </a:pPr>
            <a:r>
              <a:rPr lang="en-US" dirty="0"/>
              <a:t>  </a:t>
            </a:r>
            <a:r>
              <a:rPr lang="el-GR" sz="2000" u="sng" dirty="0">
                <a:solidFill>
                  <a:srgbClr val="FF0000"/>
                </a:solidFill>
              </a:rPr>
              <a:t>ΜΕΙΩΣΗ ΑΠΟΘΕΜΑΤΩΝ</a:t>
            </a:r>
          </a:p>
          <a:p>
            <a:pPr marL="609600" indent="-609600">
              <a:buSzPct val="95000"/>
              <a:buFont typeface="Wingdings" pitchFamily="2" charset="2"/>
              <a:buChar char="q"/>
            </a:pPr>
            <a:r>
              <a:rPr lang="el-GR" sz="2400" dirty="0">
                <a:latin typeface="Times New Roman" pitchFamily="18" charset="0"/>
              </a:rPr>
              <a:t>Στην πίστωση των λογαριασμών της 2ης ομάδας καταχωρούνται μόνο οι εκπτώσεις αγορών και οι επιστροφές αγορών</a:t>
            </a:r>
            <a:r>
              <a:rPr lang="en-US" sz="2400" dirty="0">
                <a:latin typeface="Times New Roman" pitchFamily="18" charset="0"/>
              </a:rPr>
              <a:t>.</a:t>
            </a:r>
            <a:endParaRPr lang="el-GR" sz="2400" dirty="0">
              <a:latin typeface="Times New Roman" pitchFamily="18" charset="0"/>
            </a:endParaRPr>
          </a:p>
          <a:p>
            <a:pPr marL="609600" indent="-609600">
              <a:buSzPct val="95000"/>
              <a:buFont typeface="Wingdings" pitchFamily="2" charset="2"/>
              <a:buChar char="q"/>
            </a:pPr>
            <a:endParaRPr lang="el-GR" sz="2400" dirty="0">
              <a:latin typeface="Times New Roman" pitchFamily="18" charset="0"/>
            </a:endParaRPr>
          </a:p>
          <a:p>
            <a:pPr marL="609600" indent="-609600">
              <a:buSzPct val="95000"/>
              <a:buFont typeface="Wingdings" pitchFamily="2" charset="2"/>
              <a:buChar char="q"/>
            </a:pPr>
            <a:r>
              <a:rPr lang="el-GR" sz="2400" dirty="0">
                <a:latin typeface="Times New Roman" pitchFamily="18" charset="0"/>
              </a:rPr>
              <a:t>Άλλες μειώσεις αποθεμάτων:</a:t>
            </a:r>
          </a:p>
          <a:p>
            <a:pPr marL="609600" indent="-609600">
              <a:buSzPct val="95000"/>
              <a:buFont typeface="Wingdings" pitchFamily="2" charset="2"/>
              <a:buNone/>
            </a:pPr>
            <a:endParaRPr lang="el-GR" sz="2400" dirty="0">
              <a:latin typeface="Times New Roman" pitchFamily="18" charset="0"/>
            </a:endParaRPr>
          </a:p>
          <a:p>
            <a:pPr marL="609600" indent="-609600">
              <a:buSzPct val="95000"/>
              <a:buFont typeface="Wingdings" pitchFamily="2" charset="2"/>
              <a:buAutoNum type="arabicParenR"/>
            </a:pPr>
            <a:r>
              <a:rPr lang="el-GR" sz="2400" i="1" dirty="0">
                <a:latin typeface="Times New Roman" pitchFamily="18" charset="0"/>
              </a:rPr>
              <a:t>Πώληση αποθεμάτων</a:t>
            </a:r>
          </a:p>
          <a:p>
            <a:pPr marL="609600" indent="-609600">
              <a:buSzPct val="95000"/>
              <a:buFont typeface="Wingdings" pitchFamily="2" charset="2"/>
              <a:buNone/>
            </a:pPr>
            <a:r>
              <a:rPr lang="el-GR" sz="2400" i="1" dirty="0">
                <a:latin typeface="Times New Roman" pitchFamily="18" charset="0"/>
              </a:rPr>
              <a:t>         </a:t>
            </a:r>
            <a:r>
              <a:rPr lang="el-GR" sz="2400" dirty="0">
                <a:latin typeface="Times New Roman" pitchFamily="18" charset="0"/>
              </a:rPr>
              <a:t>Σε αυτή την περίπτωση </a:t>
            </a:r>
            <a:r>
              <a:rPr lang="el-GR" sz="2400" b="1" dirty="0">
                <a:latin typeface="Times New Roman" pitchFamily="18" charset="0"/>
              </a:rPr>
              <a:t>πιστώνονται</a:t>
            </a:r>
            <a:r>
              <a:rPr lang="el-GR" sz="2400" dirty="0">
                <a:latin typeface="Times New Roman" pitchFamily="18" charset="0"/>
              </a:rPr>
              <a:t> οι εξής λογαριασμοί:</a:t>
            </a:r>
          </a:p>
          <a:p>
            <a:pPr marL="609600" indent="-609600">
              <a:buSzPct val="95000"/>
              <a:buFont typeface="Wingdings" pitchFamily="2" charset="2"/>
              <a:buNone/>
            </a:pPr>
            <a:r>
              <a:rPr lang="el-GR" sz="2400" dirty="0">
                <a:latin typeface="Times New Roman" pitchFamily="18" charset="0"/>
              </a:rPr>
              <a:t>         70   Πωλήσεις εμπορευμάτων</a:t>
            </a:r>
          </a:p>
          <a:p>
            <a:pPr marL="609600" indent="-609600">
              <a:buSzPct val="95000"/>
              <a:buFont typeface="Wingdings" pitchFamily="2" charset="2"/>
              <a:buNone/>
            </a:pPr>
            <a:r>
              <a:rPr lang="el-GR" sz="2400" dirty="0">
                <a:latin typeface="Times New Roman" pitchFamily="18" charset="0"/>
              </a:rPr>
              <a:t>         71   Πωλήσεις προϊόντων ετοίμων και ημιτελών</a:t>
            </a:r>
          </a:p>
          <a:p>
            <a:pPr marL="609600" indent="-609600">
              <a:buSzPct val="95000"/>
              <a:buFont typeface="Wingdings" pitchFamily="2" charset="2"/>
              <a:buNone/>
            </a:pPr>
            <a:r>
              <a:rPr lang="el-GR" sz="2400" dirty="0">
                <a:latin typeface="Times New Roman" pitchFamily="18" charset="0"/>
              </a:rPr>
              <a:t>         72   Πωλήσεις λοιπών αποθεμάτων και άχρηστου υλικού</a:t>
            </a:r>
          </a:p>
          <a:p>
            <a:pPr marL="609600" indent="-609600">
              <a:buSzPct val="95000"/>
              <a:buFont typeface="Wingdings" pitchFamily="2" charset="2"/>
              <a:buNone/>
            </a:pPr>
            <a:r>
              <a:rPr lang="el-GR" sz="2400" dirty="0">
                <a:latin typeface="Times New Roman" pitchFamily="18" charset="0"/>
              </a:rPr>
              <a:t>         Στον τέλος της χρήσεως τα υπόλοιπα αυτών των λογαριασμών μεταφέρονται στον λογαριασμό 80 </a:t>
            </a:r>
            <a:r>
              <a:rPr lang="el-GR" sz="2400" dirty="0">
                <a:latin typeface="Times New Roman" pitchFamily="18" charset="0"/>
                <a:cs typeface="Times New Roman" pitchFamily="18" charset="0"/>
              </a:rPr>
              <a:t>‹‹</a:t>
            </a:r>
            <a:r>
              <a:rPr lang="el-GR" sz="2400" dirty="0">
                <a:latin typeface="Times New Roman" pitchFamily="18" charset="0"/>
              </a:rPr>
              <a:t>Γενική Εκμετάλλευση</a:t>
            </a:r>
            <a:r>
              <a:rPr lang="el-GR" sz="2400" dirty="0">
                <a:latin typeface="Times New Roman" pitchFamily="18" charset="0"/>
                <a:cs typeface="Times New Roman" pitchFamily="18" charset="0"/>
              </a:rPr>
              <a:t>››</a:t>
            </a:r>
            <a:r>
              <a:rPr lang="en-US" sz="2400" dirty="0">
                <a:latin typeface="Times New Roman" pitchFamily="18" charset="0"/>
              </a:rPr>
              <a:t>.</a:t>
            </a:r>
            <a:r>
              <a:rPr lang="el-GR" sz="2400" dirty="0">
                <a:latin typeface="Times New Roman" pitchFamily="18" charset="0"/>
              </a:rPr>
              <a:t> </a:t>
            </a:r>
          </a:p>
          <a:p>
            <a:pPr marL="609600" indent="-609600">
              <a:buSzPct val="95000"/>
              <a:buFont typeface="Wingdings" pitchFamily="2" charset="2"/>
              <a:buNone/>
            </a:pPr>
            <a:endParaRPr lang="el-GR" sz="2000" i="1"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7938">
                                            <p:txEl>
                                              <p:pRg st="0" end="0"/>
                                            </p:txEl>
                                          </p:spTgt>
                                        </p:tgtEl>
                                        <p:attrNameLst>
                                          <p:attrName>style.visibility</p:attrName>
                                        </p:attrNameLst>
                                      </p:cBhvr>
                                      <p:to>
                                        <p:strVal val="visible"/>
                                      </p:to>
                                    </p:set>
                                    <p:animEffect transition="in" filter="dissolve">
                                      <p:cBhvr>
                                        <p:cTn id="7" dur="2000"/>
                                        <p:tgtEl>
                                          <p:spTgt spid="167938">
                                            <p:txEl>
                                              <p:pRg st="0" end="0"/>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67938">
                                            <p:txEl>
                                              <p:pRg st="1" end="1"/>
                                            </p:txEl>
                                          </p:spTgt>
                                        </p:tgtEl>
                                        <p:attrNameLst>
                                          <p:attrName>style.visibility</p:attrName>
                                        </p:attrNameLst>
                                      </p:cBhvr>
                                      <p:to>
                                        <p:strVal val="visible"/>
                                      </p:to>
                                    </p:set>
                                    <p:anim calcmode="lin" valueType="num">
                                      <p:cBhvr additive="base">
                                        <p:cTn id="11" dur="2000" fill="hold"/>
                                        <p:tgtEl>
                                          <p:spTgt spid="167938">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79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7938">
                                            <p:txEl>
                                              <p:pRg st="3" end="3"/>
                                            </p:txEl>
                                          </p:spTgt>
                                        </p:tgtEl>
                                        <p:attrNameLst>
                                          <p:attrName>style.visibility</p:attrName>
                                        </p:attrNameLst>
                                      </p:cBhvr>
                                      <p:to>
                                        <p:strVal val="visible"/>
                                      </p:to>
                                    </p:set>
                                    <p:anim calcmode="lin" valueType="num">
                                      <p:cBhvr additive="base">
                                        <p:cTn id="17" dur="2000" fill="hold"/>
                                        <p:tgtEl>
                                          <p:spTgt spid="167938">
                                            <p:txEl>
                                              <p:pRg st="3" end="3"/>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67938">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3" fill="hold" nodeType="afterEffect">
                                  <p:stCondLst>
                                    <p:cond delay="0"/>
                                  </p:stCondLst>
                                  <p:childTnLst>
                                    <p:set>
                                      <p:cBhvr>
                                        <p:cTn id="21" dur="1" fill="hold">
                                          <p:stCondLst>
                                            <p:cond delay="0"/>
                                          </p:stCondLst>
                                        </p:cTn>
                                        <p:tgtEl>
                                          <p:spTgt spid="167938">
                                            <p:txEl>
                                              <p:pRg st="5" end="5"/>
                                            </p:txEl>
                                          </p:spTgt>
                                        </p:tgtEl>
                                        <p:attrNameLst>
                                          <p:attrName>style.visibility</p:attrName>
                                        </p:attrNameLst>
                                      </p:cBhvr>
                                      <p:to>
                                        <p:strVal val="visible"/>
                                      </p:to>
                                    </p:set>
                                    <p:anim calcmode="lin" valueType="num">
                                      <p:cBhvr additive="base">
                                        <p:cTn id="22" dur="2000" fill="hold"/>
                                        <p:tgtEl>
                                          <p:spTgt spid="167938">
                                            <p:txEl>
                                              <p:pRg st="5" end="5"/>
                                            </p:txEl>
                                          </p:spTgt>
                                        </p:tgtEl>
                                        <p:attrNameLst>
                                          <p:attrName>ppt_x</p:attrName>
                                        </p:attrNameLst>
                                      </p:cBhvr>
                                      <p:tavLst>
                                        <p:tav tm="0">
                                          <p:val>
                                            <p:strVal val="1+#ppt_w/2"/>
                                          </p:val>
                                        </p:tav>
                                        <p:tav tm="100000">
                                          <p:val>
                                            <p:strVal val="#ppt_x"/>
                                          </p:val>
                                        </p:tav>
                                      </p:tavLst>
                                    </p:anim>
                                    <p:anim calcmode="lin" valueType="num">
                                      <p:cBhvr additive="base">
                                        <p:cTn id="23" dur="2000" fill="hold"/>
                                        <p:tgtEl>
                                          <p:spTgt spid="167938">
                                            <p:txEl>
                                              <p:pRg st="5" end="5"/>
                                            </p:txEl>
                                          </p:spTgt>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0"/>
                                  </p:stCondLst>
                                  <p:childTnLst>
                                    <p:set>
                                      <p:cBhvr>
                                        <p:cTn id="26" dur="1" fill="hold">
                                          <p:stCondLst>
                                            <p:cond delay="0"/>
                                          </p:stCondLst>
                                        </p:cTn>
                                        <p:tgtEl>
                                          <p:spTgt spid="167938">
                                            <p:txEl>
                                              <p:pRg st="6" end="6"/>
                                            </p:txEl>
                                          </p:spTgt>
                                        </p:tgtEl>
                                        <p:attrNameLst>
                                          <p:attrName>style.visibility</p:attrName>
                                        </p:attrNameLst>
                                      </p:cBhvr>
                                      <p:to>
                                        <p:strVal val="visible"/>
                                      </p:to>
                                    </p:set>
                                    <p:anim calcmode="lin" valueType="num">
                                      <p:cBhvr additive="base">
                                        <p:cTn id="27" dur="2000" fill="hold"/>
                                        <p:tgtEl>
                                          <p:spTgt spid="167938">
                                            <p:txEl>
                                              <p:pRg st="6" end="6"/>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67938">
                                            <p:txEl>
                                              <p:pRg st="6" end="6"/>
                                            </p:txEl>
                                          </p:spTgt>
                                        </p:tgtEl>
                                        <p:attrNameLst>
                                          <p:attrName>ppt_y</p:attrName>
                                        </p:attrNameLst>
                                      </p:cBhvr>
                                      <p:tavLst>
                                        <p:tav tm="0">
                                          <p:val>
                                            <p:strVal val="1+#ppt_h/2"/>
                                          </p:val>
                                        </p:tav>
                                        <p:tav tm="100000">
                                          <p:val>
                                            <p:strVal val="#ppt_y"/>
                                          </p:val>
                                        </p:tav>
                                      </p:tavLst>
                                    </p:anim>
                                  </p:childTnLst>
                                </p:cTn>
                              </p:par>
                            </p:childTnLst>
                          </p:cTn>
                        </p:par>
                        <p:par>
                          <p:cTn id="29" fill="hold">
                            <p:stCondLst>
                              <p:cond delay="6000"/>
                            </p:stCondLst>
                            <p:childTnLst>
                              <p:par>
                                <p:cTn id="30" presetID="2" presetClass="entr" presetSubtype="4" fill="hold" nodeType="afterEffect">
                                  <p:stCondLst>
                                    <p:cond delay="0"/>
                                  </p:stCondLst>
                                  <p:childTnLst>
                                    <p:set>
                                      <p:cBhvr>
                                        <p:cTn id="31" dur="1" fill="hold">
                                          <p:stCondLst>
                                            <p:cond delay="0"/>
                                          </p:stCondLst>
                                        </p:cTn>
                                        <p:tgtEl>
                                          <p:spTgt spid="167938">
                                            <p:txEl>
                                              <p:pRg st="7" end="7"/>
                                            </p:txEl>
                                          </p:spTgt>
                                        </p:tgtEl>
                                        <p:attrNameLst>
                                          <p:attrName>style.visibility</p:attrName>
                                        </p:attrNameLst>
                                      </p:cBhvr>
                                      <p:to>
                                        <p:strVal val="visible"/>
                                      </p:to>
                                    </p:set>
                                    <p:anim calcmode="lin" valueType="num">
                                      <p:cBhvr additive="base">
                                        <p:cTn id="32" dur="2000" fill="hold"/>
                                        <p:tgtEl>
                                          <p:spTgt spid="167938">
                                            <p:txEl>
                                              <p:pRg st="7" end="7"/>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67938">
                                            <p:txEl>
                                              <p:pRg st="7" end="7"/>
                                            </p:txEl>
                                          </p:spTgt>
                                        </p:tgtEl>
                                        <p:attrNameLst>
                                          <p:attrName>ppt_y</p:attrName>
                                        </p:attrNameLst>
                                      </p:cBhvr>
                                      <p:tavLst>
                                        <p:tav tm="0">
                                          <p:val>
                                            <p:strVal val="1+#ppt_h/2"/>
                                          </p:val>
                                        </p:tav>
                                        <p:tav tm="100000">
                                          <p:val>
                                            <p:strVal val="#ppt_y"/>
                                          </p:val>
                                        </p:tav>
                                      </p:tavLst>
                                    </p:anim>
                                  </p:childTnLst>
                                </p:cTn>
                              </p:par>
                            </p:childTnLst>
                          </p:cTn>
                        </p:par>
                        <p:par>
                          <p:cTn id="34" fill="hold">
                            <p:stCondLst>
                              <p:cond delay="8000"/>
                            </p:stCondLst>
                            <p:childTnLst>
                              <p:par>
                                <p:cTn id="35" presetID="2" presetClass="entr" presetSubtype="4" fill="hold" nodeType="afterEffect">
                                  <p:stCondLst>
                                    <p:cond delay="0"/>
                                  </p:stCondLst>
                                  <p:childTnLst>
                                    <p:set>
                                      <p:cBhvr>
                                        <p:cTn id="36" dur="1" fill="hold">
                                          <p:stCondLst>
                                            <p:cond delay="0"/>
                                          </p:stCondLst>
                                        </p:cTn>
                                        <p:tgtEl>
                                          <p:spTgt spid="167938">
                                            <p:txEl>
                                              <p:pRg st="8" end="8"/>
                                            </p:txEl>
                                          </p:spTgt>
                                        </p:tgtEl>
                                        <p:attrNameLst>
                                          <p:attrName>style.visibility</p:attrName>
                                        </p:attrNameLst>
                                      </p:cBhvr>
                                      <p:to>
                                        <p:strVal val="visible"/>
                                      </p:to>
                                    </p:set>
                                    <p:anim calcmode="lin" valueType="num">
                                      <p:cBhvr additive="base">
                                        <p:cTn id="37" dur="2000" fill="hold"/>
                                        <p:tgtEl>
                                          <p:spTgt spid="167938">
                                            <p:txEl>
                                              <p:pRg st="8" end="8"/>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67938">
                                            <p:txEl>
                                              <p:pRg st="8" end="8"/>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0000"/>
                            </p:stCondLst>
                            <p:childTnLst>
                              <p:par>
                                <p:cTn id="40" presetID="2" presetClass="entr" presetSubtype="4" fill="hold" nodeType="afterEffect">
                                  <p:stCondLst>
                                    <p:cond delay="0"/>
                                  </p:stCondLst>
                                  <p:childTnLst>
                                    <p:set>
                                      <p:cBhvr>
                                        <p:cTn id="41" dur="1" fill="hold">
                                          <p:stCondLst>
                                            <p:cond delay="0"/>
                                          </p:stCondLst>
                                        </p:cTn>
                                        <p:tgtEl>
                                          <p:spTgt spid="167938">
                                            <p:txEl>
                                              <p:pRg st="9" end="9"/>
                                            </p:txEl>
                                          </p:spTgt>
                                        </p:tgtEl>
                                        <p:attrNameLst>
                                          <p:attrName>style.visibility</p:attrName>
                                        </p:attrNameLst>
                                      </p:cBhvr>
                                      <p:to>
                                        <p:strVal val="visible"/>
                                      </p:to>
                                    </p:set>
                                    <p:anim calcmode="lin" valueType="num">
                                      <p:cBhvr additive="base">
                                        <p:cTn id="42" dur="2000" fill="hold"/>
                                        <p:tgtEl>
                                          <p:spTgt spid="167938">
                                            <p:txEl>
                                              <p:pRg st="9" end="9"/>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167938">
                                            <p:txEl>
                                              <p:pRg st="9" end="9"/>
                                            </p:txEl>
                                          </p:spTgt>
                                        </p:tgtEl>
                                        <p:attrNameLst>
                                          <p:attrName>ppt_y</p:attrName>
                                        </p:attrNameLst>
                                      </p:cBhvr>
                                      <p:tavLst>
                                        <p:tav tm="0">
                                          <p:val>
                                            <p:strVal val="1+#ppt_h/2"/>
                                          </p:val>
                                        </p:tav>
                                        <p:tav tm="100000">
                                          <p:val>
                                            <p:strVal val="#ppt_y"/>
                                          </p:val>
                                        </p:tav>
                                      </p:tavLst>
                                    </p:anim>
                                  </p:childTnLst>
                                </p:cTn>
                              </p:par>
                            </p:childTnLst>
                          </p:cTn>
                        </p:par>
                        <p:par>
                          <p:cTn id="44" fill="hold">
                            <p:stCondLst>
                              <p:cond delay="12000"/>
                            </p:stCondLst>
                            <p:childTnLst>
                              <p:par>
                                <p:cTn id="45" presetID="2" presetClass="entr" presetSubtype="4" fill="hold" nodeType="afterEffect">
                                  <p:stCondLst>
                                    <p:cond delay="0"/>
                                  </p:stCondLst>
                                  <p:childTnLst>
                                    <p:set>
                                      <p:cBhvr>
                                        <p:cTn id="46" dur="1" fill="hold">
                                          <p:stCondLst>
                                            <p:cond delay="0"/>
                                          </p:stCondLst>
                                        </p:cTn>
                                        <p:tgtEl>
                                          <p:spTgt spid="167938">
                                            <p:txEl>
                                              <p:pRg st="10" end="10"/>
                                            </p:txEl>
                                          </p:spTgt>
                                        </p:tgtEl>
                                        <p:attrNameLst>
                                          <p:attrName>style.visibility</p:attrName>
                                        </p:attrNameLst>
                                      </p:cBhvr>
                                      <p:to>
                                        <p:strVal val="visible"/>
                                      </p:to>
                                    </p:set>
                                    <p:anim calcmode="lin" valueType="num">
                                      <p:cBhvr additive="base">
                                        <p:cTn id="47" dur="2000" fill="hold"/>
                                        <p:tgtEl>
                                          <p:spTgt spid="167938">
                                            <p:txEl>
                                              <p:pRg st="10" end="10"/>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16793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57200" y="476250"/>
            <a:ext cx="8229600" cy="6381750"/>
          </a:xfrm>
          <a:prstGeom prst="rect">
            <a:avLst/>
          </a:prstGeom>
          <a:noFill/>
          <a:ln w="9525">
            <a:noFill/>
            <a:miter lim="800000"/>
            <a:headEnd/>
            <a:tailEnd/>
          </a:ln>
          <a:effectLst/>
        </p:spPr>
        <p:txBody>
          <a:bodyPr/>
          <a:lstStyle/>
          <a:p>
            <a:pPr marL="609600" indent="-609600">
              <a:spcBef>
                <a:spcPct val="20000"/>
              </a:spcBef>
              <a:buSzPct val="95000"/>
              <a:buFont typeface="Wingdings" pitchFamily="2" charset="2"/>
              <a:buAutoNum type="arabicPeriod" startAt="2"/>
            </a:pPr>
            <a:r>
              <a:rPr lang="el-GR" sz="2400" i="1" dirty="0">
                <a:latin typeface="Times New Roman" pitchFamily="18" charset="0"/>
              </a:rPr>
              <a:t>Ανάλωση αποθεμάτων για την παραγωγή προϊόντων</a:t>
            </a:r>
          </a:p>
          <a:p>
            <a:pPr marL="609600" indent="-609600">
              <a:spcBef>
                <a:spcPct val="20000"/>
              </a:spcBef>
              <a:buSzPct val="95000"/>
              <a:buFont typeface="Wingdings" pitchFamily="2" charset="2"/>
              <a:buNone/>
            </a:pPr>
            <a:r>
              <a:rPr lang="el-GR" sz="2400" i="1" dirty="0">
                <a:latin typeface="Times New Roman" pitchFamily="18" charset="0"/>
              </a:rPr>
              <a:t>         </a:t>
            </a:r>
            <a:r>
              <a:rPr lang="el-GR" sz="2400" dirty="0">
                <a:latin typeface="Times New Roman" pitchFamily="18" charset="0"/>
              </a:rPr>
              <a:t>Αυτή η περίπτωση καταχωρείται στους λογαριασμούς της 9ης ομάδας του Ε.Γ.Λ.Σ. ( αναλυτική λογιστική)</a:t>
            </a:r>
            <a:r>
              <a:rPr lang="en-US" sz="2400" dirty="0">
                <a:latin typeface="Times New Roman" pitchFamily="18" charset="0"/>
              </a:rPr>
              <a:t>.</a:t>
            </a:r>
            <a:endParaRPr lang="el-GR" sz="2400" dirty="0">
              <a:latin typeface="Times New Roman" pitchFamily="18" charset="0"/>
            </a:endParaRPr>
          </a:p>
          <a:p>
            <a:pPr marL="609600" indent="-609600">
              <a:spcBef>
                <a:spcPct val="20000"/>
              </a:spcBef>
              <a:buSzPct val="95000"/>
              <a:buFont typeface="Wingdings" pitchFamily="2" charset="2"/>
              <a:buAutoNum type="arabicPeriod" startAt="3"/>
            </a:pPr>
            <a:r>
              <a:rPr lang="el-GR" sz="2400" i="1" dirty="0">
                <a:latin typeface="Times New Roman" pitchFamily="18" charset="0"/>
              </a:rPr>
              <a:t>Ελλείμματα</a:t>
            </a:r>
          </a:p>
          <a:p>
            <a:pPr marL="609600" indent="-609600">
              <a:spcBef>
                <a:spcPct val="20000"/>
              </a:spcBef>
              <a:buSzPct val="95000"/>
              <a:buFont typeface="Wingdings" pitchFamily="2" charset="2"/>
              <a:buNone/>
            </a:pPr>
            <a:r>
              <a:rPr lang="el-GR" sz="2400" i="1" dirty="0">
                <a:latin typeface="Times New Roman" pitchFamily="18" charset="0"/>
              </a:rPr>
              <a:t>          </a:t>
            </a:r>
            <a:r>
              <a:rPr lang="el-GR" sz="2400" dirty="0">
                <a:latin typeface="Times New Roman" pitchFamily="18" charset="0"/>
              </a:rPr>
              <a:t>Οι διαφορές απογραφής καταχωρούνται ποσοτικά και κατ’ αξία στους λογαριασμούς της 9ης ομάδας  του Ε.Γ.Λ.Σ. ( αναλυτική λογιστική )</a:t>
            </a:r>
            <a:r>
              <a:rPr lang="en-US" sz="2400" dirty="0">
                <a:latin typeface="Times New Roman" pitchFamily="18" charset="0"/>
              </a:rPr>
              <a:t>.</a:t>
            </a:r>
            <a:endParaRPr lang="el-GR" sz="2400" dirty="0">
              <a:latin typeface="Times New Roman" pitchFamily="18" charset="0"/>
            </a:endParaRPr>
          </a:p>
          <a:p>
            <a:pPr marL="609600" indent="-609600">
              <a:spcBef>
                <a:spcPct val="20000"/>
              </a:spcBef>
              <a:buSzPct val="95000"/>
              <a:buFont typeface="Wingdings" pitchFamily="2" charset="2"/>
              <a:buAutoNum type="arabicPeriod" startAt="4"/>
            </a:pPr>
            <a:r>
              <a:rPr lang="el-GR" sz="2400" i="1" dirty="0">
                <a:latin typeface="Times New Roman" pitchFamily="18" charset="0"/>
              </a:rPr>
              <a:t> Μειώσεις οριστικές οι οποίες καταχωρούνται στην πίστωση του λ/σμού 78 </a:t>
            </a:r>
            <a:r>
              <a:rPr lang="el-GR" sz="2400" i="1" dirty="0">
                <a:latin typeface="Times New Roman" pitchFamily="18" charset="0"/>
                <a:cs typeface="Times New Roman" pitchFamily="18" charset="0"/>
              </a:rPr>
              <a:t>‹‹</a:t>
            </a:r>
            <a:r>
              <a:rPr lang="el-GR" sz="2400" i="1" dirty="0">
                <a:latin typeface="Times New Roman" pitchFamily="18" charset="0"/>
              </a:rPr>
              <a:t> </a:t>
            </a:r>
            <a:r>
              <a:rPr lang="el-GR" sz="2400" i="1" dirty="0" smtClean="0">
                <a:latin typeface="Times New Roman" pitchFamily="18" charset="0"/>
              </a:rPr>
              <a:t>Ιδιοπαραγωγή </a:t>
            </a:r>
            <a:r>
              <a:rPr lang="el-GR" sz="2400" i="1" dirty="0">
                <a:latin typeface="Times New Roman" pitchFamily="18" charset="0"/>
              </a:rPr>
              <a:t>παγίων – Τεκμαρτά έσοδα </a:t>
            </a:r>
            <a:r>
              <a:rPr lang="el-GR" sz="2400" i="1" dirty="0">
                <a:latin typeface="Times New Roman" pitchFamily="18" charset="0"/>
                <a:cs typeface="Times New Roman" pitchFamily="18" charset="0"/>
              </a:rPr>
              <a:t>››</a:t>
            </a:r>
          </a:p>
          <a:p>
            <a:pPr marL="609600" indent="-609600">
              <a:spcBef>
                <a:spcPct val="20000"/>
              </a:spcBef>
              <a:buSzPct val="95000"/>
            </a:pPr>
            <a:r>
              <a:rPr lang="el-GR" sz="2400" i="1" dirty="0">
                <a:latin typeface="Times New Roman" pitchFamily="18" charset="0"/>
              </a:rPr>
              <a:t>         </a:t>
            </a:r>
            <a:r>
              <a:rPr lang="el-GR" sz="2400" dirty="0">
                <a:latin typeface="Times New Roman" pitchFamily="18" charset="0"/>
              </a:rPr>
              <a:t>Σε αυτή την περίπτωση έχουμε τις εξής λογιστικές καταχωρήσεις:</a:t>
            </a:r>
          </a:p>
          <a:p>
            <a:pPr marL="609600" indent="-609600">
              <a:spcBef>
                <a:spcPct val="20000"/>
              </a:spcBef>
              <a:buSzPct val="95000"/>
            </a:pPr>
            <a:r>
              <a:rPr lang="el-GR" sz="2000" i="1" dirty="0">
                <a:latin typeface="Times New Roman" pitchFamily="18" charset="0"/>
              </a:rPr>
              <a:t> </a:t>
            </a:r>
            <a:r>
              <a:rPr lang="el-GR" sz="2000" dirty="0">
                <a:latin typeface="Times New Roman" pitchFamily="18" charset="0"/>
              </a:rPr>
              <a:t> </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68962">
                                            <p:txEl>
                                              <p:pRg st="0" end="0"/>
                                            </p:txEl>
                                          </p:spTgt>
                                        </p:tgtEl>
                                        <p:attrNameLst>
                                          <p:attrName>style.visibility</p:attrName>
                                        </p:attrNameLst>
                                      </p:cBhvr>
                                      <p:to>
                                        <p:strVal val="visible"/>
                                      </p:to>
                                    </p:set>
                                    <p:anim calcmode="lin" valueType="num">
                                      <p:cBhvr additive="base">
                                        <p:cTn id="7" dur="2000" fill="hold"/>
                                        <p:tgtEl>
                                          <p:spTgt spid="168962">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68962">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1000"/>
                                  </p:stCondLst>
                                  <p:childTnLst>
                                    <p:set>
                                      <p:cBhvr>
                                        <p:cTn id="11" dur="1" fill="hold">
                                          <p:stCondLst>
                                            <p:cond delay="0"/>
                                          </p:stCondLst>
                                        </p:cTn>
                                        <p:tgtEl>
                                          <p:spTgt spid="168962">
                                            <p:txEl>
                                              <p:pRg st="1" end="1"/>
                                            </p:txEl>
                                          </p:spTgt>
                                        </p:tgtEl>
                                        <p:attrNameLst>
                                          <p:attrName>style.visibility</p:attrName>
                                        </p:attrNameLst>
                                      </p:cBhvr>
                                      <p:to>
                                        <p:strVal val="visible"/>
                                      </p:to>
                                    </p:set>
                                    <p:anim calcmode="lin" valueType="num">
                                      <p:cBhvr additive="base">
                                        <p:cTn id="12" dur="2000" fill="hold"/>
                                        <p:tgtEl>
                                          <p:spTgt spid="168962">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6896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2" presetClass="entr" presetSubtype="3" fill="hold" nodeType="afterEffect">
                                  <p:stCondLst>
                                    <p:cond delay="3000"/>
                                  </p:stCondLst>
                                  <p:childTnLst>
                                    <p:set>
                                      <p:cBhvr>
                                        <p:cTn id="16" dur="1" fill="hold">
                                          <p:stCondLst>
                                            <p:cond delay="0"/>
                                          </p:stCondLst>
                                        </p:cTn>
                                        <p:tgtEl>
                                          <p:spTgt spid="168962">
                                            <p:txEl>
                                              <p:pRg st="2" end="2"/>
                                            </p:txEl>
                                          </p:spTgt>
                                        </p:tgtEl>
                                        <p:attrNameLst>
                                          <p:attrName>style.visibility</p:attrName>
                                        </p:attrNameLst>
                                      </p:cBhvr>
                                      <p:to>
                                        <p:strVal val="visible"/>
                                      </p:to>
                                    </p:set>
                                    <p:anim calcmode="lin" valueType="num">
                                      <p:cBhvr additive="base">
                                        <p:cTn id="17" dur="2000" fill="hold"/>
                                        <p:tgtEl>
                                          <p:spTgt spid="168962">
                                            <p:txEl>
                                              <p:pRg st="2" end="2"/>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68962">
                                            <p:txEl>
                                              <p:pRg st="2" end="2"/>
                                            </p:txEl>
                                          </p:spTgt>
                                        </p:tgtEl>
                                        <p:attrNameLst>
                                          <p:attrName>ppt_y</p:attrName>
                                        </p:attrNameLst>
                                      </p:cBhvr>
                                      <p:tavLst>
                                        <p:tav tm="0">
                                          <p:val>
                                            <p:strVal val="0-#ppt_h/2"/>
                                          </p:val>
                                        </p:tav>
                                        <p:tav tm="100000">
                                          <p:val>
                                            <p:strVal val="#ppt_y"/>
                                          </p:val>
                                        </p:tav>
                                      </p:tavLst>
                                    </p:anim>
                                  </p:childTnLst>
                                </p:cTn>
                              </p:par>
                            </p:childTnLst>
                          </p:cTn>
                        </p:par>
                        <p:par>
                          <p:cTn id="19" fill="hold">
                            <p:stCondLst>
                              <p:cond delay="10000"/>
                            </p:stCondLst>
                            <p:childTnLst>
                              <p:par>
                                <p:cTn id="20" presetID="2" presetClass="entr" presetSubtype="4" fill="hold" nodeType="afterEffect">
                                  <p:stCondLst>
                                    <p:cond delay="0"/>
                                  </p:stCondLst>
                                  <p:childTnLst>
                                    <p:set>
                                      <p:cBhvr>
                                        <p:cTn id="21" dur="1" fill="hold">
                                          <p:stCondLst>
                                            <p:cond delay="0"/>
                                          </p:stCondLst>
                                        </p:cTn>
                                        <p:tgtEl>
                                          <p:spTgt spid="168962">
                                            <p:txEl>
                                              <p:pRg st="3" end="3"/>
                                            </p:txEl>
                                          </p:spTgt>
                                        </p:tgtEl>
                                        <p:attrNameLst>
                                          <p:attrName>style.visibility</p:attrName>
                                        </p:attrNameLst>
                                      </p:cBhvr>
                                      <p:to>
                                        <p:strVal val="visible"/>
                                      </p:to>
                                    </p:set>
                                    <p:anim calcmode="lin" valueType="num">
                                      <p:cBhvr additive="base">
                                        <p:cTn id="22" dur="2000" fill="hold"/>
                                        <p:tgtEl>
                                          <p:spTgt spid="168962">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68962">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3" fill="hold" nodeType="afterEffect">
                                  <p:stCondLst>
                                    <p:cond delay="1500"/>
                                  </p:stCondLst>
                                  <p:childTnLst>
                                    <p:set>
                                      <p:cBhvr>
                                        <p:cTn id="26" dur="1" fill="hold">
                                          <p:stCondLst>
                                            <p:cond delay="0"/>
                                          </p:stCondLst>
                                        </p:cTn>
                                        <p:tgtEl>
                                          <p:spTgt spid="168962">
                                            <p:txEl>
                                              <p:pRg st="4" end="4"/>
                                            </p:txEl>
                                          </p:spTgt>
                                        </p:tgtEl>
                                        <p:attrNameLst>
                                          <p:attrName>style.visibility</p:attrName>
                                        </p:attrNameLst>
                                      </p:cBhvr>
                                      <p:to>
                                        <p:strVal val="visible"/>
                                      </p:to>
                                    </p:set>
                                    <p:anim calcmode="lin" valueType="num">
                                      <p:cBhvr additive="base">
                                        <p:cTn id="27" dur="2000" fill="hold"/>
                                        <p:tgtEl>
                                          <p:spTgt spid="168962">
                                            <p:txEl>
                                              <p:pRg st="4" end="4"/>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168962">
                                            <p:txEl>
                                              <p:pRg st="4" end="4"/>
                                            </p:txEl>
                                          </p:spTgt>
                                        </p:tgtEl>
                                        <p:attrNameLst>
                                          <p:attrName>ppt_y</p:attrName>
                                        </p:attrNameLst>
                                      </p:cBhvr>
                                      <p:tavLst>
                                        <p:tav tm="0">
                                          <p:val>
                                            <p:strVal val="0-#ppt_h/2"/>
                                          </p:val>
                                        </p:tav>
                                        <p:tav tm="100000">
                                          <p:val>
                                            <p:strVal val="#ppt_y"/>
                                          </p:val>
                                        </p:tav>
                                      </p:tavLst>
                                    </p:anim>
                                  </p:childTnLst>
                                </p:cTn>
                              </p:par>
                            </p:childTnLst>
                          </p:cTn>
                        </p:par>
                        <p:par>
                          <p:cTn id="29" fill="hold">
                            <p:stCondLst>
                              <p:cond delay="15500"/>
                            </p:stCondLst>
                            <p:childTnLst>
                              <p:par>
                                <p:cTn id="30" presetID="2" presetClass="entr" presetSubtype="4" fill="hold" nodeType="afterEffect">
                                  <p:stCondLst>
                                    <p:cond delay="0"/>
                                  </p:stCondLst>
                                  <p:childTnLst>
                                    <p:set>
                                      <p:cBhvr>
                                        <p:cTn id="31" dur="1" fill="hold">
                                          <p:stCondLst>
                                            <p:cond delay="0"/>
                                          </p:stCondLst>
                                        </p:cTn>
                                        <p:tgtEl>
                                          <p:spTgt spid="168962">
                                            <p:txEl>
                                              <p:pRg st="5" end="5"/>
                                            </p:txEl>
                                          </p:spTgt>
                                        </p:tgtEl>
                                        <p:attrNameLst>
                                          <p:attrName>style.visibility</p:attrName>
                                        </p:attrNameLst>
                                      </p:cBhvr>
                                      <p:to>
                                        <p:strVal val="visible"/>
                                      </p:to>
                                    </p:set>
                                    <p:anim calcmode="lin" valueType="num">
                                      <p:cBhvr additive="base">
                                        <p:cTn id="32" dur="2000" fill="hold"/>
                                        <p:tgtEl>
                                          <p:spTgt spid="168962">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6896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86" name="Group 2"/>
          <p:cNvGraphicFramePr>
            <a:graphicFrameLocks noGrp="1"/>
          </p:cNvGraphicFramePr>
          <p:nvPr>
            <p:ph/>
          </p:nvPr>
        </p:nvGraphicFramePr>
        <p:xfrm>
          <a:off x="457200" y="277813"/>
          <a:ext cx="8229600" cy="5891530"/>
        </p:xfrm>
        <a:graphic>
          <a:graphicData uri="http://schemas.openxmlformats.org/drawingml/2006/table">
            <a:tbl>
              <a:tblPr/>
              <a:tblGrid>
                <a:gridCol w="2520950"/>
                <a:gridCol w="2663825"/>
                <a:gridCol w="3044825"/>
              </a:tblGrid>
              <a:tr h="679450">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Λογιστικό γεγονός</a:t>
                      </a:r>
                    </a:p>
                  </a:txBody>
                  <a:tcPr horzOverflow="overflow">
                    <a:lnL w="28575" cap="flat" cmpd="sng" algn="ctr">
                      <a:solidFill>
                        <a:srgbClr val="00FF00"/>
                      </a:solidFill>
                      <a:prstDash val="solid"/>
                      <a:round/>
                      <a:headEnd type="none" w="med" len="med"/>
                      <a:tailEnd type="none" w="med" len="med"/>
                    </a:lnL>
                    <a:lnR w="28575" cap="flat" cmpd="sng" algn="ctr">
                      <a:solidFill>
                        <a:srgbClr val="00FF00"/>
                      </a:solidFill>
                      <a:prstDash val="solid"/>
                      <a:round/>
                      <a:headEnd type="none" w="med" len="med"/>
                      <a:tailEnd type="none" w="med" len="med"/>
                    </a:lnR>
                    <a:lnT w="28575" cap="flat" cmpd="sng" algn="ctr">
                      <a:solidFill>
                        <a:srgbClr val="00FF00"/>
                      </a:solidFill>
                      <a:prstDash val="solid"/>
                      <a:round/>
                      <a:headEnd type="none" w="med" len="med"/>
                      <a:tailEnd type="none" w="med" len="med"/>
                    </a:lnT>
                    <a:lnB w="28575" cap="flat" cmpd="sng" algn="ctr">
                      <a:solidFill>
                        <a:srgbClr val="00FF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Λογαριασμός Χρεούμενος</a:t>
                      </a:r>
                    </a:p>
                  </a:txBody>
                  <a:tcPr horzOverflow="overflow">
                    <a:lnL w="28575" cap="flat" cmpd="sng" algn="ctr">
                      <a:solidFill>
                        <a:srgbClr val="00FF00"/>
                      </a:solidFill>
                      <a:prstDash val="solid"/>
                      <a:round/>
                      <a:headEnd type="none" w="med" len="med"/>
                      <a:tailEnd type="none" w="med" len="med"/>
                    </a:lnL>
                    <a:lnR w="28575" cap="flat" cmpd="sng" algn="ctr">
                      <a:solidFill>
                        <a:srgbClr val="00FF00"/>
                      </a:solidFill>
                      <a:prstDash val="solid"/>
                      <a:round/>
                      <a:headEnd type="none" w="med" len="med"/>
                      <a:tailEnd type="none" w="med" len="med"/>
                    </a:lnR>
                    <a:lnT w="28575" cap="flat" cmpd="sng" algn="ctr">
                      <a:solidFill>
                        <a:srgbClr val="00FF00"/>
                      </a:solidFill>
                      <a:prstDash val="solid"/>
                      <a:round/>
                      <a:headEnd type="none" w="med" len="med"/>
                      <a:tailEnd type="none" w="med" len="med"/>
                    </a:lnT>
                    <a:lnB w="28575"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Λογαριασμός Πιστούμενος</a:t>
                      </a:r>
                    </a:p>
                  </a:txBody>
                  <a:tcPr horzOverflow="overflow">
                    <a:lnL w="28575" cap="flat" cmpd="sng" algn="ctr">
                      <a:solidFill>
                        <a:srgbClr val="00FF00"/>
                      </a:solidFill>
                      <a:prstDash val="solid"/>
                      <a:round/>
                      <a:headEnd type="none" w="med" len="med"/>
                      <a:tailEnd type="none" w="med" len="med"/>
                    </a:lnL>
                    <a:lnR w="28575" cap="flat" cmpd="sng" algn="ctr">
                      <a:solidFill>
                        <a:srgbClr val="00FF00"/>
                      </a:solidFill>
                      <a:prstDash val="solid"/>
                      <a:round/>
                      <a:headEnd type="none" w="med" len="med"/>
                      <a:tailEnd type="none" w="med" len="med"/>
                    </a:lnR>
                    <a:lnT w="28575" cap="flat" cmpd="sng" algn="ctr">
                      <a:solidFill>
                        <a:srgbClr val="00FF00"/>
                      </a:solidFill>
                      <a:prstDash val="solid"/>
                      <a:round/>
                      <a:headEnd type="none" w="med" len="med"/>
                      <a:tailEnd type="none" w="med" len="med"/>
                    </a:lnT>
                    <a:lnB w="28575" cap="flat" cmpd="sng" algn="ctr">
                      <a:solidFill>
                        <a:srgbClr val="00FF00"/>
                      </a:solidFill>
                      <a:prstDash val="solid"/>
                      <a:round/>
                      <a:headEnd type="none" w="med" len="med"/>
                      <a:tailEnd type="none" w="med" len="med"/>
                    </a:lnB>
                    <a:lnTlToBr>
                      <a:noFill/>
                    </a:lnTlToBr>
                    <a:lnBlToTr>
                      <a:noFill/>
                    </a:lnBlToTr>
                    <a:noFill/>
                  </a:tcPr>
                </a:tc>
              </a:tr>
              <a:tr h="346075">
                <a:tc vMerge="1">
                  <a:txBody>
                    <a:bodyPr/>
                    <a:lstStyle/>
                    <a:p>
                      <a:endParaRPr lang="el-GR"/>
                    </a:p>
                  </a:txBody>
                  <a:tcPr/>
                </a:tc>
                <a:tc v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Κωδικός       Λογαριασμός </a:t>
                      </a:r>
                    </a:p>
                  </a:txBody>
                  <a:tcPr horzOverflow="overflow">
                    <a:lnL w="28575" cap="flat" cmpd="sng" algn="ctr">
                      <a:solidFill>
                        <a:srgbClr val="00FF00"/>
                      </a:solidFill>
                      <a:prstDash val="solid"/>
                      <a:round/>
                      <a:headEnd type="none" w="med" len="med"/>
                      <a:tailEnd type="none" w="med" len="med"/>
                    </a:lnL>
                    <a:lnR w="28575" cap="flat" cmpd="sng" algn="ctr">
                      <a:solidFill>
                        <a:srgbClr val="00FF00"/>
                      </a:solidFill>
                      <a:prstDash val="solid"/>
                      <a:round/>
                      <a:headEnd type="none" w="med" len="med"/>
                      <a:tailEnd type="none" w="med" len="med"/>
                    </a:lnR>
                    <a:lnT w="28575" cap="flat" cmpd="sng" algn="ctr">
                      <a:solidFill>
                        <a:srgbClr val="00FF00"/>
                      </a:solidFill>
                      <a:prstDash val="solid"/>
                      <a:round/>
                      <a:headEnd type="none" w="med" len="med"/>
                      <a:tailEnd type="none" w="med" len="med"/>
                    </a:lnT>
                    <a:lnB w="28575" cap="flat" cmpd="sng" algn="ctr">
                      <a:solidFill>
                        <a:srgbClr val="00FF00"/>
                      </a:solidFill>
                      <a:prstDash val="solid"/>
                      <a:round/>
                      <a:headEnd type="none" w="med" len="med"/>
                      <a:tailEnd type="none" w="med" len="med"/>
                    </a:lnB>
                    <a:lnTlToBr>
                      <a:noFill/>
                    </a:lnTlToBr>
                    <a:lnBlToTr>
                      <a:noFill/>
                    </a:lnBlToTr>
                    <a:noFill/>
                  </a:tcPr>
                </a:tc>
              </a:tr>
              <a:tr h="755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Εισφορά αποθεμάτων</a:t>
                      </a:r>
                    </a:p>
                  </a:txBody>
                  <a:tcPr horzOverflow="overflow">
                    <a:lnL w="28575" cap="flat" cmpd="sng" algn="ctr">
                      <a:solidFill>
                        <a:srgbClr val="00FF00"/>
                      </a:solidFill>
                      <a:prstDash val="solid"/>
                      <a:round/>
                      <a:headEnd type="none" w="med" len="med"/>
                      <a:tailEnd type="none" w="med" len="med"/>
                    </a:lnL>
                    <a:lnR w="28575" cap="flat" cmpd="sng" algn="ctr">
                      <a:solidFill>
                        <a:srgbClr val="00FF00"/>
                      </a:solidFill>
                      <a:prstDash val="solid"/>
                      <a:round/>
                      <a:headEnd type="none" w="med" len="med"/>
                      <a:tailEnd type="none" w="med" len="med"/>
                    </a:lnR>
                    <a:lnT w="28575" cap="flat" cmpd="sng" algn="ctr">
                      <a:solidFill>
                        <a:srgbClr val="00FF00"/>
                      </a:solidFill>
                      <a:prstDash val="solid"/>
                      <a:round/>
                      <a:headEnd type="none" w="med" len="med"/>
                      <a:tailEnd type="none" w="med" len="med"/>
                    </a:lnT>
                    <a:lnB w="28575" cap="flat" cmpd="sng" algn="ctr">
                      <a:solidFill>
                        <a:srgbClr val="00FF00"/>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18  Συμμετοχές</a:t>
                      </a:r>
                    </a:p>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34  Χρεόγραφα</a:t>
                      </a:r>
                    </a:p>
                  </a:txBody>
                  <a:tcPr horzOverflow="overflow">
                    <a:lnL w="28575" cap="flat" cmpd="sng" algn="ctr">
                      <a:solidFill>
                        <a:srgbClr val="00FF00"/>
                      </a:solidFill>
                      <a:prstDash val="solid"/>
                      <a:round/>
                      <a:headEnd type="none" w="med" len="med"/>
                      <a:tailEnd type="none" w="med" len="med"/>
                    </a:lnL>
                    <a:lnR w="28575" cap="flat" cmpd="sng" algn="ctr">
                      <a:solidFill>
                        <a:srgbClr val="00FF00"/>
                      </a:solidFill>
                      <a:prstDash val="solid"/>
                      <a:round/>
                      <a:headEnd type="none" w="med" len="med"/>
                      <a:tailEnd type="none" w="med" len="med"/>
                    </a:lnR>
                    <a:lnT w="28575" cap="flat" cmpd="sng" algn="ctr">
                      <a:solidFill>
                        <a:srgbClr val="00FF00"/>
                      </a:solidFill>
                      <a:prstDash val="solid"/>
                      <a:round/>
                      <a:headEnd type="none" w="med" len="med"/>
                      <a:tailEnd type="none" w="med" len="med"/>
                    </a:lnT>
                    <a:lnB w="28575" cap="flat" cmpd="sng" algn="ctr">
                      <a:solidFill>
                        <a:srgbClr val="00FF00"/>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78   Ιδιοπαραγωγή παγίων – Τεκμαρτά έσοδα</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Times New Roman" pitchFamily="18" charset="0"/>
                        </a:rPr>
                        <a:t>Αυτός ο λογαριασμός μεταφέρεται στο τέλος της χρήσεως, στο</a:t>
                      </a:r>
                      <a:r>
                        <a:rPr kumimoji="0" lang="el-GR" sz="2000" b="0" i="0" u="none" strike="noStrike" cap="none" normalizeH="0" baseline="0" dirty="0" smtClean="0">
                          <a:ln>
                            <a:noFill/>
                          </a:ln>
                          <a:solidFill>
                            <a:schemeClr val="tx1"/>
                          </a:solidFill>
                          <a:effectLst/>
                          <a:latin typeface="Times New Roman" pitchFamily="18" charset="0"/>
                        </a:rPr>
                        <a:t> </a:t>
                      </a:r>
                      <a:r>
                        <a:rPr kumimoji="0" lang="el-GR" sz="1800" b="0" i="0" u="none" strike="noStrike" cap="none" normalizeH="0" baseline="0" dirty="0" smtClean="0">
                          <a:ln>
                            <a:noFill/>
                          </a:ln>
                          <a:solidFill>
                            <a:schemeClr val="tx1"/>
                          </a:solidFill>
                          <a:effectLst/>
                          <a:latin typeface="Times New Roman" pitchFamily="18" charset="0"/>
                        </a:rPr>
                        <a:t>λογ. 80 </a:t>
                      </a: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l-GR" sz="1800" b="0" i="0" u="none" strike="noStrike" cap="none" normalizeH="0" baseline="0" dirty="0" smtClean="0">
                          <a:ln>
                            <a:noFill/>
                          </a:ln>
                          <a:solidFill>
                            <a:schemeClr val="tx1"/>
                          </a:solidFill>
                          <a:effectLst/>
                          <a:latin typeface="Times New Roman" pitchFamily="18" charset="0"/>
                        </a:rPr>
                        <a:t>Γενική Εκμετάλλευση</a:t>
                      </a: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l-GR" sz="1800" b="0" i="0" u="none" strike="noStrike" cap="none" normalizeH="0" baseline="0" dirty="0" smtClean="0">
                          <a:ln>
                            <a:noFill/>
                          </a:ln>
                          <a:solidFill>
                            <a:schemeClr val="tx1"/>
                          </a:solidFill>
                          <a:effectLst/>
                          <a:latin typeface="Times New Roman" pitchFamily="18" charset="0"/>
                        </a:rPr>
                        <a:t> και εμφανίζεται εκεί αρνητικά στη χρέωση.</a:t>
                      </a:r>
                      <a:endParaRPr kumimoji="0" lang="el-GR" sz="20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rgbClr val="00FF00"/>
                      </a:solidFill>
                      <a:prstDash val="solid"/>
                      <a:round/>
                      <a:headEnd type="none" w="med" len="med"/>
                      <a:tailEnd type="none" w="med" len="med"/>
                    </a:lnL>
                    <a:lnR w="28575" cap="flat" cmpd="sng" algn="ctr">
                      <a:solidFill>
                        <a:srgbClr val="00FF00"/>
                      </a:solidFill>
                      <a:prstDash val="solid"/>
                      <a:round/>
                      <a:headEnd type="none" w="med" len="med"/>
                      <a:tailEnd type="none" w="med" len="med"/>
                    </a:lnR>
                    <a:lnT w="28575" cap="flat" cmpd="sng" algn="ctr">
                      <a:solidFill>
                        <a:srgbClr val="00FF00"/>
                      </a:solidFill>
                      <a:prstDash val="solid"/>
                      <a:round/>
                      <a:headEnd type="none" w="med" len="med"/>
                      <a:tailEnd type="none" w="med" len="med"/>
                    </a:lnT>
                    <a:lnB w="28575" cap="flat" cmpd="sng" algn="ctr">
                      <a:solidFill>
                        <a:srgbClr val="00FF00"/>
                      </a:solidFill>
                      <a:prstDash val="solid"/>
                      <a:round/>
                      <a:headEnd type="none" w="med" len="med"/>
                      <a:tailEnd type="none" w="med" len="med"/>
                    </a:lnB>
                    <a:lnTlToBr>
                      <a:noFill/>
                    </a:lnTlToBr>
                    <a:lnBlToTr>
                      <a:noFill/>
                    </a:lnBlToTr>
                    <a:noFill/>
                  </a:tcPr>
                </a:tc>
              </a:tr>
              <a:tr h="152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Δωρεά αποθεμάτων: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Α) στο προσωπικό</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Β) στους πελάτες και             τρίτους</a:t>
                      </a:r>
                    </a:p>
                  </a:txBody>
                  <a:tcPr horzOverflow="overflow">
                    <a:lnL w="28575" cap="flat" cmpd="sng" algn="ctr">
                      <a:solidFill>
                        <a:srgbClr val="00FF00"/>
                      </a:solidFill>
                      <a:prstDash val="solid"/>
                      <a:round/>
                      <a:headEnd type="none" w="med" len="med"/>
                      <a:tailEnd type="none" w="med" len="med"/>
                    </a:lnL>
                    <a:lnR w="28575" cap="flat" cmpd="sng" algn="ctr">
                      <a:solidFill>
                        <a:srgbClr val="00FF00"/>
                      </a:solidFill>
                      <a:prstDash val="solid"/>
                      <a:round/>
                      <a:headEnd type="none" w="med" len="med"/>
                      <a:tailEnd type="none" w="med" len="med"/>
                    </a:lnR>
                    <a:lnT w="28575" cap="flat" cmpd="sng" algn="ctr">
                      <a:solidFill>
                        <a:srgbClr val="00FF00"/>
                      </a:solidFill>
                      <a:prstDash val="solid"/>
                      <a:round/>
                      <a:headEnd type="none" w="med" len="med"/>
                      <a:tailEnd type="none" w="med" len="med"/>
                    </a:lnT>
                    <a:lnB w="28575"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60  Αμοιβές και έξοδα προσωπικού</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64  Διάφορα έξοδα</a:t>
                      </a:r>
                    </a:p>
                  </a:txBody>
                  <a:tcPr horzOverflow="overflow">
                    <a:lnL w="28575" cap="flat" cmpd="sng" algn="ctr">
                      <a:solidFill>
                        <a:srgbClr val="00FF00"/>
                      </a:solidFill>
                      <a:prstDash val="solid"/>
                      <a:round/>
                      <a:headEnd type="none" w="med" len="med"/>
                      <a:tailEnd type="none" w="med" len="med"/>
                    </a:lnL>
                    <a:lnR w="28575" cap="flat" cmpd="sng" algn="ctr">
                      <a:solidFill>
                        <a:srgbClr val="00FF00"/>
                      </a:solidFill>
                      <a:prstDash val="solid"/>
                      <a:round/>
                      <a:headEnd type="none" w="med" len="med"/>
                      <a:tailEnd type="none" w="med" len="med"/>
                    </a:lnR>
                    <a:lnT w="28575" cap="flat" cmpd="sng" algn="ctr">
                      <a:solidFill>
                        <a:srgbClr val="00FF00"/>
                      </a:solidFill>
                      <a:prstDash val="solid"/>
                      <a:round/>
                      <a:headEnd type="none" w="med" len="med"/>
                      <a:tailEnd type="none" w="med" len="med"/>
                    </a:lnT>
                    <a:lnB w="28575" cap="flat" cmpd="sng" algn="ctr">
                      <a:solidFill>
                        <a:srgbClr val="00FF00"/>
                      </a:solidFill>
                      <a:prstDash val="solid"/>
                      <a:round/>
                      <a:headEnd type="none" w="med" len="med"/>
                      <a:tailEnd type="none" w="med" len="med"/>
                    </a:lnB>
                    <a:lnTlToBr>
                      <a:noFill/>
                    </a:lnTlToBr>
                    <a:lnBlToTr>
                      <a:noFill/>
                    </a:lnBlToTr>
                    <a:noFill/>
                  </a:tcPr>
                </a:tc>
                <a:tc vMerge="1">
                  <a:txBody>
                    <a:bodyPr/>
                    <a:lstStyle/>
                    <a:p>
                      <a:endParaRPr lang="el-GR"/>
                    </a:p>
                  </a:txBody>
                  <a:tcPr/>
                </a:tc>
              </a:tr>
              <a:tr h="755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Ιδιοπαραγωγή παγίων</a:t>
                      </a:r>
                    </a:p>
                  </a:txBody>
                  <a:tcPr horzOverflow="overflow">
                    <a:lnL w="28575" cap="flat" cmpd="sng" algn="ctr">
                      <a:solidFill>
                        <a:srgbClr val="00FF00"/>
                      </a:solidFill>
                      <a:prstDash val="solid"/>
                      <a:round/>
                      <a:headEnd type="none" w="med" len="med"/>
                      <a:tailEnd type="none" w="med" len="med"/>
                    </a:lnL>
                    <a:lnR w="28575" cap="flat" cmpd="sng" algn="ctr">
                      <a:solidFill>
                        <a:srgbClr val="00FF00"/>
                      </a:solidFill>
                      <a:prstDash val="solid"/>
                      <a:round/>
                      <a:headEnd type="none" w="med" len="med"/>
                      <a:tailEnd type="none" w="med" len="med"/>
                    </a:lnR>
                    <a:lnT w="28575" cap="flat" cmpd="sng" algn="ctr">
                      <a:solidFill>
                        <a:srgbClr val="00FF00"/>
                      </a:solidFill>
                      <a:prstDash val="solid"/>
                      <a:round/>
                      <a:headEnd type="none" w="med" len="med"/>
                      <a:tailEnd type="none" w="med" len="med"/>
                    </a:lnT>
                    <a:lnB w="28575"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11  Κτίρια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12  Μηχανήματα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13  Μετ. Μέσα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14  Έπιπλα</a:t>
                      </a:r>
                    </a:p>
                  </a:txBody>
                  <a:tcPr horzOverflow="overflow">
                    <a:lnL w="28575" cap="flat" cmpd="sng" algn="ctr">
                      <a:solidFill>
                        <a:srgbClr val="00FF00"/>
                      </a:solidFill>
                      <a:prstDash val="solid"/>
                      <a:round/>
                      <a:headEnd type="none" w="med" len="med"/>
                      <a:tailEnd type="none" w="med" len="med"/>
                    </a:lnL>
                    <a:lnR w="28575" cap="flat" cmpd="sng" algn="ctr">
                      <a:solidFill>
                        <a:srgbClr val="00FF00"/>
                      </a:solidFill>
                      <a:prstDash val="solid"/>
                      <a:round/>
                      <a:headEnd type="none" w="med" len="med"/>
                      <a:tailEnd type="none" w="med" len="med"/>
                    </a:lnR>
                    <a:lnT w="28575" cap="flat" cmpd="sng" algn="ctr">
                      <a:solidFill>
                        <a:srgbClr val="00FF00"/>
                      </a:solidFill>
                      <a:prstDash val="solid"/>
                      <a:round/>
                      <a:headEnd type="none" w="med" len="med"/>
                      <a:tailEnd type="none" w="med" len="med"/>
                    </a:lnT>
                    <a:lnB w="28575" cap="flat" cmpd="sng" algn="ctr">
                      <a:solidFill>
                        <a:srgbClr val="00FF00"/>
                      </a:solidFill>
                      <a:prstDash val="solid"/>
                      <a:round/>
                      <a:headEnd type="none" w="med" len="med"/>
                      <a:tailEnd type="none" w="med" len="med"/>
                    </a:lnB>
                    <a:lnTlToBr>
                      <a:noFill/>
                    </a:lnTlToBr>
                    <a:lnBlToTr>
                      <a:noFill/>
                    </a:lnBlToTr>
                    <a:noFill/>
                  </a:tcPr>
                </a:tc>
                <a:tc vMerge="1">
                  <a:txBody>
                    <a:bodyPr/>
                    <a:lstStyle/>
                    <a:p>
                      <a:endParaRPr lang="el-GR"/>
                    </a:p>
                  </a:txBody>
                  <a:tcPr/>
                </a:tc>
              </a:tr>
              <a:tr h="347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Καταστροφές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αποθεμάτων</a:t>
                      </a:r>
                    </a:p>
                  </a:txBody>
                  <a:tcPr horzOverflow="overflow">
                    <a:lnL w="28575" cap="flat" cmpd="sng" algn="ctr">
                      <a:solidFill>
                        <a:srgbClr val="00FF00"/>
                      </a:solidFill>
                      <a:prstDash val="solid"/>
                      <a:round/>
                      <a:headEnd type="none" w="med" len="med"/>
                      <a:tailEnd type="none" w="med" len="med"/>
                    </a:lnL>
                    <a:lnR w="28575" cap="flat" cmpd="sng" algn="ctr">
                      <a:solidFill>
                        <a:srgbClr val="00FF00"/>
                      </a:solidFill>
                      <a:prstDash val="solid"/>
                      <a:round/>
                      <a:headEnd type="none" w="med" len="med"/>
                      <a:tailEnd type="none" w="med" len="med"/>
                    </a:lnR>
                    <a:lnT w="28575" cap="flat" cmpd="sng" algn="ctr">
                      <a:solidFill>
                        <a:srgbClr val="00FF00"/>
                      </a:solidFill>
                      <a:prstDash val="solid"/>
                      <a:round/>
                      <a:headEnd type="none" w="med" len="med"/>
                      <a:tailEnd type="none" w="med" len="med"/>
                    </a:lnT>
                    <a:lnB w="28575"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81  Έκτακτα και   ανόργανα έξοδα</a:t>
                      </a:r>
                    </a:p>
                  </a:txBody>
                  <a:tcPr horzOverflow="overflow">
                    <a:lnL w="28575" cap="flat" cmpd="sng" algn="ctr">
                      <a:solidFill>
                        <a:srgbClr val="00FF00"/>
                      </a:solidFill>
                      <a:prstDash val="solid"/>
                      <a:round/>
                      <a:headEnd type="none" w="med" len="med"/>
                      <a:tailEnd type="none" w="med" len="med"/>
                    </a:lnL>
                    <a:lnR w="28575" cap="flat" cmpd="sng" algn="ctr">
                      <a:solidFill>
                        <a:srgbClr val="00FF00"/>
                      </a:solidFill>
                      <a:prstDash val="solid"/>
                      <a:round/>
                      <a:headEnd type="none" w="med" len="med"/>
                      <a:tailEnd type="none" w="med" len="med"/>
                    </a:lnR>
                    <a:lnT w="28575" cap="flat" cmpd="sng" algn="ctr">
                      <a:solidFill>
                        <a:srgbClr val="00FF00"/>
                      </a:solidFill>
                      <a:prstDash val="solid"/>
                      <a:round/>
                      <a:headEnd type="none" w="med" len="med"/>
                      <a:tailEnd type="none" w="med" len="med"/>
                    </a:lnT>
                    <a:lnB w="28575" cap="flat" cmpd="sng" algn="ctr">
                      <a:solidFill>
                        <a:srgbClr val="00FF00"/>
                      </a:solidFill>
                      <a:prstDash val="solid"/>
                      <a:round/>
                      <a:headEnd type="none" w="med" len="med"/>
                      <a:tailEnd type="none" w="med" len="med"/>
                    </a:lnB>
                    <a:lnTlToBr>
                      <a:noFill/>
                    </a:lnTlToBr>
                    <a:lnBlToTr>
                      <a:noFill/>
                    </a:lnBlToTr>
                    <a:noFill/>
                  </a:tcPr>
                </a:tc>
                <a:tc vMerge="1">
                  <a:txBody>
                    <a:bodyPr/>
                    <a:lstStyle/>
                    <a:p>
                      <a:endParaRPr lang="el-GR"/>
                    </a:p>
                  </a:txBody>
                  <a:tcPr/>
                </a:tc>
              </a:tr>
            </a:tbl>
          </a:graphicData>
        </a:graphic>
      </p:graphicFrame>
      <p:sp>
        <p:nvSpPr>
          <p:cNvPr id="170011" name="Line 27"/>
          <p:cNvSpPr>
            <a:spLocks noChangeShapeType="1"/>
          </p:cNvSpPr>
          <p:nvPr/>
        </p:nvSpPr>
        <p:spPr bwMode="auto">
          <a:xfrm>
            <a:off x="6877050" y="3429000"/>
            <a:ext cx="0" cy="431800"/>
          </a:xfrm>
          <a:prstGeom prst="line">
            <a:avLst/>
          </a:prstGeom>
          <a:noFill/>
          <a:ln w="28575">
            <a:solidFill>
              <a:srgbClr val="FF0000"/>
            </a:solidFill>
            <a:round/>
            <a:headEnd/>
            <a:tailEnd type="triangle" w="med" len="med"/>
          </a:ln>
          <a:effectLst/>
        </p:spPr>
        <p:txBody>
          <a:bodyPr/>
          <a:lstStyle/>
          <a:p>
            <a:endParaRPr lang="el-GR" dirty="0"/>
          </a:p>
        </p:txBody>
      </p:sp>
      <p:sp>
        <p:nvSpPr>
          <p:cNvPr id="170012" name="Line 28"/>
          <p:cNvSpPr>
            <a:spLocks noChangeShapeType="1"/>
          </p:cNvSpPr>
          <p:nvPr/>
        </p:nvSpPr>
        <p:spPr bwMode="auto">
          <a:xfrm>
            <a:off x="6804025" y="981075"/>
            <a:ext cx="0" cy="360363"/>
          </a:xfrm>
          <a:prstGeom prst="line">
            <a:avLst/>
          </a:prstGeom>
          <a:noFill/>
          <a:ln w="9525">
            <a:solidFill>
              <a:schemeClr val="tx1"/>
            </a:solidFill>
            <a:round/>
            <a:headEnd/>
            <a:tailEnd/>
          </a:ln>
          <a:effectLst/>
        </p:spPr>
        <p:txBody>
          <a:bodyPr/>
          <a:lstStyle/>
          <a:p>
            <a:endParaRPr lang="el-GR" dirty="0"/>
          </a:p>
        </p:txBody>
      </p:sp>
    </p:spTree>
  </p:cSld>
  <p:clrMapOvr>
    <a:masterClrMapping/>
  </p:clrMapOvr>
  <p:transition spd="slow"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9986"/>
                                        </p:tgtEl>
                                        <p:attrNameLst>
                                          <p:attrName>style.visibility</p:attrName>
                                        </p:attrNameLst>
                                      </p:cBhvr>
                                      <p:to>
                                        <p:strVal val="visible"/>
                                      </p:to>
                                    </p:set>
                                    <p:anim calcmode="lin" valueType="num">
                                      <p:cBhvr>
                                        <p:cTn id="7" dur="2000" fill="hold"/>
                                        <p:tgtEl>
                                          <p:spTgt spid="169986"/>
                                        </p:tgtEl>
                                        <p:attrNameLst>
                                          <p:attrName>ppt_w</p:attrName>
                                        </p:attrNameLst>
                                      </p:cBhvr>
                                      <p:tavLst>
                                        <p:tav tm="0">
                                          <p:val>
                                            <p:fltVal val="0"/>
                                          </p:val>
                                        </p:tav>
                                        <p:tav tm="100000">
                                          <p:val>
                                            <p:strVal val="#ppt_w"/>
                                          </p:val>
                                        </p:tav>
                                      </p:tavLst>
                                    </p:anim>
                                    <p:anim calcmode="lin" valueType="num">
                                      <p:cBhvr>
                                        <p:cTn id="8" dur="2000" fill="hold"/>
                                        <p:tgtEl>
                                          <p:spTgt spid="169986"/>
                                        </p:tgtEl>
                                        <p:attrNameLst>
                                          <p:attrName>ppt_h</p:attrName>
                                        </p:attrNameLst>
                                      </p:cBhvr>
                                      <p:tavLst>
                                        <p:tav tm="0">
                                          <p:val>
                                            <p:fltVal val="0"/>
                                          </p:val>
                                        </p:tav>
                                        <p:tav tm="100000">
                                          <p:val>
                                            <p:strVal val="#ppt_h"/>
                                          </p:val>
                                        </p:tav>
                                      </p:tavLst>
                                    </p:anim>
                                    <p:animEffect transition="in" filter="fade">
                                      <p:cBhvr>
                                        <p:cTn id="9" dur="2000"/>
                                        <p:tgtEl>
                                          <p:spTgt spid="16998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70011"/>
                                        </p:tgtEl>
                                        <p:attrNameLst>
                                          <p:attrName>style.visibility</p:attrName>
                                        </p:attrNameLst>
                                      </p:cBhvr>
                                      <p:to>
                                        <p:strVal val="visible"/>
                                      </p:to>
                                    </p:set>
                                    <p:anim calcmode="lin" valueType="num">
                                      <p:cBhvr>
                                        <p:cTn id="12" dur="2000" fill="hold"/>
                                        <p:tgtEl>
                                          <p:spTgt spid="170011"/>
                                        </p:tgtEl>
                                        <p:attrNameLst>
                                          <p:attrName>ppt_w</p:attrName>
                                        </p:attrNameLst>
                                      </p:cBhvr>
                                      <p:tavLst>
                                        <p:tav tm="0">
                                          <p:val>
                                            <p:fltVal val="0"/>
                                          </p:val>
                                        </p:tav>
                                        <p:tav tm="100000">
                                          <p:val>
                                            <p:strVal val="#ppt_w"/>
                                          </p:val>
                                        </p:tav>
                                      </p:tavLst>
                                    </p:anim>
                                    <p:anim calcmode="lin" valueType="num">
                                      <p:cBhvr>
                                        <p:cTn id="13" dur="2000" fill="hold"/>
                                        <p:tgtEl>
                                          <p:spTgt spid="170011"/>
                                        </p:tgtEl>
                                        <p:attrNameLst>
                                          <p:attrName>ppt_h</p:attrName>
                                        </p:attrNameLst>
                                      </p:cBhvr>
                                      <p:tavLst>
                                        <p:tav tm="0">
                                          <p:val>
                                            <p:fltVal val="0"/>
                                          </p:val>
                                        </p:tav>
                                        <p:tav tm="100000">
                                          <p:val>
                                            <p:strVal val="#ppt_h"/>
                                          </p:val>
                                        </p:tav>
                                      </p:tavLst>
                                    </p:anim>
                                    <p:animEffect transition="in" filter="fade">
                                      <p:cBhvr>
                                        <p:cTn id="14" dur="2000"/>
                                        <p:tgtEl>
                                          <p:spTgt spid="170011"/>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70012"/>
                                        </p:tgtEl>
                                        <p:attrNameLst>
                                          <p:attrName>style.visibility</p:attrName>
                                        </p:attrNameLst>
                                      </p:cBhvr>
                                      <p:to>
                                        <p:strVal val="visible"/>
                                      </p:to>
                                    </p:set>
                                    <p:anim calcmode="lin" valueType="num">
                                      <p:cBhvr>
                                        <p:cTn id="17" dur="2000" fill="hold"/>
                                        <p:tgtEl>
                                          <p:spTgt spid="170012"/>
                                        </p:tgtEl>
                                        <p:attrNameLst>
                                          <p:attrName>ppt_w</p:attrName>
                                        </p:attrNameLst>
                                      </p:cBhvr>
                                      <p:tavLst>
                                        <p:tav tm="0">
                                          <p:val>
                                            <p:fltVal val="0"/>
                                          </p:val>
                                        </p:tav>
                                        <p:tav tm="100000">
                                          <p:val>
                                            <p:strVal val="#ppt_w"/>
                                          </p:val>
                                        </p:tav>
                                      </p:tavLst>
                                    </p:anim>
                                    <p:anim calcmode="lin" valueType="num">
                                      <p:cBhvr>
                                        <p:cTn id="18" dur="2000" fill="hold"/>
                                        <p:tgtEl>
                                          <p:spTgt spid="170012"/>
                                        </p:tgtEl>
                                        <p:attrNameLst>
                                          <p:attrName>ppt_h</p:attrName>
                                        </p:attrNameLst>
                                      </p:cBhvr>
                                      <p:tavLst>
                                        <p:tav tm="0">
                                          <p:val>
                                            <p:fltVal val="0"/>
                                          </p:val>
                                        </p:tav>
                                        <p:tav tm="100000">
                                          <p:val>
                                            <p:strVal val="#ppt_h"/>
                                          </p:val>
                                        </p:tav>
                                      </p:tavLst>
                                    </p:anim>
                                    <p:animEffect transition="in" filter="fade">
                                      <p:cBhvr>
                                        <p:cTn id="19" dur="2000"/>
                                        <p:tgtEl>
                                          <p:spTgt spid="170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11" grpId="0" animBg="1"/>
      <p:bldP spid="170012" grpId="0" animBg="1"/>
    </p:bld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body" idx="1"/>
          </p:nvPr>
        </p:nvSpPr>
        <p:spPr>
          <a:xfrm>
            <a:off x="251520" y="404813"/>
            <a:ext cx="8640960" cy="6192837"/>
          </a:xfrm>
          <a:noFill/>
          <a:ln/>
        </p:spPr>
        <p:txBody>
          <a:bodyPr/>
          <a:lstStyle/>
          <a:p>
            <a:pPr algn="ctr">
              <a:lnSpc>
                <a:spcPct val="80000"/>
              </a:lnSpc>
              <a:buFontTx/>
              <a:buNone/>
            </a:pPr>
            <a:r>
              <a:rPr lang="el-GR" b="1" dirty="0">
                <a:solidFill>
                  <a:srgbClr val="FF0000"/>
                </a:solidFill>
              </a:rPr>
              <a:t>ΚΟΣΤΟΣ ΑΠΟΘΕΜΑΤΩΝ</a:t>
            </a:r>
          </a:p>
          <a:p>
            <a:pPr algn="ctr">
              <a:lnSpc>
                <a:spcPct val="80000"/>
              </a:lnSpc>
              <a:buFontTx/>
              <a:buNone/>
            </a:pPr>
            <a:r>
              <a:rPr lang="el-GR" sz="2000" b="1" dirty="0">
                <a:solidFill>
                  <a:schemeClr val="bg1"/>
                </a:solidFill>
                <a:latin typeface="Times New Roman" pitchFamily="18" charset="0"/>
              </a:rPr>
              <a:t>Κόστος </a:t>
            </a:r>
            <a:r>
              <a:rPr lang="el-GR" sz="2000" b="1" dirty="0" smtClean="0">
                <a:solidFill>
                  <a:schemeClr val="bg1"/>
                </a:solidFill>
                <a:latin typeface="Times New Roman" pitchFamily="18" charset="0"/>
              </a:rPr>
              <a:t>Αγοράς  </a:t>
            </a:r>
            <a:r>
              <a:rPr lang="el-GR" sz="2000" b="1" dirty="0">
                <a:solidFill>
                  <a:schemeClr val="bg1"/>
                </a:solidFill>
                <a:latin typeface="Times New Roman" pitchFamily="18" charset="0"/>
              </a:rPr>
              <a:t>+   Κόστος </a:t>
            </a:r>
            <a:r>
              <a:rPr lang="el-GR" sz="2000" b="1" dirty="0" smtClean="0">
                <a:solidFill>
                  <a:schemeClr val="bg1"/>
                </a:solidFill>
                <a:latin typeface="Times New Roman" pitchFamily="18" charset="0"/>
              </a:rPr>
              <a:t>Μετατροπής  </a:t>
            </a:r>
            <a:r>
              <a:rPr lang="el-GR" sz="2000" b="1" dirty="0">
                <a:solidFill>
                  <a:schemeClr val="bg1"/>
                </a:solidFill>
                <a:latin typeface="Times New Roman" pitchFamily="18" charset="0"/>
              </a:rPr>
              <a:t>+  Λοιπές </a:t>
            </a:r>
            <a:r>
              <a:rPr lang="el-GR" sz="2000" b="1" dirty="0" smtClean="0">
                <a:solidFill>
                  <a:schemeClr val="bg1"/>
                </a:solidFill>
                <a:latin typeface="Times New Roman" pitchFamily="18" charset="0"/>
              </a:rPr>
              <a:t>Δαπάνες</a:t>
            </a:r>
            <a:endParaRPr lang="el-GR" sz="2000" b="1" dirty="0">
              <a:solidFill>
                <a:schemeClr val="bg1"/>
              </a:solidFill>
              <a:latin typeface="Times New Roman" pitchFamily="18" charset="0"/>
            </a:endParaRPr>
          </a:p>
          <a:p>
            <a:pPr>
              <a:lnSpc>
                <a:spcPct val="80000"/>
              </a:lnSpc>
              <a:buFontTx/>
              <a:buNone/>
            </a:pPr>
            <a:r>
              <a:rPr lang="el-GR" sz="2000" b="1" u="sng" dirty="0" smtClean="0">
                <a:solidFill>
                  <a:schemeClr val="accent4">
                    <a:lumMod val="50000"/>
                  </a:schemeClr>
                </a:solidFill>
                <a:latin typeface="Times New Roman" pitchFamily="18" charset="0"/>
              </a:rPr>
              <a:t>ΚΟΣΤΟΣ </a:t>
            </a:r>
            <a:r>
              <a:rPr lang="el-GR" sz="2000" b="1" u="sng" dirty="0">
                <a:solidFill>
                  <a:schemeClr val="accent4">
                    <a:lumMod val="50000"/>
                  </a:schemeClr>
                </a:solidFill>
                <a:latin typeface="Times New Roman" pitchFamily="18" charset="0"/>
              </a:rPr>
              <a:t>ΑΓΟΡΑΣ</a:t>
            </a:r>
            <a:endParaRPr lang="el-GR" sz="2000" b="1" dirty="0">
              <a:solidFill>
                <a:schemeClr val="accent4">
                  <a:lumMod val="50000"/>
                </a:schemeClr>
              </a:solidFill>
              <a:latin typeface="Times New Roman" pitchFamily="18" charset="0"/>
            </a:endParaRPr>
          </a:p>
          <a:p>
            <a:pPr>
              <a:lnSpc>
                <a:spcPct val="80000"/>
              </a:lnSpc>
              <a:buSzPct val="95000"/>
            </a:pPr>
            <a:r>
              <a:rPr lang="el-GR" sz="2000" dirty="0">
                <a:latin typeface="Times New Roman" pitchFamily="18" charset="0"/>
              </a:rPr>
              <a:t>Οι αγορές αποθεμάτων καταχωρούνται στη χρέωση των λογαριασμών της ομάδας 2 με την τιμή κτήσεως τους, δηλαδή με την τιμολογιακή αξία προσαυξημένη με τα ειδικά έξοδα αγοράς</a:t>
            </a:r>
            <a:r>
              <a:rPr lang="en-US" sz="2000" dirty="0">
                <a:latin typeface="Times New Roman" pitchFamily="18" charset="0"/>
              </a:rPr>
              <a:t>.</a:t>
            </a:r>
            <a:r>
              <a:rPr lang="el-GR" sz="2000" dirty="0">
                <a:latin typeface="Times New Roman" pitchFamily="18" charset="0"/>
              </a:rPr>
              <a:t>   </a:t>
            </a:r>
          </a:p>
          <a:p>
            <a:pPr>
              <a:lnSpc>
                <a:spcPct val="80000"/>
              </a:lnSpc>
              <a:buSzPct val="95000"/>
              <a:buFontTx/>
              <a:buNone/>
            </a:pPr>
            <a:r>
              <a:rPr lang="en-US" sz="2000" dirty="0">
                <a:solidFill>
                  <a:srgbClr val="00FF00"/>
                </a:solidFill>
                <a:latin typeface="Times New Roman" pitchFamily="18" charset="0"/>
              </a:rPr>
              <a:t>     </a:t>
            </a:r>
            <a:r>
              <a:rPr lang="el-GR" sz="2000" dirty="0">
                <a:solidFill>
                  <a:srgbClr val="00FF00"/>
                </a:solidFill>
                <a:latin typeface="Times New Roman" pitchFamily="18" charset="0"/>
              </a:rPr>
              <a:t>Τιμολογιακή αξία</a:t>
            </a:r>
            <a:r>
              <a:rPr lang="el-GR" sz="2000" dirty="0">
                <a:latin typeface="Times New Roman" pitchFamily="18" charset="0"/>
              </a:rPr>
              <a:t> είναι η αξία που αναγράφεται στα τιμολόγια αγοράς, μειωμένοι κατά τις ενδεχόμενες εκπτώσεις που χορηγούνται από τους προμηθευτές και απαλλαγμένη από τα ποσά των φόρων και τελών τα οποία δεν βαρύνουν, τελικά, την οικονομική μονάδα.</a:t>
            </a:r>
          </a:p>
          <a:p>
            <a:pPr>
              <a:lnSpc>
                <a:spcPct val="80000"/>
              </a:lnSpc>
              <a:buSzPct val="95000"/>
              <a:buFontTx/>
              <a:buNone/>
            </a:pPr>
            <a:r>
              <a:rPr lang="el-GR" sz="2000" dirty="0">
                <a:latin typeface="Times New Roman" pitchFamily="18" charset="0"/>
              </a:rPr>
              <a:t>     </a:t>
            </a:r>
            <a:r>
              <a:rPr lang="el-GR" sz="2000" dirty="0">
                <a:solidFill>
                  <a:srgbClr val="00FF00"/>
                </a:solidFill>
                <a:latin typeface="Times New Roman" pitchFamily="18" charset="0"/>
              </a:rPr>
              <a:t>Ειδικά έξοδα αγορών</a:t>
            </a:r>
            <a:r>
              <a:rPr lang="el-GR" sz="2000" dirty="0">
                <a:latin typeface="Times New Roman" pitchFamily="18" charset="0"/>
              </a:rPr>
              <a:t> είναι εκείνα που πραγματοποιούνται κατά τρόπο άμεσο για κάθε συγκεκριμένη αγορά μέχρι την παραλαβή και αποθήκευση αγαθών, π.χ. δασμοί εισαγωγής. Τα έξοδα αυτά, εάν καταχωρηθούν σε λογαριασμούς της 6ης ομάδας, μεταφέρονται με αντιλογισμό στους συγκεκριμένους λογαριασμούς της ομάδας 2, τους οποίους αφορούν. Στην ομάδα αυτή μεταφέρονται και τα ειδικά έξοδα αγορών, τα οποία προηγούμενα έχουν συγκεντρωθεί σε υπολογαριασμούς του 32.01 </a:t>
            </a:r>
            <a:r>
              <a:rPr lang="el-GR" sz="2000" dirty="0">
                <a:latin typeface="Times New Roman" pitchFamily="18" charset="0"/>
                <a:cs typeface="Times New Roman" pitchFamily="18" charset="0"/>
              </a:rPr>
              <a:t>‹‹</a:t>
            </a:r>
            <a:r>
              <a:rPr lang="el-GR" sz="2000" dirty="0">
                <a:latin typeface="Times New Roman" pitchFamily="18" charset="0"/>
              </a:rPr>
              <a:t>Παραγγελίες κυκλοφορούντων στοιχείων</a:t>
            </a:r>
            <a:r>
              <a:rPr lang="el-GR" sz="2000" dirty="0">
                <a:latin typeface="Times New Roman" pitchFamily="18" charset="0"/>
                <a:cs typeface="Times New Roman" pitchFamily="18" charset="0"/>
              </a:rPr>
              <a:t>››</a:t>
            </a:r>
            <a:r>
              <a:rPr lang="en-US" sz="2000" dirty="0">
                <a:latin typeface="Times New Roman" pitchFamily="18" charset="0"/>
              </a:rPr>
              <a:t>.</a:t>
            </a:r>
            <a:r>
              <a:rPr lang="el-GR" sz="1600" dirty="0">
                <a:latin typeface="Times New Roman" pitchFamily="18" charset="0"/>
              </a:rPr>
              <a:t>    </a:t>
            </a:r>
          </a:p>
          <a:p>
            <a:pPr>
              <a:lnSpc>
                <a:spcPct val="80000"/>
              </a:lnSpc>
              <a:buSzPct val="95000"/>
            </a:pPr>
            <a:r>
              <a:rPr lang="el-GR" sz="2000" dirty="0">
                <a:latin typeface="Times New Roman" pitchFamily="18" charset="0"/>
              </a:rPr>
              <a:t>Τα ποσά φόρου προστιθέμενης αξίας </a:t>
            </a:r>
            <a:r>
              <a:rPr lang="el-GR" sz="2000" dirty="0" smtClean="0">
                <a:latin typeface="Times New Roman" pitchFamily="18" charset="0"/>
              </a:rPr>
              <a:t>(Φ.Π.Α</a:t>
            </a:r>
            <a:r>
              <a:rPr lang="el-GR" sz="2000" dirty="0">
                <a:latin typeface="Times New Roman" pitchFamily="18" charset="0"/>
              </a:rPr>
              <a:t>.) που καταβάλλονται </a:t>
            </a:r>
          </a:p>
          <a:p>
            <a:pPr>
              <a:lnSpc>
                <a:spcPct val="80000"/>
              </a:lnSpc>
              <a:buSzPct val="95000"/>
              <a:buFontTx/>
              <a:buNone/>
            </a:pPr>
            <a:r>
              <a:rPr lang="el-GR" sz="1600" dirty="0">
                <a:latin typeface="Times New Roman" pitchFamily="18" charset="0"/>
              </a:rPr>
              <a:t>       </a:t>
            </a:r>
            <a:endParaRPr lang="el-GR" sz="1600" u="sng" dirty="0">
              <a:latin typeface="Times New Roman" pitchFamily="18" charset="0"/>
            </a:endParaRPr>
          </a:p>
          <a:p>
            <a:pPr>
              <a:lnSpc>
                <a:spcPct val="80000"/>
              </a:lnSpc>
              <a:buFontTx/>
              <a:buNone/>
            </a:pPr>
            <a:r>
              <a:rPr lang="el-GR" sz="1600" dirty="0"/>
              <a:t>       </a:t>
            </a:r>
          </a:p>
          <a:p>
            <a:pPr algn="ctr">
              <a:lnSpc>
                <a:spcPct val="80000"/>
              </a:lnSpc>
              <a:buFontTx/>
              <a:buNone/>
            </a:pPr>
            <a:endParaRPr lang="el-GR" sz="1600" dirty="0"/>
          </a:p>
          <a:p>
            <a:pPr>
              <a:lnSpc>
                <a:spcPct val="80000"/>
              </a:lnSpc>
              <a:buFontTx/>
              <a:buNone/>
            </a:pPr>
            <a:endParaRPr lang="el-GR" sz="1600" dirty="0"/>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171010">
                                            <p:txEl>
                                              <p:pRg st="0" end="0"/>
                                            </p:txEl>
                                          </p:spTgt>
                                        </p:tgtEl>
                                        <p:attrNameLst>
                                          <p:attrName>style.visibility</p:attrName>
                                        </p:attrNameLst>
                                      </p:cBhvr>
                                      <p:to>
                                        <p:strVal val="visible"/>
                                      </p:to>
                                    </p:set>
                                    <p:anim to="" calcmode="lin" valueType="num">
                                      <p:cBhvr>
                                        <p:cTn id="7" dur="1" fill="hold"/>
                                        <p:tgtEl>
                                          <p:spTgt spid="171010">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71010">
                                            <p:txEl>
                                              <p:pRg st="1" end="1"/>
                                            </p:txEl>
                                          </p:spTgt>
                                        </p:tgtEl>
                                        <p:attrNameLst>
                                          <p:attrName>style.visibility</p:attrName>
                                        </p:attrNameLst>
                                      </p:cBhvr>
                                      <p:to>
                                        <p:strVal val="visible"/>
                                      </p:to>
                                    </p:set>
                                    <p:anim to="" calcmode="lin" valueType="num">
                                      <p:cBhvr>
                                        <p:cTn id="10" dur="1" fill="hold"/>
                                        <p:tgtEl>
                                          <p:spTgt spid="171010">
                                            <p:txEl>
                                              <p:pRg st="1" end="1"/>
                                            </p:txEl>
                                          </p:spTgt>
                                        </p:tgtEl>
                                        <p:attrNameLst>
                                          <p:attrName/>
                                        </p:attrNameLst>
                                      </p:cBhvr>
                                    </p:anim>
                                  </p:childTnLst>
                                </p:cTn>
                              </p:par>
                            </p:childTnLst>
                          </p:cTn>
                        </p:par>
                        <p:par>
                          <p:cTn id="11" fill="hold">
                            <p:stCondLst>
                              <p:cond delay="0"/>
                            </p:stCondLst>
                            <p:childTnLst>
                              <p:par>
                                <p:cTn id="12" presetID="9" presetClass="entr" presetSubtype="0" fill="hold" nodeType="afterEffect">
                                  <p:stCondLst>
                                    <p:cond delay="0"/>
                                  </p:stCondLst>
                                  <p:childTnLst>
                                    <p:set>
                                      <p:cBhvr>
                                        <p:cTn id="13" dur="1" fill="hold">
                                          <p:stCondLst>
                                            <p:cond delay="0"/>
                                          </p:stCondLst>
                                        </p:cTn>
                                        <p:tgtEl>
                                          <p:spTgt spid="171010">
                                            <p:txEl>
                                              <p:pRg st="2" end="2"/>
                                            </p:txEl>
                                          </p:spTgt>
                                        </p:tgtEl>
                                        <p:attrNameLst>
                                          <p:attrName>style.visibility</p:attrName>
                                        </p:attrNameLst>
                                      </p:cBhvr>
                                      <p:to>
                                        <p:strVal val="visible"/>
                                      </p:to>
                                    </p:set>
                                    <p:animEffect transition="in" filter="dissolve">
                                      <p:cBhvr>
                                        <p:cTn id="14" dur="2000"/>
                                        <p:tgtEl>
                                          <p:spTgt spid="171010">
                                            <p:txEl>
                                              <p:pRg st="2" end="2"/>
                                            </p:txEl>
                                          </p:spTgt>
                                        </p:tgtEl>
                                      </p:cBhvr>
                                    </p:animEffect>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171010">
                                            <p:txEl>
                                              <p:pRg st="3" end="3"/>
                                            </p:txEl>
                                          </p:spTgt>
                                        </p:tgtEl>
                                        <p:attrNameLst>
                                          <p:attrName>style.visibility</p:attrName>
                                        </p:attrNameLst>
                                      </p:cBhvr>
                                      <p:to>
                                        <p:strVal val="visible"/>
                                      </p:to>
                                    </p:set>
                                    <p:anim calcmode="lin" valueType="num">
                                      <p:cBhvr additive="base">
                                        <p:cTn id="18" dur="2000" fill="hold"/>
                                        <p:tgtEl>
                                          <p:spTgt spid="171010">
                                            <p:txEl>
                                              <p:pRg st="3" end="3"/>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171010">
                                            <p:txEl>
                                              <p:pRg st="3" end="3"/>
                                            </p:txEl>
                                          </p:spTgt>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4" fill="hold" nodeType="afterEffect">
                                  <p:stCondLst>
                                    <p:cond delay="3000"/>
                                  </p:stCondLst>
                                  <p:childTnLst>
                                    <p:set>
                                      <p:cBhvr>
                                        <p:cTn id="22" dur="1" fill="hold">
                                          <p:stCondLst>
                                            <p:cond delay="0"/>
                                          </p:stCondLst>
                                        </p:cTn>
                                        <p:tgtEl>
                                          <p:spTgt spid="171010">
                                            <p:txEl>
                                              <p:pRg st="4" end="4"/>
                                            </p:txEl>
                                          </p:spTgt>
                                        </p:tgtEl>
                                        <p:attrNameLst>
                                          <p:attrName>style.visibility</p:attrName>
                                        </p:attrNameLst>
                                      </p:cBhvr>
                                      <p:to>
                                        <p:strVal val="visible"/>
                                      </p:to>
                                    </p:set>
                                    <p:anim calcmode="lin" valueType="num">
                                      <p:cBhvr additive="base">
                                        <p:cTn id="23" dur="2000" fill="hold"/>
                                        <p:tgtEl>
                                          <p:spTgt spid="171010">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71010">
                                            <p:txEl>
                                              <p:pRg st="4" end="4"/>
                                            </p:txEl>
                                          </p:spTgt>
                                        </p:tgtEl>
                                        <p:attrNameLst>
                                          <p:attrName>ppt_y</p:attrName>
                                        </p:attrNameLst>
                                      </p:cBhvr>
                                      <p:tavLst>
                                        <p:tav tm="0">
                                          <p:val>
                                            <p:strVal val="1+#ppt_h/2"/>
                                          </p:val>
                                        </p:tav>
                                        <p:tav tm="100000">
                                          <p:val>
                                            <p:strVal val="#ppt_y"/>
                                          </p:val>
                                        </p:tav>
                                      </p:tavLst>
                                    </p:anim>
                                  </p:childTnLst>
                                </p:cTn>
                              </p:par>
                            </p:childTnLst>
                          </p:cTn>
                        </p:par>
                        <p:par>
                          <p:cTn id="25" fill="hold">
                            <p:stCondLst>
                              <p:cond delay="9000"/>
                            </p:stCondLst>
                            <p:childTnLst>
                              <p:par>
                                <p:cTn id="26" presetID="2" presetClass="entr" presetSubtype="4" fill="hold" nodeType="afterEffect">
                                  <p:stCondLst>
                                    <p:cond delay="3000"/>
                                  </p:stCondLst>
                                  <p:childTnLst>
                                    <p:set>
                                      <p:cBhvr>
                                        <p:cTn id="27" dur="1" fill="hold">
                                          <p:stCondLst>
                                            <p:cond delay="0"/>
                                          </p:stCondLst>
                                        </p:cTn>
                                        <p:tgtEl>
                                          <p:spTgt spid="171010">
                                            <p:txEl>
                                              <p:pRg st="5" end="5"/>
                                            </p:txEl>
                                          </p:spTgt>
                                        </p:tgtEl>
                                        <p:attrNameLst>
                                          <p:attrName>style.visibility</p:attrName>
                                        </p:attrNameLst>
                                      </p:cBhvr>
                                      <p:to>
                                        <p:strVal val="visible"/>
                                      </p:to>
                                    </p:set>
                                    <p:anim calcmode="lin" valueType="num">
                                      <p:cBhvr additive="base">
                                        <p:cTn id="28" dur="2000" fill="hold"/>
                                        <p:tgtEl>
                                          <p:spTgt spid="171010">
                                            <p:txEl>
                                              <p:pRg st="5" end="5"/>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171010">
                                            <p:txEl>
                                              <p:pRg st="5" end="5"/>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4000"/>
                            </p:stCondLst>
                            <p:childTnLst>
                              <p:par>
                                <p:cTn id="31" presetID="2" presetClass="entr" presetSubtype="4" fill="hold" nodeType="afterEffect">
                                  <p:stCondLst>
                                    <p:cond delay="1500"/>
                                  </p:stCondLst>
                                  <p:childTnLst>
                                    <p:set>
                                      <p:cBhvr>
                                        <p:cTn id="32" dur="1" fill="hold">
                                          <p:stCondLst>
                                            <p:cond delay="0"/>
                                          </p:stCondLst>
                                        </p:cTn>
                                        <p:tgtEl>
                                          <p:spTgt spid="171010">
                                            <p:txEl>
                                              <p:pRg st="6" end="6"/>
                                            </p:txEl>
                                          </p:spTgt>
                                        </p:tgtEl>
                                        <p:attrNameLst>
                                          <p:attrName>style.visibility</p:attrName>
                                        </p:attrNameLst>
                                      </p:cBhvr>
                                      <p:to>
                                        <p:strVal val="visible"/>
                                      </p:to>
                                    </p:set>
                                    <p:anim calcmode="lin" valueType="num">
                                      <p:cBhvr additive="base">
                                        <p:cTn id="33" dur="2000" fill="hold"/>
                                        <p:tgtEl>
                                          <p:spTgt spid="171010">
                                            <p:txEl>
                                              <p:pRg st="6" end="6"/>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1710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body" idx="1"/>
          </p:nvPr>
        </p:nvSpPr>
        <p:spPr>
          <a:xfrm>
            <a:off x="251520" y="333375"/>
            <a:ext cx="8640960" cy="6263977"/>
          </a:xfrm>
          <a:noFill/>
          <a:ln/>
        </p:spPr>
        <p:txBody>
          <a:bodyPr/>
          <a:lstStyle/>
          <a:p>
            <a:pPr>
              <a:lnSpc>
                <a:spcPct val="80000"/>
              </a:lnSpc>
              <a:buFontTx/>
              <a:buNone/>
            </a:pPr>
            <a:r>
              <a:rPr lang="el-GR" sz="2000" dirty="0">
                <a:latin typeface="Times New Roman" pitchFamily="18" charset="0"/>
              </a:rPr>
              <a:t>     κατά τις αγορές των αποθεμάτων, τα οποία, σύμφωνα με τη φορολογική νομοθεσία συμψηφίζονται με οφειλές της οικονομικής μονάς από Φ.Π.Α. που αντιστοιχεί στις πωλήσεις της, καταχωρούνται στη χρέωση του λογαριασμού 54.00 </a:t>
            </a:r>
            <a:r>
              <a:rPr lang="el-GR" sz="2000" dirty="0">
                <a:latin typeface="Times New Roman" pitchFamily="18" charset="0"/>
                <a:cs typeface="Times New Roman" pitchFamily="18" charset="0"/>
              </a:rPr>
              <a:t>‹‹</a:t>
            </a:r>
            <a:r>
              <a:rPr lang="el-GR" sz="2000" dirty="0">
                <a:latin typeface="Times New Roman" pitchFamily="18" charset="0"/>
              </a:rPr>
              <a:t>Φ.Π.Α.</a:t>
            </a:r>
            <a:r>
              <a:rPr lang="el-GR" sz="2000" dirty="0">
                <a:latin typeface="Times New Roman" pitchFamily="18" charset="0"/>
                <a:cs typeface="Times New Roman" pitchFamily="18" charset="0"/>
              </a:rPr>
              <a:t>››</a:t>
            </a:r>
            <a:r>
              <a:rPr lang="el-GR" sz="2000" dirty="0">
                <a:latin typeface="Times New Roman" pitchFamily="18" charset="0"/>
              </a:rPr>
              <a:t> </a:t>
            </a:r>
            <a:r>
              <a:rPr lang="en-US" sz="2000" dirty="0">
                <a:latin typeface="Times New Roman" pitchFamily="18" charset="0"/>
              </a:rPr>
              <a:t>.</a:t>
            </a:r>
            <a:r>
              <a:rPr lang="el-GR" sz="2000" dirty="0">
                <a:latin typeface="Times New Roman" pitchFamily="18" charset="0"/>
              </a:rPr>
              <a:t> </a:t>
            </a:r>
          </a:p>
          <a:p>
            <a:pPr>
              <a:lnSpc>
                <a:spcPct val="80000"/>
              </a:lnSpc>
              <a:buSzPct val="95000"/>
            </a:pPr>
            <a:r>
              <a:rPr lang="el-GR" sz="2000" dirty="0">
                <a:latin typeface="Times New Roman" pitchFamily="18" charset="0"/>
              </a:rPr>
              <a:t>Η χρέωση των λογαριασμών αποθεμάτων, γίνεται με την παραλαβή τους με βάση τα τιμολόγια και τα λοιπά δικαιολογητικά αγοράς. Όταν δεν υπάρχουν αυτά τότε η αγορά καταχωρείται στην χρέωση των λογαριασμών αποθεμάτων με την συμφωνημένη αξία και πιστώνεται ο λογαριασμός 56.02 </a:t>
            </a:r>
            <a:r>
              <a:rPr lang="el-GR" sz="2000" dirty="0">
                <a:latin typeface="Times New Roman" pitchFamily="18" charset="0"/>
                <a:cs typeface="Times New Roman" pitchFamily="18" charset="0"/>
              </a:rPr>
              <a:t>‹‹</a:t>
            </a:r>
            <a:r>
              <a:rPr lang="el-GR" sz="2000" dirty="0">
                <a:latin typeface="Times New Roman" pitchFamily="18" charset="0"/>
              </a:rPr>
              <a:t> Αγορές υπό τακτοποίηση </a:t>
            </a:r>
            <a:r>
              <a:rPr lang="el-GR" sz="2000" dirty="0">
                <a:latin typeface="Times New Roman" pitchFamily="18" charset="0"/>
                <a:cs typeface="Times New Roman" pitchFamily="18" charset="0"/>
              </a:rPr>
              <a:t>››</a:t>
            </a:r>
            <a:r>
              <a:rPr lang="el-GR" sz="2000" dirty="0">
                <a:latin typeface="Times New Roman" pitchFamily="18" charset="0"/>
              </a:rPr>
              <a:t>. Μετά την προσκόμιση τιμολογίου ή δικαιολογητικών αγοράς χρεώνεται ο λογαριασμός 56.02 και πιστώνεται ο λογαριασμός του προμηθευτή ή των λογαριασμών των χρηματικών διαθεσίμων ή των οικείων υπολογαριασμών του 32</a:t>
            </a:r>
            <a:r>
              <a:rPr lang="en-US" sz="2000" dirty="0">
                <a:latin typeface="Times New Roman" pitchFamily="18" charset="0"/>
              </a:rPr>
              <a:t>.</a:t>
            </a:r>
            <a:endParaRPr lang="el-GR" sz="2000" dirty="0">
              <a:latin typeface="Times New Roman" pitchFamily="18" charset="0"/>
            </a:endParaRPr>
          </a:p>
          <a:p>
            <a:pPr>
              <a:lnSpc>
                <a:spcPct val="80000"/>
              </a:lnSpc>
              <a:buSzPct val="95000"/>
            </a:pPr>
            <a:endParaRPr lang="el-GR" sz="2000" dirty="0">
              <a:latin typeface="Times New Roman" pitchFamily="18" charset="0"/>
            </a:endParaRPr>
          </a:p>
          <a:p>
            <a:pPr>
              <a:lnSpc>
                <a:spcPct val="80000"/>
              </a:lnSpc>
              <a:buSzPct val="95000"/>
              <a:buFontTx/>
              <a:buNone/>
            </a:pPr>
            <a:r>
              <a:rPr lang="el-GR" sz="2000" dirty="0">
                <a:latin typeface="Times New Roman" pitchFamily="18" charset="0"/>
              </a:rPr>
              <a:t> </a:t>
            </a:r>
            <a:r>
              <a:rPr lang="el-GR" sz="2000" b="1" u="sng" dirty="0">
                <a:solidFill>
                  <a:schemeClr val="accent5">
                    <a:lumMod val="50000"/>
                  </a:schemeClr>
                </a:solidFill>
                <a:latin typeface="Times New Roman" pitchFamily="18" charset="0"/>
              </a:rPr>
              <a:t>ΚΟΣΤΟΣ ΜΕΤΑΤΡΟΠΗΣ</a:t>
            </a:r>
            <a:endParaRPr lang="el-GR" sz="2000" b="1" dirty="0">
              <a:solidFill>
                <a:schemeClr val="accent5">
                  <a:lumMod val="50000"/>
                </a:schemeClr>
              </a:solidFill>
              <a:latin typeface="Times New Roman" pitchFamily="18" charset="0"/>
            </a:endParaRPr>
          </a:p>
          <a:p>
            <a:pPr>
              <a:lnSpc>
                <a:spcPct val="80000"/>
              </a:lnSpc>
              <a:buSzPct val="95000"/>
            </a:pPr>
            <a:r>
              <a:rPr lang="el-GR" sz="2000" dirty="0">
                <a:latin typeface="Times New Roman" pitchFamily="18" charset="0"/>
              </a:rPr>
              <a:t>Το κόστος μετατροπής περιλαμβάνει όλες τις τις άμεσα σχετιζόμενες δαπάνες με την παραγωγή καθώς και μια συστηματική κατανομή των σταθερών και μεταβλητών εξόδων παραγωγής που απαιτούνται για την μετατροπή των πρώτων και βοηθητικών υλών σε έτοιμα προϊόν</a:t>
            </a:r>
          </a:p>
          <a:p>
            <a:pPr>
              <a:lnSpc>
                <a:spcPct val="80000"/>
              </a:lnSpc>
              <a:buSzPct val="95000"/>
            </a:pPr>
            <a:r>
              <a:rPr lang="el-GR" sz="2000" dirty="0">
                <a:latin typeface="Times New Roman" pitchFamily="18" charset="0"/>
              </a:rPr>
              <a:t>Τα σταθερά έξοδα παραγωγής είναι αυτά που δεν ,μεταβάλλονται με τον όγκο της </a:t>
            </a:r>
            <a:r>
              <a:rPr lang="el-GR" sz="2000" dirty="0" smtClean="0">
                <a:latin typeface="Times New Roman" pitchFamily="18" charset="0"/>
              </a:rPr>
              <a:t>παραγωγής </a:t>
            </a:r>
            <a:endParaRPr lang="el-GR" sz="2000"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2034">
                                            <p:txEl>
                                              <p:pRg st="0" end="0"/>
                                            </p:txEl>
                                          </p:spTgt>
                                        </p:tgtEl>
                                        <p:attrNameLst>
                                          <p:attrName>style.visibility</p:attrName>
                                        </p:attrNameLst>
                                      </p:cBhvr>
                                      <p:to>
                                        <p:strVal val="visible"/>
                                      </p:to>
                                    </p:set>
                                    <p:anim calcmode="lin" valueType="num">
                                      <p:cBhvr additive="base">
                                        <p:cTn id="7" dur="2000" fill="hold"/>
                                        <p:tgtEl>
                                          <p:spTgt spid="17203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203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3000"/>
                                  </p:stCondLst>
                                  <p:childTnLst>
                                    <p:set>
                                      <p:cBhvr>
                                        <p:cTn id="11" dur="1" fill="hold">
                                          <p:stCondLst>
                                            <p:cond delay="0"/>
                                          </p:stCondLst>
                                        </p:cTn>
                                        <p:tgtEl>
                                          <p:spTgt spid="172034">
                                            <p:txEl>
                                              <p:pRg st="1" end="1"/>
                                            </p:txEl>
                                          </p:spTgt>
                                        </p:tgtEl>
                                        <p:attrNameLst>
                                          <p:attrName>style.visibility</p:attrName>
                                        </p:attrNameLst>
                                      </p:cBhvr>
                                      <p:to>
                                        <p:strVal val="visible"/>
                                      </p:to>
                                    </p:set>
                                    <p:anim calcmode="lin" valueType="num">
                                      <p:cBhvr additive="base">
                                        <p:cTn id="12" dur="2000" fill="hold"/>
                                        <p:tgtEl>
                                          <p:spTgt spid="172034">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7203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7000"/>
                            </p:stCondLst>
                            <p:childTnLst>
                              <p:par>
                                <p:cTn id="15" presetID="9" presetClass="entr" presetSubtype="0" fill="hold" nodeType="afterEffect">
                                  <p:stCondLst>
                                    <p:cond delay="0"/>
                                  </p:stCondLst>
                                  <p:childTnLst>
                                    <p:set>
                                      <p:cBhvr>
                                        <p:cTn id="16" dur="1" fill="hold">
                                          <p:stCondLst>
                                            <p:cond delay="0"/>
                                          </p:stCondLst>
                                        </p:cTn>
                                        <p:tgtEl>
                                          <p:spTgt spid="172034">
                                            <p:txEl>
                                              <p:pRg st="3" end="3"/>
                                            </p:txEl>
                                          </p:spTgt>
                                        </p:tgtEl>
                                        <p:attrNameLst>
                                          <p:attrName>style.visibility</p:attrName>
                                        </p:attrNameLst>
                                      </p:cBhvr>
                                      <p:to>
                                        <p:strVal val="visible"/>
                                      </p:to>
                                    </p:set>
                                    <p:animEffect transition="in" filter="dissolve">
                                      <p:cBhvr>
                                        <p:cTn id="17" dur="2000"/>
                                        <p:tgtEl>
                                          <p:spTgt spid="172034">
                                            <p:txEl>
                                              <p:pRg st="3" end="3"/>
                                            </p:txEl>
                                          </p:spTgt>
                                        </p:tgtEl>
                                      </p:cBhvr>
                                    </p:animEffect>
                                  </p:childTnLst>
                                </p:cTn>
                              </p:par>
                            </p:childTnLst>
                          </p:cTn>
                        </p:par>
                        <p:par>
                          <p:cTn id="18" fill="hold">
                            <p:stCondLst>
                              <p:cond delay="9000"/>
                            </p:stCondLst>
                            <p:childTnLst>
                              <p:par>
                                <p:cTn id="19" presetID="2" presetClass="entr" presetSubtype="4" fill="hold" nodeType="afterEffect">
                                  <p:stCondLst>
                                    <p:cond delay="500"/>
                                  </p:stCondLst>
                                  <p:childTnLst>
                                    <p:set>
                                      <p:cBhvr>
                                        <p:cTn id="20" dur="1" fill="hold">
                                          <p:stCondLst>
                                            <p:cond delay="0"/>
                                          </p:stCondLst>
                                        </p:cTn>
                                        <p:tgtEl>
                                          <p:spTgt spid="172034">
                                            <p:txEl>
                                              <p:pRg st="4" end="4"/>
                                            </p:txEl>
                                          </p:spTgt>
                                        </p:tgtEl>
                                        <p:attrNameLst>
                                          <p:attrName>style.visibility</p:attrName>
                                        </p:attrNameLst>
                                      </p:cBhvr>
                                      <p:to>
                                        <p:strVal val="visible"/>
                                      </p:to>
                                    </p:set>
                                    <p:anim calcmode="lin" valueType="num">
                                      <p:cBhvr additive="base">
                                        <p:cTn id="21" dur="2000" fill="hold"/>
                                        <p:tgtEl>
                                          <p:spTgt spid="172034">
                                            <p:txEl>
                                              <p:pRg st="4" end="4"/>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72034">
                                            <p:txEl>
                                              <p:pRg st="4" end="4"/>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1500"/>
                            </p:stCondLst>
                            <p:childTnLst>
                              <p:par>
                                <p:cTn id="24" presetID="2" presetClass="entr" presetSubtype="4" fill="hold" nodeType="afterEffect">
                                  <p:stCondLst>
                                    <p:cond delay="3000"/>
                                  </p:stCondLst>
                                  <p:childTnLst>
                                    <p:set>
                                      <p:cBhvr>
                                        <p:cTn id="25" dur="1" fill="hold">
                                          <p:stCondLst>
                                            <p:cond delay="0"/>
                                          </p:stCondLst>
                                        </p:cTn>
                                        <p:tgtEl>
                                          <p:spTgt spid="172034">
                                            <p:txEl>
                                              <p:pRg st="5" end="5"/>
                                            </p:txEl>
                                          </p:spTgt>
                                        </p:tgtEl>
                                        <p:attrNameLst>
                                          <p:attrName>style.visibility</p:attrName>
                                        </p:attrNameLst>
                                      </p:cBhvr>
                                      <p:to>
                                        <p:strVal val="visible"/>
                                      </p:to>
                                    </p:set>
                                    <p:anim calcmode="lin" valueType="num">
                                      <p:cBhvr additive="base">
                                        <p:cTn id="26" dur="2000" fill="hold"/>
                                        <p:tgtEl>
                                          <p:spTgt spid="172034">
                                            <p:txEl>
                                              <p:pRg st="5" end="5"/>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17203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a:xfrm>
            <a:off x="468313" y="333375"/>
            <a:ext cx="8229600" cy="5687913"/>
          </a:xfrm>
          <a:noFill/>
          <a:ln/>
        </p:spPr>
        <p:txBody>
          <a:bodyPr>
            <a:normAutofit/>
          </a:bodyPr>
          <a:lstStyle/>
          <a:p>
            <a:pPr>
              <a:buFontTx/>
              <a:buNone/>
            </a:pPr>
            <a:r>
              <a:rPr lang="el-GR" sz="3200" b="1" u="sng" dirty="0">
                <a:solidFill>
                  <a:srgbClr val="FF3300"/>
                </a:solidFill>
                <a:latin typeface="Times New Roman" pitchFamily="18" charset="0"/>
              </a:rPr>
              <a:t>ΛΟΙΠΕΣ ΔΑΠΑΝΕΣ</a:t>
            </a:r>
            <a:endParaRPr lang="el-GR" sz="3200" b="1" dirty="0">
              <a:solidFill>
                <a:srgbClr val="FF3300"/>
              </a:solidFill>
              <a:latin typeface="Times New Roman" pitchFamily="18" charset="0"/>
            </a:endParaRPr>
          </a:p>
          <a:p>
            <a:pPr>
              <a:buSzPct val="95000"/>
            </a:pPr>
            <a:r>
              <a:rPr lang="el-GR" sz="2000" dirty="0">
                <a:latin typeface="Times New Roman" pitchFamily="18" charset="0"/>
              </a:rPr>
              <a:t> </a:t>
            </a:r>
            <a:r>
              <a:rPr lang="el-GR" sz="2800" dirty="0">
                <a:latin typeface="Times New Roman" pitchFamily="18" charset="0"/>
              </a:rPr>
              <a:t>Οι λοιπές δαπάνες είναι αυτές που συμπεριλαμβάνονται στο κόστος αποθεμάτων μόνο όταν απαιτούνται αυτές για να φέρουν τα αποθέματα στην παρούσα κατάσταση τους π.χ. οι δαπάνες σχεδιασμού προϊόντων για ειδικούς πελάτες</a:t>
            </a:r>
            <a:r>
              <a:rPr lang="en-US" sz="2800" dirty="0">
                <a:latin typeface="Times New Roman" pitchFamily="18" charset="0"/>
              </a:rPr>
              <a:t>.</a:t>
            </a:r>
            <a:endParaRPr lang="el-GR" sz="2800" dirty="0">
              <a:latin typeface="Times New Roman" pitchFamily="18" charset="0"/>
            </a:endParaRPr>
          </a:p>
          <a:p>
            <a:pPr>
              <a:buSzPct val="95000"/>
            </a:pPr>
            <a:r>
              <a:rPr lang="el-GR" sz="2800" dirty="0">
                <a:latin typeface="Times New Roman" pitchFamily="18" charset="0"/>
              </a:rPr>
              <a:t>Μια άλλη δαπάνη είναι το κόστος αποθήκευσης αποθεμάτων το οποίο είναι απαραίτητο στην παραγωγική διαδικασία. Σε αυτή την περίπτωση η επιχείρηση έχει δικαίωμα από το Δ.Λ.Π. 23 να προσαυξήσει το κόστος του αποθέματος, αυτά τα έξοδα καταχωρούνται στα αποτελέσματα χρήσεως</a:t>
            </a:r>
            <a:r>
              <a:rPr lang="en-US" sz="2800" dirty="0">
                <a:latin typeface="Times New Roman" pitchFamily="18" charset="0"/>
              </a:rPr>
              <a:t>.</a:t>
            </a:r>
            <a:endParaRPr lang="el-GR" sz="2800"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3058">
                                            <p:txEl>
                                              <p:pRg st="0" end="0"/>
                                            </p:txEl>
                                          </p:spTgt>
                                        </p:tgtEl>
                                        <p:attrNameLst>
                                          <p:attrName>style.visibility</p:attrName>
                                        </p:attrNameLst>
                                      </p:cBhvr>
                                      <p:to>
                                        <p:strVal val="visible"/>
                                      </p:to>
                                    </p:set>
                                    <p:animEffect transition="in" filter="dissolve">
                                      <p:cBhvr>
                                        <p:cTn id="7" dur="2000"/>
                                        <p:tgtEl>
                                          <p:spTgt spid="173058">
                                            <p:txEl>
                                              <p:pRg st="0" end="0"/>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73058">
                                            <p:txEl>
                                              <p:pRg st="1" end="1"/>
                                            </p:txEl>
                                          </p:spTgt>
                                        </p:tgtEl>
                                        <p:attrNameLst>
                                          <p:attrName>style.visibility</p:attrName>
                                        </p:attrNameLst>
                                      </p:cBhvr>
                                      <p:to>
                                        <p:strVal val="visible"/>
                                      </p:to>
                                    </p:set>
                                    <p:anim calcmode="lin" valueType="num">
                                      <p:cBhvr additive="base">
                                        <p:cTn id="11" dur="2000" fill="hold"/>
                                        <p:tgtEl>
                                          <p:spTgt spid="173058">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73058">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fill="hold" nodeType="afterEffect">
                                  <p:stCondLst>
                                    <p:cond delay="3000"/>
                                  </p:stCondLst>
                                  <p:childTnLst>
                                    <p:set>
                                      <p:cBhvr>
                                        <p:cTn id="15" dur="1" fill="hold">
                                          <p:stCondLst>
                                            <p:cond delay="0"/>
                                          </p:stCondLst>
                                        </p:cTn>
                                        <p:tgtEl>
                                          <p:spTgt spid="173058">
                                            <p:txEl>
                                              <p:pRg st="2" end="2"/>
                                            </p:txEl>
                                          </p:spTgt>
                                        </p:tgtEl>
                                        <p:attrNameLst>
                                          <p:attrName>style.visibility</p:attrName>
                                        </p:attrNameLst>
                                      </p:cBhvr>
                                      <p:to>
                                        <p:strVal val="visible"/>
                                      </p:to>
                                    </p:set>
                                    <p:anim calcmode="lin" valueType="num">
                                      <p:cBhvr additive="base">
                                        <p:cTn id="16" dur="2000" fill="hold"/>
                                        <p:tgtEl>
                                          <p:spTgt spid="173058">
                                            <p:txEl>
                                              <p:pRg st="2" end="2"/>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7305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7F769E5F-C0B9-43C3-AC13-7B65351BC394}" type="slidenum">
              <a:rPr lang="en-GB"/>
              <a:pPr/>
              <a:t>426</a:t>
            </a:fld>
            <a:endParaRPr lang="en-GB" dirty="0"/>
          </a:p>
        </p:txBody>
      </p:sp>
      <p:sp>
        <p:nvSpPr>
          <p:cNvPr id="56322" name="Rectangle 2"/>
          <p:cNvSpPr>
            <a:spLocks noGrp="1" noChangeArrowheads="1"/>
          </p:cNvSpPr>
          <p:nvPr>
            <p:ph type="title"/>
          </p:nvPr>
        </p:nvSpPr>
        <p:spPr>
          <a:xfrm>
            <a:off x="457200" y="152400"/>
            <a:ext cx="8229600" cy="900336"/>
          </a:xfrm>
        </p:spPr>
        <p:txBody>
          <a:bodyPr>
            <a:normAutofit fontScale="90000"/>
          </a:bodyPr>
          <a:lstStyle/>
          <a:p>
            <a:pPr algn="ctr"/>
            <a:r>
              <a:rPr lang="el-GR" b="1" dirty="0" smtClean="0">
                <a:solidFill>
                  <a:srgbClr val="C00000"/>
                </a:solidFill>
              </a:rPr>
              <a:t>ΚΟΣΤΟΣ ΑΓΟΡΑΣ ΑΠΟΘΕΜΑΤΩΝ</a:t>
            </a:r>
            <a:r>
              <a:rPr lang="en-US" b="1" dirty="0" smtClean="0">
                <a:solidFill>
                  <a:srgbClr val="C00000"/>
                </a:solidFill>
              </a:rPr>
              <a:t> </a:t>
            </a:r>
            <a:endParaRPr lang="en-US" b="1" dirty="0">
              <a:solidFill>
                <a:srgbClr val="C00000"/>
              </a:solidFill>
            </a:endParaRPr>
          </a:p>
        </p:txBody>
      </p:sp>
      <p:sp>
        <p:nvSpPr>
          <p:cNvPr id="56323" name="Rectangle 3"/>
          <p:cNvSpPr>
            <a:spLocks noGrp="1" noChangeArrowheads="1"/>
          </p:cNvSpPr>
          <p:nvPr>
            <p:ph type="body" idx="1"/>
          </p:nvPr>
        </p:nvSpPr>
        <p:spPr>
          <a:xfrm>
            <a:off x="251520" y="1268760"/>
            <a:ext cx="8640960" cy="5039965"/>
          </a:xfrm>
        </p:spPr>
        <p:txBody>
          <a:bodyPr/>
          <a:lstStyle/>
          <a:p>
            <a:pPr>
              <a:lnSpc>
                <a:spcPct val="90000"/>
              </a:lnSpc>
            </a:pPr>
            <a:r>
              <a:rPr lang="el-GR" sz="2500" b="1" dirty="0"/>
              <a:t>Τι</a:t>
            </a:r>
            <a:r>
              <a:rPr lang="el-GR" sz="2500" b="1" dirty="0">
                <a:solidFill>
                  <a:schemeClr val="hlink"/>
                </a:solidFill>
              </a:rPr>
              <a:t> </a:t>
            </a:r>
            <a:r>
              <a:rPr lang="el-GR" sz="2500" b="1" dirty="0">
                <a:solidFill>
                  <a:srgbClr val="0000CC"/>
                </a:solidFill>
              </a:rPr>
              <a:t>αυξάνει </a:t>
            </a:r>
            <a:r>
              <a:rPr lang="el-GR" sz="2500" b="1" dirty="0"/>
              <a:t>το κόστος αγοράς αποθεμάτων</a:t>
            </a:r>
          </a:p>
          <a:p>
            <a:pPr>
              <a:lnSpc>
                <a:spcPct val="90000"/>
              </a:lnSpc>
            </a:pPr>
            <a:endParaRPr lang="el-GR" sz="1200" b="1" dirty="0"/>
          </a:p>
          <a:p>
            <a:pPr lvl="1">
              <a:lnSpc>
                <a:spcPct val="90000"/>
              </a:lnSpc>
            </a:pPr>
            <a:r>
              <a:rPr lang="el-GR" b="1" dirty="0"/>
              <a:t>Τιμολογιακή αξία των αγαθών (τιμή τοις μετρητοίς)</a:t>
            </a:r>
            <a:r>
              <a:rPr lang="el-GR" sz="2100" b="1" dirty="0"/>
              <a:t> </a:t>
            </a:r>
          </a:p>
          <a:p>
            <a:pPr lvl="2">
              <a:lnSpc>
                <a:spcPct val="90000"/>
              </a:lnSpc>
            </a:pPr>
            <a:r>
              <a:rPr lang="el-GR" sz="2000" b="1" dirty="0"/>
              <a:t>Αν η αγορά είναι με πίστωση και οι τόκοι δεν είναι γνωστοί ή είναι ασήμαντοι αυξάνουν το κόστος </a:t>
            </a:r>
            <a:r>
              <a:rPr lang="el-GR" sz="2000" b="1" dirty="0" smtClean="0"/>
              <a:t>αγοράς και όχι την τιμή πώλησης.</a:t>
            </a:r>
            <a:endParaRPr lang="el-GR" sz="2000" b="1" dirty="0"/>
          </a:p>
          <a:p>
            <a:pPr lvl="1">
              <a:lnSpc>
                <a:spcPct val="90000"/>
              </a:lnSpc>
            </a:pPr>
            <a:r>
              <a:rPr lang="el-GR" b="1" dirty="0"/>
              <a:t>Τα ειδικά έξοδα αγορών</a:t>
            </a:r>
          </a:p>
          <a:p>
            <a:pPr lvl="1">
              <a:lnSpc>
                <a:spcPct val="90000"/>
              </a:lnSpc>
              <a:buFont typeface="Wingdings" pitchFamily="2" charset="2"/>
              <a:buNone/>
            </a:pPr>
            <a:endParaRPr lang="el-GR" sz="1400" b="1" dirty="0"/>
          </a:p>
          <a:p>
            <a:pPr>
              <a:lnSpc>
                <a:spcPct val="90000"/>
              </a:lnSpc>
            </a:pPr>
            <a:r>
              <a:rPr lang="el-GR" sz="2500" b="1" dirty="0"/>
              <a:t>Τι</a:t>
            </a:r>
            <a:r>
              <a:rPr lang="el-GR" sz="2500" b="1" dirty="0">
                <a:solidFill>
                  <a:schemeClr val="hlink"/>
                </a:solidFill>
              </a:rPr>
              <a:t> </a:t>
            </a:r>
            <a:r>
              <a:rPr lang="el-GR" sz="2500" b="1" dirty="0">
                <a:solidFill>
                  <a:srgbClr val="FF0000"/>
                </a:solidFill>
              </a:rPr>
              <a:t>μειώνει</a:t>
            </a:r>
            <a:r>
              <a:rPr lang="el-GR" sz="2500" b="1" dirty="0"/>
              <a:t> το κόστος αγοράς αποθεμάτων</a:t>
            </a:r>
          </a:p>
          <a:p>
            <a:pPr>
              <a:lnSpc>
                <a:spcPct val="90000"/>
              </a:lnSpc>
              <a:buFont typeface="Wingdings" pitchFamily="2" charset="2"/>
              <a:buNone/>
            </a:pPr>
            <a:endParaRPr lang="el-GR" sz="1200" b="1" dirty="0"/>
          </a:p>
          <a:p>
            <a:pPr lvl="1">
              <a:lnSpc>
                <a:spcPct val="90000"/>
              </a:lnSpc>
            </a:pPr>
            <a:r>
              <a:rPr lang="el-GR" b="1" dirty="0"/>
              <a:t>Εκπτώσεις αγορών</a:t>
            </a:r>
          </a:p>
          <a:p>
            <a:pPr lvl="1">
              <a:lnSpc>
                <a:spcPct val="90000"/>
              </a:lnSpc>
            </a:pPr>
            <a:r>
              <a:rPr lang="el-GR" b="1" dirty="0"/>
              <a:t>Επιστροφές </a:t>
            </a:r>
            <a:r>
              <a:rPr lang="el-GR" b="1" dirty="0" smtClean="0"/>
              <a:t>αγορών</a:t>
            </a:r>
          </a:p>
          <a:p>
            <a:pPr lvl="1">
              <a:lnSpc>
                <a:spcPct val="90000"/>
              </a:lnSpc>
            </a:pPr>
            <a:r>
              <a:rPr lang="el-GR" b="1" dirty="0" smtClean="0"/>
              <a:t>Αύξηση τιμής πώλησης π.χ. λόγω έλλειψης ή αναπροσαρμογής της τιμής.</a:t>
            </a:r>
            <a:endParaRPr lang="en-US" b="1" dirty="0"/>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FE709146-CCA1-4C2E-BAB1-900C27551AC9}" type="slidenum">
              <a:rPr lang="en-GB"/>
              <a:pPr/>
              <a:t>427</a:t>
            </a:fld>
            <a:endParaRPr lang="en-GB" dirty="0"/>
          </a:p>
        </p:txBody>
      </p:sp>
      <p:sp>
        <p:nvSpPr>
          <p:cNvPr id="55298" name="Rectangle 2"/>
          <p:cNvSpPr>
            <a:spLocks noGrp="1" noChangeArrowheads="1"/>
          </p:cNvSpPr>
          <p:nvPr>
            <p:ph type="title"/>
          </p:nvPr>
        </p:nvSpPr>
        <p:spPr>
          <a:xfrm>
            <a:off x="0" y="152400"/>
            <a:ext cx="9144000" cy="1219200"/>
          </a:xfrm>
        </p:spPr>
        <p:txBody>
          <a:bodyPr anchor="ctr">
            <a:normAutofit/>
          </a:bodyPr>
          <a:lstStyle/>
          <a:p>
            <a:pPr algn="ctr"/>
            <a:r>
              <a:rPr lang="el-GR" b="1" dirty="0" smtClean="0">
                <a:solidFill>
                  <a:srgbClr val="FF0000"/>
                </a:solidFill>
              </a:rPr>
              <a:t>ΚΟΣΤΟΣ ΑΓΟΡΑΣ ΑΠΟΘΕΜΑΤΩΝ</a:t>
            </a:r>
            <a:endParaRPr lang="en-US" b="1" dirty="0">
              <a:solidFill>
                <a:srgbClr val="FF0000"/>
              </a:solidFill>
            </a:endParaRPr>
          </a:p>
        </p:txBody>
      </p:sp>
      <p:sp>
        <p:nvSpPr>
          <p:cNvPr id="55299" name="Rectangle 3"/>
          <p:cNvSpPr>
            <a:spLocks noGrp="1" noChangeArrowheads="1"/>
          </p:cNvSpPr>
          <p:nvPr>
            <p:ph type="body" idx="1"/>
          </p:nvPr>
        </p:nvSpPr>
        <p:spPr>
          <a:xfrm>
            <a:off x="179512" y="1124745"/>
            <a:ext cx="8713663" cy="5328444"/>
          </a:xfrm>
        </p:spPr>
        <p:txBody>
          <a:bodyPr>
            <a:noAutofit/>
          </a:bodyPr>
          <a:lstStyle/>
          <a:p>
            <a:pPr>
              <a:lnSpc>
                <a:spcPct val="90000"/>
              </a:lnSpc>
            </a:pPr>
            <a:r>
              <a:rPr lang="el-GR" sz="2400" b="1" dirty="0">
                <a:solidFill>
                  <a:schemeClr val="accent4">
                    <a:lumMod val="50000"/>
                  </a:schemeClr>
                </a:solidFill>
              </a:rPr>
              <a:t>Δεν αυξάνει/μειώνει </a:t>
            </a:r>
            <a:r>
              <a:rPr lang="el-GR" sz="2400" b="1" dirty="0"/>
              <a:t>το κόστος αγοράς αποθεμάτων</a:t>
            </a:r>
          </a:p>
          <a:p>
            <a:pPr>
              <a:lnSpc>
                <a:spcPct val="90000"/>
              </a:lnSpc>
            </a:pPr>
            <a:endParaRPr lang="el-GR" sz="2400" b="1" dirty="0"/>
          </a:p>
          <a:p>
            <a:pPr lvl="1">
              <a:lnSpc>
                <a:spcPct val="90000"/>
              </a:lnSpc>
            </a:pPr>
            <a:r>
              <a:rPr lang="el-GR" b="1" dirty="0"/>
              <a:t>Τόκοι χρεωστικοί </a:t>
            </a:r>
          </a:p>
          <a:p>
            <a:pPr lvl="2">
              <a:lnSpc>
                <a:spcPct val="90000"/>
              </a:lnSpc>
            </a:pPr>
            <a:r>
              <a:rPr lang="el-GR" sz="2400" b="1" dirty="0"/>
              <a:t>Όταν η αγορά είναι με πίστωση και οι τόκοι είναι γνωστοί και σημαντικοί καταχωρούνται ξεχωριστά, αφού θεωρούνται χρηματοοικονομικό έξοδο της </a:t>
            </a:r>
            <a:r>
              <a:rPr lang="el-GR" sz="2400" b="1" dirty="0" smtClean="0"/>
              <a:t>χρήσης.</a:t>
            </a:r>
          </a:p>
          <a:p>
            <a:pPr lvl="2">
              <a:lnSpc>
                <a:spcPct val="90000"/>
              </a:lnSpc>
            </a:pPr>
            <a:endParaRPr lang="el-GR" sz="2400" b="1" dirty="0"/>
          </a:p>
          <a:p>
            <a:pPr lvl="1">
              <a:lnSpc>
                <a:spcPct val="90000"/>
              </a:lnSpc>
            </a:pPr>
            <a:r>
              <a:rPr lang="el-GR" b="1" dirty="0"/>
              <a:t>ΦΠΑ</a:t>
            </a:r>
          </a:p>
          <a:p>
            <a:pPr lvl="1">
              <a:lnSpc>
                <a:spcPct val="90000"/>
              </a:lnSpc>
            </a:pPr>
            <a:endParaRPr lang="el-GR" b="1" dirty="0"/>
          </a:p>
          <a:p>
            <a:pPr lvl="1">
              <a:lnSpc>
                <a:spcPct val="90000"/>
              </a:lnSpc>
            </a:pPr>
            <a:r>
              <a:rPr lang="el-GR" b="1" dirty="0"/>
              <a:t>Γενικά έξοδα αγορών </a:t>
            </a:r>
            <a:r>
              <a:rPr lang="el-GR" b="1" dirty="0" smtClean="0"/>
              <a:t> γιατί </a:t>
            </a:r>
            <a:r>
              <a:rPr lang="el-GR" b="1" dirty="0"/>
              <a:t>δεν συσχετίζονται με συγκεκριμένες </a:t>
            </a:r>
            <a:r>
              <a:rPr lang="el-GR" b="1" dirty="0" smtClean="0"/>
              <a:t>αγορές.</a:t>
            </a:r>
            <a:endParaRPr lang="el-GR" b="1" dirty="0"/>
          </a:p>
          <a:p>
            <a:pPr lvl="1">
              <a:lnSpc>
                <a:spcPct val="90000"/>
              </a:lnSpc>
              <a:buFont typeface="Wingdings" pitchFamily="2" charset="2"/>
              <a:buNone/>
            </a:pPr>
            <a:endParaRPr lang="el-GR" b="1" dirty="0"/>
          </a:p>
          <a:p>
            <a:pPr lvl="1">
              <a:lnSpc>
                <a:spcPct val="90000"/>
              </a:lnSpc>
            </a:pPr>
            <a:r>
              <a:rPr lang="el-GR" b="1" dirty="0"/>
              <a:t>Συναλλαγματικές διαφορές</a:t>
            </a:r>
            <a:endParaRPr lang="en-US" b="1" dirty="0"/>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4B72FE8A-6191-4838-B73F-818ABC893A9B}" type="slidenum">
              <a:rPr lang="en-GB"/>
              <a:pPr/>
              <a:t>428</a:t>
            </a:fld>
            <a:endParaRPr lang="en-GB" dirty="0"/>
          </a:p>
        </p:txBody>
      </p:sp>
      <p:sp>
        <p:nvSpPr>
          <p:cNvPr id="2050" name="Rectangle 2"/>
          <p:cNvSpPr>
            <a:spLocks noGrp="1" noChangeArrowheads="1"/>
          </p:cNvSpPr>
          <p:nvPr>
            <p:ph type="title"/>
          </p:nvPr>
        </p:nvSpPr>
        <p:spPr>
          <a:xfrm>
            <a:off x="0" y="152400"/>
            <a:ext cx="9144000" cy="1219200"/>
          </a:xfrm>
        </p:spPr>
        <p:txBody>
          <a:bodyPr anchor="ctr">
            <a:normAutofit fontScale="90000"/>
          </a:bodyPr>
          <a:lstStyle/>
          <a:p>
            <a:pPr algn="ctr"/>
            <a:r>
              <a:rPr lang="el-GR" b="1" dirty="0" smtClean="0">
                <a:solidFill>
                  <a:srgbClr val="FF0000"/>
                </a:solidFill>
              </a:rPr>
              <a:t>ΛΟΙΠΑ ΣΤΟΙΧΕΙΑ ΚΟΣΤΟΥΣ ΑΓΟΡΩΝ</a:t>
            </a:r>
            <a:endParaRPr lang="en-GB" b="1" dirty="0">
              <a:solidFill>
                <a:srgbClr val="FF0000"/>
              </a:solidFill>
            </a:endParaRPr>
          </a:p>
        </p:txBody>
      </p:sp>
      <p:sp>
        <p:nvSpPr>
          <p:cNvPr id="2051" name="Rectangle 3"/>
          <p:cNvSpPr>
            <a:spLocks noGrp="1" noChangeArrowheads="1"/>
          </p:cNvSpPr>
          <p:nvPr>
            <p:ph type="body" idx="1"/>
          </p:nvPr>
        </p:nvSpPr>
        <p:spPr>
          <a:xfrm>
            <a:off x="179512" y="1524000"/>
            <a:ext cx="8507288" cy="4929336"/>
          </a:xfrm>
        </p:spPr>
        <p:txBody>
          <a:bodyPr>
            <a:normAutofit/>
          </a:bodyPr>
          <a:lstStyle/>
          <a:p>
            <a:r>
              <a:rPr lang="el-GR" sz="2800" b="1" u="sng" dirty="0">
                <a:solidFill>
                  <a:schemeClr val="bg1"/>
                </a:solidFill>
              </a:rPr>
              <a:t>Ειδικά έξοδα αγορών</a:t>
            </a:r>
            <a:r>
              <a:rPr lang="el-GR" sz="2800" u="sng" dirty="0">
                <a:solidFill>
                  <a:schemeClr val="bg1"/>
                </a:solidFill>
              </a:rPr>
              <a:t>:</a:t>
            </a:r>
            <a:r>
              <a:rPr lang="el-GR" sz="2800" dirty="0">
                <a:solidFill>
                  <a:schemeClr val="bg1"/>
                </a:solidFill>
              </a:rPr>
              <a:t> </a:t>
            </a:r>
            <a:r>
              <a:rPr lang="el-GR" sz="2800" dirty="0"/>
              <a:t>Πρόκειται για έξοδα που</a:t>
            </a:r>
            <a:r>
              <a:rPr lang="en-US" sz="2800" dirty="0"/>
              <a:t> </a:t>
            </a:r>
            <a:r>
              <a:rPr lang="el-GR" sz="2800" dirty="0"/>
              <a:t>πηγάζουν από τις εργασίες υποβολής της παραγγελίας αγοράς, μεταφοράς και παραλαβής των αποθεμάτων</a:t>
            </a:r>
          </a:p>
          <a:p>
            <a:pPr>
              <a:buFont typeface="Wingdings" pitchFamily="2" charset="2"/>
              <a:buNone/>
            </a:pPr>
            <a:endParaRPr lang="en-US" sz="2800" dirty="0"/>
          </a:p>
          <a:p>
            <a:r>
              <a:rPr lang="el-GR" sz="2800" b="1" u="sng" dirty="0">
                <a:solidFill>
                  <a:srgbClr val="0000FF"/>
                </a:solidFill>
              </a:rPr>
              <a:t>Εκπτώσεις </a:t>
            </a:r>
            <a:r>
              <a:rPr lang="el-GR" sz="2800" b="1" u="sng" dirty="0" smtClean="0">
                <a:solidFill>
                  <a:srgbClr val="0000FF"/>
                </a:solidFill>
              </a:rPr>
              <a:t>αγορών</a:t>
            </a:r>
            <a:r>
              <a:rPr lang="el-GR" sz="2800" u="sng" dirty="0" smtClean="0">
                <a:solidFill>
                  <a:srgbClr val="0000FF"/>
                </a:solidFill>
              </a:rPr>
              <a:t>:</a:t>
            </a:r>
            <a:r>
              <a:rPr lang="el-GR" sz="2800" dirty="0" smtClean="0">
                <a:solidFill>
                  <a:srgbClr val="0000FF"/>
                </a:solidFill>
              </a:rPr>
              <a:t> </a:t>
            </a:r>
            <a:r>
              <a:rPr lang="el-GR" sz="2800" dirty="0" smtClean="0"/>
              <a:t>Για </a:t>
            </a:r>
            <a:r>
              <a:rPr lang="el-GR" sz="2800" dirty="0"/>
              <a:t>την ταχεία πληρωμή πιστωτικών αγορών ή λόγω σημαντικού τζίρου</a:t>
            </a:r>
          </a:p>
          <a:p>
            <a:pPr lvl="1"/>
            <a:r>
              <a:rPr lang="el-GR" sz="2800" dirty="0"/>
              <a:t>Με πιστωτικό σημείωμα	</a:t>
            </a:r>
          </a:p>
          <a:p>
            <a:pPr lvl="1"/>
            <a:r>
              <a:rPr lang="el-GR" sz="2800" dirty="0"/>
              <a:t>Όροι ταμειακών εκπτώσεων</a:t>
            </a:r>
            <a:endParaRPr lang="en-GB" sz="2800" dirty="0"/>
          </a:p>
        </p:txBody>
      </p:sp>
    </p:spTree>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F2A2ADE2-22A1-4272-8830-83CD55650BF7}" type="slidenum">
              <a:rPr lang="en-GB"/>
              <a:pPr/>
              <a:t>429</a:t>
            </a:fld>
            <a:endParaRPr lang="en-GB" dirty="0"/>
          </a:p>
        </p:txBody>
      </p:sp>
      <p:sp>
        <p:nvSpPr>
          <p:cNvPr id="33794" name="Rectangle 2"/>
          <p:cNvSpPr>
            <a:spLocks noGrp="1" noChangeArrowheads="1"/>
          </p:cNvSpPr>
          <p:nvPr>
            <p:ph type="title"/>
          </p:nvPr>
        </p:nvSpPr>
        <p:spPr>
          <a:xfrm>
            <a:off x="0" y="152400"/>
            <a:ext cx="9144000" cy="900336"/>
          </a:xfrm>
        </p:spPr>
        <p:txBody>
          <a:bodyPr anchor="ctr">
            <a:normAutofit fontScale="90000"/>
          </a:bodyPr>
          <a:lstStyle/>
          <a:p>
            <a:pPr algn="ctr"/>
            <a:r>
              <a:rPr lang="el-GR" b="1" dirty="0" smtClean="0">
                <a:solidFill>
                  <a:srgbClr val="FF0000"/>
                </a:solidFill>
              </a:rPr>
              <a:t>ΛΟΙΠΑ ΣΤΟΙΧΕΙΑ ΚΟΣΤΟΥΣ ΑΓΟΡΩΝ</a:t>
            </a:r>
            <a:r>
              <a:rPr lang="en-GB" b="1" dirty="0" smtClean="0">
                <a:solidFill>
                  <a:srgbClr val="FF0000"/>
                </a:solidFill>
              </a:rPr>
              <a:t> </a:t>
            </a:r>
            <a:endParaRPr lang="en-GB" b="1" dirty="0">
              <a:solidFill>
                <a:srgbClr val="FF0000"/>
              </a:solidFill>
            </a:endParaRPr>
          </a:p>
        </p:txBody>
      </p:sp>
      <p:sp>
        <p:nvSpPr>
          <p:cNvPr id="33795" name="Rectangle 3"/>
          <p:cNvSpPr>
            <a:spLocks noGrp="1" noChangeArrowheads="1"/>
          </p:cNvSpPr>
          <p:nvPr>
            <p:ph type="body" idx="1"/>
          </p:nvPr>
        </p:nvSpPr>
        <p:spPr>
          <a:xfrm>
            <a:off x="179512" y="1124744"/>
            <a:ext cx="8504113" cy="5328591"/>
          </a:xfrm>
        </p:spPr>
        <p:txBody>
          <a:bodyPr>
            <a:normAutofit/>
          </a:bodyPr>
          <a:lstStyle/>
          <a:p>
            <a:pPr>
              <a:lnSpc>
                <a:spcPct val="80000"/>
              </a:lnSpc>
            </a:pPr>
            <a:r>
              <a:rPr lang="el-GR" sz="2800" b="1" dirty="0"/>
              <a:t>Επιστροφές </a:t>
            </a:r>
            <a:r>
              <a:rPr lang="el-GR" sz="2800" b="1" dirty="0" smtClean="0"/>
              <a:t>αγορών:</a:t>
            </a:r>
            <a:endParaRPr lang="el-GR" sz="2800" b="1" dirty="0"/>
          </a:p>
          <a:p>
            <a:pPr lvl="1">
              <a:lnSpc>
                <a:spcPct val="80000"/>
              </a:lnSpc>
            </a:pPr>
            <a:r>
              <a:rPr lang="el-GR" sz="2800" b="1" dirty="0"/>
              <a:t>Με πιστωτικό σημείωμα</a:t>
            </a:r>
          </a:p>
          <a:p>
            <a:pPr lvl="1">
              <a:lnSpc>
                <a:spcPct val="80000"/>
              </a:lnSpc>
            </a:pPr>
            <a:r>
              <a:rPr lang="el-GR" sz="2800" b="1" dirty="0"/>
              <a:t>Δεν επιστρέφονται μετρητά - είτε μειώνονται οι υποχρεώσεις είτε θεωρούνται προκαταβολές</a:t>
            </a:r>
          </a:p>
          <a:p>
            <a:pPr lvl="1">
              <a:lnSpc>
                <a:spcPct val="80000"/>
              </a:lnSpc>
              <a:buFont typeface="Wingdings" pitchFamily="2" charset="2"/>
              <a:buNone/>
            </a:pPr>
            <a:endParaRPr lang="el-GR" sz="2800" b="1" dirty="0"/>
          </a:p>
          <a:p>
            <a:pPr>
              <a:lnSpc>
                <a:spcPct val="80000"/>
              </a:lnSpc>
            </a:pPr>
            <a:r>
              <a:rPr lang="el-GR" sz="2800" b="1" dirty="0"/>
              <a:t>Τα ειδικά έξοδα αγορών αυξάνουν το κόστος    κτήσης ενώ οι επιστροφές κι οι εκπτώσεις το </a:t>
            </a:r>
            <a:r>
              <a:rPr lang="el-GR" sz="2800" b="1" dirty="0" smtClean="0"/>
              <a:t>μειώνουν.</a:t>
            </a:r>
            <a:endParaRPr lang="el-GR" sz="2800" b="1" dirty="0"/>
          </a:p>
          <a:p>
            <a:pPr>
              <a:lnSpc>
                <a:spcPct val="80000"/>
              </a:lnSpc>
            </a:pPr>
            <a:endParaRPr lang="el-GR" sz="2800" b="1" dirty="0"/>
          </a:p>
          <a:p>
            <a:pPr>
              <a:lnSpc>
                <a:spcPct val="80000"/>
              </a:lnSpc>
            </a:pPr>
            <a:r>
              <a:rPr lang="el-GR" sz="2800" b="1" dirty="0"/>
              <a:t>Οι επιστροφές κι οι εκπτώσεις αγορών παρακολουθούνται είτε στη πίστωση του λογαριασμού εμπορεύματα (Αγορές) είτε με βοηθητικούς </a:t>
            </a:r>
            <a:r>
              <a:rPr lang="el-GR" sz="2800" b="1" dirty="0" smtClean="0"/>
              <a:t>λογαριασμούς.</a:t>
            </a:r>
            <a:endParaRPr lang="en-GB" sz="2800"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251520" y="188640"/>
            <a:ext cx="8640960" cy="6408712"/>
          </a:xfrm>
          <a:prstGeom prst="rect">
            <a:avLst/>
          </a:prstGeom>
          <a:noFill/>
          <a:ln w="9525">
            <a:noFill/>
            <a:miter lim="800000"/>
            <a:headEnd/>
            <a:tailEnd/>
          </a:ln>
        </p:spPr>
      </p:pic>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A17A1646-B682-410F-B57D-7DE7B37715C6}" type="slidenum">
              <a:rPr lang="en-GB"/>
              <a:pPr/>
              <a:t>430</a:t>
            </a:fld>
            <a:endParaRPr lang="en-GB" dirty="0"/>
          </a:p>
        </p:txBody>
      </p:sp>
      <p:sp>
        <p:nvSpPr>
          <p:cNvPr id="40962" name="Rectangle 2"/>
          <p:cNvSpPr>
            <a:spLocks noGrp="1" noChangeArrowheads="1"/>
          </p:cNvSpPr>
          <p:nvPr>
            <p:ph type="title"/>
          </p:nvPr>
        </p:nvSpPr>
        <p:spPr/>
        <p:txBody>
          <a:bodyPr anchor="ctr"/>
          <a:lstStyle/>
          <a:p>
            <a:pPr algn="ctr"/>
            <a:r>
              <a:rPr lang="el-GR" b="1" dirty="0" smtClean="0">
                <a:solidFill>
                  <a:srgbClr val="0000FF"/>
                </a:solidFill>
              </a:rPr>
              <a:t>ΟΡΟΙ ΣΥΝΑΛΛΑΓΩΝ</a:t>
            </a:r>
            <a:r>
              <a:rPr lang="en-US" b="1" dirty="0" smtClean="0">
                <a:solidFill>
                  <a:srgbClr val="0000FF"/>
                </a:solidFill>
              </a:rPr>
              <a:t> </a:t>
            </a:r>
            <a:endParaRPr lang="en-US" b="1" dirty="0">
              <a:solidFill>
                <a:srgbClr val="0000FF"/>
              </a:solidFill>
            </a:endParaRPr>
          </a:p>
        </p:txBody>
      </p:sp>
      <p:sp>
        <p:nvSpPr>
          <p:cNvPr id="40963" name="Rectangle 3"/>
          <p:cNvSpPr>
            <a:spLocks noGrp="1" noChangeArrowheads="1"/>
          </p:cNvSpPr>
          <p:nvPr>
            <p:ph type="body" idx="1"/>
          </p:nvPr>
        </p:nvSpPr>
        <p:spPr>
          <a:xfrm>
            <a:off x="251520" y="1524000"/>
            <a:ext cx="8640960" cy="5001344"/>
          </a:xfrm>
        </p:spPr>
        <p:txBody>
          <a:bodyPr>
            <a:normAutofit/>
          </a:bodyPr>
          <a:lstStyle/>
          <a:p>
            <a:pPr>
              <a:lnSpc>
                <a:spcPct val="90000"/>
              </a:lnSpc>
            </a:pPr>
            <a:r>
              <a:rPr lang="el-GR" sz="3200" dirty="0"/>
              <a:t>Στις </a:t>
            </a:r>
            <a:r>
              <a:rPr lang="el-GR" sz="3200" b="1" dirty="0"/>
              <a:t>εκπτώσεις αγορών </a:t>
            </a:r>
            <a:r>
              <a:rPr lang="el-GR" sz="3200" dirty="0"/>
              <a:t>χρησιμοποιείται ο</a:t>
            </a:r>
            <a:r>
              <a:rPr lang="en-GB" sz="3200" dirty="0"/>
              <a:t> </a:t>
            </a:r>
            <a:r>
              <a:rPr lang="el-GR" sz="3200" dirty="0"/>
              <a:t>συμβατικός όρος </a:t>
            </a:r>
            <a:r>
              <a:rPr lang="el-GR" sz="3200" b="1" i="1" dirty="0"/>
              <a:t>α/β </a:t>
            </a:r>
            <a:r>
              <a:rPr lang="el-GR" sz="3200" b="1" i="1" dirty="0" smtClean="0"/>
              <a:t>ή/γ</a:t>
            </a:r>
            <a:r>
              <a:rPr lang="el-GR" sz="3200" b="1" dirty="0" smtClean="0"/>
              <a:t> </a:t>
            </a:r>
            <a:r>
              <a:rPr lang="el-GR" sz="3200" dirty="0"/>
              <a:t>που ορίζει ότι αν ο αγοραστής εξοφλήσει τον προμηθευτή σε </a:t>
            </a:r>
            <a:r>
              <a:rPr lang="el-GR" sz="3200" i="1" dirty="0"/>
              <a:t>β </a:t>
            </a:r>
            <a:r>
              <a:rPr lang="el-GR" sz="3200" dirty="0"/>
              <a:t>ημέρες θα τύχει </a:t>
            </a:r>
            <a:r>
              <a:rPr lang="el-GR" sz="3200" b="1" dirty="0"/>
              <a:t>α </a:t>
            </a:r>
            <a:r>
              <a:rPr lang="en-US" sz="3200" b="1" dirty="0">
                <a:cs typeface="Arial" charset="0"/>
              </a:rPr>
              <a:t>%</a:t>
            </a:r>
            <a:r>
              <a:rPr lang="el-GR" sz="3200" dirty="0"/>
              <a:t> έκπτωσης επί του τιμολογίου ενώ αλλιώς πρέπει να εξοφλήσει το σύνολο του τιμολογίου σε </a:t>
            </a:r>
            <a:r>
              <a:rPr lang="el-GR" sz="3200" b="1" i="1" dirty="0"/>
              <a:t>γ</a:t>
            </a:r>
            <a:r>
              <a:rPr lang="el-GR" sz="3200" dirty="0"/>
              <a:t> ημέρες. Οι εκπτώσεις αγορών στην περίπτωση αυτή δίνονται από τον προμηθευτή με την έκδοση πιστωτικού τιμολογίου</a:t>
            </a:r>
            <a:r>
              <a:rPr lang="en-US" sz="3200" dirty="0"/>
              <a:t>.</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3E16E1B5-9D63-49C2-AD30-8C10421EAA39}" type="slidenum">
              <a:rPr lang="en-GB"/>
              <a:pPr/>
              <a:t>431</a:t>
            </a:fld>
            <a:endParaRPr lang="en-GB" dirty="0"/>
          </a:p>
        </p:txBody>
      </p:sp>
      <p:sp>
        <p:nvSpPr>
          <p:cNvPr id="36866" name="Rectangle 2"/>
          <p:cNvSpPr>
            <a:spLocks noGrp="1" noChangeArrowheads="1"/>
          </p:cNvSpPr>
          <p:nvPr>
            <p:ph type="title"/>
          </p:nvPr>
        </p:nvSpPr>
        <p:spPr>
          <a:xfrm>
            <a:off x="457200" y="152400"/>
            <a:ext cx="8229600" cy="684312"/>
          </a:xfrm>
        </p:spPr>
        <p:txBody>
          <a:bodyPr anchor="ctr">
            <a:normAutofit fontScale="90000"/>
          </a:bodyPr>
          <a:lstStyle/>
          <a:p>
            <a:pPr algn="ctr"/>
            <a:r>
              <a:rPr lang="el-GR" b="1" dirty="0" smtClean="0">
                <a:solidFill>
                  <a:srgbClr val="0000CC"/>
                </a:solidFill>
              </a:rPr>
              <a:t>ΟΡΟΙ  ΣΥΝΑΛΛΑΓΩΝ</a:t>
            </a:r>
            <a:r>
              <a:rPr lang="en-GB" b="1" dirty="0" smtClean="0">
                <a:solidFill>
                  <a:srgbClr val="0000CC"/>
                </a:solidFill>
              </a:rPr>
              <a:t> </a:t>
            </a:r>
            <a:endParaRPr lang="en-GB" b="1" dirty="0">
              <a:solidFill>
                <a:srgbClr val="0000CC"/>
              </a:solidFill>
            </a:endParaRPr>
          </a:p>
        </p:txBody>
      </p:sp>
      <p:sp>
        <p:nvSpPr>
          <p:cNvPr id="36867" name="Rectangle 3"/>
          <p:cNvSpPr>
            <a:spLocks noGrp="1" noChangeArrowheads="1"/>
          </p:cNvSpPr>
          <p:nvPr>
            <p:ph type="body" idx="1"/>
          </p:nvPr>
        </p:nvSpPr>
        <p:spPr>
          <a:xfrm>
            <a:off x="323528" y="836712"/>
            <a:ext cx="8568952" cy="5616477"/>
          </a:xfrm>
        </p:spPr>
        <p:txBody>
          <a:bodyPr>
            <a:normAutofit lnSpcReduction="10000"/>
          </a:bodyPr>
          <a:lstStyle/>
          <a:p>
            <a:pPr>
              <a:lnSpc>
                <a:spcPct val="90000"/>
              </a:lnSpc>
            </a:pPr>
            <a:r>
              <a:rPr lang="en-GB" sz="2800" b="1" dirty="0">
                <a:latin typeface="+mj-lt"/>
              </a:rPr>
              <a:t>CIF</a:t>
            </a:r>
            <a:r>
              <a:rPr lang="el-GR" sz="2800" b="1" dirty="0">
                <a:latin typeface="+mj-lt"/>
              </a:rPr>
              <a:t> </a:t>
            </a:r>
            <a:r>
              <a:rPr lang="el-GR" sz="2800" b="1" dirty="0" smtClean="0">
                <a:latin typeface="+mj-lt"/>
              </a:rPr>
              <a:t>(</a:t>
            </a:r>
            <a:r>
              <a:rPr lang="en-GB" sz="2800" b="1" dirty="0" smtClean="0">
                <a:latin typeface="+mj-lt"/>
              </a:rPr>
              <a:t>Cost</a:t>
            </a:r>
            <a:r>
              <a:rPr lang="el-GR" sz="2800" b="1" dirty="0">
                <a:latin typeface="+mj-lt"/>
              </a:rPr>
              <a:t>, </a:t>
            </a:r>
            <a:r>
              <a:rPr lang="en-GB" sz="2800" b="1" dirty="0" smtClean="0">
                <a:latin typeface="+mj-lt"/>
              </a:rPr>
              <a:t>Insurance</a:t>
            </a:r>
            <a:r>
              <a:rPr lang="el-GR" sz="2800" b="1" dirty="0">
                <a:latin typeface="+mj-lt"/>
              </a:rPr>
              <a:t>, </a:t>
            </a:r>
            <a:r>
              <a:rPr lang="en-GB" sz="2800" b="1" dirty="0" smtClean="0">
                <a:latin typeface="+mj-lt"/>
              </a:rPr>
              <a:t>Freight</a:t>
            </a:r>
            <a:r>
              <a:rPr lang="el-GR" sz="2800" b="1" dirty="0">
                <a:latin typeface="+mj-lt"/>
              </a:rPr>
              <a:t>):</a:t>
            </a:r>
            <a:endParaRPr lang="en-GB" sz="2800" b="1" dirty="0">
              <a:latin typeface="+mj-lt"/>
            </a:endParaRPr>
          </a:p>
          <a:p>
            <a:pPr lvl="1">
              <a:lnSpc>
                <a:spcPct val="90000"/>
              </a:lnSpc>
              <a:buNone/>
            </a:pPr>
            <a:r>
              <a:rPr lang="el-GR" sz="2800" dirty="0">
                <a:latin typeface="+mj-lt"/>
              </a:rPr>
              <a:t>Η τιμολογιακή αξία είναι ίση με την τιμή με </a:t>
            </a:r>
            <a:r>
              <a:rPr lang="el-GR" sz="2800" dirty="0" smtClean="0">
                <a:latin typeface="+mj-lt"/>
              </a:rPr>
              <a:t>μετρητά</a:t>
            </a:r>
          </a:p>
          <a:p>
            <a:pPr lvl="1">
              <a:lnSpc>
                <a:spcPct val="90000"/>
              </a:lnSpc>
              <a:buNone/>
            </a:pPr>
            <a:r>
              <a:rPr lang="el-GR" sz="2800" dirty="0" smtClean="0">
                <a:latin typeface="+mj-lt"/>
              </a:rPr>
              <a:t>πλέον </a:t>
            </a:r>
            <a:r>
              <a:rPr lang="el-GR" sz="2800" dirty="0">
                <a:latin typeface="+mj-lt"/>
              </a:rPr>
              <a:t>τα έξοδα</a:t>
            </a:r>
            <a:r>
              <a:rPr lang="en-GB" sz="2800" dirty="0">
                <a:latin typeface="+mj-lt"/>
              </a:rPr>
              <a:t> </a:t>
            </a:r>
            <a:r>
              <a:rPr lang="el-GR" sz="2800" dirty="0">
                <a:latin typeface="+mj-lt"/>
              </a:rPr>
              <a:t>μεταφοράς και </a:t>
            </a:r>
            <a:r>
              <a:rPr lang="el-GR" sz="2800" dirty="0" smtClean="0">
                <a:latin typeface="+mj-lt"/>
              </a:rPr>
              <a:t>ασφάλισης μέχρι τις</a:t>
            </a:r>
          </a:p>
          <a:p>
            <a:pPr lvl="1">
              <a:lnSpc>
                <a:spcPct val="90000"/>
              </a:lnSpc>
              <a:buNone/>
            </a:pPr>
            <a:r>
              <a:rPr lang="el-GR" sz="2800" dirty="0" smtClean="0">
                <a:latin typeface="+mj-lt"/>
              </a:rPr>
              <a:t>αποθήκες της εταιρείας που αγόρασε.</a:t>
            </a:r>
            <a:endParaRPr lang="en-GB" sz="2800" dirty="0">
              <a:latin typeface="+mj-lt"/>
            </a:endParaRPr>
          </a:p>
          <a:p>
            <a:pPr lvl="1">
              <a:lnSpc>
                <a:spcPct val="90000"/>
              </a:lnSpc>
            </a:pPr>
            <a:endParaRPr lang="en-GB" sz="2800" dirty="0">
              <a:latin typeface="+mj-lt"/>
            </a:endParaRPr>
          </a:p>
          <a:p>
            <a:pPr>
              <a:lnSpc>
                <a:spcPct val="90000"/>
              </a:lnSpc>
            </a:pPr>
            <a:r>
              <a:rPr lang="en-GB" sz="2800" b="1" dirty="0">
                <a:latin typeface="+mj-lt"/>
              </a:rPr>
              <a:t>FOB</a:t>
            </a:r>
            <a:r>
              <a:rPr lang="el-GR" sz="2800" b="1" dirty="0">
                <a:latin typeface="+mj-lt"/>
              </a:rPr>
              <a:t> </a:t>
            </a:r>
            <a:r>
              <a:rPr lang="el-GR" sz="2800" b="1" dirty="0" smtClean="0">
                <a:latin typeface="+mj-lt"/>
              </a:rPr>
              <a:t>(</a:t>
            </a:r>
            <a:r>
              <a:rPr lang="en-GB" sz="2800" b="1" dirty="0" smtClean="0">
                <a:latin typeface="+mj-lt"/>
              </a:rPr>
              <a:t>Free</a:t>
            </a:r>
            <a:r>
              <a:rPr lang="el-GR" sz="2800" b="1" dirty="0" smtClean="0">
                <a:latin typeface="+mj-lt"/>
              </a:rPr>
              <a:t> </a:t>
            </a:r>
            <a:r>
              <a:rPr lang="el-GR" sz="2800" b="1" dirty="0">
                <a:latin typeface="+mj-lt"/>
              </a:rPr>
              <a:t>ο</a:t>
            </a:r>
            <a:r>
              <a:rPr lang="en-GB" sz="2800" b="1" dirty="0">
                <a:latin typeface="+mj-lt"/>
              </a:rPr>
              <a:t>n</a:t>
            </a:r>
            <a:r>
              <a:rPr lang="el-GR" sz="2800" b="1" dirty="0">
                <a:latin typeface="+mj-lt"/>
              </a:rPr>
              <a:t> </a:t>
            </a:r>
            <a:r>
              <a:rPr lang="en-GB" sz="2800" b="1" dirty="0" smtClean="0">
                <a:latin typeface="+mj-lt"/>
              </a:rPr>
              <a:t>Board</a:t>
            </a:r>
            <a:r>
              <a:rPr lang="el-GR" sz="2800" b="1" dirty="0">
                <a:latin typeface="+mj-lt"/>
              </a:rPr>
              <a:t>):</a:t>
            </a:r>
            <a:r>
              <a:rPr lang="el-GR" sz="2800" dirty="0">
                <a:latin typeface="+mj-lt"/>
              </a:rPr>
              <a:t>	.</a:t>
            </a:r>
            <a:endParaRPr lang="en-GB" sz="2800" dirty="0">
              <a:latin typeface="+mj-lt"/>
            </a:endParaRPr>
          </a:p>
          <a:p>
            <a:pPr lvl="1">
              <a:lnSpc>
                <a:spcPct val="90000"/>
              </a:lnSpc>
              <a:buNone/>
            </a:pPr>
            <a:r>
              <a:rPr lang="el-GR" sz="2800" dirty="0">
                <a:latin typeface="+mj-lt"/>
              </a:rPr>
              <a:t>Η τιμολογιακή αξία είναι </a:t>
            </a:r>
            <a:r>
              <a:rPr lang="en-GB" sz="2800" dirty="0">
                <a:latin typeface="+mj-lt"/>
              </a:rPr>
              <a:t>i</a:t>
            </a:r>
            <a:r>
              <a:rPr lang="el-GR" sz="2800" dirty="0">
                <a:latin typeface="+mj-lt"/>
              </a:rPr>
              <a:t>ση με την τιμή με μετρητά </a:t>
            </a:r>
            <a:endParaRPr lang="el-GR" sz="2800" dirty="0" smtClean="0">
              <a:latin typeface="+mj-lt"/>
            </a:endParaRPr>
          </a:p>
          <a:p>
            <a:pPr lvl="1">
              <a:lnSpc>
                <a:spcPct val="90000"/>
              </a:lnSpc>
              <a:buNone/>
            </a:pPr>
            <a:r>
              <a:rPr lang="el-GR" sz="2800" dirty="0" smtClean="0">
                <a:latin typeface="+mj-lt"/>
              </a:rPr>
              <a:t>πλέον εξόδων μεταφοράς και ασφάλισης μόνο μέχρι</a:t>
            </a:r>
          </a:p>
          <a:p>
            <a:pPr lvl="1">
              <a:lnSpc>
                <a:spcPct val="90000"/>
              </a:lnSpc>
              <a:buNone/>
            </a:pPr>
            <a:r>
              <a:rPr lang="el-GR" sz="2800" dirty="0" smtClean="0">
                <a:latin typeface="+mj-lt"/>
              </a:rPr>
              <a:t>το σημείο προορισμού (λιμάνι, αεροδρόμιο, ΣΣ, κλπ).</a:t>
            </a:r>
            <a:endParaRPr lang="en-US" sz="2800" dirty="0" smtClean="0">
              <a:latin typeface="+mj-lt"/>
            </a:endParaRPr>
          </a:p>
          <a:p>
            <a:pPr lvl="1">
              <a:lnSpc>
                <a:spcPct val="90000"/>
              </a:lnSpc>
              <a:buNone/>
            </a:pPr>
            <a:endParaRPr lang="en-US" sz="2800" dirty="0" smtClean="0">
              <a:solidFill>
                <a:schemeClr val="tx1"/>
              </a:solidFill>
              <a:latin typeface="+mj-lt"/>
            </a:endParaRPr>
          </a:p>
          <a:p>
            <a:pPr marL="0" lvl="1">
              <a:lnSpc>
                <a:spcPct val="90000"/>
              </a:lnSpc>
            </a:pPr>
            <a:r>
              <a:rPr lang="en-US" sz="2700" b="1" dirty="0" smtClean="0">
                <a:solidFill>
                  <a:schemeClr val="tx1"/>
                </a:solidFill>
                <a:latin typeface="+mj-lt"/>
              </a:rPr>
              <a:t>Ex-Factor </a:t>
            </a:r>
            <a:r>
              <a:rPr lang="el-GR" sz="2700" b="1" dirty="0" smtClean="0">
                <a:solidFill>
                  <a:schemeClr val="tx1"/>
                </a:solidFill>
                <a:latin typeface="+mj-lt"/>
              </a:rPr>
              <a:t>(Έξω από το εργοστάσιο):</a:t>
            </a:r>
          </a:p>
          <a:p>
            <a:pPr marL="0" lvl="1">
              <a:lnSpc>
                <a:spcPct val="90000"/>
              </a:lnSpc>
              <a:buNone/>
            </a:pPr>
            <a:r>
              <a:rPr lang="el-GR" sz="2800" dirty="0" smtClean="0">
                <a:latin typeface="+mj-lt"/>
              </a:rPr>
              <a:t>   Η τιμολογιακή αξία είναι </a:t>
            </a:r>
            <a:r>
              <a:rPr lang="en-GB" sz="2800" dirty="0" smtClean="0">
                <a:latin typeface="+mj-lt"/>
              </a:rPr>
              <a:t>i</a:t>
            </a:r>
            <a:r>
              <a:rPr lang="el-GR" sz="2800" dirty="0" smtClean="0">
                <a:latin typeface="+mj-lt"/>
              </a:rPr>
              <a:t>ση με την τιμή με μετρητά</a:t>
            </a:r>
            <a:r>
              <a:rPr lang="en-US" sz="2800" dirty="0" smtClean="0">
                <a:latin typeface="+mj-lt"/>
              </a:rPr>
              <a:t>. </a:t>
            </a:r>
            <a:r>
              <a:rPr lang="el-GR" sz="2800" dirty="0" smtClean="0">
                <a:latin typeface="+mj-lt"/>
              </a:rPr>
              <a:t>  </a:t>
            </a:r>
          </a:p>
          <a:p>
            <a:pPr marL="0" lvl="1">
              <a:lnSpc>
                <a:spcPct val="90000"/>
              </a:lnSpc>
              <a:buNone/>
            </a:pPr>
            <a:r>
              <a:rPr lang="el-GR" sz="2800" dirty="0" smtClean="0">
                <a:latin typeface="+mj-lt"/>
              </a:rPr>
              <a:t>   Το αγορασθέν απόθεμα (Α΄ ύλη, εμπόρευμα κλπ),</a:t>
            </a:r>
          </a:p>
          <a:p>
            <a:pPr marL="0" lvl="1">
              <a:lnSpc>
                <a:spcPct val="90000"/>
              </a:lnSpc>
              <a:buNone/>
            </a:pPr>
            <a:r>
              <a:rPr lang="el-GR" sz="2800" dirty="0" smtClean="0">
                <a:latin typeface="+mj-lt"/>
              </a:rPr>
              <a:t>   παραδίδεται έξω από το εργοστάσιο παραγωγής. </a:t>
            </a:r>
          </a:p>
          <a:p>
            <a:pPr marL="0" lvl="1">
              <a:lnSpc>
                <a:spcPct val="90000"/>
              </a:lnSpc>
              <a:buNone/>
            </a:pPr>
            <a:endParaRPr lang="en-GB" sz="2700" dirty="0">
              <a:solidFill>
                <a:schemeClr val="tx1"/>
              </a:solidFill>
              <a:latin typeface="Arial" charset="0"/>
            </a:endParaRP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D811C96A-0A40-41F9-9FEA-BDEDD8317C3D}" type="slidenum">
              <a:rPr lang="en-GB"/>
              <a:pPr/>
              <a:t>432</a:t>
            </a:fld>
            <a:endParaRPr lang="en-GB" dirty="0"/>
          </a:p>
        </p:txBody>
      </p:sp>
      <p:sp>
        <p:nvSpPr>
          <p:cNvPr id="71682" name="Rectangle 2"/>
          <p:cNvSpPr>
            <a:spLocks noGrp="1" noChangeArrowheads="1"/>
          </p:cNvSpPr>
          <p:nvPr>
            <p:ph type="title"/>
          </p:nvPr>
        </p:nvSpPr>
        <p:spPr/>
        <p:txBody>
          <a:bodyPr anchor="ctr"/>
          <a:lstStyle/>
          <a:p>
            <a:pPr algn="ctr"/>
            <a:r>
              <a:rPr lang="el-GR" sz="3200" b="1" dirty="0" smtClean="0">
                <a:solidFill>
                  <a:schemeClr val="accent4">
                    <a:lumMod val="50000"/>
                  </a:schemeClr>
                </a:solidFill>
              </a:rPr>
              <a:t>ΛΟΓΙΣΤΙΚΗ ΑΓΟΡΩΝ: ΕΙΔΙΚΕΣ ΠΕΡΙΠΤΩΣΕΙΣ</a:t>
            </a:r>
            <a:endParaRPr lang="en-US" sz="3200" b="1" dirty="0">
              <a:solidFill>
                <a:schemeClr val="accent4">
                  <a:lumMod val="50000"/>
                </a:schemeClr>
              </a:solidFill>
            </a:endParaRPr>
          </a:p>
        </p:txBody>
      </p:sp>
      <p:sp>
        <p:nvSpPr>
          <p:cNvPr id="71683" name="Rectangle 3"/>
          <p:cNvSpPr>
            <a:spLocks noGrp="1" noChangeArrowheads="1"/>
          </p:cNvSpPr>
          <p:nvPr>
            <p:ph type="body" idx="1"/>
          </p:nvPr>
        </p:nvSpPr>
        <p:spPr>
          <a:xfrm>
            <a:off x="251520" y="1340769"/>
            <a:ext cx="8640960" cy="5040982"/>
          </a:xfrm>
        </p:spPr>
        <p:txBody>
          <a:bodyPr/>
          <a:lstStyle/>
          <a:p>
            <a:pPr>
              <a:lnSpc>
                <a:spcPct val="90000"/>
              </a:lnSpc>
            </a:pPr>
            <a:r>
              <a:rPr lang="el-GR" sz="2800" b="1" dirty="0"/>
              <a:t>Στη περίπτωση που η επιχείρηση παραλάβει πρώτα τα εμπορεύματα και αργότερα τα σχετικά δικαιολογητικά έγγραφα (π.χ. τιμολόγια)</a:t>
            </a:r>
          </a:p>
          <a:p>
            <a:pPr>
              <a:lnSpc>
                <a:spcPct val="90000"/>
              </a:lnSpc>
              <a:buFont typeface="Wingdings" pitchFamily="2" charset="2"/>
              <a:buNone/>
            </a:pPr>
            <a:r>
              <a:rPr lang="el-GR" sz="2800" b="1" dirty="0"/>
              <a:t> </a:t>
            </a:r>
          </a:p>
          <a:p>
            <a:pPr lvl="1">
              <a:lnSpc>
                <a:spcPct val="90000"/>
              </a:lnSpc>
            </a:pPr>
            <a:r>
              <a:rPr lang="el-GR" sz="2800" b="1" dirty="0"/>
              <a:t>Χρεώνεται  με τη συμφωνημένη άξια, που αναγράφεται στο δελτίο παραγγελιάς, ο λογαριασμός εμπορεύματα με πίστωση του μεταβατικού λογαριασμού παθητικού αγορές υπό τακτοποίηση. Ο λογαριασμός αυτός τακτοποιείται (κλείνει) κατά την παραλαβή των δικαιολογητικών αγοράς, με πίστωση του προσωπικού λογαριασμού του προμηθευτή.</a:t>
            </a:r>
            <a:endParaRPr lang="en-GB" sz="2800" b="1" dirty="0"/>
          </a:p>
          <a:p>
            <a:pPr>
              <a:lnSpc>
                <a:spcPct val="90000"/>
              </a:lnSpc>
            </a:pPr>
            <a:endParaRPr lang="en-US" sz="2500" dirty="0"/>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DE1E6739-5962-4D5D-9896-1F8A708C6503}" type="slidenum">
              <a:rPr lang="en-GB"/>
              <a:pPr/>
              <a:t>433</a:t>
            </a:fld>
            <a:endParaRPr lang="en-GB" dirty="0"/>
          </a:p>
        </p:txBody>
      </p:sp>
      <p:sp>
        <p:nvSpPr>
          <p:cNvPr id="72706" name="Rectangle 2"/>
          <p:cNvSpPr>
            <a:spLocks noGrp="1" noChangeArrowheads="1"/>
          </p:cNvSpPr>
          <p:nvPr>
            <p:ph type="title"/>
          </p:nvPr>
        </p:nvSpPr>
        <p:spPr>
          <a:xfrm>
            <a:off x="0" y="152400"/>
            <a:ext cx="8892480" cy="1219200"/>
          </a:xfrm>
        </p:spPr>
        <p:txBody>
          <a:bodyPr anchor="ctr"/>
          <a:lstStyle/>
          <a:p>
            <a:pPr algn="ctr"/>
            <a:r>
              <a:rPr lang="el-GR" sz="3200" b="1" dirty="0" smtClean="0">
                <a:solidFill>
                  <a:srgbClr val="0000FF"/>
                </a:solidFill>
              </a:rPr>
              <a:t>ΛΟΓΙΣΤΙΚΗ ΑΓΟΡΩΝ: ΕΙΔΙΚΕΣ ΠΕΡΙΠΤΩΣΕΙΣ</a:t>
            </a:r>
            <a:endParaRPr lang="en-US" sz="3200" b="1" dirty="0">
              <a:solidFill>
                <a:srgbClr val="0000FF"/>
              </a:solidFill>
            </a:endParaRPr>
          </a:p>
        </p:txBody>
      </p:sp>
      <p:sp>
        <p:nvSpPr>
          <p:cNvPr id="72707" name="Rectangle 3"/>
          <p:cNvSpPr>
            <a:spLocks noGrp="1" noChangeArrowheads="1"/>
          </p:cNvSpPr>
          <p:nvPr>
            <p:ph type="body" idx="1"/>
          </p:nvPr>
        </p:nvSpPr>
        <p:spPr>
          <a:xfrm>
            <a:off x="0" y="1124745"/>
            <a:ext cx="8964613" cy="5328444"/>
          </a:xfrm>
        </p:spPr>
        <p:txBody>
          <a:bodyPr/>
          <a:lstStyle/>
          <a:p>
            <a:r>
              <a:rPr lang="el-GR" sz="2400" dirty="0"/>
              <a:t>Στη περίπτωση που τα δικαιολογητικά έγγραφα (π.χ. τιμολόγια) περιέχονται στην επιχείρηση πριν από την τα εμπορεύματα</a:t>
            </a:r>
          </a:p>
          <a:p>
            <a:pPr lvl="1"/>
            <a:r>
              <a:rPr lang="el-GR" dirty="0"/>
              <a:t>Αν η αγορά εμπορευμάτων είναι </a:t>
            </a:r>
            <a:r>
              <a:rPr lang="en-US" dirty="0"/>
              <a:t>CIF</a:t>
            </a:r>
            <a:endParaRPr lang="el-GR" dirty="0"/>
          </a:p>
          <a:p>
            <a:pPr lvl="2"/>
            <a:r>
              <a:rPr lang="el-GR" sz="2400" dirty="0"/>
              <a:t> Δεν διενεργούνται εγγραφές</a:t>
            </a:r>
          </a:p>
          <a:p>
            <a:pPr lvl="1"/>
            <a:r>
              <a:rPr lang="el-GR" dirty="0"/>
              <a:t>Αν η αγορά εμπορευμάτων είναι </a:t>
            </a:r>
            <a:r>
              <a:rPr lang="en-US" dirty="0"/>
              <a:t>FOB</a:t>
            </a:r>
            <a:endParaRPr lang="en-GB" dirty="0"/>
          </a:p>
          <a:p>
            <a:pPr lvl="2"/>
            <a:r>
              <a:rPr lang="el-GR" sz="2400" dirty="0"/>
              <a:t>Πιστώνεται με την αξία τ</a:t>
            </a:r>
            <a:r>
              <a:rPr lang="en-GB" sz="2400" dirty="0"/>
              <a:t>o</a:t>
            </a:r>
            <a:r>
              <a:rPr lang="el-GR" sz="2400" dirty="0"/>
              <a:t>υ ο προσωπικός λογαριασμός του προμηθευτή με χρέωση του μεταβατικού λογαριασμού ενεργητικού </a:t>
            </a:r>
            <a:r>
              <a:rPr lang="el-GR" sz="2400" b="1" dirty="0"/>
              <a:t>αγορές υπό παραλαβή</a:t>
            </a:r>
            <a:r>
              <a:rPr lang="el-GR" sz="2400" dirty="0"/>
              <a:t>. Ο λογαριασμός αυτός τακτοποιείται στην επόμενη Χρήση, κατά την παραλαβή των αγαθών, με χρέωση του λογαριασμού εμπορεύματα.</a:t>
            </a:r>
          </a:p>
          <a:p>
            <a:pPr lvl="1"/>
            <a:endParaRPr lang="el-GR" sz="1900" dirty="0"/>
          </a:p>
          <a:p>
            <a:pPr lvl="2"/>
            <a:endParaRPr lang="en-US" dirty="0"/>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1E3C0A98-44E3-4E14-B548-D49A48B89EA8}" type="slidenum">
              <a:rPr lang="en-GB"/>
              <a:pPr/>
              <a:t>434</a:t>
            </a:fld>
            <a:endParaRPr lang="en-GB" dirty="0"/>
          </a:p>
        </p:txBody>
      </p:sp>
      <p:sp>
        <p:nvSpPr>
          <p:cNvPr id="50178" name="Rectangle 2"/>
          <p:cNvSpPr>
            <a:spLocks noGrp="1" noChangeArrowheads="1"/>
          </p:cNvSpPr>
          <p:nvPr>
            <p:ph type="title"/>
          </p:nvPr>
        </p:nvSpPr>
        <p:spPr/>
        <p:txBody>
          <a:bodyPr anchor="ctr"/>
          <a:lstStyle/>
          <a:p>
            <a:pPr algn="ctr"/>
            <a:r>
              <a:rPr lang="el-GR" b="1" dirty="0" smtClean="0">
                <a:solidFill>
                  <a:srgbClr val="0000FF"/>
                </a:solidFill>
              </a:rPr>
              <a:t>ΛΟΓΙΣΤΙΚΗ ΠΩΛΗΣΕΩΝ</a:t>
            </a:r>
            <a:r>
              <a:rPr lang="en-US" b="1" dirty="0" smtClean="0">
                <a:solidFill>
                  <a:srgbClr val="0000FF"/>
                </a:solidFill>
              </a:rPr>
              <a:t> </a:t>
            </a:r>
            <a:endParaRPr lang="en-US" b="1" dirty="0">
              <a:solidFill>
                <a:srgbClr val="0000FF"/>
              </a:solidFill>
            </a:endParaRPr>
          </a:p>
        </p:txBody>
      </p:sp>
      <p:sp>
        <p:nvSpPr>
          <p:cNvPr id="50179" name="Rectangle 3"/>
          <p:cNvSpPr>
            <a:spLocks noGrp="1" noChangeArrowheads="1"/>
          </p:cNvSpPr>
          <p:nvPr>
            <p:ph type="body" idx="1"/>
          </p:nvPr>
        </p:nvSpPr>
        <p:spPr>
          <a:xfrm>
            <a:off x="251520" y="1124744"/>
            <a:ext cx="8640960" cy="5400600"/>
          </a:xfrm>
        </p:spPr>
        <p:txBody>
          <a:bodyPr>
            <a:normAutofit/>
          </a:bodyPr>
          <a:lstStyle/>
          <a:p>
            <a:r>
              <a:rPr lang="el-GR" sz="3200" b="1" dirty="0"/>
              <a:t>Χρεώνουμε</a:t>
            </a:r>
            <a:r>
              <a:rPr lang="el-GR" sz="3200" dirty="0"/>
              <a:t>:</a:t>
            </a:r>
          </a:p>
          <a:p>
            <a:pPr>
              <a:buFont typeface="Wingdings" pitchFamily="2" charset="2"/>
              <a:buNone/>
            </a:pPr>
            <a:endParaRPr lang="el-GR" sz="3200" dirty="0"/>
          </a:p>
          <a:p>
            <a:pPr lvl="1"/>
            <a:r>
              <a:rPr lang="el-GR" sz="3200" dirty="0"/>
              <a:t>Ταμείο ή</a:t>
            </a:r>
            <a:r>
              <a:rPr lang="el-GR" sz="3200" i="1" dirty="0"/>
              <a:t>	</a:t>
            </a:r>
          </a:p>
          <a:p>
            <a:pPr lvl="1"/>
            <a:r>
              <a:rPr lang="el-GR" sz="3200" dirty="0"/>
              <a:t>Πελάτες εσωτερικού (εξωτερικού) ή</a:t>
            </a:r>
          </a:p>
          <a:p>
            <a:pPr lvl="1"/>
            <a:r>
              <a:rPr lang="el-GR" sz="3200" dirty="0"/>
              <a:t>Γραμμάτια στο χαρτοφυλάκιο ή γραμμάτια σε Ξ.Ν. στο χαρτοφυλάκιο ή</a:t>
            </a:r>
          </a:p>
          <a:p>
            <a:pPr lvl="1"/>
            <a:r>
              <a:rPr lang="el-GR" sz="3200" dirty="0"/>
              <a:t>Επιταγές εισπρακτέες (μεταχρονολογημένες)</a:t>
            </a:r>
            <a:endParaRPr lang="en-US" sz="3200" dirty="0"/>
          </a:p>
        </p:txBody>
      </p:sp>
    </p:spTree>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A82C4DD7-D13D-4D76-B106-63251D632A92}" type="slidenum">
              <a:rPr lang="en-GB"/>
              <a:pPr/>
              <a:t>435</a:t>
            </a:fld>
            <a:endParaRPr lang="en-GB" dirty="0"/>
          </a:p>
        </p:txBody>
      </p:sp>
      <p:sp>
        <p:nvSpPr>
          <p:cNvPr id="51202" name="Rectangle 2"/>
          <p:cNvSpPr>
            <a:spLocks noGrp="1" noChangeArrowheads="1"/>
          </p:cNvSpPr>
          <p:nvPr>
            <p:ph type="title"/>
          </p:nvPr>
        </p:nvSpPr>
        <p:spPr/>
        <p:txBody>
          <a:bodyPr/>
          <a:lstStyle/>
          <a:p>
            <a:pPr algn="ctr"/>
            <a:r>
              <a:rPr lang="el-GR" b="1" dirty="0" smtClean="0">
                <a:solidFill>
                  <a:srgbClr val="0000FF"/>
                </a:solidFill>
              </a:rPr>
              <a:t>ΛΟΓΙΣΤΙΚΗ ΠΩΛΗΣΕΩΝ</a:t>
            </a:r>
            <a:endParaRPr lang="en-US" b="1" dirty="0">
              <a:solidFill>
                <a:srgbClr val="0000FF"/>
              </a:solidFill>
            </a:endParaRPr>
          </a:p>
        </p:txBody>
      </p:sp>
      <p:sp>
        <p:nvSpPr>
          <p:cNvPr id="51203" name="Rectangle 3"/>
          <p:cNvSpPr>
            <a:spLocks noGrp="1" noChangeArrowheads="1"/>
          </p:cNvSpPr>
          <p:nvPr>
            <p:ph type="body" idx="1"/>
          </p:nvPr>
        </p:nvSpPr>
        <p:spPr/>
        <p:txBody>
          <a:bodyPr>
            <a:normAutofit/>
          </a:bodyPr>
          <a:lstStyle/>
          <a:p>
            <a:r>
              <a:rPr lang="el-GR" sz="2800" b="1" dirty="0"/>
              <a:t>Πιστώνουμε:</a:t>
            </a:r>
          </a:p>
          <a:p>
            <a:pPr>
              <a:buFont typeface="Wingdings" pitchFamily="2" charset="2"/>
              <a:buNone/>
            </a:pPr>
            <a:endParaRPr lang="el-GR" sz="2800" dirty="0"/>
          </a:p>
          <a:p>
            <a:pPr lvl="1"/>
            <a:r>
              <a:rPr lang="el-GR" sz="2800" dirty="0"/>
              <a:t>Πωλήσεις εμπορευμάτων</a:t>
            </a:r>
          </a:p>
          <a:p>
            <a:pPr lvl="1"/>
            <a:r>
              <a:rPr lang="el-GR" sz="2800" dirty="0"/>
              <a:t>Πωλήσεις προϊόντων ετοίμων και ημιτελών</a:t>
            </a:r>
          </a:p>
          <a:p>
            <a:pPr lvl="1"/>
            <a:r>
              <a:rPr lang="el-GR" sz="2800" dirty="0"/>
              <a:t>Πωλήσεις λοιπών αποθεμάτων και αχρήστου υλικού</a:t>
            </a:r>
            <a:r>
              <a:rPr lang="en-US" sz="2800" dirty="0"/>
              <a:t> </a:t>
            </a:r>
          </a:p>
        </p:txBody>
      </p:sp>
    </p:spTree>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CAD69F27-D6BC-4763-9C04-6681FB7666C1}" type="slidenum">
              <a:rPr lang="en-GB"/>
              <a:pPr/>
              <a:t>436</a:t>
            </a:fld>
            <a:endParaRPr lang="en-GB" dirty="0"/>
          </a:p>
        </p:txBody>
      </p:sp>
      <p:sp>
        <p:nvSpPr>
          <p:cNvPr id="49154" name="Rectangle 2"/>
          <p:cNvSpPr>
            <a:spLocks noGrp="1" noChangeArrowheads="1"/>
          </p:cNvSpPr>
          <p:nvPr>
            <p:ph type="title"/>
          </p:nvPr>
        </p:nvSpPr>
        <p:spPr/>
        <p:txBody>
          <a:bodyPr/>
          <a:lstStyle/>
          <a:p>
            <a:pPr algn="ctr"/>
            <a:r>
              <a:rPr lang="el-GR" b="1" dirty="0" smtClean="0">
                <a:solidFill>
                  <a:srgbClr val="0000FF"/>
                </a:solidFill>
              </a:rPr>
              <a:t>ΕΣΟΔΑ  ΑΠΟ ΠΩΛΗΣΕΙΣ</a:t>
            </a:r>
            <a:r>
              <a:rPr lang="en-US" b="1" dirty="0" smtClean="0">
                <a:solidFill>
                  <a:srgbClr val="0000FF"/>
                </a:solidFill>
              </a:rPr>
              <a:t> </a:t>
            </a:r>
            <a:endParaRPr lang="en-US" b="1" dirty="0">
              <a:solidFill>
                <a:srgbClr val="0000FF"/>
              </a:solidFill>
            </a:endParaRPr>
          </a:p>
        </p:txBody>
      </p:sp>
      <p:sp>
        <p:nvSpPr>
          <p:cNvPr id="49155" name="Rectangle 3"/>
          <p:cNvSpPr>
            <a:spLocks noGrp="1" noChangeArrowheads="1"/>
          </p:cNvSpPr>
          <p:nvPr>
            <p:ph type="body" idx="1"/>
          </p:nvPr>
        </p:nvSpPr>
        <p:spPr>
          <a:xfrm>
            <a:off x="179512" y="1524000"/>
            <a:ext cx="8712968" cy="4857328"/>
          </a:xfrm>
        </p:spPr>
        <p:txBody>
          <a:bodyPr>
            <a:normAutofit/>
          </a:bodyPr>
          <a:lstStyle/>
          <a:p>
            <a:r>
              <a:rPr lang="el-GR" sz="3200" dirty="0"/>
              <a:t>Τα </a:t>
            </a:r>
            <a:r>
              <a:rPr lang="el-GR" sz="3200" b="1" dirty="0"/>
              <a:t>ακαθάριστα</a:t>
            </a:r>
            <a:r>
              <a:rPr lang="el-GR" sz="3200" dirty="0"/>
              <a:t> </a:t>
            </a:r>
            <a:r>
              <a:rPr lang="el-GR" sz="3200" b="1" dirty="0"/>
              <a:t>έσοδα</a:t>
            </a:r>
            <a:r>
              <a:rPr lang="el-GR" sz="3200" dirty="0"/>
              <a:t> από τη διάθεση αποθεμάτων ισούνται με την </a:t>
            </a:r>
            <a:r>
              <a:rPr lang="el-GR" sz="3200" b="1" dirty="0"/>
              <a:t>τιμή τοις μετρητοίς </a:t>
            </a:r>
            <a:r>
              <a:rPr lang="el-GR" sz="3200" dirty="0"/>
              <a:t>που αναγράφεται στο τιμολογίου </a:t>
            </a:r>
            <a:r>
              <a:rPr lang="el-GR" sz="3200" dirty="0" smtClean="0"/>
              <a:t>πώλησης.</a:t>
            </a:r>
          </a:p>
          <a:p>
            <a:pPr lvl="1" algn="ctr"/>
            <a:r>
              <a:rPr lang="el-GR" sz="3200" b="1" dirty="0" smtClean="0">
                <a:solidFill>
                  <a:srgbClr val="002060"/>
                </a:solidFill>
              </a:rPr>
              <a:t>Οι </a:t>
            </a:r>
            <a:r>
              <a:rPr lang="el-GR" sz="3200" b="1" dirty="0">
                <a:solidFill>
                  <a:srgbClr val="002060"/>
                </a:solidFill>
              </a:rPr>
              <a:t>πιστωτικοί τόκοι είναι </a:t>
            </a:r>
            <a:r>
              <a:rPr lang="el-GR" sz="3200" b="1" dirty="0" smtClean="0">
                <a:solidFill>
                  <a:srgbClr val="002060"/>
                </a:solidFill>
              </a:rPr>
              <a:t> χρηματοοικονομικό έσοδο.</a:t>
            </a:r>
          </a:p>
          <a:p>
            <a:pPr lvl="1" algn="ctr"/>
            <a:endParaRPr lang="el-GR" sz="3200" b="1" dirty="0">
              <a:solidFill>
                <a:srgbClr val="002060"/>
              </a:solidFill>
            </a:endParaRPr>
          </a:p>
          <a:p>
            <a:pPr lvl="1" algn="ctr"/>
            <a:r>
              <a:rPr lang="el-GR" sz="3200" b="1" dirty="0" smtClean="0">
                <a:solidFill>
                  <a:srgbClr val="C00000"/>
                </a:solidFill>
              </a:rPr>
              <a:t>Το </a:t>
            </a:r>
            <a:r>
              <a:rPr lang="el-GR" sz="3200" b="1" dirty="0">
                <a:solidFill>
                  <a:srgbClr val="C00000"/>
                </a:solidFill>
              </a:rPr>
              <a:t>ΦΠΑ δεν είναι </a:t>
            </a:r>
            <a:r>
              <a:rPr lang="el-GR" sz="3200" b="1" dirty="0" smtClean="0">
                <a:solidFill>
                  <a:srgbClr val="C00000"/>
                </a:solidFill>
              </a:rPr>
              <a:t>έσοδο.</a:t>
            </a:r>
            <a:endParaRPr lang="en-US" sz="3200" b="1" dirty="0">
              <a:solidFill>
                <a:srgbClr val="C00000"/>
              </a:solidFill>
            </a:endParaRPr>
          </a:p>
        </p:txBody>
      </p:sp>
    </p:spTree>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4E458AF3-16EC-4B1D-8E5C-ABECBB7D9C2F}" type="slidenum">
              <a:rPr lang="en-GB"/>
              <a:pPr/>
              <a:t>437</a:t>
            </a:fld>
            <a:endParaRPr lang="en-GB" dirty="0"/>
          </a:p>
        </p:txBody>
      </p:sp>
      <p:sp>
        <p:nvSpPr>
          <p:cNvPr id="53250" name="Rectangle 2"/>
          <p:cNvSpPr>
            <a:spLocks noGrp="1" noChangeArrowheads="1"/>
          </p:cNvSpPr>
          <p:nvPr>
            <p:ph type="title"/>
          </p:nvPr>
        </p:nvSpPr>
        <p:spPr>
          <a:xfrm>
            <a:off x="457200" y="152400"/>
            <a:ext cx="8229600" cy="612304"/>
          </a:xfrm>
        </p:spPr>
        <p:txBody>
          <a:bodyPr anchor="ctr">
            <a:normAutofit fontScale="90000"/>
          </a:bodyPr>
          <a:lstStyle/>
          <a:p>
            <a:pPr algn="ctr"/>
            <a:r>
              <a:rPr lang="el-GR" b="1" dirty="0" smtClean="0">
                <a:solidFill>
                  <a:srgbClr val="002060"/>
                </a:solidFill>
              </a:rPr>
              <a:t>ΚΑΘΑΡΑ ΕΣΟΔΑ ΠΩΛΗΣΕΩΝ</a:t>
            </a:r>
            <a:r>
              <a:rPr lang="en-US" b="1" dirty="0" smtClean="0">
                <a:solidFill>
                  <a:srgbClr val="002060"/>
                </a:solidFill>
              </a:rPr>
              <a:t> </a:t>
            </a:r>
            <a:endParaRPr lang="en-US" b="1" dirty="0">
              <a:solidFill>
                <a:srgbClr val="002060"/>
              </a:solidFill>
            </a:endParaRPr>
          </a:p>
        </p:txBody>
      </p:sp>
      <p:sp>
        <p:nvSpPr>
          <p:cNvPr id="53251" name="Rectangle 3"/>
          <p:cNvSpPr>
            <a:spLocks noGrp="1" noChangeArrowheads="1"/>
          </p:cNvSpPr>
          <p:nvPr>
            <p:ph type="body" idx="1"/>
          </p:nvPr>
        </p:nvSpPr>
        <p:spPr>
          <a:xfrm>
            <a:off x="251520" y="692696"/>
            <a:ext cx="8641655" cy="5831929"/>
          </a:xfrm>
        </p:spPr>
        <p:txBody>
          <a:bodyPr>
            <a:normAutofit/>
          </a:bodyPr>
          <a:lstStyle/>
          <a:p>
            <a:pPr>
              <a:lnSpc>
                <a:spcPct val="80000"/>
              </a:lnSpc>
            </a:pPr>
            <a:r>
              <a:rPr lang="el-GR" sz="2400" b="1" dirty="0"/>
              <a:t>Τιμή τοις μετρητοίς</a:t>
            </a:r>
          </a:p>
          <a:p>
            <a:pPr>
              <a:lnSpc>
                <a:spcPct val="80000"/>
              </a:lnSpc>
            </a:pPr>
            <a:r>
              <a:rPr lang="el-GR" sz="2400" b="1" dirty="0">
                <a:solidFill>
                  <a:srgbClr val="7030A0"/>
                </a:solidFill>
              </a:rPr>
              <a:t>Μείον</a:t>
            </a:r>
          </a:p>
          <a:p>
            <a:pPr>
              <a:lnSpc>
                <a:spcPct val="80000"/>
              </a:lnSpc>
              <a:buFont typeface="Wingdings" pitchFamily="2" charset="2"/>
              <a:buNone/>
            </a:pPr>
            <a:r>
              <a:rPr lang="el-GR" sz="2400" b="1" dirty="0"/>
              <a:t> </a:t>
            </a:r>
            <a:endParaRPr lang="el-GR" sz="2400" b="1" dirty="0" smtClean="0"/>
          </a:p>
          <a:p>
            <a:pPr lvl="1">
              <a:lnSpc>
                <a:spcPct val="80000"/>
              </a:lnSpc>
            </a:pPr>
            <a:r>
              <a:rPr lang="el-GR" b="1" dirty="0" smtClean="0"/>
              <a:t>Εκπτώσεις πωλήσεων</a:t>
            </a:r>
          </a:p>
          <a:p>
            <a:pPr lvl="2">
              <a:lnSpc>
                <a:spcPct val="80000"/>
              </a:lnSpc>
            </a:pPr>
            <a:r>
              <a:rPr lang="el-GR" sz="2400" b="1" dirty="0" smtClean="0"/>
              <a:t>Με </a:t>
            </a:r>
            <a:r>
              <a:rPr lang="el-GR" sz="2400" b="1" dirty="0"/>
              <a:t>την έκδοση πιστωτικού σημειώματος</a:t>
            </a:r>
          </a:p>
          <a:p>
            <a:pPr lvl="1">
              <a:lnSpc>
                <a:spcPct val="80000"/>
              </a:lnSpc>
            </a:pPr>
            <a:r>
              <a:rPr lang="el-GR" b="1" dirty="0"/>
              <a:t>Επιστροφές πωλήσεων</a:t>
            </a:r>
          </a:p>
          <a:p>
            <a:pPr lvl="2">
              <a:lnSpc>
                <a:spcPct val="80000"/>
              </a:lnSpc>
            </a:pPr>
            <a:r>
              <a:rPr lang="el-GR" sz="2400" b="1" dirty="0"/>
              <a:t>Οι εκπτώσεις και οι επιστροφές πωλήσεων σχεδόν πάντα παρακολουθούνται με αντίθετους λογαριασμούς</a:t>
            </a:r>
          </a:p>
          <a:p>
            <a:pPr lvl="1">
              <a:lnSpc>
                <a:spcPct val="80000"/>
              </a:lnSpc>
            </a:pPr>
            <a:r>
              <a:rPr lang="el-GR" b="1" dirty="0"/>
              <a:t>Ειδικά έξοδα πωλήσεων: γίνονται για μια συγκεκριμένη	</a:t>
            </a:r>
            <a:r>
              <a:rPr lang="el-GR" b="1" dirty="0" smtClean="0"/>
              <a:t>συναλλαγή.</a:t>
            </a:r>
            <a:endParaRPr lang="el-GR" b="1" dirty="0"/>
          </a:p>
          <a:p>
            <a:pPr>
              <a:lnSpc>
                <a:spcPct val="80000"/>
              </a:lnSpc>
            </a:pPr>
            <a:endParaRPr lang="el-GR" sz="2400" b="1" dirty="0"/>
          </a:p>
          <a:p>
            <a:pPr>
              <a:lnSpc>
                <a:spcPct val="80000"/>
              </a:lnSpc>
            </a:pPr>
            <a:r>
              <a:rPr lang="el-GR" sz="2400" b="1" dirty="0">
                <a:solidFill>
                  <a:srgbClr val="7030A0"/>
                </a:solidFill>
              </a:rPr>
              <a:t>Δεν μειώνουν </a:t>
            </a:r>
            <a:r>
              <a:rPr lang="el-GR" sz="2400" b="1" dirty="0"/>
              <a:t>τα έσοδα από πωλήσεις </a:t>
            </a:r>
          </a:p>
          <a:p>
            <a:pPr lvl="1">
              <a:lnSpc>
                <a:spcPct val="80000"/>
              </a:lnSpc>
            </a:pPr>
            <a:r>
              <a:rPr lang="el-GR" b="1" dirty="0">
                <a:solidFill>
                  <a:srgbClr val="0000FF"/>
                </a:solidFill>
              </a:rPr>
              <a:t>Τα γενικά έξοδα πωλήσεων </a:t>
            </a:r>
            <a:r>
              <a:rPr lang="el-GR" b="1" dirty="0"/>
              <a:t>– Τα έξοδα διαφήμισης, οι μισθοί των στελεχών και υπάλληλων του τμήματος πωλήσεων, τα έξοδα επιστροφής αποθεμάτων από τους πελάτες είναι τα πιο γνωστά από τα γενικά έξοδα</a:t>
            </a:r>
            <a:endParaRPr lang="en-US" b="1" dirty="0"/>
          </a:p>
        </p:txBody>
      </p:sp>
    </p:spTree>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2FEF5B42-FE67-497C-9B61-DFB1B8095465}" type="slidenum">
              <a:rPr lang="en-GB"/>
              <a:pPr/>
              <a:t>438</a:t>
            </a:fld>
            <a:endParaRPr lang="en-GB" dirty="0"/>
          </a:p>
        </p:txBody>
      </p:sp>
      <p:sp>
        <p:nvSpPr>
          <p:cNvPr id="52226" name="Rectangle 2"/>
          <p:cNvSpPr>
            <a:spLocks noGrp="1" noChangeArrowheads="1"/>
          </p:cNvSpPr>
          <p:nvPr>
            <p:ph type="title"/>
          </p:nvPr>
        </p:nvSpPr>
        <p:spPr>
          <a:xfrm>
            <a:off x="179512" y="152400"/>
            <a:ext cx="8784976" cy="1219200"/>
          </a:xfrm>
        </p:spPr>
        <p:txBody>
          <a:bodyPr/>
          <a:lstStyle/>
          <a:p>
            <a:pPr algn="ctr"/>
            <a:r>
              <a:rPr lang="el-GR" sz="3200" b="1" dirty="0" smtClean="0">
                <a:solidFill>
                  <a:srgbClr val="7030A0"/>
                </a:solidFill>
              </a:rPr>
              <a:t>ΛΟΓΙΣΤΙΚΗ ΠΩΛΗΣΕΩΝ: ΕΙΔΙΚΕΣ ΠΕΡΙΠΤΩΣΕΙΣ</a:t>
            </a:r>
            <a:endParaRPr lang="en-US" sz="3200" b="1" dirty="0">
              <a:solidFill>
                <a:srgbClr val="7030A0"/>
              </a:solidFill>
            </a:endParaRPr>
          </a:p>
        </p:txBody>
      </p:sp>
      <p:sp>
        <p:nvSpPr>
          <p:cNvPr id="52227" name="Rectangle 3"/>
          <p:cNvSpPr>
            <a:spLocks noGrp="1" noChangeArrowheads="1"/>
          </p:cNvSpPr>
          <p:nvPr>
            <p:ph type="body" idx="1"/>
          </p:nvPr>
        </p:nvSpPr>
        <p:spPr>
          <a:xfrm>
            <a:off x="251520" y="1524000"/>
            <a:ext cx="8640960" cy="5001344"/>
          </a:xfrm>
        </p:spPr>
        <p:txBody>
          <a:bodyPr/>
          <a:lstStyle/>
          <a:p>
            <a:r>
              <a:rPr lang="el-GR" sz="3200" dirty="0"/>
              <a:t>Αποστολή εμπορευμάτων σε αντιπρόσωπο προς πώληση:</a:t>
            </a:r>
          </a:p>
          <a:p>
            <a:pPr lvl="1"/>
            <a:r>
              <a:rPr lang="el-GR" sz="3200" dirty="0"/>
              <a:t>Η συναλλαγή παρακολουθείται με λογαριασμούς	τάξεως</a:t>
            </a:r>
          </a:p>
          <a:p>
            <a:endParaRPr lang="en-US" b="1" dirty="0"/>
          </a:p>
        </p:txBody>
      </p:sp>
    </p:spTree>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686082" name="Picture 2"/>
          <p:cNvPicPr>
            <a:picLocks noGrp="1" noChangeAspect="1" noChangeArrowheads="1"/>
          </p:cNvPicPr>
          <p:nvPr>
            <p:ph idx="1"/>
          </p:nvPr>
        </p:nvPicPr>
        <p:blipFill>
          <a:blip r:embed="rId2" cstate="print"/>
          <a:srcRect/>
          <a:stretch>
            <a:fillRect/>
          </a:stretch>
        </p:blipFill>
        <p:spPr bwMode="auto">
          <a:xfrm>
            <a:off x="539552" y="620688"/>
            <a:ext cx="7848872" cy="55446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pPr algn="ctr"/>
            <a:endParaRPr lang="el-GR" b="1"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79512" y="188640"/>
            <a:ext cx="8784976" cy="6408712"/>
          </a:xfrm>
          <a:prstGeom prst="rect">
            <a:avLst/>
          </a:prstGeom>
          <a:noFill/>
          <a:ln w="9525">
            <a:noFill/>
            <a:miter lim="800000"/>
            <a:headEnd/>
            <a:tailEnd/>
          </a:ln>
        </p:spPr>
      </p:pic>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90066"/>
          </a:xfrm>
        </p:spPr>
        <p:txBody>
          <a:bodyPr>
            <a:normAutofit fontScale="90000"/>
          </a:bodyPr>
          <a:lstStyle/>
          <a:p>
            <a:pPr algn="ctr"/>
            <a:r>
              <a:rPr lang="el-GR" b="1" dirty="0" smtClean="0">
                <a:solidFill>
                  <a:schemeClr val="accent4">
                    <a:lumMod val="50000"/>
                  </a:schemeClr>
                </a:solidFill>
              </a:rPr>
              <a:t>ΟΡΙΣΜΟΣ ΑΠΟΓΡΑΦΗΣ</a:t>
            </a:r>
            <a:endParaRPr lang="el-GR" b="1" dirty="0">
              <a:solidFill>
                <a:schemeClr val="accent4">
                  <a:lumMod val="50000"/>
                </a:schemeClr>
              </a:solidFill>
            </a:endParaRPr>
          </a:p>
        </p:txBody>
      </p:sp>
      <p:sp>
        <p:nvSpPr>
          <p:cNvPr id="3" name="2 - Θέση περιεχομένου"/>
          <p:cNvSpPr>
            <a:spLocks noGrp="1"/>
          </p:cNvSpPr>
          <p:nvPr>
            <p:ph idx="1"/>
          </p:nvPr>
        </p:nvSpPr>
        <p:spPr>
          <a:xfrm>
            <a:off x="0" y="836712"/>
            <a:ext cx="9144000" cy="6021288"/>
          </a:xfrm>
        </p:spPr>
        <p:txBody>
          <a:bodyPr/>
          <a:lstStyle/>
          <a:p>
            <a:pPr algn="just"/>
            <a:r>
              <a:rPr lang="el-GR" dirty="0" smtClean="0"/>
              <a:t>Απογραφή είναι μια λεπτομερής και δαπανηρή διαδικασία επαλήθευσης και ελέγχου της αξιοπιστίας των λογιστικών καταστάσεων μιας εταιρίας.</a:t>
            </a:r>
          </a:p>
          <a:p>
            <a:pPr algn="just"/>
            <a:r>
              <a:rPr lang="el-GR" dirty="0" smtClean="0"/>
              <a:t>Η επιχείρηση διενεργεί απογραφή όσο συχνά χρειάζεται, αλλά επιβάλλεται από την νομοθεσία τουλάχιστον μία τον χρόνο στο τέλος της </a:t>
            </a:r>
            <a:r>
              <a:rPr lang="el-GR" b="1" dirty="0" smtClean="0">
                <a:solidFill>
                  <a:srgbClr val="7030A0"/>
                </a:solidFill>
                <a:hlinkClick r:id="rId2"/>
              </a:rPr>
              <a:t>λογιστικής χρήσης</a:t>
            </a:r>
            <a:r>
              <a:rPr lang="el-GR" dirty="0" smtClean="0"/>
              <a:t>, που ονομάζεται τακτική απογραφή.</a:t>
            </a:r>
          </a:p>
          <a:p>
            <a:pPr algn="just"/>
            <a:r>
              <a:rPr lang="el-GR" dirty="0" smtClean="0"/>
              <a:t>Η τακτική απογραφή χωρίζεται σε </a:t>
            </a:r>
            <a:r>
              <a:rPr lang="el-GR" dirty="0" smtClean="0">
                <a:solidFill>
                  <a:srgbClr val="C00000"/>
                </a:solidFill>
              </a:rPr>
              <a:t>εξωλογιστική</a:t>
            </a:r>
            <a:r>
              <a:rPr lang="el-GR" dirty="0" smtClean="0"/>
              <a:t> και </a:t>
            </a:r>
            <a:r>
              <a:rPr lang="el-GR" dirty="0" smtClean="0">
                <a:solidFill>
                  <a:srgbClr val="7030A0"/>
                </a:solidFill>
              </a:rPr>
              <a:t>εσωλογιστική</a:t>
            </a:r>
            <a:r>
              <a:rPr lang="el-GR" dirty="0" smtClean="0"/>
              <a:t>.</a:t>
            </a:r>
          </a:p>
          <a:p>
            <a:endParaRPr lang="el-GR" dirty="0"/>
          </a:p>
        </p:txBody>
      </p:sp>
    </p:spTree>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562074"/>
          </a:xfrm>
        </p:spPr>
        <p:txBody>
          <a:bodyPr anchor="b">
            <a:normAutofit fontScale="90000"/>
          </a:bodyPr>
          <a:lstStyle/>
          <a:p>
            <a:pPr algn="ctr"/>
            <a:r>
              <a:rPr lang="el-GR" sz="3600" b="1" dirty="0" smtClean="0">
                <a:solidFill>
                  <a:srgbClr val="C00000"/>
                </a:solidFill>
              </a:rPr>
              <a:t/>
            </a:r>
            <a:br>
              <a:rPr lang="el-GR" sz="3600" b="1" dirty="0" smtClean="0">
                <a:solidFill>
                  <a:srgbClr val="C00000"/>
                </a:solidFill>
              </a:rPr>
            </a:br>
            <a:r>
              <a:rPr lang="el-GR" sz="3600" b="1" dirty="0" smtClean="0">
                <a:solidFill>
                  <a:srgbClr val="C00000"/>
                </a:solidFill>
              </a:rPr>
              <a:t/>
            </a:r>
            <a:br>
              <a:rPr lang="el-GR" sz="3600" b="1" dirty="0" smtClean="0">
                <a:solidFill>
                  <a:srgbClr val="C00000"/>
                </a:solidFill>
              </a:rPr>
            </a:br>
            <a:r>
              <a:rPr lang="el-GR" sz="3600" b="1" dirty="0" smtClean="0">
                <a:solidFill>
                  <a:srgbClr val="C00000"/>
                </a:solidFill>
              </a:rPr>
              <a:t/>
            </a:r>
            <a:br>
              <a:rPr lang="el-GR" sz="3600" b="1" dirty="0" smtClean="0">
                <a:solidFill>
                  <a:srgbClr val="C00000"/>
                </a:solidFill>
              </a:rPr>
            </a:br>
            <a:r>
              <a:rPr lang="el-GR" sz="3600" b="1" dirty="0" smtClean="0">
                <a:solidFill>
                  <a:srgbClr val="C00000"/>
                </a:solidFill>
              </a:rPr>
              <a:t>ΕΞΩΛΟΓΙΣΤΙΚΗ ΑΠΟΓΡΑΦΗ</a:t>
            </a:r>
            <a:endParaRPr lang="el-GR" sz="3600" b="1" dirty="0">
              <a:solidFill>
                <a:srgbClr val="C00000"/>
              </a:solidFill>
            </a:endParaRPr>
          </a:p>
        </p:txBody>
      </p:sp>
      <p:sp>
        <p:nvSpPr>
          <p:cNvPr id="3" name="2 - Θέση περιεχομένου"/>
          <p:cNvSpPr>
            <a:spLocks noGrp="1"/>
          </p:cNvSpPr>
          <p:nvPr>
            <p:ph idx="1"/>
          </p:nvPr>
        </p:nvSpPr>
        <p:spPr>
          <a:xfrm>
            <a:off x="0" y="980728"/>
            <a:ext cx="9144000" cy="5877272"/>
          </a:xfrm>
        </p:spPr>
        <p:txBody>
          <a:bodyPr/>
          <a:lstStyle/>
          <a:p>
            <a:r>
              <a:rPr lang="el-GR" dirty="0" smtClean="0"/>
              <a:t>Η </a:t>
            </a:r>
            <a:r>
              <a:rPr lang="el-GR" b="1" u="sng" dirty="0" smtClean="0"/>
              <a:t>εξωλογιστική</a:t>
            </a:r>
            <a:r>
              <a:rPr lang="el-GR" dirty="0" smtClean="0"/>
              <a:t> απογραφή (φυσική ή πραγματική απογραφή) ακολουθείται όταν πρόκειται να απογραφούν υλικά (ενσώματα) στοιχεία, στα οποία η επιχείρηση έχει άμεση πρόσβαση (π.χ. </a:t>
            </a:r>
            <a:r>
              <a:rPr lang="el-GR" b="1" dirty="0" smtClean="0">
                <a:hlinkClick r:id="rId2"/>
              </a:rPr>
              <a:t>εμπορεύματα</a:t>
            </a:r>
            <a:r>
              <a:rPr lang="el-GR" dirty="0" smtClean="0"/>
              <a:t>, αποθέματα, </a:t>
            </a:r>
            <a:r>
              <a:rPr lang="el-GR" b="1" dirty="0" smtClean="0">
                <a:hlinkClick r:id="rId3"/>
              </a:rPr>
              <a:t>γραμμάτια</a:t>
            </a:r>
            <a:r>
              <a:rPr lang="el-GR" b="1" dirty="0" smtClean="0"/>
              <a:t>, </a:t>
            </a:r>
            <a:r>
              <a:rPr lang="el-GR" b="1" dirty="0" smtClean="0">
                <a:hlinkClick r:id="rId4"/>
              </a:rPr>
              <a:t>μετοχές</a:t>
            </a:r>
            <a:r>
              <a:rPr lang="el-GR" b="1" dirty="0" smtClean="0"/>
              <a:t>, </a:t>
            </a:r>
            <a:r>
              <a:rPr lang="el-GR" b="1" dirty="0" smtClean="0">
                <a:hlinkClick r:id="rId5"/>
              </a:rPr>
              <a:t>μετρητά</a:t>
            </a:r>
            <a:r>
              <a:rPr lang="el-GR" dirty="0" smtClean="0"/>
              <a:t> κτλ). Τα αποτελέσματα της είναι πιο ακριβή και αντικειμενικά από ότι αυτά της εσωλογιστικής απογραφής.</a:t>
            </a:r>
          </a:p>
        </p:txBody>
      </p:sp>
    </p:spTree>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036496" cy="634082"/>
          </a:xfrm>
        </p:spPr>
        <p:txBody>
          <a:bodyPr>
            <a:normAutofit fontScale="90000"/>
          </a:bodyPr>
          <a:lstStyle/>
          <a:p>
            <a:pPr algn="ctr"/>
            <a:r>
              <a:rPr lang="el-GR" b="1" dirty="0" smtClean="0">
                <a:solidFill>
                  <a:srgbClr val="92D050"/>
                </a:solidFill>
              </a:rPr>
              <a:t>ΕΣΩΛΟΓΙΣΤΙΚΗ ΑΠΟΓΡΑΦΗ</a:t>
            </a:r>
            <a:endParaRPr lang="el-GR" b="1" dirty="0">
              <a:solidFill>
                <a:srgbClr val="92D050"/>
              </a:solidFill>
            </a:endParaRPr>
          </a:p>
        </p:txBody>
      </p:sp>
      <p:sp>
        <p:nvSpPr>
          <p:cNvPr id="3" name="2 - Θέση περιεχομένου"/>
          <p:cNvSpPr>
            <a:spLocks noGrp="1"/>
          </p:cNvSpPr>
          <p:nvPr>
            <p:ph idx="1"/>
          </p:nvPr>
        </p:nvSpPr>
        <p:spPr>
          <a:xfrm>
            <a:off x="0" y="1268760"/>
            <a:ext cx="9144000" cy="5472608"/>
          </a:xfrm>
        </p:spPr>
        <p:txBody>
          <a:bodyPr/>
          <a:lstStyle/>
          <a:p>
            <a:r>
              <a:rPr lang="el-GR" dirty="0" smtClean="0"/>
              <a:t>Σε </a:t>
            </a:r>
            <a:r>
              <a:rPr lang="el-GR" b="1" dirty="0" smtClean="0"/>
              <a:t>εσωλογιστική</a:t>
            </a:r>
            <a:r>
              <a:rPr lang="el-GR" dirty="0" smtClean="0"/>
              <a:t> απογραφή υπόκεινται:</a:t>
            </a:r>
            <a:br>
              <a:rPr lang="el-GR" dirty="0" smtClean="0"/>
            </a:br>
            <a:r>
              <a:rPr lang="el-GR" b="1" dirty="0" smtClean="0"/>
              <a:t>α)</a:t>
            </a:r>
            <a:r>
              <a:rPr lang="el-GR" dirty="0" smtClean="0"/>
              <a:t> Τα άυλα στοιχεία του </a:t>
            </a:r>
            <a:r>
              <a:rPr lang="el-GR" b="1" dirty="0" smtClean="0">
                <a:hlinkClick r:id="rId2"/>
              </a:rPr>
              <a:t>Ισολογισμού</a:t>
            </a:r>
            <a:r>
              <a:rPr lang="el-GR" dirty="0" smtClean="0"/>
              <a:t> (π.χ. </a:t>
            </a:r>
            <a:r>
              <a:rPr lang="el-GR" b="1" dirty="0" smtClean="0">
                <a:hlinkClick r:id="rId3"/>
              </a:rPr>
              <a:t>υποχρεώσεις</a:t>
            </a:r>
            <a:r>
              <a:rPr lang="el-GR" dirty="0" smtClean="0"/>
              <a:t>, φήμη, πελατεία, εμπορικά σήματα, ευρεσιτεχνίες κτλ)</a:t>
            </a:r>
          </a:p>
          <a:p>
            <a:r>
              <a:rPr lang="el-GR" b="1" dirty="0" smtClean="0"/>
              <a:t>β) </a:t>
            </a:r>
            <a:r>
              <a:rPr lang="el-GR" dirty="0" smtClean="0"/>
              <a:t>Τα υλικά (ενσώματα) στοιχεία του </a:t>
            </a:r>
            <a:r>
              <a:rPr lang="el-GR" b="1" dirty="0" smtClean="0">
                <a:hlinkClick r:id="rId4"/>
              </a:rPr>
              <a:t>Ενεργητικού</a:t>
            </a:r>
            <a:r>
              <a:rPr lang="el-GR" dirty="0" smtClean="0"/>
              <a:t> που δεν βρίσκονται στην κατοχή της επιχείρησης, αλλά στην κατοχή τρίτων (π.χ. </a:t>
            </a:r>
            <a:r>
              <a:rPr lang="el-GR" b="1" dirty="0" smtClean="0">
                <a:hlinkClick r:id="rId5"/>
              </a:rPr>
              <a:t>καταθέσεις</a:t>
            </a:r>
            <a:r>
              <a:rPr lang="el-GR" dirty="0" smtClean="0"/>
              <a:t> σε τράπεζες, εμπορεύματα καθ’ οδόν, </a:t>
            </a:r>
            <a:r>
              <a:rPr lang="el-GR" b="1" dirty="0" smtClean="0">
                <a:hlinkClick r:id="rId6"/>
              </a:rPr>
              <a:t>χρεόγραφα</a:t>
            </a:r>
            <a:r>
              <a:rPr lang="el-GR" dirty="0" smtClean="0"/>
              <a:t> που βρίσκονται στις τράπεζες για φύλαξη).</a:t>
            </a:r>
          </a:p>
          <a:p>
            <a:endParaRPr lang="el-GR" dirty="0"/>
          </a:p>
        </p:txBody>
      </p:sp>
    </p:spTree>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648072"/>
          </a:xfrm>
        </p:spPr>
        <p:txBody>
          <a:bodyPr>
            <a:normAutofit fontScale="90000"/>
          </a:bodyPr>
          <a:lstStyle/>
          <a:p>
            <a:pPr algn="ctr"/>
            <a:r>
              <a:rPr lang="el-GR" b="1" dirty="0" smtClean="0"/>
              <a:t/>
            </a:r>
            <a:br>
              <a:rPr lang="el-GR" b="1" dirty="0" smtClean="0"/>
            </a:br>
            <a:r>
              <a:rPr lang="el-GR" b="1" dirty="0" smtClean="0"/>
              <a:t/>
            </a:r>
            <a:br>
              <a:rPr lang="el-GR" b="1" dirty="0" smtClean="0"/>
            </a:br>
            <a:r>
              <a:rPr lang="el-GR" b="1" dirty="0" smtClean="0"/>
              <a:t/>
            </a:r>
            <a:br>
              <a:rPr lang="el-GR" b="1" dirty="0" smtClean="0"/>
            </a:br>
            <a:r>
              <a:rPr lang="el-GR" b="1" dirty="0" smtClean="0">
                <a:solidFill>
                  <a:schemeClr val="bg1"/>
                </a:solidFill>
              </a:rPr>
              <a:t>ΛΟΓΟΙ ΣΥΝΤΑΞΗΣ ΑΠΟΓΡΑΦΗΣ</a:t>
            </a:r>
            <a:endParaRPr lang="el-GR" b="1" dirty="0">
              <a:solidFill>
                <a:schemeClr val="bg1"/>
              </a:solidFill>
            </a:endParaRPr>
          </a:p>
        </p:txBody>
      </p:sp>
      <p:sp>
        <p:nvSpPr>
          <p:cNvPr id="3" name="2 - Θέση περιεχομένου"/>
          <p:cNvSpPr>
            <a:spLocks noGrp="1"/>
          </p:cNvSpPr>
          <p:nvPr>
            <p:ph idx="1"/>
          </p:nvPr>
        </p:nvSpPr>
        <p:spPr>
          <a:xfrm>
            <a:off x="179512" y="1412776"/>
            <a:ext cx="8784976" cy="5184576"/>
          </a:xfrm>
        </p:spPr>
        <p:txBody>
          <a:bodyPr>
            <a:normAutofit/>
          </a:bodyPr>
          <a:lstStyle/>
          <a:p>
            <a:pPr algn="just"/>
            <a:r>
              <a:rPr lang="el-GR" b="1" dirty="0" smtClean="0">
                <a:solidFill>
                  <a:srgbClr val="C00000"/>
                </a:solidFill>
              </a:rPr>
              <a:t>1) Οι ανάγκες ελέγχου που προκύπτουν. </a:t>
            </a:r>
          </a:p>
          <a:p>
            <a:pPr algn="just"/>
            <a:endParaRPr lang="el-GR" dirty="0" smtClean="0"/>
          </a:p>
          <a:p>
            <a:pPr algn="just"/>
            <a:r>
              <a:rPr lang="el-GR" b="1" dirty="0" smtClean="0">
                <a:solidFill>
                  <a:srgbClr val="0000CC"/>
                </a:solidFill>
              </a:rPr>
              <a:t>2) Απαίτηση τρίτων. </a:t>
            </a:r>
            <a:r>
              <a:rPr lang="el-GR" dirty="0" smtClean="0"/>
              <a:t>Για να διαπιστωθεί αν η λογιστική εικόνα της επιχείρησης συμφωνεί με την πραγματική. </a:t>
            </a:r>
            <a:endParaRPr lang="el-GR" b="1" dirty="0" smtClean="0"/>
          </a:p>
          <a:p>
            <a:pPr algn="just"/>
            <a:endParaRPr lang="el-GR" b="1" dirty="0" smtClean="0"/>
          </a:p>
          <a:p>
            <a:pPr algn="just"/>
            <a:r>
              <a:rPr lang="el-GR" b="1" dirty="0" smtClean="0">
                <a:solidFill>
                  <a:srgbClr val="FFC000"/>
                </a:solidFill>
              </a:rPr>
              <a:t>3) Οι ανάγκες προσαρμογής των λογιστικών με τα πραγματικά δεδομένα. </a:t>
            </a:r>
            <a:endParaRPr lang="el-GR" dirty="0"/>
          </a:p>
        </p:txBody>
      </p:sp>
    </p:spTree>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p:spPr>
        <p:txBody>
          <a:bodyPr anchor="ctr">
            <a:normAutofit fontScale="90000"/>
          </a:bodyPr>
          <a:lstStyle/>
          <a:p>
            <a:pPr algn="ctr"/>
            <a:r>
              <a:rPr lang="el-GR" b="1" dirty="0" smtClean="0">
                <a:solidFill>
                  <a:srgbClr val="C00000"/>
                </a:solidFill>
              </a:rPr>
              <a:t>ΑΝΑΓΚΕΣ ΕΛΕΓΧΟΥ</a:t>
            </a:r>
            <a:endParaRPr lang="el-GR" b="1" dirty="0">
              <a:solidFill>
                <a:srgbClr val="C00000"/>
              </a:solidFill>
            </a:endParaRPr>
          </a:p>
        </p:txBody>
      </p:sp>
      <p:sp>
        <p:nvSpPr>
          <p:cNvPr id="3" name="2 - Θέση περιεχομένου"/>
          <p:cNvSpPr>
            <a:spLocks noGrp="1"/>
          </p:cNvSpPr>
          <p:nvPr>
            <p:ph idx="1"/>
          </p:nvPr>
        </p:nvSpPr>
        <p:spPr>
          <a:xfrm>
            <a:off x="0" y="764704"/>
            <a:ext cx="9144000" cy="6093296"/>
          </a:xfrm>
        </p:spPr>
        <p:txBody>
          <a:bodyPr/>
          <a:lstStyle/>
          <a:p>
            <a:pPr algn="just"/>
            <a:r>
              <a:rPr lang="el-GR" sz="2800" dirty="0" smtClean="0"/>
              <a:t>Ο έλεγχος μπορεί να αφορά τη διοίκηση της οικονομικής μονάδας, οπότε ονομάζεται </a:t>
            </a:r>
            <a:r>
              <a:rPr lang="el-GR" sz="2800" b="1" dirty="0" smtClean="0">
                <a:solidFill>
                  <a:srgbClr val="FF0000"/>
                </a:solidFill>
              </a:rPr>
              <a:t>εσωτερικός</a:t>
            </a:r>
            <a:r>
              <a:rPr lang="el-GR" sz="2800" dirty="0" smtClean="0"/>
              <a:t> έλεγχος (internal control), ή τρίτους (π.χ. τη φορολογούσα αρχή), οπότε ονομάζεται </a:t>
            </a:r>
            <a:r>
              <a:rPr lang="el-GR" sz="2800" b="1" dirty="0" smtClean="0">
                <a:solidFill>
                  <a:srgbClr val="7030A0"/>
                </a:solidFill>
              </a:rPr>
              <a:t>εξωτερικός</a:t>
            </a:r>
            <a:r>
              <a:rPr lang="el-GR" sz="2800" dirty="0" smtClean="0"/>
              <a:t> έλεγχος (external control).</a:t>
            </a:r>
          </a:p>
          <a:p>
            <a:pPr algn="just"/>
            <a:r>
              <a:rPr lang="el-GR" sz="2800" dirty="0" smtClean="0"/>
              <a:t>Είναι απαραίτητο στη διοίκηση κάθε οικονομικής μονάδας να απογράφει σε τακτά χρονικά διαστήματα την περιουσία της και να διαπιστώνει πιθανές απώλειες, καταστροφές στοιχείων της. Γνωρίζοντας με τον τρόπο αυτό την πραγματική οικονομική της θέση, δίνεται η δυνατότητα στη διοίκησή της να οδηγηθεί σε ορθότερες επιλογές.</a:t>
            </a:r>
          </a:p>
          <a:p>
            <a:endParaRPr lang="el-GR" dirty="0"/>
          </a:p>
        </p:txBody>
      </p:sp>
    </p:spTree>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74042"/>
          </a:xfrm>
        </p:spPr>
        <p:txBody>
          <a:bodyPr anchor="ctr">
            <a:normAutofit fontScale="90000"/>
          </a:bodyPr>
          <a:lstStyle/>
          <a:p>
            <a:pPr algn="ctr"/>
            <a:r>
              <a:rPr lang="el-GR" b="1" dirty="0" smtClean="0">
                <a:solidFill>
                  <a:srgbClr val="FFFF00"/>
                </a:solidFill>
              </a:rPr>
              <a:t>ΑΝΑΓΚΕΣ ΠΡΟΣΑΡΜΟΓΗΣ</a:t>
            </a:r>
            <a:endParaRPr lang="el-GR" b="1" dirty="0">
              <a:solidFill>
                <a:srgbClr val="FFFF00"/>
              </a:solidFill>
            </a:endParaRPr>
          </a:p>
        </p:txBody>
      </p:sp>
      <p:sp>
        <p:nvSpPr>
          <p:cNvPr id="3" name="2 - Θέση περιεχομένου"/>
          <p:cNvSpPr>
            <a:spLocks noGrp="1"/>
          </p:cNvSpPr>
          <p:nvPr>
            <p:ph idx="1"/>
          </p:nvPr>
        </p:nvSpPr>
        <p:spPr>
          <a:xfrm>
            <a:off x="0" y="1196752"/>
            <a:ext cx="9144000" cy="5256584"/>
          </a:xfrm>
        </p:spPr>
        <p:txBody>
          <a:bodyPr/>
          <a:lstStyle/>
          <a:p>
            <a:pPr algn="just"/>
            <a:r>
              <a:rPr lang="el-GR" dirty="0" smtClean="0"/>
              <a:t>Εκτός από την αναγκαιότητα για εσωτερικό έλεγχο προκύπτει πολλές φορές η ανάγκη και από απαίτηση τρίτων, ώστε να διαπιστωθεί αν η λογιστική εικόνα της επιχείρησης συμφωνεί με την πραγματική.</a:t>
            </a:r>
          </a:p>
          <a:p>
            <a:pPr algn="just"/>
            <a:r>
              <a:rPr lang="el-GR" dirty="0" smtClean="0"/>
              <a:t>Με σκοπό την ικανοποίηση της Λογιστικής </a:t>
            </a:r>
            <a:r>
              <a:rPr lang="el-GR" b="1" dirty="0" smtClean="0">
                <a:hlinkClick r:id="rId2"/>
              </a:rPr>
              <a:t>αρχής της αποκάλυψης</a:t>
            </a:r>
            <a:r>
              <a:rPr lang="el-GR" dirty="0" smtClean="0"/>
              <a:t> πρέπει οι παρεχόμενες πληροφορίες να παρουσιάζουν τα πραγματικά δεδομένα που αφορούν την περιουσιακή συγκρότηση της οικονομικής μονάδας. Για το λόγο αυτό είναι απαραίτητη η παραπάνω προσαρμογή.</a:t>
            </a:r>
            <a:endParaRPr lang="el-GR" dirty="0"/>
          </a:p>
        </p:txBody>
      </p:sp>
    </p:spTree>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274638"/>
            <a:ext cx="9144000" cy="778098"/>
          </a:xfrm>
        </p:spPr>
        <p:txBody>
          <a:bodyPr/>
          <a:lstStyle/>
          <a:p>
            <a:pPr algn="ctr" eaLnBrk="1" hangingPunct="1"/>
            <a:r>
              <a:rPr lang="el-GR" b="1" dirty="0" smtClean="0">
                <a:solidFill>
                  <a:srgbClr val="FFC000"/>
                </a:solidFill>
              </a:rPr>
              <a:t>ΣΤΑΔΙΑ ΑΠΟΓΡΑΦΗΣ</a:t>
            </a:r>
          </a:p>
        </p:txBody>
      </p:sp>
      <p:sp>
        <p:nvSpPr>
          <p:cNvPr id="8195" name="Rectangle 3"/>
          <p:cNvSpPr>
            <a:spLocks noGrp="1" noChangeArrowheads="1"/>
          </p:cNvSpPr>
          <p:nvPr>
            <p:ph type="body" idx="1"/>
          </p:nvPr>
        </p:nvSpPr>
        <p:spPr>
          <a:xfrm>
            <a:off x="467544" y="1600200"/>
            <a:ext cx="8136904" cy="4709120"/>
          </a:xfrm>
        </p:spPr>
        <p:txBody>
          <a:bodyPr/>
          <a:lstStyle/>
          <a:p>
            <a:pPr marL="514350" indent="-514350" algn="just">
              <a:buFont typeface="+mj-lt"/>
              <a:buAutoNum type="arabicPeriod"/>
            </a:pPr>
            <a:r>
              <a:rPr lang="el-GR" b="1" dirty="0" smtClean="0">
                <a:solidFill>
                  <a:srgbClr val="C00000"/>
                </a:solidFill>
              </a:rPr>
              <a:t>Αναγνώριση των στοιχείων που πρόκειται να απογραφούν.</a:t>
            </a:r>
          </a:p>
          <a:p>
            <a:pPr marL="514350" indent="-514350" algn="just">
              <a:buFont typeface="+mj-lt"/>
              <a:buAutoNum type="arabicPeriod"/>
            </a:pPr>
            <a:r>
              <a:rPr lang="el-GR" b="1" dirty="0" smtClean="0">
                <a:solidFill>
                  <a:schemeClr val="bg1"/>
                </a:solidFill>
              </a:rPr>
              <a:t>Μέτρηση των μονάδων κάθε στοιχείου που αναγνωρίστηκαν.</a:t>
            </a:r>
          </a:p>
          <a:p>
            <a:pPr marL="514350" indent="-514350" algn="just">
              <a:buFont typeface="+mj-lt"/>
              <a:buAutoNum type="arabicPeriod"/>
            </a:pPr>
            <a:r>
              <a:rPr lang="el-GR" b="1" dirty="0" smtClean="0">
                <a:solidFill>
                  <a:srgbClr val="0000FF"/>
                </a:solidFill>
              </a:rPr>
              <a:t>Αποτίμηση κάθε στοιχείου που αναγνωρίστηκε.</a:t>
            </a:r>
          </a:p>
          <a:p>
            <a:pPr marL="514350" indent="-514350" algn="just">
              <a:buFont typeface="+mj-lt"/>
              <a:buAutoNum type="arabicPeriod"/>
            </a:pPr>
            <a:r>
              <a:rPr lang="el-GR" b="1" dirty="0" smtClean="0">
                <a:solidFill>
                  <a:srgbClr val="7030A0"/>
                </a:solidFill>
                <a:hlinkClick r:id="rId2"/>
              </a:rPr>
              <a:t>Καταχώριση</a:t>
            </a:r>
            <a:r>
              <a:rPr lang="el-GR" b="1" dirty="0" smtClean="0"/>
              <a:t> των αποτελεσμάτων της απογραφής στο βιβλίο απογραφών.</a:t>
            </a:r>
            <a:endParaRPr lang="el-GR" b="1" dirty="0"/>
          </a:p>
        </p:txBody>
      </p:sp>
    </p:spTree>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57200" y="274638"/>
            <a:ext cx="8229600" cy="346050"/>
          </a:xfrm>
        </p:spPr>
        <p:txBody>
          <a:bodyPr anchor="ctr">
            <a:normAutofit fontScale="90000"/>
          </a:bodyPr>
          <a:lstStyle/>
          <a:p>
            <a:pPr algn="ctr"/>
            <a:r>
              <a:rPr lang="el-GR" sz="3200" b="1" dirty="0" smtClean="0">
                <a:solidFill>
                  <a:srgbClr val="7030A0"/>
                </a:solidFill>
                <a:latin typeface="+mn-lt"/>
              </a:rPr>
              <a:t>ΓΕΝΙΚΑ  ΠΕΡΙ  ΑΠΟΓΡΑΦΗΣ</a:t>
            </a:r>
            <a:endParaRPr lang="el-GR" sz="3200" b="1" dirty="0">
              <a:solidFill>
                <a:srgbClr val="7030A0"/>
              </a:solidFill>
              <a:latin typeface="+mn-lt"/>
            </a:endParaRPr>
          </a:p>
        </p:txBody>
      </p:sp>
      <p:sp>
        <p:nvSpPr>
          <p:cNvPr id="2053" name="Rectangle 5"/>
          <p:cNvSpPr>
            <a:spLocks noGrp="1" noChangeArrowheads="1"/>
          </p:cNvSpPr>
          <p:nvPr>
            <p:ph type="body" idx="1"/>
          </p:nvPr>
        </p:nvSpPr>
        <p:spPr>
          <a:xfrm>
            <a:off x="0" y="692696"/>
            <a:ext cx="9144000" cy="6165304"/>
          </a:xfrm>
        </p:spPr>
        <p:txBody>
          <a:bodyPr>
            <a:normAutofit lnSpcReduction="10000"/>
          </a:bodyPr>
          <a:lstStyle/>
          <a:p>
            <a:pPr algn="just"/>
            <a:r>
              <a:rPr lang="el-GR" sz="2800" dirty="0"/>
              <a:t>Η επιχείρηση είναι υποχρεωμένη να πραγματοποιεί πραγματική απογραφή των αποθεμάτων της τουλάχιστον μία φορά μέσα σε κάθε χρήση και συγκεκριμένα στο τέλος </a:t>
            </a:r>
            <a:r>
              <a:rPr lang="el-GR" sz="2800" dirty="0" smtClean="0"/>
              <a:t>αυτής (31/12 ή 30/6).</a:t>
            </a:r>
            <a:endParaRPr lang="el-GR" sz="2800" dirty="0"/>
          </a:p>
          <a:p>
            <a:pPr algn="just"/>
            <a:r>
              <a:rPr lang="el-GR" sz="2800" dirty="0"/>
              <a:t>Κατά την απογραφή πρέπει να αναγνωρίζονται, να καταμετρούνται και να καταγράφονται όλα τα </a:t>
            </a:r>
            <a:r>
              <a:rPr lang="el-GR" sz="2800" b="1" dirty="0">
                <a:solidFill>
                  <a:srgbClr val="00B0F0"/>
                </a:solidFill>
              </a:rPr>
              <a:t>αποθέματα</a:t>
            </a:r>
            <a:r>
              <a:rPr lang="el-GR" sz="2800" dirty="0"/>
              <a:t> </a:t>
            </a:r>
            <a:r>
              <a:rPr lang="el-GR" sz="2800" dirty="0" smtClean="0"/>
              <a:t>κατά</a:t>
            </a:r>
            <a:r>
              <a:rPr lang="en-US" sz="2800" dirty="0" smtClean="0"/>
              <a:t> </a:t>
            </a:r>
            <a:r>
              <a:rPr lang="el-GR" sz="2800" dirty="0" smtClean="0">
                <a:solidFill>
                  <a:srgbClr val="C00000"/>
                </a:solidFill>
              </a:rPr>
              <a:t>είδος</a:t>
            </a:r>
            <a:r>
              <a:rPr lang="el-GR" sz="2800" dirty="0">
                <a:solidFill>
                  <a:srgbClr val="C00000"/>
                </a:solidFill>
              </a:rPr>
              <a:t>,</a:t>
            </a:r>
            <a:r>
              <a:rPr lang="el-GR" sz="2800" dirty="0"/>
              <a:t> </a:t>
            </a:r>
            <a:r>
              <a:rPr lang="el-GR" sz="2800" dirty="0" smtClean="0">
                <a:solidFill>
                  <a:srgbClr val="7030A0"/>
                </a:solidFill>
              </a:rPr>
              <a:t>ποιότητα</a:t>
            </a:r>
            <a:r>
              <a:rPr lang="en-US" sz="2800" dirty="0" smtClean="0"/>
              <a:t> </a:t>
            </a:r>
            <a:r>
              <a:rPr lang="el-GR" sz="2800" dirty="0" smtClean="0">
                <a:solidFill>
                  <a:srgbClr val="663300"/>
                </a:solidFill>
              </a:rPr>
              <a:t>ποσότητα</a:t>
            </a:r>
            <a:r>
              <a:rPr lang="el-GR" sz="2800" dirty="0" smtClean="0"/>
              <a:t> </a:t>
            </a:r>
            <a:r>
              <a:rPr lang="el-GR" sz="2800" dirty="0"/>
              <a:t>και </a:t>
            </a:r>
            <a:r>
              <a:rPr lang="el-GR" sz="2800" dirty="0" smtClean="0"/>
              <a:t>να </a:t>
            </a:r>
            <a:r>
              <a:rPr lang="el-GR" sz="2800" dirty="0"/>
              <a:t>γίνεται η κατάταξη αυτών σε κατηγορίες που να αντιστοιχούν στους επιμέρους λογαριασμούς των αποθεμάτων</a:t>
            </a:r>
            <a:r>
              <a:rPr lang="el-GR" sz="2800" dirty="0" smtClean="0"/>
              <a:t>.</a:t>
            </a:r>
            <a:endParaRPr lang="en-US" sz="2800" dirty="0" smtClean="0"/>
          </a:p>
          <a:p>
            <a:pPr algn="just"/>
            <a:r>
              <a:rPr lang="el-GR" sz="2800" dirty="0"/>
              <a:t>Διάφορα είδη που βρίσκονται σε τρίτους για πώληση, για ενέχυρο ή για άλλους λόγους καταχωρούνται σε ιδιαίτερους λογαριασμούς στην απογραφή.</a:t>
            </a:r>
          </a:p>
          <a:p>
            <a:pPr algn="just"/>
            <a:r>
              <a:rPr lang="el-GR" sz="2800" dirty="0" smtClean="0"/>
              <a:t>   </a:t>
            </a:r>
            <a:endParaRPr lang="el-GR" sz="2800" dirty="0"/>
          </a:p>
        </p:txBody>
      </p:sp>
    </p:spTree>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360040"/>
          </a:xfrm>
        </p:spPr>
        <p:txBody>
          <a:bodyPr anchor="ctr">
            <a:normAutofit fontScale="90000"/>
          </a:bodyPr>
          <a:lstStyle/>
          <a:p>
            <a:pPr algn="ctr"/>
            <a:r>
              <a:rPr lang="el-GR" b="1" dirty="0" smtClean="0">
                <a:solidFill>
                  <a:srgbClr val="006600"/>
                </a:solidFill>
              </a:rPr>
              <a:t/>
            </a:r>
            <a:br>
              <a:rPr lang="el-GR" b="1" dirty="0" smtClean="0">
                <a:solidFill>
                  <a:srgbClr val="006600"/>
                </a:solidFill>
              </a:rPr>
            </a:br>
            <a:r>
              <a:rPr lang="el-GR" b="1" dirty="0" smtClean="0">
                <a:solidFill>
                  <a:srgbClr val="006600"/>
                </a:solidFill>
              </a:rPr>
              <a:t>ΕΙΔΗ  ΑΠΟΓΡΑΦΗΣ</a:t>
            </a:r>
            <a:br>
              <a:rPr lang="el-GR" b="1" dirty="0" smtClean="0">
                <a:solidFill>
                  <a:srgbClr val="006600"/>
                </a:solidFill>
              </a:rPr>
            </a:br>
            <a:endParaRPr lang="el-GR" b="1" dirty="0">
              <a:solidFill>
                <a:srgbClr val="006600"/>
              </a:solidFill>
            </a:endParaRPr>
          </a:p>
        </p:txBody>
      </p:sp>
      <p:sp>
        <p:nvSpPr>
          <p:cNvPr id="3" name="2 - Θέση περιεχομένου"/>
          <p:cNvSpPr>
            <a:spLocks noGrp="1"/>
          </p:cNvSpPr>
          <p:nvPr>
            <p:ph idx="1"/>
          </p:nvPr>
        </p:nvSpPr>
        <p:spPr>
          <a:xfrm>
            <a:off x="107504" y="548680"/>
            <a:ext cx="9036496" cy="6120680"/>
          </a:xfrm>
        </p:spPr>
        <p:txBody>
          <a:bodyPr>
            <a:noAutofit/>
          </a:bodyPr>
          <a:lstStyle/>
          <a:p>
            <a:pPr marL="514350" indent="-514350">
              <a:buFont typeface="+mj-lt"/>
              <a:buAutoNum type="arabicPeriod"/>
            </a:pPr>
            <a:r>
              <a:rPr lang="el-GR" sz="2200" dirty="0" smtClean="0"/>
              <a:t>Ανάλογα με την μέθοδο σε </a:t>
            </a:r>
            <a:r>
              <a:rPr lang="el-GR" sz="2200" b="1" dirty="0" smtClean="0">
                <a:solidFill>
                  <a:srgbClr val="0000FF"/>
                </a:solidFill>
              </a:rPr>
              <a:t>διαρκή</a:t>
            </a:r>
            <a:r>
              <a:rPr lang="el-GR" sz="2200" dirty="0" smtClean="0"/>
              <a:t> και </a:t>
            </a:r>
            <a:r>
              <a:rPr lang="el-GR" sz="2200" b="1" dirty="0" smtClean="0">
                <a:solidFill>
                  <a:srgbClr val="C00000"/>
                </a:solidFill>
              </a:rPr>
              <a:t>περιοδική</a:t>
            </a:r>
            <a:r>
              <a:rPr lang="el-GR" sz="2200" dirty="0" smtClean="0"/>
              <a:t>. Κατά τη διαρκή στα λογιστικά βιβλία εμφανίζονται μετά από κάθε οικονομική πράξη κατά ποσότητα και αξία ή μόνο κατά ποσότητα τα υπόλοιπα των εμπορευμάτων, προϊόντων, πρώτων και βοηθητικών υλών κτλ.</a:t>
            </a:r>
          </a:p>
          <a:p>
            <a:pPr marL="514350" indent="-514350">
              <a:buFont typeface="+mj-lt"/>
              <a:buAutoNum type="arabicPeriod"/>
            </a:pPr>
            <a:r>
              <a:rPr lang="el-GR" sz="2200" dirty="0" smtClean="0"/>
              <a:t>Ανάλογα με τον τρόπο διενέργειας σε </a:t>
            </a:r>
            <a:r>
              <a:rPr lang="el-GR" sz="2200" b="1" dirty="0" smtClean="0">
                <a:solidFill>
                  <a:srgbClr val="FFC000"/>
                </a:solidFill>
              </a:rPr>
              <a:t>εσωλογιστική</a:t>
            </a:r>
            <a:r>
              <a:rPr lang="el-GR" sz="2200" b="1" dirty="0" smtClean="0"/>
              <a:t> </a:t>
            </a:r>
            <a:r>
              <a:rPr lang="el-GR" sz="2200" dirty="0" smtClean="0"/>
              <a:t>(intra-comtable, inventaire) και </a:t>
            </a:r>
            <a:r>
              <a:rPr lang="el-GR" sz="2200" b="1" dirty="0" smtClean="0">
                <a:solidFill>
                  <a:srgbClr val="FFFF00"/>
                </a:solidFill>
              </a:rPr>
              <a:t>εξωλογιστική</a:t>
            </a:r>
            <a:r>
              <a:rPr lang="el-GR" sz="2200" b="1" dirty="0" smtClean="0"/>
              <a:t> </a:t>
            </a:r>
            <a:r>
              <a:rPr lang="el-GR" sz="2200" dirty="0" smtClean="0"/>
              <a:t>(physical inventory), ανάλογα με το αν συντάσσεται με βάση τα δεδομένα των λογιστικών βιβλίων ή με επιτόπια εξακρίβωση. </a:t>
            </a:r>
          </a:p>
          <a:p>
            <a:pPr marL="514350" indent="-514350">
              <a:buFont typeface="+mj-lt"/>
              <a:buAutoNum type="arabicPeriod"/>
            </a:pPr>
            <a:r>
              <a:rPr lang="el-GR" sz="2200" dirty="0" smtClean="0"/>
              <a:t>Ως προς την έκταση της διενέργειάς της σε </a:t>
            </a:r>
            <a:r>
              <a:rPr lang="el-GR" sz="2200" b="1" dirty="0" smtClean="0">
                <a:solidFill>
                  <a:schemeClr val="bg1"/>
                </a:solidFill>
              </a:rPr>
              <a:t>γενική</a:t>
            </a:r>
            <a:r>
              <a:rPr lang="el-GR" sz="2200" b="1" dirty="0" smtClean="0"/>
              <a:t> </a:t>
            </a:r>
            <a:r>
              <a:rPr lang="el-GR" sz="2200" dirty="0" smtClean="0"/>
              <a:t>και </a:t>
            </a:r>
            <a:r>
              <a:rPr lang="el-GR" sz="2200" b="1" dirty="0" smtClean="0">
                <a:solidFill>
                  <a:schemeClr val="accent2">
                    <a:lumMod val="50000"/>
                  </a:schemeClr>
                </a:solidFill>
              </a:rPr>
              <a:t>μερική</a:t>
            </a:r>
            <a:r>
              <a:rPr lang="el-GR" sz="2200" dirty="0" smtClean="0"/>
              <a:t>, ανάλογα με το αν περιλαμβάνει όλα τα στοιχεία της περιουσίας ή κάποιο μέρος τους (π.χ. απογραφή εμπορευμάτων).</a:t>
            </a:r>
          </a:p>
          <a:p>
            <a:pPr marL="514350" indent="-514350">
              <a:buFont typeface="+mj-lt"/>
              <a:buAutoNum type="arabicPeriod"/>
            </a:pPr>
            <a:r>
              <a:rPr lang="el-GR" sz="2200" dirty="0" smtClean="0"/>
              <a:t>Ανάλογα με το χρόνο διενέργειας σε </a:t>
            </a:r>
            <a:r>
              <a:rPr lang="el-GR" sz="2200" b="1" dirty="0" smtClean="0">
                <a:solidFill>
                  <a:schemeClr val="accent5">
                    <a:lumMod val="50000"/>
                  </a:schemeClr>
                </a:solidFill>
              </a:rPr>
              <a:t>τακτική</a:t>
            </a:r>
            <a:r>
              <a:rPr lang="el-GR" sz="2200" dirty="0" smtClean="0"/>
              <a:t> και </a:t>
            </a:r>
            <a:r>
              <a:rPr lang="el-GR" sz="2200" b="1" dirty="0" smtClean="0">
                <a:solidFill>
                  <a:schemeClr val="accent6">
                    <a:lumMod val="50000"/>
                  </a:schemeClr>
                </a:solidFill>
              </a:rPr>
              <a:t>έκτακτη</a:t>
            </a:r>
            <a:r>
              <a:rPr lang="el-GR" sz="2200" dirty="0" smtClean="0"/>
              <a:t>. Η τακτική γίνεται στο τέλος της οικονομικής χρήσης (ετήσια), ενώ η έκτακτη όποτε χρειαστεί (π.χ. σε περίπτωση διάλυσης, συγχώνευσης).  </a:t>
            </a:r>
          </a:p>
          <a:p>
            <a:pPr marL="514350" indent="-514350">
              <a:buFont typeface="+mj-lt"/>
              <a:buAutoNum type="arabicPeriod"/>
            </a:pPr>
            <a:r>
              <a:rPr lang="el-GR" sz="2200" dirty="0" smtClean="0"/>
              <a:t>Ανάλογα με την υποχρέωση ή όχι της οικονομικής μονάδας σε </a:t>
            </a:r>
            <a:r>
              <a:rPr lang="el-GR" sz="2200" b="1" dirty="0" smtClean="0">
                <a:solidFill>
                  <a:srgbClr val="FF0000"/>
                </a:solidFill>
              </a:rPr>
              <a:t>υποχρεωτική</a:t>
            </a:r>
            <a:r>
              <a:rPr lang="el-GR" sz="2200" dirty="0" smtClean="0"/>
              <a:t> και </a:t>
            </a:r>
            <a:r>
              <a:rPr lang="el-GR" sz="2200" b="1" dirty="0" smtClean="0">
                <a:solidFill>
                  <a:srgbClr val="0070C0"/>
                </a:solidFill>
              </a:rPr>
              <a:t>προαιρετική</a:t>
            </a:r>
            <a:r>
              <a:rPr lang="el-GR" sz="2200" dirty="0" smtClean="0">
                <a:solidFill>
                  <a:srgbClr val="0070C0"/>
                </a:solidFill>
              </a:rPr>
              <a:t>. </a:t>
            </a:r>
            <a:endParaRPr lang="el-GR" sz="2200" b="1" dirty="0" smtClean="0">
              <a:solidFill>
                <a:srgbClr val="0070C0"/>
              </a:solidFill>
            </a:endParaRPr>
          </a:p>
          <a:p>
            <a:endParaRPr lang="el-GR" sz="2000" dirty="0"/>
          </a:p>
        </p:txBody>
      </p:sp>
    </p:spTree>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346050"/>
          </a:xfrm>
        </p:spPr>
        <p:txBody>
          <a:bodyPr anchor="ctr">
            <a:normAutofit fontScale="90000"/>
          </a:bodyPr>
          <a:lstStyle/>
          <a:p>
            <a:pPr algn="ctr"/>
            <a:r>
              <a:rPr lang="el-GR" b="1" dirty="0" smtClean="0">
                <a:solidFill>
                  <a:srgbClr val="7030A0"/>
                </a:solidFill>
              </a:rPr>
              <a:t>ΔΙΑΡΚΗΣ ΑΠΟΓΡΑΦΗ</a:t>
            </a:r>
            <a:endParaRPr lang="el-GR" b="1" dirty="0">
              <a:solidFill>
                <a:srgbClr val="7030A0"/>
              </a:solidFill>
            </a:endParaRPr>
          </a:p>
        </p:txBody>
      </p:sp>
      <p:sp>
        <p:nvSpPr>
          <p:cNvPr id="3" name="2 - Θέση περιεχομένου"/>
          <p:cNvSpPr>
            <a:spLocks noGrp="1"/>
          </p:cNvSpPr>
          <p:nvPr>
            <p:ph idx="1"/>
          </p:nvPr>
        </p:nvSpPr>
        <p:spPr>
          <a:xfrm>
            <a:off x="0" y="764704"/>
            <a:ext cx="9144000" cy="6093296"/>
          </a:xfrm>
        </p:spPr>
        <p:txBody>
          <a:bodyPr/>
          <a:lstStyle/>
          <a:p>
            <a:pPr algn="just"/>
            <a:r>
              <a:rPr lang="el-GR" sz="3000" dirty="0" smtClean="0"/>
              <a:t>Το σύστημα της </a:t>
            </a:r>
            <a:r>
              <a:rPr lang="el-GR" sz="3000" b="1" dirty="0" smtClean="0">
                <a:hlinkClick r:id="rId2"/>
              </a:rPr>
              <a:t>διαρκούς απογραφής</a:t>
            </a:r>
            <a:r>
              <a:rPr lang="el-GR" sz="3000" b="1" dirty="0" smtClean="0"/>
              <a:t> </a:t>
            </a:r>
            <a:r>
              <a:rPr lang="el-GR" sz="3000" dirty="0" smtClean="0"/>
              <a:t>επιτρέπει την άμεση ενημέρωση σχετικά με την ποσότητα, το </a:t>
            </a:r>
            <a:r>
              <a:rPr lang="el-GR" sz="3000" u="sng" dirty="0" smtClean="0">
                <a:hlinkClick r:id="rId3"/>
              </a:rPr>
              <a:t>κόστος</a:t>
            </a:r>
            <a:r>
              <a:rPr lang="el-GR" sz="3000" dirty="0" smtClean="0"/>
              <a:t> ανά μονάδα και το συνολικό κόστος για κάθε είδος εμπορεύματος. Πρόκειται για μια διαδικασία, που είναι ιδιαίτερα δαπανηρή, επειδή πρέπει να  τηρούνται πληθώρα αναλυτικών </a:t>
            </a:r>
            <a:r>
              <a:rPr lang="el-GR" sz="3000" dirty="0" smtClean="0">
                <a:hlinkClick r:id="rId4"/>
              </a:rPr>
              <a:t>λογαριασμών</a:t>
            </a:r>
            <a:r>
              <a:rPr lang="el-GR" sz="3000" dirty="0" smtClean="0"/>
              <a:t> (ένας για κάθε είδος αποθέματος) κατά </a:t>
            </a:r>
            <a:r>
              <a:rPr lang="el-GR" sz="3000" b="1" dirty="0" smtClean="0">
                <a:solidFill>
                  <a:srgbClr val="C00000"/>
                </a:solidFill>
              </a:rPr>
              <a:t>ποσότητα</a:t>
            </a:r>
            <a:r>
              <a:rPr lang="el-GR" sz="3000" dirty="0" smtClean="0"/>
              <a:t> και </a:t>
            </a:r>
            <a:r>
              <a:rPr lang="el-GR" sz="3000" b="1" dirty="0" smtClean="0">
                <a:solidFill>
                  <a:srgbClr val="FFFF00"/>
                </a:solidFill>
              </a:rPr>
              <a:t>κόστος.</a:t>
            </a:r>
          </a:p>
          <a:p>
            <a:pPr algn="just"/>
            <a:r>
              <a:rPr lang="el-GR" sz="3000" dirty="0" smtClean="0"/>
              <a:t>Αυτό σημαίνει ότι το σύστημα της διαρκούς απογραφής δεν ενδείκνυται για τη λογιστική παρακολούθηση αποθεμάτων μικρής αξίας ανά μονάδα.</a:t>
            </a:r>
          </a:p>
          <a:p>
            <a:endParaRPr lang="el-G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52400"/>
            <a:ext cx="8229600" cy="612304"/>
          </a:xfrm>
        </p:spPr>
        <p:txBody>
          <a:bodyPr>
            <a:normAutofit fontScale="90000"/>
          </a:bodyPr>
          <a:lstStyle/>
          <a:p>
            <a:pPr algn="ctr">
              <a:defRPr/>
            </a:pPr>
            <a:r>
              <a:rPr lang="el-GR" sz="4400" b="1" dirty="0" smtClean="0">
                <a:solidFill>
                  <a:srgbClr val="7030A0"/>
                </a:solidFill>
              </a:rPr>
              <a:t>ΛΟΓΙΣΤΙΚΑ ΒΙΒΛΙΑ</a:t>
            </a:r>
            <a:endParaRPr lang="el-GR" sz="4400" b="1" dirty="0">
              <a:solidFill>
                <a:srgbClr val="7030A0"/>
              </a:solidFill>
            </a:endParaRPr>
          </a:p>
        </p:txBody>
      </p:sp>
      <p:sp>
        <p:nvSpPr>
          <p:cNvPr id="3" name="2 - Θέση περιεχομένου"/>
          <p:cNvSpPr>
            <a:spLocks noGrp="1"/>
          </p:cNvSpPr>
          <p:nvPr>
            <p:ph idx="1"/>
          </p:nvPr>
        </p:nvSpPr>
        <p:spPr>
          <a:xfrm>
            <a:off x="0" y="692696"/>
            <a:ext cx="9144000" cy="6165304"/>
          </a:xfrm>
        </p:spPr>
        <p:txBody>
          <a:bodyPr>
            <a:noAutofit/>
          </a:bodyPr>
          <a:lstStyle/>
          <a:p>
            <a:pPr marL="457200" indent="-457200">
              <a:buFont typeface="Wingdings" pitchFamily="2" charset="2"/>
              <a:buAutoNum type="arabicPeriod"/>
              <a:defRPr/>
            </a:pPr>
            <a:r>
              <a:rPr lang="el-GR" sz="2800" b="1" dirty="0" smtClean="0">
                <a:solidFill>
                  <a:srgbClr val="0000CC"/>
                </a:solidFill>
              </a:rPr>
              <a:t>Πρώτη κατηγορία επιτηδευματίες με ακαθάριστα έσοδα μέχρι 150.000 Ευρώ. Τηρούν μονό βιβλίο αγορών.</a:t>
            </a:r>
          </a:p>
          <a:p>
            <a:pPr marL="457200" indent="-457200">
              <a:buFont typeface="Wingdings" pitchFamily="2" charset="2"/>
              <a:buAutoNum type="arabicPeriod"/>
              <a:defRPr/>
            </a:pPr>
            <a:endParaRPr lang="el-GR" sz="2800" b="1" dirty="0" smtClean="0">
              <a:solidFill>
                <a:srgbClr val="0000CC"/>
              </a:solidFill>
            </a:endParaRPr>
          </a:p>
          <a:p>
            <a:pPr marL="457200" indent="-457200">
              <a:buFont typeface="Wingdings" pitchFamily="2" charset="2"/>
              <a:buAutoNum type="arabicPeriod"/>
              <a:defRPr/>
            </a:pPr>
            <a:r>
              <a:rPr lang="el-GR" sz="2800" b="1" dirty="0" smtClean="0">
                <a:solidFill>
                  <a:srgbClr val="0000CC"/>
                </a:solidFill>
              </a:rPr>
              <a:t>Στη δεύτερη κατηγορία με ακαθάριστα έσοδα μέχρι 1.500.000 Ευρώ. Αυτή που δεν έχουν νομικό σχήμα Α.Ε. και Ε.Π.Ε. Τηρούν βιβλία εσόδων-εξόδων.</a:t>
            </a:r>
          </a:p>
          <a:p>
            <a:pPr marL="457200" indent="-457200">
              <a:buFont typeface="Wingdings" pitchFamily="2" charset="2"/>
              <a:buAutoNum type="arabicPeriod"/>
              <a:defRPr/>
            </a:pPr>
            <a:endParaRPr lang="el-GR" sz="2800" b="1" dirty="0" smtClean="0">
              <a:solidFill>
                <a:srgbClr val="0000CC"/>
              </a:solidFill>
            </a:endParaRPr>
          </a:p>
          <a:p>
            <a:pPr marL="457200" indent="-457200">
              <a:buFont typeface="Wingdings" pitchFamily="2" charset="2"/>
              <a:buAutoNum type="arabicPeriod"/>
              <a:defRPr/>
            </a:pPr>
            <a:r>
              <a:rPr lang="el-GR" sz="2800" b="1" dirty="0" smtClean="0">
                <a:solidFill>
                  <a:srgbClr val="0000CC"/>
                </a:solidFill>
              </a:rPr>
              <a:t>Στην τρίτη κατηγορία είναι οι ανώνυμες εταιρείες και οι Ε.Π.Ε. ανεξάρτητου τζίρου, τηρούν βιβλία ενός πλήρους λογιστικού συστήματος (συγκεντρωτικό ημερολόγιο, καθολικά, βιβλίο απόγραφων και ισολογισμών).</a:t>
            </a:r>
            <a:endParaRPr lang="el-GR" sz="2800" b="1" dirty="0">
              <a:solidFill>
                <a:srgbClr val="0000CC"/>
              </a:solidFill>
            </a:endParaRP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A918818F-71BD-43BF-91ED-154CF0724924}" type="slidenum">
              <a:rPr lang="en-GB"/>
              <a:pPr/>
              <a:t>450</a:t>
            </a:fld>
            <a:endParaRPr lang="en-GB" dirty="0"/>
          </a:p>
        </p:txBody>
      </p:sp>
      <p:sp>
        <p:nvSpPr>
          <p:cNvPr id="60418" name="Rectangle 2"/>
          <p:cNvSpPr>
            <a:spLocks noGrp="1" noChangeArrowheads="1"/>
          </p:cNvSpPr>
          <p:nvPr>
            <p:ph type="title"/>
          </p:nvPr>
        </p:nvSpPr>
        <p:spPr/>
        <p:txBody>
          <a:bodyPr anchor="ctr">
            <a:normAutofit fontScale="90000"/>
          </a:bodyPr>
          <a:lstStyle/>
          <a:p>
            <a:pPr algn="ctr"/>
            <a:r>
              <a:rPr lang="el-GR" b="1" dirty="0" smtClean="0">
                <a:solidFill>
                  <a:srgbClr val="7030A0"/>
                </a:solidFill>
              </a:rPr>
              <a:t>ΣΥΣΤΗΜΑ ΔΙΑΡΚΟΥΣ ΑΠΟΓΡΑΦΗΣ</a:t>
            </a:r>
            <a:r>
              <a:rPr lang="en-US" b="1" dirty="0" smtClean="0">
                <a:solidFill>
                  <a:srgbClr val="7030A0"/>
                </a:solidFill>
              </a:rPr>
              <a:t> </a:t>
            </a:r>
            <a:endParaRPr lang="en-US" b="1" dirty="0">
              <a:solidFill>
                <a:srgbClr val="7030A0"/>
              </a:solidFill>
            </a:endParaRPr>
          </a:p>
        </p:txBody>
      </p:sp>
      <p:sp>
        <p:nvSpPr>
          <p:cNvPr id="60419" name="Rectangle 3"/>
          <p:cNvSpPr>
            <a:spLocks noGrp="1" noChangeArrowheads="1"/>
          </p:cNvSpPr>
          <p:nvPr>
            <p:ph type="body" idx="1"/>
          </p:nvPr>
        </p:nvSpPr>
        <p:spPr/>
        <p:txBody>
          <a:bodyPr>
            <a:normAutofit/>
          </a:bodyPr>
          <a:lstStyle/>
          <a:p>
            <a:r>
              <a:rPr lang="el-GR" sz="2800" b="1" dirty="0"/>
              <a:t>Παρακολουθούμε διαρκώς στα λογιστικά βιβλία κάθε είδος αποθέματος (ποσότητα, ποιότητα, τιμή) που αγοράζει και πωλεί η </a:t>
            </a:r>
            <a:r>
              <a:rPr lang="el-GR" sz="2800" b="1" dirty="0" smtClean="0"/>
              <a:t>επιχείρηση.</a:t>
            </a:r>
            <a:endParaRPr lang="el-GR" sz="2800" b="1" dirty="0"/>
          </a:p>
          <a:p>
            <a:endParaRPr lang="el-GR" sz="2800" b="1" dirty="0"/>
          </a:p>
          <a:p>
            <a:r>
              <a:rPr lang="el-GR" sz="2800" b="1" dirty="0"/>
              <a:t>Χρησιμοποιούνταν παραδοσιακά για είδη υψηλού μοναδιαίου </a:t>
            </a:r>
            <a:r>
              <a:rPr lang="el-GR" sz="2800" b="1" dirty="0" smtClean="0"/>
              <a:t>κόστους.</a:t>
            </a:r>
            <a:endParaRPr lang="en-US" sz="2800" b="1" dirty="0"/>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35BF8D43-8E5C-428C-BDA7-0BFE2CE1D13D}" type="slidenum">
              <a:rPr lang="en-GB"/>
              <a:pPr/>
              <a:t>451</a:t>
            </a:fld>
            <a:endParaRPr lang="en-GB" dirty="0"/>
          </a:p>
        </p:txBody>
      </p:sp>
      <p:sp>
        <p:nvSpPr>
          <p:cNvPr id="61442" name="Rectangle 2"/>
          <p:cNvSpPr>
            <a:spLocks noGrp="1" noChangeArrowheads="1"/>
          </p:cNvSpPr>
          <p:nvPr>
            <p:ph type="title"/>
          </p:nvPr>
        </p:nvSpPr>
        <p:spPr>
          <a:xfrm>
            <a:off x="179512" y="152400"/>
            <a:ext cx="8964488" cy="1219200"/>
          </a:xfrm>
        </p:spPr>
        <p:txBody>
          <a:bodyPr>
            <a:normAutofit fontScale="90000"/>
          </a:bodyPr>
          <a:lstStyle/>
          <a:p>
            <a:pPr algn="ctr"/>
            <a:r>
              <a:rPr lang="el-GR" b="1" dirty="0" smtClean="0">
                <a:solidFill>
                  <a:srgbClr val="7030A0"/>
                </a:solidFill>
              </a:rPr>
              <a:t>ΠΛΕΟΝΕΚΤΗΜΑΤΑ ΔΙΑΡΚΟΥΣ ΑΠΟΓΡΑΦΗΣ</a:t>
            </a:r>
            <a:r>
              <a:rPr lang="en-US" sz="3200" b="1" dirty="0" smtClean="0">
                <a:solidFill>
                  <a:srgbClr val="7030A0"/>
                </a:solidFill>
              </a:rPr>
              <a:t> </a:t>
            </a:r>
            <a:endParaRPr lang="en-US" sz="3200" b="1" dirty="0">
              <a:solidFill>
                <a:srgbClr val="7030A0"/>
              </a:solidFill>
            </a:endParaRPr>
          </a:p>
        </p:txBody>
      </p:sp>
      <p:sp>
        <p:nvSpPr>
          <p:cNvPr id="61443" name="Rectangle 3"/>
          <p:cNvSpPr>
            <a:spLocks noGrp="1" noChangeArrowheads="1"/>
          </p:cNvSpPr>
          <p:nvPr>
            <p:ph type="body" idx="1"/>
          </p:nvPr>
        </p:nvSpPr>
        <p:spPr>
          <a:xfrm>
            <a:off x="251520" y="1524000"/>
            <a:ext cx="8640960" cy="5073352"/>
          </a:xfrm>
        </p:spPr>
        <p:txBody>
          <a:bodyPr>
            <a:normAutofit/>
          </a:bodyPr>
          <a:lstStyle/>
          <a:p>
            <a:r>
              <a:rPr lang="el-GR" sz="2800" dirty="0"/>
              <a:t>Επιτρέπει γρήγορο προσδιορισμό του κόστους πωληθέντων και του διαθέσιμου προς πώληση αποθέματος από τα υπόλοιπα των λογαριασμών στα καθολικά</a:t>
            </a:r>
          </a:p>
          <a:p>
            <a:endParaRPr lang="el-GR" sz="2800" dirty="0"/>
          </a:p>
          <a:p>
            <a:r>
              <a:rPr lang="el-GR" sz="2800" dirty="0"/>
              <a:t>Διευκολύνει διαχείριση αποθεμάτων:</a:t>
            </a:r>
          </a:p>
          <a:p>
            <a:pPr lvl="1"/>
            <a:r>
              <a:rPr lang="el-GR" sz="2800" dirty="0"/>
              <a:t>Προγραμματισμό αγορών</a:t>
            </a:r>
          </a:p>
          <a:p>
            <a:pPr lvl="1"/>
            <a:r>
              <a:rPr lang="el-GR" sz="2800" dirty="0"/>
              <a:t>Εσωτερικό έλεγχο</a:t>
            </a:r>
          </a:p>
          <a:p>
            <a:pPr lvl="1"/>
            <a:r>
              <a:rPr lang="el-GR" sz="2800" dirty="0"/>
              <a:t>Εξυπηρέτηση πελατών</a:t>
            </a:r>
            <a:endParaRPr lang="en-US" sz="2800" dirty="0"/>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0D65F641-CB7A-43D4-B744-21A192DC5570}" type="slidenum">
              <a:rPr lang="en-GB"/>
              <a:pPr/>
              <a:t>452</a:t>
            </a:fld>
            <a:endParaRPr lang="en-GB" dirty="0"/>
          </a:p>
        </p:txBody>
      </p:sp>
      <p:sp>
        <p:nvSpPr>
          <p:cNvPr id="62466" name="Rectangle 2"/>
          <p:cNvSpPr>
            <a:spLocks noGrp="1" noChangeArrowheads="1"/>
          </p:cNvSpPr>
          <p:nvPr>
            <p:ph type="title"/>
          </p:nvPr>
        </p:nvSpPr>
        <p:spPr/>
        <p:txBody>
          <a:bodyPr anchor="ctr">
            <a:normAutofit fontScale="90000"/>
          </a:bodyPr>
          <a:lstStyle/>
          <a:p>
            <a:pPr algn="ctr"/>
            <a:r>
              <a:rPr lang="el-GR" b="1" dirty="0" smtClean="0">
                <a:solidFill>
                  <a:srgbClr val="7030A0"/>
                </a:solidFill>
              </a:rPr>
              <a:t>ΧΡΗΣΙΜΟΠΟΙΟΥΜΕΝΟΙ ΛΟΓΑΡΙΑΣΜΟΙ</a:t>
            </a:r>
            <a:r>
              <a:rPr lang="en-US" b="1" dirty="0" smtClean="0">
                <a:solidFill>
                  <a:srgbClr val="7030A0"/>
                </a:solidFill>
              </a:rPr>
              <a:t> </a:t>
            </a:r>
            <a:endParaRPr lang="en-US" b="1" dirty="0">
              <a:solidFill>
                <a:srgbClr val="7030A0"/>
              </a:solidFill>
            </a:endParaRPr>
          </a:p>
        </p:txBody>
      </p:sp>
      <p:sp>
        <p:nvSpPr>
          <p:cNvPr id="62467" name="Rectangle 3"/>
          <p:cNvSpPr>
            <a:spLocks noGrp="1" noChangeArrowheads="1"/>
          </p:cNvSpPr>
          <p:nvPr>
            <p:ph type="body" idx="1"/>
          </p:nvPr>
        </p:nvSpPr>
        <p:spPr>
          <a:xfrm>
            <a:off x="251520" y="1524000"/>
            <a:ext cx="8435280" cy="5001344"/>
          </a:xfrm>
        </p:spPr>
        <p:txBody>
          <a:bodyPr>
            <a:normAutofit/>
          </a:bodyPr>
          <a:lstStyle/>
          <a:p>
            <a:pPr>
              <a:lnSpc>
                <a:spcPct val="90000"/>
              </a:lnSpc>
              <a:buFont typeface="Wingdings" pitchFamily="2" charset="2"/>
              <a:buNone/>
            </a:pPr>
            <a:r>
              <a:rPr lang="el-GR" sz="2400" b="1" dirty="0"/>
              <a:t>Ισολογισμός	     </a:t>
            </a:r>
            <a:r>
              <a:rPr lang="el-GR" sz="2400" b="1" dirty="0" smtClean="0"/>
              <a:t>			Κατάσταση</a:t>
            </a:r>
            <a:endParaRPr lang="el-GR" sz="2400" b="1" dirty="0"/>
          </a:p>
          <a:p>
            <a:pPr>
              <a:lnSpc>
                <a:spcPct val="90000"/>
              </a:lnSpc>
              <a:buFont typeface="Wingdings" pitchFamily="2" charset="2"/>
              <a:buNone/>
            </a:pPr>
            <a:r>
              <a:rPr lang="el-GR" sz="2400" b="1" dirty="0"/>
              <a:t>                                   </a:t>
            </a:r>
            <a:r>
              <a:rPr lang="el-GR" sz="2400" b="1" dirty="0" smtClean="0"/>
              <a:t>			Αποτελεσμάτων</a:t>
            </a:r>
            <a:endParaRPr lang="el-GR" sz="2400" b="1" dirty="0">
              <a:solidFill>
                <a:schemeClr val="tx2"/>
              </a:solidFill>
            </a:endParaRPr>
          </a:p>
          <a:p>
            <a:pPr lvl="1">
              <a:lnSpc>
                <a:spcPct val="90000"/>
              </a:lnSpc>
              <a:buFont typeface="Wingdings" pitchFamily="2" charset="2"/>
              <a:buNone/>
            </a:pPr>
            <a:r>
              <a:rPr lang="el-GR" b="1" dirty="0"/>
              <a:t>                              </a:t>
            </a:r>
            <a:r>
              <a:rPr lang="el-GR" b="1" dirty="0" smtClean="0"/>
              <a:t>			Χρήσης</a:t>
            </a:r>
            <a:endParaRPr lang="el-GR" b="1" dirty="0"/>
          </a:p>
          <a:p>
            <a:pPr lvl="1">
              <a:lnSpc>
                <a:spcPct val="90000"/>
              </a:lnSpc>
              <a:buFont typeface="Wingdings" pitchFamily="2" charset="2"/>
              <a:buNone/>
            </a:pPr>
            <a:endParaRPr lang="el-GR" b="1" dirty="0">
              <a:solidFill>
                <a:schemeClr val="tx2"/>
              </a:solidFill>
            </a:endParaRPr>
          </a:p>
          <a:p>
            <a:pPr>
              <a:lnSpc>
                <a:spcPct val="90000"/>
              </a:lnSpc>
              <a:buFont typeface="Wingdings" pitchFamily="2" charset="2"/>
              <a:buNone/>
            </a:pPr>
            <a:r>
              <a:rPr lang="el-GR" sz="2400" b="1" dirty="0">
                <a:solidFill>
                  <a:schemeClr val="tx2"/>
                </a:solidFill>
              </a:rPr>
              <a:t>•</a:t>
            </a:r>
            <a:r>
              <a:rPr lang="el-GR" sz="2400" b="1" dirty="0"/>
              <a:t> Εμπορεύματα          </a:t>
            </a:r>
            <a:r>
              <a:rPr lang="en-GB" sz="2400" b="1" dirty="0"/>
              <a:t> </a:t>
            </a:r>
            <a:r>
              <a:rPr lang="el-GR" sz="2400" b="1" dirty="0" smtClean="0"/>
              <a:t>		</a:t>
            </a:r>
            <a:r>
              <a:rPr lang="el-GR" sz="2400" b="1" dirty="0" smtClean="0">
                <a:solidFill>
                  <a:schemeClr val="tx2"/>
                </a:solidFill>
              </a:rPr>
              <a:t>•</a:t>
            </a:r>
            <a:r>
              <a:rPr lang="en-US" sz="2400" b="1" dirty="0" smtClean="0">
                <a:solidFill>
                  <a:schemeClr val="tx2"/>
                </a:solidFill>
              </a:rPr>
              <a:t> </a:t>
            </a:r>
            <a:r>
              <a:rPr lang="el-GR" sz="2400" b="1" dirty="0"/>
              <a:t>Πωλήσεις</a:t>
            </a:r>
          </a:p>
          <a:p>
            <a:pPr lvl="1">
              <a:lnSpc>
                <a:spcPct val="90000"/>
              </a:lnSpc>
            </a:pPr>
            <a:r>
              <a:rPr lang="el-GR" b="1" dirty="0"/>
              <a:t>Γενικότερα:           </a:t>
            </a:r>
            <a:r>
              <a:rPr lang="el-GR" b="1" dirty="0" smtClean="0"/>
              <a:t>	 	</a:t>
            </a:r>
            <a:r>
              <a:rPr lang="el-GR" b="1" dirty="0" smtClean="0">
                <a:solidFill>
                  <a:schemeClr val="tx2"/>
                </a:solidFill>
              </a:rPr>
              <a:t>•</a:t>
            </a:r>
            <a:r>
              <a:rPr lang="el-GR" b="1" dirty="0" smtClean="0"/>
              <a:t> </a:t>
            </a:r>
            <a:r>
              <a:rPr lang="el-GR" b="1" dirty="0"/>
              <a:t>Ειδικά έξοδα πωλήσεων</a:t>
            </a:r>
          </a:p>
          <a:p>
            <a:pPr lvl="1">
              <a:lnSpc>
                <a:spcPct val="90000"/>
              </a:lnSpc>
              <a:buFont typeface="Wingdings" pitchFamily="2" charset="2"/>
              <a:buNone/>
            </a:pPr>
            <a:r>
              <a:rPr lang="el-GR" b="1" dirty="0"/>
              <a:t>   αποθεμάτων  	     </a:t>
            </a:r>
            <a:r>
              <a:rPr lang="el-GR" b="1" dirty="0" smtClean="0"/>
              <a:t>		</a:t>
            </a:r>
            <a:r>
              <a:rPr lang="el-GR" b="1" dirty="0" smtClean="0">
                <a:solidFill>
                  <a:schemeClr val="tx2"/>
                </a:solidFill>
              </a:rPr>
              <a:t>•</a:t>
            </a:r>
            <a:r>
              <a:rPr lang="el-GR" b="1" dirty="0" smtClean="0"/>
              <a:t> </a:t>
            </a:r>
            <a:r>
              <a:rPr lang="el-GR" b="1" dirty="0"/>
              <a:t>Εκπτώσεις πωλήσεων</a:t>
            </a:r>
          </a:p>
          <a:p>
            <a:pPr>
              <a:lnSpc>
                <a:spcPct val="90000"/>
              </a:lnSpc>
              <a:buFont typeface="Wingdings" pitchFamily="2" charset="2"/>
              <a:buNone/>
            </a:pPr>
            <a:r>
              <a:rPr lang="el-GR" sz="2400" b="1" dirty="0">
                <a:solidFill>
                  <a:schemeClr val="tx2"/>
                </a:solidFill>
              </a:rPr>
              <a:t>•</a:t>
            </a:r>
            <a:r>
              <a:rPr lang="el-GR" sz="2400" b="1" dirty="0"/>
              <a:t> Ειδικά έξοδα αγορών </a:t>
            </a:r>
            <a:r>
              <a:rPr lang="el-GR" sz="2400" b="1" dirty="0" smtClean="0"/>
              <a:t>	 	</a:t>
            </a:r>
            <a:r>
              <a:rPr lang="el-GR" sz="2400" b="1" dirty="0" smtClean="0">
                <a:solidFill>
                  <a:schemeClr val="tx2"/>
                </a:solidFill>
              </a:rPr>
              <a:t>•</a:t>
            </a:r>
            <a:r>
              <a:rPr lang="el-GR" sz="2400" b="1" dirty="0" smtClean="0"/>
              <a:t> </a:t>
            </a:r>
            <a:r>
              <a:rPr lang="el-GR" sz="2400" b="1" dirty="0"/>
              <a:t>Επιστροφές πωλήσεων </a:t>
            </a:r>
          </a:p>
          <a:p>
            <a:pPr>
              <a:lnSpc>
                <a:spcPct val="90000"/>
              </a:lnSpc>
              <a:buFont typeface="Wingdings" pitchFamily="2" charset="2"/>
              <a:buNone/>
            </a:pPr>
            <a:r>
              <a:rPr lang="el-GR" sz="2400" b="1" dirty="0">
                <a:solidFill>
                  <a:schemeClr val="tx2"/>
                </a:solidFill>
              </a:rPr>
              <a:t>•</a:t>
            </a:r>
            <a:r>
              <a:rPr lang="el-GR" sz="2400" b="1" dirty="0"/>
              <a:t> Εκπτώσεις αγορών </a:t>
            </a:r>
            <a:r>
              <a:rPr lang="en-GB" sz="2400" b="1" dirty="0"/>
              <a:t>    </a:t>
            </a:r>
            <a:r>
              <a:rPr lang="el-GR" sz="2400" b="1" dirty="0" smtClean="0"/>
              <a:t>		</a:t>
            </a:r>
            <a:r>
              <a:rPr lang="el-GR" sz="2400" b="1" dirty="0" smtClean="0">
                <a:solidFill>
                  <a:schemeClr val="tx2"/>
                </a:solidFill>
              </a:rPr>
              <a:t>•</a:t>
            </a:r>
            <a:r>
              <a:rPr lang="el-GR" sz="2400" b="1" dirty="0" smtClean="0"/>
              <a:t> </a:t>
            </a:r>
            <a:r>
              <a:rPr lang="el-GR" sz="2400" b="1" dirty="0"/>
              <a:t>Κόστος πωληθέντων</a:t>
            </a:r>
            <a:endParaRPr lang="en-GB" sz="2400" b="1" dirty="0"/>
          </a:p>
          <a:p>
            <a:pPr>
              <a:lnSpc>
                <a:spcPct val="90000"/>
              </a:lnSpc>
              <a:buFont typeface="Wingdings" pitchFamily="2" charset="2"/>
              <a:buNone/>
            </a:pPr>
            <a:r>
              <a:rPr lang="el-GR" sz="2400" b="1" dirty="0">
                <a:solidFill>
                  <a:schemeClr val="tx2"/>
                </a:solidFill>
              </a:rPr>
              <a:t>•</a:t>
            </a:r>
            <a:r>
              <a:rPr lang="en-GB" sz="2400" b="1" dirty="0">
                <a:solidFill>
                  <a:schemeClr val="tx2"/>
                </a:solidFill>
              </a:rPr>
              <a:t> </a:t>
            </a:r>
            <a:r>
              <a:rPr lang="el-GR" sz="2400" b="1" dirty="0"/>
              <a:t>Επιστροφές Αγορών</a:t>
            </a:r>
            <a:r>
              <a:rPr lang="el-GR" sz="2400" b="1" dirty="0">
                <a:solidFill>
                  <a:schemeClr val="tx2"/>
                </a:solidFill>
              </a:rPr>
              <a:t>  </a:t>
            </a:r>
            <a:r>
              <a:rPr lang="el-GR" sz="2400" b="1" dirty="0" smtClean="0">
                <a:solidFill>
                  <a:schemeClr val="tx2"/>
                </a:solidFill>
              </a:rPr>
              <a:t>		•</a:t>
            </a:r>
            <a:r>
              <a:rPr lang="el-GR" sz="2400" b="1" dirty="0" smtClean="0"/>
              <a:t> </a:t>
            </a:r>
            <a:r>
              <a:rPr lang="el-GR" sz="2400" b="1" dirty="0"/>
              <a:t>Γενικά έξοδα πωλήσεων</a:t>
            </a:r>
          </a:p>
          <a:p>
            <a:pPr>
              <a:lnSpc>
                <a:spcPct val="90000"/>
              </a:lnSpc>
              <a:buFont typeface="Wingdings" pitchFamily="2" charset="2"/>
              <a:buNone/>
            </a:pPr>
            <a:r>
              <a:rPr lang="el-GR" sz="2400" b="1" dirty="0">
                <a:solidFill>
                  <a:schemeClr val="tx2"/>
                </a:solidFill>
              </a:rPr>
              <a:t>                                  </a:t>
            </a:r>
            <a:r>
              <a:rPr lang="el-GR" sz="2400" b="1" dirty="0" smtClean="0">
                <a:solidFill>
                  <a:schemeClr val="tx2"/>
                </a:solidFill>
              </a:rPr>
              <a:t>			•</a:t>
            </a:r>
            <a:r>
              <a:rPr lang="el-GR" sz="2400" b="1" dirty="0" smtClean="0"/>
              <a:t> </a:t>
            </a:r>
            <a:r>
              <a:rPr lang="el-GR" sz="2400" b="1" dirty="0"/>
              <a:t>Γενικά έξοδα αγορών</a:t>
            </a:r>
            <a:endParaRPr lang="en-US" sz="2400" b="1" dirty="0"/>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A389F16E-6B1D-4F9E-B5B7-114990E9C66C}" type="slidenum">
              <a:rPr lang="en-GB"/>
              <a:pPr/>
              <a:t>453</a:t>
            </a:fld>
            <a:endParaRPr lang="en-GB" dirty="0"/>
          </a:p>
        </p:txBody>
      </p:sp>
      <p:sp>
        <p:nvSpPr>
          <p:cNvPr id="63490" name="Rectangle 2"/>
          <p:cNvSpPr>
            <a:spLocks noGrp="1" noChangeArrowheads="1"/>
          </p:cNvSpPr>
          <p:nvPr>
            <p:ph type="title"/>
          </p:nvPr>
        </p:nvSpPr>
        <p:spPr>
          <a:xfrm>
            <a:off x="179512" y="152400"/>
            <a:ext cx="8784976" cy="828328"/>
          </a:xfrm>
        </p:spPr>
        <p:txBody>
          <a:bodyPr anchor="ctr">
            <a:normAutofit fontScale="90000"/>
          </a:bodyPr>
          <a:lstStyle/>
          <a:p>
            <a:pPr algn="ctr"/>
            <a:r>
              <a:rPr lang="el-GR" b="1" dirty="0" smtClean="0">
                <a:solidFill>
                  <a:srgbClr val="7030A0"/>
                </a:solidFill>
              </a:rPr>
              <a:t>ΚΑΝΟΝΕΣ  ΛΕΙΤΟΥΡΓΙΑΣ  ΤΩΝ</a:t>
            </a:r>
            <a:r>
              <a:rPr lang="en-US" b="1" dirty="0" smtClean="0">
                <a:solidFill>
                  <a:srgbClr val="7030A0"/>
                </a:solidFill>
              </a:rPr>
              <a:t> </a:t>
            </a:r>
            <a:r>
              <a:rPr lang="el-GR" b="1" dirty="0" smtClean="0">
                <a:solidFill>
                  <a:srgbClr val="7030A0"/>
                </a:solidFill>
              </a:rPr>
              <a:t> ΛΟΓΑΡΙΑΣΜΩΝ</a:t>
            </a:r>
            <a:endParaRPr lang="en-US" b="1" dirty="0">
              <a:solidFill>
                <a:srgbClr val="7030A0"/>
              </a:solidFill>
            </a:endParaRPr>
          </a:p>
        </p:txBody>
      </p:sp>
      <p:sp>
        <p:nvSpPr>
          <p:cNvPr id="63491" name="Rectangle 3"/>
          <p:cNvSpPr>
            <a:spLocks noGrp="1" noChangeArrowheads="1"/>
          </p:cNvSpPr>
          <p:nvPr>
            <p:ph type="body" idx="1"/>
          </p:nvPr>
        </p:nvSpPr>
        <p:spPr>
          <a:xfrm>
            <a:off x="179512" y="1052736"/>
            <a:ext cx="8784976" cy="5616353"/>
          </a:xfrm>
        </p:spPr>
        <p:txBody>
          <a:bodyPr>
            <a:noAutofit/>
          </a:bodyPr>
          <a:lstStyle/>
          <a:p>
            <a:pPr>
              <a:lnSpc>
                <a:spcPct val="80000"/>
              </a:lnSpc>
            </a:pPr>
            <a:r>
              <a:rPr lang="el-GR" sz="2400" b="1" dirty="0"/>
              <a:t>Τα εμπορεύματα και οι αναλυτικοί του τηρούνται ως αμιγείς</a:t>
            </a:r>
            <a:r>
              <a:rPr lang="en-US" sz="2400" b="1" dirty="0"/>
              <a:t> </a:t>
            </a:r>
            <a:r>
              <a:rPr lang="el-GR" sz="2400" b="1" dirty="0"/>
              <a:t>λογαριασμοί δηλαδή χρεώνονται με το κόστος του αρχικού αποθέματος και των αγορών και πιστώνονται με το κόστος πωληθέντων</a:t>
            </a:r>
          </a:p>
          <a:p>
            <a:pPr lvl="1">
              <a:lnSpc>
                <a:spcPct val="80000"/>
              </a:lnSpc>
            </a:pPr>
            <a:r>
              <a:rPr lang="el-GR" b="1" dirty="0"/>
              <a:t>Ο λογαριασμός εμπορευμάτων της τελευταίας βαθμίδας ανάλυσης τηρείται και κατά ποσότητα και κατά αξία</a:t>
            </a:r>
          </a:p>
          <a:p>
            <a:pPr>
              <a:lnSpc>
                <a:spcPct val="80000"/>
              </a:lnSpc>
            </a:pPr>
            <a:endParaRPr lang="el-GR" sz="2400" b="1" dirty="0"/>
          </a:p>
          <a:p>
            <a:pPr>
              <a:lnSpc>
                <a:spcPct val="80000"/>
              </a:lnSpc>
            </a:pPr>
            <a:r>
              <a:rPr lang="el-GR" sz="2400" b="1" dirty="0"/>
              <a:t>Οι πωλήσεις πιστώνονται με την τιμολογιακή αξία των πωλήσεων</a:t>
            </a:r>
          </a:p>
          <a:p>
            <a:pPr>
              <a:lnSpc>
                <a:spcPct val="80000"/>
              </a:lnSpc>
            </a:pPr>
            <a:endParaRPr lang="el-GR" sz="2400" b="1" dirty="0"/>
          </a:p>
          <a:p>
            <a:pPr>
              <a:lnSpc>
                <a:spcPct val="80000"/>
              </a:lnSpc>
            </a:pPr>
            <a:r>
              <a:rPr lang="el-GR" sz="2400" b="1" dirty="0"/>
              <a:t>Η παρακολούθηση των απ</a:t>
            </a:r>
            <a:r>
              <a:rPr lang="en-US" sz="2400" b="1" dirty="0"/>
              <a:t>o</a:t>
            </a:r>
            <a:r>
              <a:rPr lang="el-GR" sz="2400" b="1" dirty="0"/>
              <a:t>θεμάτων με το σύστημα της, διαρκούς απογραφής δεν απαλλάσσει τις επιχειρήσεις από τη διενέργεια φυσικής απογραφής στο τέλος της χρήσης</a:t>
            </a:r>
          </a:p>
          <a:p>
            <a:pPr>
              <a:lnSpc>
                <a:spcPct val="80000"/>
              </a:lnSpc>
            </a:pPr>
            <a:endParaRPr lang="el-GR" sz="2400" b="1" dirty="0"/>
          </a:p>
          <a:p>
            <a:pPr>
              <a:lnSpc>
                <a:spcPct val="80000"/>
              </a:lnSpc>
            </a:pPr>
            <a:r>
              <a:rPr lang="el-GR" sz="2400" b="1" dirty="0"/>
              <a:t>Τυχόν διαφορές μεταξύ των αποθεμάτων στα βιβλία και των αποτελεσμάτων της φυσικής απογραφής τακτοποιούνται στο λογαριασμό διαφορές απογραφής</a:t>
            </a:r>
            <a:r>
              <a:rPr lang="en-US" sz="2400" b="1" dirty="0"/>
              <a:t> </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B9F3E720-19BC-4FA1-BC4C-A1259D7A150C}" type="slidenum">
              <a:rPr lang="en-GB"/>
              <a:pPr/>
              <a:t>454</a:t>
            </a:fld>
            <a:endParaRPr lang="en-GB" dirty="0"/>
          </a:p>
        </p:txBody>
      </p:sp>
      <p:sp>
        <p:nvSpPr>
          <p:cNvPr id="64514" name="Rectangle 2"/>
          <p:cNvSpPr>
            <a:spLocks noGrp="1" noChangeArrowheads="1"/>
          </p:cNvSpPr>
          <p:nvPr>
            <p:ph type="title"/>
          </p:nvPr>
        </p:nvSpPr>
        <p:spPr/>
        <p:txBody>
          <a:bodyPr>
            <a:normAutofit fontScale="90000"/>
          </a:bodyPr>
          <a:lstStyle/>
          <a:p>
            <a:pPr algn="ctr"/>
            <a:r>
              <a:rPr lang="el-GR" b="1" dirty="0" smtClean="0">
                <a:solidFill>
                  <a:srgbClr val="7030A0"/>
                </a:solidFill>
              </a:rPr>
              <a:t>ΛΟΓΙΣΤΙΚΟΣ  ΠΡΟΣΔΙΟΡΙΣΜΟΣ</a:t>
            </a:r>
            <a:br>
              <a:rPr lang="el-GR" b="1" dirty="0" smtClean="0">
                <a:solidFill>
                  <a:srgbClr val="7030A0"/>
                </a:solidFill>
              </a:rPr>
            </a:br>
            <a:r>
              <a:rPr lang="el-GR" b="1" dirty="0" smtClean="0">
                <a:solidFill>
                  <a:srgbClr val="7030A0"/>
                </a:solidFill>
              </a:rPr>
              <a:t>ΚΟΣΤΟΥΣ  ΠΩΛΗΘΕΝΤΩΝ</a:t>
            </a:r>
            <a:endParaRPr lang="en-US" b="1" dirty="0">
              <a:solidFill>
                <a:srgbClr val="7030A0"/>
              </a:solidFill>
            </a:endParaRPr>
          </a:p>
        </p:txBody>
      </p:sp>
      <p:sp>
        <p:nvSpPr>
          <p:cNvPr id="64515" name="Rectangle 3"/>
          <p:cNvSpPr>
            <a:spLocks noGrp="1" noChangeArrowheads="1"/>
          </p:cNvSpPr>
          <p:nvPr>
            <p:ph type="body" idx="1"/>
          </p:nvPr>
        </p:nvSpPr>
        <p:spPr>
          <a:xfrm>
            <a:off x="251520" y="1524000"/>
            <a:ext cx="8640960" cy="5073352"/>
          </a:xfrm>
        </p:spPr>
        <p:txBody>
          <a:bodyPr>
            <a:normAutofit/>
          </a:bodyPr>
          <a:lstStyle/>
          <a:p>
            <a:r>
              <a:rPr lang="en-US" sz="2800" b="1" dirty="0"/>
              <a:t>LIFO</a:t>
            </a:r>
            <a:endParaRPr lang="el-GR" sz="2800" b="1" dirty="0"/>
          </a:p>
          <a:p>
            <a:r>
              <a:rPr lang="en-US" sz="2800" b="1" dirty="0"/>
              <a:t>FIFO</a:t>
            </a:r>
            <a:endParaRPr lang="el-GR" sz="2800" b="1" dirty="0"/>
          </a:p>
          <a:p>
            <a:r>
              <a:rPr lang="el-GR" sz="2800" b="1" dirty="0"/>
              <a:t>Μέθοδος του κινητού σταθμικού μέσου</a:t>
            </a:r>
            <a:r>
              <a:rPr lang="en-US" sz="2800" b="1" dirty="0"/>
              <a:t> </a:t>
            </a:r>
            <a:r>
              <a:rPr lang="el-GR" sz="2800" b="1" dirty="0"/>
              <a:t>όρου</a:t>
            </a:r>
          </a:p>
          <a:p>
            <a:r>
              <a:rPr lang="el-GR" sz="2800" b="1" dirty="0"/>
              <a:t>Μέθοδος του εξατομικευμένου κόστους</a:t>
            </a:r>
          </a:p>
          <a:p>
            <a:endParaRPr lang="en-US" sz="2800" b="1" dirty="0"/>
          </a:p>
          <a:p>
            <a:r>
              <a:rPr lang="el-GR" sz="2800" b="1" dirty="0"/>
              <a:t>Είναι υποθέσεις ροής κόστους, όχι φυσικής ροής του αποθέματος</a:t>
            </a:r>
            <a:endParaRPr lang="en-US" sz="2800" b="1" dirty="0"/>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036496" cy="634082"/>
          </a:xfrm>
        </p:spPr>
        <p:txBody>
          <a:bodyPr>
            <a:normAutofit fontScale="90000"/>
          </a:bodyPr>
          <a:lstStyle/>
          <a:p>
            <a:pPr algn="ctr"/>
            <a:r>
              <a:rPr lang="el-GR" b="1" dirty="0" smtClean="0">
                <a:solidFill>
                  <a:srgbClr val="C00000"/>
                </a:solidFill>
              </a:rPr>
              <a:t>ΠΕΡΙΟΔΙΚΗ ΑΠΟΓΡΑΦΗ</a:t>
            </a:r>
            <a:endParaRPr lang="el-GR" b="1" dirty="0">
              <a:solidFill>
                <a:srgbClr val="C00000"/>
              </a:solidFill>
            </a:endParaRPr>
          </a:p>
        </p:txBody>
      </p:sp>
      <p:sp>
        <p:nvSpPr>
          <p:cNvPr id="3" name="2 - Θέση περιεχομένου"/>
          <p:cNvSpPr>
            <a:spLocks noGrp="1"/>
          </p:cNvSpPr>
          <p:nvPr>
            <p:ph idx="1"/>
          </p:nvPr>
        </p:nvSpPr>
        <p:spPr>
          <a:xfrm>
            <a:off x="0" y="1052736"/>
            <a:ext cx="9144000" cy="5688632"/>
          </a:xfrm>
        </p:spPr>
        <p:txBody>
          <a:bodyPr>
            <a:normAutofit/>
          </a:bodyPr>
          <a:lstStyle/>
          <a:p>
            <a:pPr algn="just"/>
            <a:r>
              <a:rPr lang="el-GR" sz="2800" b="1" dirty="0" smtClean="0"/>
              <a:t>Το σύστημα της </a:t>
            </a:r>
            <a:r>
              <a:rPr lang="el-GR" sz="2800" b="1" dirty="0" smtClean="0">
                <a:solidFill>
                  <a:srgbClr val="C00000"/>
                </a:solidFill>
                <a:hlinkClick r:id="rId2"/>
              </a:rPr>
              <a:t>περιοδικής απογραφής</a:t>
            </a:r>
            <a:r>
              <a:rPr lang="el-GR" sz="2800" b="1" dirty="0" smtClean="0"/>
              <a:t> εφαρμόζεται όταν δεν ενδιαφέρεται η επιχείρηση να έχει άμεση ενημέρωση σχετικά με τις μονάδες και το κόστος ανά μονάδα των εμπορευμάτων που έχει πωλήσει και αυτών που έχει ακόμα στην κυριότητα της. Αυτό συμβαίνει όταν τα εμπορεύματα είναι χαμηλής αξίας ανά μονάδα.</a:t>
            </a:r>
            <a:endParaRPr lang="el-GR" sz="2800" b="1" dirty="0"/>
          </a:p>
        </p:txBody>
      </p:sp>
    </p:spTree>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A09BA186-E4F5-4EDB-84BA-AB36D17FA53A}" type="slidenum">
              <a:rPr lang="en-GB"/>
              <a:pPr/>
              <a:t>456</a:t>
            </a:fld>
            <a:endParaRPr lang="en-GB" dirty="0"/>
          </a:p>
        </p:txBody>
      </p:sp>
      <p:sp>
        <p:nvSpPr>
          <p:cNvPr id="65538" name="Rectangle 2"/>
          <p:cNvSpPr>
            <a:spLocks noGrp="1" noChangeArrowheads="1"/>
          </p:cNvSpPr>
          <p:nvPr>
            <p:ph type="title"/>
          </p:nvPr>
        </p:nvSpPr>
        <p:spPr/>
        <p:txBody>
          <a:bodyPr anchor="ctr"/>
          <a:lstStyle/>
          <a:p>
            <a:pPr algn="ctr"/>
            <a:r>
              <a:rPr lang="el-GR" b="1" dirty="0" smtClean="0">
                <a:solidFill>
                  <a:srgbClr val="C00000"/>
                </a:solidFill>
              </a:rPr>
              <a:t>ΠΕΡΙΟΔΙΚΗ ΑΠΟΓΡΑΦΗ</a:t>
            </a:r>
            <a:r>
              <a:rPr lang="en-US" b="1" dirty="0" smtClean="0">
                <a:solidFill>
                  <a:srgbClr val="C00000"/>
                </a:solidFill>
              </a:rPr>
              <a:t> </a:t>
            </a:r>
            <a:endParaRPr lang="en-US" b="1" dirty="0">
              <a:solidFill>
                <a:srgbClr val="C00000"/>
              </a:solidFill>
            </a:endParaRPr>
          </a:p>
        </p:txBody>
      </p:sp>
      <p:sp>
        <p:nvSpPr>
          <p:cNvPr id="65539" name="Rectangle 3"/>
          <p:cNvSpPr>
            <a:spLocks noGrp="1" noChangeArrowheads="1"/>
          </p:cNvSpPr>
          <p:nvPr>
            <p:ph type="body" idx="1"/>
          </p:nvPr>
        </p:nvSpPr>
        <p:spPr>
          <a:xfrm>
            <a:off x="179512" y="1524000"/>
            <a:ext cx="8712968" cy="5073352"/>
          </a:xfrm>
        </p:spPr>
        <p:txBody>
          <a:bodyPr>
            <a:normAutofit lnSpcReduction="10000"/>
          </a:bodyPr>
          <a:lstStyle/>
          <a:p>
            <a:r>
              <a:rPr lang="el-GR" sz="2800" b="1" dirty="0"/>
              <a:t>Το λογιστικό σύστημα ΔΕΝ παρακολουθεί συνεχώς το κόστος πωληθέντων</a:t>
            </a:r>
          </a:p>
          <a:p>
            <a:endParaRPr lang="el-GR" sz="2800" b="1" dirty="0"/>
          </a:p>
          <a:p>
            <a:r>
              <a:rPr lang="el-GR" sz="2800" b="1" dirty="0"/>
              <a:t>Στο τέλος της χρήσης γίνεται φυσική απογραφή για να διαπιστωθούν τα αποθέματα τέλους και η αξία τους</a:t>
            </a:r>
          </a:p>
          <a:p>
            <a:endParaRPr lang="el-GR" sz="2800" b="1" dirty="0"/>
          </a:p>
          <a:p>
            <a:pPr lvl="1"/>
            <a:r>
              <a:rPr lang="el-GR" sz="2800" b="1" dirty="0"/>
              <a:t>Προκύπτει το κόστος πωληθέντων</a:t>
            </a:r>
          </a:p>
          <a:p>
            <a:pPr lvl="1"/>
            <a:r>
              <a:rPr lang="el-GR" sz="2800" b="1" dirty="0"/>
              <a:t>Γίνεται εγγραφή προσαρμογής του κόστους πωληθέντων και των αποθεμάτων για τη σύνταξη των λογιστικών καταστάσεων</a:t>
            </a:r>
            <a:endParaRPr lang="en-US" sz="2800" b="1" dirty="0"/>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07B33FE8-4B39-4C88-A9A0-1883456A896C}" type="slidenum">
              <a:rPr lang="en-GB"/>
              <a:pPr/>
              <a:t>457</a:t>
            </a:fld>
            <a:endParaRPr lang="en-GB" dirty="0"/>
          </a:p>
        </p:txBody>
      </p:sp>
      <p:sp>
        <p:nvSpPr>
          <p:cNvPr id="67586" name="Rectangle 2"/>
          <p:cNvSpPr>
            <a:spLocks noGrp="1" noChangeArrowheads="1"/>
          </p:cNvSpPr>
          <p:nvPr>
            <p:ph type="title"/>
          </p:nvPr>
        </p:nvSpPr>
        <p:spPr>
          <a:xfrm>
            <a:off x="0" y="152400"/>
            <a:ext cx="9144000" cy="1219200"/>
          </a:xfrm>
        </p:spPr>
        <p:txBody>
          <a:bodyPr anchor="ctr">
            <a:normAutofit fontScale="90000"/>
          </a:bodyPr>
          <a:lstStyle/>
          <a:p>
            <a:pPr algn="ctr"/>
            <a:r>
              <a:rPr lang="el-GR" b="1" dirty="0" smtClean="0">
                <a:solidFill>
                  <a:srgbClr val="C00000"/>
                </a:solidFill>
              </a:rPr>
              <a:t>ΠΛΕΟΝΕΚΤΗΜΑΤΑ ΠΕΡΙΟΔΙΚΗΣ ΑΠΟΓΡΑΦΗΣ</a:t>
            </a:r>
            <a:endParaRPr lang="en-US" b="1" dirty="0">
              <a:solidFill>
                <a:srgbClr val="C00000"/>
              </a:solidFill>
            </a:endParaRPr>
          </a:p>
        </p:txBody>
      </p:sp>
      <p:sp>
        <p:nvSpPr>
          <p:cNvPr id="67587" name="Rectangle 3"/>
          <p:cNvSpPr>
            <a:spLocks noGrp="1" noChangeArrowheads="1"/>
          </p:cNvSpPr>
          <p:nvPr>
            <p:ph type="body" idx="1"/>
          </p:nvPr>
        </p:nvSpPr>
        <p:spPr>
          <a:xfrm>
            <a:off x="251520" y="1524000"/>
            <a:ext cx="8435280" cy="4572000"/>
          </a:xfrm>
        </p:spPr>
        <p:txBody>
          <a:bodyPr/>
          <a:lstStyle/>
          <a:p>
            <a:endParaRPr lang="el-GR" dirty="0">
              <a:latin typeface="Arial" charset="0"/>
            </a:endParaRPr>
          </a:p>
          <a:p>
            <a:r>
              <a:rPr lang="el-GR" sz="2800" b="1" dirty="0"/>
              <a:t>Λιγότερες λογιστικές εγγραφές κατά τη διάρκεια της χρήσης</a:t>
            </a:r>
          </a:p>
          <a:p>
            <a:endParaRPr lang="el-GR" sz="2800" b="1" dirty="0"/>
          </a:p>
          <a:p>
            <a:r>
              <a:rPr lang="el-GR" sz="2800" b="1" dirty="0"/>
              <a:t>Φθηνότερη διαδικασία γιατί δεν παρακολουθείται </a:t>
            </a:r>
            <a:r>
              <a:rPr lang="en-US" sz="2800" b="1" dirty="0"/>
              <a:t> </a:t>
            </a:r>
            <a:r>
              <a:rPr lang="el-GR" sz="2800" b="1" dirty="0"/>
              <a:t>συνέχεια το τι</a:t>
            </a:r>
            <a:r>
              <a:rPr lang="en-US" sz="2800" b="1" dirty="0"/>
              <a:t> </a:t>
            </a:r>
            <a:r>
              <a:rPr lang="el-GR" sz="2800" b="1" dirty="0"/>
              <a:t>πωλείται</a:t>
            </a:r>
            <a:endParaRPr lang="en-US" sz="2800" b="1" dirty="0"/>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0C630BC5-E343-428E-9E23-83F4E73D5BA0}" type="slidenum">
              <a:rPr lang="en-GB"/>
              <a:pPr/>
              <a:t>458</a:t>
            </a:fld>
            <a:endParaRPr lang="en-GB" dirty="0"/>
          </a:p>
        </p:txBody>
      </p:sp>
      <p:sp>
        <p:nvSpPr>
          <p:cNvPr id="66562" name="Rectangle 2"/>
          <p:cNvSpPr>
            <a:spLocks noGrp="1" noChangeArrowheads="1"/>
          </p:cNvSpPr>
          <p:nvPr>
            <p:ph type="title"/>
          </p:nvPr>
        </p:nvSpPr>
        <p:spPr>
          <a:xfrm>
            <a:off x="0" y="152400"/>
            <a:ext cx="8964488" cy="1219200"/>
          </a:xfrm>
        </p:spPr>
        <p:txBody>
          <a:bodyPr>
            <a:normAutofit fontScale="90000"/>
          </a:bodyPr>
          <a:lstStyle/>
          <a:p>
            <a:pPr algn="ctr"/>
            <a:r>
              <a:rPr lang="el-GR" b="1" dirty="0" smtClean="0">
                <a:solidFill>
                  <a:srgbClr val="C00000"/>
                </a:solidFill>
              </a:rPr>
              <a:t>ΣΥΣΤΗΜΑ  ΛΟΓΑΡΙΑΣΜΩΝ  ΣΤΗΝ ΠΕΡΙΟΔΙΚΗ  ΑΠΟΓΡΑΦΗ</a:t>
            </a:r>
            <a:endParaRPr lang="en-US" b="1" dirty="0">
              <a:solidFill>
                <a:srgbClr val="C00000"/>
              </a:solidFill>
            </a:endParaRPr>
          </a:p>
        </p:txBody>
      </p:sp>
      <p:sp>
        <p:nvSpPr>
          <p:cNvPr id="66563" name="Rectangle 3"/>
          <p:cNvSpPr>
            <a:spLocks noGrp="1" noChangeArrowheads="1"/>
          </p:cNvSpPr>
          <p:nvPr>
            <p:ph type="body" idx="1"/>
          </p:nvPr>
        </p:nvSpPr>
        <p:spPr>
          <a:xfrm>
            <a:off x="251520" y="1412776"/>
            <a:ext cx="8640960" cy="5112567"/>
          </a:xfrm>
        </p:spPr>
        <p:txBody>
          <a:bodyPr>
            <a:normAutofit/>
          </a:bodyPr>
          <a:lstStyle/>
          <a:p>
            <a:r>
              <a:rPr lang="el-GR" sz="2400" b="1" dirty="0"/>
              <a:t>Συγκεντρωτικό σύστημα</a:t>
            </a:r>
          </a:p>
          <a:p>
            <a:endParaRPr lang="el-GR" sz="2400" b="1" dirty="0"/>
          </a:p>
          <a:p>
            <a:pPr lvl="1"/>
            <a:r>
              <a:rPr lang="el-GR" b="1" dirty="0"/>
              <a:t>Ο λογαριασμός 'Εμπορεύματα' τηρείται μικτός</a:t>
            </a:r>
          </a:p>
          <a:p>
            <a:pPr lvl="1"/>
            <a:r>
              <a:rPr lang="el-GR" b="1" dirty="0"/>
              <a:t>Υπάρχουν ξεχωριστοί λογαριασμοί μόνο για τα εμπορεύματα, τα γενικά έξοδα αγορών και τα γενικά έξοδα πωλήσεων</a:t>
            </a:r>
          </a:p>
          <a:p>
            <a:pPr lvl="1"/>
            <a:r>
              <a:rPr lang="el-GR" b="1" dirty="0"/>
              <a:t>Στην πράξη δεν χρησιμοποιείται καθόλου</a:t>
            </a:r>
          </a:p>
          <a:p>
            <a:pPr lvl="1"/>
            <a:endParaRPr lang="el-GR" b="1" dirty="0"/>
          </a:p>
          <a:p>
            <a:r>
              <a:rPr lang="el-GR" sz="2400" b="1" dirty="0"/>
              <a:t>Αποκεντρωτικό σύστημα</a:t>
            </a:r>
          </a:p>
          <a:p>
            <a:endParaRPr lang="el-GR" sz="2400" b="1" dirty="0"/>
          </a:p>
          <a:p>
            <a:pPr lvl="1"/>
            <a:r>
              <a:rPr lang="el-GR" b="1" dirty="0"/>
              <a:t>Ο λογαριασμός 'Εμπορεύματα' τηρείται αμιγής</a:t>
            </a:r>
          </a:p>
          <a:p>
            <a:pPr lvl="1"/>
            <a:r>
              <a:rPr lang="el-GR" b="1" dirty="0"/>
              <a:t>Τηρείται ο λογαριασμός 'Αγορές'</a:t>
            </a:r>
            <a:endParaRPr lang="en-US" b="1" dirty="0"/>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A37F841D-195F-4E63-B172-6020CF796284}" type="slidenum">
              <a:rPr lang="en-GB"/>
              <a:pPr/>
              <a:t>459</a:t>
            </a:fld>
            <a:endParaRPr lang="en-GB" dirty="0"/>
          </a:p>
        </p:txBody>
      </p:sp>
      <p:sp>
        <p:nvSpPr>
          <p:cNvPr id="68610" name="Rectangle 2"/>
          <p:cNvSpPr>
            <a:spLocks noGrp="1" noChangeArrowheads="1"/>
          </p:cNvSpPr>
          <p:nvPr>
            <p:ph type="title"/>
          </p:nvPr>
        </p:nvSpPr>
        <p:spPr>
          <a:xfrm>
            <a:off x="0" y="152400"/>
            <a:ext cx="8964488" cy="972344"/>
          </a:xfrm>
        </p:spPr>
        <p:txBody>
          <a:bodyPr anchor="ctr">
            <a:normAutofit fontScale="90000"/>
          </a:bodyPr>
          <a:lstStyle/>
          <a:p>
            <a:pPr algn="ctr"/>
            <a:r>
              <a:rPr lang="el-GR" b="1" dirty="0" smtClean="0">
                <a:solidFill>
                  <a:srgbClr val="C00000"/>
                </a:solidFill>
              </a:rPr>
              <a:t>ΧΡΗΣΙΜΟΠΟΙΟΥΜΕΝΟΙ ΛΟΓΑΡΙΑΣΜΟΙ</a:t>
            </a:r>
            <a:r>
              <a:rPr lang="en-US" b="1" dirty="0" smtClean="0">
                <a:solidFill>
                  <a:srgbClr val="C00000"/>
                </a:solidFill>
              </a:rPr>
              <a:t> </a:t>
            </a:r>
            <a:endParaRPr lang="en-US" b="1" dirty="0">
              <a:solidFill>
                <a:srgbClr val="C00000"/>
              </a:solidFill>
            </a:endParaRPr>
          </a:p>
        </p:txBody>
      </p:sp>
      <p:sp>
        <p:nvSpPr>
          <p:cNvPr id="68611" name="Rectangle 3"/>
          <p:cNvSpPr>
            <a:spLocks noGrp="1" noChangeArrowheads="1"/>
          </p:cNvSpPr>
          <p:nvPr>
            <p:ph type="body" idx="1"/>
          </p:nvPr>
        </p:nvSpPr>
        <p:spPr>
          <a:xfrm>
            <a:off x="179512" y="1052736"/>
            <a:ext cx="8507288" cy="5043264"/>
          </a:xfrm>
        </p:spPr>
        <p:txBody>
          <a:bodyPr/>
          <a:lstStyle/>
          <a:p>
            <a:pPr>
              <a:lnSpc>
                <a:spcPct val="80000"/>
              </a:lnSpc>
              <a:buFont typeface="Wingdings" pitchFamily="2" charset="2"/>
              <a:buNone/>
            </a:pPr>
            <a:r>
              <a:rPr lang="el-GR" sz="2800" b="1" dirty="0"/>
              <a:t>Ισολογισμός	         Κατάσταση</a:t>
            </a:r>
            <a:endParaRPr lang="el-GR" sz="2800" dirty="0"/>
          </a:p>
          <a:p>
            <a:pPr>
              <a:lnSpc>
                <a:spcPct val="80000"/>
              </a:lnSpc>
              <a:buFont typeface="Wingdings" pitchFamily="2" charset="2"/>
              <a:buNone/>
            </a:pPr>
            <a:r>
              <a:rPr lang="el-GR" sz="2800" b="1" dirty="0"/>
              <a:t>                                        Αποτελεσμάτων</a:t>
            </a:r>
            <a:endParaRPr lang="el-GR" sz="2800" dirty="0">
              <a:solidFill>
                <a:schemeClr val="tx2"/>
              </a:solidFill>
            </a:endParaRPr>
          </a:p>
          <a:p>
            <a:pPr lvl="1">
              <a:lnSpc>
                <a:spcPct val="80000"/>
              </a:lnSpc>
              <a:buFont typeface="Wingdings" pitchFamily="2" charset="2"/>
              <a:buNone/>
            </a:pPr>
            <a:r>
              <a:rPr lang="el-GR" sz="2800" b="1" dirty="0"/>
              <a:t>                                   Χρήσης</a:t>
            </a:r>
          </a:p>
          <a:p>
            <a:pPr lvl="1">
              <a:lnSpc>
                <a:spcPct val="80000"/>
              </a:lnSpc>
              <a:buFont typeface="Wingdings" pitchFamily="2" charset="2"/>
              <a:buNone/>
            </a:pPr>
            <a:endParaRPr lang="el-GR" sz="2800" dirty="0"/>
          </a:p>
          <a:p>
            <a:pPr lvl="1">
              <a:lnSpc>
                <a:spcPct val="80000"/>
              </a:lnSpc>
              <a:buFont typeface="Wingdings" pitchFamily="2" charset="2"/>
              <a:buNone/>
            </a:pPr>
            <a:endParaRPr lang="el-GR" sz="2800" dirty="0"/>
          </a:p>
          <a:p>
            <a:pPr>
              <a:lnSpc>
                <a:spcPct val="80000"/>
              </a:lnSpc>
              <a:buFont typeface="Wingdings" pitchFamily="2" charset="2"/>
              <a:buNone/>
            </a:pPr>
            <a:r>
              <a:rPr lang="el-GR" sz="2800" dirty="0">
                <a:solidFill>
                  <a:schemeClr val="tx2"/>
                </a:solidFill>
              </a:rPr>
              <a:t>• </a:t>
            </a:r>
            <a:r>
              <a:rPr lang="el-GR" sz="2800" dirty="0"/>
              <a:t>Αγορές                             </a:t>
            </a:r>
            <a:r>
              <a:rPr lang="el-GR" sz="2800" dirty="0">
                <a:solidFill>
                  <a:schemeClr val="tx2"/>
                </a:solidFill>
              </a:rPr>
              <a:t>•</a:t>
            </a:r>
            <a:r>
              <a:rPr lang="en-US" sz="2800" dirty="0">
                <a:solidFill>
                  <a:schemeClr val="tx2"/>
                </a:solidFill>
              </a:rPr>
              <a:t> </a:t>
            </a:r>
            <a:r>
              <a:rPr lang="el-GR" sz="2800" dirty="0"/>
              <a:t>Πωλήσεις</a:t>
            </a:r>
          </a:p>
          <a:p>
            <a:pPr>
              <a:lnSpc>
                <a:spcPct val="80000"/>
              </a:lnSpc>
              <a:buFont typeface="Wingdings" pitchFamily="2" charset="2"/>
              <a:buNone/>
            </a:pPr>
            <a:r>
              <a:rPr lang="el-GR" sz="2800" dirty="0">
                <a:solidFill>
                  <a:schemeClr val="tx2"/>
                </a:solidFill>
              </a:rPr>
              <a:t>•</a:t>
            </a:r>
            <a:r>
              <a:rPr lang="el-GR" sz="2800" dirty="0"/>
              <a:t> Εμπορεύματα                    </a:t>
            </a:r>
            <a:r>
              <a:rPr lang="el-GR" sz="2800" dirty="0">
                <a:solidFill>
                  <a:schemeClr val="tx2"/>
                </a:solidFill>
              </a:rPr>
              <a:t>•</a:t>
            </a:r>
            <a:r>
              <a:rPr lang="el-GR" sz="2800" dirty="0"/>
              <a:t> Ειδικά έξοδα πωλήσεων</a:t>
            </a:r>
            <a:endParaRPr lang="el-GR" sz="2800" b="1" dirty="0"/>
          </a:p>
          <a:p>
            <a:pPr lvl="1">
              <a:lnSpc>
                <a:spcPct val="80000"/>
              </a:lnSpc>
            </a:pPr>
            <a:r>
              <a:rPr lang="el-GR" sz="2800" dirty="0"/>
              <a:t>Απόθεμα αρχής           </a:t>
            </a:r>
            <a:r>
              <a:rPr lang="el-GR" sz="2800" dirty="0">
                <a:solidFill>
                  <a:schemeClr val="tx2"/>
                </a:solidFill>
              </a:rPr>
              <a:t>•</a:t>
            </a:r>
            <a:r>
              <a:rPr lang="el-GR" sz="2800" dirty="0"/>
              <a:t> Εκπτώσεις πωλήσεων </a:t>
            </a:r>
          </a:p>
          <a:p>
            <a:pPr lvl="1">
              <a:lnSpc>
                <a:spcPct val="80000"/>
              </a:lnSpc>
            </a:pPr>
            <a:r>
              <a:rPr lang="el-GR" sz="2800" dirty="0"/>
              <a:t>Απόθεμα  τέλους         </a:t>
            </a:r>
            <a:r>
              <a:rPr lang="el-GR" sz="2800" dirty="0">
                <a:solidFill>
                  <a:schemeClr val="tx2"/>
                </a:solidFill>
              </a:rPr>
              <a:t>•</a:t>
            </a:r>
            <a:r>
              <a:rPr lang="el-GR" sz="2800" dirty="0"/>
              <a:t> Επιστροφές πωλήσεων </a:t>
            </a:r>
          </a:p>
          <a:p>
            <a:pPr>
              <a:lnSpc>
                <a:spcPct val="80000"/>
              </a:lnSpc>
              <a:buFont typeface="Wingdings" pitchFamily="2" charset="2"/>
              <a:buNone/>
            </a:pPr>
            <a:r>
              <a:rPr lang="el-GR" sz="2800" dirty="0">
                <a:solidFill>
                  <a:schemeClr val="tx2"/>
                </a:solidFill>
              </a:rPr>
              <a:t>•</a:t>
            </a:r>
            <a:r>
              <a:rPr lang="el-GR" sz="2800" dirty="0"/>
              <a:t> Ειδικά έξοδα αγορών         </a:t>
            </a:r>
            <a:r>
              <a:rPr lang="el-GR" sz="2800" dirty="0">
                <a:solidFill>
                  <a:schemeClr val="tx2"/>
                </a:solidFill>
              </a:rPr>
              <a:t>•</a:t>
            </a:r>
            <a:r>
              <a:rPr lang="el-GR" sz="2800" dirty="0"/>
              <a:t> Κόστος πωληθέντων</a:t>
            </a:r>
          </a:p>
          <a:p>
            <a:pPr>
              <a:lnSpc>
                <a:spcPct val="80000"/>
              </a:lnSpc>
              <a:buFont typeface="Wingdings" pitchFamily="2" charset="2"/>
              <a:buNone/>
            </a:pPr>
            <a:r>
              <a:rPr lang="el-GR" sz="2800" dirty="0">
                <a:solidFill>
                  <a:schemeClr val="tx2"/>
                </a:solidFill>
              </a:rPr>
              <a:t>•</a:t>
            </a:r>
            <a:r>
              <a:rPr lang="el-GR" sz="2800" dirty="0"/>
              <a:t> Εκπτώσεις αγορών            </a:t>
            </a:r>
            <a:r>
              <a:rPr lang="el-GR" sz="2800" dirty="0">
                <a:solidFill>
                  <a:schemeClr val="tx2"/>
                </a:solidFill>
              </a:rPr>
              <a:t>•</a:t>
            </a:r>
            <a:r>
              <a:rPr lang="el-GR" sz="2800" dirty="0"/>
              <a:t> Γενικά έξοδα πωλήσεων</a:t>
            </a:r>
          </a:p>
          <a:p>
            <a:pPr>
              <a:lnSpc>
                <a:spcPct val="80000"/>
              </a:lnSpc>
              <a:buFont typeface="Wingdings" pitchFamily="2" charset="2"/>
              <a:buNone/>
            </a:pPr>
            <a:r>
              <a:rPr lang="el-GR" sz="2800" dirty="0">
                <a:solidFill>
                  <a:schemeClr val="tx2"/>
                </a:solidFill>
              </a:rPr>
              <a:t>•</a:t>
            </a:r>
            <a:r>
              <a:rPr lang="el-GR" sz="2800" dirty="0"/>
              <a:t> Επιστροφές αγορών          </a:t>
            </a:r>
            <a:r>
              <a:rPr lang="el-GR" sz="2800" dirty="0">
                <a:solidFill>
                  <a:schemeClr val="tx2"/>
                </a:solidFill>
              </a:rPr>
              <a:t>•</a:t>
            </a:r>
            <a:r>
              <a:rPr lang="el-GR" sz="2800" dirty="0"/>
              <a:t> Γενικά έξοδα αγορών</a:t>
            </a:r>
          </a:p>
          <a:p>
            <a:pPr>
              <a:lnSpc>
                <a:spcPct val="80000"/>
              </a:lnSpc>
              <a:buFont typeface="Wingdings" pitchFamily="2" charset="2"/>
              <a:buNone/>
            </a:pPr>
            <a:endParaRPr lang="en-US" sz="19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692696"/>
            <a:ext cx="8712968" cy="5832648"/>
          </a:xfrm>
        </p:spPr>
        <p:txBody>
          <a:bodyPr>
            <a:normAutofit/>
          </a:bodyPr>
          <a:lstStyle/>
          <a:p>
            <a:r>
              <a:rPr lang="el-GR" sz="3200" b="1" u="sng" dirty="0" smtClean="0">
                <a:solidFill>
                  <a:srgbClr val="7030A0"/>
                </a:solidFill>
              </a:rPr>
              <a:t>Χρηματοοικονομική Λογιστική</a:t>
            </a:r>
            <a:r>
              <a:rPr lang="el-GR" sz="3200" b="1" dirty="0" smtClean="0">
                <a:solidFill>
                  <a:srgbClr val="7030A0"/>
                </a:solidFill>
              </a:rPr>
              <a:t> </a:t>
            </a:r>
            <a:r>
              <a:rPr lang="el-GR" sz="3200" b="1" dirty="0" smtClean="0">
                <a:solidFill>
                  <a:srgbClr val="002060"/>
                </a:solidFill>
              </a:rPr>
              <a:t>είναι ο κλάδος της λογιστικής που ασχολείται με τον καθορισμό των αναγκαίων πληροφοριακών στοιχείων  για τον προσδιορισμό και την παρουσίαση των αποτελεσμάτων και της χρηματοοικονομικής κατάστασης των επιχειρήσεων σε μια δεδομένη χρονική στιγμή με σκοπό την ενημέρωση των ενδιαφερομένων  για την λήψη αποφάσεων.</a:t>
            </a:r>
            <a:endParaRPr lang="el-GR" sz="3200" b="1" dirty="0">
              <a:solidFill>
                <a:srgbClr val="002060"/>
              </a:solidFill>
            </a:endParaRPr>
          </a:p>
        </p:txBody>
      </p:sp>
      <p:sp>
        <p:nvSpPr>
          <p:cNvPr id="2" name="1 - Τίτλος"/>
          <p:cNvSpPr>
            <a:spLocks noGrp="1"/>
          </p:cNvSpPr>
          <p:nvPr>
            <p:ph type="title"/>
          </p:nvPr>
        </p:nvSpPr>
        <p:spPr>
          <a:xfrm>
            <a:off x="457200" y="152400"/>
            <a:ext cx="8229600" cy="612304"/>
          </a:xfrm>
        </p:spPr>
        <p:txBody>
          <a:bodyPr>
            <a:normAutofit fontScale="90000"/>
          </a:bodyPr>
          <a:lstStyle/>
          <a:p>
            <a:pPr algn="ctr"/>
            <a:r>
              <a:rPr lang="el-GR" b="1" dirty="0" smtClean="0">
                <a:solidFill>
                  <a:srgbClr val="FF0000"/>
                </a:solidFill>
              </a:rPr>
              <a:t>ΟΡΙΣΜΟΣ</a:t>
            </a:r>
            <a:endParaRPr lang="el-GR" b="1" dirty="0">
              <a:solidFill>
                <a:srgbClr val="FF0000"/>
              </a:solidFill>
            </a:endParaRP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chor="ctr"/>
          <a:lstStyle/>
          <a:p>
            <a:pPr algn="ctr"/>
            <a:r>
              <a:rPr lang="el-GR" b="1" dirty="0" smtClean="0">
                <a:solidFill>
                  <a:srgbClr val="0000CC"/>
                </a:solidFill>
              </a:rPr>
              <a:t>ΑΠΟΚΛΙΣΕΙΣ ΑΠΟΓΡΑΦΗΣ</a:t>
            </a:r>
            <a:endParaRPr lang="el-GR" b="1" dirty="0">
              <a:solidFill>
                <a:srgbClr val="0000CC"/>
              </a:solidFill>
            </a:endParaRPr>
          </a:p>
        </p:txBody>
      </p:sp>
      <p:sp>
        <p:nvSpPr>
          <p:cNvPr id="3" name="2 - Θέση περιεχομένου"/>
          <p:cNvSpPr>
            <a:spLocks noGrp="1"/>
          </p:cNvSpPr>
          <p:nvPr>
            <p:ph idx="1"/>
          </p:nvPr>
        </p:nvSpPr>
        <p:spPr>
          <a:xfrm>
            <a:off x="0" y="1600200"/>
            <a:ext cx="9144000" cy="5257800"/>
          </a:xfrm>
        </p:spPr>
        <p:txBody>
          <a:bodyPr/>
          <a:lstStyle/>
          <a:p>
            <a:pPr algn="just"/>
            <a:r>
              <a:rPr lang="el-GR" sz="2800" b="1" dirty="0" smtClean="0"/>
              <a:t>Τα αίτια που μπορεί τα υπόλοιπα των λογαριασμών να αποκλίνουν από τα αποτελέσματα της απογραφής είναι τα εξής:</a:t>
            </a:r>
          </a:p>
          <a:p>
            <a:pPr marL="514350" indent="-514350" algn="just">
              <a:buFont typeface="+mj-lt"/>
              <a:buAutoNum type="arabicPeriod"/>
            </a:pPr>
            <a:r>
              <a:rPr lang="el-GR" sz="2800" b="1" dirty="0" smtClean="0"/>
              <a:t>Σφάλματα απογραφής.</a:t>
            </a:r>
          </a:p>
          <a:p>
            <a:pPr marL="514350" indent="-514350" algn="just">
              <a:buFont typeface="+mj-lt"/>
              <a:buAutoNum type="arabicPeriod"/>
            </a:pPr>
            <a:r>
              <a:rPr lang="el-GR" sz="2800" b="1" dirty="0" smtClean="0"/>
              <a:t>Λογιστικά σφάλματα.</a:t>
            </a:r>
          </a:p>
          <a:p>
            <a:pPr marL="514350" indent="-514350" algn="just">
              <a:buFont typeface="+mj-lt"/>
              <a:buAutoNum type="arabicPeriod"/>
            </a:pPr>
            <a:r>
              <a:rPr lang="el-GR" sz="2800" b="1" dirty="0" smtClean="0"/>
              <a:t>Αδυναμία έγκαιρης ενημέρωσης των λογαριασμών.</a:t>
            </a:r>
          </a:p>
          <a:p>
            <a:pPr marL="514350" indent="-514350" algn="just">
              <a:buFont typeface="+mj-lt"/>
              <a:buAutoNum type="arabicPeriod"/>
            </a:pPr>
            <a:r>
              <a:rPr lang="el-GR" sz="2800" b="1" dirty="0" smtClean="0"/>
              <a:t>Ιδιαιτερότητες των κανόνων αποτίμησης.</a:t>
            </a:r>
          </a:p>
          <a:p>
            <a:endParaRPr lang="el-GR" dirty="0"/>
          </a:p>
        </p:txBody>
      </p:sp>
    </p:spTree>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FFFB6818-6D8A-4F1E-AD13-17054B71DD02}" type="slidenum">
              <a:rPr lang="en-GB"/>
              <a:pPr/>
              <a:t>461</a:t>
            </a:fld>
            <a:endParaRPr lang="en-GB" dirty="0"/>
          </a:p>
        </p:txBody>
      </p:sp>
      <p:sp>
        <p:nvSpPr>
          <p:cNvPr id="69634" name="Rectangle 2"/>
          <p:cNvSpPr>
            <a:spLocks noGrp="1" noChangeArrowheads="1"/>
          </p:cNvSpPr>
          <p:nvPr>
            <p:ph type="title"/>
          </p:nvPr>
        </p:nvSpPr>
        <p:spPr>
          <a:xfrm>
            <a:off x="0" y="152400"/>
            <a:ext cx="9144000" cy="1219200"/>
          </a:xfrm>
        </p:spPr>
        <p:txBody>
          <a:bodyPr>
            <a:normAutofit fontScale="90000"/>
          </a:bodyPr>
          <a:lstStyle/>
          <a:p>
            <a:pPr algn="ctr"/>
            <a:r>
              <a:rPr lang="el-GR" b="1" dirty="0" smtClean="0">
                <a:solidFill>
                  <a:srgbClr val="C00000"/>
                </a:solidFill>
              </a:rPr>
              <a:t>ΛΟΓΙΣΤΙΚΟΣ ΠΡΟΣΔΙΟΡΙΣΜΟΣ ΚΟΣΤΟΥΣ ΠΩΛΗΘΕΝΤΩΝ</a:t>
            </a:r>
            <a:endParaRPr lang="en-US" b="1" dirty="0">
              <a:solidFill>
                <a:srgbClr val="C00000"/>
              </a:solidFill>
            </a:endParaRPr>
          </a:p>
        </p:txBody>
      </p:sp>
      <p:sp>
        <p:nvSpPr>
          <p:cNvPr id="69635" name="Rectangle 3"/>
          <p:cNvSpPr>
            <a:spLocks noGrp="1" noChangeArrowheads="1"/>
          </p:cNvSpPr>
          <p:nvPr>
            <p:ph type="body" idx="1"/>
          </p:nvPr>
        </p:nvSpPr>
        <p:spPr>
          <a:xfrm>
            <a:off x="179512" y="1524000"/>
            <a:ext cx="8784976" cy="4929336"/>
          </a:xfrm>
        </p:spPr>
        <p:txBody>
          <a:bodyPr>
            <a:normAutofit/>
          </a:bodyPr>
          <a:lstStyle/>
          <a:p>
            <a:r>
              <a:rPr lang="en-US" sz="3200" dirty="0"/>
              <a:t>LIFO</a:t>
            </a:r>
            <a:r>
              <a:rPr lang="el-GR" sz="3200" dirty="0"/>
              <a:t> </a:t>
            </a:r>
          </a:p>
          <a:p>
            <a:endParaRPr lang="el-GR" sz="3200" dirty="0"/>
          </a:p>
          <a:p>
            <a:r>
              <a:rPr lang="en-US" sz="3200" dirty="0"/>
              <a:t>FIFO</a:t>
            </a:r>
            <a:endParaRPr lang="el-GR" sz="3200" dirty="0"/>
          </a:p>
          <a:p>
            <a:endParaRPr lang="el-GR" sz="3200" dirty="0"/>
          </a:p>
          <a:p>
            <a:r>
              <a:rPr lang="el-GR" sz="3200" dirty="0"/>
              <a:t>Μέθοδος του σταθμικού μέσου όρου</a:t>
            </a:r>
          </a:p>
          <a:p>
            <a:endParaRPr lang="el-GR" sz="3200" dirty="0"/>
          </a:p>
          <a:p>
            <a:r>
              <a:rPr lang="el-GR" sz="3200" dirty="0"/>
              <a:t>Μέθοδος του εξατομικευμένου κόστους</a:t>
            </a:r>
            <a:endParaRPr lang="en-US" sz="3200" dirty="0"/>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algn="ctr"/>
            <a:r>
              <a:rPr lang="el-GR" sz="3200" b="1" dirty="0">
                <a:solidFill>
                  <a:schemeClr val="accent5">
                    <a:lumMod val="50000"/>
                  </a:schemeClr>
                </a:solidFill>
              </a:rPr>
              <a:t>ΑΝΑΛΥΤΙΚΗ ΚΑΤΑΧΩΡΗΣΗ ΣΤΗΝ ΑΠΟΓΡΑΦΗ</a:t>
            </a:r>
          </a:p>
        </p:txBody>
      </p:sp>
      <p:sp>
        <p:nvSpPr>
          <p:cNvPr id="182275" name="Rectangle 3"/>
          <p:cNvSpPr>
            <a:spLocks noGrp="1" noChangeArrowheads="1"/>
          </p:cNvSpPr>
          <p:nvPr>
            <p:ph type="body" idx="1"/>
          </p:nvPr>
        </p:nvSpPr>
        <p:spPr/>
        <p:txBody>
          <a:bodyPr/>
          <a:lstStyle/>
          <a:p>
            <a:pPr>
              <a:buFontTx/>
              <a:buNone/>
            </a:pPr>
            <a:r>
              <a:rPr lang="el-GR" sz="2000" dirty="0">
                <a:latin typeface="Times New Roman" pitchFamily="18" charset="0"/>
              </a:rPr>
              <a:t>Δείγμα καταχώρησης στην απογραφή</a:t>
            </a:r>
          </a:p>
          <a:p>
            <a:pPr>
              <a:buFontTx/>
              <a:buNone/>
            </a:pPr>
            <a:endParaRPr lang="el-GR" sz="2000" dirty="0">
              <a:latin typeface="Times New Roman" pitchFamily="18" charset="0"/>
            </a:endParaRPr>
          </a:p>
          <a:p>
            <a:pPr>
              <a:buFontTx/>
              <a:buNone/>
            </a:pPr>
            <a:endParaRPr lang="el-GR" sz="2000" dirty="0">
              <a:latin typeface="Times New Roman" pitchFamily="18" charset="0"/>
            </a:endParaRPr>
          </a:p>
        </p:txBody>
      </p:sp>
      <p:graphicFrame>
        <p:nvGraphicFramePr>
          <p:cNvPr id="182276" name="Group 4"/>
          <p:cNvGraphicFramePr>
            <a:graphicFrameLocks noGrp="1"/>
          </p:cNvGraphicFramePr>
          <p:nvPr/>
        </p:nvGraphicFramePr>
        <p:xfrm>
          <a:off x="179388" y="2276475"/>
          <a:ext cx="8785225" cy="3170873"/>
        </p:xfrm>
        <a:graphic>
          <a:graphicData uri="http://schemas.openxmlformats.org/drawingml/2006/table">
            <a:tbl>
              <a:tblPr/>
              <a:tblGrid>
                <a:gridCol w="2016125"/>
                <a:gridCol w="1800225"/>
                <a:gridCol w="2160587"/>
                <a:gridCol w="1295400"/>
                <a:gridCol w="1512888"/>
              </a:tblGrid>
              <a:tr h="1296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Είδος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αποθέματος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Μονάδα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μετρήσεως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Απογραφείσα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ποσότητα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Κατά</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Μονάδα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αξία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Συνολική</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αξία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1355725">
                <a:tc>
                  <a:txBody>
                    <a:bodyPr/>
                    <a:lstStyle/>
                    <a:p>
                      <a:pPr marL="533400" marR="0" lvl="0" indent="-533400" algn="l" defTabSz="914400" rtl="0" eaLnBrk="1" fontAlgn="base" latinLnBrk="0" hangingPunct="1">
                        <a:lnSpc>
                          <a:spcPct val="100000"/>
                        </a:lnSpc>
                        <a:spcBef>
                          <a:spcPct val="20000"/>
                        </a:spcBef>
                        <a:spcAft>
                          <a:spcPct val="0"/>
                        </a:spcAft>
                        <a:buClrTx/>
                        <a:buSzPct val="95000"/>
                        <a:buFont typeface="Wingdings" pitchFamily="2" charset="2"/>
                        <a:buAutoNum type="arabicParenR"/>
                        <a:tabLst/>
                      </a:pPr>
                      <a:r>
                        <a:rPr kumimoji="0" lang="el-GR" sz="2000" b="0" i="0" u="none" strike="noStrike" cap="none" normalizeH="0" baseline="0" dirty="0" smtClean="0">
                          <a:ln>
                            <a:noFill/>
                          </a:ln>
                          <a:solidFill>
                            <a:schemeClr val="tx1"/>
                          </a:solidFill>
                          <a:effectLst/>
                          <a:latin typeface="Arial" charset="0"/>
                        </a:rPr>
                        <a:t>Α</a:t>
                      </a:r>
                    </a:p>
                    <a:p>
                      <a:pPr marL="533400" marR="0" lvl="0" indent="-533400" algn="l" defTabSz="914400" rtl="0" eaLnBrk="1" fontAlgn="base" latinLnBrk="0" hangingPunct="1">
                        <a:lnSpc>
                          <a:spcPct val="100000"/>
                        </a:lnSpc>
                        <a:spcBef>
                          <a:spcPct val="20000"/>
                        </a:spcBef>
                        <a:spcAft>
                          <a:spcPct val="0"/>
                        </a:spcAft>
                        <a:buClrTx/>
                        <a:buSzPct val="95000"/>
                        <a:buFont typeface="Wingdings" pitchFamily="2" charset="2"/>
                        <a:buAutoNum type="arabicParenR"/>
                        <a:tabLst/>
                      </a:pPr>
                      <a:r>
                        <a:rPr kumimoji="0" lang="el-GR" sz="2000" b="0" i="0" u="none" strike="noStrike" cap="none" normalizeH="0" baseline="0" dirty="0" smtClean="0">
                          <a:ln>
                            <a:noFill/>
                          </a:ln>
                          <a:solidFill>
                            <a:schemeClr val="tx1"/>
                          </a:solidFill>
                          <a:effectLst/>
                          <a:latin typeface="Arial" charset="0"/>
                        </a:rPr>
                        <a:t>Β</a:t>
                      </a:r>
                    </a:p>
                    <a:p>
                      <a:pPr marL="533400" marR="0" lvl="0" indent="-533400" algn="l" defTabSz="914400" rtl="0" eaLnBrk="1" fontAlgn="base" latinLnBrk="0" hangingPunct="1">
                        <a:lnSpc>
                          <a:spcPct val="100000"/>
                        </a:lnSpc>
                        <a:spcBef>
                          <a:spcPct val="20000"/>
                        </a:spcBef>
                        <a:spcAft>
                          <a:spcPct val="0"/>
                        </a:spcAft>
                        <a:buClrTx/>
                        <a:buSzPct val="95000"/>
                        <a:buFont typeface="Wingdings" pitchFamily="2" charset="2"/>
                        <a:buAutoNum type="arabicParenR"/>
                        <a:tabLst/>
                      </a:pPr>
                      <a:r>
                        <a:rPr kumimoji="0" lang="el-GR" sz="2000" b="0" i="0" u="none" strike="noStrike" cap="none" normalizeH="0" baseline="0" dirty="0" smtClean="0">
                          <a:ln>
                            <a:noFill/>
                          </a:ln>
                          <a:solidFill>
                            <a:schemeClr val="tx1"/>
                          </a:solidFill>
                          <a:effectLst/>
                          <a:latin typeface="Arial" charset="0"/>
                        </a:rPr>
                        <a:t>Γ</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Κ</a:t>
                      </a:r>
                      <a:r>
                        <a:rPr kumimoji="0" lang="en-US" sz="2000" b="0" i="0" u="none" strike="noStrike" cap="none" normalizeH="0" baseline="0" dirty="0" smtClean="0">
                          <a:ln>
                            <a:noFill/>
                          </a:ln>
                          <a:solidFill>
                            <a:schemeClr val="tx1"/>
                          </a:solidFill>
                          <a:effectLst/>
                          <a:latin typeface="Arial" charset="0"/>
                        </a:rPr>
                        <a:t>g</a:t>
                      </a:r>
                      <a:endParaRPr kumimoji="0" lang="el-GR" sz="20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τεμάχια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λίτρο</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4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Σύνολο</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182274"/>
                                        </p:tgtEl>
                                        <p:attrNameLst>
                                          <p:attrName>style.visibility</p:attrName>
                                        </p:attrNameLst>
                                      </p:cBhvr>
                                      <p:to>
                                        <p:strVal val="visible"/>
                                      </p:to>
                                    </p:set>
                                    <p:anim to="" calcmode="lin" valueType="num">
                                      <p:cBhvr>
                                        <p:cTn id="7" dur="1" fill="hold"/>
                                        <p:tgtEl>
                                          <p:spTgt spid="182274"/>
                                        </p:tgtEl>
                                        <p:attrNameLst>
                                          <p:attrName/>
                                        </p:attrNameLst>
                                      </p:cBhvr>
                                    </p:anim>
                                  </p:childTnLst>
                                </p:cTn>
                              </p:par>
                            </p:childTnLst>
                          </p:cTn>
                        </p:par>
                        <p:par>
                          <p:cTn id="8" fill="hold">
                            <p:stCondLst>
                              <p:cond delay="500"/>
                            </p:stCondLst>
                            <p:childTnLst>
                              <p:par>
                                <p:cTn id="9" presetID="2" presetClass="entr" presetSubtype="4" fill="hold" grpId="0" nodeType="afterEffect">
                                  <p:stCondLst>
                                    <p:cond delay="2500"/>
                                  </p:stCondLst>
                                  <p:childTnLst>
                                    <p:set>
                                      <p:cBhvr>
                                        <p:cTn id="10" dur="1" fill="hold">
                                          <p:stCondLst>
                                            <p:cond delay="0"/>
                                          </p:stCondLst>
                                        </p:cTn>
                                        <p:tgtEl>
                                          <p:spTgt spid="182275"/>
                                        </p:tgtEl>
                                        <p:attrNameLst>
                                          <p:attrName>style.visibility</p:attrName>
                                        </p:attrNameLst>
                                      </p:cBhvr>
                                      <p:to>
                                        <p:strVal val="visible"/>
                                      </p:to>
                                    </p:set>
                                    <p:anim calcmode="lin" valueType="num">
                                      <p:cBhvr additive="base">
                                        <p:cTn id="11" dur="500" fill="hold"/>
                                        <p:tgtEl>
                                          <p:spTgt spid="182275"/>
                                        </p:tgtEl>
                                        <p:attrNameLst>
                                          <p:attrName>ppt_x</p:attrName>
                                        </p:attrNameLst>
                                      </p:cBhvr>
                                      <p:tavLst>
                                        <p:tav tm="0">
                                          <p:val>
                                            <p:strVal val="#ppt_x"/>
                                          </p:val>
                                        </p:tav>
                                        <p:tav tm="100000">
                                          <p:val>
                                            <p:strVal val="#ppt_x"/>
                                          </p:val>
                                        </p:tav>
                                      </p:tavLst>
                                    </p:anim>
                                    <p:anim calcmode="lin" valueType="num">
                                      <p:cBhvr additive="base">
                                        <p:cTn id="12" dur="500" fill="hold"/>
                                        <p:tgtEl>
                                          <p:spTgt spid="182275"/>
                                        </p:tgtEl>
                                        <p:attrNameLst>
                                          <p:attrName>ppt_y</p:attrName>
                                        </p:attrNameLst>
                                      </p:cBhvr>
                                      <p:tavLst>
                                        <p:tav tm="0">
                                          <p:val>
                                            <p:strVal val="1+#ppt_h/2"/>
                                          </p:val>
                                        </p:tav>
                                        <p:tav tm="100000">
                                          <p:val>
                                            <p:strVal val="#ppt_y"/>
                                          </p:val>
                                        </p:tav>
                                      </p:tavLst>
                                    </p:anim>
                                  </p:childTnLst>
                                </p:cTn>
                              </p:par>
                            </p:childTnLst>
                          </p:cTn>
                        </p:par>
                        <p:par>
                          <p:cTn id="13" fill="hold">
                            <p:stCondLst>
                              <p:cond delay="3500"/>
                            </p:stCondLst>
                            <p:childTnLst>
                              <p:par>
                                <p:cTn id="14" presetID="1" presetClass="entr" presetSubtype="0" fill="hold" nodeType="afterEffect">
                                  <p:stCondLst>
                                    <p:cond delay="2000"/>
                                  </p:stCondLst>
                                  <p:childTnLst>
                                    <p:set>
                                      <p:cBhvr>
                                        <p:cTn id="15" dur="1" fill="hold">
                                          <p:stCondLst>
                                            <p:cond delay="499"/>
                                          </p:stCondLst>
                                        </p:cTn>
                                        <p:tgtEl>
                                          <p:spTgt spid="182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autoUpdateAnimBg="0"/>
      <p:bldP spid="182275" grpId="0" autoUpdateAnimBg="0"/>
    </p:bld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B731DF03-4CED-494A-80F4-427B7D34CB10}" type="slidenum">
              <a:rPr lang="en-GB"/>
              <a:pPr/>
              <a:t>463</a:t>
            </a:fld>
            <a:endParaRPr lang="en-GB" dirty="0"/>
          </a:p>
        </p:txBody>
      </p:sp>
      <p:sp>
        <p:nvSpPr>
          <p:cNvPr id="70658" name="Rectangle 2"/>
          <p:cNvSpPr>
            <a:spLocks noGrp="1" noChangeArrowheads="1"/>
          </p:cNvSpPr>
          <p:nvPr>
            <p:ph type="title"/>
          </p:nvPr>
        </p:nvSpPr>
        <p:spPr>
          <a:xfrm>
            <a:off x="0" y="152400"/>
            <a:ext cx="9144000" cy="972344"/>
          </a:xfrm>
        </p:spPr>
        <p:txBody>
          <a:bodyPr anchor="ctr">
            <a:noAutofit/>
          </a:bodyPr>
          <a:lstStyle/>
          <a:p>
            <a:pPr algn="ctr"/>
            <a:r>
              <a:rPr lang="el-GR" sz="3200" b="1" dirty="0" smtClean="0">
                <a:solidFill>
                  <a:srgbClr val="0000CC"/>
                </a:solidFill>
              </a:rPr>
              <a:t>ΑΠΟΤΙΜΗΣΗ ΑΠΟΘΕΜΑΤΩΝ ΣΤΟ ΤΕΛΟΣ </a:t>
            </a:r>
            <a:r>
              <a:rPr lang="en-US" sz="3200" b="1" dirty="0" smtClean="0">
                <a:solidFill>
                  <a:srgbClr val="0000CC"/>
                </a:solidFill>
              </a:rPr>
              <a:t> </a:t>
            </a:r>
            <a:r>
              <a:rPr lang="el-GR" sz="3200" b="1" dirty="0" smtClean="0">
                <a:solidFill>
                  <a:srgbClr val="0000CC"/>
                </a:solidFill>
              </a:rPr>
              <a:t>ΤΗΣ ΧΡΗΣΗΣ</a:t>
            </a:r>
            <a:endParaRPr lang="en-US" sz="3200" b="1" dirty="0">
              <a:solidFill>
                <a:srgbClr val="0000CC"/>
              </a:solidFill>
            </a:endParaRPr>
          </a:p>
        </p:txBody>
      </p:sp>
      <p:sp>
        <p:nvSpPr>
          <p:cNvPr id="70659" name="Rectangle 3"/>
          <p:cNvSpPr>
            <a:spLocks noGrp="1" noChangeArrowheads="1"/>
          </p:cNvSpPr>
          <p:nvPr>
            <p:ph type="body" idx="1"/>
          </p:nvPr>
        </p:nvSpPr>
        <p:spPr>
          <a:xfrm>
            <a:off x="0" y="1052736"/>
            <a:ext cx="9144000" cy="5805264"/>
          </a:xfrm>
        </p:spPr>
        <p:txBody>
          <a:bodyPr>
            <a:noAutofit/>
          </a:bodyPr>
          <a:lstStyle/>
          <a:p>
            <a:pPr>
              <a:lnSpc>
                <a:spcPct val="80000"/>
              </a:lnSpc>
            </a:pPr>
            <a:r>
              <a:rPr lang="el-GR" sz="2300" b="1" dirty="0"/>
              <a:t>Το τελικό απόθεμα αποτιμάται στην κατ' είδος χαμηλότερη τιμή μεταξύ τιμής κτήσης  και τρέχουσας τιμής</a:t>
            </a:r>
          </a:p>
          <a:p>
            <a:pPr>
              <a:lnSpc>
                <a:spcPct val="80000"/>
              </a:lnSpc>
            </a:pPr>
            <a:endParaRPr lang="el-GR" sz="2300" b="1" dirty="0"/>
          </a:p>
          <a:p>
            <a:pPr>
              <a:lnSpc>
                <a:spcPct val="80000"/>
              </a:lnSpc>
            </a:pPr>
            <a:r>
              <a:rPr lang="el-GR" sz="2300" b="1" dirty="0"/>
              <a:t>Το ΓΛΣ ορίζει ότι τρέχουσα τιμή είναι η τιμή επαναγοράς ή αντικατάστασης του τελικού αποθέματος</a:t>
            </a:r>
          </a:p>
          <a:p>
            <a:pPr lvl="1">
              <a:lnSpc>
                <a:spcPct val="80000"/>
              </a:lnSpc>
            </a:pPr>
            <a:r>
              <a:rPr lang="el-GR" sz="2300" b="1" dirty="0"/>
              <a:t>Τρέχουσα τιμή επαναγοράς ή αντικατάστασης  είναι η τιμή στην οποία μπορεί να αγορασθεί ένα συγκεκριμένο απόθεμα στο τέλος της χρήσης, προσαυξημένη με τα ειδικά έξοδα αγοράς</a:t>
            </a:r>
          </a:p>
          <a:p>
            <a:pPr>
              <a:lnSpc>
                <a:spcPct val="80000"/>
              </a:lnSpc>
            </a:pPr>
            <a:r>
              <a:rPr lang="el-GR" sz="2300" b="1" dirty="0"/>
              <a:t>Τ</a:t>
            </a:r>
            <a:r>
              <a:rPr lang="en-GB" sz="2300" b="1" dirty="0"/>
              <a:t>o</a:t>
            </a:r>
            <a:r>
              <a:rPr lang="el-GR" sz="2300" b="1" dirty="0"/>
              <a:t> ΔΛΠ 2 θεωρεί τρέχουσα τιμή την καθαρή ρευστοποιήσιμη άξια ή πιθανή τιμή πώλησης του αποθέματος στο τέλος της χρήσης</a:t>
            </a:r>
          </a:p>
          <a:p>
            <a:pPr lvl="1">
              <a:lnSpc>
                <a:spcPct val="80000"/>
              </a:lnSpc>
            </a:pPr>
            <a:r>
              <a:rPr lang="el-GR" sz="2300" b="1" dirty="0"/>
              <a:t>Καθαρή ρευστοποιήσιμη άξια ή πιθανή τιμή πώλησης είναι η τιμή στην οποία μπορεί να πωληθεί τοις μετρητοίς το απόθεμα κατά την τελευταία μέρα της χρήσης, μειωμένη με τα έξοδα πώλησης</a:t>
            </a:r>
          </a:p>
          <a:p>
            <a:pPr>
              <a:lnSpc>
                <a:spcPct val="80000"/>
              </a:lnSpc>
            </a:pPr>
            <a:r>
              <a:rPr lang="el-GR" sz="2300" b="1" dirty="0"/>
              <a:t>Η τυχόν διαφορά που προκύπτει μεταφέρεται στη χρέωση του λογαριασμού διαφορές αποτίμησης ενώ πιστώνεται ο λογαριασμός αποθεμάτων</a:t>
            </a:r>
            <a:endParaRPr lang="en-US" sz="2300" b="1" dirty="0"/>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74638"/>
            <a:ext cx="9144000" cy="418058"/>
          </a:xfrm>
        </p:spPr>
        <p:txBody>
          <a:bodyPr anchor="ctr">
            <a:noAutofit/>
          </a:bodyPr>
          <a:lstStyle/>
          <a:p>
            <a:pPr algn="ctr"/>
            <a:r>
              <a:rPr lang="el-GR" sz="3400" b="1" dirty="0" smtClean="0">
                <a:solidFill>
                  <a:srgbClr val="0000CC"/>
                </a:solidFill>
                <a:latin typeface="+mn-lt"/>
              </a:rPr>
              <a:t>ΚΑΝΟΝΕΣ ΑΠΟΤΙΜΗΣΗΣ ΑΠΟΘΕΜΑΤΩΝ (1)</a:t>
            </a:r>
            <a:endParaRPr lang="el-GR" sz="3400" b="1" dirty="0">
              <a:solidFill>
                <a:srgbClr val="0000CC"/>
              </a:solidFill>
              <a:latin typeface="+mn-lt"/>
            </a:endParaRPr>
          </a:p>
        </p:txBody>
      </p:sp>
      <p:sp>
        <p:nvSpPr>
          <p:cNvPr id="6147" name="Rectangle 3"/>
          <p:cNvSpPr>
            <a:spLocks noGrp="1" noChangeArrowheads="1"/>
          </p:cNvSpPr>
          <p:nvPr>
            <p:ph type="body" idx="1"/>
          </p:nvPr>
        </p:nvSpPr>
        <p:spPr>
          <a:xfrm>
            <a:off x="0" y="908720"/>
            <a:ext cx="9144000" cy="5949280"/>
          </a:xfrm>
        </p:spPr>
        <p:txBody>
          <a:bodyPr/>
          <a:lstStyle/>
          <a:p>
            <a:pPr algn="just"/>
            <a:r>
              <a:rPr lang="el-GR" sz="2800" dirty="0" smtClean="0"/>
              <a:t>Τα </a:t>
            </a:r>
            <a:r>
              <a:rPr lang="el-GR" sz="2800" b="1" dirty="0" smtClean="0"/>
              <a:t>αποθέματα</a:t>
            </a:r>
            <a:r>
              <a:rPr lang="el-GR" sz="2800" dirty="0" smtClean="0"/>
              <a:t> που </a:t>
            </a:r>
            <a:r>
              <a:rPr lang="el-GR" sz="2800" b="1" dirty="0" smtClean="0"/>
              <a:t>προέρχονται</a:t>
            </a:r>
            <a:r>
              <a:rPr lang="el-GR" sz="2800" dirty="0" smtClean="0"/>
              <a:t> από </a:t>
            </a:r>
            <a:r>
              <a:rPr lang="el-GR" sz="2800" b="1" dirty="0" smtClean="0"/>
              <a:t>αγορές</a:t>
            </a:r>
            <a:r>
              <a:rPr lang="el-GR" sz="2800" dirty="0" smtClean="0"/>
              <a:t> </a:t>
            </a:r>
            <a:r>
              <a:rPr lang="el-GR" sz="2800" b="1" dirty="0" smtClean="0"/>
              <a:t>αποτιμώνται</a:t>
            </a:r>
            <a:r>
              <a:rPr lang="el-GR" sz="2800" dirty="0" smtClean="0"/>
              <a:t> στην κατ’ είδος </a:t>
            </a:r>
            <a:r>
              <a:rPr lang="el-GR" sz="2800" b="1" dirty="0" smtClean="0"/>
              <a:t>χαμηλότερη τιμή </a:t>
            </a:r>
            <a:r>
              <a:rPr lang="el-GR" sz="2800" dirty="0" smtClean="0"/>
              <a:t>μεταξύ της </a:t>
            </a:r>
            <a:r>
              <a:rPr lang="el-GR" sz="2800" dirty="0" smtClean="0">
                <a:solidFill>
                  <a:srgbClr val="FF0000"/>
                </a:solidFill>
              </a:rPr>
              <a:t>τιμής κτήσεως </a:t>
            </a:r>
            <a:r>
              <a:rPr lang="el-GR" sz="2800" dirty="0" smtClean="0"/>
              <a:t>ή </a:t>
            </a:r>
            <a:r>
              <a:rPr lang="el-GR" sz="2800" dirty="0" smtClean="0">
                <a:solidFill>
                  <a:srgbClr val="C00000"/>
                </a:solidFill>
              </a:rPr>
              <a:t>του κόστους παραγωγής </a:t>
            </a:r>
            <a:r>
              <a:rPr lang="el-GR" sz="2800" dirty="0" smtClean="0"/>
              <a:t>τους και της </a:t>
            </a:r>
            <a:r>
              <a:rPr lang="el-GR" sz="2800" dirty="0" smtClean="0">
                <a:solidFill>
                  <a:srgbClr val="7030A0"/>
                </a:solidFill>
              </a:rPr>
              <a:t>τρέχουσας τιμής αγοράς.</a:t>
            </a:r>
          </a:p>
          <a:p>
            <a:pPr algn="just"/>
            <a:endParaRPr lang="el-GR" sz="2800" dirty="0" smtClean="0"/>
          </a:p>
          <a:p>
            <a:pPr algn="just"/>
            <a:r>
              <a:rPr lang="el-GR" sz="2800" dirty="0" smtClean="0"/>
              <a:t>Τα </a:t>
            </a:r>
            <a:r>
              <a:rPr lang="el-GR" sz="2800" b="1" dirty="0"/>
              <a:t>αποθέματα</a:t>
            </a:r>
            <a:r>
              <a:rPr lang="el-GR" sz="2800" dirty="0"/>
              <a:t> (εκτός από τα </a:t>
            </a:r>
            <a:r>
              <a:rPr lang="el-GR" sz="2800" dirty="0" smtClean="0"/>
              <a:t>υπολείμματα </a:t>
            </a:r>
            <a:r>
              <a:rPr lang="el-GR" sz="2800" dirty="0"/>
              <a:t>και τα </a:t>
            </a:r>
            <a:r>
              <a:rPr lang="el-GR" sz="2800" dirty="0" smtClean="0"/>
              <a:t>υποπροϊόντα) </a:t>
            </a:r>
            <a:r>
              <a:rPr lang="el-GR" sz="2800" dirty="0"/>
              <a:t>που </a:t>
            </a:r>
            <a:r>
              <a:rPr lang="el-GR" sz="2800" b="1" dirty="0"/>
              <a:t>προέρχονται</a:t>
            </a:r>
            <a:r>
              <a:rPr lang="el-GR" sz="2800" dirty="0"/>
              <a:t> από την </a:t>
            </a:r>
            <a:r>
              <a:rPr lang="el-GR" sz="2800" b="1" dirty="0"/>
              <a:t>παραγωγή</a:t>
            </a:r>
            <a:r>
              <a:rPr lang="el-GR" sz="2800" dirty="0"/>
              <a:t> της επιχείρησης και προορίζονται είτε για πώληση ως έτοιμα </a:t>
            </a:r>
            <a:r>
              <a:rPr lang="el-GR" sz="2800" dirty="0" smtClean="0"/>
              <a:t>προϊόντα, </a:t>
            </a:r>
            <a:r>
              <a:rPr lang="el-GR" sz="2800" dirty="0"/>
              <a:t>είτε για παραπέρα επεξεργασία προς παραγωγή ετοίμων </a:t>
            </a:r>
            <a:r>
              <a:rPr lang="el-GR" sz="2800" dirty="0" smtClean="0"/>
              <a:t>προϊόντων </a:t>
            </a:r>
            <a:r>
              <a:rPr lang="el-GR" sz="2800" b="1" dirty="0"/>
              <a:t>αποτιμώνται</a:t>
            </a:r>
            <a:r>
              <a:rPr lang="el-GR" sz="2800" dirty="0"/>
              <a:t> στην κατ’ είδος </a:t>
            </a:r>
            <a:r>
              <a:rPr lang="el-GR" sz="2800" b="1" dirty="0"/>
              <a:t>χαμηλότερη τιμή </a:t>
            </a:r>
            <a:r>
              <a:rPr lang="el-GR" sz="2800" dirty="0"/>
              <a:t>μεταξύ των </a:t>
            </a:r>
            <a:r>
              <a:rPr lang="el-GR" sz="2800" dirty="0">
                <a:solidFill>
                  <a:srgbClr val="0000FF"/>
                </a:solidFill>
              </a:rPr>
              <a:t>τιμών του ιστορικού κόστους παραγωγής </a:t>
            </a:r>
            <a:r>
              <a:rPr lang="el-GR" sz="2800" dirty="0"/>
              <a:t>και της </a:t>
            </a:r>
            <a:r>
              <a:rPr lang="el-GR" sz="2800" dirty="0">
                <a:solidFill>
                  <a:srgbClr val="FF33CC"/>
                </a:solidFill>
              </a:rPr>
              <a:t>καθαρής ρευστοποιήσιμης αξίας. </a:t>
            </a:r>
          </a:p>
        </p:txBody>
      </p:sp>
    </p:spTree>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274638"/>
            <a:ext cx="9144000" cy="562074"/>
          </a:xfrm>
        </p:spPr>
        <p:txBody>
          <a:bodyPr anchor="ctr">
            <a:noAutofit/>
          </a:bodyPr>
          <a:lstStyle/>
          <a:p>
            <a:pPr algn="ctr"/>
            <a:r>
              <a:rPr lang="el-GR" sz="3400" b="1" dirty="0" smtClean="0">
                <a:solidFill>
                  <a:srgbClr val="0000CC"/>
                </a:solidFill>
              </a:rPr>
              <a:t>ΚΑΝΟΝΕΣ ΑΠΟΤΙΜΗΣΗΣ ΑΠΟΘΕΜΑΤΩΝ</a:t>
            </a:r>
            <a:r>
              <a:rPr lang="en-US" sz="3400" b="1" dirty="0" smtClean="0">
                <a:solidFill>
                  <a:srgbClr val="0000CC"/>
                </a:solidFill>
              </a:rPr>
              <a:t> </a:t>
            </a:r>
            <a:r>
              <a:rPr lang="el-GR" sz="3400" b="1" dirty="0" smtClean="0">
                <a:solidFill>
                  <a:srgbClr val="0000CC"/>
                </a:solidFill>
              </a:rPr>
              <a:t>(2)</a:t>
            </a:r>
            <a:endParaRPr lang="el-GR" sz="3400" b="1" dirty="0">
              <a:latin typeface="+mn-lt"/>
            </a:endParaRPr>
          </a:p>
        </p:txBody>
      </p:sp>
      <p:sp>
        <p:nvSpPr>
          <p:cNvPr id="7171" name="Rectangle 3"/>
          <p:cNvSpPr>
            <a:spLocks noGrp="1" noChangeArrowheads="1"/>
          </p:cNvSpPr>
          <p:nvPr>
            <p:ph type="body" idx="1"/>
          </p:nvPr>
        </p:nvSpPr>
        <p:spPr>
          <a:xfrm>
            <a:off x="0" y="908720"/>
            <a:ext cx="9144000" cy="5949280"/>
          </a:xfrm>
        </p:spPr>
        <p:txBody>
          <a:bodyPr/>
          <a:lstStyle/>
          <a:p>
            <a:pPr algn="just"/>
            <a:r>
              <a:rPr lang="el-GR" sz="2800" dirty="0"/>
              <a:t>Τα </a:t>
            </a:r>
            <a:r>
              <a:rPr lang="el-GR" sz="2800" b="1" dirty="0" smtClean="0"/>
              <a:t>υπολείμματα</a:t>
            </a:r>
            <a:r>
              <a:rPr lang="el-GR" sz="2800" dirty="0" smtClean="0"/>
              <a:t> </a:t>
            </a:r>
            <a:r>
              <a:rPr lang="el-GR" sz="2800" b="1" dirty="0"/>
              <a:t>αποτιμώνται</a:t>
            </a:r>
            <a:r>
              <a:rPr lang="el-GR" sz="2800" dirty="0"/>
              <a:t> στην </a:t>
            </a:r>
            <a:r>
              <a:rPr lang="el-GR" sz="2800" dirty="0">
                <a:solidFill>
                  <a:srgbClr val="FF0000"/>
                </a:solidFill>
              </a:rPr>
              <a:t>πιθανή τιμή πωλήσεως τους</a:t>
            </a:r>
            <a:r>
              <a:rPr lang="el-GR" sz="2800" dirty="0"/>
              <a:t>, </a:t>
            </a:r>
            <a:r>
              <a:rPr lang="el-GR" sz="2800" b="1" dirty="0">
                <a:solidFill>
                  <a:srgbClr val="C00000"/>
                </a:solidFill>
              </a:rPr>
              <a:t>μειωμένη</a:t>
            </a:r>
            <a:r>
              <a:rPr lang="el-GR" sz="2800" dirty="0"/>
              <a:t> με τα </a:t>
            </a:r>
            <a:r>
              <a:rPr lang="el-GR" sz="2800" b="1" dirty="0"/>
              <a:t>άμεσα έξοδα </a:t>
            </a:r>
            <a:r>
              <a:rPr lang="el-GR" sz="2800" dirty="0"/>
              <a:t>που υπολογίζεται ότι θα πραγματοποιηθούν για την πώλησή τους. </a:t>
            </a:r>
            <a:endParaRPr lang="el-GR" sz="2800" dirty="0" smtClean="0"/>
          </a:p>
          <a:p>
            <a:pPr algn="just"/>
            <a:r>
              <a:rPr lang="el-GR" sz="2800" dirty="0" smtClean="0"/>
              <a:t>Τα </a:t>
            </a:r>
            <a:r>
              <a:rPr lang="el-GR" sz="2800" b="1" dirty="0" smtClean="0"/>
              <a:t>υποπροϊόντα</a:t>
            </a:r>
            <a:r>
              <a:rPr lang="el-GR" sz="2800" dirty="0" smtClean="0"/>
              <a:t> εφόσον προορίζονται για πώληση, </a:t>
            </a:r>
            <a:r>
              <a:rPr lang="el-GR" sz="2800" b="1" dirty="0" smtClean="0"/>
              <a:t>αποτιμώνται</a:t>
            </a:r>
            <a:r>
              <a:rPr lang="el-GR" sz="2800" dirty="0" smtClean="0"/>
              <a:t> στην </a:t>
            </a:r>
            <a:r>
              <a:rPr lang="el-GR" sz="2800" dirty="0" smtClean="0">
                <a:solidFill>
                  <a:srgbClr val="FF0000"/>
                </a:solidFill>
              </a:rPr>
              <a:t>πιθανή τιμή πωλήσεως </a:t>
            </a:r>
            <a:r>
              <a:rPr lang="el-GR" sz="2800" dirty="0" smtClean="0"/>
              <a:t>τους, </a:t>
            </a:r>
            <a:r>
              <a:rPr lang="el-GR" sz="2800" b="1" dirty="0" smtClean="0">
                <a:solidFill>
                  <a:srgbClr val="C00000"/>
                </a:solidFill>
              </a:rPr>
              <a:t>μειωμένη</a:t>
            </a:r>
            <a:r>
              <a:rPr lang="el-GR" sz="2800" dirty="0" smtClean="0"/>
              <a:t> με τα </a:t>
            </a:r>
            <a:r>
              <a:rPr lang="el-GR" sz="2800" b="1" dirty="0" smtClean="0"/>
              <a:t>άμεσα έξοδα </a:t>
            </a:r>
            <a:r>
              <a:rPr lang="el-GR" sz="2800" dirty="0" smtClean="0"/>
              <a:t>πωλήσεως, όπως και στην περίπτωση των υπολειμμάτων.</a:t>
            </a:r>
            <a:r>
              <a:rPr lang="en-US" sz="2800" dirty="0" smtClean="0"/>
              <a:t> </a:t>
            </a:r>
            <a:r>
              <a:rPr lang="el-GR" sz="2800" dirty="0" smtClean="0"/>
              <a:t>Αν όμως </a:t>
            </a:r>
            <a:r>
              <a:rPr lang="el-GR" sz="2800" b="1" dirty="0" smtClean="0"/>
              <a:t>προορίζονται</a:t>
            </a:r>
            <a:r>
              <a:rPr lang="el-GR" sz="2800" dirty="0" smtClean="0"/>
              <a:t> για να </a:t>
            </a:r>
            <a:r>
              <a:rPr lang="el-GR" sz="2800" b="1" dirty="0" smtClean="0"/>
              <a:t>χρησιμοποιηθούν</a:t>
            </a:r>
            <a:r>
              <a:rPr lang="el-GR" sz="2800" dirty="0" smtClean="0"/>
              <a:t> από την οικονομική μονάδα, τότε αποτιμώνται στην </a:t>
            </a:r>
            <a:r>
              <a:rPr lang="el-GR" sz="2800" b="1" dirty="0" smtClean="0">
                <a:solidFill>
                  <a:srgbClr val="FF9900"/>
                </a:solidFill>
              </a:rPr>
              <a:t>τιμή που θα αγοράζονταν </a:t>
            </a:r>
            <a:r>
              <a:rPr lang="el-GR" sz="2800" dirty="0" smtClean="0"/>
              <a:t>από την οικονομική μονάδα με σκοπό να χρησιμοποιηθούν από αυτή.     </a:t>
            </a:r>
          </a:p>
          <a:p>
            <a:pPr algn="just"/>
            <a:endParaRPr lang="el-GR" sz="2800" dirty="0"/>
          </a:p>
        </p:txBody>
      </p:sp>
    </p:spTree>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274638"/>
            <a:ext cx="9144000" cy="634082"/>
          </a:xfrm>
        </p:spPr>
        <p:txBody>
          <a:bodyPr anchor="ctr">
            <a:noAutofit/>
          </a:bodyPr>
          <a:lstStyle/>
          <a:p>
            <a:pPr algn="ctr"/>
            <a:r>
              <a:rPr lang="el-GR" sz="3400" b="1" dirty="0" smtClean="0">
                <a:solidFill>
                  <a:srgbClr val="0000CC"/>
                </a:solidFill>
              </a:rPr>
              <a:t>ΚΑΝΟΝΕΣ ΑΠΟΤΙΜΗΣΗΣ ΑΠΟΘΕΜΑΤΩΝ (3)</a:t>
            </a:r>
            <a:endParaRPr lang="el-GR" sz="3400" b="1" dirty="0">
              <a:latin typeface="+mn-lt"/>
            </a:endParaRPr>
          </a:p>
        </p:txBody>
      </p:sp>
      <p:sp>
        <p:nvSpPr>
          <p:cNvPr id="9219" name="Rectangle 3"/>
          <p:cNvSpPr>
            <a:spLocks noGrp="1" noChangeArrowheads="1"/>
          </p:cNvSpPr>
          <p:nvPr>
            <p:ph type="body" idx="1"/>
          </p:nvPr>
        </p:nvSpPr>
        <p:spPr>
          <a:xfrm>
            <a:off x="0" y="1340768"/>
            <a:ext cx="9144000" cy="5517232"/>
          </a:xfrm>
        </p:spPr>
        <p:txBody>
          <a:bodyPr>
            <a:normAutofit/>
          </a:bodyPr>
          <a:lstStyle/>
          <a:p>
            <a:pPr algn="just"/>
            <a:r>
              <a:rPr lang="el-GR" sz="3200" dirty="0"/>
              <a:t>Αν η οικονομική μονάδα εφαρμόζει το σύστημα της </a:t>
            </a:r>
            <a:r>
              <a:rPr lang="el-GR" sz="3200" b="1" dirty="0">
                <a:solidFill>
                  <a:schemeClr val="bg1"/>
                </a:solidFill>
              </a:rPr>
              <a:t>πρότυπης κοστολόγησης</a:t>
            </a:r>
            <a:r>
              <a:rPr lang="el-GR" sz="3200" dirty="0"/>
              <a:t>, μπορεί να αποτιμήσει τα αποθέματά της σε τιμές </a:t>
            </a:r>
            <a:r>
              <a:rPr lang="el-GR" sz="3200" b="1" dirty="0">
                <a:solidFill>
                  <a:schemeClr val="bg1"/>
                </a:solidFill>
              </a:rPr>
              <a:t>πρότυπου κόστους</a:t>
            </a:r>
            <a:r>
              <a:rPr lang="el-GR" sz="3200" dirty="0"/>
              <a:t>, αλλά, τότε οι αποκλίσεις που προκύπτουν ανάμεσα στο ιστορικό και το πρότυπο κόστος πρέπει να κατανέμονται, με ιδιαίτερη λογιστική εμφάνιση, σε αυτές που αναλογούν στα πωληθέντα και στα </a:t>
            </a:r>
            <a:r>
              <a:rPr lang="el-GR" sz="3200" dirty="0" smtClean="0"/>
              <a:t>απούλητα.      </a:t>
            </a:r>
            <a:endParaRPr lang="el-GR" sz="3200" dirty="0"/>
          </a:p>
        </p:txBody>
      </p:sp>
    </p:spTree>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561975"/>
          </a:xfrm>
        </p:spPr>
        <p:txBody>
          <a:bodyPr anchor="ctr">
            <a:normAutofit fontScale="90000"/>
          </a:bodyPr>
          <a:lstStyle/>
          <a:p>
            <a:pPr algn="ctr" eaLnBrk="1" hangingPunct="1"/>
            <a:r>
              <a:rPr lang="el-GR" sz="4000" b="1" dirty="0" smtClean="0">
                <a:solidFill>
                  <a:srgbClr val="C00000"/>
                </a:solidFill>
              </a:rPr>
              <a:t>ΟΡΙΣΜΟΙ</a:t>
            </a:r>
            <a:r>
              <a:rPr lang="en-US" sz="4000" b="1" dirty="0" smtClean="0">
                <a:solidFill>
                  <a:srgbClr val="C00000"/>
                </a:solidFill>
              </a:rPr>
              <a:t> (</a:t>
            </a:r>
            <a:r>
              <a:rPr lang="en-US" sz="5300" b="1" dirty="0" smtClean="0">
                <a:solidFill>
                  <a:srgbClr val="C00000"/>
                </a:solidFill>
              </a:rPr>
              <a:t>1</a:t>
            </a:r>
            <a:r>
              <a:rPr lang="en-US" sz="4000" b="1" dirty="0" smtClean="0">
                <a:solidFill>
                  <a:srgbClr val="C00000"/>
                </a:solidFill>
              </a:rPr>
              <a:t>)</a:t>
            </a:r>
            <a:endParaRPr lang="el-GR" sz="4000" b="1" dirty="0" smtClean="0">
              <a:solidFill>
                <a:srgbClr val="C00000"/>
              </a:solidFill>
            </a:endParaRPr>
          </a:p>
        </p:txBody>
      </p:sp>
      <p:sp>
        <p:nvSpPr>
          <p:cNvPr id="37891" name="Rectangle 3"/>
          <p:cNvSpPr>
            <a:spLocks noGrp="1" noChangeArrowheads="1"/>
          </p:cNvSpPr>
          <p:nvPr>
            <p:ph type="body" idx="1"/>
          </p:nvPr>
        </p:nvSpPr>
        <p:spPr>
          <a:xfrm>
            <a:off x="0" y="981075"/>
            <a:ext cx="9144000" cy="5876925"/>
          </a:xfrm>
        </p:spPr>
        <p:txBody>
          <a:bodyPr/>
          <a:lstStyle/>
          <a:p>
            <a:pPr algn="just" eaLnBrk="1" hangingPunct="1"/>
            <a:r>
              <a:rPr lang="el-GR" b="1" dirty="0" smtClean="0">
                <a:solidFill>
                  <a:srgbClr val="FF9900"/>
                </a:solidFill>
              </a:rPr>
              <a:t>Τιμή Κτήσης:</a:t>
            </a:r>
            <a:r>
              <a:rPr lang="el-GR" dirty="0" smtClean="0">
                <a:solidFill>
                  <a:srgbClr val="FF9900"/>
                </a:solidFill>
              </a:rPr>
              <a:t> </a:t>
            </a:r>
            <a:r>
              <a:rPr lang="el-GR" dirty="0" smtClean="0"/>
              <a:t>Είναι η </a:t>
            </a:r>
            <a:r>
              <a:rPr lang="el-GR" dirty="0" smtClean="0">
                <a:solidFill>
                  <a:srgbClr val="FF0000"/>
                </a:solidFill>
              </a:rPr>
              <a:t>τιμολογιακή αξία </a:t>
            </a:r>
            <a:r>
              <a:rPr lang="el-GR" dirty="0" smtClean="0"/>
              <a:t>αγοράς των αποθεμάτων αυξημένη με τα ειδικά έξοδα αγοράς και μειωμένη με τις εκπτώσεις (άμεσο κόστος αγοράς).</a:t>
            </a:r>
            <a:endParaRPr lang="en-US" dirty="0" smtClean="0"/>
          </a:p>
          <a:p>
            <a:pPr algn="just" eaLnBrk="1" hangingPunct="1"/>
            <a:endParaRPr lang="el-GR" dirty="0" smtClean="0"/>
          </a:p>
          <a:p>
            <a:pPr algn="just" eaLnBrk="1" hangingPunct="1"/>
            <a:r>
              <a:rPr lang="el-GR" b="1" dirty="0" smtClean="0">
                <a:solidFill>
                  <a:srgbClr val="0000FF"/>
                </a:solidFill>
              </a:rPr>
              <a:t>Τιμολογιακή Αξία:</a:t>
            </a:r>
            <a:r>
              <a:rPr lang="el-GR" dirty="0" smtClean="0">
                <a:solidFill>
                  <a:srgbClr val="0000FF"/>
                </a:solidFill>
              </a:rPr>
              <a:t> </a:t>
            </a:r>
            <a:r>
              <a:rPr lang="el-GR" dirty="0" smtClean="0"/>
              <a:t>Είναι η αξία αγοράς που αναγράφεται στα τιμολόγια μειωμένη κατά τις εκπτώσεις που κάθε φορά χορηγούνται από τους προμηθευτές και απαλλαγμένη από τους φόρους και τα τέλη που δεν βαρύνουν, τελικά, την οικονομική μονάδα.  </a:t>
            </a:r>
          </a:p>
        </p:txBody>
      </p:sp>
    </p:spTree>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8229600" cy="490537"/>
          </a:xfrm>
        </p:spPr>
        <p:txBody>
          <a:bodyPr anchor="ctr">
            <a:normAutofit fontScale="90000"/>
          </a:bodyPr>
          <a:lstStyle/>
          <a:p>
            <a:pPr algn="ctr"/>
            <a:r>
              <a:rPr lang="el-GR" sz="4000" b="1" dirty="0" smtClean="0">
                <a:solidFill>
                  <a:srgbClr val="C00000"/>
                </a:solidFill>
              </a:rPr>
              <a:t>ΟΡΙΣΜΟΙ</a:t>
            </a:r>
            <a:r>
              <a:rPr lang="en-US" sz="4000" b="1" dirty="0" smtClean="0">
                <a:solidFill>
                  <a:srgbClr val="C00000"/>
                </a:solidFill>
              </a:rPr>
              <a:t> (</a:t>
            </a:r>
            <a:r>
              <a:rPr lang="el-GR" sz="5300" b="1" dirty="0" smtClean="0">
                <a:solidFill>
                  <a:srgbClr val="C00000"/>
                </a:solidFill>
              </a:rPr>
              <a:t>2</a:t>
            </a:r>
            <a:r>
              <a:rPr lang="en-US" sz="4000" b="1" dirty="0" smtClean="0">
                <a:solidFill>
                  <a:srgbClr val="C00000"/>
                </a:solidFill>
              </a:rPr>
              <a:t>)</a:t>
            </a:r>
            <a:endParaRPr lang="el-GR" sz="4000" b="1" dirty="0" smtClean="0"/>
          </a:p>
        </p:txBody>
      </p:sp>
      <p:sp>
        <p:nvSpPr>
          <p:cNvPr id="38915" name="Rectangle 3"/>
          <p:cNvSpPr>
            <a:spLocks noGrp="1" noChangeArrowheads="1"/>
          </p:cNvSpPr>
          <p:nvPr>
            <p:ph type="body" idx="1"/>
          </p:nvPr>
        </p:nvSpPr>
        <p:spPr>
          <a:xfrm>
            <a:off x="0" y="1196752"/>
            <a:ext cx="9144000" cy="5661248"/>
          </a:xfrm>
        </p:spPr>
        <p:txBody>
          <a:bodyPr>
            <a:normAutofit/>
          </a:bodyPr>
          <a:lstStyle/>
          <a:p>
            <a:pPr algn="just" eaLnBrk="1" hangingPunct="1">
              <a:lnSpc>
                <a:spcPct val="90000"/>
              </a:lnSpc>
            </a:pPr>
            <a:r>
              <a:rPr lang="el-GR" sz="2800" b="1" dirty="0" smtClean="0">
                <a:solidFill>
                  <a:srgbClr val="663300"/>
                </a:solidFill>
              </a:rPr>
              <a:t>Τρέχουσα Τιμή Αγοράς:</a:t>
            </a:r>
            <a:r>
              <a:rPr lang="el-GR" sz="2800" dirty="0" smtClean="0">
                <a:solidFill>
                  <a:srgbClr val="663300"/>
                </a:solidFill>
              </a:rPr>
              <a:t> </a:t>
            </a:r>
            <a:r>
              <a:rPr lang="el-GR" sz="2800" dirty="0" smtClean="0"/>
              <a:t>Είναι η </a:t>
            </a:r>
            <a:r>
              <a:rPr lang="el-GR" sz="2800" b="1" dirty="0" smtClean="0">
                <a:solidFill>
                  <a:srgbClr val="FFFF00"/>
                </a:solidFill>
              </a:rPr>
              <a:t>τιμή αντικατάστασης ενός αποθέματος</a:t>
            </a:r>
            <a:r>
              <a:rPr lang="el-GR" sz="2800" dirty="0" smtClean="0"/>
              <a:t>, δηλαδή η τιμή στην οποία η οικονομική μονάδα έχει την δυνατότητα να προμηθευτεί το αγαθό, κατά την ημέρα σύνταξης της απογραφής από τη συνήθη αγορά, με συνήθεις όρους και κάτω από κανονικές συνθήκες, χωρίς να λαμβάνονται υπόψη περιπτωσιακά και προσωρινά γεγονότα που προκαλούν αδικαιολόγητες προσωρινές διακυμάνσεις τιμών. Για τον υπολογισμό της τρέχουσας τιμής αγοράς λαμβάνονται υπόψη και τα ειδικά έξοδα αγοράς.   </a:t>
            </a:r>
          </a:p>
        </p:txBody>
      </p:sp>
    </p:spTree>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417512"/>
          </a:xfrm>
        </p:spPr>
        <p:txBody>
          <a:bodyPr anchor="ctr">
            <a:normAutofit fontScale="90000"/>
          </a:bodyPr>
          <a:lstStyle/>
          <a:p>
            <a:pPr algn="ctr"/>
            <a:r>
              <a:rPr lang="el-GR" sz="4000" b="1" dirty="0" smtClean="0">
                <a:solidFill>
                  <a:srgbClr val="C00000"/>
                </a:solidFill>
              </a:rPr>
              <a:t>ΟΡΙΣΜΟΙ</a:t>
            </a:r>
            <a:r>
              <a:rPr lang="en-US" sz="4000" b="1" dirty="0" smtClean="0">
                <a:solidFill>
                  <a:srgbClr val="C00000"/>
                </a:solidFill>
              </a:rPr>
              <a:t> (</a:t>
            </a:r>
            <a:r>
              <a:rPr lang="el-GR" sz="5300" b="1" dirty="0" smtClean="0">
                <a:solidFill>
                  <a:srgbClr val="C00000"/>
                </a:solidFill>
              </a:rPr>
              <a:t>3</a:t>
            </a:r>
            <a:r>
              <a:rPr lang="en-US" sz="4000" b="1" dirty="0" smtClean="0">
                <a:solidFill>
                  <a:srgbClr val="C00000"/>
                </a:solidFill>
              </a:rPr>
              <a:t>)</a:t>
            </a:r>
            <a:endParaRPr lang="el-GR" sz="4000" b="1" dirty="0" smtClean="0"/>
          </a:p>
        </p:txBody>
      </p:sp>
      <p:sp>
        <p:nvSpPr>
          <p:cNvPr id="39939" name="Rectangle 3"/>
          <p:cNvSpPr>
            <a:spLocks noGrp="1" noChangeArrowheads="1"/>
          </p:cNvSpPr>
          <p:nvPr>
            <p:ph type="body" idx="1"/>
          </p:nvPr>
        </p:nvSpPr>
        <p:spPr>
          <a:xfrm>
            <a:off x="0" y="1196975"/>
            <a:ext cx="9144000" cy="5472113"/>
          </a:xfrm>
        </p:spPr>
        <p:txBody>
          <a:bodyPr>
            <a:normAutofit/>
          </a:bodyPr>
          <a:lstStyle/>
          <a:p>
            <a:pPr algn="just" eaLnBrk="1" hangingPunct="1"/>
            <a:r>
              <a:rPr lang="el-GR" sz="3200" b="1" dirty="0" smtClean="0">
                <a:solidFill>
                  <a:srgbClr val="C00000"/>
                </a:solidFill>
              </a:rPr>
              <a:t>Ειδικά Έξοδα Αγοράς:</a:t>
            </a:r>
            <a:r>
              <a:rPr lang="el-GR" sz="3200" dirty="0" smtClean="0">
                <a:solidFill>
                  <a:srgbClr val="C00000"/>
                </a:solidFill>
              </a:rPr>
              <a:t> </a:t>
            </a:r>
            <a:r>
              <a:rPr lang="el-GR" sz="3200" dirty="0" smtClean="0"/>
              <a:t>Είναι τα άμεσα έξοδα αγοράς που γίνονται μέχρι την παραλαβή και αποθήκευση του αγαθού και ιδιαίτερα οι δασμοί και λοιποί φόροι –τέλη εισαγωγής, καθώς και τα έξοδα μεταφοράς και παραλαβής των σχετικών ειδών.</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52400"/>
            <a:ext cx="8229600" cy="468288"/>
          </a:xfrm>
        </p:spPr>
        <p:txBody>
          <a:bodyPr>
            <a:normAutofit fontScale="90000"/>
          </a:bodyPr>
          <a:lstStyle/>
          <a:p>
            <a:pPr algn="ctr"/>
            <a:endParaRPr lang="el-GR" b="1" dirty="0"/>
          </a:p>
        </p:txBody>
      </p:sp>
      <p:pic>
        <p:nvPicPr>
          <p:cNvPr id="1027" name="Picture 3"/>
          <p:cNvPicPr>
            <a:picLocks noGrp="1" noChangeAspect="1" noChangeArrowheads="1"/>
          </p:cNvPicPr>
          <p:nvPr>
            <p:ph idx="1"/>
          </p:nvPr>
        </p:nvPicPr>
        <p:blipFill>
          <a:blip r:embed="rId2" cstate="print"/>
          <a:srcRect/>
          <a:stretch>
            <a:fillRect/>
          </a:stretch>
        </p:blipFill>
        <p:spPr bwMode="auto">
          <a:xfrm>
            <a:off x="179512" y="188640"/>
            <a:ext cx="8640960" cy="6336704"/>
          </a:xfrm>
          <a:prstGeom prst="rect">
            <a:avLst/>
          </a:prstGeom>
          <a:noFill/>
          <a:ln w="9525">
            <a:noFill/>
            <a:miter lim="800000"/>
            <a:headEnd/>
            <a:tailEnd/>
          </a:ln>
        </p:spPr>
      </p:pic>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633412"/>
          </a:xfrm>
        </p:spPr>
        <p:txBody>
          <a:bodyPr>
            <a:normAutofit fontScale="90000"/>
          </a:bodyPr>
          <a:lstStyle/>
          <a:p>
            <a:pPr algn="ctr"/>
            <a:r>
              <a:rPr lang="el-GR" sz="4000" b="1" dirty="0" smtClean="0">
                <a:solidFill>
                  <a:srgbClr val="C00000"/>
                </a:solidFill>
              </a:rPr>
              <a:t>ΟΡΙΣΜΟΙ</a:t>
            </a:r>
            <a:r>
              <a:rPr lang="en-US" sz="4000" b="1" dirty="0" smtClean="0">
                <a:solidFill>
                  <a:srgbClr val="C00000"/>
                </a:solidFill>
              </a:rPr>
              <a:t> (</a:t>
            </a:r>
            <a:r>
              <a:rPr lang="el-GR" sz="5300" b="1" dirty="0" smtClean="0">
                <a:solidFill>
                  <a:srgbClr val="C00000"/>
                </a:solidFill>
              </a:rPr>
              <a:t>4</a:t>
            </a:r>
            <a:r>
              <a:rPr lang="en-US" sz="4000" b="1" dirty="0" smtClean="0">
                <a:solidFill>
                  <a:srgbClr val="C00000"/>
                </a:solidFill>
              </a:rPr>
              <a:t>)</a:t>
            </a:r>
            <a:endParaRPr lang="el-GR" sz="4000" b="1" dirty="0" smtClean="0"/>
          </a:p>
        </p:txBody>
      </p:sp>
      <p:sp>
        <p:nvSpPr>
          <p:cNvPr id="40963" name="Rectangle 3"/>
          <p:cNvSpPr>
            <a:spLocks noGrp="1" noChangeArrowheads="1"/>
          </p:cNvSpPr>
          <p:nvPr>
            <p:ph type="body" idx="1"/>
          </p:nvPr>
        </p:nvSpPr>
        <p:spPr>
          <a:xfrm>
            <a:off x="0" y="1052513"/>
            <a:ext cx="9144000" cy="5805487"/>
          </a:xfrm>
        </p:spPr>
        <p:txBody>
          <a:bodyPr/>
          <a:lstStyle/>
          <a:p>
            <a:pPr algn="just" eaLnBrk="1" hangingPunct="1"/>
            <a:r>
              <a:rPr lang="el-GR" sz="3200" b="1" dirty="0" smtClean="0">
                <a:solidFill>
                  <a:srgbClr val="FF33CC"/>
                </a:solidFill>
              </a:rPr>
              <a:t>Ιστορικό Κόστος Παραγωγής:</a:t>
            </a:r>
            <a:r>
              <a:rPr lang="el-GR" sz="3200" dirty="0" smtClean="0">
                <a:solidFill>
                  <a:srgbClr val="FF33CC"/>
                </a:solidFill>
              </a:rPr>
              <a:t> </a:t>
            </a:r>
            <a:r>
              <a:rPr lang="el-GR" sz="3200" dirty="0" smtClean="0"/>
              <a:t>Είναι το </a:t>
            </a:r>
            <a:r>
              <a:rPr lang="el-GR" sz="3200" dirty="0" smtClean="0">
                <a:solidFill>
                  <a:srgbClr val="0000FF"/>
                </a:solidFill>
              </a:rPr>
              <a:t>άμεσο κόστος αγοράς (τιμή κτήσης) </a:t>
            </a:r>
            <a:r>
              <a:rPr lang="el-GR" sz="3200" dirty="0" smtClean="0"/>
              <a:t>των Α΄ υλών και των διαφόρων υλικών</a:t>
            </a:r>
            <a:r>
              <a:rPr lang="en-US" sz="3200" dirty="0" smtClean="0"/>
              <a:t>,</a:t>
            </a:r>
            <a:r>
              <a:rPr lang="el-GR" sz="3200" dirty="0" smtClean="0"/>
              <a:t> που χρησιμοποιήθηκαν στην παραγωγή των αγαθών </a:t>
            </a:r>
            <a:r>
              <a:rPr lang="el-GR" sz="3200" b="1" dirty="0" smtClean="0"/>
              <a:t>προσαυξημένο</a:t>
            </a:r>
            <a:r>
              <a:rPr lang="el-GR" sz="3200" dirty="0" smtClean="0"/>
              <a:t> με αναλογία γενικών (έμμεσων) εξόδων, καθώς και με</a:t>
            </a:r>
            <a:r>
              <a:rPr lang="en-US" sz="3200" dirty="0" smtClean="0"/>
              <a:t> </a:t>
            </a:r>
            <a:r>
              <a:rPr lang="el-GR" sz="3200" dirty="0" smtClean="0"/>
              <a:t>τα άμεσα και έμμεσα έξοδα παραγωγής (κόστος επεξεργασίας), που δαπανήθηκαν για να φθάσουν τα παραγμένα αγαθά στη θέση και κατάσταση που βρίσκονται κατά την απογραφή.</a:t>
            </a:r>
          </a:p>
          <a:p>
            <a:pPr eaLnBrk="1" hangingPunct="1"/>
            <a:endParaRPr lang="el-GR" dirty="0" smtClean="0"/>
          </a:p>
        </p:txBody>
      </p:sp>
    </p:spTree>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633412"/>
          </a:xfrm>
        </p:spPr>
        <p:txBody>
          <a:bodyPr>
            <a:normAutofit fontScale="90000"/>
          </a:bodyPr>
          <a:lstStyle/>
          <a:p>
            <a:pPr algn="ctr"/>
            <a:r>
              <a:rPr lang="el-GR" sz="4000" b="1" dirty="0" smtClean="0">
                <a:solidFill>
                  <a:srgbClr val="C00000"/>
                </a:solidFill>
              </a:rPr>
              <a:t>ΟΡΙΣΜΟΙ</a:t>
            </a:r>
            <a:r>
              <a:rPr lang="en-US" sz="4000" b="1" dirty="0" smtClean="0">
                <a:solidFill>
                  <a:srgbClr val="C00000"/>
                </a:solidFill>
              </a:rPr>
              <a:t> (</a:t>
            </a:r>
            <a:r>
              <a:rPr lang="el-GR" sz="5300" b="1" dirty="0" smtClean="0">
                <a:solidFill>
                  <a:srgbClr val="C00000"/>
                </a:solidFill>
              </a:rPr>
              <a:t>5</a:t>
            </a:r>
            <a:r>
              <a:rPr lang="en-US" sz="4000" b="1" dirty="0" smtClean="0">
                <a:solidFill>
                  <a:srgbClr val="C00000"/>
                </a:solidFill>
              </a:rPr>
              <a:t>)</a:t>
            </a:r>
            <a:endParaRPr lang="el-GR" sz="4000" b="1" dirty="0" smtClean="0"/>
          </a:p>
        </p:txBody>
      </p:sp>
      <p:sp>
        <p:nvSpPr>
          <p:cNvPr id="41987" name="Rectangle 3"/>
          <p:cNvSpPr>
            <a:spLocks noGrp="1" noChangeArrowheads="1"/>
          </p:cNvSpPr>
          <p:nvPr>
            <p:ph type="body" idx="1"/>
          </p:nvPr>
        </p:nvSpPr>
        <p:spPr>
          <a:xfrm>
            <a:off x="0" y="1052513"/>
            <a:ext cx="9144000" cy="5805487"/>
          </a:xfrm>
        </p:spPr>
        <p:txBody>
          <a:bodyPr>
            <a:normAutofit/>
          </a:bodyPr>
          <a:lstStyle/>
          <a:p>
            <a:pPr algn="just" eaLnBrk="1" hangingPunct="1"/>
            <a:r>
              <a:rPr lang="el-GR" sz="3200" b="1" dirty="0" smtClean="0">
                <a:solidFill>
                  <a:srgbClr val="7030A0"/>
                </a:solidFill>
              </a:rPr>
              <a:t>Καθαρή ρευστοποιήσιμη αξία:</a:t>
            </a:r>
            <a:r>
              <a:rPr lang="el-GR" sz="3200" dirty="0" smtClean="0">
                <a:solidFill>
                  <a:srgbClr val="7030A0"/>
                </a:solidFill>
              </a:rPr>
              <a:t> </a:t>
            </a:r>
            <a:r>
              <a:rPr lang="el-GR" sz="3200" dirty="0" smtClean="0"/>
              <a:t>Είναι η </a:t>
            </a:r>
            <a:r>
              <a:rPr lang="el-GR" sz="3200" dirty="0" smtClean="0">
                <a:solidFill>
                  <a:srgbClr val="FF0000"/>
                </a:solidFill>
              </a:rPr>
              <a:t>τιμή πώλησης του αποθέματος, </a:t>
            </a:r>
            <a:r>
              <a:rPr lang="el-GR" sz="3200" dirty="0" smtClean="0"/>
              <a:t>στην οποία υπολογίζεται ότι, αυτό θα πωληθεί κάτω από συνθήκες ομαλής πορείας των εργασιών της οικονομικής μονάδας, </a:t>
            </a:r>
            <a:r>
              <a:rPr lang="el-GR" sz="3200" b="1" dirty="0" smtClean="0"/>
              <a:t>μειωμένη</a:t>
            </a:r>
            <a:r>
              <a:rPr lang="el-GR" sz="3200" dirty="0" smtClean="0"/>
              <a:t> με το κόστος ολοκλήρωσης της επεξεργασίας, όταν πρόκειται για ημιτελή αποθέματα και με τα έξοδα, που υπολογίζεται ότι θα πραγματοποιηθούν για την επίτευξη της πώλησης.</a:t>
            </a:r>
          </a:p>
        </p:txBody>
      </p:sp>
    </p:spTree>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6632"/>
            <a:ext cx="8229600" cy="576064"/>
          </a:xfrm>
        </p:spPr>
        <p:txBody>
          <a:bodyPr anchor="ctr">
            <a:normAutofit fontScale="90000"/>
          </a:bodyPr>
          <a:lstStyle/>
          <a:p>
            <a:pPr algn="ctr"/>
            <a:r>
              <a:rPr lang="el-GR" sz="3600" b="1" dirty="0" smtClean="0">
                <a:solidFill>
                  <a:srgbClr val="C00000"/>
                </a:solidFill>
              </a:rPr>
              <a:t>ΠΡΟΤΥΠΟ ΚΟΣΤΟΣ</a:t>
            </a:r>
            <a:endParaRPr lang="el-GR" sz="3600" b="1" dirty="0">
              <a:solidFill>
                <a:srgbClr val="C00000"/>
              </a:solidFill>
            </a:endParaRPr>
          </a:p>
        </p:txBody>
      </p:sp>
      <p:sp>
        <p:nvSpPr>
          <p:cNvPr id="3" name="Θέση περιεχομένου 2"/>
          <p:cNvSpPr>
            <a:spLocks noGrp="1"/>
          </p:cNvSpPr>
          <p:nvPr>
            <p:ph idx="1"/>
          </p:nvPr>
        </p:nvSpPr>
        <p:spPr>
          <a:xfrm>
            <a:off x="0" y="908720"/>
            <a:ext cx="9144000" cy="5949280"/>
          </a:xfrm>
        </p:spPr>
        <p:txBody>
          <a:bodyPr/>
          <a:lstStyle/>
          <a:p>
            <a:pPr algn="just"/>
            <a:r>
              <a:rPr lang="el-GR" sz="2800" dirty="0"/>
              <a:t>Το </a:t>
            </a:r>
            <a:r>
              <a:rPr lang="el-GR" sz="2800" b="1" dirty="0">
                <a:solidFill>
                  <a:srgbClr val="C00000"/>
                </a:solidFill>
              </a:rPr>
              <a:t>πρότυπο κόστος</a:t>
            </a:r>
            <a:r>
              <a:rPr lang="el-GR" sz="2800" b="1" dirty="0"/>
              <a:t> </a:t>
            </a:r>
            <a:r>
              <a:rPr lang="el-GR" sz="2800" u="sng" dirty="0"/>
              <a:t>είναι</a:t>
            </a:r>
            <a:r>
              <a:rPr lang="el-GR" sz="2800" dirty="0"/>
              <a:t> ένα προϋπολογιστικό κόστος </a:t>
            </a:r>
            <a:r>
              <a:rPr lang="el-GR" sz="2800" dirty="0" smtClean="0"/>
              <a:t>που στηρίζεται </a:t>
            </a:r>
            <a:r>
              <a:rPr lang="el-GR" sz="2800" dirty="0"/>
              <a:t>σε κάποιους </a:t>
            </a:r>
            <a:r>
              <a:rPr lang="el-GR" sz="2800" dirty="0" smtClean="0"/>
              <a:t>ορθολογικούς υπολογισμούς.</a:t>
            </a:r>
            <a:endParaRPr lang="el-GR" sz="2800" dirty="0"/>
          </a:p>
          <a:p>
            <a:pPr algn="just"/>
            <a:r>
              <a:rPr lang="el-GR" sz="2800" dirty="0"/>
              <a:t>Το </a:t>
            </a:r>
            <a:r>
              <a:rPr lang="el-GR" sz="2800" b="1" dirty="0">
                <a:solidFill>
                  <a:srgbClr val="C00000"/>
                </a:solidFill>
              </a:rPr>
              <a:t>πρότυπο κόστος</a:t>
            </a:r>
            <a:r>
              <a:rPr lang="el-GR" sz="2800" b="1" dirty="0"/>
              <a:t> </a:t>
            </a:r>
            <a:r>
              <a:rPr lang="el-GR" sz="2800" u="sng" dirty="0"/>
              <a:t>αναφέρεται</a:t>
            </a:r>
            <a:r>
              <a:rPr lang="el-GR" sz="2800" dirty="0"/>
              <a:t> στη μονάδα </a:t>
            </a:r>
            <a:r>
              <a:rPr lang="el-GR" sz="2800" dirty="0" smtClean="0"/>
              <a:t>παραγόμενου προϊόντος </a:t>
            </a:r>
            <a:r>
              <a:rPr lang="el-GR" sz="2800" dirty="0"/>
              <a:t>ή προσφερόμενης </a:t>
            </a:r>
            <a:r>
              <a:rPr lang="el-GR" sz="2800" dirty="0" smtClean="0"/>
              <a:t>υπηρεσίας.</a:t>
            </a:r>
            <a:endParaRPr lang="el-GR" sz="2800" dirty="0"/>
          </a:p>
          <a:p>
            <a:pPr algn="just"/>
            <a:r>
              <a:rPr lang="el-GR" sz="2800" dirty="0"/>
              <a:t></a:t>
            </a:r>
            <a:r>
              <a:rPr lang="el-GR" sz="2800" u="sng" dirty="0"/>
              <a:t>Χρησιμοποιείται</a:t>
            </a:r>
            <a:r>
              <a:rPr lang="el-GR" sz="2800" dirty="0"/>
              <a:t> για τον υπολογισμό του κόστους </a:t>
            </a:r>
            <a:r>
              <a:rPr lang="el-GR" sz="2800" dirty="0" smtClean="0"/>
              <a:t>μίας μονάδας </a:t>
            </a:r>
            <a:r>
              <a:rPr lang="el-GR" sz="2800" dirty="0"/>
              <a:t>προϊόντος ή μίας προσφερόμενης </a:t>
            </a:r>
            <a:r>
              <a:rPr lang="el-GR" sz="2800" dirty="0" smtClean="0"/>
              <a:t>υπηρεσίας.</a:t>
            </a:r>
            <a:endParaRPr lang="el-GR" sz="2800" dirty="0"/>
          </a:p>
          <a:p>
            <a:pPr algn="just"/>
            <a:r>
              <a:rPr lang="el-GR" sz="2800" dirty="0"/>
              <a:t>Για να επιτευχθεί ο υπολογισμός του πρότυπου κόστους </a:t>
            </a:r>
            <a:r>
              <a:rPr lang="el-GR" sz="2800" dirty="0" smtClean="0"/>
              <a:t>θα πρέπει </a:t>
            </a:r>
            <a:r>
              <a:rPr lang="el-GR" sz="2800" dirty="0"/>
              <a:t>να </a:t>
            </a:r>
            <a:r>
              <a:rPr lang="el-GR" sz="2800" dirty="0" smtClean="0"/>
              <a:t>υπολογιστούν τύποι </a:t>
            </a:r>
            <a:r>
              <a:rPr lang="el-GR" sz="2800" dirty="0"/>
              <a:t>υλικών και εργατικών, τιμές και </a:t>
            </a:r>
            <a:r>
              <a:rPr lang="el-GR" sz="2800" dirty="0" smtClean="0"/>
              <a:t>ποσότητες, καθώς και τύποι </a:t>
            </a:r>
            <a:r>
              <a:rPr lang="el-GR" sz="2800" dirty="0"/>
              <a:t>γενικού κόστους και </a:t>
            </a:r>
            <a:r>
              <a:rPr lang="el-GR" sz="2800" dirty="0" smtClean="0"/>
              <a:t>συμπεριφοράς.</a:t>
            </a:r>
            <a:endParaRPr lang="el-GR" sz="2800" dirty="0"/>
          </a:p>
        </p:txBody>
      </p:sp>
    </p:spTree>
    <p:extLst>
      <p:ext uri="{BB962C8B-B14F-4D97-AF65-F5344CB8AC3E}">
        <p14:creationId xmlns="" xmlns:p14="http://schemas.microsoft.com/office/powerpoint/2010/main" val="97218849"/>
      </p:ext>
    </p:extLst>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274638"/>
            <a:ext cx="9144000" cy="417512"/>
          </a:xfrm>
        </p:spPr>
        <p:txBody>
          <a:bodyPr anchor="ctr">
            <a:normAutofit fontScale="90000"/>
          </a:bodyPr>
          <a:lstStyle/>
          <a:p>
            <a:pPr algn="ctr" eaLnBrk="1" hangingPunct="1"/>
            <a:r>
              <a:rPr lang="el-GR" sz="3600" b="1" dirty="0" smtClean="0">
                <a:solidFill>
                  <a:schemeClr val="accent4">
                    <a:lumMod val="50000"/>
                  </a:schemeClr>
                </a:solidFill>
              </a:rPr>
              <a:t>ΜΕΘΟΔΟΙ ΑΠΟΤΙΜΗΣΗΣ ΑΠΟΘΕΜΑΤΩΝ</a:t>
            </a:r>
          </a:p>
        </p:txBody>
      </p:sp>
      <p:sp>
        <p:nvSpPr>
          <p:cNvPr id="11267" name="Rectangle 3"/>
          <p:cNvSpPr>
            <a:spLocks noGrp="1" noChangeArrowheads="1"/>
          </p:cNvSpPr>
          <p:nvPr>
            <p:ph type="body" idx="1"/>
          </p:nvPr>
        </p:nvSpPr>
        <p:spPr>
          <a:xfrm>
            <a:off x="0" y="981075"/>
            <a:ext cx="9144000" cy="5876925"/>
          </a:xfrm>
        </p:spPr>
        <p:txBody>
          <a:bodyPr/>
          <a:lstStyle/>
          <a:p>
            <a:pPr marL="457200" indent="-457200" eaLnBrk="1" hangingPunct="1">
              <a:lnSpc>
                <a:spcPct val="90000"/>
              </a:lnSpc>
              <a:buFontTx/>
              <a:buAutoNum type="arabicPeriod"/>
            </a:pPr>
            <a:r>
              <a:rPr lang="el-GR" sz="2400" dirty="0" smtClean="0"/>
              <a:t>Η μέθοδος του μέσου κόστους</a:t>
            </a:r>
          </a:p>
          <a:p>
            <a:pPr marL="457200" indent="-457200" eaLnBrk="1" hangingPunct="1">
              <a:lnSpc>
                <a:spcPct val="90000"/>
              </a:lnSpc>
              <a:buFontTx/>
              <a:buAutoNum type="arabicPeriod"/>
            </a:pPr>
            <a:r>
              <a:rPr lang="el-GR" sz="2400" dirty="0" smtClean="0"/>
              <a:t>Η μέθοδος του μέσου σταθμικού κόστους</a:t>
            </a:r>
          </a:p>
          <a:p>
            <a:pPr marL="457200" indent="-457200" eaLnBrk="1" hangingPunct="1">
              <a:lnSpc>
                <a:spcPct val="90000"/>
              </a:lnSpc>
              <a:buFontTx/>
              <a:buAutoNum type="arabicPeriod"/>
            </a:pPr>
            <a:r>
              <a:rPr lang="el-GR" sz="2400" dirty="0" smtClean="0"/>
              <a:t>Η </a:t>
            </a:r>
            <a:r>
              <a:rPr lang="en-US" sz="2400" dirty="0" smtClean="0"/>
              <a:t>F.I.F.O</a:t>
            </a:r>
            <a:r>
              <a:rPr lang="el-GR" sz="2400" dirty="0" smtClean="0"/>
              <a:t> (</a:t>
            </a:r>
            <a:r>
              <a:rPr lang="en-US" sz="2400" dirty="0" smtClean="0"/>
              <a:t>First in Fist Out)</a:t>
            </a:r>
          </a:p>
          <a:p>
            <a:pPr marL="457200" indent="-457200" eaLnBrk="1" hangingPunct="1">
              <a:lnSpc>
                <a:spcPct val="90000"/>
              </a:lnSpc>
              <a:buFontTx/>
              <a:buAutoNum type="arabicPeriod"/>
            </a:pPr>
            <a:r>
              <a:rPr lang="en-US" sz="2400" dirty="0" smtClean="0"/>
              <a:t>H L.I.F.O. (Last in Last Out)</a:t>
            </a:r>
            <a:endParaRPr lang="el-GR" sz="2400" dirty="0" smtClean="0"/>
          </a:p>
          <a:p>
            <a:pPr marL="457200" indent="-457200" eaLnBrk="1" hangingPunct="1">
              <a:lnSpc>
                <a:spcPct val="90000"/>
              </a:lnSpc>
              <a:buFontTx/>
              <a:buAutoNum type="arabicPeriod"/>
            </a:pPr>
            <a:r>
              <a:rPr lang="el-GR" sz="2400" dirty="0" smtClean="0"/>
              <a:t>Η </a:t>
            </a:r>
            <a:r>
              <a:rPr lang="en-US" sz="2400" dirty="0" smtClean="0"/>
              <a:t>N.I.FO. (Next in First Out)</a:t>
            </a:r>
          </a:p>
          <a:p>
            <a:pPr marL="457200" indent="-457200" eaLnBrk="1" hangingPunct="1">
              <a:lnSpc>
                <a:spcPct val="90000"/>
              </a:lnSpc>
              <a:buFontTx/>
              <a:buAutoNum type="arabicPeriod"/>
            </a:pPr>
            <a:r>
              <a:rPr lang="el-GR" sz="2400" dirty="0" smtClean="0"/>
              <a:t>Η μέθοδος του εξατομικευμένου κόστους</a:t>
            </a:r>
          </a:p>
          <a:p>
            <a:pPr marL="457200" indent="-457200" eaLnBrk="1" hangingPunct="1">
              <a:lnSpc>
                <a:spcPct val="90000"/>
              </a:lnSpc>
              <a:buFontTx/>
              <a:buAutoNum type="arabicPeriod"/>
            </a:pPr>
            <a:r>
              <a:rPr lang="el-GR" sz="2400" dirty="0" smtClean="0"/>
              <a:t>Η μέθοδος του πρότυπου κόστους</a:t>
            </a:r>
          </a:p>
          <a:p>
            <a:pPr marL="457200" indent="-457200" eaLnBrk="1" hangingPunct="1">
              <a:lnSpc>
                <a:spcPct val="90000"/>
              </a:lnSpc>
              <a:buFontTx/>
              <a:buAutoNum type="arabicPeriod"/>
            </a:pPr>
            <a:r>
              <a:rPr lang="el-GR" sz="2400" dirty="0" smtClean="0"/>
              <a:t>Η μέθοδος του μεταβλητού ή άμεσου κόστους</a:t>
            </a:r>
          </a:p>
          <a:p>
            <a:pPr marL="457200" indent="-457200" eaLnBrk="1" hangingPunct="1">
              <a:lnSpc>
                <a:spcPct val="90000"/>
              </a:lnSpc>
              <a:buFontTx/>
              <a:buAutoNum type="arabicPeriod"/>
            </a:pPr>
            <a:r>
              <a:rPr lang="el-GR" sz="2400" dirty="0" smtClean="0"/>
              <a:t>Η μέθοδος του βασικού αποθέματος</a:t>
            </a:r>
          </a:p>
          <a:p>
            <a:pPr marL="457200" indent="-457200" eaLnBrk="1" hangingPunct="1">
              <a:lnSpc>
                <a:spcPct val="90000"/>
              </a:lnSpc>
              <a:buFontTx/>
              <a:buAutoNum type="arabicPeriod"/>
            </a:pPr>
            <a:r>
              <a:rPr lang="el-GR" sz="2400" dirty="0" smtClean="0"/>
              <a:t>Η μέθοδος της χαμηλότερης τιμής μεταξύ κόστους κτήσης και τρέχουσας τιμής</a:t>
            </a:r>
          </a:p>
          <a:p>
            <a:pPr marL="457200" indent="-457200" eaLnBrk="1" hangingPunct="1">
              <a:lnSpc>
                <a:spcPct val="90000"/>
              </a:lnSpc>
              <a:buFontTx/>
              <a:buAutoNum type="arabicPeriod"/>
            </a:pPr>
            <a:r>
              <a:rPr lang="el-GR" sz="2400" dirty="0" smtClean="0"/>
              <a:t>Η μέθοδος αποτίμησης στην τιμή πώλησης</a:t>
            </a:r>
          </a:p>
          <a:p>
            <a:pPr marL="457200" indent="-457200" eaLnBrk="1" hangingPunct="1">
              <a:lnSpc>
                <a:spcPct val="90000"/>
              </a:lnSpc>
              <a:buFontTx/>
              <a:buAutoNum type="arabicPeriod"/>
            </a:pPr>
            <a:r>
              <a:rPr lang="el-GR" sz="2400" dirty="0" smtClean="0"/>
              <a:t>Η μέθοδος του ποσοστού του μικτού κέρδους</a:t>
            </a:r>
          </a:p>
          <a:p>
            <a:pPr marL="457200" indent="-457200" eaLnBrk="1" hangingPunct="1">
              <a:lnSpc>
                <a:spcPct val="90000"/>
              </a:lnSpc>
              <a:buFontTx/>
              <a:buAutoNum type="arabicPeriod"/>
            </a:pPr>
            <a:r>
              <a:rPr lang="el-GR" sz="2400" dirty="0" smtClean="0"/>
              <a:t>Η μέθοδος εκτίμησης στις τιμές λιανικής πώλησης</a:t>
            </a:r>
            <a:endParaRPr lang="en-US" sz="2400" dirty="0" smtClean="0"/>
          </a:p>
          <a:p>
            <a:pPr marL="457200" indent="-457200" eaLnBrk="1" hangingPunct="1">
              <a:lnSpc>
                <a:spcPct val="90000"/>
              </a:lnSpc>
              <a:buFontTx/>
              <a:buNone/>
            </a:pPr>
            <a:endParaRPr lang="el-GR" sz="2400" dirty="0" smtClean="0"/>
          </a:p>
          <a:p>
            <a:pPr marL="457200" indent="-457200" eaLnBrk="1" hangingPunct="1">
              <a:lnSpc>
                <a:spcPct val="90000"/>
              </a:lnSpc>
              <a:buFontTx/>
              <a:buNone/>
            </a:pPr>
            <a:endParaRPr lang="el-GR" sz="2400" dirty="0" smtClean="0"/>
          </a:p>
        </p:txBody>
      </p:sp>
    </p:spTree>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274638"/>
            <a:ext cx="8964613" cy="561975"/>
          </a:xfrm>
        </p:spPr>
        <p:txBody>
          <a:bodyPr anchor="ctr">
            <a:normAutofit fontScale="90000"/>
          </a:bodyPr>
          <a:lstStyle/>
          <a:p>
            <a:pPr algn="ctr" eaLnBrk="1" hangingPunct="1"/>
            <a:r>
              <a:rPr lang="el-GR" sz="3600" b="1" dirty="0" smtClean="0">
                <a:solidFill>
                  <a:srgbClr val="0000FF"/>
                </a:solidFill>
              </a:rPr>
              <a:t>Η ΜΕΘΟΔΟΣ </a:t>
            </a:r>
            <a:r>
              <a:rPr lang="en-US" sz="3600" b="1" dirty="0" smtClean="0">
                <a:solidFill>
                  <a:srgbClr val="0000FF"/>
                </a:solidFill>
              </a:rPr>
              <a:t> </a:t>
            </a:r>
            <a:r>
              <a:rPr lang="el-GR" sz="3600" b="1" dirty="0" smtClean="0">
                <a:solidFill>
                  <a:srgbClr val="0000FF"/>
                </a:solidFill>
              </a:rPr>
              <a:t>ΤΟΥ </a:t>
            </a:r>
            <a:r>
              <a:rPr lang="en-US" sz="3600" b="1" dirty="0" smtClean="0">
                <a:solidFill>
                  <a:srgbClr val="0000FF"/>
                </a:solidFill>
              </a:rPr>
              <a:t> </a:t>
            </a:r>
            <a:r>
              <a:rPr lang="el-GR" sz="3600" b="1" dirty="0" smtClean="0">
                <a:solidFill>
                  <a:srgbClr val="002060"/>
                </a:solidFill>
              </a:rPr>
              <a:t>ΜΕΣΟΥ </a:t>
            </a:r>
            <a:r>
              <a:rPr lang="en-US" sz="3600" b="1" dirty="0" smtClean="0">
                <a:solidFill>
                  <a:srgbClr val="002060"/>
                </a:solidFill>
              </a:rPr>
              <a:t> </a:t>
            </a:r>
            <a:r>
              <a:rPr lang="el-GR" sz="3600" b="1" dirty="0" smtClean="0">
                <a:solidFill>
                  <a:srgbClr val="002060"/>
                </a:solidFill>
              </a:rPr>
              <a:t>ΚΟΣΤΟΥΣ</a:t>
            </a:r>
            <a:r>
              <a:rPr lang="el-GR" sz="3600" b="1" dirty="0" smtClean="0">
                <a:solidFill>
                  <a:srgbClr val="0000FF"/>
                </a:solidFill>
              </a:rPr>
              <a:t/>
            </a:r>
            <a:br>
              <a:rPr lang="el-GR" sz="3600" b="1" dirty="0" smtClean="0">
                <a:solidFill>
                  <a:srgbClr val="0000FF"/>
                </a:solidFill>
              </a:rPr>
            </a:br>
            <a:r>
              <a:rPr lang="el-GR" sz="3600" b="1" dirty="0" smtClean="0">
                <a:solidFill>
                  <a:srgbClr val="0000FF"/>
                </a:solidFill>
              </a:rPr>
              <a:t>ΚΑΙ </a:t>
            </a:r>
            <a:r>
              <a:rPr lang="en-US" sz="3600" b="1" dirty="0" smtClean="0">
                <a:solidFill>
                  <a:srgbClr val="0000FF"/>
                </a:solidFill>
              </a:rPr>
              <a:t> </a:t>
            </a:r>
            <a:r>
              <a:rPr lang="el-GR" sz="3600" b="1" dirty="0" smtClean="0">
                <a:solidFill>
                  <a:srgbClr val="0000FF"/>
                </a:solidFill>
              </a:rPr>
              <a:t>ΤΟΥ </a:t>
            </a:r>
            <a:r>
              <a:rPr lang="en-US" sz="3600" b="1" dirty="0" smtClean="0">
                <a:solidFill>
                  <a:srgbClr val="0000FF"/>
                </a:solidFill>
              </a:rPr>
              <a:t> </a:t>
            </a:r>
            <a:r>
              <a:rPr lang="el-GR" sz="3600" b="1" dirty="0" smtClean="0">
                <a:solidFill>
                  <a:srgbClr val="00B0F0"/>
                </a:solidFill>
              </a:rPr>
              <a:t>ΜΕΣΟΥ </a:t>
            </a:r>
            <a:r>
              <a:rPr lang="en-US" sz="3600" b="1" dirty="0" smtClean="0">
                <a:solidFill>
                  <a:srgbClr val="00B0F0"/>
                </a:solidFill>
              </a:rPr>
              <a:t> </a:t>
            </a:r>
            <a:r>
              <a:rPr lang="el-GR" sz="3600" b="1" dirty="0" smtClean="0">
                <a:solidFill>
                  <a:srgbClr val="00B0F0"/>
                </a:solidFill>
              </a:rPr>
              <a:t>ΣΤΑΘΜΙΚΟΥ ΚΟΣΤΟΥΣ</a:t>
            </a:r>
          </a:p>
        </p:txBody>
      </p:sp>
      <p:sp>
        <p:nvSpPr>
          <p:cNvPr id="12291" name="Rectangle 3"/>
          <p:cNvSpPr>
            <a:spLocks noGrp="1" noChangeArrowheads="1"/>
          </p:cNvSpPr>
          <p:nvPr>
            <p:ph type="body" idx="1"/>
          </p:nvPr>
        </p:nvSpPr>
        <p:spPr>
          <a:xfrm>
            <a:off x="0" y="1340768"/>
            <a:ext cx="9144000" cy="5517232"/>
          </a:xfrm>
        </p:spPr>
        <p:txBody>
          <a:bodyPr>
            <a:normAutofit/>
          </a:bodyPr>
          <a:lstStyle/>
          <a:p>
            <a:pPr algn="just" eaLnBrk="1" hangingPunct="1">
              <a:buFontTx/>
              <a:buNone/>
            </a:pPr>
            <a:r>
              <a:rPr lang="el-GR" sz="3200" dirty="0" smtClean="0"/>
              <a:t>Η επιλογή της μεθόδου εξαρτάται από τι είδους απογραφή εφαρμόζει η επιχείρηση:</a:t>
            </a:r>
          </a:p>
          <a:p>
            <a:pPr algn="just" eaLnBrk="1" hangingPunct="1">
              <a:buFontTx/>
              <a:buNone/>
            </a:pPr>
            <a:r>
              <a:rPr lang="el-GR" sz="3200" b="1" dirty="0" smtClean="0">
                <a:solidFill>
                  <a:srgbClr val="C00000"/>
                </a:solidFill>
              </a:rPr>
              <a:t>Α)</a:t>
            </a:r>
            <a:r>
              <a:rPr lang="el-GR" sz="3200" dirty="0" smtClean="0">
                <a:solidFill>
                  <a:srgbClr val="C00000"/>
                </a:solidFill>
              </a:rPr>
              <a:t> Την </a:t>
            </a:r>
            <a:r>
              <a:rPr lang="el-GR" sz="3200" b="1" dirty="0" smtClean="0">
                <a:solidFill>
                  <a:srgbClr val="C00000"/>
                </a:solidFill>
              </a:rPr>
              <a:t>περιοδική απογραφή</a:t>
            </a:r>
            <a:r>
              <a:rPr lang="el-GR" sz="3200" dirty="0" smtClean="0">
                <a:solidFill>
                  <a:srgbClr val="C00000"/>
                </a:solidFill>
              </a:rPr>
              <a:t> οπότε ακολουθείται η μέθοδος του σταθμικού κόστους και </a:t>
            </a:r>
          </a:p>
          <a:p>
            <a:pPr algn="just" eaLnBrk="1" hangingPunct="1">
              <a:buFontTx/>
              <a:buNone/>
            </a:pPr>
            <a:r>
              <a:rPr lang="el-GR" sz="3200" b="1" dirty="0" smtClean="0">
                <a:solidFill>
                  <a:srgbClr val="FFFF00"/>
                </a:solidFill>
              </a:rPr>
              <a:t>Β)</a:t>
            </a:r>
            <a:r>
              <a:rPr lang="el-GR" sz="3200" dirty="0" smtClean="0">
                <a:solidFill>
                  <a:srgbClr val="FFFF00"/>
                </a:solidFill>
              </a:rPr>
              <a:t> Την </a:t>
            </a:r>
            <a:r>
              <a:rPr lang="el-GR" sz="3200" b="1" dirty="0" smtClean="0">
                <a:solidFill>
                  <a:srgbClr val="FFFF00"/>
                </a:solidFill>
              </a:rPr>
              <a:t>διαρκή απογραφή</a:t>
            </a:r>
            <a:r>
              <a:rPr lang="el-GR" sz="3200" dirty="0" smtClean="0">
                <a:solidFill>
                  <a:srgbClr val="FFFF00"/>
                </a:solidFill>
              </a:rPr>
              <a:t> οπότε ακολουθείται η μέθοδος του μέσου κόστους ή κυκλοφοριακού μέσου όρου. </a:t>
            </a:r>
          </a:p>
        </p:txBody>
      </p:sp>
    </p:spTree>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79388" y="274638"/>
            <a:ext cx="8713787" cy="1143000"/>
          </a:xfrm>
        </p:spPr>
        <p:txBody>
          <a:bodyPr anchor="ctr">
            <a:normAutofit fontScale="90000"/>
          </a:bodyPr>
          <a:lstStyle/>
          <a:p>
            <a:pPr algn="ctr" eaLnBrk="1" hangingPunct="1"/>
            <a:r>
              <a:rPr lang="el-GR" sz="4000" b="1" dirty="0" smtClean="0">
                <a:solidFill>
                  <a:srgbClr val="00B0F0"/>
                </a:solidFill>
              </a:rPr>
              <a:t>Η ΜΕΘΟΔΟΣ ΤΟΥ ΜΕΣΟΥ </a:t>
            </a:r>
            <a:r>
              <a:rPr lang="en-US" sz="4000" b="1" dirty="0" smtClean="0">
                <a:solidFill>
                  <a:srgbClr val="00B0F0"/>
                </a:solidFill>
              </a:rPr>
              <a:t> </a:t>
            </a:r>
            <a:r>
              <a:rPr lang="el-GR" sz="4000" b="1" dirty="0" smtClean="0">
                <a:solidFill>
                  <a:srgbClr val="00B0F0"/>
                </a:solidFill>
              </a:rPr>
              <a:t>ΣΤΑΘΜΙΚΟΥ ΚΟΣΤΟΥΣ</a:t>
            </a:r>
          </a:p>
        </p:txBody>
      </p:sp>
      <p:sp>
        <p:nvSpPr>
          <p:cNvPr id="13315" name="Rectangle 3"/>
          <p:cNvSpPr>
            <a:spLocks noGrp="1" noChangeArrowheads="1"/>
          </p:cNvSpPr>
          <p:nvPr>
            <p:ph type="body" idx="1"/>
          </p:nvPr>
        </p:nvSpPr>
        <p:spPr>
          <a:xfrm>
            <a:off x="0" y="1600200"/>
            <a:ext cx="9144000" cy="5257800"/>
          </a:xfrm>
        </p:spPr>
        <p:txBody>
          <a:bodyPr>
            <a:normAutofit/>
          </a:bodyPr>
          <a:lstStyle/>
          <a:p>
            <a:pPr algn="just" eaLnBrk="1" hangingPunct="1"/>
            <a:r>
              <a:rPr lang="el-GR" sz="3200" dirty="0" smtClean="0"/>
              <a:t>Η μέθοδος αυτή στηρίζεται στην </a:t>
            </a:r>
            <a:r>
              <a:rPr lang="el-GR" sz="3200" b="1" dirty="0" smtClean="0"/>
              <a:t>παραδοχή</a:t>
            </a:r>
            <a:r>
              <a:rPr lang="el-GR" sz="3200" dirty="0" smtClean="0"/>
              <a:t> ότι: </a:t>
            </a:r>
          </a:p>
          <a:p>
            <a:pPr algn="just" eaLnBrk="1" hangingPunct="1">
              <a:buFont typeface="Wingdings" pitchFamily="2" charset="2"/>
              <a:buChar char="Ø"/>
            </a:pPr>
            <a:r>
              <a:rPr lang="el-GR" sz="3200" dirty="0" smtClean="0"/>
              <a:t>Οι μονάδες που πωλούνται προέρχονται αναλογικά, τόσο από το αρχικό απόθεμα, όσο και από άλλες μεταγενέστερες αγορές. Έτσι ο προσδιορισμός του κόστους πωληθέντων και των αποθεμάτων γίνεται με βάση τη μέση σταθμική τιμή κτήσης τους.   </a:t>
            </a:r>
          </a:p>
        </p:txBody>
      </p:sp>
    </p:spTree>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274638"/>
            <a:ext cx="8964488" cy="706090"/>
          </a:xfrm>
        </p:spPr>
        <p:txBody>
          <a:bodyPr anchor="ctr">
            <a:noAutofit/>
          </a:bodyPr>
          <a:lstStyle/>
          <a:p>
            <a:pPr algn="ctr"/>
            <a:r>
              <a:rPr lang="el-GR" sz="4000" b="1" dirty="0" smtClean="0">
                <a:solidFill>
                  <a:srgbClr val="00B0F0"/>
                </a:solidFill>
                <a:latin typeface="+mn-lt"/>
              </a:rPr>
              <a:t>ΥΠΟΛΟΓΙΣΜΟΣ ΜΕΘΟΔΟΥ ΤΟΥ ΜΕΣΟΥ ΣΤΑΘΜΙΚΟΥ ΚΟΣΤΟΥΣ</a:t>
            </a:r>
            <a:endParaRPr lang="el-GR" sz="4000" b="1" dirty="0">
              <a:solidFill>
                <a:srgbClr val="00B0F0"/>
              </a:solidFill>
              <a:latin typeface="+mn-lt"/>
            </a:endParaRPr>
          </a:p>
        </p:txBody>
      </p:sp>
      <p:sp>
        <p:nvSpPr>
          <p:cNvPr id="11267" name="Rectangle 3"/>
          <p:cNvSpPr>
            <a:spLocks noGrp="1" noChangeArrowheads="1"/>
          </p:cNvSpPr>
          <p:nvPr>
            <p:ph type="body" idx="1"/>
          </p:nvPr>
        </p:nvSpPr>
        <p:spPr>
          <a:xfrm>
            <a:off x="0" y="1600200"/>
            <a:ext cx="9144000" cy="5257800"/>
          </a:xfrm>
        </p:spPr>
        <p:txBody>
          <a:bodyPr>
            <a:normAutofit/>
          </a:bodyPr>
          <a:lstStyle/>
          <a:p>
            <a:pPr algn="just"/>
            <a:r>
              <a:rPr lang="el-GR" sz="3600" dirty="0"/>
              <a:t>Κατά την μέθοδο αυτή η μέση σταθμική τιμή </a:t>
            </a:r>
            <a:r>
              <a:rPr lang="el-GR" sz="3600" dirty="0" smtClean="0"/>
              <a:t>κτήσης </a:t>
            </a:r>
            <a:r>
              <a:rPr lang="el-GR" sz="3600" dirty="0"/>
              <a:t>υπολογίζεται με τον εξής τύπο</a:t>
            </a:r>
            <a:r>
              <a:rPr lang="en-US" sz="3600" dirty="0" smtClean="0"/>
              <a:t>:</a:t>
            </a:r>
            <a:endParaRPr lang="el-GR" sz="3600" dirty="0" smtClean="0"/>
          </a:p>
          <a:p>
            <a:pPr algn="just"/>
            <a:r>
              <a:rPr lang="el-GR" sz="3600" b="1" dirty="0" smtClean="0"/>
              <a:t>ΜΣΤΚ</a:t>
            </a:r>
            <a:r>
              <a:rPr lang="el-GR" sz="3600" dirty="0" smtClean="0"/>
              <a:t> = </a:t>
            </a:r>
            <a:r>
              <a:rPr lang="en-US" sz="3600" dirty="0" smtClean="0">
                <a:solidFill>
                  <a:srgbClr val="0000FF"/>
                </a:solidFill>
              </a:rPr>
              <a:t>(</a:t>
            </a:r>
            <a:r>
              <a:rPr lang="el-GR" sz="3600" dirty="0" smtClean="0">
                <a:solidFill>
                  <a:srgbClr val="0000FF"/>
                </a:solidFill>
              </a:rPr>
              <a:t>Αξία Αποθέματος </a:t>
            </a:r>
            <a:r>
              <a:rPr lang="el-GR" sz="3600" dirty="0">
                <a:solidFill>
                  <a:srgbClr val="0000FF"/>
                </a:solidFill>
              </a:rPr>
              <a:t>έναρξης της </a:t>
            </a:r>
            <a:r>
              <a:rPr lang="el-GR" sz="3600" dirty="0" smtClean="0">
                <a:solidFill>
                  <a:srgbClr val="0000FF"/>
                </a:solidFill>
              </a:rPr>
              <a:t>περιόδου + Αξία Αγορών </a:t>
            </a:r>
            <a:r>
              <a:rPr lang="el-GR" sz="3600" dirty="0">
                <a:solidFill>
                  <a:srgbClr val="0000FF"/>
                </a:solidFill>
              </a:rPr>
              <a:t>της περιόδου στην τιμή κτήσεως</a:t>
            </a:r>
            <a:r>
              <a:rPr lang="el-GR" sz="3600" dirty="0" smtClean="0">
                <a:solidFill>
                  <a:srgbClr val="0000FF"/>
                </a:solidFill>
              </a:rPr>
              <a:t>) </a:t>
            </a:r>
            <a:r>
              <a:rPr lang="el-GR" sz="3600" b="1" dirty="0" smtClean="0"/>
              <a:t>/</a:t>
            </a:r>
            <a:r>
              <a:rPr lang="el-GR" sz="3600" dirty="0" smtClean="0"/>
              <a:t> </a:t>
            </a:r>
            <a:r>
              <a:rPr lang="el-GR" sz="3600" dirty="0" smtClean="0">
                <a:solidFill>
                  <a:srgbClr val="C00000"/>
                </a:solidFill>
              </a:rPr>
              <a:t>(Ποσότητα Αποθέματος </a:t>
            </a:r>
            <a:r>
              <a:rPr lang="el-GR" sz="3600" dirty="0">
                <a:solidFill>
                  <a:srgbClr val="C00000"/>
                </a:solidFill>
              </a:rPr>
              <a:t>ενάρξεως της </a:t>
            </a:r>
            <a:r>
              <a:rPr lang="el-GR" sz="3600" dirty="0" smtClean="0">
                <a:solidFill>
                  <a:srgbClr val="C00000"/>
                </a:solidFill>
              </a:rPr>
              <a:t>περιόδου + Ποσότητα </a:t>
            </a:r>
            <a:r>
              <a:rPr lang="el-GR" sz="3600" dirty="0">
                <a:solidFill>
                  <a:srgbClr val="C00000"/>
                </a:solidFill>
              </a:rPr>
              <a:t>που αγοράζεται στην περίοδο</a:t>
            </a:r>
            <a:r>
              <a:rPr lang="el-GR" sz="3600" dirty="0" smtClean="0">
                <a:solidFill>
                  <a:srgbClr val="C00000"/>
                </a:solidFill>
              </a:rPr>
              <a:t>).</a:t>
            </a:r>
            <a:endParaRPr lang="el-GR" sz="3600" dirty="0">
              <a:solidFill>
                <a:srgbClr val="C00000"/>
              </a:solidFill>
            </a:endParaRPr>
          </a:p>
        </p:txBody>
      </p:sp>
    </p:spTree>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algn="ctr" eaLnBrk="1" hangingPunct="1"/>
            <a:r>
              <a:rPr lang="el-GR" sz="4000" b="1" dirty="0" smtClean="0">
                <a:solidFill>
                  <a:srgbClr val="00B0F0"/>
                </a:solidFill>
              </a:rPr>
              <a:t>Η ΜΕΘΟΔΟΣ ΤΟΥ ΜΕΣΟΥ ΣΤΑΘΜΙΚΟΥ ΚΟΣΤΟΥΣ</a:t>
            </a:r>
          </a:p>
        </p:txBody>
      </p:sp>
      <p:graphicFrame>
        <p:nvGraphicFramePr>
          <p:cNvPr id="12349" name="Group 61"/>
          <p:cNvGraphicFramePr>
            <a:graphicFrameLocks noGrp="1"/>
          </p:cNvGraphicFramePr>
          <p:nvPr>
            <p:ph idx="1"/>
          </p:nvPr>
        </p:nvGraphicFramePr>
        <p:xfrm>
          <a:off x="0" y="1600200"/>
          <a:ext cx="9144000" cy="5257801"/>
        </p:xfrm>
        <a:graphic>
          <a:graphicData uri="http://schemas.openxmlformats.org/drawingml/2006/table">
            <a:tbl>
              <a:tblPr/>
              <a:tblGrid>
                <a:gridCol w="4067175"/>
                <a:gridCol w="1728788"/>
                <a:gridCol w="1584325"/>
                <a:gridCol w="1763712"/>
              </a:tblGrid>
              <a:tr h="1054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Υφιστάμενα Αποθέματα και Νέες Αγορές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chemeClr val="tx1"/>
                          </a:solidFill>
                          <a:effectLst/>
                          <a:latin typeface="Arial" charset="0"/>
                        </a:rPr>
                        <a:t>Μονάδες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chemeClr val="tx1"/>
                          </a:solidFill>
                          <a:effectLst/>
                          <a:latin typeface="Arial" charset="0"/>
                        </a:rPr>
                        <a:t>Τιμή Κτήσης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chemeClr val="tx1"/>
                          </a:solidFill>
                          <a:effectLst/>
                          <a:latin typeface="Arial" charset="0"/>
                        </a:rPr>
                        <a:t>Συνολικό Κόστος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8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chemeClr val="tx1"/>
                          </a:solidFill>
                          <a:effectLst/>
                          <a:latin typeface="Arial" charset="0"/>
                        </a:rPr>
                        <a:t>Αρχικό απόθεμα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2.000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chemeClr val="tx1"/>
                          </a:solidFill>
                          <a:effectLst/>
                          <a:latin typeface="Arial" charset="0"/>
                        </a:rPr>
                        <a:t>1η αγορά</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5.000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1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chemeClr val="tx1"/>
                          </a:solidFill>
                          <a:effectLst/>
                          <a:latin typeface="Arial" charset="0"/>
                        </a:rPr>
                        <a:t>2η αγορά</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9.000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8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chemeClr val="tx1"/>
                          </a:solidFill>
                          <a:effectLst/>
                          <a:latin typeface="Arial" charset="0"/>
                        </a:rPr>
                        <a:t>3η αγορά</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14.000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smtClean="0">
                          <a:ln>
                            <a:noFill/>
                          </a:ln>
                          <a:solidFill>
                            <a:schemeClr val="tx1"/>
                          </a:solidFill>
                          <a:effectLst/>
                          <a:latin typeface="Arial" charset="0"/>
                        </a:rPr>
                        <a:t>ΣΥΝΟΛΑ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6600"/>
                          </a:solidFill>
                          <a:effectLst/>
                          <a:latin typeface="Arial" charset="0"/>
                        </a:rPr>
                        <a:t>30</a:t>
                      </a:r>
                      <a:endParaRPr kumimoji="0" lang="el-GR" sz="2800" b="1" i="0" u="none" strike="noStrike" cap="none" normalizeH="0" baseline="0" dirty="0" smtClean="0">
                        <a:ln>
                          <a:noFill/>
                        </a:ln>
                        <a:solidFill>
                          <a:srgbClr val="0066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smtClean="0">
                          <a:ln>
                            <a:noFill/>
                          </a:ln>
                          <a:solidFill>
                            <a:schemeClr val="tx1"/>
                          </a:solidFill>
                          <a:effectLst/>
                          <a:latin typeface="Arial" charset="0"/>
                        </a:rPr>
                        <a:t>30.000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algn="ctr" eaLnBrk="1" hangingPunct="1"/>
            <a:r>
              <a:rPr lang="el-GR" sz="4000" b="1" dirty="0" smtClean="0">
                <a:solidFill>
                  <a:srgbClr val="00B0F0"/>
                </a:solidFill>
              </a:rPr>
              <a:t>Η ΜΕΘΟΔΟΣ ΤΟΥ ΜΕΣΟΥ ΣΤΑΘΜΙΚΟΥ ΚΟΣΤΟΥΣ</a:t>
            </a:r>
          </a:p>
        </p:txBody>
      </p:sp>
      <p:sp>
        <p:nvSpPr>
          <p:cNvPr id="15363" name="Rectangle 3"/>
          <p:cNvSpPr>
            <a:spLocks noGrp="1" noChangeArrowheads="1"/>
          </p:cNvSpPr>
          <p:nvPr>
            <p:ph type="body" idx="1"/>
          </p:nvPr>
        </p:nvSpPr>
        <p:spPr>
          <a:xfrm>
            <a:off x="0" y="1600200"/>
            <a:ext cx="9144000" cy="5257800"/>
          </a:xfrm>
        </p:spPr>
        <p:txBody>
          <a:bodyPr/>
          <a:lstStyle/>
          <a:p>
            <a:pPr algn="just" eaLnBrk="1" hangingPunct="1"/>
            <a:r>
              <a:rPr lang="el-GR" dirty="0" smtClean="0"/>
              <a:t>Ο μέσος σταθμικός όρος ισούται με:</a:t>
            </a:r>
          </a:p>
          <a:p>
            <a:pPr algn="just" eaLnBrk="1" hangingPunct="1">
              <a:buFontTx/>
              <a:buNone/>
            </a:pPr>
            <a:r>
              <a:rPr lang="el-GR" dirty="0" smtClean="0"/>
              <a:t>30.000/1.000 = 30 € </a:t>
            </a:r>
          </a:p>
          <a:p>
            <a:pPr algn="just" eaLnBrk="1" hangingPunct="1"/>
            <a:r>
              <a:rPr lang="el-GR" dirty="0" smtClean="0"/>
              <a:t>Ας υποθέσουμε ότι έχουν πωληθεί 700 μονάδες  το κόστος των μενόντων αποθεμάτων θα είναι: (1.000 – 700) Χ 30 = 300 Χ 30 = 9.000 €</a:t>
            </a:r>
          </a:p>
          <a:p>
            <a:pPr algn="just" eaLnBrk="1" hangingPunct="1"/>
            <a:r>
              <a:rPr lang="el-GR" dirty="0" smtClean="0"/>
              <a:t>Ενώ το κόστος των πωληθέντων θα είναι: </a:t>
            </a:r>
          </a:p>
          <a:p>
            <a:pPr algn="just" eaLnBrk="1" hangingPunct="1">
              <a:buFontTx/>
              <a:buNone/>
            </a:pPr>
            <a:r>
              <a:rPr lang="el-GR" dirty="0" smtClean="0"/>
              <a:t>   700 Χ 30 = 21.000 €. </a:t>
            </a:r>
          </a:p>
          <a:p>
            <a:pPr algn="just" eaLnBrk="1" hangingPunct="1"/>
            <a:r>
              <a:rPr lang="el-GR" dirty="0" smtClean="0"/>
              <a:t>Το συνολικό κόστος μενόντων και πωληθέντων είναι: (700 + 300) Χ 30 = 1.000 Χ 30 = 30.000 € </a:t>
            </a:r>
          </a:p>
        </p:txBody>
      </p:sp>
    </p:spTree>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9388" y="274638"/>
            <a:ext cx="8785225" cy="1143000"/>
          </a:xfrm>
        </p:spPr>
        <p:txBody>
          <a:bodyPr/>
          <a:lstStyle/>
          <a:p>
            <a:pPr algn="ctr" eaLnBrk="1" hangingPunct="1"/>
            <a:r>
              <a:rPr lang="el-GR" sz="3200" b="1" dirty="0" smtClean="0">
                <a:solidFill>
                  <a:srgbClr val="FFFF00"/>
                </a:solidFill>
              </a:rPr>
              <a:t>Η ΜΕΘΟΔΟΣ ΤΟΥ ΚΥΚΛΟΦΟΡΙΑΚΟΥ ΜΕΣΟΥ ΟΡΟΥ ή ΤΩΝ ΔΙΑΔΟΧΙΚΩΝ ΥΠΟΛΟΙΠΩΝ</a:t>
            </a:r>
          </a:p>
        </p:txBody>
      </p:sp>
      <p:sp>
        <p:nvSpPr>
          <p:cNvPr id="16387" name="Rectangle 3"/>
          <p:cNvSpPr>
            <a:spLocks noGrp="1" noChangeArrowheads="1"/>
          </p:cNvSpPr>
          <p:nvPr>
            <p:ph type="body" idx="1"/>
          </p:nvPr>
        </p:nvSpPr>
        <p:spPr>
          <a:xfrm>
            <a:off x="0" y="1600200"/>
            <a:ext cx="9144000" cy="5257800"/>
          </a:xfrm>
        </p:spPr>
        <p:txBody>
          <a:bodyPr>
            <a:normAutofit/>
          </a:bodyPr>
          <a:lstStyle/>
          <a:p>
            <a:pPr algn="just" eaLnBrk="1" hangingPunct="1"/>
            <a:r>
              <a:rPr lang="el-GR" sz="3200" dirty="0" smtClean="0"/>
              <a:t>Σύμφωνα με τη μέθοδο αυτή υπολογίζουμε τη μέση τιμή μετά από κάθε νέα αγορά εμπορευμάτων. Προϋποθέτει ακριβή τήρηση αναλυτικών καθολικών καρτελών. Η μέθοδος αυτή αν και πιο πολύπλοκη από την προηγούμενη υιοθετείται γιατί διασφαλίζει συνεχή ανανέωση της μέσης τιμής που συγκλίνει στην τρέχουσα τιμή.</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251520" y="188640"/>
            <a:ext cx="8640960" cy="6480719"/>
          </a:xfrm>
          <a:prstGeom prst="rect">
            <a:avLst/>
          </a:prstGeom>
          <a:noFill/>
          <a:ln w="9525">
            <a:noFill/>
            <a:miter lim="800000"/>
            <a:headEnd/>
            <a:tailEnd/>
          </a:ln>
        </p:spPr>
      </p:pic>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274638"/>
            <a:ext cx="9144000" cy="1143000"/>
          </a:xfrm>
        </p:spPr>
        <p:txBody>
          <a:bodyPr anchor="ctr">
            <a:normAutofit fontScale="90000"/>
          </a:bodyPr>
          <a:lstStyle/>
          <a:p>
            <a:pPr algn="ctr"/>
            <a:r>
              <a:rPr lang="el-GR" sz="3200" b="1" dirty="0" smtClean="0">
                <a:solidFill>
                  <a:srgbClr val="FFFF00"/>
                </a:solidFill>
                <a:latin typeface="+mn-lt"/>
              </a:rPr>
              <a:t>ΥΠΟΛΟΓΙΣΜΟΣ ΤΗΣ ΜΕΘΟΔΟΥ ΤΟΥ ΚΥΚΛΟΦΟΡΙΑΚΟΥ ΜΕΣΟΥ ΟΡΟΥ Η ΤΩΝ ΔΙΑΔΟΧΙΚΩΝ ΥΠΟΛΟΙΠΩΝ</a:t>
            </a:r>
            <a:endParaRPr lang="el-GR" sz="3200" b="1" dirty="0">
              <a:solidFill>
                <a:srgbClr val="FFFF00"/>
              </a:solidFill>
              <a:latin typeface="+mn-lt"/>
            </a:endParaRPr>
          </a:p>
        </p:txBody>
      </p:sp>
      <p:sp>
        <p:nvSpPr>
          <p:cNvPr id="12291" name="Rectangle 3"/>
          <p:cNvSpPr>
            <a:spLocks noGrp="1" noChangeArrowheads="1"/>
          </p:cNvSpPr>
          <p:nvPr>
            <p:ph type="body" idx="1"/>
          </p:nvPr>
        </p:nvSpPr>
        <p:spPr>
          <a:xfrm>
            <a:off x="0" y="1700808"/>
            <a:ext cx="9144000" cy="5157192"/>
          </a:xfrm>
        </p:spPr>
        <p:txBody>
          <a:bodyPr>
            <a:normAutofit/>
          </a:bodyPr>
          <a:lstStyle/>
          <a:p>
            <a:pPr algn="just"/>
            <a:r>
              <a:rPr lang="el-GR" sz="3200" dirty="0"/>
              <a:t>Κατά την μέθοδο αυτή μετά από κάθε εισαγωγή καθορίζεται η μέση τιμή του υπολοίπου με τον εξής τύπο</a:t>
            </a:r>
            <a:r>
              <a:rPr lang="en-US" sz="3200" dirty="0" smtClean="0"/>
              <a:t>:</a:t>
            </a:r>
            <a:endParaRPr lang="el-GR" sz="3200" dirty="0" smtClean="0"/>
          </a:p>
          <a:p>
            <a:pPr algn="just"/>
            <a:r>
              <a:rPr lang="el-GR" sz="3200" dirty="0" smtClean="0"/>
              <a:t>ΔΥ = </a:t>
            </a:r>
            <a:r>
              <a:rPr lang="el-GR" sz="3200" dirty="0" smtClean="0">
                <a:solidFill>
                  <a:srgbClr val="C00000"/>
                </a:solidFill>
              </a:rPr>
              <a:t>(Αξία </a:t>
            </a:r>
            <a:r>
              <a:rPr lang="el-GR" sz="3200" dirty="0">
                <a:solidFill>
                  <a:srgbClr val="C00000"/>
                </a:solidFill>
              </a:rPr>
              <a:t>προηγούμενου </a:t>
            </a:r>
            <a:r>
              <a:rPr lang="el-GR" sz="3200" dirty="0" smtClean="0">
                <a:solidFill>
                  <a:srgbClr val="C00000"/>
                </a:solidFill>
              </a:rPr>
              <a:t>υπολοίπου </a:t>
            </a:r>
            <a:r>
              <a:rPr lang="el-GR" sz="3200" b="1" dirty="0" smtClean="0">
                <a:solidFill>
                  <a:srgbClr val="C00000"/>
                </a:solidFill>
              </a:rPr>
              <a:t>+</a:t>
            </a:r>
            <a:r>
              <a:rPr lang="el-GR" sz="3200" dirty="0" smtClean="0">
                <a:solidFill>
                  <a:srgbClr val="C00000"/>
                </a:solidFill>
              </a:rPr>
              <a:t> Αξία </a:t>
            </a:r>
            <a:r>
              <a:rPr lang="el-GR" sz="3200" dirty="0">
                <a:solidFill>
                  <a:srgbClr val="C00000"/>
                </a:solidFill>
              </a:rPr>
              <a:t>νέας αγοράς στην τιμή κτήσεως</a:t>
            </a:r>
            <a:r>
              <a:rPr lang="el-GR" sz="3200" dirty="0" smtClean="0">
                <a:solidFill>
                  <a:srgbClr val="C00000"/>
                </a:solidFill>
              </a:rPr>
              <a:t>)</a:t>
            </a:r>
            <a:r>
              <a:rPr lang="el-GR" sz="3200" dirty="0" smtClean="0">
                <a:solidFill>
                  <a:srgbClr val="FF33CC"/>
                </a:solidFill>
              </a:rPr>
              <a:t> </a:t>
            </a:r>
            <a:r>
              <a:rPr lang="el-GR" sz="3200" b="1" dirty="0" smtClean="0"/>
              <a:t>/ </a:t>
            </a:r>
            <a:r>
              <a:rPr lang="el-GR" sz="3200" dirty="0" smtClean="0">
                <a:solidFill>
                  <a:srgbClr val="006600"/>
                </a:solidFill>
              </a:rPr>
              <a:t>(Ποσότητα </a:t>
            </a:r>
            <a:r>
              <a:rPr lang="el-GR" sz="3200" dirty="0">
                <a:solidFill>
                  <a:srgbClr val="006600"/>
                </a:solidFill>
              </a:rPr>
              <a:t>προηγούμενου </a:t>
            </a:r>
            <a:r>
              <a:rPr lang="el-GR" sz="3200" dirty="0" smtClean="0">
                <a:solidFill>
                  <a:srgbClr val="006600"/>
                </a:solidFill>
              </a:rPr>
              <a:t>υπολοίπου </a:t>
            </a:r>
            <a:r>
              <a:rPr lang="el-GR" sz="3200" b="1" dirty="0" smtClean="0">
                <a:solidFill>
                  <a:srgbClr val="006600"/>
                </a:solidFill>
              </a:rPr>
              <a:t>+</a:t>
            </a:r>
            <a:r>
              <a:rPr lang="el-GR" sz="3200" dirty="0" smtClean="0">
                <a:solidFill>
                  <a:srgbClr val="006600"/>
                </a:solidFill>
              </a:rPr>
              <a:t> Ποσότητα </a:t>
            </a:r>
            <a:r>
              <a:rPr lang="el-GR" sz="3200" dirty="0">
                <a:solidFill>
                  <a:srgbClr val="006600"/>
                </a:solidFill>
              </a:rPr>
              <a:t>νέας αγοράς</a:t>
            </a:r>
            <a:r>
              <a:rPr lang="el-GR" sz="3200" dirty="0" smtClean="0">
                <a:solidFill>
                  <a:srgbClr val="006600"/>
                </a:solidFill>
              </a:rPr>
              <a:t>). </a:t>
            </a:r>
            <a:endParaRPr lang="el-GR" sz="3200" dirty="0">
              <a:solidFill>
                <a:srgbClr val="006600"/>
              </a:solidFill>
            </a:endParaRPr>
          </a:p>
        </p:txBody>
      </p:sp>
    </p:spTree>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algn="ctr" eaLnBrk="1" hangingPunct="1"/>
            <a:r>
              <a:rPr lang="el-GR" sz="3200" b="1" dirty="0" smtClean="0">
                <a:solidFill>
                  <a:srgbClr val="FFFF00"/>
                </a:solidFill>
              </a:rPr>
              <a:t>Η ΜΕΘΟΔΟΣ ΤΟΥ ΚΥΚΛΟΦΟΡΙΑΚΟΥ ΜΕΣΟΥ ΟΡΟΥ ή ΤΩΝ ΔΙΑΔΟΧΙΚΩΝ ΥΠΟΛΟΙΠΩΝ</a:t>
            </a:r>
          </a:p>
        </p:txBody>
      </p:sp>
      <p:sp>
        <p:nvSpPr>
          <p:cNvPr id="17411" name="Rectangle 3"/>
          <p:cNvSpPr>
            <a:spLocks noGrp="1" noChangeArrowheads="1"/>
          </p:cNvSpPr>
          <p:nvPr>
            <p:ph type="body" idx="1"/>
          </p:nvPr>
        </p:nvSpPr>
        <p:spPr>
          <a:xfrm>
            <a:off x="0" y="1600200"/>
            <a:ext cx="9144000" cy="5257800"/>
          </a:xfrm>
        </p:spPr>
        <p:txBody>
          <a:bodyPr/>
          <a:lstStyle/>
          <a:p>
            <a:pPr eaLnBrk="1" hangingPunct="1">
              <a:lnSpc>
                <a:spcPct val="80000"/>
              </a:lnSpc>
              <a:buFontTx/>
              <a:buNone/>
            </a:pPr>
            <a:r>
              <a:rPr lang="el-GR" sz="2800" u="sng" dirty="0" smtClean="0"/>
              <a:t>ΠΑΡΑΔΕΙΓΜΑ:</a:t>
            </a:r>
          </a:p>
          <a:p>
            <a:pPr eaLnBrk="1" hangingPunct="1">
              <a:lnSpc>
                <a:spcPct val="80000"/>
              </a:lnSpc>
              <a:buFontTx/>
              <a:buNone/>
            </a:pPr>
            <a:r>
              <a:rPr lang="el-GR" sz="2800" b="1" dirty="0" smtClean="0"/>
              <a:t>1</a:t>
            </a:r>
            <a:r>
              <a:rPr lang="el-GR" sz="2800" b="1" baseline="30000" dirty="0" smtClean="0"/>
              <a:t>η</a:t>
            </a:r>
            <a:r>
              <a:rPr lang="el-GR" sz="2800" b="1" dirty="0" smtClean="0"/>
              <a:t>  αγορά</a:t>
            </a:r>
            <a:r>
              <a:rPr lang="el-GR" sz="2800" dirty="0" smtClean="0"/>
              <a:t> 	          1000 τεμάχια Χ 10 € = 10.000 €</a:t>
            </a:r>
          </a:p>
          <a:p>
            <a:pPr eaLnBrk="1" hangingPunct="1">
              <a:lnSpc>
                <a:spcPct val="80000"/>
              </a:lnSpc>
              <a:buFontTx/>
              <a:buNone/>
            </a:pPr>
            <a:r>
              <a:rPr lang="el-GR" sz="2800" dirty="0" smtClean="0"/>
              <a:t>Πώληση		 </a:t>
            </a:r>
            <a:r>
              <a:rPr lang="el-GR" sz="2800" b="1" u="sng" dirty="0" smtClean="0"/>
              <a:t>-</a:t>
            </a:r>
            <a:r>
              <a:rPr lang="el-GR" sz="2800" u="sng" dirty="0" smtClean="0"/>
              <a:t>200</a:t>
            </a:r>
            <a:r>
              <a:rPr lang="el-GR" sz="2800" dirty="0" smtClean="0"/>
              <a:t> τεμάχια </a:t>
            </a:r>
          </a:p>
          <a:p>
            <a:pPr eaLnBrk="1" hangingPunct="1">
              <a:lnSpc>
                <a:spcPct val="80000"/>
              </a:lnSpc>
              <a:buFontTx/>
              <a:buNone/>
            </a:pPr>
            <a:r>
              <a:rPr lang="el-GR" sz="2800" dirty="0" smtClean="0"/>
              <a:t>Υπόλοιπο              800 τεμάχια Χ 10 € =  8.000 €</a:t>
            </a:r>
          </a:p>
          <a:p>
            <a:pPr eaLnBrk="1" hangingPunct="1">
              <a:lnSpc>
                <a:spcPct val="80000"/>
              </a:lnSpc>
              <a:buFontTx/>
              <a:buNone/>
            </a:pPr>
            <a:r>
              <a:rPr lang="el-GR" sz="2800" b="1" dirty="0" smtClean="0"/>
              <a:t>2</a:t>
            </a:r>
            <a:r>
              <a:rPr lang="el-GR" sz="2800" b="1" baseline="30000" dirty="0" smtClean="0"/>
              <a:t>η</a:t>
            </a:r>
            <a:r>
              <a:rPr lang="el-GR" sz="2800" b="1" dirty="0" smtClean="0"/>
              <a:t> αγορά</a:t>
            </a:r>
            <a:r>
              <a:rPr lang="el-GR" sz="2800" dirty="0" smtClean="0"/>
              <a:t> 	         </a:t>
            </a:r>
            <a:r>
              <a:rPr lang="en-US" sz="2800" b="1" dirty="0" smtClean="0"/>
              <a:t>+</a:t>
            </a:r>
            <a:r>
              <a:rPr lang="el-GR" sz="2800" u="sng" dirty="0" smtClean="0"/>
              <a:t>400</a:t>
            </a:r>
            <a:r>
              <a:rPr lang="el-GR" sz="2800" dirty="0" smtClean="0"/>
              <a:t> τεμάχια Χ 13 € =   5.200 €</a:t>
            </a:r>
          </a:p>
          <a:p>
            <a:pPr eaLnBrk="1" hangingPunct="1">
              <a:lnSpc>
                <a:spcPct val="80000"/>
              </a:lnSpc>
              <a:buFontTx/>
              <a:buNone/>
            </a:pPr>
            <a:r>
              <a:rPr lang="el-GR" sz="2800" dirty="0" smtClean="0"/>
              <a:t>Υπόλοιπο           1.200 τεμάχια Χ </a:t>
            </a:r>
            <a:r>
              <a:rPr lang="el-GR" sz="2800" b="1" dirty="0" smtClean="0"/>
              <a:t>11</a:t>
            </a:r>
            <a:r>
              <a:rPr lang="el-GR" sz="2800" dirty="0" smtClean="0"/>
              <a:t> € = 13.200 €</a:t>
            </a:r>
          </a:p>
          <a:p>
            <a:pPr eaLnBrk="1" hangingPunct="1">
              <a:lnSpc>
                <a:spcPct val="80000"/>
              </a:lnSpc>
              <a:buFontTx/>
              <a:buNone/>
            </a:pPr>
            <a:r>
              <a:rPr lang="el-GR" sz="2800" b="1" dirty="0" smtClean="0"/>
              <a:t>Μέση Σταθμική Τιμή</a:t>
            </a:r>
            <a:r>
              <a:rPr lang="el-GR" sz="2800" dirty="0" smtClean="0"/>
              <a:t> = 13.200/1.200 = 11 €</a:t>
            </a:r>
          </a:p>
          <a:p>
            <a:pPr eaLnBrk="1" hangingPunct="1">
              <a:lnSpc>
                <a:spcPct val="80000"/>
              </a:lnSpc>
              <a:buFontTx/>
              <a:buNone/>
            </a:pPr>
            <a:r>
              <a:rPr lang="el-GR" sz="2800" dirty="0" smtClean="0"/>
              <a:t>Πώληση 		  </a:t>
            </a:r>
            <a:r>
              <a:rPr lang="en-US" sz="2800" b="1" u="sng" dirty="0" smtClean="0"/>
              <a:t>-</a:t>
            </a:r>
            <a:r>
              <a:rPr lang="el-GR" sz="2800" u="sng" dirty="0" smtClean="0"/>
              <a:t>200 </a:t>
            </a:r>
            <a:r>
              <a:rPr lang="el-GR" sz="2800" dirty="0" smtClean="0"/>
              <a:t>τεμάχια </a:t>
            </a:r>
          </a:p>
          <a:p>
            <a:pPr eaLnBrk="1" hangingPunct="1">
              <a:lnSpc>
                <a:spcPct val="80000"/>
              </a:lnSpc>
              <a:buFontTx/>
              <a:buNone/>
            </a:pPr>
            <a:r>
              <a:rPr lang="el-GR" sz="2800" dirty="0" smtClean="0"/>
              <a:t>Υπόλοιπο		1.000 τεμάχια Χ 11 = 11.000 €</a:t>
            </a:r>
          </a:p>
          <a:p>
            <a:pPr eaLnBrk="1" hangingPunct="1">
              <a:lnSpc>
                <a:spcPct val="80000"/>
              </a:lnSpc>
              <a:buFontTx/>
              <a:buNone/>
            </a:pPr>
            <a:r>
              <a:rPr lang="el-GR" sz="2800" b="1" dirty="0" smtClean="0"/>
              <a:t>3</a:t>
            </a:r>
            <a:r>
              <a:rPr lang="el-GR" sz="2800" b="1" baseline="30000" dirty="0" smtClean="0"/>
              <a:t>η</a:t>
            </a:r>
            <a:r>
              <a:rPr lang="el-GR" sz="2800" b="1" dirty="0" smtClean="0"/>
              <a:t> αγορά</a:t>
            </a:r>
            <a:r>
              <a:rPr lang="el-GR" sz="2800" dirty="0" smtClean="0"/>
              <a:t> 		 </a:t>
            </a:r>
            <a:r>
              <a:rPr lang="en-US" sz="2800" b="1" dirty="0" smtClean="0"/>
              <a:t>+</a:t>
            </a:r>
            <a:r>
              <a:rPr lang="el-GR" sz="2800" u="sng" dirty="0" smtClean="0"/>
              <a:t>500 </a:t>
            </a:r>
            <a:r>
              <a:rPr lang="el-GR" sz="2800" dirty="0" smtClean="0"/>
              <a:t>τεμάχια Χ 14 =   7.000 €</a:t>
            </a:r>
          </a:p>
          <a:p>
            <a:pPr eaLnBrk="1" hangingPunct="1">
              <a:lnSpc>
                <a:spcPct val="80000"/>
              </a:lnSpc>
              <a:buFontTx/>
              <a:buNone/>
            </a:pPr>
            <a:r>
              <a:rPr lang="el-GR" sz="2800" dirty="0" smtClean="0"/>
              <a:t>Υπόλοιπο 		1.500 τεμάχια Χ </a:t>
            </a:r>
            <a:r>
              <a:rPr lang="el-GR" sz="2800" b="1" dirty="0" smtClean="0"/>
              <a:t>12</a:t>
            </a:r>
            <a:r>
              <a:rPr lang="el-GR" sz="2800" dirty="0" smtClean="0"/>
              <a:t> = 18.000 €</a:t>
            </a:r>
          </a:p>
          <a:p>
            <a:pPr eaLnBrk="1" hangingPunct="1">
              <a:lnSpc>
                <a:spcPct val="80000"/>
              </a:lnSpc>
              <a:buFontTx/>
              <a:buNone/>
            </a:pPr>
            <a:r>
              <a:rPr lang="el-GR" sz="2800" dirty="0" smtClean="0"/>
              <a:t> </a:t>
            </a:r>
            <a:r>
              <a:rPr lang="el-GR" sz="2800" b="1" dirty="0" smtClean="0"/>
              <a:t>Μέση Σταθμική Τιμή</a:t>
            </a:r>
            <a:r>
              <a:rPr lang="el-GR" sz="2800" dirty="0" smtClean="0"/>
              <a:t> = 18.000 / 1.500 = </a:t>
            </a:r>
            <a:r>
              <a:rPr lang="el-GR" sz="2800" b="1" dirty="0" smtClean="0"/>
              <a:t>12</a:t>
            </a:r>
            <a:r>
              <a:rPr lang="el-GR" sz="2800" dirty="0" smtClean="0"/>
              <a:t> €</a:t>
            </a:r>
          </a:p>
          <a:p>
            <a:pPr eaLnBrk="1" hangingPunct="1">
              <a:lnSpc>
                <a:spcPct val="80000"/>
              </a:lnSpc>
              <a:buFontTx/>
              <a:buNone/>
            </a:pPr>
            <a:endParaRPr lang="el-GR" sz="2800" dirty="0" smtClean="0"/>
          </a:p>
          <a:p>
            <a:pPr eaLnBrk="1" hangingPunct="1">
              <a:lnSpc>
                <a:spcPct val="80000"/>
              </a:lnSpc>
              <a:buFontTx/>
              <a:buNone/>
            </a:pPr>
            <a:endParaRPr lang="el-GR" sz="2800" dirty="0" smtClean="0"/>
          </a:p>
        </p:txBody>
      </p:sp>
    </p:spTree>
  </p:cSld>
  <p:clrMapOvr>
    <a:masterClrMapping/>
  </p:clrMapOvr>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50825" y="274638"/>
            <a:ext cx="8893175" cy="706437"/>
          </a:xfrm>
        </p:spPr>
        <p:txBody>
          <a:bodyPr anchor="ctr">
            <a:normAutofit fontScale="90000"/>
          </a:bodyPr>
          <a:lstStyle/>
          <a:p>
            <a:pPr algn="ctr" eaLnBrk="1" hangingPunct="1"/>
            <a:r>
              <a:rPr lang="el-GR" sz="3600" b="1" dirty="0" smtClean="0">
                <a:solidFill>
                  <a:schemeClr val="accent2"/>
                </a:solidFill>
              </a:rPr>
              <a:t>ΜΕΘΟΔΟΣ ΣΕΙΡΑΣ ΕΞΑΝΤΛΗΣΕΩΣ ΤΩΝ ΑΠΟΘΕΜΑΤΩΝ </a:t>
            </a:r>
            <a:r>
              <a:rPr lang="en-US" sz="3600" b="1" dirty="0" smtClean="0">
                <a:solidFill>
                  <a:schemeClr val="accent2"/>
                </a:solidFill>
              </a:rPr>
              <a:t>F.I.F.O.</a:t>
            </a:r>
            <a:endParaRPr lang="el-GR" sz="3600" b="1" dirty="0" smtClean="0">
              <a:solidFill>
                <a:schemeClr val="accent2"/>
              </a:solidFill>
            </a:endParaRPr>
          </a:p>
        </p:txBody>
      </p:sp>
      <p:sp>
        <p:nvSpPr>
          <p:cNvPr id="18435" name="Rectangle 3"/>
          <p:cNvSpPr>
            <a:spLocks noGrp="1" noChangeArrowheads="1"/>
          </p:cNvSpPr>
          <p:nvPr>
            <p:ph type="body" idx="1"/>
          </p:nvPr>
        </p:nvSpPr>
        <p:spPr>
          <a:xfrm>
            <a:off x="0" y="1340768"/>
            <a:ext cx="9144000" cy="5517232"/>
          </a:xfrm>
        </p:spPr>
        <p:txBody>
          <a:bodyPr>
            <a:normAutofit/>
          </a:bodyPr>
          <a:lstStyle/>
          <a:p>
            <a:pPr algn="just" eaLnBrk="1" hangingPunct="1">
              <a:lnSpc>
                <a:spcPct val="90000"/>
              </a:lnSpc>
            </a:pPr>
            <a:r>
              <a:rPr lang="el-GR" sz="2800" b="1" u="sng" dirty="0" smtClean="0">
                <a:solidFill>
                  <a:srgbClr val="006600"/>
                </a:solidFill>
              </a:rPr>
              <a:t>Στηρίζεται</a:t>
            </a:r>
            <a:r>
              <a:rPr lang="el-GR" sz="2800" b="1" dirty="0" smtClean="0">
                <a:solidFill>
                  <a:srgbClr val="006600"/>
                </a:solidFill>
              </a:rPr>
              <a:t> </a:t>
            </a:r>
            <a:r>
              <a:rPr lang="el-GR" sz="2800" dirty="0" smtClean="0"/>
              <a:t>στην παραδοχή ότι αυτό που μπήκε (αγοράστηκε) πρώτο στην αποθήκη, βγήκε (πουλήθηκε) πρώτο από την αποθήκη.</a:t>
            </a:r>
          </a:p>
          <a:p>
            <a:pPr algn="just" eaLnBrk="1" hangingPunct="1">
              <a:lnSpc>
                <a:spcPct val="90000"/>
              </a:lnSpc>
            </a:pPr>
            <a:r>
              <a:rPr lang="el-GR" sz="2800" b="1" u="sng" dirty="0" smtClean="0">
                <a:solidFill>
                  <a:srgbClr val="663300"/>
                </a:solidFill>
              </a:rPr>
              <a:t>Βασίζεται</a:t>
            </a:r>
            <a:r>
              <a:rPr lang="el-GR" sz="2800" dirty="0" smtClean="0"/>
              <a:t> στη φυσική ροή των τιμών του κόστους και τείνει να εμφανίζει τα αποθέματα στις τρέχουσες τιμές. </a:t>
            </a:r>
          </a:p>
          <a:p>
            <a:pPr algn="just" eaLnBrk="1" hangingPunct="1">
              <a:lnSpc>
                <a:spcPct val="90000"/>
              </a:lnSpc>
            </a:pPr>
            <a:r>
              <a:rPr lang="el-GR" sz="2800" dirty="0" smtClean="0"/>
              <a:t>Στις περιπτώσεις πληθωρισμού το κόστος παραγωγής αναπροσαρμόζεται με τις ισχύουσες τιμές. </a:t>
            </a:r>
          </a:p>
          <a:p>
            <a:pPr algn="just" eaLnBrk="1" hangingPunct="1">
              <a:lnSpc>
                <a:spcPct val="90000"/>
              </a:lnSpc>
            </a:pPr>
            <a:r>
              <a:rPr lang="el-GR" sz="2800" dirty="0" smtClean="0"/>
              <a:t>Η μέθοδος αυτή μπορεί να εφαρμοσθεί τόσο στην </a:t>
            </a:r>
            <a:r>
              <a:rPr lang="el-GR" sz="2800" b="1" dirty="0" smtClean="0">
                <a:solidFill>
                  <a:srgbClr val="FF9900"/>
                </a:solidFill>
              </a:rPr>
              <a:t>περιοδική</a:t>
            </a:r>
            <a:r>
              <a:rPr lang="el-GR" sz="2800" dirty="0" smtClean="0"/>
              <a:t> όσο και στην </a:t>
            </a:r>
            <a:r>
              <a:rPr lang="el-GR" sz="2800" b="1" dirty="0" smtClean="0">
                <a:solidFill>
                  <a:srgbClr val="FFFF00"/>
                </a:solidFill>
              </a:rPr>
              <a:t>διαρκή</a:t>
            </a:r>
            <a:r>
              <a:rPr lang="el-GR" sz="2800" dirty="0" smtClean="0"/>
              <a:t> απογραφή γιατί είναι αντικειμενική.</a:t>
            </a:r>
          </a:p>
        </p:txBody>
      </p:sp>
    </p:spTree>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pPr algn="ctr" eaLnBrk="1" hangingPunct="1"/>
            <a:r>
              <a:rPr lang="el-GR" sz="3600" b="1" dirty="0" smtClean="0">
                <a:solidFill>
                  <a:schemeClr val="accent2"/>
                </a:solidFill>
              </a:rPr>
              <a:t>ΜΕΘΟΔΟΣ ΣΕΙΡΑΣ ΕΞΑΝΤΛΗΣΕΩΣ ΤΩΝ ΑΠΟΘΕΜΑΤΩΝ </a:t>
            </a:r>
            <a:r>
              <a:rPr lang="en-US" sz="3600" b="1" dirty="0" smtClean="0">
                <a:solidFill>
                  <a:schemeClr val="accent2"/>
                </a:solidFill>
              </a:rPr>
              <a:t>F.I.F.O.</a:t>
            </a:r>
            <a:endParaRPr lang="el-GR" sz="3600" b="1" dirty="0" smtClean="0">
              <a:solidFill>
                <a:schemeClr val="accent2"/>
              </a:solidFill>
            </a:endParaRPr>
          </a:p>
        </p:txBody>
      </p:sp>
      <p:graphicFrame>
        <p:nvGraphicFramePr>
          <p:cNvPr id="18547" name="Group 115"/>
          <p:cNvGraphicFramePr>
            <a:graphicFrameLocks noGrp="1"/>
          </p:cNvGraphicFramePr>
          <p:nvPr>
            <p:ph idx="1"/>
          </p:nvPr>
        </p:nvGraphicFramePr>
        <p:xfrm>
          <a:off x="0" y="1600200"/>
          <a:ext cx="9144000" cy="5265420"/>
        </p:xfrm>
        <a:graphic>
          <a:graphicData uri="http://schemas.openxmlformats.org/drawingml/2006/table">
            <a:tbl>
              <a:tblPr/>
              <a:tblGrid>
                <a:gridCol w="3995738"/>
                <a:gridCol w="1871662"/>
                <a:gridCol w="1512888"/>
                <a:gridCol w="1763712"/>
              </a:tblGrid>
              <a:tr h="876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Υφιστάμενα Αποθέματα και Νέες Αγορές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Μονάδες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Τιμή Κτήσης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Συνολικό Κόστος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6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Αρχικό Απόθεμα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2.000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6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1</a:t>
                      </a:r>
                      <a:r>
                        <a:rPr kumimoji="0" lang="el-GR" sz="2600" b="1" i="0" u="none" strike="noStrike" cap="none" normalizeH="0" baseline="30000" dirty="0" smtClean="0">
                          <a:ln>
                            <a:noFill/>
                          </a:ln>
                          <a:solidFill>
                            <a:schemeClr val="tx1"/>
                          </a:solidFill>
                          <a:effectLst/>
                          <a:latin typeface="Arial" charset="0"/>
                        </a:rPr>
                        <a:t>η</a:t>
                      </a:r>
                      <a:r>
                        <a:rPr kumimoji="0" lang="el-GR" sz="2600" b="1" i="0" u="none" strike="noStrike" cap="none" normalizeH="0" baseline="0" dirty="0" smtClean="0">
                          <a:ln>
                            <a:noFill/>
                          </a:ln>
                          <a:solidFill>
                            <a:schemeClr val="tx1"/>
                          </a:solidFill>
                          <a:effectLst/>
                          <a:latin typeface="Arial" charset="0"/>
                        </a:rPr>
                        <a:t> Αγορά</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5.000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6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2</a:t>
                      </a:r>
                      <a:r>
                        <a:rPr kumimoji="0" lang="el-GR" sz="2600" b="1" i="0" u="none" strike="noStrike" cap="none" normalizeH="0" baseline="30000" dirty="0" smtClean="0">
                          <a:ln>
                            <a:noFill/>
                          </a:ln>
                          <a:solidFill>
                            <a:schemeClr val="tx1"/>
                          </a:solidFill>
                          <a:effectLst/>
                          <a:latin typeface="Arial" charset="0"/>
                        </a:rPr>
                        <a:t>η</a:t>
                      </a:r>
                      <a:r>
                        <a:rPr kumimoji="0" lang="el-GR" sz="2600" b="1" i="0" u="none" strike="noStrike" cap="none" normalizeH="0" baseline="0" dirty="0" smtClean="0">
                          <a:ln>
                            <a:noFill/>
                          </a:ln>
                          <a:solidFill>
                            <a:schemeClr val="tx1"/>
                          </a:solidFill>
                          <a:effectLst/>
                          <a:latin typeface="Arial" charset="0"/>
                        </a:rPr>
                        <a:t> Αγορά</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9.000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6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3</a:t>
                      </a:r>
                      <a:r>
                        <a:rPr kumimoji="0" lang="el-GR" sz="2600" b="1" i="0" u="none" strike="noStrike" cap="none" normalizeH="0" baseline="30000" dirty="0" smtClean="0">
                          <a:ln>
                            <a:noFill/>
                          </a:ln>
                          <a:solidFill>
                            <a:schemeClr val="tx1"/>
                          </a:solidFill>
                          <a:effectLst/>
                          <a:latin typeface="Arial" charset="0"/>
                        </a:rPr>
                        <a:t>η</a:t>
                      </a:r>
                      <a:r>
                        <a:rPr kumimoji="0" lang="el-GR" sz="2600" b="1" i="0" u="none" strike="noStrike" cap="none" normalizeH="0" baseline="0" dirty="0" smtClean="0">
                          <a:ln>
                            <a:noFill/>
                          </a:ln>
                          <a:solidFill>
                            <a:schemeClr val="tx1"/>
                          </a:solidFill>
                          <a:effectLst/>
                          <a:latin typeface="Arial" charset="0"/>
                        </a:rPr>
                        <a:t> Αγορά</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14.000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6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Σύνολο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30.000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561975"/>
          </a:xfrm>
        </p:spPr>
        <p:txBody>
          <a:bodyPr anchor="ctr">
            <a:normAutofit fontScale="90000"/>
          </a:bodyPr>
          <a:lstStyle/>
          <a:p>
            <a:pPr algn="ctr" eaLnBrk="1" hangingPunct="1"/>
            <a:r>
              <a:rPr lang="el-GR" sz="3600" b="1" dirty="0" smtClean="0">
                <a:solidFill>
                  <a:schemeClr val="accent2"/>
                </a:solidFill>
              </a:rPr>
              <a:t>ΜΕΘΟΔΟΣ ΣΕΙΡΑΣ ΕΞΑΝΤΛΗΣΕΩΣ ΤΩΝ ΑΠΟΘΕΜΑΤΩΝ  </a:t>
            </a:r>
            <a:r>
              <a:rPr lang="en-US" sz="3600" b="1" dirty="0" smtClean="0">
                <a:solidFill>
                  <a:schemeClr val="accent2"/>
                </a:solidFill>
              </a:rPr>
              <a:t>F.I.F.O</a:t>
            </a:r>
            <a:endParaRPr lang="el-GR" sz="3600" b="1" dirty="0" smtClean="0">
              <a:solidFill>
                <a:schemeClr val="accent2"/>
              </a:solidFill>
            </a:endParaRPr>
          </a:p>
        </p:txBody>
      </p:sp>
      <p:sp>
        <p:nvSpPr>
          <p:cNvPr id="20483" name="Rectangle 3"/>
          <p:cNvSpPr>
            <a:spLocks noGrp="1" noChangeArrowheads="1"/>
          </p:cNvSpPr>
          <p:nvPr>
            <p:ph type="body" idx="1"/>
          </p:nvPr>
        </p:nvSpPr>
        <p:spPr>
          <a:xfrm>
            <a:off x="0" y="1196975"/>
            <a:ext cx="9144000" cy="5661025"/>
          </a:xfrm>
        </p:spPr>
        <p:txBody>
          <a:bodyPr/>
          <a:lstStyle/>
          <a:p>
            <a:pPr algn="just" eaLnBrk="1" hangingPunct="1"/>
            <a:r>
              <a:rPr lang="el-GR" sz="2800" dirty="0" smtClean="0"/>
              <a:t>Έστω ότι πουλήθηκαν 700 τεμάχια. Αυτά προήλθαν από τα 100 τεμάχια του αρχικού αποθέματος, τα 200 τεμάχια της 1</a:t>
            </a:r>
            <a:r>
              <a:rPr lang="el-GR" sz="2800" baseline="30000" dirty="0" smtClean="0"/>
              <a:t>ης</a:t>
            </a:r>
            <a:r>
              <a:rPr lang="el-GR" sz="2800" dirty="0" smtClean="0"/>
              <a:t> αγοράς, τα 300 τεμάχια της 2</a:t>
            </a:r>
            <a:r>
              <a:rPr lang="el-GR" sz="2800" baseline="30000" dirty="0" smtClean="0"/>
              <a:t>ης</a:t>
            </a:r>
            <a:r>
              <a:rPr lang="el-GR" sz="2800" dirty="0" smtClean="0"/>
              <a:t> αγοράς και 100 τεμάχια της 3</a:t>
            </a:r>
            <a:r>
              <a:rPr lang="el-GR" sz="2800" baseline="30000" dirty="0" smtClean="0"/>
              <a:t>ης</a:t>
            </a:r>
            <a:r>
              <a:rPr lang="el-GR" sz="2800" dirty="0" smtClean="0"/>
              <a:t> αγοράς. Άρα τα (1.000 - 700 =) 300 τεμάχια που έμειναν προέρχονται από την 3η αγορά. Επομένως:</a:t>
            </a:r>
          </a:p>
          <a:p>
            <a:pPr algn="just" eaLnBrk="1" hangingPunct="1"/>
            <a:r>
              <a:rPr lang="el-GR" sz="2800" dirty="0" smtClean="0"/>
              <a:t>Το </a:t>
            </a:r>
            <a:r>
              <a:rPr lang="el-GR" sz="2800" b="1" dirty="0" smtClean="0"/>
              <a:t>κόστος των μενόντων</a:t>
            </a:r>
            <a:r>
              <a:rPr lang="el-GR" sz="2800" dirty="0" smtClean="0"/>
              <a:t> αποθεμάτων θα είναι: </a:t>
            </a:r>
          </a:p>
          <a:p>
            <a:pPr algn="just" eaLnBrk="1" hangingPunct="1"/>
            <a:r>
              <a:rPr lang="el-GR" sz="2800" dirty="0" smtClean="0"/>
              <a:t>300μ * 35€ = 10.500€ και </a:t>
            </a:r>
          </a:p>
          <a:p>
            <a:pPr algn="just" eaLnBrk="1" hangingPunct="1"/>
            <a:r>
              <a:rPr lang="el-GR" sz="2800" dirty="0" smtClean="0"/>
              <a:t>Το </a:t>
            </a:r>
            <a:r>
              <a:rPr lang="el-GR" sz="2800" b="1" dirty="0" smtClean="0"/>
              <a:t>κόστος πωληθέντων</a:t>
            </a:r>
            <a:r>
              <a:rPr lang="el-GR" sz="2800" dirty="0" smtClean="0"/>
              <a:t> θα είναι</a:t>
            </a:r>
            <a:r>
              <a:rPr lang="en-US" sz="2800" dirty="0" smtClean="0"/>
              <a:t> </a:t>
            </a:r>
            <a:r>
              <a:rPr lang="el-GR" sz="2800" dirty="0" smtClean="0"/>
              <a:t>ίσο με: [(100*20)+(200*25)+(300*30)+(100*35)] = 19.500. </a:t>
            </a:r>
          </a:p>
          <a:p>
            <a:pPr algn="just" eaLnBrk="1" hangingPunct="1"/>
            <a:r>
              <a:rPr lang="el-GR" sz="2800" dirty="0" smtClean="0"/>
              <a:t>Το </a:t>
            </a:r>
            <a:r>
              <a:rPr lang="el-GR" sz="2800" b="1" dirty="0" smtClean="0"/>
              <a:t>συνολικό κόστος </a:t>
            </a:r>
            <a:r>
              <a:rPr lang="el-GR" sz="2800" dirty="0" smtClean="0"/>
              <a:t>μενόντων και πωληθέντων αποθεμάτων είναι: 10.500€ + 19.500€ = 30.000 €  </a:t>
            </a:r>
          </a:p>
        </p:txBody>
      </p:sp>
    </p:spTree>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490537"/>
          </a:xfrm>
        </p:spPr>
        <p:txBody>
          <a:bodyPr>
            <a:noAutofit/>
          </a:bodyPr>
          <a:lstStyle/>
          <a:p>
            <a:pPr algn="ctr" eaLnBrk="1" hangingPunct="1"/>
            <a:r>
              <a:rPr lang="en-US" sz="4400" b="1" dirty="0" smtClean="0">
                <a:solidFill>
                  <a:srgbClr val="92D050"/>
                </a:solidFill>
              </a:rPr>
              <a:t>L.I.F.O.</a:t>
            </a:r>
            <a:endParaRPr lang="el-GR" sz="4400" b="1" dirty="0" smtClean="0">
              <a:solidFill>
                <a:srgbClr val="92D050"/>
              </a:solidFill>
            </a:endParaRPr>
          </a:p>
        </p:txBody>
      </p:sp>
      <p:sp>
        <p:nvSpPr>
          <p:cNvPr id="21507" name="Rectangle 3"/>
          <p:cNvSpPr>
            <a:spLocks noGrp="1" noChangeArrowheads="1"/>
          </p:cNvSpPr>
          <p:nvPr>
            <p:ph type="body" idx="1"/>
          </p:nvPr>
        </p:nvSpPr>
        <p:spPr>
          <a:xfrm>
            <a:off x="0" y="908050"/>
            <a:ext cx="9144000" cy="5949950"/>
          </a:xfrm>
        </p:spPr>
        <p:txBody>
          <a:bodyPr/>
          <a:lstStyle/>
          <a:p>
            <a:pPr algn="just" eaLnBrk="1" hangingPunct="1"/>
            <a:r>
              <a:rPr lang="el-GR" sz="2800" dirty="0" smtClean="0"/>
              <a:t>Η μέθοδος αυτή </a:t>
            </a:r>
            <a:r>
              <a:rPr lang="el-GR" sz="2800" b="1" u="sng" dirty="0" smtClean="0"/>
              <a:t>στηρίζεται</a:t>
            </a:r>
            <a:r>
              <a:rPr lang="el-GR" sz="2800" dirty="0" smtClean="0"/>
              <a:t> στην παραδοχή ότι </a:t>
            </a:r>
            <a:r>
              <a:rPr lang="el-GR" sz="2800" i="1" u="sng" dirty="0" smtClean="0"/>
              <a:t>αυτό που αγοράστηκε τελευταίο πουλήθηκε πρώτο.</a:t>
            </a:r>
            <a:r>
              <a:rPr lang="el-GR" sz="2800" dirty="0" smtClean="0"/>
              <a:t> Η μέθοδος αυτή </a:t>
            </a:r>
            <a:r>
              <a:rPr lang="el-GR" sz="2800" b="1" u="sng" dirty="0" smtClean="0"/>
              <a:t>εφαρμόζεται</a:t>
            </a:r>
            <a:r>
              <a:rPr lang="el-GR" sz="2800" b="1" dirty="0" smtClean="0"/>
              <a:t> κυρίως </a:t>
            </a:r>
            <a:r>
              <a:rPr lang="el-GR" sz="2800" b="1" dirty="0" smtClean="0">
                <a:solidFill>
                  <a:srgbClr val="FFFF00"/>
                </a:solidFill>
              </a:rPr>
              <a:t>στις επιχειρήσεις </a:t>
            </a:r>
            <a:r>
              <a:rPr lang="el-GR" sz="2800" dirty="0" smtClean="0"/>
              <a:t>που</a:t>
            </a:r>
            <a:r>
              <a:rPr lang="el-GR" sz="2800" b="1" dirty="0" smtClean="0"/>
              <a:t> </a:t>
            </a:r>
            <a:r>
              <a:rPr lang="el-GR" sz="2800" b="1" dirty="0" smtClean="0">
                <a:solidFill>
                  <a:srgbClr val="FF9900"/>
                </a:solidFill>
              </a:rPr>
              <a:t>κοστολογούν</a:t>
            </a:r>
            <a:r>
              <a:rPr lang="el-GR" sz="2800" b="1" dirty="0" smtClean="0"/>
              <a:t> </a:t>
            </a:r>
            <a:r>
              <a:rPr lang="el-GR" sz="2800" dirty="0" smtClean="0"/>
              <a:t>κατά την </a:t>
            </a:r>
            <a:r>
              <a:rPr lang="el-GR" sz="2800" b="1" dirty="0" smtClean="0">
                <a:solidFill>
                  <a:srgbClr val="663300"/>
                </a:solidFill>
              </a:rPr>
              <a:t>παραγωγική διαδικασία. </a:t>
            </a:r>
            <a:r>
              <a:rPr lang="el-GR" sz="2800" dirty="0" smtClean="0"/>
              <a:t>Αποτελεί την πλέον </a:t>
            </a:r>
            <a:r>
              <a:rPr lang="el-GR" sz="2800" b="1" dirty="0" smtClean="0">
                <a:solidFill>
                  <a:srgbClr val="006600"/>
                </a:solidFill>
              </a:rPr>
              <a:t>συντηρητική</a:t>
            </a:r>
            <a:r>
              <a:rPr lang="el-GR" sz="2800" dirty="0" smtClean="0"/>
              <a:t> εκδοχή της </a:t>
            </a:r>
            <a:r>
              <a:rPr lang="el-GR" sz="2800" b="1" dirty="0" smtClean="0">
                <a:solidFill>
                  <a:srgbClr val="C00000"/>
                </a:solidFill>
              </a:rPr>
              <a:t>τιμής κτήσης </a:t>
            </a:r>
            <a:r>
              <a:rPr lang="el-GR" sz="2800" dirty="0" smtClean="0"/>
              <a:t>και </a:t>
            </a:r>
            <a:r>
              <a:rPr lang="el-GR" sz="2800" b="1" dirty="0" smtClean="0">
                <a:solidFill>
                  <a:srgbClr val="FF0000"/>
                </a:solidFill>
              </a:rPr>
              <a:t>δημιουργεί ανακρίβειες </a:t>
            </a:r>
            <a:r>
              <a:rPr lang="el-GR" sz="2800" dirty="0" smtClean="0"/>
              <a:t>όσο απομακρύνεται από την τιμή της ημέρας. Τα κύρια </a:t>
            </a:r>
            <a:r>
              <a:rPr lang="el-GR" sz="2800" b="1" dirty="0" smtClean="0"/>
              <a:t>μειονεκτήματα</a:t>
            </a:r>
            <a:r>
              <a:rPr lang="el-GR" sz="2800" dirty="0" smtClean="0"/>
              <a:t> της μεθόδου αυτής είναι δύο: </a:t>
            </a:r>
            <a:r>
              <a:rPr lang="el-GR" sz="2800" b="1" dirty="0" smtClean="0"/>
              <a:t>1)</a:t>
            </a:r>
            <a:r>
              <a:rPr lang="el-GR" sz="2800" dirty="0" smtClean="0"/>
              <a:t> αφύσικη ροή αποθεμάτων, </a:t>
            </a:r>
            <a:r>
              <a:rPr lang="el-GR" sz="2800" b="1" dirty="0" smtClean="0"/>
              <a:t>2)</a:t>
            </a:r>
            <a:r>
              <a:rPr lang="el-GR" sz="2800" dirty="0" smtClean="0"/>
              <a:t> απομάκρυνση του κόστους από τις τρέχουσες συνθήκες της αγοράς όταν διατίθενται παλαιά αποθέματα.  </a:t>
            </a:r>
          </a:p>
        </p:txBody>
      </p:sp>
    </p:spTree>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633412"/>
          </a:xfrm>
        </p:spPr>
        <p:txBody>
          <a:bodyPr>
            <a:noAutofit/>
          </a:bodyPr>
          <a:lstStyle/>
          <a:p>
            <a:pPr algn="ctr" eaLnBrk="1" hangingPunct="1"/>
            <a:r>
              <a:rPr lang="en-US" sz="4400" b="1" dirty="0" smtClean="0">
                <a:solidFill>
                  <a:srgbClr val="92D050"/>
                </a:solidFill>
              </a:rPr>
              <a:t>L.I.F.O.</a:t>
            </a:r>
            <a:endParaRPr lang="el-GR" sz="4400" b="1" dirty="0" smtClean="0">
              <a:solidFill>
                <a:srgbClr val="92D050"/>
              </a:solidFill>
            </a:endParaRPr>
          </a:p>
        </p:txBody>
      </p:sp>
      <p:graphicFrame>
        <p:nvGraphicFramePr>
          <p:cNvPr id="24579" name="Group 3"/>
          <p:cNvGraphicFramePr>
            <a:graphicFrameLocks noGrp="1"/>
          </p:cNvGraphicFramePr>
          <p:nvPr>
            <p:ph idx="1"/>
          </p:nvPr>
        </p:nvGraphicFramePr>
        <p:xfrm>
          <a:off x="0" y="981075"/>
          <a:ext cx="9144000" cy="5884865"/>
        </p:xfrm>
        <a:graphic>
          <a:graphicData uri="http://schemas.openxmlformats.org/drawingml/2006/table">
            <a:tbl>
              <a:tblPr/>
              <a:tblGrid>
                <a:gridCol w="3995738"/>
                <a:gridCol w="1871662"/>
                <a:gridCol w="1512888"/>
                <a:gridCol w="1763712"/>
              </a:tblGrid>
              <a:tr h="987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Υφιστάμενα Αποθέματα και Νέες Αγορές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Μονάδες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Τιμή Κτήσης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Συνολικό Κόστος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9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Αρχικό Απόθεμα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2.000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9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1</a:t>
                      </a:r>
                      <a:r>
                        <a:rPr kumimoji="0" lang="el-GR" sz="2600" b="1" i="0" u="none" strike="noStrike" cap="none" normalizeH="0" baseline="30000" dirty="0" smtClean="0">
                          <a:ln>
                            <a:noFill/>
                          </a:ln>
                          <a:solidFill>
                            <a:schemeClr val="tx1"/>
                          </a:solidFill>
                          <a:effectLst/>
                          <a:latin typeface="Arial" charset="0"/>
                        </a:rPr>
                        <a:t>η</a:t>
                      </a:r>
                      <a:r>
                        <a:rPr kumimoji="0" lang="el-GR" sz="2600" b="1" i="0" u="none" strike="noStrike" cap="none" normalizeH="0" baseline="0" dirty="0" smtClean="0">
                          <a:ln>
                            <a:noFill/>
                          </a:ln>
                          <a:solidFill>
                            <a:schemeClr val="tx1"/>
                          </a:solidFill>
                          <a:effectLst/>
                          <a:latin typeface="Arial" charset="0"/>
                        </a:rPr>
                        <a:t> Αγορά</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5.000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9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2</a:t>
                      </a:r>
                      <a:r>
                        <a:rPr kumimoji="0" lang="el-GR" sz="2600" b="1" i="0" u="none" strike="noStrike" cap="none" normalizeH="0" baseline="30000" dirty="0" smtClean="0">
                          <a:ln>
                            <a:noFill/>
                          </a:ln>
                          <a:solidFill>
                            <a:schemeClr val="tx1"/>
                          </a:solidFill>
                          <a:effectLst/>
                          <a:latin typeface="Arial" charset="0"/>
                        </a:rPr>
                        <a:t>η</a:t>
                      </a:r>
                      <a:r>
                        <a:rPr kumimoji="0" lang="el-GR" sz="2600" b="1" i="0" u="none" strike="noStrike" cap="none" normalizeH="0" baseline="0" dirty="0" smtClean="0">
                          <a:ln>
                            <a:noFill/>
                          </a:ln>
                          <a:solidFill>
                            <a:schemeClr val="tx1"/>
                          </a:solidFill>
                          <a:effectLst/>
                          <a:latin typeface="Arial" charset="0"/>
                        </a:rPr>
                        <a:t> Αγορά</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9.000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9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3</a:t>
                      </a:r>
                      <a:r>
                        <a:rPr kumimoji="0" lang="el-GR" sz="2600" b="1" i="0" u="none" strike="noStrike" cap="none" normalizeH="0" baseline="30000" dirty="0" smtClean="0">
                          <a:ln>
                            <a:noFill/>
                          </a:ln>
                          <a:solidFill>
                            <a:schemeClr val="tx1"/>
                          </a:solidFill>
                          <a:effectLst/>
                          <a:latin typeface="Arial" charset="0"/>
                        </a:rPr>
                        <a:t>η</a:t>
                      </a:r>
                      <a:r>
                        <a:rPr kumimoji="0" lang="el-GR" sz="2600" b="1" i="0" u="none" strike="noStrike" cap="none" normalizeH="0" baseline="0" dirty="0" smtClean="0">
                          <a:ln>
                            <a:noFill/>
                          </a:ln>
                          <a:solidFill>
                            <a:schemeClr val="tx1"/>
                          </a:solidFill>
                          <a:effectLst/>
                          <a:latin typeface="Arial" charset="0"/>
                        </a:rPr>
                        <a:t> Αγορά</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14.000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9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1" i="0" u="none" strike="noStrike" cap="none" normalizeH="0" baseline="0" dirty="0" smtClean="0">
                          <a:ln>
                            <a:noFill/>
                          </a:ln>
                          <a:solidFill>
                            <a:schemeClr val="tx1"/>
                          </a:solidFill>
                          <a:effectLst/>
                          <a:latin typeface="Arial" charset="0"/>
                        </a:rPr>
                        <a:t>Σύνολο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2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600" b="0" i="0" u="none" strike="noStrike" cap="none" normalizeH="0" baseline="0" dirty="0" smtClean="0">
                          <a:ln>
                            <a:noFill/>
                          </a:ln>
                          <a:solidFill>
                            <a:schemeClr val="tx1"/>
                          </a:solidFill>
                          <a:effectLst/>
                          <a:latin typeface="Arial" charset="0"/>
                        </a:rPr>
                        <a:t>30.000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116633"/>
            <a:ext cx="8229600" cy="504056"/>
          </a:xfrm>
        </p:spPr>
        <p:txBody>
          <a:bodyPr anchor="ctr">
            <a:noAutofit/>
          </a:bodyPr>
          <a:lstStyle/>
          <a:p>
            <a:pPr algn="ctr" eaLnBrk="1" hangingPunct="1"/>
            <a:r>
              <a:rPr lang="en-US" sz="4400" b="1" dirty="0" smtClean="0">
                <a:solidFill>
                  <a:srgbClr val="92D050"/>
                </a:solidFill>
              </a:rPr>
              <a:t>L.I.F.O</a:t>
            </a:r>
            <a:endParaRPr lang="el-GR" sz="4400" b="1" dirty="0" smtClean="0">
              <a:solidFill>
                <a:srgbClr val="92D050"/>
              </a:solidFill>
            </a:endParaRPr>
          </a:p>
        </p:txBody>
      </p:sp>
      <p:sp>
        <p:nvSpPr>
          <p:cNvPr id="23555" name="Rectangle 3"/>
          <p:cNvSpPr>
            <a:spLocks noGrp="1" noChangeArrowheads="1"/>
          </p:cNvSpPr>
          <p:nvPr>
            <p:ph type="body" idx="1"/>
          </p:nvPr>
        </p:nvSpPr>
        <p:spPr>
          <a:xfrm>
            <a:off x="0" y="692696"/>
            <a:ext cx="9144000" cy="6165304"/>
          </a:xfrm>
        </p:spPr>
        <p:txBody>
          <a:bodyPr>
            <a:normAutofit/>
          </a:bodyPr>
          <a:lstStyle/>
          <a:p>
            <a:pPr algn="just" eaLnBrk="1" hangingPunct="1"/>
            <a:r>
              <a:rPr lang="el-GR" sz="3200" dirty="0" smtClean="0"/>
              <a:t>Έστω ότι πουλήθηκαν 700 τεμάχια από τα 1.000 που υπήρχαν στην αποθήκη μας μετά και τις 3 αγορές που κάναμε. Τα πωληθέντα τεμάχια ήταν 400 από την 3</a:t>
            </a:r>
            <a:r>
              <a:rPr lang="el-GR" sz="3200" baseline="30000" dirty="0" smtClean="0"/>
              <a:t>η</a:t>
            </a:r>
            <a:r>
              <a:rPr lang="el-GR" sz="3200" dirty="0" smtClean="0"/>
              <a:t> αγορά και 300 από την 2</a:t>
            </a:r>
            <a:r>
              <a:rPr lang="el-GR" sz="3200" baseline="30000" dirty="0" smtClean="0"/>
              <a:t>η</a:t>
            </a:r>
            <a:r>
              <a:rPr lang="el-GR" sz="3200" dirty="0" smtClean="0"/>
              <a:t> αγορά. Άρα το </a:t>
            </a:r>
            <a:r>
              <a:rPr lang="el-GR" sz="3200" b="1" dirty="0" smtClean="0"/>
              <a:t>κόστος των πωληθέντων</a:t>
            </a:r>
            <a:r>
              <a:rPr lang="el-GR" sz="3200" dirty="0" smtClean="0"/>
              <a:t> 700 τεμαχίων ήταν: [(400*35)+(300*30)] = 23.000 € και το </a:t>
            </a:r>
            <a:r>
              <a:rPr lang="el-GR" sz="3200" b="1" dirty="0" smtClean="0"/>
              <a:t>κόστος των μενόντων</a:t>
            </a:r>
            <a:r>
              <a:rPr lang="el-GR" sz="3200" dirty="0" smtClean="0"/>
              <a:t> 300 τεμαχίων ήταν: [(100*20)+(200*25)] = 7.000 €. </a:t>
            </a:r>
          </a:p>
          <a:p>
            <a:pPr algn="just" eaLnBrk="1" hangingPunct="1"/>
            <a:r>
              <a:rPr lang="el-GR" sz="3200" b="1" dirty="0" smtClean="0"/>
              <a:t>Το συνολικό κόστος </a:t>
            </a:r>
            <a:r>
              <a:rPr lang="el-GR" sz="3200" dirty="0" smtClean="0"/>
              <a:t>μενόντων και πωληθέντων αποθεμάτων ήταν: </a:t>
            </a:r>
          </a:p>
          <a:p>
            <a:pPr algn="just" eaLnBrk="1" hangingPunct="1"/>
            <a:r>
              <a:rPr lang="el-GR" sz="3200" dirty="0" smtClean="0"/>
              <a:t>23.000 € + 7.000 € = 30.000 €. </a:t>
            </a:r>
          </a:p>
        </p:txBody>
      </p:sp>
    </p:spTree>
  </p:cSld>
  <p:clrMapOvr>
    <a:masterClrMapping/>
  </p:clrMapOvr>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274638"/>
            <a:ext cx="9144000" cy="633412"/>
          </a:xfrm>
        </p:spPr>
        <p:txBody>
          <a:bodyPr anchor="ctr">
            <a:normAutofit fontScale="90000"/>
          </a:bodyPr>
          <a:lstStyle/>
          <a:p>
            <a:pPr algn="ctr" eaLnBrk="1" hangingPunct="1"/>
            <a:r>
              <a:rPr lang="el-GR" sz="3800" b="1" dirty="0" smtClean="0">
                <a:solidFill>
                  <a:srgbClr val="0000CC"/>
                </a:solidFill>
              </a:rPr>
              <a:t>Η ΜΕΘΟΔΟΣ  ΠΡΟΣΔΙΟΡΙΣΜΟΥ  ΤΩΝ ΑΠΟΘΕΜΑΤΩΝ ΚΑΤ΄ ΕΚΤΙΜΗΣΗ</a:t>
            </a:r>
          </a:p>
        </p:txBody>
      </p:sp>
      <p:sp>
        <p:nvSpPr>
          <p:cNvPr id="24579" name="Rectangle 3"/>
          <p:cNvSpPr>
            <a:spLocks noGrp="1" noChangeArrowheads="1"/>
          </p:cNvSpPr>
          <p:nvPr>
            <p:ph type="body" idx="1"/>
          </p:nvPr>
        </p:nvSpPr>
        <p:spPr>
          <a:xfrm>
            <a:off x="0" y="1412776"/>
            <a:ext cx="9144000" cy="5445224"/>
          </a:xfrm>
        </p:spPr>
        <p:txBody>
          <a:bodyPr>
            <a:normAutofit/>
          </a:bodyPr>
          <a:lstStyle/>
          <a:p>
            <a:pPr marL="609600" indent="-609600" eaLnBrk="1" hangingPunct="1">
              <a:buFontTx/>
              <a:buNone/>
            </a:pPr>
            <a:r>
              <a:rPr lang="el-GR" sz="3200" dirty="0" smtClean="0"/>
              <a:t>Διακρίνεται σε δύο υπομεθόδους:</a:t>
            </a:r>
          </a:p>
          <a:p>
            <a:pPr marL="609600" indent="-609600" eaLnBrk="1" hangingPunct="1">
              <a:buNone/>
            </a:pPr>
            <a:r>
              <a:rPr lang="el-GR" sz="3200" b="1" dirty="0" smtClean="0">
                <a:solidFill>
                  <a:srgbClr val="FF0000"/>
                </a:solidFill>
              </a:rPr>
              <a:t>Α) Του μικτού κέρδους</a:t>
            </a:r>
          </a:p>
          <a:p>
            <a:pPr marL="609600" indent="-609600" eaLnBrk="1" hangingPunct="1">
              <a:buNone/>
            </a:pPr>
            <a:r>
              <a:rPr lang="el-GR" sz="3200" b="1" dirty="0" smtClean="0">
                <a:solidFill>
                  <a:srgbClr val="7030A0"/>
                </a:solidFill>
              </a:rPr>
              <a:t>Β) Του μικτού λιανικού εμπορίου ή Λιανικών Τιμών </a:t>
            </a:r>
          </a:p>
          <a:p>
            <a:pPr marL="609600" indent="-609600" algn="just" eaLnBrk="1" hangingPunct="1"/>
            <a:r>
              <a:rPr lang="el-GR" sz="3200" dirty="0" smtClean="0"/>
              <a:t>Παρά το μειονέκτημα των υπομεθόδων αυτών ότι απομακρύνονται από το κόστος κτήσης είναι γενικά αποδεκτές και δίνουν αποτελέσματα κατά προσέγγιση. Οι μέθοδοι αυτοί αναγνωρίζονται και εφαρμόζονται και στις Η.Π.Α.</a:t>
            </a:r>
          </a:p>
        </p:txBody>
      </p:sp>
    </p:spTree>
  </p:cSld>
  <p:clrMapOvr>
    <a:masterClrMapping/>
  </p:clrMapOvr>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9144000" cy="908050"/>
          </a:xfrm>
        </p:spPr>
        <p:txBody>
          <a:bodyPr/>
          <a:lstStyle/>
          <a:p>
            <a:pPr algn="ctr" eaLnBrk="1" hangingPunct="1"/>
            <a:r>
              <a:rPr lang="el-GR" sz="3600" b="1" dirty="0" smtClean="0">
                <a:solidFill>
                  <a:srgbClr val="FF0000"/>
                </a:solidFill>
              </a:rPr>
              <a:t>Α. ΜΕΘΟΔΟΣ  ΤΟΥ  ΜΙΚΤΟΥ  ΚΕΡΔΟΥΣ (1)</a:t>
            </a:r>
          </a:p>
        </p:txBody>
      </p:sp>
      <p:sp>
        <p:nvSpPr>
          <p:cNvPr id="25603" name="Rectangle 3"/>
          <p:cNvSpPr>
            <a:spLocks noGrp="1" noChangeArrowheads="1"/>
          </p:cNvSpPr>
          <p:nvPr>
            <p:ph type="body" idx="1"/>
          </p:nvPr>
        </p:nvSpPr>
        <p:spPr>
          <a:xfrm>
            <a:off x="0" y="1196975"/>
            <a:ext cx="9144000" cy="5661025"/>
          </a:xfrm>
        </p:spPr>
        <p:txBody>
          <a:bodyPr/>
          <a:lstStyle/>
          <a:p>
            <a:pPr>
              <a:lnSpc>
                <a:spcPct val="90000"/>
              </a:lnSpc>
            </a:pPr>
            <a:r>
              <a:rPr lang="el-GR" dirty="0" smtClean="0"/>
              <a:t>Στηρίζεται στο ποσοστό του μικτού κέρδους των</a:t>
            </a:r>
            <a:r>
              <a:rPr lang="en-US" dirty="0" smtClean="0"/>
              <a:t> </a:t>
            </a:r>
            <a:r>
              <a:rPr lang="el-GR" dirty="0" smtClean="0"/>
              <a:t>πωλήσεων  που</a:t>
            </a:r>
            <a:r>
              <a:rPr lang="en-US" dirty="0" smtClean="0"/>
              <a:t> </a:t>
            </a:r>
            <a:r>
              <a:rPr lang="el-GR" dirty="0" smtClean="0"/>
              <a:t>εξάγεται από τους 2 τύπους:</a:t>
            </a:r>
          </a:p>
          <a:p>
            <a:pPr eaLnBrk="1" hangingPunct="1">
              <a:lnSpc>
                <a:spcPct val="90000"/>
              </a:lnSpc>
              <a:buFontTx/>
              <a:buNone/>
            </a:pPr>
            <a:endParaRPr lang="el-GR" dirty="0" smtClean="0"/>
          </a:p>
          <a:p>
            <a:pPr marL="514350" indent="-514350" eaLnBrk="1" hangingPunct="1">
              <a:lnSpc>
                <a:spcPct val="90000"/>
              </a:lnSpc>
              <a:buNone/>
            </a:pPr>
            <a:r>
              <a:rPr lang="en-US" dirty="0" smtClean="0">
                <a:solidFill>
                  <a:srgbClr val="FF0000"/>
                </a:solidFill>
              </a:rPr>
              <a:t>1)</a:t>
            </a:r>
            <a:r>
              <a:rPr lang="en-US" dirty="0" smtClean="0"/>
              <a:t> </a:t>
            </a:r>
            <a:r>
              <a:rPr lang="el-GR" dirty="0" smtClean="0"/>
              <a:t>Μικτό Κέρδος = Πωλήσεις – Κόστος Πωληθέντων</a:t>
            </a:r>
          </a:p>
          <a:p>
            <a:pPr marL="514350" indent="-514350" eaLnBrk="1" hangingPunct="1">
              <a:lnSpc>
                <a:spcPct val="90000"/>
              </a:lnSpc>
              <a:buNone/>
            </a:pPr>
            <a:endParaRPr lang="el-GR" dirty="0" smtClean="0"/>
          </a:p>
          <a:p>
            <a:pPr marL="514350" indent="-514350" eaLnBrk="1" hangingPunct="1">
              <a:lnSpc>
                <a:spcPct val="90000"/>
              </a:lnSpc>
              <a:buNone/>
            </a:pPr>
            <a:r>
              <a:rPr lang="el-GR" dirty="0" smtClean="0"/>
              <a:t>                                             </a:t>
            </a:r>
            <a:r>
              <a:rPr lang="en-US" dirty="0" smtClean="0"/>
              <a:t>          </a:t>
            </a:r>
            <a:r>
              <a:rPr lang="el-GR" dirty="0" smtClean="0"/>
              <a:t>Μικτό Κέρδος</a:t>
            </a:r>
          </a:p>
          <a:p>
            <a:pPr marL="514350" indent="-514350" eaLnBrk="1" hangingPunct="1">
              <a:lnSpc>
                <a:spcPct val="90000"/>
              </a:lnSpc>
              <a:buNone/>
            </a:pPr>
            <a:r>
              <a:rPr lang="en-US" dirty="0" smtClean="0">
                <a:solidFill>
                  <a:srgbClr val="FF0000"/>
                </a:solidFill>
              </a:rPr>
              <a:t>2)</a:t>
            </a:r>
            <a:r>
              <a:rPr lang="en-US" dirty="0" smtClean="0"/>
              <a:t> </a:t>
            </a:r>
            <a:r>
              <a:rPr lang="el-GR" dirty="0" smtClean="0"/>
              <a:t>Ποσοστό Μικτού Κέρδους</a:t>
            </a:r>
            <a:r>
              <a:rPr lang="en-US" dirty="0" smtClean="0"/>
              <a:t> </a:t>
            </a:r>
            <a:r>
              <a:rPr lang="el-GR" dirty="0" smtClean="0"/>
              <a:t>= </a:t>
            </a:r>
            <a:r>
              <a:rPr lang="el-GR" dirty="0" smtClean="0">
                <a:cs typeface="Arial" charset="0"/>
              </a:rPr>
              <a:t>────────── </a:t>
            </a:r>
            <a:r>
              <a:rPr lang="en-US" dirty="0" smtClean="0">
                <a:cs typeface="Arial" charset="0"/>
              </a:rPr>
              <a:t>x </a:t>
            </a:r>
            <a:r>
              <a:rPr lang="el-GR" sz="3600" dirty="0" smtClean="0">
                <a:cs typeface="Arial" charset="0"/>
              </a:rPr>
              <a:t>100</a:t>
            </a:r>
          </a:p>
          <a:p>
            <a:pPr marL="514350" indent="-514350" eaLnBrk="1" hangingPunct="1">
              <a:lnSpc>
                <a:spcPct val="90000"/>
              </a:lnSpc>
              <a:buNone/>
            </a:pPr>
            <a:r>
              <a:rPr lang="el-GR" dirty="0" smtClean="0">
                <a:cs typeface="Arial" charset="0"/>
              </a:rPr>
              <a:t>                                              </a:t>
            </a:r>
            <a:r>
              <a:rPr lang="en-US" dirty="0" smtClean="0">
                <a:cs typeface="Arial" charset="0"/>
              </a:rPr>
              <a:t>    </a:t>
            </a:r>
            <a:r>
              <a:rPr lang="el-GR" dirty="0" smtClean="0">
                <a:cs typeface="Arial" charset="0"/>
              </a:rPr>
              <a:t> </a:t>
            </a:r>
            <a:r>
              <a:rPr lang="en-US" dirty="0" smtClean="0">
                <a:cs typeface="Arial" charset="0"/>
              </a:rPr>
              <a:t>      </a:t>
            </a:r>
            <a:r>
              <a:rPr lang="el-GR" dirty="0" smtClean="0">
                <a:cs typeface="Arial" charset="0"/>
              </a:rPr>
              <a:t>Πωλήσεις</a:t>
            </a:r>
          </a:p>
          <a:p>
            <a:pPr eaLnBrk="1" hangingPunct="1">
              <a:lnSpc>
                <a:spcPct val="90000"/>
              </a:lnSpc>
              <a:buFontTx/>
              <a:buNone/>
            </a:pPr>
            <a:endParaRPr lang="el-GR" dirty="0" smtClean="0">
              <a:cs typeface="Arial" charset="0"/>
            </a:endParaRPr>
          </a:p>
          <a:p>
            <a:pPr eaLnBrk="1" hangingPunct="1">
              <a:lnSpc>
                <a:spcPct val="90000"/>
              </a:lnSpc>
              <a:buFontTx/>
              <a:buNone/>
            </a:pPr>
            <a:r>
              <a:rPr lang="el-GR" dirty="0" smtClean="0"/>
              <a:t> </a:t>
            </a:r>
          </a:p>
          <a:p>
            <a:pPr eaLnBrk="1" hangingPunct="1">
              <a:lnSpc>
                <a:spcPct val="90000"/>
              </a:lnSpc>
              <a:buFontTx/>
              <a:buNone/>
            </a:pPr>
            <a:endParaRPr lang="el-GR"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6 - Θέση αριθμού διαφάνειας"/>
          <p:cNvSpPr>
            <a:spLocks noGrp="1"/>
          </p:cNvSpPr>
          <p:nvPr>
            <p:ph type="sldNum" sz="quarter" idx="12"/>
          </p:nvPr>
        </p:nvSpPr>
        <p:spPr/>
        <p:txBody>
          <a:bodyPr/>
          <a:lstStyle/>
          <a:p>
            <a:fld id="{87E2B4F1-4D78-4F82-BD29-C7090805927B}" type="slidenum">
              <a:rPr lang="el-GR"/>
              <a:pPr/>
              <a:t>49</a:t>
            </a:fld>
            <a:endParaRPr lang="el-GR" dirty="0"/>
          </a:p>
        </p:txBody>
      </p:sp>
      <p:sp>
        <p:nvSpPr>
          <p:cNvPr id="71684" name="Rectangle 4"/>
          <p:cNvSpPr>
            <a:spLocks noGrp="1" noChangeArrowheads="1"/>
          </p:cNvSpPr>
          <p:nvPr>
            <p:ph type="title"/>
          </p:nvPr>
        </p:nvSpPr>
        <p:spPr>
          <a:xfrm>
            <a:off x="457200" y="152400"/>
            <a:ext cx="8229600" cy="828328"/>
          </a:xfrm>
        </p:spPr>
        <p:txBody>
          <a:bodyPr/>
          <a:lstStyle/>
          <a:p>
            <a:pPr algn="ctr"/>
            <a:r>
              <a:rPr lang="el-GR" sz="3200" b="1" dirty="0">
                <a:effectLst/>
              </a:rPr>
              <a:t>ΔΙΑΚΡΙΣΕΙΣ</a:t>
            </a:r>
            <a:r>
              <a:rPr lang="el-GR" sz="3200" dirty="0">
                <a:effectLst/>
              </a:rPr>
              <a:t> </a:t>
            </a:r>
            <a:r>
              <a:rPr lang="el-GR" sz="3200" dirty="0" smtClean="0">
                <a:effectLst/>
              </a:rPr>
              <a:t> </a:t>
            </a:r>
            <a:r>
              <a:rPr lang="el-GR" sz="3200" b="1" dirty="0" smtClean="0">
                <a:effectLst/>
              </a:rPr>
              <a:t>ΤΗΣ </a:t>
            </a:r>
            <a:r>
              <a:rPr lang="el-GR" sz="3200" b="1" dirty="0">
                <a:effectLst/>
              </a:rPr>
              <a:t>ΛΟΓΙΣΤΙΚΗΣ</a:t>
            </a:r>
          </a:p>
        </p:txBody>
      </p:sp>
      <p:sp>
        <p:nvSpPr>
          <p:cNvPr id="71685" name="Rectangle 5"/>
          <p:cNvSpPr>
            <a:spLocks noGrp="1" noChangeArrowheads="1"/>
          </p:cNvSpPr>
          <p:nvPr>
            <p:ph type="body" sz="half" idx="1"/>
          </p:nvPr>
        </p:nvSpPr>
        <p:spPr/>
        <p:txBody>
          <a:bodyPr/>
          <a:lstStyle/>
          <a:p>
            <a:pPr marL="533400" indent="-533400">
              <a:buClr>
                <a:schemeClr val="folHlink"/>
              </a:buClr>
              <a:buNone/>
            </a:pPr>
            <a:r>
              <a:rPr lang="el-GR" sz="1400" dirty="0" smtClean="0">
                <a:latin typeface="Arial Black" pitchFamily="34" charset="0"/>
              </a:rPr>
              <a:t>	ΦΟΡΟΤΕΧΝΙΚΗ </a:t>
            </a:r>
            <a:r>
              <a:rPr lang="el-GR" sz="1400" dirty="0">
                <a:latin typeface="Arial Black" pitchFamily="34" charset="0"/>
              </a:rPr>
              <a:t>ΛΟΓΙΣΤΙΚΗ       </a:t>
            </a:r>
            <a:r>
              <a:rPr lang="en-US" sz="1400" dirty="0">
                <a:latin typeface="Arial Black" pitchFamily="34" charset="0"/>
              </a:rPr>
              <a:t> </a:t>
            </a:r>
          </a:p>
          <a:p>
            <a:pPr marL="533400" indent="-533400" algn="ctr">
              <a:buClr>
                <a:schemeClr val="folHlink"/>
              </a:buClr>
              <a:buFont typeface="Wingdings" pitchFamily="2" charset="2"/>
              <a:buNone/>
            </a:pPr>
            <a:r>
              <a:rPr lang="el-GR" sz="1400" dirty="0">
                <a:latin typeface="Arial Black" pitchFamily="34" charset="0"/>
              </a:rPr>
              <a:t>(</a:t>
            </a:r>
            <a:r>
              <a:rPr lang="en-US" sz="1400" dirty="0">
                <a:latin typeface="Arial Black" pitchFamily="34" charset="0"/>
              </a:rPr>
              <a:t> Tax Accounting )</a:t>
            </a:r>
          </a:p>
          <a:p>
            <a:pPr marL="533400" indent="-533400"/>
            <a:endParaRPr lang="el-GR" dirty="0"/>
          </a:p>
        </p:txBody>
      </p:sp>
      <p:sp>
        <p:nvSpPr>
          <p:cNvPr id="71686" name="Rectangle 6"/>
          <p:cNvSpPr>
            <a:spLocks noGrp="1" noChangeArrowheads="1"/>
          </p:cNvSpPr>
          <p:nvPr>
            <p:ph type="body" sz="half" idx="2"/>
          </p:nvPr>
        </p:nvSpPr>
        <p:spPr/>
        <p:txBody>
          <a:bodyPr/>
          <a:lstStyle/>
          <a:p>
            <a:pPr marL="533400" indent="-533400">
              <a:buClr>
                <a:schemeClr val="folHlink"/>
              </a:buClr>
              <a:buNone/>
            </a:pPr>
            <a:r>
              <a:rPr lang="el-GR" sz="1400" dirty="0" smtClean="0">
                <a:latin typeface="Arial Black" pitchFamily="34" charset="0"/>
              </a:rPr>
              <a:t>		ΕΛΕΓΚΤΙΚΗ</a:t>
            </a:r>
            <a:r>
              <a:rPr lang="en-US" sz="1400" dirty="0" smtClean="0">
                <a:latin typeface="Arial Black" pitchFamily="34" charset="0"/>
              </a:rPr>
              <a:t> </a:t>
            </a:r>
            <a:r>
              <a:rPr lang="el-GR" sz="1400" dirty="0">
                <a:latin typeface="Arial Black" pitchFamily="34" charset="0"/>
              </a:rPr>
              <a:t>(</a:t>
            </a:r>
            <a:r>
              <a:rPr lang="en-US" sz="1400" dirty="0">
                <a:latin typeface="Arial Black" pitchFamily="34" charset="0"/>
              </a:rPr>
              <a:t> Auditing )</a:t>
            </a:r>
          </a:p>
          <a:p>
            <a:pPr marL="533400" indent="-533400">
              <a:buClr>
                <a:schemeClr val="folHlink"/>
              </a:buClr>
              <a:buFont typeface="Wingdings" pitchFamily="2" charset="2"/>
              <a:buNone/>
            </a:pPr>
            <a:endParaRPr lang="en-US" sz="1400" dirty="0">
              <a:latin typeface="Arial Black" pitchFamily="34" charset="0"/>
            </a:endParaRPr>
          </a:p>
          <a:p>
            <a:pPr marL="533400" indent="-533400">
              <a:buFont typeface="Wingdings" pitchFamily="2" charset="2"/>
              <a:buNone/>
            </a:pPr>
            <a:endParaRPr lang="el-GR" sz="1400" dirty="0"/>
          </a:p>
          <a:p>
            <a:pPr marL="533400" indent="-533400">
              <a:buFont typeface="Wingdings" pitchFamily="2" charset="2"/>
              <a:buNone/>
            </a:pPr>
            <a:endParaRPr lang="el-GR" sz="1400" dirty="0"/>
          </a:p>
          <a:p>
            <a:pPr marL="533400" indent="-533400">
              <a:buFont typeface="Wingdings" pitchFamily="2" charset="2"/>
              <a:buNone/>
            </a:pPr>
            <a:r>
              <a:rPr lang="el-GR" sz="1400" dirty="0"/>
              <a:t>Εσωτερική                                          Εξωτερική</a:t>
            </a:r>
          </a:p>
        </p:txBody>
      </p:sp>
      <p:sp>
        <p:nvSpPr>
          <p:cNvPr id="71687" name="Cloud"/>
          <p:cNvSpPr>
            <a:spLocks noChangeAspect="1" noEditPoints="1" noChangeArrowheads="1"/>
          </p:cNvSpPr>
          <p:nvPr/>
        </p:nvSpPr>
        <p:spPr bwMode="auto">
          <a:xfrm>
            <a:off x="827088" y="2997200"/>
            <a:ext cx="3455987" cy="29527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eaLnBrk="1" hangingPunct="1"/>
            <a:r>
              <a:rPr lang="el-GR" b="1" i="1" dirty="0">
                <a:solidFill>
                  <a:schemeClr val="bg2"/>
                </a:solidFill>
                <a:effectLst>
                  <a:outerShdw blurRad="38100" dist="38100" dir="2700000" algn="tl">
                    <a:srgbClr val="FFFFFF"/>
                  </a:outerShdw>
                </a:effectLst>
                <a:latin typeface="Times New Roman" pitchFamily="18" charset="0"/>
              </a:rPr>
              <a:t>Ασχολείται με τη μελέτη των διατάξεων της φορολογικής νομοθεσίας και των επιπτώσεων τους στη δραστηριότητα των  οικονομικών μονάδων</a:t>
            </a:r>
            <a:endParaRPr lang="el-GR" b="1" i="1" dirty="0">
              <a:effectLst>
                <a:outerShdw blurRad="38100" dist="38100" dir="2700000" algn="tl">
                  <a:srgbClr val="000000"/>
                </a:outerShdw>
              </a:effectLst>
              <a:latin typeface="Times New Roman" pitchFamily="18" charset="0"/>
            </a:endParaRPr>
          </a:p>
        </p:txBody>
      </p:sp>
      <p:sp>
        <p:nvSpPr>
          <p:cNvPr id="71688" name="Cloud"/>
          <p:cNvSpPr>
            <a:spLocks noChangeAspect="1" noEditPoints="1" noChangeArrowheads="1"/>
          </p:cNvSpPr>
          <p:nvPr/>
        </p:nvSpPr>
        <p:spPr bwMode="auto">
          <a:xfrm>
            <a:off x="4572000" y="3357563"/>
            <a:ext cx="4103688" cy="280828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eaLnBrk="1" hangingPunct="1"/>
            <a:r>
              <a:rPr lang="el-GR" b="1" i="1" dirty="0">
                <a:solidFill>
                  <a:schemeClr val="bg2"/>
                </a:solidFill>
                <a:effectLst>
                  <a:outerShdw blurRad="38100" dist="38100" dir="2700000" algn="tl">
                    <a:srgbClr val="FFFFFF"/>
                  </a:outerShdw>
                </a:effectLst>
                <a:latin typeface="Times New Roman" pitchFamily="18" charset="0"/>
              </a:rPr>
              <a:t>Ασχολείται με τον έλεγχο της ορθότητας και της πληρότητας των λογιστικών εκθέσεων και την πρόληψη και ανακάλυψη λαθών και ατασθαλιών </a:t>
            </a:r>
            <a:endParaRPr lang="el-GR" b="1" i="1" dirty="0">
              <a:effectLst>
                <a:outerShdw blurRad="38100" dist="38100" dir="2700000" algn="tl">
                  <a:srgbClr val="000000"/>
                </a:outerShdw>
              </a:effectLst>
              <a:latin typeface="Times New Roman" pitchFamily="18" charset="0"/>
            </a:endParaRPr>
          </a:p>
        </p:txBody>
      </p:sp>
      <p:sp>
        <p:nvSpPr>
          <p:cNvPr id="71689" name="Freeform 9"/>
          <p:cNvSpPr>
            <a:spLocks/>
          </p:cNvSpPr>
          <p:nvPr/>
        </p:nvSpPr>
        <p:spPr bwMode="auto">
          <a:xfrm>
            <a:off x="5292080" y="2060848"/>
            <a:ext cx="1008063" cy="635000"/>
          </a:xfrm>
          <a:custGeom>
            <a:avLst/>
            <a:gdLst/>
            <a:ahLst/>
            <a:cxnLst>
              <a:cxn ang="0">
                <a:pos x="730" y="0"/>
              </a:cxn>
              <a:cxn ang="0">
                <a:pos x="0" y="310"/>
              </a:cxn>
            </a:cxnLst>
            <a:rect l="0" t="0" r="r" b="b"/>
            <a:pathLst>
              <a:path w="730" h="310">
                <a:moveTo>
                  <a:pt x="730" y="0"/>
                </a:moveTo>
                <a:lnTo>
                  <a:pt x="0" y="310"/>
                </a:lnTo>
              </a:path>
            </a:pathLst>
          </a:custGeom>
          <a:noFill/>
          <a:ln w="9525">
            <a:solidFill>
              <a:schemeClr val="tx1"/>
            </a:solidFill>
            <a:round/>
            <a:headEnd type="none" w="med" len="med"/>
            <a:tailEnd type="triangle" w="med" len="med"/>
          </a:ln>
          <a:effectLst/>
        </p:spPr>
        <p:txBody>
          <a:bodyPr wrap="none"/>
          <a:lstStyle/>
          <a:p>
            <a:endParaRPr lang="el-GR" dirty="0"/>
          </a:p>
        </p:txBody>
      </p:sp>
      <p:sp>
        <p:nvSpPr>
          <p:cNvPr id="71690" name="Line 10"/>
          <p:cNvSpPr>
            <a:spLocks noChangeShapeType="1"/>
          </p:cNvSpPr>
          <p:nvPr/>
        </p:nvSpPr>
        <p:spPr bwMode="auto">
          <a:xfrm>
            <a:off x="6516216" y="2060848"/>
            <a:ext cx="719137" cy="574675"/>
          </a:xfrm>
          <a:prstGeom prst="line">
            <a:avLst/>
          </a:prstGeom>
          <a:noFill/>
          <a:ln w="9525">
            <a:solidFill>
              <a:schemeClr val="tx1"/>
            </a:solidFill>
            <a:round/>
            <a:headEnd/>
            <a:tailEnd type="triangle" w="med" len="med"/>
          </a:ln>
          <a:effectLst/>
        </p:spPr>
        <p:txBody>
          <a:bodyPr wrap="none"/>
          <a:lstStyle/>
          <a:p>
            <a:endParaRPr lang="el-GR" dirty="0"/>
          </a:p>
        </p:txBody>
      </p:sp>
    </p:spTree>
  </p:cSld>
  <p:clrMapOvr>
    <a:masterClrMapping/>
  </p:clrMapOvr>
  <p:transition/>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74638"/>
            <a:ext cx="9144000" cy="490537"/>
          </a:xfrm>
        </p:spPr>
        <p:txBody>
          <a:bodyPr>
            <a:normAutofit fontScale="90000"/>
          </a:bodyPr>
          <a:lstStyle/>
          <a:p>
            <a:pPr algn="ctr" eaLnBrk="1" hangingPunct="1"/>
            <a:r>
              <a:rPr lang="el-GR" sz="3600" b="1" dirty="0" smtClean="0">
                <a:solidFill>
                  <a:srgbClr val="FF0000"/>
                </a:solidFill>
              </a:rPr>
              <a:t>Α. ΜΕΘΟΔΟΣ  ΤΟΥ  ΜΙΚΤΟΥ  ΚΕΡΔΟΥΣ (2)</a:t>
            </a:r>
          </a:p>
        </p:txBody>
      </p:sp>
      <p:sp>
        <p:nvSpPr>
          <p:cNvPr id="26627" name="Rectangle 3"/>
          <p:cNvSpPr>
            <a:spLocks noGrp="1" noChangeArrowheads="1"/>
          </p:cNvSpPr>
          <p:nvPr>
            <p:ph type="body" idx="1"/>
          </p:nvPr>
        </p:nvSpPr>
        <p:spPr>
          <a:xfrm>
            <a:off x="0" y="981075"/>
            <a:ext cx="9144000" cy="5876925"/>
          </a:xfrm>
        </p:spPr>
        <p:txBody>
          <a:bodyPr/>
          <a:lstStyle/>
          <a:p>
            <a:pPr algn="just" eaLnBrk="1" hangingPunct="1"/>
            <a:r>
              <a:rPr lang="el-GR" sz="2800" dirty="0" smtClean="0"/>
              <a:t>Έστω ότι τα </a:t>
            </a:r>
            <a:r>
              <a:rPr lang="el-GR" sz="2800" b="1" dirty="0" smtClean="0"/>
              <a:t>αρχικά</a:t>
            </a:r>
            <a:r>
              <a:rPr lang="el-GR" sz="2800" dirty="0" smtClean="0"/>
              <a:t> μας αποθέματα ήταν αξίας ποσού € </a:t>
            </a:r>
            <a:r>
              <a:rPr lang="en-US" sz="2800" dirty="0" smtClean="0"/>
              <a:t>3</a:t>
            </a:r>
            <a:r>
              <a:rPr lang="el-GR" sz="2800" dirty="0" smtClean="0"/>
              <a:t>0.000 και προβήκαμε σε αγορές άλλων αξίας ποσού € </a:t>
            </a:r>
            <a:r>
              <a:rPr lang="en-US" sz="2800" dirty="0" smtClean="0"/>
              <a:t>7</a:t>
            </a:r>
            <a:r>
              <a:rPr lang="el-GR" sz="2800" dirty="0" smtClean="0"/>
              <a:t>0.000. Άρα </a:t>
            </a:r>
            <a:r>
              <a:rPr lang="el-GR" sz="2800" b="1" dirty="0" smtClean="0"/>
              <a:t>το συνολικό κόστος εμπορευμάτων προς πώληση </a:t>
            </a:r>
            <a:r>
              <a:rPr lang="el-GR" sz="2800" dirty="0" smtClean="0"/>
              <a:t>ήταν: </a:t>
            </a:r>
          </a:p>
          <a:p>
            <a:pPr algn="just" eaLnBrk="1" hangingPunct="1"/>
            <a:r>
              <a:rPr lang="el-GR" sz="2800" dirty="0" smtClean="0"/>
              <a:t>30.000 € </a:t>
            </a:r>
            <a:r>
              <a:rPr lang="el-GR" sz="2800" b="1" dirty="0" smtClean="0"/>
              <a:t>+</a:t>
            </a:r>
            <a:r>
              <a:rPr lang="el-GR" sz="2800" dirty="0" smtClean="0"/>
              <a:t> 70.000 € = 100.000 €. Αν υποθέσουμε ότι πουλάμε αποθέματα αξίας ποσού 50.000 € και </a:t>
            </a:r>
            <a:r>
              <a:rPr lang="el-GR" sz="2800" b="1" dirty="0" smtClean="0"/>
              <a:t>το κόστος πωληθέντων</a:t>
            </a:r>
            <a:r>
              <a:rPr lang="el-GR" sz="2800" dirty="0" smtClean="0"/>
              <a:t> αυτών ανέρχεται σε € 40.000. Τότε έχουμε: </a:t>
            </a:r>
          </a:p>
          <a:p>
            <a:pPr algn="just" eaLnBrk="1" hangingPunct="1"/>
            <a:r>
              <a:rPr lang="el-GR" sz="2600" dirty="0" smtClean="0"/>
              <a:t>Μικτό κέρδος = 50.000 </a:t>
            </a:r>
            <a:r>
              <a:rPr lang="el-GR" sz="2600" b="1" dirty="0" smtClean="0"/>
              <a:t>–</a:t>
            </a:r>
            <a:r>
              <a:rPr lang="el-GR" sz="2600" dirty="0" smtClean="0"/>
              <a:t> 40.000 = 10.000 € </a:t>
            </a:r>
          </a:p>
          <a:p>
            <a:pPr algn="just" eaLnBrk="1" hangingPunct="1"/>
            <a:r>
              <a:rPr lang="el-GR" sz="2600" dirty="0" smtClean="0"/>
              <a:t>(ΠΜΚ) = </a:t>
            </a:r>
            <a:r>
              <a:rPr lang="en-US" sz="2600" dirty="0" smtClean="0"/>
              <a:t>(</a:t>
            </a:r>
            <a:r>
              <a:rPr lang="el-GR" sz="2600" dirty="0" smtClean="0"/>
              <a:t>ΜΚ</a:t>
            </a:r>
            <a:r>
              <a:rPr lang="el-GR" sz="2600" b="1" dirty="0" smtClean="0"/>
              <a:t>/</a:t>
            </a:r>
            <a:r>
              <a:rPr lang="el-GR" sz="2600" dirty="0" smtClean="0"/>
              <a:t>Πωλήσεις</a:t>
            </a:r>
            <a:r>
              <a:rPr lang="en-US" sz="2600" dirty="0" smtClean="0"/>
              <a:t>)</a:t>
            </a:r>
            <a:r>
              <a:rPr lang="en-US" sz="2600" b="1" dirty="0" smtClean="0"/>
              <a:t>*</a:t>
            </a:r>
            <a:r>
              <a:rPr lang="en-US" sz="2600" dirty="0" smtClean="0"/>
              <a:t>100</a:t>
            </a:r>
            <a:r>
              <a:rPr lang="el-GR" sz="2600" dirty="0" smtClean="0"/>
              <a:t> = </a:t>
            </a:r>
            <a:r>
              <a:rPr lang="en-US" sz="2600" dirty="0" smtClean="0"/>
              <a:t>(</a:t>
            </a:r>
            <a:r>
              <a:rPr lang="el-GR" sz="2600" dirty="0" smtClean="0"/>
              <a:t>10.000</a:t>
            </a:r>
            <a:r>
              <a:rPr lang="el-GR" sz="2600" b="1" dirty="0" smtClean="0"/>
              <a:t>/</a:t>
            </a:r>
            <a:r>
              <a:rPr lang="el-GR" sz="2600" dirty="0" smtClean="0"/>
              <a:t>50.000</a:t>
            </a:r>
            <a:r>
              <a:rPr lang="en-US" sz="2600" dirty="0" smtClean="0"/>
              <a:t>)</a:t>
            </a:r>
            <a:r>
              <a:rPr lang="en-US" sz="2600" b="1" dirty="0" smtClean="0"/>
              <a:t>*</a:t>
            </a:r>
            <a:r>
              <a:rPr lang="en-US" sz="2600" dirty="0" smtClean="0"/>
              <a:t>100</a:t>
            </a:r>
            <a:r>
              <a:rPr lang="el-GR" sz="2600" dirty="0" smtClean="0"/>
              <a:t> =&gt; (ΠΜΚ) = 20% και επομένως το ποσοστό του κόστους πωληθέντων είναι 100% </a:t>
            </a:r>
            <a:r>
              <a:rPr lang="el-GR" sz="2600" b="1" dirty="0" smtClean="0"/>
              <a:t>- </a:t>
            </a:r>
            <a:r>
              <a:rPr lang="el-GR" sz="2600" dirty="0" smtClean="0"/>
              <a:t>20% = 80%.  </a:t>
            </a:r>
          </a:p>
        </p:txBody>
      </p:sp>
    </p:spTree>
  </p:cSld>
  <p:clrMapOvr>
    <a:masterClrMapping/>
  </p:clrMapOvr>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188912"/>
            <a:ext cx="9144000" cy="791815"/>
          </a:xfrm>
        </p:spPr>
        <p:txBody>
          <a:bodyPr>
            <a:normAutofit fontScale="90000"/>
          </a:bodyPr>
          <a:lstStyle/>
          <a:p>
            <a:pPr algn="ctr" eaLnBrk="1" hangingPunct="1"/>
            <a:r>
              <a:rPr lang="el-GR" sz="3200" b="1" dirty="0" smtClean="0">
                <a:solidFill>
                  <a:srgbClr val="7030A0"/>
                </a:solidFill>
              </a:rPr>
              <a:t>Β. Η ΜΕΘΟΔΟΣ  ΤΟΥ  ΛΙΑΝΙΚΟΥ  ΕΜΠΟΡΙΟΥ </a:t>
            </a:r>
            <a:br>
              <a:rPr lang="el-GR" sz="3200" b="1" dirty="0" smtClean="0">
                <a:solidFill>
                  <a:srgbClr val="7030A0"/>
                </a:solidFill>
              </a:rPr>
            </a:br>
            <a:r>
              <a:rPr lang="el-GR" sz="3200" b="1" dirty="0" smtClean="0">
                <a:solidFill>
                  <a:srgbClr val="7030A0"/>
                </a:solidFill>
              </a:rPr>
              <a:t>ή  ΛΙΑΝΙΚΩΝ  ΤΙΜΩΝ (1)</a:t>
            </a:r>
          </a:p>
        </p:txBody>
      </p:sp>
      <p:sp>
        <p:nvSpPr>
          <p:cNvPr id="27651" name="Rectangle 3"/>
          <p:cNvSpPr>
            <a:spLocks noGrp="1" noChangeArrowheads="1"/>
          </p:cNvSpPr>
          <p:nvPr>
            <p:ph type="body" idx="1"/>
          </p:nvPr>
        </p:nvSpPr>
        <p:spPr>
          <a:xfrm>
            <a:off x="0" y="981075"/>
            <a:ext cx="9144000" cy="5876925"/>
          </a:xfrm>
        </p:spPr>
        <p:txBody>
          <a:bodyPr/>
          <a:lstStyle/>
          <a:p>
            <a:pPr algn="just" eaLnBrk="1" hangingPunct="1">
              <a:lnSpc>
                <a:spcPct val="90000"/>
              </a:lnSpc>
            </a:pPr>
            <a:r>
              <a:rPr lang="el-GR" sz="2600" dirty="0" smtClean="0"/>
              <a:t>Η μέθοδος αυτή χρησιμοποιείται στις περιοδικές απογραφές από τα </a:t>
            </a:r>
            <a:r>
              <a:rPr lang="en-US" sz="2600" dirty="0" smtClean="0"/>
              <a:t>Super Markets, </a:t>
            </a:r>
            <a:r>
              <a:rPr lang="el-GR" sz="2600" dirty="0" smtClean="0"/>
              <a:t>πολυκαταστήματα και γενικά από τις επιχειρήσεις</a:t>
            </a:r>
            <a:r>
              <a:rPr lang="en-US" sz="2600" dirty="0" smtClean="0"/>
              <a:t> </a:t>
            </a:r>
            <a:r>
              <a:rPr lang="el-GR" sz="2600" dirty="0" smtClean="0"/>
              <a:t>λιανικού εμπορίου. Η μέθοδος αυτή ενδείκνυται επίσης και για χονδρικούς ελέγχους των αποθεμάτων και επαληθεύσεις των μεθόδων </a:t>
            </a:r>
            <a:r>
              <a:rPr lang="en-US" sz="2600" dirty="0" smtClean="0"/>
              <a:t>FIFO </a:t>
            </a:r>
            <a:r>
              <a:rPr lang="el-GR" sz="2600" dirty="0" smtClean="0"/>
              <a:t>και </a:t>
            </a:r>
            <a:r>
              <a:rPr lang="en-US" sz="2600" dirty="0" smtClean="0"/>
              <a:t>LIFO.</a:t>
            </a:r>
            <a:r>
              <a:rPr lang="el-GR" sz="2600" dirty="0" smtClean="0"/>
              <a:t> </a:t>
            </a:r>
            <a:r>
              <a:rPr lang="el-GR" sz="2600" b="1" dirty="0" smtClean="0"/>
              <a:t>Διευκρινίζεται ότι η μέθοδος αυτή επαληθεύει τα αποθέματα μόνο σε αξία. </a:t>
            </a:r>
            <a:r>
              <a:rPr lang="el-GR" sz="2600" dirty="0" smtClean="0"/>
              <a:t>Η μέθοδος αυτή προϋποθέτει</a:t>
            </a:r>
            <a:r>
              <a:rPr lang="en-US" sz="2600" dirty="0" smtClean="0"/>
              <a:t> </a:t>
            </a:r>
            <a:r>
              <a:rPr lang="el-GR" sz="2600" dirty="0" smtClean="0"/>
              <a:t>τήρηση βιβλίου τόσο στις τιμές κόστους όσο και στις</a:t>
            </a:r>
            <a:r>
              <a:rPr lang="en-US" sz="2600" dirty="0" smtClean="0"/>
              <a:t> </a:t>
            </a:r>
            <a:r>
              <a:rPr lang="el-GR" sz="2600" dirty="0" smtClean="0"/>
              <a:t>λιανικές τιμές. Βασίζεται στο ποσοστό συμμετοχής του</a:t>
            </a:r>
            <a:r>
              <a:rPr lang="en-US" sz="2600" dirty="0" smtClean="0"/>
              <a:t> </a:t>
            </a:r>
            <a:r>
              <a:rPr lang="el-GR" sz="2600" dirty="0" smtClean="0"/>
              <a:t>κόστους στην τιμή πώλησης και βρίσκεται:                         </a:t>
            </a:r>
          </a:p>
          <a:p>
            <a:pPr algn="just" eaLnBrk="1" hangingPunct="1">
              <a:lnSpc>
                <a:spcPct val="90000"/>
              </a:lnSpc>
            </a:pPr>
            <a:r>
              <a:rPr lang="el-GR" sz="2600" dirty="0" smtClean="0"/>
              <a:t>Ποσοστό Κόστους = (ΚΕπΠ / ΕπΠσΛΤ) * 100</a:t>
            </a:r>
          </a:p>
          <a:p>
            <a:pPr algn="just" eaLnBrk="1" hangingPunct="1">
              <a:lnSpc>
                <a:spcPct val="90000"/>
              </a:lnSpc>
            </a:pPr>
            <a:r>
              <a:rPr lang="el-GR" sz="2600" b="1" dirty="0" smtClean="0"/>
              <a:t>ΚΕπΠ:</a:t>
            </a:r>
            <a:r>
              <a:rPr lang="el-GR" sz="2600" dirty="0" smtClean="0"/>
              <a:t> Κόστος εμπορευμάτων προς πώληση.</a:t>
            </a:r>
          </a:p>
          <a:p>
            <a:pPr algn="just" eaLnBrk="1" hangingPunct="1">
              <a:lnSpc>
                <a:spcPct val="90000"/>
              </a:lnSpc>
            </a:pPr>
            <a:r>
              <a:rPr lang="el-GR" sz="2600" b="1" dirty="0" smtClean="0"/>
              <a:t>ΕπΠσΛΤ: </a:t>
            </a:r>
            <a:r>
              <a:rPr lang="el-GR" sz="2600" dirty="0" smtClean="0"/>
              <a:t>Εμπορεύματα προς πώληση σε λιανικές τιμές.   </a:t>
            </a:r>
          </a:p>
        </p:txBody>
      </p:sp>
    </p:spTree>
  </p:cSld>
  <p:clrMapOvr>
    <a:masterClrMapping/>
  </p:clrMapOvr>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188640"/>
            <a:ext cx="9144000" cy="864096"/>
          </a:xfrm>
        </p:spPr>
        <p:txBody>
          <a:bodyPr>
            <a:normAutofit fontScale="90000"/>
          </a:bodyPr>
          <a:lstStyle/>
          <a:p>
            <a:pPr algn="ctr" eaLnBrk="1" hangingPunct="1"/>
            <a:r>
              <a:rPr lang="el-GR" sz="3200" b="1" dirty="0" smtClean="0">
                <a:solidFill>
                  <a:srgbClr val="7030A0"/>
                </a:solidFill>
              </a:rPr>
              <a:t>Β. Η ΜΕΘΟΔΟΣ  ΤΟΥ  ΛΙΑΝΙΚΟΥ  ΕΜΠΟΡΙΟΥ </a:t>
            </a:r>
            <a:br>
              <a:rPr lang="el-GR" sz="3200" b="1" dirty="0" smtClean="0">
                <a:solidFill>
                  <a:srgbClr val="7030A0"/>
                </a:solidFill>
              </a:rPr>
            </a:br>
            <a:r>
              <a:rPr lang="el-GR" sz="3200" b="1" dirty="0" smtClean="0">
                <a:solidFill>
                  <a:srgbClr val="7030A0"/>
                </a:solidFill>
              </a:rPr>
              <a:t>ή  ΛΙΑΝΙΚΩΝ  ΤΙΜΩΝ (2)</a:t>
            </a:r>
          </a:p>
        </p:txBody>
      </p:sp>
      <p:sp>
        <p:nvSpPr>
          <p:cNvPr id="28675" name="Rectangle 3"/>
          <p:cNvSpPr>
            <a:spLocks noGrp="1" noChangeArrowheads="1"/>
          </p:cNvSpPr>
          <p:nvPr>
            <p:ph type="body" idx="1"/>
          </p:nvPr>
        </p:nvSpPr>
        <p:spPr>
          <a:xfrm>
            <a:off x="0" y="1196975"/>
            <a:ext cx="9144000" cy="5661025"/>
          </a:xfrm>
        </p:spPr>
        <p:txBody>
          <a:bodyPr/>
          <a:lstStyle/>
          <a:p>
            <a:pPr eaLnBrk="1" hangingPunct="1">
              <a:buFontTx/>
              <a:buNone/>
            </a:pPr>
            <a:r>
              <a:rPr lang="el-GR" dirty="0" smtClean="0"/>
              <a:t>                         </a:t>
            </a:r>
            <a:r>
              <a:rPr lang="el-GR" sz="2600" b="1" dirty="0" smtClean="0"/>
              <a:t>Κόστος</a:t>
            </a:r>
            <a:r>
              <a:rPr lang="el-GR" sz="2600" dirty="0" smtClean="0"/>
              <a:t>         </a:t>
            </a:r>
            <a:r>
              <a:rPr lang="el-GR" sz="2600" b="1" dirty="0" smtClean="0"/>
              <a:t>Λιανικές Τιμές Πώλησης</a:t>
            </a:r>
          </a:p>
          <a:p>
            <a:pPr eaLnBrk="1" hangingPunct="1">
              <a:buFontTx/>
              <a:buNone/>
            </a:pPr>
            <a:r>
              <a:rPr lang="el-GR" sz="1800" dirty="0" smtClean="0"/>
              <a:t>Αρχικά Αποθέματα	    30.000€                                    Πωλήσεις: 40.000€</a:t>
            </a:r>
          </a:p>
          <a:p>
            <a:pPr eaLnBrk="1" hangingPunct="1">
              <a:buFontTx/>
              <a:buNone/>
            </a:pPr>
            <a:r>
              <a:rPr lang="el-GR" sz="1800" dirty="0" smtClean="0"/>
              <a:t>Νέες Αγορές		    </a:t>
            </a:r>
            <a:r>
              <a:rPr lang="el-GR" sz="1800" u="sng" dirty="0" smtClean="0"/>
              <a:t>40.000€</a:t>
            </a:r>
            <a:r>
              <a:rPr lang="el-GR" sz="1800" dirty="0" smtClean="0"/>
              <a:t>                                    Πωλήσεις: </a:t>
            </a:r>
            <a:r>
              <a:rPr lang="el-GR" sz="1800" u="sng" dirty="0" smtClean="0"/>
              <a:t>60.000€</a:t>
            </a:r>
          </a:p>
          <a:p>
            <a:pPr eaLnBrk="1" hangingPunct="1">
              <a:buFontTx/>
              <a:buNone/>
            </a:pPr>
            <a:r>
              <a:rPr lang="el-GR" sz="1800" dirty="0" smtClean="0"/>
              <a:t>Συνολικό Κόστος Διάθεσης    70.000€        Συνολική Αξία Πωλήσεων:  100.000€</a:t>
            </a:r>
          </a:p>
          <a:p>
            <a:pPr eaLnBrk="1" hangingPunct="1">
              <a:buFontTx/>
              <a:buNone/>
            </a:pPr>
            <a:endParaRPr lang="en-US" sz="2600" dirty="0" smtClean="0"/>
          </a:p>
          <a:p>
            <a:pPr algn="just" eaLnBrk="1" hangingPunct="1">
              <a:buFontTx/>
              <a:buNone/>
            </a:pPr>
            <a:r>
              <a:rPr lang="el-GR" sz="2400" dirty="0" smtClean="0"/>
              <a:t>Ποσοστό Κόστους = (ΚΕπΠ </a:t>
            </a:r>
            <a:r>
              <a:rPr lang="el-GR" sz="2400" b="1" dirty="0" smtClean="0"/>
              <a:t>/</a:t>
            </a:r>
            <a:r>
              <a:rPr lang="el-GR" sz="2400" dirty="0" smtClean="0"/>
              <a:t> ΕπΠσΛΤ) =&gt;</a:t>
            </a:r>
          </a:p>
          <a:p>
            <a:pPr algn="just" eaLnBrk="1" hangingPunct="1">
              <a:buFontTx/>
              <a:buNone/>
            </a:pPr>
            <a:r>
              <a:rPr lang="el-GR" sz="2400" dirty="0" smtClean="0"/>
              <a:t>Ποσοστό Κόστους = (70.000 </a:t>
            </a:r>
            <a:r>
              <a:rPr lang="el-GR" sz="2400" b="1" dirty="0" smtClean="0"/>
              <a:t>/</a:t>
            </a:r>
            <a:r>
              <a:rPr lang="el-GR" sz="2400" dirty="0" smtClean="0"/>
              <a:t>100.000) * 100 = 70%. </a:t>
            </a:r>
          </a:p>
          <a:p>
            <a:pPr algn="just" eaLnBrk="1" hangingPunct="1">
              <a:buFontTx/>
              <a:buNone/>
            </a:pPr>
            <a:r>
              <a:rPr lang="el-GR" sz="2400" dirty="0" smtClean="0"/>
              <a:t>Αν τώρα οι καθαρές πωλήσεις σε λιανικές τιμές είναι </a:t>
            </a:r>
            <a:r>
              <a:rPr lang="en-US" sz="2400" dirty="0" smtClean="0"/>
              <a:t>8</a:t>
            </a:r>
            <a:r>
              <a:rPr lang="el-GR" sz="2400" dirty="0" smtClean="0"/>
              <a:t>0.000</a:t>
            </a:r>
          </a:p>
          <a:p>
            <a:pPr algn="just" eaLnBrk="1" hangingPunct="1">
              <a:buFontTx/>
              <a:buNone/>
            </a:pPr>
            <a:r>
              <a:rPr lang="el-GR" sz="2400" dirty="0" smtClean="0"/>
              <a:t>Τότε τα μένοντα αποθέματα σε λιανικές τιμές θα είναι:</a:t>
            </a:r>
          </a:p>
          <a:p>
            <a:pPr algn="just" eaLnBrk="1" hangingPunct="1">
              <a:buFontTx/>
              <a:buNone/>
            </a:pPr>
            <a:r>
              <a:rPr lang="el-GR" sz="2400" dirty="0" smtClean="0"/>
              <a:t>100.000 – </a:t>
            </a:r>
            <a:r>
              <a:rPr lang="en-US" sz="2400" dirty="0" smtClean="0"/>
              <a:t>8</a:t>
            </a:r>
            <a:r>
              <a:rPr lang="el-GR" sz="2400" dirty="0" smtClean="0"/>
              <a:t>0.000 = </a:t>
            </a:r>
            <a:r>
              <a:rPr lang="en-US" sz="2400" dirty="0" smtClean="0"/>
              <a:t>2</a:t>
            </a:r>
            <a:r>
              <a:rPr lang="el-GR" sz="2400" dirty="0" smtClean="0"/>
              <a:t>0.000€ και το κόστος αποθεμάτων θα </a:t>
            </a:r>
          </a:p>
          <a:p>
            <a:pPr algn="just" eaLnBrk="1" hangingPunct="1">
              <a:buFontTx/>
              <a:buNone/>
            </a:pPr>
            <a:r>
              <a:rPr lang="el-GR" sz="2400" dirty="0" smtClean="0"/>
              <a:t>Είναι </a:t>
            </a:r>
            <a:r>
              <a:rPr lang="en-US" sz="2400" dirty="0" smtClean="0"/>
              <a:t>2</a:t>
            </a:r>
            <a:r>
              <a:rPr lang="el-GR" sz="2400" dirty="0" smtClean="0"/>
              <a:t>0.000 * 70% = </a:t>
            </a:r>
            <a:r>
              <a:rPr lang="en-US" sz="2400" dirty="0" smtClean="0"/>
              <a:t>14</a:t>
            </a:r>
            <a:r>
              <a:rPr lang="el-GR" sz="2400" dirty="0" smtClean="0"/>
              <a:t>.000€ </a:t>
            </a:r>
          </a:p>
        </p:txBody>
      </p:sp>
      <p:sp>
        <p:nvSpPr>
          <p:cNvPr id="4" name="3 - Οδοντωτό δεξιό βέλος"/>
          <p:cNvSpPr/>
          <p:nvPr/>
        </p:nvSpPr>
        <p:spPr>
          <a:xfrm>
            <a:off x="4355976" y="2204864"/>
            <a:ext cx="978408" cy="216024"/>
          </a:xfrm>
          <a:prstGeom prst="notched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 name="4 - Οδοντωτό δεξιό βέλος"/>
          <p:cNvSpPr/>
          <p:nvPr/>
        </p:nvSpPr>
        <p:spPr>
          <a:xfrm>
            <a:off x="4355976" y="1844824"/>
            <a:ext cx="978408" cy="216024"/>
          </a:xfrm>
          <a:prstGeom prst="notch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274638"/>
            <a:ext cx="9144000" cy="490537"/>
          </a:xfrm>
        </p:spPr>
        <p:txBody>
          <a:bodyPr>
            <a:normAutofit fontScale="90000"/>
          </a:bodyPr>
          <a:lstStyle/>
          <a:p>
            <a:pPr algn="ctr" eaLnBrk="1" hangingPunct="1"/>
            <a:r>
              <a:rPr lang="el-GR" sz="3200" b="1" dirty="0" smtClean="0">
                <a:solidFill>
                  <a:srgbClr val="0000CC"/>
                </a:solidFill>
              </a:rPr>
              <a:t>ΜΕΘΟΔΟΣ  ΑΠΟΤΙΜΗΣΗΣ  ΣΤΗΝ  ΤΡΕΧΟΥΣΑ  ΤΙΜΗ</a:t>
            </a:r>
          </a:p>
        </p:txBody>
      </p:sp>
      <p:sp>
        <p:nvSpPr>
          <p:cNvPr id="29699" name="Rectangle 3"/>
          <p:cNvSpPr>
            <a:spLocks noGrp="1" noChangeArrowheads="1"/>
          </p:cNvSpPr>
          <p:nvPr>
            <p:ph type="body" idx="1"/>
          </p:nvPr>
        </p:nvSpPr>
        <p:spPr>
          <a:xfrm>
            <a:off x="0" y="1052513"/>
            <a:ext cx="9144000" cy="5805487"/>
          </a:xfrm>
        </p:spPr>
        <p:txBody>
          <a:bodyPr/>
          <a:lstStyle/>
          <a:p>
            <a:pPr algn="just" eaLnBrk="1" hangingPunct="1">
              <a:lnSpc>
                <a:spcPct val="90000"/>
              </a:lnSpc>
            </a:pPr>
            <a:r>
              <a:rPr lang="el-GR" sz="2600" b="1" dirty="0" smtClean="0"/>
              <a:t>Τρέχουσα τιμή </a:t>
            </a:r>
            <a:r>
              <a:rPr lang="el-GR" sz="2600" dirty="0" smtClean="0"/>
              <a:t>διαμορφώνεται με το συνυπολογισμό όλων των στοιχείων του κόστους και θεωρείται:</a:t>
            </a:r>
          </a:p>
          <a:p>
            <a:pPr marL="514350" indent="-514350" algn="just" eaLnBrk="1" hangingPunct="1">
              <a:lnSpc>
                <a:spcPct val="90000"/>
              </a:lnSpc>
              <a:buFont typeface="+mj-lt"/>
              <a:buAutoNum type="arabicPeriod"/>
            </a:pPr>
            <a:r>
              <a:rPr lang="el-GR" sz="2600" b="1" dirty="0" smtClean="0">
                <a:solidFill>
                  <a:srgbClr val="FF0000"/>
                </a:solidFill>
              </a:rPr>
              <a:t>Η τιμή αντικατάστασης και </a:t>
            </a:r>
          </a:p>
          <a:p>
            <a:pPr marL="514350" indent="-514350" algn="just" eaLnBrk="1" hangingPunct="1">
              <a:lnSpc>
                <a:spcPct val="90000"/>
              </a:lnSpc>
              <a:buFont typeface="+mj-lt"/>
              <a:buAutoNum type="arabicPeriod"/>
            </a:pPr>
            <a:r>
              <a:rPr lang="el-GR" sz="2600" b="1" dirty="0" smtClean="0">
                <a:solidFill>
                  <a:srgbClr val="0000FF"/>
                </a:solidFill>
              </a:rPr>
              <a:t>Η καθαρή ρευστοποιήσιμη </a:t>
            </a:r>
            <a:r>
              <a:rPr lang="el-GR" sz="2600" b="1" dirty="0" smtClean="0">
                <a:solidFill>
                  <a:srgbClr val="006600"/>
                </a:solidFill>
              </a:rPr>
              <a:t>ή</a:t>
            </a:r>
            <a:r>
              <a:rPr lang="el-GR" sz="2600" b="1" dirty="0" smtClean="0">
                <a:solidFill>
                  <a:srgbClr val="0000FF"/>
                </a:solidFill>
              </a:rPr>
              <a:t> πραγματική τιμή </a:t>
            </a:r>
            <a:r>
              <a:rPr lang="el-GR" sz="2600" b="1" dirty="0" smtClean="0">
                <a:solidFill>
                  <a:srgbClr val="006600"/>
                </a:solidFill>
              </a:rPr>
              <a:t>ή</a:t>
            </a:r>
            <a:r>
              <a:rPr lang="el-GR" sz="2600" b="1" dirty="0" smtClean="0">
                <a:solidFill>
                  <a:srgbClr val="0000FF"/>
                </a:solidFill>
              </a:rPr>
              <a:t> τιμή διάθεσης.</a:t>
            </a:r>
          </a:p>
          <a:p>
            <a:pPr algn="just" eaLnBrk="1" hangingPunct="1">
              <a:lnSpc>
                <a:spcPct val="90000"/>
              </a:lnSpc>
            </a:pPr>
            <a:r>
              <a:rPr lang="el-GR" sz="2600" b="1" dirty="0" smtClean="0">
                <a:solidFill>
                  <a:srgbClr val="FF0000"/>
                </a:solidFill>
              </a:rPr>
              <a:t>Τιμή αντικατάστασης </a:t>
            </a:r>
            <a:r>
              <a:rPr lang="el-GR" sz="2600" dirty="0" smtClean="0"/>
              <a:t>είναι η τιμή που αγοράζει το εμπόρευμα η επιχείρηση κατά την ημέρα της απογραφής σε ομαλές συνθήκες. </a:t>
            </a:r>
            <a:r>
              <a:rPr lang="el-GR" sz="2600" b="1" dirty="0" smtClean="0">
                <a:solidFill>
                  <a:srgbClr val="0000FF"/>
                </a:solidFill>
              </a:rPr>
              <a:t>Καθαρή ρευστοποιήσιμη ή πραγματική τιμή ή τιμή διάθεσης </a:t>
            </a:r>
            <a:r>
              <a:rPr lang="el-GR" sz="2600" dirty="0" smtClean="0"/>
              <a:t>είναι η τιμή στην οποία μπορεί η επιχείρηση να πουλήσει το προϊόν της όταν επικρατούν κανονικές συνθήκες στην αγορά εκπίπτοντας τα συνηθισμένα έξοδα πώλησης και το κόστος ολοκλήρωσης της επεξεργασίας. </a:t>
            </a:r>
          </a:p>
        </p:txBody>
      </p:sp>
    </p:spTree>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23850" y="274638"/>
            <a:ext cx="8362950" cy="1209675"/>
          </a:xfrm>
        </p:spPr>
        <p:txBody>
          <a:bodyPr>
            <a:normAutofit fontScale="90000"/>
          </a:bodyPr>
          <a:lstStyle/>
          <a:p>
            <a:pPr algn="ctr" eaLnBrk="1" hangingPunct="1"/>
            <a:r>
              <a:rPr lang="el-GR" sz="3200" b="1" dirty="0" smtClean="0">
                <a:solidFill>
                  <a:srgbClr val="7030A0"/>
                </a:solidFill>
              </a:rPr>
              <a:t>ΜΕΘΟΔΟΣ  ΑΠΟΤΙΜΗΣΗΣ  ΣΤΗΝ  ΜΙΚΡΟΤΕΡΗ ΤΙΜΗ ΜΕΤΑΞΥ  ΤΗΣ  ΤΙΜΗΣ  ΚΤΗΣΗΣ  ΚΑΙ  ΤΗΣ ΤΡΕΧΟΥΣΑΣ  ΤΙΜΗΣ</a:t>
            </a:r>
          </a:p>
        </p:txBody>
      </p:sp>
      <p:sp>
        <p:nvSpPr>
          <p:cNvPr id="30723" name="Rectangle 3"/>
          <p:cNvSpPr>
            <a:spLocks noGrp="1" noChangeArrowheads="1"/>
          </p:cNvSpPr>
          <p:nvPr>
            <p:ph type="body" idx="1"/>
          </p:nvPr>
        </p:nvSpPr>
        <p:spPr>
          <a:xfrm>
            <a:off x="0" y="1844675"/>
            <a:ext cx="9144000" cy="5013325"/>
          </a:xfrm>
        </p:spPr>
        <p:txBody>
          <a:bodyPr>
            <a:normAutofit/>
          </a:bodyPr>
          <a:lstStyle/>
          <a:p>
            <a:pPr algn="just" eaLnBrk="1" hangingPunct="1"/>
            <a:r>
              <a:rPr lang="el-GR" sz="3200" dirty="0" smtClean="0"/>
              <a:t>Η μέθοδος αυτή </a:t>
            </a:r>
            <a:r>
              <a:rPr lang="el-GR" sz="3200" b="1" dirty="0" smtClean="0">
                <a:solidFill>
                  <a:srgbClr val="FFFF00"/>
                </a:solidFill>
              </a:rPr>
              <a:t>επιδιώκει</a:t>
            </a:r>
            <a:r>
              <a:rPr lang="el-GR" sz="3200" dirty="0" smtClean="0"/>
              <a:t> </a:t>
            </a:r>
            <a:r>
              <a:rPr lang="el-GR" sz="3200" dirty="0" smtClean="0">
                <a:solidFill>
                  <a:srgbClr val="FF0000"/>
                </a:solidFill>
              </a:rPr>
              <a:t>να μη διανεμηθούν κέρδη που οφείλονται σε υπερτιμήσεις. </a:t>
            </a:r>
            <a:r>
              <a:rPr lang="el-GR" sz="3200" dirty="0" smtClean="0"/>
              <a:t>Χάριν προνοίας πρέπει οι ζημιές που θα προκύψουν από υποτιμήσεις να ληφθούν υπόψη και να συμψηφιστούν με τα πραγματοποιηθέντα κέρδη. Ως </a:t>
            </a:r>
            <a:r>
              <a:rPr lang="el-GR" sz="3200" b="1" dirty="0" smtClean="0"/>
              <a:t>τιμή κτήσης </a:t>
            </a:r>
            <a:r>
              <a:rPr lang="el-GR" sz="3200" dirty="0" smtClean="0"/>
              <a:t>λαμβάνεται αυτή που έχει προσδιορισθεί με βάση μία από τις γνωστές μεθόδους αποτίμησης των  </a:t>
            </a:r>
            <a:r>
              <a:rPr lang="en-US" sz="3200" dirty="0" smtClean="0"/>
              <a:t>F.I.F.O.</a:t>
            </a:r>
            <a:r>
              <a:rPr lang="el-GR" sz="3200" dirty="0" smtClean="0"/>
              <a:t> και </a:t>
            </a:r>
            <a:r>
              <a:rPr lang="en-US" sz="3200" dirty="0" smtClean="0"/>
              <a:t>L.I.F.O.</a:t>
            </a:r>
            <a:endParaRPr lang="el-GR" sz="3200" dirty="0" smtClean="0"/>
          </a:p>
        </p:txBody>
      </p:sp>
    </p:spTree>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418058"/>
          </a:xfrm>
        </p:spPr>
        <p:txBody>
          <a:bodyPr>
            <a:normAutofit fontScale="90000"/>
          </a:bodyPr>
          <a:lstStyle/>
          <a:p>
            <a:pPr algn="ctr"/>
            <a:r>
              <a:rPr lang="el-GR" sz="3200" b="1" dirty="0" smtClean="0">
                <a:solidFill>
                  <a:srgbClr val="006600"/>
                </a:solidFill>
                <a:latin typeface="+mn-lt"/>
              </a:rPr>
              <a:t>ΜΕΘΟΔΟΣ  ΤΟΥ  ΒΑΣΙΚΟΥ  ΑΠΟΘΕΜΑΤΟΣ (1)</a:t>
            </a:r>
            <a:endParaRPr lang="el-GR" sz="3200" b="1" dirty="0">
              <a:solidFill>
                <a:srgbClr val="006600"/>
              </a:solidFill>
              <a:latin typeface="+mn-lt"/>
            </a:endParaRPr>
          </a:p>
        </p:txBody>
      </p:sp>
      <p:sp>
        <p:nvSpPr>
          <p:cNvPr id="15363" name="Rectangle 3"/>
          <p:cNvSpPr>
            <a:spLocks noGrp="1" noChangeArrowheads="1"/>
          </p:cNvSpPr>
          <p:nvPr>
            <p:ph type="body" idx="1"/>
          </p:nvPr>
        </p:nvSpPr>
        <p:spPr>
          <a:xfrm>
            <a:off x="0" y="764704"/>
            <a:ext cx="9144000" cy="6093296"/>
          </a:xfrm>
        </p:spPr>
        <p:txBody>
          <a:bodyPr/>
          <a:lstStyle/>
          <a:p>
            <a:pPr algn="just"/>
            <a:r>
              <a:rPr lang="el-GR" sz="2600" dirty="0"/>
              <a:t>Κατά την μέθοδο αυτή τα αποθέματα τέλους χρήσεως διακρίνονται σε δύο μέρη</a:t>
            </a:r>
            <a:r>
              <a:rPr lang="en-US" sz="2600" dirty="0"/>
              <a:t>:</a:t>
            </a:r>
          </a:p>
          <a:p>
            <a:pPr lvl="1" algn="just">
              <a:buNone/>
            </a:pPr>
            <a:r>
              <a:rPr lang="el-GR" sz="2600" b="1" dirty="0" smtClean="0"/>
              <a:t>Α)</a:t>
            </a:r>
            <a:r>
              <a:rPr lang="el-GR" sz="2600" dirty="0" smtClean="0"/>
              <a:t> το </a:t>
            </a:r>
            <a:r>
              <a:rPr lang="el-GR" sz="2600" dirty="0"/>
              <a:t>ένα αντιστοιχεί στο </a:t>
            </a:r>
            <a:r>
              <a:rPr lang="el-GR" sz="2600" b="1" dirty="0"/>
              <a:t>βασικό απόθεμα </a:t>
            </a:r>
            <a:r>
              <a:rPr lang="el-GR" sz="2600" dirty="0"/>
              <a:t>που αντιπροσωπεύει την ελάχιστη ποσότητα (</a:t>
            </a:r>
            <a:r>
              <a:rPr lang="en-US" sz="2600" dirty="0"/>
              <a:t>stock </a:t>
            </a:r>
            <a:r>
              <a:rPr lang="el-GR" sz="2600" dirty="0"/>
              <a:t>αποθέματος</a:t>
            </a:r>
            <a:r>
              <a:rPr lang="el-GR" sz="2600" dirty="0" smtClean="0"/>
              <a:t>), </a:t>
            </a:r>
            <a:r>
              <a:rPr lang="el-GR" sz="2600" dirty="0"/>
              <a:t>η οποία κρίνεται αναγκαία για την ομαλή διεξαγωγή της συνήθους δραστηριότητας της </a:t>
            </a:r>
            <a:r>
              <a:rPr lang="el-GR" sz="2600" dirty="0" smtClean="0"/>
              <a:t>επιχείρησης. </a:t>
            </a:r>
          </a:p>
          <a:p>
            <a:pPr lvl="1" algn="just">
              <a:buNone/>
            </a:pPr>
            <a:r>
              <a:rPr lang="el-GR" sz="2600" b="1" dirty="0" smtClean="0"/>
              <a:t>Β) το άλλο προορίζεται</a:t>
            </a:r>
            <a:r>
              <a:rPr lang="en-US" sz="2600" b="1" dirty="0" smtClean="0"/>
              <a:t>:</a:t>
            </a:r>
          </a:p>
          <a:p>
            <a:pPr lvl="2" algn="just"/>
            <a:r>
              <a:rPr lang="el-GR" sz="2600" dirty="0" smtClean="0"/>
              <a:t>για την εξυπηρέτηση μελλοντικών αναγκών πωλήσεων, όταν πρόκειται για υλικά, για εμπορεύματα ή έτοιμα προϊόντα ή</a:t>
            </a:r>
          </a:p>
          <a:p>
            <a:pPr lvl="2" algn="just"/>
            <a:r>
              <a:rPr lang="el-GR" sz="2600" dirty="0" smtClean="0"/>
              <a:t>για την εξυπηρέτηση αναγκών βιομηχανοποίησης, όταν πρόκειται για υλικά που αναλώνονται στην παραγωγική διαδικασία. </a:t>
            </a:r>
          </a:p>
          <a:p>
            <a:pPr marL="0" lvl="1" indent="0" algn="just">
              <a:spcBef>
                <a:spcPts val="0"/>
              </a:spcBef>
              <a:buNone/>
            </a:pPr>
            <a:endParaRPr lang="el-GR" dirty="0"/>
          </a:p>
        </p:txBody>
      </p:sp>
    </p:spTree>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51520" y="152400"/>
            <a:ext cx="8640960" cy="1219200"/>
          </a:xfrm>
        </p:spPr>
        <p:txBody>
          <a:bodyPr anchor="ctr"/>
          <a:lstStyle/>
          <a:p>
            <a:pPr algn="ctr"/>
            <a:r>
              <a:rPr lang="el-GR" sz="3200" b="1" dirty="0" smtClean="0">
                <a:solidFill>
                  <a:srgbClr val="006600"/>
                </a:solidFill>
                <a:latin typeface="+mn-lt"/>
              </a:rPr>
              <a:t>ΜΕΘΟΔΟΣ  ΤΟΥ  ΒΑΣΙΚΟΥ ΑΠΟΘΕΜΑΤΟΣ (2)</a:t>
            </a:r>
            <a:endParaRPr lang="el-GR" sz="3200" b="1" dirty="0">
              <a:solidFill>
                <a:srgbClr val="006600"/>
              </a:solidFill>
              <a:latin typeface="+mn-lt"/>
            </a:endParaRPr>
          </a:p>
        </p:txBody>
      </p:sp>
      <p:sp>
        <p:nvSpPr>
          <p:cNvPr id="17411" name="Rectangle 3"/>
          <p:cNvSpPr>
            <a:spLocks noGrp="1" noChangeArrowheads="1"/>
          </p:cNvSpPr>
          <p:nvPr>
            <p:ph type="body" idx="1"/>
          </p:nvPr>
        </p:nvSpPr>
        <p:spPr>
          <a:xfrm>
            <a:off x="0" y="1600200"/>
            <a:ext cx="9144000" cy="5257800"/>
          </a:xfrm>
        </p:spPr>
        <p:txBody>
          <a:bodyPr>
            <a:normAutofit/>
          </a:bodyPr>
          <a:lstStyle/>
          <a:p>
            <a:pPr algn="just"/>
            <a:r>
              <a:rPr lang="el-GR" sz="3200" dirty="0"/>
              <a:t>Το βασικό απόθεμα αποτιμάται</a:t>
            </a:r>
            <a:r>
              <a:rPr lang="en-US" sz="3200" dirty="0" smtClean="0"/>
              <a:t>:</a:t>
            </a:r>
            <a:endParaRPr lang="el-GR" sz="3200" dirty="0" smtClean="0"/>
          </a:p>
          <a:p>
            <a:pPr algn="just"/>
            <a:endParaRPr lang="en-US" sz="3200" dirty="0"/>
          </a:p>
          <a:p>
            <a:pPr lvl="1" algn="just">
              <a:buNone/>
            </a:pPr>
            <a:r>
              <a:rPr lang="el-GR" sz="3200" b="1" dirty="0" smtClean="0"/>
              <a:t>Α)</a:t>
            </a:r>
            <a:r>
              <a:rPr lang="el-GR" sz="3200" dirty="0" smtClean="0"/>
              <a:t> στην </a:t>
            </a:r>
            <a:r>
              <a:rPr lang="el-GR" sz="3200" dirty="0"/>
              <a:t>αξία της αρχικής κτήσεως </a:t>
            </a:r>
            <a:r>
              <a:rPr lang="el-GR" sz="3200" dirty="0" smtClean="0"/>
              <a:t>του </a:t>
            </a:r>
          </a:p>
          <a:p>
            <a:pPr lvl="1" algn="just">
              <a:buNone/>
            </a:pPr>
            <a:endParaRPr lang="el-GR" sz="3200" dirty="0" smtClean="0"/>
          </a:p>
          <a:p>
            <a:pPr lvl="1" algn="just"/>
            <a:r>
              <a:rPr lang="el-GR" sz="3200" dirty="0" smtClean="0"/>
              <a:t>Ενώ </a:t>
            </a:r>
            <a:r>
              <a:rPr lang="el-GR" sz="3200" dirty="0"/>
              <a:t>το υπόλοιπο (υπεραπόθεμα) αποτιμάται</a:t>
            </a:r>
            <a:r>
              <a:rPr lang="en-US" sz="3200" dirty="0" smtClean="0"/>
              <a:t>:</a:t>
            </a:r>
            <a:endParaRPr lang="el-GR" sz="3200" dirty="0" smtClean="0"/>
          </a:p>
          <a:p>
            <a:pPr lvl="1" algn="just">
              <a:buNone/>
            </a:pPr>
            <a:endParaRPr lang="en-US" sz="3200" dirty="0"/>
          </a:p>
          <a:p>
            <a:pPr lvl="1" algn="just">
              <a:buNone/>
            </a:pPr>
            <a:r>
              <a:rPr lang="el-GR" sz="3200" b="1" dirty="0" smtClean="0"/>
              <a:t>Β)</a:t>
            </a:r>
            <a:r>
              <a:rPr lang="el-GR" sz="3200" dirty="0" smtClean="0"/>
              <a:t> με </a:t>
            </a:r>
            <a:r>
              <a:rPr lang="el-GR" sz="3200" dirty="0"/>
              <a:t>μια από τις μεθόδους υπολογισμού της τιμής </a:t>
            </a:r>
            <a:r>
              <a:rPr lang="el-GR" sz="3200" dirty="0" smtClean="0"/>
              <a:t>κτήσεως.</a:t>
            </a:r>
            <a:endParaRPr lang="el-GR" sz="3200" dirty="0"/>
          </a:p>
        </p:txBody>
      </p:sp>
    </p:spTree>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07504" y="152400"/>
            <a:ext cx="9036496" cy="1219200"/>
          </a:xfrm>
        </p:spPr>
        <p:txBody>
          <a:bodyPr anchor="ctr"/>
          <a:lstStyle/>
          <a:p>
            <a:pPr algn="ctr"/>
            <a:r>
              <a:rPr lang="el-GR" sz="3200" b="1" dirty="0" smtClean="0">
                <a:solidFill>
                  <a:srgbClr val="00B0F0"/>
                </a:solidFill>
                <a:latin typeface="+mn-lt"/>
              </a:rPr>
              <a:t>ΜΕΘΟΔΟΣ  ΤΟΥ  ΕΞΑΤΟΜΙΚΕΥΜΕΝΟΥ  ΚΟΣΤΟΥΣ</a:t>
            </a:r>
            <a:endParaRPr lang="el-GR" sz="3200" b="1" dirty="0">
              <a:solidFill>
                <a:srgbClr val="00B0F0"/>
              </a:solidFill>
              <a:latin typeface="+mn-lt"/>
            </a:endParaRPr>
          </a:p>
        </p:txBody>
      </p:sp>
      <p:sp>
        <p:nvSpPr>
          <p:cNvPr id="19459" name="Rectangle 3"/>
          <p:cNvSpPr>
            <a:spLocks noGrp="1" noChangeArrowheads="1"/>
          </p:cNvSpPr>
          <p:nvPr>
            <p:ph type="body" idx="1"/>
          </p:nvPr>
        </p:nvSpPr>
        <p:spPr>
          <a:xfrm>
            <a:off x="179512" y="1600200"/>
            <a:ext cx="8784976" cy="4525963"/>
          </a:xfrm>
        </p:spPr>
        <p:txBody>
          <a:bodyPr/>
          <a:lstStyle/>
          <a:p>
            <a:pPr algn="just"/>
            <a:r>
              <a:rPr lang="el-GR" sz="2800" dirty="0"/>
              <a:t>Κατά την μέθοδο αυτή τα αποθέματα παρακολουθούνται όχι μόνο κατά είδος, αλλά και κατά συγκεκριμένες παρτίδες αγοράς ή παραγωγής, οι οποίες έτσι αποκτούν αυτοτέλεια κόστους.  </a:t>
            </a:r>
          </a:p>
          <a:p>
            <a:pPr algn="just"/>
            <a:r>
              <a:rPr lang="el-GR" sz="2800" dirty="0"/>
              <a:t>Κατά την αποτίμηση των αποθεμάτων της απογραφής, αυτά αναλύονται σε ποσότητες κατά παρτίδα από την οποία προέρχονται και αποτιμούνται στο κόστος της συγκεκριμένης παρτίδας, ανεξάρτητα από το χρόνο παραγωγής ή αγοράς τους.  </a:t>
            </a:r>
          </a:p>
        </p:txBody>
      </p:sp>
    </p:spTree>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116632"/>
            <a:ext cx="8229600" cy="360040"/>
          </a:xfrm>
        </p:spPr>
        <p:txBody>
          <a:bodyPr anchor="ctr">
            <a:normAutofit fontScale="90000"/>
          </a:bodyPr>
          <a:lstStyle/>
          <a:p>
            <a:pPr algn="ctr"/>
            <a:r>
              <a:rPr lang="el-GR" sz="3200" b="1" dirty="0" smtClean="0">
                <a:solidFill>
                  <a:srgbClr val="002060"/>
                </a:solidFill>
                <a:latin typeface="+mn-lt"/>
              </a:rPr>
              <a:t>ΜΕΘΟΔΟΣ  ΤΟΥ  ΠΡΟΤΥΠΟΥ  ΚΟΣΤΟΥΣ</a:t>
            </a:r>
            <a:endParaRPr lang="el-GR" sz="3200" b="1" dirty="0">
              <a:solidFill>
                <a:srgbClr val="002060"/>
              </a:solidFill>
              <a:latin typeface="+mn-lt"/>
            </a:endParaRPr>
          </a:p>
        </p:txBody>
      </p:sp>
      <p:sp>
        <p:nvSpPr>
          <p:cNvPr id="20483" name="Rectangle 3"/>
          <p:cNvSpPr>
            <a:spLocks noGrp="1" noChangeArrowheads="1"/>
          </p:cNvSpPr>
          <p:nvPr>
            <p:ph type="body" idx="1"/>
          </p:nvPr>
        </p:nvSpPr>
        <p:spPr>
          <a:xfrm>
            <a:off x="0" y="548680"/>
            <a:ext cx="9144000" cy="6309320"/>
          </a:xfrm>
        </p:spPr>
        <p:txBody>
          <a:bodyPr/>
          <a:lstStyle/>
          <a:p>
            <a:pPr algn="just"/>
            <a:r>
              <a:rPr lang="el-GR" sz="2600" dirty="0" smtClean="0"/>
              <a:t>Είναι το κόστος που αναλογεί στις δαπάνες παραγωγής ανά μονάδα προϊόντος όταν η επιχείρηση λειτουργεί κατά ορθολογικό τρόπο. </a:t>
            </a:r>
          </a:p>
          <a:p>
            <a:pPr algn="just"/>
            <a:r>
              <a:rPr lang="el-GR" sz="2600" dirty="0" smtClean="0"/>
              <a:t>Κατά </a:t>
            </a:r>
            <a:r>
              <a:rPr lang="el-GR" sz="2600" dirty="0"/>
              <a:t>την μέθοδο αυτή τα αποθέματα αποτιμούνται στην τιμή του πρότυπου κόστους</a:t>
            </a:r>
            <a:r>
              <a:rPr lang="el-GR" sz="2600" dirty="0" smtClean="0"/>
              <a:t>.</a:t>
            </a:r>
          </a:p>
          <a:p>
            <a:pPr algn="just"/>
            <a:r>
              <a:rPr lang="el-GR" sz="2600" dirty="0" smtClean="0"/>
              <a:t>Η μέθοδος αυτή εφαρμόζεται με την προϋπόθεση ότι εφαρμόζονται τα οριζόμενα από τη διάταξη. Σύμφωνα με τη διάταξη αυτή οι οικονομικές μονάδες που εφαρμόζουν σύστημα πρότυπης κοστολογήσεως, έχουν τη δυνατότητα να αποτιμούν τα αποθέματά τους στις τιμές του πρότυπου κόστους, με την προϋπόθεση ότι οι αποκλίσεις, που ενδεχόμενα θα προκόψουν ανάμεσα στο ιστορικό και στο πρότυπο κόστος, θα κατανέμονται στα απούλητα (μένοντα) και σ' αυτά που έχουν πωληθεί.</a:t>
            </a:r>
            <a:endParaRPr lang="el-GR" sz="2600" dirty="0"/>
          </a:p>
        </p:txBody>
      </p:sp>
    </p:spTree>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971550" y="333375"/>
            <a:ext cx="7234238" cy="1066800"/>
          </a:xfrm>
          <a:prstGeom prst="rect">
            <a:avLst/>
          </a:prstGeom>
          <a:noFill/>
          <a:ln w="9525">
            <a:noFill/>
            <a:miter lim="800000"/>
            <a:headEnd/>
            <a:tailEnd/>
          </a:ln>
          <a:effectLst/>
        </p:spPr>
        <p:txBody>
          <a:bodyPr>
            <a:spAutoFit/>
          </a:bodyPr>
          <a:lstStyle/>
          <a:p>
            <a:pPr algn="ctr"/>
            <a:r>
              <a:rPr lang="el-GR" sz="3200" dirty="0">
                <a:solidFill>
                  <a:schemeClr val="tx2"/>
                </a:solidFill>
                <a:effectLst>
                  <a:outerShdw blurRad="38100" dist="38100" dir="2700000" algn="tl">
                    <a:srgbClr val="C0C0C0"/>
                  </a:outerShdw>
                </a:effectLst>
              </a:rPr>
              <a:t>ΠΛΗΡΟΦΟΡΙΕΣ ΣΤΟ ΠΡΟΣΑΡΤΗΜΑ ΓΙΑ ΤΑ ΑΠΟΘΕΜΑΤΑ</a:t>
            </a:r>
          </a:p>
        </p:txBody>
      </p:sp>
      <p:sp>
        <p:nvSpPr>
          <p:cNvPr id="183299" name="Rectangle 3"/>
          <p:cNvSpPr>
            <a:spLocks noGrp="1" noChangeArrowheads="1"/>
          </p:cNvSpPr>
          <p:nvPr>
            <p:ph type="body" idx="1"/>
          </p:nvPr>
        </p:nvSpPr>
        <p:spPr>
          <a:noFill/>
          <a:ln/>
        </p:spPr>
        <p:txBody>
          <a:bodyPr/>
          <a:lstStyle/>
          <a:p>
            <a:pPr marL="609600" indent="-609600">
              <a:buFontTx/>
              <a:buNone/>
            </a:pPr>
            <a:r>
              <a:rPr lang="el-GR" sz="2000" u="sng" dirty="0">
                <a:latin typeface="Times New Roman" pitchFamily="18" charset="0"/>
              </a:rPr>
              <a:t>Οι πληροφορίες που μας παρέχονται από το προσάρτημα για τα αποθέματα </a:t>
            </a:r>
          </a:p>
          <a:p>
            <a:pPr marL="609600" indent="-609600">
              <a:buFontTx/>
              <a:buNone/>
            </a:pPr>
            <a:r>
              <a:rPr lang="el-GR" sz="2000" u="sng" dirty="0">
                <a:latin typeface="Times New Roman" pitchFamily="18" charset="0"/>
              </a:rPr>
              <a:t>είναι</a:t>
            </a:r>
            <a:r>
              <a:rPr lang="el-GR" sz="2000" dirty="0">
                <a:latin typeface="Times New Roman" pitchFamily="18" charset="0"/>
              </a:rPr>
              <a:t>:</a:t>
            </a:r>
          </a:p>
          <a:p>
            <a:pPr marL="609600" indent="-609600">
              <a:buSzPct val="95000"/>
              <a:buFont typeface="Wingdings" pitchFamily="2" charset="2"/>
              <a:buAutoNum type="arabicParenR"/>
            </a:pPr>
            <a:r>
              <a:rPr lang="el-GR" sz="2000" dirty="0">
                <a:latin typeface="Times New Roman" pitchFamily="18" charset="0"/>
              </a:rPr>
              <a:t>Μέθοδοι αποτιμήσεως</a:t>
            </a:r>
          </a:p>
          <a:p>
            <a:pPr marL="609600" indent="-609600">
              <a:buSzPct val="95000"/>
              <a:buFont typeface="Wingdings" pitchFamily="2" charset="2"/>
              <a:buAutoNum type="arabicParenR"/>
            </a:pPr>
            <a:r>
              <a:rPr lang="el-GR" sz="2000" dirty="0">
                <a:latin typeface="Times New Roman" pitchFamily="18" charset="0"/>
              </a:rPr>
              <a:t>Παρέκκλιση από τις αρχές και βασικές μεθόδους αποτιμήσεως. Εφαρμογή ειδικών μεθόδων αποτιμήσεως</a:t>
            </a:r>
            <a:r>
              <a:rPr lang="en-US" sz="2000" dirty="0">
                <a:latin typeface="Times New Roman" pitchFamily="18" charset="0"/>
              </a:rPr>
              <a:t>.</a:t>
            </a:r>
            <a:endParaRPr lang="el-GR" sz="2000" dirty="0">
              <a:latin typeface="Times New Roman" pitchFamily="18" charset="0"/>
            </a:endParaRPr>
          </a:p>
          <a:p>
            <a:pPr marL="609600" indent="-609600">
              <a:buSzPct val="95000"/>
              <a:buFont typeface="Wingdings" pitchFamily="2" charset="2"/>
              <a:buAutoNum type="arabicParenR"/>
            </a:pPr>
            <a:r>
              <a:rPr lang="el-GR" sz="2000" dirty="0">
                <a:latin typeface="Times New Roman" pitchFamily="18" charset="0"/>
              </a:rPr>
              <a:t>Αλλαγή μεθόδου υπολογισμού της τιμής κτήσεως ή του κόστους παραγωγής αποθεμάτων</a:t>
            </a:r>
            <a:r>
              <a:rPr lang="en-US" sz="2000" dirty="0">
                <a:latin typeface="Times New Roman" pitchFamily="18" charset="0"/>
              </a:rPr>
              <a:t>.</a:t>
            </a:r>
            <a:endParaRPr lang="el-GR" sz="2000" dirty="0">
              <a:latin typeface="Times New Roman" pitchFamily="18" charset="0"/>
            </a:endParaRPr>
          </a:p>
          <a:p>
            <a:pPr marL="609600" indent="-609600">
              <a:buSzPct val="95000"/>
              <a:buFont typeface="Wingdings" pitchFamily="2" charset="2"/>
              <a:buAutoNum type="arabicParenR"/>
            </a:pPr>
            <a:r>
              <a:rPr lang="el-GR" sz="2000" dirty="0">
                <a:latin typeface="Times New Roman" pitchFamily="18" charset="0"/>
              </a:rPr>
              <a:t>Παράθεση της διαφοράς μεταξύ αποτιμήσεως των αποθεμάτων και της τρέχουσας τιμής αγοράς όταν είναι αξιόλογη</a:t>
            </a:r>
            <a:r>
              <a:rPr lang="en-US" sz="2000" dirty="0">
                <a:latin typeface="Times New Roman" pitchFamily="18" charset="0"/>
              </a:rPr>
              <a:t>.</a:t>
            </a:r>
            <a:endParaRPr lang="el-GR" sz="2000"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299">
                                            <p:txEl>
                                              <p:pRg st="0" end="0"/>
                                            </p:txEl>
                                          </p:spTgt>
                                        </p:tgtEl>
                                        <p:attrNameLst>
                                          <p:attrName>style.visibility</p:attrName>
                                        </p:attrNameLst>
                                      </p:cBhvr>
                                      <p:to>
                                        <p:strVal val="visible"/>
                                      </p:to>
                                    </p:set>
                                    <p:animEffect transition="in" filter="fade">
                                      <p:cBhvr>
                                        <p:cTn id="7" dur="2000"/>
                                        <p:tgtEl>
                                          <p:spTgt spid="18329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3299">
                                            <p:txEl>
                                              <p:pRg st="1" end="1"/>
                                            </p:txEl>
                                          </p:spTgt>
                                        </p:tgtEl>
                                        <p:attrNameLst>
                                          <p:attrName>style.visibility</p:attrName>
                                        </p:attrNameLst>
                                      </p:cBhvr>
                                      <p:to>
                                        <p:strVal val="visible"/>
                                      </p:to>
                                    </p:set>
                                    <p:animEffect transition="in" filter="fade">
                                      <p:cBhvr>
                                        <p:cTn id="11" dur="2000"/>
                                        <p:tgtEl>
                                          <p:spTgt spid="183299">
                                            <p:txEl>
                                              <p:pRg st="1" end="1"/>
                                            </p:txEl>
                                          </p:spTgt>
                                        </p:tgtEl>
                                      </p:cBhvr>
                                    </p:animEffect>
                                  </p:childTnLst>
                                </p:cTn>
                              </p:par>
                            </p:childTnLst>
                          </p:cTn>
                        </p:par>
                        <p:par>
                          <p:cTn id="12" fill="hold">
                            <p:stCondLst>
                              <p:cond delay="4000"/>
                            </p:stCondLst>
                            <p:childTnLst>
                              <p:par>
                                <p:cTn id="13" presetID="2" presetClass="entr" presetSubtype="4" fill="hold" nodeType="afterEffect">
                                  <p:stCondLst>
                                    <p:cond delay="0"/>
                                  </p:stCondLst>
                                  <p:childTnLst>
                                    <p:set>
                                      <p:cBhvr>
                                        <p:cTn id="14" dur="1" fill="hold">
                                          <p:stCondLst>
                                            <p:cond delay="0"/>
                                          </p:stCondLst>
                                        </p:cTn>
                                        <p:tgtEl>
                                          <p:spTgt spid="183299">
                                            <p:txEl>
                                              <p:pRg st="2" end="2"/>
                                            </p:txEl>
                                          </p:spTgt>
                                        </p:tgtEl>
                                        <p:attrNameLst>
                                          <p:attrName>style.visibility</p:attrName>
                                        </p:attrNameLst>
                                      </p:cBhvr>
                                      <p:to>
                                        <p:strVal val="visible"/>
                                      </p:to>
                                    </p:set>
                                    <p:anim calcmode="lin" valueType="num">
                                      <p:cBhvr additive="base">
                                        <p:cTn id="15" dur="2000" fill="hold"/>
                                        <p:tgtEl>
                                          <p:spTgt spid="183299">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83299">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6000"/>
                            </p:stCondLst>
                            <p:childTnLst>
                              <p:par>
                                <p:cTn id="18" presetID="2" presetClass="entr" presetSubtype="4" fill="hold" nodeType="afterEffect">
                                  <p:stCondLst>
                                    <p:cond delay="1500"/>
                                  </p:stCondLst>
                                  <p:childTnLst>
                                    <p:set>
                                      <p:cBhvr>
                                        <p:cTn id="19" dur="1" fill="hold">
                                          <p:stCondLst>
                                            <p:cond delay="0"/>
                                          </p:stCondLst>
                                        </p:cTn>
                                        <p:tgtEl>
                                          <p:spTgt spid="183299">
                                            <p:txEl>
                                              <p:pRg st="3" end="3"/>
                                            </p:txEl>
                                          </p:spTgt>
                                        </p:tgtEl>
                                        <p:attrNameLst>
                                          <p:attrName>style.visibility</p:attrName>
                                        </p:attrNameLst>
                                      </p:cBhvr>
                                      <p:to>
                                        <p:strVal val="visible"/>
                                      </p:to>
                                    </p:set>
                                    <p:anim calcmode="lin" valueType="num">
                                      <p:cBhvr additive="base">
                                        <p:cTn id="20" dur="2000" fill="hold"/>
                                        <p:tgtEl>
                                          <p:spTgt spid="183299">
                                            <p:txEl>
                                              <p:pRg st="3" end="3"/>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183299">
                                            <p:txEl>
                                              <p:pRg st="3" end="3"/>
                                            </p:txEl>
                                          </p:spTgt>
                                        </p:tgtEl>
                                        <p:attrNameLst>
                                          <p:attrName>ppt_y</p:attrName>
                                        </p:attrNameLst>
                                      </p:cBhvr>
                                      <p:tavLst>
                                        <p:tav tm="0">
                                          <p:val>
                                            <p:strVal val="1+#ppt_h/2"/>
                                          </p:val>
                                        </p:tav>
                                        <p:tav tm="100000">
                                          <p:val>
                                            <p:strVal val="#ppt_y"/>
                                          </p:val>
                                        </p:tav>
                                      </p:tavLst>
                                    </p:anim>
                                  </p:childTnLst>
                                </p:cTn>
                              </p:par>
                            </p:childTnLst>
                          </p:cTn>
                        </p:par>
                        <p:par>
                          <p:cTn id="22" fill="hold">
                            <p:stCondLst>
                              <p:cond delay="9500"/>
                            </p:stCondLst>
                            <p:childTnLst>
                              <p:par>
                                <p:cTn id="23" presetID="2" presetClass="entr" presetSubtype="4" fill="hold" nodeType="afterEffect">
                                  <p:stCondLst>
                                    <p:cond delay="1500"/>
                                  </p:stCondLst>
                                  <p:childTnLst>
                                    <p:set>
                                      <p:cBhvr>
                                        <p:cTn id="24" dur="1" fill="hold">
                                          <p:stCondLst>
                                            <p:cond delay="0"/>
                                          </p:stCondLst>
                                        </p:cTn>
                                        <p:tgtEl>
                                          <p:spTgt spid="183299">
                                            <p:txEl>
                                              <p:pRg st="4" end="4"/>
                                            </p:txEl>
                                          </p:spTgt>
                                        </p:tgtEl>
                                        <p:attrNameLst>
                                          <p:attrName>style.visibility</p:attrName>
                                        </p:attrNameLst>
                                      </p:cBhvr>
                                      <p:to>
                                        <p:strVal val="visible"/>
                                      </p:to>
                                    </p:set>
                                    <p:anim calcmode="lin" valueType="num">
                                      <p:cBhvr additive="base">
                                        <p:cTn id="25" dur="2000" fill="hold"/>
                                        <p:tgtEl>
                                          <p:spTgt spid="183299">
                                            <p:txEl>
                                              <p:pRg st="4" end="4"/>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83299">
                                            <p:txEl>
                                              <p:pRg st="4" end="4"/>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3000"/>
                            </p:stCondLst>
                            <p:childTnLst>
                              <p:par>
                                <p:cTn id="28" presetID="2" presetClass="entr" presetSubtype="4" fill="hold" nodeType="afterEffect">
                                  <p:stCondLst>
                                    <p:cond delay="1500"/>
                                  </p:stCondLst>
                                  <p:childTnLst>
                                    <p:set>
                                      <p:cBhvr>
                                        <p:cTn id="29" dur="1" fill="hold">
                                          <p:stCondLst>
                                            <p:cond delay="0"/>
                                          </p:stCondLst>
                                        </p:cTn>
                                        <p:tgtEl>
                                          <p:spTgt spid="183299">
                                            <p:txEl>
                                              <p:pRg st="5" end="5"/>
                                            </p:txEl>
                                          </p:spTgt>
                                        </p:tgtEl>
                                        <p:attrNameLst>
                                          <p:attrName>style.visibility</p:attrName>
                                        </p:attrNameLst>
                                      </p:cBhvr>
                                      <p:to>
                                        <p:strVal val="visible"/>
                                      </p:to>
                                    </p:set>
                                    <p:anim calcmode="lin" valueType="num">
                                      <p:cBhvr additive="base">
                                        <p:cTn id="30" dur="2000" fill="hold"/>
                                        <p:tgtEl>
                                          <p:spTgt spid="183299">
                                            <p:txEl>
                                              <p:pRg st="5" end="5"/>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18329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19225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D7972325-7041-4684-9E5D-33B8EF198C4C}" type="slidenum">
              <a:rPr lang="el-GR"/>
              <a:pPr/>
              <a:t>50</a:t>
            </a:fld>
            <a:endParaRPr lang="el-GR" dirty="0"/>
          </a:p>
        </p:txBody>
      </p:sp>
      <p:sp>
        <p:nvSpPr>
          <p:cNvPr id="73730" name="Rectangle 2"/>
          <p:cNvSpPr>
            <a:spLocks noGrp="1" noChangeArrowheads="1"/>
          </p:cNvSpPr>
          <p:nvPr>
            <p:ph type="title"/>
          </p:nvPr>
        </p:nvSpPr>
        <p:spPr/>
        <p:txBody>
          <a:bodyPr/>
          <a:lstStyle/>
          <a:p>
            <a:pPr algn="ctr"/>
            <a:r>
              <a:rPr lang="el-GR" sz="3200" b="1" dirty="0">
                <a:effectLst/>
              </a:rPr>
              <a:t>ΔΙΑΚΡΙΣΕΙΣ</a:t>
            </a:r>
            <a:r>
              <a:rPr lang="el-GR" sz="3200" dirty="0">
                <a:effectLst/>
              </a:rPr>
              <a:t> </a:t>
            </a:r>
            <a:r>
              <a:rPr lang="el-GR" sz="3200" b="1" dirty="0">
                <a:effectLst/>
              </a:rPr>
              <a:t>ΤΗΣ ΛΟΓΙΣΤΙΚΗΣ</a:t>
            </a:r>
          </a:p>
        </p:txBody>
      </p:sp>
      <p:sp>
        <p:nvSpPr>
          <p:cNvPr id="73731" name="Rectangle 3"/>
          <p:cNvSpPr>
            <a:spLocks noGrp="1" noChangeArrowheads="1"/>
          </p:cNvSpPr>
          <p:nvPr>
            <p:ph type="body" idx="1"/>
          </p:nvPr>
        </p:nvSpPr>
        <p:spPr/>
        <p:txBody>
          <a:bodyPr/>
          <a:lstStyle/>
          <a:p>
            <a:pPr marL="609600" indent="-609600">
              <a:buClr>
                <a:schemeClr val="folHlink"/>
              </a:buClr>
              <a:buNone/>
            </a:pPr>
            <a:r>
              <a:rPr lang="el-GR" sz="1800" dirty="0" smtClean="0">
                <a:latin typeface="Arial Black" pitchFamily="34" charset="0"/>
              </a:rPr>
              <a:t>			ΔΗΜΟΣΙΑ </a:t>
            </a:r>
            <a:r>
              <a:rPr lang="el-GR" sz="1800" dirty="0">
                <a:latin typeface="Arial Black" pitchFamily="34" charset="0"/>
              </a:rPr>
              <a:t>Η ΚΥΒΕΡΝΗΤΙΚΗ ΛΟΓΙΣΤΙΚΗ </a:t>
            </a:r>
            <a:endParaRPr lang="en-US" sz="1800" dirty="0">
              <a:latin typeface="Arial Black" pitchFamily="34" charset="0"/>
            </a:endParaRPr>
          </a:p>
          <a:p>
            <a:pPr marL="609600" indent="-609600">
              <a:buFont typeface="Wingdings" pitchFamily="2" charset="2"/>
              <a:buNone/>
            </a:pPr>
            <a:r>
              <a:rPr lang="en-US" sz="1800" dirty="0">
                <a:latin typeface="Arial Black" pitchFamily="34" charset="0"/>
              </a:rPr>
              <a:t>       </a:t>
            </a:r>
            <a:r>
              <a:rPr lang="el-GR" sz="1800" dirty="0" smtClean="0">
                <a:latin typeface="Arial Black" pitchFamily="34" charset="0"/>
              </a:rPr>
              <a:t>			    </a:t>
            </a:r>
            <a:r>
              <a:rPr lang="en-US" sz="1800" dirty="0" smtClean="0">
                <a:latin typeface="Arial Black" pitchFamily="34" charset="0"/>
              </a:rPr>
              <a:t> </a:t>
            </a:r>
            <a:r>
              <a:rPr lang="el-GR" sz="1800" dirty="0" smtClean="0">
                <a:latin typeface="Arial Black" pitchFamily="34" charset="0"/>
              </a:rPr>
              <a:t>(</a:t>
            </a:r>
            <a:r>
              <a:rPr lang="en-US" sz="1800" dirty="0" smtClean="0">
                <a:latin typeface="Arial Black" pitchFamily="34" charset="0"/>
              </a:rPr>
              <a:t>Governmental Accounting)</a:t>
            </a:r>
            <a:endParaRPr lang="el-GR" sz="1800" dirty="0">
              <a:latin typeface="Arial Black" pitchFamily="34" charset="0"/>
            </a:endParaRPr>
          </a:p>
        </p:txBody>
      </p:sp>
      <p:sp>
        <p:nvSpPr>
          <p:cNvPr id="73733" name="AutoShape 5"/>
          <p:cNvSpPr>
            <a:spLocks noChangeArrowheads="1"/>
          </p:cNvSpPr>
          <p:nvPr/>
        </p:nvSpPr>
        <p:spPr bwMode="auto">
          <a:xfrm>
            <a:off x="1835150" y="2852738"/>
            <a:ext cx="4681538" cy="2520950"/>
          </a:xfrm>
          <a:prstGeom prst="cloudCallout">
            <a:avLst>
              <a:gd name="adj1" fmla="val -42199"/>
              <a:gd name="adj2" fmla="val -46597"/>
            </a:avLst>
          </a:prstGeom>
          <a:solidFill>
            <a:schemeClr val="accent1"/>
          </a:solidFill>
          <a:ln w="9525">
            <a:solidFill>
              <a:schemeClr val="tx1"/>
            </a:solidFill>
            <a:round/>
            <a:headEnd/>
            <a:tailEnd/>
          </a:ln>
          <a:effectLst/>
        </p:spPr>
        <p:txBody>
          <a:bodyPr/>
          <a:lstStyle/>
          <a:p>
            <a:pPr eaLnBrk="1" hangingPunct="1"/>
            <a:r>
              <a:rPr lang="el-GR" sz="1600" b="1" i="1" dirty="0">
                <a:solidFill>
                  <a:schemeClr val="bg2"/>
                </a:solidFill>
                <a:latin typeface="Arial Narrow" pitchFamily="34" charset="0"/>
              </a:rPr>
              <a:t>Ασχολείται με </a:t>
            </a:r>
            <a:r>
              <a:rPr lang="en-US" sz="1600" b="1" i="1" dirty="0">
                <a:solidFill>
                  <a:schemeClr val="bg2"/>
                </a:solidFill>
                <a:latin typeface="Arial Narrow" pitchFamily="34" charset="0"/>
              </a:rPr>
              <a:t> </a:t>
            </a:r>
            <a:r>
              <a:rPr lang="el-GR" sz="1600" b="1" i="1" dirty="0">
                <a:solidFill>
                  <a:schemeClr val="bg2"/>
                </a:solidFill>
                <a:latin typeface="Arial Narrow" pitchFamily="34" charset="0"/>
              </a:rPr>
              <a:t>τη μελέτη των ειδικών λογιστικών θεμάτων του κράτους, των οργανισμών και των ΝΠΔΔ. Τέτοια θέματα είναι ο προϋπολογισμός , ο απολογισμός των εσόδων και των εξόδων</a:t>
            </a:r>
            <a:endParaRPr lang="el-GR" sz="1600" b="1" i="1" dirty="0">
              <a:latin typeface="Arial Narrow" pitchFamily="34" charset="0"/>
            </a:endParaRPr>
          </a:p>
          <a:p>
            <a:pPr eaLnBrk="1" hangingPunct="1"/>
            <a:endParaRPr lang="el-GR" sz="1600" dirty="0">
              <a:latin typeface="Arial Narrow" pitchFamily="34" charset="0"/>
            </a:endParaRPr>
          </a:p>
        </p:txBody>
      </p:sp>
    </p:spTree>
  </p:cSld>
  <p:clrMapOvr>
    <a:masterClrMapping/>
  </p:clrMapOvr>
  <p:transition/>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pPr algn="ctr" eaLnBrk="1" hangingPunct="1"/>
            <a:r>
              <a:rPr lang="el-GR" sz="4000" b="1" dirty="0" smtClean="0">
                <a:solidFill>
                  <a:schemeClr val="bg1"/>
                </a:solidFill>
              </a:rPr>
              <a:t>ΚΡΙΤΙΚΗ ΤΩΝ ΜΕΘΟΔΩΝ ΑΠΟΤΙΜΗΣΗΣ</a:t>
            </a:r>
          </a:p>
        </p:txBody>
      </p:sp>
      <p:sp>
        <p:nvSpPr>
          <p:cNvPr id="31747" name="Rectangle 3"/>
          <p:cNvSpPr>
            <a:spLocks noGrp="1" noChangeArrowheads="1"/>
          </p:cNvSpPr>
          <p:nvPr>
            <p:ph type="body" idx="1"/>
          </p:nvPr>
        </p:nvSpPr>
        <p:spPr>
          <a:xfrm>
            <a:off x="0" y="1600200"/>
            <a:ext cx="9144000" cy="5257800"/>
          </a:xfrm>
        </p:spPr>
        <p:txBody>
          <a:bodyPr>
            <a:normAutofit/>
          </a:bodyPr>
          <a:lstStyle/>
          <a:p>
            <a:pPr algn="just" eaLnBrk="1" hangingPunct="1"/>
            <a:r>
              <a:rPr lang="el-GR" sz="2800" b="1" dirty="0" smtClean="0"/>
              <a:t>Η υιοθέτηση μιας από τις μεθόδους αποτίμησης αποθεμάτων είναι ένα σοβαρό θέμα, γιατί η κάθε μία μέθοδος αποτίμησης εφαρμοζόμενη καταλήγει σε διαφορετικό αποτέλεσμα αγορανομικής και φορολογικής σημασίας. Για το λόγο αυτό ο Κ.Β.Σ. επιτρέπει στις επιχειρήσεις να ακολουθούν όποια μέθοδο θέλουν, αλλά θα πρέπει να την τηρούν πάγια έτσι ώστε να αποφεύγονται οι φοροδιαφυγές μέσω αποθεμάτων. </a:t>
            </a:r>
          </a:p>
        </p:txBody>
      </p:sp>
    </p:spTree>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9388" y="274638"/>
            <a:ext cx="8964612" cy="633412"/>
          </a:xfrm>
        </p:spPr>
        <p:txBody>
          <a:bodyPr>
            <a:normAutofit fontScale="90000"/>
          </a:bodyPr>
          <a:lstStyle/>
          <a:p>
            <a:pPr algn="ctr" eaLnBrk="1" hangingPunct="1"/>
            <a:r>
              <a:rPr lang="el-GR" sz="4000" b="1" dirty="0" smtClean="0"/>
              <a:t>ΑΡΘΡΟ 28 ΤΟΥ Κ.Β.Σ.</a:t>
            </a:r>
            <a:r>
              <a:rPr lang="el-GR" sz="4000" dirty="0" smtClean="0"/>
              <a:t> </a:t>
            </a:r>
          </a:p>
        </p:txBody>
      </p:sp>
      <p:sp>
        <p:nvSpPr>
          <p:cNvPr id="32771" name="Rectangle 3"/>
          <p:cNvSpPr>
            <a:spLocks noGrp="1" noChangeArrowheads="1"/>
          </p:cNvSpPr>
          <p:nvPr>
            <p:ph type="body" idx="1"/>
          </p:nvPr>
        </p:nvSpPr>
        <p:spPr>
          <a:xfrm>
            <a:off x="0" y="1052513"/>
            <a:ext cx="9144000" cy="5805487"/>
          </a:xfrm>
        </p:spPr>
        <p:txBody>
          <a:bodyPr/>
          <a:lstStyle/>
          <a:p>
            <a:pPr algn="just" eaLnBrk="1" hangingPunct="1">
              <a:lnSpc>
                <a:spcPct val="90000"/>
              </a:lnSpc>
              <a:buFontTx/>
              <a:buNone/>
            </a:pPr>
            <a:r>
              <a:rPr lang="el-GR" dirty="0" smtClean="0"/>
              <a:t>1. Τα</a:t>
            </a:r>
            <a:r>
              <a:rPr lang="el-GR" b="1" dirty="0" smtClean="0"/>
              <a:t> αποθέματα</a:t>
            </a:r>
            <a:r>
              <a:rPr lang="el-GR" dirty="0" smtClean="0"/>
              <a:t>, εκτός των υπολειμμάτων, των υποπροϊόντων και των ελαττωματικών προϊόντων </a:t>
            </a:r>
            <a:r>
              <a:rPr lang="el-GR" b="1" dirty="0" smtClean="0"/>
              <a:t>αποτιμώνται </a:t>
            </a:r>
            <a:r>
              <a:rPr lang="el-GR" dirty="0" smtClean="0"/>
              <a:t>στην κατ΄ είδος </a:t>
            </a:r>
            <a:r>
              <a:rPr lang="el-GR" b="1" dirty="0" smtClean="0"/>
              <a:t>χαμηλότερη τιμή</a:t>
            </a:r>
            <a:r>
              <a:rPr lang="el-GR" dirty="0" smtClean="0"/>
              <a:t> μεταξύ της τιμής κτήσης (εμπορεύματα) ή του ιστορικού κόστους παραγωγής τους (προϊόντα) και της τιμής στην οποία η επιχείρηση μπορεί να αγοράσει ή να παράγει κατά την ημέρα κλεισίματος του ισολογισμού. Αν η τελευταία είναι χαμηλότερη από την τιμή κτήσης ή ιστορικού κόστους, αλλά μεγαλύτερη από την καθαρή </a:t>
            </a:r>
            <a:r>
              <a:rPr lang="el-GR" b="1" i="1" dirty="0" smtClean="0"/>
              <a:t>ρευστοποιήσιμη αξία</a:t>
            </a:r>
            <a:r>
              <a:rPr lang="el-GR" dirty="0" smtClean="0"/>
              <a:t> τότε η αποτίμηση γίνεται στην </a:t>
            </a:r>
            <a:r>
              <a:rPr lang="el-GR" b="1" i="1" dirty="0" smtClean="0"/>
              <a:t>καθαρή ρευστοποιήσιμη αξία.</a:t>
            </a:r>
          </a:p>
        </p:txBody>
      </p:sp>
    </p:spTree>
  </p:cSld>
  <p:clrMapOvr>
    <a:masterClrMapping/>
  </p:clrMapOvr>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490537"/>
          </a:xfrm>
        </p:spPr>
        <p:txBody>
          <a:bodyPr>
            <a:normAutofit fontScale="90000"/>
          </a:bodyPr>
          <a:lstStyle/>
          <a:p>
            <a:pPr algn="ctr" eaLnBrk="1" hangingPunct="1"/>
            <a:r>
              <a:rPr lang="el-GR" sz="4000" b="1" dirty="0" smtClean="0"/>
              <a:t>ΑΡΘΡΟ 28 ΤΟΥ Κ.Β.Σ.</a:t>
            </a:r>
          </a:p>
        </p:txBody>
      </p:sp>
      <p:sp>
        <p:nvSpPr>
          <p:cNvPr id="33795" name="Rectangle 3"/>
          <p:cNvSpPr>
            <a:spLocks noGrp="1" noChangeArrowheads="1"/>
          </p:cNvSpPr>
          <p:nvPr>
            <p:ph type="body" idx="1"/>
          </p:nvPr>
        </p:nvSpPr>
        <p:spPr>
          <a:xfrm>
            <a:off x="0" y="908050"/>
            <a:ext cx="9144000" cy="5949950"/>
          </a:xfrm>
        </p:spPr>
        <p:txBody>
          <a:bodyPr/>
          <a:lstStyle/>
          <a:p>
            <a:pPr algn="just" eaLnBrk="1" hangingPunct="1">
              <a:buFontTx/>
              <a:buNone/>
            </a:pPr>
            <a:r>
              <a:rPr lang="el-GR" sz="2800" dirty="0" smtClean="0"/>
              <a:t>2. Τα </a:t>
            </a:r>
            <a:r>
              <a:rPr lang="el-GR" sz="2800" b="1" dirty="0" smtClean="0"/>
              <a:t>ενσώματα πάγια</a:t>
            </a:r>
            <a:r>
              <a:rPr lang="el-GR" sz="2800" dirty="0" smtClean="0"/>
              <a:t> περιουσιακά στοιχεία </a:t>
            </a:r>
            <a:r>
              <a:rPr lang="el-GR" sz="2800" b="1" dirty="0" smtClean="0"/>
              <a:t>αποτιμώνται</a:t>
            </a:r>
            <a:r>
              <a:rPr lang="el-GR" sz="2800" dirty="0" smtClean="0"/>
              <a:t> στην αξία της τιμής κτήσης ή του κόστους ιδιοκατασκευής τους. Η αξία αυτή προσαυξάνεται με τις δαπάνες επεκτάσεων ή προσθηκών και βελτιώσεων και μειώνεται με τις αποσβέσεις που διενεργούνται με βάση την ισχύουσα νομοθεσία. Σε περίπτωση αναπροσαρμογής της αξίας του παγίου, που γίνεται σε εφαρμογή του ειδικού νόμου, η αναπροσαρμοσμένη αξία θεωρείται ως αξία κτήσης του παγίου. Αν το πάγιο είναι μηχανολογικός εξοπλισμός η τιμή κτήσης προσαυξάνεται με έξοδα εγκατάστασης και συναρμολόγησης των μηχανημάτων μέχρι να τεθούν σε κατάσταση λειτουργίας.</a:t>
            </a:r>
          </a:p>
        </p:txBody>
      </p:sp>
    </p:spTree>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490537"/>
          </a:xfrm>
        </p:spPr>
        <p:txBody>
          <a:bodyPr>
            <a:normAutofit fontScale="90000"/>
          </a:bodyPr>
          <a:lstStyle/>
          <a:p>
            <a:pPr algn="ctr" eaLnBrk="1" hangingPunct="1"/>
            <a:r>
              <a:rPr lang="el-GR" sz="4000" b="1" dirty="0" smtClean="0"/>
              <a:t>ΑΡΘΡΟ 28 ΤΟΥ Κ.Β.Σ.</a:t>
            </a:r>
          </a:p>
        </p:txBody>
      </p:sp>
      <p:sp>
        <p:nvSpPr>
          <p:cNvPr id="34819" name="Rectangle 3"/>
          <p:cNvSpPr>
            <a:spLocks noGrp="1" noChangeArrowheads="1"/>
          </p:cNvSpPr>
          <p:nvPr>
            <p:ph type="body" idx="1"/>
          </p:nvPr>
        </p:nvSpPr>
        <p:spPr>
          <a:xfrm>
            <a:off x="0" y="908050"/>
            <a:ext cx="9144000" cy="5949950"/>
          </a:xfrm>
        </p:spPr>
        <p:txBody>
          <a:bodyPr/>
          <a:lstStyle/>
          <a:p>
            <a:pPr algn="just" eaLnBrk="1" hangingPunct="1">
              <a:buFontTx/>
              <a:buNone/>
            </a:pPr>
            <a:r>
              <a:rPr lang="el-GR" dirty="0" smtClean="0"/>
              <a:t>3. Οι </a:t>
            </a:r>
            <a:r>
              <a:rPr lang="el-GR" b="1" dirty="0" smtClean="0"/>
              <a:t>μετοχές, οι ομολογίες</a:t>
            </a:r>
            <a:r>
              <a:rPr lang="el-GR" dirty="0" smtClean="0"/>
              <a:t> και τα λοιπά </a:t>
            </a:r>
            <a:r>
              <a:rPr lang="el-GR" b="1" dirty="0" smtClean="0"/>
              <a:t>χρεόγραφα</a:t>
            </a:r>
            <a:r>
              <a:rPr lang="el-GR" dirty="0" smtClean="0"/>
              <a:t> </a:t>
            </a:r>
            <a:r>
              <a:rPr lang="el-GR" b="1" dirty="0" smtClean="0"/>
              <a:t>που είναι εισηγμένα στο ΧΑΑ</a:t>
            </a:r>
            <a:r>
              <a:rPr lang="el-GR" dirty="0" smtClean="0"/>
              <a:t>, καθώς και τα μερίδια αμοιβαίων κεφαλαίων αποτιμώνται στην κατ΄ είδος χαμηλότερη τιμή μεταξύ της τιμής κτήσης και της τρέχουσας τιμής τους. Για τα χρεόγραφα ως τρέχουσα τιμή θεωρείται ο μέσος όρος της χρηματιστηριακής τιμής τους κατά τον τελευταίο μήνα της χρήσης. Ειδικά για τα Α/Κ ως τρέχουσα τιμή θεωρείται ο μέσος όρος της καθαρής τιμής τον κατά τον τελευταίο μήνα της χρήσης.   </a:t>
            </a:r>
          </a:p>
        </p:txBody>
      </p:sp>
    </p:spTree>
  </p:cSld>
  <p:clrMapOvr>
    <a:masterClrMapping/>
  </p:clrMapOvr>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490537"/>
          </a:xfrm>
        </p:spPr>
        <p:txBody>
          <a:bodyPr>
            <a:normAutofit fontScale="90000"/>
          </a:bodyPr>
          <a:lstStyle/>
          <a:p>
            <a:pPr algn="ctr" eaLnBrk="1" hangingPunct="1"/>
            <a:r>
              <a:rPr lang="el-GR" sz="4000" b="1" dirty="0" smtClean="0"/>
              <a:t>ΑΡΘΡΟ 28 ΤΟΥ Κ.Β.Σ.</a:t>
            </a:r>
          </a:p>
        </p:txBody>
      </p:sp>
      <p:sp>
        <p:nvSpPr>
          <p:cNvPr id="35843" name="Rectangle 3"/>
          <p:cNvSpPr>
            <a:spLocks noGrp="1" noChangeArrowheads="1"/>
          </p:cNvSpPr>
          <p:nvPr>
            <p:ph type="body" idx="1"/>
          </p:nvPr>
        </p:nvSpPr>
        <p:spPr>
          <a:xfrm>
            <a:off x="0" y="908050"/>
            <a:ext cx="9144000" cy="5949950"/>
          </a:xfrm>
        </p:spPr>
        <p:txBody>
          <a:bodyPr/>
          <a:lstStyle/>
          <a:p>
            <a:pPr eaLnBrk="1" hangingPunct="1">
              <a:buFontTx/>
              <a:buNone/>
            </a:pPr>
            <a:r>
              <a:rPr lang="el-GR" dirty="0" smtClean="0"/>
              <a:t>4. Οι </a:t>
            </a:r>
            <a:r>
              <a:rPr lang="el-GR" b="1" dirty="0" smtClean="0"/>
              <a:t>μετοχές ανωνύμων εταιρειών που δεν έχουν εισαχθεί στο ΧΑΑ</a:t>
            </a:r>
            <a:r>
              <a:rPr lang="el-GR" dirty="0" smtClean="0"/>
              <a:t> αποτιμώνται στην τιμή κτήσης τους. Τα πάσης φύσης χρεόγραφα που έχουν τη μορφή προθεσμιακής κατάθεσης και δεν έχουν εισαχθεί στο ΧΑΑ όπως ήταν τα ΕΓΔ, αποτιμώνται στην κατ΄ είδος παρούσα αξία τους κατά την ημέρα του κλεισίματος του ισολογισμού. Η αξία αυτή προσδιορίζεται με βάση το ετήσιο επιτόκιο του κάθε χρεογράφου ή τίτλου.  </a:t>
            </a:r>
          </a:p>
        </p:txBody>
      </p:sp>
    </p:spTree>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561975"/>
          </a:xfrm>
        </p:spPr>
        <p:txBody>
          <a:bodyPr>
            <a:normAutofit fontScale="90000"/>
          </a:bodyPr>
          <a:lstStyle/>
          <a:p>
            <a:pPr algn="ctr" eaLnBrk="1" hangingPunct="1"/>
            <a:r>
              <a:rPr lang="el-GR" sz="4000" b="1" dirty="0" smtClean="0"/>
              <a:t>ΑΡΘΡΟ 28 ΤΟΥ Κ.Β.Σ.</a:t>
            </a:r>
          </a:p>
        </p:txBody>
      </p:sp>
      <p:sp>
        <p:nvSpPr>
          <p:cNvPr id="36867" name="Rectangle 3"/>
          <p:cNvSpPr>
            <a:spLocks noGrp="1" noChangeArrowheads="1"/>
          </p:cNvSpPr>
          <p:nvPr>
            <p:ph type="body" idx="1"/>
          </p:nvPr>
        </p:nvSpPr>
        <p:spPr>
          <a:xfrm>
            <a:off x="0" y="1052513"/>
            <a:ext cx="9144000" cy="5805487"/>
          </a:xfrm>
        </p:spPr>
        <p:txBody>
          <a:bodyPr/>
          <a:lstStyle/>
          <a:p>
            <a:pPr algn="just" eaLnBrk="1" hangingPunct="1">
              <a:lnSpc>
                <a:spcPct val="90000"/>
              </a:lnSpc>
              <a:buFontTx/>
              <a:buNone/>
            </a:pPr>
            <a:r>
              <a:rPr lang="el-GR" sz="2800" dirty="0" smtClean="0"/>
              <a:t>5. Οι απαιτήσεις, οι υποχρεώσεις, τα διαθέσιμα και τα λοιπά περιουσιακά στοιχεία που εκφράζονται σε ξένο νόμισμα οπουδήποτε και αν βρίσκονται αποτιμώνται σε ευρώ με το ποσό που προκύπτει από τη μετατροπή του ξένου νομίσματος:</a:t>
            </a:r>
          </a:p>
          <a:p>
            <a:pPr algn="just" eaLnBrk="1" hangingPunct="1">
              <a:lnSpc>
                <a:spcPct val="90000"/>
              </a:lnSpc>
              <a:buFontTx/>
              <a:buNone/>
            </a:pPr>
            <a:r>
              <a:rPr lang="el-GR" sz="2800" dirty="0" smtClean="0"/>
              <a:t>α) με βάση την επίσημη τιμή του κατά την ημέρα της απογραφής, για τις απαιτήσεις, τις υποχρεώσεις και τα διαθέσιμα και </a:t>
            </a:r>
          </a:p>
          <a:p>
            <a:pPr algn="just" eaLnBrk="1" hangingPunct="1">
              <a:lnSpc>
                <a:spcPct val="90000"/>
              </a:lnSpc>
              <a:buFontTx/>
              <a:buNone/>
            </a:pPr>
            <a:r>
              <a:rPr lang="el-GR" sz="2800" dirty="0" smtClean="0"/>
              <a:t>β) με βάση την επίσημη τιμή του κατά την ημέρα κτήσης (αγοράς ή παραγωγής) των χρεογράφων και τίτλων, των στοιχείων του παγίου ενεργητικού εκτός των μακροπρόθεσμων απαιτήσεων και των αποθεμάτων γενικά. </a:t>
            </a:r>
          </a:p>
        </p:txBody>
      </p:sp>
    </p:spTree>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524000"/>
            <a:ext cx="8640960" cy="4572000"/>
          </a:xfrm>
        </p:spPr>
        <p:txBody>
          <a:bodyPr/>
          <a:lstStyle/>
          <a:p>
            <a:endParaRPr lang="el-GR" dirty="0"/>
          </a:p>
        </p:txBody>
      </p:sp>
      <p:sp>
        <p:nvSpPr>
          <p:cNvPr id="3" name="2 - Τίτλος"/>
          <p:cNvSpPr>
            <a:spLocks noGrp="1"/>
          </p:cNvSpPr>
          <p:nvPr>
            <p:ph type="title"/>
          </p:nvPr>
        </p:nvSpPr>
        <p:spPr>
          <a:xfrm>
            <a:off x="179512" y="152400"/>
            <a:ext cx="8784976" cy="1219200"/>
          </a:xfrm>
        </p:spPr>
        <p:txBody>
          <a:bodyPr>
            <a:normAutofit fontScale="90000"/>
          </a:bodyPr>
          <a:lstStyle/>
          <a:p>
            <a:pPr algn="ctr"/>
            <a:r>
              <a:rPr lang="el-GR" b="1" dirty="0" smtClean="0">
                <a:solidFill>
                  <a:schemeClr val="accent4">
                    <a:lumMod val="50000"/>
                  </a:schemeClr>
                </a:solidFill>
              </a:rPr>
              <a:t>ΜΕΘΟΔΟΙ ΔΙΑΧΕΙΡΙΣΗΣ ΑΠΟΘΕΜΑΤΩΝ</a:t>
            </a:r>
            <a:endParaRPr lang="el-GR" b="1" dirty="0">
              <a:solidFill>
                <a:schemeClr val="accent4">
                  <a:lumMod val="50000"/>
                </a:schemeClr>
              </a:solidFill>
            </a:endParaRP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74638"/>
            <a:ext cx="8229600" cy="561975"/>
          </a:xfrm>
        </p:spPr>
        <p:txBody>
          <a:bodyPr anchor="ctr">
            <a:normAutofit fontScale="90000"/>
          </a:bodyPr>
          <a:lstStyle/>
          <a:p>
            <a:pPr algn="ctr" eaLnBrk="1" hangingPunct="1"/>
            <a:r>
              <a:rPr lang="el-GR" altLang="el-GR" sz="3200" b="1" dirty="0" smtClean="0">
                <a:solidFill>
                  <a:srgbClr val="0000FF"/>
                </a:solidFill>
              </a:rPr>
              <a:t>ΒΑΣΙΚΟΙ  ΠΑΡΑΓΟΝΤΕΣ  ΚΑΘΟΡΙΣΜΟΥ  ΤΟΥ ΥΨΟΥΣ  ΤΩΝ ΑΠΟΘΕΜΑΤΩΝ</a:t>
            </a:r>
          </a:p>
        </p:txBody>
      </p:sp>
      <p:sp>
        <p:nvSpPr>
          <p:cNvPr id="134147" name="Rectangle 3"/>
          <p:cNvSpPr>
            <a:spLocks noGrp="1" noChangeArrowheads="1"/>
          </p:cNvSpPr>
          <p:nvPr>
            <p:ph type="body" idx="1"/>
          </p:nvPr>
        </p:nvSpPr>
        <p:spPr>
          <a:xfrm>
            <a:off x="179388" y="1196752"/>
            <a:ext cx="8713787" cy="5472336"/>
          </a:xfrm>
        </p:spPr>
        <p:txBody>
          <a:bodyPr/>
          <a:lstStyle/>
          <a:p>
            <a:pPr marL="609600" indent="-609600" eaLnBrk="1" hangingPunct="1">
              <a:lnSpc>
                <a:spcPct val="90000"/>
              </a:lnSpc>
              <a:buFontTx/>
              <a:buAutoNum type="arabicPeriod"/>
            </a:pPr>
            <a:r>
              <a:rPr lang="el-GR" altLang="el-GR" b="1" dirty="0" smtClean="0">
                <a:solidFill>
                  <a:srgbClr val="C00000"/>
                </a:solidFill>
              </a:rPr>
              <a:t>Το επίπεδο των πωλήσεων</a:t>
            </a:r>
          </a:p>
          <a:p>
            <a:pPr marL="609600" indent="-609600" eaLnBrk="1" hangingPunct="1">
              <a:lnSpc>
                <a:spcPct val="90000"/>
              </a:lnSpc>
              <a:buFontTx/>
              <a:buAutoNum type="arabicPeriod"/>
            </a:pPr>
            <a:r>
              <a:rPr lang="el-GR" altLang="el-GR" b="1" dirty="0" smtClean="0">
                <a:solidFill>
                  <a:srgbClr val="FFC000"/>
                </a:solidFill>
              </a:rPr>
              <a:t>Ο χρόνος και η τεχνική φύση της παραγωγικής διαδικασίας</a:t>
            </a:r>
          </a:p>
          <a:p>
            <a:pPr marL="609600" indent="-609600" eaLnBrk="1" hangingPunct="1">
              <a:lnSpc>
                <a:spcPct val="90000"/>
              </a:lnSpc>
              <a:buFontTx/>
              <a:buAutoNum type="arabicPeriod"/>
            </a:pPr>
            <a:r>
              <a:rPr lang="el-GR" altLang="el-GR" b="1" dirty="0" smtClean="0">
                <a:solidFill>
                  <a:srgbClr val="006600"/>
                </a:solidFill>
              </a:rPr>
              <a:t>Η αντοχή του τελικού προϊόντος</a:t>
            </a:r>
          </a:p>
          <a:p>
            <a:pPr marL="609600" indent="-609600" eaLnBrk="1" hangingPunct="1">
              <a:lnSpc>
                <a:spcPct val="90000"/>
              </a:lnSpc>
              <a:buFontTx/>
              <a:buAutoNum type="arabicPeriod"/>
            </a:pPr>
            <a:r>
              <a:rPr lang="el-GR" altLang="el-GR" b="1" dirty="0" smtClean="0">
                <a:solidFill>
                  <a:srgbClr val="FFFF00"/>
                </a:solidFill>
              </a:rPr>
              <a:t>Η εποχικότητα και η μόδα</a:t>
            </a:r>
          </a:p>
          <a:p>
            <a:pPr marL="609600" indent="-609600" eaLnBrk="1" hangingPunct="1">
              <a:lnSpc>
                <a:spcPct val="90000"/>
              </a:lnSpc>
              <a:buFontTx/>
              <a:buNone/>
            </a:pPr>
            <a:r>
              <a:rPr lang="el-GR" altLang="el-GR" dirty="0" smtClean="0"/>
              <a:t>Οι παρακάτω τιμές των δύο δεικτών που χαρακτηρίζουν τα</a:t>
            </a:r>
          </a:p>
          <a:p>
            <a:pPr marL="609600" indent="-609600" eaLnBrk="1" hangingPunct="1">
              <a:lnSpc>
                <a:spcPct val="90000"/>
              </a:lnSpc>
              <a:buFontTx/>
              <a:buNone/>
            </a:pPr>
            <a:r>
              <a:rPr lang="el-GR" altLang="el-GR" dirty="0" smtClean="0"/>
              <a:t>αποθέματα θεωρούνται ικανοποιητικές.</a:t>
            </a:r>
          </a:p>
          <a:p>
            <a:pPr marL="609600" indent="-609600" eaLnBrk="1" hangingPunct="1">
              <a:lnSpc>
                <a:spcPct val="90000"/>
              </a:lnSpc>
              <a:buFontTx/>
              <a:buNone/>
            </a:pPr>
            <a:endParaRPr lang="el-GR" altLang="el-GR" dirty="0" smtClean="0"/>
          </a:p>
          <a:p>
            <a:pPr marL="609600" indent="-609600" eaLnBrk="1" hangingPunct="1">
              <a:lnSpc>
                <a:spcPct val="90000"/>
              </a:lnSpc>
              <a:buFontTx/>
              <a:buNone/>
            </a:pPr>
            <a:r>
              <a:rPr lang="el-GR" altLang="el-GR" dirty="0" smtClean="0"/>
              <a:t>Αποθέματα / Πωλήσεις = 12%-20%</a:t>
            </a:r>
          </a:p>
          <a:p>
            <a:pPr marL="609600" indent="-609600" eaLnBrk="1" hangingPunct="1">
              <a:lnSpc>
                <a:spcPct val="90000"/>
              </a:lnSpc>
              <a:buFontTx/>
              <a:buNone/>
            </a:pPr>
            <a:endParaRPr lang="el-GR" altLang="el-GR" dirty="0" smtClean="0"/>
          </a:p>
          <a:p>
            <a:pPr marL="609600" indent="-609600" eaLnBrk="1" hangingPunct="1">
              <a:lnSpc>
                <a:spcPct val="90000"/>
              </a:lnSpc>
              <a:buFontTx/>
              <a:buNone/>
            </a:pPr>
            <a:r>
              <a:rPr lang="el-GR" altLang="el-GR" dirty="0" smtClean="0"/>
              <a:t>Αποθέματα / Συνολικό Ενεργητικό = 16%-30%</a:t>
            </a:r>
          </a:p>
        </p:txBody>
      </p:sp>
    </p:spTree>
    <p:extLst>
      <p:ext uri="{BB962C8B-B14F-4D97-AF65-F5344CB8AC3E}">
        <p14:creationId xmlns="" xmlns:p14="http://schemas.microsoft.com/office/powerpoint/2010/main" val="408922926"/>
      </p:ext>
    </p:extLst>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490537"/>
          </a:xfrm>
        </p:spPr>
        <p:txBody>
          <a:bodyPr>
            <a:normAutofit fontScale="90000"/>
          </a:bodyPr>
          <a:lstStyle/>
          <a:p>
            <a:pPr algn="ctr" eaLnBrk="1" hangingPunct="1"/>
            <a:r>
              <a:rPr lang="el-GR" altLang="el-GR" sz="3600" b="1" dirty="0" smtClean="0"/>
              <a:t>ΔΙΑΧΕΙΡΙΣΗ ΥΨΟΥΣ ΑΠΟΘΕΜΑΤΩΝ</a:t>
            </a:r>
          </a:p>
        </p:txBody>
      </p:sp>
      <p:sp>
        <p:nvSpPr>
          <p:cNvPr id="135171" name="Rectangle 3"/>
          <p:cNvSpPr>
            <a:spLocks noGrp="1" noChangeArrowheads="1"/>
          </p:cNvSpPr>
          <p:nvPr>
            <p:ph type="body" idx="1"/>
          </p:nvPr>
        </p:nvSpPr>
        <p:spPr>
          <a:xfrm>
            <a:off x="0" y="981075"/>
            <a:ext cx="9144000" cy="5876925"/>
          </a:xfrm>
        </p:spPr>
        <p:txBody>
          <a:bodyPr/>
          <a:lstStyle/>
          <a:p>
            <a:pPr marL="533400" indent="-533400" algn="just" eaLnBrk="1" hangingPunct="1">
              <a:lnSpc>
                <a:spcPct val="90000"/>
              </a:lnSpc>
              <a:buFontTx/>
              <a:buNone/>
            </a:pPr>
            <a:r>
              <a:rPr lang="el-GR" altLang="el-GR" sz="2600" b="1" dirty="0" smtClean="0"/>
              <a:t>1) </a:t>
            </a:r>
            <a:r>
              <a:rPr lang="el-GR" altLang="el-GR" sz="2600" dirty="0" smtClean="0"/>
              <a:t>Πρέπει να υπάρχει ένα </a:t>
            </a:r>
            <a:r>
              <a:rPr lang="el-GR" altLang="el-GR" sz="2600" b="1" u="sng" dirty="0" smtClean="0">
                <a:solidFill>
                  <a:srgbClr val="002060"/>
                </a:solidFill>
              </a:rPr>
              <a:t>βασικό απόθεμα</a:t>
            </a:r>
            <a:r>
              <a:rPr lang="el-GR" altLang="el-GR" sz="2600" dirty="0" smtClean="0">
                <a:solidFill>
                  <a:srgbClr val="002060"/>
                </a:solidFill>
              </a:rPr>
              <a:t> </a:t>
            </a:r>
            <a:r>
              <a:rPr lang="el-GR" altLang="el-GR" sz="2600" dirty="0" smtClean="0"/>
              <a:t>για την</a:t>
            </a:r>
          </a:p>
          <a:p>
            <a:pPr marL="533400" indent="-533400" algn="just" eaLnBrk="1" hangingPunct="1">
              <a:lnSpc>
                <a:spcPct val="90000"/>
              </a:lnSpc>
              <a:buFontTx/>
              <a:buNone/>
            </a:pPr>
            <a:r>
              <a:rPr lang="el-GR" altLang="el-GR" sz="2600" dirty="0" smtClean="0"/>
              <a:t>εξισορρόπηση των εισροών και εκροών των προϊόντων.</a:t>
            </a:r>
          </a:p>
          <a:p>
            <a:pPr marL="533400" indent="-533400" algn="just" eaLnBrk="1" hangingPunct="1">
              <a:lnSpc>
                <a:spcPct val="90000"/>
              </a:lnSpc>
              <a:buFontTx/>
              <a:buNone/>
            </a:pPr>
            <a:r>
              <a:rPr lang="el-GR" altLang="el-GR" sz="2600" b="1" dirty="0" smtClean="0"/>
              <a:t>2)</a:t>
            </a:r>
            <a:r>
              <a:rPr lang="el-GR" altLang="el-GR" sz="2600" dirty="0" smtClean="0"/>
              <a:t> Επειδή πάντα μπορεί να συμβεί το απρόβλεπτο είναι</a:t>
            </a:r>
          </a:p>
          <a:p>
            <a:pPr marL="533400" indent="-533400" algn="just" eaLnBrk="1" hangingPunct="1">
              <a:lnSpc>
                <a:spcPct val="90000"/>
              </a:lnSpc>
              <a:buFontTx/>
              <a:buNone/>
            </a:pPr>
            <a:r>
              <a:rPr lang="el-GR" altLang="el-GR" sz="2600" dirty="0" smtClean="0"/>
              <a:t>απαραίτητο να υπάρχουν </a:t>
            </a:r>
            <a:r>
              <a:rPr lang="el-GR" altLang="el-GR" sz="2600" b="1" u="sng" dirty="0" smtClean="0">
                <a:solidFill>
                  <a:srgbClr val="7030A0"/>
                </a:solidFill>
              </a:rPr>
              <a:t>αποθέματα ασφαλείας</a:t>
            </a:r>
            <a:r>
              <a:rPr lang="el-GR" altLang="el-GR" sz="2600" dirty="0" smtClean="0">
                <a:solidFill>
                  <a:srgbClr val="7030A0"/>
                </a:solidFill>
              </a:rPr>
              <a:t> </a:t>
            </a:r>
            <a:r>
              <a:rPr lang="el-GR" altLang="el-GR" sz="2600" dirty="0" smtClean="0"/>
              <a:t>που να</a:t>
            </a:r>
          </a:p>
          <a:p>
            <a:pPr marL="533400" indent="-533400" algn="just" eaLnBrk="1" hangingPunct="1">
              <a:lnSpc>
                <a:spcPct val="90000"/>
              </a:lnSpc>
              <a:buFontTx/>
              <a:buNone/>
            </a:pPr>
            <a:r>
              <a:rPr lang="el-GR" altLang="el-GR" sz="2600" dirty="0" smtClean="0"/>
              <a:t>αντιπροσωπεύουν το μικρό πλεόνασμα που απαιτείται</a:t>
            </a:r>
          </a:p>
          <a:p>
            <a:pPr marL="533400" indent="-533400" algn="just" eaLnBrk="1" hangingPunct="1">
              <a:lnSpc>
                <a:spcPct val="90000"/>
              </a:lnSpc>
              <a:buFontTx/>
              <a:buNone/>
            </a:pPr>
            <a:r>
              <a:rPr lang="el-GR" altLang="el-GR" sz="2600" dirty="0" smtClean="0"/>
              <a:t>για την αποφυγή του κόστους που συνεπάγεται η αδυναμία</a:t>
            </a:r>
          </a:p>
          <a:p>
            <a:pPr marL="533400" indent="-533400" algn="just" eaLnBrk="1" hangingPunct="1">
              <a:lnSpc>
                <a:spcPct val="90000"/>
              </a:lnSpc>
              <a:buFontTx/>
              <a:buNone/>
            </a:pPr>
            <a:r>
              <a:rPr lang="el-GR" altLang="el-GR" sz="2600" dirty="0" smtClean="0"/>
              <a:t>κάλυψης τρεχουσών αναγκών.</a:t>
            </a:r>
          </a:p>
          <a:p>
            <a:pPr marL="533400" indent="-533400" algn="just" eaLnBrk="1" hangingPunct="1">
              <a:lnSpc>
                <a:spcPct val="90000"/>
              </a:lnSpc>
              <a:buFontTx/>
              <a:buNone/>
            </a:pPr>
            <a:r>
              <a:rPr lang="el-GR" altLang="el-GR" sz="2600" b="1" dirty="0" smtClean="0"/>
              <a:t>3)</a:t>
            </a:r>
            <a:r>
              <a:rPr lang="el-GR" altLang="el-GR" sz="2600" dirty="0" smtClean="0"/>
              <a:t> Μπορεί να χρειασθούν αποθέματα για την κάλυψη</a:t>
            </a:r>
          </a:p>
          <a:p>
            <a:pPr marL="533400" indent="-533400" algn="just" eaLnBrk="1" hangingPunct="1">
              <a:lnSpc>
                <a:spcPct val="90000"/>
              </a:lnSpc>
              <a:buFontTx/>
              <a:buNone/>
            </a:pPr>
            <a:r>
              <a:rPr lang="el-GR" altLang="el-GR" sz="2600" dirty="0" smtClean="0"/>
              <a:t>μελλοντικών αυξήσεων της δραστηριότητας. Τα αποθέματα</a:t>
            </a:r>
          </a:p>
          <a:p>
            <a:pPr marL="533400" indent="-533400" algn="just" eaLnBrk="1" hangingPunct="1">
              <a:lnSpc>
                <a:spcPct val="90000"/>
              </a:lnSpc>
              <a:buFontTx/>
              <a:buNone/>
            </a:pPr>
            <a:r>
              <a:rPr lang="el-GR" altLang="el-GR" sz="2600" dirty="0" smtClean="0"/>
              <a:t>αυτά καλούνται </a:t>
            </a:r>
            <a:r>
              <a:rPr lang="el-GR" altLang="el-GR" sz="2600" b="1" u="sng" dirty="0" smtClean="0">
                <a:solidFill>
                  <a:srgbClr val="C00000"/>
                </a:solidFill>
              </a:rPr>
              <a:t>αποθέματα προσδοκιών</a:t>
            </a:r>
            <a:r>
              <a:rPr lang="el-GR" altLang="el-GR" sz="2600" dirty="0" smtClean="0">
                <a:solidFill>
                  <a:srgbClr val="C00000"/>
                </a:solidFill>
              </a:rPr>
              <a:t> </a:t>
            </a:r>
            <a:r>
              <a:rPr lang="el-GR" altLang="el-GR" sz="2600" dirty="0" smtClean="0"/>
              <a:t>και σχετίζονται με</a:t>
            </a:r>
          </a:p>
          <a:p>
            <a:pPr marL="533400" indent="-533400" algn="just" eaLnBrk="1" hangingPunct="1">
              <a:lnSpc>
                <a:spcPct val="90000"/>
              </a:lnSpc>
              <a:buFontTx/>
              <a:buNone/>
            </a:pPr>
            <a:r>
              <a:rPr lang="el-GR" altLang="el-GR" sz="2600" dirty="0" smtClean="0"/>
              <a:t>την αναγνώριση του γεγονότος ότι για κάθε αγορά υπάρχει</a:t>
            </a:r>
          </a:p>
          <a:p>
            <a:pPr marL="533400" indent="-533400" algn="just" eaLnBrk="1" hangingPunct="1">
              <a:lnSpc>
                <a:spcPct val="90000"/>
              </a:lnSpc>
              <a:buFontTx/>
              <a:buNone/>
            </a:pPr>
            <a:r>
              <a:rPr lang="el-GR" altLang="el-GR" sz="2600" dirty="0" smtClean="0"/>
              <a:t>ένα άριστο ύψος αγοραζόμενης ποσότητας, που ονομάζεται</a:t>
            </a:r>
          </a:p>
          <a:p>
            <a:pPr marL="533400" indent="-533400" algn="just" eaLnBrk="1" hangingPunct="1">
              <a:lnSpc>
                <a:spcPct val="90000"/>
              </a:lnSpc>
              <a:buFontTx/>
              <a:buNone/>
            </a:pPr>
            <a:r>
              <a:rPr lang="el-GR" altLang="el-GR" sz="2600" b="1" i="1" dirty="0" smtClean="0">
                <a:solidFill>
                  <a:srgbClr val="0000FF"/>
                </a:solidFill>
              </a:rPr>
              <a:t>οικονομικό μέγεθος παραγγελίας.   </a:t>
            </a:r>
          </a:p>
        </p:txBody>
      </p:sp>
    </p:spTree>
    <p:extLst>
      <p:ext uri="{BB962C8B-B14F-4D97-AF65-F5344CB8AC3E}">
        <p14:creationId xmlns="" xmlns:p14="http://schemas.microsoft.com/office/powerpoint/2010/main" val="1164468770"/>
      </p:ext>
    </p:extLst>
  </p:cSld>
  <p:clrMapOvr>
    <a:masterClrMapping/>
  </p:clrMapOvr>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18058"/>
          </a:xfrm>
        </p:spPr>
        <p:txBody>
          <a:bodyPr>
            <a:normAutofit fontScale="90000"/>
          </a:bodyPr>
          <a:lstStyle/>
          <a:p>
            <a:pPr algn="ctr"/>
            <a:r>
              <a:rPr lang="el-GR" sz="3600" b="1" dirty="0" smtClean="0"/>
              <a:t>ΤΙ ΠΕΡΙΛΑΜΒΑΝΕΙ ΤΟ ΚΟΣΤΟΣ ΑΠΟΘΕΜΑΤΩΝ</a:t>
            </a:r>
            <a:endParaRPr lang="el-GR" sz="3600" b="1" dirty="0"/>
          </a:p>
        </p:txBody>
      </p:sp>
      <p:pic>
        <p:nvPicPr>
          <p:cNvPr id="96258" name="Picture 2"/>
          <p:cNvPicPr>
            <a:picLocks noGrp="1" noChangeAspect="1" noChangeArrowheads="1"/>
          </p:cNvPicPr>
          <p:nvPr>
            <p:ph idx="1"/>
          </p:nvPr>
        </p:nvPicPr>
        <p:blipFill>
          <a:blip r:embed="rId2" cstate="print"/>
          <a:srcRect/>
          <a:stretch>
            <a:fillRect/>
          </a:stretch>
        </p:blipFill>
        <p:spPr bwMode="auto">
          <a:xfrm>
            <a:off x="0" y="1052736"/>
            <a:ext cx="9144000" cy="5805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51520" y="260648"/>
            <a:ext cx="8640960" cy="6336704"/>
          </a:xfrm>
          <a:prstGeom prst="rect">
            <a:avLst/>
          </a:prstGeom>
          <a:noFill/>
          <a:ln w="9525">
            <a:noFill/>
            <a:miter lim="800000"/>
            <a:headEnd/>
            <a:tailEnd/>
          </a:ln>
        </p:spPr>
      </p:pic>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274638"/>
            <a:ext cx="8229600" cy="850900"/>
          </a:xfrm>
        </p:spPr>
        <p:txBody>
          <a:bodyPr/>
          <a:lstStyle/>
          <a:p>
            <a:pPr algn="ctr" eaLnBrk="1" hangingPunct="1"/>
            <a:r>
              <a:rPr lang="el-GR" altLang="el-GR" b="1" dirty="0" smtClean="0">
                <a:solidFill>
                  <a:srgbClr val="FF0000"/>
                </a:solidFill>
              </a:rPr>
              <a:t>ΔΑΠΑΝΕΣ ΑΠΟΘΕΜΑΤΩΝ</a:t>
            </a:r>
          </a:p>
        </p:txBody>
      </p:sp>
      <p:sp>
        <p:nvSpPr>
          <p:cNvPr id="136195" name="Rectangle 3"/>
          <p:cNvSpPr>
            <a:spLocks noGrp="1" noChangeArrowheads="1"/>
          </p:cNvSpPr>
          <p:nvPr>
            <p:ph type="body" idx="1"/>
          </p:nvPr>
        </p:nvSpPr>
        <p:spPr>
          <a:xfrm>
            <a:off x="179388" y="1844675"/>
            <a:ext cx="8785225" cy="4679950"/>
          </a:xfrm>
        </p:spPr>
        <p:txBody>
          <a:bodyPr>
            <a:normAutofit/>
          </a:bodyPr>
          <a:lstStyle/>
          <a:p>
            <a:pPr marL="609600" indent="-609600" algn="just" eaLnBrk="1" hangingPunct="1">
              <a:buFontTx/>
              <a:buAutoNum type="arabicPeriod"/>
            </a:pPr>
            <a:r>
              <a:rPr lang="el-GR" altLang="el-GR" sz="3200" dirty="0" smtClean="0"/>
              <a:t>Κόστος διατήρησης αποθεμάτων</a:t>
            </a:r>
          </a:p>
          <a:p>
            <a:pPr marL="609600" indent="-609600" algn="just" eaLnBrk="1" hangingPunct="1">
              <a:buFontTx/>
              <a:buAutoNum type="arabicPeriod"/>
            </a:pPr>
            <a:r>
              <a:rPr lang="el-GR" altLang="el-GR" sz="3200" dirty="0" smtClean="0"/>
              <a:t>Κόστος έλλειψης αποθεμάτων</a:t>
            </a:r>
          </a:p>
          <a:p>
            <a:pPr marL="609600" indent="-609600" algn="just" eaLnBrk="1" hangingPunct="1">
              <a:buFontTx/>
              <a:buAutoNum type="arabicPeriod"/>
            </a:pPr>
            <a:r>
              <a:rPr lang="el-GR" altLang="el-GR" sz="3200" dirty="0" smtClean="0"/>
              <a:t>Κόστος αποστολής, παραλαβής και πραγματοποίησης  παραγγελίας</a:t>
            </a:r>
          </a:p>
        </p:txBody>
      </p:sp>
    </p:spTree>
    <p:extLst>
      <p:ext uri="{BB962C8B-B14F-4D97-AF65-F5344CB8AC3E}">
        <p14:creationId xmlns="" xmlns:p14="http://schemas.microsoft.com/office/powerpoint/2010/main" val="1869779716"/>
      </p:ext>
    </p:extLst>
  </p:cSld>
  <p:clrMapOvr>
    <a:masterClrMapping/>
  </p:clrMapOvr>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18058"/>
          </a:xfrm>
        </p:spPr>
        <p:txBody>
          <a:bodyPr>
            <a:normAutofit fontScale="90000"/>
          </a:bodyPr>
          <a:lstStyle/>
          <a:p>
            <a:pPr algn="ctr"/>
            <a:r>
              <a:rPr lang="el-GR" sz="3600" b="1" dirty="0" smtClean="0">
                <a:solidFill>
                  <a:srgbClr val="FF0000"/>
                </a:solidFill>
              </a:rPr>
              <a:t>ΔΑΠΑΝΕΣ ΑΠΟΘΕΜΑΤΩΝ</a:t>
            </a:r>
            <a:endParaRPr lang="el-GR" sz="3600" b="1" dirty="0">
              <a:solidFill>
                <a:srgbClr val="FF0000"/>
              </a:solidFill>
            </a:endParaRPr>
          </a:p>
        </p:txBody>
      </p:sp>
      <p:graphicFrame>
        <p:nvGraphicFramePr>
          <p:cNvPr id="5" name="4 - Θέση περιεχομένου"/>
          <p:cNvGraphicFramePr>
            <a:graphicFrameLocks noGrp="1"/>
          </p:cNvGraphicFramePr>
          <p:nvPr>
            <p:ph idx="1"/>
          </p:nvPr>
        </p:nvGraphicFramePr>
        <p:xfrm>
          <a:off x="0" y="764705"/>
          <a:ext cx="9144000" cy="6028712"/>
        </p:xfrm>
        <a:graphic>
          <a:graphicData uri="http://schemas.openxmlformats.org/drawingml/2006/table">
            <a:tbl>
              <a:tblPr firstRow="1" bandRow="1">
                <a:tableStyleId>{5C22544A-7EE6-4342-B048-85BDC9FD1C3A}</a:tableStyleId>
              </a:tblPr>
              <a:tblGrid>
                <a:gridCol w="3203848"/>
                <a:gridCol w="2304256"/>
                <a:gridCol w="3635896"/>
              </a:tblGrid>
              <a:tr h="1414704">
                <a:tc>
                  <a:txBody>
                    <a:bodyPr/>
                    <a:lstStyle/>
                    <a:p>
                      <a:r>
                        <a:rPr lang="el-GR" sz="2200" dirty="0" smtClean="0">
                          <a:solidFill>
                            <a:srgbClr val="C00000"/>
                          </a:solidFill>
                        </a:rPr>
                        <a:t>Α) ΚΟΣΤΟΣ</a:t>
                      </a:r>
                      <a:r>
                        <a:rPr lang="el-GR" sz="2200" baseline="0" dirty="0" smtClean="0">
                          <a:solidFill>
                            <a:srgbClr val="C00000"/>
                          </a:solidFill>
                        </a:rPr>
                        <a:t> ΔΙΑΤΗΡΗΣΗΣ</a:t>
                      </a:r>
                      <a:endParaRPr lang="el-GR" sz="2200" dirty="0">
                        <a:solidFill>
                          <a:srgbClr val="C00000"/>
                        </a:solidFill>
                      </a:endParaRPr>
                    </a:p>
                  </a:txBody>
                  <a:tcPr/>
                </a:tc>
                <a:tc>
                  <a:txBody>
                    <a:bodyPr/>
                    <a:lstStyle/>
                    <a:p>
                      <a:r>
                        <a:rPr lang="el-GR" sz="2200" dirty="0" smtClean="0">
                          <a:solidFill>
                            <a:srgbClr val="7030A0"/>
                          </a:solidFill>
                        </a:rPr>
                        <a:t>Β) ΚΟΣΤΟΣ ΕΛΛΕΙΨΗΣ</a:t>
                      </a:r>
                      <a:endParaRPr lang="el-GR" sz="2200" dirty="0">
                        <a:solidFill>
                          <a:srgbClr val="7030A0"/>
                        </a:solidFill>
                      </a:endParaRPr>
                    </a:p>
                  </a:txBody>
                  <a:tcPr/>
                </a:tc>
                <a:tc>
                  <a:txBody>
                    <a:bodyPr/>
                    <a:lstStyle/>
                    <a:p>
                      <a:r>
                        <a:rPr lang="el-GR" sz="2200" dirty="0" smtClean="0">
                          <a:solidFill>
                            <a:srgbClr val="0000FF"/>
                          </a:solidFill>
                        </a:rPr>
                        <a:t>Γ) ΚΟΣΤΟΣ</a:t>
                      </a:r>
                      <a:r>
                        <a:rPr lang="el-GR" sz="2200" baseline="0" dirty="0" smtClean="0">
                          <a:solidFill>
                            <a:srgbClr val="0000FF"/>
                          </a:solidFill>
                        </a:rPr>
                        <a:t> </a:t>
                      </a:r>
                      <a:r>
                        <a:rPr lang="el-GR" sz="2200" baseline="0" dirty="0" smtClean="0">
                          <a:solidFill>
                            <a:srgbClr val="FF33CC"/>
                          </a:solidFill>
                        </a:rPr>
                        <a:t>ΑΠΟΣΤΟΛΗΣ </a:t>
                      </a:r>
                      <a:r>
                        <a:rPr lang="el-GR" sz="2200" baseline="0" dirty="0" smtClean="0">
                          <a:solidFill>
                            <a:srgbClr val="663300"/>
                          </a:solidFill>
                        </a:rPr>
                        <a:t>ΠΑΡΑΛΑΒΗΣ</a:t>
                      </a:r>
                      <a:r>
                        <a:rPr lang="el-GR" sz="2200" baseline="0" dirty="0" smtClean="0">
                          <a:solidFill>
                            <a:srgbClr val="0000FF"/>
                          </a:solidFill>
                        </a:rPr>
                        <a:t> &amp; </a:t>
                      </a:r>
                      <a:r>
                        <a:rPr lang="el-GR" sz="2200" baseline="0" dirty="0" smtClean="0">
                          <a:solidFill>
                            <a:srgbClr val="FF0000"/>
                          </a:solidFill>
                        </a:rPr>
                        <a:t>ΠΡΑΓΜΑΤΟΠΟΙΗΣΗΣ ΠΑΡΑΓΓΕΛΙΑΣ</a:t>
                      </a:r>
                      <a:endParaRPr lang="el-GR" sz="2200" dirty="0">
                        <a:solidFill>
                          <a:srgbClr val="FF0000"/>
                        </a:solidFill>
                      </a:endParaRPr>
                    </a:p>
                  </a:txBody>
                  <a:tcPr/>
                </a:tc>
              </a:tr>
              <a:tr h="903002">
                <a:tc>
                  <a:txBody>
                    <a:bodyPr/>
                    <a:lstStyle/>
                    <a:p>
                      <a:pPr algn="l"/>
                      <a:r>
                        <a:rPr lang="el-GR" b="1" dirty="0" smtClean="0">
                          <a:solidFill>
                            <a:srgbClr val="006600"/>
                          </a:solidFill>
                        </a:rPr>
                        <a:t>1. Κόστος Δεσμευμένων Κεφαλαίων</a:t>
                      </a:r>
                      <a:endParaRPr lang="el-GR" b="1" dirty="0">
                        <a:solidFill>
                          <a:srgbClr val="006600"/>
                        </a:solidFill>
                      </a:endParaRPr>
                    </a:p>
                  </a:txBody>
                  <a:tcPr/>
                </a:tc>
                <a:tc>
                  <a:txBody>
                    <a:bodyPr/>
                    <a:lstStyle/>
                    <a:p>
                      <a:pPr algn="l"/>
                      <a:r>
                        <a:rPr lang="el-GR" b="1" dirty="0" smtClean="0">
                          <a:solidFill>
                            <a:srgbClr val="00B0F0"/>
                          </a:solidFill>
                        </a:rPr>
                        <a:t>1. Απώλεια Πωλήσεων</a:t>
                      </a:r>
                      <a:endParaRPr lang="el-GR" b="1" dirty="0">
                        <a:solidFill>
                          <a:srgbClr val="00B0F0"/>
                        </a:solidFill>
                      </a:endParaRPr>
                    </a:p>
                  </a:txBody>
                  <a:tcPr/>
                </a:tc>
                <a:tc>
                  <a:txBody>
                    <a:bodyPr/>
                    <a:lstStyle/>
                    <a:p>
                      <a:pPr algn="l"/>
                      <a:r>
                        <a:rPr lang="el-GR" b="1" dirty="0" smtClean="0">
                          <a:solidFill>
                            <a:srgbClr val="FF33CC"/>
                          </a:solidFill>
                        </a:rPr>
                        <a:t>1. Κόστος Αποστολής και </a:t>
                      </a:r>
                      <a:r>
                        <a:rPr lang="el-GR" b="1" dirty="0" smtClean="0">
                          <a:solidFill>
                            <a:srgbClr val="663300"/>
                          </a:solidFill>
                        </a:rPr>
                        <a:t>Παραλαβής</a:t>
                      </a:r>
                      <a:r>
                        <a:rPr lang="el-GR" b="1" baseline="0" dirty="0" smtClean="0">
                          <a:solidFill>
                            <a:srgbClr val="FF33CC"/>
                          </a:solidFill>
                        </a:rPr>
                        <a:t> </a:t>
                      </a:r>
                      <a:r>
                        <a:rPr lang="el-GR" b="1" dirty="0" smtClean="0">
                          <a:solidFill>
                            <a:srgbClr val="00B050"/>
                          </a:solidFill>
                        </a:rPr>
                        <a:t>(Μεταφορικά </a:t>
                      </a:r>
                      <a:r>
                        <a:rPr lang="en-US" b="1" dirty="0" smtClean="0">
                          <a:solidFill>
                            <a:srgbClr val="00B050"/>
                          </a:solidFill>
                        </a:rPr>
                        <a:t>Ex</a:t>
                      </a:r>
                      <a:r>
                        <a:rPr lang="en-US" b="1" baseline="0" dirty="0" smtClean="0">
                          <a:solidFill>
                            <a:srgbClr val="00B050"/>
                          </a:solidFill>
                        </a:rPr>
                        <a:t>-Factor, F.O.B &amp; C.I.F.)</a:t>
                      </a:r>
                      <a:endParaRPr lang="el-GR" b="1" dirty="0">
                        <a:solidFill>
                          <a:srgbClr val="00B050"/>
                        </a:solidFill>
                      </a:endParaRPr>
                    </a:p>
                  </a:txBody>
                  <a:tcPr/>
                </a:tc>
              </a:tr>
              <a:tr h="1173904">
                <a:tc>
                  <a:txBody>
                    <a:bodyPr/>
                    <a:lstStyle/>
                    <a:p>
                      <a:pPr algn="l"/>
                      <a:r>
                        <a:rPr lang="el-GR" b="1" dirty="0" smtClean="0">
                          <a:solidFill>
                            <a:srgbClr val="0070C0"/>
                          </a:solidFill>
                        </a:rPr>
                        <a:t>2. Κόστος Αποθήκευσης</a:t>
                      </a:r>
                      <a:endParaRPr lang="el-GR" b="1" dirty="0">
                        <a:solidFill>
                          <a:srgbClr val="0070C0"/>
                        </a:solidFill>
                      </a:endParaRPr>
                    </a:p>
                  </a:txBody>
                  <a:tcPr/>
                </a:tc>
                <a:tc>
                  <a:txBody>
                    <a:bodyPr/>
                    <a:lstStyle/>
                    <a:p>
                      <a:pPr algn="l"/>
                      <a:r>
                        <a:rPr lang="el-GR" b="1" dirty="0" smtClean="0">
                          <a:solidFill>
                            <a:srgbClr val="660033"/>
                          </a:solidFill>
                        </a:rPr>
                        <a:t>2. Μείωση Φήμης &amp;</a:t>
                      </a:r>
                      <a:r>
                        <a:rPr lang="el-GR" b="1" baseline="0" dirty="0" smtClean="0">
                          <a:solidFill>
                            <a:srgbClr val="660033"/>
                          </a:solidFill>
                        </a:rPr>
                        <a:t> Πελατείας</a:t>
                      </a:r>
                      <a:endParaRPr lang="el-GR" b="1" dirty="0">
                        <a:solidFill>
                          <a:srgbClr val="660033"/>
                        </a:solidFill>
                      </a:endParaRPr>
                    </a:p>
                  </a:txBody>
                  <a:tcPr/>
                </a:tc>
                <a:tc>
                  <a:txBody>
                    <a:bodyPr/>
                    <a:lstStyle/>
                    <a:p>
                      <a:pPr algn="l"/>
                      <a:r>
                        <a:rPr lang="en-US" b="1" dirty="0" smtClean="0">
                          <a:solidFill>
                            <a:srgbClr val="FF0000"/>
                          </a:solidFill>
                        </a:rPr>
                        <a:t>2. </a:t>
                      </a:r>
                      <a:r>
                        <a:rPr lang="el-GR" b="1" dirty="0" smtClean="0">
                          <a:solidFill>
                            <a:srgbClr val="FF0000"/>
                          </a:solidFill>
                        </a:rPr>
                        <a:t>Κόστος Πραγματοποίησης Παραγγελίας Οργάνωσης και Παραγωγής</a:t>
                      </a:r>
                      <a:endParaRPr lang="el-GR" b="1" dirty="0">
                        <a:solidFill>
                          <a:srgbClr val="FF0000"/>
                        </a:solidFill>
                      </a:endParaRPr>
                    </a:p>
                  </a:txBody>
                  <a:tcPr/>
                </a:tc>
              </a:tr>
              <a:tr h="903002">
                <a:tc>
                  <a:txBody>
                    <a:bodyPr/>
                    <a:lstStyle/>
                    <a:p>
                      <a:pPr algn="l"/>
                      <a:r>
                        <a:rPr lang="el-GR" b="1" dirty="0" smtClean="0">
                          <a:solidFill>
                            <a:schemeClr val="accent1">
                              <a:lumMod val="25000"/>
                            </a:schemeClr>
                          </a:solidFill>
                        </a:rPr>
                        <a:t>3. Ασφάλιστρα</a:t>
                      </a:r>
                      <a:r>
                        <a:rPr lang="el-GR" b="1" baseline="0" dirty="0" smtClean="0">
                          <a:solidFill>
                            <a:schemeClr val="accent1">
                              <a:lumMod val="25000"/>
                            </a:schemeClr>
                          </a:solidFill>
                        </a:rPr>
                        <a:t> Διατήρησης</a:t>
                      </a:r>
                      <a:endParaRPr lang="el-GR" b="1" dirty="0">
                        <a:solidFill>
                          <a:schemeClr val="accent1">
                            <a:lumMod val="25000"/>
                          </a:schemeClr>
                        </a:solidFill>
                      </a:endParaRPr>
                    </a:p>
                  </a:txBody>
                  <a:tcPr/>
                </a:tc>
                <a:tc>
                  <a:txBody>
                    <a:bodyPr/>
                    <a:lstStyle/>
                    <a:p>
                      <a:pPr algn="l"/>
                      <a:r>
                        <a:rPr lang="el-GR" b="1" dirty="0" smtClean="0">
                          <a:solidFill>
                            <a:srgbClr val="CC3399"/>
                          </a:solidFill>
                        </a:rPr>
                        <a:t>3. Ανωμαλίες στα Προγράμματα Παραγωγής</a:t>
                      </a:r>
                      <a:endParaRPr lang="el-GR" b="1" dirty="0">
                        <a:solidFill>
                          <a:srgbClr val="CC3399"/>
                        </a:solidFill>
                      </a:endParaRPr>
                    </a:p>
                  </a:txBody>
                  <a:tcPr/>
                </a:tc>
                <a:tc>
                  <a:txBody>
                    <a:bodyPr/>
                    <a:lstStyle/>
                    <a:p>
                      <a:pPr algn="l"/>
                      <a:r>
                        <a:rPr lang="el-GR" b="1" dirty="0" smtClean="0"/>
                        <a:t>3. Κόστος Διεκπεραίωσης Παραγγελίας </a:t>
                      </a:r>
                      <a:endParaRPr lang="el-GR" b="1" dirty="0"/>
                    </a:p>
                  </a:txBody>
                  <a:tcPr/>
                </a:tc>
              </a:tr>
              <a:tr h="903002">
                <a:tc>
                  <a:txBody>
                    <a:bodyPr/>
                    <a:lstStyle/>
                    <a:p>
                      <a:pPr algn="l"/>
                      <a:r>
                        <a:rPr lang="el-GR" b="1" dirty="0" smtClean="0">
                          <a:solidFill>
                            <a:srgbClr val="CC3300"/>
                          </a:solidFill>
                        </a:rPr>
                        <a:t>4. Φόροι Ακίνητης Περιουσίας (Ιδιόκτητες Αποθήκες)</a:t>
                      </a:r>
                      <a:endParaRPr lang="el-GR" b="1" dirty="0">
                        <a:solidFill>
                          <a:srgbClr val="CC3300"/>
                        </a:solidFill>
                      </a:endParaRPr>
                    </a:p>
                  </a:txBody>
                  <a:tcPr/>
                </a:tc>
                <a:tc>
                  <a:txBody>
                    <a:bodyPr/>
                    <a:lstStyle/>
                    <a:p>
                      <a:endParaRPr lang="el-GR" dirty="0"/>
                    </a:p>
                  </a:txBody>
                  <a:tcPr/>
                </a:tc>
                <a:tc>
                  <a:txBody>
                    <a:bodyPr/>
                    <a:lstStyle/>
                    <a:p>
                      <a:pPr algn="l"/>
                      <a:r>
                        <a:rPr lang="el-GR" b="1" dirty="0" smtClean="0">
                          <a:solidFill>
                            <a:srgbClr val="0000FF"/>
                          </a:solidFill>
                        </a:rPr>
                        <a:t>4. Απώλεια Εκπτώσεων λόγω Χαμηλού</a:t>
                      </a:r>
                      <a:r>
                        <a:rPr lang="el-GR" b="1" baseline="0" dirty="0" smtClean="0">
                          <a:solidFill>
                            <a:srgbClr val="0000FF"/>
                          </a:solidFill>
                        </a:rPr>
                        <a:t> ύψους Αγορών.</a:t>
                      </a:r>
                      <a:endParaRPr lang="el-GR" b="1" dirty="0">
                        <a:solidFill>
                          <a:srgbClr val="0000FF"/>
                        </a:solidFill>
                      </a:endParaRPr>
                    </a:p>
                  </a:txBody>
                  <a:tcPr/>
                </a:tc>
              </a:tr>
              <a:tr h="679048">
                <a:tc>
                  <a:txBody>
                    <a:bodyPr/>
                    <a:lstStyle/>
                    <a:p>
                      <a:pPr algn="l"/>
                      <a:r>
                        <a:rPr lang="el-GR" b="1" dirty="0" smtClean="0">
                          <a:solidFill>
                            <a:srgbClr val="FF9900"/>
                          </a:solidFill>
                        </a:rPr>
                        <a:t>5. Αποσβέσεις και Οικονομική Απαξίωση</a:t>
                      </a:r>
                      <a:endParaRPr lang="el-GR" b="1" dirty="0">
                        <a:solidFill>
                          <a:srgbClr val="FF9900"/>
                        </a:solidFill>
                      </a:endParaRPr>
                    </a:p>
                  </a:txBody>
                  <a:tcPr/>
                </a:tc>
                <a:tc>
                  <a:txBody>
                    <a:bodyPr/>
                    <a:lstStyle/>
                    <a:p>
                      <a:endParaRPr lang="el-GR" dirty="0"/>
                    </a:p>
                  </a:txBody>
                  <a:tcPr/>
                </a:tc>
                <a:tc>
                  <a:txBody>
                    <a:bodyPr/>
                    <a:lstStyle/>
                    <a:p>
                      <a:endParaRPr lang="el-GR" dirty="0"/>
                    </a:p>
                  </a:txBody>
                  <a:tcPr/>
                </a:tc>
              </a:tr>
            </a:tbl>
          </a:graphicData>
        </a:graphic>
      </p:graphicFrame>
    </p:spTree>
  </p:cSld>
  <p:clrMapOvr>
    <a:masterClrMapping/>
  </p:clrMapOvr>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432048"/>
          </a:xfrm>
        </p:spPr>
        <p:txBody>
          <a:bodyPr>
            <a:noAutofit/>
          </a:bodyPr>
          <a:lstStyle/>
          <a:p>
            <a:pPr algn="ctr"/>
            <a:r>
              <a:rPr lang="el-GR" altLang="el-GR" sz="2700" b="1" dirty="0" smtClean="0">
                <a:solidFill>
                  <a:schemeClr val="accent4">
                    <a:lumMod val="50000"/>
                  </a:schemeClr>
                </a:solidFill>
              </a:rPr>
              <a:t>ΥΠΟΛΟΓΙΣΜΟΣ ΣΥΝΟΛΙΚΟΥ ΚΟΣΤΟΥΣ ΑΠΟΘΕΜΑΤΩΝ</a:t>
            </a:r>
            <a:endParaRPr lang="el-GR" sz="2700" dirty="0">
              <a:solidFill>
                <a:schemeClr val="accent4">
                  <a:lumMod val="50000"/>
                </a:schemeClr>
              </a:solidFill>
            </a:endParaRPr>
          </a:p>
        </p:txBody>
      </p:sp>
      <p:graphicFrame>
        <p:nvGraphicFramePr>
          <p:cNvPr id="4" name="3 - Θέση περιεχομένου"/>
          <p:cNvGraphicFramePr>
            <a:graphicFrameLocks noGrp="1"/>
          </p:cNvGraphicFramePr>
          <p:nvPr>
            <p:ph idx="1"/>
          </p:nvPr>
        </p:nvGraphicFramePr>
        <p:xfrm>
          <a:off x="0" y="765175"/>
          <a:ext cx="9144000" cy="6092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0" y="274638"/>
            <a:ext cx="8892480" cy="633412"/>
          </a:xfrm>
        </p:spPr>
        <p:txBody>
          <a:bodyPr>
            <a:normAutofit/>
          </a:bodyPr>
          <a:lstStyle/>
          <a:p>
            <a:pPr algn="ctr"/>
            <a:r>
              <a:rPr lang="el-GR" altLang="el-GR" sz="3200" b="1" u="sng" dirty="0" smtClean="0">
                <a:solidFill>
                  <a:schemeClr val="accent4">
                    <a:lumMod val="50000"/>
                  </a:schemeClr>
                </a:solidFill>
              </a:rPr>
              <a:t>ΑΣΚΗΣΗ</a:t>
            </a:r>
            <a:r>
              <a:rPr lang="el-GR" altLang="el-GR" sz="3200" b="1" dirty="0" smtClean="0">
                <a:solidFill>
                  <a:schemeClr val="accent4">
                    <a:lumMod val="50000"/>
                  </a:schemeClr>
                </a:solidFill>
              </a:rPr>
              <a:t>:  ΚΟΣΤΟΥΣ ΑΠΟΘΕΜΑΤΩΝ</a:t>
            </a:r>
          </a:p>
        </p:txBody>
      </p:sp>
      <p:sp>
        <p:nvSpPr>
          <p:cNvPr id="144387" name="Rectangle 3"/>
          <p:cNvSpPr>
            <a:spLocks noGrp="1" noChangeArrowheads="1"/>
          </p:cNvSpPr>
          <p:nvPr>
            <p:ph type="body" idx="1"/>
          </p:nvPr>
        </p:nvSpPr>
        <p:spPr>
          <a:xfrm>
            <a:off x="0" y="908050"/>
            <a:ext cx="9144000" cy="5949950"/>
          </a:xfrm>
        </p:spPr>
        <p:txBody>
          <a:bodyPr/>
          <a:lstStyle/>
          <a:p>
            <a:pPr algn="just" eaLnBrk="1" hangingPunct="1">
              <a:buFontTx/>
              <a:buNone/>
            </a:pPr>
            <a:r>
              <a:rPr lang="el-GR" altLang="el-GR" sz="2600" dirty="0" smtClean="0"/>
              <a:t>Το Κόστος διατήρησης ενός αποθέματος ανά μονάδα είναι</a:t>
            </a:r>
          </a:p>
          <a:p>
            <a:pPr algn="just" eaLnBrk="1" hangingPunct="1">
              <a:buFontTx/>
              <a:buNone/>
            </a:pPr>
            <a:r>
              <a:rPr lang="el-GR" altLang="el-GR" sz="2600" dirty="0" smtClean="0"/>
              <a:t>€ 0,2 για κάθε έτος λειτουργίας της επιχείρησης και το</a:t>
            </a:r>
          </a:p>
          <a:p>
            <a:pPr algn="just" eaLnBrk="1" hangingPunct="1">
              <a:buFontTx/>
              <a:buNone/>
            </a:pPr>
            <a:r>
              <a:rPr lang="el-GR" altLang="el-GR" sz="2600" dirty="0" smtClean="0"/>
              <a:t>συνολικό απόθεμα που έμεινε στις αποθήκες είναι 10.000</a:t>
            </a:r>
          </a:p>
          <a:p>
            <a:pPr algn="just" eaLnBrk="1" hangingPunct="1">
              <a:buFontTx/>
              <a:buNone/>
            </a:pPr>
            <a:r>
              <a:rPr lang="el-GR" altLang="el-GR" sz="2600" dirty="0" smtClean="0"/>
              <a:t>μονάδες. Ποιο θα είναι το κόστος διατήρησης του</a:t>
            </a:r>
          </a:p>
          <a:p>
            <a:pPr algn="just" eaLnBrk="1" hangingPunct="1">
              <a:buFontTx/>
              <a:buNone/>
            </a:pPr>
            <a:r>
              <a:rPr lang="el-GR" altLang="el-GR" sz="2600" dirty="0" smtClean="0"/>
              <a:t>αποθέματος στις αποθήκες της επιχείρησης?</a:t>
            </a:r>
          </a:p>
          <a:p>
            <a:pPr algn="just" eaLnBrk="1" hangingPunct="1">
              <a:buFontTx/>
              <a:buNone/>
            </a:pPr>
            <a:r>
              <a:rPr lang="el-GR" altLang="el-GR" sz="2600" dirty="0" smtClean="0"/>
              <a:t>Η συνολική ζήτηση αποθέματος είναι 8</a:t>
            </a:r>
            <a:r>
              <a:rPr lang="en-US" altLang="el-GR" sz="2600" dirty="0" smtClean="0"/>
              <a:t>.</a:t>
            </a:r>
            <a:r>
              <a:rPr lang="el-GR" altLang="el-GR" sz="2600" dirty="0" smtClean="0"/>
              <a:t>400 μονάδες και η</a:t>
            </a:r>
          </a:p>
          <a:p>
            <a:pPr algn="just" eaLnBrk="1" hangingPunct="1">
              <a:buFontTx/>
              <a:buNone/>
            </a:pPr>
            <a:r>
              <a:rPr lang="el-GR" altLang="el-GR" sz="2600" dirty="0" smtClean="0"/>
              <a:t>ποσότητα παραγγελίας είναι 12</a:t>
            </a:r>
            <a:r>
              <a:rPr lang="en-US" altLang="el-GR" sz="2600" dirty="0" smtClean="0"/>
              <a:t>.</a:t>
            </a:r>
            <a:r>
              <a:rPr lang="el-GR" altLang="el-GR" sz="2600" dirty="0" smtClean="0"/>
              <a:t>000 μονάδες. </a:t>
            </a:r>
          </a:p>
          <a:p>
            <a:pPr algn="just" eaLnBrk="1" hangingPunct="1">
              <a:buFontTx/>
              <a:buNone/>
            </a:pPr>
            <a:r>
              <a:rPr lang="el-GR" altLang="el-GR" sz="2600" dirty="0" smtClean="0"/>
              <a:t>Το σταθερό κόστος ανά παραγγελία είναι € 1</a:t>
            </a:r>
            <a:r>
              <a:rPr lang="en-US" altLang="el-GR" sz="2600" dirty="0" smtClean="0"/>
              <a:t>.</a:t>
            </a:r>
            <a:r>
              <a:rPr lang="el-GR" altLang="el-GR" sz="2600" dirty="0" smtClean="0"/>
              <a:t>0</a:t>
            </a:r>
            <a:r>
              <a:rPr lang="en-US" altLang="el-GR" sz="2600" dirty="0" smtClean="0"/>
              <a:t>00</a:t>
            </a:r>
            <a:r>
              <a:rPr lang="el-GR" altLang="el-GR" sz="2600" dirty="0" smtClean="0"/>
              <a:t>. </a:t>
            </a:r>
          </a:p>
          <a:p>
            <a:pPr algn="just" eaLnBrk="1" hangingPunct="1">
              <a:buFontTx/>
              <a:buNone/>
            </a:pPr>
            <a:r>
              <a:rPr lang="el-GR" altLang="el-GR" sz="2600" dirty="0" smtClean="0"/>
              <a:t>Ποιο είναι το συνολικό κόστος παραγγελίας? </a:t>
            </a:r>
          </a:p>
          <a:p>
            <a:pPr algn="just" eaLnBrk="1" hangingPunct="1">
              <a:buFontTx/>
              <a:buNone/>
            </a:pPr>
            <a:r>
              <a:rPr lang="el-GR" altLang="el-GR" sz="2600" dirty="0" smtClean="0"/>
              <a:t>Να βρεθεί και το συνολικό κόστος</a:t>
            </a:r>
            <a:r>
              <a:rPr lang="en-US" altLang="el-GR" sz="2600" dirty="0" smtClean="0"/>
              <a:t> </a:t>
            </a:r>
            <a:r>
              <a:rPr lang="el-GR" altLang="el-GR" sz="2600" dirty="0" smtClean="0"/>
              <a:t>των αποθεμάτων. </a:t>
            </a:r>
            <a:endParaRPr lang="el-GR" altLang="el-GR" sz="2800" dirty="0" smtClean="0"/>
          </a:p>
        </p:txBody>
      </p:sp>
    </p:spTree>
    <p:extLst>
      <p:ext uri="{BB962C8B-B14F-4D97-AF65-F5344CB8AC3E}">
        <p14:creationId xmlns="" xmlns:p14="http://schemas.microsoft.com/office/powerpoint/2010/main" val="2699101330"/>
      </p:ext>
    </p:extLst>
  </p:cSld>
  <p:clrMapOvr>
    <a:masterClrMapping/>
  </p:clrMapOvr>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274638"/>
            <a:ext cx="8229600" cy="490537"/>
          </a:xfrm>
        </p:spPr>
        <p:txBody>
          <a:bodyPr>
            <a:noAutofit/>
          </a:bodyPr>
          <a:lstStyle/>
          <a:p>
            <a:pPr algn="ctr"/>
            <a:r>
              <a:rPr lang="el-GR" altLang="el-GR" sz="3600" b="1" u="sng" dirty="0" smtClean="0">
                <a:solidFill>
                  <a:schemeClr val="accent4">
                    <a:lumMod val="50000"/>
                  </a:schemeClr>
                </a:solidFill>
              </a:rPr>
              <a:t>ΛΥΣΗ: </a:t>
            </a:r>
            <a:r>
              <a:rPr lang="el-GR" altLang="el-GR" sz="3600" b="1" dirty="0" smtClean="0">
                <a:solidFill>
                  <a:schemeClr val="accent4">
                    <a:lumMod val="50000"/>
                  </a:schemeClr>
                </a:solidFill>
              </a:rPr>
              <a:t>ΚΟΣΤΟΣ ΑΠΟΘΕΜΑΤΩΝ</a:t>
            </a:r>
          </a:p>
        </p:txBody>
      </p:sp>
      <p:sp>
        <p:nvSpPr>
          <p:cNvPr id="145411" name="Rectangle 3"/>
          <p:cNvSpPr>
            <a:spLocks noGrp="1" noChangeArrowheads="1"/>
          </p:cNvSpPr>
          <p:nvPr>
            <p:ph type="body" idx="1"/>
          </p:nvPr>
        </p:nvSpPr>
        <p:spPr>
          <a:xfrm>
            <a:off x="0" y="908050"/>
            <a:ext cx="9144000" cy="5949950"/>
          </a:xfrm>
        </p:spPr>
        <p:txBody>
          <a:bodyPr>
            <a:normAutofit/>
          </a:bodyPr>
          <a:lstStyle/>
          <a:p>
            <a:pPr eaLnBrk="1" hangingPunct="1">
              <a:buFontTx/>
              <a:buNone/>
            </a:pPr>
            <a:r>
              <a:rPr lang="el-GR" altLang="el-GR" sz="3200" dirty="0" smtClean="0"/>
              <a:t>Τ</a:t>
            </a:r>
            <a:r>
              <a:rPr lang="en-US" altLang="el-GR" sz="3200" dirty="0" smtClean="0"/>
              <a:t>CC = (Q/2)*C = (10.000/2)*0,2 = 1.000 </a:t>
            </a:r>
            <a:r>
              <a:rPr lang="el-GR" altLang="el-GR" sz="3200" dirty="0" smtClean="0"/>
              <a:t>€</a:t>
            </a:r>
            <a:endParaRPr lang="en-US" altLang="el-GR" sz="3200" dirty="0" smtClean="0"/>
          </a:p>
          <a:p>
            <a:pPr eaLnBrk="1" hangingPunct="1">
              <a:buFontTx/>
              <a:buNone/>
            </a:pPr>
            <a:endParaRPr lang="el-GR" altLang="el-GR" sz="3200" dirty="0" smtClean="0"/>
          </a:p>
          <a:p>
            <a:pPr eaLnBrk="1" hangingPunct="1">
              <a:buFontTx/>
              <a:buNone/>
            </a:pPr>
            <a:r>
              <a:rPr lang="en-US" altLang="el-GR" sz="3200" dirty="0" smtClean="0"/>
              <a:t>TOC = (D/Or)*Sc = </a:t>
            </a:r>
            <a:r>
              <a:rPr lang="el-GR" altLang="el-GR" sz="3200" dirty="0" smtClean="0"/>
              <a:t>(8</a:t>
            </a:r>
            <a:r>
              <a:rPr lang="en-US" altLang="el-GR" sz="3200" dirty="0" smtClean="0"/>
              <a:t>.</a:t>
            </a:r>
            <a:r>
              <a:rPr lang="el-GR" altLang="el-GR" sz="3200" dirty="0" smtClean="0"/>
              <a:t>400/12</a:t>
            </a:r>
            <a:r>
              <a:rPr lang="en-US" altLang="el-GR" sz="3200" dirty="0" smtClean="0"/>
              <a:t>.</a:t>
            </a:r>
            <a:r>
              <a:rPr lang="el-GR" altLang="el-GR" sz="3200" dirty="0" smtClean="0"/>
              <a:t>000)*1</a:t>
            </a:r>
            <a:r>
              <a:rPr lang="en-US" altLang="el-GR" sz="3200" dirty="0" smtClean="0"/>
              <a:t>.</a:t>
            </a:r>
            <a:r>
              <a:rPr lang="el-GR" altLang="el-GR" sz="3200" dirty="0" smtClean="0"/>
              <a:t>000 = 700 €</a:t>
            </a:r>
            <a:endParaRPr lang="en-US" altLang="el-GR" sz="3200" dirty="0" smtClean="0"/>
          </a:p>
          <a:p>
            <a:pPr eaLnBrk="1" hangingPunct="1">
              <a:buFontTx/>
              <a:buNone/>
            </a:pPr>
            <a:endParaRPr lang="el-GR" altLang="el-GR" sz="3200" dirty="0" smtClean="0"/>
          </a:p>
          <a:p>
            <a:pPr eaLnBrk="1" hangingPunct="1">
              <a:buFontTx/>
              <a:buNone/>
            </a:pPr>
            <a:r>
              <a:rPr lang="en-US" altLang="el-GR" sz="3200" dirty="0" smtClean="0"/>
              <a:t>TIC = TCC + TOC = 1.000 + 700 = 1.700 </a:t>
            </a:r>
            <a:r>
              <a:rPr lang="el-GR" altLang="el-GR" sz="3200" dirty="0" smtClean="0"/>
              <a:t>€</a:t>
            </a:r>
            <a:r>
              <a:rPr lang="en-US" altLang="el-GR" sz="3200" dirty="0" smtClean="0"/>
              <a:t>  </a:t>
            </a:r>
            <a:endParaRPr lang="el-GR" altLang="el-GR" sz="3200" dirty="0" smtClean="0"/>
          </a:p>
        </p:txBody>
      </p:sp>
    </p:spTree>
    <p:extLst>
      <p:ext uri="{BB962C8B-B14F-4D97-AF65-F5344CB8AC3E}">
        <p14:creationId xmlns="" xmlns:p14="http://schemas.microsoft.com/office/powerpoint/2010/main" val="2742965505"/>
      </p:ext>
    </p:extLst>
  </p:cSld>
  <p:clrMapOvr>
    <a:masterClrMapping/>
  </p:clrMapOvr>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274638"/>
            <a:ext cx="8229600" cy="706437"/>
          </a:xfrm>
        </p:spPr>
        <p:txBody>
          <a:bodyPr/>
          <a:lstStyle/>
          <a:p>
            <a:pPr algn="ctr" eaLnBrk="1" hangingPunct="1"/>
            <a:r>
              <a:rPr lang="el-GR" altLang="el-GR" sz="3200" b="1" dirty="0" smtClean="0"/>
              <a:t>ΟΙΚΟΝΟΜΙΚΗ ΠΟΣΟΤΗΤΑ ΠΑΡΑΓΓΕΛΙΑΣ</a:t>
            </a:r>
          </a:p>
        </p:txBody>
      </p:sp>
      <mc:AlternateContent xmlns:mc="http://schemas.openxmlformats.org/markup-compatibility/2006">
        <mc:Choice xmlns="" xmlns:a14="http://schemas.microsoft.com/office/drawing/2010/main" Requires="a14">
          <p:sp>
            <p:nvSpPr>
              <p:cNvPr id="146435" name="Rectangle 3"/>
              <p:cNvSpPr>
                <a:spLocks noGrp="1" noChangeArrowheads="1"/>
              </p:cNvSpPr>
              <p:nvPr>
                <p:ph type="body" idx="1"/>
              </p:nvPr>
            </p:nvSpPr>
            <p:spPr>
              <a:xfrm>
                <a:off x="0" y="908050"/>
                <a:ext cx="9144000" cy="5949950"/>
              </a:xfrm>
            </p:spPr>
            <p:txBody>
              <a:bodyPr/>
              <a:lstStyle/>
              <a:p>
                <a:pPr algn="just" eaLnBrk="1" hangingPunct="1"/>
                <a:r>
                  <a:rPr lang="el-GR" altLang="el-GR" sz="2800" dirty="0" smtClean="0"/>
                  <a:t>Η ποσότητα παραγγελίας που ελαχιστοποιεί το </a:t>
                </a:r>
                <a:r>
                  <a:rPr lang="el-GR" altLang="el-GR" sz="2800" dirty="0" smtClean="0"/>
                  <a:t>συνολικό</a:t>
                </a:r>
                <a:r>
                  <a:rPr lang="en-US" altLang="el-GR" sz="2800" dirty="0" smtClean="0"/>
                  <a:t> </a:t>
                </a:r>
                <a:r>
                  <a:rPr lang="el-GR" altLang="el-GR" sz="2800" dirty="0" smtClean="0"/>
                  <a:t>κόστος </a:t>
                </a:r>
                <a:r>
                  <a:rPr lang="el-GR" altLang="el-GR" sz="2800" dirty="0" smtClean="0"/>
                  <a:t>αποθεμάτων </a:t>
                </a:r>
                <a:r>
                  <a:rPr lang="el-GR" altLang="el-GR" sz="2800" b="1" dirty="0" smtClean="0"/>
                  <a:t>ονομάζεται </a:t>
                </a:r>
                <a:r>
                  <a:rPr lang="el-GR" altLang="el-GR" sz="2800" dirty="0" smtClean="0">
                    <a:solidFill>
                      <a:srgbClr val="C00000"/>
                    </a:solidFill>
                  </a:rPr>
                  <a:t>οικονομική </a:t>
                </a:r>
                <a:r>
                  <a:rPr lang="el-GR" altLang="el-GR" sz="2800" dirty="0" smtClean="0">
                    <a:solidFill>
                      <a:srgbClr val="C00000"/>
                    </a:solidFill>
                  </a:rPr>
                  <a:t>ποσότητα</a:t>
                </a:r>
                <a:r>
                  <a:rPr lang="en-US" altLang="el-GR" sz="2800" dirty="0" smtClean="0">
                    <a:solidFill>
                      <a:srgbClr val="C00000"/>
                    </a:solidFill>
                  </a:rPr>
                  <a:t> </a:t>
                </a:r>
                <a:r>
                  <a:rPr lang="el-GR" altLang="el-GR" sz="2800" dirty="0" smtClean="0">
                    <a:solidFill>
                      <a:srgbClr val="C00000"/>
                    </a:solidFill>
                  </a:rPr>
                  <a:t>παραγγελίας </a:t>
                </a:r>
                <a:r>
                  <a:rPr lang="el-GR" altLang="el-GR" sz="2800" dirty="0" smtClean="0">
                    <a:solidFill>
                      <a:srgbClr val="C00000"/>
                    </a:solidFill>
                  </a:rPr>
                  <a:t>ή οικονομικό μέγεθος παραγγελίας </a:t>
                </a:r>
                <a:r>
                  <a:rPr lang="el-GR" altLang="el-GR" sz="2800" dirty="0" smtClean="0"/>
                  <a:t>και</a:t>
                </a:r>
                <a:r>
                  <a:rPr lang="en-US" altLang="el-GR" sz="2800" dirty="0" smtClean="0"/>
                  <a:t> </a:t>
                </a:r>
                <a:r>
                  <a:rPr lang="el-GR" altLang="el-GR" sz="2800" dirty="0" smtClean="0"/>
                  <a:t>δίνεται </a:t>
                </a:r>
                <a:r>
                  <a:rPr lang="el-GR" altLang="el-GR" sz="2800" dirty="0" smtClean="0"/>
                  <a:t>από τον παρακάτω τύπο:</a:t>
                </a:r>
                <a:endParaRPr lang="en-US" altLang="el-GR" sz="2800" dirty="0" smtClean="0"/>
              </a:p>
              <a:p>
                <a:pPr algn="just" eaLnBrk="1" hangingPunct="1">
                  <a:buFontTx/>
                  <a:buNone/>
                </a:pPr>
                <a:endParaRPr lang="en-US" sz="2800" i="1" dirty="0" smtClean="0"/>
              </a:p>
              <a:p>
                <a:pPr algn="just" eaLnBrk="1" hangingPunct="1">
                  <a:buFontTx/>
                  <a:buNone/>
                </a:pPr>
                <a14:m>
                  <m:oMathPara xmlns:m="http://schemas.openxmlformats.org/officeDocument/2006/math">
                    <m:oMathParaPr>
                      <m:jc m:val="centerGroup"/>
                    </m:oMathParaPr>
                    <m:oMath xmlns:m="http://schemas.openxmlformats.org/officeDocument/2006/math">
                      <m:r>
                        <a:rPr lang="en-US" sz="2800" i="1">
                          <a:latin typeface="Cambria Math"/>
                        </a:rPr>
                        <m:t>𝑄𝑒</m:t>
                      </m:r>
                      <m:r>
                        <a:rPr lang="en-US" sz="2800">
                          <a:latin typeface="Cambria Math"/>
                        </a:rPr>
                        <m:t>=</m:t>
                      </m:r>
                      <m:rad>
                        <m:radPr>
                          <m:degHide m:val="on"/>
                          <m:ctrlPr>
                            <a:rPr lang="el-GR" sz="2800" i="1">
                              <a:latin typeface="Cambria Math"/>
                            </a:rPr>
                          </m:ctrlPr>
                        </m:radPr>
                        <m:deg/>
                        <m:e>
                          <m:r>
                            <a:rPr lang="en-US" sz="2800" i="1">
                              <a:latin typeface="Cambria Math"/>
                            </a:rPr>
                            <m:t>2∗</m:t>
                          </m:r>
                          <m:r>
                            <a:rPr lang="en-US" sz="2800" i="1">
                              <a:latin typeface="Cambria Math"/>
                            </a:rPr>
                            <m:t>𝐷</m:t>
                          </m:r>
                          <m:r>
                            <a:rPr lang="en-US" sz="2800" i="1">
                              <a:latin typeface="Cambria Math"/>
                            </a:rPr>
                            <m:t>∗</m:t>
                          </m:r>
                          <m:r>
                            <a:rPr lang="en-US" sz="2800" i="1">
                              <a:latin typeface="Cambria Math"/>
                            </a:rPr>
                            <m:t>𝑆𝑐</m:t>
                          </m:r>
                          <m:r>
                            <a:rPr lang="en-US" sz="2800" i="1">
                              <a:latin typeface="Cambria Math"/>
                            </a:rPr>
                            <m:t>/</m:t>
                          </m:r>
                          <m:r>
                            <a:rPr lang="en-US" sz="2800" i="1">
                              <a:latin typeface="Cambria Math"/>
                            </a:rPr>
                            <m:t>𝐶</m:t>
                          </m:r>
                        </m:e>
                      </m:rad>
                    </m:oMath>
                  </m:oMathPara>
                </a14:m>
                <a:endParaRPr lang="en-US" altLang="el-GR" sz="2800" dirty="0" smtClean="0"/>
              </a:p>
              <a:p>
                <a:pPr algn="just" eaLnBrk="1" hangingPunct="1"/>
                <a:endParaRPr lang="en-US" altLang="el-GR" sz="2800" dirty="0" smtClean="0"/>
              </a:p>
              <a:p>
                <a:pPr algn="just" eaLnBrk="1" hangingPunct="1"/>
                <a:r>
                  <a:rPr lang="el-GR" altLang="el-GR" sz="2800" dirty="0" smtClean="0"/>
                  <a:t>Η σχέση αυτή </a:t>
                </a:r>
                <a:r>
                  <a:rPr lang="el-GR" altLang="el-GR" sz="2800" b="1" u="sng" dirty="0" smtClean="0"/>
                  <a:t>δείχνει</a:t>
                </a:r>
                <a:r>
                  <a:rPr lang="en-US" altLang="el-GR" sz="2800" b="1" dirty="0" smtClean="0"/>
                  <a:t> </a:t>
                </a:r>
                <a:r>
                  <a:rPr lang="el-GR" altLang="el-GR" sz="2800" dirty="0" smtClean="0"/>
                  <a:t>ότι </a:t>
                </a:r>
                <a:r>
                  <a:rPr lang="el-GR" altLang="el-GR" sz="2800" dirty="0" smtClean="0"/>
                  <a:t>το </a:t>
                </a:r>
                <a:r>
                  <a:rPr lang="en-US" altLang="el-GR" sz="2800" b="1" dirty="0" err="1" smtClean="0"/>
                  <a:t>Qe</a:t>
                </a:r>
                <a:r>
                  <a:rPr lang="el-GR" altLang="el-GR" sz="2800" dirty="0" smtClean="0"/>
                  <a:t> </a:t>
                </a:r>
                <a:r>
                  <a:rPr lang="el-GR" altLang="el-GR" sz="2800" dirty="0" smtClean="0"/>
                  <a:t>μεταβάλλεται</a:t>
                </a:r>
                <a:r>
                  <a:rPr lang="en-US" altLang="el-GR" sz="2800" dirty="0" smtClean="0"/>
                  <a:t> </a:t>
                </a:r>
                <a:r>
                  <a:rPr lang="el-GR" altLang="el-GR" sz="2800" b="1" dirty="0" smtClean="0"/>
                  <a:t>θετικά</a:t>
                </a:r>
                <a:r>
                  <a:rPr lang="en-US" altLang="el-GR" sz="2800" b="1" dirty="0" smtClean="0"/>
                  <a:t> </a:t>
                </a:r>
                <a:r>
                  <a:rPr lang="el-GR" altLang="el-GR" sz="2800" dirty="0" smtClean="0"/>
                  <a:t>όταν </a:t>
                </a:r>
                <a:r>
                  <a:rPr lang="el-GR" altLang="el-GR" sz="2800" dirty="0" smtClean="0"/>
                  <a:t>αυξάνεται το </a:t>
                </a:r>
                <a:r>
                  <a:rPr lang="en-US" altLang="el-GR" sz="2800" b="1" dirty="0" smtClean="0"/>
                  <a:t>D</a:t>
                </a:r>
                <a:r>
                  <a:rPr lang="el-GR" altLang="el-GR" sz="2800" dirty="0" smtClean="0"/>
                  <a:t>και το </a:t>
                </a:r>
                <a:r>
                  <a:rPr lang="en-US" altLang="el-GR" sz="2800" b="1" dirty="0" smtClean="0"/>
                  <a:t>Sc</a:t>
                </a:r>
                <a:r>
                  <a:rPr lang="el-GR" altLang="el-GR" sz="2800" dirty="0" smtClean="0"/>
                  <a:t> και </a:t>
                </a:r>
                <a:r>
                  <a:rPr lang="el-GR" altLang="el-GR" sz="2800" b="1" dirty="0" smtClean="0"/>
                  <a:t>αρνητικά</a:t>
                </a:r>
                <a:r>
                  <a:rPr lang="en-US" altLang="el-GR" sz="2800" b="1" dirty="0" smtClean="0"/>
                  <a:t> </a:t>
                </a:r>
                <a:r>
                  <a:rPr lang="el-GR" altLang="el-GR" sz="2800" dirty="0" smtClean="0"/>
                  <a:t>όταν</a:t>
                </a:r>
                <a:r>
                  <a:rPr lang="en-US" altLang="el-GR" sz="2800" dirty="0" smtClean="0"/>
                  <a:t> </a:t>
                </a:r>
                <a:r>
                  <a:rPr lang="el-GR" altLang="el-GR" sz="2800" dirty="0" smtClean="0"/>
                  <a:t>αυξάνεται </a:t>
                </a:r>
                <a:r>
                  <a:rPr lang="el-GR" altLang="el-GR" sz="2800" dirty="0" smtClean="0"/>
                  <a:t>το </a:t>
                </a:r>
                <a:r>
                  <a:rPr lang="en-US" altLang="el-GR" sz="2800" b="1" dirty="0" smtClean="0"/>
                  <a:t>C</a:t>
                </a:r>
                <a:r>
                  <a:rPr lang="en-US" altLang="el-GR" sz="2800" dirty="0" smtClean="0"/>
                  <a:t>.</a:t>
                </a:r>
                <a:r>
                  <a:rPr lang="el-GR" altLang="el-GR" sz="2800" dirty="0" smtClean="0"/>
                  <a:t> Το γεγονός όμως </a:t>
                </a:r>
                <a:r>
                  <a:rPr lang="el-GR" altLang="el-GR" sz="2800" dirty="0" smtClean="0"/>
                  <a:t>ότι</a:t>
                </a:r>
                <a:r>
                  <a:rPr lang="en-US" altLang="el-GR" sz="2800" dirty="0" smtClean="0"/>
                  <a:t> </a:t>
                </a:r>
                <a:r>
                  <a:rPr lang="el-GR" altLang="el-GR" sz="2800" dirty="0" smtClean="0"/>
                  <a:t>υπάρχει η</a:t>
                </a:r>
                <a:r>
                  <a:rPr lang="en-US" altLang="el-GR" sz="2800" dirty="0" smtClean="0"/>
                  <a:t> </a:t>
                </a:r>
                <a:r>
                  <a:rPr lang="el-GR" altLang="el-GR" sz="2800" b="1" dirty="0" smtClean="0"/>
                  <a:t>τετραγωνική </a:t>
                </a:r>
                <a:r>
                  <a:rPr lang="el-GR" altLang="el-GR" sz="2800" b="1" dirty="0" smtClean="0"/>
                  <a:t>ρίζα </a:t>
                </a:r>
                <a:r>
                  <a:rPr lang="el-GR" altLang="el-GR" sz="2800" b="1" u="sng" dirty="0" smtClean="0"/>
                  <a:t>σημαίνει</a:t>
                </a:r>
                <a:r>
                  <a:rPr lang="el-GR" altLang="el-GR" sz="2800" dirty="0" smtClean="0"/>
                  <a:t> ότι το </a:t>
                </a:r>
                <a:r>
                  <a:rPr lang="en-US" altLang="el-GR" sz="2800" b="1" dirty="0" err="1" smtClean="0"/>
                  <a:t>Qe</a:t>
                </a:r>
                <a:r>
                  <a:rPr lang="en-US" altLang="el-GR" sz="2800" b="1" dirty="0" smtClean="0"/>
                  <a:t> </a:t>
                </a:r>
                <a:r>
                  <a:rPr lang="el-GR" altLang="el-GR" sz="2800" dirty="0" smtClean="0"/>
                  <a:t>μεταβάλλεται</a:t>
                </a:r>
                <a:r>
                  <a:rPr lang="en-US" altLang="el-GR" sz="2800" dirty="0" smtClean="0"/>
                  <a:t> </a:t>
                </a:r>
                <a:r>
                  <a:rPr lang="el-GR" altLang="el-GR" sz="2800" dirty="0" smtClean="0"/>
                  <a:t>θετικά </a:t>
                </a:r>
                <a:r>
                  <a:rPr lang="el-GR" altLang="el-GR" sz="2800" dirty="0" smtClean="0"/>
                  <a:t>ή αρνητικά σε </a:t>
                </a:r>
                <a:r>
                  <a:rPr lang="en-US" altLang="el-GR" sz="2800" dirty="0" smtClean="0"/>
                  <a:t>%</a:t>
                </a:r>
                <a:r>
                  <a:rPr lang="el-GR" altLang="el-GR" sz="2800" dirty="0" smtClean="0"/>
                  <a:t> μικρότεροτων </a:t>
                </a:r>
                <a:r>
                  <a:rPr lang="en-US" altLang="el-GR" sz="2800" b="1" dirty="0" smtClean="0"/>
                  <a:t>D, Sc, </a:t>
                </a:r>
                <a:r>
                  <a:rPr lang="el-GR" altLang="el-GR" sz="2800" dirty="0" smtClean="0"/>
                  <a:t>και</a:t>
                </a:r>
                <a:r>
                  <a:rPr lang="en-US" altLang="el-GR" sz="2800" dirty="0" smtClean="0"/>
                  <a:t> </a:t>
                </a:r>
                <a:r>
                  <a:rPr lang="en-US" altLang="el-GR" sz="2800" b="1" dirty="0" smtClean="0"/>
                  <a:t>C</a:t>
                </a:r>
                <a:r>
                  <a:rPr lang="en-US" altLang="el-GR" sz="2800" b="1" dirty="0" smtClean="0"/>
                  <a:t>.</a:t>
                </a:r>
              </a:p>
            </p:txBody>
          </p:sp>
        </mc:Choice>
        <mc:Fallback>
          <p:sp>
            <p:nvSpPr>
              <p:cNvPr id="146435" name="Rectangle 3"/>
              <p:cNvSpPr>
                <a:spLocks noGrp="1" noRot="1" noChangeAspect="1" noMove="1" noResize="1" noEditPoints="1" noAdjustHandles="1" noChangeArrowheads="1" noChangeShapeType="1" noTextEdit="1"/>
              </p:cNvSpPr>
              <p:nvPr>
                <p:ph type="body" idx="1"/>
              </p:nvPr>
            </p:nvSpPr>
            <p:spPr>
              <a:xfrm>
                <a:off x="0" y="908050"/>
                <a:ext cx="9144000" cy="5949950"/>
              </a:xfrm>
              <a:blipFill rotWithShape="1">
                <a:blip r:embed="rId2" cstate="print"/>
                <a:stretch>
                  <a:fillRect l="-1133" t="-1025" r="-1333"/>
                </a:stretch>
              </a:blipFill>
            </p:spPr>
            <p:txBody>
              <a:bodyPr/>
              <a:lstStyle/>
              <a:p>
                <a:r>
                  <a:rPr lang="el-GR" dirty="0">
                    <a:noFill/>
                  </a:rPr>
                  <a:t> </a:t>
                </a:r>
              </a:p>
            </p:txBody>
          </p:sp>
        </mc:Fallback>
      </mc:AlternateContent>
      <p:sp>
        <p:nvSpPr>
          <p:cNvPr id="1566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sp>
        <p:nvSpPr>
          <p:cNvPr id="1566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spTree>
    <p:extLst>
      <p:ext uri="{BB962C8B-B14F-4D97-AF65-F5344CB8AC3E}">
        <p14:creationId xmlns="" xmlns:p14="http://schemas.microsoft.com/office/powerpoint/2010/main" val="1026600334"/>
      </p:ext>
    </p:extLst>
  </p:cSld>
  <p:clrMapOvr>
    <a:masterClrMapping/>
  </p:clrMapOvr>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457200" y="274638"/>
            <a:ext cx="8229600" cy="706437"/>
          </a:xfrm>
        </p:spPr>
        <p:txBody>
          <a:bodyPr/>
          <a:lstStyle/>
          <a:p>
            <a:pPr algn="ctr" eaLnBrk="1" hangingPunct="1"/>
            <a:r>
              <a:rPr lang="el-GR" altLang="el-GR" sz="3200" b="1" dirty="0" smtClean="0"/>
              <a:t>ΟΙΚΟΝΟΜΙΚΗ ΠΟΣΟΤΗΤΑ ΠΑΡΑΓΓΕΛΙΑΣ</a:t>
            </a:r>
          </a:p>
        </p:txBody>
      </p:sp>
      <p:sp>
        <p:nvSpPr>
          <p:cNvPr id="147459" name="Rectangle 3"/>
          <p:cNvSpPr>
            <a:spLocks noGrp="1" noChangeArrowheads="1"/>
          </p:cNvSpPr>
          <p:nvPr>
            <p:ph type="body" idx="1"/>
          </p:nvPr>
        </p:nvSpPr>
        <p:spPr>
          <a:xfrm>
            <a:off x="0" y="981075"/>
            <a:ext cx="9144000" cy="5876925"/>
          </a:xfrm>
        </p:spPr>
        <p:txBody>
          <a:bodyPr/>
          <a:lstStyle/>
          <a:p>
            <a:pPr eaLnBrk="1" hangingPunct="1">
              <a:buFontTx/>
              <a:buNone/>
            </a:pPr>
            <a:endParaRPr lang="en-US" altLang="el-GR" sz="2800" b="1" u="sng" dirty="0" smtClean="0"/>
          </a:p>
          <a:p>
            <a:pPr eaLnBrk="1" hangingPunct="1">
              <a:buFontTx/>
              <a:buNone/>
            </a:pPr>
            <a:r>
              <a:rPr lang="el-GR" altLang="el-GR" sz="2800" b="1" u="sng" dirty="0" smtClean="0"/>
              <a:t>ΑΣΚΗΣΗ:</a:t>
            </a:r>
          </a:p>
          <a:p>
            <a:pPr algn="just" eaLnBrk="1" hangingPunct="1"/>
            <a:r>
              <a:rPr lang="el-GR" altLang="el-GR" sz="2800" dirty="0" smtClean="0"/>
              <a:t>Μια επιχείρηση αναλώνει 12.800 μονάδες από το</a:t>
            </a:r>
            <a:r>
              <a:rPr lang="en-US" altLang="el-GR" sz="2800" dirty="0" smtClean="0"/>
              <a:t> </a:t>
            </a:r>
            <a:r>
              <a:rPr lang="el-GR" altLang="el-GR" sz="2800" dirty="0" smtClean="0"/>
              <a:t>απόθεμά της κατά την διάρκεια μιας λειτουργικής</a:t>
            </a:r>
            <a:r>
              <a:rPr lang="en-US" altLang="el-GR" sz="2800" dirty="0" smtClean="0"/>
              <a:t> </a:t>
            </a:r>
            <a:r>
              <a:rPr lang="el-GR" altLang="el-GR" sz="2800" dirty="0" smtClean="0"/>
              <a:t>χρήσης. Το σταθερό κόστος παραγγελίας ισούται με 144</a:t>
            </a:r>
            <a:r>
              <a:rPr lang="en-US" altLang="el-GR" sz="2800" dirty="0" smtClean="0"/>
              <a:t> </a:t>
            </a:r>
            <a:r>
              <a:rPr lang="el-GR" altLang="el-GR" sz="2800" dirty="0" smtClean="0"/>
              <a:t>ευρώ. Να υπολογιστεί η οικονομική ποσότητα</a:t>
            </a:r>
            <a:r>
              <a:rPr lang="en-US" altLang="el-GR" sz="2800" dirty="0" smtClean="0"/>
              <a:t> </a:t>
            </a:r>
            <a:r>
              <a:rPr lang="el-GR" altLang="el-GR" sz="2800" dirty="0" smtClean="0"/>
              <a:t>παραγγελίας</a:t>
            </a:r>
            <a:r>
              <a:rPr lang="en-US" altLang="el-GR" sz="2800" dirty="0" smtClean="0"/>
              <a:t> </a:t>
            </a:r>
            <a:r>
              <a:rPr lang="el-GR" altLang="el-GR" sz="2800" dirty="0" smtClean="0"/>
              <a:t>όταν το κόστος διατήρησης ανά μονάδα</a:t>
            </a:r>
            <a:r>
              <a:rPr lang="en-US" altLang="el-GR" sz="2800" dirty="0" smtClean="0"/>
              <a:t> </a:t>
            </a:r>
            <a:r>
              <a:rPr lang="el-GR" altLang="el-GR" sz="2800" dirty="0" smtClean="0"/>
              <a:t>αποθέματος είναι 1 €. </a:t>
            </a:r>
          </a:p>
          <a:p>
            <a:pPr eaLnBrk="1" hangingPunct="1">
              <a:buFontTx/>
              <a:buNone/>
            </a:pPr>
            <a:endParaRPr lang="el-GR" altLang="el-GR" dirty="0" smtClean="0"/>
          </a:p>
        </p:txBody>
      </p:sp>
    </p:spTree>
    <p:extLst>
      <p:ext uri="{BB962C8B-B14F-4D97-AF65-F5344CB8AC3E}">
        <p14:creationId xmlns="" xmlns:p14="http://schemas.microsoft.com/office/powerpoint/2010/main" val="3973917944"/>
      </p:ext>
    </p:extLst>
  </p:cSld>
  <p:clrMapOvr>
    <a:masterClrMapping/>
  </p:clrMapOvr>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036496" cy="1143000"/>
          </a:xfrm>
        </p:spPr>
        <p:txBody>
          <a:bodyPr>
            <a:normAutofit fontScale="90000"/>
          </a:bodyPr>
          <a:lstStyle/>
          <a:p>
            <a:pPr algn="ctr"/>
            <a:r>
              <a:rPr lang="el-GR" altLang="el-GR" sz="3600" b="1" dirty="0" smtClean="0"/>
              <a:t>ΛΥΣΗ ΑΣΚΗΣΗΣ ΟΙΚΟΝΟΜΙΚΗΣ ΠΟΣΟΤΗΤΑΣ ΠΑΡΑΓΓΕΛΙΑΣ</a:t>
            </a:r>
            <a:endParaRPr lang="el-GR" sz="3600" dirty="0"/>
          </a:p>
        </p:txBody>
      </p:sp>
      <p:sp>
        <p:nvSpPr>
          <p:cNvPr id="3" name="2 - Θέση περιεχομένου"/>
          <p:cNvSpPr>
            <a:spLocks noGrp="1"/>
          </p:cNvSpPr>
          <p:nvPr>
            <p:ph idx="1"/>
          </p:nvPr>
        </p:nvSpPr>
        <p:spPr>
          <a:xfrm>
            <a:off x="0" y="1600200"/>
            <a:ext cx="9144000" cy="5257800"/>
          </a:xfrm>
        </p:spPr>
        <p:txBody>
          <a:bodyPr/>
          <a:lstStyle/>
          <a:p>
            <a:r>
              <a:rPr lang="el-GR" dirty="0" smtClean="0"/>
              <a:t>Κάνουμε αντικατάσταση στον τύπο και έχουμε: </a:t>
            </a:r>
            <a:endParaRPr lang="el-GR" dirty="0"/>
          </a:p>
        </p:txBody>
      </p:sp>
      <p:sp>
        <p:nvSpPr>
          <p:cNvPr id="6860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sp>
        <p:nvSpPr>
          <p:cNvPr id="686083" name="Rectangle 3"/>
          <p:cNvSpPr>
            <a:spLocks noChangeArrowheads="1"/>
          </p:cNvSpPr>
          <p:nvPr/>
        </p:nvSpPr>
        <p:spPr bwMode="auto">
          <a:xfrm>
            <a:off x="0" y="981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608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pic>
        <p:nvPicPr>
          <p:cNvPr id="686084"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71600" y="2636912"/>
            <a:ext cx="6912768" cy="2592288"/>
          </a:xfrm>
          <a:prstGeom prst="rect">
            <a:avLst/>
          </a:prstGeom>
          <a:noFill/>
        </p:spPr>
      </p:pic>
      <p:sp>
        <p:nvSpPr>
          <p:cNvPr id="686086" name="Rectangle 6"/>
          <p:cNvSpPr>
            <a:spLocks noChangeArrowheads="1"/>
          </p:cNvSpPr>
          <p:nvPr/>
        </p:nvSpPr>
        <p:spPr bwMode="auto">
          <a:xfrm>
            <a:off x="0" y="13049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subTitle" idx="1"/>
          </p:nvPr>
        </p:nvSpPr>
        <p:spPr>
          <a:xfrm>
            <a:off x="1371600" y="1844675"/>
            <a:ext cx="6400800" cy="3794125"/>
          </a:xfrm>
        </p:spPr>
        <p:txBody>
          <a:bodyPr/>
          <a:lstStyle/>
          <a:p>
            <a:r>
              <a:rPr lang="el-GR" sz="6000" dirty="0">
                <a:latin typeface="Comic Sans MS" pitchFamily="66" charset="0"/>
              </a:rPr>
              <a:t>ΑΠΑΙΤΗΣΕΙΣ ΚΑΙ ΔΙΑΘΕΣΙΜΑ</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4322">
                                            <p:txEl>
                                              <p:pRg st="0" end="0"/>
                                            </p:txEl>
                                          </p:spTgt>
                                        </p:tgtEl>
                                        <p:attrNameLst>
                                          <p:attrName>style.visibility</p:attrName>
                                        </p:attrNameLst>
                                      </p:cBhvr>
                                      <p:to>
                                        <p:strVal val="visible"/>
                                      </p:to>
                                    </p:set>
                                    <p:animEffect transition="in" filter="fade">
                                      <p:cBhvr>
                                        <p:cTn id="7" dur="2000"/>
                                        <p:tgtEl>
                                          <p:spTgt spid="184322">
                                            <p:txEl>
                                              <p:pRg st="0" end="0"/>
                                            </p:txEl>
                                          </p:spTgt>
                                        </p:tgtEl>
                                      </p:cBhvr>
                                    </p:animEffect>
                                    <p:anim calcmode="lin" valueType="num">
                                      <p:cBhvr>
                                        <p:cTn id="8" dur="2000" fill="hold"/>
                                        <p:tgtEl>
                                          <p:spTgt spid="18432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84322">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6200"/>
                            </p:stCondLst>
                            <p:childTnLst>
                              <p:par>
                                <p:cTn id="11" presetID="45" presetClass="exit" presetSubtype="0" fill="hold" grpId="1" nodeType="afterEffect">
                                  <p:stCondLst>
                                    <p:cond delay="1500"/>
                                  </p:stCondLst>
                                  <p:iterate type="lt">
                                    <p:tmPct val="10000"/>
                                  </p:iterate>
                                  <p:childTnLst>
                                    <p:animEffect transition="out" filter="fade">
                                      <p:cBhvr>
                                        <p:cTn id="12" dur="2000"/>
                                        <p:tgtEl>
                                          <p:spTgt spid="184322">
                                            <p:txEl>
                                              <p:pRg st="0" end="0"/>
                                            </p:txEl>
                                          </p:spTgt>
                                        </p:tgtEl>
                                      </p:cBhvr>
                                    </p:animEffect>
                                    <p:anim calcmode="lin" valueType="num">
                                      <p:cBhvr>
                                        <p:cTn id="13" dur="2000"/>
                                        <p:tgtEl>
                                          <p:spTgt spid="18432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 dur="2000"/>
                                        <p:tgtEl>
                                          <p:spTgt spid="184322">
                                            <p:txEl>
                                              <p:pRg st="0" end="0"/>
                                            </p:txEl>
                                          </p:spTgt>
                                        </p:tgtEl>
                                        <p:attrNameLst>
                                          <p:attrName>ppt_h</p:attrName>
                                        </p:attrNameLst>
                                      </p:cBhvr>
                                      <p:tavLst>
                                        <p:tav tm="0">
                                          <p:val>
                                            <p:strVal val="ppt_h"/>
                                          </p:val>
                                        </p:tav>
                                        <p:tav tm="100000">
                                          <p:val>
                                            <p:strVal val="ppt_h"/>
                                          </p:val>
                                        </p:tav>
                                      </p:tavLst>
                                    </p:anim>
                                    <p:set>
                                      <p:cBhvr>
                                        <p:cTn id="15" dur="1" fill="hold">
                                          <p:stCondLst>
                                            <p:cond delay="1999"/>
                                          </p:stCondLst>
                                        </p:cTn>
                                        <p:tgtEl>
                                          <p:spTgt spid="18432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2" grpId="0" build="p"/>
      <p:bldP spid="184322" grpId="1" build="p"/>
    </p:bld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pPr algn="ctr"/>
            <a:r>
              <a:rPr lang="el-GR" sz="3200" b="1" dirty="0">
                <a:solidFill>
                  <a:schemeClr val="accent5">
                    <a:lumMod val="50000"/>
                  </a:schemeClr>
                </a:solidFill>
              </a:rPr>
              <a:t>ΓΕΝΙΚΕΣ ΠΑΡΑΤΗΡΗΣΕΙΣ ΚΑΙ ΟΡΙΣΜΟΙ</a:t>
            </a:r>
          </a:p>
        </p:txBody>
      </p:sp>
      <p:sp>
        <p:nvSpPr>
          <p:cNvPr id="185347" name="Rectangle 3"/>
          <p:cNvSpPr>
            <a:spLocks noGrp="1" noChangeArrowheads="1"/>
          </p:cNvSpPr>
          <p:nvPr>
            <p:ph type="body" idx="1"/>
          </p:nvPr>
        </p:nvSpPr>
        <p:spPr/>
        <p:txBody>
          <a:bodyPr/>
          <a:lstStyle/>
          <a:p>
            <a:pPr>
              <a:buFontTx/>
              <a:buNone/>
            </a:pPr>
            <a:r>
              <a:rPr lang="el-GR" sz="2000" u="sng" dirty="0">
                <a:latin typeface="Times New Roman" pitchFamily="18" charset="0"/>
              </a:rPr>
              <a:t>ΒΡΑΧΥΠΡΟΘΕΣΜΕΣ ΑΠΑΙΤΗΣΕΙΣ</a:t>
            </a:r>
            <a:r>
              <a:rPr lang="el-GR" sz="2000" dirty="0">
                <a:latin typeface="Times New Roman" pitchFamily="18" charset="0"/>
              </a:rPr>
              <a:t>:</a:t>
            </a:r>
          </a:p>
          <a:p>
            <a:pPr>
              <a:buFontTx/>
              <a:buNone/>
            </a:pPr>
            <a:r>
              <a:rPr lang="el-GR" sz="2000" dirty="0">
                <a:latin typeface="Times New Roman" pitchFamily="18" charset="0"/>
              </a:rPr>
              <a:t>Είναι οι απαιτήσεις των οποίων η προθεσμία εξόφλησης λήγει πριν το τέλος </a:t>
            </a:r>
          </a:p>
          <a:p>
            <a:pPr>
              <a:buFontTx/>
              <a:buNone/>
            </a:pPr>
            <a:r>
              <a:rPr lang="el-GR" sz="2000" dirty="0">
                <a:latin typeface="Times New Roman" pitchFamily="18" charset="0"/>
              </a:rPr>
              <a:t>της επόμενης λογιστικής χρήσης.</a:t>
            </a:r>
          </a:p>
          <a:p>
            <a:pPr>
              <a:buFontTx/>
              <a:buNone/>
            </a:pPr>
            <a:endParaRPr lang="el-GR" sz="2000" dirty="0">
              <a:latin typeface="Times New Roman" pitchFamily="18" charset="0"/>
            </a:endParaRPr>
          </a:p>
          <a:p>
            <a:pPr>
              <a:buFontTx/>
              <a:buNone/>
            </a:pPr>
            <a:r>
              <a:rPr lang="el-GR" sz="2000" u="sng" dirty="0">
                <a:latin typeface="Times New Roman" pitchFamily="18" charset="0"/>
              </a:rPr>
              <a:t>ΜΑΚΡΟΠΡΟΘΕΣΜΕΣ ΑΠΑΙΤΗΣΕΙΣ</a:t>
            </a:r>
            <a:r>
              <a:rPr lang="el-GR" sz="2000" dirty="0">
                <a:latin typeface="Times New Roman" pitchFamily="18" charset="0"/>
              </a:rPr>
              <a:t>:</a:t>
            </a:r>
          </a:p>
          <a:p>
            <a:pPr>
              <a:buFontTx/>
              <a:buNone/>
            </a:pPr>
            <a:r>
              <a:rPr lang="el-GR" sz="2000" dirty="0">
                <a:latin typeface="Times New Roman" pitchFamily="18" charset="0"/>
              </a:rPr>
              <a:t>Είναι οι απαιτήσεις των οποίων η  προθεσμία εξόφλησης λήγει μετά το τέλος </a:t>
            </a:r>
          </a:p>
          <a:p>
            <a:pPr>
              <a:buFontTx/>
              <a:buNone/>
            </a:pPr>
            <a:r>
              <a:rPr lang="el-GR" sz="2000" dirty="0">
                <a:latin typeface="Times New Roman" pitchFamily="18" charset="0"/>
              </a:rPr>
              <a:t>της επόμενης λογιστικής χρήσης.</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85346"/>
                                        </p:tgtEl>
                                        <p:attrNameLst>
                                          <p:attrName>style.visibility</p:attrName>
                                        </p:attrNameLst>
                                      </p:cBhvr>
                                      <p:to>
                                        <p:strVal val="visible"/>
                                      </p:to>
                                    </p:set>
                                    <p:anim to="" calcmode="lin" valueType="num">
                                      <p:cBhvr>
                                        <p:cTn id="7" dur="1" fill="hold"/>
                                        <p:tgtEl>
                                          <p:spTgt spid="185346"/>
                                        </p:tgtEl>
                                        <p:attrNameLst>
                                          <p:attrName/>
                                        </p:attrNameLst>
                                      </p:cBhvr>
                                    </p:anim>
                                  </p:childTnLst>
                                </p:cTn>
                              </p:par>
                            </p:childTnLst>
                          </p:cTn>
                        </p:par>
                        <p:par>
                          <p:cTn id="8" fill="hold">
                            <p:stCondLst>
                              <p:cond delay="0"/>
                            </p:stCondLst>
                            <p:childTnLst>
                              <p:par>
                                <p:cTn id="9" presetID="2" presetClass="entr" presetSubtype="4" fill="hold" nodeType="afterEffect">
                                  <p:stCondLst>
                                    <p:cond delay="0"/>
                                  </p:stCondLst>
                                  <p:childTnLst>
                                    <p:set>
                                      <p:cBhvr>
                                        <p:cTn id="10" dur="1" fill="hold">
                                          <p:stCondLst>
                                            <p:cond delay="0"/>
                                          </p:stCondLst>
                                        </p:cTn>
                                        <p:tgtEl>
                                          <p:spTgt spid="185347">
                                            <p:txEl>
                                              <p:pRg st="0" end="0"/>
                                            </p:txEl>
                                          </p:spTgt>
                                        </p:tgtEl>
                                        <p:attrNameLst>
                                          <p:attrName>style.visibility</p:attrName>
                                        </p:attrNameLst>
                                      </p:cBhvr>
                                      <p:to>
                                        <p:strVal val="visible"/>
                                      </p:to>
                                    </p:set>
                                    <p:anim calcmode="lin" valueType="num">
                                      <p:cBhvr additive="base">
                                        <p:cTn id="11" dur="2000" fill="hold"/>
                                        <p:tgtEl>
                                          <p:spTgt spid="185347">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8534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5347">
                                            <p:txEl>
                                              <p:pRg st="1" end="1"/>
                                            </p:txEl>
                                          </p:spTgt>
                                        </p:tgtEl>
                                        <p:attrNameLst>
                                          <p:attrName>style.visibility</p:attrName>
                                        </p:attrNameLst>
                                      </p:cBhvr>
                                      <p:to>
                                        <p:strVal val="visible"/>
                                      </p:to>
                                    </p:set>
                                    <p:anim calcmode="lin" valueType="num">
                                      <p:cBhvr additive="base">
                                        <p:cTn id="15" dur="2000" fill="hold"/>
                                        <p:tgtEl>
                                          <p:spTgt spid="185347">
                                            <p:txEl>
                                              <p:pRg st="1" end="1"/>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8534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5347">
                                            <p:txEl>
                                              <p:pRg st="2" end="2"/>
                                            </p:txEl>
                                          </p:spTgt>
                                        </p:tgtEl>
                                        <p:attrNameLst>
                                          <p:attrName>style.visibility</p:attrName>
                                        </p:attrNameLst>
                                      </p:cBhvr>
                                      <p:to>
                                        <p:strVal val="visible"/>
                                      </p:to>
                                    </p:set>
                                    <p:anim calcmode="lin" valueType="num">
                                      <p:cBhvr additive="base">
                                        <p:cTn id="19" dur="2000" fill="hold"/>
                                        <p:tgtEl>
                                          <p:spTgt spid="185347">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85347">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3000"/>
                                  </p:stCondLst>
                                  <p:childTnLst>
                                    <p:set>
                                      <p:cBhvr>
                                        <p:cTn id="23" dur="1" fill="hold">
                                          <p:stCondLst>
                                            <p:cond delay="0"/>
                                          </p:stCondLst>
                                        </p:cTn>
                                        <p:tgtEl>
                                          <p:spTgt spid="185347">
                                            <p:txEl>
                                              <p:pRg st="4" end="4"/>
                                            </p:txEl>
                                          </p:spTgt>
                                        </p:tgtEl>
                                        <p:attrNameLst>
                                          <p:attrName>style.visibility</p:attrName>
                                        </p:attrNameLst>
                                      </p:cBhvr>
                                      <p:to>
                                        <p:strVal val="visible"/>
                                      </p:to>
                                    </p:set>
                                    <p:anim calcmode="lin" valueType="num">
                                      <p:cBhvr additive="base">
                                        <p:cTn id="24" dur="2000" fill="hold"/>
                                        <p:tgtEl>
                                          <p:spTgt spid="185347">
                                            <p:txEl>
                                              <p:pRg st="4" end="4"/>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185347">
                                            <p:txEl>
                                              <p:pRg st="4" end="4"/>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3000"/>
                                  </p:stCondLst>
                                  <p:childTnLst>
                                    <p:set>
                                      <p:cBhvr>
                                        <p:cTn id="27" dur="1" fill="hold">
                                          <p:stCondLst>
                                            <p:cond delay="0"/>
                                          </p:stCondLst>
                                        </p:cTn>
                                        <p:tgtEl>
                                          <p:spTgt spid="185347">
                                            <p:txEl>
                                              <p:pRg st="5" end="5"/>
                                            </p:txEl>
                                          </p:spTgt>
                                        </p:tgtEl>
                                        <p:attrNameLst>
                                          <p:attrName>style.visibility</p:attrName>
                                        </p:attrNameLst>
                                      </p:cBhvr>
                                      <p:to>
                                        <p:strVal val="visible"/>
                                      </p:to>
                                    </p:set>
                                    <p:anim calcmode="lin" valueType="num">
                                      <p:cBhvr additive="base">
                                        <p:cTn id="28" dur="2000" fill="hold"/>
                                        <p:tgtEl>
                                          <p:spTgt spid="185347">
                                            <p:txEl>
                                              <p:pRg st="5" end="5"/>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185347">
                                            <p:txEl>
                                              <p:pRg st="5" end="5"/>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3000"/>
                                  </p:stCondLst>
                                  <p:childTnLst>
                                    <p:set>
                                      <p:cBhvr>
                                        <p:cTn id="31" dur="1" fill="hold">
                                          <p:stCondLst>
                                            <p:cond delay="0"/>
                                          </p:stCondLst>
                                        </p:cTn>
                                        <p:tgtEl>
                                          <p:spTgt spid="185347">
                                            <p:txEl>
                                              <p:pRg st="6" end="6"/>
                                            </p:txEl>
                                          </p:spTgt>
                                        </p:tgtEl>
                                        <p:attrNameLst>
                                          <p:attrName>style.visibility</p:attrName>
                                        </p:attrNameLst>
                                      </p:cBhvr>
                                      <p:to>
                                        <p:strVal val="visible"/>
                                      </p:to>
                                    </p:set>
                                    <p:anim calcmode="lin" valueType="num">
                                      <p:cBhvr additive="base">
                                        <p:cTn id="32" dur="2000" fill="hold"/>
                                        <p:tgtEl>
                                          <p:spTgt spid="185347">
                                            <p:txEl>
                                              <p:pRg st="6" end="6"/>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853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79512" y="0"/>
            <a:ext cx="8784976" cy="6669360"/>
          </a:xfrm>
          <a:prstGeom prst="rect">
            <a:avLst/>
          </a:prstGeom>
          <a:noFill/>
          <a:ln w="9525">
            <a:noFill/>
            <a:miter lim="800000"/>
            <a:headEnd/>
            <a:tailEnd/>
          </a:ln>
        </p:spPr>
      </p:pic>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algn="ctr"/>
            <a:r>
              <a:rPr lang="el-GR" sz="3200" b="1" dirty="0">
                <a:solidFill>
                  <a:schemeClr val="accent5">
                    <a:lumMod val="50000"/>
                  </a:schemeClr>
                </a:solidFill>
              </a:rPr>
              <a:t>ΜΕΤΑΒΟΛΕΣ ΤΩΝ ΑΠΑΙΤΗΣΕΩΝ</a:t>
            </a:r>
          </a:p>
        </p:txBody>
      </p:sp>
      <p:sp>
        <p:nvSpPr>
          <p:cNvPr id="186371" name="Rectangle 3"/>
          <p:cNvSpPr>
            <a:spLocks noGrp="1" noChangeArrowheads="1"/>
          </p:cNvSpPr>
          <p:nvPr>
            <p:ph type="body" idx="1"/>
          </p:nvPr>
        </p:nvSpPr>
        <p:spPr>
          <a:xfrm>
            <a:off x="179388" y="1530350"/>
            <a:ext cx="8964612" cy="5327650"/>
          </a:xfrm>
        </p:spPr>
        <p:txBody>
          <a:bodyPr>
            <a:normAutofit lnSpcReduction="10000"/>
          </a:bodyPr>
          <a:lstStyle/>
          <a:p>
            <a:pPr>
              <a:buFontTx/>
              <a:buNone/>
            </a:pPr>
            <a:r>
              <a:rPr lang="el-GR" sz="2000" dirty="0">
                <a:latin typeface="Times New Roman" pitchFamily="18" charset="0"/>
              </a:rPr>
              <a:t>             ΑΥΞΗΣΕΙΣ ΟΡΙΣΤΙΚΕΣ                            ΜΕΙΩΣΕΙΣ ΟΡΙΣΤΙΚΕΣ</a:t>
            </a:r>
          </a:p>
          <a:p>
            <a:pPr>
              <a:buFontTx/>
              <a:buNone/>
            </a:pPr>
            <a:endParaRPr lang="el-GR" sz="2000" dirty="0">
              <a:latin typeface="Times New Roman" pitchFamily="18" charset="0"/>
            </a:endParaRPr>
          </a:p>
          <a:p>
            <a:pPr>
              <a:buFontTx/>
              <a:buNone/>
            </a:pPr>
            <a:r>
              <a:rPr lang="el-GR" sz="2000" i="1" dirty="0">
                <a:latin typeface="Times New Roman" pitchFamily="18" charset="0"/>
                <a:sym typeface="Wingdings 2" pitchFamily="18" charset="2"/>
              </a:rPr>
              <a:t> </a:t>
            </a:r>
            <a:r>
              <a:rPr lang="el-GR" sz="2000" i="1" dirty="0">
                <a:latin typeface="Times New Roman" pitchFamily="18" charset="0"/>
              </a:rPr>
              <a:t>Απαιτήσεις από πελάτες λόγω εμπορικών         </a:t>
            </a:r>
            <a:r>
              <a:rPr lang="el-GR" sz="2000" i="1" dirty="0">
                <a:latin typeface="Times New Roman" pitchFamily="18" charset="0"/>
                <a:sym typeface="Wingdings 2" pitchFamily="18" charset="2"/>
              </a:rPr>
              <a:t> </a:t>
            </a:r>
            <a:r>
              <a:rPr lang="el-GR" sz="2000" i="1" dirty="0">
                <a:latin typeface="Times New Roman" pitchFamily="18" charset="0"/>
              </a:rPr>
              <a:t> Εισπράξεις από πελάτες</a:t>
            </a:r>
          </a:p>
          <a:p>
            <a:pPr>
              <a:buFontTx/>
              <a:buNone/>
            </a:pPr>
            <a:r>
              <a:rPr lang="el-GR" sz="2000" i="1" dirty="0">
                <a:latin typeface="Times New Roman" pitchFamily="18" charset="0"/>
              </a:rPr>
              <a:t>  συναλλαγών( (πωλήσεις εμπορευμάτων)</a:t>
            </a:r>
          </a:p>
          <a:p>
            <a:pPr>
              <a:buFont typeface="Wingdings 2" pitchFamily="18" charset="2"/>
              <a:buNone/>
            </a:pPr>
            <a:r>
              <a:rPr lang="el-GR" sz="2000" i="1" dirty="0">
                <a:latin typeface="Times New Roman" pitchFamily="18" charset="0"/>
                <a:sym typeface="Wingdings 2" pitchFamily="18" charset="2"/>
              </a:rPr>
              <a:t> Απαιτήσεις από χρεώστες                                     Εισπράξεις από χρεώστες</a:t>
            </a:r>
          </a:p>
          <a:p>
            <a:pPr>
              <a:buFont typeface="Wingdings 2" pitchFamily="18" charset="2"/>
              <a:buNone/>
            </a:pPr>
            <a:r>
              <a:rPr lang="el-GR" sz="2000" i="1" dirty="0">
                <a:latin typeface="Times New Roman" pitchFamily="18" charset="0"/>
                <a:sym typeface="Wingdings 2" pitchFamily="18" charset="2"/>
              </a:rPr>
              <a:t> Απαιτήσεις από χρεόγραφα εκχωρήσεως             Ρευστοποίηση αξιόγραφων</a:t>
            </a:r>
          </a:p>
          <a:p>
            <a:pPr>
              <a:buFont typeface="Wingdings 2" pitchFamily="18" charset="2"/>
              <a:buNone/>
            </a:pPr>
            <a:r>
              <a:rPr lang="el-GR" sz="2000" i="1" dirty="0">
                <a:latin typeface="Times New Roman" pitchFamily="18" charset="0"/>
                <a:sym typeface="Wingdings 2" pitchFamily="18" charset="2"/>
              </a:rPr>
              <a:t>  πελατών και χρεωστών</a:t>
            </a:r>
          </a:p>
          <a:p>
            <a:pPr>
              <a:buFont typeface="Wingdings 2" pitchFamily="18" charset="2"/>
              <a:buNone/>
            </a:pPr>
            <a:r>
              <a:rPr lang="el-GR" sz="2000" i="1" dirty="0">
                <a:latin typeface="Times New Roman" pitchFamily="18" charset="0"/>
                <a:sym typeface="Wingdings 2" pitchFamily="18" charset="2"/>
              </a:rPr>
              <a:t> Εισφορά απαιτήσεων από τρίτους                        Εισφορά απαιτήσεων σε τρίτων</a:t>
            </a:r>
          </a:p>
          <a:p>
            <a:pPr>
              <a:buFont typeface="Wingdings 2" pitchFamily="18" charset="2"/>
              <a:buNone/>
            </a:pPr>
            <a:r>
              <a:rPr lang="el-GR" sz="2000" i="1" dirty="0">
                <a:latin typeface="Times New Roman" pitchFamily="18" charset="0"/>
                <a:sym typeface="Wingdings 2" pitchFamily="18" charset="2"/>
              </a:rPr>
              <a:t>                                                                               Διαγραφή απαιτήσεων  </a:t>
            </a:r>
          </a:p>
          <a:p>
            <a:pPr>
              <a:buFont typeface="Wingdings 2" pitchFamily="18" charset="2"/>
              <a:buChar char=" "/>
            </a:pPr>
            <a:r>
              <a:rPr lang="el-GR" sz="2000" i="1" dirty="0">
                <a:latin typeface="Times New Roman" pitchFamily="18" charset="0"/>
                <a:sym typeface="Wingdings 2" pitchFamily="18" charset="2"/>
              </a:rPr>
              <a:t>                                                                           ως ανεπίδεκτων εισπράξεως    </a:t>
            </a:r>
            <a:endParaRPr lang="el-GR" sz="2000" dirty="0">
              <a:latin typeface="Times New Roman" pitchFamily="18" charset="0"/>
              <a:sym typeface="Wingdings 2" pitchFamily="18" charset="2"/>
            </a:endParaRPr>
          </a:p>
          <a:p>
            <a:pPr algn="ctr">
              <a:buFont typeface="Wingdings 2" pitchFamily="18" charset="2"/>
              <a:buChar char=" "/>
            </a:pPr>
            <a:endParaRPr lang="el-GR" sz="2000" dirty="0">
              <a:latin typeface="Times New Roman" pitchFamily="18" charset="0"/>
              <a:sym typeface="Wingdings 2" pitchFamily="18" charset="2"/>
            </a:endParaRPr>
          </a:p>
          <a:p>
            <a:pPr algn="ctr">
              <a:buFont typeface="Wingdings 2" pitchFamily="18" charset="2"/>
              <a:buChar char=" "/>
            </a:pPr>
            <a:r>
              <a:rPr lang="el-GR" sz="2000" dirty="0">
                <a:latin typeface="Times New Roman" pitchFamily="18" charset="0"/>
                <a:sym typeface="Wingdings 2" pitchFamily="18" charset="2"/>
              </a:rPr>
              <a:t>ΜΕΙΩΣΕΙΣ ΚΑΤΑ ΠΡΟΒΛΕΨΗ</a:t>
            </a:r>
            <a:r>
              <a:rPr lang="el-GR" sz="2000" i="1" dirty="0">
                <a:latin typeface="Times New Roman" pitchFamily="18" charset="0"/>
                <a:sym typeface="Wingdings 2" pitchFamily="18" charset="2"/>
              </a:rPr>
              <a:t>    </a:t>
            </a:r>
          </a:p>
          <a:p>
            <a:pPr algn="ctr">
              <a:buFont typeface="Wingdings 2" pitchFamily="18" charset="2"/>
              <a:buChar char=" "/>
            </a:pPr>
            <a:endParaRPr lang="el-GR" sz="2000" i="1" dirty="0">
              <a:latin typeface="Times New Roman" pitchFamily="18" charset="0"/>
              <a:sym typeface="Wingdings 2" pitchFamily="18" charset="2"/>
            </a:endParaRPr>
          </a:p>
          <a:p>
            <a:pPr algn="ctr">
              <a:buFont typeface="Wingdings 2" pitchFamily="18" charset="2"/>
              <a:buChar char=" "/>
            </a:pPr>
            <a:r>
              <a:rPr lang="el-GR" sz="2000" i="1" dirty="0">
                <a:latin typeface="Times New Roman" pitchFamily="18" charset="0"/>
                <a:sym typeface="Wingdings 2" pitchFamily="18" charset="2"/>
              </a:rPr>
              <a:t> Πρόβλεψη επισφαλών απαιτήσεων                                                                                </a:t>
            </a:r>
          </a:p>
          <a:p>
            <a:pPr>
              <a:buFontTx/>
              <a:buNone/>
            </a:pPr>
            <a:endParaRPr lang="el-GR" sz="2000" i="1" dirty="0">
              <a:latin typeface="Times New Roman" pitchFamily="18" charset="0"/>
            </a:endParaRPr>
          </a:p>
        </p:txBody>
      </p:sp>
      <p:sp>
        <p:nvSpPr>
          <p:cNvPr id="186372" name="AutoShape 4"/>
          <p:cNvSpPr>
            <a:spLocks/>
          </p:cNvSpPr>
          <p:nvPr/>
        </p:nvSpPr>
        <p:spPr bwMode="auto">
          <a:xfrm rot="5400000">
            <a:off x="2304257" y="151606"/>
            <a:ext cx="287338" cy="3673475"/>
          </a:xfrm>
          <a:prstGeom prst="leftBrace">
            <a:avLst>
              <a:gd name="adj1" fmla="val 73570"/>
              <a:gd name="adj2" fmla="val 50000"/>
            </a:avLst>
          </a:prstGeom>
          <a:noFill/>
          <a:ln w="28575">
            <a:solidFill>
              <a:srgbClr val="FF0000"/>
            </a:solidFill>
            <a:round/>
            <a:headEnd/>
            <a:tailEnd/>
          </a:ln>
          <a:effectLst/>
        </p:spPr>
        <p:txBody>
          <a:bodyPr wrap="none" anchor="ctr"/>
          <a:lstStyle/>
          <a:p>
            <a:endParaRPr lang="el-GR" dirty="0"/>
          </a:p>
        </p:txBody>
      </p:sp>
      <p:sp>
        <p:nvSpPr>
          <p:cNvPr id="186373" name="AutoShape 5"/>
          <p:cNvSpPr>
            <a:spLocks/>
          </p:cNvSpPr>
          <p:nvPr/>
        </p:nvSpPr>
        <p:spPr bwMode="auto">
          <a:xfrm rot="5400000">
            <a:off x="6625432" y="151606"/>
            <a:ext cx="287338" cy="3673475"/>
          </a:xfrm>
          <a:prstGeom prst="leftBrace">
            <a:avLst>
              <a:gd name="adj1" fmla="val 73570"/>
              <a:gd name="adj2" fmla="val 50000"/>
            </a:avLst>
          </a:prstGeom>
          <a:noFill/>
          <a:ln w="28575">
            <a:solidFill>
              <a:srgbClr val="FF0000"/>
            </a:solidFill>
            <a:round/>
            <a:headEnd/>
            <a:tailEnd/>
          </a:ln>
          <a:effectLst/>
        </p:spPr>
        <p:txBody>
          <a:bodyPr wrap="none" anchor="ctr"/>
          <a:lstStyle/>
          <a:p>
            <a:endParaRPr lang="el-GR" dirty="0"/>
          </a:p>
        </p:txBody>
      </p:sp>
      <p:sp>
        <p:nvSpPr>
          <p:cNvPr id="186374" name="AutoShape 6"/>
          <p:cNvSpPr>
            <a:spLocks/>
          </p:cNvSpPr>
          <p:nvPr/>
        </p:nvSpPr>
        <p:spPr bwMode="auto">
          <a:xfrm rot="5400000">
            <a:off x="4680744" y="4256881"/>
            <a:ext cx="287338" cy="3673475"/>
          </a:xfrm>
          <a:prstGeom prst="leftBrace">
            <a:avLst>
              <a:gd name="adj1" fmla="val 73570"/>
              <a:gd name="adj2" fmla="val 50000"/>
            </a:avLst>
          </a:prstGeom>
          <a:noFill/>
          <a:ln w="28575">
            <a:solidFill>
              <a:srgbClr val="FF0000"/>
            </a:solidFill>
            <a:round/>
            <a:headEnd/>
            <a:tailEnd/>
          </a:ln>
          <a:effectLst/>
        </p:spPr>
        <p:txBody>
          <a:bodyPr wrap="none" anchor="ctr"/>
          <a:lstStyle/>
          <a:p>
            <a:endParaRPr lang="el-GR" dirty="0"/>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86370"/>
                                        </p:tgtEl>
                                        <p:attrNameLst>
                                          <p:attrName>style.visibility</p:attrName>
                                        </p:attrNameLst>
                                      </p:cBhvr>
                                      <p:to>
                                        <p:strVal val="visible"/>
                                      </p:to>
                                    </p:set>
                                    <p:anim to="" calcmode="lin" valueType="num">
                                      <p:cBhvr>
                                        <p:cTn id="7" dur="1" fill="hold"/>
                                        <p:tgtEl>
                                          <p:spTgt spid="186370"/>
                                        </p:tgtEl>
                                        <p:attrNameLst>
                                          <p:attrName/>
                                        </p:attrNameLst>
                                      </p:cBhvr>
                                    </p:anim>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186371">
                                            <p:txEl>
                                              <p:pRg st="0" end="0"/>
                                            </p:txEl>
                                          </p:spTgt>
                                        </p:tgtEl>
                                        <p:attrNameLst>
                                          <p:attrName>style.visibility</p:attrName>
                                        </p:attrNameLst>
                                      </p:cBhvr>
                                      <p:to>
                                        <p:strVal val="visible"/>
                                      </p:to>
                                    </p:set>
                                    <p:animEffect transition="in" filter="fade">
                                      <p:cBhvr>
                                        <p:cTn id="11" dur="2000"/>
                                        <p:tgtEl>
                                          <p:spTgt spid="186371">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86371">
                                            <p:txEl>
                                              <p:pRg st="11" end="11"/>
                                            </p:txEl>
                                          </p:spTgt>
                                        </p:tgtEl>
                                        <p:attrNameLst>
                                          <p:attrName>style.visibility</p:attrName>
                                        </p:attrNameLst>
                                      </p:cBhvr>
                                      <p:to>
                                        <p:strVal val="visible"/>
                                      </p:to>
                                    </p:set>
                                    <p:animEffect transition="in" filter="fade">
                                      <p:cBhvr>
                                        <p:cTn id="14" dur="2000"/>
                                        <p:tgtEl>
                                          <p:spTgt spid="186371">
                                            <p:txEl>
                                              <p:pRg st="11" end="11"/>
                                            </p:txEl>
                                          </p:spTgt>
                                        </p:tgtEl>
                                      </p:cBhvr>
                                    </p:animEffect>
                                  </p:childTnLst>
                                </p:cTn>
                              </p:par>
                            </p:childTnLst>
                          </p:cTn>
                        </p:par>
                        <p:par>
                          <p:cTn id="15" fill="hold">
                            <p:stCondLst>
                              <p:cond delay="2000"/>
                            </p:stCondLst>
                            <p:childTnLst>
                              <p:par>
                                <p:cTn id="16" presetID="18" presetClass="entr" presetSubtype="12" fill="hold" grpId="0" nodeType="afterEffect">
                                  <p:stCondLst>
                                    <p:cond delay="0"/>
                                  </p:stCondLst>
                                  <p:childTnLst>
                                    <p:set>
                                      <p:cBhvr>
                                        <p:cTn id="17" dur="1" fill="hold">
                                          <p:stCondLst>
                                            <p:cond delay="0"/>
                                          </p:stCondLst>
                                        </p:cTn>
                                        <p:tgtEl>
                                          <p:spTgt spid="186372"/>
                                        </p:tgtEl>
                                        <p:attrNameLst>
                                          <p:attrName>style.visibility</p:attrName>
                                        </p:attrNameLst>
                                      </p:cBhvr>
                                      <p:to>
                                        <p:strVal val="visible"/>
                                      </p:to>
                                    </p:set>
                                    <p:animEffect transition="in" filter="strips(downLeft)">
                                      <p:cBhvr>
                                        <p:cTn id="18" dur="2000"/>
                                        <p:tgtEl>
                                          <p:spTgt spid="186372"/>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86373"/>
                                        </p:tgtEl>
                                        <p:attrNameLst>
                                          <p:attrName>style.visibility</p:attrName>
                                        </p:attrNameLst>
                                      </p:cBhvr>
                                      <p:to>
                                        <p:strVal val="visible"/>
                                      </p:to>
                                    </p:set>
                                    <p:animEffect transition="in" filter="strips(downLeft)">
                                      <p:cBhvr>
                                        <p:cTn id="21" dur="2000"/>
                                        <p:tgtEl>
                                          <p:spTgt spid="186373"/>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86374"/>
                                        </p:tgtEl>
                                        <p:attrNameLst>
                                          <p:attrName>style.visibility</p:attrName>
                                        </p:attrNameLst>
                                      </p:cBhvr>
                                      <p:to>
                                        <p:strVal val="visible"/>
                                      </p:to>
                                    </p:set>
                                    <p:animEffect transition="in" filter="strips(downLeft)">
                                      <p:cBhvr>
                                        <p:cTn id="24" dur="2000"/>
                                        <p:tgtEl>
                                          <p:spTgt spid="186374"/>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86371">
                                            <p:txEl>
                                              <p:pRg st="2" end="2"/>
                                            </p:txEl>
                                          </p:spTgt>
                                        </p:tgtEl>
                                        <p:attrNameLst>
                                          <p:attrName>style.visibility</p:attrName>
                                        </p:attrNameLst>
                                      </p:cBhvr>
                                      <p:to>
                                        <p:strVal val="visible"/>
                                      </p:to>
                                    </p:set>
                                    <p:animEffect transition="in" filter="fade">
                                      <p:cBhvr>
                                        <p:cTn id="28" dur="2000"/>
                                        <p:tgtEl>
                                          <p:spTgt spid="186371">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86371">
                                            <p:txEl>
                                              <p:pRg st="3" end="3"/>
                                            </p:txEl>
                                          </p:spTgt>
                                        </p:tgtEl>
                                        <p:attrNameLst>
                                          <p:attrName>style.visibility</p:attrName>
                                        </p:attrNameLst>
                                      </p:cBhvr>
                                      <p:to>
                                        <p:strVal val="visible"/>
                                      </p:to>
                                    </p:set>
                                    <p:animEffect transition="in" filter="fade">
                                      <p:cBhvr>
                                        <p:cTn id="31" dur="2000"/>
                                        <p:tgtEl>
                                          <p:spTgt spid="186371">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86371">
                                            <p:txEl>
                                              <p:pRg st="4" end="4"/>
                                            </p:txEl>
                                          </p:spTgt>
                                        </p:tgtEl>
                                        <p:attrNameLst>
                                          <p:attrName>style.visibility</p:attrName>
                                        </p:attrNameLst>
                                      </p:cBhvr>
                                      <p:to>
                                        <p:strVal val="visible"/>
                                      </p:to>
                                    </p:set>
                                    <p:animEffect transition="in" filter="fade">
                                      <p:cBhvr>
                                        <p:cTn id="34" dur="2000"/>
                                        <p:tgtEl>
                                          <p:spTgt spid="186371">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86371">
                                            <p:txEl>
                                              <p:pRg st="5" end="5"/>
                                            </p:txEl>
                                          </p:spTgt>
                                        </p:tgtEl>
                                        <p:attrNameLst>
                                          <p:attrName>style.visibility</p:attrName>
                                        </p:attrNameLst>
                                      </p:cBhvr>
                                      <p:to>
                                        <p:strVal val="visible"/>
                                      </p:to>
                                    </p:set>
                                    <p:animEffect transition="in" filter="fade">
                                      <p:cBhvr>
                                        <p:cTn id="37" dur="2000"/>
                                        <p:tgtEl>
                                          <p:spTgt spid="186371">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86371">
                                            <p:txEl>
                                              <p:pRg st="6" end="6"/>
                                            </p:txEl>
                                          </p:spTgt>
                                        </p:tgtEl>
                                        <p:attrNameLst>
                                          <p:attrName>style.visibility</p:attrName>
                                        </p:attrNameLst>
                                      </p:cBhvr>
                                      <p:to>
                                        <p:strVal val="visible"/>
                                      </p:to>
                                    </p:set>
                                    <p:animEffect transition="in" filter="fade">
                                      <p:cBhvr>
                                        <p:cTn id="40" dur="2000"/>
                                        <p:tgtEl>
                                          <p:spTgt spid="186371">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86371">
                                            <p:txEl>
                                              <p:pRg st="7" end="7"/>
                                            </p:txEl>
                                          </p:spTgt>
                                        </p:tgtEl>
                                        <p:attrNameLst>
                                          <p:attrName>style.visibility</p:attrName>
                                        </p:attrNameLst>
                                      </p:cBhvr>
                                      <p:to>
                                        <p:strVal val="visible"/>
                                      </p:to>
                                    </p:set>
                                    <p:animEffect transition="in" filter="fade">
                                      <p:cBhvr>
                                        <p:cTn id="43" dur="2000"/>
                                        <p:tgtEl>
                                          <p:spTgt spid="186371">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86371">
                                            <p:txEl>
                                              <p:pRg st="8" end="8"/>
                                            </p:txEl>
                                          </p:spTgt>
                                        </p:tgtEl>
                                        <p:attrNameLst>
                                          <p:attrName>style.visibility</p:attrName>
                                        </p:attrNameLst>
                                      </p:cBhvr>
                                      <p:to>
                                        <p:strVal val="visible"/>
                                      </p:to>
                                    </p:set>
                                    <p:animEffect transition="in" filter="fade">
                                      <p:cBhvr>
                                        <p:cTn id="46" dur="2000"/>
                                        <p:tgtEl>
                                          <p:spTgt spid="186371">
                                            <p:txEl>
                                              <p:pRg st="8" end="8"/>
                                            </p:txEl>
                                          </p:spTgt>
                                        </p:tgtEl>
                                      </p:cBhvr>
                                    </p:animEffect>
                                  </p:childTnLst>
                                </p:cTn>
                              </p:par>
                            </p:childTnLst>
                          </p:cTn>
                        </p:par>
                        <p:par>
                          <p:cTn id="47" fill="hold">
                            <p:stCondLst>
                              <p:cond delay="6000"/>
                            </p:stCondLst>
                            <p:childTnLst>
                              <p:par>
                                <p:cTn id="48" presetID="10" presetClass="entr" presetSubtype="0" fill="hold" nodeType="afterEffect">
                                  <p:stCondLst>
                                    <p:cond delay="5000"/>
                                  </p:stCondLst>
                                  <p:childTnLst>
                                    <p:set>
                                      <p:cBhvr>
                                        <p:cTn id="49" dur="1" fill="hold">
                                          <p:stCondLst>
                                            <p:cond delay="0"/>
                                          </p:stCondLst>
                                        </p:cTn>
                                        <p:tgtEl>
                                          <p:spTgt spid="186371">
                                            <p:txEl>
                                              <p:pRg st="9" end="9"/>
                                            </p:txEl>
                                          </p:spTgt>
                                        </p:tgtEl>
                                        <p:attrNameLst>
                                          <p:attrName>style.visibility</p:attrName>
                                        </p:attrNameLst>
                                      </p:cBhvr>
                                      <p:to>
                                        <p:strVal val="visible"/>
                                      </p:to>
                                    </p:set>
                                    <p:animEffect transition="in" filter="fade">
                                      <p:cBhvr>
                                        <p:cTn id="50" dur="2000"/>
                                        <p:tgtEl>
                                          <p:spTgt spid="186371">
                                            <p:txEl>
                                              <p:pRg st="9" end="9"/>
                                            </p:txEl>
                                          </p:spTgt>
                                        </p:tgtEl>
                                      </p:cBhvr>
                                    </p:animEffect>
                                  </p:childTnLst>
                                </p:cTn>
                              </p:par>
                              <p:par>
                                <p:cTn id="51" presetID="10" presetClass="entr" presetSubtype="0" fill="hold" nodeType="withEffect">
                                  <p:stCondLst>
                                    <p:cond delay="5000"/>
                                  </p:stCondLst>
                                  <p:childTnLst>
                                    <p:set>
                                      <p:cBhvr>
                                        <p:cTn id="52" dur="1" fill="hold">
                                          <p:stCondLst>
                                            <p:cond delay="0"/>
                                          </p:stCondLst>
                                        </p:cTn>
                                        <p:tgtEl>
                                          <p:spTgt spid="186371">
                                            <p:txEl>
                                              <p:pRg st="13" end="13"/>
                                            </p:txEl>
                                          </p:spTgt>
                                        </p:tgtEl>
                                        <p:attrNameLst>
                                          <p:attrName>style.visibility</p:attrName>
                                        </p:attrNameLst>
                                      </p:cBhvr>
                                      <p:to>
                                        <p:strVal val="visible"/>
                                      </p:to>
                                    </p:set>
                                    <p:animEffect transition="in" filter="fade">
                                      <p:cBhvr>
                                        <p:cTn id="53" dur="2000"/>
                                        <p:tgtEl>
                                          <p:spTgt spid="18637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p:bldP spid="186372" grpId="0" animBg="1"/>
      <p:bldP spid="186373" grpId="0" animBg="1"/>
      <p:bldP spid="186374" grpId="0" animBg="1"/>
    </p:bld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152400"/>
            <a:ext cx="8229600" cy="900336"/>
          </a:xfrm>
        </p:spPr>
        <p:txBody>
          <a:bodyPr/>
          <a:lstStyle/>
          <a:p>
            <a:pPr algn="ctr"/>
            <a:r>
              <a:rPr lang="el-GR" sz="3200" b="1" dirty="0">
                <a:solidFill>
                  <a:schemeClr val="accent5">
                    <a:lumMod val="50000"/>
                  </a:schemeClr>
                </a:solidFill>
              </a:rPr>
              <a:t>ΔΙΑΚΡΙΣΗ ΤΩΝ ΑΠΑΙΤΗΣΕΩΝ</a:t>
            </a:r>
          </a:p>
        </p:txBody>
      </p:sp>
      <p:sp>
        <p:nvSpPr>
          <p:cNvPr id="187395" name="Rectangle 3"/>
          <p:cNvSpPr>
            <a:spLocks noGrp="1" noChangeArrowheads="1"/>
          </p:cNvSpPr>
          <p:nvPr>
            <p:ph type="body" idx="1"/>
          </p:nvPr>
        </p:nvSpPr>
        <p:spPr/>
        <p:txBody>
          <a:bodyPr>
            <a:normAutofit lnSpcReduction="10000"/>
          </a:bodyPr>
          <a:lstStyle/>
          <a:p>
            <a:pPr>
              <a:buSzPct val="95000"/>
              <a:buFont typeface="Wingdings" pitchFamily="2" charset="2"/>
              <a:buChar char="q"/>
            </a:pPr>
            <a:r>
              <a:rPr lang="el-GR" sz="2000" u="sng" dirty="0">
                <a:latin typeface="Times New Roman" pitchFamily="18" charset="0"/>
              </a:rPr>
              <a:t>ΑΠΑΙΤΗΣΕΙΣ ΒΕΒΑΙΑΣ ΕΙΣΠΡΑΞΕΩΣ</a:t>
            </a:r>
          </a:p>
          <a:p>
            <a:pPr>
              <a:buSzPct val="95000"/>
              <a:buFont typeface="Wingdings" pitchFamily="2" charset="2"/>
              <a:buNone/>
            </a:pPr>
            <a:r>
              <a:rPr lang="el-GR" sz="2000" dirty="0">
                <a:latin typeface="Times New Roman" pitchFamily="18" charset="0"/>
              </a:rPr>
              <a:t>     Αυτές οι απαιτήσεις παρέχουν την βεβαιότητα ότι θα ρευστοποιηθούν. Αυτή η βεβαιότητα προέρχεται από τις εγγυήσεις που κατέχει η επιχείρηση από πελάτες.</a:t>
            </a:r>
          </a:p>
          <a:p>
            <a:pPr>
              <a:buSzPct val="95000"/>
              <a:buFont typeface="Wingdings" pitchFamily="2" charset="2"/>
              <a:buNone/>
            </a:pPr>
            <a:endParaRPr lang="el-GR" sz="2000" dirty="0">
              <a:latin typeface="Times New Roman" pitchFamily="18" charset="0"/>
            </a:endParaRPr>
          </a:p>
          <a:p>
            <a:pPr>
              <a:buSzPct val="95000"/>
              <a:buFont typeface="Wingdings" pitchFamily="2" charset="2"/>
              <a:buChar char="q"/>
            </a:pPr>
            <a:r>
              <a:rPr lang="el-GR" sz="2000" u="sng" dirty="0">
                <a:latin typeface="Times New Roman" pitchFamily="18" charset="0"/>
              </a:rPr>
              <a:t>ΕΠΙΣΦΑΛΕΙΣ ΑΠΑΙΤΗΣΕΙΣ</a:t>
            </a:r>
            <a:r>
              <a:rPr lang="el-GR" sz="2000" dirty="0">
                <a:latin typeface="Times New Roman" pitchFamily="18" charset="0"/>
              </a:rPr>
              <a:t> </a:t>
            </a:r>
          </a:p>
          <a:p>
            <a:pPr>
              <a:buSzPct val="95000"/>
              <a:buFont typeface="Wingdings" pitchFamily="2" charset="2"/>
              <a:buNone/>
            </a:pPr>
            <a:r>
              <a:rPr lang="el-GR" sz="2000" dirty="0">
                <a:latin typeface="Times New Roman" pitchFamily="18" charset="0"/>
              </a:rPr>
              <a:t>     Αυτές οι απαιτήσεις έχουν την πιθανότητα να μην εισπραχθούν κατά την σύνταξη του ισολογισμού.</a:t>
            </a:r>
          </a:p>
          <a:p>
            <a:pPr>
              <a:buSzPct val="95000"/>
              <a:buFont typeface="Wingdings" pitchFamily="2" charset="2"/>
              <a:buNone/>
            </a:pPr>
            <a:endParaRPr lang="el-GR" sz="2000" dirty="0">
              <a:latin typeface="Times New Roman" pitchFamily="18" charset="0"/>
            </a:endParaRPr>
          </a:p>
          <a:p>
            <a:pPr>
              <a:buSzPct val="95000"/>
              <a:buFont typeface="Wingdings" pitchFamily="2" charset="2"/>
              <a:buChar char="q"/>
            </a:pPr>
            <a:r>
              <a:rPr lang="el-GR" sz="2000" u="sng" dirty="0">
                <a:latin typeface="Times New Roman" pitchFamily="18" charset="0"/>
              </a:rPr>
              <a:t>ΑΠΑΙΤΗΣΕΙΣ ΑΝΕΠΙΔΕΚΤΕΣ ΕΙΣΠΡΑΞΕΩΣ </a:t>
            </a:r>
          </a:p>
          <a:p>
            <a:pPr>
              <a:buSzPct val="95000"/>
              <a:buFont typeface="Wingdings" pitchFamily="2" charset="2"/>
              <a:buNone/>
            </a:pPr>
            <a:r>
              <a:rPr lang="el-GR" sz="2000" dirty="0">
                <a:latin typeface="Times New Roman" pitchFamily="18" charset="0"/>
              </a:rPr>
              <a:t>     Αυτές οι απαιτήσεις έχουν την βεβαιότητα ότι δεν θα εισπραχθούν από την επιχείρηση. Οι απαιτήσεις αυτές αποσβένονται ολοσχερών, δηλαδή διαγράφονται από τα βιβλία της επιχείρησης.</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87394"/>
                                        </p:tgtEl>
                                        <p:attrNameLst>
                                          <p:attrName>style.visibility</p:attrName>
                                        </p:attrNameLst>
                                      </p:cBhvr>
                                      <p:to>
                                        <p:strVal val="visible"/>
                                      </p:to>
                                    </p:set>
                                    <p:anim to="" calcmode="lin" valueType="num">
                                      <p:cBhvr>
                                        <p:cTn id="7" dur="1" fill="hold"/>
                                        <p:tgtEl>
                                          <p:spTgt spid="187394"/>
                                        </p:tgtEl>
                                        <p:attrNameLst>
                                          <p:attrName/>
                                        </p:attrNameLst>
                                      </p:cBhvr>
                                    </p:anim>
                                  </p:childTnLst>
                                </p:cTn>
                              </p:par>
                            </p:childTnLst>
                          </p:cTn>
                        </p:par>
                        <p:par>
                          <p:cTn id="8" fill="hold">
                            <p:stCondLst>
                              <p:cond delay="0"/>
                            </p:stCondLst>
                            <p:childTnLst>
                              <p:par>
                                <p:cTn id="9" presetID="2" presetClass="entr" presetSubtype="4" fill="hold" nodeType="afterEffect">
                                  <p:stCondLst>
                                    <p:cond delay="0"/>
                                  </p:stCondLst>
                                  <p:childTnLst>
                                    <p:set>
                                      <p:cBhvr>
                                        <p:cTn id="10" dur="1" fill="hold">
                                          <p:stCondLst>
                                            <p:cond delay="0"/>
                                          </p:stCondLst>
                                        </p:cTn>
                                        <p:tgtEl>
                                          <p:spTgt spid="187395">
                                            <p:txEl>
                                              <p:pRg st="0" end="0"/>
                                            </p:txEl>
                                          </p:spTgt>
                                        </p:tgtEl>
                                        <p:attrNameLst>
                                          <p:attrName>style.visibility</p:attrName>
                                        </p:attrNameLst>
                                      </p:cBhvr>
                                      <p:to>
                                        <p:strVal val="visible"/>
                                      </p:to>
                                    </p:set>
                                    <p:anim calcmode="lin" valueType="num">
                                      <p:cBhvr additive="base">
                                        <p:cTn id="11" dur="2000" fill="hold"/>
                                        <p:tgtEl>
                                          <p:spTgt spid="187395">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8739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7395">
                                            <p:txEl>
                                              <p:pRg st="1" end="1"/>
                                            </p:txEl>
                                          </p:spTgt>
                                        </p:tgtEl>
                                        <p:attrNameLst>
                                          <p:attrName>style.visibility</p:attrName>
                                        </p:attrNameLst>
                                      </p:cBhvr>
                                      <p:to>
                                        <p:strVal val="visible"/>
                                      </p:to>
                                    </p:set>
                                    <p:anim calcmode="lin" valueType="num">
                                      <p:cBhvr additive="base">
                                        <p:cTn id="15" dur="2000" fill="hold"/>
                                        <p:tgtEl>
                                          <p:spTgt spid="187395">
                                            <p:txEl>
                                              <p:pRg st="1" end="1"/>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87395">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 presetClass="entr" presetSubtype="4" fill="hold" nodeType="afterEffect">
                                  <p:stCondLst>
                                    <p:cond delay="3000"/>
                                  </p:stCondLst>
                                  <p:childTnLst>
                                    <p:set>
                                      <p:cBhvr>
                                        <p:cTn id="19" dur="1" fill="hold">
                                          <p:stCondLst>
                                            <p:cond delay="0"/>
                                          </p:stCondLst>
                                        </p:cTn>
                                        <p:tgtEl>
                                          <p:spTgt spid="187395">
                                            <p:txEl>
                                              <p:pRg st="3" end="3"/>
                                            </p:txEl>
                                          </p:spTgt>
                                        </p:tgtEl>
                                        <p:attrNameLst>
                                          <p:attrName>style.visibility</p:attrName>
                                        </p:attrNameLst>
                                      </p:cBhvr>
                                      <p:to>
                                        <p:strVal val="visible"/>
                                      </p:to>
                                    </p:set>
                                    <p:anim calcmode="lin" valueType="num">
                                      <p:cBhvr additive="base">
                                        <p:cTn id="20" dur="2000" fill="hold"/>
                                        <p:tgtEl>
                                          <p:spTgt spid="187395">
                                            <p:txEl>
                                              <p:pRg st="3" end="3"/>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187395">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3000"/>
                                  </p:stCondLst>
                                  <p:childTnLst>
                                    <p:set>
                                      <p:cBhvr>
                                        <p:cTn id="23" dur="1" fill="hold">
                                          <p:stCondLst>
                                            <p:cond delay="0"/>
                                          </p:stCondLst>
                                        </p:cTn>
                                        <p:tgtEl>
                                          <p:spTgt spid="187395">
                                            <p:txEl>
                                              <p:pRg st="4" end="4"/>
                                            </p:txEl>
                                          </p:spTgt>
                                        </p:tgtEl>
                                        <p:attrNameLst>
                                          <p:attrName>style.visibility</p:attrName>
                                        </p:attrNameLst>
                                      </p:cBhvr>
                                      <p:to>
                                        <p:strVal val="visible"/>
                                      </p:to>
                                    </p:set>
                                    <p:anim calcmode="lin" valueType="num">
                                      <p:cBhvr additive="base">
                                        <p:cTn id="24" dur="2000" fill="hold"/>
                                        <p:tgtEl>
                                          <p:spTgt spid="187395">
                                            <p:txEl>
                                              <p:pRg st="4" end="4"/>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187395">
                                            <p:txEl>
                                              <p:pRg st="4" end="4"/>
                                            </p:txEl>
                                          </p:spTgt>
                                        </p:tgtEl>
                                        <p:attrNameLst>
                                          <p:attrName>ppt_y</p:attrName>
                                        </p:attrNameLst>
                                      </p:cBhvr>
                                      <p:tavLst>
                                        <p:tav tm="0">
                                          <p:val>
                                            <p:strVal val="1+#ppt_h/2"/>
                                          </p:val>
                                        </p:tav>
                                        <p:tav tm="100000">
                                          <p:val>
                                            <p:strVal val="#ppt_y"/>
                                          </p:val>
                                        </p:tav>
                                      </p:tavLst>
                                    </p:anim>
                                  </p:childTnLst>
                                </p:cTn>
                              </p:par>
                            </p:childTnLst>
                          </p:cTn>
                        </p:par>
                        <p:par>
                          <p:cTn id="26" fill="hold">
                            <p:stCondLst>
                              <p:cond delay="7000"/>
                            </p:stCondLst>
                            <p:childTnLst>
                              <p:par>
                                <p:cTn id="27" presetID="2" presetClass="entr" presetSubtype="4" fill="hold" nodeType="afterEffect">
                                  <p:stCondLst>
                                    <p:cond delay="3000"/>
                                  </p:stCondLst>
                                  <p:childTnLst>
                                    <p:set>
                                      <p:cBhvr>
                                        <p:cTn id="28" dur="1" fill="hold">
                                          <p:stCondLst>
                                            <p:cond delay="0"/>
                                          </p:stCondLst>
                                        </p:cTn>
                                        <p:tgtEl>
                                          <p:spTgt spid="187395">
                                            <p:txEl>
                                              <p:pRg st="6" end="6"/>
                                            </p:txEl>
                                          </p:spTgt>
                                        </p:tgtEl>
                                        <p:attrNameLst>
                                          <p:attrName>style.visibility</p:attrName>
                                        </p:attrNameLst>
                                      </p:cBhvr>
                                      <p:to>
                                        <p:strVal val="visible"/>
                                      </p:to>
                                    </p:set>
                                    <p:anim calcmode="lin" valueType="num">
                                      <p:cBhvr additive="base">
                                        <p:cTn id="29" dur="2000" fill="hold"/>
                                        <p:tgtEl>
                                          <p:spTgt spid="187395">
                                            <p:txEl>
                                              <p:pRg st="6" end="6"/>
                                            </p:txEl>
                                          </p:spTgt>
                                        </p:tgtEl>
                                        <p:attrNameLst>
                                          <p:attrName>ppt_x</p:attrName>
                                        </p:attrNameLst>
                                      </p:cBhvr>
                                      <p:tavLst>
                                        <p:tav tm="0">
                                          <p:val>
                                            <p:strVal val="#ppt_x"/>
                                          </p:val>
                                        </p:tav>
                                        <p:tav tm="100000">
                                          <p:val>
                                            <p:strVal val="#ppt_x"/>
                                          </p:val>
                                        </p:tav>
                                      </p:tavLst>
                                    </p:anim>
                                    <p:anim calcmode="lin" valueType="num">
                                      <p:cBhvr additive="base">
                                        <p:cTn id="30" dur="2000" fill="hold"/>
                                        <p:tgtEl>
                                          <p:spTgt spid="18739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3000"/>
                                  </p:stCondLst>
                                  <p:childTnLst>
                                    <p:set>
                                      <p:cBhvr>
                                        <p:cTn id="32" dur="1" fill="hold">
                                          <p:stCondLst>
                                            <p:cond delay="0"/>
                                          </p:stCondLst>
                                        </p:cTn>
                                        <p:tgtEl>
                                          <p:spTgt spid="187395">
                                            <p:txEl>
                                              <p:pRg st="7" end="7"/>
                                            </p:txEl>
                                          </p:spTgt>
                                        </p:tgtEl>
                                        <p:attrNameLst>
                                          <p:attrName>style.visibility</p:attrName>
                                        </p:attrNameLst>
                                      </p:cBhvr>
                                      <p:to>
                                        <p:strVal val="visible"/>
                                      </p:to>
                                    </p:set>
                                    <p:anim calcmode="lin" valueType="num">
                                      <p:cBhvr additive="base">
                                        <p:cTn id="33" dur="2000" fill="hold"/>
                                        <p:tgtEl>
                                          <p:spTgt spid="187395">
                                            <p:txEl>
                                              <p:pRg st="7" end="7"/>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1873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p:bldLst>
  </p:timing>
</p:sld>
</file>

<file path=ppt/slides/slide5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body" idx="1"/>
          </p:nvPr>
        </p:nvSpPr>
        <p:spPr>
          <a:xfrm>
            <a:off x="251520" y="188913"/>
            <a:ext cx="8712968" cy="6480447"/>
          </a:xfrm>
        </p:spPr>
        <p:txBody>
          <a:bodyPr/>
          <a:lstStyle/>
          <a:p>
            <a:pPr marL="609600" indent="-609600" algn="ctr">
              <a:buFontTx/>
              <a:buNone/>
            </a:pPr>
            <a:r>
              <a:rPr lang="el-GR" sz="2000" b="1" u="sng" dirty="0">
                <a:solidFill>
                  <a:schemeClr val="accent5">
                    <a:lumMod val="50000"/>
                  </a:schemeClr>
                </a:solidFill>
                <a:latin typeface="Times New Roman" pitchFamily="18" charset="0"/>
              </a:rPr>
              <a:t>ΜΕΘΟΔΟΙ ΧΑΡΑΚΤΗΡΙΣΜΟΥ ΕΝΕΠΙΔΕΚΤΩΝ ΕΙΣΠΡΑΞΕΩΝ ΩΣ </a:t>
            </a:r>
          </a:p>
          <a:p>
            <a:pPr marL="609600" indent="-609600" algn="ctr">
              <a:buFontTx/>
              <a:buNone/>
            </a:pPr>
            <a:r>
              <a:rPr lang="el-GR" sz="2000" b="1" u="sng" dirty="0">
                <a:solidFill>
                  <a:schemeClr val="accent5">
                    <a:lumMod val="50000"/>
                  </a:schemeClr>
                </a:solidFill>
                <a:latin typeface="Times New Roman" pitchFamily="18" charset="0"/>
              </a:rPr>
              <a:t>ΕΠΙΣΦΑΛΗΣ ΑΠΑΙΤΗΣΕΙΣ</a:t>
            </a:r>
          </a:p>
          <a:p>
            <a:pPr marL="609600" indent="-609600">
              <a:buSzPct val="95000"/>
              <a:buFont typeface="Wingdings" pitchFamily="2" charset="2"/>
              <a:buAutoNum type="arabicParenR"/>
            </a:pPr>
            <a:endParaRPr lang="el-GR" sz="2000" dirty="0">
              <a:latin typeface="Times New Roman" pitchFamily="18" charset="0"/>
            </a:endParaRPr>
          </a:p>
          <a:p>
            <a:pPr marL="609600" indent="-609600">
              <a:buSzPct val="95000"/>
              <a:buFont typeface="Wingdings" pitchFamily="2" charset="2"/>
              <a:buAutoNum type="arabicParenR"/>
            </a:pPr>
            <a:r>
              <a:rPr lang="el-GR" sz="2000" i="1" dirty="0">
                <a:latin typeface="Times New Roman" pitchFamily="18" charset="0"/>
              </a:rPr>
              <a:t>Μέθοδος της εξατομικευμένης διαγραφής απαιτήσεων</a:t>
            </a:r>
            <a:r>
              <a:rPr lang="el-GR" sz="2000" dirty="0">
                <a:latin typeface="Times New Roman" pitchFamily="18" charset="0"/>
              </a:rPr>
              <a:t>  </a:t>
            </a:r>
          </a:p>
          <a:p>
            <a:pPr marL="609600" indent="-609600">
              <a:buSzPct val="95000"/>
              <a:buFont typeface="Wingdings" pitchFamily="2" charset="2"/>
              <a:buNone/>
            </a:pPr>
            <a:r>
              <a:rPr lang="el-GR" sz="2000" dirty="0">
                <a:latin typeface="Times New Roman" pitchFamily="18" charset="0"/>
              </a:rPr>
              <a:t>         Οι ζημιές από επισφαλείς απαιτήσεις βαρύνουν τη χρήση στην οποία γίνεται γνωστό ότι η συγκεκριμένη απαίτηση κατέστη ανεπίδεκτος εισπράξεως οπότε διενεργείται η εγγραφή αποσβέσεως της .    </a:t>
            </a:r>
          </a:p>
          <a:p>
            <a:pPr marL="609600" indent="-609600">
              <a:buSzPct val="95000"/>
              <a:buFont typeface="Wingdings" pitchFamily="2" charset="2"/>
              <a:buNone/>
            </a:pPr>
            <a:endParaRPr lang="el-GR" sz="2000" dirty="0">
              <a:latin typeface="Times New Roman" pitchFamily="18" charset="0"/>
            </a:endParaRPr>
          </a:p>
          <a:p>
            <a:pPr marL="609600" indent="-609600">
              <a:buSzPct val="95000"/>
              <a:buFont typeface="Wingdings" pitchFamily="2" charset="2"/>
              <a:buAutoNum type="arabicParenR" startAt="2"/>
            </a:pPr>
            <a:r>
              <a:rPr lang="el-GR" sz="2000" i="1" dirty="0">
                <a:latin typeface="Times New Roman" pitchFamily="18" charset="0"/>
              </a:rPr>
              <a:t>Μέθοδος της εξατομικευμένης εκτίμησης του εισπρακτέου από τις απαιτήσεις ποσού</a:t>
            </a:r>
          </a:p>
          <a:p>
            <a:pPr marL="609600" indent="-609600">
              <a:buSzPct val="95000"/>
              <a:buFont typeface="Wingdings" pitchFamily="2" charset="2"/>
              <a:buNone/>
            </a:pPr>
            <a:r>
              <a:rPr lang="el-GR" sz="2000" dirty="0">
                <a:latin typeface="Times New Roman" pitchFamily="18" charset="0"/>
              </a:rPr>
              <a:t>          Το ύψος των απωλειών από επισφαλείς απαιτήσεις εκτιμάται από το χρόνο που παραμένει ανείσπρακτη η απαίτηση από τους πελάτες.</a:t>
            </a:r>
          </a:p>
          <a:p>
            <a:pPr marL="609600" indent="-609600">
              <a:buSzPct val="95000"/>
              <a:buFont typeface="Wingdings" pitchFamily="2" charset="2"/>
              <a:buNone/>
            </a:pPr>
            <a:endParaRPr lang="el-GR" sz="2000" dirty="0">
              <a:latin typeface="Times New Roman" pitchFamily="18" charset="0"/>
            </a:endParaRPr>
          </a:p>
          <a:p>
            <a:pPr marL="609600" indent="-609600">
              <a:buSzPct val="95000"/>
              <a:buFont typeface="Wingdings" pitchFamily="2" charset="2"/>
              <a:buAutoNum type="arabicParenR" startAt="3"/>
            </a:pPr>
            <a:r>
              <a:rPr lang="el-GR" sz="2000" i="1" dirty="0">
                <a:latin typeface="Times New Roman" pitchFamily="18" charset="0"/>
              </a:rPr>
              <a:t>Μέθοδος της ποσοστιαίας εκτιμήσεως του εισπρακτέου από τις απαιτήσεις ποσού</a:t>
            </a:r>
          </a:p>
          <a:p>
            <a:pPr marL="609600" indent="-609600">
              <a:buSzPct val="95000"/>
              <a:buFont typeface="Wingdings" pitchFamily="2" charset="2"/>
              <a:buNone/>
            </a:pPr>
            <a:r>
              <a:rPr lang="el-GR" sz="2000" i="1" dirty="0">
                <a:latin typeface="Times New Roman" pitchFamily="18" charset="0"/>
              </a:rPr>
              <a:t>         </a:t>
            </a:r>
          </a:p>
          <a:p>
            <a:pPr marL="609600" indent="-609600">
              <a:buSzPct val="95000"/>
              <a:buFont typeface="Wingdings" pitchFamily="2" charset="2"/>
              <a:buNone/>
            </a:pPr>
            <a:r>
              <a:rPr lang="el-GR" sz="2000" dirty="0">
                <a:solidFill>
                  <a:srgbClr val="00FF00"/>
                </a:solidFill>
                <a:latin typeface="Times New Roman" pitchFamily="18" charset="0"/>
              </a:rPr>
              <a:t>ΥΨΟΣ ΑΠΩΛΕΙΩΝ</a:t>
            </a:r>
            <a:r>
              <a:rPr lang="el-GR" sz="2000" dirty="0">
                <a:latin typeface="Times New Roman" pitchFamily="18" charset="0"/>
              </a:rPr>
              <a:t> = </a:t>
            </a:r>
            <a:endParaRPr lang="el-GR" sz="2000" i="1" dirty="0">
              <a:latin typeface="Times New Roman" pitchFamily="18" charset="0"/>
            </a:endParaRPr>
          </a:p>
        </p:txBody>
      </p:sp>
      <p:graphicFrame>
        <p:nvGraphicFramePr>
          <p:cNvPr id="188420" name="Group 4"/>
          <p:cNvGraphicFramePr>
            <a:graphicFrameLocks noGrp="1"/>
          </p:cNvGraphicFramePr>
          <p:nvPr/>
        </p:nvGraphicFramePr>
        <p:xfrm>
          <a:off x="3203575" y="5300663"/>
          <a:ext cx="5040313" cy="1402080"/>
        </p:xfrm>
        <a:graphic>
          <a:graphicData uri="http://schemas.openxmlformats.org/drawingml/2006/table">
            <a:tbl>
              <a:tblPr/>
              <a:tblGrid>
                <a:gridCol w="5040313"/>
              </a:tblGrid>
              <a:tr h="333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Σύνολο απωλειών από επισφαλείς πελάτες σε προηγούμενες χρήσεις</a:t>
                      </a:r>
                    </a:p>
                  </a:txBody>
                  <a:tcPr horzOverflow="overflow">
                    <a:lnL cap="flat">
                      <a:noFill/>
                    </a:lnL>
                    <a:lnR cap="flat">
                      <a:noFill/>
                    </a:lnR>
                    <a:lnT cap="flat">
                      <a:noFill/>
                    </a:lnT>
                    <a:lnB w="12700" cap="flat" cmpd="sng" algn="ctr">
                      <a:solidFill>
                        <a:srgbClr val="00FF00"/>
                      </a:solidFill>
                      <a:prstDash val="solid"/>
                      <a:round/>
                      <a:headEnd type="none" w="med" len="med"/>
                      <a:tailEnd type="none" w="med" len="med"/>
                    </a:lnB>
                    <a:lnTlToBr>
                      <a:noFill/>
                    </a:lnTlToBr>
                    <a:lnBlToTr>
                      <a:noFill/>
                    </a:lnBlToTr>
                    <a:noFill/>
                  </a:tcPr>
                </a:tc>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Σύνολο απαιτήσεων στις αντίστοιχες προηγούμενης χρήσης</a:t>
                      </a:r>
                    </a:p>
                  </a:txBody>
                  <a:tcPr horzOverflow="overflow">
                    <a:lnL cap="flat">
                      <a:noFill/>
                    </a:lnL>
                    <a:lnR cap="flat">
                      <a:noFill/>
                    </a:lnR>
                    <a:lnT w="12700" cap="flat" cmpd="sng" algn="ctr">
                      <a:solidFill>
                        <a:srgbClr val="00FF00"/>
                      </a:solidFill>
                      <a:prstDash val="solid"/>
                      <a:round/>
                      <a:headEnd type="none" w="med" len="med"/>
                      <a:tailEnd type="none" w="med" len="med"/>
                    </a:lnT>
                    <a:lnB cap="flat">
                      <a:noFill/>
                    </a:lnB>
                    <a:lnTlToBr>
                      <a:noFill/>
                    </a:lnTlToBr>
                    <a:lnBlToTr>
                      <a:noFill/>
                    </a:lnBlToTr>
                    <a:noFill/>
                  </a:tcPr>
                </a:tc>
              </a:tr>
            </a:tbl>
          </a:graphicData>
        </a:graphic>
      </p:graphicFrame>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8418"/>
                                        </p:tgtEl>
                                        <p:attrNameLst>
                                          <p:attrName>style.visibility</p:attrName>
                                        </p:attrNameLst>
                                      </p:cBhvr>
                                      <p:to>
                                        <p:strVal val="visible"/>
                                      </p:to>
                                    </p:set>
                                    <p:animEffect transition="in" filter="dissolve">
                                      <p:cBhvr>
                                        <p:cTn id="7" dur="500"/>
                                        <p:tgtEl>
                                          <p:spTgt spid="18841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499"/>
                                          </p:stCondLst>
                                        </p:cTn>
                                        <p:tgtEl>
                                          <p:spTgt spid="188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autoUpdateAnimBg="0"/>
    </p:bldLst>
  </p:timing>
</p:sld>
</file>

<file path=ppt/slides/slide5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2" name="Rectangle 2"/>
          <p:cNvSpPr>
            <a:spLocks noGrp="1" noChangeArrowheads="1"/>
          </p:cNvSpPr>
          <p:nvPr>
            <p:ph type="body" idx="1"/>
          </p:nvPr>
        </p:nvSpPr>
        <p:spPr>
          <a:xfrm>
            <a:off x="251521" y="404812"/>
            <a:ext cx="8435280" cy="6264547"/>
          </a:xfrm>
        </p:spPr>
        <p:txBody>
          <a:bodyPr>
            <a:normAutofit/>
          </a:bodyPr>
          <a:lstStyle/>
          <a:p>
            <a:pPr marL="609600" indent="-609600">
              <a:lnSpc>
                <a:spcPct val="90000"/>
              </a:lnSpc>
              <a:buSzPct val="95000"/>
              <a:buFont typeface="Wingdings" pitchFamily="2" charset="2"/>
              <a:buAutoNum type="arabicParenR" startAt="4"/>
            </a:pPr>
            <a:r>
              <a:rPr lang="el-GR" sz="2000" i="1" dirty="0">
                <a:latin typeface="Times New Roman" pitchFamily="18" charset="0"/>
              </a:rPr>
              <a:t>Μέθοδος της εκτιμήσεως του ύψους της απώλειας από επισφαλείς απαιτήσεις</a:t>
            </a:r>
            <a:r>
              <a:rPr lang="el-GR" sz="2000" dirty="0">
                <a:latin typeface="Times New Roman" pitchFamily="18" charset="0"/>
              </a:rPr>
              <a:t>   </a:t>
            </a:r>
          </a:p>
          <a:p>
            <a:pPr marL="609600" indent="-609600">
              <a:lnSpc>
                <a:spcPct val="90000"/>
              </a:lnSpc>
              <a:buSzPct val="95000"/>
              <a:buFont typeface="Wingdings" pitchFamily="2" charset="2"/>
              <a:buNone/>
            </a:pPr>
            <a:endParaRPr lang="el-GR" sz="2000" dirty="0">
              <a:latin typeface="Times New Roman" pitchFamily="18" charset="0"/>
            </a:endParaRPr>
          </a:p>
          <a:p>
            <a:pPr marL="609600" indent="-609600">
              <a:lnSpc>
                <a:spcPct val="90000"/>
              </a:lnSpc>
              <a:buSzPct val="95000"/>
              <a:buFont typeface="Wingdings" pitchFamily="2" charset="2"/>
              <a:buNone/>
            </a:pPr>
            <a:r>
              <a:rPr lang="el-GR" sz="2000" dirty="0">
                <a:solidFill>
                  <a:srgbClr val="00FF00"/>
                </a:solidFill>
                <a:latin typeface="Times New Roman" pitchFamily="18" charset="0"/>
              </a:rPr>
              <a:t>ΥΨΟΣ ΑΠΩΛΕΙΩΝ</a:t>
            </a:r>
            <a:r>
              <a:rPr lang="el-GR" sz="2000" dirty="0">
                <a:latin typeface="Times New Roman" pitchFamily="18" charset="0"/>
              </a:rPr>
              <a:t> = </a:t>
            </a:r>
          </a:p>
          <a:p>
            <a:pPr marL="609600" indent="-609600">
              <a:lnSpc>
                <a:spcPct val="90000"/>
              </a:lnSpc>
              <a:buSzPct val="95000"/>
              <a:buFont typeface="Wingdings" pitchFamily="2" charset="2"/>
              <a:buNone/>
            </a:pPr>
            <a:endParaRPr lang="el-GR" sz="2000" dirty="0">
              <a:latin typeface="Times New Roman" pitchFamily="18" charset="0"/>
            </a:endParaRPr>
          </a:p>
          <a:p>
            <a:pPr marL="609600" indent="-609600">
              <a:lnSpc>
                <a:spcPct val="90000"/>
              </a:lnSpc>
              <a:buSzPct val="95000"/>
              <a:buFont typeface="Wingdings" pitchFamily="2" charset="2"/>
              <a:buNone/>
            </a:pPr>
            <a:endParaRPr lang="el-GR" sz="2000" dirty="0">
              <a:latin typeface="Times New Roman" pitchFamily="18" charset="0"/>
            </a:endParaRPr>
          </a:p>
          <a:p>
            <a:pPr marL="609600" indent="-609600">
              <a:lnSpc>
                <a:spcPct val="90000"/>
              </a:lnSpc>
              <a:buSzPct val="95000"/>
              <a:buFont typeface="Wingdings" pitchFamily="2" charset="2"/>
              <a:buNone/>
            </a:pPr>
            <a:endParaRPr lang="el-GR" sz="2000" dirty="0">
              <a:latin typeface="Times New Roman" pitchFamily="18" charset="0"/>
            </a:endParaRPr>
          </a:p>
          <a:p>
            <a:pPr marL="609600" indent="-609600">
              <a:lnSpc>
                <a:spcPct val="90000"/>
              </a:lnSpc>
              <a:buSzPct val="95000"/>
              <a:buFont typeface="Wingdings" pitchFamily="2" charset="2"/>
              <a:buAutoNum type="arabicParenR" startAt="5"/>
            </a:pPr>
            <a:r>
              <a:rPr lang="el-GR" sz="2000" i="1" dirty="0">
                <a:latin typeface="Times New Roman" pitchFamily="18" charset="0"/>
              </a:rPr>
              <a:t>Μικτή μέθοδος  </a:t>
            </a:r>
          </a:p>
          <a:p>
            <a:pPr marL="609600" indent="-609600">
              <a:lnSpc>
                <a:spcPct val="90000"/>
              </a:lnSpc>
              <a:buSzPct val="95000"/>
              <a:buFontTx/>
              <a:buNone/>
            </a:pPr>
            <a:r>
              <a:rPr lang="el-GR" sz="2000" i="1" dirty="0">
                <a:latin typeface="Times New Roman" pitchFamily="18" charset="0"/>
              </a:rPr>
              <a:t>         </a:t>
            </a:r>
            <a:r>
              <a:rPr lang="el-GR" sz="2000" dirty="0">
                <a:latin typeface="Times New Roman" pitchFamily="18" charset="0"/>
              </a:rPr>
              <a:t>Η &lt;&lt; πρόβλεψη για επισφαλείς απαιτήσεις &gt;&gt;, σχηματίζεται για της εξής απαιτήσεις:</a:t>
            </a:r>
          </a:p>
          <a:p>
            <a:pPr marL="609600" indent="-609600">
              <a:lnSpc>
                <a:spcPct val="90000"/>
              </a:lnSpc>
              <a:buSzPct val="95000"/>
              <a:buFontTx/>
              <a:buNone/>
            </a:pPr>
            <a:r>
              <a:rPr lang="el-GR" sz="2000" dirty="0">
                <a:latin typeface="Times New Roman" pitchFamily="18" charset="0"/>
              </a:rPr>
              <a:t>         </a:t>
            </a:r>
            <a:r>
              <a:rPr lang="el-GR" sz="2000" dirty="0">
                <a:latin typeface="Times New Roman" pitchFamily="18" charset="0"/>
                <a:sym typeface="Symbol" pitchFamily="18" charset="2"/>
              </a:rPr>
              <a:t> Όσες απαιτήσεις κρίθηκαν ως επισφαλείς και μεταφέρθηκαν στους λογαριασμούς επισφαλών απαιτήσεων ( 30.97, 33.97 ).</a:t>
            </a:r>
          </a:p>
          <a:p>
            <a:pPr marL="609600" indent="-609600">
              <a:lnSpc>
                <a:spcPct val="90000"/>
              </a:lnSpc>
              <a:buSzPct val="95000"/>
              <a:buFontTx/>
              <a:buNone/>
            </a:pPr>
            <a:r>
              <a:rPr lang="el-GR" sz="2000" dirty="0">
                <a:latin typeface="Times New Roman" pitchFamily="18" charset="0"/>
                <a:sym typeface="Symbol" pitchFamily="18" charset="2"/>
              </a:rPr>
              <a:t>          Όσες απαιτήσεις παραμένουν ανείσπρακτες για μεγάλο χρονικό διάστημα, κυρίως περισσότερο από ένα χρόνο.</a:t>
            </a:r>
          </a:p>
          <a:p>
            <a:pPr marL="609600" indent="-609600">
              <a:lnSpc>
                <a:spcPct val="90000"/>
              </a:lnSpc>
              <a:buSzPct val="95000"/>
              <a:buFontTx/>
              <a:buNone/>
            </a:pPr>
            <a:r>
              <a:rPr lang="el-GR" sz="2000" dirty="0">
                <a:latin typeface="Times New Roman" pitchFamily="18" charset="0"/>
                <a:sym typeface="Symbol" pitchFamily="18" charset="2"/>
              </a:rPr>
              <a:t>          Υπολογίζεται το μέσο ποσοστό διαγραφών επί του κύκλου εργασιών των πέντε τελευταίων ετών και βάση αυτού του ποσοστού σχηματίζεται πρόσθετη πρόβλεψη.  </a:t>
            </a:r>
            <a:endParaRPr lang="el-GR" sz="2000" i="1" dirty="0">
              <a:latin typeface="Times New Roman" pitchFamily="18" charset="0"/>
              <a:sym typeface="Symbol" pitchFamily="18" charset="2"/>
            </a:endParaRPr>
          </a:p>
          <a:p>
            <a:pPr marL="609600" indent="-609600">
              <a:lnSpc>
                <a:spcPct val="90000"/>
              </a:lnSpc>
              <a:buSzPct val="95000"/>
              <a:buFontTx/>
              <a:buNone/>
            </a:pPr>
            <a:r>
              <a:rPr lang="el-GR" sz="2000" dirty="0">
                <a:latin typeface="Times New Roman" pitchFamily="18" charset="0"/>
              </a:rPr>
              <a:t> </a:t>
            </a:r>
          </a:p>
        </p:txBody>
      </p:sp>
      <p:graphicFrame>
        <p:nvGraphicFramePr>
          <p:cNvPr id="189443" name="Group 3"/>
          <p:cNvGraphicFramePr>
            <a:graphicFrameLocks noGrp="1"/>
          </p:cNvGraphicFramePr>
          <p:nvPr/>
        </p:nvGraphicFramePr>
        <p:xfrm>
          <a:off x="3276600" y="981075"/>
          <a:ext cx="4619625" cy="1402080"/>
        </p:xfrm>
        <a:graphic>
          <a:graphicData uri="http://schemas.openxmlformats.org/drawingml/2006/table">
            <a:tbl>
              <a:tblPr/>
              <a:tblGrid>
                <a:gridCol w="4619625"/>
              </a:tblGrid>
              <a:tr h="5476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Απώλειες από επισφαλείς απαιτήσεις π.χ. στις 5 τελευταίες χρήσεις</a:t>
                      </a:r>
                    </a:p>
                  </a:txBody>
                  <a:tcPr horzOverflow="overflow">
                    <a:lnL cap="flat">
                      <a:noFill/>
                    </a:lnL>
                    <a:lnR cap="flat">
                      <a:noFill/>
                    </a:lnR>
                    <a:lnT cap="flat">
                      <a:noFill/>
                    </a:lnT>
                    <a:lnB w="12700" cap="flat" cmpd="sng" algn="ctr">
                      <a:solidFill>
                        <a:srgbClr val="00FF00"/>
                      </a:solidFill>
                      <a:prstDash val="solid"/>
                      <a:round/>
                      <a:headEnd type="none" w="med" len="med"/>
                      <a:tailEnd type="none" w="med" len="med"/>
                    </a:lnB>
                    <a:lnTlToBr>
                      <a:noFill/>
                    </a:lnTlToBr>
                    <a:lnBlToTr>
                      <a:noFill/>
                    </a:lnBlToTr>
                    <a:noFill/>
                  </a:tcPr>
                </a:tc>
              </a:tr>
              <a:tr h="47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Πωλήσεις επί πιστώσει π.χ. στις  5 τελευταίες χρήσεις</a:t>
                      </a:r>
                    </a:p>
                  </a:txBody>
                  <a:tcPr horzOverflow="overflow">
                    <a:lnL cap="flat">
                      <a:noFill/>
                    </a:lnL>
                    <a:lnR cap="flat">
                      <a:noFill/>
                    </a:lnR>
                    <a:lnT w="12700" cap="flat" cmpd="sng" algn="ctr">
                      <a:solidFill>
                        <a:srgbClr val="00FF00"/>
                      </a:solidFill>
                      <a:prstDash val="solid"/>
                      <a:round/>
                      <a:headEnd type="none" w="med" len="med"/>
                      <a:tailEnd type="none" w="med" len="med"/>
                    </a:lnT>
                    <a:lnB cap="flat">
                      <a:noFill/>
                    </a:lnB>
                    <a:lnTlToBr>
                      <a:noFill/>
                    </a:lnTlToBr>
                    <a:lnBlToTr>
                      <a:noFill/>
                    </a:lnBlToTr>
                    <a:noFill/>
                  </a:tcPr>
                </a:tc>
              </a:tr>
            </a:tbl>
          </a:graphicData>
        </a:graphic>
      </p:graphicFrame>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189442"/>
                                        </p:tgtEl>
                                        <p:attrNameLst>
                                          <p:attrName>style.visibility</p:attrName>
                                        </p:attrNameLst>
                                      </p:cBhvr>
                                      <p:to>
                                        <p:strVal val="visible"/>
                                      </p:to>
                                    </p:set>
                                    <p:anim calcmode="lin" valueType="num">
                                      <p:cBhvr additive="base">
                                        <p:cTn id="7" dur="500" fill="hold"/>
                                        <p:tgtEl>
                                          <p:spTgt spid="189442"/>
                                        </p:tgtEl>
                                        <p:attrNameLst>
                                          <p:attrName>ppt_x</p:attrName>
                                        </p:attrNameLst>
                                      </p:cBhvr>
                                      <p:tavLst>
                                        <p:tav tm="0">
                                          <p:val>
                                            <p:strVal val="1+#ppt_w/2"/>
                                          </p:val>
                                        </p:tav>
                                        <p:tav tm="100000">
                                          <p:val>
                                            <p:strVal val="#ppt_x"/>
                                          </p:val>
                                        </p:tav>
                                      </p:tavLst>
                                    </p:anim>
                                    <p:anim calcmode="lin" valueType="num">
                                      <p:cBhvr additive="base">
                                        <p:cTn id="8" dur="500" fill="hold"/>
                                        <p:tgtEl>
                                          <p:spTgt spid="18944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189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2" grpId="0" autoUpdateAnimBg="0"/>
    </p:bld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57200" y="152400"/>
            <a:ext cx="8229600" cy="756320"/>
          </a:xfrm>
        </p:spPr>
        <p:txBody>
          <a:bodyPr/>
          <a:lstStyle/>
          <a:p>
            <a:pPr algn="ctr"/>
            <a:r>
              <a:rPr lang="el-GR" sz="3200" b="1" dirty="0">
                <a:solidFill>
                  <a:schemeClr val="accent5">
                    <a:lumMod val="50000"/>
                  </a:schemeClr>
                </a:solidFill>
              </a:rPr>
              <a:t>ΑΠΟΤΙΜΗΣΗ ΤΩΝ ΑΠΑΙΤΗΣΕΩΝ</a:t>
            </a:r>
          </a:p>
        </p:txBody>
      </p:sp>
      <p:sp>
        <p:nvSpPr>
          <p:cNvPr id="190467" name="Rectangle 3"/>
          <p:cNvSpPr>
            <a:spLocks noGrp="1" noChangeArrowheads="1"/>
          </p:cNvSpPr>
          <p:nvPr>
            <p:ph type="body" idx="1"/>
          </p:nvPr>
        </p:nvSpPr>
        <p:spPr>
          <a:xfrm>
            <a:off x="323528" y="1052736"/>
            <a:ext cx="8640960" cy="5472608"/>
          </a:xfrm>
        </p:spPr>
        <p:txBody>
          <a:bodyPr/>
          <a:lstStyle/>
          <a:p>
            <a:pPr>
              <a:lnSpc>
                <a:spcPct val="90000"/>
              </a:lnSpc>
              <a:buSzPct val="95000"/>
              <a:buFont typeface="Wingdings" pitchFamily="2" charset="2"/>
              <a:buChar char="q"/>
            </a:pPr>
            <a:r>
              <a:rPr lang="el-GR" sz="2000" dirty="0">
                <a:latin typeface="Times New Roman" pitchFamily="18" charset="0"/>
              </a:rPr>
              <a:t>Όταν η επιχείρηση καθίσταται ένα συμβαλλόμενο μέρος στη σύμβαση και έχει ένα νόμιμο δικαίωμα να εισπράξει μετρητά από τον συμβαλλόμενο \, τότε οι εισπρακτέες αξίες καταχωρούνται οι απαιτήσεις στα λογιστικά βιβλία.</a:t>
            </a:r>
          </a:p>
          <a:p>
            <a:pPr>
              <a:lnSpc>
                <a:spcPct val="90000"/>
              </a:lnSpc>
              <a:buSzPct val="95000"/>
              <a:buFont typeface="Wingdings" pitchFamily="2" charset="2"/>
              <a:buChar char="q"/>
            </a:pPr>
            <a:r>
              <a:rPr lang="el-GR" sz="2000" dirty="0">
                <a:latin typeface="Times New Roman" pitchFamily="18" charset="0"/>
              </a:rPr>
              <a:t>Τα περιουσιακά στοιχεία που αγοράζονται και υποχρεώσεις που δημιουργούνται ως αποτέλεσμα μιας βεβαίας δέσμευσης για αγορά και πώληση αγαθών ή υπηρεσιών δεν καταχρούνται, κάτω από την παρούσα λογιστική πρακτική, μέχρις ότου τουλάχιστον ένα από τα συμβαλλόμενα μέρη έχει εκπληρώσει την συμφωνία με αποτέλεσμα να αποκτά δικαίωμα να λάβει ένα περιουσιακό στοιχείο είτε υποχρεούται να χρηματοδοτήσει ένα περιουσιακό στοιχείο.</a:t>
            </a:r>
          </a:p>
          <a:p>
            <a:pPr>
              <a:lnSpc>
                <a:spcPct val="90000"/>
              </a:lnSpc>
              <a:buSzPct val="95000"/>
              <a:buFont typeface="Wingdings" pitchFamily="2" charset="2"/>
              <a:buChar char="q"/>
            </a:pPr>
            <a:r>
              <a:rPr lang="el-GR" sz="2000" u="sng" dirty="0">
                <a:latin typeface="Times New Roman" pitchFamily="18" charset="0"/>
              </a:rPr>
              <a:t>Αρχική αξία καταχώρησης</a:t>
            </a:r>
            <a:r>
              <a:rPr lang="el-GR" sz="2000" dirty="0">
                <a:latin typeface="Times New Roman" pitchFamily="18" charset="0"/>
              </a:rPr>
              <a:t> : Όταν οι απαιτήσεις &lt;&lt; Δάνεια και εισπρακτέες αξίες που δημιουργούνται από την επιχείρηση και δεν κρατούνται για εμπορικούς σκοπούς &gt;&gt; καταχωρούνται αρχικά στα λογιστικά βιβλία αποτιμώνται στην πραγματική αξία της δοθείσης αντιπαροχής, η οποία είναι προσδιορίσιμη σε σχέση με την τιμή συναλλαγής ή άλλες αγοραίες εργασίες.  </a:t>
            </a:r>
            <a:endParaRPr lang="el-GR" sz="2000" u="sng"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90466"/>
                                        </p:tgtEl>
                                        <p:attrNameLst>
                                          <p:attrName>style.visibility</p:attrName>
                                        </p:attrNameLst>
                                      </p:cBhvr>
                                      <p:to>
                                        <p:strVal val="visible"/>
                                      </p:to>
                                    </p:set>
                                    <p:anim to="" calcmode="lin" valueType="num">
                                      <p:cBhvr>
                                        <p:cTn id="7" dur="1" fill="hold"/>
                                        <p:tgtEl>
                                          <p:spTgt spid="190466"/>
                                        </p:tgtEl>
                                        <p:attrNameLst>
                                          <p:attrName/>
                                        </p:attrNameLst>
                                      </p:cBhvr>
                                    </p:anim>
                                  </p:childTnLst>
                                </p:cTn>
                              </p:par>
                            </p:childTnLst>
                          </p:cTn>
                        </p:par>
                        <p:par>
                          <p:cTn id="8" fill="hold">
                            <p:stCondLst>
                              <p:cond delay="0"/>
                            </p:stCondLst>
                            <p:childTnLst>
                              <p:par>
                                <p:cTn id="9" presetID="2" presetClass="entr" presetSubtype="4" fill="hold" nodeType="afterEffect">
                                  <p:stCondLst>
                                    <p:cond delay="0"/>
                                  </p:stCondLst>
                                  <p:childTnLst>
                                    <p:set>
                                      <p:cBhvr>
                                        <p:cTn id="10" dur="1" fill="hold">
                                          <p:stCondLst>
                                            <p:cond delay="0"/>
                                          </p:stCondLst>
                                        </p:cTn>
                                        <p:tgtEl>
                                          <p:spTgt spid="190467">
                                            <p:txEl>
                                              <p:pRg st="0" end="0"/>
                                            </p:txEl>
                                          </p:spTgt>
                                        </p:tgtEl>
                                        <p:attrNameLst>
                                          <p:attrName>style.visibility</p:attrName>
                                        </p:attrNameLst>
                                      </p:cBhvr>
                                      <p:to>
                                        <p:strVal val="visible"/>
                                      </p:to>
                                    </p:set>
                                    <p:anim calcmode="lin" valueType="num">
                                      <p:cBhvr additive="base">
                                        <p:cTn id="11" dur="2000" fill="hold"/>
                                        <p:tgtEl>
                                          <p:spTgt spid="190467">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0467">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3500"/>
                                  </p:stCondLst>
                                  <p:childTnLst>
                                    <p:set>
                                      <p:cBhvr>
                                        <p:cTn id="15" dur="1" fill="hold">
                                          <p:stCondLst>
                                            <p:cond delay="0"/>
                                          </p:stCondLst>
                                        </p:cTn>
                                        <p:tgtEl>
                                          <p:spTgt spid="190467">
                                            <p:txEl>
                                              <p:pRg st="1" end="1"/>
                                            </p:txEl>
                                          </p:spTgt>
                                        </p:tgtEl>
                                        <p:attrNameLst>
                                          <p:attrName>style.visibility</p:attrName>
                                        </p:attrNameLst>
                                      </p:cBhvr>
                                      <p:to>
                                        <p:strVal val="visible"/>
                                      </p:to>
                                    </p:set>
                                    <p:anim calcmode="lin" valueType="num">
                                      <p:cBhvr additive="base">
                                        <p:cTn id="16" dur="2000" fill="hold"/>
                                        <p:tgtEl>
                                          <p:spTgt spid="190467">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90467">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7500"/>
                            </p:stCondLst>
                            <p:childTnLst>
                              <p:par>
                                <p:cTn id="19" presetID="2" presetClass="entr" presetSubtype="4" fill="hold" nodeType="afterEffect">
                                  <p:stCondLst>
                                    <p:cond delay="4000"/>
                                  </p:stCondLst>
                                  <p:childTnLst>
                                    <p:set>
                                      <p:cBhvr>
                                        <p:cTn id="20" dur="1" fill="hold">
                                          <p:stCondLst>
                                            <p:cond delay="0"/>
                                          </p:stCondLst>
                                        </p:cTn>
                                        <p:tgtEl>
                                          <p:spTgt spid="190467">
                                            <p:txEl>
                                              <p:pRg st="2" end="2"/>
                                            </p:txEl>
                                          </p:spTgt>
                                        </p:tgtEl>
                                        <p:attrNameLst>
                                          <p:attrName>style.visibility</p:attrName>
                                        </p:attrNameLst>
                                      </p:cBhvr>
                                      <p:to>
                                        <p:strVal val="visible"/>
                                      </p:to>
                                    </p:set>
                                    <p:anim calcmode="lin" valueType="num">
                                      <p:cBhvr additive="base">
                                        <p:cTn id="21" dur="2000" fill="hold"/>
                                        <p:tgtEl>
                                          <p:spTgt spid="190467">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904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p:bld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body" idx="1"/>
          </p:nvPr>
        </p:nvSpPr>
        <p:spPr>
          <a:xfrm>
            <a:off x="251520" y="476250"/>
            <a:ext cx="8568952" cy="5905078"/>
          </a:xfrm>
        </p:spPr>
        <p:txBody>
          <a:bodyPr/>
          <a:lstStyle/>
          <a:p>
            <a:pPr marL="609600" indent="-609600">
              <a:buSzPct val="95000"/>
              <a:buFont typeface="Wingdings" pitchFamily="2" charset="2"/>
              <a:buChar char="q"/>
            </a:pPr>
            <a:r>
              <a:rPr lang="el-GR" sz="2000" u="sng" dirty="0">
                <a:latin typeface="Times New Roman" pitchFamily="18" charset="0"/>
              </a:rPr>
              <a:t>Αρχική αξία καταχώρησης βραχείας διάρκειας εισπρακτέων αξιών</a:t>
            </a:r>
            <a:r>
              <a:rPr lang="el-GR" sz="2000" dirty="0">
                <a:latin typeface="Times New Roman" pitchFamily="18" charset="0"/>
              </a:rPr>
              <a:t> : Αυτές οι αξίες που δεν έχουν δηλωμένο επιτόκιο αποτιμώνται συνήθων στην αρχική τιμολογιακή αξία, εκτός αν το αποτέλεσμα του υπολογισμού τόκου θα ήταν ουσιώδες. </a:t>
            </a:r>
          </a:p>
          <a:p>
            <a:pPr marL="609600" indent="-609600">
              <a:buSzPct val="95000"/>
              <a:buFont typeface="Wingdings" pitchFamily="2" charset="2"/>
              <a:buChar char="q"/>
            </a:pPr>
            <a:r>
              <a:rPr lang="el-GR" sz="2000" u="sng" dirty="0">
                <a:latin typeface="Times New Roman" pitchFamily="18" charset="0"/>
              </a:rPr>
              <a:t>Υποτίμηση και μη είσπραξη απαιτήσεων που συνιστούν χρηματοοικονομικά περιουσιακά στοιχεία</a:t>
            </a:r>
            <a:r>
              <a:rPr lang="el-GR" sz="2000" dirty="0">
                <a:latin typeface="Times New Roman" pitchFamily="18" charset="0"/>
              </a:rPr>
              <a:t> : </a:t>
            </a:r>
          </a:p>
          <a:p>
            <a:pPr marL="609600" indent="-609600">
              <a:buSzPct val="95000"/>
              <a:buFont typeface="Wingdings" pitchFamily="2" charset="2"/>
              <a:buNone/>
            </a:pPr>
            <a:r>
              <a:rPr lang="el-GR" sz="2000" dirty="0">
                <a:latin typeface="Times New Roman" pitchFamily="18" charset="0"/>
              </a:rPr>
              <a:t>         </a:t>
            </a:r>
            <a:r>
              <a:rPr lang="el-GR" sz="2000" b="1" dirty="0">
                <a:latin typeface="Times New Roman" pitchFamily="18" charset="0"/>
              </a:rPr>
              <a:t>Αντικειμενική απόδειξη</a:t>
            </a:r>
            <a:r>
              <a:rPr lang="el-GR" sz="2000" dirty="0">
                <a:latin typeface="Times New Roman" pitchFamily="18" charset="0"/>
              </a:rPr>
              <a:t> είναι ένα χρηματοοικονομικό στοιχείο το οποίο είναι μη εισπράξιμο και περιέχει τα παρακάτω:</a:t>
            </a:r>
          </a:p>
          <a:p>
            <a:pPr marL="609600" indent="-609600">
              <a:buSzPct val="95000"/>
              <a:buFont typeface="Wingdings" pitchFamily="2" charset="2"/>
              <a:buNone/>
            </a:pPr>
            <a:r>
              <a:rPr lang="el-GR" sz="2000" dirty="0">
                <a:latin typeface="Times New Roman" pitchFamily="18" charset="0"/>
              </a:rPr>
              <a:t>         1)  ουσιώδη οικονομική δυσχέρεια του εκδότη</a:t>
            </a:r>
          </a:p>
          <a:p>
            <a:pPr marL="609600" indent="-609600">
              <a:buSzPct val="95000"/>
              <a:buFont typeface="Wingdings" pitchFamily="2" charset="2"/>
              <a:buNone/>
            </a:pPr>
            <a:r>
              <a:rPr lang="el-GR" sz="2000" dirty="0">
                <a:latin typeface="Times New Roman" pitchFamily="18" charset="0"/>
              </a:rPr>
              <a:t>         2)  μια πραγματική διάρρηξη του συμβολαίου</a:t>
            </a:r>
          </a:p>
          <a:p>
            <a:pPr marL="609600" indent="-609600">
              <a:buSzPct val="95000"/>
              <a:buFont typeface="Wingdings" pitchFamily="2" charset="2"/>
              <a:buNone/>
            </a:pPr>
            <a:r>
              <a:rPr lang="el-GR" sz="2000" dirty="0">
                <a:latin typeface="Times New Roman" pitchFamily="18" charset="0"/>
              </a:rPr>
              <a:t>         3)  παροχή μιας έκπτωσης από το δανειστή προς τον οφειλέτη    </a:t>
            </a:r>
          </a:p>
          <a:p>
            <a:pPr marL="609600" indent="-609600">
              <a:buSzPct val="95000"/>
              <a:buFont typeface="Wingdings" pitchFamily="2" charset="2"/>
              <a:buNone/>
            </a:pPr>
            <a:r>
              <a:rPr lang="el-GR" sz="2000" dirty="0">
                <a:latin typeface="Times New Roman" pitchFamily="18" charset="0"/>
              </a:rPr>
              <a:t>         4) την εξαφάνιση μιας ενεργούς αγοράς για αυτό το περιουσιακό στοιχείο</a:t>
            </a:r>
          </a:p>
          <a:p>
            <a:pPr marL="609600" indent="-609600">
              <a:buSzPct val="95000"/>
              <a:buFont typeface="Wingdings" pitchFamily="2" charset="2"/>
              <a:buNone/>
            </a:pPr>
            <a:r>
              <a:rPr lang="el-GR" sz="2000" dirty="0">
                <a:latin typeface="Times New Roman" pitchFamily="18" charset="0"/>
              </a:rPr>
              <a:t>         5) μια υψηλή πιθανότητα πτώχευσης</a:t>
            </a:r>
          </a:p>
          <a:p>
            <a:pPr marL="609600" indent="-609600">
              <a:buSzPct val="95000"/>
              <a:buFont typeface="Wingdings" pitchFamily="2" charset="2"/>
              <a:buNone/>
            </a:pPr>
            <a:r>
              <a:rPr lang="el-GR" sz="2000" dirty="0">
                <a:latin typeface="Times New Roman" pitchFamily="18" charset="0"/>
              </a:rPr>
              <a:t>         6) ένα ιστορικό πρόγραμμα εισπράξεων λογαριασμών εισπρακτέων</a:t>
            </a:r>
          </a:p>
          <a:p>
            <a:pPr marL="609600" indent="-609600">
              <a:buSzPct val="95000"/>
              <a:buFont typeface="Wingdings" pitchFamily="2" charset="2"/>
              <a:buNone/>
            </a:pPr>
            <a:endParaRPr lang="el-GR" sz="2000" dirty="0">
              <a:latin typeface="Times New Roman" pitchFamily="18" charset="0"/>
            </a:endParaRPr>
          </a:p>
          <a:p>
            <a:pPr marL="609600" indent="-609600">
              <a:buSzPct val="95000"/>
              <a:buFont typeface="Wingdings" pitchFamily="2" charset="2"/>
              <a:buNone/>
            </a:pPr>
            <a:endParaRPr lang="el-GR" sz="2000" u="sng"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1490">
                                            <p:txEl>
                                              <p:pRg st="0" end="0"/>
                                            </p:txEl>
                                          </p:spTgt>
                                        </p:tgtEl>
                                        <p:attrNameLst>
                                          <p:attrName>style.visibility</p:attrName>
                                        </p:attrNameLst>
                                      </p:cBhvr>
                                      <p:to>
                                        <p:strVal val="visible"/>
                                      </p:to>
                                    </p:set>
                                    <p:anim calcmode="lin" valueType="num">
                                      <p:cBhvr additive="base">
                                        <p:cTn id="7" dur="2000" fill="hold"/>
                                        <p:tgtEl>
                                          <p:spTgt spid="19149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149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4000"/>
                                  </p:stCondLst>
                                  <p:childTnLst>
                                    <p:set>
                                      <p:cBhvr>
                                        <p:cTn id="11" dur="1" fill="hold">
                                          <p:stCondLst>
                                            <p:cond delay="0"/>
                                          </p:stCondLst>
                                        </p:cTn>
                                        <p:tgtEl>
                                          <p:spTgt spid="191490">
                                            <p:txEl>
                                              <p:pRg st="1" end="1"/>
                                            </p:txEl>
                                          </p:spTgt>
                                        </p:tgtEl>
                                        <p:attrNameLst>
                                          <p:attrName>style.visibility</p:attrName>
                                        </p:attrNameLst>
                                      </p:cBhvr>
                                      <p:to>
                                        <p:strVal val="visible"/>
                                      </p:to>
                                    </p:set>
                                    <p:anim calcmode="lin" valueType="num">
                                      <p:cBhvr additive="base">
                                        <p:cTn id="12" dur="2000" fill="hold"/>
                                        <p:tgtEl>
                                          <p:spTgt spid="19149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91490">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8000"/>
                            </p:stCondLst>
                            <p:childTnLst>
                              <p:par>
                                <p:cTn id="15" presetID="2" presetClass="entr" presetSubtype="4" fill="hold" nodeType="afterEffect">
                                  <p:stCondLst>
                                    <p:cond delay="4000"/>
                                  </p:stCondLst>
                                  <p:childTnLst>
                                    <p:set>
                                      <p:cBhvr>
                                        <p:cTn id="16" dur="1" fill="hold">
                                          <p:stCondLst>
                                            <p:cond delay="0"/>
                                          </p:stCondLst>
                                        </p:cTn>
                                        <p:tgtEl>
                                          <p:spTgt spid="191490">
                                            <p:txEl>
                                              <p:pRg st="2" end="2"/>
                                            </p:txEl>
                                          </p:spTgt>
                                        </p:tgtEl>
                                        <p:attrNameLst>
                                          <p:attrName>style.visibility</p:attrName>
                                        </p:attrNameLst>
                                      </p:cBhvr>
                                      <p:to>
                                        <p:strVal val="visible"/>
                                      </p:to>
                                    </p:set>
                                    <p:anim calcmode="lin" valueType="num">
                                      <p:cBhvr additive="base">
                                        <p:cTn id="17" dur="2000" fill="hold"/>
                                        <p:tgtEl>
                                          <p:spTgt spid="19149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91490">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4000"/>
                            </p:stCondLst>
                            <p:childTnLst>
                              <p:par>
                                <p:cTn id="20" presetID="2" presetClass="entr" presetSubtype="4" fill="hold" nodeType="afterEffect">
                                  <p:stCondLst>
                                    <p:cond delay="4000"/>
                                  </p:stCondLst>
                                  <p:childTnLst>
                                    <p:set>
                                      <p:cBhvr>
                                        <p:cTn id="21" dur="1" fill="hold">
                                          <p:stCondLst>
                                            <p:cond delay="0"/>
                                          </p:stCondLst>
                                        </p:cTn>
                                        <p:tgtEl>
                                          <p:spTgt spid="191490">
                                            <p:txEl>
                                              <p:pRg st="3" end="3"/>
                                            </p:txEl>
                                          </p:spTgt>
                                        </p:tgtEl>
                                        <p:attrNameLst>
                                          <p:attrName>style.visibility</p:attrName>
                                        </p:attrNameLst>
                                      </p:cBhvr>
                                      <p:to>
                                        <p:strVal val="visible"/>
                                      </p:to>
                                    </p:set>
                                    <p:anim calcmode="lin" valueType="num">
                                      <p:cBhvr additive="base">
                                        <p:cTn id="22" dur="2000" fill="hold"/>
                                        <p:tgtEl>
                                          <p:spTgt spid="19149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91490">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0"/>
                            </p:stCondLst>
                            <p:childTnLst>
                              <p:par>
                                <p:cTn id="25" presetID="2" presetClass="entr" presetSubtype="4" fill="hold" nodeType="afterEffect">
                                  <p:stCondLst>
                                    <p:cond delay="4000"/>
                                  </p:stCondLst>
                                  <p:childTnLst>
                                    <p:set>
                                      <p:cBhvr>
                                        <p:cTn id="26" dur="1" fill="hold">
                                          <p:stCondLst>
                                            <p:cond delay="0"/>
                                          </p:stCondLst>
                                        </p:cTn>
                                        <p:tgtEl>
                                          <p:spTgt spid="191490">
                                            <p:txEl>
                                              <p:pRg st="4" end="4"/>
                                            </p:txEl>
                                          </p:spTgt>
                                        </p:tgtEl>
                                        <p:attrNameLst>
                                          <p:attrName>style.visibility</p:attrName>
                                        </p:attrNameLst>
                                      </p:cBhvr>
                                      <p:to>
                                        <p:strVal val="visible"/>
                                      </p:to>
                                    </p:set>
                                    <p:anim calcmode="lin" valueType="num">
                                      <p:cBhvr additive="base">
                                        <p:cTn id="27" dur="2000" fill="hold"/>
                                        <p:tgtEl>
                                          <p:spTgt spid="19149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1490">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6000"/>
                            </p:stCondLst>
                            <p:childTnLst>
                              <p:par>
                                <p:cTn id="30" presetID="2" presetClass="entr" presetSubtype="4" fill="hold" nodeType="afterEffect">
                                  <p:stCondLst>
                                    <p:cond delay="4000"/>
                                  </p:stCondLst>
                                  <p:childTnLst>
                                    <p:set>
                                      <p:cBhvr>
                                        <p:cTn id="31" dur="1" fill="hold">
                                          <p:stCondLst>
                                            <p:cond delay="0"/>
                                          </p:stCondLst>
                                        </p:cTn>
                                        <p:tgtEl>
                                          <p:spTgt spid="191490">
                                            <p:txEl>
                                              <p:pRg st="5" end="5"/>
                                            </p:txEl>
                                          </p:spTgt>
                                        </p:tgtEl>
                                        <p:attrNameLst>
                                          <p:attrName>style.visibility</p:attrName>
                                        </p:attrNameLst>
                                      </p:cBhvr>
                                      <p:to>
                                        <p:strVal val="visible"/>
                                      </p:to>
                                    </p:set>
                                    <p:anim calcmode="lin" valueType="num">
                                      <p:cBhvr additive="base">
                                        <p:cTn id="32" dur="2000" fill="hold"/>
                                        <p:tgtEl>
                                          <p:spTgt spid="19149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91490">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2000"/>
                            </p:stCondLst>
                            <p:childTnLst>
                              <p:par>
                                <p:cTn id="35" presetID="2" presetClass="entr" presetSubtype="4" fill="hold" nodeType="afterEffect">
                                  <p:stCondLst>
                                    <p:cond delay="4000"/>
                                  </p:stCondLst>
                                  <p:childTnLst>
                                    <p:set>
                                      <p:cBhvr>
                                        <p:cTn id="36" dur="1" fill="hold">
                                          <p:stCondLst>
                                            <p:cond delay="0"/>
                                          </p:stCondLst>
                                        </p:cTn>
                                        <p:tgtEl>
                                          <p:spTgt spid="191490">
                                            <p:txEl>
                                              <p:pRg st="6" end="6"/>
                                            </p:txEl>
                                          </p:spTgt>
                                        </p:tgtEl>
                                        <p:attrNameLst>
                                          <p:attrName>style.visibility</p:attrName>
                                        </p:attrNameLst>
                                      </p:cBhvr>
                                      <p:to>
                                        <p:strVal val="visible"/>
                                      </p:to>
                                    </p:set>
                                    <p:anim calcmode="lin" valueType="num">
                                      <p:cBhvr additive="base">
                                        <p:cTn id="37" dur="2000" fill="hold"/>
                                        <p:tgtEl>
                                          <p:spTgt spid="19149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91490">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8000"/>
                            </p:stCondLst>
                            <p:childTnLst>
                              <p:par>
                                <p:cTn id="40" presetID="2" presetClass="entr" presetSubtype="4" fill="hold" nodeType="afterEffect">
                                  <p:stCondLst>
                                    <p:cond delay="4000"/>
                                  </p:stCondLst>
                                  <p:childTnLst>
                                    <p:set>
                                      <p:cBhvr>
                                        <p:cTn id="41" dur="1" fill="hold">
                                          <p:stCondLst>
                                            <p:cond delay="0"/>
                                          </p:stCondLst>
                                        </p:cTn>
                                        <p:tgtEl>
                                          <p:spTgt spid="191490">
                                            <p:txEl>
                                              <p:pRg st="7" end="7"/>
                                            </p:txEl>
                                          </p:spTgt>
                                        </p:tgtEl>
                                        <p:attrNameLst>
                                          <p:attrName>style.visibility</p:attrName>
                                        </p:attrNameLst>
                                      </p:cBhvr>
                                      <p:to>
                                        <p:strVal val="visible"/>
                                      </p:to>
                                    </p:set>
                                    <p:anim calcmode="lin" valueType="num">
                                      <p:cBhvr additive="base">
                                        <p:cTn id="42" dur="2000" fill="hold"/>
                                        <p:tgtEl>
                                          <p:spTgt spid="191490">
                                            <p:txEl>
                                              <p:pRg st="7" end="7"/>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191490">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4000"/>
                            </p:stCondLst>
                            <p:childTnLst>
                              <p:par>
                                <p:cTn id="45" presetID="2" presetClass="entr" presetSubtype="4" fill="hold" nodeType="afterEffect">
                                  <p:stCondLst>
                                    <p:cond delay="4000"/>
                                  </p:stCondLst>
                                  <p:childTnLst>
                                    <p:set>
                                      <p:cBhvr>
                                        <p:cTn id="46" dur="1" fill="hold">
                                          <p:stCondLst>
                                            <p:cond delay="0"/>
                                          </p:stCondLst>
                                        </p:cTn>
                                        <p:tgtEl>
                                          <p:spTgt spid="191490">
                                            <p:txEl>
                                              <p:pRg st="8" end="8"/>
                                            </p:txEl>
                                          </p:spTgt>
                                        </p:tgtEl>
                                        <p:attrNameLst>
                                          <p:attrName>style.visibility</p:attrName>
                                        </p:attrNameLst>
                                      </p:cBhvr>
                                      <p:to>
                                        <p:strVal val="visible"/>
                                      </p:to>
                                    </p:set>
                                    <p:anim calcmode="lin" valueType="num">
                                      <p:cBhvr additive="base">
                                        <p:cTn id="47" dur="2000" fill="hold"/>
                                        <p:tgtEl>
                                          <p:spTgt spid="191490">
                                            <p:txEl>
                                              <p:pRg st="8" end="8"/>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19149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152400"/>
            <a:ext cx="8229600" cy="900336"/>
          </a:xfrm>
        </p:spPr>
        <p:txBody>
          <a:bodyPr/>
          <a:lstStyle/>
          <a:p>
            <a:pPr algn="ctr"/>
            <a:r>
              <a:rPr lang="el-GR" sz="3200" b="1" dirty="0">
                <a:solidFill>
                  <a:schemeClr val="accent5">
                    <a:lumMod val="50000"/>
                  </a:schemeClr>
                </a:solidFill>
                <a:latin typeface="Arial" pitchFamily="34" charset="0"/>
                <a:cs typeface="Arial" pitchFamily="34" charset="0"/>
              </a:rPr>
              <a:t>ΛΟΓΑΡΙΑΣΜΟΣ 30 ‹‹ ΠΕΛΑΤΕΣ ››</a:t>
            </a:r>
          </a:p>
        </p:txBody>
      </p:sp>
      <p:sp>
        <p:nvSpPr>
          <p:cNvPr id="192515" name="Rectangle 3"/>
          <p:cNvSpPr>
            <a:spLocks noGrp="1" noChangeArrowheads="1"/>
          </p:cNvSpPr>
          <p:nvPr>
            <p:ph type="body" idx="1"/>
          </p:nvPr>
        </p:nvSpPr>
        <p:spPr>
          <a:xfrm>
            <a:off x="0" y="980728"/>
            <a:ext cx="9144000" cy="5688632"/>
          </a:xfrm>
        </p:spPr>
        <p:txBody>
          <a:bodyPr>
            <a:normAutofit/>
          </a:bodyPr>
          <a:lstStyle/>
          <a:p>
            <a:pPr>
              <a:buFontTx/>
              <a:buNone/>
            </a:pPr>
            <a:r>
              <a:rPr lang="el-GR" sz="2000" dirty="0">
                <a:latin typeface="Times New Roman" pitchFamily="18" charset="0"/>
              </a:rPr>
              <a:t>     </a:t>
            </a:r>
            <a:r>
              <a:rPr lang="el-GR" sz="2000" u="sng" dirty="0">
                <a:latin typeface="Times New Roman" pitchFamily="18" charset="0"/>
              </a:rPr>
              <a:t>ΥΠΟΛΟΓΑΡΙΑΣΜΟΙ</a:t>
            </a:r>
          </a:p>
          <a:p>
            <a:pPr>
              <a:buFontTx/>
              <a:buNone/>
            </a:pPr>
            <a:r>
              <a:rPr lang="el-GR" sz="2000" i="1" dirty="0">
                <a:latin typeface="Times New Roman" pitchFamily="18" charset="0"/>
              </a:rPr>
              <a:t>    Λογαριασμός 30.00 </a:t>
            </a:r>
            <a:r>
              <a:rPr lang="el-GR" sz="2000" i="1" dirty="0">
                <a:latin typeface="Times New Roman" pitchFamily="18" charset="0"/>
                <a:cs typeface="Times New Roman" pitchFamily="18" charset="0"/>
              </a:rPr>
              <a:t>‹‹</a:t>
            </a:r>
            <a:r>
              <a:rPr lang="el-GR" sz="2000" i="1" dirty="0">
                <a:latin typeface="Times New Roman" pitchFamily="18" charset="0"/>
              </a:rPr>
              <a:t>Πελάτες εσωτερικού</a:t>
            </a:r>
            <a:r>
              <a:rPr lang="el-GR" sz="2000" i="1" dirty="0">
                <a:latin typeface="Times New Roman" pitchFamily="18" charset="0"/>
                <a:cs typeface="Times New Roman" pitchFamily="18" charset="0"/>
              </a:rPr>
              <a:t>››</a:t>
            </a:r>
            <a:r>
              <a:rPr lang="el-GR" sz="2000" i="1" dirty="0">
                <a:latin typeface="Times New Roman" pitchFamily="18" charset="0"/>
              </a:rPr>
              <a:t>:</a:t>
            </a:r>
            <a:r>
              <a:rPr lang="el-GR" sz="2000" dirty="0">
                <a:latin typeface="Times New Roman" pitchFamily="18" charset="0"/>
              </a:rPr>
              <a:t> παρακολουθούνται οι </a:t>
            </a:r>
          </a:p>
          <a:p>
            <a:pPr>
              <a:buFontTx/>
              <a:buNone/>
            </a:pPr>
            <a:r>
              <a:rPr lang="el-GR" sz="2000" dirty="0">
                <a:latin typeface="Times New Roman" pitchFamily="18" charset="0"/>
              </a:rPr>
              <a:t>    απαιτήσεις από πωλήσεις που γίνονται στο εσωτερικό της χώρας</a:t>
            </a:r>
          </a:p>
          <a:p>
            <a:pPr>
              <a:buFontTx/>
              <a:buNone/>
            </a:pPr>
            <a:endParaRPr lang="el-GR" sz="2000" dirty="0">
              <a:latin typeface="Times New Roman" pitchFamily="18" charset="0"/>
            </a:endParaRPr>
          </a:p>
          <a:p>
            <a:pPr>
              <a:buFontTx/>
              <a:buNone/>
            </a:pPr>
            <a:r>
              <a:rPr lang="el-GR" sz="2000" i="1" dirty="0">
                <a:latin typeface="Times New Roman" pitchFamily="18" charset="0"/>
              </a:rPr>
              <a:t>   Λογαριασμός 30.01</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Πελάτες εξωτερικού</a:t>
            </a:r>
            <a:r>
              <a:rPr lang="el-GR" sz="2000" i="1" dirty="0">
                <a:latin typeface="Times New Roman" pitchFamily="18" charset="0"/>
                <a:cs typeface="Times New Roman" pitchFamily="18" charset="0"/>
              </a:rPr>
              <a:t>››</a:t>
            </a:r>
            <a:r>
              <a:rPr lang="el-GR" sz="2000" i="1" dirty="0">
                <a:latin typeface="Times New Roman" pitchFamily="18" charset="0"/>
              </a:rPr>
              <a:t>:</a:t>
            </a:r>
            <a:r>
              <a:rPr lang="el-GR" sz="2000" dirty="0">
                <a:latin typeface="Times New Roman" pitchFamily="18" charset="0"/>
              </a:rPr>
              <a:t> παρακολουθούνται οι </a:t>
            </a:r>
          </a:p>
          <a:p>
            <a:pPr>
              <a:buFontTx/>
              <a:buNone/>
            </a:pPr>
            <a:r>
              <a:rPr lang="el-GR" sz="2000" dirty="0">
                <a:latin typeface="Times New Roman" pitchFamily="18" charset="0"/>
              </a:rPr>
              <a:t>   απαιτήσεις από πωλήσεις &lt;&lt;εκτός ζώνης του ευρώ&gt;&gt; Στην χρέωση του </a:t>
            </a:r>
          </a:p>
          <a:p>
            <a:pPr>
              <a:buFontTx/>
              <a:buNone/>
            </a:pPr>
            <a:r>
              <a:rPr lang="el-GR" sz="2000" dirty="0">
                <a:latin typeface="Times New Roman" pitchFamily="18" charset="0"/>
              </a:rPr>
              <a:t>   μπαίνει η αξία του τιμολογίου η οποία μετατρέπεται σε ευρώ με βάση την </a:t>
            </a:r>
          </a:p>
          <a:p>
            <a:pPr>
              <a:buFontTx/>
              <a:buNone/>
            </a:pPr>
            <a:r>
              <a:rPr lang="el-GR" sz="2000" dirty="0">
                <a:latin typeface="Times New Roman" pitchFamily="18" charset="0"/>
              </a:rPr>
              <a:t>   επίσημη τιμή συναλλάγματος</a:t>
            </a:r>
          </a:p>
          <a:p>
            <a:pPr>
              <a:buFontTx/>
              <a:buNone/>
            </a:pPr>
            <a:endParaRPr lang="el-GR" sz="2000" dirty="0">
              <a:latin typeface="Times New Roman" pitchFamily="18" charset="0"/>
            </a:endParaRPr>
          </a:p>
          <a:p>
            <a:pPr>
              <a:buFontTx/>
              <a:buNone/>
            </a:pPr>
            <a:r>
              <a:rPr lang="el-GR" sz="2000" i="1" dirty="0">
                <a:latin typeface="Times New Roman" pitchFamily="18" charset="0"/>
              </a:rPr>
              <a:t>  Λογαριασμός 30.02:</a:t>
            </a:r>
            <a:r>
              <a:rPr lang="el-GR" sz="2000" dirty="0">
                <a:latin typeface="Times New Roman" pitchFamily="18" charset="0"/>
              </a:rPr>
              <a:t> </a:t>
            </a:r>
            <a:r>
              <a:rPr lang="el-GR" sz="2000" dirty="0">
                <a:latin typeface="Times New Roman" pitchFamily="18" charset="0"/>
                <a:cs typeface="Times New Roman" pitchFamily="18" charset="0"/>
              </a:rPr>
              <a:t>‹‹</a:t>
            </a:r>
            <a:r>
              <a:rPr lang="el-GR" sz="2000" dirty="0">
                <a:latin typeface="Times New Roman" pitchFamily="18" charset="0"/>
              </a:rPr>
              <a:t>Πωλήσεις προς το Ελληνικό Δημόσιο</a:t>
            </a:r>
            <a:r>
              <a:rPr lang="el-GR" sz="2000" dirty="0">
                <a:latin typeface="Times New Roman" pitchFamily="18" charset="0"/>
                <a:cs typeface="Times New Roman" pitchFamily="18" charset="0"/>
              </a:rPr>
              <a:t>››</a:t>
            </a:r>
          </a:p>
          <a:p>
            <a:pPr>
              <a:buFontTx/>
              <a:buNone/>
            </a:pPr>
            <a:endParaRPr lang="el-GR" sz="2000" dirty="0">
              <a:latin typeface="Times New Roman" pitchFamily="18" charset="0"/>
            </a:endParaRPr>
          </a:p>
          <a:p>
            <a:pPr>
              <a:buFontTx/>
              <a:buNone/>
            </a:pPr>
            <a:r>
              <a:rPr lang="el-GR" sz="2000" i="1" dirty="0">
                <a:latin typeface="Times New Roman" pitchFamily="18" charset="0"/>
              </a:rPr>
              <a:t> Λογαριασμός 30.03:</a:t>
            </a:r>
            <a:r>
              <a:rPr lang="el-GR" sz="2000" dirty="0">
                <a:latin typeface="Times New Roman" pitchFamily="18" charset="0"/>
              </a:rPr>
              <a:t> </a:t>
            </a:r>
            <a:r>
              <a:rPr lang="el-GR" sz="2000" dirty="0">
                <a:latin typeface="Times New Roman" pitchFamily="18" charset="0"/>
                <a:cs typeface="Times New Roman" pitchFamily="18" charset="0"/>
              </a:rPr>
              <a:t>‹‹</a:t>
            </a:r>
            <a:r>
              <a:rPr lang="el-GR" sz="2000" dirty="0">
                <a:latin typeface="Times New Roman" pitchFamily="18" charset="0"/>
              </a:rPr>
              <a:t>Πωλήσεις προς Ν.Π.Δ.Δ* και Δημόσιες επιχειρήσεις</a:t>
            </a:r>
            <a:r>
              <a:rPr lang="el-GR" sz="2000" dirty="0">
                <a:latin typeface="Times New Roman" pitchFamily="18" charset="0"/>
                <a:cs typeface="Times New Roman" pitchFamily="18" charset="0"/>
              </a:rPr>
              <a:t>››</a:t>
            </a:r>
          </a:p>
          <a:p>
            <a:pPr>
              <a:buFontTx/>
              <a:buNone/>
            </a:pPr>
            <a:endParaRPr lang="el-GR" sz="2000" dirty="0">
              <a:latin typeface="Times New Roman" pitchFamily="18" charset="0"/>
            </a:endParaRPr>
          </a:p>
          <a:p>
            <a:pPr>
              <a:buFontTx/>
              <a:buNone/>
            </a:pPr>
            <a:r>
              <a:rPr lang="el-GR" sz="2000" dirty="0">
                <a:latin typeface="Times New Roman" pitchFamily="18" charset="0"/>
              </a:rPr>
              <a:t>* Ν.Π.Δ.Δ.: Νομικά Πρόσωπα Δημοσίου Δικαίου</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2514"/>
                                        </p:tgtEl>
                                        <p:attrNameLst>
                                          <p:attrName>style.visibility</p:attrName>
                                        </p:attrNameLst>
                                      </p:cBhvr>
                                      <p:to>
                                        <p:strVal val="visible"/>
                                      </p:to>
                                    </p:set>
                                    <p:anim calcmode="lin" valueType="num">
                                      <p:cBhvr additive="base">
                                        <p:cTn id="7" dur="2000" fill="hold"/>
                                        <p:tgtEl>
                                          <p:spTgt spid="192514"/>
                                        </p:tgtEl>
                                        <p:attrNameLst>
                                          <p:attrName>ppt_x</p:attrName>
                                        </p:attrNameLst>
                                      </p:cBhvr>
                                      <p:tavLst>
                                        <p:tav tm="0">
                                          <p:val>
                                            <p:strVal val="#ppt_x"/>
                                          </p:val>
                                        </p:tav>
                                        <p:tav tm="100000">
                                          <p:val>
                                            <p:strVal val="#ppt_x"/>
                                          </p:val>
                                        </p:tav>
                                      </p:tavLst>
                                    </p:anim>
                                    <p:anim calcmode="lin" valueType="num">
                                      <p:cBhvr additive="base">
                                        <p:cTn id="8" dur="2000" fill="hold"/>
                                        <p:tgtEl>
                                          <p:spTgt spid="19251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92515">
                                            <p:txEl>
                                              <p:pRg st="0" end="0"/>
                                            </p:txEl>
                                          </p:spTgt>
                                        </p:tgtEl>
                                        <p:attrNameLst>
                                          <p:attrName>style.visibility</p:attrName>
                                        </p:attrNameLst>
                                      </p:cBhvr>
                                      <p:to>
                                        <p:strVal val="visible"/>
                                      </p:to>
                                    </p:set>
                                    <p:animEffect transition="in" filter="fade">
                                      <p:cBhvr>
                                        <p:cTn id="12" dur="2000"/>
                                        <p:tgtEl>
                                          <p:spTgt spid="192515">
                                            <p:txEl>
                                              <p:pRg st="0" end="0"/>
                                            </p:txEl>
                                          </p:spTgt>
                                        </p:tgtEl>
                                      </p:cBhvr>
                                    </p:animEffect>
                                  </p:childTnLst>
                                </p:cTn>
                              </p:par>
                            </p:childTnLst>
                          </p:cTn>
                        </p:par>
                        <p:par>
                          <p:cTn id="13" fill="hold">
                            <p:stCondLst>
                              <p:cond delay="4000"/>
                            </p:stCondLst>
                            <p:childTnLst>
                              <p:par>
                                <p:cTn id="14" presetID="2" presetClass="entr" presetSubtype="4" fill="hold" nodeType="afterEffect">
                                  <p:stCondLst>
                                    <p:cond delay="0"/>
                                  </p:stCondLst>
                                  <p:childTnLst>
                                    <p:set>
                                      <p:cBhvr>
                                        <p:cTn id="15" dur="1" fill="hold">
                                          <p:stCondLst>
                                            <p:cond delay="0"/>
                                          </p:stCondLst>
                                        </p:cTn>
                                        <p:tgtEl>
                                          <p:spTgt spid="192515">
                                            <p:txEl>
                                              <p:pRg st="1" end="1"/>
                                            </p:txEl>
                                          </p:spTgt>
                                        </p:tgtEl>
                                        <p:attrNameLst>
                                          <p:attrName>style.visibility</p:attrName>
                                        </p:attrNameLst>
                                      </p:cBhvr>
                                      <p:to>
                                        <p:strVal val="visible"/>
                                      </p:to>
                                    </p:set>
                                    <p:anim calcmode="lin" valueType="num">
                                      <p:cBhvr additive="base">
                                        <p:cTn id="16" dur="2000" fill="hold"/>
                                        <p:tgtEl>
                                          <p:spTgt spid="192515">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92515">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6000"/>
                            </p:stCondLst>
                            <p:childTnLst>
                              <p:par>
                                <p:cTn id="19" presetID="2" presetClass="entr" presetSubtype="4" fill="hold" nodeType="afterEffect">
                                  <p:stCondLst>
                                    <p:cond delay="0"/>
                                  </p:stCondLst>
                                  <p:childTnLst>
                                    <p:set>
                                      <p:cBhvr>
                                        <p:cTn id="20" dur="1" fill="hold">
                                          <p:stCondLst>
                                            <p:cond delay="0"/>
                                          </p:stCondLst>
                                        </p:cTn>
                                        <p:tgtEl>
                                          <p:spTgt spid="192515">
                                            <p:txEl>
                                              <p:pRg st="2" end="2"/>
                                            </p:txEl>
                                          </p:spTgt>
                                        </p:tgtEl>
                                        <p:attrNameLst>
                                          <p:attrName>style.visibility</p:attrName>
                                        </p:attrNameLst>
                                      </p:cBhvr>
                                      <p:to>
                                        <p:strVal val="visible"/>
                                      </p:to>
                                    </p:set>
                                    <p:anim calcmode="lin" valueType="num">
                                      <p:cBhvr additive="base">
                                        <p:cTn id="21" dur="2000" fill="hold"/>
                                        <p:tgtEl>
                                          <p:spTgt spid="192515">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92515">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8000"/>
                            </p:stCondLst>
                            <p:childTnLst>
                              <p:par>
                                <p:cTn id="24" presetID="2" presetClass="entr" presetSubtype="4" fill="hold" nodeType="afterEffect">
                                  <p:stCondLst>
                                    <p:cond delay="3000"/>
                                  </p:stCondLst>
                                  <p:childTnLst>
                                    <p:set>
                                      <p:cBhvr>
                                        <p:cTn id="25" dur="1" fill="hold">
                                          <p:stCondLst>
                                            <p:cond delay="0"/>
                                          </p:stCondLst>
                                        </p:cTn>
                                        <p:tgtEl>
                                          <p:spTgt spid="192515">
                                            <p:txEl>
                                              <p:pRg st="4" end="4"/>
                                            </p:txEl>
                                          </p:spTgt>
                                        </p:tgtEl>
                                        <p:attrNameLst>
                                          <p:attrName>style.visibility</p:attrName>
                                        </p:attrNameLst>
                                      </p:cBhvr>
                                      <p:to>
                                        <p:strVal val="visible"/>
                                      </p:to>
                                    </p:set>
                                    <p:anim calcmode="lin" valueType="num">
                                      <p:cBhvr additive="base">
                                        <p:cTn id="26" dur="2000" fill="hold"/>
                                        <p:tgtEl>
                                          <p:spTgt spid="192515">
                                            <p:txEl>
                                              <p:pRg st="4" end="4"/>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192515">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3000"/>
                            </p:stCondLst>
                            <p:childTnLst>
                              <p:par>
                                <p:cTn id="29" presetID="2" presetClass="entr" presetSubtype="4" fill="hold" nodeType="afterEffect">
                                  <p:stCondLst>
                                    <p:cond delay="3000"/>
                                  </p:stCondLst>
                                  <p:childTnLst>
                                    <p:set>
                                      <p:cBhvr>
                                        <p:cTn id="30" dur="1" fill="hold">
                                          <p:stCondLst>
                                            <p:cond delay="0"/>
                                          </p:stCondLst>
                                        </p:cTn>
                                        <p:tgtEl>
                                          <p:spTgt spid="192515">
                                            <p:txEl>
                                              <p:pRg st="5" end="5"/>
                                            </p:txEl>
                                          </p:spTgt>
                                        </p:tgtEl>
                                        <p:attrNameLst>
                                          <p:attrName>style.visibility</p:attrName>
                                        </p:attrNameLst>
                                      </p:cBhvr>
                                      <p:to>
                                        <p:strVal val="visible"/>
                                      </p:to>
                                    </p:set>
                                    <p:anim calcmode="lin" valueType="num">
                                      <p:cBhvr additive="base">
                                        <p:cTn id="31" dur="2000" fill="hold"/>
                                        <p:tgtEl>
                                          <p:spTgt spid="192515">
                                            <p:txEl>
                                              <p:pRg st="5" end="5"/>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92515">
                                            <p:txEl>
                                              <p:pRg st="5" end="5"/>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8000"/>
                            </p:stCondLst>
                            <p:childTnLst>
                              <p:par>
                                <p:cTn id="34" presetID="2" presetClass="entr" presetSubtype="4" fill="hold" nodeType="afterEffect">
                                  <p:stCondLst>
                                    <p:cond delay="3000"/>
                                  </p:stCondLst>
                                  <p:childTnLst>
                                    <p:set>
                                      <p:cBhvr>
                                        <p:cTn id="35" dur="1" fill="hold">
                                          <p:stCondLst>
                                            <p:cond delay="0"/>
                                          </p:stCondLst>
                                        </p:cTn>
                                        <p:tgtEl>
                                          <p:spTgt spid="192515">
                                            <p:txEl>
                                              <p:pRg st="6" end="6"/>
                                            </p:txEl>
                                          </p:spTgt>
                                        </p:tgtEl>
                                        <p:attrNameLst>
                                          <p:attrName>style.visibility</p:attrName>
                                        </p:attrNameLst>
                                      </p:cBhvr>
                                      <p:to>
                                        <p:strVal val="visible"/>
                                      </p:to>
                                    </p:set>
                                    <p:anim calcmode="lin" valueType="num">
                                      <p:cBhvr additive="base">
                                        <p:cTn id="36" dur="2000" fill="hold"/>
                                        <p:tgtEl>
                                          <p:spTgt spid="192515">
                                            <p:txEl>
                                              <p:pRg st="6" end="6"/>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192515">
                                            <p:txEl>
                                              <p:pRg st="6" end="6"/>
                                            </p:txEl>
                                          </p:spTgt>
                                        </p:tgtEl>
                                        <p:attrNameLst>
                                          <p:attrName>ppt_y</p:attrName>
                                        </p:attrNameLst>
                                      </p:cBhvr>
                                      <p:tavLst>
                                        <p:tav tm="0">
                                          <p:val>
                                            <p:strVal val="1+#ppt_h/2"/>
                                          </p:val>
                                        </p:tav>
                                        <p:tav tm="100000">
                                          <p:val>
                                            <p:strVal val="#ppt_y"/>
                                          </p:val>
                                        </p:tav>
                                      </p:tavLst>
                                    </p:anim>
                                  </p:childTnLst>
                                </p:cTn>
                              </p:par>
                            </p:childTnLst>
                          </p:cTn>
                        </p:par>
                        <p:par>
                          <p:cTn id="38" fill="hold">
                            <p:stCondLst>
                              <p:cond delay="23000"/>
                            </p:stCondLst>
                            <p:childTnLst>
                              <p:par>
                                <p:cTn id="39" presetID="2" presetClass="entr" presetSubtype="4" fill="hold" nodeType="afterEffect">
                                  <p:stCondLst>
                                    <p:cond delay="3000"/>
                                  </p:stCondLst>
                                  <p:childTnLst>
                                    <p:set>
                                      <p:cBhvr>
                                        <p:cTn id="40" dur="1" fill="hold">
                                          <p:stCondLst>
                                            <p:cond delay="0"/>
                                          </p:stCondLst>
                                        </p:cTn>
                                        <p:tgtEl>
                                          <p:spTgt spid="192515">
                                            <p:txEl>
                                              <p:pRg st="7" end="7"/>
                                            </p:txEl>
                                          </p:spTgt>
                                        </p:tgtEl>
                                        <p:attrNameLst>
                                          <p:attrName>style.visibility</p:attrName>
                                        </p:attrNameLst>
                                      </p:cBhvr>
                                      <p:to>
                                        <p:strVal val="visible"/>
                                      </p:to>
                                    </p:set>
                                    <p:anim calcmode="lin" valueType="num">
                                      <p:cBhvr additive="base">
                                        <p:cTn id="41" dur="2000" fill="hold"/>
                                        <p:tgtEl>
                                          <p:spTgt spid="192515">
                                            <p:txEl>
                                              <p:pRg st="7" end="7"/>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192515">
                                            <p:txEl>
                                              <p:pRg st="7" end="7"/>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8000"/>
                            </p:stCondLst>
                            <p:childTnLst>
                              <p:par>
                                <p:cTn id="44" presetID="2" presetClass="entr" presetSubtype="4" fill="hold" nodeType="afterEffect">
                                  <p:stCondLst>
                                    <p:cond delay="0"/>
                                  </p:stCondLst>
                                  <p:childTnLst>
                                    <p:set>
                                      <p:cBhvr>
                                        <p:cTn id="45" dur="1" fill="hold">
                                          <p:stCondLst>
                                            <p:cond delay="0"/>
                                          </p:stCondLst>
                                        </p:cTn>
                                        <p:tgtEl>
                                          <p:spTgt spid="192515">
                                            <p:txEl>
                                              <p:pRg st="9" end="9"/>
                                            </p:txEl>
                                          </p:spTgt>
                                        </p:tgtEl>
                                        <p:attrNameLst>
                                          <p:attrName>style.visibility</p:attrName>
                                        </p:attrNameLst>
                                      </p:cBhvr>
                                      <p:to>
                                        <p:strVal val="visible"/>
                                      </p:to>
                                    </p:set>
                                    <p:anim calcmode="lin" valueType="num">
                                      <p:cBhvr additive="base">
                                        <p:cTn id="46" dur="2000" fill="hold"/>
                                        <p:tgtEl>
                                          <p:spTgt spid="192515">
                                            <p:txEl>
                                              <p:pRg st="9" end="9"/>
                                            </p:txEl>
                                          </p:spTgt>
                                        </p:tgtEl>
                                        <p:attrNameLst>
                                          <p:attrName>ppt_x</p:attrName>
                                        </p:attrNameLst>
                                      </p:cBhvr>
                                      <p:tavLst>
                                        <p:tav tm="0">
                                          <p:val>
                                            <p:strVal val="#ppt_x"/>
                                          </p:val>
                                        </p:tav>
                                        <p:tav tm="100000">
                                          <p:val>
                                            <p:strVal val="#ppt_x"/>
                                          </p:val>
                                        </p:tav>
                                      </p:tavLst>
                                    </p:anim>
                                    <p:anim calcmode="lin" valueType="num">
                                      <p:cBhvr additive="base">
                                        <p:cTn id="47" dur="2000" fill="hold"/>
                                        <p:tgtEl>
                                          <p:spTgt spid="192515">
                                            <p:txEl>
                                              <p:pRg st="9" end="9"/>
                                            </p:txEl>
                                          </p:spTgt>
                                        </p:tgtEl>
                                        <p:attrNameLst>
                                          <p:attrName>ppt_y</p:attrName>
                                        </p:attrNameLst>
                                      </p:cBhvr>
                                      <p:tavLst>
                                        <p:tav tm="0">
                                          <p:val>
                                            <p:strVal val="1+#ppt_h/2"/>
                                          </p:val>
                                        </p:tav>
                                        <p:tav tm="100000">
                                          <p:val>
                                            <p:strVal val="#ppt_y"/>
                                          </p:val>
                                        </p:tav>
                                      </p:tavLst>
                                    </p:anim>
                                  </p:childTnLst>
                                </p:cTn>
                              </p:par>
                            </p:childTnLst>
                          </p:cTn>
                        </p:par>
                        <p:par>
                          <p:cTn id="48" fill="hold">
                            <p:stCondLst>
                              <p:cond delay="30000"/>
                            </p:stCondLst>
                            <p:childTnLst>
                              <p:par>
                                <p:cTn id="49" presetID="2" presetClass="entr" presetSubtype="4" fill="hold" nodeType="afterEffect">
                                  <p:stCondLst>
                                    <p:cond delay="3000"/>
                                  </p:stCondLst>
                                  <p:childTnLst>
                                    <p:set>
                                      <p:cBhvr>
                                        <p:cTn id="50" dur="1" fill="hold">
                                          <p:stCondLst>
                                            <p:cond delay="0"/>
                                          </p:stCondLst>
                                        </p:cTn>
                                        <p:tgtEl>
                                          <p:spTgt spid="192515">
                                            <p:txEl>
                                              <p:pRg st="11" end="11"/>
                                            </p:txEl>
                                          </p:spTgt>
                                        </p:tgtEl>
                                        <p:attrNameLst>
                                          <p:attrName>style.visibility</p:attrName>
                                        </p:attrNameLst>
                                      </p:cBhvr>
                                      <p:to>
                                        <p:strVal val="visible"/>
                                      </p:to>
                                    </p:set>
                                    <p:anim calcmode="lin" valueType="num">
                                      <p:cBhvr additive="base">
                                        <p:cTn id="51" dur="2000" fill="hold"/>
                                        <p:tgtEl>
                                          <p:spTgt spid="192515">
                                            <p:txEl>
                                              <p:pRg st="11" end="11"/>
                                            </p:txEl>
                                          </p:spTgt>
                                        </p:tgtEl>
                                        <p:attrNameLst>
                                          <p:attrName>ppt_x</p:attrName>
                                        </p:attrNameLst>
                                      </p:cBhvr>
                                      <p:tavLst>
                                        <p:tav tm="0">
                                          <p:val>
                                            <p:strVal val="#ppt_x"/>
                                          </p:val>
                                        </p:tav>
                                        <p:tav tm="100000">
                                          <p:val>
                                            <p:strVal val="#ppt_x"/>
                                          </p:val>
                                        </p:tav>
                                      </p:tavLst>
                                    </p:anim>
                                    <p:anim calcmode="lin" valueType="num">
                                      <p:cBhvr additive="base">
                                        <p:cTn id="52" dur="2000" fill="hold"/>
                                        <p:tgtEl>
                                          <p:spTgt spid="192515">
                                            <p:txEl>
                                              <p:pRg st="11" end="11"/>
                                            </p:txEl>
                                          </p:spTgt>
                                        </p:tgtEl>
                                        <p:attrNameLst>
                                          <p:attrName>ppt_y</p:attrName>
                                        </p:attrNameLst>
                                      </p:cBhvr>
                                      <p:tavLst>
                                        <p:tav tm="0">
                                          <p:val>
                                            <p:strVal val="1+#ppt_h/2"/>
                                          </p:val>
                                        </p:tav>
                                        <p:tav tm="100000">
                                          <p:val>
                                            <p:strVal val="#ppt_y"/>
                                          </p:val>
                                        </p:tav>
                                      </p:tavLst>
                                    </p:anim>
                                  </p:childTnLst>
                                </p:cTn>
                              </p:par>
                            </p:childTnLst>
                          </p:cTn>
                        </p:par>
                        <p:par>
                          <p:cTn id="53" fill="hold">
                            <p:stCondLst>
                              <p:cond delay="35000"/>
                            </p:stCondLst>
                            <p:childTnLst>
                              <p:par>
                                <p:cTn id="54" presetID="2" presetClass="entr" presetSubtype="4" fill="hold" nodeType="afterEffect">
                                  <p:stCondLst>
                                    <p:cond delay="3000"/>
                                  </p:stCondLst>
                                  <p:childTnLst>
                                    <p:set>
                                      <p:cBhvr>
                                        <p:cTn id="55" dur="1" fill="hold">
                                          <p:stCondLst>
                                            <p:cond delay="0"/>
                                          </p:stCondLst>
                                        </p:cTn>
                                        <p:tgtEl>
                                          <p:spTgt spid="192515">
                                            <p:txEl>
                                              <p:pRg st="13" end="13"/>
                                            </p:txEl>
                                          </p:spTgt>
                                        </p:tgtEl>
                                        <p:attrNameLst>
                                          <p:attrName>style.visibility</p:attrName>
                                        </p:attrNameLst>
                                      </p:cBhvr>
                                      <p:to>
                                        <p:strVal val="visible"/>
                                      </p:to>
                                    </p:set>
                                    <p:anim calcmode="lin" valueType="num">
                                      <p:cBhvr additive="base">
                                        <p:cTn id="56" dur="2000" fill="hold"/>
                                        <p:tgtEl>
                                          <p:spTgt spid="192515">
                                            <p:txEl>
                                              <p:pRg st="13" end="13"/>
                                            </p:txEl>
                                          </p:spTgt>
                                        </p:tgtEl>
                                        <p:attrNameLst>
                                          <p:attrName>ppt_x</p:attrName>
                                        </p:attrNameLst>
                                      </p:cBhvr>
                                      <p:tavLst>
                                        <p:tav tm="0">
                                          <p:val>
                                            <p:strVal val="#ppt_x"/>
                                          </p:val>
                                        </p:tav>
                                        <p:tav tm="100000">
                                          <p:val>
                                            <p:strVal val="#ppt_x"/>
                                          </p:val>
                                        </p:tav>
                                      </p:tavLst>
                                    </p:anim>
                                    <p:anim calcmode="lin" valueType="num">
                                      <p:cBhvr additive="base">
                                        <p:cTn id="57" dur="2000" fill="hold"/>
                                        <p:tgtEl>
                                          <p:spTgt spid="19251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4" grpId="0"/>
    </p:bld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body" idx="1"/>
          </p:nvPr>
        </p:nvSpPr>
        <p:spPr>
          <a:xfrm>
            <a:off x="0" y="404812"/>
            <a:ext cx="9144000" cy="6192539"/>
          </a:xfrm>
        </p:spPr>
        <p:txBody>
          <a:bodyPr>
            <a:normAutofit/>
          </a:bodyPr>
          <a:lstStyle/>
          <a:p>
            <a:pPr>
              <a:buFontTx/>
              <a:buNone/>
            </a:pPr>
            <a:r>
              <a:rPr lang="el-GR" sz="2400" i="1" dirty="0">
                <a:latin typeface="Times New Roman" pitchFamily="18" charset="0"/>
              </a:rPr>
              <a:t>Λογαριασμός 30.97 </a:t>
            </a:r>
            <a:r>
              <a:rPr lang="el-GR" sz="2400" i="1" dirty="0">
                <a:latin typeface="Times New Roman" pitchFamily="18" charset="0"/>
                <a:cs typeface="Times New Roman" pitchFamily="18" charset="0"/>
              </a:rPr>
              <a:t>‹‹</a:t>
            </a:r>
            <a:r>
              <a:rPr lang="el-GR" sz="2400" i="1" dirty="0">
                <a:latin typeface="Times New Roman" pitchFamily="18" charset="0"/>
              </a:rPr>
              <a:t>Πελάτες επισφαλείς</a:t>
            </a:r>
            <a:r>
              <a:rPr lang="el-GR" sz="2400" i="1" dirty="0">
                <a:latin typeface="Times New Roman" pitchFamily="18" charset="0"/>
                <a:cs typeface="Times New Roman" pitchFamily="18" charset="0"/>
              </a:rPr>
              <a:t>››</a:t>
            </a:r>
            <a:r>
              <a:rPr lang="el-GR" sz="2400" i="1" dirty="0">
                <a:latin typeface="Times New Roman" pitchFamily="18" charset="0"/>
              </a:rPr>
              <a:t>:</a:t>
            </a:r>
            <a:r>
              <a:rPr lang="el-GR" sz="2400" dirty="0">
                <a:latin typeface="Times New Roman" pitchFamily="18" charset="0"/>
              </a:rPr>
              <a:t> παρακολουθούνται οι </a:t>
            </a:r>
          </a:p>
          <a:p>
            <a:pPr>
              <a:buFontTx/>
              <a:buNone/>
            </a:pPr>
            <a:r>
              <a:rPr lang="el-GR" sz="2400" dirty="0">
                <a:latin typeface="Times New Roman" pitchFamily="18" charset="0"/>
              </a:rPr>
              <a:t>απαιτήσεις κατά πελατών, που η είσπραξη τους καθίσταται επισφαλής.</a:t>
            </a:r>
          </a:p>
          <a:p>
            <a:pPr>
              <a:buFontTx/>
              <a:buNone/>
            </a:pPr>
            <a:endParaRPr lang="el-GR" sz="2400" dirty="0">
              <a:latin typeface="Times New Roman" pitchFamily="18" charset="0"/>
            </a:endParaRPr>
          </a:p>
          <a:p>
            <a:pPr>
              <a:buFontTx/>
              <a:buNone/>
            </a:pPr>
            <a:r>
              <a:rPr lang="el-GR" sz="2400" i="1" dirty="0">
                <a:latin typeface="Times New Roman" pitchFamily="18" charset="0"/>
              </a:rPr>
              <a:t>Λογαριασμός 30.98 </a:t>
            </a:r>
            <a:r>
              <a:rPr lang="el-GR" sz="2400" i="1" dirty="0">
                <a:latin typeface="Times New Roman" pitchFamily="18" charset="0"/>
                <a:cs typeface="Times New Roman" pitchFamily="18" charset="0"/>
              </a:rPr>
              <a:t>‹‹</a:t>
            </a:r>
            <a:r>
              <a:rPr lang="el-GR" sz="2400" i="1" dirty="0">
                <a:latin typeface="Times New Roman" pitchFamily="18" charset="0"/>
              </a:rPr>
              <a:t>Ελληνικό Δημόσιο λογαριασμός επίδικων</a:t>
            </a:r>
            <a:r>
              <a:rPr lang="el-GR" sz="2400" dirty="0">
                <a:latin typeface="Times New Roman" pitchFamily="18" charset="0"/>
              </a:rPr>
              <a:t> </a:t>
            </a:r>
          </a:p>
          <a:p>
            <a:pPr>
              <a:buFontTx/>
              <a:buNone/>
            </a:pPr>
            <a:r>
              <a:rPr lang="el-GR" sz="2400" i="1" dirty="0">
                <a:latin typeface="Times New Roman" pitchFamily="18" charset="0"/>
              </a:rPr>
              <a:t>απαιτήσεων</a:t>
            </a:r>
            <a:r>
              <a:rPr lang="el-GR" sz="2400" i="1" dirty="0">
                <a:latin typeface="Times New Roman" pitchFamily="18" charset="0"/>
                <a:cs typeface="Times New Roman" pitchFamily="18" charset="0"/>
              </a:rPr>
              <a:t>››</a:t>
            </a:r>
            <a:r>
              <a:rPr lang="el-GR" sz="2400" i="1" dirty="0">
                <a:latin typeface="Times New Roman" pitchFamily="18" charset="0"/>
              </a:rPr>
              <a:t>:</a:t>
            </a:r>
            <a:r>
              <a:rPr lang="el-GR" sz="2400" dirty="0">
                <a:latin typeface="Times New Roman" pitchFamily="18" charset="0"/>
              </a:rPr>
              <a:t> παρακολουθούνται οι απαιτήσεις της οικονομικής μονάδας </a:t>
            </a:r>
            <a:r>
              <a:rPr lang="el-GR" sz="2400" dirty="0" smtClean="0">
                <a:latin typeface="Times New Roman" pitchFamily="18" charset="0"/>
              </a:rPr>
              <a:t>κατά </a:t>
            </a:r>
            <a:r>
              <a:rPr lang="el-GR" sz="2400" dirty="0">
                <a:latin typeface="Times New Roman" pitchFamily="18" charset="0"/>
              </a:rPr>
              <a:t>πελατών που μετατρέπονται σε επίδικες.</a:t>
            </a:r>
          </a:p>
          <a:p>
            <a:pPr>
              <a:buFontTx/>
              <a:buNone/>
            </a:pPr>
            <a:endParaRPr lang="el-GR" sz="2400" dirty="0">
              <a:latin typeface="Times New Roman" pitchFamily="18" charset="0"/>
            </a:endParaRPr>
          </a:p>
          <a:p>
            <a:pPr>
              <a:buFontTx/>
              <a:buNone/>
            </a:pPr>
            <a:r>
              <a:rPr lang="el-GR" sz="2400" i="1" dirty="0">
                <a:latin typeface="Times New Roman" pitchFamily="18" charset="0"/>
              </a:rPr>
              <a:t>Λογαριασμός 30.99 </a:t>
            </a:r>
            <a:r>
              <a:rPr lang="el-GR" sz="2400" i="1" dirty="0">
                <a:latin typeface="Times New Roman" pitchFamily="18" charset="0"/>
                <a:cs typeface="Times New Roman" pitchFamily="18" charset="0"/>
              </a:rPr>
              <a:t>‹‹</a:t>
            </a:r>
            <a:r>
              <a:rPr lang="el-GR" sz="2400" i="1" dirty="0">
                <a:latin typeface="Times New Roman" pitchFamily="18" charset="0"/>
              </a:rPr>
              <a:t>λοιποί πελάτες λογαριασμός επίδικων απαιτήσεων</a:t>
            </a:r>
            <a:r>
              <a:rPr lang="el-GR" sz="2400" i="1" dirty="0">
                <a:latin typeface="Times New Roman" pitchFamily="18" charset="0"/>
                <a:cs typeface="Times New Roman" pitchFamily="18" charset="0"/>
              </a:rPr>
              <a:t>››</a:t>
            </a:r>
            <a:r>
              <a:rPr lang="el-GR" sz="2400" i="1" dirty="0">
                <a:latin typeface="Times New Roman" pitchFamily="18" charset="0"/>
              </a:rPr>
              <a:t>:</a:t>
            </a:r>
            <a:r>
              <a:rPr lang="el-GR" sz="2400" dirty="0">
                <a:latin typeface="Times New Roman" pitchFamily="18" charset="0"/>
              </a:rPr>
              <a:t> </a:t>
            </a:r>
            <a:r>
              <a:rPr lang="el-GR" sz="2400" dirty="0" smtClean="0">
                <a:latin typeface="Times New Roman" pitchFamily="18" charset="0"/>
              </a:rPr>
              <a:t>παρακολουθούνται </a:t>
            </a:r>
            <a:r>
              <a:rPr lang="el-GR" sz="2400" dirty="0">
                <a:latin typeface="Times New Roman" pitchFamily="18" charset="0"/>
              </a:rPr>
              <a:t>οι απαιτήσεις της οικονομικής μονάδας </a:t>
            </a:r>
            <a:r>
              <a:rPr lang="el-GR" sz="2400" dirty="0" smtClean="0">
                <a:latin typeface="Times New Roman" pitchFamily="18" charset="0"/>
              </a:rPr>
              <a:t>κατά </a:t>
            </a:r>
            <a:r>
              <a:rPr lang="el-GR" sz="2400" dirty="0">
                <a:latin typeface="Times New Roman" pitchFamily="18" charset="0"/>
              </a:rPr>
              <a:t>πελατών </a:t>
            </a:r>
            <a:r>
              <a:rPr lang="el-GR" sz="2400" dirty="0" smtClean="0">
                <a:latin typeface="Times New Roman" pitchFamily="18" charset="0"/>
              </a:rPr>
              <a:t>που </a:t>
            </a:r>
            <a:r>
              <a:rPr lang="el-GR" sz="2400" dirty="0">
                <a:latin typeface="Times New Roman" pitchFamily="18" charset="0"/>
              </a:rPr>
              <a:t>μετατρέπονται σε επίδικες. </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3538">
                                            <p:txEl>
                                              <p:pRg st="0" end="0"/>
                                            </p:txEl>
                                          </p:spTgt>
                                        </p:tgtEl>
                                        <p:attrNameLst>
                                          <p:attrName>style.visibility</p:attrName>
                                        </p:attrNameLst>
                                      </p:cBhvr>
                                      <p:to>
                                        <p:strVal val="visible"/>
                                      </p:to>
                                    </p:set>
                                    <p:anim calcmode="lin" valueType="num">
                                      <p:cBhvr additive="base">
                                        <p:cTn id="7" dur="2000" fill="hold"/>
                                        <p:tgtEl>
                                          <p:spTgt spid="19353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353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93538">
                                            <p:txEl>
                                              <p:pRg st="1" end="1"/>
                                            </p:txEl>
                                          </p:spTgt>
                                        </p:tgtEl>
                                        <p:attrNameLst>
                                          <p:attrName>style.visibility</p:attrName>
                                        </p:attrNameLst>
                                      </p:cBhvr>
                                      <p:to>
                                        <p:strVal val="visible"/>
                                      </p:to>
                                    </p:set>
                                    <p:anim calcmode="lin" valueType="num">
                                      <p:cBhvr additive="base">
                                        <p:cTn id="12" dur="2000" fill="hold"/>
                                        <p:tgtEl>
                                          <p:spTgt spid="193538">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93538">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3000"/>
                                  </p:stCondLst>
                                  <p:childTnLst>
                                    <p:set>
                                      <p:cBhvr>
                                        <p:cTn id="16" dur="1" fill="hold">
                                          <p:stCondLst>
                                            <p:cond delay="0"/>
                                          </p:stCondLst>
                                        </p:cTn>
                                        <p:tgtEl>
                                          <p:spTgt spid="193538">
                                            <p:txEl>
                                              <p:pRg st="3" end="3"/>
                                            </p:txEl>
                                          </p:spTgt>
                                        </p:tgtEl>
                                        <p:attrNameLst>
                                          <p:attrName>style.visibility</p:attrName>
                                        </p:attrNameLst>
                                      </p:cBhvr>
                                      <p:to>
                                        <p:strVal val="visible"/>
                                      </p:to>
                                    </p:set>
                                    <p:anim calcmode="lin" valueType="num">
                                      <p:cBhvr additive="base">
                                        <p:cTn id="17" dur="2000" fill="hold"/>
                                        <p:tgtEl>
                                          <p:spTgt spid="193538">
                                            <p:txEl>
                                              <p:pRg st="3" end="3"/>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93538">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9000"/>
                            </p:stCondLst>
                            <p:childTnLst>
                              <p:par>
                                <p:cTn id="20" presetID="2" presetClass="entr" presetSubtype="4" fill="hold" nodeType="afterEffect">
                                  <p:stCondLst>
                                    <p:cond delay="3000"/>
                                  </p:stCondLst>
                                  <p:childTnLst>
                                    <p:set>
                                      <p:cBhvr>
                                        <p:cTn id="21" dur="1" fill="hold">
                                          <p:stCondLst>
                                            <p:cond delay="0"/>
                                          </p:stCondLst>
                                        </p:cTn>
                                        <p:tgtEl>
                                          <p:spTgt spid="193538">
                                            <p:txEl>
                                              <p:pRg st="4" end="4"/>
                                            </p:txEl>
                                          </p:spTgt>
                                        </p:tgtEl>
                                        <p:attrNameLst>
                                          <p:attrName>style.visibility</p:attrName>
                                        </p:attrNameLst>
                                      </p:cBhvr>
                                      <p:to>
                                        <p:strVal val="visible"/>
                                      </p:to>
                                    </p:set>
                                    <p:anim calcmode="lin" valueType="num">
                                      <p:cBhvr additive="base">
                                        <p:cTn id="22" dur="2000" fill="hold"/>
                                        <p:tgtEl>
                                          <p:spTgt spid="193538">
                                            <p:txEl>
                                              <p:pRg st="4" end="4"/>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93538">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4000"/>
                            </p:stCondLst>
                            <p:childTnLst>
                              <p:par>
                                <p:cTn id="25" presetID="2" presetClass="entr" presetSubtype="4" fill="hold" nodeType="afterEffect">
                                  <p:stCondLst>
                                    <p:cond delay="3000"/>
                                  </p:stCondLst>
                                  <p:childTnLst>
                                    <p:set>
                                      <p:cBhvr>
                                        <p:cTn id="26" dur="1" fill="hold">
                                          <p:stCondLst>
                                            <p:cond delay="0"/>
                                          </p:stCondLst>
                                        </p:cTn>
                                        <p:tgtEl>
                                          <p:spTgt spid="193538">
                                            <p:txEl>
                                              <p:pRg st="6" end="6"/>
                                            </p:txEl>
                                          </p:spTgt>
                                        </p:tgtEl>
                                        <p:attrNameLst>
                                          <p:attrName>style.visibility</p:attrName>
                                        </p:attrNameLst>
                                      </p:cBhvr>
                                      <p:to>
                                        <p:strVal val="visible"/>
                                      </p:to>
                                    </p:set>
                                    <p:anim calcmode="lin" valueType="num">
                                      <p:cBhvr additive="base">
                                        <p:cTn id="27" dur="2000" fill="hold"/>
                                        <p:tgtEl>
                                          <p:spTgt spid="193538">
                                            <p:txEl>
                                              <p:pRg st="6" end="6"/>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353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179388" y="277813"/>
            <a:ext cx="8964612" cy="774923"/>
          </a:xfrm>
        </p:spPr>
        <p:txBody>
          <a:bodyPr/>
          <a:lstStyle/>
          <a:p>
            <a:r>
              <a:rPr lang="el-GR" sz="3200" b="1" dirty="0">
                <a:solidFill>
                  <a:schemeClr val="accent5">
                    <a:lumMod val="50000"/>
                  </a:schemeClr>
                </a:solidFill>
                <a:latin typeface="Arial" pitchFamily="34" charset="0"/>
                <a:cs typeface="Arial" pitchFamily="34" charset="0"/>
              </a:rPr>
              <a:t>ΛΟΓΑΡΙΑΣΜΟΣ 31 ‹‹ΓΡΑΜΜΑΤΙΑ ΕΙΣΠΡΑΚΤΕΑ››</a:t>
            </a:r>
          </a:p>
        </p:txBody>
      </p:sp>
      <p:sp>
        <p:nvSpPr>
          <p:cNvPr id="194563" name="Rectangle 3"/>
          <p:cNvSpPr>
            <a:spLocks noGrp="1" noChangeArrowheads="1"/>
          </p:cNvSpPr>
          <p:nvPr>
            <p:ph type="body" idx="1"/>
          </p:nvPr>
        </p:nvSpPr>
        <p:spPr>
          <a:xfrm>
            <a:off x="179512" y="1052736"/>
            <a:ext cx="8712968" cy="5805264"/>
          </a:xfrm>
        </p:spPr>
        <p:txBody>
          <a:bodyPr>
            <a:normAutofit/>
          </a:bodyPr>
          <a:lstStyle/>
          <a:p>
            <a:pPr>
              <a:lnSpc>
                <a:spcPct val="90000"/>
              </a:lnSpc>
            </a:pPr>
            <a:r>
              <a:rPr lang="el-GR" sz="2000" i="1" dirty="0">
                <a:latin typeface="Times New Roman" pitchFamily="18" charset="0"/>
              </a:rPr>
              <a:t>Λογαριασμός 31.00</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Γραμμάτια Εισπρακτέα</a:t>
            </a:r>
            <a:r>
              <a:rPr lang="el-GR" sz="2000" i="1" dirty="0">
                <a:latin typeface="Times New Roman" pitchFamily="18" charset="0"/>
                <a:cs typeface="Times New Roman" pitchFamily="18" charset="0"/>
              </a:rPr>
              <a:t>››</a:t>
            </a:r>
            <a:r>
              <a:rPr lang="el-GR" sz="2000" i="1" dirty="0">
                <a:latin typeface="Times New Roman" pitchFamily="18" charset="0"/>
              </a:rPr>
              <a:t>: </a:t>
            </a:r>
            <a:r>
              <a:rPr lang="el-GR" sz="2000" dirty="0">
                <a:latin typeface="Times New Roman" pitchFamily="18" charset="0"/>
              </a:rPr>
              <a:t>παρακολουθούνται </a:t>
            </a:r>
            <a:r>
              <a:rPr lang="el-GR" sz="2000" dirty="0" smtClean="0">
                <a:latin typeface="Times New Roman" pitchFamily="18" charset="0"/>
              </a:rPr>
              <a:t>τα γραμμάτια </a:t>
            </a:r>
            <a:r>
              <a:rPr lang="el-GR" sz="2000" dirty="0">
                <a:latin typeface="Times New Roman" pitchFamily="18" charset="0"/>
              </a:rPr>
              <a:t>εισπρακτέα σε ευρώ.</a:t>
            </a:r>
          </a:p>
          <a:p>
            <a:pPr>
              <a:lnSpc>
                <a:spcPct val="90000"/>
              </a:lnSpc>
            </a:pPr>
            <a:endParaRPr lang="el-GR" sz="2000" dirty="0">
              <a:latin typeface="Times New Roman" pitchFamily="18" charset="0"/>
            </a:endParaRPr>
          </a:p>
          <a:p>
            <a:pPr>
              <a:lnSpc>
                <a:spcPct val="90000"/>
              </a:lnSpc>
            </a:pPr>
            <a:r>
              <a:rPr lang="el-GR" sz="2000" i="1" dirty="0">
                <a:latin typeface="Times New Roman" pitchFamily="18" charset="0"/>
              </a:rPr>
              <a:t>Λογαριασμός 31.01</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Γραμμάτια στις Τράπεζες για είσπραξη</a:t>
            </a:r>
            <a:r>
              <a:rPr lang="el-GR" sz="2000" i="1" dirty="0" smtClean="0">
                <a:latin typeface="Times New Roman" pitchFamily="18" charset="0"/>
                <a:cs typeface="Times New Roman" pitchFamily="18" charset="0"/>
              </a:rPr>
              <a:t>››</a:t>
            </a:r>
            <a:r>
              <a:rPr lang="el-GR" sz="2000" i="1" dirty="0" smtClean="0">
                <a:latin typeface="Times New Roman" pitchFamily="18" charset="0"/>
              </a:rPr>
              <a:t>: </a:t>
            </a:r>
            <a:r>
              <a:rPr lang="el-GR" sz="2000" dirty="0" smtClean="0">
                <a:latin typeface="Times New Roman" pitchFamily="18" charset="0"/>
              </a:rPr>
              <a:t>παρακολουθούνται </a:t>
            </a:r>
            <a:r>
              <a:rPr lang="el-GR" sz="2000" dirty="0">
                <a:latin typeface="Times New Roman" pitchFamily="18" charset="0"/>
              </a:rPr>
              <a:t>τα γραμμάτια που μεταβιβάζονται στις </a:t>
            </a:r>
            <a:r>
              <a:rPr lang="el-GR" sz="2000" dirty="0" smtClean="0">
                <a:latin typeface="Times New Roman" pitchFamily="18" charset="0"/>
              </a:rPr>
              <a:t>τράπεζες </a:t>
            </a:r>
            <a:r>
              <a:rPr lang="el-GR" sz="2000" dirty="0">
                <a:latin typeface="Times New Roman" pitchFamily="18" charset="0"/>
              </a:rPr>
              <a:t>για είσπραξη.</a:t>
            </a:r>
          </a:p>
          <a:p>
            <a:pPr>
              <a:lnSpc>
                <a:spcPct val="90000"/>
              </a:lnSpc>
            </a:pPr>
            <a:endParaRPr lang="el-GR" sz="2000" dirty="0">
              <a:latin typeface="Times New Roman" pitchFamily="18" charset="0"/>
            </a:endParaRPr>
          </a:p>
          <a:p>
            <a:pPr>
              <a:lnSpc>
                <a:spcPct val="90000"/>
              </a:lnSpc>
            </a:pPr>
            <a:r>
              <a:rPr lang="el-GR" sz="2000" i="1" dirty="0">
                <a:latin typeface="Times New Roman" pitchFamily="18" charset="0"/>
              </a:rPr>
              <a:t>Λογαριασμός 31.02</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Γραμμάτια στις Τράπεζες σε εγγύηση</a:t>
            </a:r>
            <a:r>
              <a:rPr lang="el-GR" sz="2000" i="1" dirty="0">
                <a:latin typeface="Times New Roman" pitchFamily="18" charset="0"/>
                <a:cs typeface="Times New Roman" pitchFamily="18" charset="0"/>
              </a:rPr>
              <a:t>››</a:t>
            </a:r>
            <a:r>
              <a:rPr lang="el-GR" sz="2000" i="1" dirty="0">
                <a:latin typeface="Times New Roman" pitchFamily="18" charset="0"/>
              </a:rPr>
              <a:t>:</a:t>
            </a:r>
            <a:r>
              <a:rPr lang="el-GR" sz="2000" dirty="0">
                <a:latin typeface="Times New Roman" pitchFamily="18" charset="0"/>
              </a:rPr>
              <a:t> </a:t>
            </a:r>
          </a:p>
          <a:p>
            <a:pPr>
              <a:lnSpc>
                <a:spcPct val="90000"/>
              </a:lnSpc>
            </a:pPr>
            <a:r>
              <a:rPr lang="el-GR" sz="2000" dirty="0">
                <a:latin typeface="Times New Roman" pitchFamily="18" charset="0"/>
              </a:rPr>
              <a:t>παρακολουθούνται τα γραμμάτια που μεταβιβάζονται στις τράπεζες </a:t>
            </a:r>
            <a:r>
              <a:rPr lang="el-GR" sz="2000" dirty="0" smtClean="0">
                <a:latin typeface="Times New Roman" pitchFamily="18" charset="0"/>
              </a:rPr>
              <a:t>σε εγγύηση</a:t>
            </a:r>
            <a:r>
              <a:rPr lang="el-GR" sz="2000" dirty="0">
                <a:latin typeface="Times New Roman" pitchFamily="18" charset="0"/>
              </a:rPr>
              <a:t>.</a:t>
            </a:r>
          </a:p>
          <a:p>
            <a:pPr>
              <a:lnSpc>
                <a:spcPct val="90000"/>
              </a:lnSpc>
            </a:pPr>
            <a:endParaRPr lang="el-GR" sz="2000" dirty="0">
              <a:latin typeface="Times New Roman" pitchFamily="18" charset="0"/>
            </a:endParaRPr>
          </a:p>
          <a:p>
            <a:pPr>
              <a:lnSpc>
                <a:spcPct val="90000"/>
              </a:lnSpc>
            </a:pPr>
            <a:r>
              <a:rPr lang="el-GR" sz="2000" i="1" dirty="0">
                <a:latin typeface="Times New Roman" pitchFamily="18" charset="0"/>
              </a:rPr>
              <a:t>Λογαριασμός 31.03</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Γραμμάτια σε καθυστέρηση</a:t>
            </a:r>
            <a:r>
              <a:rPr lang="el-GR" sz="2000" i="1" dirty="0">
                <a:latin typeface="Times New Roman" pitchFamily="18" charset="0"/>
                <a:cs typeface="Times New Roman" pitchFamily="18" charset="0"/>
              </a:rPr>
              <a:t>››</a:t>
            </a:r>
            <a:r>
              <a:rPr lang="el-GR" sz="2000" i="1" dirty="0">
                <a:latin typeface="Times New Roman" pitchFamily="18" charset="0"/>
              </a:rPr>
              <a:t>:</a:t>
            </a:r>
            <a:r>
              <a:rPr lang="el-GR" sz="2000" dirty="0">
                <a:latin typeface="Times New Roman" pitchFamily="18" charset="0"/>
              </a:rPr>
              <a:t> παρακολουθούνται οι </a:t>
            </a:r>
            <a:r>
              <a:rPr lang="el-GR" sz="2000" dirty="0" smtClean="0">
                <a:latin typeface="Times New Roman" pitchFamily="18" charset="0"/>
              </a:rPr>
              <a:t>απαιτήσεις </a:t>
            </a:r>
            <a:r>
              <a:rPr lang="el-GR" sz="2000" dirty="0">
                <a:latin typeface="Times New Roman" pitchFamily="18" charset="0"/>
              </a:rPr>
              <a:t>κατά οφειλετών γραμματίων εισπρακτέων, τα οποία </a:t>
            </a:r>
            <a:r>
              <a:rPr lang="el-GR" sz="2000" dirty="0" smtClean="0">
                <a:latin typeface="Times New Roman" pitchFamily="18" charset="0"/>
              </a:rPr>
              <a:t>δεν εξοφλούνται </a:t>
            </a:r>
            <a:r>
              <a:rPr lang="el-GR" sz="2000" dirty="0">
                <a:latin typeface="Times New Roman" pitchFamily="18" charset="0"/>
              </a:rPr>
              <a:t>κατά την ημερομηνία λήξεως τους και παραμένουν απλήρωτα </a:t>
            </a:r>
            <a:r>
              <a:rPr lang="el-GR" sz="2000" dirty="0" smtClean="0">
                <a:latin typeface="Times New Roman" pitchFamily="18" charset="0"/>
              </a:rPr>
              <a:t>στα </a:t>
            </a:r>
            <a:r>
              <a:rPr lang="el-GR" sz="2000" dirty="0">
                <a:latin typeface="Times New Roman" pitchFamily="18" charset="0"/>
              </a:rPr>
              <a:t>χέρια της οικονομικής μονάδας.</a:t>
            </a:r>
          </a:p>
          <a:p>
            <a:pPr>
              <a:lnSpc>
                <a:spcPct val="90000"/>
              </a:lnSpc>
              <a:buFontTx/>
              <a:buNone/>
            </a:pPr>
            <a:endParaRPr lang="el-GR" sz="2000" dirty="0">
              <a:latin typeface="Times New Roman" pitchFamily="18" charset="0"/>
            </a:endParaRPr>
          </a:p>
          <a:p>
            <a:pPr>
              <a:lnSpc>
                <a:spcPct val="90000"/>
              </a:lnSpc>
              <a:buFontTx/>
              <a:buNone/>
            </a:pPr>
            <a:endParaRPr lang="el-GR" sz="2000" i="1"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94562"/>
                                        </p:tgtEl>
                                        <p:attrNameLst>
                                          <p:attrName>style.visibility</p:attrName>
                                        </p:attrNameLst>
                                      </p:cBhvr>
                                      <p:to>
                                        <p:strVal val="visible"/>
                                      </p:to>
                                    </p:set>
                                    <p:anim to="" calcmode="lin" valueType="num">
                                      <p:cBhvr>
                                        <p:cTn id="7" dur="1" fill="hold"/>
                                        <p:tgtEl>
                                          <p:spTgt spid="194562"/>
                                        </p:tgtEl>
                                        <p:attrNameLst>
                                          <p:attrName/>
                                        </p:attrNameLst>
                                      </p:cBhvr>
                                    </p:anim>
                                  </p:childTnLst>
                                </p:cTn>
                              </p:par>
                            </p:childTnLst>
                          </p:cTn>
                        </p:par>
                        <p:par>
                          <p:cTn id="8" fill="hold">
                            <p:stCondLst>
                              <p:cond delay="0"/>
                            </p:stCondLst>
                            <p:childTnLst>
                              <p:par>
                                <p:cTn id="9" presetID="2" presetClass="entr" presetSubtype="4" fill="hold" nodeType="afterEffect">
                                  <p:stCondLst>
                                    <p:cond delay="0"/>
                                  </p:stCondLst>
                                  <p:childTnLst>
                                    <p:set>
                                      <p:cBhvr>
                                        <p:cTn id="10" dur="1" fill="hold">
                                          <p:stCondLst>
                                            <p:cond delay="0"/>
                                          </p:stCondLst>
                                        </p:cTn>
                                        <p:tgtEl>
                                          <p:spTgt spid="194563">
                                            <p:txEl>
                                              <p:pRg st="0" end="0"/>
                                            </p:txEl>
                                          </p:spTgt>
                                        </p:tgtEl>
                                        <p:attrNameLst>
                                          <p:attrName>style.visibility</p:attrName>
                                        </p:attrNameLst>
                                      </p:cBhvr>
                                      <p:to>
                                        <p:strVal val="visible"/>
                                      </p:to>
                                    </p:set>
                                    <p:anim calcmode="lin" valueType="num">
                                      <p:cBhvr additive="base">
                                        <p:cTn id="11" dur="2000" fill="hold"/>
                                        <p:tgtEl>
                                          <p:spTgt spid="19456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456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3000"/>
                                  </p:stCondLst>
                                  <p:childTnLst>
                                    <p:set>
                                      <p:cBhvr>
                                        <p:cTn id="15" dur="1" fill="hold">
                                          <p:stCondLst>
                                            <p:cond delay="0"/>
                                          </p:stCondLst>
                                        </p:cTn>
                                        <p:tgtEl>
                                          <p:spTgt spid="194563">
                                            <p:txEl>
                                              <p:pRg st="2" end="2"/>
                                            </p:txEl>
                                          </p:spTgt>
                                        </p:tgtEl>
                                        <p:attrNameLst>
                                          <p:attrName>style.visibility</p:attrName>
                                        </p:attrNameLst>
                                      </p:cBhvr>
                                      <p:to>
                                        <p:strVal val="visible"/>
                                      </p:to>
                                    </p:set>
                                    <p:anim calcmode="lin" valueType="num">
                                      <p:cBhvr additive="base">
                                        <p:cTn id="16" dur="2000" fill="hold"/>
                                        <p:tgtEl>
                                          <p:spTgt spid="194563">
                                            <p:txEl>
                                              <p:pRg st="2" end="2"/>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94563">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7000"/>
                            </p:stCondLst>
                            <p:childTnLst>
                              <p:par>
                                <p:cTn id="19" presetID="2" presetClass="entr" presetSubtype="4" fill="hold" nodeType="afterEffect">
                                  <p:stCondLst>
                                    <p:cond delay="3500"/>
                                  </p:stCondLst>
                                  <p:childTnLst>
                                    <p:set>
                                      <p:cBhvr>
                                        <p:cTn id="20" dur="1" fill="hold">
                                          <p:stCondLst>
                                            <p:cond delay="0"/>
                                          </p:stCondLst>
                                        </p:cTn>
                                        <p:tgtEl>
                                          <p:spTgt spid="194563">
                                            <p:txEl>
                                              <p:pRg st="4" end="4"/>
                                            </p:txEl>
                                          </p:spTgt>
                                        </p:tgtEl>
                                        <p:attrNameLst>
                                          <p:attrName>style.visibility</p:attrName>
                                        </p:attrNameLst>
                                      </p:cBhvr>
                                      <p:to>
                                        <p:strVal val="visible"/>
                                      </p:to>
                                    </p:set>
                                    <p:anim calcmode="lin" valueType="num">
                                      <p:cBhvr additive="base">
                                        <p:cTn id="21" dur="2000" fill="hold"/>
                                        <p:tgtEl>
                                          <p:spTgt spid="194563">
                                            <p:txEl>
                                              <p:pRg st="4" end="4"/>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94563">
                                            <p:txEl>
                                              <p:pRg st="4" end="4"/>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2500"/>
                            </p:stCondLst>
                            <p:childTnLst>
                              <p:par>
                                <p:cTn id="24" presetID="2" presetClass="entr" presetSubtype="4" fill="hold" nodeType="afterEffect">
                                  <p:stCondLst>
                                    <p:cond delay="0"/>
                                  </p:stCondLst>
                                  <p:childTnLst>
                                    <p:set>
                                      <p:cBhvr>
                                        <p:cTn id="25" dur="1" fill="hold">
                                          <p:stCondLst>
                                            <p:cond delay="0"/>
                                          </p:stCondLst>
                                        </p:cTn>
                                        <p:tgtEl>
                                          <p:spTgt spid="194563">
                                            <p:txEl>
                                              <p:pRg st="5" end="5"/>
                                            </p:txEl>
                                          </p:spTgt>
                                        </p:tgtEl>
                                        <p:attrNameLst>
                                          <p:attrName>style.visibility</p:attrName>
                                        </p:attrNameLst>
                                      </p:cBhvr>
                                      <p:to>
                                        <p:strVal val="visible"/>
                                      </p:to>
                                    </p:set>
                                    <p:anim calcmode="lin" valueType="num">
                                      <p:cBhvr additive="base">
                                        <p:cTn id="26" dur="2000" fill="hold"/>
                                        <p:tgtEl>
                                          <p:spTgt spid="194563">
                                            <p:txEl>
                                              <p:pRg st="5" end="5"/>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194563">
                                            <p:txEl>
                                              <p:pRg st="5" end="5"/>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4500"/>
                            </p:stCondLst>
                            <p:childTnLst>
                              <p:par>
                                <p:cTn id="29" presetID="2" presetClass="entr" presetSubtype="4" fill="hold" nodeType="afterEffect">
                                  <p:stCondLst>
                                    <p:cond delay="3000"/>
                                  </p:stCondLst>
                                  <p:childTnLst>
                                    <p:set>
                                      <p:cBhvr>
                                        <p:cTn id="30" dur="1" fill="hold">
                                          <p:stCondLst>
                                            <p:cond delay="0"/>
                                          </p:stCondLst>
                                        </p:cTn>
                                        <p:tgtEl>
                                          <p:spTgt spid="194563">
                                            <p:txEl>
                                              <p:pRg st="7" end="7"/>
                                            </p:txEl>
                                          </p:spTgt>
                                        </p:tgtEl>
                                        <p:attrNameLst>
                                          <p:attrName>style.visibility</p:attrName>
                                        </p:attrNameLst>
                                      </p:cBhvr>
                                      <p:to>
                                        <p:strVal val="visible"/>
                                      </p:to>
                                    </p:set>
                                    <p:anim calcmode="lin" valueType="num">
                                      <p:cBhvr additive="base">
                                        <p:cTn id="31" dur="2000" fill="hold"/>
                                        <p:tgtEl>
                                          <p:spTgt spid="194563">
                                            <p:txEl>
                                              <p:pRg st="7" end="7"/>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9456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p:bld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body" idx="1"/>
          </p:nvPr>
        </p:nvSpPr>
        <p:spPr>
          <a:xfrm>
            <a:off x="179512" y="404813"/>
            <a:ext cx="8784976" cy="6192539"/>
          </a:xfrm>
        </p:spPr>
        <p:txBody>
          <a:bodyPr/>
          <a:lstStyle/>
          <a:p>
            <a:pPr>
              <a:lnSpc>
                <a:spcPct val="90000"/>
              </a:lnSpc>
              <a:buFontTx/>
              <a:buNone/>
            </a:pPr>
            <a:r>
              <a:rPr lang="el-GR" sz="2000" i="1" dirty="0">
                <a:latin typeface="Times New Roman" pitchFamily="18" charset="0"/>
              </a:rPr>
              <a:t>Λογαριασμός 31.04</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Γραμμάτια μεταβιβασμένα σε τρίτους</a:t>
            </a:r>
            <a:r>
              <a:rPr lang="el-GR" sz="2000" i="1" dirty="0">
                <a:latin typeface="Times New Roman" pitchFamily="18" charset="0"/>
                <a:cs typeface="Times New Roman" pitchFamily="18" charset="0"/>
              </a:rPr>
              <a:t>››</a:t>
            </a:r>
            <a:r>
              <a:rPr lang="el-GR" sz="2000" i="1" dirty="0">
                <a:latin typeface="Times New Roman" pitchFamily="18" charset="0"/>
              </a:rPr>
              <a:t>: </a:t>
            </a:r>
          </a:p>
          <a:p>
            <a:pPr>
              <a:lnSpc>
                <a:spcPct val="90000"/>
              </a:lnSpc>
              <a:buFontTx/>
              <a:buNone/>
            </a:pPr>
            <a:r>
              <a:rPr lang="el-GR" sz="2000" dirty="0">
                <a:latin typeface="Times New Roman" pitchFamily="18" charset="0"/>
              </a:rPr>
              <a:t>παρακολουθούνται για παράδειγμα οι προμηθευτές, με χρέωση του </a:t>
            </a:r>
          </a:p>
          <a:p>
            <a:pPr>
              <a:lnSpc>
                <a:spcPct val="90000"/>
              </a:lnSpc>
              <a:buFontTx/>
              <a:buNone/>
            </a:pPr>
            <a:r>
              <a:rPr lang="el-GR" sz="2000" dirty="0">
                <a:latin typeface="Times New Roman" pitchFamily="18" charset="0"/>
              </a:rPr>
              <a:t>προσωπικού λογαριασμού του τρίτου.</a:t>
            </a:r>
          </a:p>
          <a:p>
            <a:pPr>
              <a:lnSpc>
                <a:spcPct val="90000"/>
              </a:lnSpc>
              <a:buFontTx/>
              <a:buNone/>
            </a:pPr>
            <a:endParaRPr lang="el-GR" sz="2000" dirty="0">
              <a:latin typeface="Times New Roman" pitchFamily="18" charset="0"/>
            </a:endParaRPr>
          </a:p>
          <a:p>
            <a:pPr>
              <a:lnSpc>
                <a:spcPct val="90000"/>
              </a:lnSpc>
              <a:buFontTx/>
              <a:buNone/>
            </a:pPr>
            <a:r>
              <a:rPr lang="el-GR" sz="2000" i="1" dirty="0">
                <a:latin typeface="Times New Roman" pitchFamily="18" charset="0"/>
              </a:rPr>
              <a:t>Λογαριασμός 31.05</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Γραμμάτια προεξοφλημένα</a:t>
            </a:r>
            <a:r>
              <a:rPr lang="el-GR" sz="2000" i="1" dirty="0">
                <a:latin typeface="Times New Roman" pitchFamily="18" charset="0"/>
                <a:cs typeface="Times New Roman" pitchFamily="18" charset="0"/>
              </a:rPr>
              <a:t>››</a:t>
            </a:r>
            <a:r>
              <a:rPr lang="el-GR" sz="2000" i="1" dirty="0">
                <a:latin typeface="Times New Roman" pitchFamily="18" charset="0"/>
              </a:rPr>
              <a:t>:</a:t>
            </a:r>
            <a:r>
              <a:rPr lang="el-GR" sz="2000" dirty="0">
                <a:latin typeface="Times New Roman" pitchFamily="18" charset="0"/>
              </a:rPr>
              <a:t> παρακολουθούνται οι </a:t>
            </a:r>
          </a:p>
          <a:p>
            <a:pPr>
              <a:lnSpc>
                <a:spcPct val="90000"/>
              </a:lnSpc>
              <a:buFontTx/>
              <a:buNone/>
            </a:pPr>
            <a:r>
              <a:rPr lang="el-GR" sz="2000" dirty="0">
                <a:latin typeface="Times New Roman" pitchFamily="18" charset="0"/>
              </a:rPr>
              <a:t>προεξόφλησης με χρέωση του οικείου υπολογαριασμου χρηματικών </a:t>
            </a:r>
          </a:p>
          <a:p>
            <a:pPr>
              <a:lnSpc>
                <a:spcPct val="90000"/>
              </a:lnSpc>
              <a:buFontTx/>
              <a:buNone/>
            </a:pPr>
            <a:r>
              <a:rPr lang="el-GR" sz="2000" dirty="0">
                <a:latin typeface="Times New Roman" pitchFamily="18" charset="0"/>
              </a:rPr>
              <a:t>διαθεσίμων του 38.</a:t>
            </a:r>
          </a:p>
          <a:p>
            <a:pPr>
              <a:lnSpc>
                <a:spcPct val="90000"/>
              </a:lnSpc>
              <a:buFontTx/>
              <a:buNone/>
            </a:pPr>
            <a:endParaRPr lang="el-GR" sz="2000" dirty="0">
              <a:latin typeface="Times New Roman" pitchFamily="18" charset="0"/>
            </a:endParaRPr>
          </a:p>
          <a:p>
            <a:pPr algn="ctr">
              <a:lnSpc>
                <a:spcPct val="90000"/>
              </a:lnSpc>
              <a:buFontTx/>
              <a:buNone/>
            </a:pPr>
            <a:r>
              <a:rPr lang="el-GR" b="1" dirty="0">
                <a:solidFill>
                  <a:schemeClr val="accent5">
                    <a:lumMod val="50000"/>
                  </a:schemeClr>
                </a:solidFill>
                <a:latin typeface="Arial" pitchFamily="34" charset="0"/>
                <a:cs typeface="Arial" pitchFamily="34" charset="0"/>
              </a:rPr>
              <a:t>ΛΟΓΑΡΙΑΣΜΟΣ 32</a:t>
            </a:r>
            <a:r>
              <a:rPr lang="en-US" b="1" dirty="0">
                <a:solidFill>
                  <a:schemeClr val="accent5">
                    <a:lumMod val="50000"/>
                  </a:schemeClr>
                </a:solidFill>
                <a:latin typeface="Arial" pitchFamily="34" charset="0"/>
                <a:cs typeface="Arial" pitchFamily="34" charset="0"/>
              </a:rPr>
              <a:t> </a:t>
            </a:r>
            <a:r>
              <a:rPr lang="el-GR" b="1" dirty="0">
                <a:solidFill>
                  <a:schemeClr val="accent5">
                    <a:lumMod val="50000"/>
                  </a:schemeClr>
                </a:solidFill>
                <a:latin typeface="Arial" pitchFamily="34" charset="0"/>
                <a:cs typeface="Arial" pitchFamily="34" charset="0"/>
              </a:rPr>
              <a:t>‹‹ΠΑΡΑΓΓΕΛΙΕΣ ΣΤΟ ΕΞΩΤΕΡΙΚΟ››</a:t>
            </a:r>
          </a:p>
          <a:p>
            <a:pPr>
              <a:lnSpc>
                <a:spcPct val="90000"/>
              </a:lnSpc>
              <a:buFontTx/>
              <a:buNone/>
            </a:pPr>
            <a:endParaRPr lang="el-GR" dirty="0">
              <a:solidFill>
                <a:schemeClr val="tx2"/>
              </a:solidFill>
            </a:endParaRPr>
          </a:p>
          <a:p>
            <a:pPr>
              <a:lnSpc>
                <a:spcPct val="90000"/>
              </a:lnSpc>
              <a:buFontTx/>
              <a:buNone/>
            </a:pPr>
            <a:r>
              <a:rPr lang="el-GR" sz="2000" i="1" dirty="0">
                <a:latin typeface="Times New Roman" pitchFamily="18" charset="0"/>
              </a:rPr>
              <a:t>Λογαριασμός 32.00</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παραγγελίες παγίων στοιχείων</a:t>
            </a:r>
            <a:r>
              <a:rPr lang="el-GR" sz="2000" i="1" dirty="0">
                <a:latin typeface="Times New Roman" pitchFamily="18" charset="0"/>
                <a:cs typeface="Times New Roman" pitchFamily="18" charset="0"/>
              </a:rPr>
              <a:t>››</a:t>
            </a:r>
            <a:r>
              <a:rPr lang="el-GR" sz="2000" i="1" dirty="0">
                <a:latin typeface="Times New Roman" pitchFamily="18" charset="0"/>
              </a:rPr>
              <a:t>:</a:t>
            </a:r>
            <a:r>
              <a:rPr lang="el-GR" sz="2000" dirty="0">
                <a:latin typeface="Times New Roman" pitchFamily="18" charset="0"/>
              </a:rPr>
              <a:t> παρακολουθούνται, </a:t>
            </a:r>
          </a:p>
          <a:p>
            <a:pPr>
              <a:lnSpc>
                <a:spcPct val="90000"/>
              </a:lnSpc>
              <a:buFontTx/>
              <a:buNone/>
            </a:pPr>
            <a:r>
              <a:rPr lang="el-GR" sz="2000" dirty="0">
                <a:latin typeface="Times New Roman" pitchFamily="18" charset="0"/>
              </a:rPr>
              <a:t>κατά παραγγελία, τα πάγια περιουσιακά στοιχεία που εισάγονται από το </a:t>
            </a:r>
          </a:p>
          <a:p>
            <a:pPr>
              <a:lnSpc>
                <a:spcPct val="90000"/>
              </a:lnSpc>
              <a:buFontTx/>
              <a:buNone/>
            </a:pPr>
            <a:r>
              <a:rPr lang="el-GR" sz="2000" dirty="0">
                <a:latin typeface="Times New Roman" pitchFamily="18" charset="0"/>
              </a:rPr>
              <a:t>εξωτερικό.</a:t>
            </a:r>
          </a:p>
          <a:p>
            <a:pPr>
              <a:lnSpc>
                <a:spcPct val="90000"/>
              </a:lnSpc>
              <a:buFontTx/>
              <a:buNone/>
            </a:pPr>
            <a:endParaRPr lang="el-GR" sz="2000" dirty="0">
              <a:latin typeface="Times New Roman" pitchFamily="18" charset="0"/>
            </a:endParaRPr>
          </a:p>
          <a:p>
            <a:pPr>
              <a:lnSpc>
                <a:spcPct val="90000"/>
              </a:lnSpc>
              <a:buFontTx/>
              <a:buNone/>
            </a:pPr>
            <a:r>
              <a:rPr lang="el-GR" sz="2000" i="1" dirty="0">
                <a:latin typeface="Times New Roman" pitchFamily="18" charset="0"/>
              </a:rPr>
              <a:t>Λογαριασμός 32.01</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παραγγελίες κυκλοφορούντων στοιχείων</a:t>
            </a:r>
            <a:r>
              <a:rPr lang="el-GR" sz="2000" i="1" dirty="0">
                <a:latin typeface="Times New Roman" pitchFamily="18" charset="0"/>
                <a:cs typeface="Times New Roman" pitchFamily="18" charset="0"/>
              </a:rPr>
              <a:t>››</a:t>
            </a:r>
            <a:r>
              <a:rPr lang="el-GR" sz="2000" i="1" dirty="0">
                <a:latin typeface="Times New Roman" pitchFamily="18" charset="0"/>
              </a:rPr>
              <a:t>:</a:t>
            </a:r>
            <a:r>
              <a:rPr lang="el-GR" sz="2000" dirty="0">
                <a:latin typeface="Times New Roman" pitchFamily="18" charset="0"/>
              </a:rPr>
              <a:t> </a:t>
            </a:r>
          </a:p>
          <a:p>
            <a:pPr>
              <a:lnSpc>
                <a:spcPct val="90000"/>
              </a:lnSpc>
              <a:buFontTx/>
              <a:buNone/>
            </a:pPr>
            <a:r>
              <a:rPr lang="el-GR" sz="2000" dirty="0">
                <a:latin typeface="Times New Roman" pitchFamily="18" charset="0"/>
              </a:rPr>
              <a:t>παρακολουθούνται τα λοιπά αγαθά που εισάγονται από το εξωτερικό.</a:t>
            </a:r>
          </a:p>
          <a:p>
            <a:pPr>
              <a:lnSpc>
                <a:spcPct val="90000"/>
              </a:lnSpc>
              <a:buFontTx/>
              <a:buNone/>
            </a:pPr>
            <a:endParaRPr lang="el-GR" sz="2000" dirty="0">
              <a:latin typeface="Times New Roman" pitchFamily="18" charset="0"/>
            </a:endParaRPr>
          </a:p>
          <a:p>
            <a:pPr>
              <a:lnSpc>
                <a:spcPct val="90000"/>
              </a:lnSpc>
              <a:buFontTx/>
              <a:buNone/>
            </a:pPr>
            <a:endParaRPr lang="el-GR" sz="2000" dirty="0">
              <a:latin typeface="Times New Roman" pitchFamily="18" charset="0"/>
            </a:endParaRPr>
          </a:p>
          <a:p>
            <a:pPr>
              <a:lnSpc>
                <a:spcPct val="90000"/>
              </a:lnSpc>
              <a:buFontTx/>
              <a:buNone/>
            </a:pPr>
            <a:endParaRPr lang="el-GR" sz="2000" i="1"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5586">
                                            <p:txEl>
                                              <p:pRg st="0" end="0"/>
                                            </p:txEl>
                                          </p:spTgt>
                                        </p:tgtEl>
                                        <p:attrNameLst>
                                          <p:attrName>style.visibility</p:attrName>
                                        </p:attrNameLst>
                                      </p:cBhvr>
                                      <p:to>
                                        <p:strVal val="visible"/>
                                      </p:to>
                                    </p:set>
                                    <p:anim calcmode="lin" valueType="num">
                                      <p:cBhvr additive="base">
                                        <p:cTn id="7" dur="2000" fill="hold"/>
                                        <p:tgtEl>
                                          <p:spTgt spid="19558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558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95586">
                                            <p:txEl>
                                              <p:pRg st="1" end="1"/>
                                            </p:txEl>
                                          </p:spTgt>
                                        </p:tgtEl>
                                        <p:attrNameLst>
                                          <p:attrName>style.visibility</p:attrName>
                                        </p:attrNameLst>
                                      </p:cBhvr>
                                      <p:to>
                                        <p:strVal val="visible"/>
                                      </p:to>
                                    </p:set>
                                    <p:anim calcmode="lin" valueType="num">
                                      <p:cBhvr additive="base">
                                        <p:cTn id="12" dur="2000" fill="hold"/>
                                        <p:tgtEl>
                                          <p:spTgt spid="195586">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95586">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195586">
                                            <p:txEl>
                                              <p:pRg st="2" end="2"/>
                                            </p:txEl>
                                          </p:spTgt>
                                        </p:tgtEl>
                                        <p:attrNameLst>
                                          <p:attrName>style.visibility</p:attrName>
                                        </p:attrNameLst>
                                      </p:cBhvr>
                                      <p:to>
                                        <p:strVal val="visible"/>
                                      </p:to>
                                    </p:set>
                                    <p:anim calcmode="lin" valueType="num">
                                      <p:cBhvr additive="base">
                                        <p:cTn id="17" dur="2000" fill="hold"/>
                                        <p:tgtEl>
                                          <p:spTgt spid="195586">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95586">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3000"/>
                                  </p:stCondLst>
                                  <p:childTnLst>
                                    <p:set>
                                      <p:cBhvr>
                                        <p:cTn id="21" dur="1" fill="hold">
                                          <p:stCondLst>
                                            <p:cond delay="0"/>
                                          </p:stCondLst>
                                        </p:cTn>
                                        <p:tgtEl>
                                          <p:spTgt spid="195586">
                                            <p:txEl>
                                              <p:pRg st="4" end="4"/>
                                            </p:txEl>
                                          </p:spTgt>
                                        </p:tgtEl>
                                        <p:attrNameLst>
                                          <p:attrName>style.visibility</p:attrName>
                                        </p:attrNameLst>
                                      </p:cBhvr>
                                      <p:to>
                                        <p:strVal val="visible"/>
                                      </p:to>
                                    </p:set>
                                    <p:anim calcmode="lin" valueType="num">
                                      <p:cBhvr additive="base">
                                        <p:cTn id="22" dur="2000" fill="hold"/>
                                        <p:tgtEl>
                                          <p:spTgt spid="195586">
                                            <p:txEl>
                                              <p:pRg st="4" end="4"/>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95586">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1000"/>
                            </p:stCondLst>
                            <p:childTnLst>
                              <p:par>
                                <p:cTn id="25" presetID="2" presetClass="entr" presetSubtype="4" fill="hold" nodeType="afterEffect">
                                  <p:stCondLst>
                                    <p:cond delay="3000"/>
                                  </p:stCondLst>
                                  <p:childTnLst>
                                    <p:set>
                                      <p:cBhvr>
                                        <p:cTn id="26" dur="1" fill="hold">
                                          <p:stCondLst>
                                            <p:cond delay="0"/>
                                          </p:stCondLst>
                                        </p:cTn>
                                        <p:tgtEl>
                                          <p:spTgt spid="195586">
                                            <p:txEl>
                                              <p:pRg st="5" end="5"/>
                                            </p:txEl>
                                          </p:spTgt>
                                        </p:tgtEl>
                                        <p:attrNameLst>
                                          <p:attrName>style.visibility</p:attrName>
                                        </p:attrNameLst>
                                      </p:cBhvr>
                                      <p:to>
                                        <p:strVal val="visible"/>
                                      </p:to>
                                    </p:set>
                                    <p:anim calcmode="lin" valueType="num">
                                      <p:cBhvr additive="base">
                                        <p:cTn id="27" dur="2000" fill="hold"/>
                                        <p:tgtEl>
                                          <p:spTgt spid="195586">
                                            <p:txEl>
                                              <p:pRg st="5" end="5"/>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5586">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6000"/>
                            </p:stCondLst>
                            <p:childTnLst>
                              <p:par>
                                <p:cTn id="30" presetID="2" presetClass="entr" presetSubtype="4" fill="hold" nodeType="afterEffect">
                                  <p:stCondLst>
                                    <p:cond delay="3000"/>
                                  </p:stCondLst>
                                  <p:childTnLst>
                                    <p:set>
                                      <p:cBhvr>
                                        <p:cTn id="31" dur="1" fill="hold">
                                          <p:stCondLst>
                                            <p:cond delay="0"/>
                                          </p:stCondLst>
                                        </p:cTn>
                                        <p:tgtEl>
                                          <p:spTgt spid="195586">
                                            <p:txEl>
                                              <p:pRg st="6" end="6"/>
                                            </p:txEl>
                                          </p:spTgt>
                                        </p:tgtEl>
                                        <p:attrNameLst>
                                          <p:attrName>style.visibility</p:attrName>
                                        </p:attrNameLst>
                                      </p:cBhvr>
                                      <p:to>
                                        <p:strVal val="visible"/>
                                      </p:to>
                                    </p:set>
                                    <p:anim calcmode="lin" valueType="num">
                                      <p:cBhvr additive="base">
                                        <p:cTn id="32" dur="2000" fill="hold"/>
                                        <p:tgtEl>
                                          <p:spTgt spid="195586">
                                            <p:txEl>
                                              <p:pRg st="6" end="6"/>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95586">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1000"/>
                            </p:stCondLst>
                            <p:childTnLst>
                              <p:par>
                                <p:cTn id="35" presetID="24" presetClass="entr" presetSubtype="0" fill="hold" nodeType="afterEffect">
                                  <p:stCondLst>
                                    <p:cond delay="0"/>
                                  </p:stCondLst>
                                  <p:childTnLst>
                                    <p:set>
                                      <p:cBhvr>
                                        <p:cTn id="36" dur="1" fill="hold">
                                          <p:stCondLst>
                                            <p:cond delay="0"/>
                                          </p:stCondLst>
                                        </p:cTn>
                                        <p:tgtEl>
                                          <p:spTgt spid="195586">
                                            <p:txEl>
                                              <p:pRg st="8" end="8"/>
                                            </p:txEl>
                                          </p:spTgt>
                                        </p:tgtEl>
                                        <p:attrNameLst>
                                          <p:attrName>style.visibility</p:attrName>
                                        </p:attrNameLst>
                                      </p:cBhvr>
                                      <p:to>
                                        <p:strVal val="visible"/>
                                      </p:to>
                                    </p:set>
                                    <p:anim to="" calcmode="lin" valueType="num">
                                      <p:cBhvr>
                                        <p:cTn id="37" dur="1" fill="hold"/>
                                        <p:tgtEl>
                                          <p:spTgt spid="195586">
                                            <p:txEl>
                                              <p:pRg st="8" end="8"/>
                                            </p:txEl>
                                          </p:spTgt>
                                        </p:tgtEl>
                                        <p:attrNameLst>
                                          <p:attrName/>
                                        </p:attrNameLst>
                                      </p:cBhvr>
                                    </p:anim>
                                  </p:childTnLst>
                                </p:cTn>
                              </p:par>
                            </p:childTnLst>
                          </p:cTn>
                        </p:par>
                        <p:par>
                          <p:cTn id="38" fill="hold">
                            <p:stCondLst>
                              <p:cond delay="21000"/>
                            </p:stCondLst>
                            <p:childTnLst>
                              <p:par>
                                <p:cTn id="39" presetID="2" presetClass="entr" presetSubtype="4" fill="hold" nodeType="afterEffect">
                                  <p:stCondLst>
                                    <p:cond delay="3000"/>
                                  </p:stCondLst>
                                  <p:childTnLst>
                                    <p:set>
                                      <p:cBhvr>
                                        <p:cTn id="40" dur="1" fill="hold">
                                          <p:stCondLst>
                                            <p:cond delay="0"/>
                                          </p:stCondLst>
                                        </p:cTn>
                                        <p:tgtEl>
                                          <p:spTgt spid="195586">
                                            <p:txEl>
                                              <p:pRg st="10" end="10"/>
                                            </p:txEl>
                                          </p:spTgt>
                                        </p:tgtEl>
                                        <p:attrNameLst>
                                          <p:attrName>style.visibility</p:attrName>
                                        </p:attrNameLst>
                                      </p:cBhvr>
                                      <p:to>
                                        <p:strVal val="visible"/>
                                      </p:to>
                                    </p:set>
                                    <p:anim calcmode="lin" valueType="num">
                                      <p:cBhvr additive="base">
                                        <p:cTn id="41" dur="2000" fill="hold"/>
                                        <p:tgtEl>
                                          <p:spTgt spid="195586">
                                            <p:txEl>
                                              <p:pRg st="10" end="10"/>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195586">
                                            <p:txEl>
                                              <p:pRg st="10" end="1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6000"/>
                            </p:stCondLst>
                            <p:childTnLst>
                              <p:par>
                                <p:cTn id="44" presetID="2" presetClass="entr" presetSubtype="4" fill="hold" nodeType="afterEffect">
                                  <p:stCondLst>
                                    <p:cond delay="3000"/>
                                  </p:stCondLst>
                                  <p:childTnLst>
                                    <p:set>
                                      <p:cBhvr>
                                        <p:cTn id="45" dur="1" fill="hold">
                                          <p:stCondLst>
                                            <p:cond delay="0"/>
                                          </p:stCondLst>
                                        </p:cTn>
                                        <p:tgtEl>
                                          <p:spTgt spid="195586">
                                            <p:txEl>
                                              <p:pRg st="11" end="11"/>
                                            </p:txEl>
                                          </p:spTgt>
                                        </p:tgtEl>
                                        <p:attrNameLst>
                                          <p:attrName>style.visibility</p:attrName>
                                        </p:attrNameLst>
                                      </p:cBhvr>
                                      <p:to>
                                        <p:strVal val="visible"/>
                                      </p:to>
                                    </p:set>
                                    <p:anim calcmode="lin" valueType="num">
                                      <p:cBhvr additive="base">
                                        <p:cTn id="46" dur="2000" fill="hold"/>
                                        <p:tgtEl>
                                          <p:spTgt spid="195586">
                                            <p:txEl>
                                              <p:pRg st="11" end="11"/>
                                            </p:txEl>
                                          </p:spTgt>
                                        </p:tgtEl>
                                        <p:attrNameLst>
                                          <p:attrName>ppt_x</p:attrName>
                                        </p:attrNameLst>
                                      </p:cBhvr>
                                      <p:tavLst>
                                        <p:tav tm="0">
                                          <p:val>
                                            <p:strVal val="#ppt_x"/>
                                          </p:val>
                                        </p:tav>
                                        <p:tav tm="100000">
                                          <p:val>
                                            <p:strVal val="#ppt_x"/>
                                          </p:val>
                                        </p:tav>
                                      </p:tavLst>
                                    </p:anim>
                                    <p:anim calcmode="lin" valueType="num">
                                      <p:cBhvr additive="base">
                                        <p:cTn id="47" dur="2000" fill="hold"/>
                                        <p:tgtEl>
                                          <p:spTgt spid="195586">
                                            <p:txEl>
                                              <p:pRg st="11" end="11"/>
                                            </p:txEl>
                                          </p:spTgt>
                                        </p:tgtEl>
                                        <p:attrNameLst>
                                          <p:attrName>ppt_y</p:attrName>
                                        </p:attrNameLst>
                                      </p:cBhvr>
                                      <p:tavLst>
                                        <p:tav tm="0">
                                          <p:val>
                                            <p:strVal val="1+#ppt_h/2"/>
                                          </p:val>
                                        </p:tav>
                                        <p:tav tm="100000">
                                          <p:val>
                                            <p:strVal val="#ppt_y"/>
                                          </p:val>
                                        </p:tav>
                                      </p:tavLst>
                                    </p:anim>
                                  </p:childTnLst>
                                </p:cTn>
                              </p:par>
                            </p:childTnLst>
                          </p:cTn>
                        </p:par>
                        <p:par>
                          <p:cTn id="48" fill="hold">
                            <p:stCondLst>
                              <p:cond delay="31000"/>
                            </p:stCondLst>
                            <p:childTnLst>
                              <p:par>
                                <p:cTn id="49" presetID="2" presetClass="entr" presetSubtype="4" fill="hold" nodeType="afterEffect">
                                  <p:stCondLst>
                                    <p:cond delay="3000"/>
                                  </p:stCondLst>
                                  <p:childTnLst>
                                    <p:set>
                                      <p:cBhvr>
                                        <p:cTn id="50" dur="1" fill="hold">
                                          <p:stCondLst>
                                            <p:cond delay="0"/>
                                          </p:stCondLst>
                                        </p:cTn>
                                        <p:tgtEl>
                                          <p:spTgt spid="195586">
                                            <p:txEl>
                                              <p:pRg st="12" end="12"/>
                                            </p:txEl>
                                          </p:spTgt>
                                        </p:tgtEl>
                                        <p:attrNameLst>
                                          <p:attrName>style.visibility</p:attrName>
                                        </p:attrNameLst>
                                      </p:cBhvr>
                                      <p:to>
                                        <p:strVal val="visible"/>
                                      </p:to>
                                    </p:set>
                                    <p:anim calcmode="lin" valueType="num">
                                      <p:cBhvr additive="base">
                                        <p:cTn id="51" dur="2000" fill="hold"/>
                                        <p:tgtEl>
                                          <p:spTgt spid="195586">
                                            <p:txEl>
                                              <p:pRg st="12" end="12"/>
                                            </p:txEl>
                                          </p:spTgt>
                                        </p:tgtEl>
                                        <p:attrNameLst>
                                          <p:attrName>ppt_x</p:attrName>
                                        </p:attrNameLst>
                                      </p:cBhvr>
                                      <p:tavLst>
                                        <p:tav tm="0">
                                          <p:val>
                                            <p:strVal val="#ppt_x"/>
                                          </p:val>
                                        </p:tav>
                                        <p:tav tm="100000">
                                          <p:val>
                                            <p:strVal val="#ppt_x"/>
                                          </p:val>
                                        </p:tav>
                                      </p:tavLst>
                                    </p:anim>
                                    <p:anim calcmode="lin" valueType="num">
                                      <p:cBhvr additive="base">
                                        <p:cTn id="52" dur="2000" fill="hold"/>
                                        <p:tgtEl>
                                          <p:spTgt spid="195586">
                                            <p:txEl>
                                              <p:pRg st="12" end="12"/>
                                            </p:txEl>
                                          </p:spTgt>
                                        </p:tgtEl>
                                        <p:attrNameLst>
                                          <p:attrName>ppt_y</p:attrName>
                                        </p:attrNameLst>
                                      </p:cBhvr>
                                      <p:tavLst>
                                        <p:tav tm="0">
                                          <p:val>
                                            <p:strVal val="1+#ppt_h/2"/>
                                          </p:val>
                                        </p:tav>
                                        <p:tav tm="100000">
                                          <p:val>
                                            <p:strVal val="#ppt_y"/>
                                          </p:val>
                                        </p:tav>
                                      </p:tavLst>
                                    </p:anim>
                                  </p:childTnLst>
                                </p:cTn>
                              </p:par>
                            </p:childTnLst>
                          </p:cTn>
                        </p:par>
                        <p:par>
                          <p:cTn id="53" fill="hold">
                            <p:stCondLst>
                              <p:cond delay="36000"/>
                            </p:stCondLst>
                            <p:childTnLst>
                              <p:par>
                                <p:cTn id="54" presetID="2" presetClass="entr" presetSubtype="4" fill="hold" nodeType="afterEffect">
                                  <p:stCondLst>
                                    <p:cond delay="3000"/>
                                  </p:stCondLst>
                                  <p:childTnLst>
                                    <p:set>
                                      <p:cBhvr>
                                        <p:cTn id="55" dur="1" fill="hold">
                                          <p:stCondLst>
                                            <p:cond delay="0"/>
                                          </p:stCondLst>
                                        </p:cTn>
                                        <p:tgtEl>
                                          <p:spTgt spid="195586">
                                            <p:txEl>
                                              <p:pRg st="14" end="14"/>
                                            </p:txEl>
                                          </p:spTgt>
                                        </p:tgtEl>
                                        <p:attrNameLst>
                                          <p:attrName>style.visibility</p:attrName>
                                        </p:attrNameLst>
                                      </p:cBhvr>
                                      <p:to>
                                        <p:strVal val="visible"/>
                                      </p:to>
                                    </p:set>
                                    <p:anim calcmode="lin" valueType="num">
                                      <p:cBhvr additive="base">
                                        <p:cTn id="56" dur="2000" fill="hold"/>
                                        <p:tgtEl>
                                          <p:spTgt spid="195586">
                                            <p:txEl>
                                              <p:pRg st="14" end="14"/>
                                            </p:txEl>
                                          </p:spTgt>
                                        </p:tgtEl>
                                        <p:attrNameLst>
                                          <p:attrName>ppt_x</p:attrName>
                                        </p:attrNameLst>
                                      </p:cBhvr>
                                      <p:tavLst>
                                        <p:tav tm="0">
                                          <p:val>
                                            <p:strVal val="#ppt_x"/>
                                          </p:val>
                                        </p:tav>
                                        <p:tav tm="100000">
                                          <p:val>
                                            <p:strVal val="#ppt_x"/>
                                          </p:val>
                                        </p:tav>
                                      </p:tavLst>
                                    </p:anim>
                                    <p:anim calcmode="lin" valueType="num">
                                      <p:cBhvr additive="base">
                                        <p:cTn id="57" dur="2000" fill="hold"/>
                                        <p:tgtEl>
                                          <p:spTgt spid="195586">
                                            <p:txEl>
                                              <p:pRg st="14" end="14"/>
                                            </p:txEl>
                                          </p:spTgt>
                                        </p:tgtEl>
                                        <p:attrNameLst>
                                          <p:attrName>ppt_y</p:attrName>
                                        </p:attrNameLst>
                                      </p:cBhvr>
                                      <p:tavLst>
                                        <p:tav tm="0">
                                          <p:val>
                                            <p:strVal val="1+#ppt_h/2"/>
                                          </p:val>
                                        </p:tav>
                                        <p:tav tm="100000">
                                          <p:val>
                                            <p:strVal val="#ppt_y"/>
                                          </p:val>
                                        </p:tav>
                                      </p:tavLst>
                                    </p:anim>
                                  </p:childTnLst>
                                </p:cTn>
                              </p:par>
                            </p:childTnLst>
                          </p:cTn>
                        </p:par>
                        <p:par>
                          <p:cTn id="58" fill="hold">
                            <p:stCondLst>
                              <p:cond delay="41000"/>
                            </p:stCondLst>
                            <p:childTnLst>
                              <p:par>
                                <p:cTn id="59" presetID="2" presetClass="entr" presetSubtype="4" fill="hold" nodeType="afterEffect">
                                  <p:stCondLst>
                                    <p:cond delay="3000"/>
                                  </p:stCondLst>
                                  <p:childTnLst>
                                    <p:set>
                                      <p:cBhvr>
                                        <p:cTn id="60" dur="1" fill="hold">
                                          <p:stCondLst>
                                            <p:cond delay="0"/>
                                          </p:stCondLst>
                                        </p:cTn>
                                        <p:tgtEl>
                                          <p:spTgt spid="195586">
                                            <p:txEl>
                                              <p:pRg st="15" end="15"/>
                                            </p:txEl>
                                          </p:spTgt>
                                        </p:tgtEl>
                                        <p:attrNameLst>
                                          <p:attrName>style.visibility</p:attrName>
                                        </p:attrNameLst>
                                      </p:cBhvr>
                                      <p:to>
                                        <p:strVal val="visible"/>
                                      </p:to>
                                    </p:set>
                                    <p:anim calcmode="lin" valueType="num">
                                      <p:cBhvr additive="base">
                                        <p:cTn id="61" dur="2000" fill="hold"/>
                                        <p:tgtEl>
                                          <p:spTgt spid="195586">
                                            <p:txEl>
                                              <p:pRg st="15" end="15"/>
                                            </p:txEl>
                                          </p:spTgt>
                                        </p:tgtEl>
                                        <p:attrNameLst>
                                          <p:attrName>ppt_x</p:attrName>
                                        </p:attrNameLst>
                                      </p:cBhvr>
                                      <p:tavLst>
                                        <p:tav tm="0">
                                          <p:val>
                                            <p:strVal val="#ppt_x"/>
                                          </p:val>
                                        </p:tav>
                                        <p:tav tm="100000">
                                          <p:val>
                                            <p:strVal val="#ppt_x"/>
                                          </p:val>
                                        </p:tav>
                                      </p:tavLst>
                                    </p:anim>
                                    <p:anim calcmode="lin" valueType="num">
                                      <p:cBhvr additive="base">
                                        <p:cTn id="62" dur="2000" fill="hold"/>
                                        <p:tgtEl>
                                          <p:spTgt spid="195586">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124744"/>
            <a:ext cx="8568952" cy="5472608"/>
          </a:xfrm>
        </p:spPr>
        <p:txBody>
          <a:bodyPr>
            <a:normAutofit lnSpcReduction="10000"/>
          </a:bodyPr>
          <a:lstStyle/>
          <a:p>
            <a:pPr>
              <a:lnSpc>
                <a:spcPct val="90000"/>
              </a:lnSpc>
              <a:buNone/>
            </a:pPr>
            <a:r>
              <a:rPr lang="en-US" sz="3200" b="1" dirty="0" smtClean="0">
                <a:solidFill>
                  <a:srgbClr val="C00000"/>
                </a:solidFill>
              </a:rPr>
              <a:t>1. </a:t>
            </a:r>
            <a:r>
              <a:rPr lang="el-GR" sz="2800" b="1" dirty="0" smtClean="0">
                <a:solidFill>
                  <a:srgbClr val="C00000"/>
                </a:solidFill>
              </a:rPr>
              <a:t>Η αρχή της αυτοτελούς λογιστικής οντότητας</a:t>
            </a:r>
          </a:p>
          <a:p>
            <a:pPr lvl="1">
              <a:lnSpc>
                <a:spcPct val="90000"/>
              </a:lnSpc>
            </a:pPr>
            <a:r>
              <a:rPr lang="el-GR" sz="2800" b="1" dirty="0" smtClean="0">
                <a:solidFill>
                  <a:srgbClr val="0070C0"/>
                </a:solidFill>
              </a:rPr>
              <a:t>Η επιχείρηση είναι ανεξάρτητη από τους ιδιοκτήτες της </a:t>
            </a:r>
          </a:p>
          <a:p>
            <a:pPr>
              <a:lnSpc>
                <a:spcPct val="90000"/>
              </a:lnSpc>
              <a:buNone/>
            </a:pPr>
            <a:r>
              <a:rPr lang="en-US" sz="3200" b="1" dirty="0" smtClean="0">
                <a:solidFill>
                  <a:srgbClr val="7030A0"/>
                </a:solidFill>
              </a:rPr>
              <a:t>2.</a:t>
            </a:r>
            <a:r>
              <a:rPr lang="en-US" sz="2800" b="1" dirty="0" smtClean="0">
                <a:solidFill>
                  <a:srgbClr val="7030A0"/>
                </a:solidFill>
              </a:rPr>
              <a:t> </a:t>
            </a:r>
            <a:r>
              <a:rPr lang="el-GR" sz="2800" b="1" dirty="0" smtClean="0">
                <a:solidFill>
                  <a:srgbClr val="7030A0"/>
                </a:solidFill>
              </a:rPr>
              <a:t>Η αρχή της</a:t>
            </a:r>
            <a:r>
              <a:rPr lang="el-GR" sz="2800" b="1" dirty="0" smtClean="0"/>
              <a:t> </a:t>
            </a:r>
            <a:r>
              <a:rPr lang="el-GR" sz="2800" b="1" dirty="0" smtClean="0">
                <a:solidFill>
                  <a:srgbClr val="7B20E0"/>
                </a:solidFill>
              </a:rPr>
              <a:t>συνέχειας της επιχειρηματικής δραστηριότητας</a:t>
            </a:r>
            <a:r>
              <a:rPr lang="el-GR" sz="2800" dirty="0" smtClean="0">
                <a:solidFill>
                  <a:srgbClr val="7B20E0"/>
                </a:solidFill>
              </a:rPr>
              <a:t> </a:t>
            </a:r>
          </a:p>
          <a:p>
            <a:pPr lvl="1">
              <a:lnSpc>
                <a:spcPct val="90000"/>
              </a:lnSpc>
            </a:pPr>
            <a:r>
              <a:rPr lang="el-GR" sz="2800" b="1" dirty="0" smtClean="0">
                <a:solidFill>
                  <a:srgbClr val="0070C0"/>
                </a:solidFill>
              </a:rPr>
              <a:t>Η επιχείρηση θα ασκεί τη δραστηριότητα της και στο μέλλον </a:t>
            </a:r>
          </a:p>
          <a:p>
            <a:pPr>
              <a:lnSpc>
                <a:spcPct val="90000"/>
              </a:lnSpc>
              <a:buNone/>
            </a:pPr>
            <a:r>
              <a:rPr lang="en-US" sz="3200" b="1" dirty="0" smtClean="0">
                <a:solidFill>
                  <a:srgbClr val="92D050"/>
                </a:solidFill>
              </a:rPr>
              <a:t>3.</a:t>
            </a:r>
            <a:r>
              <a:rPr lang="en-US" sz="2800" b="1" dirty="0" smtClean="0">
                <a:solidFill>
                  <a:srgbClr val="92D050"/>
                </a:solidFill>
              </a:rPr>
              <a:t> </a:t>
            </a:r>
            <a:r>
              <a:rPr lang="el-GR" sz="2800" b="1" dirty="0" smtClean="0">
                <a:solidFill>
                  <a:srgbClr val="92D050"/>
                </a:solidFill>
              </a:rPr>
              <a:t>Η αρχή της </a:t>
            </a:r>
            <a:r>
              <a:rPr lang="el-GR" sz="2800" b="1" dirty="0" smtClean="0">
                <a:solidFill>
                  <a:srgbClr val="83DA58"/>
                </a:solidFill>
              </a:rPr>
              <a:t>περιοδικότητας</a:t>
            </a:r>
          </a:p>
          <a:p>
            <a:pPr lvl="1">
              <a:lnSpc>
                <a:spcPct val="90000"/>
              </a:lnSpc>
            </a:pPr>
            <a:r>
              <a:rPr lang="el-GR" sz="2800" b="1" dirty="0" smtClean="0">
                <a:solidFill>
                  <a:srgbClr val="0070C0"/>
                </a:solidFill>
              </a:rPr>
              <a:t>Ανάγκη για υπολογισμό αποτελέσματος σε τακτά χρονικά διαστήματα </a:t>
            </a:r>
          </a:p>
          <a:p>
            <a:pPr>
              <a:lnSpc>
                <a:spcPct val="90000"/>
              </a:lnSpc>
              <a:buNone/>
            </a:pPr>
            <a:r>
              <a:rPr lang="en-US" sz="3200" b="1" dirty="0" smtClean="0">
                <a:solidFill>
                  <a:schemeClr val="tx2">
                    <a:lumMod val="50000"/>
                  </a:schemeClr>
                </a:solidFill>
              </a:rPr>
              <a:t>4.</a:t>
            </a:r>
            <a:r>
              <a:rPr lang="en-US" sz="2800" b="1" dirty="0" smtClean="0">
                <a:solidFill>
                  <a:schemeClr val="tx2">
                    <a:lumMod val="50000"/>
                  </a:schemeClr>
                </a:solidFill>
              </a:rPr>
              <a:t> </a:t>
            </a:r>
            <a:r>
              <a:rPr lang="el-GR" sz="2800" b="1" dirty="0" smtClean="0">
                <a:solidFill>
                  <a:schemeClr val="tx2">
                    <a:lumMod val="50000"/>
                  </a:schemeClr>
                </a:solidFill>
              </a:rPr>
              <a:t>Η αρχή της αυτοτέλειας των χρήσεων </a:t>
            </a:r>
          </a:p>
          <a:p>
            <a:pPr lvl="1">
              <a:lnSpc>
                <a:spcPct val="90000"/>
              </a:lnSpc>
            </a:pPr>
            <a:r>
              <a:rPr lang="el-GR" sz="2800" b="1" dirty="0" smtClean="0">
                <a:solidFill>
                  <a:srgbClr val="0070C0"/>
                </a:solidFill>
              </a:rPr>
              <a:t>Από τα έσοδα της χρήσης θα πρέπει να αφαιρούνται τα έξοδα που σχετίζονται με αυτά </a:t>
            </a:r>
          </a:p>
          <a:p>
            <a:endParaRPr lang="el-GR" dirty="0"/>
          </a:p>
        </p:txBody>
      </p:sp>
      <p:sp>
        <p:nvSpPr>
          <p:cNvPr id="3" name="2 - Τίτλος"/>
          <p:cNvSpPr>
            <a:spLocks noGrp="1"/>
          </p:cNvSpPr>
          <p:nvPr>
            <p:ph type="title"/>
          </p:nvPr>
        </p:nvSpPr>
        <p:spPr>
          <a:xfrm>
            <a:off x="179512" y="152400"/>
            <a:ext cx="8784976" cy="828328"/>
          </a:xfrm>
        </p:spPr>
        <p:txBody>
          <a:bodyPr>
            <a:normAutofit/>
          </a:bodyPr>
          <a:lstStyle/>
          <a:p>
            <a:pPr algn="ctr"/>
            <a:r>
              <a:rPr lang="el-GR" sz="4400" b="1" dirty="0" smtClean="0">
                <a:solidFill>
                  <a:srgbClr val="002060"/>
                </a:solidFill>
              </a:rPr>
              <a:t>Λογιστικές Αρχές (1)</a:t>
            </a:r>
            <a:endParaRPr lang="el-GR" dirty="0">
              <a:solidFill>
                <a:srgbClr val="002060"/>
              </a:solidFill>
            </a:endParaRP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457200" y="152400"/>
            <a:ext cx="8229600" cy="828328"/>
          </a:xfrm>
        </p:spPr>
        <p:txBody>
          <a:bodyPr/>
          <a:lstStyle/>
          <a:p>
            <a:r>
              <a:rPr lang="el-GR" sz="3200" b="1" dirty="0">
                <a:solidFill>
                  <a:schemeClr val="accent5">
                    <a:lumMod val="50000"/>
                  </a:schemeClr>
                </a:solidFill>
                <a:latin typeface="Arial" pitchFamily="34" charset="0"/>
                <a:cs typeface="Arial" pitchFamily="34" charset="0"/>
              </a:rPr>
              <a:t>ΛΟΓΑΡΙΑΣΜΟΣ 33</a:t>
            </a:r>
            <a:r>
              <a:rPr lang="en-US" sz="3200" b="1" dirty="0">
                <a:solidFill>
                  <a:schemeClr val="accent5">
                    <a:lumMod val="50000"/>
                  </a:schemeClr>
                </a:solidFill>
                <a:latin typeface="Arial" pitchFamily="34" charset="0"/>
                <a:cs typeface="Arial" pitchFamily="34" charset="0"/>
              </a:rPr>
              <a:t> </a:t>
            </a:r>
            <a:r>
              <a:rPr lang="el-GR" sz="3200" b="1" dirty="0">
                <a:solidFill>
                  <a:schemeClr val="accent5">
                    <a:lumMod val="50000"/>
                  </a:schemeClr>
                </a:solidFill>
                <a:latin typeface="Arial" pitchFamily="34" charset="0"/>
                <a:cs typeface="Arial" pitchFamily="34" charset="0"/>
              </a:rPr>
              <a:t>‹‹ΧΡΕΩΣΤΕΣ ΔΙΑΦΟΡΟΙ››</a:t>
            </a:r>
          </a:p>
        </p:txBody>
      </p:sp>
      <p:sp>
        <p:nvSpPr>
          <p:cNvPr id="196611" name="Rectangle 3"/>
          <p:cNvSpPr>
            <a:spLocks noGrp="1" noChangeArrowheads="1"/>
          </p:cNvSpPr>
          <p:nvPr>
            <p:ph type="body" idx="1"/>
          </p:nvPr>
        </p:nvSpPr>
        <p:spPr>
          <a:xfrm>
            <a:off x="251520" y="1052736"/>
            <a:ext cx="8640960" cy="5472608"/>
          </a:xfrm>
        </p:spPr>
        <p:txBody>
          <a:bodyPr>
            <a:normAutofit/>
          </a:bodyPr>
          <a:lstStyle/>
          <a:p>
            <a:pPr>
              <a:lnSpc>
                <a:spcPct val="90000"/>
              </a:lnSpc>
              <a:buFontTx/>
              <a:buNone/>
            </a:pPr>
            <a:r>
              <a:rPr lang="el-GR" sz="2000" i="1" dirty="0">
                <a:latin typeface="Times New Roman" pitchFamily="18" charset="0"/>
              </a:rPr>
              <a:t>Λογαριασμός 33.00</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προκαταβολές προσωπικού</a:t>
            </a:r>
            <a:r>
              <a:rPr lang="el-GR" sz="2000" i="1" dirty="0">
                <a:latin typeface="Times New Roman" pitchFamily="18" charset="0"/>
                <a:cs typeface="Times New Roman" pitchFamily="18" charset="0"/>
              </a:rPr>
              <a:t>››</a:t>
            </a:r>
            <a:r>
              <a:rPr lang="el-GR" sz="2000" i="1" dirty="0">
                <a:latin typeface="Times New Roman" pitchFamily="18" charset="0"/>
              </a:rPr>
              <a:t>:</a:t>
            </a:r>
            <a:r>
              <a:rPr lang="el-GR" sz="2000" dirty="0">
                <a:latin typeface="Times New Roman" pitchFamily="18" charset="0"/>
              </a:rPr>
              <a:t> καταχωρούνται οι </a:t>
            </a:r>
          </a:p>
          <a:p>
            <a:pPr>
              <a:lnSpc>
                <a:spcPct val="90000"/>
              </a:lnSpc>
              <a:buFontTx/>
              <a:buNone/>
            </a:pPr>
            <a:r>
              <a:rPr lang="el-GR" sz="2000" dirty="0">
                <a:latin typeface="Times New Roman" pitchFamily="18" charset="0"/>
              </a:rPr>
              <a:t>προκαταβολές που δίνονται στο προσωπικό έναντι των αποδοχών της </a:t>
            </a:r>
          </a:p>
          <a:p>
            <a:pPr>
              <a:lnSpc>
                <a:spcPct val="90000"/>
              </a:lnSpc>
              <a:buFontTx/>
              <a:buNone/>
            </a:pPr>
            <a:r>
              <a:rPr lang="el-GR" sz="2000" dirty="0">
                <a:latin typeface="Times New Roman" pitchFamily="18" charset="0"/>
              </a:rPr>
              <a:t>μισθολογικής περιόδου, η οποία αποτελεί τη βάση υπολογισμού τους.</a:t>
            </a:r>
          </a:p>
          <a:p>
            <a:pPr>
              <a:lnSpc>
                <a:spcPct val="90000"/>
              </a:lnSpc>
              <a:buFontTx/>
              <a:buNone/>
            </a:pPr>
            <a:endParaRPr lang="el-GR" sz="2000" dirty="0">
              <a:latin typeface="Times New Roman" pitchFamily="18" charset="0"/>
            </a:endParaRPr>
          </a:p>
          <a:p>
            <a:pPr>
              <a:lnSpc>
                <a:spcPct val="90000"/>
              </a:lnSpc>
              <a:buFontTx/>
              <a:buNone/>
            </a:pPr>
            <a:r>
              <a:rPr lang="el-GR" sz="2000" i="1" dirty="0">
                <a:latin typeface="Times New Roman" pitchFamily="18" charset="0"/>
              </a:rPr>
              <a:t>Λογαριασμός 33.01</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χρηματικές διευκολύνσεις προσωπικού</a:t>
            </a:r>
            <a:r>
              <a:rPr lang="el-GR" sz="2000" i="1" dirty="0">
                <a:latin typeface="Times New Roman" pitchFamily="18" charset="0"/>
                <a:cs typeface="Times New Roman" pitchFamily="18" charset="0"/>
              </a:rPr>
              <a:t>››</a:t>
            </a:r>
          </a:p>
          <a:p>
            <a:pPr>
              <a:lnSpc>
                <a:spcPct val="90000"/>
              </a:lnSpc>
              <a:buFontTx/>
              <a:buNone/>
            </a:pPr>
            <a:endParaRPr lang="el-GR" sz="2000" i="1" dirty="0">
              <a:latin typeface="Times New Roman" pitchFamily="18" charset="0"/>
            </a:endParaRPr>
          </a:p>
          <a:p>
            <a:pPr>
              <a:lnSpc>
                <a:spcPct val="90000"/>
              </a:lnSpc>
              <a:buFontTx/>
              <a:buNone/>
            </a:pPr>
            <a:r>
              <a:rPr lang="el-GR" sz="2000" i="1" dirty="0">
                <a:latin typeface="Times New Roman" pitchFamily="18" charset="0"/>
              </a:rPr>
              <a:t>Λογαριασμός 33.02</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δάνεια προσωπικού</a:t>
            </a:r>
            <a:r>
              <a:rPr lang="el-GR" sz="2000" i="1" dirty="0">
                <a:latin typeface="Times New Roman" pitchFamily="18" charset="0"/>
                <a:cs typeface="Times New Roman" pitchFamily="18" charset="0"/>
              </a:rPr>
              <a:t>››</a:t>
            </a:r>
          </a:p>
          <a:p>
            <a:pPr>
              <a:lnSpc>
                <a:spcPct val="90000"/>
              </a:lnSpc>
              <a:buFontTx/>
              <a:buNone/>
            </a:pPr>
            <a:endParaRPr lang="el-GR" sz="2000" i="1" dirty="0">
              <a:latin typeface="Times New Roman" pitchFamily="18" charset="0"/>
            </a:endParaRPr>
          </a:p>
          <a:p>
            <a:pPr>
              <a:lnSpc>
                <a:spcPct val="90000"/>
              </a:lnSpc>
              <a:buFontTx/>
              <a:buNone/>
            </a:pPr>
            <a:r>
              <a:rPr lang="el-GR" sz="2000" i="1" dirty="0">
                <a:latin typeface="Times New Roman" pitchFamily="18" charset="0"/>
              </a:rPr>
              <a:t>Λογαριασμός 33.07</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δοσοληπτικός λογαριασμός εταίρων</a:t>
            </a:r>
            <a:r>
              <a:rPr lang="el-GR" sz="2000" i="1" dirty="0">
                <a:latin typeface="Times New Roman" pitchFamily="18" charset="0"/>
                <a:cs typeface="Times New Roman" pitchFamily="18" charset="0"/>
              </a:rPr>
              <a:t>››</a:t>
            </a:r>
            <a:r>
              <a:rPr lang="el-GR" sz="2000" i="1" dirty="0">
                <a:latin typeface="Times New Roman" pitchFamily="18" charset="0"/>
              </a:rPr>
              <a:t>:</a:t>
            </a:r>
            <a:r>
              <a:rPr lang="el-GR" sz="2000" dirty="0">
                <a:latin typeface="Times New Roman" pitchFamily="18" charset="0"/>
              </a:rPr>
              <a:t> </a:t>
            </a:r>
          </a:p>
          <a:p>
            <a:pPr>
              <a:lnSpc>
                <a:spcPct val="90000"/>
              </a:lnSpc>
              <a:buFontTx/>
              <a:buNone/>
            </a:pPr>
            <a:r>
              <a:rPr lang="el-GR" sz="2000" dirty="0">
                <a:latin typeface="Times New Roman" pitchFamily="18" charset="0"/>
              </a:rPr>
              <a:t>παρακολουθούνται όλες οι χρηματικές δοσοληψίες της οικονομικής μονάδας </a:t>
            </a:r>
          </a:p>
          <a:p>
            <a:pPr>
              <a:lnSpc>
                <a:spcPct val="90000"/>
              </a:lnSpc>
              <a:buFontTx/>
              <a:buNone/>
            </a:pPr>
            <a:r>
              <a:rPr lang="el-GR" sz="2000" dirty="0">
                <a:latin typeface="Times New Roman" pitchFamily="18" charset="0"/>
              </a:rPr>
              <a:t>με τα πρόσωπα που συμμετέχουν  σε εταιρείες κεφαλαίου, προσωπικές και </a:t>
            </a:r>
          </a:p>
          <a:p>
            <a:pPr>
              <a:lnSpc>
                <a:spcPct val="90000"/>
              </a:lnSpc>
              <a:buFontTx/>
              <a:buNone/>
            </a:pPr>
            <a:r>
              <a:rPr lang="el-GR" sz="2000" dirty="0">
                <a:latin typeface="Times New Roman" pitchFamily="18" charset="0"/>
              </a:rPr>
              <a:t>συμμετοχικές, ή όταν πρόκειται για ατομικές εταιρείες , με τον επιχειρηματία, </a:t>
            </a:r>
          </a:p>
          <a:p>
            <a:pPr>
              <a:lnSpc>
                <a:spcPct val="90000"/>
              </a:lnSpc>
              <a:buFontTx/>
              <a:buNone/>
            </a:pPr>
            <a:r>
              <a:rPr lang="el-GR" sz="2000" dirty="0">
                <a:latin typeface="Times New Roman" pitchFamily="18" charset="0"/>
              </a:rPr>
              <a:t>οπότε ο λογαριασμός αυτός μετονομάζεται σε </a:t>
            </a:r>
            <a:r>
              <a:rPr lang="el-GR" sz="2000" dirty="0" smtClean="0">
                <a:latin typeface="Times New Roman" pitchFamily="18" charset="0"/>
              </a:rPr>
              <a:t>«ατομικός  </a:t>
            </a:r>
            <a:r>
              <a:rPr lang="el-GR" sz="2000" dirty="0">
                <a:latin typeface="Times New Roman" pitchFamily="18" charset="0"/>
              </a:rPr>
              <a:t>λογαριασμός </a:t>
            </a:r>
          </a:p>
          <a:p>
            <a:pPr>
              <a:lnSpc>
                <a:spcPct val="90000"/>
              </a:lnSpc>
              <a:buFontTx/>
              <a:buNone/>
            </a:pPr>
            <a:r>
              <a:rPr lang="el-GR" sz="2000" dirty="0" smtClean="0">
                <a:latin typeface="Times New Roman" pitchFamily="18" charset="0"/>
              </a:rPr>
              <a:t>Επιχειρηματία».</a:t>
            </a:r>
            <a:endParaRPr lang="el-GR" sz="2000" i="1" dirty="0">
              <a:latin typeface="Times New Roman" pitchFamily="18" charset="0"/>
            </a:endParaRPr>
          </a:p>
          <a:p>
            <a:pPr>
              <a:lnSpc>
                <a:spcPct val="90000"/>
              </a:lnSpc>
              <a:buFontTx/>
              <a:buNone/>
            </a:pPr>
            <a:r>
              <a:rPr lang="el-GR" sz="2000" i="1" dirty="0">
                <a:latin typeface="Times New Roman" pitchFamily="18" charset="0"/>
              </a:rPr>
              <a:t> </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96610"/>
                                        </p:tgtEl>
                                        <p:attrNameLst>
                                          <p:attrName>style.visibility</p:attrName>
                                        </p:attrNameLst>
                                      </p:cBhvr>
                                      <p:to>
                                        <p:strVal val="visible"/>
                                      </p:to>
                                    </p:set>
                                    <p:anim to="" calcmode="lin" valueType="num">
                                      <p:cBhvr>
                                        <p:cTn id="7" dur="1" fill="hold"/>
                                        <p:tgtEl>
                                          <p:spTgt spid="196610"/>
                                        </p:tgtEl>
                                        <p:attrNameLst>
                                          <p:attrName/>
                                        </p:attrNameLst>
                                      </p:cBhvr>
                                    </p:anim>
                                  </p:childTnLst>
                                </p:cTn>
                              </p:par>
                            </p:childTnLst>
                          </p:cTn>
                        </p:par>
                        <p:par>
                          <p:cTn id="8" fill="hold">
                            <p:stCondLst>
                              <p:cond delay="0"/>
                            </p:stCondLst>
                            <p:childTnLst>
                              <p:par>
                                <p:cTn id="9" presetID="2" presetClass="entr" presetSubtype="4" fill="hold" nodeType="afterEffect">
                                  <p:stCondLst>
                                    <p:cond delay="0"/>
                                  </p:stCondLst>
                                  <p:childTnLst>
                                    <p:set>
                                      <p:cBhvr>
                                        <p:cTn id="10" dur="1" fill="hold">
                                          <p:stCondLst>
                                            <p:cond delay="0"/>
                                          </p:stCondLst>
                                        </p:cTn>
                                        <p:tgtEl>
                                          <p:spTgt spid="196611">
                                            <p:txEl>
                                              <p:pRg st="0" end="0"/>
                                            </p:txEl>
                                          </p:spTgt>
                                        </p:tgtEl>
                                        <p:attrNameLst>
                                          <p:attrName>style.visibility</p:attrName>
                                        </p:attrNameLst>
                                      </p:cBhvr>
                                      <p:to>
                                        <p:strVal val="visible"/>
                                      </p:to>
                                    </p:set>
                                    <p:anim calcmode="lin" valueType="num">
                                      <p:cBhvr additive="base">
                                        <p:cTn id="11" dur="2000" fill="hold"/>
                                        <p:tgtEl>
                                          <p:spTgt spid="196611">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6611">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96611">
                                            <p:txEl>
                                              <p:pRg st="1" end="1"/>
                                            </p:txEl>
                                          </p:spTgt>
                                        </p:tgtEl>
                                        <p:attrNameLst>
                                          <p:attrName>style.visibility</p:attrName>
                                        </p:attrNameLst>
                                      </p:cBhvr>
                                      <p:to>
                                        <p:strVal val="visible"/>
                                      </p:to>
                                    </p:set>
                                    <p:anim calcmode="lin" valueType="num">
                                      <p:cBhvr additive="base">
                                        <p:cTn id="16" dur="2000" fill="hold"/>
                                        <p:tgtEl>
                                          <p:spTgt spid="196611">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196611">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nodeType="afterEffect">
                                  <p:stCondLst>
                                    <p:cond delay="0"/>
                                  </p:stCondLst>
                                  <p:childTnLst>
                                    <p:set>
                                      <p:cBhvr>
                                        <p:cTn id="20" dur="1" fill="hold">
                                          <p:stCondLst>
                                            <p:cond delay="0"/>
                                          </p:stCondLst>
                                        </p:cTn>
                                        <p:tgtEl>
                                          <p:spTgt spid="196611">
                                            <p:txEl>
                                              <p:pRg st="2" end="2"/>
                                            </p:txEl>
                                          </p:spTgt>
                                        </p:tgtEl>
                                        <p:attrNameLst>
                                          <p:attrName>style.visibility</p:attrName>
                                        </p:attrNameLst>
                                      </p:cBhvr>
                                      <p:to>
                                        <p:strVal val="visible"/>
                                      </p:to>
                                    </p:set>
                                    <p:anim calcmode="lin" valueType="num">
                                      <p:cBhvr additive="base">
                                        <p:cTn id="21" dur="2000" fill="hold"/>
                                        <p:tgtEl>
                                          <p:spTgt spid="196611">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96611">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6000"/>
                            </p:stCondLst>
                            <p:childTnLst>
                              <p:par>
                                <p:cTn id="24" presetID="2" presetClass="entr" presetSubtype="4" fill="hold" nodeType="afterEffect">
                                  <p:stCondLst>
                                    <p:cond delay="3000"/>
                                  </p:stCondLst>
                                  <p:childTnLst>
                                    <p:set>
                                      <p:cBhvr>
                                        <p:cTn id="25" dur="1" fill="hold">
                                          <p:stCondLst>
                                            <p:cond delay="0"/>
                                          </p:stCondLst>
                                        </p:cTn>
                                        <p:tgtEl>
                                          <p:spTgt spid="196611">
                                            <p:txEl>
                                              <p:pRg st="4" end="4"/>
                                            </p:txEl>
                                          </p:spTgt>
                                        </p:tgtEl>
                                        <p:attrNameLst>
                                          <p:attrName>style.visibility</p:attrName>
                                        </p:attrNameLst>
                                      </p:cBhvr>
                                      <p:to>
                                        <p:strVal val="visible"/>
                                      </p:to>
                                    </p:set>
                                    <p:anim calcmode="lin" valueType="num">
                                      <p:cBhvr additive="base">
                                        <p:cTn id="26" dur="2000" fill="hold"/>
                                        <p:tgtEl>
                                          <p:spTgt spid="196611">
                                            <p:txEl>
                                              <p:pRg st="4" end="4"/>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196611">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1000"/>
                            </p:stCondLst>
                            <p:childTnLst>
                              <p:par>
                                <p:cTn id="29" presetID="2" presetClass="entr" presetSubtype="4" fill="hold" nodeType="afterEffect">
                                  <p:stCondLst>
                                    <p:cond delay="3000"/>
                                  </p:stCondLst>
                                  <p:childTnLst>
                                    <p:set>
                                      <p:cBhvr>
                                        <p:cTn id="30" dur="1" fill="hold">
                                          <p:stCondLst>
                                            <p:cond delay="0"/>
                                          </p:stCondLst>
                                        </p:cTn>
                                        <p:tgtEl>
                                          <p:spTgt spid="196611">
                                            <p:txEl>
                                              <p:pRg st="6" end="6"/>
                                            </p:txEl>
                                          </p:spTgt>
                                        </p:tgtEl>
                                        <p:attrNameLst>
                                          <p:attrName>style.visibility</p:attrName>
                                        </p:attrNameLst>
                                      </p:cBhvr>
                                      <p:to>
                                        <p:strVal val="visible"/>
                                      </p:to>
                                    </p:set>
                                    <p:anim calcmode="lin" valueType="num">
                                      <p:cBhvr additive="base">
                                        <p:cTn id="31" dur="2000" fill="hold"/>
                                        <p:tgtEl>
                                          <p:spTgt spid="196611">
                                            <p:txEl>
                                              <p:pRg st="6" end="6"/>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96611">
                                            <p:txEl>
                                              <p:pRg st="6" end="6"/>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6000"/>
                            </p:stCondLst>
                            <p:childTnLst>
                              <p:par>
                                <p:cTn id="34" presetID="2" presetClass="entr" presetSubtype="4" fill="hold" nodeType="afterEffect">
                                  <p:stCondLst>
                                    <p:cond delay="0"/>
                                  </p:stCondLst>
                                  <p:childTnLst>
                                    <p:set>
                                      <p:cBhvr>
                                        <p:cTn id="35" dur="1" fill="hold">
                                          <p:stCondLst>
                                            <p:cond delay="0"/>
                                          </p:stCondLst>
                                        </p:cTn>
                                        <p:tgtEl>
                                          <p:spTgt spid="196611">
                                            <p:txEl>
                                              <p:pRg st="8" end="8"/>
                                            </p:txEl>
                                          </p:spTgt>
                                        </p:tgtEl>
                                        <p:attrNameLst>
                                          <p:attrName>style.visibility</p:attrName>
                                        </p:attrNameLst>
                                      </p:cBhvr>
                                      <p:to>
                                        <p:strVal val="visible"/>
                                      </p:to>
                                    </p:set>
                                    <p:anim calcmode="lin" valueType="num">
                                      <p:cBhvr additive="base">
                                        <p:cTn id="36" dur="2000" fill="hold"/>
                                        <p:tgtEl>
                                          <p:spTgt spid="196611">
                                            <p:txEl>
                                              <p:pRg st="8" end="8"/>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196611">
                                            <p:txEl>
                                              <p:pRg st="8" end="8"/>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3000"/>
                                  </p:stCondLst>
                                  <p:childTnLst>
                                    <p:set>
                                      <p:cBhvr>
                                        <p:cTn id="39" dur="1" fill="hold">
                                          <p:stCondLst>
                                            <p:cond delay="0"/>
                                          </p:stCondLst>
                                        </p:cTn>
                                        <p:tgtEl>
                                          <p:spTgt spid="196611">
                                            <p:txEl>
                                              <p:pRg st="9" end="9"/>
                                            </p:txEl>
                                          </p:spTgt>
                                        </p:tgtEl>
                                        <p:attrNameLst>
                                          <p:attrName>style.visibility</p:attrName>
                                        </p:attrNameLst>
                                      </p:cBhvr>
                                      <p:to>
                                        <p:strVal val="visible"/>
                                      </p:to>
                                    </p:set>
                                    <p:anim calcmode="lin" valueType="num">
                                      <p:cBhvr additive="base">
                                        <p:cTn id="40" dur="2000" fill="hold"/>
                                        <p:tgtEl>
                                          <p:spTgt spid="196611">
                                            <p:txEl>
                                              <p:pRg st="9" end="9"/>
                                            </p:txEl>
                                          </p:spTgt>
                                        </p:tgtEl>
                                        <p:attrNameLst>
                                          <p:attrName>ppt_x</p:attrName>
                                        </p:attrNameLst>
                                      </p:cBhvr>
                                      <p:tavLst>
                                        <p:tav tm="0">
                                          <p:val>
                                            <p:strVal val="#ppt_x"/>
                                          </p:val>
                                        </p:tav>
                                        <p:tav tm="100000">
                                          <p:val>
                                            <p:strVal val="#ppt_x"/>
                                          </p:val>
                                        </p:tav>
                                      </p:tavLst>
                                    </p:anim>
                                    <p:anim calcmode="lin" valueType="num">
                                      <p:cBhvr additive="base">
                                        <p:cTn id="41" dur="2000" fill="hold"/>
                                        <p:tgtEl>
                                          <p:spTgt spid="196611">
                                            <p:txEl>
                                              <p:pRg st="9" end="9"/>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3000"/>
                                  </p:stCondLst>
                                  <p:childTnLst>
                                    <p:set>
                                      <p:cBhvr>
                                        <p:cTn id="43" dur="1" fill="hold">
                                          <p:stCondLst>
                                            <p:cond delay="0"/>
                                          </p:stCondLst>
                                        </p:cTn>
                                        <p:tgtEl>
                                          <p:spTgt spid="196611">
                                            <p:txEl>
                                              <p:pRg st="10" end="10"/>
                                            </p:txEl>
                                          </p:spTgt>
                                        </p:tgtEl>
                                        <p:attrNameLst>
                                          <p:attrName>style.visibility</p:attrName>
                                        </p:attrNameLst>
                                      </p:cBhvr>
                                      <p:to>
                                        <p:strVal val="visible"/>
                                      </p:to>
                                    </p:set>
                                    <p:anim calcmode="lin" valueType="num">
                                      <p:cBhvr additive="base">
                                        <p:cTn id="44" dur="2000" fill="hold"/>
                                        <p:tgtEl>
                                          <p:spTgt spid="196611">
                                            <p:txEl>
                                              <p:pRg st="10" end="10"/>
                                            </p:txEl>
                                          </p:spTgt>
                                        </p:tgtEl>
                                        <p:attrNameLst>
                                          <p:attrName>ppt_x</p:attrName>
                                        </p:attrNameLst>
                                      </p:cBhvr>
                                      <p:tavLst>
                                        <p:tav tm="0">
                                          <p:val>
                                            <p:strVal val="#ppt_x"/>
                                          </p:val>
                                        </p:tav>
                                        <p:tav tm="100000">
                                          <p:val>
                                            <p:strVal val="#ppt_x"/>
                                          </p:val>
                                        </p:tav>
                                      </p:tavLst>
                                    </p:anim>
                                    <p:anim calcmode="lin" valueType="num">
                                      <p:cBhvr additive="base">
                                        <p:cTn id="45" dur="2000" fill="hold"/>
                                        <p:tgtEl>
                                          <p:spTgt spid="196611">
                                            <p:txEl>
                                              <p:pRg st="10" end="10"/>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3000"/>
                                  </p:stCondLst>
                                  <p:childTnLst>
                                    <p:set>
                                      <p:cBhvr>
                                        <p:cTn id="47" dur="1" fill="hold">
                                          <p:stCondLst>
                                            <p:cond delay="0"/>
                                          </p:stCondLst>
                                        </p:cTn>
                                        <p:tgtEl>
                                          <p:spTgt spid="196611">
                                            <p:txEl>
                                              <p:pRg st="11" end="11"/>
                                            </p:txEl>
                                          </p:spTgt>
                                        </p:tgtEl>
                                        <p:attrNameLst>
                                          <p:attrName>style.visibility</p:attrName>
                                        </p:attrNameLst>
                                      </p:cBhvr>
                                      <p:to>
                                        <p:strVal val="visible"/>
                                      </p:to>
                                    </p:set>
                                    <p:anim calcmode="lin" valueType="num">
                                      <p:cBhvr additive="base">
                                        <p:cTn id="48" dur="2000" fill="hold"/>
                                        <p:tgtEl>
                                          <p:spTgt spid="196611">
                                            <p:txEl>
                                              <p:pRg st="11" end="11"/>
                                            </p:txEl>
                                          </p:spTgt>
                                        </p:tgtEl>
                                        <p:attrNameLst>
                                          <p:attrName>ppt_x</p:attrName>
                                        </p:attrNameLst>
                                      </p:cBhvr>
                                      <p:tavLst>
                                        <p:tav tm="0">
                                          <p:val>
                                            <p:strVal val="#ppt_x"/>
                                          </p:val>
                                        </p:tav>
                                        <p:tav tm="100000">
                                          <p:val>
                                            <p:strVal val="#ppt_x"/>
                                          </p:val>
                                        </p:tav>
                                      </p:tavLst>
                                    </p:anim>
                                    <p:anim calcmode="lin" valueType="num">
                                      <p:cBhvr additive="base">
                                        <p:cTn id="49" dur="2000" fill="hold"/>
                                        <p:tgtEl>
                                          <p:spTgt spid="196611">
                                            <p:txEl>
                                              <p:pRg st="11" end="11"/>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3000"/>
                                  </p:stCondLst>
                                  <p:childTnLst>
                                    <p:set>
                                      <p:cBhvr>
                                        <p:cTn id="51" dur="1" fill="hold">
                                          <p:stCondLst>
                                            <p:cond delay="0"/>
                                          </p:stCondLst>
                                        </p:cTn>
                                        <p:tgtEl>
                                          <p:spTgt spid="196611">
                                            <p:txEl>
                                              <p:pRg st="12" end="12"/>
                                            </p:txEl>
                                          </p:spTgt>
                                        </p:tgtEl>
                                        <p:attrNameLst>
                                          <p:attrName>style.visibility</p:attrName>
                                        </p:attrNameLst>
                                      </p:cBhvr>
                                      <p:to>
                                        <p:strVal val="visible"/>
                                      </p:to>
                                    </p:set>
                                    <p:anim calcmode="lin" valueType="num">
                                      <p:cBhvr additive="base">
                                        <p:cTn id="52" dur="2000" fill="hold"/>
                                        <p:tgtEl>
                                          <p:spTgt spid="196611">
                                            <p:txEl>
                                              <p:pRg st="12" end="12"/>
                                            </p:txEl>
                                          </p:spTgt>
                                        </p:tgtEl>
                                        <p:attrNameLst>
                                          <p:attrName>ppt_x</p:attrName>
                                        </p:attrNameLst>
                                      </p:cBhvr>
                                      <p:tavLst>
                                        <p:tav tm="0">
                                          <p:val>
                                            <p:strVal val="#ppt_x"/>
                                          </p:val>
                                        </p:tav>
                                        <p:tav tm="100000">
                                          <p:val>
                                            <p:strVal val="#ppt_x"/>
                                          </p:val>
                                        </p:tav>
                                      </p:tavLst>
                                    </p:anim>
                                    <p:anim calcmode="lin" valueType="num">
                                      <p:cBhvr additive="base">
                                        <p:cTn id="53" dur="2000" fill="hold"/>
                                        <p:tgtEl>
                                          <p:spTgt spid="196611">
                                            <p:txEl>
                                              <p:pRg st="12" end="12"/>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3000"/>
                                  </p:stCondLst>
                                  <p:childTnLst>
                                    <p:set>
                                      <p:cBhvr>
                                        <p:cTn id="55" dur="1" fill="hold">
                                          <p:stCondLst>
                                            <p:cond delay="0"/>
                                          </p:stCondLst>
                                        </p:cTn>
                                        <p:tgtEl>
                                          <p:spTgt spid="196611">
                                            <p:txEl>
                                              <p:pRg st="13" end="13"/>
                                            </p:txEl>
                                          </p:spTgt>
                                        </p:tgtEl>
                                        <p:attrNameLst>
                                          <p:attrName>style.visibility</p:attrName>
                                        </p:attrNameLst>
                                      </p:cBhvr>
                                      <p:to>
                                        <p:strVal val="visible"/>
                                      </p:to>
                                    </p:set>
                                    <p:anim calcmode="lin" valueType="num">
                                      <p:cBhvr additive="base">
                                        <p:cTn id="56" dur="2000" fill="hold"/>
                                        <p:tgtEl>
                                          <p:spTgt spid="196611">
                                            <p:txEl>
                                              <p:pRg st="13" end="13"/>
                                            </p:txEl>
                                          </p:spTgt>
                                        </p:tgtEl>
                                        <p:attrNameLst>
                                          <p:attrName>ppt_x</p:attrName>
                                        </p:attrNameLst>
                                      </p:cBhvr>
                                      <p:tavLst>
                                        <p:tav tm="0">
                                          <p:val>
                                            <p:strVal val="#ppt_x"/>
                                          </p:val>
                                        </p:tav>
                                        <p:tav tm="100000">
                                          <p:val>
                                            <p:strVal val="#ppt_x"/>
                                          </p:val>
                                        </p:tav>
                                      </p:tavLst>
                                    </p:anim>
                                    <p:anim calcmode="lin" valueType="num">
                                      <p:cBhvr additive="base">
                                        <p:cTn id="57" dur="2000" fill="hold"/>
                                        <p:tgtEl>
                                          <p:spTgt spid="196611">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0" grpId="0"/>
    </p:bld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body" idx="1"/>
          </p:nvPr>
        </p:nvSpPr>
        <p:spPr>
          <a:xfrm>
            <a:off x="457200" y="333375"/>
            <a:ext cx="8229600" cy="5797550"/>
          </a:xfrm>
        </p:spPr>
        <p:txBody>
          <a:bodyPr>
            <a:normAutofit lnSpcReduction="10000"/>
          </a:bodyPr>
          <a:lstStyle/>
          <a:p>
            <a:pPr>
              <a:lnSpc>
                <a:spcPct val="90000"/>
              </a:lnSpc>
              <a:buFontTx/>
              <a:buNone/>
            </a:pPr>
            <a:r>
              <a:rPr lang="el-GR" sz="2000" i="1" dirty="0">
                <a:latin typeface="Times New Roman" pitchFamily="18" charset="0"/>
              </a:rPr>
              <a:t>Λογαριασμός 33.08</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δοσοληπτικοί λογαριασμοί διαχειριστών</a:t>
            </a:r>
            <a:r>
              <a:rPr lang="el-GR" sz="2000" i="1" dirty="0">
                <a:latin typeface="Times New Roman" pitchFamily="18" charset="0"/>
                <a:cs typeface="Times New Roman" pitchFamily="18" charset="0"/>
              </a:rPr>
              <a:t>››</a:t>
            </a:r>
          </a:p>
          <a:p>
            <a:pPr>
              <a:lnSpc>
                <a:spcPct val="90000"/>
              </a:lnSpc>
              <a:buFontTx/>
              <a:buNone/>
            </a:pPr>
            <a:r>
              <a:rPr lang="el-GR" sz="2000" i="1" dirty="0">
                <a:latin typeface="Times New Roman" pitchFamily="18" charset="0"/>
              </a:rPr>
              <a:t>Λογαριασμός 33.09</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δοσοληπτικοί λογαριασμοί ιδρυτών Α.Ε. και μελών </a:t>
            </a:r>
          </a:p>
          <a:p>
            <a:pPr>
              <a:lnSpc>
                <a:spcPct val="90000"/>
              </a:lnSpc>
              <a:buFontTx/>
              <a:buNone/>
            </a:pPr>
            <a:r>
              <a:rPr lang="el-GR" sz="2000" i="1" dirty="0">
                <a:latin typeface="Times New Roman" pitchFamily="18" charset="0"/>
              </a:rPr>
              <a:t>διοικητικού συμβουλίου</a:t>
            </a:r>
            <a:r>
              <a:rPr lang="el-GR" sz="2000" i="1" dirty="0">
                <a:latin typeface="Times New Roman" pitchFamily="18" charset="0"/>
                <a:cs typeface="Times New Roman" pitchFamily="18" charset="0"/>
              </a:rPr>
              <a:t>››</a:t>
            </a:r>
          </a:p>
          <a:p>
            <a:pPr>
              <a:lnSpc>
                <a:spcPct val="90000"/>
              </a:lnSpc>
              <a:buFontTx/>
              <a:buNone/>
            </a:pPr>
            <a:r>
              <a:rPr lang="el-GR" sz="2000" i="1" dirty="0">
                <a:latin typeface="Times New Roman" pitchFamily="18" charset="0"/>
              </a:rPr>
              <a:t>Λογαριασμός 33.10</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δοσοληπτικοί λογαριασμοί γενικών διευθυντών ή </a:t>
            </a:r>
          </a:p>
          <a:p>
            <a:pPr>
              <a:lnSpc>
                <a:spcPct val="90000"/>
              </a:lnSpc>
              <a:buFontTx/>
              <a:buNone/>
            </a:pPr>
            <a:r>
              <a:rPr lang="el-GR" sz="2000" i="1" dirty="0">
                <a:latin typeface="Times New Roman" pitchFamily="18" charset="0"/>
              </a:rPr>
              <a:t>διευθυντών Α.Ε.</a:t>
            </a:r>
            <a:r>
              <a:rPr lang="el-GR" sz="2000" i="1" dirty="0">
                <a:latin typeface="Times New Roman" pitchFamily="18" charset="0"/>
                <a:cs typeface="Times New Roman" pitchFamily="18" charset="0"/>
              </a:rPr>
              <a:t>››</a:t>
            </a:r>
          </a:p>
          <a:p>
            <a:pPr>
              <a:lnSpc>
                <a:spcPct val="90000"/>
              </a:lnSpc>
              <a:buFontTx/>
              <a:buNone/>
            </a:pPr>
            <a:r>
              <a:rPr lang="el-GR" sz="2000" dirty="0">
                <a:latin typeface="Times New Roman" pitchFamily="18" charset="0"/>
              </a:rPr>
              <a:t>                          παρακολουθούνται οι χρηματικές </a:t>
            </a:r>
          </a:p>
          <a:p>
            <a:pPr>
              <a:lnSpc>
                <a:spcPct val="90000"/>
              </a:lnSpc>
              <a:buFontTx/>
              <a:buNone/>
            </a:pPr>
            <a:r>
              <a:rPr lang="el-GR" sz="2000" dirty="0">
                <a:latin typeface="Times New Roman" pitchFamily="18" charset="0"/>
              </a:rPr>
              <a:t>                          δοσοληψίες της οικονομικής μονάδας </a:t>
            </a:r>
          </a:p>
          <a:p>
            <a:pPr>
              <a:lnSpc>
                <a:spcPct val="90000"/>
              </a:lnSpc>
              <a:buFontTx/>
              <a:buNone/>
            </a:pPr>
            <a:r>
              <a:rPr lang="el-GR" sz="2000" dirty="0">
                <a:latin typeface="Times New Roman" pitchFamily="18" charset="0"/>
              </a:rPr>
              <a:t>                          με τα όργανα της διοικήσεως</a:t>
            </a:r>
          </a:p>
          <a:p>
            <a:pPr>
              <a:lnSpc>
                <a:spcPct val="90000"/>
              </a:lnSpc>
              <a:buFontTx/>
              <a:buNone/>
            </a:pPr>
            <a:endParaRPr lang="el-GR" sz="2000" i="1" dirty="0">
              <a:latin typeface="Times New Roman" pitchFamily="18" charset="0"/>
            </a:endParaRPr>
          </a:p>
          <a:p>
            <a:pPr>
              <a:lnSpc>
                <a:spcPct val="90000"/>
              </a:lnSpc>
              <a:buFontTx/>
              <a:buNone/>
            </a:pPr>
            <a:r>
              <a:rPr lang="el-GR" sz="2000" i="1" dirty="0">
                <a:latin typeface="Times New Roman" pitchFamily="18" charset="0"/>
              </a:rPr>
              <a:t>Λογαριασμός 33.11</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βραχυπρόθεσμες απαιτήσεις κατά συνδεδεμένων </a:t>
            </a:r>
          </a:p>
          <a:p>
            <a:pPr>
              <a:lnSpc>
                <a:spcPct val="90000"/>
              </a:lnSpc>
              <a:buFontTx/>
              <a:buNone/>
            </a:pPr>
            <a:r>
              <a:rPr lang="el-GR" sz="2000" i="1" dirty="0">
                <a:latin typeface="Times New Roman" pitchFamily="18" charset="0"/>
              </a:rPr>
              <a:t>επιχειρήσεων σε εύρο</a:t>
            </a:r>
            <a:r>
              <a:rPr lang="el-GR" sz="2000" i="1" dirty="0">
                <a:latin typeface="Times New Roman" pitchFamily="18" charset="0"/>
                <a:cs typeface="Times New Roman" pitchFamily="18" charset="0"/>
              </a:rPr>
              <a:t>››</a:t>
            </a:r>
          </a:p>
          <a:p>
            <a:pPr>
              <a:lnSpc>
                <a:spcPct val="90000"/>
              </a:lnSpc>
              <a:buFontTx/>
              <a:buNone/>
            </a:pPr>
            <a:r>
              <a:rPr lang="el-GR" sz="2000" i="1" dirty="0">
                <a:latin typeface="Times New Roman" pitchFamily="18" charset="0"/>
              </a:rPr>
              <a:t>Λογαριασμός 33.12</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βραχυπρόθεσμες απαιτήσεις κατά συνδεδεμένων </a:t>
            </a:r>
          </a:p>
          <a:p>
            <a:pPr>
              <a:lnSpc>
                <a:spcPct val="90000"/>
              </a:lnSpc>
              <a:buFontTx/>
              <a:buNone/>
            </a:pPr>
            <a:r>
              <a:rPr lang="el-GR" sz="2000" i="1" dirty="0">
                <a:latin typeface="Times New Roman" pitchFamily="18" charset="0"/>
              </a:rPr>
              <a:t>επιχειρήσεων σε ξένο νόμισμα</a:t>
            </a:r>
            <a:r>
              <a:rPr lang="el-GR" sz="2000" i="1" dirty="0">
                <a:latin typeface="Times New Roman" pitchFamily="18" charset="0"/>
                <a:cs typeface="Times New Roman" pitchFamily="18" charset="0"/>
              </a:rPr>
              <a:t>››</a:t>
            </a:r>
          </a:p>
          <a:p>
            <a:pPr>
              <a:lnSpc>
                <a:spcPct val="90000"/>
              </a:lnSpc>
              <a:buFontTx/>
              <a:buNone/>
            </a:pPr>
            <a:r>
              <a:rPr lang="el-GR" sz="2000" dirty="0">
                <a:latin typeface="Times New Roman" pitchFamily="18" charset="0"/>
              </a:rPr>
              <a:t>παρακολουθούνται οι βραχυπρόθεσμες απαιτήσεις της </a:t>
            </a:r>
          </a:p>
          <a:p>
            <a:pPr>
              <a:lnSpc>
                <a:spcPct val="90000"/>
              </a:lnSpc>
              <a:buFontTx/>
              <a:buNone/>
            </a:pPr>
            <a:r>
              <a:rPr lang="el-GR" sz="2000" dirty="0">
                <a:latin typeface="Times New Roman" pitchFamily="18" charset="0"/>
              </a:rPr>
              <a:t>οικονομικής μονάδας, οι οποίες δεν προέρχονται από </a:t>
            </a:r>
          </a:p>
          <a:p>
            <a:pPr>
              <a:lnSpc>
                <a:spcPct val="90000"/>
              </a:lnSpc>
              <a:buFontTx/>
              <a:buNone/>
            </a:pPr>
            <a:r>
              <a:rPr lang="el-GR" sz="2000" dirty="0">
                <a:latin typeface="Times New Roman" pitchFamily="18" charset="0"/>
              </a:rPr>
              <a:t>συναλλαγές που αφορούν το αντικείμενο </a:t>
            </a:r>
          </a:p>
          <a:p>
            <a:pPr>
              <a:lnSpc>
                <a:spcPct val="90000"/>
              </a:lnSpc>
              <a:buFontTx/>
              <a:buNone/>
            </a:pPr>
            <a:r>
              <a:rPr lang="el-GR" sz="2000" dirty="0">
                <a:latin typeface="Times New Roman" pitchFamily="18" charset="0"/>
              </a:rPr>
              <a:t>αυτής, κατά των συνδεδεμένων επιχειρήσεων</a:t>
            </a:r>
          </a:p>
          <a:p>
            <a:pPr>
              <a:lnSpc>
                <a:spcPct val="90000"/>
              </a:lnSpc>
              <a:buFontTx/>
              <a:buNone/>
            </a:pPr>
            <a:endParaRPr lang="el-GR" sz="2000" i="1" dirty="0">
              <a:latin typeface="Times New Roman" pitchFamily="18" charset="0"/>
            </a:endParaRPr>
          </a:p>
        </p:txBody>
      </p:sp>
      <p:sp>
        <p:nvSpPr>
          <p:cNvPr id="197635" name="AutoShape 3"/>
          <p:cNvSpPr>
            <a:spLocks/>
          </p:cNvSpPr>
          <p:nvPr/>
        </p:nvSpPr>
        <p:spPr bwMode="auto">
          <a:xfrm>
            <a:off x="8101013" y="404813"/>
            <a:ext cx="215900" cy="1800225"/>
          </a:xfrm>
          <a:prstGeom prst="rightBrace">
            <a:avLst>
              <a:gd name="adj1" fmla="val 69485"/>
              <a:gd name="adj2" fmla="val 50000"/>
            </a:avLst>
          </a:prstGeom>
          <a:noFill/>
          <a:ln w="28575">
            <a:solidFill>
              <a:srgbClr val="FF0000"/>
            </a:solidFill>
            <a:round/>
            <a:headEnd/>
            <a:tailEnd/>
          </a:ln>
          <a:effectLst/>
        </p:spPr>
        <p:txBody>
          <a:bodyPr wrap="none" anchor="ctr"/>
          <a:lstStyle/>
          <a:p>
            <a:endParaRPr lang="el-GR" dirty="0"/>
          </a:p>
        </p:txBody>
      </p:sp>
      <p:sp>
        <p:nvSpPr>
          <p:cNvPr id="197636" name="Freeform 4"/>
          <p:cNvSpPr>
            <a:spLocks/>
          </p:cNvSpPr>
          <p:nvPr/>
        </p:nvSpPr>
        <p:spPr bwMode="auto">
          <a:xfrm>
            <a:off x="6443663" y="1268413"/>
            <a:ext cx="2762250" cy="1223962"/>
          </a:xfrm>
          <a:custGeom>
            <a:avLst/>
            <a:gdLst/>
            <a:ahLst/>
            <a:cxnLst>
              <a:cxn ang="0">
                <a:pos x="1180" y="0"/>
              </a:cxn>
              <a:cxn ang="0">
                <a:pos x="1543" y="635"/>
              </a:cxn>
              <a:cxn ang="0">
                <a:pos x="0" y="771"/>
              </a:cxn>
            </a:cxnLst>
            <a:rect l="0" t="0" r="r" b="b"/>
            <a:pathLst>
              <a:path w="1740" h="771">
                <a:moveTo>
                  <a:pt x="1180" y="0"/>
                </a:moveTo>
                <a:cubicBezTo>
                  <a:pt x="1460" y="253"/>
                  <a:pt x="1740" y="507"/>
                  <a:pt x="1543" y="635"/>
                </a:cubicBezTo>
                <a:cubicBezTo>
                  <a:pt x="1346" y="763"/>
                  <a:pt x="257" y="748"/>
                  <a:pt x="0" y="771"/>
                </a:cubicBezTo>
              </a:path>
            </a:pathLst>
          </a:custGeom>
          <a:noFill/>
          <a:ln w="28575">
            <a:solidFill>
              <a:srgbClr val="FF0000"/>
            </a:solidFill>
            <a:round/>
            <a:headEnd/>
            <a:tailEnd/>
          </a:ln>
          <a:effectLst/>
        </p:spPr>
        <p:txBody>
          <a:bodyPr/>
          <a:lstStyle/>
          <a:p>
            <a:endParaRPr lang="el-GR" dirty="0"/>
          </a:p>
        </p:txBody>
      </p:sp>
      <p:sp>
        <p:nvSpPr>
          <p:cNvPr id="197637" name="Line 5"/>
          <p:cNvSpPr>
            <a:spLocks noChangeShapeType="1"/>
          </p:cNvSpPr>
          <p:nvPr/>
        </p:nvSpPr>
        <p:spPr bwMode="auto">
          <a:xfrm flipH="1">
            <a:off x="6084888" y="2492375"/>
            <a:ext cx="503237" cy="0"/>
          </a:xfrm>
          <a:prstGeom prst="line">
            <a:avLst/>
          </a:prstGeom>
          <a:noFill/>
          <a:ln w="28575">
            <a:solidFill>
              <a:srgbClr val="FF0000"/>
            </a:solidFill>
            <a:round/>
            <a:headEnd/>
            <a:tailEnd type="triangle" w="med" len="med"/>
          </a:ln>
          <a:effectLst/>
        </p:spPr>
        <p:txBody>
          <a:bodyPr/>
          <a:lstStyle/>
          <a:p>
            <a:endParaRPr lang="el-GR" dirty="0"/>
          </a:p>
        </p:txBody>
      </p:sp>
      <p:sp>
        <p:nvSpPr>
          <p:cNvPr id="197638" name="AutoShape 6"/>
          <p:cNvSpPr>
            <a:spLocks/>
          </p:cNvSpPr>
          <p:nvPr/>
        </p:nvSpPr>
        <p:spPr bwMode="auto">
          <a:xfrm>
            <a:off x="8172450" y="3357563"/>
            <a:ext cx="142875" cy="1366837"/>
          </a:xfrm>
          <a:prstGeom prst="rightBrace">
            <a:avLst>
              <a:gd name="adj1" fmla="val 79722"/>
              <a:gd name="adj2" fmla="val 50000"/>
            </a:avLst>
          </a:prstGeom>
          <a:noFill/>
          <a:ln w="28575">
            <a:solidFill>
              <a:srgbClr val="FF0000"/>
            </a:solidFill>
            <a:round/>
            <a:headEnd/>
            <a:tailEnd/>
          </a:ln>
          <a:effectLst/>
        </p:spPr>
        <p:txBody>
          <a:bodyPr wrap="none" anchor="ctr"/>
          <a:lstStyle/>
          <a:p>
            <a:endParaRPr lang="el-GR" dirty="0"/>
          </a:p>
        </p:txBody>
      </p:sp>
      <p:sp>
        <p:nvSpPr>
          <p:cNvPr id="197639" name="Freeform 7"/>
          <p:cNvSpPr>
            <a:spLocks/>
          </p:cNvSpPr>
          <p:nvPr/>
        </p:nvSpPr>
        <p:spPr bwMode="auto">
          <a:xfrm>
            <a:off x="6443663" y="4076700"/>
            <a:ext cx="2762250" cy="865188"/>
          </a:xfrm>
          <a:custGeom>
            <a:avLst/>
            <a:gdLst/>
            <a:ahLst/>
            <a:cxnLst>
              <a:cxn ang="0">
                <a:pos x="1180" y="0"/>
              </a:cxn>
              <a:cxn ang="0">
                <a:pos x="1543" y="454"/>
              </a:cxn>
              <a:cxn ang="0">
                <a:pos x="0" y="545"/>
              </a:cxn>
            </a:cxnLst>
            <a:rect l="0" t="0" r="r" b="b"/>
            <a:pathLst>
              <a:path w="1740" h="545">
                <a:moveTo>
                  <a:pt x="1180" y="0"/>
                </a:moveTo>
                <a:cubicBezTo>
                  <a:pt x="1460" y="181"/>
                  <a:pt x="1740" y="363"/>
                  <a:pt x="1543" y="454"/>
                </a:cubicBezTo>
                <a:cubicBezTo>
                  <a:pt x="1346" y="545"/>
                  <a:pt x="257" y="530"/>
                  <a:pt x="0" y="545"/>
                </a:cubicBezTo>
              </a:path>
            </a:pathLst>
          </a:custGeom>
          <a:noFill/>
          <a:ln w="28575">
            <a:solidFill>
              <a:srgbClr val="FF0000"/>
            </a:solidFill>
            <a:round/>
            <a:headEnd/>
            <a:tailEnd/>
          </a:ln>
          <a:effectLst/>
        </p:spPr>
        <p:txBody>
          <a:bodyPr/>
          <a:lstStyle/>
          <a:p>
            <a:endParaRPr lang="el-GR" dirty="0"/>
          </a:p>
        </p:txBody>
      </p:sp>
      <p:sp>
        <p:nvSpPr>
          <p:cNvPr id="197640" name="Line 8"/>
          <p:cNvSpPr>
            <a:spLocks noChangeShapeType="1"/>
          </p:cNvSpPr>
          <p:nvPr/>
        </p:nvSpPr>
        <p:spPr bwMode="auto">
          <a:xfrm flipH="1">
            <a:off x="6300788" y="4941888"/>
            <a:ext cx="287337" cy="0"/>
          </a:xfrm>
          <a:prstGeom prst="line">
            <a:avLst/>
          </a:prstGeom>
          <a:noFill/>
          <a:ln w="28575">
            <a:solidFill>
              <a:srgbClr val="FF0000"/>
            </a:solidFill>
            <a:round/>
            <a:headEnd/>
            <a:tailEnd type="triangle" w="med" len="med"/>
          </a:ln>
          <a:effectLst/>
        </p:spPr>
        <p:txBody>
          <a:bodyPr/>
          <a:lstStyle/>
          <a:p>
            <a:endParaRPr lang="el-GR" dirty="0"/>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7634">
                                            <p:txEl>
                                              <p:pRg st="0" end="0"/>
                                            </p:txEl>
                                          </p:spTgt>
                                        </p:tgtEl>
                                        <p:attrNameLst>
                                          <p:attrName>style.visibility</p:attrName>
                                        </p:attrNameLst>
                                      </p:cBhvr>
                                      <p:to>
                                        <p:strVal val="visible"/>
                                      </p:to>
                                    </p:set>
                                    <p:anim calcmode="lin" valueType="num">
                                      <p:cBhvr additive="base">
                                        <p:cTn id="7" dur="2000" fill="hold"/>
                                        <p:tgtEl>
                                          <p:spTgt spid="19763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763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97634">
                                            <p:txEl>
                                              <p:pRg st="1" end="1"/>
                                            </p:txEl>
                                          </p:spTgt>
                                        </p:tgtEl>
                                        <p:attrNameLst>
                                          <p:attrName>style.visibility</p:attrName>
                                        </p:attrNameLst>
                                      </p:cBhvr>
                                      <p:to>
                                        <p:strVal val="visible"/>
                                      </p:to>
                                    </p:set>
                                    <p:anim calcmode="lin" valueType="num">
                                      <p:cBhvr additive="base">
                                        <p:cTn id="12" dur="2000" fill="hold"/>
                                        <p:tgtEl>
                                          <p:spTgt spid="197634">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9763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197634">
                                            <p:txEl>
                                              <p:pRg st="2" end="2"/>
                                            </p:txEl>
                                          </p:spTgt>
                                        </p:tgtEl>
                                        <p:attrNameLst>
                                          <p:attrName>style.visibility</p:attrName>
                                        </p:attrNameLst>
                                      </p:cBhvr>
                                      <p:to>
                                        <p:strVal val="visible"/>
                                      </p:to>
                                    </p:set>
                                    <p:anim calcmode="lin" valueType="num">
                                      <p:cBhvr additive="base">
                                        <p:cTn id="17" dur="2000" fill="hold"/>
                                        <p:tgtEl>
                                          <p:spTgt spid="197634">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97634">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197634">
                                            <p:txEl>
                                              <p:pRg st="3" end="3"/>
                                            </p:txEl>
                                          </p:spTgt>
                                        </p:tgtEl>
                                        <p:attrNameLst>
                                          <p:attrName>style.visibility</p:attrName>
                                        </p:attrNameLst>
                                      </p:cBhvr>
                                      <p:to>
                                        <p:strVal val="visible"/>
                                      </p:to>
                                    </p:set>
                                    <p:anim calcmode="lin" valueType="num">
                                      <p:cBhvr additive="base">
                                        <p:cTn id="22" dur="2000" fill="hold"/>
                                        <p:tgtEl>
                                          <p:spTgt spid="197634">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97634">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0"/>
                                  </p:stCondLst>
                                  <p:childTnLst>
                                    <p:set>
                                      <p:cBhvr>
                                        <p:cTn id="26" dur="1" fill="hold">
                                          <p:stCondLst>
                                            <p:cond delay="0"/>
                                          </p:stCondLst>
                                        </p:cTn>
                                        <p:tgtEl>
                                          <p:spTgt spid="197634">
                                            <p:txEl>
                                              <p:pRg st="4" end="4"/>
                                            </p:txEl>
                                          </p:spTgt>
                                        </p:tgtEl>
                                        <p:attrNameLst>
                                          <p:attrName>style.visibility</p:attrName>
                                        </p:attrNameLst>
                                      </p:cBhvr>
                                      <p:to>
                                        <p:strVal val="visible"/>
                                      </p:to>
                                    </p:set>
                                    <p:anim calcmode="lin" valueType="num">
                                      <p:cBhvr additive="base">
                                        <p:cTn id="27" dur="2000" fill="hold"/>
                                        <p:tgtEl>
                                          <p:spTgt spid="197634">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7634">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18" presetClass="entr" presetSubtype="12" fill="hold" grpId="0" nodeType="afterEffect">
                                  <p:stCondLst>
                                    <p:cond delay="0"/>
                                  </p:stCondLst>
                                  <p:childTnLst>
                                    <p:set>
                                      <p:cBhvr>
                                        <p:cTn id="31" dur="1" fill="hold">
                                          <p:stCondLst>
                                            <p:cond delay="0"/>
                                          </p:stCondLst>
                                        </p:cTn>
                                        <p:tgtEl>
                                          <p:spTgt spid="197635"/>
                                        </p:tgtEl>
                                        <p:attrNameLst>
                                          <p:attrName>style.visibility</p:attrName>
                                        </p:attrNameLst>
                                      </p:cBhvr>
                                      <p:to>
                                        <p:strVal val="visible"/>
                                      </p:to>
                                    </p:set>
                                    <p:animEffect transition="in" filter="strips(downLeft)">
                                      <p:cBhvr>
                                        <p:cTn id="32" dur="2000"/>
                                        <p:tgtEl>
                                          <p:spTgt spid="197635"/>
                                        </p:tgtEl>
                                      </p:cBhvr>
                                    </p:animEffect>
                                  </p:childTnLst>
                                </p:cTn>
                              </p:par>
                            </p:childTnLst>
                          </p:cTn>
                        </p:par>
                        <p:par>
                          <p:cTn id="33" fill="hold">
                            <p:stCondLst>
                              <p:cond delay="12000"/>
                            </p:stCondLst>
                            <p:childTnLst>
                              <p:par>
                                <p:cTn id="34" presetID="18" presetClass="entr" presetSubtype="12" fill="hold" grpId="0" nodeType="afterEffect">
                                  <p:stCondLst>
                                    <p:cond delay="0"/>
                                  </p:stCondLst>
                                  <p:childTnLst>
                                    <p:set>
                                      <p:cBhvr>
                                        <p:cTn id="35" dur="1" fill="hold">
                                          <p:stCondLst>
                                            <p:cond delay="0"/>
                                          </p:stCondLst>
                                        </p:cTn>
                                        <p:tgtEl>
                                          <p:spTgt spid="197636"/>
                                        </p:tgtEl>
                                        <p:attrNameLst>
                                          <p:attrName>style.visibility</p:attrName>
                                        </p:attrNameLst>
                                      </p:cBhvr>
                                      <p:to>
                                        <p:strVal val="visible"/>
                                      </p:to>
                                    </p:set>
                                    <p:animEffect transition="in" filter="strips(downLeft)">
                                      <p:cBhvr>
                                        <p:cTn id="36" dur="2000"/>
                                        <p:tgtEl>
                                          <p:spTgt spid="197636"/>
                                        </p:tgtEl>
                                      </p:cBhvr>
                                    </p:animEffect>
                                  </p:childTnLst>
                                </p:cTn>
                              </p:par>
                            </p:childTnLst>
                          </p:cTn>
                        </p:par>
                        <p:par>
                          <p:cTn id="37" fill="hold">
                            <p:stCondLst>
                              <p:cond delay="14000"/>
                            </p:stCondLst>
                            <p:childTnLst>
                              <p:par>
                                <p:cTn id="38" presetID="18" presetClass="entr" presetSubtype="12" fill="hold" grpId="0" nodeType="afterEffect">
                                  <p:stCondLst>
                                    <p:cond delay="0"/>
                                  </p:stCondLst>
                                  <p:childTnLst>
                                    <p:set>
                                      <p:cBhvr>
                                        <p:cTn id="39" dur="1" fill="hold">
                                          <p:stCondLst>
                                            <p:cond delay="0"/>
                                          </p:stCondLst>
                                        </p:cTn>
                                        <p:tgtEl>
                                          <p:spTgt spid="197637"/>
                                        </p:tgtEl>
                                        <p:attrNameLst>
                                          <p:attrName>style.visibility</p:attrName>
                                        </p:attrNameLst>
                                      </p:cBhvr>
                                      <p:to>
                                        <p:strVal val="visible"/>
                                      </p:to>
                                    </p:set>
                                    <p:animEffect transition="in" filter="strips(downLeft)">
                                      <p:cBhvr>
                                        <p:cTn id="40" dur="2000"/>
                                        <p:tgtEl>
                                          <p:spTgt spid="197637"/>
                                        </p:tgtEl>
                                      </p:cBhvr>
                                    </p:animEffect>
                                  </p:childTnLst>
                                </p:cTn>
                              </p:par>
                            </p:childTnLst>
                          </p:cTn>
                        </p:par>
                        <p:par>
                          <p:cTn id="41" fill="hold">
                            <p:stCondLst>
                              <p:cond delay="16000"/>
                            </p:stCondLst>
                            <p:childTnLst>
                              <p:par>
                                <p:cTn id="42" presetID="10" presetClass="entr" presetSubtype="0" fill="hold" nodeType="afterEffect">
                                  <p:stCondLst>
                                    <p:cond delay="2500"/>
                                  </p:stCondLst>
                                  <p:childTnLst>
                                    <p:set>
                                      <p:cBhvr>
                                        <p:cTn id="43" dur="1" fill="hold">
                                          <p:stCondLst>
                                            <p:cond delay="0"/>
                                          </p:stCondLst>
                                        </p:cTn>
                                        <p:tgtEl>
                                          <p:spTgt spid="197634">
                                            <p:txEl>
                                              <p:pRg st="5" end="5"/>
                                            </p:txEl>
                                          </p:spTgt>
                                        </p:tgtEl>
                                        <p:attrNameLst>
                                          <p:attrName>style.visibility</p:attrName>
                                        </p:attrNameLst>
                                      </p:cBhvr>
                                      <p:to>
                                        <p:strVal val="visible"/>
                                      </p:to>
                                    </p:set>
                                    <p:animEffect transition="in" filter="fade">
                                      <p:cBhvr>
                                        <p:cTn id="44" dur="2000"/>
                                        <p:tgtEl>
                                          <p:spTgt spid="197634">
                                            <p:txEl>
                                              <p:pRg st="5" end="5"/>
                                            </p:txEl>
                                          </p:spTgt>
                                        </p:tgtEl>
                                      </p:cBhvr>
                                    </p:animEffect>
                                  </p:childTnLst>
                                </p:cTn>
                              </p:par>
                            </p:childTnLst>
                          </p:cTn>
                        </p:par>
                        <p:par>
                          <p:cTn id="45" fill="hold">
                            <p:stCondLst>
                              <p:cond delay="20500"/>
                            </p:stCondLst>
                            <p:childTnLst>
                              <p:par>
                                <p:cTn id="46" presetID="10" presetClass="entr" presetSubtype="0" fill="hold" nodeType="afterEffect">
                                  <p:stCondLst>
                                    <p:cond delay="2500"/>
                                  </p:stCondLst>
                                  <p:childTnLst>
                                    <p:set>
                                      <p:cBhvr>
                                        <p:cTn id="47" dur="1" fill="hold">
                                          <p:stCondLst>
                                            <p:cond delay="0"/>
                                          </p:stCondLst>
                                        </p:cTn>
                                        <p:tgtEl>
                                          <p:spTgt spid="197634">
                                            <p:txEl>
                                              <p:pRg st="6" end="6"/>
                                            </p:txEl>
                                          </p:spTgt>
                                        </p:tgtEl>
                                        <p:attrNameLst>
                                          <p:attrName>style.visibility</p:attrName>
                                        </p:attrNameLst>
                                      </p:cBhvr>
                                      <p:to>
                                        <p:strVal val="visible"/>
                                      </p:to>
                                    </p:set>
                                    <p:animEffect transition="in" filter="fade">
                                      <p:cBhvr>
                                        <p:cTn id="48" dur="2000"/>
                                        <p:tgtEl>
                                          <p:spTgt spid="197634">
                                            <p:txEl>
                                              <p:pRg st="6" end="6"/>
                                            </p:txEl>
                                          </p:spTgt>
                                        </p:tgtEl>
                                      </p:cBhvr>
                                    </p:animEffect>
                                  </p:childTnLst>
                                </p:cTn>
                              </p:par>
                            </p:childTnLst>
                          </p:cTn>
                        </p:par>
                        <p:par>
                          <p:cTn id="49" fill="hold">
                            <p:stCondLst>
                              <p:cond delay="25000"/>
                            </p:stCondLst>
                            <p:childTnLst>
                              <p:par>
                                <p:cTn id="50" presetID="10" presetClass="entr" presetSubtype="0" fill="hold" nodeType="afterEffect">
                                  <p:stCondLst>
                                    <p:cond delay="2500"/>
                                  </p:stCondLst>
                                  <p:childTnLst>
                                    <p:set>
                                      <p:cBhvr>
                                        <p:cTn id="51" dur="1" fill="hold">
                                          <p:stCondLst>
                                            <p:cond delay="0"/>
                                          </p:stCondLst>
                                        </p:cTn>
                                        <p:tgtEl>
                                          <p:spTgt spid="197634">
                                            <p:txEl>
                                              <p:pRg st="7" end="7"/>
                                            </p:txEl>
                                          </p:spTgt>
                                        </p:tgtEl>
                                        <p:attrNameLst>
                                          <p:attrName>style.visibility</p:attrName>
                                        </p:attrNameLst>
                                      </p:cBhvr>
                                      <p:to>
                                        <p:strVal val="visible"/>
                                      </p:to>
                                    </p:set>
                                    <p:animEffect transition="in" filter="fade">
                                      <p:cBhvr>
                                        <p:cTn id="52" dur="2000"/>
                                        <p:tgtEl>
                                          <p:spTgt spid="197634">
                                            <p:txEl>
                                              <p:pRg st="7" end="7"/>
                                            </p:txEl>
                                          </p:spTgt>
                                        </p:tgtEl>
                                      </p:cBhvr>
                                    </p:animEffect>
                                  </p:childTnLst>
                                </p:cTn>
                              </p:par>
                            </p:childTnLst>
                          </p:cTn>
                        </p:par>
                        <p:par>
                          <p:cTn id="53" fill="hold">
                            <p:stCondLst>
                              <p:cond delay="29500"/>
                            </p:stCondLst>
                            <p:childTnLst>
                              <p:par>
                                <p:cTn id="54" presetID="2" presetClass="entr" presetSubtype="4" fill="hold" nodeType="afterEffect">
                                  <p:stCondLst>
                                    <p:cond delay="3500"/>
                                  </p:stCondLst>
                                  <p:childTnLst>
                                    <p:set>
                                      <p:cBhvr>
                                        <p:cTn id="55" dur="1" fill="hold">
                                          <p:stCondLst>
                                            <p:cond delay="0"/>
                                          </p:stCondLst>
                                        </p:cTn>
                                        <p:tgtEl>
                                          <p:spTgt spid="197634">
                                            <p:txEl>
                                              <p:pRg st="9" end="9"/>
                                            </p:txEl>
                                          </p:spTgt>
                                        </p:tgtEl>
                                        <p:attrNameLst>
                                          <p:attrName>style.visibility</p:attrName>
                                        </p:attrNameLst>
                                      </p:cBhvr>
                                      <p:to>
                                        <p:strVal val="visible"/>
                                      </p:to>
                                    </p:set>
                                    <p:anim calcmode="lin" valueType="num">
                                      <p:cBhvr additive="base">
                                        <p:cTn id="56" dur="2000" fill="hold"/>
                                        <p:tgtEl>
                                          <p:spTgt spid="197634">
                                            <p:txEl>
                                              <p:pRg st="9" end="9"/>
                                            </p:txEl>
                                          </p:spTgt>
                                        </p:tgtEl>
                                        <p:attrNameLst>
                                          <p:attrName>ppt_x</p:attrName>
                                        </p:attrNameLst>
                                      </p:cBhvr>
                                      <p:tavLst>
                                        <p:tav tm="0">
                                          <p:val>
                                            <p:strVal val="#ppt_x"/>
                                          </p:val>
                                        </p:tav>
                                        <p:tav tm="100000">
                                          <p:val>
                                            <p:strVal val="#ppt_x"/>
                                          </p:val>
                                        </p:tav>
                                      </p:tavLst>
                                    </p:anim>
                                    <p:anim calcmode="lin" valueType="num">
                                      <p:cBhvr additive="base">
                                        <p:cTn id="57" dur="2000" fill="hold"/>
                                        <p:tgtEl>
                                          <p:spTgt spid="197634">
                                            <p:txEl>
                                              <p:pRg st="9" end="9"/>
                                            </p:txEl>
                                          </p:spTgt>
                                        </p:tgtEl>
                                        <p:attrNameLst>
                                          <p:attrName>ppt_y</p:attrName>
                                        </p:attrNameLst>
                                      </p:cBhvr>
                                      <p:tavLst>
                                        <p:tav tm="0">
                                          <p:val>
                                            <p:strVal val="1+#ppt_h/2"/>
                                          </p:val>
                                        </p:tav>
                                        <p:tav tm="100000">
                                          <p:val>
                                            <p:strVal val="#ppt_y"/>
                                          </p:val>
                                        </p:tav>
                                      </p:tavLst>
                                    </p:anim>
                                  </p:childTnLst>
                                </p:cTn>
                              </p:par>
                            </p:childTnLst>
                          </p:cTn>
                        </p:par>
                        <p:par>
                          <p:cTn id="58" fill="hold">
                            <p:stCondLst>
                              <p:cond delay="35000"/>
                            </p:stCondLst>
                            <p:childTnLst>
                              <p:par>
                                <p:cTn id="59" presetID="2" presetClass="entr" presetSubtype="4" fill="hold" nodeType="afterEffect">
                                  <p:stCondLst>
                                    <p:cond delay="3500"/>
                                  </p:stCondLst>
                                  <p:childTnLst>
                                    <p:set>
                                      <p:cBhvr>
                                        <p:cTn id="60" dur="1" fill="hold">
                                          <p:stCondLst>
                                            <p:cond delay="0"/>
                                          </p:stCondLst>
                                        </p:cTn>
                                        <p:tgtEl>
                                          <p:spTgt spid="197634">
                                            <p:txEl>
                                              <p:pRg st="10" end="10"/>
                                            </p:txEl>
                                          </p:spTgt>
                                        </p:tgtEl>
                                        <p:attrNameLst>
                                          <p:attrName>style.visibility</p:attrName>
                                        </p:attrNameLst>
                                      </p:cBhvr>
                                      <p:to>
                                        <p:strVal val="visible"/>
                                      </p:to>
                                    </p:set>
                                    <p:anim calcmode="lin" valueType="num">
                                      <p:cBhvr additive="base">
                                        <p:cTn id="61" dur="2000" fill="hold"/>
                                        <p:tgtEl>
                                          <p:spTgt spid="197634">
                                            <p:txEl>
                                              <p:pRg st="10" end="10"/>
                                            </p:txEl>
                                          </p:spTgt>
                                        </p:tgtEl>
                                        <p:attrNameLst>
                                          <p:attrName>ppt_x</p:attrName>
                                        </p:attrNameLst>
                                      </p:cBhvr>
                                      <p:tavLst>
                                        <p:tav tm="0">
                                          <p:val>
                                            <p:strVal val="#ppt_x"/>
                                          </p:val>
                                        </p:tav>
                                        <p:tav tm="100000">
                                          <p:val>
                                            <p:strVal val="#ppt_x"/>
                                          </p:val>
                                        </p:tav>
                                      </p:tavLst>
                                    </p:anim>
                                    <p:anim calcmode="lin" valueType="num">
                                      <p:cBhvr additive="base">
                                        <p:cTn id="62" dur="2000" fill="hold"/>
                                        <p:tgtEl>
                                          <p:spTgt spid="197634">
                                            <p:txEl>
                                              <p:pRg st="10" end="10"/>
                                            </p:txEl>
                                          </p:spTgt>
                                        </p:tgtEl>
                                        <p:attrNameLst>
                                          <p:attrName>ppt_y</p:attrName>
                                        </p:attrNameLst>
                                      </p:cBhvr>
                                      <p:tavLst>
                                        <p:tav tm="0">
                                          <p:val>
                                            <p:strVal val="1+#ppt_h/2"/>
                                          </p:val>
                                        </p:tav>
                                        <p:tav tm="100000">
                                          <p:val>
                                            <p:strVal val="#ppt_y"/>
                                          </p:val>
                                        </p:tav>
                                      </p:tavLst>
                                    </p:anim>
                                  </p:childTnLst>
                                </p:cTn>
                              </p:par>
                            </p:childTnLst>
                          </p:cTn>
                        </p:par>
                        <p:par>
                          <p:cTn id="63" fill="hold">
                            <p:stCondLst>
                              <p:cond delay="40500"/>
                            </p:stCondLst>
                            <p:childTnLst>
                              <p:par>
                                <p:cTn id="64" presetID="2" presetClass="entr" presetSubtype="4" fill="hold" nodeType="afterEffect">
                                  <p:stCondLst>
                                    <p:cond delay="3500"/>
                                  </p:stCondLst>
                                  <p:childTnLst>
                                    <p:set>
                                      <p:cBhvr>
                                        <p:cTn id="65" dur="1" fill="hold">
                                          <p:stCondLst>
                                            <p:cond delay="0"/>
                                          </p:stCondLst>
                                        </p:cTn>
                                        <p:tgtEl>
                                          <p:spTgt spid="197634">
                                            <p:txEl>
                                              <p:pRg st="11" end="11"/>
                                            </p:txEl>
                                          </p:spTgt>
                                        </p:tgtEl>
                                        <p:attrNameLst>
                                          <p:attrName>style.visibility</p:attrName>
                                        </p:attrNameLst>
                                      </p:cBhvr>
                                      <p:to>
                                        <p:strVal val="visible"/>
                                      </p:to>
                                    </p:set>
                                    <p:anim calcmode="lin" valueType="num">
                                      <p:cBhvr additive="base">
                                        <p:cTn id="66" dur="2000" fill="hold"/>
                                        <p:tgtEl>
                                          <p:spTgt spid="197634">
                                            <p:txEl>
                                              <p:pRg st="11" end="11"/>
                                            </p:txEl>
                                          </p:spTgt>
                                        </p:tgtEl>
                                        <p:attrNameLst>
                                          <p:attrName>ppt_x</p:attrName>
                                        </p:attrNameLst>
                                      </p:cBhvr>
                                      <p:tavLst>
                                        <p:tav tm="0">
                                          <p:val>
                                            <p:strVal val="#ppt_x"/>
                                          </p:val>
                                        </p:tav>
                                        <p:tav tm="100000">
                                          <p:val>
                                            <p:strVal val="#ppt_x"/>
                                          </p:val>
                                        </p:tav>
                                      </p:tavLst>
                                    </p:anim>
                                    <p:anim calcmode="lin" valueType="num">
                                      <p:cBhvr additive="base">
                                        <p:cTn id="67" dur="2000" fill="hold"/>
                                        <p:tgtEl>
                                          <p:spTgt spid="197634">
                                            <p:txEl>
                                              <p:pRg st="11" end="11"/>
                                            </p:txEl>
                                          </p:spTgt>
                                        </p:tgtEl>
                                        <p:attrNameLst>
                                          <p:attrName>ppt_y</p:attrName>
                                        </p:attrNameLst>
                                      </p:cBhvr>
                                      <p:tavLst>
                                        <p:tav tm="0">
                                          <p:val>
                                            <p:strVal val="1+#ppt_h/2"/>
                                          </p:val>
                                        </p:tav>
                                        <p:tav tm="100000">
                                          <p:val>
                                            <p:strVal val="#ppt_y"/>
                                          </p:val>
                                        </p:tav>
                                      </p:tavLst>
                                    </p:anim>
                                  </p:childTnLst>
                                </p:cTn>
                              </p:par>
                            </p:childTnLst>
                          </p:cTn>
                        </p:par>
                        <p:par>
                          <p:cTn id="68" fill="hold">
                            <p:stCondLst>
                              <p:cond delay="46000"/>
                            </p:stCondLst>
                            <p:childTnLst>
                              <p:par>
                                <p:cTn id="69" presetID="2" presetClass="entr" presetSubtype="4" fill="hold" nodeType="afterEffect">
                                  <p:stCondLst>
                                    <p:cond delay="3500"/>
                                  </p:stCondLst>
                                  <p:childTnLst>
                                    <p:set>
                                      <p:cBhvr>
                                        <p:cTn id="70" dur="1" fill="hold">
                                          <p:stCondLst>
                                            <p:cond delay="0"/>
                                          </p:stCondLst>
                                        </p:cTn>
                                        <p:tgtEl>
                                          <p:spTgt spid="197634">
                                            <p:txEl>
                                              <p:pRg st="12" end="12"/>
                                            </p:txEl>
                                          </p:spTgt>
                                        </p:tgtEl>
                                        <p:attrNameLst>
                                          <p:attrName>style.visibility</p:attrName>
                                        </p:attrNameLst>
                                      </p:cBhvr>
                                      <p:to>
                                        <p:strVal val="visible"/>
                                      </p:to>
                                    </p:set>
                                    <p:anim calcmode="lin" valueType="num">
                                      <p:cBhvr additive="base">
                                        <p:cTn id="71" dur="2000" fill="hold"/>
                                        <p:tgtEl>
                                          <p:spTgt spid="197634">
                                            <p:txEl>
                                              <p:pRg st="12" end="12"/>
                                            </p:txEl>
                                          </p:spTgt>
                                        </p:tgtEl>
                                        <p:attrNameLst>
                                          <p:attrName>ppt_x</p:attrName>
                                        </p:attrNameLst>
                                      </p:cBhvr>
                                      <p:tavLst>
                                        <p:tav tm="0">
                                          <p:val>
                                            <p:strVal val="#ppt_x"/>
                                          </p:val>
                                        </p:tav>
                                        <p:tav tm="100000">
                                          <p:val>
                                            <p:strVal val="#ppt_x"/>
                                          </p:val>
                                        </p:tav>
                                      </p:tavLst>
                                    </p:anim>
                                    <p:anim calcmode="lin" valueType="num">
                                      <p:cBhvr additive="base">
                                        <p:cTn id="72" dur="2000" fill="hold"/>
                                        <p:tgtEl>
                                          <p:spTgt spid="197634">
                                            <p:txEl>
                                              <p:pRg st="12" end="12"/>
                                            </p:txEl>
                                          </p:spTgt>
                                        </p:tgtEl>
                                        <p:attrNameLst>
                                          <p:attrName>ppt_y</p:attrName>
                                        </p:attrNameLst>
                                      </p:cBhvr>
                                      <p:tavLst>
                                        <p:tav tm="0">
                                          <p:val>
                                            <p:strVal val="1+#ppt_h/2"/>
                                          </p:val>
                                        </p:tav>
                                        <p:tav tm="100000">
                                          <p:val>
                                            <p:strVal val="#ppt_y"/>
                                          </p:val>
                                        </p:tav>
                                      </p:tavLst>
                                    </p:anim>
                                  </p:childTnLst>
                                </p:cTn>
                              </p:par>
                            </p:childTnLst>
                          </p:cTn>
                        </p:par>
                        <p:par>
                          <p:cTn id="73" fill="hold">
                            <p:stCondLst>
                              <p:cond delay="51500"/>
                            </p:stCondLst>
                            <p:childTnLst>
                              <p:par>
                                <p:cTn id="74" presetID="18" presetClass="entr" presetSubtype="12" fill="hold" grpId="0" nodeType="afterEffect">
                                  <p:stCondLst>
                                    <p:cond delay="0"/>
                                  </p:stCondLst>
                                  <p:childTnLst>
                                    <p:set>
                                      <p:cBhvr>
                                        <p:cTn id="75" dur="1" fill="hold">
                                          <p:stCondLst>
                                            <p:cond delay="0"/>
                                          </p:stCondLst>
                                        </p:cTn>
                                        <p:tgtEl>
                                          <p:spTgt spid="197638"/>
                                        </p:tgtEl>
                                        <p:attrNameLst>
                                          <p:attrName>style.visibility</p:attrName>
                                        </p:attrNameLst>
                                      </p:cBhvr>
                                      <p:to>
                                        <p:strVal val="visible"/>
                                      </p:to>
                                    </p:set>
                                    <p:animEffect transition="in" filter="strips(downLeft)">
                                      <p:cBhvr>
                                        <p:cTn id="76" dur="2000"/>
                                        <p:tgtEl>
                                          <p:spTgt spid="197638"/>
                                        </p:tgtEl>
                                      </p:cBhvr>
                                    </p:animEffect>
                                  </p:childTnLst>
                                </p:cTn>
                              </p:par>
                            </p:childTnLst>
                          </p:cTn>
                        </p:par>
                        <p:par>
                          <p:cTn id="77" fill="hold">
                            <p:stCondLst>
                              <p:cond delay="53500"/>
                            </p:stCondLst>
                            <p:childTnLst>
                              <p:par>
                                <p:cTn id="78" presetID="18" presetClass="entr" presetSubtype="12" fill="hold" grpId="0" nodeType="afterEffect">
                                  <p:stCondLst>
                                    <p:cond delay="0"/>
                                  </p:stCondLst>
                                  <p:childTnLst>
                                    <p:set>
                                      <p:cBhvr>
                                        <p:cTn id="79" dur="1" fill="hold">
                                          <p:stCondLst>
                                            <p:cond delay="0"/>
                                          </p:stCondLst>
                                        </p:cTn>
                                        <p:tgtEl>
                                          <p:spTgt spid="197639"/>
                                        </p:tgtEl>
                                        <p:attrNameLst>
                                          <p:attrName>style.visibility</p:attrName>
                                        </p:attrNameLst>
                                      </p:cBhvr>
                                      <p:to>
                                        <p:strVal val="visible"/>
                                      </p:to>
                                    </p:set>
                                    <p:animEffect transition="in" filter="strips(downLeft)">
                                      <p:cBhvr>
                                        <p:cTn id="80" dur="2000"/>
                                        <p:tgtEl>
                                          <p:spTgt spid="197639"/>
                                        </p:tgtEl>
                                      </p:cBhvr>
                                    </p:animEffect>
                                  </p:childTnLst>
                                </p:cTn>
                              </p:par>
                            </p:childTnLst>
                          </p:cTn>
                        </p:par>
                        <p:par>
                          <p:cTn id="81" fill="hold">
                            <p:stCondLst>
                              <p:cond delay="55500"/>
                            </p:stCondLst>
                            <p:childTnLst>
                              <p:par>
                                <p:cTn id="82" presetID="18" presetClass="entr" presetSubtype="12" fill="hold" grpId="0" nodeType="afterEffect">
                                  <p:stCondLst>
                                    <p:cond delay="0"/>
                                  </p:stCondLst>
                                  <p:childTnLst>
                                    <p:set>
                                      <p:cBhvr>
                                        <p:cTn id="83" dur="1" fill="hold">
                                          <p:stCondLst>
                                            <p:cond delay="0"/>
                                          </p:stCondLst>
                                        </p:cTn>
                                        <p:tgtEl>
                                          <p:spTgt spid="197640"/>
                                        </p:tgtEl>
                                        <p:attrNameLst>
                                          <p:attrName>style.visibility</p:attrName>
                                        </p:attrNameLst>
                                      </p:cBhvr>
                                      <p:to>
                                        <p:strVal val="visible"/>
                                      </p:to>
                                    </p:set>
                                    <p:animEffect transition="in" filter="strips(downLeft)">
                                      <p:cBhvr>
                                        <p:cTn id="84" dur="2000"/>
                                        <p:tgtEl>
                                          <p:spTgt spid="197640"/>
                                        </p:tgtEl>
                                      </p:cBhvr>
                                    </p:animEffect>
                                  </p:childTnLst>
                                </p:cTn>
                              </p:par>
                            </p:childTnLst>
                          </p:cTn>
                        </p:par>
                        <p:par>
                          <p:cTn id="85" fill="hold">
                            <p:stCondLst>
                              <p:cond delay="57500"/>
                            </p:stCondLst>
                            <p:childTnLst>
                              <p:par>
                                <p:cTn id="86" presetID="10" presetClass="entr" presetSubtype="0" fill="hold" nodeType="afterEffect">
                                  <p:stCondLst>
                                    <p:cond delay="2500"/>
                                  </p:stCondLst>
                                  <p:childTnLst>
                                    <p:set>
                                      <p:cBhvr>
                                        <p:cTn id="87" dur="1" fill="hold">
                                          <p:stCondLst>
                                            <p:cond delay="0"/>
                                          </p:stCondLst>
                                        </p:cTn>
                                        <p:tgtEl>
                                          <p:spTgt spid="197634">
                                            <p:txEl>
                                              <p:pRg st="13" end="13"/>
                                            </p:txEl>
                                          </p:spTgt>
                                        </p:tgtEl>
                                        <p:attrNameLst>
                                          <p:attrName>style.visibility</p:attrName>
                                        </p:attrNameLst>
                                      </p:cBhvr>
                                      <p:to>
                                        <p:strVal val="visible"/>
                                      </p:to>
                                    </p:set>
                                    <p:animEffect transition="in" filter="fade">
                                      <p:cBhvr>
                                        <p:cTn id="88" dur="2000"/>
                                        <p:tgtEl>
                                          <p:spTgt spid="197634">
                                            <p:txEl>
                                              <p:pRg st="13" end="13"/>
                                            </p:txEl>
                                          </p:spTgt>
                                        </p:tgtEl>
                                      </p:cBhvr>
                                    </p:animEffect>
                                  </p:childTnLst>
                                </p:cTn>
                              </p:par>
                            </p:childTnLst>
                          </p:cTn>
                        </p:par>
                        <p:par>
                          <p:cTn id="89" fill="hold">
                            <p:stCondLst>
                              <p:cond delay="62000"/>
                            </p:stCondLst>
                            <p:childTnLst>
                              <p:par>
                                <p:cTn id="90" presetID="10" presetClass="entr" presetSubtype="0" fill="hold" nodeType="afterEffect">
                                  <p:stCondLst>
                                    <p:cond delay="2500"/>
                                  </p:stCondLst>
                                  <p:childTnLst>
                                    <p:set>
                                      <p:cBhvr>
                                        <p:cTn id="91" dur="1" fill="hold">
                                          <p:stCondLst>
                                            <p:cond delay="0"/>
                                          </p:stCondLst>
                                        </p:cTn>
                                        <p:tgtEl>
                                          <p:spTgt spid="197634">
                                            <p:txEl>
                                              <p:pRg st="14" end="14"/>
                                            </p:txEl>
                                          </p:spTgt>
                                        </p:tgtEl>
                                        <p:attrNameLst>
                                          <p:attrName>style.visibility</p:attrName>
                                        </p:attrNameLst>
                                      </p:cBhvr>
                                      <p:to>
                                        <p:strVal val="visible"/>
                                      </p:to>
                                    </p:set>
                                    <p:animEffect transition="in" filter="fade">
                                      <p:cBhvr>
                                        <p:cTn id="92" dur="2000"/>
                                        <p:tgtEl>
                                          <p:spTgt spid="197634">
                                            <p:txEl>
                                              <p:pRg st="14" end="14"/>
                                            </p:txEl>
                                          </p:spTgt>
                                        </p:tgtEl>
                                      </p:cBhvr>
                                    </p:animEffect>
                                  </p:childTnLst>
                                </p:cTn>
                              </p:par>
                            </p:childTnLst>
                          </p:cTn>
                        </p:par>
                        <p:par>
                          <p:cTn id="93" fill="hold">
                            <p:stCondLst>
                              <p:cond delay="66500"/>
                            </p:stCondLst>
                            <p:childTnLst>
                              <p:par>
                                <p:cTn id="94" presetID="10" presetClass="entr" presetSubtype="0" fill="hold" nodeType="afterEffect">
                                  <p:stCondLst>
                                    <p:cond delay="2500"/>
                                  </p:stCondLst>
                                  <p:childTnLst>
                                    <p:set>
                                      <p:cBhvr>
                                        <p:cTn id="95" dur="1" fill="hold">
                                          <p:stCondLst>
                                            <p:cond delay="0"/>
                                          </p:stCondLst>
                                        </p:cTn>
                                        <p:tgtEl>
                                          <p:spTgt spid="197634">
                                            <p:txEl>
                                              <p:pRg st="15" end="15"/>
                                            </p:txEl>
                                          </p:spTgt>
                                        </p:tgtEl>
                                        <p:attrNameLst>
                                          <p:attrName>style.visibility</p:attrName>
                                        </p:attrNameLst>
                                      </p:cBhvr>
                                      <p:to>
                                        <p:strVal val="visible"/>
                                      </p:to>
                                    </p:set>
                                    <p:animEffect transition="in" filter="fade">
                                      <p:cBhvr>
                                        <p:cTn id="96" dur="2000"/>
                                        <p:tgtEl>
                                          <p:spTgt spid="197634">
                                            <p:txEl>
                                              <p:pRg st="15" end="15"/>
                                            </p:txEl>
                                          </p:spTgt>
                                        </p:tgtEl>
                                      </p:cBhvr>
                                    </p:animEffect>
                                  </p:childTnLst>
                                </p:cTn>
                              </p:par>
                            </p:childTnLst>
                          </p:cTn>
                        </p:par>
                        <p:par>
                          <p:cTn id="97" fill="hold">
                            <p:stCondLst>
                              <p:cond delay="71000"/>
                            </p:stCondLst>
                            <p:childTnLst>
                              <p:par>
                                <p:cTn id="98" presetID="10" presetClass="entr" presetSubtype="0" fill="hold" nodeType="afterEffect">
                                  <p:stCondLst>
                                    <p:cond delay="2500"/>
                                  </p:stCondLst>
                                  <p:childTnLst>
                                    <p:set>
                                      <p:cBhvr>
                                        <p:cTn id="99" dur="1" fill="hold">
                                          <p:stCondLst>
                                            <p:cond delay="0"/>
                                          </p:stCondLst>
                                        </p:cTn>
                                        <p:tgtEl>
                                          <p:spTgt spid="197634">
                                            <p:txEl>
                                              <p:pRg st="16" end="16"/>
                                            </p:txEl>
                                          </p:spTgt>
                                        </p:tgtEl>
                                        <p:attrNameLst>
                                          <p:attrName>style.visibility</p:attrName>
                                        </p:attrNameLst>
                                      </p:cBhvr>
                                      <p:to>
                                        <p:strVal val="visible"/>
                                      </p:to>
                                    </p:set>
                                    <p:animEffect transition="in" filter="fade">
                                      <p:cBhvr>
                                        <p:cTn id="100" dur="2000"/>
                                        <p:tgtEl>
                                          <p:spTgt spid="197634">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animBg="1"/>
      <p:bldP spid="197636" grpId="0" animBg="1"/>
      <p:bldP spid="197637" grpId="0" animBg="1"/>
      <p:bldP spid="197638" grpId="0" animBg="1"/>
      <p:bldP spid="197639" grpId="0" animBg="1"/>
      <p:bldP spid="197640" grpId="0" animBg="1"/>
    </p:bld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body" idx="1"/>
          </p:nvPr>
        </p:nvSpPr>
        <p:spPr>
          <a:xfrm>
            <a:off x="395288" y="404813"/>
            <a:ext cx="8229600" cy="6453187"/>
          </a:xfrm>
        </p:spPr>
        <p:txBody>
          <a:bodyPr>
            <a:normAutofit lnSpcReduction="10000"/>
          </a:bodyPr>
          <a:lstStyle/>
          <a:p>
            <a:pPr>
              <a:buFontTx/>
              <a:buNone/>
            </a:pPr>
            <a:r>
              <a:rPr lang="el-GR" sz="2000" i="1" dirty="0">
                <a:latin typeface="Times New Roman" pitchFamily="18" charset="0"/>
              </a:rPr>
              <a:t>Λογαριασμός 33.21</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βραχυπρόθεσμες απαιτήσεις κατά λοιπών συμμετοχικού </a:t>
            </a:r>
          </a:p>
          <a:p>
            <a:pPr>
              <a:buFontTx/>
              <a:buNone/>
            </a:pPr>
            <a:r>
              <a:rPr lang="el-GR" sz="2000" i="1" dirty="0">
                <a:latin typeface="Times New Roman" pitchFamily="18" charset="0"/>
              </a:rPr>
              <a:t>ενδιαφέροντος επιχειρήσεων σε ευρώ</a:t>
            </a:r>
            <a:r>
              <a:rPr lang="el-GR" sz="2000" i="1" dirty="0">
                <a:latin typeface="Times New Roman" pitchFamily="18" charset="0"/>
                <a:cs typeface="Times New Roman" pitchFamily="18" charset="0"/>
              </a:rPr>
              <a:t>››</a:t>
            </a:r>
          </a:p>
          <a:p>
            <a:pPr>
              <a:buFontTx/>
              <a:buNone/>
            </a:pPr>
            <a:r>
              <a:rPr lang="el-GR" sz="2000" i="1" dirty="0">
                <a:latin typeface="Times New Roman" pitchFamily="18" charset="0"/>
              </a:rPr>
              <a:t>Λογαριασμός 33.22</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βραχυπρόθεσμες απαιτήσεις κατά λοιπών συμμετοχικού </a:t>
            </a:r>
          </a:p>
          <a:p>
            <a:pPr>
              <a:buFontTx/>
              <a:buNone/>
            </a:pPr>
            <a:r>
              <a:rPr lang="el-GR" sz="2000" i="1" dirty="0">
                <a:latin typeface="Times New Roman" pitchFamily="18" charset="0"/>
              </a:rPr>
              <a:t>ενδιαφέροντος επιχειρήσεων σε ξένο νόμισμα</a:t>
            </a:r>
            <a:r>
              <a:rPr lang="el-GR" sz="2000" i="1" dirty="0">
                <a:latin typeface="Times New Roman" pitchFamily="18" charset="0"/>
                <a:cs typeface="Times New Roman" pitchFamily="18" charset="0"/>
              </a:rPr>
              <a:t>››</a:t>
            </a:r>
            <a:r>
              <a:rPr lang="el-GR" sz="2000" i="1" dirty="0">
                <a:latin typeface="Times New Roman" pitchFamily="18" charset="0"/>
              </a:rPr>
              <a:t> </a:t>
            </a:r>
          </a:p>
          <a:p>
            <a:pPr>
              <a:buFontTx/>
              <a:buNone/>
            </a:pPr>
            <a:endParaRPr lang="el-GR" sz="2000" i="1" dirty="0">
              <a:latin typeface="Times New Roman" pitchFamily="18" charset="0"/>
            </a:endParaRPr>
          </a:p>
          <a:p>
            <a:pPr>
              <a:buFontTx/>
              <a:buNone/>
            </a:pPr>
            <a:r>
              <a:rPr lang="el-GR" sz="2000" i="1" dirty="0">
                <a:latin typeface="Times New Roman" pitchFamily="18" charset="0"/>
              </a:rPr>
              <a:t>Λογαριασμός 33.13</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Ελληνικό Δημόσιο – προκαταβεβλημένοι και </a:t>
            </a:r>
          </a:p>
          <a:p>
            <a:pPr>
              <a:buFontTx/>
              <a:buNone/>
            </a:pPr>
            <a:r>
              <a:rPr lang="el-GR" sz="2000" i="1" dirty="0">
                <a:latin typeface="Times New Roman" pitchFamily="18" charset="0"/>
              </a:rPr>
              <a:t>παρακρατημένοι φόροι</a:t>
            </a:r>
            <a:r>
              <a:rPr lang="el-GR" sz="2000" i="1" dirty="0">
                <a:latin typeface="Times New Roman" pitchFamily="18" charset="0"/>
                <a:cs typeface="Times New Roman" pitchFamily="18" charset="0"/>
              </a:rPr>
              <a:t>››</a:t>
            </a:r>
          </a:p>
          <a:p>
            <a:pPr>
              <a:buFontTx/>
              <a:buNone/>
            </a:pPr>
            <a:endParaRPr lang="el-GR" sz="2000" i="1" dirty="0">
              <a:latin typeface="Times New Roman" pitchFamily="18" charset="0"/>
            </a:endParaRPr>
          </a:p>
          <a:p>
            <a:pPr>
              <a:buFontTx/>
              <a:buNone/>
            </a:pPr>
            <a:r>
              <a:rPr lang="el-GR" sz="2000" i="1" dirty="0">
                <a:latin typeface="Times New Roman" pitchFamily="18" charset="0"/>
              </a:rPr>
              <a:t>Λογαριασμός 33.14</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Ελληνικό Δημόσιο λοιπές απαιτήσεις</a:t>
            </a:r>
            <a:r>
              <a:rPr lang="el-GR" sz="2000" i="1" dirty="0">
                <a:latin typeface="Times New Roman" pitchFamily="18" charset="0"/>
                <a:cs typeface="Times New Roman" pitchFamily="18" charset="0"/>
              </a:rPr>
              <a:t>››</a:t>
            </a:r>
          </a:p>
          <a:p>
            <a:pPr>
              <a:buFontTx/>
              <a:buNone/>
            </a:pPr>
            <a:endParaRPr lang="el-GR" sz="2000" i="1" dirty="0">
              <a:latin typeface="Times New Roman" pitchFamily="18" charset="0"/>
            </a:endParaRPr>
          </a:p>
          <a:p>
            <a:pPr>
              <a:buFontTx/>
              <a:buNone/>
            </a:pPr>
            <a:r>
              <a:rPr lang="el-GR" sz="2000" i="1" dirty="0">
                <a:latin typeface="Times New Roman" pitchFamily="18" charset="0"/>
              </a:rPr>
              <a:t>Λογαριασμός 33.90</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Επιταγές μεταχρονολογημένες</a:t>
            </a:r>
            <a:r>
              <a:rPr lang="el-GR" sz="2000" i="1" dirty="0">
                <a:latin typeface="Times New Roman" pitchFamily="18" charset="0"/>
                <a:cs typeface="Times New Roman" pitchFamily="18" charset="0"/>
              </a:rPr>
              <a:t>››</a:t>
            </a:r>
            <a:r>
              <a:rPr lang="el-GR" sz="2000" i="1" dirty="0">
                <a:latin typeface="Times New Roman" pitchFamily="18" charset="0"/>
              </a:rPr>
              <a:t>: </a:t>
            </a:r>
            <a:r>
              <a:rPr lang="el-GR" sz="2000" dirty="0">
                <a:latin typeface="Times New Roman" pitchFamily="18" charset="0"/>
              </a:rPr>
              <a:t>Κατά την έλευση της </a:t>
            </a:r>
          </a:p>
          <a:p>
            <a:pPr>
              <a:buFontTx/>
              <a:buNone/>
            </a:pPr>
            <a:r>
              <a:rPr lang="el-GR" sz="2000" dirty="0">
                <a:latin typeface="Times New Roman" pitchFamily="18" charset="0"/>
              </a:rPr>
              <a:t>χρονολογίας εκδόσεως, μεταφέρονται στο λογαριασμό χρηματικά διαθέσιμα</a:t>
            </a:r>
          </a:p>
          <a:p>
            <a:pPr>
              <a:buFontTx/>
              <a:buNone/>
            </a:pPr>
            <a:endParaRPr lang="el-GR" sz="2000" dirty="0">
              <a:latin typeface="Times New Roman" pitchFamily="18" charset="0"/>
            </a:endParaRPr>
          </a:p>
          <a:p>
            <a:pPr>
              <a:buFontTx/>
              <a:buNone/>
            </a:pPr>
            <a:r>
              <a:rPr lang="el-GR" sz="2000" i="1" dirty="0">
                <a:latin typeface="Times New Roman" pitchFamily="18" charset="0"/>
              </a:rPr>
              <a:t>Λογαριασμός 33.95</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λοιποί χρεώστες διάφοροι σε ευρώ</a:t>
            </a:r>
            <a:r>
              <a:rPr lang="el-GR" sz="2000" i="1" dirty="0">
                <a:latin typeface="Times New Roman" pitchFamily="18" charset="0"/>
                <a:cs typeface="Times New Roman" pitchFamily="18" charset="0"/>
              </a:rPr>
              <a:t>››</a:t>
            </a:r>
          </a:p>
          <a:p>
            <a:pPr>
              <a:buFontTx/>
              <a:buNone/>
            </a:pPr>
            <a:r>
              <a:rPr lang="el-GR" sz="2000" i="1" dirty="0">
                <a:latin typeface="Times New Roman" pitchFamily="18" charset="0"/>
              </a:rPr>
              <a:t>Λογαριασμός 33.96</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λοιποί χρεώστες διάφοροι σε ξένο νόμισμα</a:t>
            </a:r>
            <a:r>
              <a:rPr lang="el-GR" sz="2000" i="1" dirty="0">
                <a:latin typeface="Times New Roman" pitchFamily="18" charset="0"/>
                <a:cs typeface="Times New Roman" pitchFamily="18" charset="0"/>
              </a:rPr>
              <a:t>››</a:t>
            </a:r>
          </a:p>
          <a:p>
            <a:pPr>
              <a:buFontTx/>
              <a:buNone/>
            </a:pPr>
            <a:endParaRPr lang="el-GR" sz="2000" i="1" dirty="0">
              <a:latin typeface="Times New Roman" pitchFamily="18" charset="0"/>
            </a:endParaRPr>
          </a:p>
          <a:p>
            <a:pPr>
              <a:buFontTx/>
              <a:buNone/>
            </a:pPr>
            <a:r>
              <a:rPr lang="el-GR" sz="2000" i="1" dirty="0">
                <a:latin typeface="Times New Roman" pitchFamily="18" charset="0"/>
              </a:rPr>
              <a:t>Λογαριασμός 33.97</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χρεώστες επισφαλείς</a:t>
            </a:r>
            <a:r>
              <a:rPr lang="el-GR" sz="2000" i="1" dirty="0">
                <a:latin typeface="Times New Roman" pitchFamily="18" charset="0"/>
                <a:cs typeface="Times New Roman" pitchFamily="18" charset="0"/>
              </a:rPr>
              <a:t>››</a:t>
            </a:r>
          </a:p>
          <a:p>
            <a:pPr>
              <a:buFontTx/>
              <a:buNone/>
            </a:pPr>
            <a:endParaRPr lang="el-GR" sz="2000" i="1" dirty="0">
              <a:latin typeface="Times New Roman" pitchFamily="18" charset="0"/>
            </a:endParaRPr>
          </a:p>
          <a:p>
            <a:pPr>
              <a:buFontTx/>
              <a:buNone/>
            </a:pPr>
            <a:endParaRPr lang="el-GR" sz="2000" i="1"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8658">
                                            <p:txEl>
                                              <p:pRg st="0" end="0"/>
                                            </p:txEl>
                                          </p:spTgt>
                                        </p:tgtEl>
                                        <p:attrNameLst>
                                          <p:attrName>style.visibility</p:attrName>
                                        </p:attrNameLst>
                                      </p:cBhvr>
                                      <p:to>
                                        <p:strVal val="visible"/>
                                      </p:to>
                                    </p:set>
                                    <p:anim calcmode="lin" valueType="num">
                                      <p:cBhvr additive="base">
                                        <p:cTn id="7" dur="2000" fill="hold"/>
                                        <p:tgtEl>
                                          <p:spTgt spid="19865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865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98658">
                                            <p:txEl>
                                              <p:pRg st="1" end="1"/>
                                            </p:txEl>
                                          </p:spTgt>
                                        </p:tgtEl>
                                        <p:attrNameLst>
                                          <p:attrName>style.visibility</p:attrName>
                                        </p:attrNameLst>
                                      </p:cBhvr>
                                      <p:to>
                                        <p:strVal val="visible"/>
                                      </p:to>
                                    </p:set>
                                    <p:anim calcmode="lin" valueType="num">
                                      <p:cBhvr additive="base">
                                        <p:cTn id="12" dur="2000" fill="hold"/>
                                        <p:tgtEl>
                                          <p:spTgt spid="198658">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98658">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198658">
                                            <p:txEl>
                                              <p:pRg st="2" end="2"/>
                                            </p:txEl>
                                          </p:spTgt>
                                        </p:tgtEl>
                                        <p:attrNameLst>
                                          <p:attrName>style.visibility</p:attrName>
                                        </p:attrNameLst>
                                      </p:cBhvr>
                                      <p:to>
                                        <p:strVal val="visible"/>
                                      </p:to>
                                    </p:set>
                                    <p:anim calcmode="lin" valueType="num">
                                      <p:cBhvr additive="base">
                                        <p:cTn id="17" dur="2000" fill="hold"/>
                                        <p:tgtEl>
                                          <p:spTgt spid="198658">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98658">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198658">
                                            <p:txEl>
                                              <p:pRg st="3" end="3"/>
                                            </p:txEl>
                                          </p:spTgt>
                                        </p:tgtEl>
                                        <p:attrNameLst>
                                          <p:attrName>style.visibility</p:attrName>
                                        </p:attrNameLst>
                                      </p:cBhvr>
                                      <p:to>
                                        <p:strVal val="visible"/>
                                      </p:to>
                                    </p:set>
                                    <p:anim calcmode="lin" valueType="num">
                                      <p:cBhvr additive="base">
                                        <p:cTn id="22" dur="2000" fill="hold"/>
                                        <p:tgtEl>
                                          <p:spTgt spid="198658">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98658">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3000"/>
                                  </p:stCondLst>
                                  <p:childTnLst>
                                    <p:set>
                                      <p:cBhvr>
                                        <p:cTn id="26" dur="1" fill="hold">
                                          <p:stCondLst>
                                            <p:cond delay="0"/>
                                          </p:stCondLst>
                                        </p:cTn>
                                        <p:tgtEl>
                                          <p:spTgt spid="198658">
                                            <p:txEl>
                                              <p:pRg st="5" end="5"/>
                                            </p:txEl>
                                          </p:spTgt>
                                        </p:tgtEl>
                                        <p:attrNameLst>
                                          <p:attrName>style.visibility</p:attrName>
                                        </p:attrNameLst>
                                      </p:cBhvr>
                                      <p:to>
                                        <p:strVal val="visible"/>
                                      </p:to>
                                    </p:set>
                                    <p:anim calcmode="lin" valueType="num">
                                      <p:cBhvr additive="base">
                                        <p:cTn id="27" dur="2000" fill="hold"/>
                                        <p:tgtEl>
                                          <p:spTgt spid="198658">
                                            <p:txEl>
                                              <p:pRg st="5" end="5"/>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8658">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3000"/>
                            </p:stCondLst>
                            <p:childTnLst>
                              <p:par>
                                <p:cTn id="30" presetID="2" presetClass="entr" presetSubtype="4" fill="hold" nodeType="afterEffect">
                                  <p:stCondLst>
                                    <p:cond delay="0"/>
                                  </p:stCondLst>
                                  <p:childTnLst>
                                    <p:set>
                                      <p:cBhvr>
                                        <p:cTn id="31" dur="1" fill="hold">
                                          <p:stCondLst>
                                            <p:cond delay="0"/>
                                          </p:stCondLst>
                                        </p:cTn>
                                        <p:tgtEl>
                                          <p:spTgt spid="198658">
                                            <p:txEl>
                                              <p:pRg st="6" end="6"/>
                                            </p:txEl>
                                          </p:spTgt>
                                        </p:tgtEl>
                                        <p:attrNameLst>
                                          <p:attrName>style.visibility</p:attrName>
                                        </p:attrNameLst>
                                      </p:cBhvr>
                                      <p:to>
                                        <p:strVal val="visible"/>
                                      </p:to>
                                    </p:set>
                                    <p:anim calcmode="lin" valueType="num">
                                      <p:cBhvr additive="base">
                                        <p:cTn id="32" dur="2000" fill="hold"/>
                                        <p:tgtEl>
                                          <p:spTgt spid="198658">
                                            <p:txEl>
                                              <p:pRg st="6" end="6"/>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98658">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5000"/>
                            </p:stCondLst>
                            <p:childTnLst>
                              <p:par>
                                <p:cTn id="35" presetID="2" presetClass="entr" presetSubtype="4" fill="hold" nodeType="afterEffect">
                                  <p:stCondLst>
                                    <p:cond delay="3000"/>
                                  </p:stCondLst>
                                  <p:childTnLst>
                                    <p:set>
                                      <p:cBhvr>
                                        <p:cTn id="36" dur="1" fill="hold">
                                          <p:stCondLst>
                                            <p:cond delay="0"/>
                                          </p:stCondLst>
                                        </p:cTn>
                                        <p:tgtEl>
                                          <p:spTgt spid="198658">
                                            <p:txEl>
                                              <p:pRg st="8" end="8"/>
                                            </p:txEl>
                                          </p:spTgt>
                                        </p:tgtEl>
                                        <p:attrNameLst>
                                          <p:attrName>style.visibility</p:attrName>
                                        </p:attrNameLst>
                                      </p:cBhvr>
                                      <p:to>
                                        <p:strVal val="visible"/>
                                      </p:to>
                                    </p:set>
                                    <p:anim calcmode="lin" valueType="num">
                                      <p:cBhvr additive="base">
                                        <p:cTn id="37" dur="2000" fill="hold"/>
                                        <p:tgtEl>
                                          <p:spTgt spid="198658">
                                            <p:txEl>
                                              <p:pRg st="8" end="8"/>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98658">
                                            <p:txEl>
                                              <p:pRg st="8" end="8"/>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0000"/>
                            </p:stCondLst>
                            <p:childTnLst>
                              <p:par>
                                <p:cTn id="40" presetID="2" presetClass="entr" presetSubtype="4" fill="hold" nodeType="afterEffect">
                                  <p:stCondLst>
                                    <p:cond delay="3000"/>
                                  </p:stCondLst>
                                  <p:childTnLst>
                                    <p:set>
                                      <p:cBhvr>
                                        <p:cTn id="41" dur="1" fill="hold">
                                          <p:stCondLst>
                                            <p:cond delay="0"/>
                                          </p:stCondLst>
                                        </p:cTn>
                                        <p:tgtEl>
                                          <p:spTgt spid="198658">
                                            <p:txEl>
                                              <p:pRg st="10" end="10"/>
                                            </p:txEl>
                                          </p:spTgt>
                                        </p:tgtEl>
                                        <p:attrNameLst>
                                          <p:attrName>style.visibility</p:attrName>
                                        </p:attrNameLst>
                                      </p:cBhvr>
                                      <p:to>
                                        <p:strVal val="visible"/>
                                      </p:to>
                                    </p:set>
                                    <p:anim calcmode="lin" valueType="num">
                                      <p:cBhvr additive="base">
                                        <p:cTn id="42" dur="2000" fill="hold"/>
                                        <p:tgtEl>
                                          <p:spTgt spid="198658">
                                            <p:txEl>
                                              <p:pRg st="10" end="10"/>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198658">
                                            <p:txEl>
                                              <p:pRg st="10" end="10"/>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5000"/>
                            </p:stCondLst>
                            <p:childTnLst>
                              <p:par>
                                <p:cTn id="45" presetID="2" presetClass="entr" presetSubtype="4" fill="hold" nodeType="afterEffect">
                                  <p:stCondLst>
                                    <p:cond delay="0"/>
                                  </p:stCondLst>
                                  <p:childTnLst>
                                    <p:set>
                                      <p:cBhvr>
                                        <p:cTn id="46" dur="1" fill="hold">
                                          <p:stCondLst>
                                            <p:cond delay="0"/>
                                          </p:stCondLst>
                                        </p:cTn>
                                        <p:tgtEl>
                                          <p:spTgt spid="198658">
                                            <p:txEl>
                                              <p:pRg st="11" end="11"/>
                                            </p:txEl>
                                          </p:spTgt>
                                        </p:tgtEl>
                                        <p:attrNameLst>
                                          <p:attrName>style.visibility</p:attrName>
                                        </p:attrNameLst>
                                      </p:cBhvr>
                                      <p:to>
                                        <p:strVal val="visible"/>
                                      </p:to>
                                    </p:set>
                                    <p:anim calcmode="lin" valueType="num">
                                      <p:cBhvr additive="base">
                                        <p:cTn id="47" dur="2000" fill="hold"/>
                                        <p:tgtEl>
                                          <p:spTgt spid="198658">
                                            <p:txEl>
                                              <p:pRg st="11" end="11"/>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198658">
                                            <p:txEl>
                                              <p:pRg st="11" end="11"/>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3000"/>
                                  </p:stCondLst>
                                  <p:childTnLst>
                                    <p:set>
                                      <p:cBhvr>
                                        <p:cTn id="51" dur="1" fill="hold">
                                          <p:stCondLst>
                                            <p:cond delay="0"/>
                                          </p:stCondLst>
                                        </p:cTn>
                                        <p:tgtEl>
                                          <p:spTgt spid="198658">
                                            <p:txEl>
                                              <p:pRg st="13" end="13"/>
                                            </p:txEl>
                                          </p:spTgt>
                                        </p:tgtEl>
                                        <p:attrNameLst>
                                          <p:attrName>style.visibility</p:attrName>
                                        </p:attrNameLst>
                                      </p:cBhvr>
                                      <p:to>
                                        <p:strVal val="visible"/>
                                      </p:to>
                                    </p:set>
                                    <p:anim calcmode="lin" valueType="num">
                                      <p:cBhvr additive="base">
                                        <p:cTn id="52" dur="2000" fill="hold"/>
                                        <p:tgtEl>
                                          <p:spTgt spid="198658">
                                            <p:txEl>
                                              <p:pRg st="13" end="13"/>
                                            </p:txEl>
                                          </p:spTgt>
                                        </p:tgtEl>
                                        <p:attrNameLst>
                                          <p:attrName>ppt_x</p:attrName>
                                        </p:attrNameLst>
                                      </p:cBhvr>
                                      <p:tavLst>
                                        <p:tav tm="0">
                                          <p:val>
                                            <p:strVal val="#ppt_x"/>
                                          </p:val>
                                        </p:tav>
                                        <p:tav tm="100000">
                                          <p:val>
                                            <p:strVal val="#ppt_x"/>
                                          </p:val>
                                        </p:tav>
                                      </p:tavLst>
                                    </p:anim>
                                    <p:anim calcmode="lin" valueType="num">
                                      <p:cBhvr additive="base">
                                        <p:cTn id="53" dur="2000" fill="hold"/>
                                        <p:tgtEl>
                                          <p:spTgt spid="198658">
                                            <p:txEl>
                                              <p:pRg st="13" end="13"/>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98658">
                                            <p:txEl>
                                              <p:pRg st="14" end="14"/>
                                            </p:txEl>
                                          </p:spTgt>
                                        </p:tgtEl>
                                        <p:attrNameLst>
                                          <p:attrName>style.visibility</p:attrName>
                                        </p:attrNameLst>
                                      </p:cBhvr>
                                      <p:to>
                                        <p:strVal val="visible"/>
                                      </p:to>
                                    </p:set>
                                    <p:anim calcmode="lin" valueType="num">
                                      <p:cBhvr additive="base">
                                        <p:cTn id="56" dur="500" fill="hold"/>
                                        <p:tgtEl>
                                          <p:spTgt spid="198658">
                                            <p:txEl>
                                              <p:pRg st="14" end="14"/>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98658">
                                            <p:txEl>
                                              <p:pRg st="14" end="14"/>
                                            </p:txEl>
                                          </p:spTgt>
                                        </p:tgtEl>
                                        <p:attrNameLst>
                                          <p:attrName>ppt_y</p:attrName>
                                        </p:attrNameLst>
                                      </p:cBhvr>
                                      <p:tavLst>
                                        <p:tav tm="0">
                                          <p:val>
                                            <p:strVal val="1+#ppt_h/2"/>
                                          </p:val>
                                        </p:tav>
                                        <p:tav tm="100000">
                                          <p:val>
                                            <p:strVal val="#ppt_y"/>
                                          </p:val>
                                        </p:tav>
                                      </p:tavLst>
                                    </p:anim>
                                  </p:childTnLst>
                                </p:cTn>
                              </p:par>
                            </p:childTnLst>
                          </p:cTn>
                        </p:par>
                        <p:par>
                          <p:cTn id="58" fill="hold">
                            <p:stCondLst>
                              <p:cond delay="32000"/>
                            </p:stCondLst>
                            <p:childTnLst>
                              <p:par>
                                <p:cTn id="59" presetID="2" presetClass="entr" presetSubtype="4" fill="hold" nodeType="afterEffect">
                                  <p:stCondLst>
                                    <p:cond delay="3000"/>
                                  </p:stCondLst>
                                  <p:childTnLst>
                                    <p:set>
                                      <p:cBhvr>
                                        <p:cTn id="60" dur="1" fill="hold">
                                          <p:stCondLst>
                                            <p:cond delay="0"/>
                                          </p:stCondLst>
                                        </p:cTn>
                                        <p:tgtEl>
                                          <p:spTgt spid="198658">
                                            <p:txEl>
                                              <p:pRg st="16" end="16"/>
                                            </p:txEl>
                                          </p:spTgt>
                                        </p:tgtEl>
                                        <p:attrNameLst>
                                          <p:attrName>style.visibility</p:attrName>
                                        </p:attrNameLst>
                                      </p:cBhvr>
                                      <p:to>
                                        <p:strVal val="visible"/>
                                      </p:to>
                                    </p:set>
                                    <p:anim calcmode="lin" valueType="num">
                                      <p:cBhvr additive="base">
                                        <p:cTn id="61" dur="2000" fill="hold"/>
                                        <p:tgtEl>
                                          <p:spTgt spid="198658">
                                            <p:txEl>
                                              <p:pRg st="16" end="16"/>
                                            </p:txEl>
                                          </p:spTgt>
                                        </p:tgtEl>
                                        <p:attrNameLst>
                                          <p:attrName>ppt_x</p:attrName>
                                        </p:attrNameLst>
                                      </p:cBhvr>
                                      <p:tavLst>
                                        <p:tav tm="0">
                                          <p:val>
                                            <p:strVal val="#ppt_x"/>
                                          </p:val>
                                        </p:tav>
                                        <p:tav tm="100000">
                                          <p:val>
                                            <p:strVal val="#ppt_x"/>
                                          </p:val>
                                        </p:tav>
                                      </p:tavLst>
                                    </p:anim>
                                    <p:anim calcmode="lin" valueType="num">
                                      <p:cBhvr additive="base">
                                        <p:cTn id="62" dur="2000" fill="hold"/>
                                        <p:tgtEl>
                                          <p:spTgt spid="198658">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body" idx="1"/>
          </p:nvPr>
        </p:nvSpPr>
        <p:spPr>
          <a:xfrm>
            <a:off x="251520" y="333375"/>
            <a:ext cx="8435280" cy="5797550"/>
          </a:xfrm>
        </p:spPr>
        <p:txBody>
          <a:bodyPr/>
          <a:lstStyle/>
          <a:p>
            <a:pPr>
              <a:buFontTx/>
              <a:buNone/>
            </a:pPr>
            <a:r>
              <a:rPr lang="el-GR" sz="2000" i="1" dirty="0">
                <a:latin typeface="Times New Roman" pitchFamily="18" charset="0"/>
              </a:rPr>
              <a:t>Λογαριασμός 33.98</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επίδικες απαιτήσεις κατά Ελληνικού Δημοσίου</a:t>
            </a:r>
            <a:r>
              <a:rPr lang="el-GR" sz="2000" i="1" dirty="0">
                <a:latin typeface="Times New Roman" pitchFamily="18" charset="0"/>
                <a:cs typeface="Times New Roman" pitchFamily="18" charset="0"/>
              </a:rPr>
              <a:t>››</a:t>
            </a:r>
          </a:p>
          <a:p>
            <a:pPr>
              <a:buFontTx/>
              <a:buNone/>
            </a:pPr>
            <a:r>
              <a:rPr lang="el-GR" sz="2000" i="1" dirty="0">
                <a:latin typeface="Times New Roman" pitchFamily="18" charset="0"/>
              </a:rPr>
              <a:t>Λογαριασμός 33.99</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λοιποί χρεώστες επίδικοι</a:t>
            </a:r>
            <a:r>
              <a:rPr lang="el-GR" sz="2000" i="1" dirty="0">
                <a:latin typeface="Times New Roman" pitchFamily="18" charset="0"/>
                <a:cs typeface="Times New Roman" pitchFamily="18" charset="0"/>
              </a:rPr>
              <a:t>››</a:t>
            </a:r>
          </a:p>
          <a:p>
            <a:pPr>
              <a:buFontTx/>
              <a:buNone/>
            </a:pPr>
            <a:endParaRPr lang="el-GR" sz="2000" i="1" dirty="0">
              <a:latin typeface="Times New Roman" pitchFamily="18" charset="0"/>
            </a:endParaRPr>
          </a:p>
          <a:p>
            <a:pPr>
              <a:buFontTx/>
              <a:buNone/>
            </a:pPr>
            <a:endParaRPr lang="el-GR" sz="2000" i="1" dirty="0">
              <a:latin typeface="Times New Roman" pitchFamily="18" charset="0"/>
            </a:endParaRPr>
          </a:p>
          <a:p>
            <a:pPr algn="ctr">
              <a:buFontTx/>
              <a:buNone/>
            </a:pPr>
            <a:r>
              <a:rPr lang="el-GR" b="1" dirty="0">
                <a:solidFill>
                  <a:schemeClr val="accent5">
                    <a:lumMod val="50000"/>
                  </a:schemeClr>
                </a:solidFill>
                <a:latin typeface="Arial" pitchFamily="34" charset="0"/>
                <a:cs typeface="Arial" pitchFamily="34" charset="0"/>
              </a:rPr>
              <a:t>ΛΟΓΑΡΙΑΣΜΟΣ 34 ‹‹ΧΡΕΟΓΡΑΦΑ››</a:t>
            </a:r>
          </a:p>
          <a:p>
            <a:pPr>
              <a:buFontTx/>
              <a:buNone/>
            </a:pPr>
            <a:endParaRPr lang="el-GR" sz="2000" dirty="0">
              <a:latin typeface="Times New Roman" pitchFamily="18" charset="0"/>
            </a:endParaRPr>
          </a:p>
          <a:p>
            <a:pPr>
              <a:buFontTx/>
              <a:buNone/>
            </a:pPr>
            <a:r>
              <a:rPr lang="el-GR" sz="2000" dirty="0">
                <a:latin typeface="Times New Roman" pitchFamily="18" charset="0"/>
              </a:rPr>
              <a:t>Παρακολουθούνται τα χρεόγραφα – μετοχές ανώνυμων εταιρειών, ομολογίες, </a:t>
            </a:r>
          </a:p>
          <a:p>
            <a:pPr>
              <a:buFontTx/>
              <a:buNone/>
            </a:pPr>
            <a:r>
              <a:rPr lang="el-GR" sz="2000" dirty="0">
                <a:latin typeface="Times New Roman" pitchFamily="18" charset="0"/>
              </a:rPr>
              <a:t>έντοκα γραμμάτια του Ελληνικού Δημοσίου, μερίδια αμοιβαίων κεφαλαίων, </a:t>
            </a:r>
          </a:p>
          <a:p>
            <a:pPr>
              <a:buFontTx/>
              <a:buNone/>
            </a:pPr>
            <a:r>
              <a:rPr lang="el-GR" sz="2000" dirty="0">
                <a:latin typeface="Times New Roman" pitchFamily="18" charset="0"/>
              </a:rPr>
              <a:t>ομόλογα τραπεζών – τα οποία αποκτούνται από την οικονομική μονάδα με </a:t>
            </a:r>
          </a:p>
          <a:p>
            <a:pPr>
              <a:buFontTx/>
              <a:buNone/>
            </a:pPr>
            <a:r>
              <a:rPr lang="el-GR" sz="2000" dirty="0">
                <a:latin typeface="Times New Roman" pitchFamily="18" charset="0"/>
              </a:rPr>
              <a:t>σκοπό την τοποθέτηση των κεφαλαίων της και την άμεση πρόσοδο  </a:t>
            </a:r>
          </a:p>
          <a:p>
            <a:pPr>
              <a:buFontTx/>
              <a:buNone/>
            </a:pPr>
            <a:endParaRPr lang="el-GR" sz="2000" dirty="0">
              <a:latin typeface="Times New Roman" pitchFamily="18" charset="0"/>
            </a:endParaRPr>
          </a:p>
          <a:p>
            <a:pPr>
              <a:buFontTx/>
              <a:buNone/>
            </a:pPr>
            <a:endParaRPr lang="el-GR" sz="2000"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9682">
                                            <p:txEl>
                                              <p:pRg st="0" end="0"/>
                                            </p:txEl>
                                          </p:spTgt>
                                        </p:tgtEl>
                                        <p:attrNameLst>
                                          <p:attrName>style.visibility</p:attrName>
                                        </p:attrNameLst>
                                      </p:cBhvr>
                                      <p:to>
                                        <p:strVal val="visible"/>
                                      </p:to>
                                    </p:set>
                                    <p:anim calcmode="lin" valueType="num">
                                      <p:cBhvr additive="base">
                                        <p:cTn id="7" dur="2000" fill="hold"/>
                                        <p:tgtEl>
                                          <p:spTgt spid="199682">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68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99682">
                                            <p:txEl>
                                              <p:pRg st="1" end="1"/>
                                            </p:txEl>
                                          </p:spTgt>
                                        </p:tgtEl>
                                        <p:attrNameLst>
                                          <p:attrName>style.visibility</p:attrName>
                                        </p:attrNameLst>
                                      </p:cBhvr>
                                      <p:to>
                                        <p:strVal val="visible"/>
                                      </p:to>
                                    </p:set>
                                    <p:anim calcmode="lin" valueType="num">
                                      <p:cBhvr additive="base">
                                        <p:cTn id="12" dur="2000" fill="hold"/>
                                        <p:tgtEl>
                                          <p:spTgt spid="199682">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9968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4" presetClass="entr" presetSubtype="0" fill="hold" nodeType="afterEffect">
                                  <p:stCondLst>
                                    <p:cond delay="3000"/>
                                  </p:stCondLst>
                                  <p:childTnLst>
                                    <p:set>
                                      <p:cBhvr>
                                        <p:cTn id="16" dur="1" fill="hold">
                                          <p:stCondLst>
                                            <p:cond delay="0"/>
                                          </p:stCondLst>
                                        </p:cTn>
                                        <p:tgtEl>
                                          <p:spTgt spid="199682">
                                            <p:txEl>
                                              <p:pRg st="4" end="4"/>
                                            </p:txEl>
                                          </p:spTgt>
                                        </p:tgtEl>
                                        <p:attrNameLst>
                                          <p:attrName>style.visibility</p:attrName>
                                        </p:attrNameLst>
                                      </p:cBhvr>
                                      <p:to>
                                        <p:strVal val="visible"/>
                                      </p:to>
                                    </p:set>
                                    <p:anim to="" calcmode="lin" valueType="num">
                                      <p:cBhvr>
                                        <p:cTn id="17" dur="1" fill="hold"/>
                                        <p:tgtEl>
                                          <p:spTgt spid="199682">
                                            <p:txEl>
                                              <p:pRg st="4" end="4"/>
                                            </p:txEl>
                                          </p:spTgt>
                                        </p:tgtEl>
                                        <p:attrNameLst>
                                          <p:attrName/>
                                        </p:attrNameLst>
                                      </p:cBhvr>
                                    </p:anim>
                                  </p:childTnLst>
                                </p:cTn>
                              </p:par>
                            </p:childTnLst>
                          </p:cTn>
                        </p:par>
                        <p:par>
                          <p:cTn id="18" fill="hold">
                            <p:stCondLst>
                              <p:cond delay="7000"/>
                            </p:stCondLst>
                            <p:childTnLst>
                              <p:par>
                                <p:cTn id="19" presetID="2" presetClass="entr" presetSubtype="4" fill="hold" nodeType="afterEffect">
                                  <p:stCondLst>
                                    <p:cond delay="0"/>
                                  </p:stCondLst>
                                  <p:childTnLst>
                                    <p:set>
                                      <p:cBhvr>
                                        <p:cTn id="20" dur="1" fill="hold">
                                          <p:stCondLst>
                                            <p:cond delay="0"/>
                                          </p:stCondLst>
                                        </p:cTn>
                                        <p:tgtEl>
                                          <p:spTgt spid="199682">
                                            <p:txEl>
                                              <p:pRg st="6" end="6"/>
                                            </p:txEl>
                                          </p:spTgt>
                                        </p:tgtEl>
                                        <p:attrNameLst>
                                          <p:attrName>style.visibility</p:attrName>
                                        </p:attrNameLst>
                                      </p:cBhvr>
                                      <p:to>
                                        <p:strVal val="visible"/>
                                      </p:to>
                                    </p:set>
                                    <p:anim calcmode="lin" valueType="num">
                                      <p:cBhvr additive="base">
                                        <p:cTn id="21" dur="2000" fill="hold"/>
                                        <p:tgtEl>
                                          <p:spTgt spid="199682">
                                            <p:txEl>
                                              <p:pRg st="6" end="6"/>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99682">
                                            <p:txEl>
                                              <p:pRg st="6" end="6"/>
                                            </p:txEl>
                                          </p:spTgt>
                                        </p:tgtEl>
                                        <p:attrNameLst>
                                          <p:attrName>ppt_y</p:attrName>
                                        </p:attrNameLst>
                                      </p:cBhvr>
                                      <p:tavLst>
                                        <p:tav tm="0">
                                          <p:val>
                                            <p:strVal val="1+#ppt_h/2"/>
                                          </p:val>
                                        </p:tav>
                                        <p:tav tm="100000">
                                          <p:val>
                                            <p:strVal val="#ppt_y"/>
                                          </p:val>
                                        </p:tav>
                                      </p:tavLst>
                                    </p:anim>
                                  </p:childTnLst>
                                </p:cTn>
                              </p:par>
                            </p:childTnLst>
                          </p:cTn>
                        </p:par>
                        <p:par>
                          <p:cTn id="23" fill="hold">
                            <p:stCondLst>
                              <p:cond delay="9000"/>
                            </p:stCondLst>
                            <p:childTnLst>
                              <p:par>
                                <p:cTn id="24" presetID="2" presetClass="entr" presetSubtype="4" fill="hold" nodeType="afterEffect">
                                  <p:stCondLst>
                                    <p:cond delay="0"/>
                                  </p:stCondLst>
                                  <p:childTnLst>
                                    <p:set>
                                      <p:cBhvr>
                                        <p:cTn id="25" dur="1" fill="hold">
                                          <p:stCondLst>
                                            <p:cond delay="0"/>
                                          </p:stCondLst>
                                        </p:cTn>
                                        <p:tgtEl>
                                          <p:spTgt spid="199682">
                                            <p:txEl>
                                              <p:pRg st="7" end="7"/>
                                            </p:txEl>
                                          </p:spTgt>
                                        </p:tgtEl>
                                        <p:attrNameLst>
                                          <p:attrName>style.visibility</p:attrName>
                                        </p:attrNameLst>
                                      </p:cBhvr>
                                      <p:to>
                                        <p:strVal val="visible"/>
                                      </p:to>
                                    </p:set>
                                    <p:anim calcmode="lin" valueType="num">
                                      <p:cBhvr additive="base">
                                        <p:cTn id="26" dur="2000" fill="hold"/>
                                        <p:tgtEl>
                                          <p:spTgt spid="199682">
                                            <p:txEl>
                                              <p:pRg st="7" end="7"/>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199682">
                                            <p:txEl>
                                              <p:pRg st="7" end="7"/>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1000"/>
                            </p:stCondLst>
                            <p:childTnLst>
                              <p:par>
                                <p:cTn id="29" presetID="2" presetClass="entr" presetSubtype="4" fill="hold" nodeType="afterEffect">
                                  <p:stCondLst>
                                    <p:cond delay="0"/>
                                  </p:stCondLst>
                                  <p:childTnLst>
                                    <p:set>
                                      <p:cBhvr>
                                        <p:cTn id="30" dur="1" fill="hold">
                                          <p:stCondLst>
                                            <p:cond delay="0"/>
                                          </p:stCondLst>
                                        </p:cTn>
                                        <p:tgtEl>
                                          <p:spTgt spid="199682">
                                            <p:txEl>
                                              <p:pRg st="8" end="8"/>
                                            </p:txEl>
                                          </p:spTgt>
                                        </p:tgtEl>
                                        <p:attrNameLst>
                                          <p:attrName>style.visibility</p:attrName>
                                        </p:attrNameLst>
                                      </p:cBhvr>
                                      <p:to>
                                        <p:strVal val="visible"/>
                                      </p:to>
                                    </p:set>
                                    <p:anim calcmode="lin" valueType="num">
                                      <p:cBhvr additive="base">
                                        <p:cTn id="31" dur="2000" fill="hold"/>
                                        <p:tgtEl>
                                          <p:spTgt spid="199682">
                                            <p:txEl>
                                              <p:pRg st="8" end="8"/>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99682">
                                            <p:txEl>
                                              <p:pRg st="8" end="8"/>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3000"/>
                            </p:stCondLst>
                            <p:childTnLst>
                              <p:par>
                                <p:cTn id="34" presetID="2" presetClass="entr" presetSubtype="4" fill="hold" nodeType="afterEffect">
                                  <p:stCondLst>
                                    <p:cond delay="0"/>
                                  </p:stCondLst>
                                  <p:childTnLst>
                                    <p:set>
                                      <p:cBhvr>
                                        <p:cTn id="35" dur="1" fill="hold">
                                          <p:stCondLst>
                                            <p:cond delay="0"/>
                                          </p:stCondLst>
                                        </p:cTn>
                                        <p:tgtEl>
                                          <p:spTgt spid="199682">
                                            <p:txEl>
                                              <p:pRg st="9" end="9"/>
                                            </p:txEl>
                                          </p:spTgt>
                                        </p:tgtEl>
                                        <p:attrNameLst>
                                          <p:attrName>style.visibility</p:attrName>
                                        </p:attrNameLst>
                                      </p:cBhvr>
                                      <p:to>
                                        <p:strVal val="visible"/>
                                      </p:to>
                                    </p:set>
                                    <p:anim calcmode="lin" valueType="num">
                                      <p:cBhvr additive="base">
                                        <p:cTn id="36" dur="2000" fill="hold"/>
                                        <p:tgtEl>
                                          <p:spTgt spid="199682">
                                            <p:txEl>
                                              <p:pRg st="9" end="9"/>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19968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57200" y="277813"/>
            <a:ext cx="8229600" cy="1638300"/>
          </a:xfrm>
        </p:spPr>
        <p:txBody>
          <a:bodyPr/>
          <a:lstStyle/>
          <a:p>
            <a:pPr algn="ctr"/>
            <a:r>
              <a:rPr lang="el-GR" sz="3200" b="1" dirty="0">
                <a:solidFill>
                  <a:schemeClr val="accent5">
                    <a:lumMod val="50000"/>
                  </a:schemeClr>
                </a:solidFill>
                <a:latin typeface="Arial" pitchFamily="34" charset="0"/>
                <a:cs typeface="Arial" pitchFamily="34" charset="0"/>
              </a:rPr>
              <a:t>ΛΟΓΑΡΙΑΣΜΟΣ 35 ‹‹ ΛΟΓΑΡΙΑΣΜΟΙ ΔΙΑΧΕΙΡΗΣΕΩΣ ΠΡΟΚΑΤΑΒΟΛΩΝ ΚΑΙ ΠΙΣΤΩΣΕΩΝ››</a:t>
            </a:r>
          </a:p>
        </p:txBody>
      </p:sp>
      <p:sp>
        <p:nvSpPr>
          <p:cNvPr id="200707" name="Rectangle 3"/>
          <p:cNvSpPr>
            <a:spLocks noGrp="1" noChangeArrowheads="1"/>
          </p:cNvSpPr>
          <p:nvPr>
            <p:ph type="body" idx="1"/>
          </p:nvPr>
        </p:nvSpPr>
        <p:spPr>
          <a:xfrm>
            <a:off x="457200" y="1916833"/>
            <a:ext cx="8229600" cy="4941168"/>
          </a:xfrm>
        </p:spPr>
        <p:txBody>
          <a:bodyPr/>
          <a:lstStyle/>
          <a:p>
            <a:pPr>
              <a:buSzPct val="95000"/>
              <a:buFont typeface="Wingdings" pitchFamily="2" charset="2"/>
              <a:buChar char="§"/>
            </a:pPr>
            <a:r>
              <a:rPr lang="el-GR" sz="2000" dirty="0">
                <a:latin typeface="Times New Roman" pitchFamily="18" charset="0"/>
              </a:rPr>
              <a:t>Παρακολουθούνται οι ομοιογενούς φύσεως και έντονου διαχειριστικού χαρακτήρα απαιτήσεις της οικονομικής μονάδας από τους υπαλλήλους και τους λοιπούς συνεργάτες της, που προέρχονται από καταβολές ποσών που γίνονται σ’  αυτούς προσωρινά για την εκτέλεση, για λογαριασμό της, συγκεκριμένου έργου ή εργασίας.</a:t>
            </a:r>
          </a:p>
          <a:p>
            <a:pPr>
              <a:buSzPct val="95000"/>
              <a:buFont typeface="Wingdings" pitchFamily="2" charset="2"/>
              <a:buChar char="§"/>
            </a:pPr>
            <a:r>
              <a:rPr lang="el-GR" sz="2000" dirty="0">
                <a:latin typeface="Times New Roman" pitchFamily="18" charset="0"/>
              </a:rPr>
              <a:t>Χρεώνονται με τα ποσά που καταβάλλονται στους προσωρινούς διαχειριστές της οικονομικής μονάδας και πιστώνονται με αντίστοιχη χρέωση των οικείων.</a:t>
            </a:r>
          </a:p>
          <a:p>
            <a:pPr>
              <a:buSzPct val="95000"/>
              <a:buFont typeface="Wingdings" pitchFamily="2" charset="2"/>
              <a:buNone/>
            </a:pPr>
            <a:endParaRPr lang="el-GR" sz="2000" dirty="0">
              <a:latin typeface="Times New Roman" pitchFamily="18" charset="0"/>
            </a:endParaRPr>
          </a:p>
          <a:p>
            <a:pPr>
              <a:buSzPct val="95000"/>
              <a:buFont typeface="Wingdings" pitchFamily="2" charset="2"/>
              <a:buNone/>
            </a:pPr>
            <a:r>
              <a:rPr lang="el-GR" sz="2000" i="1" dirty="0">
                <a:latin typeface="Times New Roman" pitchFamily="18" charset="0"/>
              </a:rPr>
              <a:t>Λογαριασμός 35.04</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πιστώσεις υπέρ τρίτων</a:t>
            </a:r>
            <a:r>
              <a:rPr lang="el-GR" sz="2000" i="1" dirty="0">
                <a:latin typeface="Times New Roman" pitchFamily="18" charset="0"/>
                <a:cs typeface="Times New Roman" pitchFamily="18" charset="0"/>
              </a:rPr>
              <a:t>››</a:t>
            </a:r>
            <a:r>
              <a:rPr lang="el-GR" sz="2000" i="1" dirty="0">
                <a:latin typeface="Times New Roman" pitchFamily="18" charset="0"/>
              </a:rPr>
              <a:t>: </a:t>
            </a:r>
            <a:r>
              <a:rPr lang="el-GR" sz="2000" dirty="0">
                <a:latin typeface="Times New Roman" pitchFamily="18" charset="0"/>
              </a:rPr>
              <a:t>παρακολουθούνται οι </a:t>
            </a:r>
          </a:p>
          <a:p>
            <a:pPr>
              <a:buSzPct val="95000"/>
              <a:buFont typeface="Wingdings" pitchFamily="2" charset="2"/>
              <a:buNone/>
            </a:pPr>
            <a:r>
              <a:rPr lang="el-GR" sz="2000" dirty="0">
                <a:latin typeface="Times New Roman" pitchFamily="18" charset="0"/>
              </a:rPr>
              <a:t>πιστώσεις που ανοίγονται στις Τράπεζες για λογαριασμό συνεργατών της </a:t>
            </a:r>
          </a:p>
          <a:p>
            <a:pPr>
              <a:buSzPct val="95000"/>
              <a:buFont typeface="Wingdings" pitchFamily="2" charset="2"/>
              <a:buNone/>
            </a:pPr>
            <a:r>
              <a:rPr lang="el-GR" sz="2000" dirty="0">
                <a:latin typeface="Times New Roman" pitchFamily="18" charset="0"/>
              </a:rPr>
              <a:t>οικονομικής μονάδας.</a:t>
            </a:r>
            <a:endParaRPr lang="el-GR" sz="2000" i="1" dirty="0">
              <a:latin typeface="Times New Roman" pitchFamily="18" charset="0"/>
            </a:endParaRPr>
          </a:p>
          <a:p>
            <a:pPr>
              <a:buSzPct val="95000"/>
              <a:buFont typeface="Wingdings" pitchFamily="2" charset="2"/>
              <a:buNone/>
            </a:pPr>
            <a:endParaRPr lang="el-GR" sz="2000" i="1"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to="" calcmode="lin" valueType="num">
                                      <p:cBhvr>
                                        <p:cTn id="7" dur="1" fill="hold"/>
                                        <p:tgtEl>
                                          <p:spTgt spid="200706"/>
                                        </p:tgtEl>
                                        <p:attrNameLst>
                                          <p:attrName/>
                                        </p:attrNameLst>
                                      </p:cBhvr>
                                    </p:anim>
                                  </p:childTnLst>
                                </p:cTn>
                              </p:par>
                            </p:childTnLst>
                          </p:cTn>
                        </p:par>
                        <p:par>
                          <p:cTn id="8" fill="hold">
                            <p:stCondLst>
                              <p:cond delay="0"/>
                            </p:stCondLst>
                            <p:childTnLst>
                              <p:par>
                                <p:cTn id="9" presetID="2" presetClass="entr" presetSubtype="4" fill="hold" nodeType="afterEffect">
                                  <p:stCondLst>
                                    <p:cond delay="0"/>
                                  </p:stCondLst>
                                  <p:childTnLst>
                                    <p:set>
                                      <p:cBhvr>
                                        <p:cTn id="10" dur="1" fill="hold">
                                          <p:stCondLst>
                                            <p:cond delay="0"/>
                                          </p:stCondLst>
                                        </p:cTn>
                                        <p:tgtEl>
                                          <p:spTgt spid="200707">
                                            <p:txEl>
                                              <p:pRg st="0" end="0"/>
                                            </p:txEl>
                                          </p:spTgt>
                                        </p:tgtEl>
                                        <p:attrNameLst>
                                          <p:attrName>style.visibility</p:attrName>
                                        </p:attrNameLst>
                                      </p:cBhvr>
                                      <p:to>
                                        <p:strVal val="visible"/>
                                      </p:to>
                                    </p:set>
                                    <p:anim calcmode="lin" valueType="num">
                                      <p:cBhvr additive="base">
                                        <p:cTn id="11" dur="2000" fill="hold"/>
                                        <p:tgtEl>
                                          <p:spTgt spid="200707">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00707">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4000"/>
                                  </p:stCondLst>
                                  <p:childTnLst>
                                    <p:set>
                                      <p:cBhvr>
                                        <p:cTn id="15" dur="1" fill="hold">
                                          <p:stCondLst>
                                            <p:cond delay="0"/>
                                          </p:stCondLst>
                                        </p:cTn>
                                        <p:tgtEl>
                                          <p:spTgt spid="200707">
                                            <p:txEl>
                                              <p:pRg st="1" end="1"/>
                                            </p:txEl>
                                          </p:spTgt>
                                        </p:tgtEl>
                                        <p:attrNameLst>
                                          <p:attrName>style.visibility</p:attrName>
                                        </p:attrNameLst>
                                      </p:cBhvr>
                                      <p:to>
                                        <p:strVal val="visible"/>
                                      </p:to>
                                    </p:set>
                                    <p:anim calcmode="lin" valueType="num">
                                      <p:cBhvr additive="base">
                                        <p:cTn id="16" dur="2000" fill="hold"/>
                                        <p:tgtEl>
                                          <p:spTgt spid="200707">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200707">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8000"/>
                            </p:stCondLst>
                            <p:childTnLst>
                              <p:par>
                                <p:cTn id="19" presetID="2" presetClass="entr" presetSubtype="4" fill="hold" nodeType="afterEffect">
                                  <p:stCondLst>
                                    <p:cond delay="4000"/>
                                  </p:stCondLst>
                                  <p:childTnLst>
                                    <p:set>
                                      <p:cBhvr>
                                        <p:cTn id="20" dur="1" fill="hold">
                                          <p:stCondLst>
                                            <p:cond delay="0"/>
                                          </p:stCondLst>
                                        </p:cTn>
                                        <p:tgtEl>
                                          <p:spTgt spid="200707">
                                            <p:txEl>
                                              <p:pRg st="3" end="3"/>
                                            </p:txEl>
                                          </p:spTgt>
                                        </p:tgtEl>
                                        <p:attrNameLst>
                                          <p:attrName>style.visibility</p:attrName>
                                        </p:attrNameLst>
                                      </p:cBhvr>
                                      <p:to>
                                        <p:strVal val="visible"/>
                                      </p:to>
                                    </p:set>
                                    <p:anim calcmode="lin" valueType="num">
                                      <p:cBhvr additive="base">
                                        <p:cTn id="21" dur="2000" fill="hold"/>
                                        <p:tgtEl>
                                          <p:spTgt spid="200707">
                                            <p:txEl>
                                              <p:pRg st="3" end="3"/>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200707">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4000"/>
                            </p:stCondLst>
                            <p:childTnLst>
                              <p:par>
                                <p:cTn id="24" presetID="2" presetClass="entr" presetSubtype="4" fill="hold" nodeType="afterEffect">
                                  <p:stCondLst>
                                    <p:cond delay="0"/>
                                  </p:stCondLst>
                                  <p:childTnLst>
                                    <p:set>
                                      <p:cBhvr>
                                        <p:cTn id="25" dur="1" fill="hold">
                                          <p:stCondLst>
                                            <p:cond delay="0"/>
                                          </p:stCondLst>
                                        </p:cTn>
                                        <p:tgtEl>
                                          <p:spTgt spid="200707">
                                            <p:txEl>
                                              <p:pRg st="4" end="4"/>
                                            </p:txEl>
                                          </p:spTgt>
                                        </p:tgtEl>
                                        <p:attrNameLst>
                                          <p:attrName>style.visibility</p:attrName>
                                        </p:attrNameLst>
                                      </p:cBhvr>
                                      <p:to>
                                        <p:strVal val="visible"/>
                                      </p:to>
                                    </p:set>
                                    <p:anim calcmode="lin" valueType="num">
                                      <p:cBhvr additive="base">
                                        <p:cTn id="26" dur="2000" fill="hold"/>
                                        <p:tgtEl>
                                          <p:spTgt spid="200707">
                                            <p:txEl>
                                              <p:pRg st="4" end="4"/>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200707">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6000"/>
                            </p:stCondLst>
                            <p:childTnLst>
                              <p:par>
                                <p:cTn id="29" presetID="2" presetClass="entr" presetSubtype="4" fill="hold" nodeType="afterEffect">
                                  <p:stCondLst>
                                    <p:cond delay="0"/>
                                  </p:stCondLst>
                                  <p:childTnLst>
                                    <p:set>
                                      <p:cBhvr>
                                        <p:cTn id="30" dur="1" fill="hold">
                                          <p:stCondLst>
                                            <p:cond delay="0"/>
                                          </p:stCondLst>
                                        </p:cTn>
                                        <p:tgtEl>
                                          <p:spTgt spid="200707">
                                            <p:txEl>
                                              <p:pRg st="5" end="5"/>
                                            </p:txEl>
                                          </p:spTgt>
                                        </p:tgtEl>
                                        <p:attrNameLst>
                                          <p:attrName>style.visibility</p:attrName>
                                        </p:attrNameLst>
                                      </p:cBhvr>
                                      <p:to>
                                        <p:strVal val="visible"/>
                                      </p:to>
                                    </p:set>
                                    <p:anim calcmode="lin" valueType="num">
                                      <p:cBhvr additive="base">
                                        <p:cTn id="31" dur="2000" fill="hold"/>
                                        <p:tgtEl>
                                          <p:spTgt spid="200707">
                                            <p:txEl>
                                              <p:pRg st="5" end="5"/>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2007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p:bld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body" idx="1"/>
          </p:nvPr>
        </p:nvSpPr>
        <p:spPr>
          <a:xfrm>
            <a:off x="457200" y="333375"/>
            <a:ext cx="8229600" cy="6335713"/>
          </a:xfrm>
        </p:spPr>
        <p:txBody>
          <a:bodyPr/>
          <a:lstStyle/>
          <a:p>
            <a:pPr>
              <a:buFontTx/>
              <a:buNone/>
            </a:pPr>
            <a:r>
              <a:rPr lang="el-GR" sz="2000" i="1" dirty="0">
                <a:latin typeface="Times New Roman" pitchFamily="18" charset="0"/>
              </a:rPr>
              <a:t>Λογαριασμός 35.03</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πάγιες προκαταβολές</a:t>
            </a:r>
            <a:r>
              <a:rPr lang="el-GR" sz="2000" i="1" dirty="0">
                <a:latin typeface="Times New Roman" pitchFamily="18" charset="0"/>
                <a:cs typeface="Times New Roman" pitchFamily="18" charset="0"/>
              </a:rPr>
              <a:t>››</a:t>
            </a:r>
            <a:r>
              <a:rPr lang="el-GR" sz="2000" i="1" dirty="0">
                <a:latin typeface="Times New Roman" pitchFamily="18" charset="0"/>
              </a:rPr>
              <a:t>:</a:t>
            </a:r>
            <a:r>
              <a:rPr lang="el-GR" sz="2000" dirty="0">
                <a:latin typeface="Times New Roman" pitchFamily="18" charset="0"/>
              </a:rPr>
              <a:t> παρακολουθούνται τα ποσά </a:t>
            </a:r>
          </a:p>
          <a:p>
            <a:pPr>
              <a:buFontTx/>
              <a:buNone/>
            </a:pPr>
            <a:r>
              <a:rPr lang="el-GR" sz="2000" dirty="0">
                <a:latin typeface="Times New Roman" pitchFamily="18" charset="0"/>
              </a:rPr>
              <a:t>που καταβάλλονται σε διαχειριστές και μετά από κάθε απόδοση </a:t>
            </a:r>
          </a:p>
          <a:p>
            <a:pPr>
              <a:buFontTx/>
              <a:buNone/>
            </a:pPr>
            <a:r>
              <a:rPr lang="el-GR" sz="2000" dirty="0">
                <a:latin typeface="Times New Roman" pitchFamily="18" charset="0"/>
              </a:rPr>
              <a:t>συμπληρώνονται και πάλι ώστε οι διαχειριστές αυτοί να κρατούν πάγια το </a:t>
            </a:r>
          </a:p>
          <a:p>
            <a:pPr>
              <a:buFontTx/>
              <a:buNone/>
            </a:pPr>
            <a:r>
              <a:rPr lang="el-GR" sz="2000" dirty="0">
                <a:latin typeface="Times New Roman" pitchFamily="18" charset="0"/>
              </a:rPr>
              <a:t>αυτό συνολικό ποσό. </a:t>
            </a:r>
          </a:p>
          <a:p>
            <a:pPr>
              <a:buFontTx/>
              <a:buNone/>
            </a:pPr>
            <a:endParaRPr lang="el-GR" sz="2000" dirty="0">
              <a:latin typeface="Times New Roman" pitchFamily="18" charset="0"/>
            </a:endParaRPr>
          </a:p>
          <a:p>
            <a:pPr>
              <a:buFontTx/>
              <a:buNone/>
            </a:pPr>
            <a:endParaRPr lang="el-GR" sz="2000" dirty="0">
              <a:latin typeface="Times New Roman" pitchFamily="18" charset="0"/>
            </a:endParaRPr>
          </a:p>
          <a:p>
            <a:pPr algn="ctr">
              <a:buFontTx/>
              <a:buNone/>
            </a:pPr>
            <a:r>
              <a:rPr lang="el-GR" b="1" dirty="0">
                <a:solidFill>
                  <a:schemeClr val="tx2"/>
                </a:solidFill>
                <a:latin typeface="Arial" pitchFamily="34" charset="0"/>
                <a:cs typeface="Arial" pitchFamily="34" charset="0"/>
              </a:rPr>
              <a:t>ΛΟΓΑΡΙΑΣΜΟΣ 36 ‹‹ΜΕΤΑΒΑΤΙΚΟΙ ΛΟΓΑΡΙΑΣΜΟΙ ΕΝΕΡΓΗΤΙΚΟΥ››</a:t>
            </a:r>
          </a:p>
          <a:p>
            <a:pPr>
              <a:buSzPct val="95000"/>
              <a:buFont typeface="Wingdings" pitchFamily="2" charset="2"/>
              <a:buChar char="§"/>
            </a:pPr>
            <a:endParaRPr lang="el-GR" sz="2000" dirty="0">
              <a:latin typeface="Times New Roman" pitchFamily="18" charset="0"/>
            </a:endParaRPr>
          </a:p>
          <a:p>
            <a:pPr>
              <a:buSzPct val="95000"/>
              <a:buFont typeface="Wingdings" pitchFamily="2" charset="2"/>
              <a:buChar char="§"/>
            </a:pPr>
            <a:r>
              <a:rPr lang="el-GR" sz="2000" dirty="0">
                <a:latin typeface="Times New Roman" pitchFamily="18" charset="0"/>
              </a:rPr>
              <a:t>Παρακολουθούνται  τα έξοδα που πληρώνονται μεν σε κλειόμενη χρήση, ανήκουν όμως στην επόμενη χρήση. Επίσης παρακολουθούνται τα έσοδα που ανήκουν στην κλειόμενη χρήση (δουλεμένα) αλλά που δεν εισπράττονται μέσα σ’ αυτή.</a:t>
            </a:r>
          </a:p>
          <a:p>
            <a:pPr>
              <a:buSzPct val="95000"/>
              <a:buFont typeface="Wingdings" pitchFamily="2" charset="2"/>
              <a:buNone/>
            </a:pPr>
            <a:endParaRPr lang="el-GR" sz="2000" dirty="0">
              <a:latin typeface="Times New Roman" pitchFamily="18" charset="0"/>
            </a:endParaRPr>
          </a:p>
          <a:p>
            <a:pPr>
              <a:buSzPct val="95000"/>
              <a:buFont typeface="Wingdings" pitchFamily="2" charset="2"/>
              <a:buNone/>
            </a:pPr>
            <a:r>
              <a:rPr lang="el-GR" sz="2000" i="1" dirty="0">
                <a:latin typeface="Times New Roman" pitchFamily="18" charset="0"/>
              </a:rPr>
              <a:t>Λογαριασμός 36.00</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έξοδα επομένων χρήσεων</a:t>
            </a:r>
            <a:r>
              <a:rPr lang="el-GR" sz="2000" i="1" dirty="0">
                <a:latin typeface="Times New Roman" pitchFamily="18" charset="0"/>
                <a:cs typeface="Times New Roman" pitchFamily="18" charset="0"/>
              </a:rPr>
              <a:t>››</a:t>
            </a:r>
          </a:p>
          <a:p>
            <a:pPr>
              <a:buSzPct val="95000"/>
              <a:buFont typeface="Wingdings" pitchFamily="2" charset="2"/>
              <a:buNone/>
            </a:pPr>
            <a:endParaRPr lang="el-GR" sz="2000" i="1" dirty="0">
              <a:latin typeface="Times New Roman" pitchFamily="18" charset="0"/>
            </a:endParaRPr>
          </a:p>
          <a:p>
            <a:pPr>
              <a:buSzPct val="95000"/>
              <a:buFont typeface="Wingdings" pitchFamily="2" charset="2"/>
              <a:buNone/>
            </a:pPr>
            <a:endParaRPr lang="el-GR" sz="2000" i="1"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1730">
                                            <p:txEl>
                                              <p:pRg st="0" end="0"/>
                                            </p:txEl>
                                          </p:spTgt>
                                        </p:tgtEl>
                                        <p:attrNameLst>
                                          <p:attrName>style.visibility</p:attrName>
                                        </p:attrNameLst>
                                      </p:cBhvr>
                                      <p:to>
                                        <p:strVal val="visible"/>
                                      </p:to>
                                    </p:set>
                                    <p:anim calcmode="lin" valueType="num">
                                      <p:cBhvr additive="base">
                                        <p:cTn id="7" dur="2000" fill="hold"/>
                                        <p:tgtEl>
                                          <p:spTgt spid="20173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0173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201730">
                                            <p:txEl>
                                              <p:pRg st="1" end="1"/>
                                            </p:txEl>
                                          </p:spTgt>
                                        </p:tgtEl>
                                        <p:attrNameLst>
                                          <p:attrName>style.visibility</p:attrName>
                                        </p:attrNameLst>
                                      </p:cBhvr>
                                      <p:to>
                                        <p:strVal val="visible"/>
                                      </p:to>
                                    </p:set>
                                    <p:anim calcmode="lin" valueType="num">
                                      <p:cBhvr additive="base">
                                        <p:cTn id="12" dur="2000" fill="hold"/>
                                        <p:tgtEl>
                                          <p:spTgt spid="20173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201730">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201730">
                                            <p:txEl>
                                              <p:pRg st="2" end="2"/>
                                            </p:txEl>
                                          </p:spTgt>
                                        </p:tgtEl>
                                        <p:attrNameLst>
                                          <p:attrName>style.visibility</p:attrName>
                                        </p:attrNameLst>
                                      </p:cBhvr>
                                      <p:to>
                                        <p:strVal val="visible"/>
                                      </p:to>
                                    </p:set>
                                    <p:anim calcmode="lin" valueType="num">
                                      <p:cBhvr additive="base">
                                        <p:cTn id="17" dur="2000" fill="hold"/>
                                        <p:tgtEl>
                                          <p:spTgt spid="20173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201730">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201730">
                                            <p:txEl>
                                              <p:pRg st="3" end="3"/>
                                            </p:txEl>
                                          </p:spTgt>
                                        </p:tgtEl>
                                        <p:attrNameLst>
                                          <p:attrName>style.visibility</p:attrName>
                                        </p:attrNameLst>
                                      </p:cBhvr>
                                      <p:to>
                                        <p:strVal val="visible"/>
                                      </p:to>
                                    </p:set>
                                    <p:anim calcmode="lin" valueType="num">
                                      <p:cBhvr additive="base">
                                        <p:cTn id="22" dur="2000" fill="hold"/>
                                        <p:tgtEl>
                                          <p:spTgt spid="20173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201730">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4" presetClass="entr" presetSubtype="0" fill="hold" nodeType="afterEffect">
                                  <p:stCondLst>
                                    <p:cond delay="4500"/>
                                  </p:stCondLst>
                                  <p:childTnLst>
                                    <p:set>
                                      <p:cBhvr>
                                        <p:cTn id="26" dur="1" fill="hold">
                                          <p:stCondLst>
                                            <p:cond delay="0"/>
                                          </p:stCondLst>
                                        </p:cTn>
                                        <p:tgtEl>
                                          <p:spTgt spid="201730">
                                            <p:txEl>
                                              <p:pRg st="6" end="6"/>
                                            </p:txEl>
                                          </p:spTgt>
                                        </p:tgtEl>
                                        <p:attrNameLst>
                                          <p:attrName>style.visibility</p:attrName>
                                        </p:attrNameLst>
                                      </p:cBhvr>
                                      <p:to>
                                        <p:strVal val="visible"/>
                                      </p:to>
                                    </p:set>
                                    <p:anim to="" calcmode="lin" valueType="num">
                                      <p:cBhvr>
                                        <p:cTn id="27" dur="1" fill="hold"/>
                                        <p:tgtEl>
                                          <p:spTgt spid="201730">
                                            <p:txEl>
                                              <p:pRg st="6" end="6"/>
                                            </p:txEl>
                                          </p:spTgt>
                                        </p:tgtEl>
                                        <p:attrNameLst>
                                          <p:attrName/>
                                        </p:attrNameLst>
                                      </p:cBhvr>
                                    </p:anim>
                                  </p:childTnLst>
                                </p:cTn>
                              </p:par>
                            </p:childTnLst>
                          </p:cTn>
                        </p:par>
                        <p:par>
                          <p:cTn id="28" fill="hold">
                            <p:stCondLst>
                              <p:cond delay="12500"/>
                            </p:stCondLst>
                            <p:childTnLst>
                              <p:par>
                                <p:cTn id="29" presetID="2" presetClass="entr" presetSubtype="4" fill="hold" nodeType="afterEffect">
                                  <p:stCondLst>
                                    <p:cond delay="0"/>
                                  </p:stCondLst>
                                  <p:childTnLst>
                                    <p:set>
                                      <p:cBhvr>
                                        <p:cTn id="30" dur="1" fill="hold">
                                          <p:stCondLst>
                                            <p:cond delay="0"/>
                                          </p:stCondLst>
                                        </p:cTn>
                                        <p:tgtEl>
                                          <p:spTgt spid="201730">
                                            <p:txEl>
                                              <p:pRg st="8" end="8"/>
                                            </p:txEl>
                                          </p:spTgt>
                                        </p:tgtEl>
                                        <p:attrNameLst>
                                          <p:attrName>style.visibility</p:attrName>
                                        </p:attrNameLst>
                                      </p:cBhvr>
                                      <p:to>
                                        <p:strVal val="visible"/>
                                      </p:to>
                                    </p:set>
                                    <p:anim calcmode="lin" valueType="num">
                                      <p:cBhvr additive="base">
                                        <p:cTn id="31" dur="2000" fill="hold"/>
                                        <p:tgtEl>
                                          <p:spTgt spid="201730">
                                            <p:txEl>
                                              <p:pRg st="8" end="8"/>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201730">
                                            <p:txEl>
                                              <p:pRg st="8" end="8"/>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4500"/>
                            </p:stCondLst>
                            <p:childTnLst>
                              <p:par>
                                <p:cTn id="34" presetID="2" presetClass="entr" presetSubtype="4" fill="hold" nodeType="afterEffect">
                                  <p:stCondLst>
                                    <p:cond delay="4500"/>
                                  </p:stCondLst>
                                  <p:childTnLst>
                                    <p:set>
                                      <p:cBhvr>
                                        <p:cTn id="35" dur="1" fill="hold">
                                          <p:stCondLst>
                                            <p:cond delay="0"/>
                                          </p:stCondLst>
                                        </p:cTn>
                                        <p:tgtEl>
                                          <p:spTgt spid="201730">
                                            <p:txEl>
                                              <p:pRg st="10" end="10"/>
                                            </p:txEl>
                                          </p:spTgt>
                                        </p:tgtEl>
                                        <p:attrNameLst>
                                          <p:attrName>style.visibility</p:attrName>
                                        </p:attrNameLst>
                                      </p:cBhvr>
                                      <p:to>
                                        <p:strVal val="visible"/>
                                      </p:to>
                                    </p:set>
                                    <p:anim calcmode="lin" valueType="num">
                                      <p:cBhvr additive="base">
                                        <p:cTn id="36" dur="2000" fill="hold"/>
                                        <p:tgtEl>
                                          <p:spTgt spid="201730">
                                            <p:txEl>
                                              <p:pRg st="10" end="10"/>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201730">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body" idx="1"/>
          </p:nvPr>
        </p:nvSpPr>
        <p:spPr>
          <a:xfrm>
            <a:off x="457200" y="404813"/>
            <a:ext cx="8229600" cy="5726112"/>
          </a:xfrm>
        </p:spPr>
        <p:txBody>
          <a:bodyPr/>
          <a:lstStyle/>
          <a:p>
            <a:pPr>
              <a:buFontTx/>
              <a:buNone/>
            </a:pPr>
            <a:r>
              <a:rPr lang="el-GR" sz="2000" i="1" dirty="0">
                <a:latin typeface="Times New Roman" pitchFamily="18" charset="0"/>
              </a:rPr>
              <a:t>Λογαριασμός 36.01</a:t>
            </a:r>
            <a:r>
              <a:rPr lang="el-GR" sz="2000" i="1" dirty="0">
                <a:latin typeface="Times New Roman" pitchFamily="18" charset="0"/>
                <a:cs typeface="Times New Roman" pitchFamily="18" charset="0"/>
              </a:rPr>
              <a:t>‹‹</a:t>
            </a:r>
            <a:r>
              <a:rPr lang="el-GR" sz="2000" i="1" dirty="0">
                <a:latin typeface="Times New Roman" pitchFamily="18" charset="0"/>
              </a:rPr>
              <a:t>έσοδα χρήσεως εισπρακτέα</a:t>
            </a:r>
            <a:r>
              <a:rPr lang="el-GR" sz="2000" i="1" dirty="0">
                <a:latin typeface="Times New Roman" pitchFamily="18" charset="0"/>
                <a:cs typeface="Times New Roman" pitchFamily="18" charset="0"/>
              </a:rPr>
              <a:t>››</a:t>
            </a:r>
            <a:r>
              <a:rPr lang="el-GR" sz="2000" i="1" dirty="0">
                <a:latin typeface="Times New Roman" pitchFamily="18" charset="0"/>
              </a:rPr>
              <a:t>:</a:t>
            </a:r>
            <a:r>
              <a:rPr lang="el-GR" sz="2000" dirty="0">
                <a:latin typeface="Times New Roman" pitchFamily="18" charset="0"/>
              </a:rPr>
              <a:t> αυτά πιστώνονται στους </a:t>
            </a:r>
          </a:p>
          <a:p>
            <a:pPr>
              <a:buFontTx/>
              <a:buNone/>
            </a:pPr>
            <a:r>
              <a:rPr lang="el-GR" sz="2000" dirty="0">
                <a:latin typeface="Times New Roman" pitchFamily="18" charset="0"/>
              </a:rPr>
              <a:t>οικείους λογαριασμούς των εσόδων στην ομάδα 7.</a:t>
            </a:r>
          </a:p>
          <a:p>
            <a:pPr>
              <a:buFontTx/>
              <a:buNone/>
            </a:pPr>
            <a:endParaRPr lang="el-GR" sz="2000" dirty="0">
              <a:latin typeface="Times New Roman" pitchFamily="18" charset="0"/>
            </a:endParaRPr>
          </a:p>
          <a:p>
            <a:pPr>
              <a:buFontTx/>
              <a:buNone/>
            </a:pPr>
            <a:r>
              <a:rPr lang="el-GR" sz="2000" i="1" dirty="0">
                <a:latin typeface="Times New Roman" pitchFamily="18" charset="0"/>
              </a:rPr>
              <a:t>Λογαριασμός 36.02</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αγορές υπό παραλαβή</a:t>
            </a:r>
            <a:r>
              <a:rPr lang="el-GR" sz="2000" i="1" dirty="0">
                <a:latin typeface="Times New Roman" pitchFamily="18" charset="0"/>
                <a:cs typeface="Times New Roman" pitchFamily="18" charset="0"/>
              </a:rPr>
              <a:t>››</a:t>
            </a:r>
            <a:r>
              <a:rPr lang="el-GR" sz="2000" i="1" dirty="0">
                <a:latin typeface="Times New Roman" pitchFamily="18" charset="0"/>
              </a:rPr>
              <a:t>:</a:t>
            </a:r>
            <a:r>
              <a:rPr lang="el-GR" sz="2000" dirty="0">
                <a:latin typeface="Times New Roman" pitchFamily="18" charset="0"/>
              </a:rPr>
              <a:t> για αυτές περιέρχονται τα </a:t>
            </a:r>
          </a:p>
          <a:p>
            <a:pPr>
              <a:buFontTx/>
              <a:buNone/>
            </a:pPr>
            <a:r>
              <a:rPr lang="el-GR" sz="2000" dirty="0">
                <a:latin typeface="Times New Roman" pitchFamily="18" charset="0"/>
              </a:rPr>
              <a:t>τιμολόγια στην οικονομική μονάδα προς λήξεως της χρήσεως, ενώ τα αγαθά </a:t>
            </a:r>
          </a:p>
          <a:p>
            <a:pPr>
              <a:buFontTx/>
              <a:buNone/>
            </a:pPr>
            <a:r>
              <a:rPr lang="el-GR" sz="2000" dirty="0">
                <a:latin typeface="Times New Roman" pitchFamily="18" charset="0"/>
              </a:rPr>
              <a:t>δεν έχουν ακόμη παραληφθεί.</a:t>
            </a:r>
          </a:p>
          <a:p>
            <a:pPr>
              <a:buFontTx/>
              <a:buNone/>
            </a:pPr>
            <a:endParaRPr lang="el-GR" sz="2000" dirty="0">
              <a:latin typeface="Times New Roman" pitchFamily="18" charset="0"/>
            </a:endParaRPr>
          </a:p>
          <a:p>
            <a:pPr>
              <a:buFontTx/>
              <a:buNone/>
            </a:pPr>
            <a:r>
              <a:rPr lang="el-GR" sz="2000" i="1" dirty="0">
                <a:latin typeface="Times New Roman" pitchFamily="18" charset="0"/>
              </a:rPr>
              <a:t>Λογαριασμός 36.03</a:t>
            </a:r>
            <a:r>
              <a:rPr lang="en-US" sz="2000" i="1" dirty="0">
                <a:latin typeface="Times New Roman" pitchFamily="18" charset="0"/>
              </a:rPr>
              <a:t> </a:t>
            </a:r>
            <a:r>
              <a:rPr lang="el-GR" sz="2000" i="1" dirty="0">
                <a:latin typeface="Times New Roman" pitchFamily="18" charset="0"/>
                <a:cs typeface="Times New Roman" pitchFamily="18" charset="0"/>
              </a:rPr>
              <a:t>‹‹</a:t>
            </a:r>
            <a:r>
              <a:rPr lang="el-GR" sz="2000" i="1" dirty="0">
                <a:latin typeface="Times New Roman" pitchFamily="18" charset="0"/>
              </a:rPr>
              <a:t>εκπτώσεις επί των αγορών χρήσεως υπό </a:t>
            </a:r>
          </a:p>
          <a:p>
            <a:pPr>
              <a:buFontTx/>
              <a:buNone/>
            </a:pPr>
            <a:r>
              <a:rPr lang="el-GR" sz="2000" i="1" dirty="0">
                <a:latin typeface="Times New Roman" pitchFamily="18" charset="0"/>
              </a:rPr>
              <a:t>διακανονισμό</a:t>
            </a:r>
            <a:r>
              <a:rPr lang="el-GR" sz="2000" i="1" dirty="0">
                <a:latin typeface="Times New Roman" pitchFamily="18" charset="0"/>
                <a:cs typeface="Times New Roman" pitchFamily="18" charset="0"/>
              </a:rPr>
              <a:t>››</a:t>
            </a:r>
            <a:r>
              <a:rPr lang="el-GR" sz="2000" i="1" dirty="0">
                <a:latin typeface="Times New Roman" pitchFamily="18" charset="0"/>
              </a:rPr>
              <a:t>: </a:t>
            </a:r>
            <a:r>
              <a:rPr lang="el-GR" sz="2000" dirty="0">
                <a:latin typeface="Times New Roman" pitchFamily="18" charset="0"/>
              </a:rPr>
              <a:t>αυτές πιστώνονται στους οικείους λογαριασμούς </a:t>
            </a:r>
          </a:p>
          <a:p>
            <a:pPr>
              <a:buFontTx/>
              <a:buNone/>
            </a:pPr>
            <a:r>
              <a:rPr lang="el-GR" sz="2000" dirty="0">
                <a:latin typeface="Times New Roman" pitchFamily="18" charset="0"/>
              </a:rPr>
              <a:t>εκπτώσεων. Οι εκπτώσεις αγορών που η οικονομική μονάδα δικαιούται στο </a:t>
            </a:r>
          </a:p>
          <a:p>
            <a:pPr>
              <a:buFontTx/>
              <a:buNone/>
            </a:pPr>
            <a:r>
              <a:rPr lang="el-GR" sz="2000" dirty="0">
                <a:latin typeface="Times New Roman" pitchFamily="18" charset="0"/>
              </a:rPr>
              <a:t>τέλος της χρήσεως, εφόσον δεν έχει αναγγελθεί το ποσό αυτών και από το </a:t>
            </a:r>
          </a:p>
          <a:p>
            <a:pPr>
              <a:buFontTx/>
              <a:buNone/>
            </a:pPr>
            <a:r>
              <a:rPr lang="el-GR" sz="2000" dirty="0">
                <a:latin typeface="Times New Roman" pitchFamily="18" charset="0"/>
              </a:rPr>
              <a:t>λόγο αυτό δεν είναι σκόπιμη η χρέωση του οικείου λογαριασμού του </a:t>
            </a:r>
          </a:p>
          <a:p>
            <a:pPr>
              <a:buFontTx/>
              <a:buNone/>
            </a:pPr>
            <a:r>
              <a:rPr lang="el-GR" sz="2000" dirty="0">
                <a:latin typeface="Times New Roman" pitchFamily="18" charset="0"/>
              </a:rPr>
              <a:t>προμηθευτή.</a:t>
            </a:r>
            <a:endParaRPr lang="el-GR" sz="2000" i="1" dirty="0">
              <a:latin typeface="Times New Roman" pitchFamily="18" charset="0"/>
            </a:endParaRPr>
          </a:p>
          <a:p>
            <a:pPr>
              <a:buFontTx/>
              <a:buNone/>
            </a:pPr>
            <a:endParaRPr lang="el-GR" sz="2000"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2754">
                                            <p:txEl>
                                              <p:pRg st="0" end="0"/>
                                            </p:txEl>
                                          </p:spTgt>
                                        </p:tgtEl>
                                        <p:attrNameLst>
                                          <p:attrName>style.visibility</p:attrName>
                                        </p:attrNameLst>
                                      </p:cBhvr>
                                      <p:to>
                                        <p:strVal val="visible"/>
                                      </p:to>
                                    </p:set>
                                    <p:anim calcmode="lin" valueType="num">
                                      <p:cBhvr additive="base">
                                        <p:cTn id="7" dur="2000" fill="hold"/>
                                        <p:tgtEl>
                                          <p:spTgt spid="20275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0275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202754">
                                            <p:txEl>
                                              <p:pRg st="1" end="1"/>
                                            </p:txEl>
                                          </p:spTgt>
                                        </p:tgtEl>
                                        <p:attrNameLst>
                                          <p:attrName>style.visibility</p:attrName>
                                        </p:attrNameLst>
                                      </p:cBhvr>
                                      <p:to>
                                        <p:strVal val="visible"/>
                                      </p:to>
                                    </p:set>
                                    <p:anim calcmode="lin" valueType="num">
                                      <p:cBhvr additive="base">
                                        <p:cTn id="12" dur="2000" fill="hold"/>
                                        <p:tgtEl>
                                          <p:spTgt spid="202754">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20275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3000"/>
                                  </p:stCondLst>
                                  <p:childTnLst>
                                    <p:set>
                                      <p:cBhvr>
                                        <p:cTn id="16" dur="1" fill="hold">
                                          <p:stCondLst>
                                            <p:cond delay="0"/>
                                          </p:stCondLst>
                                        </p:cTn>
                                        <p:tgtEl>
                                          <p:spTgt spid="202754">
                                            <p:txEl>
                                              <p:pRg st="3" end="3"/>
                                            </p:txEl>
                                          </p:spTgt>
                                        </p:tgtEl>
                                        <p:attrNameLst>
                                          <p:attrName>style.visibility</p:attrName>
                                        </p:attrNameLst>
                                      </p:cBhvr>
                                      <p:to>
                                        <p:strVal val="visible"/>
                                      </p:to>
                                    </p:set>
                                    <p:anim calcmode="lin" valueType="num">
                                      <p:cBhvr additive="base">
                                        <p:cTn id="17" dur="2000" fill="hold"/>
                                        <p:tgtEl>
                                          <p:spTgt spid="202754">
                                            <p:txEl>
                                              <p:pRg st="3" end="3"/>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202754">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9000"/>
                            </p:stCondLst>
                            <p:childTnLst>
                              <p:par>
                                <p:cTn id="20" presetID="2" presetClass="entr" presetSubtype="4" fill="hold" nodeType="afterEffect">
                                  <p:stCondLst>
                                    <p:cond delay="0"/>
                                  </p:stCondLst>
                                  <p:childTnLst>
                                    <p:set>
                                      <p:cBhvr>
                                        <p:cTn id="21" dur="1" fill="hold">
                                          <p:stCondLst>
                                            <p:cond delay="0"/>
                                          </p:stCondLst>
                                        </p:cTn>
                                        <p:tgtEl>
                                          <p:spTgt spid="202754">
                                            <p:txEl>
                                              <p:pRg st="4" end="4"/>
                                            </p:txEl>
                                          </p:spTgt>
                                        </p:tgtEl>
                                        <p:attrNameLst>
                                          <p:attrName>style.visibility</p:attrName>
                                        </p:attrNameLst>
                                      </p:cBhvr>
                                      <p:to>
                                        <p:strVal val="visible"/>
                                      </p:to>
                                    </p:set>
                                    <p:anim calcmode="lin" valueType="num">
                                      <p:cBhvr additive="base">
                                        <p:cTn id="22" dur="2000" fill="hold"/>
                                        <p:tgtEl>
                                          <p:spTgt spid="202754">
                                            <p:txEl>
                                              <p:pRg st="4" end="4"/>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202754">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1000"/>
                            </p:stCondLst>
                            <p:childTnLst>
                              <p:par>
                                <p:cTn id="25" presetID="2" presetClass="entr" presetSubtype="4" fill="hold" nodeType="afterEffect">
                                  <p:stCondLst>
                                    <p:cond delay="0"/>
                                  </p:stCondLst>
                                  <p:childTnLst>
                                    <p:set>
                                      <p:cBhvr>
                                        <p:cTn id="26" dur="1" fill="hold">
                                          <p:stCondLst>
                                            <p:cond delay="0"/>
                                          </p:stCondLst>
                                        </p:cTn>
                                        <p:tgtEl>
                                          <p:spTgt spid="202754">
                                            <p:txEl>
                                              <p:pRg st="5" end="5"/>
                                            </p:txEl>
                                          </p:spTgt>
                                        </p:tgtEl>
                                        <p:attrNameLst>
                                          <p:attrName>style.visibility</p:attrName>
                                        </p:attrNameLst>
                                      </p:cBhvr>
                                      <p:to>
                                        <p:strVal val="visible"/>
                                      </p:to>
                                    </p:set>
                                    <p:anim calcmode="lin" valueType="num">
                                      <p:cBhvr additive="base">
                                        <p:cTn id="27" dur="2000" fill="hold"/>
                                        <p:tgtEl>
                                          <p:spTgt spid="202754">
                                            <p:txEl>
                                              <p:pRg st="5" end="5"/>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202754">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3000"/>
                            </p:stCondLst>
                            <p:childTnLst>
                              <p:par>
                                <p:cTn id="30" presetID="2" presetClass="entr" presetSubtype="4" fill="hold" nodeType="afterEffect">
                                  <p:stCondLst>
                                    <p:cond delay="4000"/>
                                  </p:stCondLst>
                                  <p:childTnLst>
                                    <p:set>
                                      <p:cBhvr>
                                        <p:cTn id="31" dur="1" fill="hold">
                                          <p:stCondLst>
                                            <p:cond delay="0"/>
                                          </p:stCondLst>
                                        </p:cTn>
                                        <p:tgtEl>
                                          <p:spTgt spid="202754">
                                            <p:txEl>
                                              <p:pRg st="7" end="7"/>
                                            </p:txEl>
                                          </p:spTgt>
                                        </p:tgtEl>
                                        <p:attrNameLst>
                                          <p:attrName>style.visibility</p:attrName>
                                        </p:attrNameLst>
                                      </p:cBhvr>
                                      <p:to>
                                        <p:strVal val="visible"/>
                                      </p:to>
                                    </p:set>
                                    <p:anim calcmode="lin" valueType="num">
                                      <p:cBhvr additive="base">
                                        <p:cTn id="32" dur="2000" fill="hold"/>
                                        <p:tgtEl>
                                          <p:spTgt spid="202754">
                                            <p:txEl>
                                              <p:pRg st="7" end="7"/>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202754">
                                            <p:txEl>
                                              <p:pRg st="7" end="7"/>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9000"/>
                            </p:stCondLst>
                            <p:childTnLst>
                              <p:par>
                                <p:cTn id="35" presetID="2" presetClass="entr" presetSubtype="4" fill="hold" nodeType="afterEffect">
                                  <p:stCondLst>
                                    <p:cond delay="0"/>
                                  </p:stCondLst>
                                  <p:childTnLst>
                                    <p:set>
                                      <p:cBhvr>
                                        <p:cTn id="36" dur="1" fill="hold">
                                          <p:stCondLst>
                                            <p:cond delay="0"/>
                                          </p:stCondLst>
                                        </p:cTn>
                                        <p:tgtEl>
                                          <p:spTgt spid="202754">
                                            <p:txEl>
                                              <p:pRg st="8" end="8"/>
                                            </p:txEl>
                                          </p:spTgt>
                                        </p:tgtEl>
                                        <p:attrNameLst>
                                          <p:attrName>style.visibility</p:attrName>
                                        </p:attrNameLst>
                                      </p:cBhvr>
                                      <p:to>
                                        <p:strVal val="visible"/>
                                      </p:to>
                                    </p:set>
                                    <p:anim calcmode="lin" valueType="num">
                                      <p:cBhvr additive="base">
                                        <p:cTn id="37" dur="2000" fill="hold"/>
                                        <p:tgtEl>
                                          <p:spTgt spid="202754">
                                            <p:txEl>
                                              <p:pRg st="8" end="8"/>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202754">
                                            <p:txEl>
                                              <p:pRg st="8" end="8"/>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202754">
                                            <p:txEl>
                                              <p:pRg st="9" end="9"/>
                                            </p:txEl>
                                          </p:spTgt>
                                        </p:tgtEl>
                                        <p:attrNameLst>
                                          <p:attrName>style.visibility</p:attrName>
                                        </p:attrNameLst>
                                      </p:cBhvr>
                                      <p:to>
                                        <p:strVal val="visible"/>
                                      </p:to>
                                    </p:set>
                                    <p:anim calcmode="lin" valueType="num">
                                      <p:cBhvr additive="base">
                                        <p:cTn id="42" dur="2000" fill="hold"/>
                                        <p:tgtEl>
                                          <p:spTgt spid="202754">
                                            <p:txEl>
                                              <p:pRg st="9" end="9"/>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202754">
                                            <p:txEl>
                                              <p:pRg st="9" end="9"/>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3000"/>
                            </p:stCondLst>
                            <p:childTnLst>
                              <p:par>
                                <p:cTn id="45" presetID="2" presetClass="entr" presetSubtype="4" fill="hold" nodeType="afterEffect">
                                  <p:stCondLst>
                                    <p:cond delay="0"/>
                                  </p:stCondLst>
                                  <p:childTnLst>
                                    <p:set>
                                      <p:cBhvr>
                                        <p:cTn id="46" dur="1" fill="hold">
                                          <p:stCondLst>
                                            <p:cond delay="0"/>
                                          </p:stCondLst>
                                        </p:cTn>
                                        <p:tgtEl>
                                          <p:spTgt spid="202754">
                                            <p:txEl>
                                              <p:pRg st="10" end="10"/>
                                            </p:txEl>
                                          </p:spTgt>
                                        </p:tgtEl>
                                        <p:attrNameLst>
                                          <p:attrName>style.visibility</p:attrName>
                                        </p:attrNameLst>
                                      </p:cBhvr>
                                      <p:to>
                                        <p:strVal val="visible"/>
                                      </p:to>
                                    </p:set>
                                    <p:anim calcmode="lin" valueType="num">
                                      <p:cBhvr additive="base">
                                        <p:cTn id="47" dur="2000" fill="hold"/>
                                        <p:tgtEl>
                                          <p:spTgt spid="202754">
                                            <p:txEl>
                                              <p:pRg st="10" end="10"/>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202754">
                                            <p:txEl>
                                              <p:pRg st="10" end="1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5000"/>
                            </p:stCondLst>
                            <p:childTnLst>
                              <p:par>
                                <p:cTn id="50" presetID="2" presetClass="entr" presetSubtype="4" fill="hold" nodeType="afterEffect">
                                  <p:stCondLst>
                                    <p:cond delay="0"/>
                                  </p:stCondLst>
                                  <p:childTnLst>
                                    <p:set>
                                      <p:cBhvr>
                                        <p:cTn id="51" dur="1" fill="hold">
                                          <p:stCondLst>
                                            <p:cond delay="0"/>
                                          </p:stCondLst>
                                        </p:cTn>
                                        <p:tgtEl>
                                          <p:spTgt spid="202754">
                                            <p:txEl>
                                              <p:pRg st="11" end="11"/>
                                            </p:txEl>
                                          </p:spTgt>
                                        </p:tgtEl>
                                        <p:attrNameLst>
                                          <p:attrName>style.visibility</p:attrName>
                                        </p:attrNameLst>
                                      </p:cBhvr>
                                      <p:to>
                                        <p:strVal val="visible"/>
                                      </p:to>
                                    </p:set>
                                    <p:anim calcmode="lin" valueType="num">
                                      <p:cBhvr additive="base">
                                        <p:cTn id="52" dur="2000" fill="hold"/>
                                        <p:tgtEl>
                                          <p:spTgt spid="202754">
                                            <p:txEl>
                                              <p:pRg st="11" end="11"/>
                                            </p:txEl>
                                          </p:spTgt>
                                        </p:tgtEl>
                                        <p:attrNameLst>
                                          <p:attrName>ppt_x</p:attrName>
                                        </p:attrNameLst>
                                      </p:cBhvr>
                                      <p:tavLst>
                                        <p:tav tm="0">
                                          <p:val>
                                            <p:strVal val="#ppt_x"/>
                                          </p:val>
                                        </p:tav>
                                        <p:tav tm="100000">
                                          <p:val>
                                            <p:strVal val="#ppt_x"/>
                                          </p:val>
                                        </p:tav>
                                      </p:tavLst>
                                    </p:anim>
                                    <p:anim calcmode="lin" valueType="num">
                                      <p:cBhvr additive="base">
                                        <p:cTn id="53" dur="2000" fill="hold"/>
                                        <p:tgtEl>
                                          <p:spTgt spid="202754">
                                            <p:txEl>
                                              <p:pRg st="11" end="11"/>
                                            </p:txEl>
                                          </p:spTgt>
                                        </p:tgtEl>
                                        <p:attrNameLst>
                                          <p:attrName>ppt_y</p:attrName>
                                        </p:attrNameLst>
                                      </p:cBhvr>
                                      <p:tavLst>
                                        <p:tav tm="0">
                                          <p:val>
                                            <p:strVal val="1+#ppt_h/2"/>
                                          </p:val>
                                        </p:tav>
                                        <p:tav tm="100000">
                                          <p:val>
                                            <p:strVal val="#ppt_y"/>
                                          </p:val>
                                        </p:tav>
                                      </p:tavLst>
                                    </p:anim>
                                  </p:childTnLst>
                                </p:cTn>
                              </p:par>
                            </p:childTnLst>
                          </p:cTn>
                        </p:par>
                        <p:par>
                          <p:cTn id="54" fill="hold">
                            <p:stCondLst>
                              <p:cond delay="27000"/>
                            </p:stCondLst>
                            <p:childTnLst>
                              <p:par>
                                <p:cTn id="55" presetID="2" presetClass="entr" presetSubtype="4" fill="hold" nodeType="afterEffect">
                                  <p:stCondLst>
                                    <p:cond delay="0"/>
                                  </p:stCondLst>
                                  <p:childTnLst>
                                    <p:set>
                                      <p:cBhvr>
                                        <p:cTn id="56" dur="1" fill="hold">
                                          <p:stCondLst>
                                            <p:cond delay="0"/>
                                          </p:stCondLst>
                                        </p:cTn>
                                        <p:tgtEl>
                                          <p:spTgt spid="202754">
                                            <p:txEl>
                                              <p:pRg st="12" end="12"/>
                                            </p:txEl>
                                          </p:spTgt>
                                        </p:tgtEl>
                                        <p:attrNameLst>
                                          <p:attrName>style.visibility</p:attrName>
                                        </p:attrNameLst>
                                      </p:cBhvr>
                                      <p:to>
                                        <p:strVal val="visible"/>
                                      </p:to>
                                    </p:set>
                                    <p:anim calcmode="lin" valueType="num">
                                      <p:cBhvr additive="base">
                                        <p:cTn id="57" dur="2000" fill="hold"/>
                                        <p:tgtEl>
                                          <p:spTgt spid="202754">
                                            <p:txEl>
                                              <p:pRg st="12" end="12"/>
                                            </p:txEl>
                                          </p:spTgt>
                                        </p:tgtEl>
                                        <p:attrNameLst>
                                          <p:attrName>ppt_x</p:attrName>
                                        </p:attrNameLst>
                                      </p:cBhvr>
                                      <p:tavLst>
                                        <p:tav tm="0">
                                          <p:val>
                                            <p:strVal val="#ppt_x"/>
                                          </p:val>
                                        </p:tav>
                                        <p:tav tm="100000">
                                          <p:val>
                                            <p:strVal val="#ppt_x"/>
                                          </p:val>
                                        </p:tav>
                                      </p:tavLst>
                                    </p:anim>
                                    <p:anim calcmode="lin" valueType="num">
                                      <p:cBhvr additive="base">
                                        <p:cTn id="58" dur="2000" fill="hold"/>
                                        <p:tgtEl>
                                          <p:spTgt spid="20275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algn="ctr"/>
            <a:r>
              <a:rPr lang="el-GR" sz="3200" b="1" dirty="0">
                <a:solidFill>
                  <a:schemeClr val="accent5">
                    <a:lumMod val="50000"/>
                  </a:schemeClr>
                </a:solidFill>
                <a:latin typeface="Arial" pitchFamily="34" charset="0"/>
                <a:cs typeface="Arial" pitchFamily="34" charset="0"/>
              </a:rPr>
              <a:t>ΛΟΓΑΡΙΑΣΜΟΣ 38 ‹‹ΧΡΗΜΑΤΙΚΑ ΔΙΑΘΕΣΙΜΑ››</a:t>
            </a:r>
          </a:p>
        </p:txBody>
      </p:sp>
      <p:sp>
        <p:nvSpPr>
          <p:cNvPr id="203779" name="Rectangle 3"/>
          <p:cNvSpPr>
            <a:spLocks noGrp="1" noChangeArrowheads="1"/>
          </p:cNvSpPr>
          <p:nvPr>
            <p:ph type="body" idx="1"/>
          </p:nvPr>
        </p:nvSpPr>
        <p:spPr/>
        <p:txBody>
          <a:bodyPr>
            <a:normAutofit/>
          </a:bodyPr>
          <a:lstStyle/>
          <a:p>
            <a:pPr>
              <a:buFontTx/>
              <a:buNone/>
            </a:pPr>
            <a:r>
              <a:rPr lang="el-GR" sz="2000" i="1" dirty="0">
                <a:latin typeface="Times New Roman" pitchFamily="18" charset="0"/>
              </a:rPr>
              <a:t>Λογαριασμός 38.01 </a:t>
            </a:r>
            <a:r>
              <a:rPr lang="el-GR" sz="2000" i="1" dirty="0">
                <a:latin typeface="Times New Roman" pitchFamily="18" charset="0"/>
                <a:cs typeface="Times New Roman" pitchFamily="18" charset="0"/>
              </a:rPr>
              <a:t>‹‹</a:t>
            </a:r>
            <a:r>
              <a:rPr lang="el-GR" sz="2000" i="1" dirty="0">
                <a:latin typeface="Times New Roman" pitchFamily="18" charset="0"/>
              </a:rPr>
              <a:t>διάμεσος λογαριασμού ελέγχου διακινήσεως </a:t>
            </a:r>
          </a:p>
          <a:p>
            <a:pPr>
              <a:buFontTx/>
              <a:buNone/>
            </a:pPr>
            <a:r>
              <a:rPr lang="el-GR" sz="2000" i="1" dirty="0">
                <a:latin typeface="Times New Roman" pitchFamily="18" charset="0"/>
              </a:rPr>
              <a:t>μετρητών</a:t>
            </a:r>
            <a:r>
              <a:rPr lang="el-GR" sz="2000" i="1" dirty="0">
                <a:latin typeface="Times New Roman" pitchFamily="18" charset="0"/>
                <a:cs typeface="Times New Roman" pitchFamily="18" charset="0"/>
              </a:rPr>
              <a:t>››</a:t>
            </a:r>
            <a:r>
              <a:rPr lang="el-GR" sz="2000" i="1" dirty="0">
                <a:latin typeface="Times New Roman" pitchFamily="18" charset="0"/>
              </a:rPr>
              <a:t>:</a:t>
            </a:r>
            <a:r>
              <a:rPr lang="el-GR" sz="2000" dirty="0">
                <a:latin typeface="Times New Roman" pitchFamily="18" charset="0"/>
              </a:rPr>
              <a:t> παρακολουθούνται τα μετρητά που διακινούνται από το ταμείο </a:t>
            </a:r>
          </a:p>
          <a:p>
            <a:pPr>
              <a:buFontTx/>
              <a:buNone/>
            </a:pPr>
            <a:r>
              <a:rPr lang="el-GR" sz="2000" dirty="0">
                <a:latin typeface="Times New Roman" pitchFamily="18" charset="0"/>
              </a:rPr>
              <a:t>ενός κέντρου στο ταμείο άλλου κέντρου.</a:t>
            </a:r>
          </a:p>
          <a:p>
            <a:pPr>
              <a:buFontTx/>
              <a:buNone/>
            </a:pPr>
            <a:endParaRPr lang="el-GR" sz="2000" dirty="0">
              <a:latin typeface="Times New Roman" pitchFamily="18" charset="0"/>
            </a:endParaRPr>
          </a:p>
          <a:p>
            <a:pPr>
              <a:buFontTx/>
              <a:buNone/>
            </a:pPr>
            <a:r>
              <a:rPr lang="el-GR" sz="2000" i="1" dirty="0">
                <a:latin typeface="Times New Roman" pitchFamily="18" charset="0"/>
              </a:rPr>
              <a:t>Λογαριασμός 38.02 </a:t>
            </a:r>
            <a:r>
              <a:rPr lang="el-GR" sz="2000" i="1" dirty="0">
                <a:latin typeface="Times New Roman" pitchFamily="18" charset="0"/>
                <a:cs typeface="Times New Roman" pitchFamily="18" charset="0"/>
              </a:rPr>
              <a:t>‹‹</a:t>
            </a:r>
            <a:r>
              <a:rPr lang="el-GR" sz="2000" i="1" dirty="0">
                <a:latin typeface="Times New Roman" pitchFamily="18" charset="0"/>
              </a:rPr>
              <a:t>ληγμένα τοκομερίδια προς είσπραξη</a:t>
            </a:r>
            <a:r>
              <a:rPr lang="el-GR" sz="2000" i="1" dirty="0">
                <a:latin typeface="Times New Roman" pitchFamily="18" charset="0"/>
                <a:cs typeface="Times New Roman" pitchFamily="18" charset="0"/>
              </a:rPr>
              <a:t>››</a:t>
            </a:r>
            <a:r>
              <a:rPr lang="el-GR" sz="2000" i="1" dirty="0">
                <a:latin typeface="Times New Roman" pitchFamily="18" charset="0"/>
              </a:rPr>
              <a:t>:</a:t>
            </a:r>
            <a:r>
              <a:rPr lang="el-GR" sz="2000" dirty="0">
                <a:latin typeface="Times New Roman" pitchFamily="18" charset="0"/>
              </a:rPr>
              <a:t> </a:t>
            </a:r>
          </a:p>
          <a:p>
            <a:pPr>
              <a:buFontTx/>
              <a:buNone/>
            </a:pPr>
            <a:r>
              <a:rPr lang="el-GR" sz="2000" dirty="0">
                <a:latin typeface="Times New Roman" pitchFamily="18" charset="0"/>
              </a:rPr>
              <a:t>παρακολουθούνται τα τοκομερίδια μετά τη λήξη τους, με πίστωση του </a:t>
            </a:r>
          </a:p>
          <a:p>
            <a:pPr>
              <a:buFontTx/>
              <a:buNone/>
            </a:pPr>
            <a:r>
              <a:rPr lang="el-GR" sz="2000" dirty="0">
                <a:latin typeface="Times New Roman" pitchFamily="18" charset="0"/>
              </a:rPr>
              <a:t>λογαριασμού 76.01.02 </a:t>
            </a:r>
            <a:r>
              <a:rPr lang="el-GR" sz="2000" dirty="0">
                <a:latin typeface="Times New Roman" pitchFamily="18" charset="0"/>
                <a:cs typeface="Times New Roman" pitchFamily="18" charset="0"/>
              </a:rPr>
              <a:t>‹‹</a:t>
            </a:r>
            <a:r>
              <a:rPr lang="el-GR" sz="2000" dirty="0">
                <a:latin typeface="Times New Roman" pitchFamily="18" charset="0"/>
              </a:rPr>
              <a:t>έσοδα ομολογιών ελληνικών δανείων</a:t>
            </a:r>
            <a:r>
              <a:rPr lang="el-GR" sz="2000" dirty="0">
                <a:latin typeface="Times New Roman" pitchFamily="18" charset="0"/>
                <a:cs typeface="Times New Roman" pitchFamily="18" charset="0"/>
              </a:rPr>
              <a:t>››</a:t>
            </a:r>
            <a:r>
              <a:rPr lang="el-GR" sz="2000" dirty="0">
                <a:latin typeface="Times New Roman" pitchFamily="18" charset="0"/>
              </a:rPr>
              <a:t> ή 76.01.07 </a:t>
            </a:r>
          </a:p>
          <a:p>
            <a:pPr>
              <a:buFontTx/>
              <a:buNone/>
            </a:pPr>
            <a:r>
              <a:rPr lang="el-GR" sz="2000" dirty="0">
                <a:latin typeface="Times New Roman" pitchFamily="18" charset="0"/>
                <a:cs typeface="Times New Roman" pitchFamily="18" charset="0"/>
              </a:rPr>
              <a:t>‹‹</a:t>
            </a:r>
            <a:r>
              <a:rPr lang="el-GR" sz="2000" dirty="0">
                <a:latin typeface="Times New Roman" pitchFamily="18" charset="0"/>
              </a:rPr>
              <a:t>έσοδα ομολογιών αλλοδαπών δανείων</a:t>
            </a:r>
            <a:r>
              <a:rPr lang="el-GR" sz="2000" dirty="0">
                <a:latin typeface="Times New Roman" pitchFamily="18" charset="0"/>
                <a:cs typeface="Times New Roman" pitchFamily="18" charset="0"/>
              </a:rPr>
              <a:t>››</a:t>
            </a:r>
            <a:r>
              <a:rPr lang="el-GR" sz="2000" dirty="0">
                <a:latin typeface="Times New Roman" pitchFamily="18" charset="0"/>
              </a:rPr>
              <a:t>, κατά περίπτωση.</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03778"/>
                                        </p:tgtEl>
                                        <p:attrNameLst>
                                          <p:attrName>style.visibility</p:attrName>
                                        </p:attrNameLst>
                                      </p:cBhvr>
                                      <p:to>
                                        <p:strVal val="visible"/>
                                      </p:to>
                                    </p:set>
                                    <p:anim to="" calcmode="lin" valueType="num">
                                      <p:cBhvr>
                                        <p:cTn id="7" dur="1" fill="hold"/>
                                        <p:tgtEl>
                                          <p:spTgt spid="203778"/>
                                        </p:tgtEl>
                                        <p:attrNameLst>
                                          <p:attrName/>
                                        </p:attrNameLst>
                                      </p:cBhvr>
                                    </p:anim>
                                  </p:childTnLst>
                                </p:cTn>
                              </p:par>
                            </p:childTnLst>
                          </p:cTn>
                        </p:par>
                        <p:par>
                          <p:cTn id="8" fill="hold">
                            <p:stCondLst>
                              <p:cond delay="0"/>
                            </p:stCondLst>
                            <p:childTnLst>
                              <p:par>
                                <p:cTn id="9" presetID="2" presetClass="entr" presetSubtype="4" fill="hold" nodeType="afterEffect">
                                  <p:stCondLst>
                                    <p:cond delay="0"/>
                                  </p:stCondLst>
                                  <p:childTnLst>
                                    <p:set>
                                      <p:cBhvr>
                                        <p:cTn id="10" dur="1" fill="hold">
                                          <p:stCondLst>
                                            <p:cond delay="0"/>
                                          </p:stCondLst>
                                        </p:cTn>
                                        <p:tgtEl>
                                          <p:spTgt spid="203779">
                                            <p:txEl>
                                              <p:pRg st="0" end="0"/>
                                            </p:txEl>
                                          </p:spTgt>
                                        </p:tgtEl>
                                        <p:attrNameLst>
                                          <p:attrName>style.visibility</p:attrName>
                                        </p:attrNameLst>
                                      </p:cBhvr>
                                      <p:to>
                                        <p:strVal val="visible"/>
                                      </p:to>
                                    </p:set>
                                    <p:anim calcmode="lin" valueType="num">
                                      <p:cBhvr additive="base">
                                        <p:cTn id="11" dur="2000" fill="hold"/>
                                        <p:tgtEl>
                                          <p:spTgt spid="203779">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0377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3779">
                                            <p:txEl>
                                              <p:pRg st="1" end="1"/>
                                            </p:txEl>
                                          </p:spTgt>
                                        </p:tgtEl>
                                        <p:attrNameLst>
                                          <p:attrName>style.visibility</p:attrName>
                                        </p:attrNameLst>
                                      </p:cBhvr>
                                      <p:to>
                                        <p:strVal val="visible"/>
                                      </p:to>
                                    </p:set>
                                    <p:anim calcmode="lin" valueType="num">
                                      <p:cBhvr additive="base">
                                        <p:cTn id="15" dur="2000" fill="hold"/>
                                        <p:tgtEl>
                                          <p:spTgt spid="203779">
                                            <p:txEl>
                                              <p:pRg st="1" end="1"/>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03779">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3779">
                                            <p:txEl>
                                              <p:pRg st="2" end="2"/>
                                            </p:txEl>
                                          </p:spTgt>
                                        </p:tgtEl>
                                        <p:attrNameLst>
                                          <p:attrName>style.visibility</p:attrName>
                                        </p:attrNameLst>
                                      </p:cBhvr>
                                      <p:to>
                                        <p:strVal val="visible"/>
                                      </p:to>
                                    </p:set>
                                    <p:anim calcmode="lin" valueType="num">
                                      <p:cBhvr additive="base">
                                        <p:cTn id="19" dur="2000" fill="hold"/>
                                        <p:tgtEl>
                                          <p:spTgt spid="203779">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203779">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3500"/>
                                  </p:stCondLst>
                                  <p:childTnLst>
                                    <p:set>
                                      <p:cBhvr>
                                        <p:cTn id="23" dur="1" fill="hold">
                                          <p:stCondLst>
                                            <p:cond delay="0"/>
                                          </p:stCondLst>
                                        </p:cTn>
                                        <p:tgtEl>
                                          <p:spTgt spid="203779">
                                            <p:txEl>
                                              <p:pRg st="4" end="4"/>
                                            </p:txEl>
                                          </p:spTgt>
                                        </p:tgtEl>
                                        <p:attrNameLst>
                                          <p:attrName>style.visibility</p:attrName>
                                        </p:attrNameLst>
                                      </p:cBhvr>
                                      <p:to>
                                        <p:strVal val="visible"/>
                                      </p:to>
                                    </p:set>
                                    <p:anim calcmode="lin" valueType="num">
                                      <p:cBhvr additive="base">
                                        <p:cTn id="24" dur="2000" fill="hold"/>
                                        <p:tgtEl>
                                          <p:spTgt spid="203779">
                                            <p:txEl>
                                              <p:pRg st="4" end="4"/>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203779">
                                            <p:txEl>
                                              <p:pRg st="4" end="4"/>
                                            </p:txEl>
                                          </p:spTgt>
                                        </p:tgtEl>
                                        <p:attrNameLst>
                                          <p:attrName>ppt_y</p:attrName>
                                        </p:attrNameLst>
                                      </p:cBhvr>
                                      <p:tavLst>
                                        <p:tav tm="0">
                                          <p:val>
                                            <p:strVal val="1+#ppt_h/2"/>
                                          </p:val>
                                        </p:tav>
                                        <p:tav tm="100000">
                                          <p:val>
                                            <p:strVal val="#ppt_y"/>
                                          </p:val>
                                        </p:tav>
                                      </p:tavLst>
                                    </p:anim>
                                  </p:childTnLst>
                                </p:cTn>
                              </p:par>
                            </p:childTnLst>
                          </p:cTn>
                        </p:par>
                        <p:par>
                          <p:cTn id="26" fill="hold">
                            <p:stCondLst>
                              <p:cond delay="7500"/>
                            </p:stCondLst>
                            <p:childTnLst>
                              <p:par>
                                <p:cTn id="27" presetID="2" presetClass="entr" presetSubtype="4" fill="hold" nodeType="afterEffect">
                                  <p:stCondLst>
                                    <p:cond delay="0"/>
                                  </p:stCondLst>
                                  <p:childTnLst>
                                    <p:set>
                                      <p:cBhvr>
                                        <p:cTn id="28" dur="1" fill="hold">
                                          <p:stCondLst>
                                            <p:cond delay="0"/>
                                          </p:stCondLst>
                                        </p:cTn>
                                        <p:tgtEl>
                                          <p:spTgt spid="203779">
                                            <p:txEl>
                                              <p:pRg st="5" end="5"/>
                                            </p:txEl>
                                          </p:spTgt>
                                        </p:tgtEl>
                                        <p:attrNameLst>
                                          <p:attrName>style.visibility</p:attrName>
                                        </p:attrNameLst>
                                      </p:cBhvr>
                                      <p:to>
                                        <p:strVal val="visible"/>
                                      </p:to>
                                    </p:set>
                                    <p:anim calcmode="lin" valueType="num">
                                      <p:cBhvr additive="base">
                                        <p:cTn id="29" dur="2000" fill="hold"/>
                                        <p:tgtEl>
                                          <p:spTgt spid="203779">
                                            <p:txEl>
                                              <p:pRg st="5" end="5"/>
                                            </p:txEl>
                                          </p:spTgt>
                                        </p:tgtEl>
                                        <p:attrNameLst>
                                          <p:attrName>ppt_x</p:attrName>
                                        </p:attrNameLst>
                                      </p:cBhvr>
                                      <p:tavLst>
                                        <p:tav tm="0">
                                          <p:val>
                                            <p:strVal val="#ppt_x"/>
                                          </p:val>
                                        </p:tav>
                                        <p:tav tm="100000">
                                          <p:val>
                                            <p:strVal val="#ppt_x"/>
                                          </p:val>
                                        </p:tav>
                                      </p:tavLst>
                                    </p:anim>
                                    <p:anim calcmode="lin" valueType="num">
                                      <p:cBhvr additive="base">
                                        <p:cTn id="30" dur="2000" fill="hold"/>
                                        <p:tgtEl>
                                          <p:spTgt spid="203779">
                                            <p:txEl>
                                              <p:pRg st="5" end="5"/>
                                            </p:txEl>
                                          </p:spTgt>
                                        </p:tgtEl>
                                        <p:attrNameLst>
                                          <p:attrName>ppt_y</p:attrName>
                                        </p:attrNameLst>
                                      </p:cBhvr>
                                      <p:tavLst>
                                        <p:tav tm="0">
                                          <p:val>
                                            <p:strVal val="1+#ppt_h/2"/>
                                          </p:val>
                                        </p:tav>
                                        <p:tav tm="100000">
                                          <p:val>
                                            <p:strVal val="#ppt_y"/>
                                          </p:val>
                                        </p:tav>
                                      </p:tavLst>
                                    </p:anim>
                                  </p:childTnLst>
                                </p:cTn>
                              </p:par>
                            </p:childTnLst>
                          </p:cTn>
                        </p:par>
                        <p:par>
                          <p:cTn id="31" fill="hold">
                            <p:stCondLst>
                              <p:cond delay="9500"/>
                            </p:stCondLst>
                            <p:childTnLst>
                              <p:par>
                                <p:cTn id="32" presetID="2" presetClass="entr" presetSubtype="4" fill="hold" nodeType="afterEffect">
                                  <p:stCondLst>
                                    <p:cond delay="0"/>
                                  </p:stCondLst>
                                  <p:childTnLst>
                                    <p:set>
                                      <p:cBhvr>
                                        <p:cTn id="33" dur="1" fill="hold">
                                          <p:stCondLst>
                                            <p:cond delay="0"/>
                                          </p:stCondLst>
                                        </p:cTn>
                                        <p:tgtEl>
                                          <p:spTgt spid="203779">
                                            <p:txEl>
                                              <p:pRg st="6" end="6"/>
                                            </p:txEl>
                                          </p:spTgt>
                                        </p:tgtEl>
                                        <p:attrNameLst>
                                          <p:attrName>style.visibility</p:attrName>
                                        </p:attrNameLst>
                                      </p:cBhvr>
                                      <p:to>
                                        <p:strVal val="visible"/>
                                      </p:to>
                                    </p:set>
                                    <p:anim calcmode="lin" valueType="num">
                                      <p:cBhvr additive="base">
                                        <p:cTn id="34" dur="2000" fill="hold"/>
                                        <p:tgtEl>
                                          <p:spTgt spid="203779">
                                            <p:txEl>
                                              <p:pRg st="6" end="6"/>
                                            </p:txEl>
                                          </p:spTgt>
                                        </p:tgtEl>
                                        <p:attrNameLst>
                                          <p:attrName>ppt_x</p:attrName>
                                        </p:attrNameLst>
                                      </p:cBhvr>
                                      <p:tavLst>
                                        <p:tav tm="0">
                                          <p:val>
                                            <p:strVal val="#ppt_x"/>
                                          </p:val>
                                        </p:tav>
                                        <p:tav tm="100000">
                                          <p:val>
                                            <p:strVal val="#ppt_x"/>
                                          </p:val>
                                        </p:tav>
                                      </p:tavLst>
                                    </p:anim>
                                    <p:anim calcmode="lin" valueType="num">
                                      <p:cBhvr additive="base">
                                        <p:cTn id="35" dur="2000" fill="hold"/>
                                        <p:tgtEl>
                                          <p:spTgt spid="203779">
                                            <p:txEl>
                                              <p:pRg st="6" end="6"/>
                                            </p:txEl>
                                          </p:spTgt>
                                        </p:tgtEl>
                                        <p:attrNameLst>
                                          <p:attrName>ppt_y</p:attrName>
                                        </p:attrNameLst>
                                      </p:cBhvr>
                                      <p:tavLst>
                                        <p:tav tm="0">
                                          <p:val>
                                            <p:strVal val="1+#ppt_h/2"/>
                                          </p:val>
                                        </p:tav>
                                        <p:tav tm="100000">
                                          <p:val>
                                            <p:strVal val="#ppt_y"/>
                                          </p:val>
                                        </p:tav>
                                      </p:tavLst>
                                    </p:anim>
                                  </p:childTnLst>
                                </p:cTn>
                              </p:par>
                            </p:childTnLst>
                          </p:cTn>
                        </p:par>
                        <p:par>
                          <p:cTn id="36" fill="hold">
                            <p:stCondLst>
                              <p:cond delay="11500"/>
                            </p:stCondLst>
                            <p:childTnLst>
                              <p:par>
                                <p:cTn id="37" presetID="2" presetClass="entr" presetSubtype="4" fill="hold" nodeType="afterEffect">
                                  <p:stCondLst>
                                    <p:cond delay="0"/>
                                  </p:stCondLst>
                                  <p:childTnLst>
                                    <p:set>
                                      <p:cBhvr>
                                        <p:cTn id="38" dur="1" fill="hold">
                                          <p:stCondLst>
                                            <p:cond delay="0"/>
                                          </p:stCondLst>
                                        </p:cTn>
                                        <p:tgtEl>
                                          <p:spTgt spid="203779">
                                            <p:txEl>
                                              <p:pRg st="7" end="7"/>
                                            </p:txEl>
                                          </p:spTgt>
                                        </p:tgtEl>
                                        <p:attrNameLst>
                                          <p:attrName>style.visibility</p:attrName>
                                        </p:attrNameLst>
                                      </p:cBhvr>
                                      <p:to>
                                        <p:strVal val="visible"/>
                                      </p:to>
                                    </p:set>
                                    <p:anim calcmode="lin" valueType="num">
                                      <p:cBhvr additive="base">
                                        <p:cTn id="39" dur="2000" fill="hold"/>
                                        <p:tgtEl>
                                          <p:spTgt spid="203779">
                                            <p:txEl>
                                              <p:pRg st="7" end="7"/>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2037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p:bld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l-GR" sz="3200" b="1" dirty="0">
                <a:solidFill>
                  <a:schemeClr val="accent5">
                    <a:lumMod val="50000"/>
                  </a:schemeClr>
                </a:solidFill>
              </a:rPr>
              <a:t>ΒΙΒΛΙΟ ΤΑΜΕΙΟΥ</a:t>
            </a:r>
          </a:p>
        </p:txBody>
      </p:sp>
      <p:sp>
        <p:nvSpPr>
          <p:cNvPr id="204803" name="Rectangle 3"/>
          <p:cNvSpPr>
            <a:spLocks noGrp="1" noChangeArrowheads="1"/>
          </p:cNvSpPr>
          <p:nvPr>
            <p:ph type="body" idx="1"/>
          </p:nvPr>
        </p:nvSpPr>
        <p:spPr/>
        <p:txBody>
          <a:bodyPr/>
          <a:lstStyle/>
          <a:p>
            <a:pPr>
              <a:buSzPct val="95000"/>
              <a:buFont typeface="Wingdings" pitchFamily="2" charset="2"/>
              <a:buChar char="q"/>
            </a:pPr>
            <a:r>
              <a:rPr lang="el-GR" sz="2000" dirty="0">
                <a:latin typeface="Times New Roman" pitchFamily="18" charset="0"/>
              </a:rPr>
              <a:t>Το βιβλίο ταμείου είναι διαχειριστικά το πιο σημαντικό αναλυτικό ημερολόγιο το οποίο η επιχείρηση τηρεί.</a:t>
            </a:r>
          </a:p>
          <a:p>
            <a:pPr>
              <a:buSzPct val="95000"/>
              <a:buFont typeface="Wingdings" pitchFamily="2" charset="2"/>
              <a:buChar char="q"/>
            </a:pPr>
            <a:r>
              <a:rPr lang="el-GR" sz="2000" dirty="0">
                <a:latin typeface="Times New Roman" pitchFamily="18" charset="0"/>
              </a:rPr>
              <a:t>Στη χρέωση καταχωρούνται οι εισπράξεις μετρητών ενώ στην πίστωση οι πληρωμές με μετρητά.</a:t>
            </a:r>
          </a:p>
          <a:p>
            <a:pPr>
              <a:buSzPct val="95000"/>
              <a:buFont typeface="Wingdings" pitchFamily="2" charset="2"/>
              <a:buChar char="q"/>
            </a:pPr>
            <a:r>
              <a:rPr lang="el-GR" sz="2000" dirty="0">
                <a:latin typeface="Times New Roman" pitchFamily="18" charset="0"/>
              </a:rPr>
              <a:t>Τα δικαιολογητικά με τα οποία καταχωρούνται στο βιβλίο ταμείου οι εισπράξεις είναι </a:t>
            </a:r>
            <a:r>
              <a:rPr lang="el-GR" sz="2000" dirty="0" smtClean="0">
                <a:latin typeface="Times New Roman" pitchFamily="18" charset="0"/>
              </a:rPr>
              <a:t>«Γραμμάτια </a:t>
            </a:r>
            <a:r>
              <a:rPr lang="el-GR" sz="2000" dirty="0">
                <a:latin typeface="Times New Roman" pitchFamily="18" charset="0"/>
              </a:rPr>
              <a:t>ή Αποδείξεις </a:t>
            </a:r>
            <a:r>
              <a:rPr lang="el-GR" sz="2000" dirty="0" smtClean="0">
                <a:latin typeface="Times New Roman" pitchFamily="18" charset="0"/>
              </a:rPr>
              <a:t>εισπράξεως» </a:t>
            </a:r>
            <a:r>
              <a:rPr lang="el-GR" sz="2000" dirty="0">
                <a:latin typeface="Times New Roman" pitchFamily="18" charset="0"/>
              </a:rPr>
              <a:t>ενώ τα δικαιολογητικά με τα οποία καταχωρούνται στο βιβλίο ταμείου οι πληρωμές είναι τα </a:t>
            </a:r>
            <a:r>
              <a:rPr lang="el-GR" sz="2000" dirty="0" smtClean="0">
                <a:latin typeface="Times New Roman" pitchFamily="18" charset="0"/>
              </a:rPr>
              <a:t>«Εντάλματα </a:t>
            </a:r>
            <a:r>
              <a:rPr lang="el-GR" sz="2000" dirty="0">
                <a:latin typeface="Times New Roman" pitchFamily="18" charset="0"/>
              </a:rPr>
              <a:t>ή Αποδείξεις </a:t>
            </a:r>
            <a:r>
              <a:rPr lang="el-GR" sz="2000" dirty="0" smtClean="0">
                <a:latin typeface="Times New Roman" pitchFamily="18" charset="0"/>
              </a:rPr>
              <a:t>Πληρωμής».</a:t>
            </a:r>
            <a:endParaRPr lang="el-GR" sz="2000" dirty="0">
              <a:latin typeface="Times New Roman" pitchFamily="18" charset="0"/>
            </a:endParaRPr>
          </a:p>
          <a:p>
            <a:pPr>
              <a:buSzPct val="95000"/>
              <a:buFont typeface="Wingdings" pitchFamily="2" charset="2"/>
              <a:buChar char="q"/>
            </a:pPr>
            <a:r>
              <a:rPr lang="el-GR" sz="2000" dirty="0">
                <a:latin typeface="Times New Roman" pitchFamily="18" charset="0"/>
              </a:rPr>
              <a:t>Η συνήθης γραμμογράφηση του βιβλίου ταμείου εμφανίζεται στην επόμενη διαφάνεια</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04802"/>
                                        </p:tgtEl>
                                        <p:attrNameLst>
                                          <p:attrName>style.visibility</p:attrName>
                                        </p:attrNameLst>
                                      </p:cBhvr>
                                      <p:to>
                                        <p:strVal val="visible"/>
                                      </p:to>
                                    </p:set>
                                    <p:anim to="" calcmode="lin" valueType="num">
                                      <p:cBhvr>
                                        <p:cTn id="7" dur="1" fill="hold"/>
                                        <p:tgtEl>
                                          <p:spTgt spid="204802"/>
                                        </p:tgtEl>
                                        <p:attrNameLst>
                                          <p:attrName/>
                                        </p:attrNameLst>
                                      </p:cBhvr>
                                    </p:anim>
                                  </p:childTnLst>
                                </p:cTn>
                              </p:par>
                            </p:childTnLst>
                          </p:cTn>
                        </p:par>
                        <p:par>
                          <p:cTn id="8" fill="hold">
                            <p:stCondLst>
                              <p:cond delay="0"/>
                            </p:stCondLst>
                            <p:childTnLst>
                              <p:par>
                                <p:cTn id="9" presetID="2" presetClass="entr" presetSubtype="4" fill="hold" nodeType="afterEffect">
                                  <p:stCondLst>
                                    <p:cond delay="0"/>
                                  </p:stCondLst>
                                  <p:childTnLst>
                                    <p:set>
                                      <p:cBhvr>
                                        <p:cTn id="10" dur="1" fill="hold">
                                          <p:stCondLst>
                                            <p:cond delay="0"/>
                                          </p:stCondLst>
                                        </p:cTn>
                                        <p:tgtEl>
                                          <p:spTgt spid="204803">
                                            <p:txEl>
                                              <p:pRg st="0" end="0"/>
                                            </p:txEl>
                                          </p:spTgt>
                                        </p:tgtEl>
                                        <p:attrNameLst>
                                          <p:attrName>style.visibility</p:attrName>
                                        </p:attrNameLst>
                                      </p:cBhvr>
                                      <p:to>
                                        <p:strVal val="visible"/>
                                      </p:to>
                                    </p:set>
                                    <p:anim calcmode="lin" valueType="num">
                                      <p:cBhvr additive="base">
                                        <p:cTn id="11" dur="2000" fill="hold"/>
                                        <p:tgtEl>
                                          <p:spTgt spid="20480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0480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3000"/>
                                  </p:stCondLst>
                                  <p:childTnLst>
                                    <p:set>
                                      <p:cBhvr>
                                        <p:cTn id="15" dur="1" fill="hold">
                                          <p:stCondLst>
                                            <p:cond delay="0"/>
                                          </p:stCondLst>
                                        </p:cTn>
                                        <p:tgtEl>
                                          <p:spTgt spid="204803">
                                            <p:txEl>
                                              <p:pRg st="1" end="1"/>
                                            </p:txEl>
                                          </p:spTgt>
                                        </p:tgtEl>
                                        <p:attrNameLst>
                                          <p:attrName>style.visibility</p:attrName>
                                        </p:attrNameLst>
                                      </p:cBhvr>
                                      <p:to>
                                        <p:strVal val="visible"/>
                                      </p:to>
                                    </p:set>
                                    <p:anim calcmode="lin" valueType="num">
                                      <p:cBhvr additive="base">
                                        <p:cTn id="16" dur="2000" fill="hold"/>
                                        <p:tgtEl>
                                          <p:spTgt spid="20480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20480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7000"/>
                            </p:stCondLst>
                            <p:childTnLst>
                              <p:par>
                                <p:cTn id="19" presetID="2" presetClass="entr" presetSubtype="4" fill="hold" nodeType="afterEffect">
                                  <p:stCondLst>
                                    <p:cond delay="3000"/>
                                  </p:stCondLst>
                                  <p:childTnLst>
                                    <p:set>
                                      <p:cBhvr>
                                        <p:cTn id="20" dur="1" fill="hold">
                                          <p:stCondLst>
                                            <p:cond delay="0"/>
                                          </p:stCondLst>
                                        </p:cTn>
                                        <p:tgtEl>
                                          <p:spTgt spid="204803">
                                            <p:txEl>
                                              <p:pRg st="2" end="2"/>
                                            </p:txEl>
                                          </p:spTgt>
                                        </p:tgtEl>
                                        <p:attrNameLst>
                                          <p:attrName>style.visibility</p:attrName>
                                        </p:attrNameLst>
                                      </p:cBhvr>
                                      <p:to>
                                        <p:strVal val="visible"/>
                                      </p:to>
                                    </p:set>
                                    <p:anim calcmode="lin" valueType="num">
                                      <p:cBhvr additive="base">
                                        <p:cTn id="21" dur="2000" fill="hold"/>
                                        <p:tgtEl>
                                          <p:spTgt spid="204803">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20480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2000"/>
                            </p:stCondLst>
                            <p:childTnLst>
                              <p:par>
                                <p:cTn id="24" presetID="2" presetClass="entr" presetSubtype="4" fill="hold" nodeType="afterEffect">
                                  <p:stCondLst>
                                    <p:cond delay="3000"/>
                                  </p:stCondLst>
                                  <p:childTnLst>
                                    <p:set>
                                      <p:cBhvr>
                                        <p:cTn id="25" dur="1" fill="hold">
                                          <p:stCondLst>
                                            <p:cond delay="0"/>
                                          </p:stCondLst>
                                        </p:cTn>
                                        <p:tgtEl>
                                          <p:spTgt spid="204803">
                                            <p:txEl>
                                              <p:pRg st="3" end="3"/>
                                            </p:txEl>
                                          </p:spTgt>
                                        </p:tgtEl>
                                        <p:attrNameLst>
                                          <p:attrName>style.visibility</p:attrName>
                                        </p:attrNameLst>
                                      </p:cBhvr>
                                      <p:to>
                                        <p:strVal val="visible"/>
                                      </p:to>
                                    </p:set>
                                    <p:anim calcmode="lin" valueType="num">
                                      <p:cBhvr additive="base">
                                        <p:cTn id="26" dur="2000" fill="hold"/>
                                        <p:tgtEl>
                                          <p:spTgt spid="204803">
                                            <p:txEl>
                                              <p:pRg st="3" end="3"/>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2048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p:bld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826" name="Group 2"/>
          <p:cNvGraphicFramePr>
            <a:graphicFrameLocks noGrp="1"/>
          </p:cNvGraphicFramePr>
          <p:nvPr>
            <p:ph/>
          </p:nvPr>
        </p:nvGraphicFramePr>
        <p:xfrm>
          <a:off x="107950" y="277813"/>
          <a:ext cx="8955088" cy="3511551"/>
        </p:xfrm>
        <a:graphic>
          <a:graphicData uri="http://schemas.openxmlformats.org/drawingml/2006/table">
            <a:tbl>
              <a:tblPr/>
              <a:tblGrid>
                <a:gridCol w="1646238"/>
                <a:gridCol w="1530350"/>
                <a:gridCol w="1574800"/>
                <a:gridCol w="1314450"/>
                <a:gridCol w="1444625"/>
                <a:gridCol w="1444625"/>
              </a:tblGrid>
              <a:tr h="1206500">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ΕΠΩΝΥΜΙΑ                                                              Νο…….</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ΒΙΒΛΙΟ ΤΑΜΕΙΟΥ (</a:t>
                      </a:r>
                      <a:r>
                        <a:rPr kumimoji="0" lang="el-GR" sz="2000" b="0" i="0" u="none" strike="noStrike" cap="none" normalizeH="0" baseline="0" dirty="0" smtClean="0">
                          <a:ln>
                            <a:noFill/>
                          </a:ln>
                          <a:solidFill>
                            <a:schemeClr val="tx1"/>
                          </a:solidFill>
                          <a:effectLst/>
                          <a:latin typeface="Arial" charset="0"/>
                        </a:rPr>
                        <a:t>ημερομηνία</a:t>
                      </a:r>
                      <a:r>
                        <a:rPr kumimoji="0" lang="el-GR" sz="2000" b="1" i="1" u="none" strike="noStrike" cap="none" normalizeH="0" baseline="0" dirty="0" smtClean="0">
                          <a:ln>
                            <a:noFill/>
                          </a:ln>
                          <a:solidFill>
                            <a:schemeClr val="tx1"/>
                          </a:solidFill>
                          <a:effectLst/>
                          <a:latin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 ή ΑΝΑΛΥΤΙΚΟ ΗΜΕΡΟΛΟΓΙΟ ΤΑΜΕΙΟΥ )</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865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Γραμμάτιο</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Εισπράξεως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Ένταλμα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Πληρωμής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Αιτιολογία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Χρέωση</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Πίστωση</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Υπόλοιπο</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792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5826"/>
                                        </p:tgtEl>
                                        <p:attrNameLst>
                                          <p:attrName>style.visibility</p:attrName>
                                        </p:attrNameLst>
                                      </p:cBhvr>
                                      <p:to>
                                        <p:strVal val="visible"/>
                                      </p:to>
                                    </p:set>
                                    <p:anim calcmode="lin" valueType="num">
                                      <p:cBhvr>
                                        <p:cTn id="7" dur="2000" fill="hold"/>
                                        <p:tgtEl>
                                          <p:spTgt spid="205826"/>
                                        </p:tgtEl>
                                        <p:attrNameLst>
                                          <p:attrName>ppt_w</p:attrName>
                                        </p:attrNameLst>
                                      </p:cBhvr>
                                      <p:tavLst>
                                        <p:tav tm="0">
                                          <p:val>
                                            <p:fltVal val="0"/>
                                          </p:val>
                                        </p:tav>
                                        <p:tav tm="100000">
                                          <p:val>
                                            <p:strVal val="#ppt_w"/>
                                          </p:val>
                                        </p:tav>
                                      </p:tavLst>
                                    </p:anim>
                                    <p:anim calcmode="lin" valueType="num">
                                      <p:cBhvr>
                                        <p:cTn id="8" dur="2000" fill="hold"/>
                                        <p:tgtEl>
                                          <p:spTgt spid="205826"/>
                                        </p:tgtEl>
                                        <p:attrNameLst>
                                          <p:attrName>ppt_h</p:attrName>
                                        </p:attrNameLst>
                                      </p:cBhvr>
                                      <p:tavLst>
                                        <p:tav tm="0">
                                          <p:val>
                                            <p:fltVal val="0"/>
                                          </p:val>
                                        </p:tav>
                                        <p:tav tm="100000">
                                          <p:val>
                                            <p:strVal val="#ppt_h"/>
                                          </p:val>
                                        </p:tav>
                                      </p:tavLst>
                                    </p:anim>
                                    <p:animEffect transition="in" filter="fade">
                                      <p:cBhvr>
                                        <p:cTn id="9" dur="2000"/>
                                        <p:tgtEl>
                                          <p:spTgt spid="205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152400"/>
            <a:ext cx="8229600" cy="684312"/>
          </a:xfrm>
        </p:spPr>
        <p:txBody>
          <a:bodyPr>
            <a:normAutofit fontScale="90000"/>
          </a:bodyPr>
          <a:lstStyle/>
          <a:p>
            <a:pPr algn="ctr"/>
            <a:r>
              <a:rPr lang="el-GR" b="1" dirty="0" smtClean="0">
                <a:solidFill>
                  <a:schemeClr val="bg1"/>
                </a:solidFill>
              </a:rPr>
              <a:t>ΛΟΓΙΣΤΙΚΗ ΧΡΗΣΗ</a:t>
            </a:r>
            <a:endParaRPr lang="el-GR" b="1" dirty="0">
              <a:solidFill>
                <a:schemeClr val="bg1"/>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251520" y="836712"/>
            <a:ext cx="8640960" cy="5760640"/>
          </a:xfrm>
          <a:prstGeom prst="rect">
            <a:avLst/>
          </a:prstGeom>
          <a:noFill/>
          <a:ln w="9525">
            <a:noFill/>
            <a:miter lim="800000"/>
            <a:headEnd/>
            <a:tailEnd/>
          </a:ln>
        </p:spPr>
      </p:pic>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algn="ctr"/>
            <a:r>
              <a:rPr lang="el-GR" sz="3200" b="1" dirty="0">
                <a:solidFill>
                  <a:schemeClr val="accent5">
                    <a:lumMod val="50000"/>
                  </a:schemeClr>
                </a:solidFill>
              </a:rPr>
              <a:t>ΑΝΑΛΥΤΙΚΗ ΚΑΤΑΧΩΡΗΣΗ ΣΤΗΝ ΑΠΟΓΡΑΦΗ</a:t>
            </a:r>
          </a:p>
        </p:txBody>
      </p:sp>
      <p:sp>
        <p:nvSpPr>
          <p:cNvPr id="206851" name="Rectangle 3"/>
          <p:cNvSpPr>
            <a:spLocks noGrp="1" noChangeArrowheads="1"/>
          </p:cNvSpPr>
          <p:nvPr>
            <p:ph type="body" idx="1"/>
          </p:nvPr>
        </p:nvSpPr>
        <p:spPr/>
        <p:txBody>
          <a:bodyPr/>
          <a:lstStyle/>
          <a:p>
            <a:pPr>
              <a:buFontTx/>
              <a:buNone/>
            </a:pPr>
            <a:r>
              <a:rPr lang="el-GR" sz="2000" dirty="0">
                <a:latin typeface="Times New Roman" pitchFamily="18" charset="0"/>
              </a:rPr>
              <a:t>Οι επιταγές εισπρακτέες κατά την απογραφή στο τέλος του έτους </a:t>
            </a:r>
          </a:p>
          <a:p>
            <a:pPr>
              <a:buFontTx/>
              <a:buNone/>
            </a:pPr>
            <a:r>
              <a:rPr lang="el-GR" sz="2000" dirty="0">
                <a:latin typeface="Times New Roman" pitchFamily="18" charset="0"/>
              </a:rPr>
              <a:t>εμφανίζονται ως εξής:</a:t>
            </a:r>
          </a:p>
        </p:txBody>
      </p:sp>
      <p:graphicFrame>
        <p:nvGraphicFramePr>
          <p:cNvPr id="206852" name="Group 4"/>
          <p:cNvGraphicFramePr>
            <a:graphicFrameLocks noGrp="1"/>
          </p:cNvGraphicFramePr>
          <p:nvPr/>
        </p:nvGraphicFramePr>
        <p:xfrm>
          <a:off x="107950" y="2708275"/>
          <a:ext cx="9036050" cy="3095816"/>
        </p:xfrm>
        <a:graphic>
          <a:graphicData uri="http://schemas.openxmlformats.org/drawingml/2006/table">
            <a:tbl>
              <a:tblPr/>
              <a:tblGrid>
                <a:gridCol w="1367706"/>
                <a:gridCol w="1368152"/>
                <a:gridCol w="1368152"/>
                <a:gridCol w="1224136"/>
                <a:gridCol w="1080120"/>
                <a:gridCol w="1368152"/>
                <a:gridCol w="1259632"/>
              </a:tblGrid>
              <a:tr h="917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α/α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Αριθμός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επιταγής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Τράπεζα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πληρωμής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Στοιχεία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εκδότου</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Στοιχεία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πελάτη</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Ημ/νία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πληρωμής</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Ποσό</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Επιταγής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 Ευρώ)</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11350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3</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936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1" u="none" strike="noStrike" cap="none" normalizeH="0" baseline="0" dirty="0" smtClean="0">
                          <a:ln>
                            <a:noFill/>
                          </a:ln>
                          <a:solidFill>
                            <a:schemeClr val="tx1"/>
                          </a:solidFill>
                          <a:effectLst/>
                          <a:latin typeface="Arial" charset="0"/>
                        </a:rPr>
                        <a:t>ΣΥΝΟΛΟ</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ΧΧΧΧΧΧΧ</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06850"/>
                                        </p:tgtEl>
                                        <p:attrNameLst>
                                          <p:attrName>style.visibility</p:attrName>
                                        </p:attrNameLst>
                                      </p:cBhvr>
                                      <p:to>
                                        <p:strVal val="visible"/>
                                      </p:to>
                                    </p:set>
                                    <p:anim to="" calcmode="lin" valueType="num">
                                      <p:cBhvr>
                                        <p:cTn id="7" dur="1" fill="hold"/>
                                        <p:tgtEl>
                                          <p:spTgt spid="206850"/>
                                        </p:tgtEl>
                                        <p:attrNameLst>
                                          <p:attrName/>
                                        </p:attrNameLst>
                                      </p:cBhvr>
                                    </p:anim>
                                  </p:childTnLst>
                                </p:cTn>
                              </p:par>
                            </p:childTnLst>
                          </p:cTn>
                        </p:par>
                        <p:par>
                          <p:cTn id="8" fill="hold">
                            <p:stCondLst>
                              <p:cond delay="0"/>
                            </p:stCondLst>
                            <p:childTnLst>
                              <p:par>
                                <p:cTn id="9" presetID="2" presetClass="entr" presetSubtype="4" fill="hold" nodeType="afterEffect">
                                  <p:stCondLst>
                                    <p:cond delay="2500"/>
                                  </p:stCondLst>
                                  <p:childTnLst>
                                    <p:set>
                                      <p:cBhvr>
                                        <p:cTn id="10" dur="1" fill="hold">
                                          <p:stCondLst>
                                            <p:cond delay="0"/>
                                          </p:stCondLst>
                                        </p:cTn>
                                        <p:tgtEl>
                                          <p:spTgt spid="206851">
                                            <p:txEl>
                                              <p:pRg st="0" end="0"/>
                                            </p:txEl>
                                          </p:spTgt>
                                        </p:tgtEl>
                                        <p:attrNameLst>
                                          <p:attrName>style.visibility</p:attrName>
                                        </p:attrNameLst>
                                      </p:cBhvr>
                                      <p:to>
                                        <p:strVal val="visible"/>
                                      </p:to>
                                    </p:set>
                                    <p:anim calcmode="lin" valueType="num">
                                      <p:cBhvr additive="base">
                                        <p:cTn id="11" dur="2000" fill="hold"/>
                                        <p:tgtEl>
                                          <p:spTgt spid="206851">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06851">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4500"/>
                            </p:stCondLst>
                            <p:childTnLst>
                              <p:par>
                                <p:cTn id="14" presetID="2" presetClass="entr" presetSubtype="4" fill="hold" nodeType="afterEffect">
                                  <p:stCondLst>
                                    <p:cond delay="2500"/>
                                  </p:stCondLst>
                                  <p:childTnLst>
                                    <p:set>
                                      <p:cBhvr>
                                        <p:cTn id="15" dur="1" fill="hold">
                                          <p:stCondLst>
                                            <p:cond delay="0"/>
                                          </p:stCondLst>
                                        </p:cTn>
                                        <p:tgtEl>
                                          <p:spTgt spid="206851">
                                            <p:txEl>
                                              <p:pRg st="1" end="1"/>
                                            </p:txEl>
                                          </p:spTgt>
                                        </p:tgtEl>
                                        <p:attrNameLst>
                                          <p:attrName>style.visibility</p:attrName>
                                        </p:attrNameLst>
                                      </p:cBhvr>
                                      <p:to>
                                        <p:strVal val="visible"/>
                                      </p:to>
                                    </p:set>
                                    <p:anim calcmode="lin" valueType="num">
                                      <p:cBhvr additive="base">
                                        <p:cTn id="16" dur="2000" fill="hold"/>
                                        <p:tgtEl>
                                          <p:spTgt spid="206851">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206851">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9000"/>
                            </p:stCondLst>
                            <p:childTnLst>
                              <p:par>
                                <p:cTn id="19" presetID="53" presetClass="entr" presetSubtype="0" fill="hold" nodeType="afterEffect">
                                  <p:stCondLst>
                                    <p:cond delay="3000"/>
                                  </p:stCondLst>
                                  <p:childTnLst>
                                    <p:set>
                                      <p:cBhvr>
                                        <p:cTn id="20" dur="1" fill="hold">
                                          <p:stCondLst>
                                            <p:cond delay="0"/>
                                          </p:stCondLst>
                                        </p:cTn>
                                        <p:tgtEl>
                                          <p:spTgt spid="206852"/>
                                        </p:tgtEl>
                                        <p:attrNameLst>
                                          <p:attrName>style.visibility</p:attrName>
                                        </p:attrNameLst>
                                      </p:cBhvr>
                                      <p:to>
                                        <p:strVal val="visible"/>
                                      </p:to>
                                    </p:set>
                                    <p:anim calcmode="lin" valueType="num">
                                      <p:cBhvr>
                                        <p:cTn id="21" dur="2000" fill="hold"/>
                                        <p:tgtEl>
                                          <p:spTgt spid="206852"/>
                                        </p:tgtEl>
                                        <p:attrNameLst>
                                          <p:attrName>ppt_w</p:attrName>
                                        </p:attrNameLst>
                                      </p:cBhvr>
                                      <p:tavLst>
                                        <p:tav tm="0">
                                          <p:val>
                                            <p:fltVal val="0"/>
                                          </p:val>
                                        </p:tav>
                                        <p:tav tm="100000">
                                          <p:val>
                                            <p:strVal val="#ppt_w"/>
                                          </p:val>
                                        </p:tav>
                                      </p:tavLst>
                                    </p:anim>
                                    <p:anim calcmode="lin" valueType="num">
                                      <p:cBhvr>
                                        <p:cTn id="22" dur="2000" fill="hold"/>
                                        <p:tgtEl>
                                          <p:spTgt spid="206852"/>
                                        </p:tgtEl>
                                        <p:attrNameLst>
                                          <p:attrName>ppt_h</p:attrName>
                                        </p:attrNameLst>
                                      </p:cBhvr>
                                      <p:tavLst>
                                        <p:tav tm="0">
                                          <p:val>
                                            <p:fltVal val="0"/>
                                          </p:val>
                                        </p:tav>
                                        <p:tav tm="100000">
                                          <p:val>
                                            <p:strVal val="#ppt_h"/>
                                          </p:val>
                                        </p:tav>
                                      </p:tavLst>
                                    </p:anim>
                                    <p:animEffect transition="in" filter="fade">
                                      <p:cBhvr>
                                        <p:cTn id="23" dur="2000"/>
                                        <p:tgtEl>
                                          <p:spTgt spid="206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p:bld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body" idx="1"/>
          </p:nvPr>
        </p:nvSpPr>
        <p:spPr>
          <a:xfrm>
            <a:off x="457200" y="404813"/>
            <a:ext cx="8229600" cy="5726112"/>
          </a:xfrm>
        </p:spPr>
        <p:txBody>
          <a:bodyPr/>
          <a:lstStyle/>
          <a:p>
            <a:pPr>
              <a:buFontTx/>
              <a:buNone/>
            </a:pPr>
            <a:r>
              <a:rPr lang="el-GR" sz="2000" dirty="0">
                <a:latin typeface="Times New Roman" pitchFamily="18" charset="0"/>
              </a:rPr>
              <a:t>Τα χρεωστικά υπόλοιπα πελατών κατά την απογραφή στο τέλος του έτους </a:t>
            </a:r>
          </a:p>
          <a:p>
            <a:pPr>
              <a:buFontTx/>
              <a:buNone/>
            </a:pPr>
            <a:r>
              <a:rPr lang="el-GR" sz="2000" dirty="0">
                <a:latin typeface="Times New Roman" pitchFamily="18" charset="0"/>
              </a:rPr>
              <a:t>εμφανίζονται ως εξής:</a:t>
            </a:r>
          </a:p>
        </p:txBody>
      </p:sp>
      <p:graphicFrame>
        <p:nvGraphicFramePr>
          <p:cNvPr id="207875" name="Group 3"/>
          <p:cNvGraphicFramePr>
            <a:graphicFrameLocks noGrp="1"/>
          </p:cNvGraphicFramePr>
          <p:nvPr/>
        </p:nvGraphicFramePr>
        <p:xfrm>
          <a:off x="755650" y="1397000"/>
          <a:ext cx="7561263" cy="2392998"/>
        </p:xfrm>
        <a:graphic>
          <a:graphicData uri="http://schemas.openxmlformats.org/drawingml/2006/table">
            <a:tbl>
              <a:tblPr/>
              <a:tblGrid>
                <a:gridCol w="720725"/>
                <a:gridCol w="2447925"/>
                <a:gridCol w="4392613"/>
              </a:tblGrid>
              <a:tr h="519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α/α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Στοιχεία πελάτη</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υπόλοιπα</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1355725">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r h="44450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1" u="none" strike="noStrike" cap="none" normalizeH="0" baseline="0" dirty="0" smtClean="0">
                          <a:ln>
                            <a:noFill/>
                          </a:ln>
                          <a:solidFill>
                            <a:schemeClr val="tx1"/>
                          </a:solidFill>
                          <a:effectLst/>
                          <a:latin typeface="Arial" charset="0"/>
                        </a:rPr>
                        <a:t>Σύνολο</a:t>
                      </a: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FF00"/>
                      </a:solidFill>
                      <a:prstDash val="solid"/>
                      <a:round/>
                      <a:headEnd type="none" w="med" len="med"/>
                      <a:tailEnd type="none" w="med" len="med"/>
                    </a:lnL>
                    <a:lnR w="12700" cap="flat" cmpd="sng" algn="ctr">
                      <a:solidFill>
                        <a:srgbClr val="00FF00"/>
                      </a:solidFill>
                      <a:prstDash val="solid"/>
                      <a:round/>
                      <a:headEnd type="none" w="med" len="med"/>
                      <a:tailEnd type="none" w="med" len="med"/>
                    </a:lnR>
                    <a:lnT w="12700" cap="flat" cmpd="sng" algn="ctr">
                      <a:solidFill>
                        <a:srgbClr val="00FF00"/>
                      </a:solidFill>
                      <a:prstDash val="solid"/>
                      <a:round/>
                      <a:headEnd type="none" w="med" len="med"/>
                      <a:tailEnd type="none" w="med" len="med"/>
                    </a:lnT>
                    <a:lnB w="12700" cap="flat" cmpd="sng" algn="ctr">
                      <a:solidFill>
                        <a:srgbClr val="00FF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7874">
                                            <p:txEl>
                                              <p:pRg st="0" end="0"/>
                                            </p:txEl>
                                          </p:spTgt>
                                        </p:tgtEl>
                                        <p:attrNameLst>
                                          <p:attrName>style.visibility</p:attrName>
                                        </p:attrNameLst>
                                      </p:cBhvr>
                                      <p:to>
                                        <p:strVal val="visible"/>
                                      </p:to>
                                    </p:set>
                                    <p:anim calcmode="lin" valueType="num">
                                      <p:cBhvr additive="base">
                                        <p:cTn id="7" dur="2000" fill="hold"/>
                                        <p:tgtEl>
                                          <p:spTgt spid="20787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0787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207874">
                                            <p:txEl>
                                              <p:pRg st="1" end="1"/>
                                            </p:txEl>
                                          </p:spTgt>
                                        </p:tgtEl>
                                        <p:attrNameLst>
                                          <p:attrName>style.visibility</p:attrName>
                                        </p:attrNameLst>
                                      </p:cBhvr>
                                      <p:to>
                                        <p:strVal val="visible"/>
                                      </p:to>
                                    </p:set>
                                    <p:anim calcmode="lin" valueType="num">
                                      <p:cBhvr additive="base">
                                        <p:cTn id="12" dur="2000" fill="hold"/>
                                        <p:tgtEl>
                                          <p:spTgt spid="207874">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20787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53" presetClass="entr" presetSubtype="0" fill="hold" nodeType="afterEffect">
                                  <p:stCondLst>
                                    <p:cond delay="3000"/>
                                  </p:stCondLst>
                                  <p:childTnLst>
                                    <p:set>
                                      <p:cBhvr>
                                        <p:cTn id="16" dur="1" fill="hold">
                                          <p:stCondLst>
                                            <p:cond delay="0"/>
                                          </p:stCondLst>
                                        </p:cTn>
                                        <p:tgtEl>
                                          <p:spTgt spid="207875"/>
                                        </p:tgtEl>
                                        <p:attrNameLst>
                                          <p:attrName>style.visibility</p:attrName>
                                        </p:attrNameLst>
                                      </p:cBhvr>
                                      <p:to>
                                        <p:strVal val="visible"/>
                                      </p:to>
                                    </p:set>
                                    <p:anim calcmode="lin" valueType="num">
                                      <p:cBhvr>
                                        <p:cTn id="17" dur="2000" fill="hold"/>
                                        <p:tgtEl>
                                          <p:spTgt spid="207875"/>
                                        </p:tgtEl>
                                        <p:attrNameLst>
                                          <p:attrName>ppt_w</p:attrName>
                                        </p:attrNameLst>
                                      </p:cBhvr>
                                      <p:tavLst>
                                        <p:tav tm="0">
                                          <p:val>
                                            <p:fltVal val="0"/>
                                          </p:val>
                                        </p:tav>
                                        <p:tav tm="100000">
                                          <p:val>
                                            <p:strVal val="#ppt_w"/>
                                          </p:val>
                                        </p:tav>
                                      </p:tavLst>
                                    </p:anim>
                                    <p:anim calcmode="lin" valueType="num">
                                      <p:cBhvr>
                                        <p:cTn id="18" dur="2000" fill="hold"/>
                                        <p:tgtEl>
                                          <p:spTgt spid="207875"/>
                                        </p:tgtEl>
                                        <p:attrNameLst>
                                          <p:attrName>ppt_h</p:attrName>
                                        </p:attrNameLst>
                                      </p:cBhvr>
                                      <p:tavLst>
                                        <p:tav tm="0">
                                          <p:val>
                                            <p:fltVal val="0"/>
                                          </p:val>
                                        </p:tav>
                                        <p:tav tm="100000">
                                          <p:val>
                                            <p:strVal val="#ppt_h"/>
                                          </p:val>
                                        </p:tav>
                                      </p:tavLst>
                                    </p:anim>
                                    <p:animEffect transition="in" filter="fade">
                                      <p:cBhvr>
                                        <p:cTn id="19" dur="2000"/>
                                        <p:tgtEl>
                                          <p:spTgt spid="207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107504" y="277813"/>
            <a:ext cx="8784976" cy="1350987"/>
          </a:xfrm>
        </p:spPr>
        <p:txBody>
          <a:bodyPr>
            <a:normAutofit fontScale="90000"/>
          </a:bodyPr>
          <a:lstStyle/>
          <a:p>
            <a:pPr algn="ctr"/>
            <a:r>
              <a:rPr lang="el-GR" sz="3200" b="1" dirty="0">
                <a:solidFill>
                  <a:schemeClr val="accent5">
                    <a:lumMod val="50000"/>
                  </a:schemeClr>
                </a:solidFill>
              </a:rPr>
              <a:t>ΠΛΗΡΟΦΟΡΙΕΣ ΣΤΟ ΠΡΟΣΑΡΤΗΜΑ ΓΙΑ ΤΙΣ ΑΠΑΙΤΗΣΕΙΣ, ΤΑ ΧΡΕΟΓΡΑΦΑ ΚΑΙ ΓΙΑ ΤΟΥΣ ΜΕΤΑΒΑΤΙΚΟΥΣ ΛΟΓΑΡΙΑΣΜΟΥΣ ΕΝΕΡΓΗΤΙΚΟΥ</a:t>
            </a:r>
          </a:p>
        </p:txBody>
      </p:sp>
      <p:sp>
        <p:nvSpPr>
          <p:cNvPr id="208899" name="Rectangle 3"/>
          <p:cNvSpPr>
            <a:spLocks noGrp="1" noChangeArrowheads="1"/>
          </p:cNvSpPr>
          <p:nvPr>
            <p:ph type="body" idx="1"/>
          </p:nvPr>
        </p:nvSpPr>
        <p:spPr>
          <a:xfrm>
            <a:off x="251520" y="1844824"/>
            <a:ext cx="8435280" cy="5013176"/>
          </a:xfrm>
        </p:spPr>
        <p:txBody>
          <a:bodyPr/>
          <a:lstStyle/>
          <a:p>
            <a:pPr marL="609600" indent="-609600">
              <a:buFontTx/>
              <a:buNone/>
            </a:pPr>
            <a:r>
              <a:rPr lang="el-GR" sz="2000" u="sng" dirty="0">
                <a:latin typeface="Times New Roman" pitchFamily="18" charset="0"/>
              </a:rPr>
              <a:t>Οι πληροφορίες που μας παρέχονται από το προσάρτημα για τις απαιτήσεις, </a:t>
            </a:r>
          </a:p>
          <a:p>
            <a:pPr marL="609600" indent="-609600">
              <a:buFontTx/>
              <a:buNone/>
            </a:pPr>
            <a:r>
              <a:rPr lang="el-GR" sz="2000" u="sng" dirty="0">
                <a:latin typeface="Times New Roman" pitchFamily="18" charset="0"/>
              </a:rPr>
              <a:t>είναι</a:t>
            </a:r>
            <a:r>
              <a:rPr lang="el-GR" sz="2000" dirty="0">
                <a:latin typeface="Times New Roman" pitchFamily="18" charset="0"/>
              </a:rPr>
              <a:t>:</a:t>
            </a:r>
          </a:p>
          <a:p>
            <a:pPr marL="609600" indent="-609600">
              <a:buSzPct val="95000"/>
              <a:buFont typeface="Wingdings" pitchFamily="2" charset="2"/>
              <a:buAutoNum type="arabicParenR"/>
            </a:pPr>
            <a:r>
              <a:rPr lang="el-GR" sz="2000" dirty="0">
                <a:latin typeface="Times New Roman" pitchFamily="18" charset="0"/>
              </a:rPr>
              <a:t>Αναφέρεται εάν συνέτρεξε λόγος σχηματισμού προβλέψεως υποτιμήσεως και οι λόγοι στους οποίους οφείλονται.</a:t>
            </a:r>
          </a:p>
          <a:p>
            <a:pPr marL="609600" indent="-609600">
              <a:buSzPct val="95000"/>
              <a:buFont typeface="Wingdings" pitchFamily="2" charset="2"/>
              <a:buAutoNum type="arabicParenR"/>
            </a:pPr>
            <a:r>
              <a:rPr lang="el-GR" sz="2000" dirty="0">
                <a:latin typeface="Times New Roman" pitchFamily="18" charset="0"/>
              </a:rPr>
              <a:t>Αναφέρεται εάν υπάρχουν απαιτήσεις από όργανα διοικήσεως από δοθείσες προκαταβολές και πιστώσεις.</a:t>
            </a:r>
          </a:p>
          <a:p>
            <a:pPr marL="609600" indent="-609600">
              <a:buSzPct val="95000"/>
              <a:buFont typeface="Wingdings" pitchFamily="2" charset="2"/>
              <a:buAutoNum type="arabicParenR"/>
            </a:pPr>
            <a:r>
              <a:rPr lang="el-GR" sz="2000" dirty="0">
                <a:latin typeface="Times New Roman" pitchFamily="18" charset="0"/>
              </a:rPr>
              <a:t>Αναφέρονται οι μέθοδοι αποτιμήσεως των απαιτήσεων.</a:t>
            </a:r>
          </a:p>
          <a:p>
            <a:pPr marL="609600" indent="-609600">
              <a:buSzPct val="95000"/>
              <a:buFont typeface="Wingdings" pitchFamily="2" charset="2"/>
              <a:buAutoNum type="arabicParenR"/>
            </a:pPr>
            <a:endParaRPr lang="el-GR" sz="2000"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08898"/>
                                        </p:tgtEl>
                                        <p:attrNameLst>
                                          <p:attrName>style.visibility</p:attrName>
                                        </p:attrNameLst>
                                      </p:cBhvr>
                                      <p:to>
                                        <p:strVal val="visible"/>
                                      </p:to>
                                    </p:set>
                                    <p:anim to="" calcmode="lin" valueType="num">
                                      <p:cBhvr>
                                        <p:cTn id="7" dur="1" fill="hold"/>
                                        <p:tgtEl>
                                          <p:spTgt spid="208898"/>
                                        </p:tgtEl>
                                        <p:attrNameLst>
                                          <p:attrName/>
                                        </p:attrNameLst>
                                      </p:cBhvr>
                                    </p:anim>
                                  </p:childTnLst>
                                </p:cTn>
                              </p:par>
                            </p:childTnLst>
                          </p:cTn>
                        </p:par>
                        <p:par>
                          <p:cTn id="8" fill="hold">
                            <p:stCondLst>
                              <p:cond delay="0"/>
                            </p:stCondLst>
                            <p:childTnLst>
                              <p:par>
                                <p:cTn id="9" presetID="10" presetClass="entr" presetSubtype="0" fill="hold" nodeType="afterEffect">
                                  <p:stCondLst>
                                    <p:cond delay="1000"/>
                                  </p:stCondLst>
                                  <p:childTnLst>
                                    <p:set>
                                      <p:cBhvr>
                                        <p:cTn id="10" dur="1" fill="hold">
                                          <p:stCondLst>
                                            <p:cond delay="0"/>
                                          </p:stCondLst>
                                        </p:cTn>
                                        <p:tgtEl>
                                          <p:spTgt spid="208899">
                                            <p:txEl>
                                              <p:pRg st="0" end="0"/>
                                            </p:txEl>
                                          </p:spTgt>
                                        </p:tgtEl>
                                        <p:attrNameLst>
                                          <p:attrName>style.visibility</p:attrName>
                                        </p:attrNameLst>
                                      </p:cBhvr>
                                      <p:to>
                                        <p:strVal val="visible"/>
                                      </p:to>
                                    </p:set>
                                    <p:animEffect transition="in" filter="fade">
                                      <p:cBhvr>
                                        <p:cTn id="11" dur="2000"/>
                                        <p:tgtEl>
                                          <p:spTgt spid="208899">
                                            <p:txEl>
                                              <p:pRg st="0" end="0"/>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08899">
                                            <p:txEl>
                                              <p:pRg st="1" end="1"/>
                                            </p:txEl>
                                          </p:spTgt>
                                        </p:tgtEl>
                                        <p:attrNameLst>
                                          <p:attrName>style.visibility</p:attrName>
                                        </p:attrNameLst>
                                      </p:cBhvr>
                                      <p:to>
                                        <p:strVal val="visible"/>
                                      </p:to>
                                    </p:set>
                                    <p:animEffect transition="in" filter="fade">
                                      <p:cBhvr>
                                        <p:cTn id="15" dur="2000"/>
                                        <p:tgtEl>
                                          <p:spTgt spid="208899">
                                            <p:txEl>
                                              <p:pRg st="1" end="1"/>
                                            </p:txEl>
                                          </p:spTgt>
                                        </p:tgtEl>
                                      </p:cBhvr>
                                    </p:animEffect>
                                  </p:childTnLst>
                                </p:cTn>
                              </p:par>
                            </p:childTnLst>
                          </p:cTn>
                        </p:par>
                        <p:par>
                          <p:cTn id="16" fill="hold">
                            <p:stCondLst>
                              <p:cond delay="5000"/>
                            </p:stCondLst>
                            <p:childTnLst>
                              <p:par>
                                <p:cTn id="17" presetID="2" presetClass="entr" presetSubtype="4" fill="hold" nodeType="afterEffect">
                                  <p:stCondLst>
                                    <p:cond delay="3000"/>
                                  </p:stCondLst>
                                  <p:childTnLst>
                                    <p:set>
                                      <p:cBhvr>
                                        <p:cTn id="18" dur="1" fill="hold">
                                          <p:stCondLst>
                                            <p:cond delay="0"/>
                                          </p:stCondLst>
                                        </p:cTn>
                                        <p:tgtEl>
                                          <p:spTgt spid="208899">
                                            <p:txEl>
                                              <p:pRg st="2" end="2"/>
                                            </p:txEl>
                                          </p:spTgt>
                                        </p:tgtEl>
                                        <p:attrNameLst>
                                          <p:attrName>style.visibility</p:attrName>
                                        </p:attrNameLst>
                                      </p:cBhvr>
                                      <p:to>
                                        <p:strVal val="visible"/>
                                      </p:to>
                                    </p:set>
                                    <p:anim calcmode="lin" valueType="num">
                                      <p:cBhvr additive="base">
                                        <p:cTn id="19" dur="2000" fill="hold"/>
                                        <p:tgtEl>
                                          <p:spTgt spid="208899">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208899">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0"/>
                            </p:stCondLst>
                            <p:childTnLst>
                              <p:par>
                                <p:cTn id="22" presetID="2" presetClass="entr" presetSubtype="4" fill="hold" nodeType="afterEffect">
                                  <p:stCondLst>
                                    <p:cond delay="3000"/>
                                  </p:stCondLst>
                                  <p:childTnLst>
                                    <p:set>
                                      <p:cBhvr>
                                        <p:cTn id="23" dur="1" fill="hold">
                                          <p:stCondLst>
                                            <p:cond delay="0"/>
                                          </p:stCondLst>
                                        </p:cTn>
                                        <p:tgtEl>
                                          <p:spTgt spid="208899">
                                            <p:txEl>
                                              <p:pRg st="3" end="3"/>
                                            </p:txEl>
                                          </p:spTgt>
                                        </p:tgtEl>
                                        <p:attrNameLst>
                                          <p:attrName>style.visibility</p:attrName>
                                        </p:attrNameLst>
                                      </p:cBhvr>
                                      <p:to>
                                        <p:strVal val="visible"/>
                                      </p:to>
                                    </p:set>
                                    <p:anim calcmode="lin" valueType="num">
                                      <p:cBhvr additive="base">
                                        <p:cTn id="24" dur="2000" fill="hold"/>
                                        <p:tgtEl>
                                          <p:spTgt spid="208899">
                                            <p:txEl>
                                              <p:pRg st="3" end="3"/>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208899">
                                            <p:txEl>
                                              <p:pRg st="3" end="3"/>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0"/>
                            </p:stCondLst>
                            <p:childTnLst>
                              <p:par>
                                <p:cTn id="27" presetID="2" presetClass="entr" presetSubtype="4" fill="hold" nodeType="afterEffect">
                                  <p:stCondLst>
                                    <p:cond delay="3000"/>
                                  </p:stCondLst>
                                  <p:childTnLst>
                                    <p:set>
                                      <p:cBhvr>
                                        <p:cTn id="28" dur="1" fill="hold">
                                          <p:stCondLst>
                                            <p:cond delay="0"/>
                                          </p:stCondLst>
                                        </p:cTn>
                                        <p:tgtEl>
                                          <p:spTgt spid="208899">
                                            <p:txEl>
                                              <p:pRg st="4" end="4"/>
                                            </p:txEl>
                                          </p:spTgt>
                                        </p:tgtEl>
                                        <p:attrNameLst>
                                          <p:attrName>style.visibility</p:attrName>
                                        </p:attrNameLst>
                                      </p:cBhvr>
                                      <p:to>
                                        <p:strVal val="visible"/>
                                      </p:to>
                                    </p:set>
                                    <p:anim calcmode="lin" valueType="num">
                                      <p:cBhvr additive="base">
                                        <p:cTn id="29" dur="2000" fill="hold"/>
                                        <p:tgtEl>
                                          <p:spTgt spid="208899">
                                            <p:txEl>
                                              <p:pRg st="4" end="4"/>
                                            </p:txEl>
                                          </p:spTgt>
                                        </p:tgtEl>
                                        <p:attrNameLst>
                                          <p:attrName>ppt_x</p:attrName>
                                        </p:attrNameLst>
                                      </p:cBhvr>
                                      <p:tavLst>
                                        <p:tav tm="0">
                                          <p:val>
                                            <p:strVal val="#ppt_x"/>
                                          </p:val>
                                        </p:tav>
                                        <p:tav tm="100000">
                                          <p:val>
                                            <p:strVal val="#ppt_x"/>
                                          </p:val>
                                        </p:tav>
                                      </p:tavLst>
                                    </p:anim>
                                    <p:anim calcmode="lin" valueType="num">
                                      <p:cBhvr additive="base">
                                        <p:cTn id="30" dur="2000" fill="hold"/>
                                        <p:tgtEl>
                                          <p:spTgt spid="2088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p:bld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body" idx="1"/>
          </p:nvPr>
        </p:nvSpPr>
        <p:spPr>
          <a:xfrm>
            <a:off x="457200" y="333375"/>
            <a:ext cx="8229600" cy="5797550"/>
          </a:xfrm>
        </p:spPr>
        <p:txBody>
          <a:bodyPr/>
          <a:lstStyle/>
          <a:p>
            <a:pPr marL="609600" indent="-609600">
              <a:buSzPct val="95000"/>
              <a:buFontTx/>
              <a:buNone/>
            </a:pPr>
            <a:r>
              <a:rPr lang="el-GR" sz="2000" u="sng" dirty="0">
                <a:latin typeface="Times New Roman" pitchFamily="18" charset="0"/>
              </a:rPr>
              <a:t>Οι πληροφορίες που μας παρέχονται από το προσάρτημα για τα χρεόγραφα</a:t>
            </a:r>
            <a:r>
              <a:rPr lang="el-GR" sz="2000" dirty="0">
                <a:latin typeface="Times New Roman" pitchFamily="18" charset="0"/>
              </a:rPr>
              <a:t> </a:t>
            </a:r>
          </a:p>
          <a:p>
            <a:pPr marL="609600" indent="-609600">
              <a:buSzPct val="95000"/>
              <a:buFontTx/>
              <a:buNone/>
            </a:pPr>
            <a:r>
              <a:rPr lang="el-GR" sz="2000" u="sng" dirty="0">
                <a:latin typeface="Times New Roman" pitchFamily="18" charset="0"/>
              </a:rPr>
              <a:t>είναι</a:t>
            </a:r>
            <a:r>
              <a:rPr lang="el-GR" sz="2000" dirty="0">
                <a:latin typeface="Times New Roman" pitchFamily="18" charset="0"/>
              </a:rPr>
              <a:t>:</a:t>
            </a:r>
          </a:p>
          <a:p>
            <a:pPr marL="609600" indent="-609600">
              <a:buSzPct val="95000"/>
            </a:pPr>
            <a:r>
              <a:rPr lang="el-GR" sz="2000" dirty="0">
                <a:latin typeface="Times New Roman" pitchFamily="18" charset="0"/>
              </a:rPr>
              <a:t>Πληροφορίες για απόκτηση ιδίων μετοχών κατά τη διάρκεια της τρέχουσας χρήσης.</a:t>
            </a:r>
          </a:p>
          <a:p>
            <a:pPr marL="609600" indent="-609600">
              <a:buSzPct val="95000"/>
            </a:pPr>
            <a:r>
              <a:rPr lang="el-GR" sz="2000" dirty="0">
                <a:latin typeface="Times New Roman" pitchFamily="18" charset="0"/>
              </a:rPr>
              <a:t>Οι ίδιες πληροφορίες που μας παρέχονται για τις απαιτήσεις.</a:t>
            </a:r>
          </a:p>
          <a:p>
            <a:pPr marL="609600" indent="-609600">
              <a:buSzPct val="95000"/>
            </a:pPr>
            <a:endParaRPr lang="el-GR" sz="2000" dirty="0">
              <a:latin typeface="Times New Roman" pitchFamily="18" charset="0"/>
            </a:endParaRPr>
          </a:p>
          <a:p>
            <a:pPr marL="609600" indent="-609600">
              <a:buSzPct val="95000"/>
              <a:buFontTx/>
              <a:buNone/>
            </a:pPr>
            <a:r>
              <a:rPr lang="el-GR" sz="2000" u="sng" dirty="0">
                <a:latin typeface="Times New Roman" pitchFamily="18" charset="0"/>
              </a:rPr>
              <a:t>Οι πληροφορίες που μας παρέχονται από το προσάρτημα για τους </a:t>
            </a:r>
          </a:p>
          <a:p>
            <a:pPr marL="609600" indent="-609600">
              <a:buSzPct val="95000"/>
              <a:buFontTx/>
              <a:buNone/>
            </a:pPr>
            <a:r>
              <a:rPr lang="el-GR" sz="2000" u="sng" dirty="0">
                <a:latin typeface="Times New Roman" pitchFamily="18" charset="0"/>
              </a:rPr>
              <a:t>μεταβατικούς λογαριασμούς ενεργητικού είναι</a:t>
            </a:r>
            <a:r>
              <a:rPr lang="el-GR" sz="2000" dirty="0">
                <a:latin typeface="Times New Roman" pitchFamily="18" charset="0"/>
              </a:rPr>
              <a:t>:</a:t>
            </a:r>
          </a:p>
          <a:p>
            <a:pPr marL="609600" indent="-609600">
              <a:buSzPct val="95000"/>
            </a:pPr>
            <a:r>
              <a:rPr lang="el-GR" sz="2000" dirty="0">
                <a:latin typeface="Times New Roman" pitchFamily="18" charset="0"/>
              </a:rPr>
              <a:t>Ανάλυση κονδυλίων των μεταβατικών λογαριασμών ενεργητικού            &lt;&lt; Έσοδα χρήσεως εισπρακτέα&gt;&gt;. </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9922">
                                            <p:txEl>
                                              <p:pRg st="0" end="0"/>
                                            </p:txEl>
                                          </p:spTgt>
                                        </p:tgtEl>
                                        <p:attrNameLst>
                                          <p:attrName>style.visibility</p:attrName>
                                        </p:attrNameLst>
                                      </p:cBhvr>
                                      <p:to>
                                        <p:strVal val="visible"/>
                                      </p:to>
                                    </p:set>
                                    <p:animEffect transition="in" filter="fade">
                                      <p:cBhvr>
                                        <p:cTn id="7" dur="2000"/>
                                        <p:tgtEl>
                                          <p:spTgt spid="2099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9922">
                                            <p:txEl>
                                              <p:pRg st="1" end="1"/>
                                            </p:txEl>
                                          </p:spTgt>
                                        </p:tgtEl>
                                        <p:attrNameLst>
                                          <p:attrName>style.visibility</p:attrName>
                                        </p:attrNameLst>
                                      </p:cBhvr>
                                      <p:to>
                                        <p:strVal val="visible"/>
                                      </p:to>
                                    </p:set>
                                    <p:animEffect transition="in" filter="fade">
                                      <p:cBhvr>
                                        <p:cTn id="10" dur="2000"/>
                                        <p:tgtEl>
                                          <p:spTgt spid="209922">
                                            <p:txEl>
                                              <p:pRg st="1" end="1"/>
                                            </p:txEl>
                                          </p:spTgt>
                                        </p:tgtEl>
                                      </p:cBhvr>
                                    </p:animEffect>
                                  </p:childTnLst>
                                </p:cTn>
                              </p:par>
                            </p:childTnLst>
                          </p:cTn>
                        </p:par>
                        <p:par>
                          <p:cTn id="11" fill="hold">
                            <p:stCondLst>
                              <p:cond delay="2000"/>
                            </p:stCondLst>
                            <p:childTnLst>
                              <p:par>
                                <p:cTn id="12" presetID="2" presetClass="entr" presetSubtype="4" fill="hold" nodeType="afterEffect">
                                  <p:stCondLst>
                                    <p:cond delay="2500"/>
                                  </p:stCondLst>
                                  <p:childTnLst>
                                    <p:set>
                                      <p:cBhvr>
                                        <p:cTn id="13" dur="1" fill="hold">
                                          <p:stCondLst>
                                            <p:cond delay="0"/>
                                          </p:stCondLst>
                                        </p:cTn>
                                        <p:tgtEl>
                                          <p:spTgt spid="209922">
                                            <p:txEl>
                                              <p:pRg st="2" end="2"/>
                                            </p:txEl>
                                          </p:spTgt>
                                        </p:tgtEl>
                                        <p:attrNameLst>
                                          <p:attrName>style.visibility</p:attrName>
                                        </p:attrNameLst>
                                      </p:cBhvr>
                                      <p:to>
                                        <p:strVal val="visible"/>
                                      </p:to>
                                    </p:set>
                                    <p:anim calcmode="lin" valueType="num">
                                      <p:cBhvr additive="base">
                                        <p:cTn id="14" dur="2000" fill="hold"/>
                                        <p:tgtEl>
                                          <p:spTgt spid="209922">
                                            <p:txEl>
                                              <p:pRg st="2" end="2"/>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209922">
                                            <p:txEl>
                                              <p:pRg st="2" end="2"/>
                                            </p:txEl>
                                          </p:spTgt>
                                        </p:tgtEl>
                                        <p:attrNameLst>
                                          <p:attrName>ppt_y</p:attrName>
                                        </p:attrNameLst>
                                      </p:cBhvr>
                                      <p:tavLst>
                                        <p:tav tm="0">
                                          <p:val>
                                            <p:strVal val="1+#ppt_h/2"/>
                                          </p:val>
                                        </p:tav>
                                        <p:tav tm="100000">
                                          <p:val>
                                            <p:strVal val="#ppt_y"/>
                                          </p:val>
                                        </p:tav>
                                      </p:tavLst>
                                    </p:anim>
                                  </p:childTnLst>
                                </p:cTn>
                              </p:par>
                            </p:childTnLst>
                          </p:cTn>
                        </p:par>
                        <p:par>
                          <p:cTn id="16" fill="hold">
                            <p:stCondLst>
                              <p:cond delay="6500"/>
                            </p:stCondLst>
                            <p:childTnLst>
                              <p:par>
                                <p:cTn id="17" presetID="2" presetClass="entr" presetSubtype="4" fill="hold" nodeType="afterEffect">
                                  <p:stCondLst>
                                    <p:cond delay="3000"/>
                                  </p:stCondLst>
                                  <p:childTnLst>
                                    <p:set>
                                      <p:cBhvr>
                                        <p:cTn id="18" dur="1" fill="hold">
                                          <p:stCondLst>
                                            <p:cond delay="0"/>
                                          </p:stCondLst>
                                        </p:cTn>
                                        <p:tgtEl>
                                          <p:spTgt spid="209922">
                                            <p:txEl>
                                              <p:pRg st="3" end="3"/>
                                            </p:txEl>
                                          </p:spTgt>
                                        </p:tgtEl>
                                        <p:attrNameLst>
                                          <p:attrName>style.visibility</p:attrName>
                                        </p:attrNameLst>
                                      </p:cBhvr>
                                      <p:to>
                                        <p:strVal val="visible"/>
                                      </p:to>
                                    </p:set>
                                    <p:anim calcmode="lin" valueType="num">
                                      <p:cBhvr additive="base">
                                        <p:cTn id="19" dur="2000" fill="hold"/>
                                        <p:tgtEl>
                                          <p:spTgt spid="209922">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209922">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1500"/>
                            </p:stCondLst>
                            <p:childTnLst>
                              <p:par>
                                <p:cTn id="22" presetID="10" presetClass="entr" presetSubtype="0" fill="hold" nodeType="afterEffect">
                                  <p:stCondLst>
                                    <p:cond delay="3000"/>
                                  </p:stCondLst>
                                  <p:childTnLst>
                                    <p:set>
                                      <p:cBhvr>
                                        <p:cTn id="23" dur="1" fill="hold">
                                          <p:stCondLst>
                                            <p:cond delay="0"/>
                                          </p:stCondLst>
                                        </p:cTn>
                                        <p:tgtEl>
                                          <p:spTgt spid="209922">
                                            <p:txEl>
                                              <p:pRg st="5" end="5"/>
                                            </p:txEl>
                                          </p:spTgt>
                                        </p:tgtEl>
                                        <p:attrNameLst>
                                          <p:attrName>style.visibility</p:attrName>
                                        </p:attrNameLst>
                                      </p:cBhvr>
                                      <p:to>
                                        <p:strVal val="visible"/>
                                      </p:to>
                                    </p:set>
                                    <p:animEffect transition="in" filter="fade">
                                      <p:cBhvr>
                                        <p:cTn id="24" dur="2000"/>
                                        <p:tgtEl>
                                          <p:spTgt spid="209922">
                                            <p:txEl>
                                              <p:pRg st="5" end="5"/>
                                            </p:txEl>
                                          </p:spTgt>
                                        </p:tgtEl>
                                      </p:cBhvr>
                                    </p:animEffect>
                                  </p:childTnLst>
                                </p:cTn>
                              </p:par>
                            </p:childTnLst>
                          </p:cTn>
                        </p:par>
                        <p:par>
                          <p:cTn id="25" fill="hold">
                            <p:stCondLst>
                              <p:cond delay="16500"/>
                            </p:stCondLst>
                            <p:childTnLst>
                              <p:par>
                                <p:cTn id="26" presetID="10" presetClass="entr" presetSubtype="0" fill="hold" nodeType="afterEffect">
                                  <p:stCondLst>
                                    <p:cond delay="0"/>
                                  </p:stCondLst>
                                  <p:childTnLst>
                                    <p:set>
                                      <p:cBhvr>
                                        <p:cTn id="27" dur="1" fill="hold">
                                          <p:stCondLst>
                                            <p:cond delay="0"/>
                                          </p:stCondLst>
                                        </p:cTn>
                                        <p:tgtEl>
                                          <p:spTgt spid="209922">
                                            <p:txEl>
                                              <p:pRg st="6" end="6"/>
                                            </p:txEl>
                                          </p:spTgt>
                                        </p:tgtEl>
                                        <p:attrNameLst>
                                          <p:attrName>style.visibility</p:attrName>
                                        </p:attrNameLst>
                                      </p:cBhvr>
                                      <p:to>
                                        <p:strVal val="visible"/>
                                      </p:to>
                                    </p:set>
                                    <p:animEffect transition="in" filter="fade">
                                      <p:cBhvr>
                                        <p:cTn id="28" dur="2000"/>
                                        <p:tgtEl>
                                          <p:spTgt spid="209922">
                                            <p:txEl>
                                              <p:pRg st="6" end="6"/>
                                            </p:txEl>
                                          </p:spTgt>
                                        </p:tgtEl>
                                      </p:cBhvr>
                                    </p:animEffect>
                                  </p:childTnLst>
                                </p:cTn>
                              </p:par>
                            </p:childTnLst>
                          </p:cTn>
                        </p:par>
                        <p:par>
                          <p:cTn id="29" fill="hold">
                            <p:stCondLst>
                              <p:cond delay="18500"/>
                            </p:stCondLst>
                            <p:childTnLst>
                              <p:par>
                                <p:cTn id="30" presetID="2" presetClass="entr" presetSubtype="4" fill="hold" nodeType="afterEffect">
                                  <p:stCondLst>
                                    <p:cond delay="3000"/>
                                  </p:stCondLst>
                                  <p:childTnLst>
                                    <p:set>
                                      <p:cBhvr>
                                        <p:cTn id="31" dur="1" fill="hold">
                                          <p:stCondLst>
                                            <p:cond delay="0"/>
                                          </p:stCondLst>
                                        </p:cTn>
                                        <p:tgtEl>
                                          <p:spTgt spid="209922">
                                            <p:txEl>
                                              <p:pRg st="7" end="7"/>
                                            </p:txEl>
                                          </p:spTgt>
                                        </p:tgtEl>
                                        <p:attrNameLst>
                                          <p:attrName>style.visibility</p:attrName>
                                        </p:attrNameLst>
                                      </p:cBhvr>
                                      <p:to>
                                        <p:strVal val="visible"/>
                                      </p:to>
                                    </p:set>
                                    <p:anim calcmode="lin" valueType="num">
                                      <p:cBhvr additive="base">
                                        <p:cTn id="32" dur="2000" fill="hold"/>
                                        <p:tgtEl>
                                          <p:spTgt spid="209922">
                                            <p:txEl>
                                              <p:pRg st="7" end="7"/>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20992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274638"/>
            <a:ext cx="8229600" cy="633412"/>
          </a:xfrm>
        </p:spPr>
        <p:txBody>
          <a:bodyPr>
            <a:normAutofit fontScale="90000"/>
          </a:bodyPr>
          <a:lstStyle/>
          <a:p>
            <a:pPr algn="ctr" eaLnBrk="1" hangingPunct="1"/>
            <a:r>
              <a:rPr lang="el-GR" altLang="el-GR" sz="4000" b="1" dirty="0" smtClean="0">
                <a:solidFill>
                  <a:schemeClr val="bg1"/>
                </a:solidFill>
              </a:rPr>
              <a:t>ΠΙΣΤΩΣΕΙΣ</a:t>
            </a:r>
          </a:p>
        </p:txBody>
      </p:sp>
      <p:sp>
        <p:nvSpPr>
          <p:cNvPr id="140291" name="Rectangle 3"/>
          <p:cNvSpPr>
            <a:spLocks noGrp="1" noChangeArrowheads="1"/>
          </p:cNvSpPr>
          <p:nvPr>
            <p:ph type="body" idx="1"/>
          </p:nvPr>
        </p:nvSpPr>
        <p:spPr>
          <a:xfrm>
            <a:off x="0" y="857232"/>
            <a:ext cx="9144000" cy="6000768"/>
          </a:xfrm>
        </p:spPr>
        <p:txBody>
          <a:bodyPr/>
          <a:lstStyle/>
          <a:p>
            <a:pPr algn="just" eaLnBrk="1" hangingPunct="1">
              <a:lnSpc>
                <a:spcPct val="150000"/>
              </a:lnSpc>
            </a:pPr>
            <a:r>
              <a:rPr lang="el-GR" altLang="el-GR" sz="2800" b="1" dirty="0" smtClean="0"/>
              <a:t>Η αγορά Α΄ υλών, προϊόντων, εμπορευμάτων και υπηρεσιών χωρίς την πληρωμή αυτών με μετρητά από τον αγοραστή καλείται πίστωση. Ο χρόνος πληρωμής των πιστώσεων καθορίζεται από μια ομάδα «ελεγχόμενων» παραγόντων που καλούνται </a:t>
            </a:r>
            <a:r>
              <a:rPr lang="el-GR" altLang="el-GR" sz="2800" b="1" dirty="0" smtClean="0">
                <a:solidFill>
                  <a:srgbClr val="C00000"/>
                </a:solidFill>
              </a:rPr>
              <a:t>μεταβλητές πιστωτικής πολιτικής.</a:t>
            </a:r>
          </a:p>
          <a:p>
            <a:pPr eaLnBrk="1" hangingPunct="1">
              <a:buFontTx/>
              <a:buNone/>
            </a:pPr>
            <a:endParaRPr lang="el-GR" altLang="el-GR" dirty="0" smtClean="0"/>
          </a:p>
        </p:txBody>
      </p:sp>
    </p:spTree>
    <p:extLst>
      <p:ext uri="{BB962C8B-B14F-4D97-AF65-F5344CB8AC3E}">
        <p14:creationId xmlns="" xmlns:p14="http://schemas.microsoft.com/office/powerpoint/2010/main" val="2363918639"/>
      </p:ext>
    </p:extLst>
  </p:cSld>
  <p:clrMapOvr>
    <a:masterClrMapping/>
  </p:clrMapOvr>
  <p:timing>
    <p:tnLst>
      <p:par>
        <p:cTn id="1" dur="indefinite" restart="never" nodeType="tmRoot"/>
      </p:par>
    </p:tn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42918"/>
          </a:xfrm>
        </p:spPr>
        <p:txBody>
          <a:bodyPr>
            <a:normAutofit fontScale="90000"/>
          </a:bodyPr>
          <a:lstStyle/>
          <a:p>
            <a:pPr algn="ctr"/>
            <a:r>
              <a:rPr lang="el-GR" sz="4000" b="1" dirty="0" smtClean="0">
                <a:solidFill>
                  <a:schemeClr val="accent3"/>
                </a:solidFill>
              </a:rPr>
              <a:t>ΕΙΔΗ ΠΙΣΤΩΣΕΩΝ</a:t>
            </a:r>
            <a:endParaRPr lang="el-GR" sz="4000" b="1" dirty="0">
              <a:solidFill>
                <a:schemeClr val="accent3"/>
              </a:solidFill>
            </a:endParaRPr>
          </a:p>
        </p:txBody>
      </p:sp>
      <p:sp>
        <p:nvSpPr>
          <p:cNvPr id="3" name="2 - Θέση περιεχομένου"/>
          <p:cNvSpPr>
            <a:spLocks noGrp="1"/>
          </p:cNvSpPr>
          <p:nvPr>
            <p:ph idx="1"/>
          </p:nvPr>
        </p:nvSpPr>
        <p:spPr>
          <a:xfrm>
            <a:off x="0" y="571480"/>
            <a:ext cx="9144000" cy="6286520"/>
          </a:xfrm>
        </p:spPr>
        <p:txBody>
          <a:bodyPr/>
          <a:lstStyle/>
          <a:p>
            <a:pPr>
              <a:buNone/>
            </a:pPr>
            <a:r>
              <a:rPr lang="el-GR" sz="2700" b="1" u="sng" dirty="0" smtClean="0">
                <a:solidFill>
                  <a:srgbClr val="7030A0"/>
                </a:solidFill>
              </a:rPr>
              <a:t>Α) ΕΣΩΤΕΡΙΚΟ</a:t>
            </a:r>
          </a:p>
          <a:p>
            <a:r>
              <a:rPr lang="el-GR" sz="2700" b="1" dirty="0" smtClean="0"/>
              <a:t>Τιμολόγια εσωτερικού επί πιστώσει.</a:t>
            </a:r>
          </a:p>
          <a:p>
            <a:r>
              <a:rPr lang="el-GR" sz="2700" b="1" dirty="0" smtClean="0"/>
              <a:t>Συναλλαγματικές / Γραμμάτια</a:t>
            </a:r>
          </a:p>
          <a:p>
            <a:r>
              <a:rPr lang="el-GR" sz="2700" b="1" dirty="0" smtClean="0"/>
              <a:t>Επιταγές</a:t>
            </a:r>
          </a:p>
          <a:p>
            <a:r>
              <a:rPr lang="el-GR" sz="2700" b="1" dirty="0" smtClean="0"/>
              <a:t>Ε/Ε (</a:t>
            </a:r>
            <a:r>
              <a:rPr lang="en-US" sz="2700" b="1" dirty="0" smtClean="0"/>
              <a:t>A</a:t>
            </a:r>
            <a:r>
              <a:rPr lang="el-GR" sz="2700" b="1" dirty="0" smtClean="0"/>
              <a:t>΄ Συμμετοχής, Β΄ Καλής Εκτέλεσης, Γ΄ Αντικατάστασης Δεκάτων)</a:t>
            </a:r>
          </a:p>
          <a:p>
            <a:pPr>
              <a:buNone/>
            </a:pPr>
            <a:r>
              <a:rPr lang="el-GR" sz="2700" b="1" u="sng" dirty="0" smtClean="0">
                <a:solidFill>
                  <a:srgbClr val="C00000"/>
                </a:solidFill>
              </a:rPr>
              <a:t>Β) ΕΞΩΤΕΡΙΚΟ</a:t>
            </a:r>
          </a:p>
          <a:p>
            <a:r>
              <a:rPr lang="el-GR" sz="2700" b="1" dirty="0" smtClean="0"/>
              <a:t>Τιμολόγια εξωτερικού επί πιστώσει / Υποσχετικές Επιστολές (</a:t>
            </a:r>
            <a:r>
              <a:rPr lang="en-US" sz="2700" b="1" dirty="0" smtClean="0"/>
              <a:t>Promissory Letter).</a:t>
            </a:r>
            <a:endParaRPr lang="el-GR" sz="2700" b="1" dirty="0" smtClean="0"/>
          </a:p>
          <a:p>
            <a:r>
              <a:rPr lang="el-GR" sz="2700" b="1" dirty="0" smtClean="0"/>
              <a:t>Ανέκκλητη Ενέγγυα Πίστωση</a:t>
            </a:r>
          </a:p>
          <a:p>
            <a:r>
              <a:rPr lang="el-GR" sz="2700" b="1" dirty="0" smtClean="0"/>
              <a:t>Επιταγές</a:t>
            </a:r>
          </a:p>
          <a:p>
            <a:r>
              <a:rPr lang="el-GR" sz="2700" b="1" dirty="0" smtClean="0"/>
              <a:t>Ε/Ε (Γ΄ εξωτερικού)</a:t>
            </a:r>
          </a:p>
          <a:p>
            <a:r>
              <a:rPr lang="el-GR" sz="2700" b="1" dirty="0" smtClean="0"/>
              <a:t>Συναλλαγματικές</a:t>
            </a:r>
          </a:p>
          <a:p>
            <a:endParaRPr lang="el-GR" sz="2700" dirty="0"/>
          </a:p>
        </p:txBody>
      </p:sp>
    </p:spTree>
  </p:cSld>
  <p:clrMapOvr>
    <a:masterClrMapping/>
  </p:clrMapOvr>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95288" y="116632"/>
            <a:ext cx="8291512" cy="648543"/>
          </a:xfrm>
        </p:spPr>
        <p:txBody>
          <a:bodyPr anchor="ctr">
            <a:normAutofit fontScale="90000"/>
          </a:bodyPr>
          <a:lstStyle/>
          <a:p>
            <a:pPr algn="ctr" eaLnBrk="1" hangingPunct="1"/>
            <a:r>
              <a:rPr lang="el-GR" altLang="el-GR" sz="3600" b="1" dirty="0" smtClean="0"/>
              <a:t/>
            </a:r>
            <a:br>
              <a:rPr lang="el-GR" altLang="el-GR" sz="3600" b="1" dirty="0" smtClean="0"/>
            </a:br>
            <a:r>
              <a:rPr lang="el-GR" altLang="el-GR" sz="3600" b="1" dirty="0" smtClean="0">
                <a:solidFill>
                  <a:schemeClr val="bg2"/>
                </a:solidFill>
              </a:rPr>
              <a:t>ΜΕΤΑΒΛΗΤΕΣ ΠΙΣΤΩΤΙΚΗΣ ΠΟΛΙΤΙΚΗΣ</a:t>
            </a:r>
            <a:br>
              <a:rPr lang="el-GR" altLang="el-GR" sz="3600" b="1" dirty="0" smtClean="0">
                <a:solidFill>
                  <a:schemeClr val="bg2"/>
                </a:solidFill>
              </a:rPr>
            </a:br>
            <a:endParaRPr lang="el-GR" altLang="el-GR" sz="3600" b="1" dirty="0" smtClean="0">
              <a:solidFill>
                <a:schemeClr val="bg2"/>
              </a:solidFill>
            </a:endParaRPr>
          </a:p>
        </p:txBody>
      </p:sp>
      <p:sp>
        <p:nvSpPr>
          <p:cNvPr id="141315" name="Rectangle 3"/>
          <p:cNvSpPr>
            <a:spLocks noGrp="1" noChangeArrowheads="1"/>
          </p:cNvSpPr>
          <p:nvPr>
            <p:ph type="body" idx="1"/>
          </p:nvPr>
        </p:nvSpPr>
        <p:spPr>
          <a:xfrm>
            <a:off x="0" y="764705"/>
            <a:ext cx="9144000" cy="6093296"/>
          </a:xfrm>
        </p:spPr>
        <p:txBody>
          <a:bodyPr/>
          <a:lstStyle/>
          <a:p>
            <a:pPr marL="609600" indent="-609600" algn="just" eaLnBrk="1" hangingPunct="1">
              <a:buFontTx/>
              <a:buAutoNum type="arabicPeriod"/>
            </a:pPr>
            <a:r>
              <a:rPr lang="el-GR" altLang="el-GR" b="1" dirty="0" smtClean="0">
                <a:solidFill>
                  <a:srgbClr val="C00000"/>
                </a:solidFill>
              </a:rPr>
              <a:t>Τα πιστωτικά πρότυπα </a:t>
            </a:r>
            <a:r>
              <a:rPr lang="el-GR" altLang="el-GR" dirty="0" smtClean="0"/>
              <a:t>δηλαδή ο μέγιστος κίνδυνος αποδεκτών πιστωτικών λογαριασμών για κάθε πελάτη.</a:t>
            </a:r>
          </a:p>
          <a:p>
            <a:pPr marL="609600" indent="-609600" algn="just" eaLnBrk="1" hangingPunct="1">
              <a:buFontTx/>
              <a:buAutoNum type="arabicPeriod"/>
            </a:pPr>
            <a:endParaRPr lang="el-GR" altLang="el-GR" dirty="0" smtClean="0"/>
          </a:p>
          <a:p>
            <a:pPr marL="609600" indent="-609600" algn="just" eaLnBrk="1" hangingPunct="1">
              <a:buFontTx/>
              <a:buAutoNum type="arabicPeriod"/>
            </a:pPr>
            <a:r>
              <a:rPr lang="el-GR" altLang="el-GR" dirty="0" smtClean="0"/>
              <a:t>Η </a:t>
            </a:r>
            <a:r>
              <a:rPr lang="el-GR" altLang="el-GR" b="1" dirty="0" smtClean="0">
                <a:solidFill>
                  <a:srgbClr val="0000FF"/>
                </a:solidFill>
              </a:rPr>
              <a:t>χρονική διάρκεια </a:t>
            </a:r>
            <a:r>
              <a:rPr lang="el-GR" altLang="el-GR" dirty="0" smtClean="0"/>
              <a:t>της πίστωσης (Β. ή Μ.)</a:t>
            </a:r>
          </a:p>
          <a:p>
            <a:pPr marL="609600" indent="-609600" algn="just" eaLnBrk="1" hangingPunct="1">
              <a:buFontTx/>
              <a:buAutoNum type="arabicPeriod"/>
            </a:pPr>
            <a:endParaRPr lang="el-GR" altLang="el-GR" dirty="0" smtClean="0"/>
          </a:p>
          <a:p>
            <a:pPr marL="609600" indent="-609600" algn="just" eaLnBrk="1" hangingPunct="1">
              <a:buFontTx/>
              <a:buAutoNum type="arabicPeriod"/>
            </a:pPr>
            <a:r>
              <a:rPr lang="el-GR" altLang="el-GR" dirty="0" smtClean="0"/>
              <a:t>Οι </a:t>
            </a:r>
            <a:r>
              <a:rPr lang="el-GR" altLang="el-GR" b="1" dirty="0" smtClean="0">
                <a:solidFill>
                  <a:srgbClr val="7030A0"/>
                </a:solidFill>
              </a:rPr>
              <a:t>εκπτώσεις</a:t>
            </a:r>
            <a:r>
              <a:rPr lang="el-GR" altLang="el-GR" dirty="0" smtClean="0"/>
              <a:t> που δίνονται σε περίπτωση πρόωρης εξόφλησης.</a:t>
            </a:r>
          </a:p>
          <a:p>
            <a:pPr marL="609600" indent="-609600" algn="just" eaLnBrk="1" hangingPunct="1">
              <a:buFontTx/>
              <a:buAutoNum type="arabicPeriod"/>
            </a:pPr>
            <a:endParaRPr lang="el-GR" altLang="el-GR" dirty="0" smtClean="0"/>
          </a:p>
          <a:p>
            <a:pPr marL="609600" indent="-609600" algn="just" eaLnBrk="1" hangingPunct="1">
              <a:buFontTx/>
              <a:buAutoNum type="arabicPeriod"/>
            </a:pPr>
            <a:r>
              <a:rPr lang="el-GR" altLang="el-GR" dirty="0" smtClean="0"/>
              <a:t>Η </a:t>
            </a:r>
            <a:r>
              <a:rPr lang="el-GR" altLang="el-GR" b="1" dirty="0" smtClean="0">
                <a:solidFill>
                  <a:srgbClr val="660033"/>
                </a:solidFill>
              </a:rPr>
              <a:t>πολιτική εισπράξεων </a:t>
            </a:r>
            <a:r>
              <a:rPr lang="el-GR" altLang="el-GR" dirty="0" smtClean="0"/>
              <a:t>που ακολουθεί η επιχείρηση.</a:t>
            </a:r>
          </a:p>
        </p:txBody>
      </p:sp>
    </p:spTree>
    <p:extLst>
      <p:ext uri="{BB962C8B-B14F-4D97-AF65-F5344CB8AC3E}">
        <p14:creationId xmlns="" xmlns:p14="http://schemas.microsoft.com/office/powerpoint/2010/main" val="1302034249"/>
      </p:ext>
    </p:extLst>
  </p:cSld>
  <p:clrMapOvr>
    <a:masterClrMapping/>
  </p:clrMapOvr>
  <p:timing>
    <p:tnLst>
      <p:par>
        <p:cTn id="1" dur="indefinite" restart="never" nodeType="tmRoot"/>
      </p:par>
    </p:tn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0" y="0"/>
            <a:ext cx="9144000" cy="692696"/>
          </a:xfrm>
        </p:spPr>
        <p:txBody>
          <a:bodyPr>
            <a:normAutofit fontScale="90000"/>
          </a:bodyPr>
          <a:lstStyle/>
          <a:p>
            <a:pPr algn="ctr" eaLnBrk="1" hangingPunct="1"/>
            <a:r>
              <a:rPr lang="el-GR" altLang="el-GR" sz="4000" b="1" dirty="0" smtClean="0">
                <a:solidFill>
                  <a:schemeClr val="accent2"/>
                </a:solidFill>
              </a:rPr>
              <a:t>ΧΑΡΑΚΤΗΡΙΣΤΙΚΑ ΤΩΝ ΠΙΣΤΩΣΕΩΝ</a:t>
            </a:r>
          </a:p>
        </p:txBody>
      </p:sp>
      <p:sp>
        <p:nvSpPr>
          <p:cNvPr id="142339" name="Rectangle 3"/>
          <p:cNvSpPr>
            <a:spLocks noGrp="1" noChangeArrowheads="1"/>
          </p:cNvSpPr>
          <p:nvPr>
            <p:ph type="body" idx="1"/>
          </p:nvPr>
        </p:nvSpPr>
        <p:spPr>
          <a:xfrm>
            <a:off x="0" y="764705"/>
            <a:ext cx="9144000" cy="6093296"/>
          </a:xfrm>
        </p:spPr>
        <p:txBody>
          <a:bodyPr/>
          <a:lstStyle/>
          <a:p>
            <a:pPr marL="514350" indent="-514350" algn="just" eaLnBrk="1" hangingPunct="1">
              <a:lnSpc>
                <a:spcPct val="90000"/>
              </a:lnSpc>
              <a:buFont typeface="+mj-lt"/>
              <a:buAutoNum type="arabicPeriod"/>
            </a:pPr>
            <a:r>
              <a:rPr lang="el-GR" altLang="el-GR" sz="2600" b="1" u="sng" dirty="0" smtClean="0">
                <a:solidFill>
                  <a:srgbClr val="0000FF"/>
                </a:solidFill>
              </a:rPr>
              <a:t>Ο Χαρακτήρας:</a:t>
            </a:r>
            <a:r>
              <a:rPr lang="el-GR" altLang="el-GR" sz="2600" dirty="0" smtClean="0">
                <a:solidFill>
                  <a:srgbClr val="0000FF"/>
                </a:solidFill>
              </a:rPr>
              <a:t> </a:t>
            </a:r>
            <a:r>
              <a:rPr lang="el-GR" altLang="el-GR" sz="2600" dirty="0" smtClean="0"/>
              <a:t>πιθανότητα ο πελάτης να σεβαστεί τις υποχρεώσεις του.</a:t>
            </a:r>
          </a:p>
          <a:p>
            <a:pPr marL="514350" indent="-514350" algn="just" eaLnBrk="1" hangingPunct="1">
              <a:lnSpc>
                <a:spcPct val="90000"/>
              </a:lnSpc>
              <a:buFont typeface="+mj-lt"/>
              <a:buAutoNum type="arabicPeriod"/>
            </a:pPr>
            <a:r>
              <a:rPr lang="el-GR" altLang="el-GR" sz="2600" b="1" u="sng" dirty="0" smtClean="0">
                <a:solidFill>
                  <a:srgbClr val="CC3399"/>
                </a:solidFill>
              </a:rPr>
              <a:t>Η ικανότητα πληρωμής:</a:t>
            </a:r>
            <a:r>
              <a:rPr lang="el-GR" altLang="el-GR" sz="2600" dirty="0" smtClean="0">
                <a:solidFill>
                  <a:srgbClr val="CC3399"/>
                </a:solidFill>
              </a:rPr>
              <a:t> </a:t>
            </a:r>
            <a:r>
              <a:rPr lang="el-GR" altLang="el-GR" sz="2600" dirty="0" smtClean="0"/>
              <a:t>βασίζεται στις επιχειρηματικές επιδόσεις και στο παρελθόν.</a:t>
            </a:r>
          </a:p>
          <a:p>
            <a:pPr marL="514350" indent="-514350" algn="just" eaLnBrk="1" hangingPunct="1">
              <a:lnSpc>
                <a:spcPct val="90000"/>
              </a:lnSpc>
              <a:buFont typeface="+mj-lt"/>
              <a:buAutoNum type="arabicPeriod"/>
            </a:pPr>
            <a:r>
              <a:rPr lang="el-GR" altLang="el-GR" sz="2600" b="1" u="sng" dirty="0" smtClean="0">
                <a:solidFill>
                  <a:srgbClr val="006600"/>
                </a:solidFill>
              </a:rPr>
              <a:t>Τα κεφάλαια:</a:t>
            </a:r>
            <a:r>
              <a:rPr lang="el-GR" altLang="el-GR" sz="2600" dirty="0" smtClean="0">
                <a:solidFill>
                  <a:srgbClr val="006600"/>
                </a:solidFill>
              </a:rPr>
              <a:t> </a:t>
            </a:r>
            <a:r>
              <a:rPr lang="el-GR" altLang="el-GR" sz="2600" dirty="0" smtClean="0"/>
              <a:t>μετριούνται από οικονομική κατάσταση της επιχείρησης με βάση την ανάλυση των αριθμοδεικτών, της καθαρής θέσης και των περιουσιακών στοιχείων της.</a:t>
            </a:r>
          </a:p>
          <a:p>
            <a:pPr marL="514350" indent="-514350" algn="just" eaLnBrk="1" hangingPunct="1">
              <a:lnSpc>
                <a:spcPct val="90000"/>
              </a:lnSpc>
              <a:buFont typeface="+mj-lt"/>
              <a:buAutoNum type="arabicPeriod"/>
            </a:pPr>
            <a:r>
              <a:rPr lang="el-GR" altLang="el-GR" sz="2600" b="1" u="sng" dirty="0" smtClean="0">
                <a:solidFill>
                  <a:srgbClr val="FF9900"/>
                </a:solidFill>
              </a:rPr>
              <a:t>Το ενέχυρο:</a:t>
            </a:r>
            <a:r>
              <a:rPr lang="el-GR" altLang="el-GR" sz="2600" dirty="0" smtClean="0">
                <a:solidFill>
                  <a:srgbClr val="FF9900"/>
                </a:solidFill>
              </a:rPr>
              <a:t> </a:t>
            </a:r>
            <a:r>
              <a:rPr lang="el-GR" altLang="el-GR" sz="2600" dirty="0" smtClean="0"/>
              <a:t>αντιπροσωπεύεται από τα περιουσιακά στοιχεία που προσκομίζει για ενέχυρο ο πελάτης ως εξασφάλιση της πίστωσης.</a:t>
            </a:r>
          </a:p>
          <a:p>
            <a:pPr marL="514350" indent="-514350" algn="just" eaLnBrk="1" hangingPunct="1">
              <a:lnSpc>
                <a:spcPct val="90000"/>
              </a:lnSpc>
              <a:buFont typeface="+mj-lt"/>
              <a:buAutoNum type="arabicPeriod"/>
            </a:pPr>
            <a:r>
              <a:rPr lang="el-GR" altLang="el-GR" sz="2600" b="1" u="sng" dirty="0" smtClean="0">
                <a:solidFill>
                  <a:srgbClr val="7030A0"/>
                </a:solidFill>
              </a:rPr>
              <a:t>Οι συνθήκες:</a:t>
            </a:r>
            <a:r>
              <a:rPr lang="el-GR" altLang="el-GR" sz="2600" dirty="0" smtClean="0">
                <a:solidFill>
                  <a:srgbClr val="7030A0"/>
                </a:solidFill>
              </a:rPr>
              <a:t> </a:t>
            </a:r>
            <a:r>
              <a:rPr lang="el-GR" altLang="el-GR" sz="2600" dirty="0" smtClean="0"/>
              <a:t>αναφέρονται στις επιπτώσεις που έχουν στην επιχείρηση οι γενικές ή ειδικές οικονομικές συνθήκες και πως επηρεάζουν αυτές την ικανότητά της να ανταπεξέλθει στις υποχρεώσεις του.</a:t>
            </a:r>
          </a:p>
        </p:txBody>
      </p:sp>
    </p:spTree>
    <p:extLst>
      <p:ext uri="{BB962C8B-B14F-4D97-AF65-F5344CB8AC3E}">
        <p14:creationId xmlns="" xmlns:p14="http://schemas.microsoft.com/office/powerpoint/2010/main" val="252922560"/>
      </p:ext>
    </p:extLst>
  </p:cSld>
  <p:clrMapOvr>
    <a:masterClrMapping/>
  </p:clrMapOvr>
  <p:timing>
    <p:tnLst>
      <p:par>
        <p:cTn id="1" dur="indefinite" restart="never" nodeType="tmRoot"/>
      </p:par>
    </p:tn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274638"/>
            <a:ext cx="8229600" cy="561975"/>
          </a:xfrm>
        </p:spPr>
        <p:txBody>
          <a:bodyPr>
            <a:normAutofit fontScale="90000"/>
          </a:bodyPr>
          <a:lstStyle/>
          <a:p>
            <a:pPr algn="ctr" eaLnBrk="1" hangingPunct="1"/>
            <a:r>
              <a:rPr lang="el-GR" sz="4000" b="1" dirty="0" smtClean="0">
                <a:solidFill>
                  <a:schemeClr val="accent6">
                    <a:lumMod val="50000"/>
                  </a:schemeClr>
                </a:solidFill>
              </a:rPr>
              <a:t>ΔΙΟΙΚΗΣΗ ΔΙΑΘΕΣΙΜΩΝ (1)</a:t>
            </a:r>
          </a:p>
        </p:txBody>
      </p:sp>
      <p:sp>
        <p:nvSpPr>
          <p:cNvPr id="175107" name="Rectangle 3"/>
          <p:cNvSpPr>
            <a:spLocks noGrp="1" noChangeArrowheads="1"/>
          </p:cNvSpPr>
          <p:nvPr>
            <p:ph type="body" idx="1"/>
          </p:nvPr>
        </p:nvSpPr>
        <p:spPr>
          <a:xfrm>
            <a:off x="0" y="908050"/>
            <a:ext cx="9144000" cy="5949950"/>
          </a:xfrm>
        </p:spPr>
        <p:txBody>
          <a:bodyPr>
            <a:normAutofit/>
          </a:bodyPr>
          <a:lstStyle/>
          <a:p>
            <a:pPr algn="just" eaLnBrk="1" hangingPunct="1"/>
            <a:r>
              <a:rPr lang="el-GR" sz="3200" dirty="0" smtClean="0"/>
              <a:t>Περιλαμβάνει την εκτίμηση των ταμειακών εισροών και εκροών μιας επιχείρησης που θα πραγματοποιηθούν μέσα σε μια διαχειριστική χρήση (π.χ. από 1/1/2016 έως 31/12/2016) και τον καθορισμό του αρίστου ύψους των διαθεσίμων που θα πρέπει να διατηρεί μια επιχείρηση, δηλαδή την κατάλληλη κατανομή μεταξύ μετρητών και διαπραγματεύσιμων χρεογράφων (μετοχών, ομολόγων).</a:t>
            </a:r>
          </a:p>
        </p:txBody>
      </p:sp>
    </p:spTree>
  </p:cSld>
  <p:clrMapOvr>
    <a:masterClrMapping/>
  </p:clrMapOvr>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274638"/>
            <a:ext cx="8229600" cy="490537"/>
          </a:xfrm>
        </p:spPr>
        <p:txBody>
          <a:bodyPr>
            <a:normAutofit fontScale="90000"/>
          </a:bodyPr>
          <a:lstStyle/>
          <a:p>
            <a:pPr algn="ctr" eaLnBrk="1" hangingPunct="1"/>
            <a:r>
              <a:rPr lang="el-GR" sz="4000" b="1" dirty="0" smtClean="0">
                <a:solidFill>
                  <a:schemeClr val="accent6">
                    <a:lumMod val="50000"/>
                  </a:schemeClr>
                </a:solidFill>
              </a:rPr>
              <a:t>ΔΙΟΙΚΗΣΗ ΔΙΑΘΕΣΙΜΩΝ (2)</a:t>
            </a:r>
          </a:p>
        </p:txBody>
      </p:sp>
      <p:sp>
        <p:nvSpPr>
          <p:cNvPr id="176131" name="Rectangle 3"/>
          <p:cNvSpPr>
            <a:spLocks noGrp="1" noChangeArrowheads="1"/>
          </p:cNvSpPr>
          <p:nvPr>
            <p:ph type="body" idx="1"/>
          </p:nvPr>
        </p:nvSpPr>
        <p:spPr>
          <a:xfrm>
            <a:off x="0" y="836613"/>
            <a:ext cx="9144000" cy="6021387"/>
          </a:xfrm>
        </p:spPr>
        <p:txBody>
          <a:bodyPr/>
          <a:lstStyle/>
          <a:p>
            <a:pPr marL="609600" indent="-609600" algn="just" eaLnBrk="1" hangingPunct="1">
              <a:lnSpc>
                <a:spcPct val="90000"/>
              </a:lnSpc>
            </a:pPr>
            <a:r>
              <a:rPr lang="el-GR" sz="2800" dirty="0" smtClean="0"/>
              <a:t>Η </a:t>
            </a:r>
            <a:r>
              <a:rPr lang="el-GR" sz="2800" b="1" dirty="0" smtClean="0"/>
              <a:t>Αποδοτικότητα</a:t>
            </a:r>
            <a:r>
              <a:rPr lang="el-GR" sz="2800" dirty="0" smtClean="0"/>
              <a:t> (</a:t>
            </a:r>
            <a:r>
              <a:rPr lang="en-US" sz="2800" dirty="0" smtClean="0"/>
              <a:t>ROA) </a:t>
            </a:r>
            <a:r>
              <a:rPr lang="el-GR" sz="2800" dirty="0" smtClean="0"/>
              <a:t>της διοίκησης μιας επιχείρησης ως προς την λειτουργία των ρευστών διαθεσίμων βελτιώνεται με τη χρήση των δύο παρακάτω μεθόδων: </a:t>
            </a:r>
          </a:p>
          <a:p>
            <a:pPr marL="609600" indent="-609600" algn="just" eaLnBrk="1" hangingPunct="1">
              <a:lnSpc>
                <a:spcPct val="90000"/>
              </a:lnSpc>
              <a:buFontTx/>
              <a:buAutoNum type="arabicParenR"/>
            </a:pPr>
            <a:r>
              <a:rPr lang="el-GR" sz="2800" b="1" u="sng" dirty="0" smtClean="0"/>
              <a:t>Η επιτάχυνση</a:t>
            </a:r>
            <a:r>
              <a:rPr lang="el-GR" sz="2800" b="1" dirty="0" smtClean="0"/>
              <a:t> </a:t>
            </a:r>
            <a:r>
              <a:rPr lang="el-GR" sz="2800" dirty="0" smtClean="0"/>
              <a:t>της είσπραξης των ληξιπροθέσμων και ληκτών απαιτήσεων της εταιρείας. </a:t>
            </a:r>
          </a:p>
          <a:p>
            <a:pPr marL="609600" indent="-609600" algn="just" eaLnBrk="1" hangingPunct="1">
              <a:lnSpc>
                <a:spcPct val="90000"/>
              </a:lnSpc>
              <a:buFontTx/>
              <a:buAutoNum type="arabicParenR"/>
            </a:pPr>
            <a:r>
              <a:rPr lang="el-GR" sz="2800" b="1" u="sng" dirty="0" smtClean="0"/>
              <a:t>Η καθυστέρηση ή μη</a:t>
            </a:r>
            <a:r>
              <a:rPr lang="el-GR" sz="2800" b="1" dirty="0" smtClean="0"/>
              <a:t> </a:t>
            </a:r>
            <a:r>
              <a:rPr lang="el-GR" sz="2800" dirty="0" smtClean="0"/>
              <a:t>της</a:t>
            </a:r>
            <a:r>
              <a:rPr lang="el-GR" sz="2800" b="1" dirty="0" smtClean="0"/>
              <a:t> </a:t>
            </a:r>
            <a:r>
              <a:rPr lang="el-GR" sz="2800" dirty="0" smtClean="0"/>
              <a:t>πληρωμής των ληκτών και ληξιπρόθεσμων υποχρεώσεων της εταιρείας, αλλά και η ανάληψη υποχρεώσεων πληρωμής μετά από αγορές (Α΄ υλών, προϊόντων, εμπορευμάτων) σε τέτοιο μεγάλο χρονικό διάστημα που η πιστοληπτική ικανότητα της εταιρείας παραμένει ανεπηρέαστη.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052736"/>
            <a:ext cx="8568952" cy="5544616"/>
          </a:xfrm>
        </p:spPr>
        <p:txBody>
          <a:bodyPr/>
          <a:lstStyle/>
          <a:p>
            <a:pPr>
              <a:buNone/>
            </a:pPr>
            <a:r>
              <a:rPr lang="el-GR" sz="2800" b="1" dirty="0" smtClean="0">
                <a:solidFill>
                  <a:schemeClr val="bg1"/>
                </a:solidFill>
              </a:rPr>
              <a:t>5.</a:t>
            </a:r>
            <a:r>
              <a:rPr lang="el-GR" sz="2800" b="1" dirty="0" smtClean="0"/>
              <a:t> </a:t>
            </a:r>
            <a:r>
              <a:rPr lang="el-GR" sz="2800" b="1" dirty="0" smtClean="0">
                <a:solidFill>
                  <a:schemeClr val="bg1"/>
                </a:solidFill>
              </a:rPr>
              <a:t>Η αρχή της πραγματοποίησης του εσόδου</a:t>
            </a:r>
          </a:p>
          <a:p>
            <a:pPr lvl="1"/>
            <a:r>
              <a:rPr lang="el-GR" sz="2800" b="1" dirty="0" smtClean="0">
                <a:solidFill>
                  <a:srgbClr val="0070C0"/>
                </a:solidFill>
              </a:rPr>
              <a:t>Το έσοδο αναγνωρίζεται όταν έχει πραγματοποιηθεί  και έχει «κερδηθεί» και όχι όταν εισπράττεται.  </a:t>
            </a:r>
          </a:p>
          <a:p>
            <a:pPr lvl="2"/>
            <a:r>
              <a:rPr lang="el-GR" sz="2800" dirty="0" smtClean="0"/>
              <a:t>Έχει λάβει χώρα η συναλλαγή – ανταλλαγή </a:t>
            </a:r>
          </a:p>
          <a:p>
            <a:pPr lvl="2"/>
            <a:r>
              <a:rPr lang="el-GR" sz="2800" dirty="0" smtClean="0"/>
              <a:t>Η επιχείρηση έχει φέρει εις πέρας ότι έπρεπε να κάνει για να δικαιούται τα οφέλη των εσόδων</a:t>
            </a:r>
          </a:p>
          <a:p>
            <a:pPr>
              <a:buNone/>
            </a:pPr>
            <a:r>
              <a:rPr lang="el-GR" sz="2800" b="1" dirty="0" smtClean="0">
                <a:solidFill>
                  <a:srgbClr val="C00000"/>
                </a:solidFill>
              </a:rPr>
              <a:t>6. Η αρχή του δουλευμένου των εξόδων</a:t>
            </a:r>
          </a:p>
          <a:p>
            <a:pPr lvl="1"/>
            <a:r>
              <a:rPr lang="el-GR" sz="2800" b="1" dirty="0" smtClean="0">
                <a:solidFill>
                  <a:srgbClr val="0070C0"/>
                </a:solidFill>
              </a:rPr>
              <a:t>Τα έξοδα επιβαρύνουν τη χρήση στην οποία συμβάλλουν στην πραγματοποίηση εσόδων.</a:t>
            </a:r>
          </a:p>
          <a:p>
            <a:endParaRPr lang="el-GR" dirty="0"/>
          </a:p>
        </p:txBody>
      </p:sp>
      <p:sp>
        <p:nvSpPr>
          <p:cNvPr id="3" name="2 - Τίτλος"/>
          <p:cNvSpPr>
            <a:spLocks noGrp="1"/>
          </p:cNvSpPr>
          <p:nvPr>
            <p:ph type="title"/>
          </p:nvPr>
        </p:nvSpPr>
        <p:spPr>
          <a:xfrm>
            <a:off x="457200" y="152400"/>
            <a:ext cx="8229600" cy="828328"/>
          </a:xfrm>
        </p:spPr>
        <p:txBody>
          <a:bodyPr/>
          <a:lstStyle/>
          <a:p>
            <a:pPr algn="ctr"/>
            <a:r>
              <a:rPr lang="el-GR" sz="4000" b="1" dirty="0" smtClean="0">
                <a:solidFill>
                  <a:srgbClr val="002060"/>
                </a:solidFill>
              </a:rPr>
              <a:t>Λογιστικές Αρχές (2)</a:t>
            </a:r>
            <a:endParaRPr lang="el-GR" dirty="0"/>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274638"/>
            <a:ext cx="8229600" cy="561975"/>
          </a:xfrm>
        </p:spPr>
        <p:txBody>
          <a:bodyPr>
            <a:normAutofit fontScale="90000"/>
          </a:bodyPr>
          <a:lstStyle/>
          <a:p>
            <a:pPr algn="ctr" eaLnBrk="1" hangingPunct="1"/>
            <a:r>
              <a:rPr lang="el-GR" sz="4000" b="1" dirty="0" smtClean="0">
                <a:solidFill>
                  <a:schemeClr val="accent6">
                    <a:lumMod val="50000"/>
                  </a:schemeClr>
                </a:solidFill>
              </a:rPr>
              <a:t>ΔΙΟΙΚΗΣΗ ΔΙΑΘΕΣΙΜΩΝ (3)</a:t>
            </a:r>
          </a:p>
        </p:txBody>
      </p:sp>
      <p:sp>
        <p:nvSpPr>
          <p:cNvPr id="177155" name="Rectangle 3"/>
          <p:cNvSpPr>
            <a:spLocks noGrp="1" noChangeArrowheads="1"/>
          </p:cNvSpPr>
          <p:nvPr>
            <p:ph type="body" idx="1"/>
          </p:nvPr>
        </p:nvSpPr>
        <p:spPr>
          <a:xfrm>
            <a:off x="0" y="981075"/>
            <a:ext cx="9144000" cy="5876925"/>
          </a:xfrm>
        </p:spPr>
        <p:txBody>
          <a:bodyPr/>
          <a:lstStyle/>
          <a:p>
            <a:pPr eaLnBrk="1" hangingPunct="1">
              <a:buFontTx/>
              <a:buNone/>
            </a:pPr>
            <a:endParaRPr lang="el-GR" b="1" dirty="0" smtClean="0"/>
          </a:p>
          <a:p>
            <a:pPr algn="just" eaLnBrk="1" hangingPunct="1"/>
            <a:r>
              <a:rPr lang="en-US" sz="3200" b="1" dirty="0" smtClean="0"/>
              <a:t>Floating Time </a:t>
            </a:r>
            <a:r>
              <a:rPr lang="el-GR" sz="3200" b="1" dirty="0" smtClean="0"/>
              <a:t>είναι το </a:t>
            </a:r>
            <a:r>
              <a:rPr lang="el-GR" sz="3200" b="1" dirty="0" smtClean="0">
                <a:solidFill>
                  <a:srgbClr val="006600"/>
                </a:solidFill>
              </a:rPr>
              <a:t>χρονικό διάστημα </a:t>
            </a:r>
            <a:r>
              <a:rPr lang="el-GR" sz="3200" b="1" dirty="0" smtClean="0"/>
              <a:t>που μεσολαβεί μεταξύ της στιγμής που οι </a:t>
            </a:r>
            <a:r>
              <a:rPr lang="el-GR" sz="3200" b="1" dirty="0" smtClean="0">
                <a:solidFill>
                  <a:srgbClr val="FFFF00"/>
                </a:solidFill>
              </a:rPr>
              <a:t>πελάτες</a:t>
            </a:r>
            <a:r>
              <a:rPr lang="el-GR" sz="3200" b="1" dirty="0" smtClean="0"/>
              <a:t> </a:t>
            </a:r>
            <a:r>
              <a:rPr lang="el-GR" sz="3200" b="1" dirty="0" smtClean="0">
                <a:solidFill>
                  <a:srgbClr val="FF0000"/>
                </a:solidFill>
              </a:rPr>
              <a:t>πληρώνουν τις υποχρεώσεις τους </a:t>
            </a:r>
            <a:r>
              <a:rPr lang="el-GR" sz="3200" b="1" dirty="0" smtClean="0"/>
              <a:t>(ανοικτά επί πιστώσει τιμολόγια, επιταγές εισπρακτέες και συναλλαγματικές εισπρακτέες) και του </a:t>
            </a:r>
            <a:r>
              <a:rPr lang="el-GR" sz="3200" b="1" dirty="0" smtClean="0">
                <a:solidFill>
                  <a:srgbClr val="0000FF"/>
                </a:solidFill>
              </a:rPr>
              <a:t>χρονικού διαστήματος που τα κεφάλαια</a:t>
            </a:r>
            <a:r>
              <a:rPr lang="el-GR" sz="3200" b="1" dirty="0" smtClean="0"/>
              <a:t> αυτά είναι </a:t>
            </a:r>
            <a:r>
              <a:rPr lang="el-GR" sz="3200" b="1" dirty="0" smtClean="0">
                <a:solidFill>
                  <a:schemeClr val="bg1"/>
                </a:solidFill>
              </a:rPr>
              <a:t>διαθέσιμα</a:t>
            </a:r>
            <a:r>
              <a:rPr lang="el-GR" sz="3200" b="1" dirty="0" smtClean="0">
                <a:solidFill>
                  <a:schemeClr val="accent6"/>
                </a:solidFill>
              </a:rPr>
              <a:t> </a:t>
            </a:r>
            <a:r>
              <a:rPr lang="el-GR" sz="3200" b="1" dirty="0" smtClean="0"/>
              <a:t>στην </a:t>
            </a:r>
            <a:r>
              <a:rPr lang="el-GR" sz="3200" b="1" dirty="0" smtClean="0">
                <a:solidFill>
                  <a:srgbClr val="7030A0"/>
                </a:solidFill>
              </a:rPr>
              <a:t>επιχείρηση</a:t>
            </a:r>
            <a:r>
              <a:rPr lang="el-GR" sz="3200" b="1" dirty="0" smtClean="0"/>
              <a:t>.</a:t>
            </a:r>
            <a:r>
              <a:rPr lang="en-US" sz="3200" b="1" dirty="0" smtClean="0"/>
              <a:t> </a:t>
            </a:r>
            <a:endParaRPr lang="el-GR" sz="3200" b="1" dirty="0" smtClean="0"/>
          </a:p>
        </p:txBody>
      </p:sp>
    </p:spTree>
  </p:cSld>
  <p:clrMapOvr>
    <a:masterClrMapping/>
  </p:clrMapOvr>
  <p:timing>
    <p:tnLst>
      <p:par>
        <p:cTn id="1" dur="indefinite" restart="never" nodeType="tmRoot"/>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57200" y="274638"/>
            <a:ext cx="8229600" cy="417512"/>
          </a:xfrm>
        </p:spPr>
        <p:txBody>
          <a:bodyPr>
            <a:normAutofit fontScale="90000"/>
          </a:bodyPr>
          <a:lstStyle/>
          <a:p>
            <a:pPr algn="ctr" eaLnBrk="1" hangingPunct="1"/>
            <a:r>
              <a:rPr lang="el-GR" sz="4000" b="1" dirty="0" smtClean="0">
                <a:solidFill>
                  <a:schemeClr val="accent6">
                    <a:lumMod val="50000"/>
                  </a:schemeClr>
                </a:solidFill>
              </a:rPr>
              <a:t>ΔΙΟΙΚΗΣΗ ΔΙΑΘΕΣΙΜΩΝ (4)</a:t>
            </a:r>
          </a:p>
        </p:txBody>
      </p:sp>
      <p:sp>
        <p:nvSpPr>
          <p:cNvPr id="178179" name="Rectangle 3"/>
          <p:cNvSpPr>
            <a:spLocks noGrp="1" noChangeArrowheads="1"/>
          </p:cNvSpPr>
          <p:nvPr>
            <p:ph type="body" idx="1"/>
          </p:nvPr>
        </p:nvSpPr>
        <p:spPr>
          <a:xfrm>
            <a:off x="0" y="908050"/>
            <a:ext cx="9144000" cy="5949950"/>
          </a:xfrm>
        </p:spPr>
        <p:txBody>
          <a:bodyPr/>
          <a:lstStyle/>
          <a:p>
            <a:pPr algn="just" eaLnBrk="1" hangingPunct="1">
              <a:lnSpc>
                <a:spcPct val="90000"/>
              </a:lnSpc>
              <a:buFontTx/>
              <a:buNone/>
            </a:pPr>
            <a:r>
              <a:rPr lang="el-GR" sz="2800" dirty="0" smtClean="0"/>
              <a:t>Το </a:t>
            </a:r>
            <a:r>
              <a:rPr lang="en-US" sz="2800" b="1" dirty="0" smtClean="0"/>
              <a:t>Floating Time</a:t>
            </a:r>
            <a:r>
              <a:rPr lang="en-US" sz="2800" dirty="0" smtClean="0"/>
              <a:t> </a:t>
            </a:r>
            <a:r>
              <a:rPr lang="el-GR" sz="2400" dirty="0" smtClean="0"/>
              <a:t>αποτελείται από 4 τμήματα: </a:t>
            </a:r>
          </a:p>
          <a:p>
            <a:pPr algn="just" eaLnBrk="1" hangingPunct="1">
              <a:lnSpc>
                <a:spcPct val="90000"/>
              </a:lnSpc>
              <a:buFontTx/>
              <a:buNone/>
            </a:pPr>
            <a:r>
              <a:rPr lang="el-GR" sz="2400" b="1" u="sng" dirty="0" smtClean="0">
                <a:solidFill>
                  <a:srgbClr val="FF0000"/>
                </a:solidFill>
              </a:rPr>
              <a:t>1) </a:t>
            </a:r>
            <a:r>
              <a:rPr lang="en-US" sz="2400" b="1" u="sng" dirty="0" smtClean="0">
                <a:solidFill>
                  <a:srgbClr val="FF0000"/>
                </a:solidFill>
              </a:rPr>
              <a:t>Float </a:t>
            </a:r>
            <a:r>
              <a:rPr lang="el-GR" sz="2400" b="1" u="sng" dirty="0" smtClean="0">
                <a:solidFill>
                  <a:srgbClr val="FF0000"/>
                </a:solidFill>
              </a:rPr>
              <a:t>Ταχυδρομείου:</a:t>
            </a:r>
            <a:r>
              <a:rPr lang="el-GR" sz="2400" b="1" dirty="0" smtClean="0"/>
              <a:t> </a:t>
            </a:r>
            <a:r>
              <a:rPr lang="el-GR" sz="2400" dirty="0" smtClean="0"/>
              <a:t>Το χρονικό διάστημα από την ημέρα ταχυδρόμησης από τον πελάτη μιας επιταγής έως ημέρα παραλαβής της επιταγής από την εταιρεία.</a:t>
            </a:r>
          </a:p>
          <a:p>
            <a:pPr algn="just" eaLnBrk="1" hangingPunct="1">
              <a:lnSpc>
                <a:spcPct val="90000"/>
              </a:lnSpc>
              <a:buFontTx/>
              <a:buNone/>
            </a:pPr>
            <a:r>
              <a:rPr lang="el-GR" sz="2400" b="1" u="sng" dirty="0" smtClean="0">
                <a:solidFill>
                  <a:srgbClr val="0000FF"/>
                </a:solidFill>
              </a:rPr>
              <a:t>2) </a:t>
            </a:r>
            <a:r>
              <a:rPr lang="en-US" sz="2400" b="1" u="sng" dirty="0" smtClean="0">
                <a:solidFill>
                  <a:srgbClr val="0000FF"/>
                </a:solidFill>
              </a:rPr>
              <a:t>Float </a:t>
            </a:r>
            <a:r>
              <a:rPr lang="el-GR" sz="2400" b="1" u="sng" dirty="0" smtClean="0">
                <a:solidFill>
                  <a:srgbClr val="0000FF"/>
                </a:solidFill>
              </a:rPr>
              <a:t>Επεξεργασίας:</a:t>
            </a:r>
            <a:r>
              <a:rPr lang="el-GR" sz="2400" b="1" dirty="0" smtClean="0">
                <a:solidFill>
                  <a:srgbClr val="0000FF"/>
                </a:solidFill>
              </a:rPr>
              <a:t> </a:t>
            </a:r>
            <a:r>
              <a:rPr lang="el-GR" sz="2400" dirty="0" smtClean="0"/>
              <a:t>Το χρονικό διάστημα της λογιστικής και όχι μόνο επεξεργασίας της επιταγής από την εταιρεία μέχρι την παράδοσή της στην τράπεζά της.</a:t>
            </a:r>
          </a:p>
          <a:p>
            <a:pPr algn="just" eaLnBrk="1" hangingPunct="1">
              <a:lnSpc>
                <a:spcPct val="90000"/>
              </a:lnSpc>
              <a:buFontTx/>
              <a:buNone/>
            </a:pPr>
            <a:r>
              <a:rPr lang="el-GR" sz="2400" b="1" u="sng" dirty="0" smtClean="0">
                <a:solidFill>
                  <a:srgbClr val="7030A0"/>
                </a:solidFill>
              </a:rPr>
              <a:t>3) </a:t>
            </a:r>
            <a:r>
              <a:rPr lang="en-US" sz="2400" b="1" u="sng" dirty="0" smtClean="0">
                <a:solidFill>
                  <a:srgbClr val="7030A0"/>
                </a:solidFill>
              </a:rPr>
              <a:t>Float</a:t>
            </a:r>
            <a:r>
              <a:rPr lang="el-GR" sz="2400" b="1" u="sng" dirty="0" smtClean="0">
                <a:solidFill>
                  <a:srgbClr val="7030A0"/>
                </a:solidFill>
              </a:rPr>
              <a:t> Διεκπεραίωσης:</a:t>
            </a:r>
            <a:r>
              <a:rPr lang="el-GR" sz="2400" b="1" dirty="0" smtClean="0">
                <a:solidFill>
                  <a:srgbClr val="7030A0"/>
                </a:solidFill>
              </a:rPr>
              <a:t> </a:t>
            </a:r>
            <a:r>
              <a:rPr lang="el-GR" sz="2400" dirty="0" smtClean="0"/>
              <a:t>Το χρονικό διάστημα εκκαθάρισης της επιταγής από το τραπεζικό σύστημα και κατάθεσης του ποσού της επιταγής μείον τυχόν έξοδα στο λογαριασμό της εταιρείας. Συνήθως είναι 2 ημέρες.</a:t>
            </a:r>
          </a:p>
          <a:p>
            <a:pPr algn="just" eaLnBrk="1" hangingPunct="1">
              <a:lnSpc>
                <a:spcPct val="90000"/>
              </a:lnSpc>
              <a:buFontTx/>
              <a:buNone/>
            </a:pPr>
            <a:r>
              <a:rPr lang="el-GR" sz="2400" b="1" u="sng" dirty="0" smtClean="0">
                <a:solidFill>
                  <a:srgbClr val="006600"/>
                </a:solidFill>
              </a:rPr>
              <a:t>4) </a:t>
            </a:r>
            <a:r>
              <a:rPr lang="en-US" sz="2400" b="1" u="sng" dirty="0" smtClean="0">
                <a:solidFill>
                  <a:srgbClr val="006600"/>
                </a:solidFill>
              </a:rPr>
              <a:t>Float</a:t>
            </a:r>
            <a:r>
              <a:rPr lang="el-GR" sz="2400" b="1" u="sng" dirty="0" smtClean="0">
                <a:solidFill>
                  <a:srgbClr val="006600"/>
                </a:solidFill>
              </a:rPr>
              <a:t> Πληρωμής:</a:t>
            </a:r>
            <a:r>
              <a:rPr lang="el-GR" sz="2400" b="1" dirty="0" smtClean="0">
                <a:solidFill>
                  <a:srgbClr val="006600"/>
                </a:solidFill>
              </a:rPr>
              <a:t> </a:t>
            </a:r>
            <a:r>
              <a:rPr lang="el-GR" sz="2400" dirty="0" smtClean="0"/>
              <a:t>Το χρονικό διάστημα που μεσολαβεί από την ημέρα που κατατίθεται η επιταγή μετά την εκκαθάρισή της από την τράπεζα στο λογαριασμό της εταιρείας και την ημέρα που μπορεί η εταιρεία να κάνει ανάληψη από το λογαριασμό της το ποσό της συγκεκριμένης επιταγής.   </a:t>
            </a:r>
          </a:p>
          <a:p>
            <a:pPr eaLnBrk="1" hangingPunct="1">
              <a:lnSpc>
                <a:spcPct val="90000"/>
              </a:lnSpc>
              <a:buFontTx/>
              <a:buNone/>
            </a:pPr>
            <a:endParaRPr lang="el-GR" sz="2800" dirty="0" smtClean="0"/>
          </a:p>
        </p:txBody>
      </p:sp>
    </p:spTree>
  </p:cSld>
  <p:clrMapOvr>
    <a:masterClrMapping/>
  </p:clrMapOvr>
  <p:timing>
    <p:tnLst>
      <p:par>
        <p:cTn id="1" dur="indefinite" restart="never" nodeType="tmRoot"/>
      </p:par>
    </p:tn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0"/>
            <a:ext cx="8229600" cy="620713"/>
          </a:xfrm>
        </p:spPr>
        <p:txBody>
          <a:bodyPr>
            <a:normAutofit fontScale="90000"/>
          </a:bodyPr>
          <a:lstStyle/>
          <a:p>
            <a:pPr algn="ctr" eaLnBrk="1" hangingPunct="1"/>
            <a:r>
              <a:rPr lang="el-GR" sz="4000" b="1" dirty="0" smtClean="0">
                <a:solidFill>
                  <a:schemeClr val="accent6">
                    <a:lumMod val="50000"/>
                  </a:schemeClr>
                </a:solidFill>
              </a:rPr>
              <a:t>ΔΙΟΙΚΗΣΗ ΔΙΑΘΕΣΙΜΩΝ (5)</a:t>
            </a:r>
          </a:p>
        </p:txBody>
      </p:sp>
      <p:sp>
        <p:nvSpPr>
          <p:cNvPr id="179203" name="Rectangle 3"/>
          <p:cNvSpPr>
            <a:spLocks noGrp="1" noChangeArrowheads="1"/>
          </p:cNvSpPr>
          <p:nvPr>
            <p:ph type="body" idx="1"/>
          </p:nvPr>
        </p:nvSpPr>
        <p:spPr>
          <a:xfrm>
            <a:off x="0" y="692150"/>
            <a:ext cx="9144000" cy="6165850"/>
          </a:xfrm>
        </p:spPr>
        <p:txBody>
          <a:bodyPr/>
          <a:lstStyle/>
          <a:p>
            <a:pPr algn="just" eaLnBrk="1" hangingPunct="1"/>
            <a:r>
              <a:rPr lang="el-GR" sz="3600" b="1" u="sng" dirty="0" smtClean="0"/>
              <a:t>Άσκηση:</a:t>
            </a:r>
            <a:r>
              <a:rPr lang="el-GR" sz="3600" dirty="0" smtClean="0"/>
              <a:t> Έστω ότι μία επιχείρηση το προηγούμενο έτος είχε συνολικές επί πιστώσει πωλήσεις €</a:t>
            </a:r>
            <a:r>
              <a:rPr lang="en-US" sz="3600" dirty="0" smtClean="0"/>
              <a:t> 3.65</a:t>
            </a:r>
            <a:r>
              <a:rPr lang="el-GR" sz="3600" dirty="0" smtClean="0"/>
              <a:t>0.000. Αν η επιχείρηση αυτή κατόρθωνε να μειώσει το </a:t>
            </a:r>
            <a:r>
              <a:rPr lang="en-US" sz="3600" b="1" dirty="0" smtClean="0"/>
              <a:t>floating time</a:t>
            </a:r>
            <a:r>
              <a:rPr lang="el-GR" sz="3600" b="1" dirty="0" smtClean="0"/>
              <a:t> </a:t>
            </a:r>
            <a:r>
              <a:rPr lang="el-GR" sz="3600" dirty="0" smtClean="0"/>
              <a:t>κατά </a:t>
            </a:r>
            <a:r>
              <a:rPr lang="en-US" sz="3600" dirty="0" smtClean="0"/>
              <a:t>10</a:t>
            </a:r>
            <a:r>
              <a:rPr lang="el-GR" sz="3600" dirty="0" smtClean="0"/>
              <a:t> ημέρες τότε πόσα κεφάλαια θα απελευθερώνονταν στην παραγωγική της διαδικασία?  Αν επένδυε αυτά τα κεφάλαια με απόδοση 5% ποιο θα ήταν το επιπλέον όφελος για την εταιρεία?</a:t>
            </a:r>
            <a:r>
              <a:rPr lang="en-US" dirty="0" smtClean="0"/>
              <a:t> </a:t>
            </a:r>
            <a:endParaRPr lang="el-GR" dirty="0" smtClean="0"/>
          </a:p>
        </p:txBody>
      </p:sp>
    </p:spTree>
  </p:cSld>
  <p:clrMapOvr>
    <a:masterClrMapping/>
  </p:clrMapOvr>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0"/>
            <a:ext cx="8229600" cy="765175"/>
          </a:xfrm>
        </p:spPr>
        <p:txBody>
          <a:bodyPr/>
          <a:lstStyle/>
          <a:p>
            <a:pPr algn="ctr" eaLnBrk="1" hangingPunct="1"/>
            <a:r>
              <a:rPr lang="el-GR" b="1" dirty="0" smtClean="0">
                <a:solidFill>
                  <a:schemeClr val="accent6">
                    <a:lumMod val="50000"/>
                  </a:schemeClr>
                </a:solidFill>
              </a:rPr>
              <a:t>ΔΙΟΙΚΗΣΗ ΔΙΑΘΕΣΙΜΩΝ (6)</a:t>
            </a:r>
          </a:p>
        </p:txBody>
      </p:sp>
      <p:sp>
        <p:nvSpPr>
          <p:cNvPr id="180227" name="Rectangle 3"/>
          <p:cNvSpPr>
            <a:spLocks noGrp="1" noChangeArrowheads="1"/>
          </p:cNvSpPr>
          <p:nvPr>
            <p:ph type="body" idx="1"/>
          </p:nvPr>
        </p:nvSpPr>
        <p:spPr>
          <a:xfrm>
            <a:off x="0" y="765175"/>
            <a:ext cx="9144000" cy="6092825"/>
          </a:xfrm>
        </p:spPr>
        <p:txBody>
          <a:bodyPr/>
          <a:lstStyle/>
          <a:p>
            <a:pPr eaLnBrk="1" hangingPunct="1">
              <a:buFontTx/>
              <a:buNone/>
            </a:pPr>
            <a:r>
              <a:rPr lang="el-GR" sz="2800" b="1" u="sng" dirty="0" smtClean="0"/>
              <a:t>Λύση: </a:t>
            </a:r>
          </a:p>
          <a:p>
            <a:pPr eaLnBrk="1" hangingPunct="1">
              <a:buFontTx/>
              <a:buNone/>
            </a:pPr>
            <a:r>
              <a:rPr lang="el-GR" sz="2800" dirty="0" smtClean="0"/>
              <a:t>                    ετήσια έσοδα         </a:t>
            </a:r>
            <a:r>
              <a:rPr lang="en-US" sz="2800" dirty="0" smtClean="0"/>
              <a:t>3</a:t>
            </a:r>
            <a:r>
              <a:rPr lang="el-GR" sz="2800" dirty="0" smtClean="0"/>
              <a:t>.</a:t>
            </a:r>
            <a:r>
              <a:rPr lang="en-US" sz="2800" dirty="0" smtClean="0"/>
              <a:t>65</a:t>
            </a:r>
            <a:r>
              <a:rPr lang="el-GR" sz="2800" dirty="0" smtClean="0"/>
              <a:t>0.000 €</a:t>
            </a:r>
          </a:p>
          <a:p>
            <a:pPr eaLnBrk="1" hangingPunct="1">
              <a:buFontTx/>
              <a:buNone/>
            </a:pPr>
            <a:r>
              <a:rPr lang="el-GR" sz="2800" dirty="0" smtClean="0"/>
              <a:t>Κεφάλαια = </a:t>
            </a:r>
            <a:r>
              <a:rPr lang="el-GR" sz="2800" dirty="0" smtClean="0">
                <a:cs typeface="Arial" charset="0"/>
              </a:rPr>
              <a:t>────────── = ─────── = </a:t>
            </a:r>
            <a:r>
              <a:rPr lang="en-US" sz="2800" dirty="0" smtClean="0">
                <a:cs typeface="Arial" charset="0"/>
              </a:rPr>
              <a:t>1</a:t>
            </a:r>
            <a:r>
              <a:rPr lang="el-GR" sz="2800" dirty="0" smtClean="0">
                <a:cs typeface="Arial" charset="0"/>
              </a:rPr>
              <a:t>0</a:t>
            </a:r>
            <a:r>
              <a:rPr lang="en-US" sz="2800" dirty="0" smtClean="0">
                <a:cs typeface="Arial" charset="0"/>
              </a:rPr>
              <a:t>.000</a:t>
            </a:r>
            <a:r>
              <a:rPr lang="el-GR" sz="2800" dirty="0" smtClean="0">
                <a:cs typeface="Arial" charset="0"/>
              </a:rPr>
              <a:t> €</a:t>
            </a:r>
          </a:p>
          <a:p>
            <a:pPr eaLnBrk="1" hangingPunct="1">
              <a:buFontTx/>
              <a:buNone/>
            </a:pPr>
            <a:r>
              <a:rPr lang="el-GR" sz="2800" dirty="0" smtClean="0">
                <a:cs typeface="Arial" charset="0"/>
              </a:rPr>
              <a:t>                    ημέρες έτους           </a:t>
            </a:r>
            <a:r>
              <a:rPr lang="en-US" sz="2800" dirty="0" smtClean="0">
                <a:cs typeface="Arial" charset="0"/>
              </a:rPr>
              <a:t>   </a:t>
            </a:r>
            <a:r>
              <a:rPr lang="el-GR" sz="2800" dirty="0" smtClean="0">
                <a:cs typeface="Arial" charset="0"/>
              </a:rPr>
              <a:t>365</a:t>
            </a:r>
          </a:p>
          <a:p>
            <a:pPr eaLnBrk="1" hangingPunct="1">
              <a:buFontTx/>
              <a:buNone/>
            </a:pPr>
            <a:endParaRPr lang="el-GR" sz="2800" dirty="0" smtClean="0">
              <a:cs typeface="Arial" charset="0"/>
            </a:endParaRPr>
          </a:p>
          <a:p>
            <a:pPr algn="just" eaLnBrk="1" hangingPunct="1"/>
            <a:r>
              <a:rPr lang="el-GR" sz="2800" dirty="0" smtClean="0">
                <a:cs typeface="Arial" charset="0"/>
              </a:rPr>
              <a:t>Άρα κατά μέσο όρο κάθε μέρα οι επί πιστώσει πωλήσεις της επιχείρησης ανέρχονται σε 10.000 €. Τώρα αν η επιχείρηση μείωνε κατά 10 ημέρες το </a:t>
            </a:r>
            <a:r>
              <a:rPr lang="en-US" sz="2800" dirty="0" smtClean="0">
                <a:cs typeface="Arial" charset="0"/>
              </a:rPr>
              <a:t>floating time</a:t>
            </a:r>
            <a:r>
              <a:rPr lang="el-GR" sz="2800" dirty="0" smtClean="0">
                <a:cs typeface="Arial" charset="0"/>
              </a:rPr>
              <a:t> της, τα κεφάλαια που θα απελευθέρωνε θα ήταν: 10.000€/ημ*10ημ = 100.000€ και αν επένδυε αυτά τα κεφάλαια με ετήσιο επιτόκιο 5%, το ετήσιο επιπλέον όφελός της θα ήταν: €100.000*0,05= € 5.000</a:t>
            </a:r>
          </a:p>
        </p:txBody>
      </p:sp>
    </p:spTree>
  </p:cSld>
  <p:clrMapOvr>
    <a:masterClrMapping/>
  </p:clrMapOvr>
  <p:timing>
    <p:tnLst>
      <p:par>
        <p:cTn id="1" dur="indefinite" restart="never" nodeType="tmRoot"/>
      </p:par>
    </p:tn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274638"/>
            <a:ext cx="8229600" cy="346075"/>
          </a:xfrm>
        </p:spPr>
        <p:txBody>
          <a:bodyPr>
            <a:normAutofit fontScale="90000"/>
          </a:bodyPr>
          <a:lstStyle/>
          <a:p>
            <a:pPr algn="ctr" eaLnBrk="1" hangingPunct="1"/>
            <a:r>
              <a:rPr lang="el-GR" sz="4000" b="1" dirty="0" smtClean="0">
                <a:solidFill>
                  <a:schemeClr val="accent6">
                    <a:lumMod val="50000"/>
                  </a:schemeClr>
                </a:solidFill>
              </a:rPr>
              <a:t>ΔΙΟΙΚΗΣΗ ΔΙΑΘΕΣΙΜΩΝ (7)</a:t>
            </a:r>
          </a:p>
        </p:txBody>
      </p:sp>
      <p:sp>
        <p:nvSpPr>
          <p:cNvPr id="181251" name="Rectangle 3"/>
          <p:cNvSpPr>
            <a:spLocks noGrp="1" noChangeArrowheads="1"/>
          </p:cNvSpPr>
          <p:nvPr>
            <p:ph type="body" idx="1"/>
          </p:nvPr>
        </p:nvSpPr>
        <p:spPr>
          <a:xfrm>
            <a:off x="179512" y="692150"/>
            <a:ext cx="8856984" cy="6049218"/>
          </a:xfrm>
        </p:spPr>
        <p:txBody>
          <a:bodyPr/>
          <a:lstStyle/>
          <a:p>
            <a:pPr algn="just" eaLnBrk="1" hangingPunct="1">
              <a:lnSpc>
                <a:spcPct val="90000"/>
              </a:lnSpc>
            </a:pPr>
            <a:r>
              <a:rPr lang="el-GR" sz="2200" dirty="0" smtClean="0"/>
              <a:t>Συνολικό Κόστος Μετρητών = Συνολικό διαφυγόν εισόδημα από τη διατήρηση μετρητών + Συνολικό κόστος μετατροπής χρεογράφων σε μετρητά.</a:t>
            </a:r>
          </a:p>
          <a:p>
            <a:pPr algn="just" eaLnBrk="1" hangingPunct="1">
              <a:lnSpc>
                <a:spcPct val="90000"/>
              </a:lnSpc>
              <a:buFontTx/>
              <a:buNone/>
            </a:pPr>
            <a:endParaRPr lang="el-GR" sz="2100" b="1" dirty="0" smtClean="0">
              <a:cs typeface="Arial" charset="0"/>
            </a:endParaRPr>
          </a:p>
          <a:p>
            <a:pPr algn="just" eaLnBrk="1" hangingPunct="1">
              <a:lnSpc>
                <a:spcPct val="90000"/>
              </a:lnSpc>
              <a:buFontTx/>
              <a:buNone/>
            </a:pPr>
            <a:endParaRPr lang="el-GR" sz="2100" b="1" dirty="0" smtClean="0">
              <a:cs typeface="Arial" charset="0"/>
            </a:endParaRPr>
          </a:p>
          <a:p>
            <a:pPr algn="just" eaLnBrk="1" hangingPunct="1">
              <a:lnSpc>
                <a:spcPct val="90000"/>
              </a:lnSpc>
              <a:buFontTx/>
              <a:buNone/>
            </a:pPr>
            <a:endParaRPr lang="el-GR" sz="2100" b="1" dirty="0" smtClean="0">
              <a:cs typeface="Arial" charset="0"/>
            </a:endParaRPr>
          </a:p>
          <a:p>
            <a:pPr algn="just" eaLnBrk="1" hangingPunct="1">
              <a:lnSpc>
                <a:spcPct val="90000"/>
              </a:lnSpc>
              <a:buFontTx/>
              <a:buNone/>
            </a:pPr>
            <a:r>
              <a:rPr lang="en-US" sz="2100" b="1" dirty="0" smtClean="0">
                <a:solidFill>
                  <a:srgbClr val="FFFF00"/>
                </a:solidFill>
                <a:cs typeface="Arial" charset="0"/>
              </a:rPr>
              <a:t>TC</a:t>
            </a:r>
            <a:r>
              <a:rPr lang="en-US" sz="2100" dirty="0" smtClean="0">
                <a:cs typeface="Arial" charset="0"/>
              </a:rPr>
              <a:t> = </a:t>
            </a:r>
            <a:r>
              <a:rPr lang="el-GR" sz="2100" dirty="0" smtClean="0">
                <a:cs typeface="Arial" charset="0"/>
              </a:rPr>
              <a:t>Συνολικό κόστος μετρητών</a:t>
            </a:r>
          </a:p>
          <a:p>
            <a:pPr algn="just" eaLnBrk="1" hangingPunct="1">
              <a:lnSpc>
                <a:spcPct val="90000"/>
              </a:lnSpc>
              <a:buFontTx/>
              <a:buNone/>
            </a:pPr>
            <a:r>
              <a:rPr lang="el-GR" sz="2100" b="1" dirty="0" smtClean="0">
                <a:solidFill>
                  <a:srgbClr val="C00000"/>
                </a:solidFill>
                <a:cs typeface="Arial" charset="0"/>
              </a:rPr>
              <a:t>[(</a:t>
            </a:r>
            <a:r>
              <a:rPr lang="en-US" sz="2100" b="1" dirty="0" smtClean="0">
                <a:solidFill>
                  <a:srgbClr val="C00000"/>
                </a:solidFill>
                <a:cs typeface="Arial" charset="0"/>
              </a:rPr>
              <a:t>C/2</a:t>
            </a:r>
            <a:r>
              <a:rPr lang="el-GR" sz="2100" b="1" dirty="0" smtClean="0">
                <a:solidFill>
                  <a:srgbClr val="C00000"/>
                </a:solidFill>
                <a:cs typeface="Arial" charset="0"/>
              </a:rPr>
              <a:t>)</a:t>
            </a:r>
            <a:r>
              <a:rPr lang="en-US" sz="2100" b="1" dirty="0" smtClean="0">
                <a:solidFill>
                  <a:srgbClr val="C00000"/>
                </a:solidFill>
                <a:cs typeface="Arial" charset="0"/>
              </a:rPr>
              <a:t>*i</a:t>
            </a:r>
            <a:r>
              <a:rPr lang="el-GR" sz="2100" b="1" dirty="0" smtClean="0">
                <a:solidFill>
                  <a:srgbClr val="C00000"/>
                </a:solidFill>
                <a:cs typeface="Arial" charset="0"/>
              </a:rPr>
              <a:t>]</a:t>
            </a:r>
            <a:r>
              <a:rPr lang="en-US" sz="2100" dirty="0" smtClean="0">
                <a:solidFill>
                  <a:srgbClr val="C00000"/>
                </a:solidFill>
                <a:cs typeface="Arial" charset="0"/>
              </a:rPr>
              <a:t> </a:t>
            </a:r>
            <a:r>
              <a:rPr lang="en-US" sz="2100" dirty="0" smtClean="0">
                <a:cs typeface="Arial" charset="0"/>
              </a:rPr>
              <a:t>= </a:t>
            </a:r>
            <a:r>
              <a:rPr lang="el-GR" sz="2100" dirty="0" smtClean="0"/>
              <a:t>Συνολικό διαφυγόν εισόδημα από τη διατήρηση μετρητών. </a:t>
            </a:r>
            <a:endParaRPr lang="en-US" sz="2100" dirty="0" smtClean="0"/>
          </a:p>
          <a:p>
            <a:pPr algn="just" eaLnBrk="1" hangingPunct="1">
              <a:lnSpc>
                <a:spcPct val="90000"/>
              </a:lnSpc>
              <a:buFontTx/>
              <a:buNone/>
            </a:pPr>
            <a:r>
              <a:rPr lang="el-GR" sz="2100" b="1" dirty="0" smtClean="0">
                <a:solidFill>
                  <a:srgbClr val="7030A0"/>
                </a:solidFill>
              </a:rPr>
              <a:t>[(</a:t>
            </a:r>
            <a:r>
              <a:rPr lang="en-US" sz="2100" b="1" dirty="0" smtClean="0">
                <a:solidFill>
                  <a:srgbClr val="7030A0"/>
                </a:solidFill>
              </a:rPr>
              <a:t>T/C</a:t>
            </a:r>
            <a:r>
              <a:rPr lang="el-GR" sz="2100" b="1" dirty="0" smtClean="0">
                <a:solidFill>
                  <a:srgbClr val="7030A0"/>
                </a:solidFill>
              </a:rPr>
              <a:t>)*</a:t>
            </a:r>
            <a:r>
              <a:rPr lang="en-US" sz="2100" b="1" dirty="0" smtClean="0">
                <a:solidFill>
                  <a:srgbClr val="7030A0"/>
                </a:solidFill>
              </a:rPr>
              <a:t>b</a:t>
            </a:r>
            <a:r>
              <a:rPr lang="el-GR" sz="2100" b="1" dirty="0" smtClean="0">
                <a:solidFill>
                  <a:srgbClr val="7030A0"/>
                </a:solidFill>
              </a:rPr>
              <a:t>]</a:t>
            </a:r>
            <a:r>
              <a:rPr lang="en-US" sz="2100" dirty="0" smtClean="0">
                <a:solidFill>
                  <a:srgbClr val="7030A0"/>
                </a:solidFill>
              </a:rPr>
              <a:t> </a:t>
            </a:r>
            <a:r>
              <a:rPr lang="en-US" sz="2100" dirty="0" smtClean="0"/>
              <a:t>= </a:t>
            </a:r>
            <a:r>
              <a:rPr lang="el-GR" sz="2100" dirty="0" smtClean="0"/>
              <a:t>Συνολικό κόστος μετατροπής χρεογράφων σε μετρητά.</a:t>
            </a:r>
            <a:endParaRPr lang="en-US" sz="2100" dirty="0" smtClean="0">
              <a:cs typeface="Arial" charset="0"/>
            </a:endParaRPr>
          </a:p>
          <a:p>
            <a:pPr algn="just" eaLnBrk="1" hangingPunct="1">
              <a:lnSpc>
                <a:spcPct val="90000"/>
              </a:lnSpc>
              <a:buNone/>
            </a:pPr>
            <a:r>
              <a:rPr lang="el-GR" sz="2100" b="1" dirty="0" smtClean="0">
                <a:solidFill>
                  <a:srgbClr val="0000FF"/>
                </a:solidFill>
                <a:cs typeface="Arial" charset="0"/>
              </a:rPr>
              <a:t>[</a:t>
            </a:r>
            <a:r>
              <a:rPr lang="en-US" sz="2100" b="1" dirty="0" smtClean="0">
                <a:solidFill>
                  <a:srgbClr val="0000FF"/>
                </a:solidFill>
                <a:cs typeface="Arial" charset="0"/>
              </a:rPr>
              <a:t>C/2</a:t>
            </a:r>
            <a:r>
              <a:rPr lang="el-GR" sz="2100" b="1" dirty="0" smtClean="0">
                <a:solidFill>
                  <a:srgbClr val="0000FF"/>
                </a:solidFill>
                <a:cs typeface="Arial" charset="0"/>
              </a:rPr>
              <a:t>]</a:t>
            </a:r>
            <a:r>
              <a:rPr lang="en-US" sz="2100" dirty="0" smtClean="0">
                <a:solidFill>
                  <a:srgbClr val="0000FF"/>
                </a:solidFill>
                <a:cs typeface="Arial" charset="0"/>
              </a:rPr>
              <a:t> </a:t>
            </a:r>
            <a:r>
              <a:rPr lang="en-US" sz="2100" dirty="0" smtClean="0">
                <a:cs typeface="Arial" charset="0"/>
              </a:rPr>
              <a:t>= </a:t>
            </a:r>
            <a:r>
              <a:rPr lang="el-GR" sz="2100" dirty="0" smtClean="0">
                <a:cs typeface="Arial" charset="0"/>
              </a:rPr>
              <a:t>Το μέσος ύψος μετρητών</a:t>
            </a:r>
            <a:r>
              <a:rPr lang="en-US" sz="2100" dirty="0" smtClean="0">
                <a:cs typeface="Arial" charset="0"/>
              </a:rPr>
              <a:t> </a:t>
            </a:r>
            <a:r>
              <a:rPr lang="el-GR" sz="2100" dirty="0" smtClean="0">
                <a:cs typeface="Arial" charset="0"/>
              </a:rPr>
              <a:t>[</a:t>
            </a:r>
            <a:r>
              <a:rPr lang="en-US" sz="2100" dirty="0" smtClean="0">
                <a:cs typeface="Arial" charset="0"/>
              </a:rPr>
              <a:t>(</a:t>
            </a:r>
            <a:r>
              <a:rPr lang="el-GR" sz="2100" dirty="0" smtClean="0">
                <a:cs typeface="Arial" charset="0"/>
              </a:rPr>
              <a:t>αρχής + τέλους) / 2] .</a:t>
            </a:r>
            <a:endParaRPr lang="en-US" sz="2100" dirty="0" smtClean="0">
              <a:cs typeface="Arial" charset="0"/>
            </a:endParaRPr>
          </a:p>
          <a:p>
            <a:pPr algn="just" eaLnBrk="1" hangingPunct="1">
              <a:lnSpc>
                <a:spcPct val="90000"/>
              </a:lnSpc>
              <a:buFontTx/>
              <a:buNone/>
            </a:pPr>
            <a:r>
              <a:rPr lang="en-US" sz="2100" b="1" dirty="0" smtClean="0">
                <a:solidFill>
                  <a:srgbClr val="FFC000"/>
                </a:solidFill>
                <a:cs typeface="Arial" charset="0"/>
              </a:rPr>
              <a:t>T</a:t>
            </a:r>
            <a:r>
              <a:rPr lang="el-GR" sz="2100" b="1" dirty="0" smtClean="0">
                <a:solidFill>
                  <a:srgbClr val="FFC000"/>
                </a:solidFill>
                <a:cs typeface="Arial" charset="0"/>
              </a:rPr>
              <a:t> </a:t>
            </a:r>
            <a:r>
              <a:rPr lang="en-US" sz="2100" dirty="0" smtClean="0">
                <a:cs typeface="Arial" charset="0"/>
              </a:rPr>
              <a:t>= </a:t>
            </a:r>
            <a:r>
              <a:rPr lang="el-GR" sz="2100" dirty="0" smtClean="0">
                <a:cs typeface="Arial" charset="0"/>
              </a:rPr>
              <a:t>Η συνολική ζήτηση ρευστών της επιχείρησης σε μια διαχειριστική χρήση.</a:t>
            </a:r>
            <a:endParaRPr lang="en-US" sz="2100" dirty="0" smtClean="0">
              <a:cs typeface="Arial" charset="0"/>
            </a:endParaRPr>
          </a:p>
          <a:p>
            <a:pPr algn="just" eaLnBrk="1" hangingPunct="1">
              <a:lnSpc>
                <a:spcPct val="90000"/>
              </a:lnSpc>
              <a:buFontTx/>
              <a:buNone/>
            </a:pPr>
            <a:r>
              <a:rPr lang="en-US" sz="2100" b="1" dirty="0" smtClean="0">
                <a:solidFill>
                  <a:srgbClr val="FF0000"/>
                </a:solidFill>
                <a:cs typeface="Arial" charset="0"/>
              </a:rPr>
              <a:t>i </a:t>
            </a:r>
            <a:r>
              <a:rPr lang="en-US" sz="2100" dirty="0" smtClean="0">
                <a:cs typeface="Arial" charset="0"/>
              </a:rPr>
              <a:t>=</a:t>
            </a:r>
            <a:r>
              <a:rPr lang="el-GR" sz="2100" dirty="0" smtClean="0">
                <a:cs typeface="Arial" charset="0"/>
              </a:rPr>
              <a:t> Το επιτόκιο των χρεογράφων που αναφέρεται στην εξεταζόμενη διαχειριστικό χρονικό διάστημα (επιτόκιο καταθέσεων).</a:t>
            </a:r>
            <a:endParaRPr lang="en-US" sz="2100" dirty="0" smtClean="0">
              <a:cs typeface="Arial" charset="0"/>
            </a:endParaRPr>
          </a:p>
          <a:p>
            <a:pPr algn="just" eaLnBrk="1" hangingPunct="1">
              <a:lnSpc>
                <a:spcPct val="90000"/>
              </a:lnSpc>
              <a:buFontTx/>
              <a:buNone/>
            </a:pPr>
            <a:r>
              <a:rPr lang="en-US" sz="2100" b="1" dirty="0" smtClean="0">
                <a:solidFill>
                  <a:srgbClr val="002060"/>
                </a:solidFill>
                <a:cs typeface="Arial" charset="0"/>
              </a:rPr>
              <a:t>b</a:t>
            </a:r>
            <a:r>
              <a:rPr lang="en-US" sz="2100" b="1" dirty="0" smtClean="0">
                <a:cs typeface="Arial" charset="0"/>
              </a:rPr>
              <a:t> </a:t>
            </a:r>
            <a:r>
              <a:rPr lang="en-US" sz="2100" dirty="0" smtClean="0">
                <a:cs typeface="Arial" charset="0"/>
              </a:rPr>
              <a:t>=</a:t>
            </a:r>
            <a:r>
              <a:rPr lang="el-GR" sz="2100" dirty="0" smtClean="0">
                <a:cs typeface="Arial" charset="0"/>
              </a:rPr>
              <a:t> Το σταθερό κόστος μετατροπής των χρεογράφων σε μετρητά ανά συναλλαγή (επιτόκιο δανείου με ενέχυρο χρεογράφων).</a:t>
            </a:r>
          </a:p>
          <a:p>
            <a:pPr algn="just" eaLnBrk="1" hangingPunct="1">
              <a:lnSpc>
                <a:spcPct val="90000"/>
              </a:lnSpc>
              <a:buNone/>
            </a:pPr>
            <a:r>
              <a:rPr lang="en-US" sz="2100" b="1" dirty="0" smtClean="0">
                <a:solidFill>
                  <a:schemeClr val="bg1"/>
                </a:solidFill>
                <a:cs typeface="Arial" charset="0"/>
              </a:rPr>
              <a:t>C</a:t>
            </a:r>
            <a:r>
              <a:rPr lang="el-GR" sz="2100" b="1" dirty="0" smtClean="0">
                <a:solidFill>
                  <a:schemeClr val="bg1"/>
                </a:solidFill>
                <a:cs typeface="Arial" charset="0"/>
              </a:rPr>
              <a:t>* </a:t>
            </a:r>
            <a:r>
              <a:rPr lang="en-US" sz="2100" dirty="0" smtClean="0">
                <a:cs typeface="Arial" charset="0"/>
              </a:rPr>
              <a:t>=</a:t>
            </a:r>
            <a:r>
              <a:rPr lang="el-GR" sz="2100" dirty="0" smtClean="0">
                <a:cs typeface="Arial" charset="0"/>
              </a:rPr>
              <a:t> Το άριστο επίπεδο της αξίας των χρεογράφων που μετατρέπεται σε μετρητά ανά συναλλαγή.</a:t>
            </a:r>
            <a:endParaRPr lang="en-US" sz="2100" dirty="0" smtClean="0">
              <a:cs typeface="Arial" charset="0"/>
            </a:endParaRPr>
          </a:p>
          <a:p>
            <a:pPr algn="just" eaLnBrk="1" hangingPunct="1">
              <a:lnSpc>
                <a:spcPct val="90000"/>
              </a:lnSpc>
              <a:buFontTx/>
              <a:buNone/>
            </a:pPr>
            <a:endParaRPr lang="en-US" sz="2100" dirty="0" smtClean="0">
              <a:cs typeface="Arial" charset="0"/>
            </a:endParaRPr>
          </a:p>
          <a:p>
            <a:pPr eaLnBrk="1" hangingPunct="1">
              <a:lnSpc>
                <a:spcPct val="90000"/>
              </a:lnSpc>
              <a:buFontTx/>
              <a:buNone/>
            </a:pPr>
            <a:endParaRPr lang="el-GR" sz="2200" dirty="0" smtClean="0"/>
          </a:p>
          <a:p>
            <a:pPr eaLnBrk="1" hangingPunct="1">
              <a:lnSpc>
                <a:spcPct val="90000"/>
              </a:lnSpc>
              <a:buFontTx/>
              <a:buNone/>
            </a:pPr>
            <a:endParaRPr lang="el-GR" sz="2400" dirty="0" smtClean="0"/>
          </a:p>
        </p:txBody>
      </p:sp>
      <p:pic>
        <p:nvPicPr>
          <p:cNvPr id="317441" name="Picture 1"/>
          <p:cNvPicPr>
            <a:picLocks noChangeAspect="1" noChangeArrowheads="1"/>
          </p:cNvPicPr>
          <p:nvPr/>
        </p:nvPicPr>
        <p:blipFill>
          <a:blip r:embed="rId2" cstate="print"/>
          <a:srcRect/>
          <a:stretch>
            <a:fillRect/>
          </a:stretch>
        </p:blipFill>
        <p:spPr bwMode="auto">
          <a:xfrm>
            <a:off x="3059832" y="1556792"/>
            <a:ext cx="3343275" cy="115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152400"/>
            <a:ext cx="9144000" cy="900336"/>
          </a:xfrm>
        </p:spPr>
        <p:txBody>
          <a:bodyPr>
            <a:normAutofit fontScale="90000"/>
          </a:bodyPr>
          <a:lstStyle/>
          <a:p>
            <a:pPr algn="ctr"/>
            <a:r>
              <a:rPr lang="el-GR" sz="3200" b="1" dirty="0" smtClean="0">
                <a:solidFill>
                  <a:srgbClr val="C00000"/>
                </a:solidFill>
              </a:rPr>
              <a:t>ΑΡΙΣΤΟ ΕΠΙΠΕΔΟ ΜΕΤΑΤΡΟΠΗΣ ΧΡΕΟΓΡΑΦΩΝ ΣΕ ΜΕΤΡΗΤΑ</a:t>
            </a:r>
            <a:endParaRPr lang="el-GR" sz="3200" dirty="0"/>
          </a:p>
        </p:txBody>
      </p:sp>
      <p:sp>
        <p:nvSpPr>
          <p:cNvPr id="6" name="5 - Θέση περιεχομένου"/>
          <p:cNvSpPr>
            <a:spLocks noGrp="1"/>
          </p:cNvSpPr>
          <p:nvPr>
            <p:ph idx="1"/>
          </p:nvPr>
        </p:nvSpPr>
        <p:spPr>
          <a:xfrm>
            <a:off x="457200" y="1124744"/>
            <a:ext cx="8435280" cy="1008112"/>
          </a:xfrm>
        </p:spPr>
        <p:txBody>
          <a:bodyPr/>
          <a:lstStyle/>
          <a:p>
            <a:r>
              <a:rPr lang="el-GR" sz="2400" dirty="0" smtClean="0"/>
              <a:t>Το </a:t>
            </a:r>
            <a:r>
              <a:rPr lang="el-GR" sz="2400" b="1" dirty="0" smtClean="0"/>
              <a:t>άριστο επίπεδο</a:t>
            </a:r>
            <a:r>
              <a:rPr lang="el-GR" sz="2400" dirty="0" smtClean="0"/>
              <a:t> μετατροπής χρεογράφων σε μετρητά για μια επιχείρηση δίδεται από  παρακάτω τον τύπο: </a:t>
            </a:r>
          </a:p>
          <a:p>
            <a:endParaRPr lang="el-GR" dirty="0"/>
          </a:p>
        </p:txBody>
      </p:sp>
      <p:pic>
        <p:nvPicPr>
          <p:cNvPr id="381956" name="Picture 4"/>
          <p:cNvPicPr>
            <a:picLocks noChangeAspect="1" noChangeArrowheads="1"/>
          </p:cNvPicPr>
          <p:nvPr/>
        </p:nvPicPr>
        <p:blipFill>
          <a:blip r:embed="rId2" cstate="print"/>
          <a:srcRect/>
          <a:stretch>
            <a:fillRect/>
          </a:stretch>
        </p:blipFill>
        <p:spPr bwMode="auto">
          <a:xfrm>
            <a:off x="3131840" y="2204864"/>
            <a:ext cx="2714625" cy="1054794"/>
          </a:xfrm>
          <a:prstGeom prst="rect">
            <a:avLst/>
          </a:prstGeom>
          <a:noFill/>
          <a:ln w="9525">
            <a:noFill/>
            <a:miter lim="800000"/>
            <a:headEnd/>
            <a:tailEnd/>
          </a:ln>
        </p:spPr>
      </p:pic>
      <p:pic>
        <p:nvPicPr>
          <p:cNvPr id="381957" name="Picture 5"/>
          <p:cNvPicPr>
            <a:picLocks noChangeAspect="1" noChangeArrowheads="1"/>
          </p:cNvPicPr>
          <p:nvPr/>
        </p:nvPicPr>
        <p:blipFill>
          <a:blip r:embed="rId3" cstate="print"/>
          <a:srcRect/>
          <a:stretch>
            <a:fillRect/>
          </a:stretch>
        </p:blipFill>
        <p:spPr bwMode="auto">
          <a:xfrm>
            <a:off x="395536" y="3933056"/>
            <a:ext cx="8496945" cy="2644701"/>
          </a:xfrm>
          <a:prstGeom prst="rect">
            <a:avLst/>
          </a:prstGeom>
          <a:noFill/>
          <a:ln w="9525">
            <a:noFill/>
            <a:miter lim="800000"/>
            <a:headEnd/>
            <a:tailEnd/>
          </a:ln>
        </p:spPr>
      </p:pic>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562074"/>
          </a:xfrm>
        </p:spPr>
        <p:txBody>
          <a:bodyPr anchor="ctr">
            <a:normAutofit fontScale="90000"/>
          </a:bodyPr>
          <a:lstStyle/>
          <a:p>
            <a:pPr algn="ctr"/>
            <a:r>
              <a:rPr lang="el-GR" sz="2800" b="1" dirty="0" smtClean="0">
                <a:solidFill>
                  <a:schemeClr val="bg1"/>
                </a:solidFill>
              </a:rPr>
              <a:t>ΓΡΑΦΙΚΗ ΑΠΕΙΚΟΝΙΣΗ ΤΗΣ ΟΙΚΟΝΟΜΙΚΗΣ ΠΟΣΟΤΗΤΑΣ ΠΑΡΑΓΓΕΛΙΑΣ</a:t>
            </a:r>
            <a:endParaRPr lang="el-GR" sz="2800" b="1" dirty="0">
              <a:solidFill>
                <a:schemeClr val="bg1"/>
              </a:solidFill>
            </a:endParaRPr>
          </a:p>
        </p:txBody>
      </p:sp>
      <p:pic>
        <p:nvPicPr>
          <p:cNvPr id="546818" name="Picture 2"/>
          <p:cNvPicPr>
            <a:picLocks noGrp="1" noChangeAspect="1" noChangeArrowheads="1"/>
          </p:cNvPicPr>
          <p:nvPr>
            <p:ph idx="1"/>
          </p:nvPr>
        </p:nvPicPr>
        <p:blipFill>
          <a:blip r:embed="rId2" cstate="print"/>
          <a:srcRect/>
          <a:stretch>
            <a:fillRect/>
          </a:stretch>
        </p:blipFill>
        <p:spPr bwMode="auto">
          <a:xfrm>
            <a:off x="0" y="1196752"/>
            <a:ext cx="9144000" cy="5661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0"/>
            <a:ext cx="8229600" cy="692150"/>
          </a:xfrm>
        </p:spPr>
        <p:txBody>
          <a:bodyPr>
            <a:normAutofit fontScale="90000"/>
          </a:bodyPr>
          <a:lstStyle/>
          <a:p>
            <a:pPr algn="ctr" eaLnBrk="1" hangingPunct="1"/>
            <a:r>
              <a:rPr lang="el-GR" sz="4000" b="1" dirty="0" smtClean="0">
                <a:solidFill>
                  <a:schemeClr val="bg1"/>
                </a:solidFill>
              </a:rPr>
              <a:t>ΑΣΚΗΣΗ</a:t>
            </a:r>
          </a:p>
        </p:txBody>
      </p:sp>
      <p:sp>
        <p:nvSpPr>
          <p:cNvPr id="182275" name="Rectangle 3"/>
          <p:cNvSpPr>
            <a:spLocks noGrp="1" noChangeArrowheads="1"/>
          </p:cNvSpPr>
          <p:nvPr>
            <p:ph type="body" idx="1"/>
          </p:nvPr>
        </p:nvSpPr>
        <p:spPr>
          <a:xfrm>
            <a:off x="251520" y="692150"/>
            <a:ext cx="8712968" cy="5833194"/>
          </a:xfrm>
        </p:spPr>
        <p:txBody>
          <a:bodyPr/>
          <a:lstStyle/>
          <a:p>
            <a:pPr eaLnBrk="1" hangingPunct="1"/>
            <a:endParaRPr lang="el-GR" sz="2800" dirty="0" smtClean="0"/>
          </a:p>
          <a:p>
            <a:pPr algn="just"/>
            <a:r>
              <a:rPr lang="el-GR" sz="2700" dirty="0" smtClean="0">
                <a:cs typeface="Arial" charset="0"/>
              </a:rPr>
              <a:t>Έστω μια εταιρεία έχει προβλεπόμενες πληρωμές ποσού 1.000.000 € το μήνα σταθερές για όλη τη διαχειριστική χρήση. Το σταθερό κόστος μετατροπής των χρεογράφων σε μετρητά είναι € </a:t>
            </a:r>
            <a:r>
              <a:rPr lang="en-US" sz="2700" dirty="0" smtClean="0">
                <a:cs typeface="Arial" charset="0"/>
              </a:rPr>
              <a:t>32</a:t>
            </a:r>
            <a:r>
              <a:rPr lang="el-GR" sz="2700" dirty="0" smtClean="0">
                <a:cs typeface="Arial" charset="0"/>
              </a:rPr>
              <a:t>. Το επιτόκιο των χρεογράφων είναι 4% το μήνα. Να βρεθεί το άριστο επίπεδο μετατροπής χρεογράφων σε μετρητά για ένα μήνα και το ετήσιο συνολικό κόστος μετρητών</a:t>
            </a:r>
            <a:r>
              <a:rPr lang="en-US" sz="2700" dirty="0" smtClean="0">
                <a:cs typeface="Arial" charset="0"/>
              </a:rPr>
              <a:t>.</a:t>
            </a:r>
            <a:endParaRPr lang="el-GR" sz="2800" b="1" dirty="0" smtClean="0"/>
          </a:p>
          <a:p>
            <a:pPr eaLnBrk="1" hangingPunct="1">
              <a:buFontTx/>
              <a:buNone/>
            </a:pPr>
            <a:endParaRPr lang="el-GR" sz="2800" b="1" dirty="0" smtClean="0"/>
          </a:p>
        </p:txBody>
      </p:sp>
      <p:sp>
        <p:nvSpPr>
          <p:cNvPr id="2703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spTree>
  </p:cSld>
  <p:clrMapOvr>
    <a:masterClrMapping/>
  </p:clrMapOvr>
  <p:timing>
    <p:tnLst>
      <p:par>
        <p:cTn id="1" dur="indefinite" restart="never" nodeType="tmRoot"/>
      </p:par>
    </p:tn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0"/>
            <a:ext cx="8229600" cy="692150"/>
          </a:xfrm>
        </p:spPr>
        <p:txBody>
          <a:bodyPr>
            <a:normAutofit fontScale="90000"/>
          </a:bodyPr>
          <a:lstStyle/>
          <a:p>
            <a:pPr algn="ctr" eaLnBrk="1" hangingPunct="1"/>
            <a:r>
              <a:rPr lang="el-GR" sz="4000" b="1" dirty="0" smtClean="0">
                <a:solidFill>
                  <a:schemeClr val="bg1"/>
                </a:solidFill>
              </a:rPr>
              <a:t>ΛΥΣΗ</a:t>
            </a:r>
          </a:p>
        </p:txBody>
      </p:sp>
      <p:sp>
        <p:nvSpPr>
          <p:cNvPr id="183299" name="Rectangle 3"/>
          <p:cNvSpPr>
            <a:spLocks noGrp="1" noChangeArrowheads="1"/>
          </p:cNvSpPr>
          <p:nvPr>
            <p:ph type="body" idx="1"/>
          </p:nvPr>
        </p:nvSpPr>
        <p:spPr>
          <a:xfrm>
            <a:off x="0" y="620689"/>
            <a:ext cx="9144000" cy="6237312"/>
          </a:xfrm>
        </p:spPr>
        <p:txBody>
          <a:bodyPr>
            <a:normAutofit fontScale="62500" lnSpcReduction="20000"/>
          </a:bodyPr>
          <a:lstStyle/>
          <a:p>
            <a:pPr eaLnBrk="1" hangingPunct="1">
              <a:lnSpc>
                <a:spcPct val="80000"/>
              </a:lnSpc>
              <a:buFontTx/>
              <a:buNone/>
            </a:pPr>
            <a:endParaRPr lang="el-GR" sz="1800" dirty="0" smtClean="0"/>
          </a:p>
          <a:p>
            <a:pPr eaLnBrk="1" hangingPunct="1">
              <a:lnSpc>
                <a:spcPct val="80000"/>
              </a:lnSpc>
              <a:buFontTx/>
              <a:buNone/>
            </a:pPr>
            <a:endParaRPr lang="el-GR" sz="2800" b="1" dirty="0" smtClean="0"/>
          </a:p>
          <a:p>
            <a:pPr eaLnBrk="1" hangingPunct="1">
              <a:lnSpc>
                <a:spcPct val="80000"/>
              </a:lnSpc>
              <a:buFontTx/>
              <a:buNone/>
            </a:pPr>
            <a:endParaRPr lang="el-GR" sz="2800" b="1" dirty="0" smtClean="0"/>
          </a:p>
          <a:p>
            <a:pPr eaLnBrk="1" hangingPunct="1">
              <a:lnSpc>
                <a:spcPct val="80000"/>
              </a:lnSpc>
              <a:buFontTx/>
              <a:buNone/>
            </a:pPr>
            <a:endParaRPr lang="el-GR" sz="2800" b="1" dirty="0" smtClean="0"/>
          </a:p>
          <a:p>
            <a:pPr eaLnBrk="1" hangingPunct="1">
              <a:lnSpc>
                <a:spcPct val="80000"/>
              </a:lnSpc>
              <a:buFontTx/>
              <a:buNone/>
            </a:pPr>
            <a:endParaRPr lang="el-GR" sz="2800" b="1" dirty="0" smtClean="0"/>
          </a:p>
          <a:p>
            <a:pPr eaLnBrk="1" hangingPunct="1">
              <a:lnSpc>
                <a:spcPct val="80000"/>
              </a:lnSpc>
              <a:buFontTx/>
              <a:buNone/>
            </a:pPr>
            <a:endParaRPr lang="el-GR" sz="2800" b="1" dirty="0" smtClean="0"/>
          </a:p>
          <a:p>
            <a:pPr eaLnBrk="1" hangingPunct="1">
              <a:lnSpc>
                <a:spcPct val="80000"/>
              </a:lnSpc>
              <a:buFontTx/>
              <a:buNone/>
            </a:pPr>
            <a:endParaRPr lang="el-GR" sz="2800" b="1" dirty="0" smtClean="0"/>
          </a:p>
          <a:p>
            <a:pPr eaLnBrk="1" hangingPunct="1">
              <a:lnSpc>
                <a:spcPct val="80000"/>
              </a:lnSpc>
              <a:buFontTx/>
              <a:buNone/>
            </a:pPr>
            <a:r>
              <a:rPr lang="en-US" sz="3400" b="1" dirty="0" smtClean="0">
                <a:latin typeface="Arial" pitchFamily="34" charset="0"/>
                <a:cs typeface="Arial" pitchFamily="34" charset="0"/>
              </a:rPr>
              <a:t>C*</a:t>
            </a:r>
            <a:r>
              <a:rPr lang="en-US" sz="3400" dirty="0" smtClean="0">
                <a:latin typeface="Arial" pitchFamily="34" charset="0"/>
                <a:cs typeface="Arial" pitchFamily="34" charset="0"/>
              </a:rPr>
              <a:t> = [(2</a:t>
            </a:r>
            <a:r>
              <a:rPr lang="el-GR" sz="3400" dirty="0" smtClean="0">
                <a:latin typeface="Arial" pitchFamily="34" charset="0"/>
                <a:cs typeface="Arial" pitchFamily="34" charset="0"/>
              </a:rPr>
              <a:t> </a:t>
            </a:r>
            <a:r>
              <a:rPr lang="en-US" sz="3400" dirty="0" smtClean="0">
                <a:latin typeface="Arial" pitchFamily="34" charset="0"/>
                <a:cs typeface="Arial" pitchFamily="34" charset="0"/>
              </a:rPr>
              <a:t>x</a:t>
            </a:r>
            <a:r>
              <a:rPr lang="el-GR" sz="3400" dirty="0" smtClean="0">
                <a:latin typeface="Arial" pitchFamily="34" charset="0"/>
                <a:cs typeface="Arial" pitchFamily="34" charset="0"/>
              </a:rPr>
              <a:t> </a:t>
            </a:r>
            <a:r>
              <a:rPr lang="en-US" sz="3400" dirty="0" smtClean="0">
                <a:latin typeface="Arial" pitchFamily="34" charset="0"/>
                <a:cs typeface="Arial" pitchFamily="34" charset="0"/>
              </a:rPr>
              <a:t>b</a:t>
            </a:r>
            <a:r>
              <a:rPr lang="el-GR" sz="3400" dirty="0" smtClean="0">
                <a:latin typeface="Arial" pitchFamily="34" charset="0"/>
                <a:cs typeface="Arial" pitchFamily="34" charset="0"/>
              </a:rPr>
              <a:t> </a:t>
            </a:r>
            <a:r>
              <a:rPr lang="en-US" sz="3400" dirty="0" smtClean="0">
                <a:latin typeface="Arial" pitchFamily="34" charset="0"/>
                <a:cs typeface="Arial" pitchFamily="34" charset="0"/>
              </a:rPr>
              <a:t>x</a:t>
            </a:r>
            <a:r>
              <a:rPr lang="el-GR" sz="3400" dirty="0" smtClean="0">
                <a:latin typeface="Arial" pitchFamily="34" charset="0"/>
                <a:cs typeface="Arial" pitchFamily="34" charset="0"/>
              </a:rPr>
              <a:t> </a:t>
            </a:r>
            <a:r>
              <a:rPr lang="en-US" sz="3400" dirty="0" smtClean="0">
                <a:latin typeface="Arial" pitchFamily="34" charset="0"/>
                <a:cs typeface="Arial" pitchFamily="34" charset="0"/>
              </a:rPr>
              <a:t>T)/i]</a:t>
            </a:r>
            <a:r>
              <a:rPr lang="en-US" sz="3400" baseline="30000" dirty="0" smtClean="0">
                <a:latin typeface="Arial" pitchFamily="34" charset="0"/>
                <a:cs typeface="Arial" pitchFamily="34" charset="0"/>
              </a:rPr>
              <a:t>1/2</a:t>
            </a:r>
            <a:r>
              <a:rPr lang="en-US" sz="3400" dirty="0" smtClean="0">
                <a:latin typeface="Arial" pitchFamily="34" charset="0"/>
                <a:cs typeface="Arial" pitchFamily="34" charset="0"/>
              </a:rPr>
              <a:t>   = [(2</a:t>
            </a:r>
            <a:r>
              <a:rPr lang="el-GR" sz="3400" dirty="0" smtClean="0">
                <a:latin typeface="Arial" pitchFamily="34" charset="0"/>
                <a:cs typeface="Arial" pitchFamily="34" charset="0"/>
              </a:rPr>
              <a:t> </a:t>
            </a:r>
            <a:r>
              <a:rPr lang="en-US" sz="3400" dirty="0" smtClean="0">
                <a:latin typeface="Arial" pitchFamily="34" charset="0"/>
                <a:cs typeface="Arial" pitchFamily="34" charset="0"/>
              </a:rPr>
              <a:t>x</a:t>
            </a:r>
            <a:r>
              <a:rPr lang="el-GR" sz="3400" dirty="0" smtClean="0">
                <a:latin typeface="Arial" pitchFamily="34" charset="0"/>
                <a:cs typeface="Arial" pitchFamily="34" charset="0"/>
              </a:rPr>
              <a:t> </a:t>
            </a:r>
            <a:r>
              <a:rPr lang="en-US" sz="3400" dirty="0" smtClean="0">
                <a:latin typeface="Arial" pitchFamily="34" charset="0"/>
                <a:cs typeface="Arial" pitchFamily="34" charset="0"/>
              </a:rPr>
              <a:t>32</a:t>
            </a:r>
            <a:r>
              <a:rPr lang="el-GR" sz="3400" dirty="0" smtClean="0">
                <a:latin typeface="Arial" pitchFamily="34" charset="0"/>
                <a:cs typeface="Arial" pitchFamily="34" charset="0"/>
              </a:rPr>
              <a:t> </a:t>
            </a:r>
            <a:r>
              <a:rPr lang="en-US" sz="3400" dirty="0" smtClean="0">
                <a:latin typeface="Arial" pitchFamily="34" charset="0"/>
                <a:cs typeface="Arial" pitchFamily="34" charset="0"/>
              </a:rPr>
              <a:t>x</a:t>
            </a:r>
            <a:r>
              <a:rPr lang="el-GR" sz="3400" dirty="0" smtClean="0">
                <a:latin typeface="Arial" pitchFamily="34" charset="0"/>
                <a:cs typeface="Arial" pitchFamily="34" charset="0"/>
              </a:rPr>
              <a:t> </a:t>
            </a:r>
            <a:r>
              <a:rPr lang="en-US" sz="3400" dirty="0" smtClean="0">
                <a:latin typeface="Arial" pitchFamily="34" charset="0"/>
                <a:cs typeface="Arial" pitchFamily="34" charset="0"/>
              </a:rPr>
              <a:t>1.000.000)/0,04)] </a:t>
            </a:r>
            <a:r>
              <a:rPr lang="en-US" sz="3400" baseline="30000" dirty="0" smtClean="0">
                <a:latin typeface="Arial" pitchFamily="34" charset="0"/>
                <a:cs typeface="Arial" pitchFamily="34" charset="0"/>
              </a:rPr>
              <a:t>1/2</a:t>
            </a:r>
            <a:r>
              <a:rPr lang="en-US" sz="3400" dirty="0" smtClean="0">
                <a:latin typeface="Arial" pitchFamily="34" charset="0"/>
                <a:cs typeface="Arial" pitchFamily="34" charset="0"/>
              </a:rPr>
              <a:t>  </a:t>
            </a:r>
          </a:p>
          <a:p>
            <a:pPr eaLnBrk="1" hangingPunct="1">
              <a:lnSpc>
                <a:spcPct val="80000"/>
              </a:lnSpc>
              <a:buFontTx/>
              <a:buNone/>
            </a:pPr>
            <a:endParaRPr lang="el-GR" sz="3400" dirty="0" smtClean="0">
              <a:latin typeface="Arial" pitchFamily="34" charset="0"/>
              <a:cs typeface="Arial" pitchFamily="34" charset="0"/>
            </a:endParaRPr>
          </a:p>
          <a:p>
            <a:pPr eaLnBrk="1" hangingPunct="1">
              <a:lnSpc>
                <a:spcPct val="80000"/>
              </a:lnSpc>
              <a:buFontTx/>
              <a:buNone/>
            </a:pPr>
            <a:r>
              <a:rPr lang="en-US" sz="3400" b="1" dirty="0" smtClean="0">
                <a:latin typeface="Arial" pitchFamily="34" charset="0"/>
                <a:cs typeface="Arial" pitchFamily="34" charset="0"/>
              </a:rPr>
              <a:t>C*</a:t>
            </a:r>
            <a:r>
              <a:rPr lang="en-US" sz="3400" dirty="0" smtClean="0">
                <a:latin typeface="Arial" pitchFamily="34" charset="0"/>
                <a:cs typeface="Arial" pitchFamily="34" charset="0"/>
              </a:rPr>
              <a:t> = 40.000 </a:t>
            </a:r>
            <a:r>
              <a:rPr lang="el-GR" sz="3400" dirty="0" smtClean="0">
                <a:latin typeface="Arial" pitchFamily="34" charset="0"/>
                <a:cs typeface="Arial" pitchFamily="34" charset="0"/>
              </a:rPr>
              <a:t> Άριστο επίπεδο μετατροπής χρεογράφων ανά μήνα.</a:t>
            </a:r>
          </a:p>
          <a:p>
            <a:pPr eaLnBrk="1" hangingPunct="1">
              <a:lnSpc>
                <a:spcPct val="80000"/>
              </a:lnSpc>
              <a:buFontTx/>
              <a:buNone/>
            </a:pPr>
            <a:endParaRPr lang="el-GR" sz="3400" dirty="0" smtClean="0">
              <a:latin typeface="Arial" pitchFamily="34" charset="0"/>
              <a:cs typeface="Arial" pitchFamily="34" charset="0"/>
            </a:endParaRPr>
          </a:p>
          <a:p>
            <a:pPr eaLnBrk="1" hangingPunct="1">
              <a:lnSpc>
                <a:spcPct val="80000"/>
              </a:lnSpc>
              <a:buFontTx/>
              <a:buNone/>
            </a:pPr>
            <a:r>
              <a:rPr lang="el-GR" sz="3400" b="1" dirty="0" smtClean="0">
                <a:latin typeface="Arial" pitchFamily="34" charset="0"/>
                <a:cs typeface="Arial" pitchFamily="34" charset="0"/>
              </a:rPr>
              <a:t>                          </a:t>
            </a:r>
            <a:r>
              <a:rPr lang="en-US" sz="3400" dirty="0" smtClean="0">
                <a:latin typeface="Arial" pitchFamily="34" charset="0"/>
                <a:cs typeface="Arial" pitchFamily="34" charset="0"/>
              </a:rPr>
              <a:t>C*              </a:t>
            </a:r>
            <a:r>
              <a:rPr lang="el-GR" sz="3400" dirty="0" smtClean="0">
                <a:latin typeface="Arial" pitchFamily="34" charset="0"/>
                <a:cs typeface="Arial" pitchFamily="34" charset="0"/>
              </a:rPr>
              <a:t>     </a:t>
            </a:r>
            <a:r>
              <a:rPr lang="en-US" sz="3400" dirty="0" smtClean="0">
                <a:latin typeface="Arial" pitchFamily="34" charset="0"/>
                <a:cs typeface="Arial" pitchFamily="34" charset="0"/>
              </a:rPr>
              <a:t>T</a:t>
            </a:r>
            <a:endParaRPr lang="el-GR" sz="3400" dirty="0" smtClean="0">
              <a:latin typeface="Arial" pitchFamily="34" charset="0"/>
              <a:cs typeface="Arial" pitchFamily="34" charset="0"/>
            </a:endParaRPr>
          </a:p>
          <a:p>
            <a:pPr eaLnBrk="1" hangingPunct="1">
              <a:lnSpc>
                <a:spcPct val="80000"/>
              </a:lnSpc>
              <a:buFontTx/>
              <a:buNone/>
            </a:pPr>
            <a:r>
              <a:rPr lang="en-US" sz="3400" b="1" dirty="0" smtClean="0">
                <a:latin typeface="Arial" pitchFamily="34" charset="0"/>
                <a:cs typeface="Arial" pitchFamily="34" charset="0"/>
              </a:rPr>
              <a:t>TC</a:t>
            </a:r>
            <a:r>
              <a:rPr lang="el-GR" sz="3400" b="1" dirty="0" smtClean="0">
                <a:latin typeface="Arial" pitchFamily="34" charset="0"/>
                <a:cs typeface="Arial" pitchFamily="34" charset="0"/>
              </a:rPr>
              <a:t>μηνιαίο</a:t>
            </a:r>
            <a:r>
              <a:rPr lang="en-US" sz="3400" dirty="0" smtClean="0">
                <a:latin typeface="Arial" pitchFamily="34" charset="0"/>
                <a:cs typeface="Arial" pitchFamily="34" charset="0"/>
              </a:rPr>
              <a:t> = </a:t>
            </a:r>
            <a:r>
              <a:rPr lang="el-GR" sz="3400" dirty="0" smtClean="0">
                <a:latin typeface="Arial" pitchFamily="34" charset="0"/>
                <a:cs typeface="Arial" pitchFamily="34" charset="0"/>
              </a:rPr>
              <a:t>[</a:t>
            </a:r>
            <a:r>
              <a:rPr lang="en-US" sz="3400" dirty="0" smtClean="0">
                <a:latin typeface="Arial" pitchFamily="34" charset="0"/>
                <a:cs typeface="Arial" pitchFamily="34" charset="0"/>
              </a:rPr>
              <a:t>(</a:t>
            </a:r>
            <a:r>
              <a:rPr lang="el-GR" sz="3400" dirty="0" smtClean="0">
                <a:latin typeface="Arial" pitchFamily="34" charset="0"/>
                <a:cs typeface="Arial" pitchFamily="34" charset="0"/>
              </a:rPr>
              <a:t>───</a:t>
            </a:r>
            <a:r>
              <a:rPr lang="en-US" sz="3400" dirty="0" smtClean="0">
                <a:latin typeface="Arial" pitchFamily="34" charset="0"/>
                <a:cs typeface="Arial" pitchFamily="34" charset="0"/>
              </a:rPr>
              <a:t>)</a:t>
            </a:r>
            <a:r>
              <a:rPr lang="el-GR" sz="3400" dirty="0" smtClean="0">
                <a:latin typeface="Arial" pitchFamily="34" charset="0"/>
                <a:cs typeface="Arial" pitchFamily="34" charset="0"/>
              </a:rPr>
              <a:t> </a:t>
            </a:r>
            <a:r>
              <a:rPr lang="en-US" sz="3400" dirty="0" smtClean="0">
                <a:latin typeface="Arial" pitchFamily="34" charset="0"/>
                <a:cs typeface="Arial" pitchFamily="34" charset="0"/>
              </a:rPr>
              <a:t>x i</a:t>
            </a:r>
            <a:r>
              <a:rPr lang="el-GR" sz="3400" dirty="0" smtClean="0">
                <a:latin typeface="Arial" pitchFamily="34" charset="0"/>
                <a:cs typeface="Arial" pitchFamily="34" charset="0"/>
              </a:rPr>
              <a:t>]</a:t>
            </a:r>
            <a:r>
              <a:rPr lang="en-US" sz="3400" dirty="0" smtClean="0">
                <a:latin typeface="Arial" pitchFamily="34" charset="0"/>
                <a:cs typeface="Arial" pitchFamily="34" charset="0"/>
              </a:rPr>
              <a:t> + </a:t>
            </a:r>
            <a:r>
              <a:rPr lang="el-GR" sz="3400" dirty="0" smtClean="0">
                <a:latin typeface="Arial" pitchFamily="34" charset="0"/>
                <a:cs typeface="Arial" pitchFamily="34" charset="0"/>
              </a:rPr>
              <a:t>[</a:t>
            </a:r>
            <a:r>
              <a:rPr lang="en-US" sz="3400" dirty="0" smtClean="0">
                <a:latin typeface="Arial" pitchFamily="34" charset="0"/>
                <a:cs typeface="Arial" pitchFamily="34" charset="0"/>
              </a:rPr>
              <a:t>(</a:t>
            </a:r>
            <a:r>
              <a:rPr lang="el-GR" sz="3400" dirty="0" smtClean="0">
                <a:latin typeface="Arial" pitchFamily="34" charset="0"/>
                <a:cs typeface="Arial" pitchFamily="34" charset="0"/>
              </a:rPr>
              <a:t>────</a:t>
            </a:r>
            <a:r>
              <a:rPr lang="en-US" sz="3400" dirty="0" smtClean="0">
                <a:latin typeface="Arial" pitchFamily="34" charset="0"/>
                <a:cs typeface="Arial" pitchFamily="34" charset="0"/>
              </a:rPr>
              <a:t>)</a:t>
            </a:r>
            <a:r>
              <a:rPr lang="el-GR" sz="3400" dirty="0" smtClean="0">
                <a:latin typeface="Arial" pitchFamily="34" charset="0"/>
                <a:cs typeface="Arial" pitchFamily="34" charset="0"/>
              </a:rPr>
              <a:t> </a:t>
            </a:r>
            <a:r>
              <a:rPr lang="en-US" sz="3400" dirty="0" smtClean="0">
                <a:latin typeface="Arial" pitchFamily="34" charset="0"/>
                <a:cs typeface="Arial" pitchFamily="34" charset="0"/>
              </a:rPr>
              <a:t>x b</a:t>
            </a:r>
            <a:r>
              <a:rPr lang="el-GR" sz="3400" dirty="0" smtClean="0">
                <a:latin typeface="Arial" pitchFamily="34" charset="0"/>
                <a:cs typeface="Arial" pitchFamily="34" charset="0"/>
              </a:rPr>
              <a:t>] =&gt; </a:t>
            </a:r>
            <a:endParaRPr lang="en-US" sz="3400" dirty="0" smtClean="0">
              <a:latin typeface="Arial" pitchFamily="34" charset="0"/>
              <a:cs typeface="Arial" pitchFamily="34" charset="0"/>
            </a:endParaRPr>
          </a:p>
          <a:p>
            <a:pPr eaLnBrk="1" hangingPunct="1">
              <a:lnSpc>
                <a:spcPct val="80000"/>
              </a:lnSpc>
              <a:buFontTx/>
              <a:buNone/>
            </a:pPr>
            <a:r>
              <a:rPr lang="en-US" sz="3400" dirty="0" smtClean="0">
                <a:latin typeface="Arial" pitchFamily="34" charset="0"/>
                <a:cs typeface="Arial" pitchFamily="34" charset="0"/>
              </a:rPr>
              <a:t>             </a:t>
            </a:r>
            <a:r>
              <a:rPr lang="el-GR" sz="3400" dirty="0" smtClean="0">
                <a:latin typeface="Arial" pitchFamily="34" charset="0"/>
                <a:cs typeface="Arial" pitchFamily="34" charset="0"/>
              </a:rPr>
              <a:t> 	  </a:t>
            </a:r>
            <a:r>
              <a:rPr lang="en-US" sz="3400" dirty="0" smtClean="0">
                <a:latin typeface="Arial" pitchFamily="34" charset="0"/>
                <a:cs typeface="Arial" pitchFamily="34" charset="0"/>
              </a:rPr>
              <a:t>2               </a:t>
            </a:r>
            <a:r>
              <a:rPr lang="el-GR" sz="3400" dirty="0" smtClean="0">
                <a:latin typeface="Arial" pitchFamily="34" charset="0"/>
                <a:cs typeface="Arial" pitchFamily="34" charset="0"/>
              </a:rPr>
              <a:t>    </a:t>
            </a:r>
            <a:r>
              <a:rPr lang="en-US" sz="3400" dirty="0" smtClean="0">
                <a:latin typeface="Arial" pitchFamily="34" charset="0"/>
                <a:cs typeface="Arial" pitchFamily="34" charset="0"/>
              </a:rPr>
              <a:t> C*</a:t>
            </a:r>
            <a:endParaRPr lang="el-GR" sz="3400" dirty="0" smtClean="0">
              <a:latin typeface="Arial" pitchFamily="34" charset="0"/>
              <a:cs typeface="Arial" pitchFamily="34" charset="0"/>
            </a:endParaRPr>
          </a:p>
          <a:p>
            <a:pPr eaLnBrk="1" hangingPunct="1">
              <a:buFontTx/>
              <a:buNone/>
            </a:pPr>
            <a:r>
              <a:rPr lang="en-US" sz="3400" b="1" dirty="0" smtClean="0">
                <a:latin typeface="Arial" pitchFamily="34" charset="0"/>
                <a:cs typeface="Arial" pitchFamily="34" charset="0"/>
              </a:rPr>
              <a:t>TC</a:t>
            </a:r>
            <a:r>
              <a:rPr lang="el-GR" sz="3400" b="1" dirty="0" smtClean="0">
                <a:latin typeface="Arial" pitchFamily="34" charset="0"/>
                <a:cs typeface="Arial" pitchFamily="34" charset="0"/>
              </a:rPr>
              <a:t>μ</a:t>
            </a:r>
            <a:r>
              <a:rPr lang="el-GR" sz="3400" dirty="0" smtClean="0">
                <a:latin typeface="Arial" pitchFamily="34" charset="0"/>
                <a:cs typeface="Arial" pitchFamily="34" charset="0"/>
              </a:rPr>
              <a:t> = [(40.000/2) </a:t>
            </a:r>
            <a:r>
              <a:rPr lang="en-US" sz="3400" dirty="0" smtClean="0">
                <a:latin typeface="Arial" pitchFamily="34" charset="0"/>
                <a:cs typeface="Arial" pitchFamily="34" charset="0"/>
              </a:rPr>
              <a:t>x</a:t>
            </a:r>
            <a:r>
              <a:rPr lang="el-GR" sz="3400" dirty="0" smtClean="0">
                <a:latin typeface="Arial" pitchFamily="34" charset="0"/>
                <a:cs typeface="Arial" pitchFamily="34" charset="0"/>
              </a:rPr>
              <a:t> 0,04] + [(1.000.000/40.000) </a:t>
            </a:r>
            <a:r>
              <a:rPr lang="en-US" sz="3400" dirty="0" smtClean="0">
                <a:latin typeface="Arial" pitchFamily="34" charset="0"/>
                <a:cs typeface="Arial" pitchFamily="34" charset="0"/>
              </a:rPr>
              <a:t>x</a:t>
            </a:r>
            <a:r>
              <a:rPr lang="el-GR" sz="3400" dirty="0" smtClean="0">
                <a:latin typeface="Arial" pitchFamily="34" charset="0"/>
                <a:cs typeface="Arial" pitchFamily="34" charset="0"/>
              </a:rPr>
              <a:t> 32]</a:t>
            </a:r>
          </a:p>
          <a:p>
            <a:pPr eaLnBrk="1" hangingPunct="1">
              <a:buFontTx/>
              <a:buNone/>
            </a:pPr>
            <a:endParaRPr lang="el-GR" sz="3400" dirty="0" smtClean="0">
              <a:latin typeface="Arial" pitchFamily="34" charset="0"/>
              <a:cs typeface="Arial" pitchFamily="34" charset="0"/>
            </a:endParaRPr>
          </a:p>
          <a:p>
            <a:pPr eaLnBrk="1" hangingPunct="1">
              <a:buFontTx/>
              <a:buNone/>
            </a:pPr>
            <a:r>
              <a:rPr lang="en-US" sz="3400" b="1" dirty="0" smtClean="0">
                <a:latin typeface="Arial" pitchFamily="34" charset="0"/>
                <a:cs typeface="Arial" pitchFamily="34" charset="0"/>
              </a:rPr>
              <a:t>TC</a:t>
            </a:r>
            <a:r>
              <a:rPr lang="el-GR" sz="3400" b="1" dirty="0" smtClean="0">
                <a:latin typeface="Arial" pitchFamily="34" charset="0"/>
                <a:cs typeface="Arial" pitchFamily="34" charset="0"/>
              </a:rPr>
              <a:t>μ</a:t>
            </a:r>
            <a:r>
              <a:rPr lang="el-GR" sz="3400" dirty="0" smtClean="0">
                <a:latin typeface="Arial" pitchFamily="34" charset="0"/>
                <a:cs typeface="Arial" pitchFamily="34" charset="0"/>
              </a:rPr>
              <a:t> = 800 + 800 = 1.600 μηνιαίο συνολικό κόστος μετατροπής.</a:t>
            </a:r>
          </a:p>
          <a:p>
            <a:pPr eaLnBrk="1" hangingPunct="1">
              <a:buFontTx/>
              <a:buNone/>
            </a:pPr>
            <a:endParaRPr lang="el-GR" sz="3400" dirty="0" smtClean="0">
              <a:latin typeface="Arial" pitchFamily="34" charset="0"/>
              <a:cs typeface="Arial" pitchFamily="34" charset="0"/>
            </a:endParaRPr>
          </a:p>
          <a:p>
            <a:pPr eaLnBrk="1" hangingPunct="1">
              <a:buFontTx/>
              <a:buNone/>
            </a:pPr>
            <a:r>
              <a:rPr lang="en-US" sz="3400" b="1" dirty="0" smtClean="0">
                <a:latin typeface="Arial" pitchFamily="34" charset="0"/>
                <a:cs typeface="Arial" pitchFamily="34" charset="0"/>
              </a:rPr>
              <a:t>TC</a:t>
            </a:r>
            <a:r>
              <a:rPr lang="el-GR" sz="3400" b="1" dirty="0" smtClean="0">
                <a:latin typeface="Arial" pitchFamily="34" charset="0"/>
                <a:cs typeface="Arial" pitchFamily="34" charset="0"/>
              </a:rPr>
              <a:t>ετήσιο</a:t>
            </a:r>
            <a:r>
              <a:rPr lang="el-GR" sz="3400" dirty="0" smtClean="0">
                <a:latin typeface="Arial" pitchFamily="34" charset="0"/>
                <a:cs typeface="Arial" pitchFamily="34" charset="0"/>
              </a:rPr>
              <a:t> = 1.600 </a:t>
            </a:r>
            <a:r>
              <a:rPr lang="en-US" sz="3400" dirty="0" smtClean="0">
                <a:latin typeface="Arial" pitchFamily="34" charset="0"/>
                <a:cs typeface="Arial" pitchFamily="34" charset="0"/>
              </a:rPr>
              <a:t>x</a:t>
            </a:r>
            <a:r>
              <a:rPr lang="el-GR" sz="3400" dirty="0" smtClean="0">
                <a:latin typeface="Arial" pitchFamily="34" charset="0"/>
                <a:cs typeface="Arial" pitchFamily="34" charset="0"/>
              </a:rPr>
              <a:t> 12 = 19.200 ετήσιο συνολικό κόστος μετατροπής.</a:t>
            </a:r>
            <a:endParaRPr lang="en-US" sz="3400" dirty="0" smtClean="0">
              <a:latin typeface="Arial" pitchFamily="34" charset="0"/>
              <a:cs typeface="Arial" pitchFamily="34" charset="0"/>
            </a:endParaRPr>
          </a:p>
          <a:p>
            <a:pPr eaLnBrk="1" hangingPunct="1">
              <a:lnSpc>
                <a:spcPct val="80000"/>
              </a:lnSpc>
              <a:buFontTx/>
              <a:buNone/>
            </a:pPr>
            <a:endParaRPr lang="el-GR" sz="2800" dirty="0" smtClean="0">
              <a:latin typeface="Arial" pitchFamily="34" charset="0"/>
              <a:cs typeface="Arial" pitchFamily="34" charset="0"/>
            </a:endParaRPr>
          </a:p>
          <a:p>
            <a:pPr eaLnBrk="1" hangingPunct="1">
              <a:lnSpc>
                <a:spcPct val="80000"/>
              </a:lnSpc>
              <a:buFontTx/>
              <a:buNone/>
            </a:pPr>
            <a:endParaRPr lang="el-GR" sz="1300" dirty="0" smtClean="0">
              <a:latin typeface="Arial" pitchFamily="34" charset="0"/>
              <a:cs typeface="Arial" pitchFamily="34" charset="0"/>
            </a:endParaRPr>
          </a:p>
          <a:p>
            <a:pPr eaLnBrk="1" hangingPunct="1">
              <a:lnSpc>
                <a:spcPct val="80000"/>
              </a:lnSpc>
              <a:buFontTx/>
              <a:buNone/>
            </a:pPr>
            <a:endParaRPr lang="el-GR" sz="800" dirty="0" smtClean="0">
              <a:latin typeface="Arial" pitchFamily="34" charset="0"/>
              <a:cs typeface="Arial" pitchFamily="34" charset="0"/>
            </a:endParaRPr>
          </a:p>
          <a:p>
            <a:pPr eaLnBrk="1" hangingPunct="1">
              <a:lnSpc>
                <a:spcPct val="80000"/>
              </a:lnSpc>
              <a:buFontTx/>
              <a:buNone/>
            </a:pPr>
            <a:endParaRPr lang="el-GR" sz="800" dirty="0" smtClean="0"/>
          </a:p>
          <a:p>
            <a:pPr eaLnBrk="1" hangingPunct="1">
              <a:lnSpc>
                <a:spcPct val="80000"/>
              </a:lnSpc>
              <a:buFontTx/>
              <a:buNone/>
            </a:pPr>
            <a:endParaRPr lang="en-US" sz="800" dirty="0" smtClean="0"/>
          </a:p>
          <a:p>
            <a:pPr eaLnBrk="1" hangingPunct="1">
              <a:lnSpc>
                <a:spcPct val="80000"/>
              </a:lnSpc>
              <a:buFontTx/>
              <a:buNone/>
            </a:pPr>
            <a:endParaRPr lang="en-US" sz="800" dirty="0" smtClean="0"/>
          </a:p>
          <a:p>
            <a:pPr eaLnBrk="1" hangingPunct="1">
              <a:lnSpc>
                <a:spcPct val="80000"/>
              </a:lnSpc>
              <a:buFontTx/>
              <a:buNone/>
            </a:pPr>
            <a:r>
              <a:rPr lang="en-US" sz="800" dirty="0" smtClean="0"/>
              <a:t> </a:t>
            </a:r>
          </a:p>
          <a:p>
            <a:pPr eaLnBrk="1" hangingPunct="1">
              <a:lnSpc>
                <a:spcPct val="80000"/>
              </a:lnSpc>
              <a:buFontTx/>
              <a:buNone/>
            </a:pPr>
            <a:endParaRPr lang="en-US" sz="800" dirty="0" smtClean="0"/>
          </a:p>
          <a:p>
            <a:pPr eaLnBrk="1" hangingPunct="1">
              <a:lnSpc>
                <a:spcPct val="80000"/>
              </a:lnSpc>
              <a:buFontTx/>
              <a:buNone/>
            </a:pPr>
            <a:endParaRPr lang="el-GR" sz="800" dirty="0" smtClean="0"/>
          </a:p>
        </p:txBody>
      </p:sp>
      <p:pic>
        <p:nvPicPr>
          <p:cNvPr id="4" name="Picture 4"/>
          <p:cNvPicPr>
            <a:picLocks noChangeAspect="1" noChangeArrowheads="1"/>
          </p:cNvPicPr>
          <p:nvPr/>
        </p:nvPicPr>
        <p:blipFill>
          <a:blip r:embed="rId2" cstate="print"/>
          <a:srcRect/>
          <a:stretch>
            <a:fillRect/>
          </a:stretch>
        </p:blipFill>
        <p:spPr bwMode="auto">
          <a:xfrm>
            <a:off x="3131840" y="836712"/>
            <a:ext cx="2714625" cy="11521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normAutofit fontScale="90000"/>
          </a:bodyPr>
          <a:lstStyle/>
          <a:p>
            <a:pPr algn="ctr"/>
            <a:r>
              <a:rPr lang="el-GR" b="1" dirty="0" smtClean="0">
                <a:solidFill>
                  <a:srgbClr val="006600"/>
                </a:solidFill>
              </a:rPr>
              <a:t>ΤΑΜΕΙΑΚΟ ΠΡΟΓΡΑΜΜΑ</a:t>
            </a:r>
            <a:endParaRPr lang="el-GR" b="1" dirty="0">
              <a:solidFill>
                <a:srgbClr val="006600"/>
              </a:solidFill>
            </a:endParaRPr>
          </a:p>
        </p:txBody>
      </p:sp>
      <p:sp>
        <p:nvSpPr>
          <p:cNvPr id="3" name="2 - Θέση περιεχομένου"/>
          <p:cNvSpPr>
            <a:spLocks noGrp="1"/>
          </p:cNvSpPr>
          <p:nvPr>
            <p:ph idx="1"/>
          </p:nvPr>
        </p:nvSpPr>
        <p:spPr>
          <a:xfrm>
            <a:off x="179512" y="1124744"/>
            <a:ext cx="8784976" cy="5733256"/>
          </a:xfrm>
        </p:spPr>
        <p:txBody>
          <a:bodyPr/>
          <a:lstStyle/>
          <a:p>
            <a:pPr marL="0" indent="0" algn="just">
              <a:buFont typeface="Wingdings" pitchFamily="2" charset="2"/>
              <a:buNone/>
            </a:pPr>
            <a:r>
              <a:rPr lang="el-GR" sz="2800" dirty="0" smtClean="0"/>
              <a:t>Το ταμειακό πρόγραμμα (</a:t>
            </a:r>
            <a:r>
              <a:rPr lang="en-US" sz="2800" dirty="0" smtClean="0"/>
              <a:t>cash budget</a:t>
            </a:r>
            <a:r>
              <a:rPr lang="el-GR" sz="2800" dirty="0" smtClean="0"/>
              <a:t>) αποτελεί ένα λεπτομερές σχέδιο των μελλοντικών εισροών και εκροών μιας εταιρίας, οι οποίες θα πραγματοποιηθούν μέσα σε ένα ορισμένο χρονικό διάστημα.</a:t>
            </a:r>
          </a:p>
          <a:p>
            <a:pPr marL="0" indent="0" algn="just">
              <a:buFont typeface="Wingdings" pitchFamily="2" charset="2"/>
              <a:buNone/>
            </a:pPr>
            <a:r>
              <a:rPr lang="el-GR" sz="2800" dirty="0" smtClean="0"/>
              <a:t>Η σπουδαιότητα του ταμειακού προγράμματος οφείλεται σε δύο κυρίως παράγοντες:</a:t>
            </a:r>
          </a:p>
          <a:p>
            <a:pPr marL="0" lvl="1" indent="0" algn="just">
              <a:spcBef>
                <a:spcPts val="0"/>
              </a:spcBef>
              <a:buFontTx/>
              <a:buNone/>
            </a:pPr>
            <a:r>
              <a:rPr lang="el-GR" sz="2800" dirty="0" smtClean="0"/>
              <a:t>1. Παρουσιάζει την προβλεπόμενη ταμειακή θέση της επιχείρησης.</a:t>
            </a:r>
          </a:p>
          <a:p>
            <a:pPr marL="0" lvl="1" indent="0" algn="just">
              <a:spcBef>
                <a:spcPts val="0"/>
              </a:spcBef>
              <a:buFontTx/>
              <a:buNone/>
            </a:pPr>
            <a:r>
              <a:rPr lang="el-GR" sz="2800" dirty="0" smtClean="0"/>
              <a:t>2. Ποσοτικοποιεί τις ανάγκες ενός βραχυπρόθεσμου δανεισμού, ή την ύπαρξη ταμειακών πλεονασμάτων. </a:t>
            </a:r>
          </a:p>
          <a:p>
            <a:endParaRPr lang="el-G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179512" y="188640"/>
            <a:ext cx="8784976" cy="6480720"/>
          </a:xfrm>
          <a:prstGeom prst="rect">
            <a:avLst/>
          </a:prstGeom>
          <a:noFill/>
          <a:ln w="9525">
            <a:noFill/>
            <a:miter lim="800000"/>
            <a:headEnd/>
            <a:tailEnd/>
          </a:ln>
        </p:spPr>
      </p:pic>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850106"/>
          </a:xfrm>
        </p:spPr>
        <p:txBody>
          <a:bodyPr>
            <a:normAutofit fontScale="90000"/>
          </a:bodyPr>
          <a:lstStyle/>
          <a:p>
            <a:pPr algn="ctr"/>
            <a:r>
              <a:rPr lang="el-GR" sz="3600" b="1" dirty="0" smtClean="0">
                <a:solidFill>
                  <a:srgbClr val="006600"/>
                </a:solidFill>
              </a:rPr>
              <a:t>ΕΝΟΤΗΤΕΣ   ΤΑΜΕΙΑΚΟΥ  ΠΡΟΓΡΑΜΜΑΤΟΣ</a:t>
            </a:r>
            <a:endParaRPr lang="el-GR" sz="3600" b="1" dirty="0">
              <a:solidFill>
                <a:srgbClr val="006600"/>
              </a:solidFill>
            </a:endParaRPr>
          </a:p>
        </p:txBody>
      </p:sp>
      <p:sp>
        <p:nvSpPr>
          <p:cNvPr id="3" name="2 - Θέση περιεχομένου"/>
          <p:cNvSpPr>
            <a:spLocks noGrp="1"/>
          </p:cNvSpPr>
          <p:nvPr>
            <p:ph idx="1"/>
          </p:nvPr>
        </p:nvSpPr>
        <p:spPr>
          <a:xfrm>
            <a:off x="251520" y="1268760"/>
            <a:ext cx="8640960" cy="5328592"/>
          </a:xfrm>
        </p:spPr>
        <p:txBody>
          <a:bodyPr/>
          <a:lstStyle/>
          <a:p>
            <a:pPr marL="936625" lvl="1" indent="-742950" algn="just">
              <a:buClr>
                <a:schemeClr val="tx1"/>
              </a:buClr>
              <a:buFont typeface="+mj-lt"/>
              <a:buAutoNum type="arabicPeriod"/>
            </a:pPr>
            <a:r>
              <a:rPr lang="el-GR" sz="3600" b="1" dirty="0" smtClean="0"/>
              <a:t>Οι ταμειακές εισπράξεις και πληρωμές, </a:t>
            </a:r>
          </a:p>
          <a:p>
            <a:pPr marL="936625" lvl="1" indent="-742950" algn="just">
              <a:buClr>
                <a:schemeClr val="tx1"/>
              </a:buClr>
              <a:buFont typeface="+mj-lt"/>
              <a:buAutoNum type="arabicPeriod"/>
            </a:pPr>
            <a:r>
              <a:rPr lang="el-GR" sz="3600" b="1" dirty="0" smtClean="0">
                <a:solidFill>
                  <a:schemeClr val="bg1"/>
                </a:solidFill>
              </a:rPr>
              <a:t>Οι καθαρές μεταβολές σε μετρητά μέσα στην εξεταζόμενη χρονική περίοδο και </a:t>
            </a:r>
          </a:p>
          <a:p>
            <a:pPr marL="936625" lvl="1" indent="-742950" algn="just">
              <a:buClr>
                <a:schemeClr val="tx1"/>
              </a:buClr>
              <a:buFont typeface="+mj-lt"/>
              <a:buAutoNum type="arabicPeriod"/>
            </a:pPr>
            <a:r>
              <a:rPr lang="el-GR" sz="3600" b="1" dirty="0" smtClean="0">
                <a:solidFill>
                  <a:srgbClr val="0000FF"/>
                </a:solidFill>
              </a:rPr>
              <a:t>Τα νέα απαιτούμενα κεφάλαια, ή ταμειακά πλεονάσματα της εταιρίας.</a:t>
            </a:r>
          </a:p>
          <a:p>
            <a:endParaRPr lang="el-GR" dirty="0"/>
          </a:p>
        </p:txBody>
      </p:sp>
    </p:spTree>
  </p:cSld>
  <p:clrMapOvr>
    <a:masterClrMapping/>
  </p:clrMapOvr>
  <p:timing>
    <p:tnLst>
      <p:par>
        <p:cTn id="1" dur="indefinite" restart="never" nodeType="tmRoot"/>
      </p:par>
    </p:tnLst>
  </p:timing>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1"/>
          <p:cNvSpPr>
            <a:spLocks noGrp="1"/>
          </p:cNvSpPr>
          <p:nvPr>
            <p:ph type="title"/>
          </p:nvPr>
        </p:nvSpPr>
        <p:spPr>
          <a:xfrm>
            <a:off x="457200" y="274638"/>
            <a:ext cx="8229600" cy="490066"/>
          </a:xfrm>
        </p:spPr>
        <p:txBody>
          <a:bodyPr>
            <a:normAutofit fontScale="90000"/>
          </a:bodyPr>
          <a:lstStyle/>
          <a:p>
            <a:pPr algn="ctr" eaLnBrk="1" hangingPunct="1"/>
            <a:r>
              <a:rPr lang="el-GR" b="1" dirty="0" smtClean="0">
                <a:solidFill>
                  <a:srgbClr val="006600"/>
                </a:solidFill>
              </a:rPr>
              <a:t>ΠΡΟΒΛΕΨΗ</a:t>
            </a:r>
            <a:endParaRPr lang="en-US" b="1" dirty="0" smtClean="0">
              <a:solidFill>
                <a:srgbClr val="006600"/>
              </a:solidFill>
            </a:endParaRPr>
          </a:p>
        </p:txBody>
      </p:sp>
      <p:sp>
        <p:nvSpPr>
          <p:cNvPr id="10243" name="Θέση κειμένου 7"/>
          <p:cNvSpPr>
            <a:spLocks noGrp="1"/>
          </p:cNvSpPr>
          <p:nvPr>
            <p:ph type="body" idx="1"/>
          </p:nvPr>
        </p:nvSpPr>
        <p:spPr>
          <a:xfrm>
            <a:off x="179512" y="1556792"/>
            <a:ext cx="3672408" cy="639762"/>
          </a:xfrm>
        </p:spPr>
        <p:txBody>
          <a:bodyPr/>
          <a:lstStyle/>
          <a:p>
            <a:pPr algn="ctr" eaLnBrk="1" hangingPunct="1">
              <a:buFont typeface="+mj-lt"/>
              <a:buNone/>
            </a:pPr>
            <a:r>
              <a:rPr lang="el-GR" dirty="0" smtClean="0">
                <a:solidFill>
                  <a:srgbClr val="0000FF"/>
                </a:solidFill>
              </a:rPr>
              <a:t>ΑΡΧΕΣ ΠΡΟΒΛΕΨΗΣ</a:t>
            </a:r>
          </a:p>
        </p:txBody>
      </p:sp>
      <p:sp>
        <p:nvSpPr>
          <p:cNvPr id="3" name="Θέση περιεχομένου 2"/>
          <p:cNvSpPr>
            <a:spLocks noGrp="1"/>
          </p:cNvSpPr>
          <p:nvPr>
            <p:ph sz="half" idx="2"/>
          </p:nvPr>
        </p:nvSpPr>
        <p:spPr>
          <a:xfrm>
            <a:off x="0" y="2174875"/>
            <a:ext cx="4572000" cy="3951288"/>
          </a:xfrm>
        </p:spPr>
        <p:txBody>
          <a:bodyPr rtlCol="0">
            <a:normAutofit/>
          </a:bodyPr>
          <a:lstStyle/>
          <a:p>
            <a:pPr eaLnBrk="1" fontAlgn="auto" hangingPunct="1">
              <a:spcAft>
                <a:spcPts val="0"/>
              </a:spcAft>
              <a:defRPr/>
            </a:pPr>
            <a:r>
              <a:rPr lang="el-GR" sz="2000" b="1" dirty="0" smtClean="0"/>
              <a:t>Εκτίμηση μελλοντικών γεγονότων.</a:t>
            </a:r>
          </a:p>
          <a:p>
            <a:pPr marL="0" indent="0" eaLnBrk="1" fontAlgn="auto" hangingPunct="1">
              <a:spcAft>
                <a:spcPts val="0"/>
              </a:spcAft>
              <a:buFont typeface="+mj-lt"/>
              <a:buNone/>
              <a:defRPr/>
            </a:pPr>
            <a:r>
              <a:rPr lang="el-GR" sz="2000" b="1" dirty="0" smtClean="0"/>
              <a:t>ΣΤΟΙΧΕΙΑ ΑΡΧΩΝ</a:t>
            </a:r>
            <a:r>
              <a:rPr lang="en-US" sz="2000" b="1" dirty="0" smtClean="0"/>
              <a:t> </a:t>
            </a:r>
            <a:r>
              <a:rPr lang="el-GR" sz="2000" b="1" dirty="0" smtClean="0"/>
              <a:t>ΠΡΟΒΛΕΨΗΣ</a:t>
            </a:r>
          </a:p>
          <a:p>
            <a:pPr eaLnBrk="1" fontAlgn="auto" hangingPunct="1">
              <a:spcAft>
                <a:spcPts val="0"/>
              </a:spcAft>
              <a:defRPr/>
            </a:pPr>
            <a:r>
              <a:rPr lang="el-GR" sz="2000" b="1" dirty="0" smtClean="0"/>
              <a:t>Αβεβαιότητα.</a:t>
            </a:r>
          </a:p>
          <a:p>
            <a:pPr eaLnBrk="1" fontAlgn="auto" hangingPunct="1">
              <a:spcAft>
                <a:spcPts val="0"/>
              </a:spcAft>
              <a:defRPr/>
            </a:pPr>
            <a:r>
              <a:rPr lang="el-GR" sz="2000" b="1" dirty="0" smtClean="0"/>
              <a:t>Ακρίβεια σε σύνολο στοιχείων.</a:t>
            </a:r>
          </a:p>
          <a:p>
            <a:pPr eaLnBrk="1" fontAlgn="auto" hangingPunct="1">
              <a:spcAft>
                <a:spcPts val="0"/>
              </a:spcAft>
              <a:defRPr/>
            </a:pPr>
            <a:r>
              <a:rPr lang="el-GR" sz="2000" b="1" dirty="0" smtClean="0"/>
              <a:t>Ακρίβεια σε χρόνο.</a:t>
            </a:r>
          </a:p>
          <a:p>
            <a:pPr eaLnBrk="1" fontAlgn="auto" hangingPunct="1">
              <a:spcAft>
                <a:spcPts val="0"/>
              </a:spcAft>
              <a:defRPr/>
            </a:pPr>
            <a:endParaRPr lang="en-US" dirty="0"/>
          </a:p>
        </p:txBody>
      </p:sp>
      <p:sp>
        <p:nvSpPr>
          <p:cNvPr id="10245" name="Θέση κειμένου 8"/>
          <p:cNvSpPr>
            <a:spLocks noGrp="1"/>
          </p:cNvSpPr>
          <p:nvPr>
            <p:ph type="body" sz="quarter" idx="3"/>
          </p:nvPr>
        </p:nvSpPr>
        <p:spPr>
          <a:xfrm>
            <a:off x="4356100" y="1535113"/>
            <a:ext cx="4608513" cy="639762"/>
          </a:xfrm>
        </p:spPr>
        <p:txBody>
          <a:bodyPr/>
          <a:lstStyle/>
          <a:p>
            <a:pPr algn="ctr" eaLnBrk="1" hangingPunct="1">
              <a:buFont typeface="+mj-lt"/>
              <a:buNone/>
            </a:pPr>
            <a:r>
              <a:rPr lang="el-GR" sz="2200" dirty="0" smtClean="0">
                <a:solidFill>
                  <a:srgbClr val="FF0000"/>
                </a:solidFill>
              </a:rPr>
              <a:t>ΜΕΘΟΔΟΙ ΠΡΟΒΛΕΨΗΣ ΠΑΡΑΓΩΓΗΣ</a:t>
            </a:r>
            <a:endParaRPr lang="en-US" sz="2200" dirty="0" smtClean="0">
              <a:solidFill>
                <a:srgbClr val="FF0000"/>
              </a:solidFill>
            </a:endParaRPr>
          </a:p>
        </p:txBody>
      </p:sp>
      <p:sp>
        <p:nvSpPr>
          <p:cNvPr id="10246" name="Θέση περιεχομένου 9"/>
          <p:cNvSpPr>
            <a:spLocks noGrp="1"/>
          </p:cNvSpPr>
          <p:nvPr>
            <p:ph sz="quarter" idx="4"/>
          </p:nvPr>
        </p:nvSpPr>
        <p:spPr>
          <a:xfrm>
            <a:off x="4645025" y="2174874"/>
            <a:ext cx="4041775" cy="4422477"/>
          </a:xfrm>
        </p:spPr>
        <p:txBody>
          <a:bodyPr/>
          <a:lstStyle/>
          <a:p>
            <a:pPr marL="0" indent="0" algn="ctr" eaLnBrk="1" hangingPunct="1">
              <a:lnSpc>
                <a:spcPct val="90000"/>
              </a:lnSpc>
              <a:buFont typeface="+mj-lt"/>
              <a:buNone/>
            </a:pPr>
            <a:r>
              <a:rPr lang="el-GR" sz="2200" b="1" dirty="0" smtClean="0"/>
              <a:t>ΠΟΙΟΤΙΚΕΣ</a:t>
            </a:r>
          </a:p>
          <a:p>
            <a:pPr marL="0" indent="0" algn="ctr" eaLnBrk="1" hangingPunct="1">
              <a:lnSpc>
                <a:spcPct val="90000"/>
              </a:lnSpc>
              <a:buFont typeface="Calibri" pitchFamily="34" charset="0"/>
              <a:buChar char="•"/>
            </a:pPr>
            <a:r>
              <a:rPr lang="el-GR" sz="2200" b="1" dirty="0" smtClean="0"/>
              <a:t>Υποκειμενικές</a:t>
            </a:r>
          </a:p>
          <a:p>
            <a:pPr marL="0" indent="0" algn="ctr" eaLnBrk="1" hangingPunct="1">
              <a:lnSpc>
                <a:spcPct val="90000"/>
              </a:lnSpc>
              <a:buFont typeface="Calibri" pitchFamily="34" charset="0"/>
              <a:buChar char="•"/>
            </a:pPr>
            <a:r>
              <a:rPr lang="el-GR" sz="2200" b="1" dirty="0" smtClean="0"/>
              <a:t>Εκτιμήσεις</a:t>
            </a:r>
          </a:p>
          <a:p>
            <a:pPr marL="0" indent="0" algn="ctr" eaLnBrk="1" hangingPunct="1">
              <a:lnSpc>
                <a:spcPct val="90000"/>
              </a:lnSpc>
              <a:buFont typeface="Calibri" pitchFamily="34" charset="0"/>
              <a:buChar char="•"/>
            </a:pPr>
            <a:r>
              <a:rPr lang="el-GR" sz="2200" b="1" dirty="0" smtClean="0"/>
              <a:t>Γνώμες</a:t>
            </a:r>
          </a:p>
          <a:p>
            <a:pPr marL="0" indent="0" algn="ctr" eaLnBrk="1" hangingPunct="1">
              <a:lnSpc>
                <a:spcPct val="90000"/>
              </a:lnSpc>
              <a:buFont typeface="Calibri" pitchFamily="34" charset="0"/>
              <a:buChar char="•"/>
            </a:pPr>
            <a:r>
              <a:rPr lang="el-GR" sz="2200" b="1" dirty="0" smtClean="0"/>
              <a:t>Προκατάληψη</a:t>
            </a:r>
          </a:p>
          <a:p>
            <a:pPr marL="0" indent="0" algn="ctr" eaLnBrk="1" hangingPunct="1">
              <a:lnSpc>
                <a:spcPct val="90000"/>
              </a:lnSpc>
              <a:buFont typeface="+mj-lt"/>
              <a:buNone/>
            </a:pPr>
            <a:r>
              <a:rPr lang="el-GR" sz="2200" b="1" dirty="0" smtClean="0"/>
              <a:t>ΠΟΣΟΤΙΚΕΣ</a:t>
            </a:r>
          </a:p>
          <a:p>
            <a:pPr marL="0" indent="0" algn="ctr" eaLnBrk="1" hangingPunct="1">
              <a:lnSpc>
                <a:spcPct val="90000"/>
              </a:lnSpc>
              <a:buFont typeface="Calibri" pitchFamily="34" charset="0"/>
              <a:buChar char="•"/>
            </a:pPr>
            <a:r>
              <a:rPr lang="el-GR" sz="2200" b="1" dirty="0" smtClean="0"/>
              <a:t>Μαθηματική μοντελοποίηση</a:t>
            </a:r>
          </a:p>
          <a:p>
            <a:pPr marL="0" indent="0" algn="ctr" eaLnBrk="1" hangingPunct="1">
              <a:lnSpc>
                <a:spcPct val="90000"/>
              </a:lnSpc>
              <a:buFont typeface="Calibri" pitchFamily="34" charset="0"/>
              <a:buChar char="•"/>
            </a:pPr>
            <a:r>
              <a:rPr lang="el-GR" sz="2200" b="1" dirty="0" smtClean="0"/>
              <a:t>Αντικειμενικές (επαναλήψιμες)</a:t>
            </a:r>
          </a:p>
          <a:p>
            <a:pPr marL="0" indent="0" algn="ctr" eaLnBrk="1" hangingPunct="1">
              <a:lnSpc>
                <a:spcPct val="90000"/>
              </a:lnSpc>
              <a:buFont typeface="Calibri" pitchFamily="34" charset="0"/>
              <a:buChar char="•"/>
            </a:pPr>
            <a:r>
              <a:rPr lang="el-GR" sz="2200" b="1" dirty="0" smtClean="0"/>
              <a:t>Ίδιο αποτέλεσμα με ίδια δεδομένα</a:t>
            </a:r>
            <a:endParaRPr lang="en-US" sz="2200" b="1" dirty="0" smtClean="0"/>
          </a:p>
        </p:txBody>
      </p:sp>
    </p:spTree>
  </p:cSld>
  <p:clrMapOvr>
    <a:masterClrMapping/>
  </p:clrMapOvr>
  <p:timing>
    <p:tnLst>
      <p:par>
        <p:cTn id="1" dur="indefinite" restart="never" nodeType="tmRoot"/>
      </p:par>
    </p:tn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Τίτλος 1"/>
          <p:cNvSpPr>
            <a:spLocks noGrp="1"/>
          </p:cNvSpPr>
          <p:nvPr>
            <p:ph type="title"/>
          </p:nvPr>
        </p:nvSpPr>
        <p:spPr>
          <a:xfrm>
            <a:off x="0" y="274638"/>
            <a:ext cx="9144000" cy="562074"/>
          </a:xfrm>
        </p:spPr>
        <p:txBody>
          <a:bodyPr>
            <a:normAutofit fontScale="90000"/>
          </a:bodyPr>
          <a:lstStyle/>
          <a:p>
            <a:pPr algn="ctr" eaLnBrk="1" hangingPunct="1"/>
            <a:r>
              <a:rPr lang="el-GR" sz="3600" b="1" dirty="0" smtClean="0">
                <a:solidFill>
                  <a:srgbClr val="006600"/>
                </a:solidFill>
              </a:rPr>
              <a:t>ΜΕΘΟΔΟΙ  ΠΡΟΒΛΕΨΗΣ  ΠΑΡΑΓΩΓΗΣ</a:t>
            </a:r>
            <a:endParaRPr lang="en-US" sz="3600" b="1" dirty="0" smtClean="0">
              <a:solidFill>
                <a:srgbClr val="006600"/>
              </a:solidFill>
            </a:endParaRPr>
          </a:p>
        </p:txBody>
      </p:sp>
      <p:sp>
        <p:nvSpPr>
          <p:cNvPr id="11267" name="Θέση κειμένου 2"/>
          <p:cNvSpPr>
            <a:spLocks noGrp="1"/>
          </p:cNvSpPr>
          <p:nvPr>
            <p:ph type="body" idx="1"/>
          </p:nvPr>
        </p:nvSpPr>
        <p:spPr>
          <a:xfrm>
            <a:off x="395536" y="1052736"/>
            <a:ext cx="4040188" cy="639762"/>
          </a:xfrm>
        </p:spPr>
        <p:txBody>
          <a:bodyPr/>
          <a:lstStyle/>
          <a:p>
            <a:pPr algn="ctr" eaLnBrk="1" hangingPunct="1">
              <a:buFont typeface="+mj-lt"/>
              <a:buNone/>
            </a:pPr>
            <a:r>
              <a:rPr lang="el-GR" dirty="0" smtClean="0">
                <a:solidFill>
                  <a:srgbClr val="7030A0"/>
                </a:solidFill>
              </a:rPr>
              <a:t>ΠΟΙΟΤΙΚΕΣ</a:t>
            </a:r>
            <a:endParaRPr lang="en-US" dirty="0" smtClean="0">
              <a:solidFill>
                <a:srgbClr val="7030A0"/>
              </a:solidFill>
            </a:endParaRPr>
          </a:p>
        </p:txBody>
      </p:sp>
      <p:sp>
        <p:nvSpPr>
          <p:cNvPr id="11268" name="Θέση περιεχομένου 3"/>
          <p:cNvSpPr>
            <a:spLocks noGrp="1"/>
          </p:cNvSpPr>
          <p:nvPr>
            <p:ph sz="half" idx="2"/>
          </p:nvPr>
        </p:nvSpPr>
        <p:spPr/>
        <p:txBody>
          <a:bodyPr/>
          <a:lstStyle/>
          <a:p>
            <a:pPr eaLnBrk="1" hangingPunct="1">
              <a:buFont typeface="Calibri" pitchFamily="34" charset="0"/>
              <a:buAutoNum type="arabicPeriod"/>
            </a:pPr>
            <a:r>
              <a:rPr lang="el-GR" dirty="0" smtClean="0"/>
              <a:t>Grass Roots.</a:t>
            </a:r>
            <a:endParaRPr lang="en-US" dirty="0" smtClean="0"/>
          </a:p>
          <a:p>
            <a:pPr eaLnBrk="1" hangingPunct="1">
              <a:buFont typeface="Calibri" pitchFamily="34" charset="0"/>
              <a:buAutoNum type="arabicPeriod"/>
            </a:pPr>
            <a:r>
              <a:rPr lang="el-GR" dirty="0" smtClean="0"/>
              <a:t>Έρευνα Αγοράς.</a:t>
            </a:r>
            <a:endParaRPr lang="en-US" dirty="0" smtClean="0"/>
          </a:p>
          <a:p>
            <a:pPr eaLnBrk="1" hangingPunct="1">
              <a:buFont typeface="Calibri" pitchFamily="34" charset="0"/>
              <a:buAutoNum type="arabicPeriod"/>
            </a:pPr>
            <a:r>
              <a:rPr lang="el-GR" dirty="0" smtClean="0"/>
              <a:t>Συμβούλιο Στελεχών.</a:t>
            </a:r>
            <a:endParaRPr lang="en-US" dirty="0" smtClean="0"/>
          </a:p>
          <a:p>
            <a:pPr eaLnBrk="1" hangingPunct="1">
              <a:buFont typeface="Calibri" pitchFamily="34" charset="0"/>
              <a:buAutoNum type="arabicPeriod"/>
            </a:pPr>
            <a:r>
              <a:rPr lang="el-GR" dirty="0" smtClean="0"/>
              <a:t>Ιστορική Αναλογία.</a:t>
            </a:r>
            <a:endParaRPr lang="en-US" dirty="0" smtClean="0"/>
          </a:p>
          <a:p>
            <a:pPr eaLnBrk="1" hangingPunct="1">
              <a:buFont typeface="Calibri" pitchFamily="34" charset="0"/>
              <a:buAutoNum type="arabicPeriod"/>
            </a:pPr>
            <a:r>
              <a:rPr lang="el-GR" dirty="0" smtClean="0"/>
              <a:t>Μέθοδος Delphi.</a:t>
            </a:r>
            <a:endParaRPr lang="en-US" dirty="0" smtClean="0"/>
          </a:p>
          <a:p>
            <a:pPr eaLnBrk="1" hangingPunct="1">
              <a:buFont typeface="Calibri" pitchFamily="34" charset="0"/>
              <a:buAutoNum type="arabicPeriod"/>
            </a:pPr>
            <a:endParaRPr lang="en-US" dirty="0" smtClean="0"/>
          </a:p>
        </p:txBody>
      </p:sp>
      <p:sp>
        <p:nvSpPr>
          <p:cNvPr id="11269" name="Θέση κειμένου 4"/>
          <p:cNvSpPr>
            <a:spLocks noGrp="1"/>
          </p:cNvSpPr>
          <p:nvPr>
            <p:ph type="body" sz="quarter" idx="3"/>
          </p:nvPr>
        </p:nvSpPr>
        <p:spPr>
          <a:xfrm>
            <a:off x="4572000" y="1052736"/>
            <a:ext cx="4041775" cy="639762"/>
          </a:xfrm>
        </p:spPr>
        <p:txBody>
          <a:bodyPr/>
          <a:lstStyle/>
          <a:p>
            <a:pPr algn="ctr" eaLnBrk="1" hangingPunct="1">
              <a:buFont typeface="+mj-lt"/>
              <a:buNone/>
            </a:pPr>
            <a:r>
              <a:rPr lang="el-GR" dirty="0" smtClean="0">
                <a:solidFill>
                  <a:srgbClr val="C00000"/>
                </a:solidFill>
              </a:rPr>
              <a:t>ΠΟΣΟΤΙΚΕΣ</a:t>
            </a:r>
            <a:endParaRPr lang="en-US" dirty="0" smtClean="0">
              <a:solidFill>
                <a:srgbClr val="C00000"/>
              </a:solidFill>
            </a:endParaRPr>
          </a:p>
        </p:txBody>
      </p:sp>
      <p:sp>
        <p:nvSpPr>
          <p:cNvPr id="11270" name="Θέση περιεχομένου 5"/>
          <p:cNvSpPr>
            <a:spLocks noGrp="1"/>
          </p:cNvSpPr>
          <p:nvPr>
            <p:ph sz="quarter" idx="4"/>
          </p:nvPr>
        </p:nvSpPr>
        <p:spPr>
          <a:xfrm>
            <a:off x="4645025" y="2174874"/>
            <a:ext cx="4041775" cy="4206453"/>
          </a:xfrm>
        </p:spPr>
        <p:txBody>
          <a:bodyPr>
            <a:normAutofit lnSpcReduction="10000"/>
          </a:bodyPr>
          <a:lstStyle/>
          <a:p>
            <a:pPr marL="0" indent="0" eaLnBrk="1" hangingPunct="1">
              <a:lnSpc>
                <a:spcPct val="80000"/>
              </a:lnSpc>
              <a:buNone/>
            </a:pPr>
            <a:r>
              <a:rPr lang="el-GR" sz="1700" b="1" dirty="0" smtClean="0">
                <a:solidFill>
                  <a:srgbClr val="7030A0"/>
                </a:solidFill>
              </a:rPr>
              <a:t>Α) Μέθοδοι Προεκβολής (Ανάλυση Χρονοσειρών).</a:t>
            </a:r>
          </a:p>
          <a:p>
            <a:pPr marL="342900" indent="-342900" eaLnBrk="1" hangingPunct="1">
              <a:lnSpc>
                <a:spcPct val="80000"/>
              </a:lnSpc>
              <a:buFont typeface="Calibri" pitchFamily="34" charset="0"/>
              <a:buAutoNum type="arabicPeriod"/>
            </a:pPr>
            <a:r>
              <a:rPr lang="el-GR" sz="1700" b="1" dirty="0" smtClean="0"/>
              <a:t>Σταθμισμένος Κινητός Μέσος Όρος.</a:t>
            </a:r>
            <a:endParaRPr lang="en-US" sz="1700" b="1" dirty="0" smtClean="0"/>
          </a:p>
          <a:p>
            <a:pPr marL="342900" indent="-342900" eaLnBrk="1" hangingPunct="1">
              <a:lnSpc>
                <a:spcPct val="80000"/>
              </a:lnSpc>
              <a:buFont typeface="Calibri" pitchFamily="34" charset="0"/>
              <a:buAutoNum type="arabicPeriod"/>
            </a:pPr>
            <a:r>
              <a:rPr lang="el-GR" sz="1700" b="1" dirty="0" smtClean="0"/>
              <a:t>Απλός Κινητός Μέσος Όρος.</a:t>
            </a:r>
            <a:endParaRPr lang="en-US" sz="1700" b="1" dirty="0" smtClean="0"/>
          </a:p>
          <a:p>
            <a:pPr marL="342900" indent="-342900" eaLnBrk="1" hangingPunct="1">
              <a:lnSpc>
                <a:spcPct val="80000"/>
              </a:lnSpc>
              <a:buFont typeface="Calibri" pitchFamily="34" charset="0"/>
              <a:buAutoNum type="arabicPeriod"/>
            </a:pPr>
            <a:r>
              <a:rPr lang="el-GR" sz="1700" b="1" dirty="0" smtClean="0"/>
              <a:t>Εκθετική Εξομάλυνση.</a:t>
            </a:r>
            <a:endParaRPr lang="en-US" sz="1700" b="1" dirty="0" smtClean="0"/>
          </a:p>
          <a:p>
            <a:pPr marL="342900" indent="-342900" eaLnBrk="1" hangingPunct="1">
              <a:lnSpc>
                <a:spcPct val="80000"/>
              </a:lnSpc>
              <a:buFont typeface="Calibri" pitchFamily="34" charset="0"/>
              <a:buAutoNum type="arabicPeriod"/>
            </a:pPr>
            <a:r>
              <a:rPr lang="el-GR" sz="1700" b="1" dirty="0" smtClean="0"/>
              <a:t>Παλινδρόμηση.</a:t>
            </a:r>
            <a:endParaRPr lang="en-US" sz="1700" b="1" dirty="0" smtClean="0"/>
          </a:p>
          <a:p>
            <a:pPr marL="342900" indent="-342900" eaLnBrk="1" hangingPunct="1">
              <a:lnSpc>
                <a:spcPct val="80000"/>
              </a:lnSpc>
              <a:buFont typeface="Calibri" pitchFamily="34" charset="0"/>
              <a:buAutoNum type="arabicPeriod"/>
            </a:pPr>
            <a:r>
              <a:rPr lang="el-GR" sz="1700" b="1" dirty="0" smtClean="0"/>
              <a:t>Box – Jenkins.</a:t>
            </a:r>
            <a:endParaRPr lang="en-US" sz="1700" b="1" dirty="0" smtClean="0"/>
          </a:p>
          <a:p>
            <a:pPr marL="342900" indent="-342900" eaLnBrk="1" hangingPunct="1">
              <a:lnSpc>
                <a:spcPct val="80000"/>
              </a:lnSpc>
              <a:buFont typeface="Calibri" pitchFamily="34" charset="0"/>
              <a:buAutoNum type="arabicPeriod"/>
            </a:pPr>
            <a:r>
              <a:rPr lang="el-GR" sz="1700" b="1" dirty="0" smtClean="0"/>
              <a:t>Χρονοσειρές Shinskin.</a:t>
            </a:r>
            <a:endParaRPr lang="en-US" sz="1700" b="1" dirty="0" smtClean="0"/>
          </a:p>
          <a:p>
            <a:pPr marL="342900" indent="-342900" eaLnBrk="1" hangingPunct="1">
              <a:lnSpc>
                <a:spcPct val="80000"/>
              </a:lnSpc>
              <a:buFont typeface="Calibri" pitchFamily="34" charset="0"/>
              <a:buAutoNum type="arabicPeriod"/>
            </a:pPr>
            <a:r>
              <a:rPr lang="el-GR" sz="1700" b="1" dirty="0" smtClean="0"/>
              <a:t>Εφαρμογή Τάσεων</a:t>
            </a:r>
            <a:endParaRPr lang="en-US" sz="1700" b="1" dirty="0" smtClean="0"/>
          </a:p>
          <a:p>
            <a:pPr marL="0" indent="0" eaLnBrk="1" hangingPunct="1">
              <a:lnSpc>
                <a:spcPct val="80000"/>
              </a:lnSpc>
              <a:buNone/>
            </a:pPr>
            <a:r>
              <a:rPr lang="el-GR" sz="1700" b="1" dirty="0" smtClean="0">
                <a:solidFill>
                  <a:srgbClr val="FF33CC"/>
                </a:solidFill>
              </a:rPr>
              <a:t>Β) Αιτιακές μεθόδους</a:t>
            </a:r>
          </a:p>
          <a:p>
            <a:pPr marL="342900" indent="-342900" eaLnBrk="1" hangingPunct="1">
              <a:lnSpc>
                <a:spcPct val="80000"/>
              </a:lnSpc>
              <a:buFont typeface="Calibri" pitchFamily="34" charset="0"/>
              <a:buAutoNum type="arabicPeriod"/>
            </a:pPr>
            <a:r>
              <a:rPr lang="el-GR" sz="1700" b="1" dirty="0" smtClean="0"/>
              <a:t>Οικονομετρικά Μοντέλα.</a:t>
            </a:r>
            <a:endParaRPr lang="en-US" sz="1700" b="1" dirty="0" smtClean="0"/>
          </a:p>
          <a:p>
            <a:pPr marL="342900" indent="-342900" eaLnBrk="1" hangingPunct="1">
              <a:lnSpc>
                <a:spcPct val="80000"/>
              </a:lnSpc>
              <a:buFont typeface="Calibri" pitchFamily="34" charset="0"/>
              <a:buAutoNum type="arabicPeriod"/>
            </a:pPr>
            <a:r>
              <a:rPr lang="el-GR" sz="1700" b="1" dirty="0" smtClean="0"/>
              <a:t>Παλινδρόμηση.</a:t>
            </a:r>
            <a:endParaRPr lang="en-US" sz="1700" b="1" dirty="0" smtClean="0"/>
          </a:p>
          <a:p>
            <a:pPr marL="342900" indent="-342900" eaLnBrk="1" hangingPunct="1">
              <a:lnSpc>
                <a:spcPct val="80000"/>
              </a:lnSpc>
              <a:buFont typeface="Calibri" pitchFamily="34" charset="0"/>
              <a:buAutoNum type="arabicPeriod"/>
            </a:pPr>
            <a:r>
              <a:rPr lang="el-GR" sz="1700" b="1" dirty="0" smtClean="0"/>
              <a:t>Μοντέλα Εισόδου/Εξόδου.</a:t>
            </a:r>
            <a:endParaRPr lang="en-US" sz="1700" b="1" dirty="0" smtClean="0"/>
          </a:p>
          <a:p>
            <a:pPr marL="342900" indent="-342900" eaLnBrk="1" hangingPunct="1">
              <a:lnSpc>
                <a:spcPct val="80000"/>
              </a:lnSpc>
              <a:buFont typeface="Calibri" pitchFamily="34" charset="0"/>
              <a:buAutoNum type="arabicPeriod"/>
            </a:pPr>
            <a:r>
              <a:rPr lang="el-GR" sz="1700" b="1" dirty="0" smtClean="0"/>
              <a:t>Leading Indicators.</a:t>
            </a:r>
            <a:endParaRPr lang="en-US" sz="1700" b="1" dirty="0" smtClean="0"/>
          </a:p>
          <a:p>
            <a:pPr marL="342900" indent="-342900" eaLnBrk="1" hangingPunct="1">
              <a:lnSpc>
                <a:spcPct val="80000"/>
              </a:lnSpc>
              <a:buFont typeface="Arial" pitchFamily="34" charset="0"/>
              <a:buChar char="•"/>
            </a:pPr>
            <a:r>
              <a:rPr lang="el-GR" sz="1700" b="1" dirty="0" smtClean="0"/>
              <a:t>Μεθόδους Προσομοίωσης. </a:t>
            </a:r>
            <a:endParaRPr lang="en-US" sz="1700" b="1" dirty="0" smtClean="0"/>
          </a:p>
          <a:p>
            <a:pPr marL="342900" indent="-342900" eaLnBrk="1" hangingPunct="1">
              <a:lnSpc>
                <a:spcPct val="80000"/>
              </a:lnSpc>
              <a:buFont typeface="Arial" pitchFamily="34" charset="0"/>
              <a:buChar char="•"/>
            </a:pPr>
            <a:endParaRPr lang="en-US" sz="1700" dirty="0" smtClean="0"/>
          </a:p>
          <a:p>
            <a:pPr marL="342900" indent="-342900" eaLnBrk="1" hangingPunct="1">
              <a:lnSpc>
                <a:spcPct val="80000"/>
              </a:lnSpc>
              <a:buFont typeface="+mj-lt"/>
              <a:buNone/>
            </a:pPr>
            <a:endParaRPr lang="en-US" sz="1700" dirty="0" smtClean="0"/>
          </a:p>
          <a:p>
            <a:pPr marL="342900" indent="-342900" eaLnBrk="1" hangingPunct="1">
              <a:lnSpc>
                <a:spcPct val="80000"/>
              </a:lnSpc>
              <a:buFont typeface="Calibri" pitchFamily="34" charset="0"/>
              <a:buChar char="•"/>
            </a:pPr>
            <a:endParaRPr lang="en-US" sz="1700" dirty="0" smtClean="0"/>
          </a:p>
        </p:txBody>
      </p:sp>
    </p:spTree>
  </p:cSld>
  <p:clrMapOvr>
    <a:masterClrMapping/>
  </p:clrMapOvr>
  <p:timing>
    <p:tnLst>
      <p:par>
        <p:cTn id="1" dur="indefinite" restart="never" nodeType="tmRoot"/>
      </p:par>
    </p:tn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p:cNvSpPr>
            <a:spLocks noGrp="1"/>
          </p:cNvSpPr>
          <p:nvPr>
            <p:ph type="title"/>
          </p:nvPr>
        </p:nvSpPr>
        <p:spPr>
          <a:xfrm>
            <a:off x="0" y="274638"/>
            <a:ext cx="9144000" cy="562074"/>
          </a:xfrm>
        </p:spPr>
        <p:txBody>
          <a:bodyPr anchor="ctr">
            <a:normAutofit fontScale="90000"/>
          </a:bodyPr>
          <a:lstStyle/>
          <a:p>
            <a:pPr algn="ctr" eaLnBrk="1" hangingPunct="1"/>
            <a:r>
              <a:rPr lang="el-GR" sz="4000" b="1" dirty="0" smtClean="0">
                <a:solidFill>
                  <a:srgbClr val="006600"/>
                </a:solidFill>
              </a:rPr>
              <a:t>ΕΠΙΛΟΓΗ  ΜΕΘΟΔΟΥ  ΠΡΟΒΛΕΨΗΣ ΠΑΡΑΓΩΓΗΣ</a:t>
            </a:r>
            <a:endParaRPr lang="en-US" sz="4000" b="1" dirty="0" smtClean="0">
              <a:solidFill>
                <a:srgbClr val="006600"/>
              </a:solidFill>
            </a:endParaRPr>
          </a:p>
        </p:txBody>
      </p:sp>
      <p:sp>
        <p:nvSpPr>
          <p:cNvPr id="10" name="Θέση περιεχομένου 9"/>
          <p:cNvSpPr>
            <a:spLocks noGrp="1"/>
          </p:cNvSpPr>
          <p:nvPr>
            <p:ph sz="half" idx="1"/>
          </p:nvPr>
        </p:nvSpPr>
        <p:spPr>
          <a:xfrm>
            <a:off x="251520" y="1196752"/>
            <a:ext cx="8712968" cy="5661248"/>
          </a:xfrm>
        </p:spPr>
        <p:txBody>
          <a:bodyPr rtlCol="0">
            <a:normAutofit/>
          </a:bodyPr>
          <a:lstStyle/>
          <a:p>
            <a:pPr marL="0" indent="0" eaLnBrk="1" fontAlgn="auto" hangingPunct="1">
              <a:spcAft>
                <a:spcPts val="0"/>
              </a:spcAft>
              <a:buFont typeface="+mj-lt"/>
              <a:buNone/>
              <a:defRPr/>
            </a:pPr>
            <a:r>
              <a:rPr lang="el-GR" b="1" dirty="0" smtClean="0">
                <a:solidFill>
                  <a:srgbClr val="C00000"/>
                </a:solidFill>
              </a:rPr>
              <a:t>ΜΟΡΦΕΣ ΜΕΘΟΔΩΝ</a:t>
            </a:r>
          </a:p>
          <a:p>
            <a:pPr algn="just" eaLnBrk="1" fontAlgn="auto" hangingPunct="1">
              <a:spcAft>
                <a:spcPts val="0"/>
              </a:spcAft>
              <a:defRPr/>
            </a:pPr>
            <a:r>
              <a:rPr lang="el-GR" b="1" dirty="0">
                <a:solidFill>
                  <a:srgbClr val="0000FF"/>
                </a:solidFill>
              </a:rPr>
              <a:t>Δομημένες μέθοδοι</a:t>
            </a:r>
            <a:r>
              <a:rPr lang="el-GR" b="1" dirty="0" smtClean="0">
                <a:solidFill>
                  <a:srgbClr val="0000FF"/>
                </a:solidFill>
              </a:rPr>
              <a:t>. </a:t>
            </a:r>
            <a:r>
              <a:rPr lang="el-GR" dirty="0" smtClean="0"/>
              <a:t>(Κρίση = Δομημένη = Ποιοτική).</a:t>
            </a:r>
          </a:p>
          <a:p>
            <a:pPr algn="just" eaLnBrk="1" fontAlgn="auto" hangingPunct="1">
              <a:spcAft>
                <a:spcPts val="0"/>
              </a:spcAft>
              <a:defRPr/>
            </a:pPr>
            <a:endParaRPr lang="en-US" dirty="0"/>
          </a:p>
          <a:p>
            <a:pPr algn="just" eaLnBrk="1" fontAlgn="auto" hangingPunct="1">
              <a:spcAft>
                <a:spcPts val="0"/>
              </a:spcAft>
              <a:defRPr/>
            </a:pPr>
            <a:r>
              <a:rPr lang="el-GR" b="1" dirty="0">
                <a:solidFill>
                  <a:srgbClr val="FF9900"/>
                </a:solidFill>
              </a:rPr>
              <a:t>Ποσοτικές μέθοδοι</a:t>
            </a:r>
            <a:r>
              <a:rPr lang="el-GR" b="1" dirty="0" smtClean="0">
                <a:solidFill>
                  <a:srgbClr val="FF9900"/>
                </a:solidFill>
              </a:rPr>
              <a:t>. </a:t>
            </a:r>
            <a:r>
              <a:rPr lang="el-GR" dirty="0" smtClean="0"/>
              <a:t>(Επαρκή δεδομένα = Ποσοτική).</a:t>
            </a:r>
          </a:p>
          <a:p>
            <a:pPr algn="just" eaLnBrk="1" fontAlgn="auto" hangingPunct="1">
              <a:spcAft>
                <a:spcPts val="0"/>
              </a:spcAft>
              <a:defRPr/>
            </a:pPr>
            <a:endParaRPr lang="el-GR" dirty="0" smtClean="0"/>
          </a:p>
          <a:p>
            <a:pPr algn="just" eaLnBrk="1" fontAlgn="auto" hangingPunct="1">
              <a:spcAft>
                <a:spcPts val="0"/>
              </a:spcAft>
              <a:defRPr/>
            </a:pPr>
            <a:r>
              <a:rPr lang="el-GR" b="1" dirty="0" smtClean="0">
                <a:solidFill>
                  <a:srgbClr val="FFFF00"/>
                </a:solidFill>
              </a:rPr>
              <a:t>Μέθοδοι </a:t>
            </a:r>
            <a:r>
              <a:rPr lang="el-GR" b="1" dirty="0">
                <a:solidFill>
                  <a:srgbClr val="FFFF00"/>
                </a:solidFill>
              </a:rPr>
              <a:t>συνάφειας</a:t>
            </a:r>
            <a:r>
              <a:rPr lang="el-GR" b="1" dirty="0" smtClean="0">
                <a:solidFill>
                  <a:srgbClr val="FFFF00"/>
                </a:solidFill>
              </a:rPr>
              <a:t>. </a:t>
            </a:r>
            <a:r>
              <a:rPr lang="el-GR" dirty="0" smtClean="0"/>
              <a:t>(Η </a:t>
            </a:r>
            <a:r>
              <a:rPr lang="el-GR" dirty="0"/>
              <a:t>χρήση της συναφών </a:t>
            </a:r>
            <a:r>
              <a:rPr lang="el-GR" dirty="0" smtClean="0"/>
              <a:t>για μεγάλες αλλαγές = Ποσοτική).</a:t>
            </a:r>
          </a:p>
          <a:p>
            <a:pPr algn="just" eaLnBrk="1" fontAlgn="auto" hangingPunct="1">
              <a:spcAft>
                <a:spcPts val="0"/>
              </a:spcAft>
              <a:defRPr/>
            </a:pPr>
            <a:endParaRPr lang="en-US" dirty="0"/>
          </a:p>
          <a:p>
            <a:pPr algn="just" eaLnBrk="1" fontAlgn="auto" hangingPunct="1">
              <a:spcAft>
                <a:spcPts val="0"/>
              </a:spcAft>
              <a:defRPr/>
            </a:pPr>
            <a:r>
              <a:rPr lang="el-GR" b="1" dirty="0">
                <a:solidFill>
                  <a:srgbClr val="7030A0"/>
                </a:solidFill>
              </a:rPr>
              <a:t>Απλοί μέθοδοι</a:t>
            </a:r>
            <a:r>
              <a:rPr lang="el-GR" b="1" dirty="0" smtClean="0">
                <a:solidFill>
                  <a:srgbClr val="7030A0"/>
                </a:solidFill>
              </a:rPr>
              <a:t>. </a:t>
            </a:r>
            <a:r>
              <a:rPr lang="el-GR" dirty="0" smtClean="0"/>
              <a:t>(Απλή προτιμότερη = Ανακριβής).</a:t>
            </a:r>
            <a:endParaRPr lang="en-US" dirty="0"/>
          </a:p>
        </p:txBody>
      </p:sp>
    </p:spTree>
  </p:cSld>
  <p:clrMapOvr>
    <a:masterClrMapping/>
  </p:clrMapOvr>
  <p:timing>
    <p:tnLst>
      <p:par>
        <p:cTn id="1" dur="indefinite" restart="never" nodeType="tmRoot"/>
      </p:par>
    </p:tn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0" y="549275"/>
            <a:ext cx="9144000" cy="6308725"/>
          </a:xfrm>
        </p:spPr>
        <p:txBody>
          <a:bodyPr>
            <a:normAutofit lnSpcReduction="10000"/>
          </a:bodyPr>
          <a:lstStyle/>
          <a:p>
            <a:pPr algn="just" eaLnBrk="1" hangingPunct="1">
              <a:lnSpc>
                <a:spcPct val="90000"/>
              </a:lnSpc>
            </a:pPr>
            <a:r>
              <a:rPr lang="el-GR" dirty="0" smtClean="0">
                <a:latin typeface="Cambria" pitchFamily="18" charset="0"/>
              </a:rPr>
              <a:t>Τα γραμμικά μοντέλα πιθανοτήτων χρησιμοποιούν </a:t>
            </a:r>
            <a:r>
              <a:rPr lang="el-GR" dirty="0" smtClean="0">
                <a:solidFill>
                  <a:srgbClr val="800080"/>
                </a:solidFill>
                <a:latin typeface="Cambria" pitchFamily="18" charset="0"/>
              </a:rPr>
              <a:t>παλαιότερα στοιχεία</a:t>
            </a:r>
            <a:r>
              <a:rPr lang="el-GR" dirty="0" smtClean="0">
                <a:latin typeface="Cambria" pitchFamily="18" charset="0"/>
              </a:rPr>
              <a:t>, όπως π.χ. χρηματοοικονομικούς δείκτες, ως δεδομένα σε ένα μοντέλο για να εξηγήσουν </a:t>
            </a:r>
            <a:r>
              <a:rPr lang="el-GR" dirty="0" smtClean="0">
                <a:solidFill>
                  <a:srgbClr val="FF0000"/>
                </a:solidFill>
                <a:latin typeface="Cambria" pitchFamily="18" charset="0"/>
              </a:rPr>
              <a:t>το ιστορικό αποπληρωμής παλαιότερων δανείων.</a:t>
            </a:r>
            <a:r>
              <a:rPr lang="el-GR" dirty="0" smtClean="0">
                <a:latin typeface="Cambria" pitchFamily="18" charset="0"/>
              </a:rPr>
              <a:t> Η σχετική σημασία των διαφόρων παραγόντων που λαμβάνονται υπόψη για να αποτιμήσουν παλαιότερα ιστορικά στοιχεία, χρησιμοποιούνται για τα καινούργια δάνεια.</a:t>
            </a:r>
          </a:p>
          <a:p>
            <a:pPr algn="just" eaLnBrk="1" hangingPunct="1">
              <a:lnSpc>
                <a:spcPct val="90000"/>
              </a:lnSpc>
            </a:pPr>
            <a:r>
              <a:rPr lang="el-GR" dirty="0" smtClean="0">
                <a:latin typeface="Cambria" pitchFamily="18" charset="0"/>
              </a:rPr>
              <a:t>Τα μοντέλα αυτά καταλήγουν σε μια σχέση του τύπου: </a:t>
            </a:r>
          </a:p>
          <a:p>
            <a:pPr algn="just" eaLnBrk="1" hangingPunct="1">
              <a:lnSpc>
                <a:spcPct val="90000"/>
              </a:lnSpc>
            </a:pPr>
            <a:r>
              <a:rPr lang="el-GR" b="1" dirty="0" smtClean="0">
                <a:solidFill>
                  <a:srgbClr val="002060"/>
                </a:solidFill>
                <a:latin typeface="Cambria" pitchFamily="18" charset="0"/>
              </a:rPr>
              <a:t>Ζ = </a:t>
            </a:r>
            <a:r>
              <a:rPr lang="en-US" b="1" dirty="0" smtClean="0">
                <a:solidFill>
                  <a:srgbClr val="002060"/>
                </a:solidFill>
                <a:latin typeface="Cambria" pitchFamily="18" charset="0"/>
              </a:rPr>
              <a:t>f (X)</a:t>
            </a:r>
            <a:r>
              <a:rPr lang="el-GR" b="1" dirty="0" smtClean="0">
                <a:solidFill>
                  <a:srgbClr val="002060"/>
                </a:solidFill>
                <a:latin typeface="Cambria" pitchFamily="18" charset="0"/>
              </a:rPr>
              <a:t> </a:t>
            </a:r>
            <a:r>
              <a:rPr lang="el-GR" dirty="0" smtClean="0">
                <a:latin typeface="Cambria" pitchFamily="18" charset="0"/>
              </a:rPr>
              <a:t>όπου </a:t>
            </a:r>
            <a:r>
              <a:rPr lang="en-US" dirty="0" smtClean="0">
                <a:solidFill>
                  <a:srgbClr val="003366"/>
                </a:solidFill>
                <a:latin typeface="Cambria" pitchFamily="18" charset="0"/>
              </a:rPr>
              <a:t>“</a:t>
            </a:r>
            <a:r>
              <a:rPr lang="el-GR" dirty="0" smtClean="0">
                <a:solidFill>
                  <a:srgbClr val="002060"/>
                </a:solidFill>
                <a:latin typeface="Cambria" pitchFamily="18" charset="0"/>
              </a:rPr>
              <a:t>Ζ</a:t>
            </a:r>
            <a:r>
              <a:rPr lang="en-US" dirty="0" smtClean="0">
                <a:solidFill>
                  <a:srgbClr val="002060"/>
                </a:solidFill>
                <a:latin typeface="Cambria" pitchFamily="18" charset="0"/>
              </a:rPr>
              <a:t>”</a:t>
            </a:r>
            <a:r>
              <a:rPr lang="el-GR" dirty="0" smtClean="0">
                <a:solidFill>
                  <a:srgbClr val="002060"/>
                </a:solidFill>
                <a:latin typeface="Cambria" pitchFamily="18" charset="0"/>
              </a:rPr>
              <a:t> είναι η βαθμολογία </a:t>
            </a:r>
            <a:r>
              <a:rPr lang="el-GR" dirty="0" smtClean="0">
                <a:latin typeface="Cambria" pitchFamily="18" charset="0"/>
              </a:rPr>
              <a:t>που προκύπτει για ένα δανειζόμενο (άτομο ή επιχείρηση) και </a:t>
            </a:r>
            <a:r>
              <a:rPr lang="en-US" dirty="0" smtClean="0">
                <a:solidFill>
                  <a:srgbClr val="800080"/>
                </a:solidFill>
                <a:latin typeface="Cambria" pitchFamily="18" charset="0"/>
              </a:rPr>
              <a:t>“</a:t>
            </a:r>
            <a:r>
              <a:rPr lang="el-GR" dirty="0" smtClean="0">
                <a:solidFill>
                  <a:srgbClr val="800080"/>
                </a:solidFill>
                <a:latin typeface="Cambria" pitchFamily="18" charset="0"/>
              </a:rPr>
              <a:t>Χ</a:t>
            </a:r>
            <a:r>
              <a:rPr lang="en-US" dirty="0" smtClean="0">
                <a:solidFill>
                  <a:srgbClr val="800080"/>
                </a:solidFill>
                <a:latin typeface="Cambria" pitchFamily="18" charset="0"/>
              </a:rPr>
              <a:t>”</a:t>
            </a:r>
            <a:r>
              <a:rPr lang="el-GR" dirty="0" smtClean="0">
                <a:solidFill>
                  <a:srgbClr val="800080"/>
                </a:solidFill>
                <a:latin typeface="Cambria" pitchFamily="18" charset="0"/>
              </a:rPr>
              <a:t> είναι ένα σύνολο επεξηγηματικών μεταβλητών</a:t>
            </a:r>
            <a:r>
              <a:rPr lang="el-GR" dirty="0" smtClean="0">
                <a:latin typeface="Cambria" pitchFamily="18" charset="0"/>
              </a:rPr>
              <a:t>, όπως εισόδημα, ηλικία, επάγγελμα, οικονομικοί δείκτες, π.χ. μόχλευση, καθώς και μακροοικονομικές μεταβλητές.</a:t>
            </a:r>
          </a:p>
          <a:p>
            <a:pPr algn="just" eaLnBrk="1" hangingPunct="1">
              <a:lnSpc>
                <a:spcPct val="90000"/>
              </a:lnSpc>
            </a:pPr>
            <a:r>
              <a:rPr lang="el-GR" dirty="0" smtClean="0">
                <a:latin typeface="Cambria" pitchFamily="18" charset="0"/>
              </a:rPr>
              <a:t>Το απλούστερο μοντέλο είναι το γραμμικό, στο οποίο η συνάρτηση </a:t>
            </a:r>
            <a:r>
              <a:rPr lang="en-US" dirty="0" smtClean="0">
                <a:latin typeface="Cambria" pitchFamily="18" charset="0"/>
              </a:rPr>
              <a:t>f </a:t>
            </a:r>
            <a:r>
              <a:rPr lang="el-GR" dirty="0" smtClean="0">
                <a:latin typeface="Cambria" pitchFamily="18" charset="0"/>
              </a:rPr>
              <a:t>είναι γραμμική και</a:t>
            </a:r>
            <a:r>
              <a:rPr lang="el-GR" dirty="0" smtClean="0">
                <a:solidFill>
                  <a:schemeClr val="bg1"/>
                </a:solidFill>
                <a:latin typeface="Cambria" pitchFamily="18" charset="0"/>
              </a:rPr>
              <a:t> </a:t>
            </a:r>
            <a:r>
              <a:rPr lang="el-GR" b="1" dirty="0" smtClean="0">
                <a:solidFill>
                  <a:srgbClr val="FF9900"/>
                </a:solidFill>
                <a:latin typeface="Cambria" pitchFamily="18" charset="0"/>
              </a:rPr>
              <a:t>το </a:t>
            </a:r>
            <a:r>
              <a:rPr lang="en-US" b="1" dirty="0" smtClean="0">
                <a:solidFill>
                  <a:srgbClr val="FF9900"/>
                </a:solidFill>
                <a:latin typeface="Cambria" pitchFamily="18" charset="0"/>
              </a:rPr>
              <a:t>“</a:t>
            </a:r>
            <a:r>
              <a:rPr lang="el-GR" b="1" dirty="0" smtClean="0">
                <a:solidFill>
                  <a:srgbClr val="FF9900"/>
                </a:solidFill>
                <a:latin typeface="Cambria" pitchFamily="18" charset="0"/>
              </a:rPr>
              <a:t>Ζ</a:t>
            </a:r>
            <a:r>
              <a:rPr lang="en-US" b="1" dirty="0" smtClean="0">
                <a:solidFill>
                  <a:srgbClr val="FF9900"/>
                </a:solidFill>
                <a:latin typeface="Cambria" pitchFamily="18" charset="0"/>
              </a:rPr>
              <a:t>”</a:t>
            </a:r>
            <a:r>
              <a:rPr lang="el-GR" b="1" dirty="0" smtClean="0">
                <a:solidFill>
                  <a:srgbClr val="FF9900"/>
                </a:solidFill>
                <a:latin typeface="Cambria" pitchFamily="18" charset="0"/>
              </a:rPr>
              <a:t> παίρνει τιμές 1, αν ο δανειζόμενος έχει αθετήσει την πληρωμή δανείου, και 0 αν όχι.</a:t>
            </a:r>
          </a:p>
        </p:txBody>
      </p:sp>
      <p:sp>
        <p:nvSpPr>
          <p:cNvPr id="172034" name="Rectangle 2"/>
          <p:cNvSpPr>
            <a:spLocks noGrp="1" noChangeArrowheads="1"/>
          </p:cNvSpPr>
          <p:nvPr>
            <p:ph type="title"/>
          </p:nvPr>
        </p:nvSpPr>
        <p:spPr>
          <a:xfrm>
            <a:off x="0" y="0"/>
            <a:ext cx="9144000" cy="476250"/>
          </a:xfrm>
        </p:spPr>
        <p:txBody>
          <a:bodyPr rtlCol="0">
            <a:noAutofit/>
          </a:bodyPr>
          <a:lstStyle/>
          <a:p>
            <a:pPr algn="ctr" eaLnBrk="1" fontAlgn="auto" hangingPunct="1">
              <a:spcAft>
                <a:spcPts val="0"/>
              </a:spcAft>
              <a:defRPr/>
            </a:pPr>
            <a:r>
              <a:rPr lang="el-GR" sz="3200" b="1" dirty="0" smtClean="0">
                <a:solidFill>
                  <a:srgbClr val="0000FF"/>
                </a:solidFill>
                <a:latin typeface="Cambria" pitchFamily="18" charset="0"/>
              </a:rPr>
              <a:t>Γραμμικά μοντέλα πιθανοτήτων</a:t>
            </a:r>
            <a:endParaRPr lang="en-GB" sz="3200" b="1" dirty="0" smtClean="0">
              <a:solidFill>
                <a:srgbClr val="0000FF"/>
              </a:solidFill>
              <a:latin typeface="Cambria" pitchFamily="18" charset="0"/>
            </a:endParaRPr>
          </a:p>
        </p:txBody>
      </p:sp>
    </p:spTree>
  </p:cSld>
  <p:clrMapOvr>
    <a:masterClrMapping/>
  </p:clrMapOvr>
  <p:timing>
    <p:tnLst>
      <p:par>
        <p:cTn id="1" dur="indefinite" restart="never" nodeType="tmRoot"/>
      </p:par>
    </p:tn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0" y="549275"/>
            <a:ext cx="9144000" cy="6308725"/>
          </a:xfrm>
        </p:spPr>
        <p:txBody>
          <a:bodyPr/>
          <a:lstStyle/>
          <a:p>
            <a:pPr algn="just" eaLnBrk="1" hangingPunct="1">
              <a:lnSpc>
                <a:spcPct val="90000"/>
              </a:lnSpc>
            </a:pPr>
            <a:r>
              <a:rPr lang="el-GR" sz="2400" dirty="0" smtClean="0">
                <a:latin typeface="Cambria" pitchFamily="18" charset="0"/>
              </a:rPr>
              <a:t>Έστω ότι υπάρχουν δύο παράγοντες που επιδρούν στην παλαιότερη συμπεριφορά των δανειζόμενων: </a:t>
            </a:r>
            <a:r>
              <a:rPr lang="el-GR" sz="2400" b="1" dirty="0" smtClean="0">
                <a:latin typeface="Cambria" pitchFamily="18" charset="0"/>
              </a:rPr>
              <a:t>Χ</a:t>
            </a:r>
            <a:r>
              <a:rPr lang="el-GR" sz="2400" b="1" baseline="-25000" dirty="0" smtClean="0">
                <a:latin typeface="Cambria" pitchFamily="18" charset="0"/>
              </a:rPr>
              <a:t>1</a:t>
            </a:r>
            <a:r>
              <a:rPr lang="el-GR" sz="2400" dirty="0" smtClean="0">
                <a:latin typeface="Cambria" pitchFamily="18" charset="0"/>
              </a:rPr>
              <a:t> που είναι ο </a:t>
            </a:r>
            <a:r>
              <a:rPr lang="el-GR" sz="2400" b="1" dirty="0" smtClean="0">
                <a:solidFill>
                  <a:srgbClr val="C00000"/>
                </a:solidFill>
                <a:latin typeface="Cambria" pitchFamily="18" charset="0"/>
              </a:rPr>
              <a:t>βαθμός μόχλευσης της επιχείρησης </a:t>
            </a:r>
            <a:r>
              <a:rPr lang="el-GR" sz="2400" dirty="0" smtClean="0">
                <a:solidFill>
                  <a:srgbClr val="C00000"/>
                </a:solidFill>
                <a:latin typeface="Cambria" pitchFamily="18" charset="0"/>
              </a:rPr>
              <a:t>(χρέος προς συνολικό ενεργητικό) </a:t>
            </a:r>
            <a:r>
              <a:rPr lang="el-GR" sz="2400" dirty="0" smtClean="0">
                <a:latin typeface="Cambria" pitchFamily="18" charset="0"/>
              </a:rPr>
              <a:t>και </a:t>
            </a:r>
            <a:r>
              <a:rPr lang="el-GR" sz="2400" b="1" dirty="0" smtClean="0">
                <a:latin typeface="Cambria" pitchFamily="18" charset="0"/>
              </a:rPr>
              <a:t>Χ</a:t>
            </a:r>
            <a:r>
              <a:rPr lang="el-GR" sz="2400" b="1" baseline="-25000" dirty="0" smtClean="0">
                <a:latin typeface="Cambria" pitchFamily="18" charset="0"/>
              </a:rPr>
              <a:t>2</a:t>
            </a:r>
            <a:r>
              <a:rPr lang="el-GR" sz="2400" dirty="0" smtClean="0">
                <a:latin typeface="Cambria" pitchFamily="18" charset="0"/>
              </a:rPr>
              <a:t> που είναι ένας </a:t>
            </a:r>
            <a:r>
              <a:rPr lang="el-GR" sz="2400" b="1" dirty="0" smtClean="0">
                <a:solidFill>
                  <a:srgbClr val="0000FF"/>
                </a:solidFill>
                <a:latin typeface="Cambria" pitchFamily="18" charset="0"/>
              </a:rPr>
              <a:t>δείκτης ρευστότητας </a:t>
            </a:r>
            <a:r>
              <a:rPr lang="el-GR" sz="2400" dirty="0" smtClean="0">
                <a:solidFill>
                  <a:srgbClr val="0000FF"/>
                </a:solidFill>
                <a:latin typeface="Cambria" pitchFamily="18" charset="0"/>
              </a:rPr>
              <a:t>(π.χ. κυκλοφορούν ενεργητικό προς βραχυπρόθεσμες υποχρεώσεις). </a:t>
            </a:r>
            <a:r>
              <a:rPr lang="el-GR" sz="2400" dirty="0" smtClean="0">
                <a:latin typeface="Cambria" pitchFamily="18" charset="0"/>
              </a:rPr>
              <a:t>Βασιζόμενοι σε ιστορικές τιμές (αποπληρωμή δανείων εξοπλισμού επιχειρήσεων), το γραμμικό μοντέλο πιθανοτήτων εκτιμάται σε</a:t>
            </a:r>
            <a:r>
              <a:rPr lang="en-US" sz="2400" dirty="0" smtClean="0">
                <a:latin typeface="Cambria" pitchFamily="18" charset="0"/>
              </a:rPr>
              <a:t>:</a:t>
            </a:r>
            <a:endParaRPr lang="el-GR" sz="2400" dirty="0" smtClean="0">
              <a:latin typeface="Cambria" pitchFamily="18" charset="0"/>
            </a:endParaRPr>
          </a:p>
          <a:p>
            <a:pPr algn="ctr" eaLnBrk="1" hangingPunct="1">
              <a:lnSpc>
                <a:spcPct val="90000"/>
              </a:lnSpc>
              <a:buFontTx/>
              <a:buNone/>
            </a:pPr>
            <a:r>
              <a:rPr lang="en-US" sz="2800" b="1" dirty="0" smtClean="0">
                <a:solidFill>
                  <a:srgbClr val="7030A0"/>
                </a:solidFill>
                <a:latin typeface="Cambria" pitchFamily="18" charset="0"/>
              </a:rPr>
              <a:t>Z</a:t>
            </a:r>
            <a:r>
              <a:rPr lang="en-US" sz="2800" b="1" baseline="-25000" dirty="0" smtClean="0">
                <a:solidFill>
                  <a:srgbClr val="7030A0"/>
                </a:solidFill>
                <a:latin typeface="Cambria" pitchFamily="18" charset="0"/>
              </a:rPr>
              <a:t>i</a:t>
            </a:r>
            <a:r>
              <a:rPr lang="el-GR" sz="2800" b="1" dirty="0" smtClean="0">
                <a:solidFill>
                  <a:srgbClr val="7030A0"/>
                </a:solidFill>
                <a:latin typeface="Cambria" pitchFamily="18" charset="0"/>
              </a:rPr>
              <a:t> = 1,5 Χ</a:t>
            </a:r>
            <a:r>
              <a:rPr lang="el-GR" sz="2800" b="1" baseline="-25000" dirty="0" smtClean="0">
                <a:solidFill>
                  <a:srgbClr val="7030A0"/>
                </a:solidFill>
                <a:latin typeface="Cambria" pitchFamily="18" charset="0"/>
              </a:rPr>
              <a:t>1</a:t>
            </a:r>
            <a:r>
              <a:rPr lang="el-GR" sz="2800" b="1" dirty="0" smtClean="0">
                <a:solidFill>
                  <a:srgbClr val="7030A0"/>
                </a:solidFill>
                <a:latin typeface="Cambria" pitchFamily="18" charset="0"/>
              </a:rPr>
              <a:t> - 0,1 Χ</a:t>
            </a:r>
            <a:r>
              <a:rPr lang="el-GR" sz="2800" b="1" baseline="-25000" dirty="0" smtClean="0">
                <a:solidFill>
                  <a:srgbClr val="7030A0"/>
                </a:solidFill>
                <a:latin typeface="Cambria" pitchFamily="18" charset="0"/>
              </a:rPr>
              <a:t>2</a:t>
            </a:r>
            <a:endParaRPr lang="el-GR" sz="2800" b="1" dirty="0" smtClean="0">
              <a:solidFill>
                <a:srgbClr val="7030A0"/>
              </a:solidFill>
              <a:latin typeface="Cambria" pitchFamily="18" charset="0"/>
            </a:endParaRPr>
          </a:p>
          <a:p>
            <a:pPr algn="just" eaLnBrk="1" hangingPunct="1">
              <a:lnSpc>
                <a:spcPct val="90000"/>
              </a:lnSpc>
              <a:buFontTx/>
              <a:buNone/>
            </a:pPr>
            <a:r>
              <a:rPr lang="el-GR" sz="2400" dirty="0" smtClean="0">
                <a:latin typeface="Cambria" pitchFamily="18" charset="0"/>
              </a:rPr>
              <a:t>	Έστω ότι για μία συγκεκριμένη επιχείρηση ισχύει ότι Χ</a:t>
            </a:r>
            <a:r>
              <a:rPr lang="el-GR" sz="2400" baseline="-25000" dirty="0" smtClean="0">
                <a:latin typeface="Cambria" pitchFamily="18" charset="0"/>
              </a:rPr>
              <a:t>1 </a:t>
            </a:r>
            <a:r>
              <a:rPr lang="el-GR" sz="2400" dirty="0" smtClean="0">
                <a:latin typeface="Cambria" pitchFamily="18" charset="0"/>
              </a:rPr>
              <a:t>= 0,6 και Χ</a:t>
            </a:r>
            <a:r>
              <a:rPr lang="el-GR" sz="2400" baseline="-25000" dirty="0" smtClean="0">
                <a:latin typeface="Cambria" pitchFamily="18" charset="0"/>
              </a:rPr>
              <a:t>2 </a:t>
            </a:r>
            <a:r>
              <a:rPr lang="el-GR" sz="2400" dirty="0" smtClean="0">
                <a:latin typeface="Cambria" pitchFamily="18" charset="0"/>
              </a:rPr>
              <a:t>= </a:t>
            </a:r>
            <a:r>
              <a:rPr lang="en-US" sz="2400" dirty="0" smtClean="0">
                <a:latin typeface="Cambria" pitchFamily="18" charset="0"/>
              </a:rPr>
              <a:t>2</a:t>
            </a:r>
            <a:r>
              <a:rPr lang="el-GR" sz="2400" dirty="0" smtClean="0">
                <a:latin typeface="Cambria" pitchFamily="18" charset="0"/>
              </a:rPr>
              <a:t>, τότε η αναμενόμενη πιθανότητα αθέτησης της πληρωμής ανέρχεται σε Ζ = 0,7. Το αποτέλεσμα αυτό ερμηνεύεται ως πιθανότητα 70% η εταιρεία να μην αποπληρώσει το δάνειο.</a:t>
            </a:r>
          </a:p>
          <a:p>
            <a:pPr algn="just" eaLnBrk="1" hangingPunct="1">
              <a:lnSpc>
                <a:spcPct val="90000"/>
              </a:lnSpc>
            </a:pPr>
            <a:r>
              <a:rPr lang="el-GR" sz="2400" dirty="0" smtClean="0">
                <a:latin typeface="Cambria" pitchFamily="18" charset="0"/>
              </a:rPr>
              <a:t>Αν και η τεχνική είναι απλή, το βασικό μειονέκτημα εστιάζεται στο γεγονός ότι οι αναμενόμενες (εκτιμώμενες) πιθανότητες μη αποπληρωμής μπορεί να βρίσκονται εκτός του διαστήματος [0,1].</a:t>
            </a:r>
          </a:p>
        </p:txBody>
      </p:sp>
      <p:sp>
        <p:nvSpPr>
          <p:cNvPr id="174082" name="Rectangle 2"/>
          <p:cNvSpPr>
            <a:spLocks noGrp="1" noChangeArrowheads="1"/>
          </p:cNvSpPr>
          <p:nvPr>
            <p:ph type="title"/>
          </p:nvPr>
        </p:nvSpPr>
        <p:spPr>
          <a:xfrm>
            <a:off x="0" y="0"/>
            <a:ext cx="9144000" cy="476250"/>
          </a:xfrm>
        </p:spPr>
        <p:txBody>
          <a:bodyPr rtlCol="0">
            <a:noAutofit/>
          </a:bodyPr>
          <a:lstStyle/>
          <a:p>
            <a:pPr algn="ctr" eaLnBrk="1" fontAlgn="auto" hangingPunct="1">
              <a:spcAft>
                <a:spcPts val="0"/>
              </a:spcAft>
              <a:defRPr/>
            </a:pPr>
            <a:r>
              <a:rPr lang="el-GR" sz="3200" b="1" dirty="0" smtClean="0">
                <a:solidFill>
                  <a:srgbClr val="0000CC"/>
                </a:solidFill>
                <a:latin typeface="Arial" charset="0"/>
              </a:rPr>
              <a:t>ΠΑΡΑΔΕΙΓΜΑ</a:t>
            </a:r>
            <a:endParaRPr lang="en-GB" sz="3200" b="1" dirty="0" smtClean="0">
              <a:solidFill>
                <a:srgbClr val="0000CC"/>
              </a:solidFill>
              <a:latin typeface="Arial" charset="0"/>
            </a:endParaRPr>
          </a:p>
        </p:txBody>
      </p:sp>
    </p:spTree>
  </p:cSld>
  <p:clrMapOvr>
    <a:masterClrMapping/>
  </p:clrMapOvr>
  <p:timing>
    <p:tnLst>
      <p:par>
        <p:cTn id="1" dur="indefinite" restart="never" nodeType="tmRoot"/>
      </p:par>
    </p:tnLst>
  </p:timing>
</p:sld>
</file>

<file path=ppt/slides/slide5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xfrm>
            <a:off x="0" y="980728"/>
            <a:ext cx="9144000" cy="5877272"/>
          </a:xfrm>
        </p:spPr>
        <p:txBody>
          <a:bodyPr>
            <a:normAutofit/>
          </a:bodyPr>
          <a:lstStyle/>
          <a:p>
            <a:pPr marL="457200" indent="-457200" algn="ctr">
              <a:lnSpc>
                <a:spcPct val="90000"/>
              </a:lnSpc>
              <a:buNone/>
            </a:pPr>
            <a:r>
              <a:rPr lang="en-US" sz="3000" b="1" dirty="0">
                <a:solidFill>
                  <a:srgbClr val="002060"/>
                </a:solidFill>
                <a:effectLst>
                  <a:outerShdw blurRad="38100" dist="38100" dir="2700000" algn="tl">
                    <a:srgbClr val="C0C0C0"/>
                  </a:outerShdw>
                </a:effectLst>
                <a:latin typeface="Cambria" pitchFamily="18" charset="0"/>
              </a:rPr>
              <a:t>The Five </a:t>
            </a:r>
            <a:r>
              <a:rPr lang="en-US" sz="3000" b="1" dirty="0" smtClean="0">
                <a:solidFill>
                  <a:srgbClr val="002060"/>
                </a:solidFill>
                <a:effectLst>
                  <a:outerShdw blurRad="38100" dist="38100" dir="2700000" algn="tl">
                    <a:srgbClr val="C0C0C0"/>
                  </a:outerShdw>
                </a:effectLst>
                <a:latin typeface="Cambria" pitchFamily="18" charset="0"/>
              </a:rPr>
              <a:t>C </a:t>
            </a:r>
            <a:r>
              <a:rPr lang="en-US" sz="3000" b="1" dirty="0">
                <a:solidFill>
                  <a:srgbClr val="002060"/>
                </a:solidFill>
                <a:effectLst>
                  <a:outerShdw blurRad="38100" dist="38100" dir="2700000" algn="tl">
                    <a:srgbClr val="C0C0C0"/>
                  </a:outerShdw>
                </a:effectLst>
                <a:latin typeface="Cambria" pitchFamily="18" charset="0"/>
              </a:rPr>
              <a:t>of Credit:</a:t>
            </a:r>
          </a:p>
          <a:p>
            <a:pPr marL="457200" indent="-457200" algn="just">
              <a:lnSpc>
                <a:spcPct val="90000"/>
              </a:lnSpc>
            </a:pPr>
            <a:r>
              <a:rPr lang="en-US" sz="3000" b="1" dirty="0">
                <a:solidFill>
                  <a:srgbClr val="C00000"/>
                </a:solidFill>
                <a:latin typeface="Cambria" pitchFamily="18" charset="0"/>
              </a:rPr>
              <a:t>Character</a:t>
            </a:r>
            <a:r>
              <a:rPr lang="en-US" sz="3000" dirty="0">
                <a:latin typeface="Cambria" pitchFamily="18" charset="0"/>
              </a:rPr>
              <a:t> is the borrower’s willingness to pay based on past payment patterns.</a:t>
            </a:r>
          </a:p>
          <a:p>
            <a:pPr marL="457200" indent="-457200" algn="just">
              <a:lnSpc>
                <a:spcPct val="90000"/>
              </a:lnSpc>
            </a:pPr>
            <a:r>
              <a:rPr lang="en-US" sz="3000" b="1" dirty="0">
                <a:solidFill>
                  <a:srgbClr val="006600"/>
                </a:solidFill>
                <a:latin typeface="Cambria" pitchFamily="18" charset="0"/>
              </a:rPr>
              <a:t>Capacity</a:t>
            </a:r>
            <a:r>
              <a:rPr lang="en-US" sz="3000" dirty="0">
                <a:latin typeface="Cambria" pitchFamily="18" charset="0"/>
              </a:rPr>
              <a:t> is the borrower’s ability to pay based on forecasts of future cash flows.</a:t>
            </a:r>
          </a:p>
          <a:p>
            <a:pPr marL="457200" indent="-457200" algn="just">
              <a:lnSpc>
                <a:spcPct val="90000"/>
              </a:lnSpc>
            </a:pPr>
            <a:r>
              <a:rPr lang="en-US" sz="3000" b="1" dirty="0">
                <a:solidFill>
                  <a:srgbClr val="002060"/>
                </a:solidFill>
                <a:latin typeface="Cambria" pitchFamily="18" charset="0"/>
              </a:rPr>
              <a:t>Capital</a:t>
            </a:r>
            <a:r>
              <a:rPr lang="en-US" sz="3000" dirty="0">
                <a:latin typeface="Cambria" pitchFamily="18" charset="0"/>
              </a:rPr>
              <a:t> is how much wealth the borrower has to fall back on.</a:t>
            </a:r>
          </a:p>
          <a:p>
            <a:pPr marL="457200" indent="-457200" algn="just">
              <a:lnSpc>
                <a:spcPct val="90000"/>
              </a:lnSpc>
            </a:pPr>
            <a:r>
              <a:rPr lang="en-US" sz="3000" b="1" dirty="0">
                <a:solidFill>
                  <a:srgbClr val="7030A0"/>
                </a:solidFill>
                <a:latin typeface="Cambria" pitchFamily="18" charset="0"/>
              </a:rPr>
              <a:t>Collateral</a:t>
            </a:r>
            <a:r>
              <a:rPr lang="en-US" sz="3000" dirty="0">
                <a:latin typeface="Cambria" pitchFamily="18" charset="0"/>
              </a:rPr>
              <a:t> is what the lender gets if the borrower fails to pay.</a:t>
            </a:r>
          </a:p>
          <a:p>
            <a:pPr marL="457200" indent="-457200" algn="just">
              <a:lnSpc>
                <a:spcPct val="90000"/>
              </a:lnSpc>
            </a:pPr>
            <a:r>
              <a:rPr lang="en-US" sz="3000" b="1" dirty="0">
                <a:solidFill>
                  <a:srgbClr val="663300"/>
                </a:solidFill>
                <a:latin typeface="Cambria" pitchFamily="18" charset="0"/>
              </a:rPr>
              <a:t>Conditions</a:t>
            </a:r>
            <a:r>
              <a:rPr lang="en-US" sz="3000" dirty="0">
                <a:latin typeface="Cambria" pitchFamily="18" charset="0"/>
              </a:rPr>
              <a:t> faced by the borrower in the business marketplace are also considered.</a:t>
            </a:r>
          </a:p>
        </p:txBody>
      </p:sp>
      <p:sp>
        <p:nvSpPr>
          <p:cNvPr id="80898" name="Rectangle 2"/>
          <p:cNvSpPr>
            <a:spLocks noGrp="1" noChangeArrowheads="1"/>
          </p:cNvSpPr>
          <p:nvPr>
            <p:ph type="title"/>
          </p:nvPr>
        </p:nvSpPr>
        <p:spPr>
          <a:xfrm>
            <a:off x="0" y="274638"/>
            <a:ext cx="9144000" cy="706090"/>
          </a:xfrm>
        </p:spPr>
        <p:txBody>
          <a:bodyPr>
            <a:normAutofit/>
          </a:bodyPr>
          <a:lstStyle/>
          <a:p>
            <a:pPr algn="ctr"/>
            <a:r>
              <a:rPr lang="en-US" sz="4000" b="1" dirty="0">
                <a:solidFill>
                  <a:srgbClr val="0000CC"/>
                </a:solidFill>
                <a:latin typeface="Cambria" pitchFamily="18" charset="0"/>
              </a:rPr>
              <a:t>How </a:t>
            </a:r>
            <a:r>
              <a:rPr lang="en-US" sz="4000" b="1" dirty="0" smtClean="0">
                <a:solidFill>
                  <a:srgbClr val="0000CC"/>
                </a:solidFill>
                <a:latin typeface="Cambria" pitchFamily="18" charset="0"/>
              </a:rPr>
              <a:t>Banks </a:t>
            </a:r>
            <a:r>
              <a:rPr lang="en-US" sz="4000" b="1" dirty="0">
                <a:solidFill>
                  <a:srgbClr val="0000CC"/>
                </a:solidFill>
                <a:latin typeface="Cambria" pitchFamily="18" charset="0"/>
              </a:rPr>
              <a:t>Make Credit Decisions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wipe(left)">
                                      <p:cBhvr>
                                        <p:cTn id="7" dur="500"/>
                                        <p:tgtEl>
                                          <p:spTgt spid="80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wipe(left)">
                                      <p:cBhvr>
                                        <p:cTn id="12" dur="500"/>
                                        <p:tgtEl>
                                          <p:spTgt spid="808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899">
                                            <p:txEl>
                                              <p:pRg st="2" end="2"/>
                                            </p:txEl>
                                          </p:spTgt>
                                        </p:tgtEl>
                                        <p:attrNameLst>
                                          <p:attrName>style.visibility</p:attrName>
                                        </p:attrNameLst>
                                      </p:cBhvr>
                                      <p:to>
                                        <p:strVal val="visible"/>
                                      </p:to>
                                    </p:set>
                                    <p:animEffect transition="in" filter="wipe(left)">
                                      <p:cBhvr>
                                        <p:cTn id="17" dur="500"/>
                                        <p:tgtEl>
                                          <p:spTgt spid="808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0899">
                                            <p:txEl>
                                              <p:pRg st="3" end="3"/>
                                            </p:txEl>
                                          </p:spTgt>
                                        </p:tgtEl>
                                        <p:attrNameLst>
                                          <p:attrName>style.visibility</p:attrName>
                                        </p:attrNameLst>
                                      </p:cBhvr>
                                      <p:to>
                                        <p:strVal val="visible"/>
                                      </p:to>
                                    </p:set>
                                    <p:animEffect transition="in" filter="wipe(left)">
                                      <p:cBhvr>
                                        <p:cTn id="22" dur="500"/>
                                        <p:tgtEl>
                                          <p:spTgt spid="808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0899">
                                            <p:txEl>
                                              <p:pRg st="4" end="4"/>
                                            </p:txEl>
                                          </p:spTgt>
                                        </p:tgtEl>
                                        <p:attrNameLst>
                                          <p:attrName>style.visibility</p:attrName>
                                        </p:attrNameLst>
                                      </p:cBhvr>
                                      <p:to>
                                        <p:strVal val="visible"/>
                                      </p:to>
                                    </p:set>
                                    <p:animEffect transition="in" filter="wipe(left)">
                                      <p:cBhvr>
                                        <p:cTn id="27" dur="500"/>
                                        <p:tgtEl>
                                          <p:spTgt spid="808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0899">
                                            <p:txEl>
                                              <p:pRg st="5" end="5"/>
                                            </p:txEl>
                                          </p:spTgt>
                                        </p:tgtEl>
                                        <p:attrNameLst>
                                          <p:attrName>style.visibility</p:attrName>
                                        </p:attrNameLst>
                                      </p:cBhvr>
                                      <p:to>
                                        <p:strVal val="visible"/>
                                      </p:to>
                                    </p:set>
                                    <p:animEffect transition="in" filter="wipe(left)">
                                      <p:cBhvr>
                                        <p:cTn id="32" dur="500"/>
                                        <p:tgtEl>
                                          <p:spTgt spid="808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utoUpdateAnimBg="0"/>
    </p:bld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endParaRPr lang="el-GR" dirty="0"/>
          </a:p>
        </p:txBody>
      </p:sp>
      <p:sp>
        <p:nvSpPr>
          <p:cNvPr id="112644" name="Rectangle 4"/>
          <p:cNvSpPr>
            <a:spLocks noGrp="1" noChangeArrowheads="1"/>
          </p:cNvSpPr>
          <p:nvPr>
            <p:ph idx="1"/>
          </p:nvPr>
        </p:nvSpPr>
        <p:spPr>
          <a:xfrm>
            <a:off x="0" y="1524000"/>
            <a:ext cx="9144000" cy="5334000"/>
          </a:xfrm>
          <a:noFill/>
          <a:ln/>
        </p:spPr>
        <p:txBody>
          <a:bodyPr lIns="90488" tIns="44450" rIns="90488" bIns="44450"/>
          <a:lstStyle/>
          <a:p>
            <a:pPr algn="ctr">
              <a:buFontTx/>
              <a:buNone/>
            </a:pPr>
            <a:r>
              <a:rPr lang="en-US" sz="2800" b="1" dirty="0"/>
              <a:t>The credit decision and its probable payoffs</a:t>
            </a:r>
          </a:p>
        </p:txBody>
      </p:sp>
      <p:sp>
        <p:nvSpPr>
          <p:cNvPr id="112643" name="Rectangle 3"/>
          <p:cNvSpPr>
            <a:spLocks noGrp="1" noChangeArrowheads="1"/>
          </p:cNvSpPr>
          <p:nvPr>
            <p:ph type="title"/>
          </p:nvPr>
        </p:nvSpPr>
        <p:spPr>
          <a:noFill/>
          <a:ln/>
        </p:spPr>
        <p:txBody>
          <a:bodyPr lIns="90488" tIns="44450" rIns="90488" bIns="44450"/>
          <a:lstStyle/>
          <a:p>
            <a:pPr algn="ctr"/>
            <a:r>
              <a:rPr lang="en-US" b="1" dirty="0">
                <a:solidFill>
                  <a:srgbClr val="0000CC"/>
                </a:solidFill>
              </a:rPr>
              <a:t>The Credit </a:t>
            </a:r>
            <a:r>
              <a:rPr lang="en-US" b="1" dirty="0" smtClean="0">
                <a:solidFill>
                  <a:srgbClr val="0000CC"/>
                </a:solidFill>
              </a:rPr>
              <a:t>Decision</a:t>
            </a:r>
            <a:r>
              <a:rPr lang="el-GR" b="1" dirty="0" smtClean="0">
                <a:solidFill>
                  <a:srgbClr val="0000CC"/>
                </a:solidFill>
              </a:rPr>
              <a:t> (1)</a:t>
            </a:r>
            <a:endParaRPr lang="en-US" b="1" dirty="0">
              <a:solidFill>
                <a:srgbClr val="0000CC"/>
              </a:solidFill>
            </a:endParaRPr>
          </a:p>
        </p:txBody>
      </p:sp>
      <p:sp>
        <p:nvSpPr>
          <p:cNvPr id="112645" name="Rectangle 5"/>
          <p:cNvSpPr>
            <a:spLocks noChangeArrowheads="1"/>
          </p:cNvSpPr>
          <p:nvPr/>
        </p:nvSpPr>
        <p:spPr bwMode="auto">
          <a:xfrm>
            <a:off x="996950" y="4730750"/>
            <a:ext cx="596900" cy="520700"/>
          </a:xfrm>
          <a:prstGeom prst="rect">
            <a:avLst/>
          </a:prstGeom>
          <a:solidFill>
            <a:schemeClr val="hlink"/>
          </a:solidFill>
          <a:ln w="12700">
            <a:solidFill>
              <a:schemeClr val="tx1"/>
            </a:solidFill>
            <a:miter lim="800000"/>
            <a:headEnd/>
            <a:tailEnd/>
          </a:ln>
          <a:effectLst/>
        </p:spPr>
        <p:txBody>
          <a:bodyPr wrap="none" anchor="ctr"/>
          <a:lstStyle/>
          <a:p>
            <a:endParaRPr lang="el-GR" dirty="0"/>
          </a:p>
        </p:txBody>
      </p:sp>
      <p:sp>
        <p:nvSpPr>
          <p:cNvPr id="112646" name="Line 6"/>
          <p:cNvSpPr>
            <a:spLocks noChangeShapeType="1"/>
          </p:cNvSpPr>
          <p:nvPr/>
        </p:nvSpPr>
        <p:spPr bwMode="auto">
          <a:xfrm flipV="1">
            <a:off x="1609725" y="3959225"/>
            <a:ext cx="2039938" cy="846138"/>
          </a:xfrm>
          <a:prstGeom prst="line">
            <a:avLst/>
          </a:prstGeom>
          <a:noFill/>
          <a:ln w="12700">
            <a:solidFill>
              <a:schemeClr val="tx1"/>
            </a:solidFill>
            <a:round/>
            <a:headEnd/>
            <a:tailEnd/>
          </a:ln>
          <a:effectLst/>
        </p:spPr>
        <p:txBody>
          <a:bodyPr wrap="none" anchor="ctr"/>
          <a:lstStyle/>
          <a:p>
            <a:endParaRPr lang="el-GR" dirty="0"/>
          </a:p>
        </p:txBody>
      </p:sp>
      <p:sp>
        <p:nvSpPr>
          <p:cNvPr id="112647" name="Line 7"/>
          <p:cNvSpPr>
            <a:spLocks noChangeShapeType="1"/>
          </p:cNvSpPr>
          <p:nvPr/>
        </p:nvSpPr>
        <p:spPr bwMode="auto">
          <a:xfrm>
            <a:off x="1611313" y="5192713"/>
            <a:ext cx="2497137" cy="896937"/>
          </a:xfrm>
          <a:prstGeom prst="line">
            <a:avLst/>
          </a:prstGeom>
          <a:noFill/>
          <a:ln w="12700">
            <a:solidFill>
              <a:schemeClr val="tx1"/>
            </a:solidFill>
            <a:round/>
            <a:headEnd/>
            <a:tailEnd/>
          </a:ln>
          <a:effectLst/>
        </p:spPr>
        <p:txBody>
          <a:bodyPr wrap="none" anchor="ctr"/>
          <a:lstStyle/>
          <a:p>
            <a:endParaRPr lang="el-GR" dirty="0"/>
          </a:p>
        </p:txBody>
      </p:sp>
      <p:sp>
        <p:nvSpPr>
          <p:cNvPr id="112648" name="Rectangle 8"/>
          <p:cNvSpPr>
            <a:spLocks noChangeArrowheads="1"/>
          </p:cNvSpPr>
          <p:nvPr/>
        </p:nvSpPr>
        <p:spPr bwMode="auto">
          <a:xfrm>
            <a:off x="1595438" y="5710238"/>
            <a:ext cx="26003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sz="2000" b="1" dirty="0">
                <a:latin typeface="Times New Roman" pitchFamily="18" charset="0"/>
              </a:rPr>
              <a:t>Refuse credit</a:t>
            </a:r>
          </a:p>
        </p:txBody>
      </p:sp>
      <p:sp>
        <p:nvSpPr>
          <p:cNvPr id="112649" name="Rectangle 9"/>
          <p:cNvSpPr>
            <a:spLocks noChangeArrowheads="1"/>
          </p:cNvSpPr>
          <p:nvPr/>
        </p:nvSpPr>
        <p:spPr bwMode="auto">
          <a:xfrm>
            <a:off x="1595438" y="3881438"/>
            <a:ext cx="26003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sz="2000" b="1" dirty="0">
                <a:latin typeface="Times New Roman" pitchFamily="18" charset="0"/>
              </a:rPr>
              <a:t>Offer credit</a:t>
            </a:r>
          </a:p>
        </p:txBody>
      </p:sp>
      <p:grpSp>
        <p:nvGrpSpPr>
          <p:cNvPr id="2" name="Group 10"/>
          <p:cNvGrpSpPr>
            <a:grpSpLocks/>
          </p:cNvGrpSpPr>
          <p:nvPr/>
        </p:nvGrpSpPr>
        <p:grpSpPr bwMode="auto">
          <a:xfrm>
            <a:off x="6103938" y="2674938"/>
            <a:ext cx="2651125" cy="2387600"/>
            <a:chOff x="3845" y="1685"/>
            <a:chExt cx="1670" cy="1504"/>
          </a:xfrm>
        </p:grpSpPr>
        <p:sp>
          <p:nvSpPr>
            <p:cNvPr id="112651" name="Rectangle 11"/>
            <p:cNvSpPr>
              <a:spLocks noChangeArrowheads="1"/>
            </p:cNvSpPr>
            <p:nvPr/>
          </p:nvSpPr>
          <p:spPr bwMode="auto">
            <a:xfrm>
              <a:off x="3845" y="1685"/>
              <a:ext cx="1670" cy="256"/>
            </a:xfrm>
            <a:prstGeom prst="rect">
              <a:avLst/>
            </a:prstGeom>
            <a:noFill/>
            <a:ln w="12700">
              <a:solidFill>
                <a:schemeClr val="accent2"/>
              </a:solidFill>
              <a:miter lim="800000"/>
              <a:headEnd/>
              <a:tailEnd/>
            </a:ln>
            <a:effectLst/>
          </p:spPr>
          <p:txBody>
            <a:bodyPr lIns="90488" tIns="44450" rIns="90488" bIns="44450">
              <a:spAutoFit/>
            </a:bodyPr>
            <a:lstStyle/>
            <a:p>
              <a:pPr algn="ctr" eaLnBrk="0" hangingPunct="0">
                <a:spcBef>
                  <a:spcPct val="50000"/>
                </a:spcBef>
              </a:pPr>
              <a:r>
                <a:rPr lang="en-US" sz="2000" b="1" dirty="0">
                  <a:latin typeface="Times New Roman" pitchFamily="18" charset="0"/>
                </a:rPr>
                <a:t>Payoff</a:t>
              </a:r>
              <a:r>
                <a:rPr lang="en-US" sz="2000" dirty="0">
                  <a:latin typeface="Times New Roman" pitchFamily="18" charset="0"/>
                </a:rPr>
                <a:t> = </a:t>
              </a:r>
              <a:r>
                <a:rPr lang="en-US" sz="2000" b="1" dirty="0">
                  <a:latin typeface="Times New Roman" pitchFamily="18" charset="0"/>
                </a:rPr>
                <a:t>Rev</a:t>
              </a:r>
              <a:r>
                <a:rPr lang="en-US" sz="2000" dirty="0">
                  <a:latin typeface="Times New Roman" pitchFamily="18" charset="0"/>
                </a:rPr>
                <a:t> - </a:t>
              </a:r>
              <a:r>
                <a:rPr lang="en-US" sz="2000" b="1" dirty="0">
                  <a:latin typeface="Times New Roman" pitchFamily="18" charset="0"/>
                </a:rPr>
                <a:t>Cost</a:t>
              </a:r>
            </a:p>
          </p:txBody>
        </p:sp>
        <p:sp>
          <p:nvSpPr>
            <p:cNvPr id="112652" name="Rectangle 12"/>
            <p:cNvSpPr>
              <a:spLocks noChangeArrowheads="1"/>
            </p:cNvSpPr>
            <p:nvPr/>
          </p:nvSpPr>
          <p:spPr bwMode="auto">
            <a:xfrm>
              <a:off x="3845" y="2933"/>
              <a:ext cx="1670" cy="256"/>
            </a:xfrm>
            <a:prstGeom prst="rect">
              <a:avLst/>
            </a:prstGeom>
            <a:noFill/>
            <a:ln w="12700">
              <a:solidFill>
                <a:schemeClr val="accent2"/>
              </a:solidFill>
              <a:miter lim="800000"/>
              <a:headEnd/>
              <a:tailEnd/>
            </a:ln>
            <a:effectLst/>
          </p:spPr>
          <p:txBody>
            <a:bodyPr lIns="90488" tIns="44450" rIns="90488" bIns="44450">
              <a:spAutoFit/>
            </a:bodyPr>
            <a:lstStyle/>
            <a:p>
              <a:pPr algn="ctr" eaLnBrk="0" hangingPunct="0">
                <a:spcBef>
                  <a:spcPct val="50000"/>
                </a:spcBef>
              </a:pPr>
              <a:r>
                <a:rPr lang="en-US" sz="2000" b="1" dirty="0">
                  <a:latin typeface="Times New Roman" pitchFamily="18" charset="0"/>
                </a:rPr>
                <a:t>Payoff</a:t>
              </a:r>
              <a:r>
                <a:rPr lang="en-US" sz="2000" dirty="0">
                  <a:latin typeface="Times New Roman" pitchFamily="18" charset="0"/>
                </a:rPr>
                <a:t> </a:t>
              </a:r>
              <a:r>
                <a:rPr lang="en-US" sz="2000" b="1" dirty="0">
                  <a:latin typeface="Times New Roman" pitchFamily="18" charset="0"/>
                </a:rPr>
                <a:t>= - Cost</a:t>
              </a:r>
            </a:p>
          </p:txBody>
        </p:sp>
      </p:grpSp>
      <p:grpSp>
        <p:nvGrpSpPr>
          <p:cNvPr id="3" name="Group 13"/>
          <p:cNvGrpSpPr>
            <a:grpSpLocks/>
          </p:cNvGrpSpPr>
          <p:nvPr/>
        </p:nvGrpSpPr>
        <p:grpSpPr bwMode="auto">
          <a:xfrm>
            <a:off x="2843213" y="2814638"/>
            <a:ext cx="3930650" cy="3808413"/>
            <a:chOff x="1791" y="1773"/>
            <a:chExt cx="2476" cy="2399"/>
          </a:xfrm>
        </p:grpSpPr>
        <p:sp>
          <p:nvSpPr>
            <p:cNvPr id="112654" name="Rectangle 14"/>
            <p:cNvSpPr>
              <a:spLocks noChangeArrowheads="1"/>
            </p:cNvSpPr>
            <p:nvPr/>
          </p:nvSpPr>
          <p:spPr bwMode="auto">
            <a:xfrm>
              <a:off x="1791" y="3884"/>
              <a:ext cx="1824" cy="288"/>
            </a:xfrm>
            <a:prstGeom prst="rect">
              <a:avLst/>
            </a:prstGeom>
            <a:noFill/>
            <a:ln w="12700">
              <a:noFill/>
              <a:miter lim="800000"/>
              <a:headEnd/>
              <a:tailEnd/>
            </a:ln>
            <a:effectLst/>
          </p:spPr>
          <p:txBody>
            <a:bodyPr wrap="none" anchor="ctr"/>
            <a:lstStyle/>
            <a:p>
              <a:endParaRPr lang="el-GR" dirty="0"/>
            </a:p>
          </p:txBody>
        </p:sp>
        <p:sp>
          <p:nvSpPr>
            <p:cNvPr id="112655" name="Oval 15"/>
            <p:cNvSpPr>
              <a:spLocks noChangeArrowheads="1"/>
            </p:cNvSpPr>
            <p:nvPr/>
          </p:nvSpPr>
          <p:spPr bwMode="auto">
            <a:xfrm>
              <a:off x="2308" y="2212"/>
              <a:ext cx="376" cy="376"/>
            </a:xfrm>
            <a:prstGeom prst="ellipse">
              <a:avLst/>
            </a:prstGeom>
            <a:solidFill>
              <a:srgbClr val="669900"/>
            </a:solidFill>
            <a:ln w="12700">
              <a:solidFill>
                <a:schemeClr val="tx1"/>
              </a:solidFill>
              <a:round/>
              <a:headEnd/>
              <a:tailEnd/>
            </a:ln>
            <a:effectLst/>
          </p:spPr>
          <p:txBody>
            <a:bodyPr wrap="none" anchor="ctr"/>
            <a:lstStyle/>
            <a:p>
              <a:endParaRPr lang="el-GR" dirty="0"/>
            </a:p>
          </p:txBody>
        </p:sp>
        <p:sp>
          <p:nvSpPr>
            <p:cNvPr id="112656" name="Line 16"/>
            <p:cNvSpPr>
              <a:spLocks noChangeShapeType="1"/>
            </p:cNvSpPr>
            <p:nvPr/>
          </p:nvSpPr>
          <p:spPr bwMode="auto">
            <a:xfrm flipV="1">
              <a:off x="2694" y="1822"/>
              <a:ext cx="1141" cy="485"/>
            </a:xfrm>
            <a:prstGeom prst="line">
              <a:avLst/>
            </a:prstGeom>
            <a:noFill/>
            <a:ln w="12700">
              <a:solidFill>
                <a:schemeClr val="tx1"/>
              </a:solidFill>
              <a:round/>
              <a:headEnd/>
              <a:tailEnd/>
            </a:ln>
            <a:effectLst/>
          </p:spPr>
          <p:txBody>
            <a:bodyPr wrap="none" anchor="ctr"/>
            <a:lstStyle/>
            <a:p>
              <a:endParaRPr lang="el-GR" dirty="0"/>
            </a:p>
          </p:txBody>
        </p:sp>
        <p:sp>
          <p:nvSpPr>
            <p:cNvPr id="112657" name="Line 17"/>
            <p:cNvSpPr>
              <a:spLocks noChangeShapeType="1"/>
            </p:cNvSpPr>
            <p:nvPr/>
          </p:nvSpPr>
          <p:spPr bwMode="auto">
            <a:xfrm>
              <a:off x="2647" y="2551"/>
              <a:ext cx="1189" cy="469"/>
            </a:xfrm>
            <a:prstGeom prst="line">
              <a:avLst/>
            </a:prstGeom>
            <a:noFill/>
            <a:ln w="12700">
              <a:solidFill>
                <a:schemeClr val="tx1"/>
              </a:solidFill>
              <a:round/>
              <a:headEnd/>
              <a:tailEnd/>
            </a:ln>
            <a:effectLst/>
          </p:spPr>
          <p:txBody>
            <a:bodyPr wrap="none" anchor="ctr"/>
            <a:lstStyle/>
            <a:p>
              <a:endParaRPr lang="el-GR" dirty="0"/>
            </a:p>
          </p:txBody>
        </p:sp>
        <p:sp>
          <p:nvSpPr>
            <p:cNvPr id="112658" name="Rectangle 18"/>
            <p:cNvSpPr>
              <a:spLocks noChangeArrowheads="1"/>
            </p:cNvSpPr>
            <p:nvPr/>
          </p:nvSpPr>
          <p:spPr bwMode="auto">
            <a:xfrm>
              <a:off x="2109" y="1773"/>
              <a:ext cx="1638" cy="248"/>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sz="2000" b="1" dirty="0">
                  <a:latin typeface="Times New Roman" pitchFamily="18" charset="0"/>
                </a:rPr>
                <a:t>Customer pays = p</a:t>
              </a:r>
            </a:p>
          </p:txBody>
        </p:sp>
        <p:sp>
          <p:nvSpPr>
            <p:cNvPr id="112659" name="Rectangle 19"/>
            <p:cNvSpPr>
              <a:spLocks noChangeArrowheads="1"/>
            </p:cNvSpPr>
            <p:nvPr/>
          </p:nvSpPr>
          <p:spPr bwMode="auto">
            <a:xfrm>
              <a:off x="1917" y="2829"/>
              <a:ext cx="1878" cy="256"/>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sz="2000" b="1" dirty="0">
                  <a:latin typeface="Times New Roman" pitchFamily="18" charset="0"/>
                </a:rPr>
                <a:t>Customer</a:t>
              </a:r>
              <a:r>
                <a:rPr lang="en-US" sz="2000" dirty="0">
                  <a:latin typeface="Times New Roman" pitchFamily="18" charset="0"/>
                </a:rPr>
                <a:t> </a:t>
              </a:r>
              <a:r>
                <a:rPr lang="en-US" sz="2000" b="1" dirty="0">
                  <a:latin typeface="Times New Roman" pitchFamily="18" charset="0"/>
                </a:rPr>
                <a:t>defaults</a:t>
              </a:r>
              <a:r>
                <a:rPr lang="en-US" sz="2000" dirty="0">
                  <a:latin typeface="Times New Roman" pitchFamily="18" charset="0"/>
                </a:rPr>
                <a:t> = </a:t>
              </a:r>
              <a:r>
                <a:rPr lang="en-US" sz="2000" b="1" dirty="0">
                  <a:latin typeface="Times New Roman" pitchFamily="18" charset="0"/>
                </a:rPr>
                <a:t>1-p</a:t>
              </a:r>
            </a:p>
          </p:txBody>
        </p:sp>
        <p:sp>
          <p:nvSpPr>
            <p:cNvPr id="112660" name="Rectangle 20"/>
            <p:cNvSpPr>
              <a:spLocks noChangeArrowheads="1"/>
            </p:cNvSpPr>
            <p:nvPr/>
          </p:nvSpPr>
          <p:spPr bwMode="auto">
            <a:xfrm>
              <a:off x="2597" y="3797"/>
              <a:ext cx="1670" cy="256"/>
            </a:xfrm>
            <a:prstGeom prst="rect">
              <a:avLst/>
            </a:prstGeom>
            <a:noFill/>
            <a:ln w="12700">
              <a:solidFill>
                <a:schemeClr val="accent2"/>
              </a:solidFill>
              <a:miter lim="800000"/>
              <a:headEnd/>
              <a:tailEnd/>
            </a:ln>
            <a:effectLst/>
          </p:spPr>
          <p:txBody>
            <a:bodyPr lIns="90488" tIns="44450" rIns="90488" bIns="44450">
              <a:spAutoFit/>
            </a:bodyPr>
            <a:lstStyle/>
            <a:p>
              <a:pPr algn="ctr" eaLnBrk="0" hangingPunct="0">
                <a:spcBef>
                  <a:spcPct val="50000"/>
                </a:spcBef>
              </a:pPr>
              <a:r>
                <a:rPr lang="en-US" sz="2000" b="1" dirty="0">
                  <a:latin typeface="Times New Roman" pitchFamily="18" charset="0"/>
                </a:rPr>
                <a:t>Payoff = 0</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endParaRPr lang="el-GR" dirty="0"/>
          </a:p>
        </p:txBody>
      </p:sp>
      <p:sp>
        <p:nvSpPr>
          <p:cNvPr id="114691"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endParaRPr lang="el-GR" dirty="0"/>
          </a:p>
        </p:txBody>
      </p:sp>
      <p:sp>
        <p:nvSpPr>
          <p:cNvPr id="114693" name="Rectangle 5"/>
          <p:cNvSpPr>
            <a:spLocks noGrp="1" noChangeArrowheads="1"/>
          </p:cNvSpPr>
          <p:nvPr>
            <p:ph idx="1"/>
          </p:nvPr>
        </p:nvSpPr>
        <p:spPr>
          <a:xfrm>
            <a:off x="0" y="1600200"/>
            <a:ext cx="9144000" cy="1206500"/>
          </a:xfrm>
          <a:noFill/>
          <a:ln/>
        </p:spPr>
        <p:txBody>
          <a:bodyPr lIns="90488" tIns="44450" rIns="90488" bIns="44450"/>
          <a:lstStyle/>
          <a:p>
            <a:pPr algn="ctr"/>
            <a:r>
              <a:rPr lang="en-US" sz="2800" dirty="0">
                <a:latin typeface="Cambria" pitchFamily="18" charset="0"/>
              </a:rPr>
              <a:t>Based on the probability of payoffs, the expected profit </a:t>
            </a:r>
            <a:r>
              <a:rPr lang="en-US" sz="2800" dirty="0" smtClean="0">
                <a:latin typeface="Cambria" pitchFamily="18" charset="0"/>
              </a:rPr>
              <a:t>E(e) can </a:t>
            </a:r>
            <a:r>
              <a:rPr lang="en-US" sz="2800" dirty="0">
                <a:latin typeface="Cambria" pitchFamily="18" charset="0"/>
              </a:rPr>
              <a:t>be expressed as:</a:t>
            </a:r>
          </a:p>
          <a:p>
            <a:pPr>
              <a:buFontTx/>
              <a:buNone/>
            </a:pPr>
            <a:endParaRPr lang="en-US" sz="2800" dirty="0"/>
          </a:p>
        </p:txBody>
      </p:sp>
      <p:sp>
        <p:nvSpPr>
          <p:cNvPr id="114692" name="Rectangle 4"/>
          <p:cNvSpPr>
            <a:spLocks noGrp="1" noChangeArrowheads="1"/>
          </p:cNvSpPr>
          <p:nvPr>
            <p:ph type="title"/>
          </p:nvPr>
        </p:nvSpPr>
        <p:spPr>
          <a:xfrm>
            <a:off x="0" y="0"/>
            <a:ext cx="8892480" cy="1124744"/>
          </a:xfrm>
          <a:noFill/>
          <a:ln/>
        </p:spPr>
        <p:txBody>
          <a:bodyPr lIns="90488" tIns="44450" rIns="90488" bIns="44450"/>
          <a:lstStyle/>
          <a:p>
            <a:pPr algn="ctr"/>
            <a:r>
              <a:rPr lang="en-US" b="1" dirty="0">
                <a:solidFill>
                  <a:srgbClr val="0000CC"/>
                </a:solidFill>
                <a:latin typeface="Cambria" pitchFamily="18" charset="0"/>
              </a:rPr>
              <a:t>The Credit </a:t>
            </a:r>
            <a:r>
              <a:rPr lang="en-US" b="1" dirty="0" smtClean="0">
                <a:solidFill>
                  <a:srgbClr val="0000CC"/>
                </a:solidFill>
                <a:latin typeface="Cambria" pitchFamily="18" charset="0"/>
              </a:rPr>
              <a:t>Decision</a:t>
            </a:r>
            <a:r>
              <a:rPr lang="el-GR" b="1" dirty="0" smtClean="0">
                <a:solidFill>
                  <a:srgbClr val="0000CC"/>
                </a:solidFill>
                <a:latin typeface="Cambria" pitchFamily="18" charset="0"/>
              </a:rPr>
              <a:t> (2)</a:t>
            </a:r>
            <a:endParaRPr lang="en-US" b="1" dirty="0">
              <a:solidFill>
                <a:srgbClr val="0000CC"/>
              </a:solidFill>
              <a:latin typeface="Cambria" pitchFamily="18" charset="0"/>
            </a:endParaRPr>
          </a:p>
        </p:txBody>
      </p:sp>
      <p:grpSp>
        <p:nvGrpSpPr>
          <p:cNvPr id="2" name="Group 7"/>
          <p:cNvGrpSpPr>
            <a:grpSpLocks/>
          </p:cNvGrpSpPr>
          <p:nvPr/>
        </p:nvGrpSpPr>
        <p:grpSpPr bwMode="auto">
          <a:xfrm>
            <a:off x="685800" y="4038600"/>
            <a:ext cx="7772400" cy="2342728"/>
            <a:chOff x="432" y="2544"/>
            <a:chExt cx="4896" cy="1224"/>
          </a:xfrm>
        </p:grpSpPr>
        <p:graphicFrame>
          <p:nvGraphicFramePr>
            <p:cNvPr id="114696" name="Object 8"/>
            <p:cNvGraphicFramePr>
              <a:graphicFrameLocks/>
            </p:cNvGraphicFramePr>
            <p:nvPr/>
          </p:nvGraphicFramePr>
          <p:xfrm>
            <a:off x="1789" y="2937"/>
            <a:ext cx="2007" cy="831"/>
          </p:xfrm>
          <a:graphic>
            <a:graphicData uri="http://schemas.openxmlformats.org/presentationml/2006/ole">
              <p:oleObj spid="_x0000_s157698" name="Equation" r:id="rId4" imgW="3186113" imgH="1319213" progId="Equation.3">
                <p:embed/>
              </p:oleObj>
            </a:graphicData>
          </a:graphic>
        </p:graphicFrame>
        <p:sp>
          <p:nvSpPr>
            <p:cNvPr id="114697" name="Rectangle 9"/>
            <p:cNvSpPr>
              <a:spLocks noChangeArrowheads="1"/>
            </p:cNvSpPr>
            <p:nvPr/>
          </p:nvSpPr>
          <p:spPr bwMode="auto">
            <a:xfrm>
              <a:off x="432" y="2544"/>
              <a:ext cx="4896" cy="768"/>
            </a:xfrm>
            <a:prstGeom prst="rect">
              <a:avLst/>
            </a:prstGeom>
            <a:noFill/>
            <a:ln w="12700">
              <a:noFill/>
              <a:miter lim="800000"/>
              <a:headEnd/>
              <a:tailEnd/>
            </a:ln>
            <a:effectLst/>
          </p:spPr>
          <p:txBody>
            <a:bodyPr lIns="90488" tIns="44450" rIns="90488" bIns="44450"/>
            <a:lstStyle/>
            <a:p>
              <a:pPr algn="ctr" eaLnBrk="0" hangingPunct="0"/>
              <a:r>
                <a:rPr lang="en-US" sz="2800" b="1" dirty="0">
                  <a:latin typeface="Cambria" pitchFamily="18" charset="0"/>
                </a:rPr>
                <a:t>The break even probability of collection is:</a:t>
              </a:r>
            </a:p>
            <a:p>
              <a:pPr eaLnBrk="0" hangingPunct="0"/>
              <a:endParaRPr lang="en-US" sz="2800" dirty="0">
                <a:latin typeface="Cambria" pitchFamily="18" charset="0"/>
              </a:endParaRPr>
            </a:p>
          </p:txBody>
        </p:sp>
      </p:grpSp>
      <p:sp>
        <p:nvSpPr>
          <p:cNvPr id="102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sp>
        <p:nvSpPr>
          <p:cNvPr id="103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pic>
        <p:nvPicPr>
          <p:cNvPr id="1030" name="Picture 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27584" y="2903896"/>
            <a:ext cx="7920880" cy="813136"/>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14693">
                                            <p:txEl>
                                              <p:pRg st="0" end="0"/>
                                            </p:txEl>
                                          </p:spTgt>
                                        </p:tgtEl>
                                        <p:attrNameLst>
                                          <p:attrName>style.visibility</p:attrName>
                                        </p:attrNameLst>
                                      </p:cBhvr>
                                      <p:to>
                                        <p:strVal val="visible"/>
                                      </p:to>
                                    </p:set>
                                    <p:anim calcmode="lin" valueType="num">
                                      <p:cBhvr>
                                        <p:cTn id="7" dur="500" fill="hold"/>
                                        <p:tgtEl>
                                          <p:spTgt spid="114693">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114693">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114693">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11469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ppt_h/2"/>
                                          </p:val>
                                        </p:tav>
                                        <p:tav tm="100000">
                                          <p:val>
                                            <p:strVal val="#ppt_y"/>
                                          </p:val>
                                        </p:tav>
                                      </p:tavLst>
                                    </p:anim>
                                    <p:anim calcmode="lin" valueType="num">
                                      <p:cBhvr>
                                        <p:cTn id="17" dur="500" fill="hold"/>
                                        <p:tgtEl>
                                          <p:spTgt spid="2"/>
                                        </p:tgtEl>
                                        <p:attrNameLst>
                                          <p:attrName>ppt_w</p:attrName>
                                        </p:attrNameLst>
                                      </p:cBhvr>
                                      <p:tavLst>
                                        <p:tav tm="0">
                                          <p:val>
                                            <p:strVal val="#ppt_w"/>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3" grpId="0" build="p" autoUpdateAnimBg="0"/>
    </p:bld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346050"/>
          </a:xfrm>
        </p:spPr>
        <p:txBody>
          <a:bodyPr>
            <a:normAutofit fontScale="90000"/>
          </a:bodyPr>
          <a:lstStyle/>
          <a:p>
            <a:pPr algn="ctr"/>
            <a:r>
              <a:rPr lang="el-GR" sz="3600" b="1" dirty="0" smtClean="0">
                <a:solidFill>
                  <a:srgbClr val="C00000"/>
                </a:solidFill>
              </a:rPr>
              <a:t>ΚΑΤΗΓΟΡΙΕΣ ΚΙΝΔΥΝΩΝ</a:t>
            </a:r>
            <a:endParaRPr lang="el-GR" sz="3600" b="1" dirty="0">
              <a:solidFill>
                <a:srgbClr val="C00000"/>
              </a:solidFill>
            </a:endParaRPr>
          </a:p>
        </p:txBody>
      </p:sp>
      <p:pic>
        <p:nvPicPr>
          <p:cNvPr id="304130"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92696"/>
            <a:ext cx="9144000" cy="61653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471826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251520" y="188640"/>
            <a:ext cx="8640960" cy="6408712"/>
          </a:xfrm>
          <a:prstGeom prst="rect">
            <a:avLst/>
          </a:prstGeom>
          <a:noFill/>
          <a:ln w="9525">
            <a:noFill/>
            <a:miter lim="800000"/>
            <a:headEnd/>
            <a:tailEnd/>
          </a:ln>
        </p:spPr>
      </p:pic>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457200" y="152400"/>
            <a:ext cx="8229600" cy="684312"/>
          </a:xfrm>
        </p:spPr>
        <p:txBody>
          <a:bodyPr/>
          <a:lstStyle/>
          <a:p>
            <a:pPr algn="ctr"/>
            <a:r>
              <a:rPr lang="el-GR" sz="3200" dirty="0">
                <a:solidFill>
                  <a:srgbClr val="0000CC"/>
                </a:solidFill>
              </a:rPr>
              <a:t>ΚΑΘΑΡΗ </a:t>
            </a:r>
            <a:r>
              <a:rPr lang="el-GR" sz="3200" dirty="0" smtClean="0">
                <a:solidFill>
                  <a:srgbClr val="0000CC"/>
                </a:solidFill>
              </a:rPr>
              <a:t>ΘΕΣΗ  </a:t>
            </a:r>
            <a:r>
              <a:rPr lang="el-GR" sz="3200" dirty="0">
                <a:solidFill>
                  <a:srgbClr val="0000CC"/>
                </a:solidFill>
              </a:rPr>
              <a:t>Ή ΚΑΘΑΡΗ ΠΕΡΙΟΥΣΙΑ</a:t>
            </a:r>
          </a:p>
        </p:txBody>
      </p:sp>
      <p:sp>
        <p:nvSpPr>
          <p:cNvPr id="211971" name="Rectangle 3"/>
          <p:cNvSpPr>
            <a:spLocks noGrp="1" noChangeArrowheads="1"/>
          </p:cNvSpPr>
          <p:nvPr>
            <p:ph type="body" idx="1"/>
          </p:nvPr>
        </p:nvSpPr>
        <p:spPr/>
        <p:txBody>
          <a:bodyPr/>
          <a:lstStyle/>
          <a:p>
            <a:pPr>
              <a:buFontTx/>
              <a:buNone/>
            </a:pPr>
            <a:r>
              <a:rPr lang="el-GR" sz="2000" dirty="0">
                <a:latin typeface="Times New Roman" pitchFamily="18" charset="0"/>
              </a:rPr>
              <a:t>   </a:t>
            </a:r>
            <a:r>
              <a:rPr lang="el-GR" sz="2000" u="sng" dirty="0">
                <a:latin typeface="Times New Roman" pitchFamily="18" charset="0"/>
              </a:rPr>
              <a:t>Καθαρή θέση ή καθαρή περιουσία</a:t>
            </a:r>
            <a:r>
              <a:rPr lang="el-GR" sz="2000" dirty="0">
                <a:latin typeface="Times New Roman" pitchFamily="18" charset="0"/>
              </a:rPr>
              <a:t> είναι το ίδιο τα κεφάλαιο κάθε </a:t>
            </a:r>
          </a:p>
          <a:p>
            <a:pPr>
              <a:buFontTx/>
              <a:buNone/>
            </a:pPr>
            <a:r>
              <a:rPr lang="el-GR" sz="2000" dirty="0">
                <a:latin typeface="Times New Roman" pitchFamily="18" charset="0"/>
              </a:rPr>
              <a:t>   οικονομικής μονάδας, το οποίο για τις εταιρείες αποτελείται από το μετοχικό </a:t>
            </a:r>
          </a:p>
          <a:p>
            <a:pPr>
              <a:buFontTx/>
              <a:buNone/>
            </a:pPr>
            <a:r>
              <a:rPr lang="el-GR" sz="2000" dirty="0">
                <a:latin typeface="Times New Roman" pitchFamily="18" charset="0"/>
              </a:rPr>
              <a:t>   ή το εταιρικό κεφάλαιο, από τα κάθε είδους και φύσεως αποθεματικά και</a:t>
            </a:r>
          </a:p>
          <a:p>
            <a:pPr>
              <a:buFontTx/>
              <a:buNone/>
            </a:pPr>
            <a:r>
              <a:rPr lang="el-GR" sz="2000" dirty="0">
                <a:latin typeface="Times New Roman" pitchFamily="18" charset="0"/>
              </a:rPr>
              <a:t>   από το εκάστοτε υπόλοιπο εις νέον (κερδών ή ζημιών)</a:t>
            </a:r>
            <a:r>
              <a:rPr lang="en-US" sz="2000" dirty="0">
                <a:latin typeface="Times New Roman" pitchFamily="18" charset="0"/>
              </a:rPr>
              <a:t>.</a:t>
            </a:r>
            <a:r>
              <a:rPr lang="el-GR" sz="2000" dirty="0">
                <a:latin typeface="Times New Roman" pitchFamily="18" charset="0"/>
              </a:rPr>
              <a:t> </a:t>
            </a:r>
          </a:p>
          <a:p>
            <a:pPr>
              <a:buFontTx/>
              <a:buNone/>
            </a:pPr>
            <a:r>
              <a:rPr lang="el-GR" sz="2000" dirty="0">
                <a:latin typeface="Times New Roman" pitchFamily="18" charset="0"/>
              </a:rPr>
              <a:t>   </a:t>
            </a:r>
          </a:p>
        </p:txBody>
      </p:sp>
      <p:sp>
        <p:nvSpPr>
          <p:cNvPr id="211973" name="Text Box 5"/>
          <p:cNvSpPr txBox="1">
            <a:spLocks noChangeArrowheads="1"/>
          </p:cNvSpPr>
          <p:nvPr/>
        </p:nvSpPr>
        <p:spPr bwMode="auto">
          <a:xfrm>
            <a:off x="827088" y="3500438"/>
            <a:ext cx="7632700" cy="485775"/>
          </a:xfrm>
          <a:prstGeom prst="rect">
            <a:avLst/>
          </a:prstGeom>
          <a:noFill/>
          <a:ln w="28575">
            <a:solidFill>
              <a:srgbClr val="FF0000"/>
            </a:solidFill>
            <a:miter lim="800000"/>
            <a:headEnd/>
            <a:tailEnd/>
          </a:ln>
          <a:effectLst/>
        </p:spPr>
        <p:txBody>
          <a:bodyPr>
            <a:spAutoFit/>
          </a:bodyPr>
          <a:lstStyle/>
          <a:p>
            <a:pPr algn="ctr">
              <a:spcBef>
                <a:spcPct val="50000"/>
              </a:spcBef>
            </a:pPr>
            <a:r>
              <a:rPr lang="el-GR" dirty="0">
                <a:latin typeface="Verdana" pitchFamily="34" charset="0"/>
              </a:rPr>
              <a:t>  </a:t>
            </a:r>
            <a:r>
              <a:rPr lang="el-GR" sz="2400" dirty="0">
                <a:latin typeface="Verdana" pitchFamily="34" charset="0"/>
              </a:rPr>
              <a:t>ΚΑΘΑΡΗ ΘΕΣΗ = ΕΝΕΡΓΗΤΙΚΟ- ΠΑΘΑΤΗΤΙΚΟ</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11970"/>
                                        </p:tgtEl>
                                        <p:attrNameLst>
                                          <p:attrName>style.visibility</p:attrName>
                                        </p:attrNameLst>
                                      </p:cBhvr>
                                      <p:to>
                                        <p:strVal val="visible"/>
                                      </p:to>
                                    </p:set>
                                    <p:anim to="" calcmode="lin" valueType="num">
                                      <p:cBhvr>
                                        <p:cTn id="7" dur="1" fill="hold"/>
                                        <p:tgtEl>
                                          <p:spTgt spid="211970"/>
                                        </p:tgtEl>
                                        <p:attrNameLst>
                                          <p:attrName/>
                                        </p:attrNameLst>
                                      </p:cBhvr>
                                    </p:anim>
                                  </p:childTnLst>
                                </p:cTn>
                              </p:par>
                            </p:childTnLst>
                          </p:cTn>
                        </p:par>
                        <p:par>
                          <p:cTn id="8" fill="hold">
                            <p:stCondLst>
                              <p:cond delay="0"/>
                            </p:stCondLst>
                            <p:childTnLst>
                              <p:par>
                                <p:cTn id="9" presetID="2" presetClass="entr" presetSubtype="4" fill="hold" nodeType="afterEffect">
                                  <p:stCondLst>
                                    <p:cond delay="0"/>
                                  </p:stCondLst>
                                  <p:childTnLst>
                                    <p:set>
                                      <p:cBhvr>
                                        <p:cTn id="10" dur="1" fill="hold">
                                          <p:stCondLst>
                                            <p:cond delay="0"/>
                                          </p:stCondLst>
                                        </p:cTn>
                                        <p:tgtEl>
                                          <p:spTgt spid="211971">
                                            <p:txEl>
                                              <p:pRg st="0" end="0"/>
                                            </p:txEl>
                                          </p:spTgt>
                                        </p:tgtEl>
                                        <p:attrNameLst>
                                          <p:attrName>style.visibility</p:attrName>
                                        </p:attrNameLst>
                                      </p:cBhvr>
                                      <p:to>
                                        <p:strVal val="visible"/>
                                      </p:to>
                                    </p:set>
                                    <p:anim calcmode="lin" valueType="num">
                                      <p:cBhvr additive="base">
                                        <p:cTn id="11" dur="2000" fill="hold"/>
                                        <p:tgtEl>
                                          <p:spTgt spid="211971">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1197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1971">
                                            <p:txEl>
                                              <p:pRg st="1" end="1"/>
                                            </p:txEl>
                                          </p:spTgt>
                                        </p:tgtEl>
                                        <p:attrNameLst>
                                          <p:attrName>style.visibility</p:attrName>
                                        </p:attrNameLst>
                                      </p:cBhvr>
                                      <p:to>
                                        <p:strVal val="visible"/>
                                      </p:to>
                                    </p:set>
                                    <p:anim calcmode="lin" valueType="num">
                                      <p:cBhvr additive="base">
                                        <p:cTn id="15" dur="2000" fill="hold"/>
                                        <p:tgtEl>
                                          <p:spTgt spid="211971">
                                            <p:txEl>
                                              <p:pRg st="1" end="1"/>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1197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1971">
                                            <p:txEl>
                                              <p:pRg st="2" end="2"/>
                                            </p:txEl>
                                          </p:spTgt>
                                        </p:tgtEl>
                                        <p:attrNameLst>
                                          <p:attrName>style.visibility</p:attrName>
                                        </p:attrNameLst>
                                      </p:cBhvr>
                                      <p:to>
                                        <p:strVal val="visible"/>
                                      </p:to>
                                    </p:set>
                                    <p:anim calcmode="lin" valueType="num">
                                      <p:cBhvr additive="base">
                                        <p:cTn id="19" dur="2000" fill="hold"/>
                                        <p:tgtEl>
                                          <p:spTgt spid="211971">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21197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1971">
                                            <p:txEl>
                                              <p:pRg st="3" end="3"/>
                                            </p:txEl>
                                          </p:spTgt>
                                        </p:tgtEl>
                                        <p:attrNameLst>
                                          <p:attrName>style.visibility</p:attrName>
                                        </p:attrNameLst>
                                      </p:cBhvr>
                                      <p:to>
                                        <p:strVal val="visible"/>
                                      </p:to>
                                    </p:set>
                                    <p:anim calcmode="lin" valueType="num">
                                      <p:cBhvr additive="base">
                                        <p:cTn id="23" dur="2000" fill="hold"/>
                                        <p:tgtEl>
                                          <p:spTgt spid="211971">
                                            <p:txEl>
                                              <p:pRg st="3" end="3"/>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211971">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53" presetClass="entr" presetSubtype="0" fill="hold" grpId="0" nodeType="afterEffect">
                                  <p:stCondLst>
                                    <p:cond delay="5000"/>
                                  </p:stCondLst>
                                  <p:childTnLst>
                                    <p:set>
                                      <p:cBhvr>
                                        <p:cTn id="27" dur="1" fill="hold">
                                          <p:stCondLst>
                                            <p:cond delay="0"/>
                                          </p:stCondLst>
                                        </p:cTn>
                                        <p:tgtEl>
                                          <p:spTgt spid="211973"/>
                                        </p:tgtEl>
                                        <p:attrNameLst>
                                          <p:attrName>style.visibility</p:attrName>
                                        </p:attrNameLst>
                                      </p:cBhvr>
                                      <p:to>
                                        <p:strVal val="visible"/>
                                      </p:to>
                                    </p:set>
                                    <p:anim calcmode="lin" valueType="num">
                                      <p:cBhvr>
                                        <p:cTn id="28" dur="2000" fill="hold"/>
                                        <p:tgtEl>
                                          <p:spTgt spid="211973"/>
                                        </p:tgtEl>
                                        <p:attrNameLst>
                                          <p:attrName>ppt_w</p:attrName>
                                        </p:attrNameLst>
                                      </p:cBhvr>
                                      <p:tavLst>
                                        <p:tav tm="0">
                                          <p:val>
                                            <p:fltVal val="0"/>
                                          </p:val>
                                        </p:tav>
                                        <p:tav tm="100000">
                                          <p:val>
                                            <p:strVal val="#ppt_w"/>
                                          </p:val>
                                        </p:tav>
                                      </p:tavLst>
                                    </p:anim>
                                    <p:anim calcmode="lin" valueType="num">
                                      <p:cBhvr>
                                        <p:cTn id="29" dur="2000" fill="hold"/>
                                        <p:tgtEl>
                                          <p:spTgt spid="211973"/>
                                        </p:tgtEl>
                                        <p:attrNameLst>
                                          <p:attrName>ppt_h</p:attrName>
                                        </p:attrNameLst>
                                      </p:cBhvr>
                                      <p:tavLst>
                                        <p:tav tm="0">
                                          <p:val>
                                            <p:fltVal val="0"/>
                                          </p:val>
                                        </p:tav>
                                        <p:tav tm="100000">
                                          <p:val>
                                            <p:strVal val="#ppt_h"/>
                                          </p:val>
                                        </p:tav>
                                      </p:tavLst>
                                    </p:anim>
                                    <p:animEffect transition="in" filter="fade">
                                      <p:cBhvr>
                                        <p:cTn id="30" dur="2000"/>
                                        <p:tgtEl>
                                          <p:spTgt spid="211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0" grpId="0"/>
      <p:bldP spid="211973" grpId="0" animBg="1"/>
    </p:bld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152400"/>
            <a:ext cx="8229600" cy="1044352"/>
          </a:xfrm>
        </p:spPr>
        <p:txBody>
          <a:bodyPr/>
          <a:lstStyle/>
          <a:p>
            <a:pPr algn="ctr"/>
            <a:r>
              <a:rPr lang="el-GR" sz="3200" dirty="0">
                <a:solidFill>
                  <a:srgbClr val="0000CC"/>
                </a:solidFill>
              </a:rPr>
              <a:t>ΜΕΤΑΒΟΛΕΣ ΤΟΥ ΚΕΦΑΛΑΙΟΥ</a:t>
            </a:r>
          </a:p>
        </p:txBody>
      </p:sp>
      <p:sp>
        <p:nvSpPr>
          <p:cNvPr id="212995" name="Rectangle 3"/>
          <p:cNvSpPr>
            <a:spLocks noGrp="1" noChangeArrowheads="1"/>
          </p:cNvSpPr>
          <p:nvPr>
            <p:ph type="body" idx="1"/>
          </p:nvPr>
        </p:nvSpPr>
        <p:spPr>
          <a:xfrm>
            <a:off x="250825" y="1341438"/>
            <a:ext cx="8713788" cy="5516562"/>
          </a:xfrm>
        </p:spPr>
        <p:txBody>
          <a:bodyPr/>
          <a:lstStyle/>
          <a:p>
            <a:pPr>
              <a:buFontTx/>
              <a:buNone/>
            </a:pPr>
            <a:r>
              <a:rPr lang="el-GR" sz="2000" dirty="0">
                <a:latin typeface="Times New Roman" pitchFamily="18" charset="0"/>
              </a:rPr>
              <a:t>        </a:t>
            </a:r>
            <a:r>
              <a:rPr lang="el-GR" sz="2000" u="sng" dirty="0">
                <a:latin typeface="Times New Roman" pitchFamily="18" charset="0"/>
              </a:rPr>
              <a:t>ΜΕΙΩΣΕΙΣ ΟΡΙΣΤΙΚΕΣ</a:t>
            </a:r>
            <a:r>
              <a:rPr lang="el-GR" sz="2000" dirty="0">
                <a:latin typeface="Times New Roman" pitchFamily="18" charset="0"/>
              </a:rPr>
              <a:t>                              </a:t>
            </a:r>
            <a:r>
              <a:rPr lang="el-GR" sz="2000" u="sng" dirty="0">
                <a:latin typeface="Times New Roman" pitchFamily="18" charset="0"/>
              </a:rPr>
              <a:t>ΑΥΞΗΣΕΙΣ ΟΡΙΣΤΙΚΕΣ</a:t>
            </a:r>
            <a:endParaRPr lang="el-GR" sz="2000" dirty="0">
              <a:latin typeface="Times New Roman" pitchFamily="18" charset="0"/>
            </a:endParaRPr>
          </a:p>
          <a:p>
            <a:pPr>
              <a:buFontTx/>
              <a:buNone/>
            </a:pPr>
            <a:endParaRPr lang="el-GR" sz="2000" dirty="0">
              <a:latin typeface="Times New Roman" pitchFamily="18" charset="0"/>
            </a:endParaRPr>
          </a:p>
          <a:p>
            <a:pPr>
              <a:buFontTx/>
              <a:buNone/>
            </a:pPr>
            <a:r>
              <a:rPr lang="el-GR" sz="2000" dirty="0">
                <a:latin typeface="Times New Roman" pitchFamily="18" charset="0"/>
                <a:sym typeface="Wingdings 2" pitchFamily="18" charset="2"/>
              </a:rPr>
              <a:t> </a:t>
            </a:r>
            <a:r>
              <a:rPr lang="el-GR" sz="2000" i="1" dirty="0">
                <a:latin typeface="Times New Roman" pitchFamily="18" charset="0"/>
              </a:rPr>
              <a:t>Επιστροφή αρχικού κεφαλαίου ή                     </a:t>
            </a:r>
            <a:r>
              <a:rPr lang="el-GR" sz="2000" i="1" dirty="0">
                <a:latin typeface="Times New Roman" pitchFamily="18" charset="0"/>
                <a:sym typeface="Wingdings 2" pitchFamily="18" charset="2"/>
              </a:rPr>
              <a:t></a:t>
            </a:r>
            <a:r>
              <a:rPr lang="el-GR" sz="2000" i="1" dirty="0">
                <a:latin typeface="Times New Roman" pitchFamily="18" charset="0"/>
              </a:rPr>
              <a:t> Αρχική καταβολή κεφαλαίου </a:t>
            </a:r>
          </a:p>
          <a:p>
            <a:pPr>
              <a:buFontTx/>
              <a:buNone/>
            </a:pPr>
            <a:r>
              <a:rPr lang="el-GR" sz="2000" i="1" dirty="0">
                <a:latin typeface="Times New Roman" pitchFamily="18" charset="0"/>
              </a:rPr>
              <a:t>  μεταγενέστερα καταβληθέντος κεφαλαίου</a:t>
            </a:r>
          </a:p>
          <a:p>
            <a:pPr>
              <a:buFontTx/>
              <a:buNone/>
            </a:pPr>
            <a:r>
              <a:rPr lang="el-GR" sz="2000" i="1" dirty="0">
                <a:latin typeface="Times New Roman" pitchFamily="18" charset="0"/>
              </a:rPr>
              <a:t>  στους μετόχους, εταίρους ή στον                      </a:t>
            </a:r>
            <a:r>
              <a:rPr lang="el-GR" sz="2000" i="1" dirty="0">
                <a:latin typeface="Times New Roman" pitchFamily="18" charset="0"/>
                <a:sym typeface="Wingdings 2" pitchFamily="18" charset="2"/>
              </a:rPr>
              <a:t> Αύξηση κεφαλαίου με </a:t>
            </a:r>
          </a:p>
          <a:p>
            <a:pPr>
              <a:buFontTx/>
              <a:buNone/>
            </a:pPr>
            <a:r>
              <a:rPr lang="el-GR" sz="2000" i="1" dirty="0">
                <a:latin typeface="Times New Roman" pitchFamily="18" charset="0"/>
              </a:rPr>
              <a:t>  επιχειρηματία</a:t>
            </a:r>
            <a:r>
              <a:rPr lang="el-GR" sz="2000" dirty="0">
                <a:latin typeface="Times New Roman" pitchFamily="18" charset="0"/>
              </a:rPr>
              <a:t>                                                       </a:t>
            </a:r>
            <a:r>
              <a:rPr lang="el-GR" sz="2000" i="1" dirty="0">
                <a:latin typeface="Times New Roman" pitchFamily="18" charset="0"/>
              </a:rPr>
              <a:t>καταβολή εισφορών από τους</a:t>
            </a:r>
          </a:p>
          <a:p>
            <a:pPr>
              <a:buFontTx/>
              <a:buNone/>
            </a:pPr>
            <a:r>
              <a:rPr lang="el-GR" sz="2000" i="1" dirty="0">
                <a:latin typeface="Times New Roman" pitchFamily="18" charset="0"/>
              </a:rPr>
              <a:t>                                                                               μετόχους ή εταίρους ή τον </a:t>
            </a:r>
          </a:p>
          <a:p>
            <a:pPr>
              <a:buFontTx/>
              <a:buNone/>
            </a:pPr>
            <a:r>
              <a:rPr lang="el-GR" sz="2000" i="1" dirty="0">
                <a:latin typeface="Times New Roman" pitchFamily="18" charset="0"/>
              </a:rPr>
              <a:t>                                                                               επιχειρηματία</a:t>
            </a:r>
          </a:p>
          <a:p>
            <a:pPr>
              <a:buFontTx/>
              <a:buNone/>
            </a:pPr>
            <a:endParaRPr lang="el-GR" sz="2000" i="1" dirty="0">
              <a:latin typeface="Times New Roman" pitchFamily="18" charset="0"/>
            </a:endParaRPr>
          </a:p>
          <a:p>
            <a:pPr>
              <a:buFontTx/>
              <a:buNone/>
            </a:pPr>
            <a:r>
              <a:rPr lang="el-GR" sz="2000" dirty="0">
                <a:latin typeface="Times New Roman" pitchFamily="18" charset="0"/>
              </a:rPr>
              <a:t>                                                                             </a:t>
            </a:r>
            <a:r>
              <a:rPr lang="el-GR" sz="2000" i="1" dirty="0">
                <a:latin typeface="Times New Roman" pitchFamily="18" charset="0"/>
                <a:sym typeface="Wingdings 2" pitchFamily="18" charset="2"/>
              </a:rPr>
              <a:t> Αύξηση κεφαλαίου λόγω</a:t>
            </a:r>
          </a:p>
          <a:p>
            <a:pPr>
              <a:buFontTx/>
              <a:buNone/>
            </a:pPr>
            <a:r>
              <a:rPr lang="el-GR" sz="2000" i="1" dirty="0">
                <a:latin typeface="Times New Roman" pitchFamily="18" charset="0"/>
                <a:sym typeface="Wingdings 2" pitchFamily="18" charset="2"/>
              </a:rPr>
              <a:t>                                                                               απορρόφησης ολόκληρης </a:t>
            </a:r>
          </a:p>
          <a:p>
            <a:pPr>
              <a:buFontTx/>
              <a:buNone/>
            </a:pPr>
            <a:r>
              <a:rPr lang="el-GR" sz="2000" i="1" dirty="0">
                <a:latin typeface="Times New Roman" pitchFamily="18" charset="0"/>
                <a:sym typeface="Wingdings 2" pitchFamily="18" charset="2"/>
              </a:rPr>
              <a:t>                                                                               επιχείρησης ή κλάδου αυτής</a:t>
            </a:r>
            <a:endParaRPr lang="el-GR" sz="2000" i="1" u="sng" dirty="0">
              <a:latin typeface="Times New Roman" pitchFamily="18" charset="0"/>
              <a:sym typeface="Wingdings 2" pitchFamily="18" charset="2"/>
            </a:endParaRPr>
          </a:p>
        </p:txBody>
      </p:sp>
      <p:sp>
        <p:nvSpPr>
          <p:cNvPr id="212996" name="AutoShape 4"/>
          <p:cNvSpPr>
            <a:spLocks/>
          </p:cNvSpPr>
          <p:nvPr/>
        </p:nvSpPr>
        <p:spPr bwMode="auto">
          <a:xfrm rot="16200000">
            <a:off x="2123282" y="116681"/>
            <a:ext cx="215900" cy="3382963"/>
          </a:xfrm>
          <a:prstGeom prst="rightBrace">
            <a:avLst>
              <a:gd name="adj1" fmla="val 130576"/>
              <a:gd name="adj2" fmla="val 51042"/>
            </a:avLst>
          </a:prstGeom>
          <a:noFill/>
          <a:ln w="28575">
            <a:solidFill>
              <a:srgbClr val="FF0000"/>
            </a:solidFill>
            <a:round/>
            <a:headEnd/>
            <a:tailEnd/>
          </a:ln>
          <a:effectLst/>
        </p:spPr>
        <p:txBody>
          <a:bodyPr wrap="none" anchor="ctr"/>
          <a:lstStyle/>
          <a:p>
            <a:endParaRPr lang="el-GR" dirty="0"/>
          </a:p>
        </p:txBody>
      </p:sp>
      <p:sp>
        <p:nvSpPr>
          <p:cNvPr id="212997" name="AutoShape 5"/>
          <p:cNvSpPr>
            <a:spLocks/>
          </p:cNvSpPr>
          <p:nvPr/>
        </p:nvSpPr>
        <p:spPr bwMode="auto">
          <a:xfrm rot="16200000">
            <a:off x="6804026" y="-26988"/>
            <a:ext cx="144462" cy="3598863"/>
          </a:xfrm>
          <a:prstGeom prst="rightBrace">
            <a:avLst>
              <a:gd name="adj1" fmla="val 207601"/>
              <a:gd name="adj2" fmla="val 51042"/>
            </a:avLst>
          </a:prstGeom>
          <a:noFill/>
          <a:ln w="28575">
            <a:solidFill>
              <a:srgbClr val="FF0000"/>
            </a:solidFill>
            <a:round/>
            <a:headEnd/>
            <a:tailEnd/>
          </a:ln>
          <a:effectLst/>
        </p:spPr>
        <p:txBody>
          <a:bodyPr wrap="none" anchor="ctr"/>
          <a:lstStyle/>
          <a:p>
            <a:endParaRPr lang="el-GR" dirty="0"/>
          </a:p>
        </p:txBody>
      </p:sp>
      <p:sp>
        <p:nvSpPr>
          <p:cNvPr id="212998" name="Line 6"/>
          <p:cNvSpPr>
            <a:spLocks noChangeShapeType="1"/>
          </p:cNvSpPr>
          <p:nvPr/>
        </p:nvSpPr>
        <p:spPr bwMode="auto">
          <a:xfrm>
            <a:off x="6372225" y="6453188"/>
            <a:ext cx="2232025" cy="0"/>
          </a:xfrm>
          <a:prstGeom prst="line">
            <a:avLst/>
          </a:prstGeom>
          <a:noFill/>
          <a:ln w="28575">
            <a:solidFill>
              <a:srgbClr val="FF0000"/>
            </a:solidFill>
            <a:round/>
            <a:headEnd/>
            <a:tailEnd type="triangle" w="med" len="med"/>
          </a:ln>
          <a:effectLst/>
        </p:spPr>
        <p:txBody>
          <a:bodyPr/>
          <a:lstStyle/>
          <a:p>
            <a:endParaRPr lang="el-GR" dirty="0"/>
          </a:p>
        </p:txBody>
      </p:sp>
      <p:sp>
        <p:nvSpPr>
          <p:cNvPr id="212999" name="Text Box 7"/>
          <p:cNvSpPr txBox="1">
            <a:spLocks noChangeArrowheads="1"/>
          </p:cNvSpPr>
          <p:nvPr/>
        </p:nvSpPr>
        <p:spPr bwMode="auto">
          <a:xfrm>
            <a:off x="6443663" y="6165850"/>
            <a:ext cx="1728787" cy="366713"/>
          </a:xfrm>
          <a:prstGeom prst="rect">
            <a:avLst/>
          </a:prstGeom>
          <a:noFill/>
          <a:ln w="9525">
            <a:noFill/>
            <a:miter lim="800000"/>
            <a:headEnd/>
            <a:tailEnd/>
          </a:ln>
          <a:effectLst/>
        </p:spPr>
        <p:txBody>
          <a:bodyPr>
            <a:spAutoFit/>
          </a:bodyPr>
          <a:lstStyle/>
          <a:p>
            <a:pPr>
              <a:spcBef>
                <a:spcPct val="50000"/>
              </a:spcBef>
            </a:pPr>
            <a:r>
              <a:rPr lang="el-GR" dirty="0">
                <a:latin typeface="Verdana" pitchFamily="34" charset="0"/>
              </a:rPr>
              <a:t>Συνέχεια</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12994"/>
                                        </p:tgtEl>
                                        <p:attrNameLst>
                                          <p:attrName>style.visibility</p:attrName>
                                        </p:attrNameLst>
                                      </p:cBhvr>
                                      <p:to>
                                        <p:strVal val="visible"/>
                                      </p:to>
                                    </p:set>
                                    <p:anim to="" calcmode="lin" valueType="num">
                                      <p:cBhvr>
                                        <p:cTn id="7" dur="1" fill="hold"/>
                                        <p:tgtEl>
                                          <p:spTgt spid="212994"/>
                                        </p:tgtEl>
                                        <p:attrNameLst>
                                          <p:attrName/>
                                        </p:attrNameLst>
                                      </p:cBhvr>
                                    </p:anim>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212995">
                                            <p:txEl>
                                              <p:pRg st="0" end="0"/>
                                            </p:txEl>
                                          </p:spTgt>
                                        </p:tgtEl>
                                        <p:attrNameLst>
                                          <p:attrName>style.visibility</p:attrName>
                                        </p:attrNameLst>
                                      </p:cBhvr>
                                      <p:to>
                                        <p:strVal val="visible"/>
                                      </p:to>
                                    </p:set>
                                    <p:animEffect transition="in" filter="fade">
                                      <p:cBhvr>
                                        <p:cTn id="11" dur="2000"/>
                                        <p:tgtEl>
                                          <p:spTgt spid="212995">
                                            <p:txEl>
                                              <p:pRg st="0" end="0"/>
                                            </p:txEl>
                                          </p:spTgt>
                                        </p:tgtEl>
                                      </p:cBhvr>
                                    </p:animEffect>
                                  </p:childTnLst>
                                </p:cTn>
                              </p:par>
                            </p:childTnLst>
                          </p:cTn>
                        </p:par>
                        <p:par>
                          <p:cTn id="12" fill="hold">
                            <p:stCondLst>
                              <p:cond delay="2000"/>
                            </p:stCondLst>
                            <p:childTnLst>
                              <p:par>
                                <p:cTn id="13" presetID="18" presetClass="entr" presetSubtype="12" fill="hold" grpId="0" nodeType="afterEffect">
                                  <p:stCondLst>
                                    <p:cond delay="0"/>
                                  </p:stCondLst>
                                  <p:childTnLst>
                                    <p:set>
                                      <p:cBhvr>
                                        <p:cTn id="14" dur="1" fill="hold">
                                          <p:stCondLst>
                                            <p:cond delay="0"/>
                                          </p:stCondLst>
                                        </p:cTn>
                                        <p:tgtEl>
                                          <p:spTgt spid="212996"/>
                                        </p:tgtEl>
                                        <p:attrNameLst>
                                          <p:attrName>style.visibility</p:attrName>
                                        </p:attrNameLst>
                                      </p:cBhvr>
                                      <p:to>
                                        <p:strVal val="visible"/>
                                      </p:to>
                                    </p:set>
                                    <p:animEffect transition="in" filter="strips(downLeft)">
                                      <p:cBhvr>
                                        <p:cTn id="15" dur="2000"/>
                                        <p:tgtEl>
                                          <p:spTgt spid="21299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212997"/>
                                        </p:tgtEl>
                                        <p:attrNameLst>
                                          <p:attrName>style.visibility</p:attrName>
                                        </p:attrNameLst>
                                      </p:cBhvr>
                                      <p:to>
                                        <p:strVal val="visible"/>
                                      </p:to>
                                    </p:set>
                                    <p:animEffect transition="in" filter="strips(downLeft)">
                                      <p:cBhvr>
                                        <p:cTn id="18" dur="2000"/>
                                        <p:tgtEl>
                                          <p:spTgt spid="212997"/>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212995">
                                            <p:txEl>
                                              <p:pRg st="2" end="2"/>
                                            </p:txEl>
                                          </p:spTgt>
                                        </p:tgtEl>
                                        <p:attrNameLst>
                                          <p:attrName>style.visibility</p:attrName>
                                        </p:attrNameLst>
                                      </p:cBhvr>
                                      <p:to>
                                        <p:strVal val="visible"/>
                                      </p:to>
                                    </p:set>
                                    <p:animEffect transition="in" filter="fade">
                                      <p:cBhvr>
                                        <p:cTn id="22" dur="2000"/>
                                        <p:tgtEl>
                                          <p:spTgt spid="212995">
                                            <p:txEl>
                                              <p:pRg st="2" end="2"/>
                                            </p:txEl>
                                          </p:spTgt>
                                        </p:tgtEl>
                                      </p:cBhvr>
                                    </p:animEffect>
                                  </p:childTnLst>
                                </p:cTn>
                              </p:par>
                            </p:childTnLst>
                          </p:cTn>
                        </p:par>
                        <p:par>
                          <p:cTn id="23" fill="hold">
                            <p:stCondLst>
                              <p:cond delay="6000"/>
                            </p:stCondLst>
                            <p:childTnLst>
                              <p:par>
                                <p:cTn id="24" presetID="10" presetClass="entr" presetSubtype="0" fill="hold" nodeType="afterEffect">
                                  <p:stCondLst>
                                    <p:cond delay="8000"/>
                                  </p:stCondLst>
                                  <p:childTnLst>
                                    <p:set>
                                      <p:cBhvr>
                                        <p:cTn id="25" dur="1" fill="hold">
                                          <p:stCondLst>
                                            <p:cond delay="0"/>
                                          </p:stCondLst>
                                        </p:cTn>
                                        <p:tgtEl>
                                          <p:spTgt spid="212999">
                                            <p:txEl>
                                              <p:pRg st="0" end="0"/>
                                            </p:txEl>
                                          </p:spTgt>
                                        </p:tgtEl>
                                        <p:attrNameLst>
                                          <p:attrName>style.visibility</p:attrName>
                                        </p:attrNameLst>
                                      </p:cBhvr>
                                      <p:to>
                                        <p:strVal val="visible"/>
                                      </p:to>
                                    </p:set>
                                    <p:animEffect transition="in" filter="fade">
                                      <p:cBhvr>
                                        <p:cTn id="26" dur="2000"/>
                                        <p:tgtEl>
                                          <p:spTgt spid="212999">
                                            <p:txEl>
                                              <p:pRg st="0" end="0"/>
                                            </p:txEl>
                                          </p:spTgt>
                                        </p:tgtEl>
                                      </p:cBhvr>
                                    </p:animEffect>
                                  </p:childTnLst>
                                </p:cTn>
                              </p:par>
                              <p:par>
                                <p:cTn id="27" presetID="18" presetClass="entr" presetSubtype="12" fill="hold" grpId="0" nodeType="withEffect">
                                  <p:stCondLst>
                                    <p:cond delay="8000"/>
                                  </p:stCondLst>
                                  <p:childTnLst>
                                    <p:set>
                                      <p:cBhvr>
                                        <p:cTn id="28" dur="1" fill="hold">
                                          <p:stCondLst>
                                            <p:cond delay="0"/>
                                          </p:stCondLst>
                                        </p:cTn>
                                        <p:tgtEl>
                                          <p:spTgt spid="212998"/>
                                        </p:tgtEl>
                                        <p:attrNameLst>
                                          <p:attrName>style.visibility</p:attrName>
                                        </p:attrNameLst>
                                      </p:cBhvr>
                                      <p:to>
                                        <p:strVal val="visible"/>
                                      </p:to>
                                    </p:set>
                                    <p:animEffect transition="in" filter="strips(downLeft)">
                                      <p:cBhvr>
                                        <p:cTn id="29" dur="2000"/>
                                        <p:tgtEl>
                                          <p:spTgt spid="212998"/>
                                        </p:tgtEl>
                                      </p:cBhvr>
                                    </p:animEffect>
                                  </p:childTnLst>
                                </p:cTn>
                              </p:par>
                            </p:childTnLst>
                          </p:cTn>
                        </p:par>
                        <p:par>
                          <p:cTn id="30" fill="hold">
                            <p:stCondLst>
                              <p:cond delay="16000"/>
                            </p:stCondLst>
                            <p:childTnLst>
                              <p:par>
                                <p:cTn id="31" presetID="10" presetClass="entr" presetSubtype="0" fill="hold" nodeType="afterEffect">
                                  <p:stCondLst>
                                    <p:cond delay="0"/>
                                  </p:stCondLst>
                                  <p:childTnLst>
                                    <p:set>
                                      <p:cBhvr>
                                        <p:cTn id="32" dur="1" fill="hold">
                                          <p:stCondLst>
                                            <p:cond delay="0"/>
                                          </p:stCondLst>
                                        </p:cTn>
                                        <p:tgtEl>
                                          <p:spTgt spid="212995">
                                            <p:txEl>
                                              <p:pRg st="3" end="3"/>
                                            </p:txEl>
                                          </p:spTgt>
                                        </p:tgtEl>
                                        <p:attrNameLst>
                                          <p:attrName>style.visibility</p:attrName>
                                        </p:attrNameLst>
                                      </p:cBhvr>
                                      <p:to>
                                        <p:strVal val="visible"/>
                                      </p:to>
                                    </p:set>
                                    <p:animEffect transition="in" filter="fade">
                                      <p:cBhvr>
                                        <p:cTn id="33" dur="2000"/>
                                        <p:tgtEl>
                                          <p:spTgt spid="212995">
                                            <p:txEl>
                                              <p:pRg st="3" end="3"/>
                                            </p:txEl>
                                          </p:spTgt>
                                        </p:tgtEl>
                                      </p:cBhvr>
                                    </p:animEffect>
                                  </p:childTnLst>
                                </p:cTn>
                              </p:par>
                            </p:childTnLst>
                          </p:cTn>
                        </p:par>
                        <p:par>
                          <p:cTn id="34" fill="hold">
                            <p:stCondLst>
                              <p:cond delay="18000"/>
                            </p:stCondLst>
                            <p:childTnLst>
                              <p:par>
                                <p:cTn id="35" presetID="10" presetClass="entr" presetSubtype="0" fill="hold" nodeType="afterEffect">
                                  <p:stCondLst>
                                    <p:cond delay="0"/>
                                  </p:stCondLst>
                                  <p:childTnLst>
                                    <p:set>
                                      <p:cBhvr>
                                        <p:cTn id="36" dur="1" fill="hold">
                                          <p:stCondLst>
                                            <p:cond delay="0"/>
                                          </p:stCondLst>
                                        </p:cTn>
                                        <p:tgtEl>
                                          <p:spTgt spid="212995">
                                            <p:txEl>
                                              <p:pRg st="4" end="4"/>
                                            </p:txEl>
                                          </p:spTgt>
                                        </p:tgtEl>
                                        <p:attrNameLst>
                                          <p:attrName>style.visibility</p:attrName>
                                        </p:attrNameLst>
                                      </p:cBhvr>
                                      <p:to>
                                        <p:strVal val="visible"/>
                                      </p:to>
                                    </p:set>
                                    <p:animEffect transition="in" filter="fade">
                                      <p:cBhvr>
                                        <p:cTn id="37" dur="2000"/>
                                        <p:tgtEl>
                                          <p:spTgt spid="212995">
                                            <p:txEl>
                                              <p:pRg st="4" end="4"/>
                                            </p:txEl>
                                          </p:spTgt>
                                        </p:tgtEl>
                                      </p:cBhvr>
                                    </p:animEffect>
                                  </p:childTnLst>
                                </p:cTn>
                              </p:par>
                            </p:childTnLst>
                          </p:cTn>
                        </p:par>
                        <p:par>
                          <p:cTn id="38" fill="hold">
                            <p:stCondLst>
                              <p:cond delay="20000"/>
                            </p:stCondLst>
                            <p:childTnLst>
                              <p:par>
                                <p:cTn id="39" presetID="10" presetClass="entr" presetSubtype="0" fill="hold" nodeType="afterEffect">
                                  <p:stCondLst>
                                    <p:cond delay="0"/>
                                  </p:stCondLst>
                                  <p:childTnLst>
                                    <p:set>
                                      <p:cBhvr>
                                        <p:cTn id="40" dur="1" fill="hold">
                                          <p:stCondLst>
                                            <p:cond delay="0"/>
                                          </p:stCondLst>
                                        </p:cTn>
                                        <p:tgtEl>
                                          <p:spTgt spid="212995">
                                            <p:txEl>
                                              <p:pRg st="5" end="5"/>
                                            </p:txEl>
                                          </p:spTgt>
                                        </p:tgtEl>
                                        <p:attrNameLst>
                                          <p:attrName>style.visibility</p:attrName>
                                        </p:attrNameLst>
                                      </p:cBhvr>
                                      <p:to>
                                        <p:strVal val="visible"/>
                                      </p:to>
                                    </p:set>
                                    <p:animEffect transition="in" filter="fade">
                                      <p:cBhvr>
                                        <p:cTn id="41" dur="2000"/>
                                        <p:tgtEl>
                                          <p:spTgt spid="212995">
                                            <p:txEl>
                                              <p:pRg st="5" end="5"/>
                                            </p:txEl>
                                          </p:spTgt>
                                        </p:tgtEl>
                                      </p:cBhvr>
                                    </p:animEffect>
                                  </p:childTnLst>
                                </p:cTn>
                              </p:par>
                            </p:childTnLst>
                          </p:cTn>
                        </p:par>
                        <p:par>
                          <p:cTn id="42" fill="hold">
                            <p:stCondLst>
                              <p:cond delay="22000"/>
                            </p:stCondLst>
                            <p:childTnLst>
                              <p:par>
                                <p:cTn id="43" presetID="10" presetClass="entr" presetSubtype="0" fill="hold" nodeType="afterEffect">
                                  <p:stCondLst>
                                    <p:cond delay="0"/>
                                  </p:stCondLst>
                                  <p:childTnLst>
                                    <p:set>
                                      <p:cBhvr>
                                        <p:cTn id="44" dur="1" fill="hold">
                                          <p:stCondLst>
                                            <p:cond delay="0"/>
                                          </p:stCondLst>
                                        </p:cTn>
                                        <p:tgtEl>
                                          <p:spTgt spid="212995">
                                            <p:txEl>
                                              <p:pRg st="6" end="6"/>
                                            </p:txEl>
                                          </p:spTgt>
                                        </p:tgtEl>
                                        <p:attrNameLst>
                                          <p:attrName>style.visibility</p:attrName>
                                        </p:attrNameLst>
                                      </p:cBhvr>
                                      <p:to>
                                        <p:strVal val="visible"/>
                                      </p:to>
                                    </p:set>
                                    <p:animEffect transition="in" filter="fade">
                                      <p:cBhvr>
                                        <p:cTn id="45" dur="2000"/>
                                        <p:tgtEl>
                                          <p:spTgt spid="212995">
                                            <p:txEl>
                                              <p:pRg st="6" end="6"/>
                                            </p:txEl>
                                          </p:spTgt>
                                        </p:tgtEl>
                                      </p:cBhvr>
                                    </p:animEffect>
                                  </p:childTnLst>
                                </p:cTn>
                              </p:par>
                            </p:childTnLst>
                          </p:cTn>
                        </p:par>
                        <p:par>
                          <p:cTn id="46" fill="hold">
                            <p:stCondLst>
                              <p:cond delay="24000"/>
                            </p:stCondLst>
                            <p:childTnLst>
                              <p:par>
                                <p:cTn id="47" presetID="10" presetClass="entr" presetSubtype="0" fill="hold" nodeType="afterEffect">
                                  <p:stCondLst>
                                    <p:cond delay="0"/>
                                  </p:stCondLst>
                                  <p:childTnLst>
                                    <p:set>
                                      <p:cBhvr>
                                        <p:cTn id="48" dur="1" fill="hold">
                                          <p:stCondLst>
                                            <p:cond delay="0"/>
                                          </p:stCondLst>
                                        </p:cTn>
                                        <p:tgtEl>
                                          <p:spTgt spid="212995">
                                            <p:txEl>
                                              <p:pRg st="7" end="7"/>
                                            </p:txEl>
                                          </p:spTgt>
                                        </p:tgtEl>
                                        <p:attrNameLst>
                                          <p:attrName>style.visibility</p:attrName>
                                        </p:attrNameLst>
                                      </p:cBhvr>
                                      <p:to>
                                        <p:strVal val="visible"/>
                                      </p:to>
                                    </p:set>
                                    <p:animEffect transition="in" filter="fade">
                                      <p:cBhvr>
                                        <p:cTn id="49" dur="2000"/>
                                        <p:tgtEl>
                                          <p:spTgt spid="212995">
                                            <p:txEl>
                                              <p:pRg st="7" end="7"/>
                                            </p:txEl>
                                          </p:spTgt>
                                        </p:tgtEl>
                                      </p:cBhvr>
                                    </p:animEffect>
                                  </p:childTnLst>
                                </p:cTn>
                              </p:par>
                            </p:childTnLst>
                          </p:cTn>
                        </p:par>
                        <p:par>
                          <p:cTn id="50" fill="hold">
                            <p:stCondLst>
                              <p:cond delay="26000"/>
                            </p:stCondLst>
                            <p:childTnLst>
                              <p:par>
                                <p:cTn id="51" presetID="10" presetClass="entr" presetSubtype="0" fill="hold" nodeType="afterEffect">
                                  <p:stCondLst>
                                    <p:cond delay="0"/>
                                  </p:stCondLst>
                                  <p:childTnLst>
                                    <p:set>
                                      <p:cBhvr>
                                        <p:cTn id="52" dur="1" fill="hold">
                                          <p:stCondLst>
                                            <p:cond delay="0"/>
                                          </p:stCondLst>
                                        </p:cTn>
                                        <p:tgtEl>
                                          <p:spTgt spid="212995">
                                            <p:txEl>
                                              <p:pRg st="9" end="9"/>
                                            </p:txEl>
                                          </p:spTgt>
                                        </p:tgtEl>
                                        <p:attrNameLst>
                                          <p:attrName>style.visibility</p:attrName>
                                        </p:attrNameLst>
                                      </p:cBhvr>
                                      <p:to>
                                        <p:strVal val="visible"/>
                                      </p:to>
                                    </p:set>
                                    <p:animEffect transition="in" filter="fade">
                                      <p:cBhvr>
                                        <p:cTn id="53" dur="2000"/>
                                        <p:tgtEl>
                                          <p:spTgt spid="212995">
                                            <p:txEl>
                                              <p:pRg st="9" end="9"/>
                                            </p:txEl>
                                          </p:spTgt>
                                        </p:tgtEl>
                                      </p:cBhvr>
                                    </p:animEffect>
                                  </p:childTnLst>
                                </p:cTn>
                              </p:par>
                            </p:childTnLst>
                          </p:cTn>
                        </p:par>
                        <p:par>
                          <p:cTn id="54" fill="hold">
                            <p:stCondLst>
                              <p:cond delay="28000"/>
                            </p:stCondLst>
                            <p:childTnLst>
                              <p:par>
                                <p:cTn id="55" presetID="10" presetClass="entr" presetSubtype="0" fill="hold" nodeType="afterEffect">
                                  <p:stCondLst>
                                    <p:cond delay="0"/>
                                  </p:stCondLst>
                                  <p:childTnLst>
                                    <p:set>
                                      <p:cBhvr>
                                        <p:cTn id="56" dur="1" fill="hold">
                                          <p:stCondLst>
                                            <p:cond delay="0"/>
                                          </p:stCondLst>
                                        </p:cTn>
                                        <p:tgtEl>
                                          <p:spTgt spid="212995">
                                            <p:txEl>
                                              <p:pRg st="10" end="10"/>
                                            </p:txEl>
                                          </p:spTgt>
                                        </p:tgtEl>
                                        <p:attrNameLst>
                                          <p:attrName>style.visibility</p:attrName>
                                        </p:attrNameLst>
                                      </p:cBhvr>
                                      <p:to>
                                        <p:strVal val="visible"/>
                                      </p:to>
                                    </p:set>
                                    <p:animEffect transition="in" filter="fade">
                                      <p:cBhvr>
                                        <p:cTn id="57" dur="2000"/>
                                        <p:tgtEl>
                                          <p:spTgt spid="212995">
                                            <p:txEl>
                                              <p:pRg st="10" end="10"/>
                                            </p:txEl>
                                          </p:spTgt>
                                        </p:tgtEl>
                                      </p:cBhvr>
                                    </p:animEffect>
                                  </p:childTnLst>
                                </p:cTn>
                              </p:par>
                            </p:childTnLst>
                          </p:cTn>
                        </p:par>
                        <p:par>
                          <p:cTn id="58" fill="hold">
                            <p:stCondLst>
                              <p:cond delay="30000"/>
                            </p:stCondLst>
                            <p:childTnLst>
                              <p:par>
                                <p:cTn id="59" presetID="10" presetClass="entr" presetSubtype="0" fill="hold" nodeType="afterEffect">
                                  <p:stCondLst>
                                    <p:cond delay="0"/>
                                  </p:stCondLst>
                                  <p:childTnLst>
                                    <p:set>
                                      <p:cBhvr>
                                        <p:cTn id="60" dur="1" fill="hold">
                                          <p:stCondLst>
                                            <p:cond delay="0"/>
                                          </p:stCondLst>
                                        </p:cTn>
                                        <p:tgtEl>
                                          <p:spTgt spid="212995">
                                            <p:txEl>
                                              <p:pRg st="11" end="11"/>
                                            </p:txEl>
                                          </p:spTgt>
                                        </p:tgtEl>
                                        <p:attrNameLst>
                                          <p:attrName>style.visibility</p:attrName>
                                        </p:attrNameLst>
                                      </p:cBhvr>
                                      <p:to>
                                        <p:strVal val="visible"/>
                                      </p:to>
                                    </p:set>
                                    <p:animEffect transition="in" filter="fade">
                                      <p:cBhvr>
                                        <p:cTn id="61" dur="2000"/>
                                        <p:tgtEl>
                                          <p:spTgt spid="21299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4" grpId="0"/>
      <p:bldP spid="212996" grpId="0" animBg="1"/>
      <p:bldP spid="212997" grpId="0" animBg="1"/>
      <p:bldP spid="212998" grpId="0" animBg="1"/>
    </p:bld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body" idx="1"/>
          </p:nvPr>
        </p:nvSpPr>
        <p:spPr>
          <a:xfrm>
            <a:off x="250825" y="404813"/>
            <a:ext cx="8642350" cy="5726112"/>
          </a:xfrm>
        </p:spPr>
        <p:txBody>
          <a:bodyPr/>
          <a:lstStyle/>
          <a:p>
            <a:pPr>
              <a:buFontTx/>
              <a:buNone/>
            </a:pPr>
            <a:r>
              <a:rPr lang="el-GR" sz="2000" i="1" dirty="0">
                <a:latin typeface="Times New Roman" pitchFamily="18" charset="0"/>
                <a:sym typeface="Wingdings 2" pitchFamily="18" charset="2"/>
              </a:rPr>
              <a:t></a:t>
            </a:r>
            <a:r>
              <a:rPr lang="el-GR" sz="2000" i="1" dirty="0">
                <a:latin typeface="Times New Roman" pitchFamily="18" charset="0"/>
              </a:rPr>
              <a:t>  Μείωση ιδίων κεφαλαίων λόγω                  </a:t>
            </a:r>
            <a:r>
              <a:rPr lang="el-GR" sz="2000" i="1" dirty="0">
                <a:latin typeface="Times New Roman" pitchFamily="18" charset="0"/>
                <a:sym typeface="Wingdings 2" pitchFamily="18" charset="2"/>
              </a:rPr>
              <a:t></a:t>
            </a:r>
            <a:r>
              <a:rPr lang="el-GR" sz="2000" i="1" dirty="0">
                <a:latin typeface="Times New Roman" pitchFamily="18" charset="0"/>
              </a:rPr>
              <a:t> Αύξηση ιδίων κεφαλαίων λόγω</a:t>
            </a:r>
          </a:p>
          <a:p>
            <a:pPr>
              <a:buFontTx/>
              <a:buNone/>
            </a:pPr>
            <a:r>
              <a:rPr lang="el-GR" sz="2000" i="1" dirty="0">
                <a:latin typeface="Times New Roman" pitchFamily="18" charset="0"/>
              </a:rPr>
              <a:t>   απόσβεσης της επιχορήγησης παγίων            εισπράξεως επιχορήγησης παγίων</a:t>
            </a:r>
          </a:p>
          <a:p>
            <a:pPr>
              <a:buFontTx/>
              <a:buNone/>
            </a:pPr>
            <a:r>
              <a:rPr lang="el-GR" sz="2000" i="1" dirty="0">
                <a:latin typeface="Times New Roman" pitchFamily="18" charset="0"/>
              </a:rPr>
              <a:t>   επενδύσεων                                                     επενδύσεως από το Δημόσιο ή και</a:t>
            </a:r>
          </a:p>
          <a:p>
            <a:pPr>
              <a:buFontTx/>
              <a:buNone/>
            </a:pPr>
            <a:r>
              <a:rPr lang="el-GR" sz="2000" i="1" dirty="0">
                <a:latin typeface="Times New Roman" pitchFamily="18" charset="0"/>
              </a:rPr>
              <a:t>                                                                           τρίτους</a:t>
            </a:r>
          </a:p>
          <a:p>
            <a:pPr>
              <a:buFontTx/>
              <a:buNone/>
            </a:pPr>
            <a:endParaRPr lang="el-GR" sz="2000" i="1" dirty="0">
              <a:latin typeface="Times New Roman" pitchFamily="18" charset="0"/>
            </a:endParaRPr>
          </a:p>
          <a:p>
            <a:pPr>
              <a:buFontTx/>
              <a:buNone/>
            </a:pPr>
            <a:r>
              <a:rPr lang="el-GR" sz="2000" i="1" dirty="0">
                <a:latin typeface="Times New Roman" pitchFamily="18" charset="0"/>
                <a:sym typeface="Wingdings 2" pitchFamily="18" charset="2"/>
              </a:rPr>
              <a:t>  Μείωση ιδίων κεφαλαίων λόγω ζημιών       Αύξηση ιδίων κεφαλαίων λόγω μη</a:t>
            </a:r>
          </a:p>
          <a:p>
            <a:pPr>
              <a:buFontTx/>
              <a:buNone/>
            </a:pPr>
            <a:r>
              <a:rPr lang="el-GR" sz="2000" i="1" dirty="0">
                <a:latin typeface="Times New Roman" pitchFamily="18" charset="0"/>
                <a:sym typeface="Wingdings 2" pitchFamily="18" charset="2"/>
              </a:rPr>
              <a:t>                                                                           διανεμηθέντων κερδών</a:t>
            </a:r>
          </a:p>
          <a:p>
            <a:pPr>
              <a:buFontTx/>
              <a:buNone/>
            </a:pPr>
            <a:endParaRPr lang="el-GR" sz="2000" i="1" dirty="0">
              <a:latin typeface="Times New Roman" pitchFamily="18" charset="0"/>
              <a:sym typeface="Wingdings 2" pitchFamily="18" charset="2"/>
            </a:endParaRPr>
          </a:p>
          <a:p>
            <a:pPr>
              <a:buFontTx/>
              <a:buNone/>
            </a:pPr>
            <a:r>
              <a:rPr lang="el-GR" sz="2000" i="1" dirty="0">
                <a:latin typeface="Times New Roman" pitchFamily="18" charset="0"/>
                <a:sym typeface="Wingdings 2" pitchFamily="18" charset="2"/>
              </a:rPr>
              <a:t> Μείωση ιδίων κεφαλαίων λόγω διανομής</a:t>
            </a:r>
          </a:p>
          <a:p>
            <a:pPr>
              <a:buFontTx/>
              <a:buNone/>
            </a:pPr>
            <a:r>
              <a:rPr lang="el-GR" sz="2000" i="1" dirty="0">
                <a:latin typeface="Times New Roman" pitchFamily="18" charset="0"/>
                <a:sym typeface="Wingdings 2" pitchFamily="18" charset="2"/>
              </a:rPr>
              <a:t>  αποθεματικών και υπολοίπου κερδών εις </a:t>
            </a:r>
          </a:p>
          <a:p>
            <a:pPr>
              <a:buFontTx/>
              <a:buNone/>
            </a:pPr>
            <a:r>
              <a:rPr lang="el-GR" sz="2000" i="1" dirty="0">
                <a:latin typeface="Times New Roman" pitchFamily="18" charset="0"/>
                <a:sym typeface="Wingdings 2" pitchFamily="18" charset="2"/>
              </a:rPr>
              <a:t>  νέον στους μετόχους ή εταίρους ή τον </a:t>
            </a:r>
          </a:p>
          <a:p>
            <a:pPr>
              <a:buFontTx/>
              <a:buNone/>
            </a:pPr>
            <a:r>
              <a:rPr lang="el-GR" sz="2000" i="1" dirty="0">
                <a:latin typeface="Times New Roman" pitchFamily="18" charset="0"/>
                <a:sym typeface="Wingdings 2" pitchFamily="18" charset="2"/>
              </a:rPr>
              <a:t>  επιχειρηματία</a:t>
            </a:r>
            <a:r>
              <a:rPr lang="el-GR" sz="2000" dirty="0">
                <a:latin typeface="Times New Roman" pitchFamily="18" charset="0"/>
                <a:sym typeface="Wingdings 2" pitchFamily="18" charset="2"/>
              </a:rPr>
              <a:t> </a:t>
            </a:r>
          </a:p>
          <a:p>
            <a:pPr>
              <a:buFontTx/>
              <a:buNone/>
            </a:pPr>
            <a:endParaRPr lang="el-GR" sz="2000" dirty="0">
              <a:latin typeface="Times New Roman" pitchFamily="18" charset="0"/>
              <a:sym typeface="Wingdings 2" pitchFamily="18" charset="2"/>
            </a:endParaRPr>
          </a:p>
          <a:p>
            <a:pPr>
              <a:buFontTx/>
              <a:buNone/>
            </a:pPr>
            <a:r>
              <a:rPr lang="el-GR" sz="2000" dirty="0">
                <a:latin typeface="Times New Roman" pitchFamily="18" charset="0"/>
              </a:rPr>
              <a:t>                                                            </a:t>
            </a:r>
          </a:p>
        </p:txBody>
      </p:sp>
      <p:sp>
        <p:nvSpPr>
          <p:cNvPr id="214019" name="AutoShape 3"/>
          <p:cNvSpPr>
            <a:spLocks/>
          </p:cNvSpPr>
          <p:nvPr/>
        </p:nvSpPr>
        <p:spPr bwMode="auto">
          <a:xfrm rot="16200000">
            <a:off x="2232025" y="-1647824"/>
            <a:ext cx="287337" cy="3960812"/>
          </a:xfrm>
          <a:prstGeom prst="rightBrace">
            <a:avLst>
              <a:gd name="adj1" fmla="val 114871"/>
              <a:gd name="adj2" fmla="val 50000"/>
            </a:avLst>
          </a:prstGeom>
          <a:noFill/>
          <a:ln w="28575">
            <a:solidFill>
              <a:srgbClr val="FF0000"/>
            </a:solidFill>
            <a:round/>
            <a:headEnd/>
            <a:tailEnd/>
          </a:ln>
          <a:effectLst/>
        </p:spPr>
        <p:txBody>
          <a:bodyPr wrap="none" anchor="ctr"/>
          <a:lstStyle/>
          <a:p>
            <a:endParaRPr lang="el-GR" dirty="0"/>
          </a:p>
        </p:txBody>
      </p:sp>
      <p:sp>
        <p:nvSpPr>
          <p:cNvPr id="214020" name="AutoShape 4"/>
          <p:cNvSpPr>
            <a:spLocks/>
          </p:cNvSpPr>
          <p:nvPr/>
        </p:nvSpPr>
        <p:spPr bwMode="auto">
          <a:xfrm rot="16200000">
            <a:off x="6858000" y="-1809749"/>
            <a:ext cx="287337" cy="4284662"/>
          </a:xfrm>
          <a:prstGeom prst="rightBrace">
            <a:avLst>
              <a:gd name="adj1" fmla="val 124264"/>
              <a:gd name="adj2" fmla="val 50000"/>
            </a:avLst>
          </a:prstGeom>
          <a:noFill/>
          <a:ln w="28575">
            <a:solidFill>
              <a:srgbClr val="FF0000"/>
            </a:solidFill>
            <a:round/>
            <a:headEnd/>
            <a:tailEnd/>
          </a:ln>
          <a:effectLst/>
        </p:spPr>
        <p:txBody>
          <a:bodyPr wrap="none" anchor="ctr"/>
          <a:lstStyle/>
          <a:p>
            <a:endParaRPr lang="el-GR" dirty="0"/>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14019"/>
                                        </p:tgtEl>
                                        <p:attrNameLst>
                                          <p:attrName>style.visibility</p:attrName>
                                        </p:attrNameLst>
                                      </p:cBhvr>
                                      <p:to>
                                        <p:strVal val="visible"/>
                                      </p:to>
                                    </p:set>
                                    <p:animEffect transition="in" filter="strips(downLeft)">
                                      <p:cBhvr>
                                        <p:cTn id="7" dur="2000"/>
                                        <p:tgtEl>
                                          <p:spTgt spid="21401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14020"/>
                                        </p:tgtEl>
                                        <p:attrNameLst>
                                          <p:attrName>style.visibility</p:attrName>
                                        </p:attrNameLst>
                                      </p:cBhvr>
                                      <p:to>
                                        <p:strVal val="visible"/>
                                      </p:to>
                                    </p:set>
                                    <p:animEffect transition="in" filter="strips(downLeft)">
                                      <p:cBhvr>
                                        <p:cTn id="10" dur="2000"/>
                                        <p:tgtEl>
                                          <p:spTgt spid="214020"/>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14018">
                                            <p:txEl>
                                              <p:pRg st="0" end="0"/>
                                            </p:txEl>
                                          </p:spTgt>
                                        </p:tgtEl>
                                        <p:attrNameLst>
                                          <p:attrName>style.visibility</p:attrName>
                                        </p:attrNameLst>
                                      </p:cBhvr>
                                      <p:to>
                                        <p:strVal val="visible"/>
                                      </p:to>
                                    </p:set>
                                    <p:animEffect transition="in" filter="fade">
                                      <p:cBhvr>
                                        <p:cTn id="14" dur="2000"/>
                                        <p:tgtEl>
                                          <p:spTgt spid="214018">
                                            <p:txEl>
                                              <p:pRg st="0" end="0"/>
                                            </p:txEl>
                                          </p:spTgt>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214018">
                                            <p:txEl>
                                              <p:pRg st="1" end="1"/>
                                            </p:txEl>
                                          </p:spTgt>
                                        </p:tgtEl>
                                        <p:attrNameLst>
                                          <p:attrName>style.visibility</p:attrName>
                                        </p:attrNameLst>
                                      </p:cBhvr>
                                      <p:to>
                                        <p:strVal val="visible"/>
                                      </p:to>
                                    </p:set>
                                    <p:animEffect transition="in" filter="fade">
                                      <p:cBhvr>
                                        <p:cTn id="18" dur="2000"/>
                                        <p:tgtEl>
                                          <p:spTgt spid="214018">
                                            <p:txEl>
                                              <p:pRg st="1" end="1"/>
                                            </p:txEl>
                                          </p:spTgt>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214018">
                                            <p:txEl>
                                              <p:pRg st="2" end="2"/>
                                            </p:txEl>
                                          </p:spTgt>
                                        </p:tgtEl>
                                        <p:attrNameLst>
                                          <p:attrName>style.visibility</p:attrName>
                                        </p:attrNameLst>
                                      </p:cBhvr>
                                      <p:to>
                                        <p:strVal val="visible"/>
                                      </p:to>
                                    </p:set>
                                    <p:animEffect transition="in" filter="fade">
                                      <p:cBhvr>
                                        <p:cTn id="22" dur="2000"/>
                                        <p:tgtEl>
                                          <p:spTgt spid="214018">
                                            <p:txEl>
                                              <p:pRg st="2" end="2"/>
                                            </p:txEl>
                                          </p:spTgt>
                                        </p:tgtEl>
                                      </p:cBhvr>
                                    </p:animEffect>
                                  </p:childTnLst>
                                </p:cTn>
                              </p:par>
                            </p:childTnLst>
                          </p:cTn>
                        </p:par>
                        <p:par>
                          <p:cTn id="23" fill="hold">
                            <p:stCondLst>
                              <p:cond delay="8000"/>
                            </p:stCondLst>
                            <p:childTnLst>
                              <p:par>
                                <p:cTn id="24" presetID="10" presetClass="entr" presetSubtype="0" fill="hold" nodeType="afterEffect">
                                  <p:stCondLst>
                                    <p:cond delay="0"/>
                                  </p:stCondLst>
                                  <p:childTnLst>
                                    <p:set>
                                      <p:cBhvr>
                                        <p:cTn id="25" dur="1" fill="hold">
                                          <p:stCondLst>
                                            <p:cond delay="0"/>
                                          </p:stCondLst>
                                        </p:cTn>
                                        <p:tgtEl>
                                          <p:spTgt spid="214018">
                                            <p:txEl>
                                              <p:pRg st="3" end="3"/>
                                            </p:txEl>
                                          </p:spTgt>
                                        </p:tgtEl>
                                        <p:attrNameLst>
                                          <p:attrName>style.visibility</p:attrName>
                                        </p:attrNameLst>
                                      </p:cBhvr>
                                      <p:to>
                                        <p:strVal val="visible"/>
                                      </p:to>
                                    </p:set>
                                    <p:animEffect transition="in" filter="fade">
                                      <p:cBhvr>
                                        <p:cTn id="26" dur="2000"/>
                                        <p:tgtEl>
                                          <p:spTgt spid="214018">
                                            <p:txEl>
                                              <p:pRg st="3" end="3"/>
                                            </p:txEl>
                                          </p:spTgt>
                                        </p:tgtEl>
                                      </p:cBhvr>
                                    </p:animEffect>
                                  </p:childTnLst>
                                </p:cTn>
                              </p:par>
                            </p:childTnLst>
                          </p:cTn>
                        </p:par>
                        <p:par>
                          <p:cTn id="27" fill="hold">
                            <p:stCondLst>
                              <p:cond delay="10000"/>
                            </p:stCondLst>
                            <p:childTnLst>
                              <p:par>
                                <p:cTn id="28" presetID="10" presetClass="entr" presetSubtype="0" fill="hold" nodeType="afterEffect">
                                  <p:stCondLst>
                                    <p:cond delay="0"/>
                                  </p:stCondLst>
                                  <p:childTnLst>
                                    <p:set>
                                      <p:cBhvr>
                                        <p:cTn id="29" dur="1" fill="hold">
                                          <p:stCondLst>
                                            <p:cond delay="0"/>
                                          </p:stCondLst>
                                        </p:cTn>
                                        <p:tgtEl>
                                          <p:spTgt spid="214018">
                                            <p:txEl>
                                              <p:pRg st="5" end="5"/>
                                            </p:txEl>
                                          </p:spTgt>
                                        </p:tgtEl>
                                        <p:attrNameLst>
                                          <p:attrName>style.visibility</p:attrName>
                                        </p:attrNameLst>
                                      </p:cBhvr>
                                      <p:to>
                                        <p:strVal val="visible"/>
                                      </p:to>
                                    </p:set>
                                    <p:animEffect transition="in" filter="fade">
                                      <p:cBhvr>
                                        <p:cTn id="30" dur="2000"/>
                                        <p:tgtEl>
                                          <p:spTgt spid="214018">
                                            <p:txEl>
                                              <p:pRg st="5" end="5"/>
                                            </p:txEl>
                                          </p:spTgt>
                                        </p:tgtEl>
                                      </p:cBhvr>
                                    </p:animEffect>
                                  </p:childTnLst>
                                </p:cTn>
                              </p:par>
                            </p:childTnLst>
                          </p:cTn>
                        </p:par>
                        <p:par>
                          <p:cTn id="31" fill="hold">
                            <p:stCondLst>
                              <p:cond delay="12000"/>
                            </p:stCondLst>
                            <p:childTnLst>
                              <p:par>
                                <p:cTn id="32" presetID="10" presetClass="entr" presetSubtype="0" fill="hold" nodeType="afterEffect">
                                  <p:stCondLst>
                                    <p:cond delay="0"/>
                                  </p:stCondLst>
                                  <p:childTnLst>
                                    <p:set>
                                      <p:cBhvr>
                                        <p:cTn id="33" dur="1" fill="hold">
                                          <p:stCondLst>
                                            <p:cond delay="0"/>
                                          </p:stCondLst>
                                        </p:cTn>
                                        <p:tgtEl>
                                          <p:spTgt spid="214018">
                                            <p:txEl>
                                              <p:pRg st="6" end="6"/>
                                            </p:txEl>
                                          </p:spTgt>
                                        </p:tgtEl>
                                        <p:attrNameLst>
                                          <p:attrName>style.visibility</p:attrName>
                                        </p:attrNameLst>
                                      </p:cBhvr>
                                      <p:to>
                                        <p:strVal val="visible"/>
                                      </p:to>
                                    </p:set>
                                    <p:animEffect transition="in" filter="fade">
                                      <p:cBhvr>
                                        <p:cTn id="34" dur="2000"/>
                                        <p:tgtEl>
                                          <p:spTgt spid="214018">
                                            <p:txEl>
                                              <p:pRg st="6" end="6"/>
                                            </p:txEl>
                                          </p:spTgt>
                                        </p:tgtEl>
                                      </p:cBhvr>
                                    </p:animEffect>
                                  </p:childTnLst>
                                </p:cTn>
                              </p:par>
                            </p:childTnLst>
                          </p:cTn>
                        </p:par>
                        <p:par>
                          <p:cTn id="35" fill="hold">
                            <p:stCondLst>
                              <p:cond delay="14000"/>
                            </p:stCondLst>
                            <p:childTnLst>
                              <p:par>
                                <p:cTn id="36" presetID="10" presetClass="entr" presetSubtype="0" fill="hold" nodeType="afterEffect">
                                  <p:stCondLst>
                                    <p:cond delay="0"/>
                                  </p:stCondLst>
                                  <p:childTnLst>
                                    <p:set>
                                      <p:cBhvr>
                                        <p:cTn id="37" dur="1" fill="hold">
                                          <p:stCondLst>
                                            <p:cond delay="0"/>
                                          </p:stCondLst>
                                        </p:cTn>
                                        <p:tgtEl>
                                          <p:spTgt spid="214018">
                                            <p:txEl>
                                              <p:pRg st="8" end="8"/>
                                            </p:txEl>
                                          </p:spTgt>
                                        </p:tgtEl>
                                        <p:attrNameLst>
                                          <p:attrName>style.visibility</p:attrName>
                                        </p:attrNameLst>
                                      </p:cBhvr>
                                      <p:to>
                                        <p:strVal val="visible"/>
                                      </p:to>
                                    </p:set>
                                    <p:animEffect transition="in" filter="fade">
                                      <p:cBhvr>
                                        <p:cTn id="38" dur="2000"/>
                                        <p:tgtEl>
                                          <p:spTgt spid="214018">
                                            <p:txEl>
                                              <p:pRg st="8" end="8"/>
                                            </p:txEl>
                                          </p:spTgt>
                                        </p:tgtEl>
                                      </p:cBhvr>
                                    </p:animEffect>
                                  </p:childTnLst>
                                </p:cTn>
                              </p:par>
                            </p:childTnLst>
                          </p:cTn>
                        </p:par>
                        <p:par>
                          <p:cTn id="39" fill="hold">
                            <p:stCondLst>
                              <p:cond delay="16000"/>
                            </p:stCondLst>
                            <p:childTnLst>
                              <p:par>
                                <p:cTn id="40" presetID="10" presetClass="entr" presetSubtype="0" fill="hold" nodeType="afterEffect">
                                  <p:stCondLst>
                                    <p:cond delay="0"/>
                                  </p:stCondLst>
                                  <p:childTnLst>
                                    <p:set>
                                      <p:cBhvr>
                                        <p:cTn id="41" dur="1" fill="hold">
                                          <p:stCondLst>
                                            <p:cond delay="0"/>
                                          </p:stCondLst>
                                        </p:cTn>
                                        <p:tgtEl>
                                          <p:spTgt spid="214018">
                                            <p:txEl>
                                              <p:pRg st="9" end="9"/>
                                            </p:txEl>
                                          </p:spTgt>
                                        </p:tgtEl>
                                        <p:attrNameLst>
                                          <p:attrName>style.visibility</p:attrName>
                                        </p:attrNameLst>
                                      </p:cBhvr>
                                      <p:to>
                                        <p:strVal val="visible"/>
                                      </p:to>
                                    </p:set>
                                    <p:animEffect transition="in" filter="fade">
                                      <p:cBhvr>
                                        <p:cTn id="42" dur="2000"/>
                                        <p:tgtEl>
                                          <p:spTgt spid="214018">
                                            <p:txEl>
                                              <p:pRg st="9" end="9"/>
                                            </p:txEl>
                                          </p:spTgt>
                                        </p:tgtEl>
                                      </p:cBhvr>
                                    </p:animEffect>
                                  </p:childTnLst>
                                </p:cTn>
                              </p:par>
                            </p:childTnLst>
                          </p:cTn>
                        </p:par>
                        <p:par>
                          <p:cTn id="43" fill="hold">
                            <p:stCondLst>
                              <p:cond delay="18000"/>
                            </p:stCondLst>
                            <p:childTnLst>
                              <p:par>
                                <p:cTn id="44" presetID="10" presetClass="entr" presetSubtype="0" fill="hold" nodeType="afterEffect">
                                  <p:stCondLst>
                                    <p:cond delay="0"/>
                                  </p:stCondLst>
                                  <p:childTnLst>
                                    <p:set>
                                      <p:cBhvr>
                                        <p:cTn id="45" dur="1" fill="hold">
                                          <p:stCondLst>
                                            <p:cond delay="0"/>
                                          </p:stCondLst>
                                        </p:cTn>
                                        <p:tgtEl>
                                          <p:spTgt spid="214018">
                                            <p:txEl>
                                              <p:pRg st="10" end="10"/>
                                            </p:txEl>
                                          </p:spTgt>
                                        </p:tgtEl>
                                        <p:attrNameLst>
                                          <p:attrName>style.visibility</p:attrName>
                                        </p:attrNameLst>
                                      </p:cBhvr>
                                      <p:to>
                                        <p:strVal val="visible"/>
                                      </p:to>
                                    </p:set>
                                    <p:animEffect transition="in" filter="fade">
                                      <p:cBhvr>
                                        <p:cTn id="46" dur="2000"/>
                                        <p:tgtEl>
                                          <p:spTgt spid="214018">
                                            <p:txEl>
                                              <p:pRg st="10" end="10"/>
                                            </p:txEl>
                                          </p:spTgt>
                                        </p:tgtEl>
                                      </p:cBhvr>
                                    </p:animEffect>
                                  </p:childTnLst>
                                </p:cTn>
                              </p:par>
                            </p:childTnLst>
                          </p:cTn>
                        </p:par>
                        <p:par>
                          <p:cTn id="47" fill="hold">
                            <p:stCondLst>
                              <p:cond delay="20000"/>
                            </p:stCondLst>
                            <p:childTnLst>
                              <p:par>
                                <p:cTn id="48" presetID="10" presetClass="entr" presetSubtype="0" fill="hold" nodeType="afterEffect">
                                  <p:stCondLst>
                                    <p:cond delay="0"/>
                                  </p:stCondLst>
                                  <p:childTnLst>
                                    <p:set>
                                      <p:cBhvr>
                                        <p:cTn id="49" dur="1" fill="hold">
                                          <p:stCondLst>
                                            <p:cond delay="0"/>
                                          </p:stCondLst>
                                        </p:cTn>
                                        <p:tgtEl>
                                          <p:spTgt spid="214018">
                                            <p:txEl>
                                              <p:pRg st="11" end="11"/>
                                            </p:txEl>
                                          </p:spTgt>
                                        </p:tgtEl>
                                        <p:attrNameLst>
                                          <p:attrName>style.visibility</p:attrName>
                                        </p:attrNameLst>
                                      </p:cBhvr>
                                      <p:to>
                                        <p:strVal val="visible"/>
                                      </p:to>
                                    </p:set>
                                    <p:animEffect transition="in" filter="fade">
                                      <p:cBhvr>
                                        <p:cTn id="50" dur="2000"/>
                                        <p:tgtEl>
                                          <p:spTgt spid="21401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animBg="1"/>
      <p:bldP spid="214020" grpId="0" animBg="1"/>
    </p:bld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68313" y="1"/>
            <a:ext cx="8229600" cy="836712"/>
          </a:xfrm>
        </p:spPr>
        <p:txBody>
          <a:bodyPr/>
          <a:lstStyle/>
          <a:p>
            <a:pPr algn="ctr"/>
            <a:r>
              <a:rPr lang="el-GR" sz="3200" b="1" dirty="0">
                <a:solidFill>
                  <a:srgbClr val="0000CC"/>
                </a:solidFill>
                <a:latin typeface="Arial" pitchFamily="34" charset="0"/>
                <a:cs typeface="Arial" pitchFamily="34" charset="0"/>
              </a:rPr>
              <a:t>ΛΟΓΑΡΙΑΣΜΟΣ 40 ‹‹ΚΕΦΑΛΑΙΟ››</a:t>
            </a:r>
          </a:p>
        </p:txBody>
      </p:sp>
      <p:sp>
        <p:nvSpPr>
          <p:cNvPr id="215043" name="Rectangle 3"/>
          <p:cNvSpPr>
            <a:spLocks noGrp="1" noChangeArrowheads="1"/>
          </p:cNvSpPr>
          <p:nvPr>
            <p:ph type="body" idx="1"/>
          </p:nvPr>
        </p:nvSpPr>
        <p:spPr>
          <a:xfrm>
            <a:off x="457200" y="981075"/>
            <a:ext cx="8686800" cy="5876925"/>
          </a:xfrm>
        </p:spPr>
        <p:txBody>
          <a:bodyPr>
            <a:normAutofit lnSpcReduction="10000"/>
          </a:bodyPr>
          <a:lstStyle/>
          <a:p>
            <a:pPr marL="609600" indent="-609600">
              <a:buFontTx/>
              <a:buNone/>
            </a:pPr>
            <a:r>
              <a:rPr lang="el-GR" sz="2000" dirty="0">
                <a:latin typeface="Times New Roman" pitchFamily="18" charset="0"/>
                <a:sym typeface="Wingdings" pitchFamily="2" charset="2"/>
              </a:rPr>
              <a:t> </a:t>
            </a:r>
            <a:r>
              <a:rPr lang="el-GR" sz="2000" u="sng" dirty="0">
                <a:latin typeface="Times New Roman" pitchFamily="18" charset="0"/>
                <a:sym typeface="Wingdings" pitchFamily="2" charset="2"/>
              </a:rPr>
              <a:t>ΜΕΤΟΧΙΚΟ ΚΕΦΑΛΑΙΟ</a:t>
            </a:r>
            <a:r>
              <a:rPr lang="el-GR" sz="2000" dirty="0">
                <a:latin typeface="Times New Roman" pitchFamily="18" charset="0"/>
                <a:sym typeface="Wingdings" pitchFamily="2" charset="2"/>
              </a:rPr>
              <a:t> </a:t>
            </a:r>
          </a:p>
          <a:p>
            <a:pPr marL="609600" indent="-609600">
              <a:buSzPct val="95000"/>
              <a:buFont typeface="Wingdings" pitchFamily="2" charset="2"/>
              <a:buChar char="q"/>
            </a:pPr>
            <a:r>
              <a:rPr lang="el-GR" sz="2000" dirty="0">
                <a:latin typeface="Times New Roman" pitchFamily="18" charset="0"/>
                <a:sym typeface="Wingdings" pitchFamily="2" charset="2"/>
              </a:rPr>
              <a:t>Σχηματίζεται: </a:t>
            </a:r>
          </a:p>
          <a:p>
            <a:pPr marL="609600" indent="-609600">
              <a:buSzPct val="95000"/>
              <a:buFont typeface="Wingdings" pitchFamily="2" charset="2"/>
              <a:buAutoNum type="arabicParenR"/>
            </a:pPr>
            <a:r>
              <a:rPr lang="el-GR" sz="2000" dirty="0">
                <a:latin typeface="Times New Roman" pitchFamily="18" charset="0"/>
                <a:sym typeface="Wingdings" pitchFamily="2" charset="2"/>
              </a:rPr>
              <a:t>από τις εισφορές των μετοχών που καταβάλλονται κατά τη σύσταση της εταιρείας για να συγκροτηθεί το αρχικό κεφάλαιο της, καθώς και μεταγενέστερα για την αύξηση του</a:t>
            </a:r>
            <a:r>
              <a:rPr lang="en-US" sz="2000" dirty="0">
                <a:latin typeface="Times New Roman" pitchFamily="18" charset="0"/>
                <a:sym typeface="Wingdings" pitchFamily="2" charset="2"/>
              </a:rPr>
              <a:t>.</a:t>
            </a:r>
            <a:endParaRPr lang="el-GR" sz="2000" dirty="0">
              <a:latin typeface="Times New Roman" pitchFamily="18" charset="0"/>
              <a:sym typeface="Wingdings" pitchFamily="2" charset="2"/>
            </a:endParaRPr>
          </a:p>
          <a:p>
            <a:pPr marL="609600" indent="-609600">
              <a:buSzPct val="95000"/>
              <a:buFont typeface="Wingdings" pitchFamily="2" charset="2"/>
              <a:buAutoNum type="arabicParenR"/>
            </a:pPr>
            <a:r>
              <a:rPr lang="el-GR" sz="2000" dirty="0">
                <a:latin typeface="Times New Roman" pitchFamily="18" charset="0"/>
                <a:sym typeface="Wingdings" pitchFamily="2" charset="2"/>
              </a:rPr>
              <a:t>από τη διάθεση αποθεματικών ή αδιανέμητων καθαρών κερδών, εφόσον η διάθεση αυτή αποφασίζεται και πραγματοποιείται για την αύξηση του μετοχικού κεφαλαίου</a:t>
            </a:r>
            <a:r>
              <a:rPr lang="en-US" sz="2000" dirty="0">
                <a:latin typeface="Times New Roman" pitchFamily="18" charset="0"/>
                <a:sym typeface="Wingdings" pitchFamily="2" charset="2"/>
              </a:rPr>
              <a:t>.</a:t>
            </a:r>
            <a:endParaRPr lang="el-GR" sz="2000" dirty="0">
              <a:latin typeface="Times New Roman" pitchFamily="18" charset="0"/>
              <a:sym typeface="Wingdings" pitchFamily="2" charset="2"/>
            </a:endParaRPr>
          </a:p>
          <a:p>
            <a:pPr marL="609600" indent="-609600">
              <a:buSzPct val="95000"/>
              <a:buFont typeface="Wingdings" pitchFamily="2" charset="2"/>
              <a:buChar char="q"/>
            </a:pPr>
            <a:r>
              <a:rPr lang="el-GR" sz="2000" dirty="0">
                <a:latin typeface="Times New Roman" pitchFamily="18" charset="0"/>
                <a:sym typeface="Wingdings" pitchFamily="2" charset="2"/>
              </a:rPr>
              <a:t>Η ονομαστική αξία της μετοχής δεν μπορεί να είναι μικρότερη των 0.30</a:t>
            </a:r>
            <a:r>
              <a:rPr lang="el-GR" sz="2000" dirty="0">
                <a:latin typeface="Times New Roman" pitchFamily="18" charset="0"/>
                <a:cs typeface="Times New Roman" pitchFamily="18" charset="0"/>
                <a:sym typeface="Wingdings" pitchFamily="2" charset="2"/>
              </a:rPr>
              <a:t>€</a:t>
            </a:r>
            <a:r>
              <a:rPr lang="el-GR" sz="2000" dirty="0">
                <a:latin typeface="Times New Roman" pitchFamily="18" charset="0"/>
                <a:sym typeface="Wingdings" pitchFamily="2" charset="2"/>
              </a:rPr>
              <a:t>  και μεγαλύτερη των 100</a:t>
            </a:r>
            <a:r>
              <a:rPr lang="el-GR" sz="2000" dirty="0">
                <a:latin typeface="Times New Roman" pitchFamily="18" charset="0"/>
                <a:cs typeface="Times New Roman" pitchFamily="18" charset="0"/>
                <a:sym typeface="Wingdings" pitchFamily="2" charset="2"/>
              </a:rPr>
              <a:t>€</a:t>
            </a:r>
            <a:r>
              <a:rPr lang="en-US" sz="2000" dirty="0">
                <a:latin typeface="Times New Roman" pitchFamily="18" charset="0"/>
                <a:cs typeface="Times New Roman" pitchFamily="18" charset="0"/>
                <a:sym typeface="Wingdings" pitchFamily="2" charset="2"/>
              </a:rPr>
              <a:t>.</a:t>
            </a:r>
            <a:endParaRPr lang="el-GR" sz="2000" dirty="0">
              <a:latin typeface="Times New Roman" pitchFamily="18" charset="0"/>
              <a:cs typeface="Times New Roman" pitchFamily="18" charset="0"/>
              <a:sym typeface="Wingdings" pitchFamily="2" charset="2"/>
            </a:endParaRPr>
          </a:p>
          <a:p>
            <a:pPr marL="609600" indent="-609600">
              <a:buSzPct val="95000"/>
              <a:buFont typeface="Wingdings" pitchFamily="2" charset="2"/>
              <a:buChar char="q"/>
            </a:pPr>
            <a:r>
              <a:rPr lang="el-GR" sz="2000" dirty="0">
                <a:latin typeface="Times New Roman" pitchFamily="18" charset="0"/>
                <a:cs typeface="Times New Roman" pitchFamily="18" charset="0"/>
                <a:sym typeface="Wingdings" pitchFamily="2" charset="2"/>
              </a:rPr>
              <a:t>Οι καταβολές μετρητών από τους μετόχους:</a:t>
            </a:r>
          </a:p>
          <a:p>
            <a:pPr marL="609600" indent="-609600">
              <a:buSzPct val="95000"/>
              <a:buFont typeface="Wingdings" pitchFamily="2" charset="2"/>
              <a:buAutoNum type="arabicParenR"/>
            </a:pPr>
            <a:r>
              <a:rPr lang="el-GR" sz="2000" dirty="0">
                <a:latin typeface="Times New Roman" pitchFamily="18" charset="0"/>
                <a:sym typeface="Wingdings" pitchFamily="2" charset="2"/>
              </a:rPr>
              <a:t>για κάλυψη του αρχικού μετοχικού κεφαλαίου</a:t>
            </a:r>
            <a:r>
              <a:rPr lang="en-US" sz="2000" dirty="0">
                <a:latin typeface="Times New Roman" pitchFamily="18" charset="0"/>
                <a:sym typeface="Wingdings" pitchFamily="2" charset="2"/>
              </a:rPr>
              <a:t>.</a:t>
            </a:r>
            <a:r>
              <a:rPr lang="el-GR" sz="2000" dirty="0">
                <a:latin typeface="Times New Roman" pitchFamily="18" charset="0"/>
                <a:sym typeface="Wingdings" pitchFamily="2" charset="2"/>
              </a:rPr>
              <a:t>  </a:t>
            </a:r>
          </a:p>
          <a:p>
            <a:pPr marL="609600" indent="-609600">
              <a:buSzPct val="95000"/>
              <a:buFont typeface="Wingdings" pitchFamily="2" charset="2"/>
              <a:buAutoNum type="arabicParenR"/>
            </a:pPr>
            <a:r>
              <a:rPr lang="el-GR" sz="2000" dirty="0">
                <a:latin typeface="Times New Roman" pitchFamily="18" charset="0"/>
                <a:sym typeface="Wingdings" pitchFamily="2" charset="2"/>
              </a:rPr>
              <a:t>τυχόν αυξήσεων αυτού</a:t>
            </a:r>
            <a:r>
              <a:rPr lang="en-US" sz="2000" dirty="0">
                <a:latin typeface="Times New Roman" pitchFamily="18" charset="0"/>
                <a:sym typeface="Wingdings" pitchFamily="2" charset="2"/>
              </a:rPr>
              <a:t>.</a:t>
            </a:r>
            <a:endParaRPr lang="el-GR" sz="2000" dirty="0">
              <a:latin typeface="Times New Roman" pitchFamily="18" charset="0"/>
              <a:sym typeface="Wingdings" pitchFamily="2" charset="2"/>
            </a:endParaRPr>
          </a:p>
          <a:p>
            <a:pPr marL="609600" indent="-609600">
              <a:buSzPct val="95000"/>
              <a:buFont typeface="Wingdings" pitchFamily="2" charset="2"/>
              <a:buAutoNum type="arabicParenR"/>
            </a:pPr>
            <a:r>
              <a:rPr lang="el-GR" sz="2000" dirty="0">
                <a:latin typeface="Times New Roman" pitchFamily="18" charset="0"/>
                <a:sym typeface="Wingdings" pitchFamily="2" charset="2"/>
              </a:rPr>
              <a:t>οι καταθέσεις μετόχων με προορισμό τη μελλοντική αύξηση του μετοχικού κεφαλαίου</a:t>
            </a:r>
            <a:r>
              <a:rPr lang="en-US" sz="2000" dirty="0">
                <a:latin typeface="Times New Roman" pitchFamily="18" charset="0"/>
                <a:sym typeface="Wingdings" pitchFamily="2" charset="2"/>
              </a:rPr>
              <a:t>.</a:t>
            </a:r>
            <a:r>
              <a:rPr lang="el-GR" sz="2000" dirty="0">
                <a:latin typeface="Times New Roman" pitchFamily="18" charset="0"/>
                <a:sym typeface="Wingdings" pitchFamily="2" charset="2"/>
              </a:rPr>
              <a:t>         </a:t>
            </a:r>
          </a:p>
          <a:p>
            <a:pPr marL="609600" indent="-609600">
              <a:buSzPct val="95000"/>
              <a:buFont typeface="Wingdings" pitchFamily="2" charset="2"/>
              <a:buNone/>
            </a:pPr>
            <a:r>
              <a:rPr lang="el-GR" sz="2000" dirty="0">
                <a:latin typeface="Times New Roman" pitchFamily="18" charset="0"/>
                <a:sym typeface="Wingdings" pitchFamily="2" charset="2"/>
              </a:rPr>
              <a:t>πραγματοποιούνται υποχρεωτικά με κατάθεση σε ειδικό τραπεζικό λογαριασμό</a:t>
            </a:r>
          </a:p>
          <a:p>
            <a:pPr marL="609600" indent="-609600">
              <a:buSzPct val="95000"/>
              <a:buFont typeface="Wingdings" pitchFamily="2" charset="2"/>
              <a:buNone/>
            </a:pPr>
            <a:r>
              <a:rPr lang="el-GR" sz="2000" dirty="0">
                <a:latin typeface="Times New Roman" pitchFamily="18" charset="0"/>
                <a:sym typeface="Wingdings" pitchFamily="2" charset="2"/>
              </a:rPr>
              <a:t>στο όνομα της εταιρείας</a:t>
            </a:r>
            <a:r>
              <a:rPr lang="en-US" sz="2000" dirty="0">
                <a:latin typeface="Times New Roman" pitchFamily="18" charset="0"/>
                <a:sym typeface="Wingdings" pitchFamily="2" charset="2"/>
              </a:rPr>
              <a:t>.</a:t>
            </a:r>
            <a:endParaRPr lang="el-GR" sz="2000" dirty="0">
              <a:latin typeface="Times New Roman" pitchFamily="18" charset="0"/>
              <a:sym typeface="Wingdings" pitchFamily="2" charset="2"/>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15042"/>
                                        </p:tgtEl>
                                        <p:attrNameLst>
                                          <p:attrName>style.visibility</p:attrName>
                                        </p:attrNameLst>
                                      </p:cBhvr>
                                      <p:to>
                                        <p:strVal val="visible"/>
                                      </p:to>
                                    </p:set>
                                    <p:anim to="" calcmode="lin" valueType="num">
                                      <p:cBhvr>
                                        <p:cTn id="7" dur="1" fill="hold"/>
                                        <p:tgtEl>
                                          <p:spTgt spid="215042"/>
                                        </p:tgtEl>
                                        <p:attrNameLst>
                                          <p:attrName/>
                                        </p:attrNameLst>
                                      </p:cBhvr>
                                    </p:anim>
                                  </p:childTnLst>
                                </p:cTn>
                              </p:par>
                            </p:childTnLst>
                          </p:cTn>
                        </p:par>
                        <p:par>
                          <p:cTn id="8" fill="hold">
                            <p:stCondLst>
                              <p:cond delay="0"/>
                            </p:stCondLst>
                            <p:childTnLst>
                              <p:par>
                                <p:cTn id="9" presetID="9" presetClass="entr" presetSubtype="0" fill="hold" nodeType="afterEffect">
                                  <p:stCondLst>
                                    <p:cond delay="0"/>
                                  </p:stCondLst>
                                  <p:childTnLst>
                                    <p:set>
                                      <p:cBhvr>
                                        <p:cTn id="10" dur="1" fill="hold">
                                          <p:stCondLst>
                                            <p:cond delay="0"/>
                                          </p:stCondLst>
                                        </p:cTn>
                                        <p:tgtEl>
                                          <p:spTgt spid="215043">
                                            <p:txEl>
                                              <p:pRg st="0" end="0"/>
                                            </p:txEl>
                                          </p:spTgt>
                                        </p:tgtEl>
                                        <p:attrNameLst>
                                          <p:attrName>style.visibility</p:attrName>
                                        </p:attrNameLst>
                                      </p:cBhvr>
                                      <p:to>
                                        <p:strVal val="visible"/>
                                      </p:to>
                                    </p:set>
                                    <p:animEffect transition="in" filter="dissolve">
                                      <p:cBhvr>
                                        <p:cTn id="11" dur="2000"/>
                                        <p:tgtEl>
                                          <p:spTgt spid="215043">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15043">
                                            <p:txEl>
                                              <p:pRg st="1" end="1"/>
                                            </p:txEl>
                                          </p:spTgt>
                                        </p:tgtEl>
                                        <p:attrNameLst>
                                          <p:attrName>style.visibility</p:attrName>
                                        </p:attrNameLst>
                                      </p:cBhvr>
                                      <p:to>
                                        <p:strVal val="visible"/>
                                      </p:to>
                                    </p:set>
                                    <p:animEffect transition="in" filter="fade">
                                      <p:cBhvr>
                                        <p:cTn id="15" dur="2000"/>
                                        <p:tgtEl>
                                          <p:spTgt spid="215043">
                                            <p:txEl>
                                              <p:pRg st="1" end="1"/>
                                            </p:txEl>
                                          </p:spTgt>
                                        </p:tgtEl>
                                      </p:cBhvr>
                                    </p:animEffect>
                                  </p:childTnLst>
                                </p:cTn>
                              </p:par>
                            </p:childTnLst>
                          </p:cTn>
                        </p:par>
                        <p:par>
                          <p:cTn id="16" fill="hold">
                            <p:stCondLst>
                              <p:cond delay="4000"/>
                            </p:stCondLst>
                            <p:childTnLst>
                              <p:par>
                                <p:cTn id="17" presetID="2" presetClass="entr" presetSubtype="4" fill="hold" nodeType="afterEffect">
                                  <p:stCondLst>
                                    <p:cond delay="0"/>
                                  </p:stCondLst>
                                  <p:childTnLst>
                                    <p:set>
                                      <p:cBhvr>
                                        <p:cTn id="18" dur="1" fill="hold">
                                          <p:stCondLst>
                                            <p:cond delay="0"/>
                                          </p:stCondLst>
                                        </p:cTn>
                                        <p:tgtEl>
                                          <p:spTgt spid="215043">
                                            <p:txEl>
                                              <p:pRg st="2" end="2"/>
                                            </p:txEl>
                                          </p:spTgt>
                                        </p:tgtEl>
                                        <p:attrNameLst>
                                          <p:attrName>style.visibility</p:attrName>
                                        </p:attrNameLst>
                                      </p:cBhvr>
                                      <p:to>
                                        <p:strVal val="visible"/>
                                      </p:to>
                                    </p:set>
                                    <p:anim calcmode="lin" valueType="num">
                                      <p:cBhvr additive="base">
                                        <p:cTn id="19" dur="2000" fill="hold"/>
                                        <p:tgtEl>
                                          <p:spTgt spid="21504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215043">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6000"/>
                            </p:stCondLst>
                            <p:childTnLst>
                              <p:par>
                                <p:cTn id="22" presetID="2" presetClass="entr" presetSubtype="4" fill="hold" nodeType="afterEffect">
                                  <p:stCondLst>
                                    <p:cond delay="3000"/>
                                  </p:stCondLst>
                                  <p:childTnLst>
                                    <p:set>
                                      <p:cBhvr>
                                        <p:cTn id="23" dur="1" fill="hold">
                                          <p:stCondLst>
                                            <p:cond delay="0"/>
                                          </p:stCondLst>
                                        </p:cTn>
                                        <p:tgtEl>
                                          <p:spTgt spid="215043">
                                            <p:txEl>
                                              <p:pRg st="3" end="3"/>
                                            </p:txEl>
                                          </p:spTgt>
                                        </p:tgtEl>
                                        <p:attrNameLst>
                                          <p:attrName>style.visibility</p:attrName>
                                        </p:attrNameLst>
                                      </p:cBhvr>
                                      <p:to>
                                        <p:strVal val="visible"/>
                                      </p:to>
                                    </p:set>
                                    <p:anim calcmode="lin" valueType="num">
                                      <p:cBhvr additive="base">
                                        <p:cTn id="24" dur="2000" fill="hold"/>
                                        <p:tgtEl>
                                          <p:spTgt spid="215043">
                                            <p:txEl>
                                              <p:pRg st="3" end="3"/>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215043">
                                            <p:txEl>
                                              <p:pRg st="3" end="3"/>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1000"/>
                            </p:stCondLst>
                            <p:childTnLst>
                              <p:par>
                                <p:cTn id="27" presetID="10" presetClass="entr" presetSubtype="0" fill="hold" nodeType="afterEffect">
                                  <p:stCondLst>
                                    <p:cond delay="3500"/>
                                  </p:stCondLst>
                                  <p:childTnLst>
                                    <p:set>
                                      <p:cBhvr>
                                        <p:cTn id="28" dur="1" fill="hold">
                                          <p:stCondLst>
                                            <p:cond delay="0"/>
                                          </p:stCondLst>
                                        </p:cTn>
                                        <p:tgtEl>
                                          <p:spTgt spid="215043">
                                            <p:txEl>
                                              <p:pRg st="4" end="4"/>
                                            </p:txEl>
                                          </p:spTgt>
                                        </p:tgtEl>
                                        <p:attrNameLst>
                                          <p:attrName>style.visibility</p:attrName>
                                        </p:attrNameLst>
                                      </p:cBhvr>
                                      <p:to>
                                        <p:strVal val="visible"/>
                                      </p:to>
                                    </p:set>
                                    <p:animEffect transition="in" filter="fade">
                                      <p:cBhvr>
                                        <p:cTn id="29" dur="2000"/>
                                        <p:tgtEl>
                                          <p:spTgt spid="215043">
                                            <p:txEl>
                                              <p:pRg st="4" end="4"/>
                                            </p:txEl>
                                          </p:spTgt>
                                        </p:tgtEl>
                                      </p:cBhvr>
                                    </p:animEffect>
                                  </p:childTnLst>
                                </p:cTn>
                              </p:par>
                            </p:childTnLst>
                          </p:cTn>
                        </p:par>
                        <p:par>
                          <p:cTn id="30" fill="hold">
                            <p:stCondLst>
                              <p:cond delay="16500"/>
                            </p:stCondLst>
                            <p:childTnLst>
                              <p:par>
                                <p:cTn id="31" presetID="10" presetClass="entr" presetSubtype="0" fill="hold" nodeType="afterEffect">
                                  <p:stCondLst>
                                    <p:cond delay="3000"/>
                                  </p:stCondLst>
                                  <p:childTnLst>
                                    <p:set>
                                      <p:cBhvr>
                                        <p:cTn id="32" dur="1" fill="hold">
                                          <p:stCondLst>
                                            <p:cond delay="0"/>
                                          </p:stCondLst>
                                        </p:cTn>
                                        <p:tgtEl>
                                          <p:spTgt spid="215043">
                                            <p:txEl>
                                              <p:pRg st="5" end="5"/>
                                            </p:txEl>
                                          </p:spTgt>
                                        </p:tgtEl>
                                        <p:attrNameLst>
                                          <p:attrName>style.visibility</p:attrName>
                                        </p:attrNameLst>
                                      </p:cBhvr>
                                      <p:to>
                                        <p:strVal val="visible"/>
                                      </p:to>
                                    </p:set>
                                    <p:animEffect transition="in" filter="fade">
                                      <p:cBhvr>
                                        <p:cTn id="33" dur="2000"/>
                                        <p:tgtEl>
                                          <p:spTgt spid="215043">
                                            <p:txEl>
                                              <p:pRg st="5" end="5"/>
                                            </p:txEl>
                                          </p:spTgt>
                                        </p:tgtEl>
                                      </p:cBhvr>
                                    </p:animEffect>
                                  </p:childTnLst>
                                </p:cTn>
                              </p:par>
                            </p:childTnLst>
                          </p:cTn>
                        </p:par>
                        <p:par>
                          <p:cTn id="34" fill="hold">
                            <p:stCondLst>
                              <p:cond delay="21500"/>
                            </p:stCondLst>
                            <p:childTnLst>
                              <p:par>
                                <p:cTn id="35" presetID="2" presetClass="entr" presetSubtype="4" fill="hold" nodeType="afterEffect">
                                  <p:stCondLst>
                                    <p:cond delay="0"/>
                                  </p:stCondLst>
                                  <p:childTnLst>
                                    <p:set>
                                      <p:cBhvr>
                                        <p:cTn id="36" dur="1" fill="hold">
                                          <p:stCondLst>
                                            <p:cond delay="0"/>
                                          </p:stCondLst>
                                        </p:cTn>
                                        <p:tgtEl>
                                          <p:spTgt spid="215043">
                                            <p:txEl>
                                              <p:pRg st="6" end="6"/>
                                            </p:txEl>
                                          </p:spTgt>
                                        </p:tgtEl>
                                        <p:attrNameLst>
                                          <p:attrName>style.visibility</p:attrName>
                                        </p:attrNameLst>
                                      </p:cBhvr>
                                      <p:to>
                                        <p:strVal val="visible"/>
                                      </p:to>
                                    </p:set>
                                    <p:anim calcmode="lin" valueType="num">
                                      <p:cBhvr additive="base">
                                        <p:cTn id="37" dur="2000" fill="hold"/>
                                        <p:tgtEl>
                                          <p:spTgt spid="215043">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215043">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3500"/>
                            </p:stCondLst>
                            <p:childTnLst>
                              <p:par>
                                <p:cTn id="40" presetID="2" presetClass="entr" presetSubtype="4" fill="hold" nodeType="afterEffect">
                                  <p:stCondLst>
                                    <p:cond delay="0"/>
                                  </p:stCondLst>
                                  <p:childTnLst>
                                    <p:set>
                                      <p:cBhvr>
                                        <p:cTn id="41" dur="1" fill="hold">
                                          <p:stCondLst>
                                            <p:cond delay="0"/>
                                          </p:stCondLst>
                                        </p:cTn>
                                        <p:tgtEl>
                                          <p:spTgt spid="215043">
                                            <p:txEl>
                                              <p:pRg st="7" end="7"/>
                                            </p:txEl>
                                          </p:spTgt>
                                        </p:tgtEl>
                                        <p:attrNameLst>
                                          <p:attrName>style.visibility</p:attrName>
                                        </p:attrNameLst>
                                      </p:cBhvr>
                                      <p:to>
                                        <p:strVal val="visible"/>
                                      </p:to>
                                    </p:set>
                                    <p:anim calcmode="lin" valueType="num">
                                      <p:cBhvr additive="base">
                                        <p:cTn id="42" dur="2000" fill="hold"/>
                                        <p:tgtEl>
                                          <p:spTgt spid="215043">
                                            <p:txEl>
                                              <p:pRg st="7" end="7"/>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215043">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5500"/>
                            </p:stCondLst>
                            <p:childTnLst>
                              <p:par>
                                <p:cTn id="45" presetID="2" presetClass="entr" presetSubtype="4" fill="hold" nodeType="afterEffect">
                                  <p:stCondLst>
                                    <p:cond delay="0"/>
                                  </p:stCondLst>
                                  <p:childTnLst>
                                    <p:set>
                                      <p:cBhvr>
                                        <p:cTn id="46" dur="1" fill="hold">
                                          <p:stCondLst>
                                            <p:cond delay="0"/>
                                          </p:stCondLst>
                                        </p:cTn>
                                        <p:tgtEl>
                                          <p:spTgt spid="215043">
                                            <p:txEl>
                                              <p:pRg st="8" end="8"/>
                                            </p:txEl>
                                          </p:spTgt>
                                        </p:tgtEl>
                                        <p:attrNameLst>
                                          <p:attrName>style.visibility</p:attrName>
                                        </p:attrNameLst>
                                      </p:cBhvr>
                                      <p:to>
                                        <p:strVal val="visible"/>
                                      </p:to>
                                    </p:set>
                                    <p:anim calcmode="lin" valueType="num">
                                      <p:cBhvr additive="base">
                                        <p:cTn id="47" dur="2000" fill="hold"/>
                                        <p:tgtEl>
                                          <p:spTgt spid="215043">
                                            <p:txEl>
                                              <p:pRg st="8" end="8"/>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215043">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500"/>
                            </p:stCondLst>
                            <p:childTnLst>
                              <p:par>
                                <p:cTn id="50" presetID="10" presetClass="entr" presetSubtype="0" fill="hold" nodeType="afterEffect">
                                  <p:stCondLst>
                                    <p:cond delay="3500"/>
                                  </p:stCondLst>
                                  <p:childTnLst>
                                    <p:set>
                                      <p:cBhvr>
                                        <p:cTn id="51" dur="1" fill="hold">
                                          <p:stCondLst>
                                            <p:cond delay="0"/>
                                          </p:stCondLst>
                                        </p:cTn>
                                        <p:tgtEl>
                                          <p:spTgt spid="215043">
                                            <p:txEl>
                                              <p:pRg st="9" end="9"/>
                                            </p:txEl>
                                          </p:spTgt>
                                        </p:tgtEl>
                                        <p:attrNameLst>
                                          <p:attrName>style.visibility</p:attrName>
                                        </p:attrNameLst>
                                      </p:cBhvr>
                                      <p:to>
                                        <p:strVal val="visible"/>
                                      </p:to>
                                    </p:set>
                                    <p:animEffect transition="in" filter="fade">
                                      <p:cBhvr>
                                        <p:cTn id="52" dur="2000"/>
                                        <p:tgtEl>
                                          <p:spTgt spid="215043">
                                            <p:txEl>
                                              <p:pRg st="9" end="9"/>
                                            </p:txEl>
                                          </p:spTgt>
                                        </p:tgtEl>
                                      </p:cBhvr>
                                    </p:animEffect>
                                  </p:childTnLst>
                                </p:cTn>
                              </p:par>
                            </p:childTnLst>
                          </p:cTn>
                        </p:par>
                        <p:par>
                          <p:cTn id="53" fill="hold">
                            <p:stCondLst>
                              <p:cond delay="33000"/>
                            </p:stCondLst>
                            <p:childTnLst>
                              <p:par>
                                <p:cTn id="54" presetID="2" presetClass="entr" presetSubtype="4" fill="hold" nodeType="afterEffect">
                                  <p:stCondLst>
                                    <p:cond delay="3500"/>
                                  </p:stCondLst>
                                  <p:childTnLst>
                                    <p:set>
                                      <p:cBhvr>
                                        <p:cTn id="55" dur="1" fill="hold">
                                          <p:stCondLst>
                                            <p:cond delay="0"/>
                                          </p:stCondLst>
                                        </p:cTn>
                                        <p:tgtEl>
                                          <p:spTgt spid="215043">
                                            <p:txEl>
                                              <p:pRg st="10" end="10"/>
                                            </p:txEl>
                                          </p:spTgt>
                                        </p:tgtEl>
                                        <p:attrNameLst>
                                          <p:attrName>style.visibility</p:attrName>
                                        </p:attrNameLst>
                                      </p:cBhvr>
                                      <p:to>
                                        <p:strVal val="visible"/>
                                      </p:to>
                                    </p:set>
                                    <p:anim calcmode="lin" valueType="num">
                                      <p:cBhvr additive="base">
                                        <p:cTn id="56" dur="2000" fill="hold"/>
                                        <p:tgtEl>
                                          <p:spTgt spid="215043">
                                            <p:txEl>
                                              <p:pRg st="10" end="10"/>
                                            </p:txEl>
                                          </p:spTgt>
                                        </p:tgtEl>
                                        <p:attrNameLst>
                                          <p:attrName>ppt_x</p:attrName>
                                        </p:attrNameLst>
                                      </p:cBhvr>
                                      <p:tavLst>
                                        <p:tav tm="0">
                                          <p:val>
                                            <p:strVal val="#ppt_x"/>
                                          </p:val>
                                        </p:tav>
                                        <p:tav tm="100000">
                                          <p:val>
                                            <p:strVal val="#ppt_x"/>
                                          </p:val>
                                        </p:tav>
                                      </p:tavLst>
                                    </p:anim>
                                    <p:anim calcmode="lin" valueType="num">
                                      <p:cBhvr additive="base">
                                        <p:cTn id="57" dur="2000" fill="hold"/>
                                        <p:tgtEl>
                                          <p:spTgt spid="21504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p:bld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body" idx="1"/>
          </p:nvPr>
        </p:nvSpPr>
        <p:spPr>
          <a:xfrm>
            <a:off x="457200" y="333375"/>
            <a:ext cx="8229600" cy="5797550"/>
          </a:xfrm>
        </p:spPr>
        <p:txBody>
          <a:bodyPr/>
          <a:lstStyle/>
          <a:p>
            <a:pPr marL="609600" indent="-609600" algn="ctr">
              <a:buFontTx/>
              <a:buNone/>
            </a:pPr>
            <a:r>
              <a:rPr lang="el-GR" sz="2000" dirty="0">
                <a:latin typeface="Times New Roman" pitchFamily="18" charset="0"/>
              </a:rPr>
              <a:t>  </a:t>
            </a:r>
            <a:r>
              <a:rPr lang="el-GR" sz="3600" b="1" u="sng" dirty="0">
                <a:solidFill>
                  <a:srgbClr val="0000CC"/>
                </a:solidFill>
                <a:latin typeface="Times New Roman" pitchFamily="18" charset="0"/>
              </a:rPr>
              <a:t>ΕΤΑΙΡΙΚΟ ΚΕΦΑΛΑΙΟ</a:t>
            </a:r>
          </a:p>
          <a:p>
            <a:pPr marL="609600" indent="-609600">
              <a:buSzPct val="95000"/>
              <a:buFont typeface="Wingdings" pitchFamily="2" charset="2"/>
              <a:buChar char="q"/>
            </a:pPr>
            <a:r>
              <a:rPr lang="el-GR" sz="2000" dirty="0">
                <a:latin typeface="Times New Roman" pitchFamily="18" charset="0"/>
              </a:rPr>
              <a:t>Σχηματίζεται:</a:t>
            </a:r>
          </a:p>
          <a:p>
            <a:pPr marL="609600" indent="-609600">
              <a:buSzPct val="95000"/>
              <a:buFont typeface="Wingdings" pitchFamily="2" charset="2"/>
              <a:buAutoNum type="arabicParenR"/>
            </a:pPr>
            <a:r>
              <a:rPr lang="el-GR" sz="2000" dirty="0">
                <a:latin typeface="Times New Roman" pitchFamily="18" charset="0"/>
              </a:rPr>
              <a:t>από τις εισφορές των εταίρων που καταβάλλονται κατά τη σύσταση της εταιρείας, καθώς μεταγενέστερα για την αύξηση του</a:t>
            </a:r>
          </a:p>
          <a:p>
            <a:pPr marL="609600" indent="-609600">
              <a:buSzPct val="95000"/>
              <a:buFont typeface="Wingdings" pitchFamily="2" charset="2"/>
              <a:buAutoNum type="arabicParenR"/>
            </a:pPr>
            <a:r>
              <a:rPr lang="el-GR" sz="2000" dirty="0">
                <a:latin typeface="Times New Roman" pitchFamily="18" charset="0"/>
              </a:rPr>
              <a:t>από τη διάθεση αποθεματικών ή κερδών, εφόσον η διάθεση αυτή αποφασίζεται και πραγματοποιείται για την αύξηση του εταιρικού κεφαλαίου </a:t>
            </a:r>
          </a:p>
          <a:p>
            <a:pPr marL="609600" indent="-609600">
              <a:buSzPct val="95000"/>
              <a:buFont typeface="Wingdings" pitchFamily="2" charset="2"/>
              <a:buChar char="q"/>
            </a:pPr>
            <a:r>
              <a:rPr lang="el-GR" sz="2000" dirty="0">
                <a:latin typeface="Times New Roman" pitchFamily="18" charset="0"/>
              </a:rPr>
              <a:t>Το κατώτατο όριο μιας μερίδας συμμετοχής είναι 30</a:t>
            </a:r>
            <a:r>
              <a:rPr lang="el-GR" sz="2000" dirty="0">
                <a:latin typeface="Times New Roman" pitchFamily="18" charset="0"/>
                <a:cs typeface="Times New Roman" pitchFamily="18" charset="0"/>
              </a:rPr>
              <a:t>€</a:t>
            </a:r>
          </a:p>
          <a:p>
            <a:pPr marL="609600" indent="-609600">
              <a:buSzPct val="95000"/>
              <a:buFont typeface="Wingdings" pitchFamily="2" charset="2"/>
              <a:buNone/>
            </a:pPr>
            <a:endParaRPr lang="el-GR" sz="2000" dirty="0">
              <a:latin typeface="Times New Roman" pitchFamily="18" charset="0"/>
              <a:cs typeface="Times New Roman" pitchFamily="18" charset="0"/>
            </a:endParaRPr>
          </a:p>
          <a:p>
            <a:pPr marL="609600" indent="-609600">
              <a:buFontTx/>
              <a:buNone/>
            </a:pPr>
            <a:endParaRPr lang="el-GR" sz="2000" u="sng"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16066">
                                            <p:txEl>
                                              <p:pRg st="0" end="0"/>
                                            </p:txEl>
                                          </p:spTgt>
                                        </p:tgtEl>
                                        <p:attrNameLst>
                                          <p:attrName>style.visibility</p:attrName>
                                        </p:attrNameLst>
                                      </p:cBhvr>
                                      <p:to>
                                        <p:strVal val="visible"/>
                                      </p:to>
                                    </p:set>
                                    <p:animEffect transition="in" filter="dissolve">
                                      <p:cBhvr>
                                        <p:cTn id="7" dur="2000"/>
                                        <p:tgtEl>
                                          <p:spTgt spid="21606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16066">
                                            <p:txEl>
                                              <p:pRg st="1" end="1"/>
                                            </p:txEl>
                                          </p:spTgt>
                                        </p:tgtEl>
                                        <p:attrNameLst>
                                          <p:attrName>style.visibility</p:attrName>
                                        </p:attrNameLst>
                                      </p:cBhvr>
                                      <p:to>
                                        <p:strVal val="visible"/>
                                      </p:to>
                                    </p:set>
                                    <p:animEffect transition="in" filter="fade">
                                      <p:cBhvr>
                                        <p:cTn id="11" dur="2000"/>
                                        <p:tgtEl>
                                          <p:spTgt spid="216066">
                                            <p:txEl>
                                              <p:pRg st="1" end="1"/>
                                            </p:txEl>
                                          </p:spTgt>
                                        </p:tgtEl>
                                      </p:cBhvr>
                                    </p:animEffect>
                                  </p:childTnLst>
                                </p:cTn>
                              </p:par>
                            </p:childTnLst>
                          </p:cTn>
                        </p:par>
                        <p:par>
                          <p:cTn id="12" fill="hold">
                            <p:stCondLst>
                              <p:cond delay="4000"/>
                            </p:stCondLst>
                            <p:childTnLst>
                              <p:par>
                                <p:cTn id="13" presetID="2" presetClass="entr" presetSubtype="4" fill="hold" nodeType="afterEffect">
                                  <p:stCondLst>
                                    <p:cond delay="0"/>
                                  </p:stCondLst>
                                  <p:childTnLst>
                                    <p:set>
                                      <p:cBhvr>
                                        <p:cTn id="14" dur="1" fill="hold">
                                          <p:stCondLst>
                                            <p:cond delay="0"/>
                                          </p:stCondLst>
                                        </p:cTn>
                                        <p:tgtEl>
                                          <p:spTgt spid="216066">
                                            <p:txEl>
                                              <p:pRg st="2" end="2"/>
                                            </p:txEl>
                                          </p:spTgt>
                                        </p:tgtEl>
                                        <p:attrNameLst>
                                          <p:attrName>style.visibility</p:attrName>
                                        </p:attrNameLst>
                                      </p:cBhvr>
                                      <p:to>
                                        <p:strVal val="visible"/>
                                      </p:to>
                                    </p:set>
                                    <p:anim calcmode="lin" valueType="num">
                                      <p:cBhvr additive="base">
                                        <p:cTn id="15" dur="2000" fill="hold"/>
                                        <p:tgtEl>
                                          <p:spTgt spid="216066">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16066">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6000"/>
                            </p:stCondLst>
                            <p:childTnLst>
                              <p:par>
                                <p:cTn id="18" presetID="2" presetClass="entr" presetSubtype="4" fill="hold" nodeType="afterEffect">
                                  <p:stCondLst>
                                    <p:cond delay="3500"/>
                                  </p:stCondLst>
                                  <p:childTnLst>
                                    <p:set>
                                      <p:cBhvr>
                                        <p:cTn id="19" dur="1" fill="hold">
                                          <p:stCondLst>
                                            <p:cond delay="0"/>
                                          </p:stCondLst>
                                        </p:cTn>
                                        <p:tgtEl>
                                          <p:spTgt spid="216066">
                                            <p:txEl>
                                              <p:pRg st="3" end="3"/>
                                            </p:txEl>
                                          </p:spTgt>
                                        </p:tgtEl>
                                        <p:attrNameLst>
                                          <p:attrName>style.visibility</p:attrName>
                                        </p:attrNameLst>
                                      </p:cBhvr>
                                      <p:to>
                                        <p:strVal val="visible"/>
                                      </p:to>
                                    </p:set>
                                    <p:anim calcmode="lin" valueType="num">
                                      <p:cBhvr additive="base">
                                        <p:cTn id="20" dur="2000" fill="hold"/>
                                        <p:tgtEl>
                                          <p:spTgt spid="216066">
                                            <p:txEl>
                                              <p:pRg st="3" end="3"/>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216066">
                                            <p:txEl>
                                              <p:pRg st="3" end="3"/>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1500"/>
                            </p:stCondLst>
                            <p:childTnLst>
                              <p:par>
                                <p:cTn id="23" presetID="10" presetClass="entr" presetSubtype="0" fill="hold" nodeType="afterEffect">
                                  <p:stCondLst>
                                    <p:cond delay="3500"/>
                                  </p:stCondLst>
                                  <p:childTnLst>
                                    <p:set>
                                      <p:cBhvr>
                                        <p:cTn id="24" dur="1" fill="hold">
                                          <p:stCondLst>
                                            <p:cond delay="0"/>
                                          </p:stCondLst>
                                        </p:cTn>
                                        <p:tgtEl>
                                          <p:spTgt spid="216066">
                                            <p:txEl>
                                              <p:pRg st="3" end="3"/>
                                            </p:txEl>
                                          </p:spTgt>
                                        </p:tgtEl>
                                        <p:attrNameLst>
                                          <p:attrName>style.visibility</p:attrName>
                                        </p:attrNameLst>
                                      </p:cBhvr>
                                      <p:to>
                                        <p:strVal val="visible"/>
                                      </p:to>
                                    </p:set>
                                    <p:animEffect transition="in" filter="fade">
                                      <p:cBhvr>
                                        <p:cTn id="25" dur="2000"/>
                                        <p:tgtEl>
                                          <p:spTgt spid="216066">
                                            <p:txEl>
                                              <p:pRg st="3" end="3"/>
                                            </p:txEl>
                                          </p:spTgt>
                                        </p:tgtEl>
                                      </p:cBhvr>
                                    </p:animEffect>
                                  </p:childTnLst>
                                </p:cTn>
                              </p:par>
                            </p:childTnLst>
                          </p:cTn>
                        </p:par>
                        <p:par>
                          <p:cTn id="26" fill="hold">
                            <p:stCondLst>
                              <p:cond delay="17000"/>
                            </p:stCondLst>
                            <p:childTnLst>
                              <p:par>
                                <p:cTn id="27" presetID="10" presetClass="entr" presetSubtype="0" fill="hold" nodeType="afterEffect">
                                  <p:stCondLst>
                                    <p:cond delay="3500"/>
                                  </p:stCondLst>
                                  <p:childTnLst>
                                    <p:set>
                                      <p:cBhvr>
                                        <p:cTn id="28" dur="1" fill="hold">
                                          <p:stCondLst>
                                            <p:cond delay="0"/>
                                          </p:stCondLst>
                                        </p:cTn>
                                        <p:tgtEl>
                                          <p:spTgt spid="216066">
                                            <p:txEl>
                                              <p:pRg st="4" end="4"/>
                                            </p:txEl>
                                          </p:spTgt>
                                        </p:tgtEl>
                                        <p:attrNameLst>
                                          <p:attrName>style.visibility</p:attrName>
                                        </p:attrNameLst>
                                      </p:cBhvr>
                                      <p:to>
                                        <p:strVal val="visible"/>
                                      </p:to>
                                    </p:set>
                                    <p:animEffect transition="in" filter="fade">
                                      <p:cBhvr>
                                        <p:cTn id="29" dur="2000"/>
                                        <p:tgtEl>
                                          <p:spTgt spid="2160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body" idx="1"/>
          </p:nvPr>
        </p:nvSpPr>
        <p:spPr>
          <a:xfrm>
            <a:off x="457200" y="333375"/>
            <a:ext cx="8229600" cy="5797550"/>
          </a:xfrm>
        </p:spPr>
        <p:txBody>
          <a:bodyPr/>
          <a:lstStyle/>
          <a:p>
            <a:pPr>
              <a:buFontTx/>
              <a:buNone/>
            </a:pPr>
            <a:r>
              <a:rPr lang="el-GR" sz="2800" b="1" dirty="0">
                <a:solidFill>
                  <a:srgbClr val="0000CC"/>
                </a:solidFill>
              </a:rPr>
              <a:t>ΜΕΤΟΧΕΣ</a:t>
            </a:r>
            <a:endParaRPr lang="el-GR" sz="2800" b="1" dirty="0">
              <a:solidFill>
                <a:srgbClr val="0000CC"/>
              </a:solidFill>
              <a:latin typeface="Times New Roman" pitchFamily="18" charset="0"/>
            </a:endParaRPr>
          </a:p>
          <a:p>
            <a:pPr>
              <a:buClr>
                <a:srgbClr val="FF0000"/>
              </a:buClr>
              <a:buSzPct val="95000"/>
              <a:buFont typeface="Wingdings" pitchFamily="2" charset="2"/>
              <a:buChar char="q"/>
            </a:pPr>
            <a:r>
              <a:rPr lang="el-GR" sz="2000" dirty="0">
                <a:solidFill>
                  <a:srgbClr val="00FF00"/>
                </a:solidFill>
                <a:latin typeface="Times New Roman" pitchFamily="18" charset="0"/>
              </a:rPr>
              <a:t>ΟΝΟΜΑΣΤΙΚΗ ΜΕΤΟΧΗ</a:t>
            </a:r>
            <a:r>
              <a:rPr lang="el-GR" sz="2000" dirty="0">
                <a:latin typeface="Times New Roman" pitchFamily="18" charset="0"/>
              </a:rPr>
              <a:t>: Είναι η μετοχή που εκδίδεται υπέρ ορισμένου προσώπου, το όνομα του οποίου αναγράφεται στον τίτλο και σημειώνεται στο ειδικό βιβλίο μετοχών που τηρείται στην εταιρεία </a:t>
            </a:r>
          </a:p>
          <a:p>
            <a:pPr>
              <a:buClr>
                <a:srgbClr val="FF0000"/>
              </a:buClr>
              <a:buSzPct val="95000"/>
              <a:buFont typeface="Wingdings" pitchFamily="2" charset="2"/>
              <a:buChar char="q"/>
            </a:pPr>
            <a:r>
              <a:rPr lang="el-GR" sz="2000" dirty="0">
                <a:solidFill>
                  <a:srgbClr val="00FF00"/>
                </a:solidFill>
                <a:latin typeface="Times New Roman" pitchFamily="18" charset="0"/>
              </a:rPr>
              <a:t>ΑΝΩΝΥΜΗ ΜΕΤΟΧΗ</a:t>
            </a:r>
            <a:r>
              <a:rPr lang="el-GR" sz="2000" dirty="0">
                <a:latin typeface="Times New Roman" pitchFamily="18" charset="0"/>
              </a:rPr>
              <a:t>: Είναι η μετοχή που εκδίδεται χωρίς να αναγράφεται σε αυτή το όνομα ορισμένου προσώπου. Οι μετοχές αυτές εκδίδονται ανώνυμα δηλαδή στον κομιστή. Το όνομα του δικαιούχου είναι άγνωστο στην εταιρεία και στο κοινό</a:t>
            </a:r>
          </a:p>
          <a:p>
            <a:pPr>
              <a:buClr>
                <a:srgbClr val="FF0000"/>
              </a:buClr>
              <a:buSzPct val="95000"/>
              <a:buFont typeface="Wingdings" pitchFamily="2" charset="2"/>
              <a:buChar char="q"/>
            </a:pPr>
            <a:r>
              <a:rPr lang="el-GR" sz="2000" dirty="0">
                <a:solidFill>
                  <a:srgbClr val="00FF00"/>
                </a:solidFill>
                <a:latin typeface="Times New Roman" pitchFamily="18" charset="0"/>
              </a:rPr>
              <a:t>ΚΟΙΝΕΣ ΜΕΤΟΧΕΣ</a:t>
            </a:r>
            <a:r>
              <a:rPr lang="el-GR" sz="2000" dirty="0">
                <a:latin typeface="Times New Roman" pitchFamily="18" charset="0"/>
              </a:rPr>
              <a:t>: Είναι οι μετοχές που παρέχουν στους κατόχους τους ίσα δικαιώματα και διέπονται από την αρχή της ισότητας</a:t>
            </a:r>
          </a:p>
          <a:p>
            <a:pPr>
              <a:buClr>
                <a:srgbClr val="FF0000"/>
              </a:buClr>
              <a:buSzPct val="95000"/>
              <a:buFont typeface="Wingdings" pitchFamily="2" charset="2"/>
              <a:buChar char="q"/>
            </a:pPr>
            <a:r>
              <a:rPr lang="el-GR" sz="2000" dirty="0">
                <a:solidFill>
                  <a:srgbClr val="00FF00"/>
                </a:solidFill>
                <a:latin typeface="Times New Roman" pitchFamily="18" charset="0"/>
              </a:rPr>
              <a:t>ΠΡΟΝΟΜΙΟΥΧΕΣ ΜΕΤΟΧΕΣ</a:t>
            </a:r>
            <a:r>
              <a:rPr lang="el-GR" sz="2000" dirty="0">
                <a:latin typeface="Times New Roman" pitchFamily="18" charset="0"/>
              </a:rPr>
              <a:t>: Είναι οι μετοχές που παρέχουν στους μετόχους τους περισσότερα προνόμια από τις κοινές μετοχές. Αποτελούν εξαίρεση από την αρχή της ισότητας των μετοχών. Διακρίνονται σε προνομιούχες </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dissolve">
                                      <p:cBhvr>
                                        <p:cTn id="7" dur="2000"/>
                                        <p:tgtEl>
                                          <p:spTgt spid="217090">
                                            <p:txEl>
                                              <p:pRg st="0" end="0"/>
                                            </p:txEl>
                                          </p:spTgt>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217090">
                                            <p:txEl>
                                              <p:pRg st="1" end="1"/>
                                            </p:txEl>
                                          </p:spTgt>
                                        </p:tgtEl>
                                        <p:attrNameLst>
                                          <p:attrName>style.visibility</p:attrName>
                                        </p:attrNameLst>
                                      </p:cBhvr>
                                      <p:to>
                                        <p:strVal val="visible"/>
                                      </p:to>
                                    </p:set>
                                    <p:anim calcmode="lin" valueType="num">
                                      <p:cBhvr additive="base">
                                        <p:cTn id="11" dur="2000" fill="hold"/>
                                        <p:tgtEl>
                                          <p:spTgt spid="217090">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17090">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4500"/>
                            </p:stCondLst>
                            <p:childTnLst>
                              <p:par>
                                <p:cTn id="14" presetID="2" presetClass="entr" presetSubtype="4" fill="hold" nodeType="afterEffect">
                                  <p:stCondLst>
                                    <p:cond delay="4000"/>
                                  </p:stCondLst>
                                  <p:childTnLst>
                                    <p:set>
                                      <p:cBhvr>
                                        <p:cTn id="15" dur="1" fill="hold">
                                          <p:stCondLst>
                                            <p:cond delay="0"/>
                                          </p:stCondLst>
                                        </p:cTn>
                                        <p:tgtEl>
                                          <p:spTgt spid="217090">
                                            <p:txEl>
                                              <p:pRg st="2" end="2"/>
                                            </p:txEl>
                                          </p:spTgt>
                                        </p:tgtEl>
                                        <p:attrNameLst>
                                          <p:attrName>style.visibility</p:attrName>
                                        </p:attrNameLst>
                                      </p:cBhvr>
                                      <p:to>
                                        <p:strVal val="visible"/>
                                      </p:to>
                                    </p:set>
                                    <p:anim calcmode="lin" valueType="num">
                                      <p:cBhvr additive="base">
                                        <p:cTn id="16" dur="2000" fill="hold"/>
                                        <p:tgtEl>
                                          <p:spTgt spid="217090">
                                            <p:txEl>
                                              <p:pRg st="2" end="2"/>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217090">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500"/>
                            </p:stCondLst>
                            <p:childTnLst>
                              <p:par>
                                <p:cTn id="19" presetID="2" presetClass="entr" presetSubtype="4" fill="hold" nodeType="afterEffect">
                                  <p:stCondLst>
                                    <p:cond delay="4000"/>
                                  </p:stCondLst>
                                  <p:childTnLst>
                                    <p:set>
                                      <p:cBhvr>
                                        <p:cTn id="20" dur="1" fill="hold">
                                          <p:stCondLst>
                                            <p:cond delay="0"/>
                                          </p:stCondLst>
                                        </p:cTn>
                                        <p:tgtEl>
                                          <p:spTgt spid="217090">
                                            <p:txEl>
                                              <p:pRg st="3" end="3"/>
                                            </p:txEl>
                                          </p:spTgt>
                                        </p:tgtEl>
                                        <p:attrNameLst>
                                          <p:attrName>style.visibility</p:attrName>
                                        </p:attrNameLst>
                                      </p:cBhvr>
                                      <p:to>
                                        <p:strVal val="visible"/>
                                      </p:to>
                                    </p:set>
                                    <p:anim calcmode="lin" valueType="num">
                                      <p:cBhvr additive="base">
                                        <p:cTn id="21" dur="2000" fill="hold"/>
                                        <p:tgtEl>
                                          <p:spTgt spid="217090">
                                            <p:txEl>
                                              <p:pRg st="3" end="3"/>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217090">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6500"/>
                            </p:stCondLst>
                            <p:childTnLst>
                              <p:par>
                                <p:cTn id="24" presetID="2" presetClass="entr" presetSubtype="4" fill="hold" nodeType="afterEffect">
                                  <p:stCondLst>
                                    <p:cond delay="4000"/>
                                  </p:stCondLst>
                                  <p:childTnLst>
                                    <p:set>
                                      <p:cBhvr>
                                        <p:cTn id="25" dur="1" fill="hold">
                                          <p:stCondLst>
                                            <p:cond delay="0"/>
                                          </p:stCondLst>
                                        </p:cTn>
                                        <p:tgtEl>
                                          <p:spTgt spid="217090">
                                            <p:txEl>
                                              <p:pRg st="4" end="4"/>
                                            </p:txEl>
                                          </p:spTgt>
                                        </p:tgtEl>
                                        <p:attrNameLst>
                                          <p:attrName>style.visibility</p:attrName>
                                        </p:attrNameLst>
                                      </p:cBhvr>
                                      <p:to>
                                        <p:strVal val="visible"/>
                                      </p:to>
                                    </p:set>
                                    <p:anim calcmode="lin" valueType="num">
                                      <p:cBhvr additive="base">
                                        <p:cTn id="26" dur="2000" fill="hold"/>
                                        <p:tgtEl>
                                          <p:spTgt spid="217090">
                                            <p:txEl>
                                              <p:pRg st="4" end="4"/>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21709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body" idx="1"/>
          </p:nvPr>
        </p:nvSpPr>
        <p:spPr>
          <a:xfrm>
            <a:off x="107504" y="116633"/>
            <a:ext cx="8928992" cy="6624735"/>
          </a:xfrm>
        </p:spPr>
        <p:txBody>
          <a:bodyPr/>
          <a:lstStyle/>
          <a:p>
            <a:pPr>
              <a:lnSpc>
                <a:spcPct val="90000"/>
              </a:lnSpc>
              <a:buFontTx/>
              <a:buNone/>
            </a:pPr>
            <a:r>
              <a:rPr lang="el-GR" sz="2400" b="1" dirty="0">
                <a:solidFill>
                  <a:srgbClr val="0000CC"/>
                </a:solidFill>
              </a:rPr>
              <a:t>ΑΞΙΑ ΜΕΤΟΧΗΣ</a:t>
            </a:r>
          </a:p>
          <a:p>
            <a:pPr>
              <a:lnSpc>
                <a:spcPct val="90000"/>
              </a:lnSpc>
              <a:buClr>
                <a:srgbClr val="FF0000"/>
              </a:buClr>
              <a:buSzPct val="95000"/>
              <a:buFont typeface="Wingdings" pitchFamily="2" charset="2"/>
              <a:buChar char="q"/>
            </a:pPr>
            <a:r>
              <a:rPr lang="el-GR" sz="2000" dirty="0">
                <a:solidFill>
                  <a:srgbClr val="00FF00"/>
                </a:solidFill>
                <a:latin typeface="Times New Roman" pitchFamily="18" charset="0"/>
              </a:rPr>
              <a:t>ΟΝΟΜΑΣΤΙΚΗ ΑΞΙΑ ΜΕΤΟΧΗΣ</a:t>
            </a:r>
            <a:r>
              <a:rPr lang="el-GR" sz="2000" dirty="0">
                <a:latin typeface="Times New Roman" pitchFamily="18" charset="0"/>
              </a:rPr>
              <a:t>: Είναι η αξία που αναγράφεται στον τίτλο της μετοχής και δηλώνει το τμήμα του μετοχικού κεφαλαίου που εκπροσωπεί η μετοχή. Η αξία αυτή προκύπτει από τη διαίρεση του μετοχικού κεφαλαίου δια του συνολικού αριθμού των μετοχών</a:t>
            </a:r>
            <a:r>
              <a:rPr lang="en-US" sz="2000" dirty="0">
                <a:latin typeface="Times New Roman" pitchFamily="18" charset="0"/>
              </a:rPr>
              <a:t>.</a:t>
            </a:r>
            <a:endParaRPr lang="el-GR" sz="2000" dirty="0">
              <a:latin typeface="Times New Roman" pitchFamily="18" charset="0"/>
            </a:endParaRPr>
          </a:p>
          <a:p>
            <a:pPr>
              <a:lnSpc>
                <a:spcPct val="90000"/>
              </a:lnSpc>
              <a:buClr>
                <a:srgbClr val="FF0000"/>
              </a:buClr>
              <a:buSzPct val="95000"/>
              <a:buFont typeface="Wingdings" pitchFamily="2" charset="2"/>
              <a:buChar char="q"/>
            </a:pPr>
            <a:r>
              <a:rPr lang="el-GR" sz="2000" dirty="0">
                <a:solidFill>
                  <a:srgbClr val="00FF00"/>
                </a:solidFill>
                <a:latin typeface="Times New Roman" pitchFamily="18" charset="0"/>
              </a:rPr>
              <a:t>ΟΝΟΜΑΣΤΙΚΗ ΑΞΙΑ ΕΤΑΙΡΙΚΟΥ ΚΕΦΑΛΑΙΟΥ</a:t>
            </a:r>
            <a:r>
              <a:rPr lang="el-GR" sz="2000" dirty="0">
                <a:latin typeface="Times New Roman" pitchFamily="18" charset="0"/>
              </a:rPr>
              <a:t>: Είναι η αξία που προκύπτει από τη διαίρεση του εταιρικού κεφαλαίου που αναγράφεται στο καταστατικό με τον αριθμό των εταιρικών μεριδίων</a:t>
            </a:r>
            <a:r>
              <a:rPr lang="en-US" sz="2000" dirty="0">
                <a:latin typeface="Times New Roman" pitchFamily="18" charset="0"/>
              </a:rPr>
              <a:t>.</a:t>
            </a:r>
            <a:endParaRPr lang="el-GR" sz="2000" dirty="0">
              <a:latin typeface="Times New Roman" pitchFamily="18" charset="0"/>
            </a:endParaRPr>
          </a:p>
          <a:p>
            <a:pPr>
              <a:lnSpc>
                <a:spcPct val="90000"/>
              </a:lnSpc>
              <a:buClr>
                <a:srgbClr val="FF0000"/>
              </a:buClr>
              <a:buSzPct val="95000"/>
              <a:buFont typeface="Wingdings" pitchFamily="2" charset="2"/>
              <a:buChar char="q"/>
            </a:pPr>
            <a:r>
              <a:rPr lang="el-GR" sz="2000" dirty="0">
                <a:solidFill>
                  <a:srgbClr val="00FF00"/>
                </a:solidFill>
                <a:latin typeface="Times New Roman" pitchFamily="18" charset="0"/>
              </a:rPr>
              <a:t>ΤΙΜΗ ΕΚΔΟΣΗΣ ΤΗΣ ΜΕΤΟΧΗΣ Ή ΤΟΥ ΕΤΑΙΡΙΚΟΥ ΜΕΡΙΔΙΟΥ</a:t>
            </a:r>
            <a:r>
              <a:rPr lang="el-GR" sz="2000" dirty="0">
                <a:latin typeface="Times New Roman" pitchFamily="18" charset="0"/>
              </a:rPr>
              <a:t>: Είναι η τιμή στην οποία αυτή διατίθεται και την οποία πρέπει να καταβάλλει ο μέτοχος ή ο εταίρος για να αποκτήσει. Η τιμή αυτή μπορεί να είναι ίση με την ονομαστική αξία ή μεγαλύτερη από αυτήν, αλλά δεν μπορεί να είναι μικρότερη από αυτήν</a:t>
            </a:r>
            <a:r>
              <a:rPr lang="en-US" sz="2000" dirty="0">
                <a:latin typeface="Times New Roman" pitchFamily="18" charset="0"/>
              </a:rPr>
              <a:t>.</a:t>
            </a:r>
            <a:endParaRPr lang="el-GR" sz="2000" dirty="0">
              <a:latin typeface="Times New Roman" pitchFamily="18" charset="0"/>
            </a:endParaRPr>
          </a:p>
          <a:p>
            <a:pPr>
              <a:lnSpc>
                <a:spcPct val="90000"/>
              </a:lnSpc>
              <a:buClr>
                <a:srgbClr val="FF0000"/>
              </a:buClr>
              <a:buSzPct val="95000"/>
              <a:buFont typeface="Wingdings" pitchFamily="2" charset="2"/>
              <a:buChar char="q"/>
            </a:pPr>
            <a:r>
              <a:rPr lang="el-GR" sz="2000" dirty="0">
                <a:solidFill>
                  <a:srgbClr val="00FF00"/>
                </a:solidFill>
                <a:latin typeface="Times New Roman" pitchFamily="18" charset="0"/>
              </a:rPr>
              <a:t>ΛΟΓΙΣΤΙΚΗ ΑΞΗΙΑ ΤΗΣ ΜΕΤΟΧΗΣ Ή ΤΟΥ ΕΤΑΙΡΙΚΟΥ ΜΕΡΙΔΙΟΥ</a:t>
            </a:r>
            <a:r>
              <a:rPr lang="el-GR" sz="2000" dirty="0">
                <a:latin typeface="Times New Roman" pitchFamily="18" charset="0"/>
              </a:rPr>
              <a:t>: Είναι αυτή που προκύπτει εάν διαιρέσουμε το σύνολο των ιδίων κεφαλαίων δια του συνολικού αριθμού των μετοχών ή των μεριδίων</a:t>
            </a:r>
            <a:r>
              <a:rPr lang="en-US" sz="2000" dirty="0">
                <a:latin typeface="Times New Roman" pitchFamily="18" charset="0"/>
              </a:rPr>
              <a:t>.</a:t>
            </a:r>
            <a:endParaRPr lang="el-GR" sz="2000" dirty="0">
              <a:latin typeface="Times New Roman" pitchFamily="18" charset="0"/>
            </a:endParaRPr>
          </a:p>
          <a:p>
            <a:pPr>
              <a:lnSpc>
                <a:spcPct val="90000"/>
              </a:lnSpc>
              <a:buClr>
                <a:srgbClr val="FF0000"/>
              </a:buClr>
              <a:buSzPct val="95000"/>
              <a:buFont typeface="Wingdings" pitchFamily="2" charset="2"/>
              <a:buChar char="q"/>
            </a:pPr>
            <a:r>
              <a:rPr lang="el-GR" sz="2000" dirty="0">
                <a:solidFill>
                  <a:srgbClr val="00FF00"/>
                </a:solidFill>
                <a:latin typeface="Times New Roman" pitchFamily="18" charset="0"/>
              </a:rPr>
              <a:t>ΦΟΡΟΛΟΓΙΚΗ ΑΞΙΑ ΤΗΣ ΜΕΤΟΧΗΣ Ή ΤΟΥ ΕΤΑΙΡΙΚΟΥ</a:t>
            </a:r>
            <a:r>
              <a:rPr lang="el-GR" sz="2000" dirty="0">
                <a:latin typeface="Times New Roman" pitchFamily="18" charset="0"/>
              </a:rPr>
              <a:t> </a:t>
            </a:r>
            <a:r>
              <a:rPr lang="el-GR" sz="2000" dirty="0">
                <a:solidFill>
                  <a:srgbClr val="00FF00"/>
                </a:solidFill>
                <a:latin typeface="Times New Roman" pitchFamily="18" charset="0"/>
              </a:rPr>
              <a:t>ΜΕΡΙΔΙΟΥ</a:t>
            </a:r>
            <a:r>
              <a:rPr lang="el-GR" sz="2000" dirty="0">
                <a:latin typeface="Times New Roman" pitchFamily="18" charset="0"/>
              </a:rPr>
              <a:t>: Είναι η αξία που προσδιορίζεται βάσει των διατάξεων του φορολογικού νόμου κατά τη μεταβίβαση των μη </a:t>
            </a:r>
            <a:r>
              <a:rPr lang="el-GR" sz="2000" dirty="0" smtClean="0">
                <a:latin typeface="Times New Roman" pitchFamily="18" charset="0"/>
              </a:rPr>
              <a:t>εισηγμένων </a:t>
            </a:r>
            <a:r>
              <a:rPr lang="el-GR" sz="2000" dirty="0">
                <a:latin typeface="Times New Roman" pitchFamily="18" charset="0"/>
              </a:rPr>
              <a:t>στο Χ.Α.Α και των εταιρικών μεριδίων</a:t>
            </a:r>
            <a:r>
              <a:rPr lang="en-US" sz="2000" dirty="0" smtClean="0">
                <a:latin typeface="Times New Roman" pitchFamily="18" charset="0"/>
              </a:rPr>
              <a:t>.</a:t>
            </a:r>
            <a:endParaRPr lang="el-GR" sz="2000" dirty="0" smtClean="0">
              <a:latin typeface="Times New Roman" pitchFamily="18" charset="0"/>
            </a:endParaRPr>
          </a:p>
          <a:p>
            <a:pPr>
              <a:lnSpc>
                <a:spcPct val="90000"/>
              </a:lnSpc>
              <a:buClr>
                <a:srgbClr val="FF0000"/>
              </a:buClr>
              <a:buSzPct val="95000"/>
              <a:buFont typeface="Wingdings" pitchFamily="2" charset="2"/>
              <a:buChar char="q"/>
            </a:pPr>
            <a:r>
              <a:rPr lang="el-GR" sz="2000" dirty="0" smtClean="0">
                <a:solidFill>
                  <a:srgbClr val="00FF00"/>
                </a:solidFill>
                <a:latin typeface="Times New Roman" pitchFamily="18" charset="0"/>
              </a:rPr>
              <a:t>ΠΡΑΓΜΑΤΙΚΗ ΑΞΙΑ ΤΗΣ ΜΕΤΟΧΗΣ Ή ΤΟΥ ΕΤΑΙΡΙΚΟΥ</a:t>
            </a:r>
            <a:r>
              <a:rPr lang="el-GR" sz="2000" dirty="0" smtClean="0">
                <a:latin typeface="Times New Roman" pitchFamily="18" charset="0"/>
              </a:rPr>
              <a:t> </a:t>
            </a:r>
            <a:r>
              <a:rPr lang="el-GR" sz="2000" dirty="0" smtClean="0">
                <a:solidFill>
                  <a:srgbClr val="00FF00"/>
                </a:solidFill>
                <a:latin typeface="Times New Roman" pitchFamily="18" charset="0"/>
              </a:rPr>
              <a:t>ΜΕΡΙΔΙΟΥ</a:t>
            </a:r>
            <a:r>
              <a:rPr lang="el-GR" sz="2000" dirty="0" smtClean="0">
                <a:latin typeface="Times New Roman" pitchFamily="18" charset="0"/>
              </a:rPr>
              <a:t>: Είναι η αξία την οποία ο αγοραστή καταβάλει για να αποκτήσει τη μετοχή ή το εταιρικό μερίδιο</a:t>
            </a:r>
            <a:endParaRPr lang="el-GR" sz="2000" dirty="0">
              <a:latin typeface="Times New Roman" pitchFamily="18" charset="0"/>
            </a:endParaRPr>
          </a:p>
          <a:p>
            <a:pPr>
              <a:lnSpc>
                <a:spcPct val="90000"/>
              </a:lnSpc>
              <a:buClr>
                <a:srgbClr val="FF0000"/>
              </a:buClr>
              <a:buSzPct val="95000"/>
              <a:buFont typeface="Wingdings" pitchFamily="2" charset="2"/>
              <a:buChar char="q"/>
            </a:pPr>
            <a:endParaRPr lang="el-GR" sz="2000"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18114">
                                            <p:txEl>
                                              <p:pRg st="0" end="0"/>
                                            </p:txEl>
                                          </p:spTgt>
                                        </p:tgtEl>
                                        <p:attrNameLst>
                                          <p:attrName>style.visibility</p:attrName>
                                        </p:attrNameLst>
                                      </p:cBhvr>
                                      <p:to>
                                        <p:strVal val="visible"/>
                                      </p:to>
                                    </p:set>
                                    <p:animEffect transition="in" filter="dissolve">
                                      <p:cBhvr>
                                        <p:cTn id="7" dur="2000"/>
                                        <p:tgtEl>
                                          <p:spTgt spid="218114">
                                            <p:txEl>
                                              <p:pRg st="0" end="0"/>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218114">
                                            <p:txEl>
                                              <p:pRg st="1" end="1"/>
                                            </p:txEl>
                                          </p:spTgt>
                                        </p:tgtEl>
                                        <p:attrNameLst>
                                          <p:attrName>style.visibility</p:attrName>
                                        </p:attrNameLst>
                                      </p:cBhvr>
                                      <p:to>
                                        <p:strVal val="visible"/>
                                      </p:to>
                                    </p:set>
                                    <p:anim calcmode="lin" valueType="num">
                                      <p:cBhvr additive="base">
                                        <p:cTn id="11" dur="2000" fill="hold"/>
                                        <p:tgtEl>
                                          <p:spTgt spid="218114">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18114">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fill="hold" nodeType="afterEffect">
                                  <p:stCondLst>
                                    <p:cond delay="4000"/>
                                  </p:stCondLst>
                                  <p:childTnLst>
                                    <p:set>
                                      <p:cBhvr>
                                        <p:cTn id="15" dur="1" fill="hold">
                                          <p:stCondLst>
                                            <p:cond delay="0"/>
                                          </p:stCondLst>
                                        </p:cTn>
                                        <p:tgtEl>
                                          <p:spTgt spid="218114">
                                            <p:txEl>
                                              <p:pRg st="2" end="2"/>
                                            </p:txEl>
                                          </p:spTgt>
                                        </p:tgtEl>
                                        <p:attrNameLst>
                                          <p:attrName>style.visibility</p:attrName>
                                        </p:attrNameLst>
                                      </p:cBhvr>
                                      <p:to>
                                        <p:strVal val="visible"/>
                                      </p:to>
                                    </p:set>
                                    <p:anim calcmode="lin" valueType="num">
                                      <p:cBhvr additive="base">
                                        <p:cTn id="16" dur="2000" fill="hold"/>
                                        <p:tgtEl>
                                          <p:spTgt spid="218114">
                                            <p:txEl>
                                              <p:pRg st="2" end="2"/>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218114">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0"/>
                            </p:stCondLst>
                            <p:childTnLst>
                              <p:par>
                                <p:cTn id="19" presetID="2" presetClass="entr" presetSubtype="4" fill="hold" nodeType="afterEffect">
                                  <p:stCondLst>
                                    <p:cond delay="4000"/>
                                  </p:stCondLst>
                                  <p:childTnLst>
                                    <p:set>
                                      <p:cBhvr>
                                        <p:cTn id="20" dur="1" fill="hold">
                                          <p:stCondLst>
                                            <p:cond delay="0"/>
                                          </p:stCondLst>
                                        </p:cTn>
                                        <p:tgtEl>
                                          <p:spTgt spid="218114">
                                            <p:txEl>
                                              <p:pRg st="3" end="3"/>
                                            </p:txEl>
                                          </p:spTgt>
                                        </p:tgtEl>
                                        <p:attrNameLst>
                                          <p:attrName>style.visibility</p:attrName>
                                        </p:attrNameLst>
                                      </p:cBhvr>
                                      <p:to>
                                        <p:strVal val="visible"/>
                                      </p:to>
                                    </p:set>
                                    <p:anim calcmode="lin" valueType="num">
                                      <p:cBhvr additive="base">
                                        <p:cTn id="21" dur="2000" fill="hold"/>
                                        <p:tgtEl>
                                          <p:spTgt spid="218114">
                                            <p:txEl>
                                              <p:pRg st="3" end="3"/>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218114">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6000"/>
                            </p:stCondLst>
                            <p:childTnLst>
                              <p:par>
                                <p:cTn id="24" presetID="2" presetClass="entr" presetSubtype="4" fill="hold" nodeType="afterEffect">
                                  <p:stCondLst>
                                    <p:cond delay="4000"/>
                                  </p:stCondLst>
                                  <p:childTnLst>
                                    <p:set>
                                      <p:cBhvr>
                                        <p:cTn id="25" dur="1" fill="hold">
                                          <p:stCondLst>
                                            <p:cond delay="0"/>
                                          </p:stCondLst>
                                        </p:cTn>
                                        <p:tgtEl>
                                          <p:spTgt spid="218114">
                                            <p:txEl>
                                              <p:pRg st="4" end="4"/>
                                            </p:txEl>
                                          </p:spTgt>
                                        </p:tgtEl>
                                        <p:attrNameLst>
                                          <p:attrName>style.visibility</p:attrName>
                                        </p:attrNameLst>
                                      </p:cBhvr>
                                      <p:to>
                                        <p:strVal val="visible"/>
                                      </p:to>
                                    </p:set>
                                    <p:anim calcmode="lin" valueType="num">
                                      <p:cBhvr additive="base">
                                        <p:cTn id="26" dur="2000" fill="hold"/>
                                        <p:tgtEl>
                                          <p:spTgt spid="218114">
                                            <p:txEl>
                                              <p:pRg st="4" end="4"/>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218114">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2000"/>
                            </p:stCondLst>
                            <p:childTnLst>
                              <p:par>
                                <p:cTn id="29" presetID="2" presetClass="entr" presetSubtype="4" fill="hold" nodeType="afterEffect">
                                  <p:stCondLst>
                                    <p:cond delay="4000"/>
                                  </p:stCondLst>
                                  <p:childTnLst>
                                    <p:set>
                                      <p:cBhvr>
                                        <p:cTn id="30" dur="1" fill="hold">
                                          <p:stCondLst>
                                            <p:cond delay="0"/>
                                          </p:stCondLst>
                                        </p:cTn>
                                        <p:tgtEl>
                                          <p:spTgt spid="218114">
                                            <p:txEl>
                                              <p:pRg st="5" end="5"/>
                                            </p:txEl>
                                          </p:spTgt>
                                        </p:tgtEl>
                                        <p:attrNameLst>
                                          <p:attrName>style.visibility</p:attrName>
                                        </p:attrNameLst>
                                      </p:cBhvr>
                                      <p:to>
                                        <p:strVal val="visible"/>
                                      </p:to>
                                    </p:set>
                                    <p:anim calcmode="lin" valueType="num">
                                      <p:cBhvr additive="base">
                                        <p:cTn id="31" dur="2000" fill="hold"/>
                                        <p:tgtEl>
                                          <p:spTgt spid="218114">
                                            <p:txEl>
                                              <p:pRg st="5" end="5"/>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218114">
                                            <p:txEl>
                                              <p:pRg st="5" end="5"/>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8000"/>
                            </p:stCondLst>
                            <p:childTnLst>
                              <p:par>
                                <p:cTn id="34" presetID="2" presetClass="entr" presetSubtype="4" fill="hold" nodeType="afterEffect">
                                  <p:stCondLst>
                                    <p:cond delay="4000"/>
                                  </p:stCondLst>
                                  <p:childTnLst>
                                    <p:set>
                                      <p:cBhvr>
                                        <p:cTn id="35" dur="1" fill="hold">
                                          <p:stCondLst>
                                            <p:cond delay="0"/>
                                          </p:stCondLst>
                                        </p:cTn>
                                        <p:tgtEl>
                                          <p:spTgt spid="218114">
                                            <p:txEl>
                                              <p:pRg st="6" end="6"/>
                                            </p:txEl>
                                          </p:spTgt>
                                        </p:tgtEl>
                                        <p:attrNameLst>
                                          <p:attrName>style.visibility</p:attrName>
                                        </p:attrNameLst>
                                      </p:cBhvr>
                                      <p:to>
                                        <p:strVal val="visible"/>
                                      </p:to>
                                    </p:set>
                                    <p:anim calcmode="lin" valueType="num">
                                      <p:cBhvr additive="base">
                                        <p:cTn id="36" dur="2000" fill="hold"/>
                                        <p:tgtEl>
                                          <p:spTgt spid="218114">
                                            <p:txEl>
                                              <p:pRg st="6" end="6"/>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2181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277813"/>
            <a:ext cx="9144000" cy="1134963"/>
          </a:xfrm>
        </p:spPr>
        <p:txBody>
          <a:bodyPr>
            <a:normAutofit fontScale="90000"/>
          </a:bodyPr>
          <a:lstStyle/>
          <a:p>
            <a:pPr algn="ctr"/>
            <a:r>
              <a:rPr lang="el-GR" sz="3200" b="1" dirty="0">
                <a:solidFill>
                  <a:srgbClr val="0000CC"/>
                </a:solidFill>
                <a:latin typeface="Arial" pitchFamily="34" charset="0"/>
                <a:cs typeface="Arial" pitchFamily="34" charset="0"/>
              </a:rPr>
              <a:t>ΛΟΓΑΡΙΑΣΜΟΣ 41</a:t>
            </a:r>
            <a:r>
              <a:rPr lang="en-US" sz="3200" b="1" dirty="0">
                <a:solidFill>
                  <a:srgbClr val="0000CC"/>
                </a:solidFill>
                <a:latin typeface="Arial" pitchFamily="34" charset="0"/>
                <a:cs typeface="Arial" pitchFamily="34" charset="0"/>
              </a:rPr>
              <a:t> </a:t>
            </a:r>
            <a:r>
              <a:rPr lang="el-GR" sz="3200" b="1" dirty="0">
                <a:solidFill>
                  <a:srgbClr val="0000CC"/>
                </a:solidFill>
                <a:latin typeface="Arial" pitchFamily="34" charset="0"/>
                <a:cs typeface="Arial" pitchFamily="34" charset="0"/>
              </a:rPr>
              <a:t>‹‹ΑΠΟΘΕΜΑΤΙΚΑ – ΔΙΑΦΟΡΕΣ ΑΝΑΠΡΟΣΑΡΜΟΓΗΣ – ΕΠΙΧΟΡΗΓΗΣΕΙΣ ΕΠΕΝΔΥΣΕΩΝ››</a:t>
            </a:r>
          </a:p>
        </p:txBody>
      </p:sp>
      <p:sp>
        <p:nvSpPr>
          <p:cNvPr id="220163" name="Rectangle 3"/>
          <p:cNvSpPr>
            <a:spLocks noGrp="1" noChangeArrowheads="1"/>
          </p:cNvSpPr>
          <p:nvPr>
            <p:ph type="body" idx="1"/>
          </p:nvPr>
        </p:nvSpPr>
        <p:spPr>
          <a:xfrm>
            <a:off x="457200" y="1484784"/>
            <a:ext cx="8229600" cy="5039841"/>
          </a:xfrm>
        </p:spPr>
        <p:txBody>
          <a:bodyPr/>
          <a:lstStyle/>
          <a:p>
            <a:pPr>
              <a:lnSpc>
                <a:spcPct val="90000"/>
              </a:lnSpc>
              <a:buClr>
                <a:srgbClr val="FF0000"/>
              </a:buClr>
              <a:buSzPct val="95000"/>
              <a:buFont typeface="Wingdings" pitchFamily="2" charset="2"/>
              <a:buChar char="q"/>
            </a:pPr>
            <a:r>
              <a:rPr lang="el-GR" sz="2000" dirty="0">
                <a:solidFill>
                  <a:srgbClr val="00FF00"/>
                </a:solidFill>
                <a:latin typeface="Times New Roman" pitchFamily="18" charset="0"/>
              </a:rPr>
              <a:t>ΑΠΟΘΕΜΑΤΙΚΑ</a:t>
            </a:r>
            <a:r>
              <a:rPr lang="el-GR" sz="2000" dirty="0">
                <a:latin typeface="Times New Roman" pitchFamily="18" charset="0"/>
              </a:rPr>
              <a:t>: Είναι συσσωρευμένα καθαρά κέρδη τα οποία δεν έχουν διανεμηθεί, ούτε έχουν ενσωματωθεί στο μετοχικό εταιρικό κεφάλαιο. </a:t>
            </a:r>
          </a:p>
          <a:p>
            <a:pPr>
              <a:lnSpc>
                <a:spcPct val="90000"/>
              </a:lnSpc>
              <a:buClr>
                <a:srgbClr val="FF0000"/>
              </a:buClr>
              <a:buSzPct val="95000"/>
              <a:buFont typeface="Wingdings" pitchFamily="2" charset="2"/>
              <a:buChar char="q"/>
            </a:pPr>
            <a:r>
              <a:rPr lang="el-GR" sz="2000" dirty="0">
                <a:solidFill>
                  <a:srgbClr val="00FF00"/>
                </a:solidFill>
                <a:latin typeface="Times New Roman" pitchFamily="18" charset="0"/>
              </a:rPr>
              <a:t>ΔΙΑΦΟΡΑ ΑΠΌ ΕΚΔΟΣΗ ΜΕΤΟΧΩΝ Ή ΕΤΑΙΡΙΚΩΝ ΜΕΡΙΔΙΩΝ</a:t>
            </a:r>
            <a:r>
              <a:rPr lang="el-GR" sz="2000" dirty="0">
                <a:latin typeface="Times New Roman" pitchFamily="18" charset="0"/>
              </a:rPr>
              <a:t> </a:t>
            </a:r>
            <a:r>
              <a:rPr lang="el-GR" sz="2000" dirty="0">
                <a:solidFill>
                  <a:srgbClr val="00FF00"/>
                </a:solidFill>
                <a:latin typeface="Times New Roman" pitchFamily="18" charset="0"/>
              </a:rPr>
              <a:t>ΥΠΕΡ ΤΟ ΑΡΤΙΟ</a:t>
            </a:r>
            <a:r>
              <a:rPr lang="el-GR" sz="2000" dirty="0">
                <a:latin typeface="Times New Roman" pitchFamily="18" charset="0"/>
              </a:rPr>
              <a:t>: Είναι το πλεόνασμα που προκύπτει από την έκδοση μετοχών ή εταιρικών μεριδίων σε τιμή μεγαλύτερη από την ονομαστική τους</a:t>
            </a:r>
            <a:r>
              <a:rPr lang="en-US" sz="2000" dirty="0">
                <a:latin typeface="Times New Roman" pitchFamily="18" charset="0"/>
              </a:rPr>
              <a:t>.</a:t>
            </a:r>
            <a:endParaRPr lang="el-GR" sz="2000" dirty="0">
              <a:latin typeface="Times New Roman" pitchFamily="18" charset="0"/>
            </a:endParaRPr>
          </a:p>
          <a:p>
            <a:pPr>
              <a:lnSpc>
                <a:spcPct val="90000"/>
              </a:lnSpc>
              <a:buClr>
                <a:srgbClr val="FF0000"/>
              </a:buClr>
              <a:buSzPct val="95000"/>
              <a:buFont typeface="Wingdings" pitchFamily="2" charset="2"/>
              <a:buChar char="q"/>
            </a:pPr>
            <a:r>
              <a:rPr lang="el-GR" sz="2000" dirty="0">
                <a:solidFill>
                  <a:srgbClr val="00FF00"/>
                </a:solidFill>
                <a:latin typeface="Times New Roman" pitchFamily="18" charset="0"/>
              </a:rPr>
              <a:t>ΤΑΚΤΙΚΟ ΑΠΟΘΕΜΑΤΙΚΟ</a:t>
            </a:r>
            <a:r>
              <a:rPr lang="el-GR" sz="2000" dirty="0">
                <a:latin typeface="Times New Roman" pitchFamily="18" charset="0"/>
              </a:rPr>
              <a:t>: Είναι εκείνο που σχηματίζεται σύμφωνα με τις διατάξεις περί ανωνύμων εταιρειών και Ε.Π.Ε. που ισχύουν κάθε φορά και έχει ως προορισμό να καλύψει μελλοντικές ζημιές. Γι’ αυτό ούτε διανέμεται στους μετόχους ή εταίρους ούτε </a:t>
            </a:r>
            <a:r>
              <a:rPr lang="el-GR" sz="2000" dirty="0" smtClean="0">
                <a:latin typeface="Times New Roman" pitchFamily="18" charset="0"/>
              </a:rPr>
              <a:t>κεφαλαιοποιείται. </a:t>
            </a:r>
            <a:r>
              <a:rPr lang="el-GR" sz="2000" dirty="0">
                <a:latin typeface="Times New Roman" pitchFamily="18" charset="0"/>
              </a:rPr>
              <a:t>Βάσει των διατάξεων που ισχύουν σήμερα, οι ανώνυμες εταιρείες και οι Ε.Π.Ε. υποχρεούνται να σχηματίζουν τακτικό αποθεματικό τουλάχιστον το 5% των κερδών προς διάθεση με εξαίρεση τις ασφαλιστικές εταιρείες που σχηματίζουν το 20% των κερδών προς διάθεση</a:t>
            </a:r>
            <a:r>
              <a:rPr lang="en-US" sz="2000" dirty="0">
                <a:latin typeface="Times New Roman" pitchFamily="18" charset="0"/>
              </a:rPr>
              <a:t>.</a:t>
            </a:r>
            <a:endParaRPr lang="el-GR" sz="2000" dirty="0">
              <a:latin typeface="Times New Roman" pitchFamily="18" charset="0"/>
            </a:endParaRPr>
          </a:p>
          <a:p>
            <a:pPr>
              <a:lnSpc>
                <a:spcPct val="90000"/>
              </a:lnSpc>
              <a:buClr>
                <a:srgbClr val="FF0000"/>
              </a:buClr>
              <a:buSzPct val="95000"/>
              <a:buFont typeface="Wingdings" pitchFamily="2" charset="2"/>
              <a:buChar char="q"/>
            </a:pPr>
            <a:endParaRPr lang="el-GR" sz="2000"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20162"/>
                                        </p:tgtEl>
                                        <p:attrNameLst>
                                          <p:attrName>style.visibility</p:attrName>
                                        </p:attrNameLst>
                                      </p:cBhvr>
                                      <p:to>
                                        <p:strVal val="visible"/>
                                      </p:to>
                                    </p:set>
                                    <p:anim to="" calcmode="lin" valueType="num">
                                      <p:cBhvr>
                                        <p:cTn id="7" dur="1" fill="hold"/>
                                        <p:tgtEl>
                                          <p:spTgt spid="220162"/>
                                        </p:tgtEl>
                                        <p:attrNameLst>
                                          <p:attrName/>
                                        </p:attrNameLst>
                                      </p:cBhvr>
                                    </p:anim>
                                  </p:childTnLst>
                                </p:cTn>
                              </p:par>
                            </p:childTnLst>
                          </p:cTn>
                        </p:par>
                        <p:par>
                          <p:cTn id="8" fill="hold">
                            <p:stCondLst>
                              <p:cond delay="0"/>
                            </p:stCondLst>
                            <p:childTnLst>
                              <p:par>
                                <p:cTn id="9" presetID="2" presetClass="entr" presetSubtype="4" fill="hold" nodeType="afterEffect">
                                  <p:stCondLst>
                                    <p:cond delay="0"/>
                                  </p:stCondLst>
                                  <p:childTnLst>
                                    <p:set>
                                      <p:cBhvr>
                                        <p:cTn id="10" dur="1" fill="hold">
                                          <p:stCondLst>
                                            <p:cond delay="0"/>
                                          </p:stCondLst>
                                        </p:cTn>
                                        <p:tgtEl>
                                          <p:spTgt spid="220163">
                                            <p:txEl>
                                              <p:pRg st="0" end="0"/>
                                            </p:txEl>
                                          </p:spTgt>
                                        </p:tgtEl>
                                        <p:attrNameLst>
                                          <p:attrName>style.visibility</p:attrName>
                                        </p:attrNameLst>
                                      </p:cBhvr>
                                      <p:to>
                                        <p:strVal val="visible"/>
                                      </p:to>
                                    </p:set>
                                    <p:anim calcmode="lin" valueType="num">
                                      <p:cBhvr additive="base">
                                        <p:cTn id="11" dur="2000" fill="hold"/>
                                        <p:tgtEl>
                                          <p:spTgt spid="22016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2016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4000"/>
                                  </p:stCondLst>
                                  <p:childTnLst>
                                    <p:set>
                                      <p:cBhvr>
                                        <p:cTn id="15" dur="1" fill="hold">
                                          <p:stCondLst>
                                            <p:cond delay="0"/>
                                          </p:stCondLst>
                                        </p:cTn>
                                        <p:tgtEl>
                                          <p:spTgt spid="220163">
                                            <p:txEl>
                                              <p:pRg st="1" end="1"/>
                                            </p:txEl>
                                          </p:spTgt>
                                        </p:tgtEl>
                                        <p:attrNameLst>
                                          <p:attrName>style.visibility</p:attrName>
                                        </p:attrNameLst>
                                      </p:cBhvr>
                                      <p:to>
                                        <p:strVal val="visible"/>
                                      </p:to>
                                    </p:set>
                                    <p:anim calcmode="lin" valueType="num">
                                      <p:cBhvr additive="base">
                                        <p:cTn id="16" dur="2000" fill="hold"/>
                                        <p:tgtEl>
                                          <p:spTgt spid="22016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22016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8000"/>
                            </p:stCondLst>
                            <p:childTnLst>
                              <p:par>
                                <p:cTn id="19" presetID="2" presetClass="entr" presetSubtype="4" fill="hold" nodeType="afterEffect">
                                  <p:stCondLst>
                                    <p:cond delay="4000"/>
                                  </p:stCondLst>
                                  <p:childTnLst>
                                    <p:set>
                                      <p:cBhvr>
                                        <p:cTn id="20" dur="1" fill="hold">
                                          <p:stCondLst>
                                            <p:cond delay="0"/>
                                          </p:stCondLst>
                                        </p:cTn>
                                        <p:tgtEl>
                                          <p:spTgt spid="220163">
                                            <p:txEl>
                                              <p:pRg st="2" end="2"/>
                                            </p:txEl>
                                          </p:spTgt>
                                        </p:tgtEl>
                                        <p:attrNameLst>
                                          <p:attrName>style.visibility</p:attrName>
                                        </p:attrNameLst>
                                      </p:cBhvr>
                                      <p:to>
                                        <p:strVal val="visible"/>
                                      </p:to>
                                    </p:set>
                                    <p:anim calcmode="lin" valueType="num">
                                      <p:cBhvr additive="base">
                                        <p:cTn id="21" dur="2000" fill="hold"/>
                                        <p:tgtEl>
                                          <p:spTgt spid="220163">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2201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p:bldLst>
  </p:timing>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body" idx="1"/>
          </p:nvPr>
        </p:nvSpPr>
        <p:spPr>
          <a:xfrm>
            <a:off x="457200" y="333375"/>
            <a:ext cx="8229600" cy="5797550"/>
          </a:xfrm>
        </p:spPr>
        <p:txBody>
          <a:bodyPr/>
          <a:lstStyle/>
          <a:p>
            <a:pPr>
              <a:buClr>
                <a:srgbClr val="FF0000"/>
              </a:buClr>
              <a:buSzPct val="95000"/>
              <a:buFont typeface="Wingdings" pitchFamily="2" charset="2"/>
              <a:buChar char="q"/>
            </a:pPr>
            <a:r>
              <a:rPr lang="el-GR" sz="2000" dirty="0">
                <a:solidFill>
                  <a:srgbClr val="00FF00"/>
                </a:solidFill>
                <a:latin typeface="Times New Roman" pitchFamily="18" charset="0"/>
              </a:rPr>
              <a:t>ΑΠΟΘΕΜΑΤΙΚΑ ΚΑΤΑΣΤΑΤΙΚΟΥ</a:t>
            </a:r>
            <a:r>
              <a:rPr lang="el-GR" sz="2000" dirty="0">
                <a:latin typeface="Times New Roman" pitchFamily="18" charset="0"/>
              </a:rPr>
              <a:t>: Είναι εκείνα που σχηματίζονται σύμφωνα με τις ειδικές διατάξεις του καταστατικού της εταιρείας</a:t>
            </a:r>
            <a:r>
              <a:rPr lang="en-US" sz="2000" dirty="0">
                <a:latin typeface="Times New Roman" pitchFamily="18" charset="0"/>
              </a:rPr>
              <a:t>.</a:t>
            </a:r>
            <a:endParaRPr lang="el-GR" sz="2000" dirty="0">
              <a:latin typeface="Times New Roman" pitchFamily="18" charset="0"/>
            </a:endParaRPr>
          </a:p>
          <a:p>
            <a:pPr>
              <a:buClr>
                <a:srgbClr val="FF0000"/>
              </a:buClr>
              <a:buSzPct val="95000"/>
              <a:buFont typeface="Wingdings" pitchFamily="2" charset="2"/>
              <a:buChar char="q"/>
            </a:pPr>
            <a:r>
              <a:rPr lang="el-GR" sz="2000" dirty="0">
                <a:solidFill>
                  <a:srgbClr val="00FF00"/>
                </a:solidFill>
                <a:latin typeface="Times New Roman" pitchFamily="18" charset="0"/>
              </a:rPr>
              <a:t>ΕΙΔΙΚΑ ΚΑΙ ΕΚΤΑΚΤΑ Ή ΠΡΟΑΙΡΕΤΙΚΑ ΑΠΟΘΕΜΑΤΙΚΑ</a:t>
            </a:r>
            <a:r>
              <a:rPr lang="el-GR" sz="2000" dirty="0">
                <a:latin typeface="Times New Roman" pitchFamily="18" charset="0"/>
              </a:rPr>
              <a:t>: Είναι εκείνα τα οποία σχηματίζονται σύμφωνα με απόφαση της τακτικής γενικής συνελεύσεως των μετοχών</a:t>
            </a:r>
            <a:r>
              <a:rPr lang="en-US" sz="2000" dirty="0">
                <a:latin typeface="Times New Roman" pitchFamily="18" charset="0"/>
              </a:rPr>
              <a:t>.</a:t>
            </a:r>
            <a:endParaRPr lang="el-GR" sz="2000" dirty="0">
              <a:latin typeface="Times New Roman" pitchFamily="18" charset="0"/>
            </a:endParaRPr>
          </a:p>
          <a:p>
            <a:pPr>
              <a:buClr>
                <a:srgbClr val="FF0000"/>
              </a:buClr>
              <a:buSzPct val="95000"/>
              <a:buFont typeface="Wingdings" pitchFamily="2" charset="2"/>
              <a:buChar char="q"/>
            </a:pPr>
            <a:r>
              <a:rPr lang="el-GR" sz="2000" dirty="0">
                <a:solidFill>
                  <a:srgbClr val="00FF00"/>
                </a:solidFill>
                <a:latin typeface="Times New Roman" pitchFamily="18" charset="0"/>
              </a:rPr>
              <a:t>ΔΙΑΦΟΡΑ ΑΠΌ ΑΝΑΠΡΟΣΑΡΜΟΓΗ</a:t>
            </a:r>
            <a:r>
              <a:rPr lang="el-GR" sz="2000" dirty="0">
                <a:latin typeface="Times New Roman" pitchFamily="18" charset="0"/>
              </a:rPr>
              <a:t>: Είναι η υπεραξία που προκύπτει από αναπροσαρμογή της άξιας περιουσιακών στοιχείων τους ισολογισμού της οικονομικής μονάδας, η οποία γίνεται σύμφωνα με διατάξεις της νομοθεσίας που ισχύει κάθε φορά ή βάσει των Δ.Λ.Π.</a:t>
            </a:r>
          </a:p>
          <a:p>
            <a:pPr>
              <a:buClr>
                <a:srgbClr val="FF0000"/>
              </a:buClr>
              <a:buSzPct val="95000"/>
              <a:buFont typeface="Wingdings" pitchFamily="2" charset="2"/>
              <a:buChar char="q"/>
            </a:pPr>
            <a:r>
              <a:rPr lang="el-GR" sz="2000" dirty="0">
                <a:solidFill>
                  <a:srgbClr val="00FF00"/>
                </a:solidFill>
                <a:latin typeface="Times New Roman" pitchFamily="18" charset="0"/>
              </a:rPr>
              <a:t>ΑΦΟΡΟΛΟΓΗΤΑ ΑΠΟΘΕΜΑΤΙΚΑ</a:t>
            </a:r>
            <a:r>
              <a:rPr lang="el-GR" sz="2000" dirty="0">
                <a:latin typeface="Times New Roman" pitchFamily="18" charset="0"/>
              </a:rPr>
              <a:t>: Είναι εκείνα που σχηματίζονται από καθαρά κέρδη τα οποία, σύμφωνα με διατάξεις της φορολογικής νομοθεσίας που ισχύει κάθε φορά, δεν υπάγονται σε φορολογία εισοδήματος κατά το χρόνο που προέκυψαν τα κέρδη. Όταν στο μέλλον τα άνω κέρδη διανεμηθούν στους μετόχους, εταίρους κ.λ.π. ή κεφαλαιοποιηθούν τότε φορολογούνται</a:t>
            </a:r>
            <a:r>
              <a:rPr lang="en-US" sz="2000" dirty="0">
                <a:latin typeface="Times New Roman" pitchFamily="18" charset="0"/>
              </a:rPr>
              <a:t>.</a:t>
            </a:r>
            <a:endParaRPr lang="el-GR" sz="2000" dirty="0">
              <a:latin typeface="Times New Roman" pitchFamily="18" charset="0"/>
            </a:endParaRP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1186">
                                            <p:txEl>
                                              <p:pRg st="0" end="0"/>
                                            </p:txEl>
                                          </p:spTgt>
                                        </p:tgtEl>
                                        <p:attrNameLst>
                                          <p:attrName>style.visibility</p:attrName>
                                        </p:attrNameLst>
                                      </p:cBhvr>
                                      <p:to>
                                        <p:strVal val="visible"/>
                                      </p:to>
                                    </p:set>
                                    <p:anim calcmode="lin" valueType="num">
                                      <p:cBhvr additive="base">
                                        <p:cTn id="7" dur="2000" fill="hold"/>
                                        <p:tgtEl>
                                          <p:spTgt spid="22118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2118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4000"/>
                                  </p:stCondLst>
                                  <p:childTnLst>
                                    <p:set>
                                      <p:cBhvr>
                                        <p:cTn id="11" dur="1" fill="hold">
                                          <p:stCondLst>
                                            <p:cond delay="0"/>
                                          </p:stCondLst>
                                        </p:cTn>
                                        <p:tgtEl>
                                          <p:spTgt spid="221186">
                                            <p:txEl>
                                              <p:pRg st="1" end="1"/>
                                            </p:txEl>
                                          </p:spTgt>
                                        </p:tgtEl>
                                        <p:attrNameLst>
                                          <p:attrName>style.visibility</p:attrName>
                                        </p:attrNameLst>
                                      </p:cBhvr>
                                      <p:to>
                                        <p:strVal val="visible"/>
                                      </p:to>
                                    </p:set>
                                    <p:anim calcmode="lin" valueType="num">
                                      <p:cBhvr additive="base">
                                        <p:cTn id="12" dur="2000" fill="hold"/>
                                        <p:tgtEl>
                                          <p:spTgt spid="221186">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221186">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8000"/>
                            </p:stCondLst>
                            <p:childTnLst>
                              <p:par>
                                <p:cTn id="15" presetID="2" presetClass="entr" presetSubtype="4" fill="hold" nodeType="afterEffect">
                                  <p:stCondLst>
                                    <p:cond delay="4000"/>
                                  </p:stCondLst>
                                  <p:childTnLst>
                                    <p:set>
                                      <p:cBhvr>
                                        <p:cTn id="16" dur="1" fill="hold">
                                          <p:stCondLst>
                                            <p:cond delay="0"/>
                                          </p:stCondLst>
                                        </p:cTn>
                                        <p:tgtEl>
                                          <p:spTgt spid="221186">
                                            <p:txEl>
                                              <p:pRg st="2" end="2"/>
                                            </p:txEl>
                                          </p:spTgt>
                                        </p:tgtEl>
                                        <p:attrNameLst>
                                          <p:attrName>style.visibility</p:attrName>
                                        </p:attrNameLst>
                                      </p:cBhvr>
                                      <p:to>
                                        <p:strVal val="visible"/>
                                      </p:to>
                                    </p:set>
                                    <p:anim calcmode="lin" valueType="num">
                                      <p:cBhvr additive="base">
                                        <p:cTn id="17" dur="2000" fill="hold"/>
                                        <p:tgtEl>
                                          <p:spTgt spid="221186">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221186">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4000"/>
                            </p:stCondLst>
                            <p:childTnLst>
                              <p:par>
                                <p:cTn id="20" presetID="2" presetClass="entr" presetSubtype="4" fill="hold" nodeType="afterEffect">
                                  <p:stCondLst>
                                    <p:cond delay="4000"/>
                                  </p:stCondLst>
                                  <p:childTnLst>
                                    <p:set>
                                      <p:cBhvr>
                                        <p:cTn id="21" dur="1" fill="hold">
                                          <p:stCondLst>
                                            <p:cond delay="0"/>
                                          </p:stCondLst>
                                        </p:cTn>
                                        <p:tgtEl>
                                          <p:spTgt spid="221186">
                                            <p:txEl>
                                              <p:pRg st="3" end="3"/>
                                            </p:txEl>
                                          </p:spTgt>
                                        </p:tgtEl>
                                        <p:attrNameLst>
                                          <p:attrName>style.visibility</p:attrName>
                                        </p:attrNameLst>
                                      </p:cBhvr>
                                      <p:to>
                                        <p:strVal val="visible"/>
                                      </p:to>
                                    </p:set>
                                    <p:anim calcmode="lin" valueType="num">
                                      <p:cBhvr additive="base">
                                        <p:cTn id="22" dur="2000" fill="hold"/>
                                        <p:tgtEl>
                                          <p:spTgt spid="221186">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22118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l-GR" sz="2400" b="1" dirty="0"/>
              <a:t/>
            </a:r>
            <a:br>
              <a:rPr lang="el-GR" sz="2400" b="1" dirty="0"/>
            </a:br>
            <a:r>
              <a:rPr lang="el-GR" sz="2400" b="1" dirty="0">
                <a:solidFill>
                  <a:srgbClr val="0000CC"/>
                </a:solidFill>
              </a:rPr>
              <a:t>Η ΛΟΓΙΣΤΙΚΗ ΤΩΝ ΥΠΟΧΡΕΩΣΕΩΝ</a:t>
            </a:r>
          </a:p>
        </p:txBody>
      </p:sp>
      <p:sp>
        <p:nvSpPr>
          <p:cNvPr id="222211" name="Rectangle 3"/>
          <p:cNvSpPr>
            <a:spLocks noGrp="1" noChangeArrowheads="1"/>
          </p:cNvSpPr>
          <p:nvPr>
            <p:ph type="body" idx="1"/>
          </p:nvPr>
        </p:nvSpPr>
        <p:spPr/>
        <p:txBody>
          <a:bodyPr/>
          <a:lstStyle/>
          <a:p>
            <a:pPr>
              <a:buFontTx/>
              <a:buNone/>
            </a:pPr>
            <a:r>
              <a:rPr lang="el-GR" sz="2800" dirty="0"/>
              <a:t>	</a:t>
            </a:r>
            <a:r>
              <a:rPr lang="el-GR" sz="2800" dirty="0">
                <a:latin typeface="Times New Roman" pitchFamily="18" charset="0"/>
              </a:rPr>
              <a:t>	 Γενικά</a:t>
            </a:r>
          </a:p>
          <a:p>
            <a:pPr>
              <a:buFontTx/>
              <a:buNone/>
            </a:pPr>
            <a:r>
              <a:rPr lang="el-GR" sz="1800" dirty="0">
                <a:latin typeface="Times New Roman" pitchFamily="18" charset="0"/>
              </a:rPr>
              <a:t>		Οι υποχρεώσεις των επιχειρήσεων εμφανίζουν τα κεφάλαια τα οποία οι επιχειρήσεις οφείλουν σε, εκτός του επιχειρηματία</a:t>
            </a:r>
            <a:r>
              <a:rPr lang="el-GR" sz="1800" dirty="0" smtClean="0">
                <a:latin typeface="Times New Roman" pitchFamily="18" charset="0"/>
              </a:rPr>
              <a:t>, τρίτους </a:t>
            </a:r>
            <a:r>
              <a:rPr lang="el-GR" sz="1800" dirty="0">
                <a:latin typeface="Times New Roman" pitchFamily="18" charset="0"/>
              </a:rPr>
              <a:t>(προμηθευτές, τράπεζες, προσωπικό, μερίσματα σε μετόχους, πιστωτές, Ελληνικό Δημόσιο, Ασφαλιστικά ταμεία κ.λ.π.).</a:t>
            </a:r>
          </a:p>
          <a:p>
            <a:pPr>
              <a:buFontTx/>
              <a:buNone/>
            </a:pPr>
            <a:r>
              <a:rPr lang="el-GR" sz="1800" dirty="0">
                <a:latin typeface="Times New Roman" pitchFamily="18" charset="0"/>
              </a:rPr>
              <a:t>		Οι άνω υποχρεώσεις διακρίνονται:</a:t>
            </a:r>
          </a:p>
          <a:p>
            <a:pPr>
              <a:buFontTx/>
              <a:buNone/>
            </a:pPr>
            <a:r>
              <a:rPr lang="el-GR" sz="1800" dirty="0">
                <a:latin typeface="Times New Roman" pitchFamily="18" charset="0"/>
              </a:rPr>
              <a:t>		α) Σε ενδεχόμενες υποχρεώσεις ή προβλέψεις</a:t>
            </a:r>
          </a:p>
          <a:p>
            <a:pPr>
              <a:buFontTx/>
              <a:buNone/>
            </a:pPr>
            <a:r>
              <a:rPr lang="el-GR" sz="1800" dirty="0">
                <a:latin typeface="Times New Roman" pitchFamily="18" charset="0"/>
              </a:rPr>
              <a:t>		β) Σε βέβαιες υποχρεώσεις οι οποίες διακρίνονται περαιτέρω:</a:t>
            </a:r>
          </a:p>
          <a:p>
            <a:pPr>
              <a:buFontTx/>
              <a:buNone/>
            </a:pPr>
            <a:r>
              <a:rPr lang="el-GR" sz="1800" dirty="0">
                <a:latin typeface="Times New Roman" pitchFamily="18" charset="0"/>
              </a:rPr>
              <a:t>		βα) Σε μακροπρόθεσμες, δηλαδή σε υποχρεώσεις των οποίων η προθεσμία εξοφλήσεώς τους λήγει μετά το τέλος της επόμενης χρήσεως.</a:t>
            </a:r>
          </a:p>
          <a:p>
            <a:pPr>
              <a:buFontTx/>
              <a:buNone/>
            </a:pPr>
            <a:r>
              <a:rPr lang="el-GR" sz="1800" dirty="0">
                <a:latin typeface="Times New Roman" pitchFamily="18" charset="0"/>
              </a:rPr>
              <a:t>		ββ) Σε βραχυπρόθεσμες, δηλαδή σε υποχρεώσεις των οποίων η προθεσμία εξοφλήσεως τους λήγει μέχρι το τέλος της επόμενης 	χρήσεως.</a:t>
            </a:r>
          </a:p>
        </p:txBody>
      </p:sp>
    </p:spTree>
  </p:cSld>
  <p:clrMapOvr>
    <a:masterClrMapping/>
  </p:clrMapOvr>
  <p:transition advClick="0" advTm="5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124744"/>
            <a:ext cx="8568952" cy="5472608"/>
          </a:xfrm>
        </p:spPr>
        <p:txBody>
          <a:bodyPr/>
          <a:lstStyle/>
          <a:p>
            <a:pPr>
              <a:lnSpc>
                <a:spcPct val="110000"/>
              </a:lnSpc>
            </a:pPr>
            <a:r>
              <a:rPr lang="el-GR" sz="3200" b="1" dirty="0" smtClean="0">
                <a:solidFill>
                  <a:schemeClr val="tx2">
                    <a:lumMod val="50000"/>
                  </a:schemeClr>
                </a:solidFill>
              </a:rPr>
              <a:t>Η αρχή του κόστους.</a:t>
            </a:r>
          </a:p>
          <a:p>
            <a:pPr lvl="1">
              <a:lnSpc>
                <a:spcPct val="110000"/>
              </a:lnSpc>
            </a:pPr>
            <a:r>
              <a:rPr lang="el-GR" sz="3200" b="1" dirty="0" smtClean="0">
                <a:solidFill>
                  <a:srgbClr val="0070C0"/>
                </a:solidFill>
              </a:rPr>
              <a:t>Τα στοιχεία αποτιμώνται στην τιμή κτήσης τους</a:t>
            </a:r>
          </a:p>
          <a:p>
            <a:pPr>
              <a:lnSpc>
                <a:spcPct val="110000"/>
              </a:lnSpc>
            </a:pPr>
            <a:r>
              <a:rPr lang="el-GR" sz="3200" b="1" dirty="0" smtClean="0">
                <a:solidFill>
                  <a:schemeClr val="accent4">
                    <a:lumMod val="50000"/>
                  </a:schemeClr>
                </a:solidFill>
              </a:rPr>
              <a:t>Η αρχή της σταθερής νομισματικής μονάδας.</a:t>
            </a:r>
          </a:p>
          <a:p>
            <a:pPr lvl="1">
              <a:lnSpc>
                <a:spcPct val="110000"/>
              </a:lnSpc>
            </a:pPr>
            <a:r>
              <a:rPr lang="el-GR" sz="3200" b="1" dirty="0" smtClean="0">
                <a:solidFill>
                  <a:srgbClr val="0070C0"/>
                </a:solidFill>
              </a:rPr>
              <a:t>Η αγοραστική αξία του χρήματος θεωρείται σταθερή διαχρονικά</a:t>
            </a:r>
            <a:r>
              <a:rPr lang="el-GR" sz="3200" b="1" dirty="0" smtClean="0">
                <a:solidFill>
                  <a:srgbClr val="0070C0"/>
                </a:solidFill>
                <a:latin typeface="Times New Roman" pitchFamily="18" charset="0"/>
              </a:rPr>
              <a:t> </a:t>
            </a:r>
          </a:p>
          <a:p>
            <a:endParaRPr lang="el-GR" dirty="0"/>
          </a:p>
        </p:txBody>
      </p:sp>
      <p:sp>
        <p:nvSpPr>
          <p:cNvPr id="3" name="2 - Τίτλος"/>
          <p:cNvSpPr>
            <a:spLocks noGrp="1"/>
          </p:cNvSpPr>
          <p:nvPr>
            <p:ph type="title"/>
          </p:nvPr>
        </p:nvSpPr>
        <p:spPr>
          <a:xfrm>
            <a:off x="457200" y="152400"/>
            <a:ext cx="8229600" cy="900336"/>
          </a:xfrm>
        </p:spPr>
        <p:txBody>
          <a:bodyPr/>
          <a:lstStyle/>
          <a:p>
            <a:pPr algn="ctr"/>
            <a:r>
              <a:rPr lang="el-GR" sz="4400" b="1" dirty="0" smtClean="0">
                <a:solidFill>
                  <a:srgbClr val="002060"/>
                </a:solidFill>
              </a:rPr>
              <a:t>Λογιστικές Αρχές (3)</a:t>
            </a:r>
            <a:endParaRPr lang="el-GR" dirty="0"/>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normAutofit fontScale="90000"/>
          </a:bodyPr>
          <a:lstStyle/>
          <a:p>
            <a:r>
              <a:rPr lang="el-GR" sz="2000" b="1" dirty="0"/>
              <a:t> </a:t>
            </a:r>
            <a:r>
              <a:rPr lang="el-GR" sz="3100" b="1" dirty="0">
                <a:solidFill>
                  <a:srgbClr val="0000CC"/>
                </a:solidFill>
              </a:rPr>
              <a:t>Μεταβολές των υποχρεώσεων</a:t>
            </a:r>
            <a:r>
              <a:rPr lang="el-GR" sz="2000" b="1" dirty="0"/>
              <a:t/>
            </a:r>
            <a:br>
              <a:rPr lang="el-GR" sz="2000" b="1" dirty="0"/>
            </a:br>
            <a:r>
              <a:rPr lang="el-GR" sz="2000" b="1" dirty="0">
                <a:latin typeface="Times New Roman" pitchFamily="18" charset="0"/>
              </a:rPr>
              <a:t/>
            </a:r>
            <a:br>
              <a:rPr lang="el-GR" sz="2000" b="1" dirty="0">
                <a:latin typeface="Times New Roman" pitchFamily="18" charset="0"/>
              </a:rPr>
            </a:br>
            <a:r>
              <a:rPr lang="el-GR" sz="2000" dirty="0">
                <a:latin typeface="Times New Roman" pitchFamily="18" charset="0"/>
              </a:rPr>
              <a:t>Οι υποχρεώσεις μεταβάλλονται είτε θετικά είτε αρνητικά, δηλαδή αυξάνονται ή μειώνονται. Οι κυριότερες μεταβολές των υποχρεώσεων είναι οι εξής:</a:t>
            </a:r>
          </a:p>
        </p:txBody>
      </p:sp>
      <p:sp>
        <p:nvSpPr>
          <p:cNvPr id="223235" name="Rectangle 3"/>
          <p:cNvSpPr>
            <a:spLocks noGrp="1" noChangeArrowheads="1"/>
          </p:cNvSpPr>
          <p:nvPr>
            <p:ph type="body" sz="half" idx="1"/>
          </p:nvPr>
        </p:nvSpPr>
        <p:spPr>
          <a:xfrm>
            <a:off x="381000" y="2209800"/>
            <a:ext cx="3810000" cy="4114800"/>
          </a:xfrm>
        </p:spPr>
        <p:txBody>
          <a:bodyPr/>
          <a:lstStyle/>
          <a:p>
            <a:pPr>
              <a:buFontTx/>
              <a:buNone/>
            </a:pPr>
            <a:r>
              <a:rPr lang="el-GR" sz="2000" b="1" dirty="0"/>
              <a:t>Μειώσεις οριστικές</a:t>
            </a:r>
          </a:p>
          <a:p>
            <a:pPr>
              <a:buFontTx/>
              <a:buNone/>
            </a:pPr>
            <a:r>
              <a:rPr lang="el-GR" sz="2000" dirty="0">
                <a:latin typeface="Times New Roman" pitchFamily="18" charset="0"/>
              </a:rPr>
              <a:t>Εξόφληση προμηθευτών</a:t>
            </a:r>
          </a:p>
          <a:p>
            <a:pPr>
              <a:buFontTx/>
              <a:buNone/>
            </a:pPr>
            <a:endParaRPr lang="el-GR" sz="2000" dirty="0">
              <a:latin typeface="Times New Roman" pitchFamily="18" charset="0"/>
            </a:endParaRPr>
          </a:p>
          <a:p>
            <a:pPr>
              <a:buFontTx/>
              <a:buNone/>
            </a:pPr>
            <a:endParaRPr lang="el-GR" sz="2000" dirty="0">
              <a:latin typeface="Times New Roman" pitchFamily="18" charset="0"/>
            </a:endParaRPr>
          </a:p>
          <a:p>
            <a:pPr>
              <a:buFontTx/>
              <a:buNone/>
            </a:pPr>
            <a:endParaRPr lang="el-GR" sz="2000" dirty="0">
              <a:latin typeface="Times New Roman" pitchFamily="18" charset="0"/>
            </a:endParaRPr>
          </a:p>
          <a:p>
            <a:pPr>
              <a:buFontTx/>
              <a:buNone/>
            </a:pPr>
            <a:r>
              <a:rPr lang="el-GR" sz="2000" dirty="0">
                <a:latin typeface="Times New Roman" pitchFamily="18" charset="0"/>
              </a:rPr>
              <a:t>Εξόφληση πιστωτών</a:t>
            </a:r>
          </a:p>
          <a:p>
            <a:pPr>
              <a:buFontTx/>
              <a:buNone/>
            </a:pPr>
            <a:endParaRPr lang="el-GR" sz="2000" dirty="0">
              <a:latin typeface="Times New Roman" pitchFamily="18" charset="0"/>
            </a:endParaRPr>
          </a:p>
          <a:p>
            <a:pPr>
              <a:buFontTx/>
              <a:buNone/>
            </a:pPr>
            <a:endParaRPr lang="el-GR" sz="2000" dirty="0">
              <a:latin typeface="Times New Roman" pitchFamily="18" charset="0"/>
            </a:endParaRPr>
          </a:p>
          <a:p>
            <a:pPr>
              <a:buFontTx/>
              <a:buNone/>
            </a:pPr>
            <a:r>
              <a:rPr lang="el-GR" sz="2000" dirty="0">
                <a:latin typeface="Times New Roman" pitchFamily="18" charset="0"/>
              </a:rPr>
              <a:t>Εξόφληση λοιπών τρίτων</a:t>
            </a:r>
          </a:p>
          <a:p>
            <a:pPr>
              <a:buFontTx/>
              <a:buNone/>
            </a:pPr>
            <a:endParaRPr lang="el-GR" sz="2000" dirty="0">
              <a:latin typeface="Times New Roman" pitchFamily="18" charset="0"/>
            </a:endParaRPr>
          </a:p>
          <a:p>
            <a:pPr>
              <a:buFontTx/>
              <a:buNone/>
            </a:pPr>
            <a:endParaRPr lang="el-GR" sz="2000" dirty="0">
              <a:latin typeface="Times New Roman" pitchFamily="18" charset="0"/>
            </a:endParaRPr>
          </a:p>
        </p:txBody>
      </p:sp>
      <p:sp>
        <p:nvSpPr>
          <p:cNvPr id="223236" name="Rectangle 4"/>
          <p:cNvSpPr>
            <a:spLocks noGrp="1" noChangeArrowheads="1"/>
          </p:cNvSpPr>
          <p:nvPr>
            <p:ph type="body" sz="half" idx="2"/>
          </p:nvPr>
        </p:nvSpPr>
        <p:spPr>
          <a:xfrm>
            <a:off x="4191000" y="2209800"/>
            <a:ext cx="4495800" cy="4114800"/>
          </a:xfrm>
        </p:spPr>
        <p:txBody>
          <a:bodyPr/>
          <a:lstStyle/>
          <a:p>
            <a:pPr>
              <a:buFontTx/>
              <a:buNone/>
            </a:pPr>
            <a:r>
              <a:rPr lang="el-GR" sz="2000" b="1" dirty="0">
                <a:latin typeface="Times New Roman" pitchFamily="18" charset="0"/>
              </a:rPr>
              <a:t>Αυξήσεις οριστικές</a:t>
            </a:r>
          </a:p>
          <a:p>
            <a:pPr>
              <a:buFontTx/>
              <a:buNone/>
            </a:pPr>
            <a:r>
              <a:rPr lang="el-GR" sz="1900" dirty="0">
                <a:latin typeface="Times New Roman" pitchFamily="18" charset="0"/>
              </a:rPr>
              <a:t>Υποχρεώσεις προς προμηθευτές λόγω </a:t>
            </a:r>
          </a:p>
          <a:p>
            <a:pPr>
              <a:buFontTx/>
              <a:buNone/>
            </a:pPr>
            <a:r>
              <a:rPr lang="el-GR" sz="1900" dirty="0">
                <a:latin typeface="Times New Roman" pitchFamily="18" charset="0"/>
              </a:rPr>
              <a:t>αγοράς εμπορευμάτων, προϊόντων, </a:t>
            </a:r>
          </a:p>
          <a:p>
            <a:pPr>
              <a:buFontTx/>
              <a:buNone/>
            </a:pPr>
            <a:r>
              <a:rPr lang="el-GR" sz="1900" dirty="0">
                <a:latin typeface="Times New Roman" pitchFamily="18" charset="0"/>
              </a:rPr>
              <a:t>υπηρεσιών και παγίων.</a:t>
            </a:r>
          </a:p>
          <a:p>
            <a:pPr>
              <a:buFontTx/>
              <a:buNone/>
            </a:pPr>
            <a:endParaRPr lang="el-GR" sz="1900" dirty="0">
              <a:latin typeface="Times New Roman" pitchFamily="18" charset="0"/>
            </a:endParaRPr>
          </a:p>
          <a:p>
            <a:pPr>
              <a:buFontTx/>
              <a:buNone/>
            </a:pPr>
            <a:r>
              <a:rPr lang="el-GR" sz="1900" dirty="0">
                <a:latin typeface="Times New Roman" pitchFamily="18" charset="0"/>
              </a:rPr>
              <a:t>Υποχρέωση προς πιστωτές λόγω οφειλής </a:t>
            </a:r>
          </a:p>
          <a:p>
            <a:pPr>
              <a:buFontTx/>
              <a:buNone/>
            </a:pPr>
            <a:r>
              <a:rPr lang="el-GR" sz="1900" dirty="0">
                <a:latin typeface="Times New Roman" pitchFamily="18" charset="0"/>
              </a:rPr>
              <a:t>λειτουργικών εξόδων.</a:t>
            </a:r>
          </a:p>
          <a:p>
            <a:pPr>
              <a:buFontTx/>
              <a:buNone/>
            </a:pPr>
            <a:endParaRPr lang="el-GR" sz="1900" dirty="0">
              <a:latin typeface="Times New Roman" pitchFamily="18" charset="0"/>
            </a:endParaRPr>
          </a:p>
          <a:p>
            <a:pPr>
              <a:buFontTx/>
              <a:buNone/>
            </a:pPr>
            <a:r>
              <a:rPr lang="el-GR" sz="1900" dirty="0">
                <a:latin typeface="Times New Roman" pitchFamily="18" charset="0"/>
              </a:rPr>
              <a:t>Υποχρεώσεις προς λοιπούς τρίτους </a:t>
            </a:r>
          </a:p>
          <a:p>
            <a:pPr>
              <a:buFontTx/>
              <a:buNone/>
            </a:pPr>
            <a:r>
              <a:rPr lang="el-GR" sz="1900" dirty="0">
                <a:latin typeface="Times New Roman" pitchFamily="18" charset="0"/>
              </a:rPr>
              <a:t>(μετόχους, μέλη διοικητικού συμβουλίου </a:t>
            </a:r>
          </a:p>
          <a:p>
            <a:pPr>
              <a:buFontTx/>
              <a:buNone/>
            </a:pPr>
            <a:r>
              <a:rPr lang="el-GR" sz="1900" dirty="0">
                <a:latin typeface="Times New Roman" pitchFamily="18" charset="0"/>
              </a:rPr>
              <a:t>κ.α.)</a:t>
            </a:r>
          </a:p>
        </p:txBody>
      </p:sp>
    </p:spTree>
  </p:cSld>
  <p:clrMapOvr>
    <a:masterClrMapping/>
  </p:clrMapOvr>
  <p:transition advClick="0" advTm="5000"/>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body" sz="half" idx="1"/>
          </p:nvPr>
        </p:nvSpPr>
        <p:spPr>
          <a:xfrm>
            <a:off x="685800" y="381000"/>
            <a:ext cx="3810000" cy="5715000"/>
          </a:xfrm>
        </p:spPr>
        <p:txBody>
          <a:bodyPr/>
          <a:lstStyle/>
          <a:p>
            <a:pPr>
              <a:buFontTx/>
              <a:buNone/>
            </a:pPr>
            <a:r>
              <a:rPr lang="el-GR" sz="2000" dirty="0">
                <a:latin typeface="Times New Roman" pitchFamily="18" charset="0"/>
              </a:rPr>
              <a:t>Εξόφληση Ελληνικού Δημοσίου</a:t>
            </a:r>
          </a:p>
          <a:p>
            <a:pPr>
              <a:buFontTx/>
              <a:buNone/>
            </a:pPr>
            <a:endParaRPr lang="el-GR" sz="2000" dirty="0">
              <a:latin typeface="Times New Roman" pitchFamily="18" charset="0"/>
            </a:endParaRPr>
          </a:p>
          <a:p>
            <a:pPr>
              <a:buFontTx/>
              <a:buNone/>
            </a:pPr>
            <a:endParaRPr lang="el-GR" sz="2000" dirty="0">
              <a:latin typeface="Times New Roman" pitchFamily="18" charset="0"/>
            </a:endParaRPr>
          </a:p>
          <a:p>
            <a:pPr>
              <a:buFontTx/>
              <a:buNone/>
            </a:pPr>
            <a:r>
              <a:rPr lang="el-GR" sz="2000" dirty="0">
                <a:latin typeface="Times New Roman" pitchFamily="18" charset="0"/>
              </a:rPr>
              <a:t>Εξόφληση Ασφαλιστικών Ταμείων</a:t>
            </a:r>
          </a:p>
          <a:p>
            <a:pPr>
              <a:buFontTx/>
              <a:buNone/>
            </a:pPr>
            <a:endParaRPr lang="el-GR" sz="2000" dirty="0">
              <a:latin typeface="Times New Roman" pitchFamily="18" charset="0"/>
            </a:endParaRPr>
          </a:p>
          <a:p>
            <a:pPr>
              <a:buFontTx/>
              <a:buNone/>
            </a:pPr>
            <a:endParaRPr lang="el-GR" sz="2000" dirty="0">
              <a:latin typeface="Times New Roman" pitchFamily="18" charset="0"/>
            </a:endParaRPr>
          </a:p>
          <a:p>
            <a:pPr>
              <a:buFontTx/>
              <a:buNone/>
            </a:pPr>
            <a:r>
              <a:rPr lang="el-GR" sz="2000" dirty="0">
                <a:latin typeface="Times New Roman" pitchFamily="18" charset="0"/>
              </a:rPr>
              <a:t>Εξόφληση υποχρεώσεων προς </a:t>
            </a:r>
          </a:p>
          <a:p>
            <a:pPr>
              <a:buFontTx/>
              <a:buNone/>
            </a:pPr>
            <a:r>
              <a:rPr lang="el-GR" sz="2000" dirty="0">
                <a:latin typeface="Times New Roman" pitchFamily="18" charset="0"/>
              </a:rPr>
              <a:t>Τράπεζες</a:t>
            </a:r>
          </a:p>
          <a:p>
            <a:pPr>
              <a:buFontTx/>
              <a:buNone/>
            </a:pPr>
            <a:endParaRPr lang="el-GR" sz="2000" dirty="0">
              <a:latin typeface="Times New Roman" pitchFamily="18" charset="0"/>
            </a:endParaRPr>
          </a:p>
          <a:p>
            <a:pPr>
              <a:buFontTx/>
              <a:buNone/>
            </a:pPr>
            <a:r>
              <a:rPr lang="el-GR" sz="2000" dirty="0">
                <a:latin typeface="Times New Roman" pitchFamily="18" charset="0"/>
              </a:rPr>
              <a:t>Υποχρεώσεις αξιογράφων</a:t>
            </a:r>
          </a:p>
        </p:txBody>
      </p:sp>
      <p:sp>
        <p:nvSpPr>
          <p:cNvPr id="224259" name="Rectangle 3"/>
          <p:cNvSpPr>
            <a:spLocks noGrp="1" noChangeArrowheads="1"/>
          </p:cNvSpPr>
          <p:nvPr>
            <p:ph type="body" sz="half" idx="2"/>
          </p:nvPr>
        </p:nvSpPr>
        <p:spPr>
          <a:xfrm>
            <a:off x="4648200" y="381000"/>
            <a:ext cx="3810000" cy="5715000"/>
          </a:xfrm>
        </p:spPr>
        <p:txBody>
          <a:bodyPr>
            <a:normAutofit lnSpcReduction="10000"/>
          </a:bodyPr>
          <a:lstStyle/>
          <a:p>
            <a:pPr>
              <a:buFontTx/>
              <a:buNone/>
            </a:pPr>
            <a:r>
              <a:rPr lang="el-GR" sz="2000" dirty="0">
                <a:latin typeface="Times New Roman" pitchFamily="18" charset="0"/>
              </a:rPr>
              <a:t>Υποχρεώσεις προς το Ελληνικό </a:t>
            </a:r>
          </a:p>
          <a:p>
            <a:pPr>
              <a:buFontTx/>
              <a:buNone/>
            </a:pPr>
            <a:r>
              <a:rPr lang="el-GR" sz="2000" dirty="0">
                <a:latin typeface="Times New Roman" pitchFamily="18" charset="0"/>
              </a:rPr>
              <a:t>Δημόσιο</a:t>
            </a:r>
          </a:p>
          <a:p>
            <a:pPr>
              <a:buFontTx/>
              <a:buNone/>
            </a:pPr>
            <a:endParaRPr lang="el-GR" sz="2000" dirty="0">
              <a:latin typeface="Times New Roman" pitchFamily="18" charset="0"/>
            </a:endParaRPr>
          </a:p>
          <a:p>
            <a:pPr>
              <a:buFontTx/>
              <a:buNone/>
            </a:pPr>
            <a:r>
              <a:rPr lang="el-GR" sz="2000" dirty="0">
                <a:latin typeface="Times New Roman" pitchFamily="18" charset="0"/>
              </a:rPr>
              <a:t>Υποχρεώσεις προς Ασφαλιστικά </a:t>
            </a:r>
          </a:p>
          <a:p>
            <a:pPr>
              <a:buFontTx/>
              <a:buNone/>
            </a:pPr>
            <a:r>
              <a:rPr lang="el-GR" sz="2000" dirty="0">
                <a:latin typeface="Times New Roman" pitchFamily="18" charset="0"/>
              </a:rPr>
              <a:t>Ταμεία</a:t>
            </a:r>
          </a:p>
          <a:p>
            <a:pPr>
              <a:buFontTx/>
              <a:buNone/>
            </a:pPr>
            <a:endParaRPr lang="el-GR" sz="2000" dirty="0">
              <a:latin typeface="Times New Roman" pitchFamily="18" charset="0"/>
            </a:endParaRPr>
          </a:p>
          <a:p>
            <a:pPr>
              <a:buFontTx/>
              <a:buNone/>
            </a:pPr>
            <a:r>
              <a:rPr lang="el-GR" sz="2000" dirty="0">
                <a:latin typeface="Times New Roman" pitchFamily="18" charset="0"/>
              </a:rPr>
              <a:t>Υποχρεώσεις προς Τράπεζες</a:t>
            </a:r>
          </a:p>
          <a:p>
            <a:pPr>
              <a:buFontTx/>
              <a:buNone/>
            </a:pPr>
            <a:endParaRPr lang="el-GR" sz="2000" dirty="0">
              <a:latin typeface="Times New Roman" pitchFamily="18" charset="0"/>
            </a:endParaRPr>
          </a:p>
          <a:p>
            <a:pPr>
              <a:buFontTx/>
              <a:buNone/>
            </a:pPr>
            <a:r>
              <a:rPr lang="el-GR" sz="2000" dirty="0">
                <a:latin typeface="Times New Roman" pitchFamily="18" charset="0"/>
              </a:rPr>
              <a:t>Υποχρεώσεις από αξιόγραφα πληρωτέα της επιχείρησης (συναλλαγματικές πληρωτέες, επιταγές πληρωτέες κ.λ.π.)</a:t>
            </a:r>
            <a:endParaRPr lang="en-US" sz="2000" dirty="0">
              <a:latin typeface="Times New Roman" pitchFamily="18" charset="0"/>
            </a:endParaRPr>
          </a:p>
          <a:p>
            <a:pPr>
              <a:buFontTx/>
              <a:buNone/>
            </a:pPr>
            <a:endParaRPr lang="el-GR" sz="2000" dirty="0">
              <a:latin typeface="Times New Roman" pitchFamily="18" charset="0"/>
            </a:endParaRPr>
          </a:p>
          <a:p>
            <a:pPr>
              <a:buFontTx/>
              <a:buNone/>
            </a:pPr>
            <a:r>
              <a:rPr lang="el-GR" sz="2000" b="1" dirty="0">
                <a:latin typeface="Times New Roman" pitchFamily="18" charset="0"/>
              </a:rPr>
              <a:t>Αυξήσεις κατά πρόβλεψη</a:t>
            </a:r>
          </a:p>
          <a:p>
            <a:pPr>
              <a:buFontTx/>
              <a:buNone/>
            </a:pPr>
            <a:r>
              <a:rPr lang="el-GR" sz="2000" dirty="0">
                <a:latin typeface="Times New Roman" pitchFamily="18" charset="0"/>
              </a:rPr>
              <a:t>Σχηματισμός προβλέψεων για ενδεχόμενες υποχρεώσεις</a:t>
            </a:r>
          </a:p>
          <a:p>
            <a:pPr>
              <a:buFontTx/>
              <a:buNone/>
            </a:pPr>
            <a:endParaRPr lang="el-GR" b="1" dirty="0">
              <a:latin typeface="Times New Roman" pitchFamily="18" charset="0"/>
            </a:endParaRPr>
          </a:p>
        </p:txBody>
      </p:sp>
    </p:spTree>
  </p:cSld>
  <p:clrMapOvr>
    <a:masterClrMapping/>
  </p:clrMapOvr>
  <p:transition advClick="0" advTm="5000"/>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l-GR" sz="2400" b="1" dirty="0">
                <a:solidFill>
                  <a:srgbClr val="0000CC"/>
                </a:solidFill>
              </a:rPr>
              <a:t>ΠΡΟΒΛΕΨΕΙΣ ΓΙΑ ΚΙΝΔΥΝΟΥΣ ΚΑΙ ΕΞΟΔΑ</a:t>
            </a:r>
          </a:p>
        </p:txBody>
      </p:sp>
      <p:sp>
        <p:nvSpPr>
          <p:cNvPr id="225283" name="Rectangle 3"/>
          <p:cNvSpPr>
            <a:spLocks noGrp="1" noChangeArrowheads="1"/>
          </p:cNvSpPr>
          <p:nvPr>
            <p:ph type="body" idx="1"/>
          </p:nvPr>
        </p:nvSpPr>
        <p:spPr/>
        <p:txBody>
          <a:bodyPr/>
          <a:lstStyle/>
          <a:p>
            <a:pPr>
              <a:buFontTx/>
              <a:buNone/>
            </a:pPr>
            <a:r>
              <a:rPr lang="en-US" b="1" dirty="0"/>
              <a:t>    </a:t>
            </a:r>
            <a:r>
              <a:rPr lang="el-GR" b="1" dirty="0"/>
              <a:t> </a:t>
            </a:r>
            <a:r>
              <a:rPr lang="el-GR" sz="2400" b="1" dirty="0">
                <a:latin typeface="Times New Roman" pitchFamily="18" charset="0"/>
              </a:rPr>
              <a:t>Λογαριασμός 44 «Προβλέψεις»</a:t>
            </a:r>
          </a:p>
          <a:p>
            <a:pPr algn="just">
              <a:buFontTx/>
              <a:buNone/>
            </a:pPr>
            <a:r>
              <a:rPr lang="el-GR" sz="2400" b="1" dirty="0">
                <a:latin typeface="Times New Roman" pitchFamily="18" charset="0"/>
              </a:rPr>
              <a:t>	</a:t>
            </a:r>
            <a:r>
              <a:rPr lang="el-GR" sz="1800" dirty="0">
                <a:latin typeface="Times New Roman" pitchFamily="18" charset="0"/>
              </a:rPr>
              <a:t>Πρόβλεψη είναι η κράτηση ορισμένου ποσού, που γίνεται, κατά το κλείσιμο του ισολογισμού της οικονομικής μονάδας, σε βάρος του λογαριασμού γενικής εκμεταλλεύσεως ή του λογαριασμού αποτελεσμάτων χρήσεως. Η κράτηση αυτή αποβλέπει στην κάλυψη ζημιάς ή εξόδων ή ενδεχόμενης υποτιμήσεως στοιχείων του ενεργητικού, όταν κατά την ημερομηνία συντάξεως του ισολογισμού είναι πιθανή η πραγματοποίηση τους, χωρίς όμως να είναι γνωστό το ακριβές μέγεθός τους ή ο χρόνος πραγματοποιήσεως ή και τα δύο.</a:t>
            </a:r>
          </a:p>
          <a:p>
            <a:pPr algn="just">
              <a:buFontTx/>
              <a:buNone/>
            </a:pPr>
            <a:r>
              <a:rPr lang="el-GR" sz="1800" dirty="0">
                <a:latin typeface="Times New Roman" pitchFamily="18" charset="0"/>
              </a:rPr>
              <a:t>	</a:t>
            </a:r>
            <a:endParaRPr lang="el-GR" sz="1800" b="1" dirty="0">
              <a:latin typeface="Times New Roman" pitchFamily="18" charset="0"/>
            </a:endParaRPr>
          </a:p>
        </p:txBody>
      </p:sp>
    </p:spTree>
  </p:cSld>
  <p:clrMapOvr>
    <a:masterClrMapping/>
  </p:clrMapOvr>
  <p:transition advClick="0" advTm="5000"/>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body" idx="1"/>
          </p:nvPr>
        </p:nvSpPr>
        <p:spPr>
          <a:xfrm>
            <a:off x="395536" y="533400"/>
            <a:ext cx="8215064" cy="5562600"/>
          </a:xfrm>
        </p:spPr>
        <p:txBody>
          <a:bodyPr/>
          <a:lstStyle/>
          <a:p>
            <a:pPr algn="just">
              <a:buFontTx/>
              <a:buNone/>
            </a:pPr>
            <a:endParaRPr lang="en-US" sz="2100" dirty="0"/>
          </a:p>
          <a:p>
            <a:pPr algn="just">
              <a:buFontTx/>
              <a:buNone/>
            </a:pPr>
            <a:endParaRPr lang="en-US" sz="2100" dirty="0"/>
          </a:p>
          <a:p>
            <a:pPr algn="just">
              <a:buFontTx/>
              <a:buNone/>
            </a:pPr>
            <a:r>
              <a:rPr lang="el-GR" sz="2000" dirty="0">
                <a:latin typeface="Times New Roman" pitchFamily="18" charset="0"/>
              </a:rPr>
              <a:t>Το Διεθνές Λογιστικό Πρότυπο 37 ορίζει ότι οι προβλέψεις είναι υποχρεώσεις αβέβαιου χρόνου ή ποσού. Μία πρόβλεψη πρέπει να καταχωρείται στα λογιστικά βιβλία όταν, και μόνο όταν, συντρέχουν αθροιστικά οι εξής προϋποθέσεις:</a:t>
            </a:r>
            <a:endParaRPr lang="en-US" sz="2000" dirty="0">
              <a:latin typeface="Times New Roman" pitchFamily="18" charset="0"/>
            </a:endParaRPr>
          </a:p>
          <a:p>
            <a:pPr algn="just">
              <a:buFontTx/>
              <a:buNone/>
            </a:pPr>
            <a:endParaRPr lang="en-US" sz="2000" dirty="0">
              <a:latin typeface="Times New Roman" pitchFamily="18" charset="0"/>
            </a:endParaRPr>
          </a:p>
          <a:p>
            <a:pPr algn="just">
              <a:buFontTx/>
              <a:buNone/>
            </a:pPr>
            <a:r>
              <a:rPr lang="el-GR" sz="2000" dirty="0">
                <a:latin typeface="Times New Roman" pitchFamily="18" charset="0"/>
              </a:rPr>
              <a:t>α) μια επιχείρηση έχει μια παρούσα δέσμευση (ή υποχρέωση) νόμιμη ή τεκμαιρόμενη, ως αποτέλεσμα ενός γεγονότος του παρελθόντος.</a:t>
            </a:r>
          </a:p>
          <a:p>
            <a:pPr algn="just">
              <a:buFontTx/>
              <a:buNone/>
            </a:pPr>
            <a:r>
              <a:rPr lang="el-GR" sz="2000" dirty="0">
                <a:latin typeface="Times New Roman" pitchFamily="18" charset="0"/>
              </a:rPr>
              <a:t>β) πιθανολογείται, δηλαδή είναι περισσότερο αληθοφανές, ότι η άνω επιχείρηση θα διακανονίσει την άνω δέσμευση με μετρητά ή με άλλους πόρους που ενσωματώνουν οικονομικά οφέλη.</a:t>
            </a:r>
          </a:p>
          <a:p>
            <a:pPr algn="just">
              <a:buFontTx/>
              <a:buNone/>
            </a:pPr>
            <a:r>
              <a:rPr lang="el-GR" sz="2000" dirty="0">
                <a:latin typeface="Times New Roman" pitchFamily="18" charset="0"/>
              </a:rPr>
              <a:t>γ) το ποσό της άνω δέσμευσης έχει προσδιοριστεί με αξιόπιστη εκτίμηση.</a:t>
            </a:r>
            <a:endParaRPr lang="en-US" sz="2000" dirty="0">
              <a:latin typeface="Times New Roman" pitchFamily="18" charset="0"/>
            </a:endParaRPr>
          </a:p>
          <a:p>
            <a:pPr algn="just">
              <a:buFontTx/>
              <a:buNone/>
            </a:pPr>
            <a:endParaRPr lang="en-US" sz="2000" dirty="0">
              <a:latin typeface="Times New Roman" pitchFamily="18" charset="0"/>
            </a:endParaRPr>
          </a:p>
          <a:p>
            <a:pPr algn="just">
              <a:buFontTx/>
              <a:buNone/>
            </a:pPr>
            <a:endParaRPr lang="en-US" sz="2100" dirty="0"/>
          </a:p>
        </p:txBody>
      </p:sp>
    </p:spTree>
  </p:cSld>
  <p:clrMapOvr>
    <a:masterClrMapping/>
  </p:clrMapOvr>
  <p:transition advClick="0" advTm="5000"/>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body" idx="1"/>
          </p:nvPr>
        </p:nvSpPr>
        <p:spPr>
          <a:xfrm>
            <a:off x="395536" y="533400"/>
            <a:ext cx="8215064" cy="5562600"/>
          </a:xfrm>
        </p:spPr>
        <p:txBody>
          <a:bodyPr/>
          <a:lstStyle/>
          <a:p>
            <a:pPr algn="just">
              <a:buFontTx/>
              <a:buNone/>
            </a:pPr>
            <a:endParaRPr lang="en-US" sz="2100" dirty="0"/>
          </a:p>
          <a:p>
            <a:pPr algn="just">
              <a:buFontTx/>
              <a:buNone/>
            </a:pPr>
            <a:endParaRPr lang="el-GR" sz="2100" dirty="0"/>
          </a:p>
          <a:p>
            <a:pPr algn="just">
              <a:buFontTx/>
              <a:buNone/>
            </a:pPr>
            <a:r>
              <a:rPr lang="el-GR" sz="2000" dirty="0">
                <a:latin typeface="Times New Roman" pitchFamily="18" charset="0"/>
              </a:rPr>
              <a:t>Οι προβλέψεις </a:t>
            </a:r>
            <a:r>
              <a:rPr lang="el-GR" sz="2000" u="sng" dirty="0">
                <a:latin typeface="Times New Roman" pitchFamily="18" charset="0"/>
              </a:rPr>
              <a:t>διακρίνονται στις εξής δύο βασικές κατηγορίες</a:t>
            </a:r>
            <a:r>
              <a:rPr lang="el-GR" sz="2000" dirty="0">
                <a:latin typeface="Times New Roman" pitchFamily="18" charset="0"/>
              </a:rPr>
              <a:t>:</a:t>
            </a:r>
          </a:p>
          <a:p>
            <a:pPr algn="just">
              <a:buFontTx/>
              <a:buNone/>
            </a:pPr>
            <a:r>
              <a:rPr lang="el-GR" sz="2000" dirty="0">
                <a:latin typeface="Times New Roman" pitchFamily="18" charset="0"/>
              </a:rPr>
              <a:t>α) Στις προβλέψεις για κινδύνους εκμεταλλεύσεως, οι οποίες σχηματίζονται με χρέωση των οικείων υπολογαριασμών του 68 «προβλέψεις εκμεταλλεύσεως». Για τις προβλέψεις αυτές χρησιμοποιούνται οι δέκα πρώτοι υπολογαριασμοί του 44 (44.00 έως και 44.09).</a:t>
            </a:r>
          </a:p>
          <a:p>
            <a:pPr algn="just">
              <a:buFontTx/>
              <a:buNone/>
            </a:pPr>
            <a:r>
              <a:rPr lang="el-GR" sz="2000" dirty="0">
                <a:latin typeface="Times New Roman" pitchFamily="18" charset="0"/>
              </a:rPr>
              <a:t>β) Στις προβλέψεις για έκτακτους κινδύνους (έκτακτες ζημιές και έξοδα), οι οποίες σχηματίζονται με χρέωση των οικείων υπολογαριασμών του 83 «προβλέψεις για έκτακτους κινδύνους». Για τις προβλέψεις αυτές χρησιμοποιούνται οι δέκα επόμενοι υπολογαριασμοί του 44 (44.10 έως και 44.19), με εξαίρεση τις προβλέψεις για υποτιμήσεις συμμετοχών</a:t>
            </a:r>
            <a:r>
              <a:rPr lang="en-US" sz="2000" dirty="0">
                <a:latin typeface="Times New Roman" pitchFamily="18" charset="0"/>
              </a:rPr>
              <a:t> </a:t>
            </a:r>
            <a:r>
              <a:rPr lang="el-GR" sz="2000" dirty="0">
                <a:latin typeface="Times New Roman" pitchFamily="18" charset="0"/>
              </a:rPr>
              <a:t>σε λοιπές, εκτός από ανώνυμες εταιρείες, οικονομικές μονάδες, οι οποίες καταχωρούνται στην πίστωση του λογαριασμού 18.00.19 ή του 18.01.19.</a:t>
            </a:r>
          </a:p>
          <a:p>
            <a:pPr algn="just">
              <a:buFontTx/>
              <a:buNone/>
            </a:pPr>
            <a:endParaRPr lang="en-US" sz="2000" dirty="0">
              <a:latin typeface="Times New Roman" pitchFamily="18" charset="0"/>
            </a:endParaRPr>
          </a:p>
          <a:p>
            <a:pPr algn="just">
              <a:buFontTx/>
              <a:buNone/>
            </a:pPr>
            <a:endParaRPr lang="el-GR" sz="2000" dirty="0">
              <a:latin typeface="Times New Roman" pitchFamily="18" charset="0"/>
            </a:endParaRPr>
          </a:p>
        </p:txBody>
      </p:sp>
    </p:spTree>
  </p:cSld>
  <p:clrMapOvr>
    <a:masterClrMapping/>
  </p:clrMapOvr>
  <p:transition advClick="0" advTm="5000"/>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body" idx="1"/>
          </p:nvPr>
        </p:nvSpPr>
        <p:spPr>
          <a:xfrm>
            <a:off x="685800" y="533400"/>
            <a:ext cx="7772400" cy="5562600"/>
          </a:xfrm>
        </p:spPr>
        <p:txBody>
          <a:bodyPr/>
          <a:lstStyle/>
          <a:p>
            <a:pPr algn="just">
              <a:buFontTx/>
              <a:buNone/>
            </a:pPr>
            <a:r>
              <a:rPr lang="en-US" sz="1800" dirty="0">
                <a:latin typeface="Times New Roman" pitchFamily="18" charset="0"/>
              </a:rPr>
              <a:t>	</a:t>
            </a:r>
            <a:r>
              <a:rPr lang="el-GR" sz="1800" dirty="0">
                <a:latin typeface="Times New Roman" pitchFamily="18" charset="0"/>
              </a:rPr>
              <a:t>Οι προβλέψεις για κινδύνους εκμεταλλεύσεως προορίζονται να καλύψουν έξοδα της χρήσεως που πιθανολογούνται ότι θα πραγματοποιηθούν μετά από σχηματισμό των προβλέψεων. Τα έξοδα αυτά, αν είχαν πραγματοποιηθεί μέσα στη χρήση, θα είχαν καταχωρηθεί σε προσαύξηση των εξόδων της ομάδας 6.</a:t>
            </a:r>
            <a:endParaRPr lang="en-US" sz="1800" dirty="0">
              <a:latin typeface="Times New Roman" pitchFamily="18" charset="0"/>
            </a:endParaRPr>
          </a:p>
          <a:p>
            <a:pPr algn="just">
              <a:buFontTx/>
              <a:buNone/>
            </a:pPr>
            <a:endParaRPr lang="el-GR" sz="1800" dirty="0">
              <a:latin typeface="Times New Roman" pitchFamily="18" charset="0"/>
            </a:endParaRPr>
          </a:p>
          <a:p>
            <a:pPr algn="just">
              <a:buFontTx/>
              <a:buNone/>
            </a:pPr>
            <a:r>
              <a:rPr lang="en-US" sz="1800" dirty="0">
                <a:latin typeface="Times New Roman" pitchFamily="18" charset="0"/>
              </a:rPr>
              <a:t>	</a:t>
            </a:r>
            <a:r>
              <a:rPr lang="el-GR" sz="1800" dirty="0">
                <a:latin typeface="Times New Roman" pitchFamily="18" charset="0"/>
              </a:rPr>
              <a:t>Οι προβλέψεις για έκτακτους κινδύνους προορίζονται να καλύψουν έκτακτες ζημιές και έκτακτα έξοδα που πιθανολογούνται ότι θα πραγματοποιηθούν μετά από το σχηματισμό των προβλέψεων. Τα έξοδα αυτά, αν είχαν πραγματοποιηθεί μέσα στην χρήση, θα είχαν καταχωρηθεί στους οικείους υπολογαριασμούς των λογαριασμών: 81 «έκτακτα και ανόργανα αποτελέσματα» και 82 «έξοδα και έσοδα προηγούμενων χρήσεων».</a:t>
            </a:r>
          </a:p>
        </p:txBody>
      </p:sp>
    </p:spTree>
  </p:cSld>
  <p:clrMapOvr>
    <a:masterClrMapping/>
  </p:clrMapOvr>
  <p:transition advClick="0" advTm="5000"/>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457200" y="274638"/>
            <a:ext cx="8229600" cy="914400"/>
          </a:xfrm>
        </p:spPr>
        <p:txBody>
          <a:bodyPr/>
          <a:lstStyle/>
          <a:p>
            <a:r>
              <a:rPr lang="el-GR" sz="2400" b="1" dirty="0">
                <a:solidFill>
                  <a:srgbClr val="000000"/>
                </a:solidFill>
                <a:cs typeface="Times New Roman" pitchFamily="18" charset="0"/>
              </a:rPr>
              <a:t>ΜΑΚΡΟΠΡΟΘΕΣΜΕΣ ΥΠΟΧΡΕΩΣΕΙΣ</a:t>
            </a:r>
            <a:r>
              <a:rPr lang="el-GR" dirty="0"/>
              <a:t> </a:t>
            </a:r>
          </a:p>
        </p:txBody>
      </p:sp>
      <p:sp>
        <p:nvSpPr>
          <p:cNvPr id="234499" name="Rectangle 3"/>
          <p:cNvSpPr>
            <a:spLocks noGrp="1" noChangeArrowheads="1"/>
          </p:cNvSpPr>
          <p:nvPr>
            <p:ph type="body" idx="1"/>
          </p:nvPr>
        </p:nvSpPr>
        <p:spPr>
          <a:xfrm>
            <a:off x="539552" y="1268760"/>
            <a:ext cx="7918648" cy="4827240"/>
          </a:xfrm>
        </p:spPr>
        <p:txBody>
          <a:bodyPr>
            <a:normAutofit/>
          </a:bodyPr>
          <a:lstStyle/>
          <a:p>
            <a:pPr algn="just">
              <a:buFontTx/>
              <a:buNone/>
            </a:pPr>
            <a:r>
              <a:rPr lang="el-GR" sz="2000" b="1" dirty="0">
                <a:solidFill>
                  <a:srgbClr val="000000"/>
                </a:solidFill>
                <a:cs typeface="Times New Roman" pitchFamily="18" charset="0"/>
              </a:rPr>
              <a:t> Λογαριασμός 45 «Μακροπρόθεσμες υποχρεώσεις»</a:t>
            </a:r>
            <a:endParaRPr lang="el-GR" sz="2000" dirty="0">
              <a:solidFill>
                <a:srgbClr val="000000"/>
              </a:solidFill>
              <a:cs typeface="Times New Roman" pitchFamily="18" charset="0"/>
            </a:endParaRPr>
          </a:p>
          <a:p>
            <a:pPr algn="just">
              <a:buFontTx/>
              <a:buNone/>
            </a:pPr>
            <a:r>
              <a:rPr lang="el-GR" sz="2000" dirty="0">
                <a:solidFill>
                  <a:srgbClr val="000000"/>
                </a:solidFill>
                <a:cs typeface="Times New Roman" pitchFamily="18" charset="0"/>
              </a:rPr>
              <a:t>Οι υποχρεώσεις διακρίνονται, ανάλογα με τ</a:t>
            </a:r>
            <a:r>
              <a:rPr lang="en-US" sz="2000" dirty="0">
                <a:solidFill>
                  <a:srgbClr val="000000"/>
                </a:solidFill>
                <a:cs typeface="Times New Roman" pitchFamily="18" charset="0"/>
              </a:rPr>
              <a:t>o</a:t>
            </a:r>
            <a:r>
              <a:rPr lang="el-GR" sz="2000" dirty="0">
                <a:solidFill>
                  <a:srgbClr val="000000"/>
                </a:solidFill>
                <a:cs typeface="Times New Roman" pitchFamily="18" charset="0"/>
              </a:rPr>
              <a:t> χρόνο λήξης τους, σε μακροπρόθεσμες και βραχυπρόθεσμες. Μακροπρόθεσμες είναι οι υποχρεώσεις εκείνες για τις οποίες η προθεσμία εξοφλήσεώς τους λήγει μετά από το τέλος της επόμενης χρήσεως. Οι λοιπές υποχρεώσεις, δηλαδή εκείνες για τις οποίες η προθεσμία εξοφλήσεώς τους λήγει ως το τέλος της επόμενης χρήσεως, θεωρούνται βραχυπρόθεσμες και παρακολουθούνται στους οικείους λογαριασμούς της ομάδας 5.</a:t>
            </a:r>
          </a:p>
          <a:p>
            <a:pPr algn="just">
              <a:buFontTx/>
              <a:buNone/>
            </a:pPr>
            <a:r>
              <a:rPr lang="el-GR" sz="2000" dirty="0">
                <a:solidFill>
                  <a:srgbClr val="000000"/>
                </a:solidFill>
                <a:cs typeface="Times New Roman" pitchFamily="18" charset="0"/>
              </a:rPr>
              <a:t>Για να τακτοποιηθούν οι μακροπρόθεσμες υποχρεώσεις, κατά την κατάρτιση κάθε ισολογισμού, εφαρμόζονται οι ακόλουθοι κανόνες:</a:t>
            </a:r>
          </a:p>
          <a:p>
            <a:pPr algn="just">
              <a:buFontTx/>
              <a:buNone/>
            </a:pPr>
            <a:r>
              <a:rPr lang="el-GR" sz="2000" dirty="0">
                <a:solidFill>
                  <a:srgbClr val="000000"/>
                </a:solidFill>
                <a:cs typeface="Times New Roman" pitchFamily="18" charset="0"/>
              </a:rPr>
              <a:t>α. Κάθε μακροπρόθεσμη υποχρέωση που μετατρέπεται σε</a:t>
            </a:r>
            <a:r>
              <a:rPr lang="el-GR" sz="2000" dirty="0">
                <a:solidFill>
                  <a:srgbClr val="000000"/>
                </a:solidFill>
              </a:rPr>
              <a:t> </a:t>
            </a:r>
            <a:r>
              <a:rPr lang="el-GR" sz="2000" dirty="0">
                <a:solidFill>
                  <a:srgbClr val="000000"/>
                </a:solidFill>
                <a:cs typeface="Times New Roman" pitchFamily="18" charset="0"/>
              </a:rPr>
              <a:t>βραχυπρόθεσμη μεταφέρεται στον αρμόδιο λογαριασμό της ομάδας 5.</a:t>
            </a:r>
          </a:p>
          <a:p>
            <a:pPr algn="just">
              <a:buFontTx/>
              <a:buNone/>
            </a:pPr>
            <a:endParaRPr lang="el-GR" sz="2000" dirty="0">
              <a:solidFill>
                <a:srgbClr val="000000"/>
              </a:solidFill>
              <a:cs typeface="Times New Roman" pitchFamily="18" charset="0"/>
            </a:endParaRPr>
          </a:p>
        </p:txBody>
      </p:sp>
    </p:spTree>
  </p:cSld>
  <p:clrMapOvr>
    <a:masterClrMapping/>
  </p:clrMapOvr>
  <p:transition advClick="0" advTm="5000"/>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body" idx="1"/>
          </p:nvPr>
        </p:nvSpPr>
        <p:spPr>
          <a:xfrm>
            <a:off x="323528" y="533400"/>
            <a:ext cx="8352928" cy="5562600"/>
          </a:xfrm>
        </p:spPr>
        <p:txBody>
          <a:bodyPr/>
          <a:lstStyle/>
          <a:p>
            <a:pPr algn="ctr">
              <a:buFontTx/>
              <a:buNone/>
            </a:pPr>
            <a:r>
              <a:rPr lang="el-GR" sz="2000" b="1" dirty="0">
                <a:solidFill>
                  <a:srgbClr val="000000"/>
                </a:solidFill>
                <a:cs typeface="Arial" charset="0"/>
              </a:rPr>
              <a:t> </a:t>
            </a:r>
            <a:r>
              <a:rPr lang="el-GR" sz="2000" b="1" dirty="0">
                <a:solidFill>
                  <a:srgbClr val="000000"/>
                </a:solidFill>
                <a:latin typeface="Times New Roman" pitchFamily="18" charset="0"/>
                <a:cs typeface="Arial" charset="0"/>
              </a:rPr>
              <a:t>Πληροφορίες στο προσάρτημα σχετικές με τις</a:t>
            </a:r>
            <a:r>
              <a:rPr lang="en-US" sz="2000" b="1" dirty="0">
                <a:solidFill>
                  <a:srgbClr val="000000"/>
                </a:solidFill>
                <a:latin typeface="Times New Roman" pitchFamily="18" charset="0"/>
                <a:cs typeface="Arial" charset="0"/>
              </a:rPr>
              <a:t> </a:t>
            </a:r>
            <a:r>
              <a:rPr lang="el-GR" sz="2000" b="1" dirty="0">
                <a:solidFill>
                  <a:srgbClr val="000000"/>
                </a:solidFill>
                <a:latin typeface="Times New Roman" pitchFamily="18" charset="0"/>
                <a:cs typeface="Arial" charset="0"/>
              </a:rPr>
              <a:t>μακροπρόθεσμες υποχρεώσεις</a:t>
            </a:r>
            <a:endParaRPr lang="el-GR" sz="2000" dirty="0">
              <a:solidFill>
                <a:srgbClr val="000000"/>
              </a:solidFill>
              <a:latin typeface="Times New Roman" pitchFamily="18" charset="0"/>
              <a:cs typeface="Times New Roman" pitchFamily="18" charset="0"/>
            </a:endParaRPr>
          </a:p>
          <a:p>
            <a:pPr>
              <a:buFontTx/>
              <a:buNone/>
            </a:pPr>
            <a:r>
              <a:rPr lang="el-GR" sz="2000" dirty="0">
                <a:solidFill>
                  <a:srgbClr val="000000"/>
                </a:solidFill>
                <a:latin typeface="Times New Roman" pitchFamily="18" charset="0"/>
                <a:cs typeface="Arial" charset="0"/>
              </a:rPr>
              <a:t>Οι πληροφορίες που παρέχονται στο προσάρτημα των οικονομικών καταστάσεων σχετικές με τις μακροπρόθεσμες υποχρεώσεις είναι οι εξής:</a:t>
            </a:r>
            <a:endParaRPr lang="en-US" sz="2000" dirty="0">
              <a:solidFill>
                <a:srgbClr val="000000"/>
              </a:solidFill>
              <a:latin typeface="Times New Roman" pitchFamily="18" charset="0"/>
              <a:cs typeface="Times New Roman" pitchFamily="18" charset="0"/>
            </a:endParaRPr>
          </a:p>
          <a:p>
            <a:pPr>
              <a:buFontTx/>
              <a:buNone/>
            </a:pPr>
            <a:r>
              <a:rPr lang="el-GR" sz="2000" dirty="0">
                <a:solidFill>
                  <a:srgbClr val="000000"/>
                </a:solidFill>
                <a:latin typeface="Times New Roman" pitchFamily="18" charset="0"/>
                <a:cs typeface="Arial" charset="0"/>
              </a:rPr>
              <a:t>α) Αναφέρονται </a:t>
            </a:r>
            <a:r>
              <a:rPr lang="el-GR" sz="2000" dirty="0" smtClean="0">
                <a:solidFill>
                  <a:srgbClr val="000000"/>
                </a:solidFill>
                <a:latin typeface="Times New Roman" pitchFamily="18" charset="0"/>
                <a:cs typeface="Arial" charset="0"/>
              </a:rPr>
              <a:t>κατ‘ είδος </a:t>
            </a:r>
            <a:r>
              <a:rPr lang="el-GR" sz="2000" dirty="0">
                <a:solidFill>
                  <a:srgbClr val="000000"/>
                </a:solidFill>
                <a:latin typeface="Times New Roman" pitchFamily="18" charset="0"/>
                <a:cs typeface="Arial" charset="0"/>
              </a:rPr>
              <a:t>(δάνεια, γραμμάτια πληρωτέα κ.λ.π.) οι μακροπρόθεσμες υποχρεώσεις πάνω από πέντε έτη.</a:t>
            </a:r>
            <a:endParaRPr lang="en-US" sz="2000" dirty="0">
              <a:solidFill>
                <a:srgbClr val="000000"/>
              </a:solidFill>
              <a:latin typeface="Times New Roman" pitchFamily="18" charset="0"/>
              <a:cs typeface="Arial" charset="0"/>
            </a:endParaRPr>
          </a:p>
          <a:p>
            <a:pPr>
              <a:buFontTx/>
              <a:buNone/>
            </a:pPr>
            <a:r>
              <a:rPr lang="el-GR" sz="2000" dirty="0">
                <a:solidFill>
                  <a:srgbClr val="000000"/>
                </a:solidFill>
                <a:latin typeface="Times New Roman" pitchFamily="18" charset="0"/>
                <a:cs typeface="Arial" charset="0"/>
              </a:rPr>
              <a:t>β) Οι υποχρεώσεις οι καλυπτόμενες με εμπράγματες ασφάλειες.</a:t>
            </a:r>
          </a:p>
        </p:txBody>
      </p:sp>
    </p:spTree>
  </p:cSld>
  <p:clrMapOvr>
    <a:masterClrMapping/>
  </p:clrMapOvr>
  <p:transition advClick="0" advTm="5000"/>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457200" y="274638"/>
            <a:ext cx="8229600" cy="1066800"/>
          </a:xfrm>
        </p:spPr>
        <p:txBody>
          <a:bodyPr/>
          <a:lstStyle/>
          <a:p>
            <a:r>
              <a:rPr lang="el-GR" sz="2400" b="1" dirty="0">
                <a:solidFill>
                  <a:srgbClr val="C00000"/>
                </a:solidFill>
                <a:cs typeface="Times New Roman" pitchFamily="18" charset="0"/>
              </a:rPr>
              <a:t>ΒΡΑΧΥΠΡΟΘΕΣΜΕΣ ΥΠΟΧΡΕΩΣΕΙΣ</a:t>
            </a:r>
            <a:br>
              <a:rPr lang="el-GR" sz="2400" b="1" dirty="0">
                <a:solidFill>
                  <a:srgbClr val="C00000"/>
                </a:solidFill>
                <a:cs typeface="Times New Roman" pitchFamily="18" charset="0"/>
              </a:rPr>
            </a:br>
            <a:endParaRPr lang="el-GR" sz="2400" b="1" dirty="0">
              <a:solidFill>
                <a:srgbClr val="C00000"/>
              </a:solidFill>
              <a:cs typeface="Times New Roman" pitchFamily="18" charset="0"/>
            </a:endParaRPr>
          </a:p>
        </p:txBody>
      </p:sp>
      <p:sp>
        <p:nvSpPr>
          <p:cNvPr id="237571" name="Rectangle 3"/>
          <p:cNvSpPr>
            <a:spLocks noGrp="1" noChangeArrowheads="1"/>
          </p:cNvSpPr>
          <p:nvPr>
            <p:ph type="body" idx="1"/>
          </p:nvPr>
        </p:nvSpPr>
        <p:spPr>
          <a:xfrm>
            <a:off x="687388" y="1601788"/>
            <a:ext cx="7775575" cy="4524375"/>
          </a:xfrm>
        </p:spPr>
        <p:txBody>
          <a:bodyPr/>
          <a:lstStyle/>
          <a:p>
            <a:pPr algn="ctr">
              <a:buFontTx/>
              <a:buNone/>
            </a:pPr>
            <a:endParaRPr lang="el-GR" b="1" dirty="0">
              <a:solidFill>
                <a:srgbClr val="000000"/>
              </a:solidFill>
            </a:endParaRPr>
          </a:p>
          <a:p>
            <a:pPr algn="ctr">
              <a:buFontTx/>
              <a:buNone/>
            </a:pPr>
            <a:r>
              <a:rPr lang="el-GR" b="1" dirty="0">
                <a:solidFill>
                  <a:srgbClr val="000000"/>
                </a:solidFill>
                <a:cs typeface="Times New Roman" pitchFamily="18" charset="0"/>
              </a:rPr>
              <a:t> </a:t>
            </a:r>
            <a:r>
              <a:rPr lang="el-GR" sz="2000" b="1" dirty="0">
                <a:solidFill>
                  <a:srgbClr val="000000"/>
                </a:solidFill>
                <a:latin typeface="Times New Roman" pitchFamily="18" charset="0"/>
                <a:cs typeface="Times New Roman" pitchFamily="18" charset="0"/>
              </a:rPr>
              <a:t>Γενικά </a:t>
            </a:r>
            <a:endParaRPr lang="en-US" sz="2000" b="1" dirty="0">
              <a:solidFill>
                <a:srgbClr val="000000"/>
              </a:solidFill>
              <a:latin typeface="Times New Roman" pitchFamily="18" charset="0"/>
              <a:cs typeface="Times New Roman" pitchFamily="18" charset="0"/>
            </a:endParaRPr>
          </a:p>
          <a:p>
            <a:pPr algn="ctr">
              <a:buFontTx/>
              <a:buNone/>
            </a:pPr>
            <a:endParaRPr lang="en-US" sz="2000" b="1" dirty="0">
              <a:solidFill>
                <a:srgbClr val="000000"/>
              </a:solidFill>
              <a:latin typeface="Times New Roman" pitchFamily="18" charset="0"/>
              <a:cs typeface="Times New Roman" pitchFamily="18" charset="0"/>
            </a:endParaRPr>
          </a:p>
          <a:p>
            <a:pPr algn="just">
              <a:buFontTx/>
              <a:buNone/>
            </a:pPr>
            <a:r>
              <a:rPr lang="en-US" sz="2000" dirty="0">
                <a:solidFill>
                  <a:srgbClr val="000000"/>
                </a:solidFill>
                <a:latin typeface="Times New Roman" pitchFamily="18" charset="0"/>
                <a:cs typeface="Times New Roman" pitchFamily="18" charset="0"/>
              </a:rPr>
              <a:t>	</a:t>
            </a:r>
            <a:r>
              <a:rPr lang="el-GR" sz="2000" dirty="0">
                <a:solidFill>
                  <a:srgbClr val="000000"/>
                </a:solidFill>
                <a:latin typeface="Times New Roman" pitchFamily="18" charset="0"/>
                <a:cs typeface="Times New Roman" pitchFamily="18" charset="0"/>
              </a:rPr>
              <a:t>Στην ομάδα 5 παρακολουθούνται οι βρ</a:t>
            </a:r>
            <a:r>
              <a:rPr lang="el-GR" sz="2000" dirty="0">
                <a:solidFill>
                  <a:srgbClr val="000000"/>
                </a:solidFill>
                <a:latin typeface="Times New Roman" pitchFamily="18" charset="0"/>
              </a:rPr>
              <a:t>α</a:t>
            </a:r>
            <a:r>
              <a:rPr lang="el-GR" sz="2000" dirty="0">
                <a:solidFill>
                  <a:srgbClr val="000000"/>
                </a:solidFill>
                <a:latin typeface="Times New Roman" pitchFamily="18" charset="0"/>
                <a:cs typeface="Times New Roman" pitchFamily="18" charset="0"/>
              </a:rPr>
              <a:t>χυπρόθεσμες υποχρεώσεις της οικονομικής μονάδας. Βραχυπρόθεσμες υποχρεώσεις είναι εκείνες για τις οποίες η προθεσμία εξοφλήσεως τους λήγει μέχρι το τέλος της επόμενης χρήσεως.</a:t>
            </a:r>
            <a:endParaRPr lang="en-US" sz="2000" dirty="0">
              <a:solidFill>
                <a:srgbClr val="000000"/>
              </a:solidFill>
              <a:latin typeface="Times New Roman" pitchFamily="18" charset="0"/>
              <a:cs typeface="Times New Roman" pitchFamily="18" charset="0"/>
            </a:endParaRPr>
          </a:p>
          <a:p>
            <a:pPr algn="just">
              <a:buFontTx/>
              <a:buNone/>
            </a:pPr>
            <a:endParaRPr lang="en-US" sz="2000" dirty="0">
              <a:solidFill>
                <a:srgbClr val="000000"/>
              </a:solidFill>
              <a:latin typeface="Times New Roman" pitchFamily="18" charset="0"/>
              <a:cs typeface="Times New Roman" pitchFamily="18" charset="0"/>
            </a:endParaRPr>
          </a:p>
        </p:txBody>
      </p:sp>
    </p:spTree>
  </p:cSld>
  <p:clrMapOvr>
    <a:masterClrMapping/>
  </p:clrMapOvr>
  <p:transition advClick="0" advTm="5000"/>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457200" y="274638"/>
            <a:ext cx="8229600" cy="1066800"/>
          </a:xfrm>
        </p:spPr>
        <p:txBody>
          <a:bodyPr/>
          <a:lstStyle/>
          <a:p>
            <a:r>
              <a:rPr lang="el-GR" sz="2400" b="1" dirty="0">
                <a:solidFill>
                  <a:srgbClr val="C00000"/>
                </a:solidFill>
                <a:cs typeface="Times New Roman" pitchFamily="18" charset="0"/>
              </a:rPr>
              <a:t>ΒΡΑΧΥΠΡΟΘΕΣΜΕΣ ΥΠΟΧΡΕΩΣΕΙΣ</a:t>
            </a:r>
            <a:br>
              <a:rPr lang="el-GR" sz="2400" b="1" dirty="0">
                <a:solidFill>
                  <a:srgbClr val="C00000"/>
                </a:solidFill>
                <a:cs typeface="Times New Roman" pitchFamily="18" charset="0"/>
              </a:rPr>
            </a:br>
            <a:endParaRPr lang="el-GR" sz="2400" b="1" dirty="0">
              <a:solidFill>
                <a:srgbClr val="C00000"/>
              </a:solidFill>
              <a:cs typeface="Times New Roman" pitchFamily="18" charset="0"/>
            </a:endParaRPr>
          </a:p>
        </p:txBody>
      </p:sp>
      <p:sp>
        <p:nvSpPr>
          <p:cNvPr id="238595" name="Rectangle 3"/>
          <p:cNvSpPr>
            <a:spLocks noGrp="1" noChangeArrowheads="1"/>
          </p:cNvSpPr>
          <p:nvPr>
            <p:ph type="body" idx="1"/>
          </p:nvPr>
        </p:nvSpPr>
        <p:spPr>
          <a:xfrm>
            <a:off x="687388" y="1601788"/>
            <a:ext cx="7775575" cy="4524375"/>
          </a:xfrm>
        </p:spPr>
        <p:txBody>
          <a:bodyPr/>
          <a:lstStyle/>
          <a:p>
            <a:pPr algn="ctr">
              <a:lnSpc>
                <a:spcPct val="80000"/>
              </a:lnSpc>
              <a:buFontTx/>
              <a:buNone/>
            </a:pPr>
            <a:r>
              <a:rPr lang="el-GR" sz="2000" b="1" dirty="0">
                <a:solidFill>
                  <a:srgbClr val="000000"/>
                </a:solidFill>
                <a:cs typeface="Times New Roman" pitchFamily="18" charset="0"/>
              </a:rPr>
              <a:t>Λογαριασμός 50 «προμηθευτές»</a:t>
            </a:r>
            <a:endParaRPr lang="el-GR" sz="2000" dirty="0">
              <a:solidFill>
                <a:srgbClr val="000000"/>
              </a:solidFill>
              <a:cs typeface="Times New Roman" pitchFamily="18" charset="0"/>
            </a:endParaRPr>
          </a:p>
          <a:p>
            <a:pPr algn="just">
              <a:lnSpc>
                <a:spcPct val="80000"/>
              </a:lnSpc>
              <a:buFontTx/>
              <a:buNone/>
            </a:pPr>
            <a:endParaRPr lang="el-GR" sz="2000" dirty="0">
              <a:solidFill>
                <a:srgbClr val="000000"/>
              </a:solidFill>
              <a:cs typeface="Times New Roman" pitchFamily="18" charset="0"/>
            </a:endParaRPr>
          </a:p>
          <a:p>
            <a:pPr algn="just">
              <a:lnSpc>
                <a:spcPct val="80000"/>
              </a:lnSpc>
              <a:buFontTx/>
              <a:buNone/>
            </a:pPr>
            <a:r>
              <a:rPr lang="en-US" sz="2000" dirty="0">
                <a:solidFill>
                  <a:srgbClr val="000000"/>
                </a:solidFill>
                <a:cs typeface="Times New Roman" pitchFamily="18" charset="0"/>
              </a:rPr>
              <a:t>	</a:t>
            </a:r>
            <a:r>
              <a:rPr lang="el-GR" sz="2000" dirty="0">
                <a:solidFill>
                  <a:srgbClr val="000000"/>
                </a:solidFill>
                <a:cs typeface="Times New Roman" pitchFamily="18" charset="0"/>
              </a:rPr>
              <a:t>Σ</a:t>
            </a:r>
            <a:r>
              <a:rPr lang="el-GR" sz="1800" dirty="0">
                <a:solidFill>
                  <a:srgbClr val="000000"/>
                </a:solidFill>
                <a:cs typeface="Times New Roman" pitchFamily="18" charset="0"/>
              </a:rPr>
              <a:t>τους υπολογαριασμούς του 50 παρακολουθούνται οι κάθε φύσεως δοσοληψίες της οικονομικής μονάδας με</a:t>
            </a:r>
            <a:r>
              <a:rPr lang="el-GR" sz="1800" dirty="0">
                <a:solidFill>
                  <a:srgbClr val="000000"/>
                </a:solidFill>
                <a:latin typeface="Verdana" pitchFamily="34" charset="0"/>
                <a:cs typeface="Times New Roman" pitchFamily="18" charset="0"/>
              </a:rPr>
              <a:t> </a:t>
            </a:r>
            <a:r>
              <a:rPr lang="el-GR" sz="1800" dirty="0">
                <a:solidFill>
                  <a:srgbClr val="000000"/>
                </a:solidFill>
                <a:cs typeface="Times New Roman" pitchFamily="18" charset="0"/>
              </a:rPr>
              <a:t>τους προμηθευτές της, υπό τους οποίους αγοράζει περιουσιακά στοιχεία ή υπηρεσίες. Αντιθέτως, οι δοσοληψίες της επιχείρησης με τρίτους λόγω αμοιβών τους προερχομένων από λειτουργικά έξοδα παρακολουθούνται στο λογαριασμό 53.08 «Δικαιούχοι αμοιβών». (Ε.ΣΥ.Λ. </a:t>
            </a:r>
            <a:r>
              <a:rPr lang="el-GR" sz="1800" dirty="0">
                <a:solidFill>
                  <a:schemeClr val="tx2"/>
                </a:solidFill>
                <a:cs typeface="Times New Roman" pitchFamily="18" charset="0"/>
              </a:rPr>
              <a:t>αρ. γνωμ. 266/1995).</a:t>
            </a:r>
            <a:endParaRPr lang="en-US" sz="1800" dirty="0">
              <a:solidFill>
                <a:schemeClr val="tx2"/>
              </a:solidFill>
              <a:cs typeface="Times New Roman" pitchFamily="18" charset="0"/>
            </a:endParaRPr>
          </a:p>
          <a:p>
            <a:pPr algn="just">
              <a:lnSpc>
                <a:spcPct val="80000"/>
              </a:lnSpc>
              <a:buFontTx/>
              <a:buNone/>
            </a:pPr>
            <a:r>
              <a:rPr lang="el-GR" sz="2000" dirty="0">
                <a:solidFill>
                  <a:srgbClr val="000000"/>
                </a:solidFill>
                <a:cs typeface="Times New Roman" pitchFamily="18" charset="0"/>
              </a:rPr>
              <a:t>	Στους λογαριασμούς 50.00 «προμηθευτές εσωτερικού» και 50.01 «προμηθευτές εξωτερικού» παρακολουθούνται οι υποχρεώσεις της οικονομικής μονάδας από τις «επί πιστώσει» αγορές της από προμηθευτές εσωτερικού και εξωτερικού, αντίστοιχα.</a:t>
            </a:r>
          </a:p>
          <a:p>
            <a:pPr algn="just">
              <a:lnSpc>
                <a:spcPct val="80000"/>
              </a:lnSpc>
              <a:buFontTx/>
              <a:buNone/>
            </a:pPr>
            <a:r>
              <a:rPr lang="el-GR" sz="2000" dirty="0">
                <a:solidFill>
                  <a:srgbClr val="000000"/>
                </a:solidFill>
                <a:cs typeface="Times New Roman" pitchFamily="18" charset="0"/>
              </a:rPr>
              <a:t>	Στους λογαριασμούς 50.02 «Ελληνικό Δημόσιο» και 50.03 «Ν.Π.Δ.Δ. και Δημόσιες Επιχειρήσεις» παρακολουθούνται οι υποχρεώσεις της οικονομικής μονάδας από τις «επί πιστώσει» αγορές της από το Ελληνικό Δημόσιο ή υπό τα Ν.Π.Δ.Δ. και τις Δημόσιες Επιχειρήσεις, όταν έχουν την ιδιότητα του προμηθευτή.</a:t>
            </a:r>
          </a:p>
          <a:p>
            <a:pPr algn="just">
              <a:lnSpc>
                <a:spcPct val="80000"/>
              </a:lnSpc>
              <a:buFontTx/>
              <a:buNone/>
            </a:pPr>
            <a:endParaRPr lang="el-GR" sz="1800" dirty="0">
              <a:solidFill>
                <a:schemeClr val="tx2"/>
              </a:solidFill>
              <a:cs typeface="Times New Roman" pitchFamily="18" charset="0"/>
            </a:endParaRPr>
          </a:p>
          <a:p>
            <a:pPr>
              <a:lnSpc>
                <a:spcPct val="80000"/>
              </a:lnSpc>
              <a:buFontTx/>
              <a:buNone/>
            </a:pPr>
            <a:endParaRPr lang="el-GR" sz="1800" dirty="0">
              <a:solidFill>
                <a:schemeClr val="tx2"/>
              </a:solidFill>
            </a:endParaRPr>
          </a:p>
        </p:txBody>
      </p:sp>
    </p:spTree>
  </p:cSld>
  <p:clrMapOvr>
    <a:masterClrMapping/>
  </p:clrMapOvr>
  <p:transition advClick="0" advTm="5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152400"/>
            <a:ext cx="8229600" cy="756320"/>
          </a:xfrm>
        </p:spPr>
        <p:txBody>
          <a:bodyPr/>
          <a:lstStyle/>
          <a:p>
            <a:pPr algn="ctr"/>
            <a:r>
              <a:rPr lang="el-GR" sz="4000" b="1" dirty="0" smtClean="0">
                <a:solidFill>
                  <a:srgbClr val="002060"/>
                </a:solidFill>
              </a:rPr>
              <a:t>Λογιστικές Αρχές (4)</a:t>
            </a:r>
            <a:endParaRPr lang="el-GR"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251520" y="908720"/>
            <a:ext cx="8712968" cy="5688632"/>
          </a:xfrm>
          <a:prstGeom prst="rect">
            <a:avLst/>
          </a:prstGeom>
          <a:noFill/>
          <a:ln w="9525">
            <a:noFill/>
            <a:miter lim="800000"/>
            <a:headEnd/>
            <a:tailEnd/>
          </a:ln>
        </p:spPr>
      </p:pic>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body" idx="1"/>
          </p:nvPr>
        </p:nvSpPr>
        <p:spPr>
          <a:xfrm>
            <a:off x="685800" y="609600"/>
            <a:ext cx="7772400" cy="5486400"/>
          </a:xfrm>
        </p:spPr>
        <p:txBody>
          <a:bodyPr/>
          <a:lstStyle/>
          <a:p>
            <a:pPr algn="just">
              <a:buFontTx/>
              <a:buNone/>
            </a:pPr>
            <a:r>
              <a:rPr lang="el-GR" sz="2800" b="1" dirty="0">
                <a:solidFill>
                  <a:srgbClr val="000000"/>
                </a:solidFill>
                <a:cs typeface="Times New Roman" pitchFamily="18" charset="0"/>
              </a:rPr>
              <a:t>Λογαριασμός 51 «Γραμμάτια πληρωτέα» (ή «Συναλλαγματικές πληρωτέες»)</a:t>
            </a:r>
          </a:p>
          <a:p>
            <a:pPr algn="just">
              <a:buFontTx/>
              <a:buNone/>
            </a:pPr>
            <a:endParaRPr lang="el-GR" sz="2800" b="1" dirty="0">
              <a:solidFill>
                <a:srgbClr val="000000"/>
              </a:solidFill>
              <a:cs typeface="Times New Roman" pitchFamily="18" charset="0"/>
            </a:endParaRPr>
          </a:p>
          <a:p>
            <a:pPr algn="just">
              <a:buFontTx/>
              <a:buNone/>
            </a:pPr>
            <a:r>
              <a:rPr lang="el-GR" dirty="0">
                <a:solidFill>
                  <a:srgbClr val="000000"/>
                </a:solidFill>
                <a:cs typeface="Times New Roman" pitchFamily="18" charset="0"/>
              </a:rPr>
              <a:t>	</a:t>
            </a:r>
            <a:r>
              <a:rPr lang="el-GR" sz="2000" dirty="0">
                <a:solidFill>
                  <a:srgbClr val="000000"/>
                </a:solidFill>
                <a:cs typeface="Times New Roman" pitchFamily="18" charset="0"/>
              </a:rPr>
              <a:t>Στο λογαριασμό 51 παρακολουθούνται οι υποχρεώσεις - σε ευρώ και σε ξένο νόμισμα - της οικονομικής μονάδας, οι οποίες είναι ενσωματωμένες σε τίτλους συναλλαγματικών ή «γραμματίων εις διαταγήν». Ο λογαριασμός αυτός πιστώνεται με την αποδοχή των συναλλαγματικών ή την έκδοση των γραμματίων και χρεώνεται με την πληρωμή τους.</a:t>
            </a:r>
          </a:p>
        </p:txBody>
      </p:sp>
    </p:spTree>
  </p:cSld>
  <p:clrMapOvr>
    <a:masterClrMapping/>
  </p:clrMapOvr>
  <p:transition advClick="0" advTm="5000"/>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457200" y="274638"/>
            <a:ext cx="8229600" cy="685800"/>
          </a:xfrm>
        </p:spPr>
        <p:txBody>
          <a:bodyPr>
            <a:normAutofit fontScale="90000"/>
          </a:bodyPr>
          <a:lstStyle/>
          <a:p>
            <a:pPr algn="ctr"/>
            <a:r>
              <a:rPr lang="en-US" sz="2400" b="1" dirty="0"/>
              <a:t> </a:t>
            </a:r>
            <a:r>
              <a:rPr lang="el-GR" sz="2400" b="1" dirty="0">
                <a:solidFill>
                  <a:srgbClr val="C00000"/>
                </a:solidFill>
              </a:rPr>
              <a:t>Λογαριασμός 52 « Τράπεζες λογαριασμοί βραχυπρόθεσμων υποχρεώσεων».</a:t>
            </a:r>
          </a:p>
        </p:txBody>
      </p:sp>
      <p:sp>
        <p:nvSpPr>
          <p:cNvPr id="240643" name="Rectangle 3"/>
          <p:cNvSpPr>
            <a:spLocks noGrp="1" noChangeArrowheads="1"/>
          </p:cNvSpPr>
          <p:nvPr>
            <p:ph type="body" idx="1"/>
          </p:nvPr>
        </p:nvSpPr>
        <p:spPr>
          <a:xfrm>
            <a:off x="685800" y="1371600"/>
            <a:ext cx="7772400" cy="4724400"/>
          </a:xfrm>
        </p:spPr>
        <p:txBody>
          <a:bodyPr/>
          <a:lstStyle/>
          <a:p>
            <a:pPr>
              <a:lnSpc>
                <a:spcPct val="90000"/>
              </a:lnSpc>
              <a:buFontTx/>
              <a:buNone/>
            </a:pPr>
            <a:endParaRPr lang="en-US" sz="2000" dirty="0"/>
          </a:p>
          <a:p>
            <a:pPr algn="just">
              <a:lnSpc>
                <a:spcPct val="90000"/>
              </a:lnSpc>
              <a:buFontTx/>
              <a:buNone/>
            </a:pPr>
            <a:r>
              <a:rPr lang="el-GR" sz="2000" dirty="0"/>
              <a:t>	Στο λογαριασμό 52 παρακολουθούνται οι υποχρεώσεις της οικονομικής μονάδας από βραχυπρόθεσμες, κάθε φύσεως, τραπεζικές χρηματοδοτήσεις προς αυτή.</a:t>
            </a:r>
          </a:p>
          <a:p>
            <a:pPr algn="just">
              <a:lnSpc>
                <a:spcPct val="90000"/>
              </a:lnSpc>
              <a:buFontTx/>
              <a:buNone/>
            </a:pPr>
            <a:endParaRPr lang="el-GR" sz="2000" dirty="0"/>
          </a:p>
          <a:p>
            <a:pPr algn="just">
              <a:lnSpc>
                <a:spcPct val="90000"/>
              </a:lnSpc>
              <a:buFontTx/>
              <a:buNone/>
            </a:pPr>
            <a:r>
              <a:rPr lang="el-GR" sz="2400" b="1" dirty="0"/>
              <a:t> </a:t>
            </a:r>
            <a:r>
              <a:rPr lang="el-GR" sz="2400" b="1" dirty="0">
                <a:solidFill>
                  <a:srgbClr val="C00000"/>
                </a:solidFill>
              </a:rPr>
              <a:t>Λογαριασμός 53 «Πιστωτές διάφοροι»</a:t>
            </a:r>
          </a:p>
          <a:p>
            <a:pPr algn="just">
              <a:lnSpc>
                <a:spcPct val="90000"/>
              </a:lnSpc>
              <a:buFontTx/>
              <a:buNone/>
            </a:pPr>
            <a:endParaRPr lang="el-GR" sz="2400" b="1" dirty="0"/>
          </a:p>
          <a:p>
            <a:pPr algn="just">
              <a:lnSpc>
                <a:spcPct val="90000"/>
              </a:lnSpc>
              <a:buFontTx/>
              <a:buNone/>
            </a:pPr>
            <a:r>
              <a:rPr lang="el-GR" sz="2000" dirty="0"/>
              <a:t>	Στους υπολογαριασμούς του 53 παρακολουθούνται οι υποχρεώσεις της οικονομικής μονάδας οι οποίες δεν υπάγονται σε οποιαδήποτε κατηγορία υποχρεώσεων από εκείνες που παρακολουθούνται στους λοιπούς πρωτοβάθμιους λογαριασμούς της ομάδας 5. (μερίσματα πληρωτέα, αποδοχές προσωπικού πληρωτέες ή οφειλόμενες, δικαιούχοι αμοιβών κ.λ.π.)</a:t>
            </a:r>
          </a:p>
          <a:p>
            <a:pPr algn="just">
              <a:lnSpc>
                <a:spcPct val="90000"/>
              </a:lnSpc>
            </a:pPr>
            <a:endParaRPr lang="el-GR" dirty="0"/>
          </a:p>
        </p:txBody>
      </p:sp>
    </p:spTree>
  </p:cSld>
  <p:clrMapOvr>
    <a:masterClrMapping/>
  </p:clrMapOvr>
  <p:transition advClick="0" advTm="5000"/>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457200" y="274638"/>
            <a:ext cx="8229600" cy="457200"/>
          </a:xfrm>
        </p:spPr>
        <p:txBody>
          <a:bodyPr/>
          <a:lstStyle/>
          <a:p>
            <a:r>
              <a:rPr lang="el-GR" sz="2400" b="1" dirty="0"/>
              <a:t> </a:t>
            </a:r>
            <a:r>
              <a:rPr lang="el-GR" sz="2400" b="1" dirty="0">
                <a:solidFill>
                  <a:srgbClr val="C00000"/>
                </a:solidFill>
              </a:rPr>
              <a:t>Λογαριασμός 54 «Υποχρεώσεις από φόρους - τέλη»</a:t>
            </a:r>
          </a:p>
        </p:txBody>
      </p:sp>
      <p:sp>
        <p:nvSpPr>
          <p:cNvPr id="241667" name="Rectangle 3"/>
          <p:cNvSpPr>
            <a:spLocks noGrp="1" noChangeArrowheads="1"/>
          </p:cNvSpPr>
          <p:nvPr>
            <p:ph type="body" idx="1"/>
          </p:nvPr>
        </p:nvSpPr>
        <p:spPr>
          <a:xfrm>
            <a:off x="685800" y="1143000"/>
            <a:ext cx="7772400" cy="4953000"/>
          </a:xfrm>
        </p:spPr>
        <p:txBody>
          <a:bodyPr/>
          <a:lstStyle/>
          <a:p>
            <a:pPr algn="just">
              <a:buFontTx/>
              <a:buNone/>
            </a:pPr>
            <a:r>
              <a:rPr lang="el-GR" sz="2000" dirty="0"/>
              <a:t>	</a:t>
            </a:r>
            <a:r>
              <a:rPr lang="el-GR" sz="2000" dirty="0">
                <a:latin typeface="Times New Roman" pitchFamily="18" charset="0"/>
              </a:rPr>
              <a:t>Στους υπολογαριασμούς του 54 παρακολουθούνται οι υποχρεώσεις της οικονομικής μονάδας από φόρους και τέλη προς το Ελληνικό Δημόσιο, τους δήμους, τις κοινότητες και λοιπούς οργανισμούς δημοσίου δικαίου. </a:t>
            </a:r>
          </a:p>
          <a:p>
            <a:pPr algn="just">
              <a:buFontTx/>
              <a:buNone/>
            </a:pPr>
            <a:r>
              <a:rPr lang="el-GR" sz="2000" dirty="0">
                <a:latin typeface="Times New Roman" pitchFamily="18" charset="0"/>
              </a:rPr>
              <a:t>	Στο λογαριασμό 54.00 «Φ.Π.Α.» παρακολουθείται ο Φ.Π.Α. που αναλογεί στις πωλήσεις αγαθών και υπηρεσιών.</a:t>
            </a:r>
          </a:p>
          <a:p>
            <a:pPr algn="just">
              <a:buFontTx/>
              <a:buNone/>
            </a:pPr>
            <a:r>
              <a:rPr lang="el-GR" sz="2000" dirty="0">
                <a:latin typeface="Times New Roman" pitchFamily="18" charset="0"/>
              </a:rPr>
              <a:t>	Στο λογαριασμό 54.03 «φόροι - τέλη αμοιβών προσωπικού» πιστώνονται οι φόροι που παρακρατούνται από τις αποδοχές του προσωπικού και από τις αποζημιώσεις του λόγω απολύσεως ή εξόδου από την υπηρεσία. Η πίστωση του λογαριασμού 54.03 γίνεται με χρέωση των οικείων υπολογαριασμών του 60 «αμοιβές και έξοδα προσωπικού». Ο λογαριασμός 54.03 χρεώνεται με τα ποσά που καταβάλλονται για την εξόφληση των σχετικών υποχρεώσεων.</a:t>
            </a:r>
          </a:p>
          <a:p>
            <a:pPr algn="just">
              <a:buFontTx/>
              <a:buNone/>
            </a:pPr>
            <a:r>
              <a:rPr lang="el-GR" sz="2000" dirty="0"/>
              <a:t>	</a:t>
            </a:r>
          </a:p>
        </p:txBody>
      </p:sp>
    </p:spTree>
  </p:cSld>
  <p:clrMapOvr>
    <a:masterClrMapping/>
  </p:clrMapOvr>
  <p:transition advClick="0" advTm="5000"/>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body" idx="1"/>
          </p:nvPr>
        </p:nvSpPr>
        <p:spPr>
          <a:xfrm>
            <a:off x="685800" y="685800"/>
            <a:ext cx="7772400" cy="5410200"/>
          </a:xfrm>
        </p:spPr>
        <p:txBody>
          <a:bodyPr/>
          <a:lstStyle/>
          <a:p>
            <a:pPr algn="just">
              <a:buFontTx/>
              <a:buNone/>
            </a:pPr>
            <a:r>
              <a:rPr lang="el-GR" sz="2000" dirty="0"/>
              <a:t>	</a:t>
            </a:r>
            <a:r>
              <a:rPr lang="el-GR" sz="2000" dirty="0">
                <a:latin typeface="Times New Roman" pitchFamily="18" charset="0"/>
              </a:rPr>
              <a:t>Στο λογαριασμό 54.04 «φόροι - τέλη αμοιβών τρίτων» πιστώνονται οι φόροι και τα τέλη χαρτοσήμου  που η οικονομική μονάδα παρακρατεί από τις αμοιβές τρίτων. Στον ίδιο λογαριασμό, με χρέωση των οικείων υπολογαριασμών του 61 «αμοιβές και έξοδα τρίτων» πιστώνονται οι φόροι και τα τέλη χαρτοσήμου που αναλογούν στις αμοιβές τρίτων, όταν δεν γίνεται παρακράτηση ή όταν γίνεται μερική παρακράτηση. Το αυτό ισχύει και για όλες τις άλλες περιπτώσεις παρακρατημένων φόρων και τελών.</a:t>
            </a:r>
          </a:p>
          <a:p>
            <a:pPr algn="just">
              <a:buFontTx/>
              <a:buNone/>
            </a:pPr>
            <a:r>
              <a:rPr lang="el-GR" sz="2000" dirty="0">
                <a:latin typeface="Times New Roman" pitchFamily="18" charset="0"/>
              </a:rPr>
              <a:t>	Στο λογαριασμό 54.05 «φόροι - τέλη κυκλοφορίας μεταφορικών μέσων», με χρέωση των οικείων υπολογαριασμών του 63.03, πιστώνονται οι φόροι και τα τέλη των μεταφορικών μέσων.</a:t>
            </a:r>
          </a:p>
          <a:p>
            <a:pPr algn="just">
              <a:buFontTx/>
              <a:buNone/>
            </a:pPr>
            <a:r>
              <a:rPr lang="el-GR" sz="2000" dirty="0">
                <a:latin typeface="Times New Roman" pitchFamily="18" charset="0"/>
              </a:rPr>
              <a:t>	Στο λογαριασμό 54.07 «φόρος εισοδήματος φορολογητέων κερδών» καταχωρούνται, κατά το κλείσιμο του ισολογισμού, με χρέωση του λογαριασμού 88.08 «φόρος εισοδήματος», ο φόρος εισοδήματος που αναλογεί στα φορολογητέα κέρδη της χρήσεως.</a:t>
            </a:r>
          </a:p>
          <a:p>
            <a:pPr>
              <a:buFontTx/>
              <a:buNone/>
            </a:pPr>
            <a:endParaRPr lang="el-GR" sz="2000" dirty="0">
              <a:latin typeface="Times New Roman" pitchFamily="18" charset="0"/>
            </a:endParaRPr>
          </a:p>
        </p:txBody>
      </p:sp>
    </p:spTree>
  </p:cSld>
  <p:clrMapOvr>
    <a:masterClrMapping/>
  </p:clrMapOvr>
  <p:transition advClick="0" advTm="5000"/>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body" idx="1"/>
          </p:nvPr>
        </p:nvSpPr>
        <p:spPr>
          <a:xfrm>
            <a:off x="533400" y="609600"/>
            <a:ext cx="8229600" cy="5486400"/>
          </a:xfrm>
        </p:spPr>
        <p:txBody>
          <a:bodyPr/>
          <a:lstStyle/>
          <a:p>
            <a:pPr algn="ctr">
              <a:buFontTx/>
              <a:buNone/>
            </a:pPr>
            <a:r>
              <a:rPr lang="el-GR" sz="2400" b="1" dirty="0">
                <a:solidFill>
                  <a:srgbClr val="C00000"/>
                </a:solidFill>
              </a:rPr>
              <a:t> Λογαριασμός 55 «Ασφαλιστικοί οργανισμοί»</a:t>
            </a:r>
          </a:p>
          <a:p>
            <a:pPr algn="just">
              <a:buFontTx/>
              <a:buNone/>
            </a:pPr>
            <a:r>
              <a:rPr lang="el-GR" sz="2000" dirty="0">
                <a:latin typeface="Times New Roman" pitchFamily="18" charset="0"/>
              </a:rPr>
              <a:t>Στους υπολογαριασμούς του 55 παρακολουθούνται οι υποχρεώσεις της οικονομικής μονάδας προς τους διάφορους ασφαλιστικούς οργανισμούς από εισφορές εργοδότου και κρατήσεις εργαζομένων.</a:t>
            </a:r>
          </a:p>
          <a:p>
            <a:pPr algn="just">
              <a:buFontTx/>
              <a:buNone/>
            </a:pPr>
            <a:r>
              <a:rPr lang="el-GR" sz="2000" dirty="0">
                <a:latin typeface="Times New Roman" pitchFamily="18" charset="0"/>
              </a:rPr>
              <a:t>Στο λογαριασμό 55.00 «Ίδρυμα Κοινωνικών Ασφαλίσεων (ΙΚΑ)» παρακολουθούνται οι υποχρεώσεις της οικονομικής μονάδας προς το ΙΚΑ.</a:t>
            </a:r>
          </a:p>
          <a:p>
            <a:pPr algn="just">
              <a:buFontTx/>
              <a:buNone/>
            </a:pPr>
            <a:r>
              <a:rPr lang="el-GR" sz="2000" dirty="0">
                <a:latin typeface="Times New Roman" pitchFamily="18" charset="0"/>
              </a:rPr>
              <a:t>Στο τέλος κάθε μισθοδοτικής περιόδου, με συνολικό ύψος των εισφορών εργοδότου και εργαζομένων που αναλογούν στις αποδοχές τις περιόδου αυτής, πιστώνεται ο υπολογαριασμός 55.00.00 «λογαριασμός τρέχουσας κινήσεως». Ο υπολογαριασμός αυτός χρεώνεται με τις καταβολές που γίνονται προς το Ι.Κ.Α.</a:t>
            </a:r>
          </a:p>
          <a:p>
            <a:pPr algn="just">
              <a:buFontTx/>
              <a:buNone/>
            </a:pPr>
            <a:r>
              <a:rPr lang="el-GR" sz="2000" dirty="0">
                <a:latin typeface="Times New Roman" pitchFamily="18" charset="0"/>
              </a:rPr>
              <a:t>Στους λογαριασμούς 55.01 «λοιπά ταμεία κύριας ασφαλίσεως» και 55.02 «επικουρικά ταμεία» παρακολουθούνται, κατά τρόπο ανάλογο με όσα καθορίζονται στην παραπάνω περίπτωση.</a:t>
            </a:r>
          </a:p>
          <a:p>
            <a:pPr algn="just">
              <a:buFontTx/>
              <a:buNone/>
            </a:pPr>
            <a:endParaRPr lang="el-GR" dirty="0">
              <a:latin typeface="Times New Roman" pitchFamily="18" charset="0"/>
            </a:endParaRPr>
          </a:p>
        </p:txBody>
      </p:sp>
    </p:spTree>
  </p:cSld>
  <p:clrMapOvr>
    <a:masterClrMapping/>
  </p:clrMapOvr>
  <p:transition advClick="0" advTm="5000"/>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body" idx="1"/>
          </p:nvPr>
        </p:nvSpPr>
        <p:spPr>
          <a:xfrm>
            <a:off x="685800" y="533400"/>
            <a:ext cx="7772400" cy="5562600"/>
          </a:xfrm>
        </p:spPr>
        <p:txBody>
          <a:bodyPr/>
          <a:lstStyle/>
          <a:p>
            <a:pPr algn="just">
              <a:buFontTx/>
              <a:buNone/>
            </a:pPr>
            <a:r>
              <a:rPr lang="el-GR" sz="2000" b="1" dirty="0"/>
              <a:t> Λογαριασμός 56 «Μεταβατικοί λογαριασμοί παθητικού»</a:t>
            </a:r>
          </a:p>
          <a:p>
            <a:pPr algn="just">
              <a:buFontTx/>
              <a:buNone/>
            </a:pPr>
            <a:r>
              <a:rPr lang="el-GR" sz="2000" dirty="0">
                <a:latin typeface="Times New Roman" pitchFamily="18" charset="0"/>
              </a:rPr>
              <a:t>Όπως οι μεταβατικοί λογαριασμοί ενεργητικού, έτσι και οι μεταβατικοί λογαριασμοί παθητικού εξυπηρετούν το σκοπό της αναμορφώσεως των λογαριασμών του ισολογισμού στο πραγματικό μέγεθός τους κατά την ημερομηνία λήξεως της χρήσεως.</a:t>
            </a:r>
          </a:p>
          <a:p>
            <a:pPr algn="just">
              <a:buFontTx/>
              <a:buNone/>
            </a:pPr>
            <a:r>
              <a:rPr lang="el-GR" sz="2000" dirty="0">
                <a:latin typeface="Times New Roman" pitchFamily="18" charset="0"/>
              </a:rPr>
              <a:t>Ειδικότερα, στους μεταβατικούς λογαριασμούς παθητικού καταχωρούνται τα έσοδα της επόμενης χρήσεως που προεισπράττονται και τα πληρωτέα έξοδα της κλειόμενης χρήσεως, που πραγματοποιούνται δηλαδή μέσα στη χρήση, δεν πληρώνονται όμως μέσα σ’ αυτή, ούτε είναι δυνατή η πίστωσή τους σε προσωπικούς λογαριασμούς, επειδή δεν είναι απαραίτητα κατά το τέλος της χρήσεως.</a:t>
            </a:r>
          </a:p>
          <a:p>
            <a:pPr algn="just">
              <a:buFontTx/>
              <a:buNone/>
            </a:pPr>
            <a:r>
              <a:rPr lang="el-GR" sz="2000" dirty="0">
                <a:latin typeface="Times New Roman" pitchFamily="18" charset="0"/>
              </a:rPr>
              <a:t>Στο λογαριασμό 56.00 «έσοδα επόμενων χρήσεων», σε περίπτωση που δεν καταχωρούνται απευθείας σ’ αυτόν, μεταφέρονται από τους οικείους λογαριασμούς εσόδων της ομάδας 7 όσα από αυτά δεν αφορούν την κλειόμενη, αλλά την επόμενη ή τις επόμενες χρήσεις.</a:t>
            </a:r>
          </a:p>
        </p:txBody>
      </p:sp>
    </p:spTree>
  </p:cSld>
  <p:clrMapOvr>
    <a:masterClrMapping/>
  </p:clrMapOvr>
  <p:transition advClick="0" advTm="5000"/>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body" idx="1"/>
          </p:nvPr>
        </p:nvSpPr>
        <p:spPr>
          <a:xfrm>
            <a:off x="685800" y="533400"/>
            <a:ext cx="7772400" cy="5562600"/>
          </a:xfrm>
        </p:spPr>
        <p:txBody>
          <a:bodyPr/>
          <a:lstStyle/>
          <a:p>
            <a:pPr algn="just">
              <a:buFontTx/>
              <a:buNone/>
            </a:pPr>
            <a:r>
              <a:rPr lang="el-GR" sz="2000" dirty="0">
                <a:latin typeface="Times New Roman" pitchFamily="18" charset="0"/>
              </a:rPr>
              <a:t>Η ανάλυση του λογαριασμού 56.00 σε τριτοβάθμιους υπολογαριασμούς είναι αντίστοιχη των αναλύσεων των λογαριασμών εσόδων, στους οποίους μεταφέρονται τα κονδύλια που αφορούν τη νέα (επόμενη) χρήση, αμέσως μετά την έναρξη της.</a:t>
            </a:r>
          </a:p>
          <a:p>
            <a:pPr algn="just">
              <a:buFontTx/>
              <a:buNone/>
            </a:pPr>
            <a:r>
              <a:rPr lang="el-GR" sz="2000" dirty="0">
                <a:latin typeface="Times New Roman" pitchFamily="18" charset="0"/>
              </a:rPr>
              <a:t>Στο λογαριασμό 56.01 «έξοδα χρήσεως δεδουλευμένα (πληρωτέα)» καταχωρούνται με αντίστοιχη χρέωση των οικείων λογαριασμών εξόδων της ομάδας 6, τα έξοδα που ανήκουν στην κλειόμενη χρήση, αλλά δεν πληρώνονται μέσα </a:t>
            </a:r>
            <a:r>
              <a:rPr lang="el-GR" sz="2000" dirty="0" smtClean="0">
                <a:latin typeface="Times New Roman" pitchFamily="18" charset="0"/>
              </a:rPr>
              <a:t>σε αυτή</a:t>
            </a:r>
            <a:r>
              <a:rPr lang="el-GR" sz="2000" dirty="0">
                <a:latin typeface="Times New Roman" pitchFamily="18" charset="0"/>
              </a:rPr>
              <a:t>, και τα οποία, σύμφωνα π.χ. με τις σχετικές συμβάσεις δεν είναι στο τέλος της χρήσεως απαιτητά από τους δικαιούχους και για το λόγο αυτό δεν κρίνεται ορθό  ή σκόπιμο να φέρονται σε πίστωση των οικείων λογαριασμών υποχρεώσεων.</a:t>
            </a:r>
          </a:p>
          <a:p>
            <a:pPr algn="just">
              <a:buFontTx/>
              <a:buNone/>
            </a:pPr>
            <a:r>
              <a:rPr lang="el-GR" sz="2000" dirty="0">
                <a:latin typeface="Times New Roman" pitchFamily="18" charset="0"/>
              </a:rPr>
              <a:t>Στο λογαριασμό 56.02 «αγορές υπό τακτοποίηση» παρακολουθούνται οι υπό τακτοποίηση αγορές αγαθών σε περίπτωση που το τιμολόγιο ή τα λοιπά δικαιολογητικά αγοράς δεν περιέχονται στην οικονομική μονάδα κατά την παραλαβή των αγαθών.</a:t>
            </a:r>
          </a:p>
        </p:txBody>
      </p:sp>
    </p:spTree>
  </p:cSld>
  <p:clrMapOvr>
    <a:masterClrMapping/>
  </p:clrMapOvr>
  <p:transition advClick="0" advTm="5000"/>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body" idx="1"/>
          </p:nvPr>
        </p:nvSpPr>
        <p:spPr>
          <a:xfrm>
            <a:off x="468313" y="0"/>
            <a:ext cx="8305800" cy="6096000"/>
          </a:xfrm>
        </p:spPr>
        <p:txBody>
          <a:bodyPr/>
          <a:lstStyle/>
          <a:p>
            <a:pPr algn="just">
              <a:buFontTx/>
              <a:buNone/>
            </a:pPr>
            <a:endParaRPr lang="el-GR" sz="4000" dirty="0"/>
          </a:p>
          <a:p>
            <a:pPr algn="just">
              <a:buFontTx/>
              <a:buNone/>
            </a:pPr>
            <a:r>
              <a:rPr lang="el-GR" dirty="0"/>
              <a:t>	</a:t>
            </a:r>
            <a:r>
              <a:rPr lang="el-GR" sz="1800" dirty="0">
                <a:latin typeface="Times New Roman" pitchFamily="18" charset="0"/>
              </a:rPr>
              <a:t>Στο λογαριασμό 56.03 «εκπτώσεις επί πωλήσεων χρήσεως υπό διακανονισμό» καταχωρούνται, με αντίστοιχη χρέωση των οικείων υπολογαριασμών των 70 - 73, οι εκπτώσεις επί πωλήσεων που δικαιούνται οι πελάτες της οικονομικής μονάδας, για τις οποίες, κατά το κλείσιμο το ισολογισμού, δεν είναι γνωστό το ακριβές τους ύψος και από το λόγο αυτό δεν είναι δυνατή ή δεν κρίνεται σκόπιμη η πίστωση των λογαριασμών των πελατών. Οι εκπτώσεις αυτές, όταν κατά την επόμενη χρήση οριστικοποιούνται, μεταφέρονται από το λογαριασμό 56.03 στους οικείους προσωπικούς λογαριασμούς των δικαιούχων πελατών</a:t>
            </a:r>
          </a:p>
          <a:p>
            <a:pPr algn="just">
              <a:buFontTx/>
              <a:buNone/>
            </a:pPr>
            <a:r>
              <a:rPr lang="el-GR" sz="2800" dirty="0"/>
              <a:t>	</a:t>
            </a:r>
          </a:p>
          <a:p>
            <a:pPr algn="ctr">
              <a:buFontTx/>
              <a:buNone/>
            </a:pPr>
            <a:r>
              <a:rPr lang="el-GR" b="1" dirty="0"/>
              <a:t> </a:t>
            </a:r>
          </a:p>
        </p:txBody>
      </p:sp>
    </p:spTree>
  </p:cSld>
  <p:clrMapOvr>
    <a:masterClrMapping/>
  </p:clrMapOvr>
  <p:transition advClick="0" advTm="5000"/>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l-GR" sz="2400" b="1" dirty="0">
                <a:solidFill>
                  <a:srgbClr val="C00000"/>
                </a:solidFill>
              </a:rPr>
              <a:t>Αναλυτική καταχώρηση στην απογραφή</a:t>
            </a:r>
            <a:br>
              <a:rPr lang="el-GR" sz="2400" b="1" dirty="0">
                <a:solidFill>
                  <a:srgbClr val="C00000"/>
                </a:solidFill>
              </a:rPr>
            </a:br>
            <a:endParaRPr lang="el-GR" sz="2400" b="1" dirty="0">
              <a:solidFill>
                <a:srgbClr val="C00000"/>
              </a:solidFill>
            </a:endParaRPr>
          </a:p>
        </p:txBody>
      </p:sp>
      <p:sp>
        <p:nvSpPr>
          <p:cNvPr id="247811" name="Rectangle 3"/>
          <p:cNvSpPr>
            <a:spLocks noGrp="1" noChangeArrowheads="1"/>
          </p:cNvSpPr>
          <p:nvPr>
            <p:ph type="body" idx="1"/>
          </p:nvPr>
        </p:nvSpPr>
        <p:spPr/>
        <p:txBody>
          <a:bodyPr/>
          <a:lstStyle/>
          <a:p>
            <a:pPr>
              <a:lnSpc>
                <a:spcPct val="80000"/>
              </a:lnSpc>
              <a:buFontTx/>
              <a:buNone/>
            </a:pPr>
            <a:r>
              <a:rPr lang="el-GR" sz="1800" dirty="0"/>
              <a:t>Οι βραχυπρόθεσμες υποχρεώσεις και οι μεταβατικοί λογαριασμοί παθητικού αναγράφονται αναλυτικά στην απογραφή όπως και τα λοιπά περιουσιακά στοιχεία.</a:t>
            </a:r>
          </a:p>
          <a:p>
            <a:pPr>
              <a:lnSpc>
                <a:spcPct val="80000"/>
              </a:lnSpc>
              <a:buFontTx/>
              <a:buNone/>
            </a:pPr>
            <a:endParaRPr lang="el-GR" sz="1800" dirty="0"/>
          </a:p>
          <a:p>
            <a:pPr algn="ctr">
              <a:lnSpc>
                <a:spcPct val="80000"/>
              </a:lnSpc>
              <a:buFontTx/>
              <a:buNone/>
            </a:pPr>
            <a:r>
              <a:rPr lang="el-GR" sz="1800" b="1" dirty="0"/>
              <a:t> </a:t>
            </a:r>
            <a:r>
              <a:rPr lang="el-GR" sz="2000" b="1" dirty="0"/>
              <a:t>Πληροφορίες στο προσάρτημα σχετικές με τις βραχυπρόθεσμες υποχρεώσεις και τους μεταβατικούς λογαριασμούς</a:t>
            </a:r>
          </a:p>
          <a:p>
            <a:pPr algn="ctr">
              <a:lnSpc>
                <a:spcPct val="80000"/>
              </a:lnSpc>
              <a:buFontTx/>
              <a:buNone/>
            </a:pPr>
            <a:endParaRPr lang="el-GR" sz="2000" b="1" dirty="0"/>
          </a:p>
          <a:p>
            <a:pPr>
              <a:lnSpc>
                <a:spcPct val="80000"/>
              </a:lnSpc>
              <a:buFontTx/>
              <a:buNone/>
            </a:pPr>
            <a:r>
              <a:rPr lang="el-GR" sz="1800" dirty="0"/>
              <a:t>Οι πληροφορίες που παρέχονται στο προσάρτημα των οικονομικών καταστάσεων σχετικές με τις βραχυπρόθεσμες υποχρεώσεις και τους μεταβατικούς λογαριασμούς του παθητικού είναι οι εξής:</a:t>
            </a:r>
          </a:p>
          <a:p>
            <a:pPr>
              <a:lnSpc>
                <a:spcPct val="80000"/>
              </a:lnSpc>
              <a:buFontTx/>
              <a:buNone/>
            </a:pPr>
            <a:r>
              <a:rPr lang="el-GR" sz="1800" dirty="0"/>
              <a:t>Α)Υποχρεώσεις καλυπτόμενες με εμπράγματες ασφάλειες</a:t>
            </a:r>
          </a:p>
          <a:p>
            <a:pPr>
              <a:lnSpc>
                <a:spcPct val="80000"/>
              </a:lnSpc>
              <a:buFontTx/>
              <a:buNone/>
            </a:pPr>
            <a:r>
              <a:rPr lang="el-GR" sz="1800" dirty="0"/>
              <a:t>Β) Ανάλυση των κονδυλίων του λογαριασμού «Έσοδα χρήσεως δεδουλευμένα»</a:t>
            </a:r>
          </a:p>
          <a:p>
            <a:pPr>
              <a:lnSpc>
                <a:spcPct val="80000"/>
              </a:lnSpc>
            </a:pPr>
            <a:endParaRPr lang="el-GR" sz="1800" dirty="0"/>
          </a:p>
        </p:txBody>
      </p:sp>
    </p:spTree>
  </p:cSld>
  <p:clrMapOvr>
    <a:masterClrMapping/>
  </p:clrMapOvr>
  <p:transition advClick="0" advTm="5000"/>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4853C881-4A4E-4099-B784-8F7F061D4400}" type="slidenum">
              <a:rPr lang="en-US"/>
              <a:pPr/>
              <a:t>599</a:t>
            </a:fld>
            <a:endParaRPr lang="en-US" dirty="0"/>
          </a:p>
        </p:txBody>
      </p:sp>
      <p:sp>
        <p:nvSpPr>
          <p:cNvPr id="4104" name="Rectangle 8"/>
          <p:cNvSpPr>
            <a:spLocks noGrp="1" noChangeArrowheads="1"/>
          </p:cNvSpPr>
          <p:nvPr>
            <p:ph type="title"/>
          </p:nvPr>
        </p:nvSpPr>
        <p:spPr>
          <a:noFill/>
          <a:ln/>
        </p:spPr>
        <p:txBody>
          <a:bodyPr>
            <a:noAutofit/>
          </a:bodyPr>
          <a:lstStyle/>
          <a:p>
            <a:pPr algn="ctr">
              <a:spcBef>
                <a:spcPct val="50000"/>
              </a:spcBef>
            </a:pPr>
            <a:r>
              <a:rPr lang="el-GR" sz="4400" dirty="0" smtClean="0">
                <a:solidFill>
                  <a:srgbClr val="C00000"/>
                </a:solidFill>
              </a:rPr>
              <a:t>Η Λογιστική υποχρεώσεων σε ξένο νόμισμα</a:t>
            </a:r>
            <a:endParaRPr lang="el-GR" sz="4400" dirty="0">
              <a:solidFill>
                <a:srgbClr val="C00000"/>
              </a:solidFill>
            </a:endParaRPr>
          </a:p>
        </p:txBody>
      </p:sp>
      <p:sp>
        <p:nvSpPr>
          <p:cNvPr id="4105" name="Rectangle 9"/>
          <p:cNvSpPr>
            <a:spLocks noGrp="1" noChangeArrowheads="1"/>
          </p:cNvSpPr>
          <p:nvPr>
            <p:ph type="body" idx="1"/>
          </p:nvPr>
        </p:nvSpPr>
        <p:spPr>
          <a:xfrm>
            <a:off x="251520" y="1524000"/>
            <a:ext cx="8640960" cy="4572000"/>
          </a:xfrm>
          <a:noFill/>
          <a:ln/>
        </p:spPr>
        <p:txBody>
          <a:bodyPr>
            <a:normAutofit/>
          </a:bodyPr>
          <a:lstStyle/>
          <a:p>
            <a:pPr>
              <a:spcBef>
                <a:spcPct val="0"/>
              </a:spcBef>
              <a:buClrTx/>
              <a:buSzTx/>
              <a:buNone/>
            </a:pPr>
            <a:r>
              <a:rPr lang="el-GR" sz="3600" dirty="0"/>
              <a:t>   </a:t>
            </a:r>
            <a:r>
              <a:rPr lang="el-GR" sz="3600" dirty="0" smtClean="0"/>
              <a:t>Η Λογιστική </a:t>
            </a:r>
            <a:r>
              <a:rPr lang="el-GR" sz="3600" dirty="0"/>
              <a:t>υποχρεώσεων σε ξένο </a:t>
            </a:r>
            <a:r>
              <a:rPr lang="el-GR" sz="3600" dirty="0" smtClean="0"/>
              <a:t>νόμισμα προέρχεται κυρίως από αγορές αγαθών ή χρησιμοποίηση υπηρεσιών με πίστωση από προμηθευτές του εξωτερικού. Η τιμή του ξένου νομίσματος στο οποίο είναι εκφρασμένες αυτές οι υποχρεώσεις, παρουσιάζει συνεχείς διακυμάνσεις.</a:t>
            </a:r>
          </a:p>
          <a:p>
            <a:pPr>
              <a:spcBef>
                <a:spcPct val="0"/>
              </a:spcBef>
              <a:buClrTx/>
              <a:buSzTx/>
              <a:buNone/>
            </a:pPr>
            <a:endParaRPr lang="el-GR" sz="3600" dirty="0" smtClean="0"/>
          </a:p>
          <a:p>
            <a:pPr>
              <a:spcBef>
                <a:spcPct val="0"/>
              </a:spcBef>
              <a:buClrTx/>
              <a:buSzTx/>
              <a:buFontTx/>
              <a:buNone/>
            </a:pPr>
            <a:endParaRPr lang="el-GR" sz="3600" dirty="0" smtClean="0"/>
          </a:p>
          <a:p>
            <a:pPr>
              <a:spcBef>
                <a:spcPct val="0"/>
              </a:spcBef>
              <a:buClrTx/>
              <a:buSzTx/>
              <a:buFontTx/>
              <a:buNone/>
            </a:pPr>
            <a:endParaRPr lang="el-GR" sz="3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4624"/>
            <a:ext cx="8229600" cy="504056"/>
          </a:xfrm>
        </p:spPr>
        <p:txBody>
          <a:bodyPr>
            <a:normAutofit/>
          </a:bodyPr>
          <a:lstStyle/>
          <a:p>
            <a:pPr algn="ctr"/>
            <a:r>
              <a:rPr lang="el-GR" sz="2400" b="1" dirty="0" smtClean="0">
                <a:solidFill>
                  <a:srgbClr val="FF0000"/>
                </a:solidFill>
              </a:rPr>
              <a:t>ΠΑΓΚΟΣΜΙΟ ΧΡΕΟΣ $ 59,7 </a:t>
            </a:r>
            <a:r>
              <a:rPr lang="en-US" sz="2400" b="1" dirty="0" smtClean="0">
                <a:solidFill>
                  <a:srgbClr val="FF0000"/>
                </a:solidFill>
              </a:rPr>
              <a:t>Trillion</a:t>
            </a:r>
            <a:endParaRPr lang="el-GR" sz="2400" b="1" dirty="0">
              <a:solidFill>
                <a:srgbClr val="FF0000"/>
              </a:solidFill>
            </a:endParaRPr>
          </a:p>
        </p:txBody>
      </p:sp>
      <p:pic>
        <p:nvPicPr>
          <p:cNvPr id="710658" name="Picture 2"/>
          <p:cNvPicPr>
            <a:picLocks noGrp="1" noChangeAspect="1" noChangeArrowheads="1"/>
          </p:cNvPicPr>
          <p:nvPr>
            <p:ph idx="1"/>
          </p:nvPr>
        </p:nvPicPr>
        <p:blipFill>
          <a:blip r:embed="rId2" cstate="print"/>
          <a:srcRect/>
          <a:stretch>
            <a:fillRect/>
          </a:stretch>
        </p:blipFill>
        <p:spPr bwMode="auto">
          <a:xfrm>
            <a:off x="0" y="548680"/>
            <a:ext cx="9144000" cy="63093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052736"/>
            <a:ext cx="8712968" cy="5616624"/>
          </a:xfrm>
        </p:spPr>
        <p:txBody>
          <a:bodyPr>
            <a:normAutofit/>
          </a:bodyPr>
          <a:lstStyle/>
          <a:p>
            <a:r>
              <a:rPr lang="el-GR" sz="3200" b="1" dirty="0" smtClean="0"/>
              <a:t>Στόχος:</a:t>
            </a:r>
          </a:p>
          <a:p>
            <a:pPr lvl="1"/>
            <a:r>
              <a:rPr lang="el-GR" sz="3200" b="1" i="1" dirty="0" smtClean="0">
                <a:solidFill>
                  <a:schemeClr val="accent2"/>
                </a:solidFill>
              </a:rPr>
              <a:t>Εξασφάλιση ποιότητας πληροφοριών προς τρίτους</a:t>
            </a:r>
            <a:endParaRPr lang="el-GR" sz="3200" b="1" dirty="0" smtClean="0"/>
          </a:p>
          <a:p>
            <a:r>
              <a:rPr lang="el-GR" sz="3200" b="1" dirty="0" smtClean="0"/>
              <a:t>Το Γενικό Λογιστικό Σχέδιο και τα Κλαδικά Λογιστικά Σχέδια </a:t>
            </a:r>
          </a:p>
          <a:p>
            <a:r>
              <a:rPr lang="el-GR" sz="3200" b="1" dirty="0" smtClean="0"/>
              <a:t>Ο Κωδικοποιημένος Ν. 2190/1920 </a:t>
            </a:r>
          </a:p>
          <a:p>
            <a:r>
              <a:rPr lang="el-GR" sz="3200" b="1" dirty="0" smtClean="0"/>
              <a:t>Οι Γνωμοδοτήσεις του Ε.ΣΥ.Λ.*</a:t>
            </a:r>
          </a:p>
          <a:p>
            <a:r>
              <a:rPr lang="el-GR" sz="3200" b="1" dirty="0" smtClean="0"/>
              <a:t>Ο Φορολογικός Νόμος </a:t>
            </a:r>
          </a:p>
          <a:p>
            <a:r>
              <a:rPr lang="el-GR" sz="3200" b="1" dirty="0" smtClean="0"/>
              <a:t>Η Δικαστηριακή Νομολογία</a:t>
            </a:r>
          </a:p>
          <a:p>
            <a:pPr>
              <a:buNone/>
            </a:pPr>
            <a:r>
              <a:rPr lang="el-GR" sz="3200" b="1" dirty="0" smtClean="0"/>
              <a:t>*(Εθνικό Συμβούλιο Λογιστικής)</a:t>
            </a:r>
            <a:endParaRPr lang="el-GR" sz="3200" b="1" dirty="0"/>
          </a:p>
        </p:txBody>
      </p:sp>
      <p:sp>
        <p:nvSpPr>
          <p:cNvPr id="3" name="2 - Τίτλος"/>
          <p:cNvSpPr>
            <a:spLocks noGrp="1"/>
          </p:cNvSpPr>
          <p:nvPr>
            <p:ph type="title"/>
          </p:nvPr>
        </p:nvSpPr>
        <p:spPr>
          <a:xfrm>
            <a:off x="457200" y="152400"/>
            <a:ext cx="8229600" cy="900336"/>
          </a:xfrm>
        </p:spPr>
        <p:txBody>
          <a:bodyPr/>
          <a:lstStyle/>
          <a:p>
            <a:pPr algn="ctr"/>
            <a:r>
              <a:rPr lang="el-GR" b="1" dirty="0" smtClean="0">
                <a:solidFill>
                  <a:schemeClr val="tx2">
                    <a:lumMod val="50000"/>
                  </a:schemeClr>
                </a:solidFill>
              </a:rPr>
              <a:t>ΚΑΝΟΝΙΣΤΙΚΟ ΠΛΑΙΣΙΟ</a:t>
            </a:r>
            <a:endParaRPr lang="el-GR" b="1" dirty="0">
              <a:solidFill>
                <a:schemeClr val="tx2">
                  <a:lumMod val="50000"/>
                </a:schemeClr>
              </a:solidFill>
            </a:endParaRP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57EDF949-2F45-4611-8E25-B6D660D7890B}" type="slidenum">
              <a:rPr lang="en-US"/>
              <a:pPr/>
              <a:t>600</a:t>
            </a:fld>
            <a:endParaRPr lang="en-US" dirty="0"/>
          </a:p>
        </p:txBody>
      </p:sp>
      <p:sp>
        <p:nvSpPr>
          <p:cNvPr id="83970" name="Rectangle 2"/>
          <p:cNvSpPr>
            <a:spLocks noGrp="1" noChangeArrowheads="1"/>
          </p:cNvSpPr>
          <p:nvPr>
            <p:ph type="title"/>
          </p:nvPr>
        </p:nvSpPr>
        <p:spPr/>
        <p:txBody>
          <a:bodyPr anchor="ctr">
            <a:normAutofit fontScale="90000"/>
          </a:bodyPr>
          <a:lstStyle/>
          <a:p>
            <a:pPr algn="ctr"/>
            <a:r>
              <a:rPr lang="el-GR" dirty="0" smtClean="0">
                <a:solidFill>
                  <a:srgbClr val="C00000"/>
                </a:solidFill>
              </a:rPr>
              <a:t>ΥΠΟΧΡΕΩΣΕΙΣ ΣΕ ΞΕΝΟ ΝΟΜΙΣΜΑ</a:t>
            </a:r>
            <a:endParaRPr lang="en-US" dirty="0">
              <a:solidFill>
                <a:srgbClr val="C00000"/>
              </a:solidFill>
            </a:endParaRPr>
          </a:p>
        </p:txBody>
      </p:sp>
      <p:sp>
        <p:nvSpPr>
          <p:cNvPr id="83971" name="Rectangle 3"/>
          <p:cNvSpPr>
            <a:spLocks noGrp="1" noChangeArrowheads="1"/>
          </p:cNvSpPr>
          <p:nvPr>
            <p:ph type="body" idx="1"/>
          </p:nvPr>
        </p:nvSpPr>
        <p:spPr>
          <a:xfrm>
            <a:off x="179513" y="1268760"/>
            <a:ext cx="8964488" cy="5208240"/>
          </a:xfrm>
        </p:spPr>
        <p:txBody>
          <a:bodyPr>
            <a:normAutofit/>
          </a:bodyPr>
          <a:lstStyle/>
          <a:p>
            <a:pPr>
              <a:lnSpc>
                <a:spcPct val="80000"/>
              </a:lnSpc>
            </a:pPr>
            <a:r>
              <a:rPr lang="el-GR" sz="2400" b="1" dirty="0" smtClean="0"/>
              <a:t>Η </a:t>
            </a:r>
            <a:r>
              <a:rPr lang="el-GR" sz="2400" b="1" dirty="0"/>
              <a:t>τιμή του ξένου νομίσματος</a:t>
            </a:r>
            <a:r>
              <a:rPr lang="el-GR" sz="2400" dirty="0"/>
              <a:t> </a:t>
            </a:r>
            <a:r>
              <a:rPr lang="el-GR" sz="2400" b="1" dirty="0"/>
              <a:t>εκφράζεται συνήθως σε μονάδες του εγχώριου </a:t>
            </a:r>
            <a:r>
              <a:rPr lang="el-GR" sz="2400" b="1" dirty="0" smtClean="0"/>
              <a:t>νομίσματος.</a:t>
            </a:r>
            <a:endParaRPr lang="el-GR" sz="2400" b="1" dirty="0"/>
          </a:p>
          <a:p>
            <a:pPr lvl="1">
              <a:lnSpc>
                <a:spcPct val="80000"/>
              </a:lnSpc>
            </a:pPr>
            <a:r>
              <a:rPr lang="el-GR" dirty="0"/>
              <a:t>π.χ. Στην αγορά συναλλάγματος της Αθήνας η τιμή του$ εκφράζεται σε ευρώ ανά μονάδα δολαρίου π.χ</a:t>
            </a:r>
            <a:r>
              <a:rPr lang="en-GB" dirty="0"/>
              <a:t>.</a:t>
            </a:r>
            <a:r>
              <a:rPr lang="el-GR" dirty="0"/>
              <a:t> € </a:t>
            </a:r>
            <a:r>
              <a:rPr lang="en-GB" dirty="0"/>
              <a:t>0.70/$</a:t>
            </a:r>
            <a:endParaRPr lang="el-GR" dirty="0"/>
          </a:p>
          <a:p>
            <a:pPr>
              <a:lnSpc>
                <a:spcPct val="80000"/>
              </a:lnSpc>
            </a:pPr>
            <a:endParaRPr lang="el-GR" sz="2400" dirty="0" smtClean="0"/>
          </a:p>
          <a:p>
            <a:pPr>
              <a:lnSpc>
                <a:spcPct val="80000"/>
              </a:lnSpc>
            </a:pPr>
            <a:r>
              <a:rPr lang="el-GR" sz="2400" b="1" dirty="0" smtClean="0"/>
              <a:t>Υπάρχουν δύο </a:t>
            </a:r>
            <a:r>
              <a:rPr lang="el-GR" sz="2400" b="1" dirty="0"/>
              <a:t>τιμές για κάθε ξένο </a:t>
            </a:r>
            <a:r>
              <a:rPr lang="el-GR" sz="2400" b="1" dirty="0" smtClean="0"/>
              <a:t>νόμισμα.</a:t>
            </a:r>
            <a:endParaRPr lang="el-GR" sz="2400" b="1" dirty="0"/>
          </a:p>
          <a:p>
            <a:pPr marL="822960" lvl="1" indent="-457200">
              <a:lnSpc>
                <a:spcPct val="80000"/>
              </a:lnSpc>
              <a:buFont typeface="+mj-lt"/>
              <a:buAutoNum type="arabicPeriod"/>
            </a:pPr>
            <a:r>
              <a:rPr lang="el-GR" b="1" dirty="0"/>
              <a:t>Η τιμή στη οποία η τράπεζα αγοράζει το ξένο νόμισμα</a:t>
            </a:r>
            <a:r>
              <a:rPr lang="el-GR" dirty="0"/>
              <a:t> από την επιχείρηση, το οποίο προέρχεται από πωλήσεις της επιχειρήσεις σε πελάτες του εξωτερικού</a:t>
            </a:r>
          </a:p>
          <a:p>
            <a:pPr marL="822960" lvl="1" indent="-457200">
              <a:lnSpc>
                <a:spcPct val="80000"/>
              </a:lnSpc>
              <a:buFont typeface="+mj-lt"/>
              <a:buAutoNum type="arabicPeriod"/>
            </a:pPr>
            <a:r>
              <a:rPr lang="el-GR" b="1" dirty="0"/>
              <a:t>Η τιμή στη οποία η τράπεζα πουλάει το ξένο νόμισμα</a:t>
            </a:r>
            <a:r>
              <a:rPr lang="el-GR" dirty="0"/>
              <a:t> στην επιχείρηση, προκειμένου η τελευταία να εξοφλήσει τις υποχρεώσεις σε ξένο νόμισμα</a:t>
            </a:r>
            <a:endParaRPr lang="en-US" dirty="0"/>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12DC0A95-3C6F-44A7-8E48-7BAFAF63B5CF}" type="slidenum">
              <a:rPr lang="en-US"/>
              <a:pPr/>
              <a:t>601</a:t>
            </a:fld>
            <a:endParaRPr lang="en-US" dirty="0"/>
          </a:p>
        </p:txBody>
      </p:sp>
      <p:sp>
        <p:nvSpPr>
          <p:cNvPr id="84994" name="Rectangle 2"/>
          <p:cNvSpPr>
            <a:spLocks noGrp="1" noChangeArrowheads="1"/>
          </p:cNvSpPr>
          <p:nvPr>
            <p:ph type="title"/>
          </p:nvPr>
        </p:nvSpPr>
        <p:spPr/>
        <p:txBody>
          <a:bodyPr anchor="ctr"/>
          <a:lstStyle/>
          <a:p>
            <a:pPr algn="ctr"/>
            <a:r>
              <a:rPr lang="el-GR" sz="3200" b="1" dirty="0">
                <a:solidFill>
                  <a:srgbClr val="0000CC"/>
                </a:solidFill>
              </a:rPr>
              <a:t>Λογαριασμοί υποχρεώσεων σε ξένο νόμισμα - Μη ενσωματωμένων σε πιστωτικούς τίτλους</a:t>
            </a:r>
            <a:endParaRPr lang="en-US" sz="3200" b="1" dirty="0">
              <a:solidFill>
                <a:srgbClr val="0000CC"/>
              </a:solidFill>
            </a:endParaRPr>
          </a:p>
        </p:txBody>
      </p:sp>
      <p:sp>
        <p:nvSpPr>
          <p:cNvPr id="84995" name="Rectangle 3"/>
          <p:cNvSpPr>
            <a:spLocks noGrp="1" noChangeArrowheads="1"/>
          </p:cNvSpPr>
          <p:nvPr>
            <p:ph type="body" idx="1"/>
          </p:nvPr>
        </p:nvSpPr>
        <p:spPr/>
        <p:txBody>
          <a:bodyPr>
            <a:normAutofit/>
          </a:bodyPr>
          <a:lstStyle/>
          <a:p>
            <a:r>
              <a:rPr lang="el-GR" sz="3200" dirty="0"/>
              <a:t>Προμηθευτές </a:t>
            </a:r>
            <a:r>
              <a:rPr lang="el-GR" sz="3200" dirty="0" smtClean="0"/>
              <a:t>εξωτερικού. </a:t>
            </a:r>
            <a:endParaRPr lang="el-GR" sz="3200" dirty="0"/>
          </a:p>
          <a:p>
            <a:endParaRPr lang="el-GR" sz="3200" dirty="0"/>
          </a:p>
          <a:p>
            <a:r>
              <a:rPr lang="el-GR" sz="3200" dirty="0"/>
              <a:t>Οι λογαριασμοί αυτοί αναπτύσσονται σε τριτοβάθμιους λογαριασμούς για κάθε νόμισμα και σε τεταρτοβάθμιους για κάθε </a:t>
            </a:r>
            <a:r>
              <a:rPr lang="el-GR" sz="3200" dirty="0" smtClean="0"/>
              <a:t>υποχρέωση.</a:t>
            </a:r>
            <a:endParaRPr lang="en-US" sz="3200" dirty="0"/>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C9F6F5C1-6522-417C-8088-5519B80AC86D}" type="slidenum">
              <a:rPr lang="en-US"/>
              <a:pPr/>
              <a:t>602</a:t>
            </a:fld>
            <a:endParaRPr lang="en-US" dirty="0"/>
          </a:p>
        </p:txBody>
      </p:sp>
      <p:sp>
        <p:nvSpPr>
          <p:cNvPr id="86018" name="Rectangle 2"/>
          <p:cNvSpPr>
            <a:spLocks noGrp="1" noChangeArrowheads="1"/>
          </p:cNvSpPr>
          <p:nvPr>
            <p:ph type="title"/>
          </p:nvPr>
        </p:nvSpPr>
        <p:spPr/>
        <p:txBody>
          <a:bodyPr anchor="ctr"/>
          <a:lstStyle/>
          <a:p>
            <a:pPr algn="ctr"/>
            <a:r>
              <a:rPr lang="el-GR" sz="3200" dirty="0">
                <a:solidFill>
                  <a:schemeClr val="bg1"/>
                </a:solidFill>
              </a:rPr>
              <a:t>Λογαριασμοί υποχρεώσεων σε ξένο νόμισμα - Ενσωματωμένων σε πιστωτικούς τίτλους</a:t>
            </a:r>
            <a:endParaRPr lang="en-US" sz="3200" dirty="0">
              <a:solidFill>
                <a:schemeClr val="bg1"/>
              </a:solidFill>
            </a:endParaRPr>
          </a:p>
        </p:txBody>
      </p:sp>
      <p:sp>
        <p:nvSpPr>
          <p:cNvPr id="86019" name="Rectangle 3"/>
          <p:cNvSpPr>
            <a:spLocks noGrp="1" noChangeArrowheads="1"/>
          </p:cNvSpPr>
          <p:nvPr>
            <p:ph type="body" idx="1"/>
          </p:nvPr>
        </p:nvSpPr>
        <p:spPr>
          <a:xfrm>
            <a:off x="179513" y="1827213"/>
            <a:ext cx="8964488" cy="4114800"/>
          </a:xfrm>
        </p:spPr>
        <p:txBody>
          <a:bodyPr/>
          <a:lstStyle/>
          <a:p>
            <a:r>
              <a:rPr lang="el-GR" sz="3200" dirty="0"/>
              <a:t>Γραμμάτια πληρωτέα σε ξένο </a:t>
            </a:r>
            <a:r>
              <a:rPr lang="el-GR" sz="3200" dirty="0" smtClean="0"/>
              <a:t>νόμισμα.</a:t>
            </a:r>
          </a:p>
          <a:p>
            <a:r>
              <a:rPr lang="el-GR" sz="3200" dirty="0" smtClean="0"/>
              <a:t>Υποσχετικές Επιστολές (</a:t>
            </a:r>
            <a:r>
              <a:rPr lang="en-US" sz="3200" dirty="0" smtClean="0"/>
              <a:t>Promissory Letter). </a:t>
            </a:r>
          </a:p>
          <a:p>
            <a:r>
              <a:rPr lang="el-GR" sz="3200" dirty="0" smtClean="0"/>
              <a:t>Ανέκκλητη Ενέγγυα Πίστωση (</a:t>
            </a:r>
            <a:r>
              <a:rPr lang="en-US" sz="3200" dirty="0" smtClean="0"/>
              <a:t>Irrevocable Document Credit</a:t>
            </a:r>
            <a:r>
              <a:rPr lang="el-GR" sz="3200" dirty="0" smtClean="0"/>
              <a:t>).</a:t>
            </a:r>
          </a:p>
          <a:p>
            <a:r>
              <a:rPr lang="el-GR" sz="3200" dirty="0" smtClean="0"/>
              <a:t>Εγγυητική Επιστολή (Ε/Ε Γ΄ κατηγορίας)</a:t>
            </a:r>
            <a:endParaRPr lang="el-GR" sz="3200" dirty="0"/>
          </a:p>
          <a:p>
            <a:endParaRPr lang="el-GR" dirty="0"/>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052736"/>
            <a:ext cx="8640960" cy="5472608"/>
          </a:xfrm>
        </p:spPr>
        <p:txBody>
          <a:bodyPr/>
          <a:lstStyle/>
          <a:p>
            <a:r>
              <a:rPr lang="el-GR" dirty="0" smtClean="0"/>
              <a:t>Η δραστηριοποίηση μιας εταιρείας και εκτός των συνόρων της χώρας – έδρας της, δημιουργεί πολιτικούς και συναλλαγματικούς κινδύνους. Οι συναλλαγματικοί κίνδυνοι περιλαμβάνουν:</a:t>
            </a:r>
          </a:p>
          <a:p>
            <a:pPr marL="514350" indent="-514350">
              <a:buFont typeface="+mj-lt"/>
              <a:buAutoNum type="arabicPeriod"/>
            </a:pPr>
            <a:r>
              <a:rPr lang="el-GR" dirty="0" smtClean="0"/>
              <a:t>Οικονομικό Κίνδυνο</a:t>
            </a:r>
          </a:p>
          <a:p>
            <a:pPr marL="514350" indent="-514350">
              <a:buFont typeface="+mj-lt"/>
              <a:buAutoNum type="arabicPeriod"/>
            </a:pPr>
            <a:r>
              <a:rPr lang="el-GR" dirty="0" smtClean="0"/>
              <a:t>Κίνδυνο Συναλλαγών </a:t>
            </a:r>
          </a:p>
          <a:p>
            <a:pPr marL="514350" indent="-514350">
              <a:buFont typeface="+mj-lt"/>
              <a:buAutoNum type="arabicPeriod"/>
            </a:pPr>
            <a:r>
              <a:rPr lang="el-GR" dirty="0" smtClean="0"/>
              <a:t>Κίνδυνο Μετατροπής</a:t>
            </a:r>
          </a:p>
          <a:p>
            <a:endParaRPr lang="el-GR" dirty="0" smtClean="0"/>
          </a:p>
          <a:p>
            <a:r>
              <a:rPr lang="el-GR" dirty="0" smtClean="0"/>
              <a:t>Ο κίνδυνος μετατροπής συχνά επηρεάζει αποφάσεις που λαμβάνονται και αφορούν τους άλλους δύο κινδύνους.</a:t>
            </a:r>
            <a:endParaRPr lang="el-GR" dirty="0"/>
          </a:p>
        </p:txBody>
      </p:sp>
      <p:sp>
        <p:nvSpPr>
          <p:cNvPr id="3" name="2 - Τίτλος"/>
          <p:cNvSpPr>
            <a:spLocks noGrp="1"/>
          </p:cNvSpPr>
          <p:nvPr>
            <p:ph type="title"/>
          </p:nvPr>
        </p:nvSpPr>
        <p:spPr>
          <a:xfrm>
            <a:off x="457200" y="152400"/>
            <a:ext cx="8229600" cy="900336"/>
          </a:xfrm>
        </p:spPr>
        <p:txBody>
          <a:bodyPr/>
          <a:lstStyle/>
          <a:p>
            <a:pPr algn="ctr"/>
            <a:r>
              <a:rPr lang="el-GR" b="1" dirty="0" smtClean="0">
                <a:solidFill>
                  <a:srgbClr val="C00000"/>
                </a:solidFill>
              </a:rPr>
              <a:t>Συναλλαγματικοί  Κίνδυνοι</a:t>
            </a:r>
            <a:endParaRPr lang="el-GR" b="1" dirty="0">
              <a:solidFill>
                <a:srgbClr val="C00000"/>
              </a:solidFill>
            </a:endParaRP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384002" name="Picture 2"/>
          <p:cNvPicPr>
            <a:picLocks noGrp="1" noChangeAspect="1" noChangeArrowheads="1"/>
          </p:cNvPicPr>
          <p:nvPr>
            <p:ph idx="1"/>
          </p:nvPr>
        </p:nvPicPr>
        <p:blipFill>
          <a:blip r:embed="rId2" cstate="print"/>
          <a:srcRect/>
          <a:stretch>
            <a:fillRect/>
          </a:stretch>
        </p:blipFill>
        <p:spPr bwMode="auto">
          <a:xfrm>
            <a:off x="251520" y="116632"/>
            <a:ext cx="8712968" cy="6552728"/>
          </a:xfrm>
          <a:prstGeom prst="rect">
            <a:avLst/>
          </a:prstGeom>
          <a:noFill/>
          <a:ln w="9525">
            <a:noFill/>
            <a:miter lim="800000"/>
            <a:headEnd/>
            <a:tailEnd/>
          </a:ln>
        </p:spPr>
      </p:pic>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C2EB50B1-0284-4E70-8A2E-B19D529D2CB7}" type="slidenum">
              <a:rPr lang="en-US"/>
              <a:pPr/>
              <a:t>605</a:t>
            </a:fld>
            <a:endParaRPr lang="en-US" dirty="0"/>
          </a:p>
        </p:txBody>
      </p:sp>
      <p:sp>
        <p:nvSpPr>
          <p:cNvPr id="87042" name="Rectangle 2"/>
          <p:cNvSpPr>
            <a:spLocks noGrp="1" noChangeArrowheads="1"/>
          </p:cNvSpPr>
          <p:nvPr>
            <p:ph type="title"/>
          </p:nvPr>
        </p:nvSpPr>
        <p:spPr/>
        <p:txBody>
          <a:bodyPr/>
          <a:lstStyle/>
          <a:p>
            <a:pPr algn="ctr"/>
            <a:r>
              <a:rPr lang="el-GR" sz="3200" b="1" dirty="0">
                <a:solidFill>
                  <a:srgbClr val="C00000"/>
                </a:solidFill>
              </a:rPr>
              <a:t>Λογιστική αντιμετώπιση των υποχρεώσεων σε ξένο νόμισμα</a:t>
            </a:r>
            <a:endParaRPr lang="en-US" sz="3200" b="1" dirty="0">
              <a:solidFill>
                <a:srgbClr val="C00000"/>
              </a:solidFill>
            </a:endParaRPr>
          </a:p>
        </p:txBody>
      </p:sp>
      <p:sp>
        <p:nvSpPr>
          <p:cNvPr id="87043" name="Rectangle 3"/>
          <p:cNvSpPr>
            <a:spLocks noGrp="1" noChangeArrowheads="1"/>
          </p:cNvSpPr>
          <p:nvPr>
            <p:ph type="body" idx="1"/>
          </p:nvPr>
        </p:nvSpPr>
        <p:spPr>
          <a:xfrm>
            <a:off x="467544" y="1600200"/>
            <a:ext cx="8216081" cy="4341813"/>
          </a:xfrm>
        </p:spPr>
        <p:txBody>
          <a:bodyPr/>
          <a:lstStyle/>
          <a:p>
            <a:pPr>
              <a:buFont typeface="Wingdings" pitchFamily="2" charset="2"/>
              <a:buNone/>
            </a:pPr>
            <a:endParaRPr lang="el-GR" dirty="0"/>
          </a:p>
          <a:p>
            <a:r>
              <a:rPr lang="el-GR" dirty="0"/>
              <a:t>Μέθοδος αντίτιμου σε ευρώ</a:t>
            </a:r>
          </a:p>
          <a:p>
            <a:endParaRPr lang="el-GR" dirty="0"/>
          </a:p>
          <a:p>
            <a:r>
              <a:rPr lang="el-GR" dirty="0"/>
              <a:t>Μέθοδος λογιστικού </a:t>
            </a:r>
            <a:r>
              <a:rPr lang="el-GR" dirty="0" smtClean="0"/>
              <a:t>ισότιμου (δεν χρησιμοποιείται πλέον).</a:t>
            </a:r>
            <a:endParaRPr lang="el-GR" dirty="0"/>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386050" name="Picture 2"/>
          <p:cNvPicPr>
            <a:picLocks noGrp="1" noChangeAspect="1" noChangeArrowheads="1"/>
          </p:cNvPicPr>
          <p:nvPr>
            <p:ph idx="1"/>
          </p:nvPr>
        </p:nvPicPr>
        <p:blipFill>
          <a:blip r:embed="rId2" cstate="print"/>
          <a:srcRect/>
          <a:stretch>
            <a:fillRect/>
          </a:stretch>
        </p:blipFill>
        <p:spPr bwMode="auto">
          <a:xfrm>
            <a:off x="251520" y="116632"/>
            <a:ext cx="8640960" cy="6552728"/>
          </a:xfrm>
          <a:prstGeom prst="rect">
            <a:avLst/>
          </a:prstGeom>
          <a:noFill/>
          <a:ln w="9525">
            <a:noFill/>
            <a:miter lim="800000"/>
            <a:headEnd/>
            <a:tailEnd/>
          </a:ln>
        </p:spPr>
      </p:pic>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387074" name="Picture 2"/>
          <p:cNvPicPr>
            <a:picLocks noGrp="1" noChangeAspect="1" noChangeArrowheads="1"/>
          </p:cNvPicPr>
          <p:nvPr>
            <p:ph idx="1"/>
          </p:nvPr>
        </p:nvPicPr>
        <p:blipFill>
          <a:blip r:embed="rId2" cstate="print"/>
          <a:srcRect/>
          <a:stretch>
            <a:fillRect/>
          </a:stretch>
        </p:blipFill>
        <p:spPr bwMode="auto">
          <a:xfrm>
            <a:off x="179512" y="116632"/>
            <a:ext cx="8784976" cy="6552728"/>
          </a:xfrm>
          <a:prstGeom prst="rect">
            <a:avLst/>
          </a:prstGeom>
          <a:noFill/>
          <a:ln w="9525">
            <a:noFill/>
            <a:miter lim="800000"/>
            <a:headEnd/>
            <a:tailEnd/>
          </a:ln>
        </p:spPr>
      </p:pic>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EBCD45C0-DB31-47AA-AA86-4CF6888CB879}" type="slidenum">
              <a:rPr lang="en-US"/>
              <a:pPr/>
              <a:t>608</a:t>
            </a:fld>
            <a:endParaRPr lang="en-US" dirty="0"/>
          </a:p>
        </p:txBody>
      </p:sp>
      <p:sp>
        <p:nvSpPr>
          <p:cNvPr id="88066" name="Rectangle 2"/>
          <p:cNvSpPr>
            <a:spLocks noGrp="1" noChangeArrowheads="1"/>
          </p:cNvSpPr>
          <p:nvPr>
            <p:ph type="title"/>
          </p:nvPr>
        </p:nvSpPr>
        <p:spPr>
          <a:xfrm>
            <a:off x="457200" y="152400"/>
            <a:ext cx="8229600" cy="900336"/>
          </a:xfrm>
        </p:spPr>
        <p:txBody>
          <a:bodyPr>
            <a:normAutofit fontScale="90000"/>
          </a:bodyPr>
          <a:lstStyle/>
          <a:p>
            <a:pPr algn="ctr"/>
            <a:r>
              <a:rPr lang="el-GR" sz="3200" b="1" dirty="0">
                <a:solidFill>
                  <a:schemeClr val="tx2">
                    <a:lumMod val="50000"/>
                  </a:schemeClr>
                </a:solidFill>
              </a:rPr>
              <a:t>Μέθοδος αντίτιμου σε ευρώ </a:t>
            </a:r>
            <a:r>
              <a:rPr lang="en-GB" sz="3200" b="1" dirty="0">
                <a:solidFill>
                  <a:schemeClr val="tx2">
                    <a:lumMod val="50000"/>
                  </a:schemeClr>
                </a:solidFill>
              </a:rPr>
              <a:t>- </a:t>
            </a:r>
            <a:r>
              <a:rPr lang="el-GR" sz="3200" b="1" dirty="0">
                <a:solidFill>
                  <a:schemeClr val="tx2">
                    <a:lumMod val="50000"/>
                  </a:schemeClr>
                </a:solidFill>
              </a:rPr>
              <a:t>Δημιουργία και πληρωμή υποχρεώσεων σε ξένο νόμισμα</a:t>
            </a:r>
            <a:endParaRPr lang="en-US" sz="3200" b="1" dirty="0">
              <a:solidFill>
                <a:schemeClr val="tx2">
                  <a:lumMod val="50000"/>
                </a:schemeClr>
              </a:solidFill>
            </a:endParaRPr>
          </a:p>
        </p:txBody>
      </p:sp>
      <p:sp>
        <p:nvSpPr>
          <p:cNvPr id="88067" name="Rectangle 3"/>
          <p:cNvSpPr>
            <a:spLocks noGrp="1" noChangeArrowheads="1"/>
          </p:cNvSpPr>
          <p:nvPr>
            <p:ph type="body" idx="1"/>
          </p:nvPr>
        </p:nvSpPr>
        <p:spPr>
          <a:xfrm>
            <a:off x="251520" y="1268760"/>
            <a:ext cx="8712968" cy="5360640"/>
          </a:xfrm>
        </p:spPr>
        <p:txBody>
          <a:bodyPr>
            <a:normAutofit/>
          </a:bodyPr>
          <a:lstStyle/>
          <a:p>
            <a:pPr>
              <a:lnSpc>
                <a:spcPct val="80000"/>
              </a:lnSpc>
            </a:pPr>
            <a:r>
              <a:rPr lang="el-GR" sz="2000" dirty="0"/>
              <a:t>Οι υποχρεώσεις σε ξένο νόμισμα καταχωρούνται (πιστώνονται) στους σχετικούς λογαριασμούς  με την </a:t>
            </a:r>
            <a:r>
              <a:rPr lang="el-GR" sz="2000" b="1" dirty="0"/>
              <a:t>αξία τους σε ευρώ, με βάση την τρέχουσα τιμή πώλησης του ξένου νομίσματος</a:t>
            </a:r>
            <a:r>
              <a:rPr lang="el-GR" sz="2000" dirty="0"/>
              <a:t> κατά την ημέρα της πιστωτικής </a:t>
            </a:r>
            <a:r>
              <a:rPr lang="el-GR" sz="2000" dirty="0" smtClean="0"/>
              <a:t>αγοράς.</a:t>
            </a:r>
            <a:endParaRPr lang="el-GR" sz="2000" dirty="0"/>
          </a:p>
          <a:p>
            <a:pPr>
              <a:lnSpc>
                <a:spcPct val="80000"/>
              </a:lnSpc>
            </a:pPr>
            <a:endParaRPr lang="el-GR" sz="2000" dirty="0"/>
          </a:p>
          <a:p>
            <a:pPr>
              <a:lnSpc>
                <a:spcPct val="80000"/>
              </a:lnSpc>
            </a:pPr>
            <a:r>
              <a:rPr lang="el-GR" sz="2000" dirty="0"/>
              <a:t>Οι λογαριασμοί απαίτησης τηρούνται </a:t>
            </a:r>
            <a:r>
              <a:rPr lang="el-GR" sz="2000" dirty="0" smtClean="0"/>
              <a:t>μικτοί </a:t>
            </a:r>
            <a:r>
              <a:rPr lang="el-GR" sz="2000" dirty="0"/>
              <a:t>ή </a:t>
            </a:r>
            <a:r>
              <a:rPr lang="el-GR" sz="2000" b="1" dirty="0"/>
              <a:t>αμιγείς. </a:t>
            </a:r>
            <a:r>
              <a:rPr lang="el-GR" sz="2000" dirty="0"/>
              <a:t>Αυτό σημαίνει ότι όταν οι υποχρεώσεις πληρώνονται, χρεώνονται με την τιμή του ξένου νομίσματος με την οποία έχουν πιστωθεί ορχικά, ανεξάρτητα αν η τρέχουσα τιμή είναι διαφορετική από την αρχική</a:t>
            </a:r>
          </a:p>
          <a:p>
            <a:pPr>
              <a:lnSpc>
                <a:spcPct val="80000"/>
              </a:lnSpc>
            </a:pPr>
            <a:endParaRPr lang="el-GR" sz="2000" dirty="0"/>
          </a:p>
          <a:p>
            <a:pPr>
              <a:lnSpc>
                <a:spcPct val="80000"/>
              </a:lnSpc>
            </a:pPr>
            <a:r>
              <a:rPr lang="el-GR" sz="2000" dirty="0"/>
              <a:t>Η ενδεχόμενη θετική ή αρνητική διαφορά μεταξύ της αρχικής από την τρέχουσα τιμή υποδηλώνει το ποσό των χρεωστικών ή πιστωτικών συναλλαγματικών διαφορών (αποτέλεσμα από την αλλαγή της συναλλαγματικής ισοτιμίας) </a:t>
            </a:r>
          </a:p>
          <a:p>
            <a:pPr lvl="1">
              <a:lnSpc>
                <a:spcPct val="80000"/>
              </a:lnSpc>
            </a:pPr>
            <a:r>
              <a:rPr lang="el-GR" sz="2000" dirty="0"/>
              <a:t>Σύμφωνα με το ΕΓΛΣ οι διαφορές αυτές καταχωρούνται στους λογαριασμούς </a:t>
            </a:r>
          </a:p>
          <a:p>
            <a:pPr lvl="1">
              <a:lnSpc>
                <a:spcPct val="80000"/>
              </a:lnSpc>
              <a:buFont typeface="Wingdings" pitchFamily="2" charset="2"/>
              <a:buNone/>
            </a:pPr>
            <a:r>
              <a:rPr lang="el-GR" sz="2000" i="1" dirty="0"/>
              <a:t>   81.00.04 (Χρεωστικές) συναλλαγματικές διαφορές</a:t>
            </a:r>
            <a:r>
              <a:rPr lang="el-GR" sz="2000" dirty="0"/>
              <a:t> και </a:t>
            </a:r>
          </a:p>
          <a:p>
            <a:pPr lvl="1">
              <a:lnSpc>
                <a:spcPct val="80000"/>
              </a:lnSpc>
              <a:buFont typeface="Wingdings" pitchFamily="2" charset="2"/>
              <a:buNone/>
            </a:pPr>
            <a:r>
              <a:rPr lang="el-GR" sz="2000" i="1" dirty="0"/>
              <a:t>   81.01.04 (Πιστωτικές) συναλλαγματικές διαφορές</a:t>
            </a:r>
            <a:r>
              <a:rPr lang="el-GR" sz="2000" dirty="0"/>
              <a:t> </a:t>
            </a:r>
          </a:p>
          <a:p>
            <a:pPr lvl="1">
              <a:lnSpc>
                <a:spcPct val="80000"/>
              </a:lnSpc>
              <a:buFont typeface="Wingdings" pitchFamily="2" charset="2"/>
              <a:buNone/>
            </a:pPr>
            <a:r>
              <a:rPr lang="el-GR" sz="2000" i="1" dirty="0"/>
              <a:t>   </a:t>
            </a:r>
            <a:r>
              <a:rPr lang="el-GR" sz="2000" dirty="0"/>
              <a:t>οι οποίοι στο τέλος της χρήσης μεταφέρονται στο αποτέλεσμα χρήσης</a:t>
            </a:r>
            <a:r>
              <a:rPr lang="el-GR" sz="2000" i="1" dirty="0"/>
              <a:t> </a:t>
            </a:r>
            <a:endParaRPr lang="en-US" sz="2000" dirty="0"/>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3731202D-C503-4E43-B73D-AFBBA9A11D7B}" type="slidenum">
              <a:rPr lang="en-US"/>
              <a:pPr/>
              <a:t>609</a:t>
            </a:fld>
            <a:endParaRPr lang="en-US" dirty="0"/>
          </a:p>
        </p:txBody>
      </p:sp>
      <p:sp>
        <p:nvSpPr>
          <p:cNvPr id="89090" name="Rectangle 2"/>
          <p:cNvSpPr>
            <a:spLocks noGrp="1" noChangeArrowheads="1"/>
          </p:cNvSpPr>
          <p:nvPr>
            <p:ph type="title"/>
          </p:nvPr>
        </p:nvSpPr>
        <p:spPr>
          <a:xfrm>
            <a:off x="107504" y="152400"/>
            <a:ext cx="8579296" cy="900336"/>
          </a:xfrm>
        </p:spPr>
        <p:txBody>
          <a:bodyPr>
            <a:normAutofit fontScale="90000"/>
          </a:bodyPr>
          <a:lstStyle/>
          <a:p>
            <a:pPr algn="ctr"/>
            <a:r>
              <a:rPr lang="el-GR" sz="3200" b="1" dirty="0">
                <a:solidFill>
                  <a:schemeClr val="tx2">
                    <a:lumMod val="50000"/>
                  </a:schemeClr>
                </a:solidFill>
              </a:rPr>
              <a:t>Μέθοδος αντίτιμου σε ευρώ – Αποτίμηση υποχρεώσεων σε ξένο νόμισμα</a:t>
            </a:r>
            <a:endParaRPr lang="en-US" sz="3200" b="1" dirty="0">
              <a:solidFill>
                <a:schemeClr val="tx2">
                  <a:lumMod val="50000"/>
                </a:schemeClr>
              </a:solidFill>
            </a:endParaRPr>
          </a:p>
        </p:txBody>
      </p:sp>
      <p:sp>
        <p:nvSpPr>
          <p:cNvPr id="89091" name="Rectangle 3"/>
          <p:cNvSpPr>
            <a:spLocks noGrp="1" noChangeArrowheads="1"/>
          </p:cNvSpPr>
          <p:nvPr>
            <p:ph type="body" idx="1"/>
          </p:nvPr>
        </p:nvSpPr>
        <p:spPr>
          <a:xfrm>
            <a:off x="1" y="1124744"/>
            <a:ext cx="8991600" cy="5733256"/>
          </a:xfrm>
        </p:spPr>
        <p:txBody>
          <a:bodyPr>
            <a:normAutofit/>
          </a:bodyPr>
          <a:lstStyle/>
          <a:p>
            <a:pPr>
              <a:lnSpc>
                <a:spcPct val="80000"/>
              </a:lnSpc>
            </a:pPr>
            <a:r>
              <a:rPr lang="el-GR" sz="2300" dirty="0">
                <a:latin typeface="Arial" charset="0"/>
              </a:rPr>
              <a:t>Κατά την απογραφή </a:t>
            </a:r>
            <a:r>
              <a:rPr lang="el-GR" sz="2300" b="1" dirty="0">
                <a:latin typeface="Arial" charset="0"/>
              </a:rPr>
              <a:t>οι υποχρεώσεις σε ξένο νόμισμα</a:t>
            </a:r>
            <a:r>
              <a:rPr lang="el-GR" sz="2300" dirty="0">
                <a:latin typeface="Arial" charset="0"/>
              </a:rPr>
              <a:t> </a:t>
            </a:r>
            <a:r>
              <a:rPr lang="el-GR" sz="2300" b="1" dirty="0">
                <a:latin typeface="Arial" charset="0"/>
              </a:rPr>
              <a:t>αποτιμώνται</a:t>
            </a:r>
            <a:r>
              <a:rPr lang="el-GR" sz="2300" dirty="0">
                <a:latin typeface="Arial" charset="0"/>
              </a:rPr>
              <a:t> με βάση την </a:t>
            </a:r>
            <a:r>
              <a:rPr lang="el-GR" sz="2300" b="1" dirty="0">
                <a:latin typeface="Arial" charset="0"/>
              </a:rPr>
              <a:t>τρέχουσα τιμή</a:t>
            </a:r>
            <a:r>
              <a:rPr lang="el-GR" sz="2300" dirty="0">
                <a:latin typeface="Arial" charset="0"/>
              </a:rPr>
              <a:t> πώλησης από τις τράπεζες των ξένων νομισμάτων στο τέλος της χρήσης</a:t>
            </a:r>
          </a:p>
          <a:p>
            <a:pPr>
              <a:lnSpc>
                <a:spcPct val="80000"/>
              </a:lnSpc>
            </a:pPr>
            <a:endParaRPr lang="el-GR" sz="800" dirty="0">
              <a:latin typeface="Arial" charset="0"/>
            </a:endParaRPr>
          </a:p>
          <a:p>
            <a:pPr>
              <a:lnSpc>
                <a:spcPct val="80000"/>
              </a:lnSpc>
            </a:pPr>
            <a:r>
              <a:rPr lang="el-GR" sz="2300" dirty="0">
                <a:latin typeface="Arial" charset="0"/>
              </a:rPr>
              <a:t>Οι συναλλαγματικές διάφορες που προκύπτουν κατά την αποτίμηση των υποχρεώσεων στο τέλος της χρήσης μεταφέρονται σε λογαριασμούς προβλέψεων (για κάθε ξένο νόμισμα)</a:t>
            </a:r>
          </a:p>
          <a:p>
            <a:pPr>
              <a:lnSpc>
                <a:spcPct val="80000"/>
              </a:lnSpc>
            </a:pPr>
            <a:endParaRPr lang="el-GR" sz="500" dirty="0">
              <a:latin typeface="Arial" charset="0"/>
            </a:endParaRPr>
          </a:p>
          <a:p>
            <a:pPr lvl="1">
              <a:lnSpc>
                <a:spcPct val="80000"/>
              </a:lnSpc>
            </a:pPr>
            <a:r>
              <a:rPr lang="el-GR" sz="2000" dirty="0">
                <a:latin typeface="Arial" charset="0"/>
              </a:rPr>
              <a:t>Πρόκειται για πιθανό (απραγματοποίητο) αποτέλεσμα (κέρδος ή ζημιά) που οφείλεται στην αποτίμηση της υποχρέωσης και δεν προέρχεται από συναλλαγή (λογιστικό γεγονός)</a:t>
            </a:r>
          </a:p>
          <a:p>
            <a:pPr lvl="1">
              <a:lnSpc>
                <a:spcPct val="80000"/>
              </a:lnSpc>
            </a:pPr>
            <a:endParaRPr lang="el-GR" sz="500" dirty="0">
              <a:latin typeface="Arial" charset="0"/>
            </a:endParaRPr>
          </a:p>
          <a:p>
            <a:pPr lvl="2">
              <a:lnSpc>
                <a:spcPct val="80000"/>
              </a:lnSpc>
            </a:pPr>
            <a:r>
              <a:rPr lang="el-GR" sz="1700" dirty="0">
                <a:latin typeface="Arial" charset="0"/>
              </a:rPr>
              <a:t>Σύμφωνα με το ΕΓΛΣ οι διαφορές αυτές καταχωρούνται στον λογαριασμό </a:t>
            </a:r>
          </a:p>
          <a:p>
            <a:pPr lvl="1">
              <a:lnSpc>
                <a:spcPct val="80000"/>
              </a:lnSpc>
              <a:buFont typeface="Wingdings" pitchFamily="2" charset="2"/>
              <a:buNone/>
            </a:pPr>
            <a:r>
              <a:rPr lang="el-GR" sz="1700" i="1" dirty="0">
                <a:latin typeface="Arial" charset="0"/>
              </a:rPr>
              <a:t>           44.14 Προβλέψεις για συναλλαγματικές διαφορές από   </a:t>
            </a:r>
          </a:p>
          <a:p>
            <a:pPr lvl="1">
              <a:lnSpc>
                <a:spcPct val="80000"/>
              </a:lnSpc>
              <a:buFont typeface="Wingdings" pitchFamily="2" charset="2"/>
              <a:buNone/>
            </a:pPr>
            <a:r>
              <a:rPr lang="el-GR" sz="1700" i="1" dirty="0">
                <a:latin typeface="Arial" charset="0"/>
              </a:rPr>
              <a:t>                    αποτίμηση απαιτήσεων και λοιπών υποχρεώσεων</a:t>
            </a:r>
          </a:p>
          <a:p>
            <a:pPr lvl="1">
              <a:lnSpc>
                <a:spcPct val="80000"/>
              </a:lnSpc>
              <a:buFont typeface="Wingdings" pitchFamily="2" charset="2"/>
              <a:buNone/>
            </a:pPr>
            <a:endParaRPr lang="el-GR" sz="500" dirty="0">
              <a:latin typeface="Arial" charset="0"/>
            </a:endParaRPr>
          </a:p>
          <a:p>
            <a:pPr lvl="1">
              <a:lnSpc>
                <a:spcPct val="80000"/>
              </a:lnSpc>
              <a:buFont typeface="Wingdings" pitchFamily="2" charset="2"/>
              <a:buNone/>
            </a:pPr>
            <a:r>
              <a:rPr lang="el-GR" sz="1700" dirty="0">
                <a:latin typeface="Arial" charset="0"/>
              </a:rPr>
              <a:t>                    Ο </a:t>
            </a:r>
            <a:r>
              <a:rPr lang="el-GR" sz="1700" i="1" dirty="0">
                <a:latin typeface="Arial" charset="0"/>
              </a:rPr>
              <a:t>44.14</a:t>
            </a:r>
            <a:r>
              <a:rPr lang="en-GB" sz="1700" dirty="0">
                <a:latin typeface="Arial" charset="0"/>
              </a:rPr>
              <a:t> </a:t>
            </a:r>
            <a:r>
              <a:rPr lang="el-GR" sz="1700" dirty="0">
                <a:latin typeface="Arial" charset="0"/>
              </a:rPr>
              <a:t>αναπτύσσεται σε αναλυτικούς λογαριασμούς για </a:t>
            </a:r>
          </a:p>
          <a:p>
            <a:pPr lvl="1">
              <a:lnSpc>
                <a:spcPct val="80000"/>
              </a:lnSpc>
              <a:buFont typeface="Wingdings" pitchFamily="2" charset="2"/>
              <a:buNone/>
            </a:pPr>
            <a:r>
              <a:rPr lang="el-GR" sz="1700" dirty="0">
                <a:latin typeface="Arial" charset="0"/>
              </a:rPr>
              <a:t>                    κάθε ξένο νόμισμα</a:t>
            </a:r>
            <a:endParaRPr lang="en-US" sz="1700" dirty="0">
              <a:latin typeface="Arial"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251520" y="188640"/>
            <a:ext cx="8712968" cy="6480720"/>
          </a:xfrm>
          <a:prstGeom prst="rect">
            <a:avLst/>
          </a:prstGeom>
          <a:noFill/>
          <a:ln w="9525">
            <a:noFill/>
            <a:miter lim="800000"/>
            <a:headEnd/>
            <a:tailEnd/>
          </a:ln>
        </p:spPr>
      </p:pic>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6339B67B-C699-4BA0-9870-06EB6439A329}" type="slidenum">
              <a:rPr lang="en-US"/>
              <a:pPr/>
              <a:t>610</a:t>
            </a:fld>
            <a:endParaRPr lang="en-US" dirty="0"/>
          </a:p>
        </p:txBody>
      </p:sp>
      <p:sp>
        <p:nvSpPr>
          <p:cNvPr id="90114" name="Rectangle 2"/>
          <p:cNvSpPr>
            <a:spLocks noGrp="1" noChangeArrowheads="1"/>
          </p:cNvSpPr>
          <p:nvPr>
            <p:ph type="title"/>
          </p:nvPr>
        </p:nvSpPr>
        <p:spPr/>
        <p:txBody>
          <a:bodyPr/>
          <a:lstStyle/>
          <a:p>
            <a:pPr algn="ctr"/>
            <a:r>
              <a:rPr lang="el-GR" sz="3200" b="1" dirty="0">
                <a:solidFill>
                  <a:schemeClr val="tx2">
                    <a:lumMod val="50000"/>
                  </a:schemeClr>
                </a:solidFill>
              </a:rPr>
              <a:t>Μέθοδος αντίτιμου σε ευρώ – Αποτίμηση υποχρεώσεων σε ξένο νόμισμα</a:t>
            </a:r>
            <a:endParaRPr lang="en-US" sz="3200" b="1" dirty="0">
              <a:solidFill>
                <a:schemeClr val="tx2">
                  <a:lumMod val="50000"/>
                </a:schemeClr>
              </a:solidFill>
            </a:endParaRPr>
          </a:p>
        </p:txBody>
      </p:sp>
      <p:sp>
        <p:nvSpPr>
          <p:cNvPr id="90115" name="Rectangle 3"/>
          <p:cNvSpPr>
            <a:spLocks noGrp="1" noChangeArrowheads="1"/>
          </p:cNvSpPr>
          <p:nvPr>
            <p:ph type="body" idx="1"/>
          </p:nvPr>
        </p:nvSpPr>
        <p:spPr>
          <a:xfrm>
            <a:off x="107505" y="1600200"/>
            <a:ext cx="9036496" cy="4341813"/>
          </a:xfrm>
        </p:spPr>
        <p:txBody>
          <a:bodyPr/>
          <a:lstStyle/>
          <a:p>
            <a:pPr>
              <a:lnSpc>
                <a:spcPct val="90000"/>
              </a:lnSpc>
            </a:pPr>
            <a:r>
              <a:rPr lang="el-GR" dirty="0">
                <a:latin typeface="Arial" charset="0"/>
              </a:rPr>
              <a:t>Εάν το </a:t>
            </a:r>
            <a:r>
              <a:rPr lang="el-GR" b="1" dirty="0">
                <a:latin typeface="Arial" charset="0"/>
              </a:rPr>
              <a:t>υπόλοιπο</a:t>
            </a:r>
            <a:r>
              <a:rPr lang="el-GR" dirty="0">
                <a:latin typeface="Arial" charset="0"/>
              </a:rPr>
              <a:t> του λογαριασμού </a:t>
            </a:r>
            <a:r>
              <a:rPr lang="el-GR" b="1" dirty="0">
                <a:latin typeface="Arial" charset="0"/>
              </a:rPr>
              <a:t>προβλέψεις</a:t>
            </a:r>
            <a:r>
              <a:rPr lang="el-GR" dirty="0">
                <a:latin typeface="Arial" charset="0"/>
              </a:rPr>
              <a:t> για συναλλαγματικές διαφορές από αποτίμηση υποχρεώσεων</a:t>
            </a:r>
            <a:r>
              <a:rPr lang="el-GR" i="1" dirty="0">
                <a:latin typeface="Arial" charset="0"/>
              </a:rPr>
              <a:t> </a:t>
            </a:r>
            <a:r>
              <a:rPr lang="el-GR" dirty="0">
                <a:latin typeface="Arial" charset="0"/>
              </a:rPr>
              <a:t>κάποιου ξένου νομίσματος είναι </a:t>
            </a:r>
            <a:r>
              <a:rPr lang="el-GR" b="1" dirty="0">
                <a:latin typeface="Arial" charset="0"/>
              </a:rPr>
              <a:t>χρεωστικό</a:t>
            </a:r>
            <a:r>
              <a:rPr lang="el-GR" dirty="0">
                <a:latin typeface="Arial" charset="0"/>
              </a:rPr>
              <a:t>, τότε υποδηλώνει </a:t>
            </a:r>
            <a:r>
              <a:rPr lang="el-GR" b="1" dirty="0">
                <a:latin typeface="Arial" charset="0"/>
              </a:rPr>
              <a:t>πιθανή ζημία</a:t>
            </a:r>
            <a:r>
              <a:rPr lang="el-GR" dirty="0">
                <a:latin typeface="Arial" charset="0"/>
              </a:rPr>
              <a:t>, η οποία εξομοιώνεται με πραγματοποιούμενη και μεταφέρεται στη χρέωση του </a:t>
            </a:r>
            <a:r>
              <a:rPr lang="el-GR" i="1" dirty="0">
                <a:latin typeface="Arial" charset="0"/>
              </a:rPr>
              <a:t>81.00.04.ΧΧ (Χρεωστικές) συναλλαγματικές διαφορές</a:t>
            </a:r>
            <a:r>
              <a:rPr lang="el-GR" dirty="0">
                <a:latin typeface="Arial" charset="0"/>
              </a:rPr>
              <a:t>. </a:t>
            </a:r>
          </a:p>
          <a:p>
            <a:pPr lvl="1">
              <a:lnSpc>
                <a:spcPct val="90000"/>
              </a:lnSpc>
            </a:pPr>
            <a:r>
              <a:rPr lang="el-GR" dirty="0">
                <a:latin typeface="Arial" charset="0"/>
              </a:rPr>
              <a:t>Στη συνέχεια ο </a:t>
            </a:r>
            <a:r>
              <a:rPr lang="el-GR" i="1" dirty="0">
                <a:latin typeface="Arial" charset="0"/>
              </a:rPr>
              <a:t>81.00.04.ΧΧ</a:t>
            </a:r>
            <a:r>
              <a:rPr lang="el-GR" dirty="0">
                <a:latin typeface="Arial" charset="0"/>
              </a:rPr>
              <a:t> κλείνει στα αποτελέσματα της χρήσης</a:t>
            </a:r>
            <a:endParaRPr lang="en-US" dirty="0">
              <a:latin typeface="Arial" charset="0"/>
            </a:endParaRP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2133600" cy="457200"/>
          </a:xfrm>
          <a:prstGeom prst="rect">
            <a:avLst/>
          </a:prstGeom>
        </p:spPr>
        <p:txBody>
          <a:bodyPr/>
          <a:lstStyle/>
          <a:p>
            <a:fld id="{D799DFAE-0C1A-4214-A1DA-704D61E5BD70}" type="slidenum">
              <a:rPr lang="en-US"/>
              <a:pPr/>
              <a:t>611</a:t>
            </a:fld>
            <a:endParaRPr lang="en-US" dirty="0"/>
          </a:p>
        </p:txBody>
      </p:sp>
      <p:sp>
        <p:nvSpPr>
          <p:cNvPr id="91138" name="Rectangle 2"/>
          <p:cNvSpPr>
            <a:spLocks noGrp="1" noChangeArrowheads="1"/>
          </p:cNvSpPr>
          <p:nvPr>
            <p:ph type="title"/>
          </p:nvPr>
        </p:nvSpPr>
        <p:spPr/>
        <p:txBody>
          <a:bodyPr/>
          <a:lstStyle/>
          <a:p>
            <a:pPr algn="ctr"/>
            <a:r>
              <a:rPr lang="el-GR" sz="3200" b="1" dirty="0">
                <a:solidFill>
                  <a:schemeClr val="tx2">
                    <a:lumMod val="50000"/>
                  </a:schemeClr>
                </a:solidFill>
              </a:rPr>
              <a:t>Μέθοδος αντίτιμου σε ευρώ – Αποτίμηση υποχρεώσεων σε ξένο νόμισμα</a:t>
            </a:r>
            <a:endParaRPr lang="en-US" sz="3200" b="1" dirty="0">
              <a:solidFill>
                <a:schemeClr val="tx2">
                  <a:lumMod val="50000"/>
                </a:schemeClr>
              </a:solidFill>
            </a:endParaRPr>
          </a:p>
        </p:txBody>
      </p:sp>
      <p:sp>
        <p:nvSpPr>
          <p:cNvPr id="91139" name="Rectangle 3"/>
          <p:cNvSpPr>
            <a:spLocks noGrp="1" noChangeArrowheads="1"/>
          </p:cNvSpPr>
          <p:nvPr>
            <p:ph type="body" idx="1"/>
          </p:nvPr>
        </p:nvSpPr>
        <p:spPr>
          <a:xfrm>
            <a:off x="179512" y="1524000"/>
            <a:ext cx="8712968" cy="4572000"/>
          </a:xfrm>
        </p:spPr>
        <p:txBody>
          <a:bodyPr/>
          <a:lstStyle/>
          <a:p>
            <a:r>
              <a:rPr lang="el-GR" dirty="0">
                <a:latin typeface="Arial" charset="0"/>
              </a:rPr>
              <a:t>Εάν το </a:t>
            </a:r>
            <a:r>
              <a:rPr lang="el-GR" b="1" dirty="0">
                <a:latin typeface="Arial" charset="0"/>
              </a:rPr>
              <a:t>υπόλοιπο</a:t>
            </a:r>
            <a:r>
              <a:rPr lang="el-GR" dirty="0">
                <a:latin typeface="Arial" charset="0"/>
              </a:rPr>
              <a:t> του λογαριασμού </a:t>
            </a:r>
            <a:r>
              <a:rPr lang="el-GR" b="1" dirty="0">
                <a:latin typeface="Arial" charset="0"/>
              </a:rPr>
              <a:t>προβλέψεις</a:t>
            </a:r>
            <a:r>
              <a:rPr lang="el-GR" dirty="0">
                <a:latin typeface="Arial" charset="0"/>
              </a:rPr>
              <a:t> για συναλλαγματικές διαφορές από αποτίμηση υποχρεώσεων</a:t>
            </a:r>
            <a:r>
              <a:rPr lang="el-GR" i="1" dirty="0">
                <a:latin typeface="Arial" charset="0"/>
              </a:rPr>
              <a:t> </a:t>
            </a:r>
            <a:r>
              <a:rPr lang="el-GR" dirty="0">
                <a:latin typeface="Arial" charset="0"/>
              </a:rPr>
              <a:t>κάποιου ξένου νομίσματος είναι </a:t>
            </a:r>
            <a:r>
              <a:rPr lang="el-GR" b="1" dirty="0">
                <a:latin typeface="Arial" charset="0"/>
              </a:rPr>
              <a:t>πιστωτικό</a:t>
            </a:r>
            <a:r>
              <a:rPr lang="el-GR" dirty="0">
                <a:latin typeface="Arial" charset="0"/>
              </a:rPr>
              <a:t>, τότε υποδηλώνει </a:t>
            </a:r>
            <a:r>
              <a:rPr lang="el-GR" b="1" dirty="0">
                <a:latin typeface="Arial" charset="0"/>
              </a:rPr>
              <a:t>πιθανό κέρδος</a:t>
            </a:r>
          </a:p>
          <a:p>
            <a:pPr lvl="1"/>
            <a:r>
              <a:rPr lang="el-GR" dirty="0">
                <a:latin typeface="Arial" charset="0"/>
              </a:rPr>
              <a:t>Δεν μεταφέρεται σε λογαριασμό αποτελεσμάτων της χρήσης, αλλά παραμένει ως έχει στο παθητικό του ισολογισμού</a:t>
            </a:r>
            <a:endParaRPr lang="en-US" dirty="0">
              <a:latin typeface="Arial" charset="0"/>
            </a:endParaRP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381954" name="Picture 2"/>
          <p:cNvPicPr>
            <a:picLocks noGrp="1" noChangeAspect="1" noChangeArrowheads="1"/>
          </p:cNvPicPr>
          <p:nvPr>
            <p:ph idx="1"/>
          </p:nvPr>
        </p:nvPicPr>
        <p:blipFill>
          <a:blip r:embed="rId2" cstate="print"/>
          <a:srcRect/>
          <a:stretch>
            <a:fillRect/>
          </a:stretch>
        </p:blipFill>
        <p:spPr bwMode="auto">
          <a:xfrm>
            <a:off x="323528" y="188640"/>
            <a:ext cx="8640960" cy="6480720"/>
          </a:xfrm>
          <a:prstGeom prst="rect">
            <a:avLst/>
          </a:prstGeom>
          <a:noFill/>
          <a:ln w="9525">
            <a:noFill/>
            <a:miter lim="800000"/>
            <a:headEnd/>
            <a:tailEnd/>
          </a:ln>
        </p:spPr>
      </p:pic>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382978" name="Picture 2"/>
          <p:cNvPicPr>
            <a:picLocks noGrp="1" noChangeAspect="1" noChangeArrowheads="1"/>
          </p:cNvPicPr>
          <p:nvPr>
            <p:ph idx="1"/>
          </p:nvPr>
        </p:nvPicPr>
        <p:blipFill>
          <a:blip r:embed="rId2" cstate="print"/>
          <a:srcRect/>
          <a:stretch>
            <a:fillRect/>
          </a:stretch>
        </p:blipFill>
        <p:spPr bwMode="auto">
          <a:xfrm>
            <a:off x="179512" y="188640"/>
            <a:ext cx="8784976" cy="6480720"/>
          </a:xfrm>
          <a:prstGeom prst="rect">
            <a:avLst/>
          </a:prstGeom>
          <a:noFill/>
          <a:ln w="9525">
            <a:noFill/>
            <a:miter lim="800000"/>
            <a:headEnd/>
            <a:tailEnd/>
          </a:ln>
        </p:spPr>
      </p:pic>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457200" y="274638"/>
            <a:ext cx="8229600" cy="762000"/>
          </a:xfrm>
        </p:spPr>
        <p:txBody>
          <a:bodyPr/>
          <a:lstStyle/>
          <a:p>
            <a:r>
              <a:rPr lang="el-GR" sz="2400" b="1" dirty="0">
                <a:solidFill>
                  <a:srgbClr val="FF3300"/>
                </a:solidFill>
              </a:rPr>
              <a:t>ΟΡΓΑΝΙΚΑ ΕΞΟΔΑ ΚΑΤ’ ΕΙΔΟΣ</a:t>
            </a:r>
          </a:p>
        </p:txBody>
      </p:sp>
      <p:sp>
        <p:nvSpPr>
          <p:cNvPr id="248835" name="Rectangle 3"/>
          <p:cNvSpPr>
            <a:spLocks noGrp="1" noChangeArrowheads="1"/>
          </p:cNvSpPr>
          <p:nvPr>
            <p:ph type="body" idx="1"/>
          </p:nvPr>
        </p:nvSpPr>
        <p:spPr>
          <a:xfrm>
            <a:off x="685800" y="1447800"/>
            <a:ext cx="7772400" cy="4648200"/>
          </a:xfrm>
        </p:spPr>
        <p:txBody>
          <a:bodyPr/>
          <a:lstStyle/>
          <a:p>
            <a:pPr algn="ctr">
              <a:buFontTx/>
              <a:buNone/>
            </a:pPr>
            <a:r>
              <a:rPr lang="el-GR" sz="2000" b="1" dirty="0"/>
              <a:t> Περιεχόμενο και εννοιολογικοί προσδιορισμοί</a:t>
            </a:r>
          </a:p>
          <a:p>
            <a:pPr algn="just">
              <a:buFontTx/>
              <a:buNone/>
            </a:pPr>
            <a:r>
              <a:rPr lang="el-GR" sz="2000" dirty="0">
                <a:latin typeface="Times New Roman" pitchFamily="18" charset="0"/>
              </a:rPr>
              <a:t>Στην ομάδα 6 απεικονίζονται και παρακολουθούνται κατ’ είδος τα έξοδα που αναφέρονται στην ομαλή εκμετάλλευση της χρήσεως (οργανικά), καθώς επίσης και οι ετήσιες επιβαρύνσεις για τη διενέργεια αποσβέσεων και προβλέψεων που ενσωματώνονται στο λειτουργικό κόστος.</a:t>
            </a:r>
          </a:p>
          <a:p>
            <a:pPr algn="just">
              <a:buFontTx/>
              <a:buNone/>
            </a:pPr>
            <a:r>
              <a:rPr lang="el-GR" sz="2000" dirty="0">
                <a:latin typeface="Times New Roman" pitchFamily="18" charset="0"/>
              </a:rPr>
              <a:t>Στους λογαριασμούς της ομάδας 6 δεν καταχωρούνται:</a:t>
            </a:r>
          </a:p>
          <a:p>
            <a:pPr algn="just">
              <a:buFontTx/>
              <a:buNone/>
            </a:pPr>
            <a:r>
              <a:rPr lang="el-GR" sz="2000" dirty="0">
                <a:latin typeface="Times New Roman" pitchFamily="18" charset="0"/>
              </a:rPr>
              <a:t>Α. Ποσά που αφορούν επενδύσεις ή τοποθετήσεις. Τα ποσά αυτά καταχωρούνται στους οικείους λογαριασμούς των ομάδων 1 και 3, με εξαίρεση εκείνα που αφορούν τις ιδιοκατασκευές και λαμβάνονται υπόψη κατά την κοστολόγησή τους, οπότε με τα σχετικά ποσά χρεώνονται οι οικείοι λογαριασμοί της ομάδας 1, με πίστωση του λογαριασμού 78.00 «ιδιοπαραγωγή και βελτιώσεις παγίων»</a:t>
            </a:r>
          </a:p>
        </p:txBody>
      </p:sp>
    </p:spTree>
  </p:cSld>
  <p:clrMapOvr>
    <a:masterClrMapping/>
  </p:clrMapOvr>
  <p:transition advClick="0" advTm="5000"/>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body" idx="1"/>
          </p:nvPr>
        </p:nvSpPr>
        <p:spPr>
          <a:xfrm>
            <a:off x="685800" y="457200"/>
            <a:ext cx="7772400" cy="5791200"/>
          </a:xfrm>
        </p:spPr>
        <p:txBody>
          <a:bodyPr>
            <a:normAutofit lnSpcReduction="10000"/>
          </a:bodyPr>
          <a:lstStyle/>
          <a:p>
            <a:pPr algn="just">
              <a:buFontTx/>
              <a:buNone/>
            </a:pPr>
            <a:r>
              <a:rPr lang="el-GR" sz="2000" dirty="0">
                <a:latin typeface="Times New Roman" pitchFamily="18" charset="0"/>
              </a:rPr>
              <a:t>Β. Ποσά που αφορούν ζημιές και έξοδα εξαιρετικού χαρακτήρα, τα οποία καταχωρούνται στους οικείους υπολογαριασμούς του 81 «έκτακτα και ανόργανα αποτελέσματα».</a:t>
            </a:r>
          </a:p>
          <a:p>
            <a:pPr algn="just">
              <a:buFontTx/>
              <a:buNone/>
            </a:pPr>
            <a:r>
              <a:rPr lang="el-GR" sz="2000" dirty="0">
                <a:latin typeface="Times New Roman" pitchFamily="18" charset="0"/>
              </a:rPr>
              <a:t>Γ. Ποσά που αφορούν ζημιές και έξοδα προηγούμενων χρήσεων, τα οποία καταχωρούνται στους οικείους υπολογαριασμούς του 82 «έξοδα και έσοδα προηγούμενων χρήσεων».</a:t>
            </a:r>
          </a:p>
          <a:p>
            <a:pPr algn="just">
              <a:buFontTx/>
              <a:buNone/>
            </a:pPr>
            <a:r>
              <a:rPr lang="el-GR" sz="2000" dirty="0">
                <a:latin typeface="Times New Roman" pitchFamily="18" charset="0"/>
              </a:rPr>
              <a:t>Δ. Ποσά προβλέψεων που δεν αφορούν άμεσα την εκμετάλλευση, τα οποία καταχωρούνται στους οικείους υπολογαριασμούς του 83 «προβλέψεις για έκτακτους κινδύνους».</a:t>
            </a:r>
          </a:p>
          <a:p>
            <a:pPr algn="just">
              <a:buFontTx/>
              <a:buNone/>
            </a:pPr>
            <a:r>
              <a:rPr lang="el-GR" sz="2000" dirty="0">
                <a:latin typeface="Times New Roman" pitchFamily="18" charset="0"/>
              </a:rPr>
              <a:t>Ε. Ποσά που αφορούν φόρο εισοδήματος επί των αδιανέμητων κερδών της χρήσεως, τα οποία, σαν αφαιρετικά στοιχεία των αποτελεσμάτων χρήσεως, καταχωρούνται στη χρέωση του λογαριασμού 88.08 «φόρος εισοδήματος».</a:t>
            </a:r>
          </a:p>
          <a:p>
            <a:pPr algn="just">
              <a:buFontTx/>
              <a:buNone/>
            </a:pPr>
            <a:r>
              <a:rPr lang="el-GR" sz="2000" dirty="0">
                <a:latin typeface="Times New Roman" pitchFamily="18" charset="0"/>
              </a:rPr>
              <a:t>Στ. Τα υπολογιστικά ή τεκμαρτά έξοδα (π.χ. τόκοι ιδίων κεφαλαίων, αμοιβή επιχειρηματία στις προσωπικές εταιρείες και ατομικές επιχειρήσεις, αυτασφάλιστρα), τα οποία δεν συνδέονται με εκταμίευση και δεν λογιστικοποιούνται στο χρηματοοικονομικό κύκλωμα της γενικής λογιστικής.</a:t>
            </a:r>
          </a:p>
        </p:txBody>
      </p:sp>
    </p:spTree>
  </p:cSld>
  <p:clrMapOvr>
    <a:masterClrMapping/>
  </p:clrMapOvr>
  <p:transition advClick="0" advTm="5000"/>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body" idx="1"/>
          </p:nvPr>
        </p:nvSpPr>
        <p:spPr>
          <a:xfrm>
            <a:off x="685800" y="609600"/>
            <a:ext cx="7772400" cy="5486400"/>
          </a:xfrm>
        </p:spPr>
        <p:txBody>
          <a:bodyPr/>
          <a:lstStyle/>
          <a:p>
            <a:pPr algn="just">
              <a:lnSpc>
                <a:spcPct val="80000"/>
              </a:lnSpc>
              <a:buFontTx/>
              <a:buNone/>
            </a:pPr>
            <a:r>
              <a:rPr lang="el-GR" sz="2000" dirty="0">
                <a:latin typeface="Times New Roman" pitchFamily="18" charset="0"/>
              </a:rPr>
              <a:t>Αν κατά το χρόνο που γίνονται</a:t>
            </a:r>
            <a:r>
              <a:rPr lang="en-US" sz="2000" dirty="0">
                <a:latin typeface="Times New Roman" pitchFamily="18" charset="0"/>
              </a:rPr>
              <a:t> </a:t>
            </a:r>
            <a:r>
              <a:rPr lang="el-GR" sz="2000" dirty="0">
                <a:latin typeface="Times New Roman" pitchFamily="18" charset="0"/>
              </a:rPr>
              <a:t>οι εγγραφές καταχωρήσεως των εξόδων δεν είναι γνωστός ο χαρακτήρας ή ο προορισμός τους, τα ποσά των εξόδων αυτών είναι δυνατό να καταχωρούνται προσωρινά στους λογαριασμούς της ομάδας 6 και από αυτούς, είτε περιοδικά μέσα στη χρήση, είτε στο τέλος της κατά το κλείσιμο του ισολογισμού, να μεταφέρονται στους λογαριασμούς στους οποίους πραγματικά ανήκουν (δηλαδή στους λογαριασμούς του ενεργητικού ή στους λογαριασμούς της ομάδας 8).</a:t>
            </a:r>
          </a:p>
          <a:p>
            <a:pPr algn="just">
              <a:lnSpc>
                <a:spcPct val="80000"/>
              </a:lnSpc>
              <a:buFontTx/>
              <a:buNone/>
            </a:pPr>
            <a:r>
              <a:rPr lang="el-GR" sz="2000" dirty="0">
                <a:latin typeface="Times New Roman" pitchFamily="18" charset="0"/>
              </a:rPr>
              <a:t>Ο τρόπος διορθώσεως των λογαριασμών εξόδων της ομάδας 6, που περιγράφεται στην πιο πάνω περίπτωση δεν εφαρμόζεται στις ακόλουθες δύο περιπτώσεις:</a:t>
            </a:r>
          </a:p>
          <a:p>
            <a:pPr algn="just">
              <a:lnSpc>
                <a:spcPct val="80000"/>
              </a:lnSpc>
              <a:buFontTx/>
              <a:buNone/>
            </a:pPr>
            <a:r>
              <a:rPr lang="el-GR" sz="2000" dirty="0">
                <a:latin typeface="Times New Roman" pitchFamily="18" charset="0"/>
              </a:rPr>
              <a:t>Στην περίπτωση που τα έξοδα αφορούν κατασκευές ή βελτιώσεις παγίων στοιχείων, των οποίων το κόστος προσδιορίζεται από τους λογαριασμούς της αναλυτικής λογιστικής εκμεταλλεύσεως της ομάδας 9 ή, αν δεν λειτουργεί η λογιστική αυτή, εξωλογιστικά με υπολογισμούς που βασίζονται σε λογιστικά στοιχεία. Στην περίπτωση αυτή οι διορθωτικές εγγραφές των εξόδων γίνονται με πίστωση του λογαριασμού 78.00 «ιδιοπαραγωγή και βελτιώσεις παγίων» και χρέωση των οικείων λογαριασμών της ομάδας 1.</a:t>
            </a:r>
          </a:p>
          <a:p>
            <a:pPr algn="just">
              <a:lnSpc>
                <a:spcPct val="80000"/>
              </a:lnSpc>
              <a:buFontTx/>
              <a:buNone/>
            </a:pPr>
            <a:endParaRPr lang="el-GR" sz="2000" dirty="0">
              <a:latin typeface="Times New Roman" pitchFamily="18" charset="0"/>
            </a:endParaRPr>
          </a:p>
        </p:txBody>
      </p:sp>
    </p:spTree>
  </p:cSld>
  <p:clrMapOvr>
    <a:masterClrMapping/>
  </p:clrMapOvr>
  <p:transition advClick="0" advTm="5000"/>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body" idx="1"/>
          </p:nvPr>
        </p:nvSpPr>
        <p:spPr>
          <a:xfrm>
            <a:off x="685800" y="457200"/>
            <a:ext cx="7772400" cy="5638800"/>
          </a:xfrm>
        </p:spPr>
        <p:txBody>
          <a:bodyPr/>
          <a:lstStyle/>
          <a:p>
            <a:pPr algn="just">
              <a:lnSpc>
                <a:spcPct val="80000"/>
              </a:lnSpc>
              <a:buFontTx/>
              <a:buNone/>
            </a:pPr>
            <a:r>
              <a:rPr lang="el-GR" sz="2000" dirty="0">
                <a:latin typeface="Times New Roman" pitchFamily="18" charset="0"/>
              </a:rPr>
              <a:t>Σε περιπτώσεις που η οικονομική μονάδα καταλογίζει σε βάρος τρίτων έξοδα που πραγματοποιούνται για λογαριασμό τους, όπως π.χ. έξοδα εκτυπώσεως εντύπων ή γραφική ύλη, τα οποία για οποιοδήποτε λόγο έχουν καταχωρηθεί στους οικείου λογαριασμούς της ομάδας 6, τα αντίστοιχα ποσά μπορούν να μεταφέρονται σε αντιλογισμό στη χρέωση των οικείων λογαριασμών των τρίτων.</a:t>
            </a:r>
          </a:p>
          <a:p>
            <a:pPr algn="just">
              <a:lnSpc>
                <a:spcPct val="80000"/>
              </a:lnSpc>
              <a:buFontTx/>
              <a:buNone/>
            </a:pPr>
            <a:endParaRPr lang="el-GR" sz="2000" b="1" dirty="0">
              <a:latin typeface="Times New Roman" pitchFamily="18" charset="0"/>
            </a:endParaRPr>
          </a:p>
          <a:p>
            <a:pPr algn="just">
              <a:lnSpc>
                <a:spcPct val="80000"/>
              </a:lnSpc>
              <a:buFontTx/>
              <a:buNone/>
            </a:pPr>
            <a:r>
              <a:rPr lang="el-GR" sz="2000" b="1" dirty="0">
                <a:latin typeface="Times New Roman" pitchFamily="18" charset="0"/>
              </a:rPr>
              <a:t> Τακτοποίηση λογαριασμών εξόδων στο τέλος της χρήσεως</a:t>
            </a:r>
          </a:p>
          <a:p>
            <a:pPr algn="just">
              <a:lnSpc>
                <a:spcPct val="80000"/>
              </a:lnSpc>
              <a:buFontTx/>
              <a:buNone/>
            </a:pPr>
            <a:r>
              <a:rPr lang="el-GR" sz="2000" dirty="0">
                <a:latin typeface="Times New Roman" pitchFamily="18" charset="0"/>
              </a:rPr>
              <a:t>Τα υπόλοιπα των λογαριασμών της ομάδας 6, στο τέλος της χρήσεως, μεταφέρονται στη χρέωση του λογαριασμού 80.00 «λογαριασμός γενικής εκμεταλλεύσεως». Σε περίπτωση που οι λογαριασμοί εξόδων περιλαμβάνουν και προπληρωμένα ποσά εξόδων που αφορούν επόμενες χρήσεις ή σε περίπτωση που οι λογαριασμοί αυτοί δεν περιλαμβάνουν ποσά δεδουλευμένων εξόδων, επειδή θα πληρωθούν κατά τις επόμενες χρήσεις, πριν από τη μεταφορά των υπολοίπων τους στο λογαριασμό 80.00 γίνονται εγγραφές τακτοποιήσεως, έτσι ώστε τα υπόλοιπα αυτά να απεικονίζουν το ακριβές ύψος όλων των δεδουλευμένων εξόδων εκμεταλλεύσεως της χρήσεως που κλείνει</a:t>
            </a:r>
            <a:r>
              <a:rPr lang="en-US" sz="2000" dirty="0">
                <a:latin typeface="Times New Roman" pitchFamily="18" charset="0"/>
              </a:rPr>
              <a:t>. </a:t>
            </a:r>
            <a:r>
              <a:rPr lang="el-GR" sz="2000" dirty="0">
                <a:latin typeface="Times New Roman" pitchFamily="18" charset="0"/>
              </a:rPr>
              <a:t>Οι εγγραφές τακτοποιήσεως της προηγούμενης περιπτώσεως γίνονται με τη βοήθεια μεταβατικών λογαριασμών ενεργητικού (λογαριασμός 36) και παθητικού (λογαριασμός 56).</a:t>
            </a:r>
          </a:p>
        </p:txBody>
      </p:sp>
    </p:spTree>
  </p:cSld>
  <p:clrMapOvr>
    <a:masterClrMapping/>
  </p:clrMapOvr>
  <p:transition advClick="0" advTm="5000"/>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body" idx="1"/>
          </p:nvPr>
        </p:nvSpPr>
        <p:spPr>
          <a:xfrm>
            <a:off x="685800" y="533400"/>
            <a:ext cx="7772400" cy="5562600"/>
          </a:xfrm>
        </p:spPr>
        <p:txBody>
          <a:bodyPr/>
          <a:lstStyle/>
          <a:p>
            <a:pPr>
              <a:buFontTx/>
              <a:buNone/>
            </a:pPr>
            <a:endParaRPr lang="el-GR" sz="2000" dirty="0"/>
          </a:p>
          <a:p>
            <a:pPr>
              <a:buFontTx/>
              <a:buNone/>
            </a:pPr>
            <a:endParaRPr lang="el-GR" sz="2000" dirty="0"/>
          </a:p>
          <a:p>
            <a:pPr>
              <a:buFontTx/>
              <a:buNone/>
            </a:pPr>
            <a:endParaRPr lang="el-GR" sz="2000" dirty="0"/>
          </a:p>
          <a:p>
            <a:pPr algn="ctr">
              <a:buFontTx/>
              <a:buNone/>
            </a:pPr>
            <a:r>
              <a:rPr lang="el-GR" sz="2000" b="1" dirty="0">
                <a:solidFill>
                  <a:srgbClr val="FF3300"/>
                </a:solidFill>
              </a:rPr>
              <a:t> Λογαριασμός 60 «Αμοιβές και έξοδα προσωπικού»</a:t>
            </a:r>
          </a:p>
          <a:p>
            <a:pPr>
              <a:buFontTx/>
              <a:buNone/>
            </a:pPr>
            <a:r>
              <a:rPr lang="el-GR" sz="2000" dirty="0"/>
              <a:t>Στο λογαριασμό 60 καταχωρούνται όλα τα έξοδα της οικονομικής μονάδας που προκύπτουν από την απασχόληση προσωπικού της, το οποίο συνδέεται με αυτή με σύμβαση μισθώσεως εργασίας.</a:t>
            </a:r>
          </a:p>
          <a:p>
            <a:pPr>
              <a:buFontTx/>
              <a:buNone/>
            </a:pPr>
            <a:endParaRPr lang="el-GR" sz="2000" dirty="0"/>
          </a:p>
          <a:p>
            <a:pPr algn="ctr">
              <a:buFontTx/>
              <a:buNone/>
            </a:pPr>
            <a:r>
              <a:rPr lang="el-GR" sz="2000" b="1" dirty="0"/>
              <a:t> </a:t>
            </a:r>
            <a:r>
              <a:rPr lang="el-GR" sz="2000" b="1" dirty="0">
                <a:solidFill>
                  <a:srgbClr val="FF3300"/>
                </a:solidFill>
              </a:rPr>
              <a:t>Λογαριασμός 61 «Αμοιβές και έξοδα τρίτων»</a:t>
            </a:r>
          </a:p>
          <a:p>
            <a:pPr>
              <a:buFontTx/>
              <a:buNone/>
            </a:pPr>
            <a:r>
              <a:rPr lang="el-GR" sz="2000" dirty="0"/>
              <a:t>Στους υπολογαριασμούς του 61 καταχωρούνται οι αμοιβές που λογίζονται από την οικονομική μονάδα για εργασίες τρίτων, οι οποίοι δεν συνδέονται με αυτή, με σχέση εξαρτημένης εργασίας.</a:t>
            </a:r>
          </a:p>
        </p:txBody>
      </p:sp>
    </p:spTree>
  </p:cSld>
  <p:clrMapOvr>
    <a:masterClrMapping/>
  </p:clrMapOvr>
  <p:transition advClick="0" advTm="5000"/>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body" idx="1"/>
          </p:nvPr>
        </p:nvSpPr>
        <p:spPr>
          <a:xfrm>
            <a:off x="685800" y="838200"/>
            <a:ext cx="7772400" cy="5257800"/>
          </a:xfrm>
        </p:spPr>
        <p:txBody>
          <a:bodyPr/>
          <a:lstStyle/>
          <a:p>
            <a:pPr algn="just">
              <a:buFontTx/>
              <a:buNone/>
            </a:pPr>
            <a:r>
              <a:rPr lang="el-GR" sz="2000" b="1" dirty="0"/>
              <a:t> </a:t>
            </a:r>
            <a:r>
              <a:rPr lang="el-GR" sz="2000" b="1" dirty="0">
                <a:solidFill>
                  <a:srgbClr val="FF3300"/>
                </a:solidFill>
              </a:rPr>
              <a:t>Λογαριασμός 62 «Παροχές τρίτων»</a:t>
            </a:r>
          </a:p>
          <a:p>
            <a:pPr algn="just">
              <a:buFontTx/>
              <a:buNone/>
            </a:pPr>
            <a:r>
              <a:rPr lang="el-GR" sz="2000" dirty="0">
                <a:latin typeface="Times New Roman" pitchFamily="18" charset="0"/>
              </a:rPr>
              <a:t>Στους υπολογαριασμούς του 62 καταχωρούνται : α) τα αντίτιμα των παροχών κοινής ωφέλειας, β)τα ενοίκια μισθώσεως πάγιων στοιχείων, εκτός από εκείνα που αφορούν στέγαση προσωπικού, τα οποία καταχωρούνται στο λογαριασμό 60.02.01 «έξοδα στεγάσεως», γ) τα κάθε μορφής ασφάλιστρα, εκτός από εκείνα που αφορούν ασφάλειες προσωπικού και καταχωρούνται στο λογαριασμό 60.02.06 «ασφάλιστρα προσωπικού», καθώς και εκείνα που αφορούν ασφάλειες μεταφοράς των εργαζόμενων ειδών, τα οποία καταχωρούνται στους οικείους υπολογαριασμούς του 32 «παραγγελίες στο εξωτερικό» ή σε λογαριασμούς αποθεμάτων της ομάδας 2 ή πάγιων στοιχείων της ομάδας 1, δ) τα κάθε είδους αποθήκευτρα, ε) το κόστος επισκευής και συντηρήσεως πάγιων και λοιπών στοιχείων ενεργητικού, που γίνονται από τρίτους και στ) οι κάθε είδους παροχές τρίτων που δεν υπάγονται σε έναν από τους υπολογαριασμούς του 62.</a:t>
            </a:r>
          </a:p>
        </p:txBody>
      </p:sp>
    </p:spTree>
  </p:cSld>
  <p:clrMapOvr>
    <a:masterClrMapping/>
  </p:clrMapOvr>
  <p:transition advClick="0" advTm="5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79512" y="188640"/>
            <a:ext cx="8784976" cy="6480719"/>
          </a:xfrm>
          <a:prstGeom prst="rect">
            <a:avLst/>
          </a:prstGeom>
          <a:noFill/>
          <a:ln w="9525">
            <a:noFill/>
            <a:miter lim="800000"/>
            <a:headEnd/>
            <a:tailEnd/>
          </a:ln>
        </p:spPr>
      </p:pic>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body" idx="1"/>
          </p:nvPr>
        </p:nvSpPr>
        <p:spPr>
          <a:xfrm>
            <a:off x="685800" y="533400"/>
            <a:ext cx="7772400" cy="5562600"/>
          </a:xfrm>
        </p:spPr>
        <p:txBody>
          <a:bodyPr>
            <a:normAutofit lnSpcReduction="10000"/>
          </a:bodyPr>
          <a:lstStyle/>
          <a:p>
            <a:pPr algn="ctr">
              <a:buFontTx/>
              <a:buNone/>
            </a:pPr>
            <a:r>
              <a:rPr lang="el-GR" sz="2000" b="1" dirty="0"/>
              <a:t> </a:t>
            </a:r>
            <a:r>
              <a:rPr lang="el-GR" sz="2000" b="1" dirty="0">
                <a:solidFill>
                  <a:srgbClr val="FF3300"/>
                </a:solidFill>
              </a:rPr>
              <a:t>Λογαριασμός 63 «Φόροι - Τέλη»</a:t>
            </a:r>
          </a:p>
          <a:p>
            <a:pPr algn="just">
              <a:buFontTx/>
              <a:buNone/>
            </a:pPr>
            <a:r>
              <a:rPr lang="el-GR" sz="2000" dirty="0">
                <a:latin typeface="Times New Roman" pitchFamily="18" charset="0"/>
              </a:rPr>
              <a:t>Στους υπολογαριασμούς του 63 καταχωρούνται όλοι οι φόροι και τα τέλη που βαρύνουν την οικονομική μονάδα.</a:t>
            </a:r>
          </a:p>
          <a:p>
            <a:pPr algn="just">
              <a:buFontTx/>
              <a:buNone/>
            </a:pPr>
            <a:r>
              <a:rPr lang="el-GR" sz="2000" dirty="0">
                <a:latin typeface="Times New Roman" pitchFamily="18" charset="0"/>
              </a:rPr>
              <a:t>Στους υπολογαριασμούς του 63 δεν καταχωρούνται οι ακόλουθοι φόροι - τέλη:</a:t>
            </a:r>
          </a:p>
          <a:p>
            <a:pPr algn="just">
              <a:buFontTx/>
              <a:buNone/>
            </a:pPr>
            <a:r>
              <a:rPr lang="el-GR" sz="2000" dirty="0">
                <a:latin typeface="Times New Roman" pitchFamily="18" charset="0"/>
              </a:rPr>
              <a:t>- Ο φόρος εισοδήματος</a:t>
            </a:r>
            <a:r>
              <a:rPr lang="en-US" sz="2000" dirty="0">
                <a:latin typeface="Times New Roman" pitchFamily="18" charset="0"/>
              </a:rPr>
              <a:t>, o </a:t>
            </a:r>
            <a:r>
              <a:rPr lang="el-GR" sz="2000" dirty="0">
                <a:latin typeface="Times New Roman" pitchFamily="18" charset="0"/>
              </a:rPr>
              <a:t>οποίος σαν αφαιρετικό στοιχείο των ετήσιων κερδών, καταχωρείται στο λογαριασμό 88.08 «φόρος εισοδήματος», εκτός αν πρόκειται για ποσά παρακρατημένου και μη συμψηφιζόμενου φόρου εισοδήματος, τα οποία καταχωρούνται στο λογαριασμό 63.00 «φόρος εισοδήματος μη συμψηφιζόμενος».</a:t>
            </a:r>
          </a:p>
          <a:p>
            <a:pPr algn="just">
              <a:buFontTx/>
              <a:buNone/>
            </a:pPr>
            <a:r>
              <a:rPr lang="el-GR" sz="2000" dirty="0">
                <a:latin typeface="Times New Roman" pitchFamily="18" charset="0"/>
              </a:rPr>
              <a:t>- Οι φόροι προηγούμενων χρήσεων, οι οποίοι καταχωρούνται στο λογαριασμό 82.00 «έξοδα προηγούμενων χρήσεων».</a:t>
            </a:r>
          </a:p>
          <a:p>
            <a:pPr algn="just">
              <a:buFontTx/>
              <a:buNone/>
            </a:pPr>
            <a:r>
              <a:rPr lang="el-GR" sz="2000" dirty="0">
                <a:latin typeface="Times New Roman" pitchFamily="18" charset="0"/>
              </a:rPr>
              <a:t>- Οι φορολογικές ποινές και τα πρόστιμα, που καταχωρούνται στο λογαριασμό 81.00.00 «φορολογικά πρόστιμα και προσαυξήσεις».</a:t>
            </a:r>
          </a:p>
          <a:p>
            <a:pPr algn="just">
              <a:buFontTx/>
              <a:buNone/>
            </a:pPr>
            <a:r>
              <a:rPr lang="el-GR" sz="2000" dirty="0">
                <a:latin typeface="Times New Roman" pitchFamily="18" charset="0"/>
              </a:rPr>
              <a:t>- Το χαρτόσημο συμβάσεων, δανείων και χρηματοδοτήσεων, που καταχωρούνται στο λογαριασμό 65.07 «χαρτόσημο συμβάσεων, δανείων και χρηματοδοτήσεων».</a:t>
            </a:r>
          </a:p>
        </p:txBody>
      </p:sp>
    </p:spTree>
  </p:cSld>
  <p:clrMapOvr>
    <a:masterClrMapping/>
  </p:clrMapOvr>
  <p:transition advClick="0" advTm="5000"/>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body" idx="1"/>
          </p:nvPr>
        </p:nvSpPr>
        <p:spPr>
          <a:xfrm>
            <a:off x="685800" y="609600"/>
            <a:ext cx="7772400" cy="5638800"/>
          </a:xfrm>
        </p:spPr>
        <p:txBody>
          <a:bodyPr>
            <a:normAutofit lnSpcReduction="10000"/>
          </a:bodyPr>
          <a:lstStyle/>
          <a:p>
            <a:pPr algn="just">
              <a:buFontTx/>
              <a:buNone/>
            </a:pPr>
            <a:r>
              <a:rPr lang="el-GR" sz="2000" dirty="0"/>
              <a:t>- </a:t>
            </a:r>
            <a:r>
              <a:rPr lang="el-GR" sz="2000" dirty="0">
                <a:latin typeface="Times New Roman" pitchFamily="18" charset="0"/>
              </a:rPr>
              <a:t>Οι δασμοί και γενικά οι φόροι επί των αγορών, οι οποίοι καταχωρούνται στους λογαριασμούς αποθεμάτων της ομάδας 2, όταν αφορούν αγορές αποθεμάτων, και στους λογαριασμούς της ομάδας 1, όταν αφορούν αγορές παγίων στοιχείων.</a:t>
            </a:r>
          </a:p>
          <a:p>
            <a:pPr algn="just">
              <a:buFontTx/>
              <a:buNone/>
            </a:pPr>
            <a:endParaRPr lang="el-GR" sz="2000" dirty="0">
              <a:latin typeface="Times New Roman" pitchFamily="18" charset="0"/>
            </a:endParaRPr>
          </a:p>
          <a:p>
            <a:pPr algn="just">
              <a:buFontTx/>
              <a:buNone/>
            </a:pPr>
            <a:r>
              <a:rPr lang="el-GR" sz="2000" b="1" dirty="0">
                <a:latin typeface="Times New Roman" pitchFamily="18" charset="0"/>
              </a:rPr>
              <a:t> </a:t>
            </a:r>
            <a:r>
              <a:rPr lang="el-GR" sz="2000" b="1" dirty="0">
                <a:solidFill>
                  <a:srgbClr val="FF3300"/>
                </a:solidFill>
                <a:latin typeface="Times New Roman" pitchFamily="18" charset="0"/>
              </a:rPr>
              <a:t>Λογαριασμός 64 «Διάφορα έξοδα»</a:t>
            </a:r>
          </a:p>
          <a:p>
            <a:pPr algn="just">
              <a:buFontTx/>
              <a:buNone/>
            </a:pPr>
            <a:r>
              <a:rPr lang="el-GR" sz="2000" dirty="0">
                <a:latin typeface="Times New Roman" pitchFamily="18" charset="0"/>
              </a:rPr>
              <a:t>Στους υπολογαριασμούς του 64 καταχωρούνται όλα τα κατ’ είδος οργανικά έξοδα που δεν καταχωρούνται σε οποιοδήποτε άλλο λογαριασμό της ομάδας 6.</a:t>
            </a:r>
          </a:p>
          <a:p>
            <a:pPr algn="just">
              <a:buFontTx/>
              <a:buNone/>
            </a:pPr>
            <a:endParaRPr lang="el-GR" sz="2000" dirty="0">
              <a:latin typeface="Times New Roman" pitchFamily="18" charset="0"/>
            </a:endParaRPr>
          </a:p>
          <a:p>
            <a:pPr algn="just">
              <a:buFontTx/>
              <a:buNone/>
            </a:pPr>
            <a:r>
              <a:rPr lang="el-GR" sz="2000" b="1" dirty="0">
                <a:latin typeface="Times New Roman" pitchFamily="18" charset="0"/>
              </a:rPr>
              <a:t> </a:t>
            </a:r>
            <a:r>
              <a:rPr lang="el-GR" sz="2000" b="1" dirty="0">
                <a:solidFill>
                  <a:srgbClr val="FF3300"/>
                </a:solidFill>
                <a:latin typeface="Times New Roman" pitchFamily="18" charset="0"/>
              </a:rPr>
              <a:t>Λογαριασμός 65 «Τόκοι και συναφή έξοδα»</a:t>
            </a:r>
          </a:p>
          <a:p>
            <a:pPr algn="just">
              <a:buFontTx/>
              <a:buNone/>
            </a:pPr>
            <a:r>
              <a:rPr lang="el-GR" sz="2000" dirty="0">
                <a:latin typeface="Times New Roman" pitchFamily="18" charset="0"/>
              </a:rPr>
              <a:t>Στο λογαριασμό 65 καταχωρούνται οι τόκοι και τα συναφή με αυτούς έξοδα που αναφέρονται στο χρηματοοικονομικό κύκλωμα της οικονομικής μονάδας. Στους λογαριασμού τόκων (65.00 - 65.06) καταχωρούνται, εκτός από τους τόκους, και οι προμήθειες που συνυπολογίζονται με αυτούς, καθώς και τα κάθε είδους παρεπόμενα με αυτούς έξοδα (π.χ. φόροι, χαρτόσημο τόκων).</a:t>
            </a:r>
          </a:p>
        </p:txBody>
      </p:sp>
    </p:spTree>
  </p:cSld>
  <p:clrMapOvr>
    <a:masterClrMapping/>
  </p:clrMapOvr>
  <p:transition advClick="0" advTm="5000"/>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body" idx="1"/>
          </p:nvPr>
        </p:nvSpPr>
        <p:spPr>
          <a:xfrm>
            <a:off x="685800" y="457200"/>
            <a:ext cx="7772400" cy="5791200"/>
          </a:xfrm>
        </p:spPr>
        <p:txBody>
          <a:bodyPr>
            <a:normAutofit/>
          </a:bodyPr>
          <a:lstStyle/>
          <a:p>
            <a:pPr algn="just">
              <a:buFontTx/>
              <a:buNone/>
            </a:pPr>
            <a:r>
              <a:rPr lang="el-GR" sz="2000" b="1" dirty="0"/>
              <a:t> </a:t>
            </a:r>
            <a:r>
              <a:rPr lang="el-GR" sz="2000" b="1" dirty="0">
                <a:solidFill>
                  <a:srgbClr val="FF3300"/>
                </a:solidFill>
                <a:latin typeface="Times New Roman" pitchFamily="18" charset="0"/>
              </a:rPr>
              <a:t>Λογαριασμός 66 «Αποσβέσεις πάγιων στοιχείων ενσωματωμένες στο λειτουργικό κόστος»</a:t>
            </a:r>
          </a:p>
          <a:p>
            <a:pPr algn="just">
              <a:buFontTx/>
              <a:buNone/>
            </a:pPr>
            <a:r>
              <a:rPr lang="el-GR" sz="2000" dirty="0">
                <a:latin typeface="Times New Roman" pitchFamily="18" charset="0"/>
              </a:rPr>
              <a:t>Στο λογαριασμό 66 καταχωρούνται οι αποσβέσεις στοιχείων του πάγιου ενεργητικού που ενσωματώνονται στο λειτουργικό κόστος της οικονομικής μονάδας, δηλαδή στο λογαριασμό αυτό καταχωρούνται οι τακτικές αποσβέσεις που προβλέπονται από τη νομοθεσία που ισχύει κάθε φορά. Οι αποσβέσεις αυτές υπολογίζονται σύμφωνα με όσα καθορίζονται στις προηγούμενες παρ. 1.4 και 2.5.</a:t>
            </a:r>
          </a:p>
          <a:p>
            <a:pPr algn="just">
              <a:buFontTx/>
              <a:buNone/>
            </a:pPr>
            <a:r>
              <a:rPr lang="el-GR" sz="2000" dirty="0">
                <a:latin typeface="Times New Roman" pitchFamily="18" charset="0"/>
              </a:rPr>
              <a:t>Οι αποσβέσεις που δεν ενσωματώνονται στο λειτουργικό κόστος της οικονομικής μονάδας (πρόσθετες) καταχωρούνται στους αντίστοιχους δευτεροβάθμιους λογαριασμούς του 85 «μη ενσωματωμένες στο λειτουργικό κόστος αποσβέσεις παγίων», με πίστωση των αυτών αντίστοιχων λογαριασμών της ομάδας 1 (10.99, 11.99, 12.99, 13.99, 14.99 και 16.99).</a:t>
            </a:r>
          </a:p>
          <a:p>
            <a:pPr algn="just">
              <a:buFontTx/>
              <a:buNone/>
            </a:pPr>
            <a:endParaRPr lang="el-GR" sz="2000" b="1" dirty="0">
              <a:latin typeface="Times New Roman" pitchFamily="18" charset="0"/>
            </a:endParaRPr>
          </a:p>
          <a:p>
            <a:pPr algn="just">
              <a:buFontTx/>
              <a:buNone/>
            </a:pPr>
            <a:r>
              <a:rPr lang="el-GR" sz="2000" b="1" dirty="0">
                <a:latin typeface="Times New Roman" pitchFamily="18" charset="0"/>
              </a:rPr>
              <a:t> </a:t>
            </a:r>
            <a:endParaRPr lang="el-GR" sz="2000" dirty="0">
              <a:latin typeface="Times New Roman" pitchFamily="18" charset="0"/>
            </a:endParaRPr>
          </a:p>
        </p:txBody>
      </p:sp>
    </p:spTree>
  </p:cSld>
  <p:clrMapOvr>
    <a:masterClrMapping/>
  </p:clrMapOvr>
  <p:transition advClick="0" advTm="5000"/>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body" idx="1"/>
          </p:nvPr>
        </p:nvSpPr>
        <p:spPr>
          <a:xfrm>
            <a:off x="395536" y="533400"/>
            <a:ext cx="8062664" cy="5562600"/>
          </a:xfrm>
        </p:spPr>
        <p:txBody>
          <a:bodyPr/>
          <a:lstStyle/>
          <a:p>
            <a:pPr algn="just">
              <a:buFontTx/>
              <a:buNone/>
            </a:pPr>
            <a:endParaRPr lang="el-GR" sz="2000" b="1" dirty="0" smtClean="0"/>
          </a:p>
          <a:p>
            <a:pPr algn="just">
              <a:buFontTx/>
              <a:buNone/>
            </a:pPr>
            <a:endParaRPr lang="el-GR" sz="2000" b="1" dirty="0" smtClean="0"/>
          </a:p>
          <a:p>
            <a:pPr algn="just">
              <a:buFontTx/>
              <a:buNone/>
            </a:pPr>
            <a:endParaRPr lang="el-GR" sz="2000" b="1" dirty="0" smtClean="0"/>
          </a:p>
          <a:p>
            <a:pPr algn="just">
              <a:buFontTx/>
              <a:buNone/>
            </a:pPr>
            <a:endParaRPr lang="el-GR" sz="2000" b="1" dirty="0" smtClean="0"/>
          </a:p>
          <a:p>
            <a:pPr algn="just">
              <a:buFontTx/>
              <a:buNone/>
            </a:pPr>
            <a:r>
              <a:rPr lang="el-GR" sz="2000" b="1" dirty="0" smtClean="0"/>
              <a:t> </a:t>
            </a:r>
            <a:r>
              <a:rPr lang="el-GR" sz="2400" b="1" dirty="0">
                <a:solidFill>
                  <a:srgbClr val="FF3300"/>
                </a:solidFill>
              </a:rPr>
              <a:t>Πληροφορίες στο προσάρτημα σχετικές με τα οργανικά έξοδα</a:t>
            </a:r>
          </a:p>
          <a:p>
            <a:pPr algn="just">
              <a:buFontTx/>
              <a:buNone/>
            </a:pPr>
            <a:r>
              <a:rPr lang="el-GR" sz="2400" dirty="0">
                <a:latin typeface="Times New Roman" pitchFamily="18" charset="0"/>
              </a:rPr>
              <a:t>Οι πληροφορίες που παρέχονται στο προσάρτημα των οικονομικών καταστάσεων σχετικές με τα οργανικά έξοδα είναι οι εξής:</a:t>
            </a:r>
          </a:p>
          <a:p>
            <a:pPr algn="just">
              <a:buFontTx/>
              <a:buNone/>
            </a:pPr>
            <a:r>
              <a:rPr lang="el-GR" sz="2400" dirty="0">
                <a:latin typeface="Times New Roman" pitchFamily="18" charset="0"/>
              </a:rPr>
              <a:t>Α) Αμοιβές μελών οργάνων διοικήσεως και διευθύνσεως της εταιρείας.</a:t>
            </a:r>
          </a:p>
          <a:p>
            <a:pPr algn="just">
              <a:buFontTx/>
              <a:buNone/>
            </a:pPr>
            <a:r>
              <a:rPr lang="el-GR" sz="2400" dirty="0">
                <a:latin typeface="Times New Roman" pitchFamily="18" charset="0"/>
              </a:rPr>
              <a:t>Β) Μέσος όρος του απασχοληθέντος κατά τη διάρκεια της χρήσης προσωπικού και κατηγορίες αυτού με το συνολικό κόστος τους.</a:t>
            </a:r>
          </a:p>
        </p:txBody>
      </p:sp>
      <p:sp>
        <p:nvSpPr>
          <p:cNvPr id="3" name="2 - Ορθογώνιο"/>
          <p:cNvSpPr/>
          <p:nvPr/>
        </p:nvSpPr>
        <p:spPr>
          <a:xfrm>
            <a:off x="395536" y="404664"/>
            <a:ext cx="8424936" cy="1569660"/>
          </a:xfrm>
          <a:prstGeom prst="rect">
            <a:avLst/>
          </a:prstGeom>
        </p:spPr>
        <p:txBody>
          <a:bodyPr wrap="square">
            <a:spAutoFit/>
          </a:bodyPr>
          <a:lstStyle/>
          <a:p>
            <a:pPr algn="just">
              <a:buFontTx/>
              <a:buNone/>
            </a:pPr>
            <a:r>
              <a:rPr lang="el-GR" sz="2400" b="1" dirty="0" smtClean="0">
                <a:solidFill>
                  <a:srgbClr val="FF3300"/>
                </a:solidFill>
                <a:latin typeface="Times New Roman" pitchFamily="18" charset="0"/>
              </a:rPr>
              <a:t>Λογαριασμός 68 «Προβλέψεις εκμεταλλεύσεως»</a:t>
            </a:r>
          </a:p>
          <a:p>
            <a:pPr algn="just">
              <a:buFontTx/>
              <a:buNone/>
            </a:pPr>
            <a:r>
              <a:rPr lang="el-GR" sz="2400" dirty="0" smtClean="0">
                <a:latin typeface="Times New Roman" pitchFamily="18" charset="0"/>
              </a:rPr>
              <a:t>Στους υπολογαριασμούς του 68 καταχωρούνται οι προβλέψεις που γίνονται από την οικονομική μονάδα για κινδύνους εκμεταλλεύσεως.</a:t>
            </a:r>
            <a:endParaRPr lang="el-GR" sz="2400" dirty="0">
              <a:latin typeface="Times New Roman" pitchFamily="18" charset="0"/>
            </a:endParaRPr>
          </a:p>
        </p:txBody>
      </p:sp>
    </p:spTree>
  </p:cSld>
  <p:clrMapOvr>
    <a:masterClrMapping/>
  </p:clrMapOvr>
  <p:transition advClick="0" advTm="5000"/>
</p:sld>
</file>

<file path=ppt/slides/slide6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4" name="Rectangle 2"/>
          <p:cNvSpPr>
            <a:spLocks noGrp="1" noChangeArrowheads="1"/>
          </p:cNvSpPr>
          <p:nvPr>
            <p:ph type="ctrTitle"/>
          </p:nvPr>
        </p:nvSpPr>
        <p:spPr/>
        <p:txBody>
          <a:bodyPr/>
          <a:lstStyle/>
          <a:p>
            <a:r>
              <a:rPr lang="el-GR" sz="2700" b="1" dirty="0">
                <a:solidFill>
                  <a:srgbClr val="006600"/>
                </a:solidFill>
                <a:latin typeface="Times New Roman" pitchFamily="18" charset="0"/>
              </a:rPr>
              <a:t>ΟΡΓΑΝΙΚΑ ΕΣΟΔΑ ΚΑΤ</a:t>
            </a:r>
            <a:r>
              <a:rPr lang="el-GR" sz="2700" b="1" dirty="0" smtClean="0">
                <a:solidFill>
                  <a:srgbClr val="006600"/>
                </a:solidFill>
                <a:latin typeface="Times New Roman" pitchFamily="18" charset="0"/>
              </a:rPr>
              <a:t>’ ΕΙΔΟΣ </a:t>
            </a:r>
            <a:r>
              <a:rPr lang="el-GR" sz="2700" b="1" dirty="0">
                <a:solidFill>
                  <a:srgbClr val="006600"/>
                </a:solidFill>
                <a:latin typeface="Times New Roman" pitchFamily="18" charset="0"/>
              </a:rPr>
              <a:t>ΚΑΙ ΑΝΟΡΓΑΝΑ ΑΠΟΤΕΛΕΣΜΑΤΑ</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9074"/>
                                        </p:tgtEl>
                                        <p:attrNameLst>
                                          <p:attrName>style.visibility</p:attrName>
                                        </p:attrNameLst>
                                      </p:cBhvr>
                                      <p:to>
                                        <p:strVal val="visible"/>
                                      </p:to>
                                    </p:set>
                                    <p:animEffect transition="in" filter="fade">
                                      <p:cBhvr>
                                        <p:cTn id="7" dur="2000"/>
                                        <p:tgtEl>
                                          <p:spTgt spid="259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4" grpId="0"/>
    </p:bld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l-GR" sz="2400" b="1" dirty="0">
                <a:solidFill>
                  <a:srgbClr val="006600"/>
                </a:solidFill>
                <a:latin typeface="Times New Roman" pitchFamily="18" charset="0"/>
              </a:rPr>
              <a:t>Περιεχόμενο και εννοιολογικοί προσδιορισμοί</a:t>
            </a:r>
            <a:r>
              <a:rPr lang="el-GR" sz="2400" dirty="0">
                <a:solidFill>
                  <a:srgbClr val="006600"/>
                </a:solidFill>
                <a:latin typeface="Times New Roman" pitchFamily="18" charset="0"/>
              </a:rPr>
              <a:t/>
            </a:r>
            <a:br>
              <a:rPr lang="el-GR" sz="2400" dirty="0">
                <a:solidFill>
                  <a:srgbClr val="006600"/>
                </a:solidFill>
                <a:latin typeface="Times New Roman" pitchFamily="18" charset="0"/>
              </a:rPr>
            </a:br>
            <a:r>
              <a:rPr lang="el-GR" sz="2400" dirty="0">
                <a:solidFill>
                  <a:srgbClr val="006600"/>
                </a:solidFill>
                <a:latin typeface="Times New Roman" pitchFamily="18" charset="0"/>
              </a:rPr>
              <a:t> </a:t>
            </a:r>
          </a:p>
        </p:txBody>
      </p:sp>
      <p:sp>
        <p:nvSpPr>
          <p:cNvPr id="260099" name="Rectangle 3"/>
          <p:cNvSpPr>
            <a:spLocks noGrp="1" noChangeArrowheads="1"/>
          </p:cNvSpPr>
          <p:nvPr>
            <p:ph type="body" idx="1"/>
          </p:nvPr>
        </p:nvSpPr>
        <p:spPr/>
        <p:txBody>
          <a:bodyPr>
            <a:normAutofit lnSpcReduction="10000"/>
          </a:bodyPr>
          <a:lstStyle/>
          <a:p>
            <a:pPr marL="609600" indent="-609600">
              <a:buClr>
                <a:schemeClr val="tx1"/>
              </a:buClr>
              <a:buFontTx/>
              <a:buNone/>
            </a:pPr>
            <a:r>
              <a:rPr lang="el-GR" sz="2000" dirty="0">
                <a:latin typeface="Times New Roman" pitchFamily="18" charset="0"/>
              </a:rPr>
              <a:t>Στην ομάδα 7 απεικονίζονται και παρακολουθούνται κατ’ είδος   τα οργανικά έσοδα .Στους λογαριασμούς της ομάδας 7 δεν καταχωρούνται</a:t>
            </a:r>
            <a:r>
              <a:rPr lang="en-US" sz="2000" dirty="0">
                <a:latin typeface="Times New Roman" pitchFamily="18" charset="0"/>
              </a:rPr>
              <a:t>:</a:t>
            </a:r>
            <a:endParaRPr lang="el-GR" sz="2000" dirty="0">
              <a:latin typeface="Times New Roman" pitchFamily="18" charset="0"/>
            </a:endParaRPr>
          </a:p>
          <a:p>
            <a:pPr marL="609600" indent="-609600">
              <a:buClr>
                <a:schemeClr val="tx1"/>
              </a:buClr>
              <a:buFontTx/>
              <a:buAutoNum type="arabicPeriod"/>
            </a:pPr>
            <a:r>
              <a:rPr lang="el-GR" sz="2000" dirty="0">
                <a:latin typeface="Times New Roman" pitchFamily="18" charset="0"/>
              </a:rPr>
              <a:t>Κονδύλια που δε συνιστούν έσοδα.</a:t>
            </a:r>
          </a:p>
          <a:p>
            <a:pPr marL="609600" indent="-609600">
              <a:buClr>
                <a:schemeClr val="tx1"/>
              </a:buClr>
              <a:buFontTx/>
              <a:buAutoNum type="arabicPeriod"/>
            </a:pPr>
            <a:r>
              <a:rPr lang="el-GR" sz="2000" dirty="0">
                <a:latin typeface="Times New Roman" pitchFamily="18" charset="0"/>
              </a:rPr>
              <a:t>Έκτακτα και ανόργανα έσοδα, καθώς και έκτακτα κέρδη, τα οποία παρακολουθούνται στους  λογαριασμούς της ομάδας 8.</a:t>
            </a:r>
          </a:p>
          <a:p>
            <a:pPr marL="609600" indent="-609600">
              <a:buClr>
                <a:schemeClr val="tx1"/>
              </a:buClr>
              <a:buFontTx/>
              <a:buNone/>
            </a:pPr>
            <a:r>
              <a:rPr lang="el-GR" sz="2000" dirty="0">
                <a:latin typeface="Times New Roman" pitchFamily="18" charset="0"/>
              </a:rPr>
              <a:t>Στους λογαριασμούς της ομάδας 7 απεικονίζονται και παρακολουθούνται οι εξής ειδικότερες κατηγορίες εσόδων </a:t>
            </a:r>
            <a:r>
              <a:rPr lang="en-US" sz="2000" dirty="0">
                <a:latin typeface="Times New Roman" pitchFamily="18" charset="0"/>
              </a:rPr>
              <a:t>:</a:t>
            </a:r>
            <a:endParaRPr lang="el-GR" sz="2000" dirty="0">
              <a:latin typeface="Times New Roman" pitchFamily="18" charset="0"/>
            </a:endParaRPr>
          </a:p>
          <a:p>
            <a:pPr marL="609600" indent="-609600">
              <a:buClr>
                <a:schemeClr val="tx1"/>
              </a:buClr>
              <a:buFontTx/>
              <a:buAutoNum type="arabicPeriod"/>
            </a:pPr>
            <a:r>
              <a:rPr lang="el-GR" sz="2000" dirty="0">
                <a:latin typeface="Times New Roman" pitchFamily="18" charset="0"/>
              </a:rPr>
              <a:t>Τα έσοδα από την πώληση υλικών αγαθών ή υπηρεσιών που συνιστούν το κύριο αντικείμενο της εκμεταλλεύσεως(κύκλος εργασιών ή τζίρος)</a:t>
            </a:r>
          </a:p>
          <a:p>
            <a:pPr marL="609600" indent="-609600">
              <a:buClr>
                <a:schemeClr val="tx1"/>
              </a:buClr>
              <a:buFontTx/>
              <a:buAutoNum type="arabicPeriod"/>
            </a:pPr>
            <a:r>
              <a:rPr lang="el-GR" sz="2000" dirty="0">
                <a:latin typeface="Times New Roman" pitchFamily="18" charset="0"/>
              </a:rPr>
              <a:t>Τα έσοδα από επιχορηγήσεις και από διάφορες άλλες αιτίες που έχουν σχέση με τη δραστηριότητα των πωλήσεων.</a:t>
            </a:r>
          </a:p>
          <a:p>
            <a:pPr marL="609600" indent="-609600">
              <a:buClr>
                <a:schemeClr val="tx1"/>
              </a:buClr>
              <a:buFontTx/>
              <a:buAutoNum type="arabicPeriod"/>
            </a:pPr>
            <a:r>
              <a:rPr lang="el-GR" sz="2000" dirty="0">
                <a:latin typeface="Times New Roman" pitchFamily="18" charset="0"/>
              </a:rPr>
              <a:t>Τα έσοδα από παρεπόμενες ασχολίες.</a:t>
            </a:r>
          </a:p>
          <a:p>
            <a:pPr marL="609600" indent="-609600">
              <a:buClr>
                <a:schemeClr val="tx1"/>
              </a:buClr>
              <a:buFontTx/>
              <a:buAutoNum type="arabicPeriod"/>
            </a:pPr>
            <a:r>
              <a:rPr lang="el-GR" sz="2000" dirty="0">
                <a:latin typeface="Times New Roman" pitchFamily="18" charset="0"/>
              </a:rPr>
              <a:t>Τα έσοδα κεφαλαίων (συμμετοχών, χρεογράφων και τόκων).</a:t>
            </a:r>
          </a:p>
          <a:p>
            <a:pPr marL="609600" indent="-609600">
              <a:buClr>
                <a:schemeClr val="tx1"/>
              </a:buClr>
              <a:buFontTx/>
              <a:buAutoNum type="arabicPeriod"/>
            </a:pPr>
            <a:endParaRPr lang="el-GR" sz="2000" dirty="0">
              <a:latin typeface="Times New Roman" pitchFamily="18" charset="0"/>
            </a:endParaRPr>
          </a:p>
          <a:p>
            <a:pPr marL="609600" indent="-609600">
              <a:buClr>
                <a:schemeClr val="tx1"/>
              </a:buClr>
              <a:buFontTx/>
              <a:buNone/>
            </a:pPr>
            <a:endParaRPr lang="el-GR" sz="2000" dirty="0">
              <a:latin typeface="Times New Roman" pitchFamily="18" charset="0"/>
            </a:endParaRPr>
          </a:p>
        </p:txBody>
      </p:sp>
    </p:spTree>
  </p:cSld>
  <p:clrMapOvr>
    <a:masterClrMapping/>
  </p:clrMapOvr>
  <p:transition/>
  <p:timing>
    <p:tnLst>
      <p:par>
        <p:cTn id="1" dur="indefinite" restart="never" nodeType="tmRoot"/>
      </p:par>
    </p:tn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body" idx="1"/>
          </p:nvPr>
        </p:nvSpPr>
        <p:spPr>
          <a:xfrm>
            <a:off x="468313" y="836613"/>
            <a:ext cx="8447087" cy="4897437"/>
          </a:xfrm>
        </p:spPr>
        <p:txBody>
          <a:bodyPr/>
          <a:lstStyle/>
          <a:p>
            <a:pPr marL="609600" indent="-609600">
              <a:lnSpc>
                <a:spcPct val="80000"/>
              </a:lnSpc>
              <a:buClr>
                <a:schemeClr val="tx1"/>
              </a:buClr>
              <a:buFontTx/>
              <a:buAutoNum type="arabicPeriod" startAt="5"/>
            </a:pPr>
            <a:r>
              <a:rPr lang="el-GR" sz="2000" dirty="0">
                <a:latin typeface="Times New Roman" pitchFamily="18" charset="0"/>
              </a:rPr>
              <a:t>Η αξία του κόστους των ιδιοπαραγόμενων παγίων  στοιχείων που χρησιμοποιούνται από την οικονομική μονάδα, καθώς και η αξία βελτιώσεως των στοιχείων αυτών.</a:t>
            </a:r>
          </a:p>
          <a:p>
            <a:pPr marL="609600" indent="-609600">
              <a:lnSpc>
                <a:spcPct val="80000"/>
              </a:lnSpc>
              <a:buClr>
                <a:schemeClr val="tx1"/>
              </a:buClr>
              <a:buFontTx/>
              <a:buAutoNum type="arabicPeriod" startAt="5"/>
            </a:pPr>
            <a:r>
              <a:rPr lang="el-GR" sz="2000" dirty="0">
                <a:latin typeface="Times New Roman" pitchFamily="18" charset="0"/>
              </a:rPr>
              <a:t>Οι χρησιμοποιημένες προβλέψεις για την κάλυψη εξόδων εκμεταλλεύσεως.</a:t>
            </a:r>
          </a:p>
          <a:p>
            <a:pPr marL="609600" indent="-609600">
              <a:lnSpc>
                <a:spcPct val="80000"/>
              </a:lnSpc>
              <a:buClr>
                <a:schemeClr val="tx1"/>
              </a:buClr>
              <a:buFont typeface="Wingdings" pitchFamily="2" charset="2"/>
              <a:buChar char="Ø"/>
            </a:pPr>
            <a:r>
              <a:rPr lang="el-GR" sz="2000" dirty="0">
                <a:latin typeface="Times New Roman" pitchFamily="18" charset="0"/>
              </a:rPr>
              <a:t>Οι πρωτοβάθμιοι λογαριασμοί της ομάδας  7 αναπτύσσονται σε δευτεροβάθμιους, τριτοβάθμιους  και αναλυτικότερους υπολογαριασμούς σύμφωνα με τις ανάγκες κάθε μονάδας, εκτός από τους δευτεροβάθμιους λογαριασμούς που προβλέπονται ως υποχρεωτικοί από το  Σχέδιο Λογαριασμών.</a:t>
            </a:r>
          </a:p>
          <a:p>
            <a:pPr marL="609600" indent="-609600">
              <a:lnSpc>
                <a:spcPct val="80000"/>
              </a:lnSpc>
              <a:buClr>
                <a:schemeClr val="tx1"/>
              </a:buClr>
              <a:buFont typeface="Wingdings" pitchFamily="2" charset="2"/>
              <a:buChar char="Ø"/>
            </a:pPr>
            <a:r>
              <a:rPr lang="el-GR" sz="2000" dirty="0">
                <a:latin typeface="Times New Roman" pitchFamily="18" charset="0"/>
              </a:rPr>
              <a:t>Κατά την ανάπτυξη λογαριασμών πωλήσεων οι οικονομικές μονάδες είναι υποχρεωμένες να προβλέψουν λογαριασμούς για τη διάκρισή τους σε πωλήσεις εσωτερικού και πωλήσεις εξωτερικού..</a:t>
            </a:r>
          </a:p>
        </p:txBody>
      </p:sp>
    </p:spTree>
  </p:cSld>
  <p:clrMapOvr>
    <a:masterClrMapping/>
  </p:clrMapOvr>
  <p:transition/>
  <p:timing>
    <p:tnLst>
      <p:par>
        <p:cTn id="1" dur="indefinite" restart="never" nodeType="tmRoot"/>
      </p:par>
    </p:tn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r>
              <a:rPr lang="el-GR" sz="2400" b="1" dirty="0">
                <a:solidFill>
                  <a:srgbClr val="006600"/>
                </a:solidFill>
                <a:latin typeface="Times New Roman" pitchFamily="18" charset="0"/>
              </a:rPr>
              <a:t>Τακτοποίηση λογαριασμών εσόδων στο τέλος της χρήσεως</a:t>
            </a:r>
          </a:p>
        </p:txBody>
      </p:sp>
      <p:sp>
        <p:nvSpPr>
          <p:cNvPr id="263171" name="Rectangle 3"/>
          <p:cNvSpPr>
            <a:spLocks noGrp="1" noChangeArrowheads="1"/>
          </p:cNvSpPr>
          <p:nvPr>
            <p:ph type="body" idx="1"/>
          </p:nvPr>
        </p:nvSpPr>
        <p:spPr/>
        <p:txBody>
          <a:bodyPr/>
          <a:lstStyle/>
          <a:p>
            <a:pPr>
              <a:lnSpc>
                <a:spcPct val="80000"/>
              </a:lnSpc>
            </a:pPr>
            <a:r>
              <a:rPr lang="el-GR" sz="2000" dirty="0">
                <a:latin typeface="Times New Roman" pitchFamily="18" charset="0"/>
              </a:rPr>
              <a:t>Τα υπόλοιπα των λογαριασμών της ομάδας 7 , στο τέλος της χρήσεως, μεταφέρονται στην πίστωση του λογαριασμού 80.00 «λογαριασμός γενικής εκμεταλλεύσεως.</a:t>
            </a:r>
          </a:p>
          <a:p>
            <a:pPr>
              <a:lnSpc>
                <a:spcPct val="80000"/>
              </a:lnSpc>
            </a:pPr>
            <a:r>
              <a:rPr lang="el-GR" sz="2000" dirty="0">
                <a:latin typeface="Times New Roman" pitchFamily="18" charset="0"/>
              </a:rPr>
              <a:t>Σε περίπτωση που οι λογαριασμοί εσόδων περιλαμβάνουν και ποσά εσόδων που αφορούν επόμενες χρήσεις, επειδή έχουν προεισπραχθεί, ή σε περίπτωση που οι λογαριασμοί αυτοί δεν περιλαμβάνουν ποσά δεδουλευμένων εσόδων, επειδή η είσπραξή τους θα πραγματοποιηθεί στις επόμενες χρήσεις, πριν από τη μεταφορά των υπολοίπων στο λογαριασμό 80.00 γίνονται εγγραφές τακτοποιήσεως, έτσι ώστε τα υπόλοιπα αυτά να απεικονίζουν το ακριβές ύψος όλων των δεδουλευμένων εσόδων εκμεταλλεύσεως της χρήσεως που κλείνει.</a:t>
            </a:r>
          </a:p>
          <a:p>
            <a:pPr>
              <a:lnSpc>
                <a:spcPct val="80000"/>
              </a:lnSpc>
            </a:pPr>
            <a:r>
              <a:rPr lang="el-GR" sz="2000" dirty="0">
                <a:latin typeface="Times New Roman" pitchFamily="18" charset="0"/>
              </a:rPr>
              <a:t>Οι εγγραφές τακτοποιήσεως της προηγούμενης περιπτώσεως γίνονται με τη βοήθεια Μ.Λ.Ε.(λογ.36) και Μ.Λ.Π.(λογ.56).</a:t>
            </a:r>
          </a:p>
        </p:txBody>
      </p:sp>
    </p:spTree>
  </p:cSld>
  <p:clrMapOvr>
    <a:masterClrMapping/>
  </p:clrMapOvr>
  <p:transition/>
  <p:timing>
    <p:tnLst>
      <p:par>
        <p:cTn id="1" dur="indefinite" restart="never" nodeType="tmRoot"/>
      </p:par>
    </p:tn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l-GR" sz="2400" b="1" dirty="0">
                <a:solidFill>
                  <a:srgbClr val="006600"/>
                </a:solidFill>
                <a:latin typeface="Times New Roman" pitchFamily="18" charset="0"/>
              </a:rPr>
              <a:t>Λογαριασμός 70 «Πωλήσεις εμπορευμάτων»</a:t>
            </a:r>
            <a:br>
              <a:rPr lang="el-GR" sz="2400" b="1" dirty="0">
                <a:solidFill>
                  <a:srgbClr val="006600"/>
                </a:solidFill>
                <a:latin typeface="Times New Roman" pitchFamily="18" charset="0"/>
              </a:rPr>
            </a:br>
            <a:endParaRPr lang="el-GR" sz="2400" b="1" dirty="0">
              <a:solidFill>
                <a:srgbClr val="006600"/>
              </a:solidFill>
              <a:latin typeface="Times New Roman" pitchFamily="18" charset="0"/>
            </a:endParaRPr>
          </a:p>
        </p:txBody>
      </p:sp>
      <p:sp>
        <p:nvSpPr>
          <p:cNvPr id="264195" name="Rectangle 3"/>
          <p:cNvSpPr>
            <a:spLocks noGrp="1" noChangeArrowheads="1"/>
          </p:cNvSpPr>
          <p:nvPr>
            <p:ph type="body" idx="1"/>
          </p:nvPr>
        </p:nvSpPr>
        <p:spPr/>
        <p:txBody>
          <a:bodyPr/>
          <a:lstStyle/>
          <a:p>
            <a:pPr>
              <a:lnSpc>
                <a:spcPct val="80000"/>
              </a:lnSpc>
              <a:buClr>
                <a:schemeClr val="tx1"/>
              </a:buClr>
              <a:buFont typeface="Wingdings" pitchFamily="2" charset="2"/>
              <a:buChar char="v"/>
            </a:pPr>
            <a:r>
              <a:rPr lang="el-GR" sz="2000" dirty="0">
                <a:latin typeface="Times New Roman" pitchFamily="18" charset="0"/>
              </a:rPr>
              <a:t>Στο λογαριασμό 70 παρακολουθούνται οι πωλήσεις των εμπορευμάτων της οικονομικής μονάδας. Ο λογαριασμός αυτός αντιστοιχεί στο λογαριασμό 20 των αποθεμάτων  και λειτουργεί σύμφωνα με τα όσα αναφέρονται στις παρακάτω περιπτώσεις.</a:t>
            </a:r>
          </a:p>
          <a:p>
            <a:pPr>
              <a:lnSpc>
                <a:spcPct val="80000"/>
              </a:lnSpc>
              <a:buClr>
                <a:schemeClr val="tx1"/>
              </a:buClr>
            </a:pPr>
            <a:r>
              <a:rPr lang="el-GR" sz="2000" dirty="0">
                <a:latin typeface="Times New Roman" pitchFamily="18" charset="0"/>
              </a:rPr>
              <a:t>Το αντίτιμο της πωλήσεως είναι έσοδο από τη στιγμή που η πώληση θεωρείται πραγματοποιημένη.</a:t>
            </a:r>
          </a:p>
          <a:p>
            <a:pPr>
              <a:lnSpc>
                <a:spcPct val="80000"/>
              </a:lnSpc>
              <a:buClr>
                <a:schemeClr val="tx1"/>
              </a:buClr>
            </a:pPr>
            <a:r>
              <a:rPr lang="el-GR" sz="2000" dirty="0">
                <a:latin typeface="Times New Roman" pitchFamily="18" charset="0"/>
              </a:rPr>
              <a:t>Η πώληση θεωρείται ότι πραγματοποιήθηκε αφότου το εμπόρευμα  εξάγεται από  την αποθήκη και παραδίδεται στον αγοραστή ή ταξιδεύει για λογαριασμό του ή, κατά περίπτωση, αφότου η υπηρεσία παρέχεται στον πελάτη.</a:t>
            </a:r>
          </a:p>
          <a:p>
            <a:pPr>
              <a:lnSpc>
                <a:spcPct val="80000"/>
              </a:lnSpc>
              <a:buClr>
                <a:schemeClr val="tx1"/>
              </a:buClr>
            </a:pPr>
            <a:r>
              <a:rPr lang="el-GR" sz="2000" dirty="0">
                <a:latin typeface="Times New Roman" pitchFamily="18" charset="0"/>
              </a:rPr>
              <a:t>Το αντίτιμο από πωλήσεις που έχουν συνομολογηθεί χωρίς να πραγματοποιημένες, σύμφωνα με τα παραπάνω, δεν θεωρείται έσοδο.</a:t>
            </a:r>
          </a:p>
          <a:p>
            <a:pPr>
              <a:lnSpc>
                <a:spcPct val="80000"/>
              </a:lnSpc>
              <a:buClr>
                <a:schemeClr val="tx1"/>
              </a:buClr>
            </a:pPr>
            <a:r>
              <a:rPr lang="el-GR" sz="2000" dirty="0">
                <a:latin typeface="Times New Roman" pitchFamily="18" charset="0"/>
              </a:rPr>
              <a:t>Το αντίτιμο από πωλήσεις που πραγματοποιούνται με τη συμφωνία το εμπόρευμα να παραμείνει στην αποθήκη του πωλητή προς φύλαξη για λογαριασμό του αγοραστή , είναι έσοδο.</a:t>
            </a:r>
          </a:p>
          <a:p>
            <a:pPr>
              <a:lnSpc>
                <a:spcPct val="80000"/>
              </a:lnSpc>
              <a:buClr>
                <a:schemeClr val="tx1"/>
              </a:buClr>
              <a:buFont typeface="Wingdings" pitchFamily="2" charset="2"/>
              <a:buChar char="v"/>
            </a:pPr>
            <a:endParaRPr lang="el-GR" sz="2000" dirty="0">
              <a:latin typeface="Times New Roman" pitchFamily="18" charset="0"/>
            </a:endParaRPr>
          </a:p>
        </p:txBody>
      </p:sp>
    </p:spTree>
  </p:cSld>
  <p:clrMapOvr>
    <a:masterClrMapping/>
  </p:clrMapOvr>
  <p:transition/>
  <p:timing>
    <p:tnLst>
      <p:par>
        <p:cTn id="1" dur="indefinite" restart="never" nodeType="tmRoot"/>
      </p:par>
    </p:tn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body" idx="1"/>
          </p:nvPr>
        </p:nvSpPr>
        <p:spPr>
          <a:xfrm>
            <a:off x="250825" y="1052513"/>
            <a:ext cx="8569325" cy="4608512"/>
          </a:xfrm>
        </p:spPr>
        <p:txBody>
          <a:bodyPr/>
          <a:lstStyle/>
          <a:p>
            <a:pPr>
              <a:lnSpc>
                <a:spcPct val="80000"/>
              </a:lnSpc>
            </a:pPr>
            <a:r>
              <a:rPr lang="el-GR" sz="2000" dirty="0">
                <a:latin typeface="Times New Roman" pitchFamily="18" charset="0"/>
              </a:rPr>
              <a:t>Η αξία των επιστροφών πωλήσεων  καταχωρείται στη χρέωση των λογαριασμών πωλήσεων. Αν η οικονομική μονάδα επιθυμεί να παρακολουθεί ιδιαίτερα την αξία επιστροφών, έχει τη δυνατότητα να χρησιμοποιεί το δευτεροβάθμιο λογαριασμό 70.95 «επιστροφές πωλήσεων» ή τριτοβάθμιους λογαριασμούς, τους οποίους αναπτύσσει σύμφωνα με τις ανάγκες της κάτω από κάθε δευτεροβάθμιο με τον οποίο παρακολουθούνται οι πωλήσεις κάθε κατηγορίας εμπορευμάτων.</a:t>
            </a:r>
          </a:p>
          <a:p>
            <a:pPr>
              <a:lnSpc>
                <a:spcPct val="80000"/>
              </a:lnSpc>
            </a:pPr>
            <a:r>
              <a:rPr lang="el-GR" sz="2000" dirty="0">
                <a:latin typeface="Times New Roman" pitchFamily="18" charset="0"/>
              </a:rPr>
              <a:t>Σε περίπτωση χρησιμοποιήσεως του λογαριασμού 70.95, η ανάπτυξη του σε τριτοβάθμιους λογαριασμούς  γίνεται κατά τρόπο που να προκύπτουν οι επιστροφές πωλήσεων  για κάθε κατηγορία εμπορευμάτων.</a:t>
            </a:r>
          </a:p>
          <a:p>
            <a:pPr>
              <a:lnSpc>
                <a:spcPct val="80000"/>
              </a:lnSpc>
            </a:pPr>
            <a:r>
              <a:rPr lang="el-GR" sz="2000" dirty="0">
                <a:latin typeface="Times New Roman" pitchFamily="18" charset="0"/>
              </a:rPr>
              <a:t>Ο εκπτώσεις πωλήσεων είναι μειώσεις της τιμής πωλήσεως, οι οποίες δεν περιλαμβάνονται στα τιμολόγια πωλήσεως εμπορευμάτων για τα οποία χορηγείται η έκπτωση.</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139E5DE9-78AA-494B-B328-E79B8F5A0284}" type="slidenum">
              <a:rPr lang="el-GR" altLang="en-US"/>
              <a:pPr>
                <a:defRPr/>
              </a:pPr>
              <a:t>63</a:t>
            </a:fld>
            <a:endParaRPr lang="el-GR" altLang="en-US" dirty="0"/>
          </a:p>
        </p:txBody>
      </p:sp>
      <p:sp>
        <p:nvSpPr>
          <p:cNvPr id="5123" name="Rectangle 3"/>
          <p:cNvSpPr>
            <a:spLocks noGrp="1" noChangeArrowheads="1"/>
          </p:cNvSpPr>
          <p:nvPr>
            <p:ph type="body" idx="1"/>
          </p:nvPr>
        </p:nvSpPr>
        <p:spPr>
          <a:xfrm>
            <a:off x="395288" y="549275"/>
            <a:ext cx="8302625" cy="5610225"/>
          </a:xfrm>
        </p:spPr>
        <p:txBody>
          <a:bodyPr/>
          <a:lstStyle/>
          <a:p>
            <a:pPr eaLnBrk="1" hangingPunct="1">
              <a:buFont typeface="Wingdings" pitchFamily="2" charset="2"/>
              <a:buChar char="v"/>
            </a:pPr>
            <a:endParaRPr lang="el-GR" sz="2000" b="1" dirty="0" smtClean="0"/>
          </a:p>
          <a:p>
            <a:pPr algn="ctr" eaLnBrk="1" hangingPunct="1">
              <a:buFont typeface="Wingdings" pitchFamily="2" charset="2"/>
              <a:buChar char="v"/>
            </a:pPr>
            <a:r>
              <a:rPr lang="el-GR" sz="2800" b="1" dirty="0" smtClean="0">
                <a:solidFill>
                  <a:srgbClr val="92D050"/>
                </a:solidFill>
              </a:rPr>
              <a:t>ΠΛΗΡΟΦΟΡΙΑΚΟ ΣΥΣΤΗΜΑ ΛΟΓΙΣΤΙΚΗΣ</a:t>
            </a:r>
          </a:p>
          <a:p>
            <a:pPr eaLnBrk="1" hangingPunct="1">
              <a:buFont typeface="Wingdings" pitchFamily="2" charset="2"/>
              <a:buChar char="v"/>
            </a:pPr>
            <a:endParaRPr lang="el-GR" sz="2000" b="1" dirty="0" smtClean="0"/>
          </a:p>
          <a:p>
            <a:pPr eaLnBrk="1" hangingPunct="1">
              <a:buFont typeface="Wingdings" pitchFamily="2" charset="2"/>
              <a:buNone/>
            </a:pPr>
            <a:endParaRPr lang="el-GR" sz="2000" b="1" dirty="0" smtClean="0"/>
          </a:p>
          <a:p>
            <a:pPr eaLnBrk="1" hangingPunct="1">
              <a:buFont typeface="Wingdings" pitchFamily="2" charset="2"/>
              <a:buNone/>
            </a:pPr>
            <a:endParaRPr lang="el-GR" sz="2000" b="1" dirty="0" smtClean="0"/>
          </a:p>
          <a:p>
            <a:pPr eaLnBrk="1" hangingPunct="1">
              <a:buFont typeface="Wingdings" pitchFamily="2" charset="2"/>
              <a:buNone/>
            </a:pPr>
            <a:r>
              <a:rPr lang="el-GR" sz="2000" b="1" dirty="0" smtClean="0"/>
              <a:t> </a:t>
            </a:r>
          </a:p>
          <a:p>
            <a:pPr eaLnBrk="1" hangingPunct="1">
              <a:buFont typeface="Wingdings" pitchFamily="2" charset="2"/>
              <a:buNone/>
            </a:pPr>
            <a:endParaRPr lang="el-GR" sz="2000" b="1" dirty="0" smtClean="0"/>
          </a:p>
          <a:p>
            <a:pPr eaLnBrk="1" hangingPunct="1">
              <a:buFont typeface="Wingdings" pitchFamily="2" charset="2"/>
              <a:buNone/>
            </a:pPr>
            <a:endParaRPr lang="en-US" sz="2000" b="1" dirty="0" smtClean="0"/>
          </a:p>
        </p:txBody>
      </p:sp>
      <p:sp>
        <p:nvSpPr>
          <p:cNvPr id="5124" name="Rectangle 4"/>
          <p:cNvSpPr>
            <a:spLocks noChangeArrowheads="1"/>
          </p:cNvSpPr>
          <p:nvPr/>
        </p:nvSpPr>
        <p:spPr bwMode="auto">
          <a:xfrm>
            <a:off x="827088" y="2492375"/>
            <a:ext cx="1511300" cy="1008063"/>
          </a:xfrm>
          <a:prstGeom prst="rect">
            <a:avLst/>
          </a:prstGeom>
          <a:noFill/>
          <a:ln w="9525">
            <a:solidFill>
              <a:schemeClr val="tx1"/>
            </a:solidFill>
            <a:miter lim="800000"/>
            <a:headEnd/>
            <a:tailEnd/>
          </a:ln>
        </p:spPr>
        <p:txBody>
          <a:bodyPr wrap="none" anchor="ctr"/>
          <a:lstStyle/>
          <a:p>
            <a:endParaRPr lang="el-GR" dirty="0"/>
          </a:p>
        </p:txBody>
      </p:sp>
      <p:sp>
        <p:nvSpPr>
          <p:cNvPr id="5125" name="Rectangle 5"/>
          <p:cNvSpPr>
            <a:spLocks noChangeArrowheads="1"/>
          </p:cNvSpPr>
          <p:nvPr/>
        </p:nvSpPr>
        <p:spPr bwMode="auto">
          <a:xfrm>
            <a:off x="900113" y="2636838"/>
            <a:ext cx="1222375" cy="641350"/>
          </a:xfrm>
          <a:prstGeom prst="rect">
            <a:avLst/>
          </a:prstGeom>
          <a:noFill/>
          <a:ln w="9525">
            <a:noFill/>
            <a:miter lim="800000"/>
            <a:headEnd/>
            <a:tailEnd/>
          </a:ln>
        </p:spPr>
        <p:txBody>
          <a:bodyPr>
            <a:spAutoFit/>
          </a:bodyPr>
          <a:lstStyle/>
          <a:p>
            <a:r>
              <a:rPr lang="el-GR" b="1" u="none" dirty="0">
                <a:solidFill>
                  <a:srgbClr val="00B0F0"/>
                </a:solidFill>
              </a:rPr>
              <a:t>ΕΙΣΟΔΟΣ</a:t>
            </a:r>
          </a:p>
          <a:p>
            <a:r>
              <a:rPr lang="en-US" b="1" u="none" dirty="0">
                <a:solidFill>
                  <a:srgbClr val="00B0F0"/>
                </a:solidFill>
              </a:rPr>
              <a:t>  (</a:t>
            </a:r>
            <a:r>
              <a:rPr lang="el-GR" b="1" u="none" dirty="0">
                <a:solidFill>
                  <a:srgbClr val="00B0F0"/>
                </a:solidFill>
              </a:rPr>
              <a:t>Ι</a:t>
            </a:r>
            <a:r>
              <a:rPr lang="en-US" b="1" u="none" dirty="0">
                <a:solidFill>
                  <a:srgbClr val="00B0F0"/>
                </a:solidFill>
              </a:rPr>
              <a:t>nput)</a:t>
            </a:r>
            <a:endParaRPr lang="el-GR" b="1" u="none" dirty="0">
              <a:solidFill>
                <a:srgbClr val="00B0F0"/>
              </a:solidFill>
            </a:endParaRPr>
          </a:p>
        </p:txBody>
      </p:sp>
      <p:sp>
        <p:nvSpPr>
          <p:cNvPr id="5126" name="Line 6"/>
          <p:cNvSpPr>
            <a:spLocks noChangeShapeType="1"/>
          </p:cNvSpPr>
          <p:nvPr/>
        </p:nvSpPr>
        <p:spPr bwMode="auto">
          <a:xfrm>
            <a:off x="2339975" y="2997200"/>
            <a:ext cx="1223963" cy="0"/>
          </a:xfrm>
          <a:prstGeom prst="line">
            <a:avLst/>
          </a:prstGeom>
          <a:noFill/>
          <a:ln w="9525">
            <a:solidFill>
              <a:schemeClr val="tx1"/>
            </a:solidFill>
            <a:round/>
            <a:headEnd/>
            <a:tailEnd type="triangle" w="med" len="med"/>
          </a:ln>
        </p:spPr>
        <p:txBody>
          <a:bodyPr/>
          <a:lstStyle/>
          <a:p>
            <a:endParaRPr lang="el-GR" dirty="0"/>
          </a:p>
        </p:txBody>
      </p:sp>
      <p:sp>
        <p:nvSpPr>
          <p:cNvPr id="5127" name="Rectangle 7"/>
          <p:cNvSpPr>
            <a:spLocks noChangeArrowheads="1"/>
          </p:cNvSpPr>
          <p:nvPr/>
        </p:nvSpPr>
        <p:spPr bwMode="auto">
          <a:xfrm>
            <a:off x="3563938" y="2492375"/>
            <a:ext cx="1655762" cy="1008063"/>
          </a:xfrm>
          <a:prstGeom prst="rect">
            <a:avLst/>
          </a:prstGeom>
          <a:noFill/>
          <a:ln w="9525">
            <a:solidFill>
              <a:schemeClr val="tx1"/>
            </a:solidFill>
            <a:miter lim="800000"/>
            <a:headEnd/>
            <a:tailEnd/>
          </a:ln>
        </p:spPr>
        <p:txBody>
          <a:bodyPr wrap="none" anchor="ctr"/>
          <a:lstStyle/>
          <a:p>
            <a:endParaRPr lang="el-GR" dirty="0"/>
          </a:p>
        </p:txBody>
      </p:sp>
      <p:sp>
        <p:nvSpPr>
          <p:cNvPr id="5128" name="Rectangle 8"/>
          <p:cNvSpPr>
            <a:spLocks noChangeArrowheads="1"/>
          </p:cNvSpPr>
          <p:nvPr/>
        </p:nvSpPr>
        <p:spPr bwMode="auto">
          <a:xfrm>
            <a:off x="3492500" y="2708275"/>
            <a:ext cx="1943100" cy="641350"/>
          </a:xfrm>
          <a:prstGeom prst="rect">
            <a:avLst/>
          </a:prstGeom>
          <a:noFill/>
          <a:ln w="9525">
            <a:noFill/>
            <a:miter lim="800000"/>
            <a:headEnd/>
            <a:tailEnd/>
          </a:ln>
        </p:spPr>
        <p:txBody>
          <a:bodyPr>
            <a:spAutoFit/>
          </a:bodyPr>
          <a:lstStyle/>
          <a:p>
            <a:r>
              <a:rPr lang="en-US" u="none" dirty="0"/>
              <a:t> </a:t>
            </a:r>
            <a:r>
              <a:rPr lang="en-US" b="1" u="none" dirty="0">
                <a:solidFill>
                  <a:srgbClr val="C00000"/>
                </a:solidFill>
              </a:rPr>
              <a:t>E</a:t>
            </a:r>
            <a:r>
              <a:rPr lang="el-GR" b="1" u="none" dirty="0">
                <a:solidFill>
                  <a:srgbClr val="C00000"/>
                </a:solidFill>
              </a:rPr>
              <a:t>ΠΕΞΕΡΓΑΣΙΑ</a:t>
            </a:r>
          </a:p>
          <a:p>
            <a:r>
              <a:rPr lang="en-US" b="1" u="none" dirty="0">
                <a:solidFill>
                  <a:srgbClr val="C00000"/>
                </a:solidFill>
              </a:rPr>
              <a:t>   (Processing)</a:t>
            </a:r>
            <a:endParaRPr lang="el-GR" b="1" u="none" dirty="0">
              <a:solidFill>
                <a:srgbClr val="C00000"/>
              </a:solidFill>
            </a:endParaRPr>
          </a:p>
        </p:txBody>
      </p:sp>
      <p:sp>
        <p:nvSpPr>
          <p:cNvPr id="5129" name="Line 9"/>
          <p:cNvSpPr>
            <a:spLocks noChangeShapeType="1"/>
          </p:cNvSpPr>
          <p:nvPr/>
        </p:nvSpPr>
        <p:spPr bwMode="auto">
          <a:xfrm>
            <a:off x="5219700" y="2997200"/>
            <a:ext cx="1223963" cy="0"/>
          </a:xfrm>
          <a:prstGeom prst="line">
            <a:avLst/>
          </a:prstGeom>
          <a:noFill/>
          <a:ln w="9525">
            <a:solidFill>
              <a:schemeClr val="tx1"/>
            </a:solidFill>
            <a:round/>
            <a:headEnd/>
            <a:tailEnd type="triangle" w="med" len="med"/>
          </a:ln>
        </p:spPr>
        <p:txBody>
          <a:bodyPr/>
          <a:lstStyle/>
          <a:p>
            <a:endParaRPr lang="el-GR" dirty="0"/>
          </a:p>
        </p:txBody>
      </p:sp>
      <p:sp>
        <p:nvSpPr>
          <p:cNvPr id="5130" name="Rectangle 10"/>
          <p:cNvSpPr>
            <a:spLocks noChangeArrowheads="1"/>
          </p:cNvSpPr>
          <p:nvPr/>
        </p:nvSpPr>
        <p:spPr bwMode="auto">
          <a:xfrm>
            <a:off x="6443663" y="2492375"/>
            <a:ext cx="1655762" cy="1008063"/>
          </a:xfrm>
          <a:prstGeom prst="rect">
            <a:avLst/>
          </a:prstGeom>
          <a:noFill/>
          <a:ln w="9525">
            <a:solidFill>
              <a:schemeClr val="tx1"/>
            </a:solidFill>
            <a:miter lim="800000"/>
            <a:headEnd/>
            <a:tailEnd/>
          </a:ln>
        </p:spPr>
        <p:txBody>
          <a:bodyPr wrap="none" anchor="ctr"/>
          <a:lstStyle/>
          <a:p>
            <a:endParaRPr lang="el-GR" dirty="0"/>
          </a:p>
        </p:txBody>
      </p:sp>
      <p:sp>
        <p:nvSpPr>
          <p:cNvPr id="5131" name="Rectangle 11"/>
          <p:cNvSpPr>
            <a:spLocks noChangeArrowheads="1"/>
          </p:cNvSpPr>
          <p:nvPr/>
        </p:nvSpPr>
        <p:spPr bwMode="auto">
          <a:xfrm>
            <a:off x="6443663" y="2636838"/>
            <a:ext cx="1657350" cy="641350"/>
          </a:xfrm>
          <a:prstGeom prst="rect">
            <a:avLst/>
          </a:prstGeom>
          <a:noFill/>
          <a:ln w="9525">
            <a:noFill/>
            <a:miter lim="800000"/>
            <a:headEnd/>
            <a:tailEnd/>
          </a:ln>
        </p:spPr>
        <p:txBody>
          <a:bodyPr>
            <a:spAutoFit/>
          </a:bodyPr>
          <a:lstStyle/>
          <a:p>
            <a:r>
              <a:rPr lang="el-GR" u="none" dirty="0"/>
              <a:t>   </a:t>
            </a:r>
            <a:r>
              <a:rPr lang="el-GR" b="1" u="none" dirty="0">
                <a:solidFill>
                  <a:srgbClr val="006600"/>
                </a:solidFill>
              </a:rPr>
              <a:t>ΕΞΟΔΟΣ</a:t>
            </a:r>
          </a:p>
          <a:p>
            <a:r>
              <a:rPr lang="en-US" b="1" u="none" dirty="0">
                <a:solidFill>
                  <a:srgbClr val="006600"/>
                </a:solidFill>
              </a:rPr>
              <a:t>    (</a:t>
            </a:r>
            <a:r>
              <a:rPr lang="el-GR" b="1" u="none" dirty="0">
                <a:solidFill>
                  <a:srgbClr val="006600"/>
                </a:solidFill>
              </a:rPr>
              <a:t>Ο</a:t>
            </a:r>
            <a:r>
              <a:rPr lang="en-US" b="1" u="none" dirty="0">
                <a:solidFill>
                  <a:srgbClr val="006600"/>
                </a:solidFill>
              </a:rPr>
              <a:t>utput)</a:t>
            </a:r>
            <a:endParaRPr lang="el-GR" b="1" u="none" dirty="0">
              <a:solidFill>
                <a:srgbClr val="006600"/>
              </a:solidFill>
            </a:endParaRPr>
          </a:p>
        </p:txBody>
      </p:sp>
    </p:spTree>
  </p:cSld>
  <p:clrMapOvr>
    <a:masterClrMapping/>
  </p:clrMapOvr>
  <p:timing>
    <p:tnLst>
      <p:par>
        <p:cTn id="1" dur="indefinite" restart="never" nodeType="tmRoot"/>
      </p:par>
    </p:tn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body" idx="1"/>
          </p:nvPr>
        </p:nvSpPr>
        <p:spPr>
          <a:xfrm>
            <a:off x="250825" y="1341438"/>
            <a:ext cx="8642350" cy="4608512"/>
          </a:xfrm>
        </p:spPr>
        <p:txBody>
          <a:bodyPr/>
          <a:lstStyle/>
          <a:p>
            <a:pPr marL="609600" indent="-609600">
              <a:lnSpc>
                <a:spcPct val="90000"/>
              </a:lnSpc>
              <a:buClr>
                <a:schemeClr val="tx1"/>
              </a:buClr>
              <a:buFont typeface="Wingdings" pitchFamily="2" charset="2"/>
              <a:buChar char="v"/>
            </a:pPr>
            <a:r>
              <a:rPr lang="el-GR" sz="2300" b="1" dirty="0">
                <a:solidFill>
                  <a:srgbClr val="006600"/>
                </a:solidFill>
                <a:latin typeface="Times New Roman" pitchFamily="18" charset="0"/>
              </a:rPr>
              <a:t>Ανάλογα με την αιτία για την οποία χορηγούνται, οι εκπτώσεις διακρίνονται στις ακόλουθες κατηγορίες</a:t>
            </a:r>
            <a:r>
              <a:rPr lang="en-US" sz="2300" b="1" dirty="0">
                <a:solidFill>
                  <a:srgbClr val="006600"/>
                </a:solidFill>
                <a:latin typeface="Times New Roman" pitchFamily="18" charset="0"/>
              </a:rPr>
              <a:t>:</a:t>
            </a:r>
            <a:endParaRPr lang="el-GR" sz="2300" b="1" dirty="0">
              <a:solidFill>
                <a:srgbClr val="006600"/>
              </a:solidFill>
              <a:latin typeface="Times New Roman" pitchFamily="18" charset="0"/>
            </a:endParaRPr>
          </a:p>
          <a:p>
            <a:pPr marL="609600" indent="-609600">
              <a:lnSpc>
                <a:spcPct val="90000"/>
              </a:lnSpc>
              <a:buClr>
                <a:schemeClr val="tx1"/>
              </a:buClr>
              <a:buFont typeface="Wingdings" pitchFamily="2" charset="2"/>
              <a:buAutoNum type="arabicPeriod"/>
            </a:pPr>
            <a:r>
              <a:rPr lang="el-GR" sz="2300" dirty="0">
                <a:latin typeface="Times New Roman" pitchFamily="18" charset="0"/>
              </a:rPr>
              <a:t>Εκπτώσεις για διαφορές στην ποιότητα των πωλημένων εμπορευμάτων σε σύγκριση με τη συμφωνημένη.</a:t>
            </a:r>
          </a:p>
          <a:p>
            <a:pPr marL="609600" indent="-609600">
              <a:lnSpc>
                <a:spcPct val="90000"/>
              </a:lnSpc>
              <a:buClr>
                <a:schemeClr val="tx1"/>
              </a:buClr>
              <a:buFont typeface="Wingdings" pitchFamily="2" charset="2"/>
              <a:buAutoNum type="arabicPeriod"/>
            </a:pPr>
            <a:r>
              <a:rPr lang="el-GR" sz="2300" dirty="0">
                <a:latin typeface="Times New Roman" pitchFamily="18" charset="0"/>
              </a:rPr>
              <a:t>Εκπτώσεις τζίρου , οι οποίες χορηγούνται στο τέλος της συμφωνημένης περιόδου, επειδή έχει υπερκαλυφθεί το όριο ή  τα όρια  πωλήσεων που καθορίζονται ως στόχοι.</a:t>
            </a:r>
          </a:p>
          <a:p>
            <a:pPr marL="609600" indent="-609600">
              <a:lnSpc>
                <a:spcPct val="90000"/>
              </a:lnSpc>
              <a:buClr>
                <a:schemeClr val="tx1"/>
              </a:buClr>
              <a:buFont typeface="Wingdings" pitchFamily="2" charset="2"/>
              <a:buAutoNum type="arabicPeriod"/>
            </a:pPr>
            <a:r>
              <a:rPr lang="el-GR" sz="2300" dirty="0">
                <a:latin typeface="Times New Roman" pitchFamily="18" charset="0"/>
              </a:rPr>
              <a:t>Εκπτώσεις που αντικαθιστούν τις ποινικές ρήτρες , όταν παρατηρούνται καθυστερήσεις παραδόσεων ή δεν τηρούνται άλλοι όροι της συμφωνίας.</a:t>
            </a:r>
          </a:p>
          <a:p>
            <a:pPr marL="609600" indent="-609600">
              <a:lnSpc>
                <a:spcPct val="90000"/>
              </a:lnSpc>
              <a:buClr>
                <a:schemeClr val="tx1"/>
              </a:buClr>
              <a:buFont typeface="Wingdings" pitchFamily="2" charset="2"/>
              <a:buAutoNum type="arabicPeriod"/>
            </a:pPr>
            <a:r>
              <a:rPr lang="el-GR" sz="2300" dirty="0">
                <a:latin typeface="Times New Roman" pitchFamily="18" charset="0"/>
              </a:rPr>
              <a:t>Ταμειακές εκπτώσεις ή εκπτώσεις προεξοφλητικού διακανονισμού, οι οποίες χορηγούνται σε περιπτώσεις πωλήσεων «τοις μετρητοίς». </a:t>
            </a:r>
          </a:p>
        </p:txBody>
      </p:sp>
    </p:spTree>
  </p:cSld>
  <p:clrMapOvr>
    <a:masterClrMapping/>
  </p:clrMapOvr>
  <p:transition/>
  <p:timing>
    <p:tnLst>
      <p:par>
        <p:cTn id="1" dur="indefinite" restart="never" nodeType="tmRoot"/>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body" idx="1"/>
          </p:nvPr>
        </p:nvSpPr>
        <p:spPr>
          <a:xfrm>
            <a:off x="457200" y="692150"/>
            <a:ext cx="8229600" cy="5434013"/>
          </a:xfrm>
        </p:spPr>
        <p:txBody>
          <a:bodyPr/>
          <a:lstStyle/>
          <a:p>
            <a:pPr>
              <a:lnSpc>
                <a:spcPct val="80000"/>
              </a:lnSpc>
              <a:buClr>
                <a:schemeClr val="tx1"/>
              </a:buClr>
              <a:buFont typeface="Wingdings" pitchFamily="2" charset="2"/>
              <a:buChar char="v"/>
            </a:pPr>
            <a:r>
              <a:rPr lang="el-GR" sz="2000" dirty="0">
                <a:latin typeface="Times New Roman" pitchFamily="18" charset="0"/>
              </a:rPr>
              <a:t>Οι εκπτώσεις πωλήσεων, σαν μειωτικό στοιχείο εσόδων, καταχωρούνται στη χρέωση των αντίστοιχων λογαριασμών πωλήσεων. Αν τούτο δεν είναι εφικτό  ή αν η οικονομική μονάδα επιθυμεί να παρακολουθεί τις εκπτώσεις χωριστά, έχει τη δυνατότητα να χρησιμοποιεί το δευτεροβάθμιο λογαριασμό 70.98 «εκπτώσεις πωλήσεων» ή τριτοβάθμιους λογαριασμούς, τους οποίους αναπτύσσει σύμφωνα με τις ανάγκες της κάτω από κάθε δευτεροβάθμιο με τον οποίο παρακολουθούνται οι πωλήσεις κάθε κατηγορίας εμπορευμάτων.</a:t>
            </a:r>
          </a:p>
          <a:p>
            <a:pPr>
              <a:lnSpc>
                <a:spcPct val="80000"/>
              </a:lnSpc>
              <a:buClr>
                <a:schemeClr val="tx1"/>
              </a:buClr>
              <a:buFont typeface="Wingdings" pitchFamily="2" charset="2"/>
              <a:buChar char="v"/>
            </a:pPr>
            <a:r>
              <a:rPr lang="el-GR" sz="2000" dirty="0">
                <a:latin typeface="Times New Roman" pitchFamily="18" charset="0"/>
              </a:rPr>
              <a:t>Σε περίπτωση χρησιμοποιήσεως του λογαριασμού 70.98, η ανάπτυξη του σε τριτοβαθμίους λογαριασμούς γίνεται κατά τρόπο που να προκύπτουν οι εκπτώσεις πωλήσεων για κάθε κατηγορία εμπορευμάτων, έτσι ώστε οι εκπτώσεις αυτές να επιβαρύνουν τα μεικτά αποτελέσματα της αντίστοιχης κατηγορίας. Αν η διάκριση των εκπτώσεων κατά κατηγορίες εμπορευμάτων είναι αδύνατη, οι εκπτώσεις αυτές επιβαρύνουν τα συνολικά μεικτά αποτελέσματα εμπορευμάτων.(λογ.70)</a:t>
            </a:r>
          </a:p>
        </p:txBody>
      </p:sp>
    </p:spTree>
  </p:cSld>
  <p:clrMapOvr>
    <a:masterClrMapping/>
  </p:clrMapOvr>
  <p:transition/>
  <p:timing>
    <p:tnLst>
      <p:par>
        <p:cTn id="1" dur="indefinite" restart="never" nodeType="tmRoot"/>
      </p:par>
    </p:tn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body" idx="1"/>
          </p:nvPr>
        </p:nvSpPr>
        <p:spPr>
          <a:xfrm>
            <a:off x="457200" y="333375"/>
            <a:ext cx="8229600" cy="6264275"/>
          </a:xfrm>
        </p:spPr>
        <p:txBody>
          <a:bodyPr/>
          <a:lstStyle/>
          <a:p>
            <a:pPr>
              <a:lnSpc>
                <a:spcPct val="80000"/>
              </a:lnSpc>
              <a:buClr>
                <a:schemeClr val="tx1"/>
              </a:buClr>
              <a:buFont typeface="Wingdings" pitchFamily="2" charset="2"/>
              <a:buChar char="v"/>
            </a:pPr>
            <a:r>
              <a:rPr lang="el-GR" sz="2000" dirty="0">
                <a:latin typeface="Times New Roman" pitchFamily="18" charset="0"/>
              </a:rPr>
              <a:t>Με την αξία των πραγματοποιούμενων πωλήσεων, που προκύπτει από τα τιμολόγια ή δελτία λιανικής πωλήσεως (Δ.Λ.Π.) που εκδίδονται, πιστώνονται οι οικείοι υπολογαριασμοί πωλήσεων του 70, με χρέωση των λογαριασμών πελατών(λογ.30) ή των λογαριασμών χρηματικών διαθεσίμων(λογ.38).</a:t>
            </a:r>
          </a:p>
          <a:p>
            <a:pPr>
              <a:lnSpc>
                <a:spcPct val="80000"/>
              </a:lnSpc>
              <a:buClr>
                <a:schemeClr val="tx1"/>
              </a:buClr>
              <a:buFont typeface="Wingdings" pitchFamily="2" charset="2"/>
              <a:buChar char="v"/>
            </a:pPr>
            <a:r>
              <a:rPr lang="el-GR" sz="2000" dirty="0">
                <a:latin typeface="Times New Roman" pitchFamily="18" charset="0"/>
              </a:rPr>
              <a:t>Ο λογαριασμός του πελάτη ή των χρηματικών διαθεσίμων χρεώνεται με το συνολικό ποσό του παραστατικού (τιμολογίου ή Δ.Λ.Π.), δηλαδή με την αξία των πωλημένων εμπορευμάτων, μειωμένη κατά την έκπτωση που αναγράφεται στο παραστατικό  και αυξημένη κατά το Φ.Π.Α. ή άλλο φόρο  καταναλώσεως (όταν επιβάλλεται τέτοιος φόρος), και τα έξοδα αποστολής, όταν τα τελευταία βαρύνουν τον πελάτη αναγράφονται στο παραστατικό</a:t>
            </a:r>
          </a:p>
          <a:p>
            <a:pPr>
              <a:lnSpc>
                <a:spcPct val="80000"/>
              </a:lnSpc>
              <a:buClr>
                <a:schemeClr val="tx1"/>
              </a:buClr>
              <a:buFont typeface="Wingdings" pitchFamily="2" charset="2"/>
              <a:buChar char="v"/>
            </a:pPr>
            <a:r>
              <a:rPr lang="el-GR" sz="2000" dirty="0">
                <a:latin typeface="Times New Roman" pitchFamily="18" charset="0"/>
              </a:rPr>
              <a:t>Στην πίστωση των οικείων υπολογαριασμών πωλήσεων του 70 καταχωρείται η τιμολογιακή αξία των πωλημένων, μειωμένη κατά την έκπτωση που αναγράφεται στο παραστατικό, χωρίς τον τυχόν Φ.Π.Α., που καταχωρείται στην πίστωση του λογαριασμού 54.00, χωρίς οποιοσδήποτε φόρος, τέλος ή εισφορά που εισπράττονται από την οικονομική μονάδα για λογαριασμό του Δημοσίου  ή τρίτου και που καταχωρούνται στην πίστωση των οικείων λογαριασμών του 54 «υποχρεώσεις από φόρους-τέλη» και χωρίς τα τυχόν τιμολογημένα έξοδα αποστολής, που καταχωρούνται στην πίστωση του λογαριασμού 75.10 «εισπραττόμενα έξοδα αποστολής αγαθών».</a:t>
            </a:r>
          </a:p>
        </p:txBody>
      </p:sp>
    </p:spTree>
  </p:cSld>
  <p:clrMapOvr>
    <a:masterClrMapping/>
  </p:clrMapOvr>
  <p:transition/>
  <p:timing>
    <p:tnLst>
      <p:par>
        <p:cTn id="1" dur="indefinite" restart="never" nodeType="tmRoot"/>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body" idx="1"/>
          </p:nvPr>
        </p:nvSpPr>
        <p:spPr>
          <a:xfrm>
            <a:off x="457200" y="981075"/>
            <a:ext cx="8229600" cy="5327650"/>
          </a:xfrm>
        </p:spPr>
        <p:txBody>
          <a:bodyPr/>
          <a:lstStyle/>
          <a:p>
            <a:pPr>
              <a:lnSpc>
                <a:spcPct val="80000"/>
              </a:lnSpc>
              <a:buClr>
                <a:schemeClr val="tx1"/>
              </a:buClr>
              <a:buFont typeface="Wingdings" pitchFamily="2" charset="2"/>
              <a:buChar char="v"/>
            </a:pPr>
            <a:r>
              <a:rPr lang="el-GR" sz="2000" dirty="0">
                <a:latin typeface="Times New Roman" pitchFamily="18" charset="0"/>
              </a:rPr>
              <a:t>Σε περιπτώσεις που η οικονομική μονάδα , κατά την ημερομηνία κλεισίματος του ισολογισμού, έχει πραγματοποιήσει την εξαγωγή των πωλημένων εμπορευμάτων από τις αποθήκες της και τα έχει παραδώσει στον αγοραστή και τα έχει φορτώσει και ταξιδεύουν για λογαριασμό του, χωρίς για διάφορους λόγους , να έχει εκδώσει παραστατικό, χρεώνεται ο μεταβατικός λογαριασμός 36.01 «έσοδα χρήσεως εισπρακτέα», με πίστωση των οικείων υπολογαριασμών πωλήσεων του 70. </a:t>
            </a:r>
          </a:p>
          <a:p>
            <a:pPr>
              <a:lnSpc>
                <a:spcPct val="80000"/>
              </a:lnSpc>
              <a:buClr>
                <a:schemeClr val="tx1"/>
              </a:buClr>
              <a:buFont typeface="Wingdings" pitchFamily="2" charset="2"/>
              <a:buChar char="v"/>
            </a:pPr>
            <a:r>
              <a:rPr lang="el-GR" sz="2000" dirty="0">
                <a:latin typeface="Times New Roman" pitchFamily="18" charset="0"/>
              </a:rPr>
              <a:t>Κατά τη χρήση που ακολουθεί, όταν εκδίδεται το παραστατικό πωλήσεως, χρεώνεται ο λογαριασμός το πελάτη, με πίστωση του λογαριασμού 36.01.</a:t>
            </a:r>
          </a:p>
          <a:p>
            <a:pPr>
              <a:lnSpc>
                <a:spcPct val="80000"/>
              </a:lnSpc>
              <a:buClr>
                <a:schemeClr val="tx1"/>
              </a:buClr>
              <a:buFont typeface="Wingdings" pitchFamily="2" charset="2"/>
              <a:buChar char="v"/>
            </a:pPr>
            <a:r>
              <a:rPr lang="el-GR" sz="2000" dirty="0">
                <a:latin typeface="Times New Roman" pitchFamily="18" charset="0"/>
              </a:rPr>
              <a:t>Σε περιπτώσεις που εκδίδονται παραστατικά πωλήσεως </a:t>
            </a:r>
            <a:r>
              <a:rPr lang="el-GR" sz="2000" dirty="0" smtClean="0">
                <a:latin typeface="Times New Roman" pitchFamily="18" charset="0"/>
              </a:rPr>
              <a:t>πριν </a:t>
            </a:r>
            <a:r>
              <a:rPr lang="el-GR" sz="2000" dirty="0">
                <a:latin typeface="Times New Roman" pitchFamily="18" charset="0"/>
              </a:rPr>
              <a:t>από την εξαγωγή των πωλημένων εμπορευμάτων  από την αποθήκη και την παράδοσή τους στον αγοραστή, η αξία των παραστατικών αυτών δεν καταχωρείται στους οικείους υπολογαριασμούς  πωλήσεων του 70.Τα παραστατικά αυτά ακυρώνονται στο τέλος της χρήσεως, αν μέχρι την ημέρα λήξεως της τα εμπορεύματα δεν παραδοθούν στον αγοραστή ή δεν φορτωθούν για λογαριασμό του.</a:t>
            </a:r>
          </a:p>
        </p:txBody>
      </p:sp>
    </p:spTree>
  </p:cSld>
  <p:clrMapOvr>
    <a:masterClrMapping/>
  </p:clrMapOvr>
  <p:transition/>
  <p:timing>
    <p:tnLst>
      <p:par>
        <p:cTn id="1" dur="indefinite" restart="never" nodeType="tmRoot"/>
      </p:par>
    </p:tn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body" idx="1"/>
          </p:nvPr>
        </p:nvSpPr>
        <p:spPr>
          <a:xfrm>
            <a:off x="468313" y="333375"/>
            <a:ext cx="8229600" cy="6191250"/>
          </a:xfrm>
        </p:spPr>
        <p:txBody>
          <a:bodyPr/>
          <a:lstStyle/>
          <a:p>
            <a:pPr marL="609600" indent="-609600">
              <a:lnSpc>
                <a:spcPct val="80000"/>
              </a:lnSpc>
              <a:buClr>
                <a:schemeClr val="tx1"/>
              </a:buClr>
              <a:buFont typeface="Wingdings" pitchFamily="2" charset="2"/>
              <a:buChar char="Ø"/>
            </a:pPr>
            <a:r>
              <a:rPr lang="el-GR" sz="2400" dirty="0">
                <a:latin typeface="Times New Roman" pitchFamily="18" charset="0"/>
              </a:rPr>
              <a:t> </a:t>
            </a:r>
            <a:r>
              <a:rPr lang="el-GR" sz="2800" b="1" dirty="0">
                <a:solidFill>
                  <a:srgbClr val="006600"/>
                </a:solidFill>
                <a:latin typeface="Times New Roman" pitchFamily="18" charset="0"/>
              </a:rPr>
              <a:t>Λογαριασμός 71 «πωλήσεις προϊόντων έτοιμων </a:t>
            </a:r>
            <a:r>
              <a:rPr lang="el-GR" sz="2800" b="1" dirty="0" smtClean="0">
                <a:solidFill>
                  <a:srgbClr val="006600"/>
                </a:solidFill>
                <a:latin typeface="Times New Roman" pitchFamily="18" charset="0"/>
              </a:rPr>
              <a:t>και </a:t>
            </a:r>
            <a:r>
              <a:rPr lang="el-GR" sz="2800" b="1" dirty="0">
                <a:solidFill>
                  <a:srgbClr val="006600"/>
                </a:solidFill>
                <a:latin typeface="Times New Roman" pitchFamily="18" charset="0"/>
              </a:rPr>
              <a:t>ημιτελών»</a:t>
            </a:r>
          </a:p>
          <a:p>
            <a:pPr marL="609600" indent="-609600">
              <a:lnSpc>
                <a:spcPct val="80000"/>
              </a:lnSpc>
              <a:buClr>
                <a:schemeClr val="tx1"/>
              </a:buClr>
              <a:buFont typeface="Wingdings" pitchFamily="2" charset="2"/>
              <a:buNone/>
            </a:pPr>
            <a:r>
              <a:rPr lang="el-GR" sz="2400" dirty="0">
                <a:latin typeface="Times New Roman" pitchFamily="18" charset="0"/>
              </a:rPr>
              <a:t>       Στο λογαριασμό 71 παρακολουθούνται οι πωλήσεις έτοιμων και ημιτελών προϊόντων της οικονομικής μονάδας. Ο λογαριασμός αυτός ο οποίος αντιστοιχεί στο λογαριασμό 21 των αποθεμάτων σύμφωνα με όσα καθορίζονται για το λογαριασμό 70.</a:t>
            </a:r>
          </a:p>
          <a:p>
            <a:pPr marL="609600" indent="-609600">
              <a:lnSpc>
                <a:spcPct val="80000"/>
              </a:lnSpc>
              <a:buClr>
                <a:schemeClr val="tx1"/>
              </a:buClr>
              <a:buFont typeface="Wingdings" pitchFamily="2" charset="2"/>
              <a:buChar char="Ø"/>
            </a:pPr>
            <a:r>
              <a:rPr lang="el-GR" sz="2800" b="1" dirty="0">
                <a:solidFill>
                  <a:srgbClr val="006600"/>
                </a:solidFill>
                <a:latin typeface="Times New Roman" pitchFamily="18" charset="0"/>
              </a:rPr>
              <a:t>Λογαριασμός 72 «πωλήσεις λοιπών αποθεμάτων και άχρηστου υλικού»</a:t>
            </a:r>
          </a:p>
          <a:p>
            <a:pPr marL="609600" indent="-609600">
              <a:lnSpc>
                <a:spcPct val="80000"/>
              </a:lnSpc>
              <a:buClr>
                <a:schemeClr val="tx1"/>
              </a:buClr>
              <a:buFont typeface="Wingdings" pitchFamily="2" charset="2"/>
              <a:buNone/>
            </a:pPr>
            <a:r>
              <a:rPr lang="el-GR" sz="2400" dirty="0">
                <a:latin typeface="Times New Roman" pitchFamily="18" charset="0"/>
              </a:rPr>
              <a:t>         Στο λογαριασμό 72 παρακολουθούνται τα έσοδα της οικονομικής μονάδας από τις πωλήσεις</a:t>
            </a:r>
            <a:r>
              <a:rPr lang="en-US" sz="2400" dirty="0">
                <a:latin typeface="Times New Roman" pitchFamily="18" charset="0"/>
              </a:rPr>
              <a:t>:</a:t>
            </a:r>
            <a:endParaRPr lang="el-GR" sz="2400" dirty="0">
              <a:latin typeface="Times New Roman" pitchFamily="18" charset="0"/>
            </a:endParaRPr>
          </a:p>
          <a:p>
            <a:pPr marL="609600" indent="-609600">
              <a:lnSpc>
                <a:spcPct val="80000"/>
              </a:lnSpc>
              <a:buClr>
                <a:schemeClr val="tx1"/>
              </a:buClr>
              <a:buFont typeface="Wingdings" pitchFamily="2" charset="2"/>
              <a:buAutoNum type="arabicPeriod"/>
            </a:pPr>
            <a:r>
              <a:rPr lang="el-GR" sz="2400" dirty="0">
                <a:latin typeface="Times New Roman" pitchFamily="18" charset="0"/>
              </a:rPr>
              <a:t>Των υποπροϊόντων και υπολειμμάτων.</a:t>
            </a:r>
          </a:p>
          <a:p>
            <a:pPr marL="609600" indent="-609600">
              <a:lnSpc>
                <a:spcPct val="80000"/>
              </a:lnSpc>
              <a:buClr>
                <a:schemeClr val="tx1"/>
              </a:buClr>
              <a:buFont typeface="Wingdings" pitchFamily="2" charset="2"/>
              <a:buAutoNum type="arabicPeriod"/>
            </a:pPr>
            <a:r>
              <a:rPr lang="el-GR" sz="2400" dirty="0">
                <a:latin typeface="Times New Roman" pitchFamily="18" charset="0"/>
              </a:rPr>
              <a:t>Των πρώτων και βοηθητικών υλών-υλικών συσκευασίας</a:t>
            </a:r>
          </a:p>
          <a:p>
            <a:pPr marL="609600" indent="-609600">
              <a:lnSpc>
                <a:spcPct val="80000"/>
              </a:lnSpc>
              <a:buClr>
                <a:schemeClr val="tx1"/>
              </a:buClr>
              <a:buFont typeface="Wingdings" pitchFamily="2" charset="2"/>
              <a:buAutoNum type="arabicPeriod"/>
            </a:pPr>
            <a:r>
              <a:rPr lang="el-GR" sz="2400" dirty="0">
                <a:latin typeface="Times New Roman" pitchFamily="18" charset="0"/>
              </a:rPr>
              <a:t>Των αναλώσιμων υλικών</a:t>
            </a:r>
          </a:p>
          <a:p>
            <a:pPr marL="609600" indent="-609600">
              <a:lnSpc>
                <a:spcPct val="80000"/>
              </a:lnSpc>
              <a:buClr>
                <a:schemeClr val="tx1"/>
              </a:buClr>
              <a:buFont typeface="Wingdings" pitchFamily="2" charset="2"/>
              <a:buAutoNum type="arabicPeriod"/>
            </a:pPr>
            <a:r>
              <a:rPr lang="el-GR" sz="2400" dirty="0">
                <a:latin typeface="Times New Roman" pitchFamily="18" charset="0"/>
              </a:rPr>
              <a:t>Των ανταλλακτικών παγίων στοιχείων</a:t>
            </a:r>
          </a:p>
          <a:p>
            <a:pPr marL="609600" indent="-609600">
              <a:lnSpc>
                <a:spcPct val="80000"/>
              </a:lnSpc>
              <a:buClr>
                <a:schemeClr val="tx1"/>
              </a:buClr>
              <a:buFont typeface="Wingdings" pitchFamily="2" charset="2"/>
              <a:buAutoNum type="arabicPeriod"/>
            </a:pPr>
            <a:r>
              <a:rPr lang="el-GR" sz="2400" dirty="0">
                <a:latin typeface="Times New Roman" pitchFamily="18" charset="0"/>
              </a:rPr>
              <a:t>Των ειδών συσκευασίας</a:t>
            </a:r>
          </a:p>
          <a:p>
            <a:pPr marL="609600" indent="-609600">
              <a:lnSpc>
                <a:spcPct val="80000"/>
              </a:lnSpc>
              <a:buClr>
                <a:schemeClr val="tx1"/>
              </a:buClr>
              <a:buFont typeface="Wingdings" pitchFamily="2" charset="2"/>
              <a:buAutoNum type="arabicPeriod"/>
            </a:pPr>
            <a:r>
              <a:rPr lang="el-GR" sz="2400" dirty="0">
                <a:latin typeface="Times New Roman" pitchFamily="18" charset="0"/>
              </a:rPr>
              <a:t>Του άχρηστου υλικού</a:t>
            </a:r>
          </a:p>
          <a:p>
            <a:pPr marL="609600" indent="-609600">
              <a:lnSpc>
                <a:spcPct val="80000"/>
              </a:lnSpc>
              <a:buClr>
                <a:schemeClr val="tx1"/>
              </a:buClr>
              <a:buFont typeface="Wingdings" pitchFamily="2" charset="2"/>
              <a:buAutoNum type="arabicPeriod"/>
            </a:pPr>
            <a:endParaRPr lang="el-GR" sz="2400" dirty="0">
              <a:latin typeface="Times New Roman" pitchFamily="18" charset="0"/>
            </a:endParaRPr>
          </a:p>
          <a:p>
            <a:pPr marL="609600" indent="-609600">
              <a:lnSpc>
                <a:spcPct val="80000"/>
              </a:lnSpc>
              <a:buClr>
                <a:schemeClr val="tx1"/>
              </a:buClr>
              <a:buFont typeface="Wingdings" pitchFamily="2" charset="2"/>
              <a:buNone/>
            </a:pPr>
            <a:endParaRPr lang="el-GR" sz="2400" dirty="0">
              <a:latin typeface="Times New Roman" pitchFamily="18" charset="0"/>
            </a:endParaRPr>
          </a:p>
          <a:p>
            <a:pPr marL="609600" indent="-609600">
              <a:lnSpc>
                <a:spcPct val="80000"/>
              </a:lnSpc>
              <a:buClr>
                <a:schemeClr val="tx1"/>
              </a:buClr>
              <a:buFont typeface="Wingdings" pitchFamily="2" charset="2"/>
              <a:buNone/>
            </a:pPr>
            <a:endParaRPr lang="el-GR" sz="2400" dirty="0">
              <a:latin typeface="Times New Roman" pitchFamily="18" charset="0"/>
            </a:endParaRPr>
          </a:p>
          <a:p>
            <a:pPr marL="609600" indent="-609600">
              <a:lnSpc>
                <a:spcPct val="80000"/>
              </a:lnSpc>
              <a:buClr>
                <a:schemeClr val="tx1"/>
              </a:buClr>
              <a:buFont typeface="Wingdings" pitchFamily="2" charset="2"/>
              <a:buNone/>
            </a:pPr>
            <a:endParaRPr lang="el-GR" sz="2400" i="1" dirty="0">
              <a:latin typeface="Times New Roman" pitchFamily="18" charset="0"/>
            </a:endParaRPr>
          </a:p>
        </p:txBody>
      </p:sp>
    </p:spTree>
  </p:cSld>
  <p:clrMapOvr>
    <a:masterClrMapping/>
  </p:clrMapOvr>
  <p:transition/>
  <p:timing>
    <p:tnLst>
      <p:par>
        <p:cTn id="1" dur="indefinite" restart="never" nodeType="tmRoot"/>
      </p:par>
    </p:tnLst>
  </p:timing>
</p:sld>
</file>

<file path=ppt/slides/slide6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Rectangle 2"/>
          <p:cNvSpPr>
            <a:spLocks noGrp="1" noChangeArrowheads="1"/>
          </p:cNvSpPr>
          <p:nvPr>
            <p:ph type="body" idx="1"/>
          </p:nvPr>
        </p:nvSpPr>
        <p:spPr>
          <a:xfrm>
            <a:off x="468313" y="333375"/>
            <a:ext cx="8229600" cy="5975350"/>
          </a:xfrm>
        </p:spPr>
        <p:txBody>
          <a:bodyPr/>
          <a:lstStyle/>
          <a:p>
            <a:pPr>
              <a:lnSpc>
                <a:spcPct val="80000"/>
              </a:lnSpc>
              <a:buClr>
                <a:schemeClr val="tx1"/>
              </a:buClr>
              <a:buFont typeface="Wingdings" pitchFamily="2" charset="2"/>
              <a:buChar char="Ø"/>
            </a:pPr>
            <a:r>
              <a:rPr lang="el-GR" sz="2400" b="1" dirty="0">
                <a:solidFill>
                  <a:srgbClr val="006600"/>
                </a:solidFill>
                <a:latin typeface="Times New Roman" pitchFamily="18" charset="0"/>
              </a:rPr>
              <a:t>Λογαριασμός 73 «Πωλήσεις υπηρεσιών («Έσοδα από παροχή υπηρεσιών)»</a:t>
            </a:r>
          </a:p>
          <a:p>
            <a:pPr>
              <a:lnSpc>
                <a:spcPct val="80000"/>
              </a:lnSpc>
              <a:buClr>
                <a:schemeClr val="tx1"/>
              </a:buClr>
              <a:buFont typeface="Wingdings" pitchFamily="2" charset="2"/>
              <a:buNone/>
            </a:pPr>
            <a:r>
              <a:rPr lang="el-GR" sz="2000" dirty="0">
                <a:latin typeface="Times New Roman" pitchFamily="18" charset="0"/>
              </a:rPr>
              <a:t>         Στο λογαριασμό 73 παρακολουθούνται τα έσοδα της οικονομικής μονάδας από την πώληση υπηρεσιών σε τρίτους, εφόσον οι υπηρεσίες αυτές υπάγονται στις κύριες δραστηριότητές της. Στην αντίθετη περίπτωση, τα έσοδα αυτά καταχωρούνται στους οικείους υπολογαριασμούς του λογαριασμού 75 «έσοδα παρεπόμενων ασχολιών».</a:t>
            </a:r>
          </a:p>
          <a:p>
            <a:pPr>
              <a:lnSpc>
                <a:spcPct val="80000"/>
              </a:lnSpc>
              <a:buClr>
                <a:schemeClr val="tx1"/>
              </a:buClr>
            </a:pPr>
            <a:r>
              <a:rPr lang="el-GR" sz="2000" dirty="0">
                <a:latin typeface="Times New Roman" pitchFamily="18" charset="0"/>
              </a:rPr>
              <a:t>Ο λογαριασμός 73 λειτουργεί σύμφωνα με όσα καθορίζονται για το λογαριασμό 70.</a:t>
            </a:r>
          </a:p>
          <a:p>
            <a:pPr>
              <a:lnSpc>
                <a:spcPct val="80000"/>
              </a:lnSpc>
              <a:buClr>
                <a:schemeClr val="tx1"/>
              </a:buClr>
              <a:buFont typeface="Wingdings" pitchFamily="2" charset="2"/>
              <a:buChar char="Ø"/>
            </a:pPr>
            <a:r>
              <a:rPr lang="el-GR" sz="2400" b="1" dirty="0">
                <a:solidFill>
                  <a:srgbClr val="006600"/>
                </a:solidFill>
                <a:latin typeface="Times New Roman" pitchFamily="18" charset="0"/>
              </a:rPr>
              <a:t>Λογαριασμός 74 «Επιχορηγήσεις και διάφορα έσοδα πωλήσεων»</a:t>
            </a:r>
            <a:endParaRPr lang="el-GR" sz="2400" dirty="0">
              <a:solidFill>
                <a:srgbClr val="006600"/>
              </a:solidFill>
              <a:latin typeface="Times New Roman" pitchFamily="18" charset="0"/>
            </a:endParaRPr>
          </a:p>
          <a:p>
            <a:pPr>
              <a:lnSpc>
                <a:spcPct val="80000"/>
              </a:lnSpc>
              <a:buClr>
                <a:schemeClr val="tx1"/>
              </a:buClr>
              <a:buFont typeface="Wingdings" pitchFamily="2" charset="2"/>
              <a:buNone/>
            </a:pPr>
            <a:r>
              <a:rPr lang="el-GR" sz="2400" b="1" dirty="0">
                <a:latin typeface="Times New Roman" pitchFamily="18" charset="0"/>
              </a:rPr>
              <a:t>    </a:t>
            </a:r>
            <a:r>
              <a:rPr lang="el-GR" sz="2000" b="1" dirty="0">
                <a:latin typeface="Times New Roman" pitchFamily="18" charset="0"/>
              </a:rPr>
              <a:t>   </a:t>
            </a:r>
            <a:r>
              <a:rPr lang="el-GR" sz="2000" dirty="0">
                <a:latin typeface="Times New Roman" pitchFamily="18" charset="0"/>
              </a:rPr>
              <a:t>Στο λογαριασμό 74 παρακολουθούνται τα έσοδα που πραγματοποιεί η οικονομική μονάδα από επιχορηγήσεις του Κράτους, από συμμετοχή του κρατικού προϋπολογισμού  και των προϋπολογισμών διαφόρων Οργανισμών στο κόστος της και από διάφορες άλλες αιτίες.</a:t>
            </a:r>
            <a:endParaRPr lang="el-GR" sz="2400" dirty="0">
              <a:latin typeface="Times New Roman" pitchFamily="18" charset="0"/>
            </a:endParaRPr>
          </a:p>
          <a:p>
            <a:pPr>
              <a:lnSpc>
                <a:spcPct val="80000"/>
              </a:lnSpc>
              <a:buClr>
                <a:schemeClr val="tx1"/>
              </a:buClr>
              <a:buFont typeface="Wingdings" pitchFamily="2" charset="2"/>
              <a:buNone/>
            </a:pPr>
            <a:r>
              <a:rPr lang="el-GR" sz="2000" dirty="0">
                <a:latin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1362">
                                            <p:txEl>
                                              <p:pRg st="0" end="0"/>
                                            </p:txEl>
                                          </p:spTgt>
                                        </p:tgtEl>
                                        <p:attrNameLst>
                                          <p:attrName>style.visibility</p:attrName>
                                        </p:attrNameLst>
                                      </p:cBhvr>
                                      <p:to>
                                        <p:strVal val="visible"/>
                                      </p:to>
                                    </p:set>
                                    <p:animEffect transition="in" filter="fade">
                                      <p:cBhvr>
                                        <p:cTn id="7" dur="2000"/>
                                        <p:tgtEl>
                                          <p:spTgt spid="2713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1362">
                                            <p:txEl>
                                              <p:pRg st="1" end="1"/>
                                            </p:txEl>
                                          </p:spTgt>
                                        </p:tgtEl>
                                        <p:attrNameLst>
                                          <p:attrName>style.visibility</p:attrName>
                                        </p:attrNameLst>
                                      </p:cBhvr>
                                      <p:to>
                                        <p:strVal val="visible"/>
                                      </p:to>
                                    </p:set>
                                    <p:animEffect transition="in" filter="fade">
                                      <p:cBhvr>
                                        <p:cTn id="12" dur="2000"/>
                                        <p:tgtEl>
                                          <p:spTgt spid="2713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1362">
                                            <p:txEl>
                                              <p:pRg st="2" end="2"/>
                                            </p:txEl>
                                          </p:spTgt>
                                        </p:tgtEl>
                                        <p:attrNameLst>
                                          <p:attrName>style.visibility</p:attrName>
                                        </p:attrNameLst>
                                      </p:cBhvr>
                                      <p:to>
                                        <p:strVal val="visible"/>
                                      </p:to>
                                    </p:set>
                                    <p:animEffect transition="in" filter="fade">
                                      <p:cBhvr>
                                        <p:cTn id="17" dur="2000"/>
                                        <p:tgtEl>
                                          <p:spTgt spid="2713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1362">
                                            <p:txEl>
                                              <p:pRg st="3" end="3"/>
                                            </p:txEl>
                                          </p:spTgt>
                                        </p:tgtEl>
                                        <p:attrNameLst>
                                          <p:attrName>style.visibility</p:attrName>
                                        </p:attrNameLst>
                                      </p:cBhvr>
                                      <p:to>
                                        <p:strVal val="visible"/>
                                      </p:to>
                                    </p:set>
                                    <p:animEffect transition="in" filter="fade">
                                      <p:cBhvr>
                                        <p:cTn id="22" dur="2000"/>
                                        <p:tgtEl>
                                          <p:spTgt spid="2713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1362">
                                            <p:txEl>
                                              <p:pRg st="4" end="4"/>
                                            </p:txEl>
                                          </p:spTgt>
                                        </p:tgtEl>
                                        <p:attrNameLst>
                                          <p:attrName>style.visibility</p:attrName>
                                        </p:attrNameLst>
                                      </p:cBhvr>
                                      <p:to>
                                        <p:strVal val="visible"/>
                                      </p:to>
                                    </p:set>
                                    <p:animEffect transition="in" filter="fade">
                                      <p:cBhvr>
                                        <p:cTn id="27" dur="2000"/>
                                        <p:tgtEl>
                                          <p:spTgt spid="2713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1362">
                                            <p:txEl>
                                              <p:pRg st="5" end="5"/>
                                            </p:txEl>
                                          </p:spTgt>
                                        </p:tgtEl>
                                        <p:attrNameLst>
                                          <p:attrName>style.visibility</p:attrName>
                                        </p:attrNameLst>
                                      </p:cBhvr>
                                      <p:to>
                                        <p:strVal val="visible"/>
                                      </p:to>
                                    </p:set>
                                    <p:animEffect transition="in" filter="fade">
                                      <p:cBhvr>
                                        <p:cTn id="32" dur="2000"/>
                                        <p:tgtEl>
                                          <p:spTgt spid="2713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2" grpId="0" build="p"/>
    </p:bld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body" idx="1"/>
          </p:nvPr>
        </p:nvSpPr>
        <p:spPr>
          <a:xfrm>
            <a:off x="457200" y="476250"/>
            <a:ext cx="8229600" cy="5761038"/>
          </a:xfrm>
        </p:spPr>
        <p:txBody>
          <a:bodyPr/>
          <a:lstStyle/>
          <a:p>
            <a:pPr>
              <a:lnSpc>
                <a:spcPct val="80000"/>
              </a:lnSpc>
              <a:buClr>
                <a:schemeClr val="tx1"/>
              </a:buClr>
              <a:buFont typeface="Wingdings" pitchFamily="2" charset="2"/>
              <a:buChar char="Ø"/>
            </a:pPr>
            <a:r>
              <a:rPr lang="el-GR" sz="2400" b="1" dirty="0">
                <a:solidFill>
                  <a:srgbClr val="006600"/>
                </a:solidFill>
                <a:latin typeface="Times New Roman" pitchFamily="18" charset="0"/>
              </a:rPr>
              <a:t>Λογαριασμός 75 «Έσοδα παρεπόμενων ασχολιών»</a:t>
            </a:r>
          </a:p>
          <a:p>
            <a:pPr>
              <a:lnSpc>
                <a:spcPct val="80000"/>
              </a:lnSpc>
              <a:buClr>
                <a:schemeClr val="tx1"/>
              </a:buClr>
              <a:buFont typeface="Wingdings" pitchFamily="2" charset="2"/>
              <a:buNone/>
            </a:pPr>
            <a:r>
              <a:rPr lang="el-GR" sz="2400" b="1" dirty="0">
                <a:latin typeface="Times New Roman" pitchFamily="18" charset="0"/>
              </a:rPr>
              <a:t>       </a:t>
            </a:r>
            <a:r>
              <a:rPr lang="el-GR" sz="2000" dirty="0">
                <a:latin typeface="Times New Roman" pitchFamily="18" charset="0"/>
              </a:rPr>
              <a:t>Στο λογαριασμό 75 παρακολουθούνται τα έσοδα που πραγματοποιεί η οικονομική μονάδα από παρεπόμενες ασχολίες, δηλαδή εκείνα που προέρχονται από παρεπόμενες δραστηριότητές της, σε σχέση με το κύριο αντικείμενό της. Αν μια από τις δραστηριότητες που προκαλούν άλλα έσοδα, εκτός από πωλήσεις ή έσοδα κεφαλαίων, συνιστά το κύριο αντικείμενο της οικονομικής μονάδας, τα έσοδα που προκύπτουν από τη δραστηριότητα αυτή καταχωρούνται στους οικείους υπολογαριασμούς του 73 «πωλήσεις υπηρεσιών» και όχι στο λογαριασμό 75.</a:t>
            </a:r>
            <a:r>
              <a:rPr lang="el-GR" sz="2400" b="1" dirty="0">
                <a:latin typeface="Times New Roman" pitchFamily="18" charset="0"/>
              </a:rPr>
              <a:t>  </a:t>
            </a:r>
          </a:p>
          <a:p>
            <a:pPr>
              <a:lnSpc>
                <a:spcPct val="80000"/>
              </a:lnSpc>
              <a:buClr>
                <a:schemeClr val="tx1"/>
              </a:buClr>
              <a:buFont typeface="Wingdings" pitchFamily="2" charset="2"/>
              <a:buChar char="Ø"/>
            </a:pPr>
            <a:r>
              <a:rPr lang="el-GR" sz="2400" b="1" dirty="0">
                <a:solidFill>
                  <a:srgbClr val="006600"/>
                </a:solidFill>
                <a:latin typeface="Times New Roman" pitchFamily="18" charset="0"/>
              </a:rPr>
              <a:t>Λογαριασμός 76 «Έσοδα κεφαλαίων»</a:t>
            </a:r>
          </a:p>
          <a:p>
            <a:pPr>
              <a:lnSpc>
                <a:spcPct val="80000"/>
              </a:lnSpc>
              <a:buClr>
                <a:schemeClr val="tx1"/>
              </a:buClr>
              <a:buFont typeface="Wingdings" pitchFamily="2" charset="2"/>
              <a:buNone/>
            </a:pPr>
            <a:r>
              <a:rPr lang="el-GR" sz="2400" b="1" dirty="0">
                <a:latin typeface="Times New Roman" pitchFamily="18" charset="0"/>
              </a:rPr>
              <a:t>     </a:t>
            </a:r>
            <a:r>
              <a:rPr lang="el-GR" sz="2000" dirty="0">
                <a:latin typeface="Times New Roman" pitchFamily="18" charset="0"/>
              </a:rPr>
              <a:t>Στο λογαριασμό 76 παρακολουθούνται τα έσοδα που πραγματοποιεί η οικονομική μονάδα από τοποθετήσεις κεφαλαίων της σε συμμετοχές και χρεόγραφα και από δανεισμούς προς τρίτους. Τα έσοδα αυτά , αν προέρχονται από δραστηριότητα ή δραστηριότητες που συνιστούν το κύριο αντικείμενο απασχολήσεως της οικονομικής μονάδας (π.χ. εταιρίες αμοιβαίων κεφαλαίων ή Τράπεζες), καταχωρούνται στο λογαριασμό 73 ή και σε άλλους λογαριασμούς της ομάδας 7 (70-72), των οποίων οι τίτλοι τροποποιούνται σύμφωνα με τις ανάγκες της μονάδας.</a:t>
            </a:r>
            <a:endParaRPr lang="el-GR" sz="2400" b="1" dirty="0">
              <a:latin typeface="Times New Roman" pitchFamily="18" charset="0"/>
            </a:endParaRPr>
          </a:p>
        </p:txBody>
      </p:sp>
    </p:spTree>
  </p:cSld>
  <p:clrMapOvr>
    <a:masterClrMapping/>
  </p:clrMapOvr>
  <p:transition/>
  <p:timing>
    <p:tnLst>
      <p:par>
        <p:cTn id="1" dur="indefinite" restart="never" nodeType="tmRoot"/>
      </p:par>
    </p:tn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body" idx="1"/>
          </p:nvPr>
        </p:nvSpPr>
        <p:spPr>
          <a:xfrm>
            <a:off x="457200" y="765175"/>
            <a:ext cx="8229600" cy="5543550"/>
          </a:xfrm>
        </p:spPr>
        <p:txBody>
          <a:bodyPr/>
          <a:lstStyle/>
          <a:p>
            <a:pPr>
              <a:lnSpc>
                <a:spcPct val="80000"/>
              </a:lnSpc>
              <a:buClr>
                <a:schemeClr val="tx1"/>
              </a:buClr>
              <a:buFont typeface="Wingdings" pitchFamily="2" charset="2"/>
              <a:buChar char="Ø"/>
            </a:pPr>
            <a:r>
              <a:rPr lang="el-GR" sz="2400" b="1" dirty="0">
                <a:solidFill>
                  <a:srgbClr val="006600"/>
                </a:solidFill>
                <a:latin typeface="Times New Roman" pitchFamily="18" charset="0"/>
              </a:rPr>
              <a:t>Λογαριασμός 78 «Ιδιοπαραγωγή παγίων και χρησιμοποιημένες προβλέψεις εκμεταλλεύσεως»</a:t>
            </a:r>
          </a:p>
          <a:p>
            <a:pPr>
              <a:lnSpc>
                <a:spcPct val="80000"/>
              </a:lnSpc>
              <a:buClr>
                <a:schemeClr val="tx1"/>
              </a:buClr>
              <a:buFont typeface="Wingdings" pitchFamily="2" charset="2"/>
              <a:buNone/>
            </a:pPr>
            <a:r>
              <a:rPr lang="el-GR" sz="2000" dirty="0">
                <a:latin typeface="Times New Roman" pitchFamily="18" charset="0"/>
              </a:rPr>
              <a:t>         Ο λογαριασμός 78.00 «Ιδιοπαραγωγή και βελτιώσεις παγίων» </a:t>
            </a:r>
            <a:r>
              <a:rPr lang="el-GR" sz="2000" dirty="0" smtClean="0">
                <a:latin typeface="Times New Roman" pitchFamily="18" charset="0"/>
              </a:rPr>
              <a:t>πιστώνεται, </a:t>
            </a:r>
            <a:r>
              <a:rPr lang="el-GR" sz="2000" dirty="0">
                <a:latin typeface="Times New Roman" pitchFamily="18" charset="0"/>
              </a:rPr>
              <a:t>με χρέωση των οικείων λογαριασμών της ομάδας 1, με το κόστος παραγωγής των παγίων στοιχείων που κατασκευάζονται ή δημιουργούνται από την οικονομική μονάδα με δικά της μέσα και για δική της χρήση, καθώς και με το κόστος βελτιώσεως των παγίων στοιχείων. Το κόστος αυτό προσδιορίζεται από τους λογαριασμούς της αναλυτικής λογιστικής εκμεταλλεύσεως της ομάδας 9 ή, αν δεν λειτουργεί η λογιστική αυτή, </a:t>
            </a:r>
            <a:r>
              <a:rPr lang="el-GR" sz="2000" dirty="0" smtClean="0">
                <a:latin typeface="Times New Roman" pitchFamily="18" charset="0"/>
              </a:rPr>
              <a:t>εξωλογιστικά </a:t>
            </a:r>
            <a:r>
              <a:rPr lang="el-GR" sz="2000" dirty="0">
                <a:latin typeface="Times New Roman" pitchFamily="18" charset="0"/>
              </a:rPr>
              <a:t>με υπολογισμούς που βασίζονται σε λογιστικά στοιχεία.</a:t>
            </a:r>
          </a:p>
          <a:p>
            <a:pPr>
              <a:lnSpc>
                <a:spcPct val="80000"/>
              </a:lnSpc>
              <a:buClr>
                <a:schemeClr val="tx1"/>
              </a:buClr>
              <a:buFont typeface="Wingdings" pitchFamily="2" charset="2"/>
              <a:buChar char="Ø"/>
            </a:pPr>
            <a:r>
              <a:rPr lang="el-GR" sz="2400" b="1" dirty="0">
                <a:solidFill>
                  <a:srgbClr val="006600"/>
                </a:solidFill>
                <a:latin typeface="Times New Roman" pitchFamily="18" charset="0"/>
              </a:rPr>
              <a:t>Λογαριασμός 81 «Έκτακτα και ανόργανα αποτελέσματα»</a:t>
            </a:r>
          </a:p>
          <a:p>
            <a:pPr>
              <a:lnSpc>
                <a:spcPct val="80000"/>
              </a:lnSpc>
              <a:buClr>
                <a:schemeClr val="tx1"/>
              </a:buClr>
              <a:buFont typeface="Wingdings" pitchFamily="2" charset="2"/>
              <a:buNone/>
            </a:pPr>
            <a:r>
              <a:rPr lang="el-GR" sz="2000" dirty="0">
                <a:latin typeface="Times New Roman" pitchFamily="18" charset="0"/>
              </a:rPr>
              <a:t>         Στο λογαριασμό 81 καταχωρούνται κατ’ είδος τα έκτακτα και ανόργανα έξοδα και έσοδα της χρήσεως, καθώς και τα αποτελέσματα που πραγματοποιούνται από εξαιρετικές πράξεις και εργασίες.</a:t>
            </a:r>
          </a:p>
        </p:txBody>
      </p:sp>
    </p:spTree>
  </p:cSld>
  <p:clrMapOvr>
    <a:masterClrMapping/>
  </p:clrMapOvr>
  <p:transition/>
  <p:timing>
    <p:tnLst>
      <p:par>
        <p:cTn id="1" dur="indefinite" restart="never" nodeType="tmRoot"/>
      </p:par>
    </p:tn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body" idx="1"/>
          </p:nvPr>
        </p:nvSpPr>
        <p:spPr>
          <a:xfrm>
            <a:off x="457200" y="836613"/>
            <a:ext cx="8229600" cy="5289550"/>
          </a:xfrm>
        </p:spPr>
        <p:txBody>
          <a:bodyPr/>
          <a:lstStyle/>
          <a:p>
            <a:pPr marL="609600" indent="-609600">
              <a:lnSpc>
                <a:spcPct val="80000"/>
              </a:lnSpc>
              <a:buClr>
                <a:schemeClr val="tx1"/>
              </a:buClr>
              <a:buFont typeface="Wingdings" pitchFamily="2" charset="2"/>
              <a:buChar char="Ø"/>
            </a:pPr>
            <a:r>
              <a:rPr lang="el-GR" sz="2400" b="1" dirty="0">
                <a:solidFill>
                  <a:srgbClr val="006600"/>
                </a:solidFill>
                <a:latin typeface="Times New Roman" pitchFamily="18" charset="0"/>
              </a:rPr>
              <a:t>Λογαριασμός 82 «Έξοδα και έσοδα προηγούμενων χρήσεων»</a:t>
            </a:r>
          </a:p>
          <a:p>
            <a:pPr marL="609600" indent="-609600">
              <a:lnSpc>
                <a:spcPct val="80000"/>
              </a:lnSpc>
              <a:buClr>
                <a:schemeClr val="tx1"/>
              </a:buClr>
              <a:buFont typeface="Wingdings" pitchFamily="2" charset="2"/>
              <a:buNone/>
            </a:pPr>
            <a:r>
              <a:rPr lang="el-GR" sz="2000" dirty="0">
                <a:latin typeface="Times New Roman" pitchFamily="18" charset="0"/>
              </a:rPr>
              <a:t>          Στο λογαριασμό 82 καταχωρούνται κατ’ είδος τα έσοδα  και τα έξοδα που πραγματοποιούνται </a:t>
            </a:r>
            <a:r>
              <a:rPr lang="el-GR" sz="2000" dirty="0" smtClean="0">
                <a:latin typeface="Times New Roman" pitchFamily="18" charset="0"/>
              </a:rPr>
              <a:t>μεν </a:t>
            </a:r>
            <a:r>
              <a:rPr lang="el-GR" sz="2000" dirty="0">
                <a:latin typeface="Times New Roman" pitchFamily="18" charset="0"/>
              </a:rPr>
              <a:t>μέσα στη χρήση, ο χρόνος όμως και τα αίτια δημιουργίας τους ανάγονται σε δραστηριότητες προηγούμενων χρήσεων.</a:t>
            </a:r>
          </a:p>
          <a:p>
            <a:pPr marL="609600" indent="-609600">
              <a:lnSpc>
                <a:spcPct val="80000"/>
              </a:lnSpc>
              <a:buClr>
                <a:schemeClr val="tx1"/>
              </a:buClr>
              <a:buFont typeface="Wingdings" pitchFamily="2" charset="2"/>
              <a:buNone/>
            </a:pPr>
            <a:endParaRPr lang="el-GR" sz="2000" dirty="0">
              <a:latin typeface="Times New Roman" pitchFamily="18" charset="0"/>
            </a:endParaRPr>
          </a:p>
          <a:p>
            <a:pPr marL="609600" indent="-609600">
              <a:lnSpc>
                <a:spcPct val="80000"/>
              </a:lnSpc>
              <a:buClr>
                <a:schemeClr val="tx1"/>
              </a:buClr>
              <a:buFont typeface="Wingdings" pitchFamily="2" charset="2"/>
              <a:buChar char="Ø"/>
            </a:pPr>
            <a:r>
              <a:rPr lang="el-GR" sz="2400" b="1" dirty="0">
                <a:solidFill>
                  <a:srgbClr val="006600"/>
                </a:solidFill>
                <a:latin typeface="Times New Roman" pitchFamily="18" charset="0"/>
              </a:rPr>
              <a:t>Πληροφορίες στο προσάρτημα σχετικές με τα οργανικά έσοδα καθώς και τα ανόργανα έσοδα και έξοδα.</a:t>
            </a:r>
          </a:p>
          <a:p>
            <a:pPr marL="609600" indent="-609600">
              <a:lnSpc>
                <a:spcPct val="80000"/>
              </a:lnSpc>
              <a:buClr>
                <a:schemeClr val="tx1"/>
              </a:buClr>
              <a:buFont typeface="Wingdings" pitchFamily="2" charset="2"/>
              <a:buNone/>
            </a:pPr>
            <a:r>
              <a:rPr lang="el-GR" sz="2000" dirty="0">
                <a:latin typeface="Times New Roman" pitchFamily="18" charset="0"/>
              </a:rPr>
              <a:t>          Οι πληροφορίες που παρέχονται στο προσάρτημα των οικονομικών καταστάσεων σχετικές με τα οργανικά έσοδα καθώς και τα ανόργανα έσοδα και έξοδα είναι οι εξής</a:t>
            </a:r>
            <a:r>
              <a:rPr lang="en-US" sz="2000" dirty="0">
                <a:latin typeface="Times New Roman" pitchFamily="18" charset="0"/>
              </a:rPr>
              <a:t>:</a:t>
            </a:r>
            <a:endParaRPr lang="el-GR" sz="2000" dirty="0">
              <a:latin typeface="Times New Roman" pitchFamily="18" charset="0"/>
            </a:endParaRPr>
          </a:p>
          <a:p>
            <a:pPr marL="609600" indent="-609600">
              <a:lnSpc>
                <a:spcPct val="80000"/>
              </a:lnSpc>
              <a:buClr>
                <a:schemeClr val="tx1"/>
              </a:buClr>
              <a:buFont typeface="Wingdings" pitchFamily="2" charset="2"/>
              <a:buAutoNum type="alphaLcParenR"/>
            </a:pPr>
            <a:r>
              <a:rPr lang="el-GR" sz="2000" dirty="0">
                <a:latin typeface="Times New Roman" pitchFamily="18" charset="0"/>
              </a:rPr>
              <a:t>Ανάλυση του κύκλου εργασιών κατά κατηγορίες δραστηριότητας και γεωγραφικές αγορές</a:t>
            </a:r>
          </a:p>
          <a:p>
            <a:pPr marL="609600" indent="-609600">
              <a:lnSpc>
                <a:spcPct val="80000"/>
              </a:lnSpc>
              <a:buClr>
                <a:schemeClr val="tx1"/>
              </a:buClr>
              <a:buFont typeface="Wingdings" pitchFamily="2" charset="2"/>
              <a:buAutoNum type="alphaLcParenR"/>
            </a:pPr>
            <a:r>
              <a:rPr lang="el-GR" sz="2000" dirty="0">
                <a:latin typeface="Times New Roman" pitchFamily="18" charset="0"/>
              </a:rPr>
              <a:t>Ανάλυση των εκτάκτων και </a:t>
            </a:r>
            <a:r>
              <a:rPr lang="el-GR" sz="2000" dirty="0" smtClean="0">
                <a:latin typeface="Times New Roman" pitchFamily="18" charset="0"/>
              </a:rPr>
              <a:t>ανόργανων </a:t>
            </a:r>
            <a:r>
              <a:rPr lang="el-GR" sz="2000" dirty="0">
                <a:latin typeface="Times New Roman" pitchFamily="18" charset="0"/>
              </a:rPr>
              <a:t>εσόδων – εξόδων καθώς και των εσόδων προηγουμένων χρήσεων.  </a:t>
            </a:r>
          </a:p>
        </p:txBody>
      </p:sp>
    </p:spTree>
  </p:cSld>
  <p:clrMapOvr>
    <a:masterClrMapping/>
  </p:clrMapOvr>
  <p:transition/>
  <p:timing>
    <p:tnLst>
      <p:par>
        <p:cTn id="1" dur="indefinite" restart="never" nodeType="tmRoot"/>
      </p:par>
    </p:tn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ctrTitle"/>
          </p:nvPr>
        </p:nvSpPr>
        <p:spPr/>
        <p:txBody>
          <a:bodyPr/>
          <a:lstStyle/>
          <a:p>
            <a:r>
              <a:rPr lang="el-GR" sz="3200" b="1" dirty="0">
                <a:solidFill>
                  <a:srgbClr val="FFFF00"/>
                </a:solidFill>
                <a:latin typeface="Times New Roman" pitchFamily="18" charset="0"/>
              </a:rPr>
              <a:t>ΛΟΓΙΣΤΙΚΕΣ ΕΡΓΑΣΙΕΣ ΤΕΛΟΥΣ ΧΡΗΣΕΩΣ</a:t>
            </a:r>
          </a:p>
        </p:txBody>
      </p:sp>
      <p:sp>
        <p:nvSpPr>
          <p:cNvPr id="275459" name="Rectangle 3"/>
          <p:cNvSpPr>
            <a:spLocks noGrp="1" noChangeArrowheads="1"/>
          </p:cNvSpPr>
          <p:nvPr>
            <p:ph type="subTitle" idx="1"/>
          </p:nvPr>
        </p:nvSpPr>
        <p:spPr/>
        <p:txBody>
          <a:bodyPr/>
          <a:lstStyle/>
          <a:p>
            <a:r>
              <a:rPr lang="el-GR" sz="2800" dirty="0">
                <a:latin typeface="Times New Roman" pitchFamily="18" charset="0"/>
              </a:rPr>
              <a:t>Η ΛΟΓΙΣΤΙΚΗ ΤΕΛΟΥΣ ΧΡΗΣΕΩΣ</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268760"/>
            <a:ext cx="8568952" cy="5328592"/>
          </a:xfrm>
        </p:spPr>
        <p:txBody>
          <a:bodyPr>
            <a:normAutofit lnSpcReduction="10000"/>
          </a:bodyPr>
          <a:lstStyle/>
          <a:p>
            <a:r>
              <a:rPr lang="el-GR" sz="3200" b="1" dirty="0" smtClean="0">
                <a:solidFill>
                  <a:srgbClr val="0070C0"/>
                </a:solidFill>
              </a:rPr>
              <a:t>Κώδικας Βιβλίων  &amp; Στοιχείων  (Κ.Β.Σ.) 37  άρθρων.</a:t>
            </a:r>
            <a:endParaRPr lang="en-US" sz="3200" b="1" dirty="0" smtClean="0">
              <a:solidFill>
                <a:srgbClr val="0070C0"/>
              </a:solidFill>
            </a:endParaRPr>
          </a:p>
          <a:p>
            <a:pPr>
              <a:buFontTx/>
              <a:buNone/>
            </a:pPr>
            <a:endParaRPr lang="el-GR" sz="3200" b="1" dirty="0" smtClean="0">
              <a:solidFill>
                <a:schemeClr val="tx2">
                  <a:lumMod val="50000"/>
                </a:schemeClr>
              </a:solidFill>
            </a:endParaRPr>
          </a:p>
          <a:p>
            <a:r>
              <a:rPr lang="el-GR" sz="3200" b="1" dirty="0" smtClean="0">
                <a:solidFill>
                  <a:schemeClr val="tx2">
                    <a:lumMod val="50000"/>
                  </a:schemeClr>
                </a:solidFill>
              </a:rPr>
              <a:t> </a:t>
            </a:r>
            <a:r>
              <a:rPr lang="el-GR" sz="3200" b="1" dirty="0" smtClean="0">
                <a:solidFill>
                  <a:srgbClr val="7030A0"/>
                </a:solidFill>
              </a:rPr>
              <a:t>Ελληνικό Γενικό Λογιστικό</a:t>
            </a:r>
            <a:r>
              <a:rPr lang="en-US" sz="3200" b="1" dirty="0" smtClean="0">
                <a:solidFill>
                  <a:srgbClr val="7030A0"/>
                </a:solidFill>
              </a:rPr>
              <a:t> </a:t>
            </a:r>
            <a:r>
              <a:rPr lang="el-GR" sz="3200" b="1" dirty="0" smtClean="0">
                <a:solidFill>
                  <a:srgbClr val="7030A0"/>
                </a:solidFill>
              </a:rPr>
              <a:t>Σχέδιο</a:t>
            </a:r>
            <a:r>
              <a:rPr lang="en-US" sz="3200" b="1" dirty="0" smtClean="0">
                <a:solidFill>
                  <a:srgbClr val="7030A0"/>
                </a:solidFill>
              </a:rPr>
              <a:t> </a:t>
            </a:r>
            <a:r>
              <a:rPr lang="el-GR" sz="3200" b="1" dirty="0" smtClean="0">
                <a:solidFill>
                  <a:srgbClr val="7030A0"/>
                </a:solidFill>
              </a:rPr>
              <a:t>(Ε.Γ.Λ.Σ.)</a:t>
            </a:r>
          </a:p>
          <a:p>
            <a:endParaRPr lang="el-GR" sz="3200" b="1" dirty="0" smtClean="0">
              <a:solidFill>
                <a:schemeClr val="tx2">
                  <a:lumMod val="50000"/>
                </a:schemeClr>
              </a:solidFill>
            </a:endParaRPr>
          </a:p>
          <a:p>
            <a:r>
              <a:rPr lang="el-GR" sz="3200" b="1" dirty="0" smtClean="0">
                <a:solidFill>
                  <a:srgbClr val="C00000"/>
                </a:solidFill>
              </a:rPr>
              <a:t>Διεθνή Πρότυπα Χρηματοοικονομικής Πληροφόρησης  (Δ.Π.Χ.Π.)</a:t>
            </a:r>
          </a:p>
          <a:p>
            <a:endParaRPr lang="el-GR" sz="3200" b="1" dirty="0" smtClean="0">
              <a:solidFill>
                <a:schemeClr val="tx2">
                  <a:lumMod val="50000"/>
                </a:schemeClr>
              </a:solidFill>
            </a:endParaRPr>
          </a:p>
          <a:p>
            <a:r>
              <a:rPr lang="el-GR" sz="3200" b="1" dirty="0" smtClean="0">
                <a:solidFill>
                  <a:srgbClr val="006600"/>
                </a:solidFill>
              </a:rPr>
              <a:t>Ελληνικά Λογιστικά Πρότυπα (Ε.Λ.Π.)</a:t>
            </a:r>
          </a:p>
          <a:p>
            <a:endParaRPr lang="el-GR" dirty="0"/>
          </a:p>
        </p:txBody>
      </p:sp>
      <p:sp>
        <p:nvSpPr>
          <p:cNvPr id="3" name="2 - Τίτλος"/>
          <p:cNvSpPr>
            <a:spLocks noGrp="1"/>
          </p:cNvSpPr>
          <p:nvPr>
            <p:ph type="title"/>
          </p:nvPr>
        </p:nvSpPr>
        <p:spPr>
          <a:xfrm>
            <a:off x="179512" y="152400"/>
            <a:ext cx="8784976" cy="756320"/>
          </a:xfrm>
        </p:spPr>
        <p:txBody>
          <a:bodyPr>
            <a:normAutofit/>
          </a:bodyPr>
          <a:lstStyle/>
          <a:p>
            <a:pPr algn="ctr"/>
            <a:r>
              <a:rPr lang="el-GR" sz="3600" b="1" u="sng" dirty="0" smtClean="0">
                <a:solidFill>
                  <a:schemeClr val="tx2">
                    <a:lumMod val="50000"/>
                  </a:schemeClr>
                </a:solidFill>
              </a:rPr>
              <a:t>ΝΟΜΙΚΟ  ΠΕΡΙΒΑΛΛΟΝ  ΛΕΙΤΟΥΡΓΙΑΣ</a:t>
            </a:r>
            <a:endParaRPr lang="el-GR" sz="3600" dirty="0">
              <a:solidFill>
                <a:schemeClr val="tx2">
                  <a:lumMod val="50000"/>
                </a:schemeClr>
              </a:solidFill>
            </a:endParaRP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body" idx="1"/>
          </p:nvPr>
        </p:nvSpPr>
        <p:spPr>
          <a:xfrm>
            <a:off x="457200" y="549275"/>
            <a:ext cx="8229600" cy="5576888"/>
          </a:xfrm>
        </p:spPr>
        <p:txBody>
          <a:bodyPr/>
          <a:lstStyle/>
          <a:p>
            <a:pPr marL="609600" indent="-609600">
              <a:buClr>
                <a:schemeClr val="tx1"/>
              </a:buClr>
              <a:buFont typeface="Wingdings" pitchFamily="2" charset="2"/>
              <a:buChar char="v"/>
            </a:pPr>
            <a:r>
              <a:rPr lang="el-GR" sz="2000" b="1" dirty="0">
                <a:solidFill>
                  <a:srgbClr val="FFFF00"/>
                </a:solidFill>
                <a:latin typeface="Times New Roman" pitchFamily="18" charset="0"/>
              </a:rPr>
              <a:t>Οι λογιστικές εργασίες τέλους χρήσεως περιλαμβάνουν</a:t>
            </a:r>
            <a:r>
              <a:rPr lang="en-US" sz="2000" b="1" dirty="0">
                <a:solidFill>
                  <a:srgbClr val="FFFF00"/>
                </a:solidFill>
                <a:latin typeface="Times New Roman" pitchFamily="18" charset="0"/>
              </a:rPr>
              <a:t>:</a:t>
            </a:r>
            <a:endParaRPr lang="el-GR" sz="2000" b="1" dirty="0">
              <a:solidFill>
                <a:srgbClr val="FFFF00"/>
              </a:solidFill>
              <a:latin typeface="Times New Roman" pitchFamily="18" charset="0"/>
            </a:endParaRPr>
          </a:p>
          <a:p>
            <a:pPr marL="609600" indent="-609600">
              <a:buClr>
                <a:schemeClr val="tx1"/>
              </a:buClr>
              <a:buFont typeface="Wingdings" pitchFamily="2" charset="2"/>
              <a:buAutoNum type="arabicPeriod"/>
            </a:pPr>
            <a:r>
              <a:rPr lang="el-GR" sz="2000" dirty="0">
                <a:latin typeface="Times New Roman" pitchFamily="18" charset="0"/>
              </a:rPr>
              <a:t>Την απογραφή της επαγγελματικής περιουσίας.</a:t>
            </a:r>
          </a:p>
          <a:p>
            <a:pPr marL="609600" indent="-609600">
              <a:buClr>
                <a:schemeClr val="tx1"/>
              </a:buClr>
              <a:buFont typeface="Wingdings" pitchFamily="2" charset="2"/>
              <a:buAutoNum type="arabicPeriod"/>
            </a:pPr>
            <a:r>
              <a:rPr lang="el-GR" sz="2000" dirty="0">
                <a:latin typeface="Times New Roman" pitchFamily="18" charset="0"/>
              </a:rPr>
              <a:t>Την σύνταξη των λογιστικών εγγραφών προσαρμογής των υπολοίπων των λογαριασμών τέλους χρήσεως προς τα δεδομένα της απογραφής και αποσβέσεων της αξίας κτήσεως των παγίων.</a:t>
            </a:r>
          </a:p>
          <a:p>
            <a:pPr marL="609600" indent="-609600">
              <a:buClr>
                <a:schemeClr val="tx1"/>
              </a:buClr>
              <a:buFont typeface="Wingdings" pitchFamily="2" charset="2"/>
              <a:buAutoNum type="arabicPeriod"/>
            </a:pPr>
            <a:r>
              <a:rPr lang="el-GR" sz="2000" dirty="0">
                <a:latin typeface="Times New Roman" pitchFamily="18" charset="0"/>
              </a:rPr>
              <a:t>Τον προσδιορισμό αρχικά του αποτελέσματος εκμεταλλεύσεως και , εν συνεχεία , του ανόργανου αποτελέσματος, καθώς και του αποτελέσματος χρήσεως.</a:t>
            </a:r>
          </a:p>
          <a:p>
            <a:pPr marL="609600" indent="-609600">
              <a:buClr>
                <a:schemeClr val="tx1"/>
              </a:buClr>
              <a:buFont typeface="Wingdings" pitchFamily="2" charset="2"/>
              <a:buAutoNum type="arabicPeriod"/>
            </a:pPr>
            <a:r>
              <a:rPr lang="el-GR" sz="2000" dirty="0">
                <a:latin typeface="Times New Roman" pitchFamily="18" charset="0"/>
              </a:rPr>
              <a:t>Τη διάθεση και φορολογία του αποτελέσματος χρήσεως.</a:t>
            </a:r>
          </a:p>
          <a:p>
            <a:pPr marL="609600" indent="-609600">
              <a:buClr>
                <a:schemeClr val="tx1"/>
              </a:buClr>
              <a:buFont typeface="Wingdings" pitchFamily="2" charset="2"/>
              <a:buAutoNum type="arabicPeriod"/>
            </a:pPr>
            <a:r>
              <a:rPr lang="el-GR" sz="2000" dirty="0">
                <a:latin typeface="Times New Roman" pitchFamily="18" charset="0"/>
              </a:rPr>
              <a:t>Τη σύνταξη οριστικών ισοζυγίων τέλους  χρήσεως (γενικών και αναλυτικών καθολικών).</a:t>
            </a:r>
          </a:p>
          <a:p>
            <a:pPr marL="609600" indent="-609600">
              <a:buClr>
                <a:schemeClr val="tx1"/>
              </a:buClr>
              <a:buFont typeface="Wingdings" pitchFamily="2" charset="2"/>
              <a:buAutoNum type="arabicPeriod"/>
            </a:pPr>
            <a:r>
              <a:rPr lang="el-GR" sz="2000" dirty="0">
                <a:latin typeface="Times New Roman" pitchFamily="18" charset="0"/>
              </a:rPr>
              <a:t>Τη σύνταξη των οικονομικών καταστάσεων τέλους χρήσεως και την έγκριση αυτών από τη διοίκηση της επιχείρησης.</a:t>
            </a:r>
          </a:p>
          <a:p>
            <a:pPr marL="609600" indent="-609600">
              <a:buClr>
                <a:schemeClr val="tx1"/>
              </a:buClr>
              <a:buFont typeface="Wingdings" pitchFamily="2" charset="2"/>
              <a:buAutoNum type="arabicPeriod"/>
            </a:pPr>
            <a:r>
              <a:rPr lang="el-GR" sz="2000" dirty="0">
                <a:latin typeface="Times New Roman" pitchFamily="18" charset="0"/>
              </a:rPr>
              <a:t>Τη δημοσίευση των οικονομικών καταστάσεων.</a:t>
            </a:r>
          </a:p>
        </p:txBody>
      </p:sp>
    </p:spTree>
  </p:cSld>
  <p:clrMapOvr>
    <a:masterClrMapping/>
  </p:clrMapOvr>
  <p:transition/>
  <p:timing>
    <p:tnLst>
      <p:par>
        <p:cTn id="1" dur="indefinite" restart="never" nodeType="tmRoot"/>
      </p:par>
    </p:tn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body" idx="1"/>
          </p:nvPr>
        </p:nvSpPr>
        <p:spPr>
          <a:xfrm>
            <a:off x="250825" y="260350"/>
            <a:ext cx="8893175" cy="6337300"/>
          </a:xfrm>
        </p:spPr>
        <p:txBody>
          <a:bodyPr/>
          <a:lstStyle/>
          <a:p>
            <a:pPr>
              <a:buFontTx/>
              <a:buNone/>
            </a:pPr>
            <a:r>
              <a:rPr lang="el-GR" sz="2000" b="1" dirty="0">
                <a:latin typeface="Times New Roman" pitchFamily="18" charset="0"/>
              </a:rPr>
              <a:t>  Λογιστικά                             Ενημέρωση                                  Κατάρτιση  </a:t>
            </a:r>
          </a:p>
          <a:p>
            <a:pPr>
              <a:buFontTx/>
              <a:buNone/>
            </a:pPr>
            <a:r>
              <a:rPr lang="el-GR" sz="2000" b="1" dirty="0">
                <a:latin typeface="Times New Roman" pitchFamily="18" charset="0"/>
              </a:rPr>
              <a:t>  Γεγονότα                        Λογιστικών Βιβλίων               Οικ.  καταστάσεων                 </a:t>
            </a:r>
          </a:p>
        </p:txBody>
      </p:sp>
      <p:sp>
        <p:nvSpPr>
          <p:cNvPr id="277507" name="Rectangle 3"/>
          <p:cNvSpPr>
            <a:spLocks noChangeArrowheads="1"/>
          </p:cNvSpPr>
          <p:nvPr/>
        </p:nvSpPr>
        <p:spPr bwMode="auto">
          <a:xfrm>
            <a:off x="468313" y="1484313"/>
            <a:ext cx="1582737" cy="1512887"/>
          </a:xfrm>
          <a:prstGeom prst="rect">
            <a:avLst/>
          </a:prstGeom>
          <a:solidFill>
            <a:schemeClr val="accent1"/>
          </a:solidFill>
          <a:ln w="9525">
            <a:solidFill>
              <a:schemeClr val="tx1"/>
            </a:solidFill>
            <a:miter lim="800000"/>
            <a:headEnd/>
            <a:tailEnd/>
          </a:ln>
          <a:effectLst/>
        </p:spPr>
        <p:txBody>
          <a:bodyPr wrap="none" anchor="ctr"/>
          <a:lstStyle/>
          <a:p>
            <a:pPr algn="ctr"/>
            <a:r>
              <a:rPr lang="el-GR" dirty="0">
                <a:latin typeface="Times New Roman" pitchFamily="18" charset="0"/>
              </a:rPr>
              <a:t>Λογιστικό</a:t>
            </a:r>
          </a:p>
          <a:p>
            <a:pPr algn="ctr"/>
            <a:r>
              <a:rPr lang="el-GR" dirty="0">
                <a:latin typeface="Times New Roman" pitchFamily="18" charset="0"/>
              </a:rPr>
              <a:t>Γεγονός</a:t>
            </a:r>
          </a:p>
          <a:p>
            <a:pPr algn="ctr"/>
            <a:r>
              <a:rPr lang="el-GR" dirty="0">
                <a:latin typeface="Times New Roman" pitchFamily="18" charset="0"/>
              </a:rPr>
              <a:t>Ενάρξεως</a:t>
            </a:r>
          </a:p>
          <a:p>
            <a:pPr algn="ctr"/>
            <a:r>
              <a:rPr lang="el-GR" dirty="0">
                <a:latin typeface="Times New Roman" pitchFamily="18" charset="0"/>
              </a:rPr>
              <a:t>επιχειρήσεως</a:t>
            </a:r>
          </a:p>
        </p:txBody>
      </p:sp>
      <p:sp>
        <p:nvSpPr>
          <p:cNvPr id="277508" name="Rectangle 4"/>
          <p:cNvSpPr>
            <a:spLocks noChangeArrowheads="1"/>
          </p:cNvSpPr>
          <p:nvPr/>
        </p:nvSpPr>
        <p:spPr bwMode="auto">
          <a:xfrm>
            <a:off x="2843213" y="1557338"/>
            <a:ext cx="2449512" cy="1439862"/>
          </a:xfrm>
          <a:prstGeom prst="rect">
            <a:avLst/>
          </a:prstGeom>
          <a:solidFill>
            <a:schemeClr val="accent1"/>
          </a:solidFill>
          <a:ln w="9525">
            <a:solidFill>
              <a:schemeClr val="tx1"/>
            </a:solidFill>
            <a:miter lim="800000"/>
            <a:headEnd/>
            <a:tailEnd/>
          </a:ln>
          <a:effectLst/>
        </p:spPr>
        <p:txBody>
          <a:bodyPr wrap="none" anchor="ctr"/>
          <a:lstStyle/>
          <a:p>
            <a:pPr algn="ctr"/>
            <a:r>
              <a:rPr lang="el-GR" dirty="0">
                <a:latin typeface="Times New Roman" pitchFamily="18" charset="0"/>
              </a:rPr>
              <a:t>Λογιστικές</a:t>
            </a:r>
          </a:p>
          <a:p>
            <a:pPr algn="ctr"/>
            <a:r>
              <a:rPr lang="el-GR" dirty="0">
                <a:latin typeface="Times New Roman" pitchFamily="18" charset="0"/>
              </a:rPr>
              <a:t>Εγγραφές </a:t>
            </a:r>
          </a:p>
          <a:p>
            <a:pPr algn="ctr"/>
            <a:r>
              <a:rPr lang="el-GR" dirty="0">
                <a:latin typeface="Times New Roman" pitchFamily="18" charset="0"/>
              </a:rPr>
              <a:t>Ενάρξεως επιχειρήσεως</a:t>
            </a:r>
          </a:p>
        </p:txBody>
      </p:sp>
      <p:sp>
        <p:nvSpPr>
          <p:cNvPr id="277509" name="Rectangle 5"/>
          <p:cNvSpPr>
            <a:spLocks noChangeArrowheads="1"/>
          </p:cNvSpPr>
          <p:nvPr/>
        </p:nvSpPr>
        <p:spPr bwMode="auto">
          <a:xfrm>
            <a:off x="6156325" y="1989138"/>
            <a:ext cx="2519363" cy="647700"/>
          </a:xfrm>
          <a:prstGeom prst="rect">
            <a:avLst/>
          </a:prstGeom>
          <a:solidFill>
            <a:schemeClr val="accent1"/>
          </a:solidFill>
          <a:ln w="9525">
            <a:solidFill>
              <a:schemeClr val="tx1"/>
            </a:solidFill>
            <a:miter lim="800000"/>
            <a:headEnd/>
            <a:tailEnd/>
          </a:ln>
          <a:effectLst/>
        </p:spPr>
        <p:txBody>
          <a:bodyPr wrap="none" anchor="ctr"/>
          <a:lstStyle/>
          <a:p>
            <a:pPr algn="ctr"/>
            <a:r>
              <a:rPr lang="el-GR" dirty="0">
                <a:latin typeface="Times New Roman" pitchFamily="18" charset="0"/>
              </a:rPr>
              <a:t>Απογραφή </a:t>
            </a:r>
          </a:p>
          <a:p>
            <a:pPr algn="ctr"/>
            <a:r>
              <a:rPr lang="el-GR" dirty="0">
                <a:latin typeface="Times New Roman" pitchFamily="18" charset="0"/>
              </a:rPr>
              <a:t>Ενάρξεως </a:t>
            </a:r>
          </a:p>
        </p:txBody>
      </p:sp>
      <p:sp>
        <p:nvSpPr>
          <p:cNvPr id="277510" name="Rectangle 6"/>
          <p:cNvSpPr>
            <a:spLocks noChangeArrowheads="1"/>
          </p:cNvSpPr>
          <p:nvPr/>
        </p:nvSpPr>
        <p:spPr bwMode="auto">
          <a:xfrm>
            <a:off x="539750" y="3716338"/>
            <a:ext cx="1584325" cy="2160587"/>
          </a:xfrm>
          <a:prstGeom prst="rect">
            <a:avLst/>
          </a:prstGeom>
          <a:solidFill>
            <a:schemeClr val="accent1"/>
          </a:solidFill>
          <a:ln w="9525">
            <a:solidFill>
              <a:schemeClr val="tx1"/>
            </a:solidFill>
            <a:miter lim="800000"/>
            <a:headEnd/>
            <a:tailEnd/>
          </a:ln>
          <a:effectLst/>
        </p:spPr>
        <p:txBody>
          <a:bodyPr wrap="none" anchor="ctr"/>
          <a:lstStyle/>
          <a:p>
            <a:pPr algn="ctr"/>
            <a:r>
              <a:rPr lang="el-GR" dirty="0">
                <a:latin typeface="Times New Roman" pitchFamily="18" charset="0"/>
              </a:rPr>
              <a:t>Τρέχοντα </a:t>
            </a:r>
          </a:p>
          <a:p>
            <a:pPr algn="ctr"/>
            <a:r>
              <a:rPr lang="el-GR" dirty="0">
                <a:latin typeface="Times New Roman" pitchFamily="18" charset="0"/>
              </a:rPr>
              <a:t>Λογιστικά </a:t>
            </a:r>
          </a:p>
          <a:p>
            <a:pPr algn="ctr"/>
            <a:r>
              <a:rPr lang="el-GR" dirty="0">
                <a:latin typeface="Times New Roman" pitchFamily="18" charset="0"/>
              </a:rPr>
              <a:t>Γεγονότα</a:t>
            </a:r>
          </a:p>
          <a:p>
            <a:pPr algn="ctr"/>
            <a:r>
              <a:rPr lang="el-GR" dirty="0">
                <a:latin typeface="Times New Roman" pitchFamily="18" charset="0"/>
              </a:rPr>
              <a:t>Κατά τη </a:t>
            </a:r>
          </a:p>
          <a:p>
            <a:pPr algn="ctr"/>
            <a:r>
              <a:rPr lang="el-GR" dirty="0">
                <a:latin typeface="Times New Roman" pitchFamily="18" charset="0"/>
              </a:rPr>
              <a:t>Διάρκεια</a:t>
            </a:r>
          </a:p>
          <a:p>
            <a:pPr algn="ctr"/>
            <a:r>
              <a:rPr lang="el-GR" dirty="0">
                <a:latin typeface="Times New Roman" pitchFamily="18" charset="0"/>
              </a:rPr>
              <a:t>Της χρήσεως</a:t>
            </a:r>
          </a:p>
        </p:txBody>
      </p:sp>
      <p:sp>
        <p:nvSpPr>
          <p:cNvPr id="277511" name="Rectangle 7"/>
          <p:cNvSpPr>
            <a:spLocks noChangeArrowheads="1"/>
          </p:cNvSpPr>
          <p:nvPr/>
        </p:nvSpPr>
        <p:spPr bwMode="auto">
          <a:xfrm>
            <a:off x="2771775" y="3789363"/>
            <a:ext cx="2663825" cy="2087562"/>
          </a:xfrm>
          <a:prstGeom prst="rect">
            <a:avLst/>
          </a:prstGeom>
          <a:solidFill>
            <a:schemeClr val="accent1"/>
          </a:solidFill>
          <a:ln w="9525">
            <a:solidFill>
              <a:schemeClr val="tx1"/>
            </a:solidFill>
            <a:miter lim="800000"/>
            <a:headEnd/>
            <a:tailEnd/>
          </a:ln>
          <a:effectLst/>
        </p:spPr>
        <p:txBody>
          <a:bodyPr wrap="none" anchor="ctr"/>
          <a:lstStyle/>
          <a:p>
            <a:pPr algn="ctr"/>
            <a:r>
              <a:rPr lang="el-GR" dirty="0">
                <a:latin typeface="Times New Roman" pitchFamily="18" charset="0"/>
              </a:rPr>
              <a:t>Λογιστικές </a:t>
            </a:r>
          </a:p>
          <a:p>
            <a:pPr algn="ctr"/>
            <a:r>
              <a:rPr lang="el-GR" dirty="0">
                <a:latin typeface="Times New Roman" pitchFamily="18" charset="0"/>
              </a:rPr>
              <a:t>εγγραφές </a:t>
            </a:r>
          </a:p>
          <a:p>
            <a:pPr algn="ctr"/>
            <a:r>
              <a:rPr lang="el-GR" dirty="0">
                <a:latin typeface="Times New Roman" pitchFamily="18" charset="0"/>
              </a:rPr>
              <a:t>Κατά τη </a:t>
            </a:r>
          </a:p>
          <a:p>
            <a:pPr algn="ctr"/>
            <a:r>
              <a:rPr lang="el-GR" dirty="0">
                <a:latin typeface="Times New Roman" pitchFamily="18" charset="0"/>
              </a:rPr>
              <a:t>Διάρκεια της </a:t>
            </a:r>
          </a:p>
          <a:p>
            <a:pPr algn="ctr"/>
            <a:r>
              <a:rPr lang="el-GR" dirty="0">
                <a:latin typeface="Times New Roman" pitchFamily="18" charset="0"/>
              </a:rPr>
              <a:t>χρήσεως</a:t>
            </a:r>
          </a:p>
        </p:txBody>
      </p:sp>
      <p:sp>
        <p:nvSpPr>
          <p:cNvPr id="277512" name="Rectangle 8"/>
          <p:cNvSpPr>
            <a:spLocks noChangeArrowheads="1"/>
          </p:cNvSpPr>
          <p:nvPr/>
        </p:nvSpPr>
        <p:spPr bwMode="auto">
          <a:xfrm>
            <a:off x="6156325" y="3789363"/>
            <a:ext cx="2592388" cy="2016125"/>
          </a:xfrm>
          <a:prstGeom prst="rect">
            <a:avLst/>
          </a:prstGeom>
          <a:solidFill>
            <a:schemeClr val="accent1"/>
          </a:solidFill>
          <a:ln w="9525">
            <a:solidFill>
              <a:schemeClr val="tx1"/>
            </a:solidFill>
            <a:miter lim="800000"/>
            <a:headEnd/>
            <a:tailEnd/>
          </a:ln>
          <a:effectLst/>
        </p:spPr>
        <p:txBody>
          <a:bodyPr wrap="none" anchor="ctr"/>
          <a:lstStyle/>
          <a:p>
            <a:pPr algn="ctr"/>
            <a:r>
              <a:rPr lang="el-GR" dirty="0">
                <a:latin typeface="Times New Roman" pitchFamily="18" charset="0"/>
              </a:rPr>
              <a:t>Σύνταξη ισοζυγίων</a:t>
            </a:r>
          </a:p>
          <a:p>
            <a:pPr algn="ctr"/>
            <a:r>
              <a:rPr lang="el-GR" dirty="0">
                <a:latin typeface="Times New Roman" pitchFamily="18" charset="0"/>
              </a:rPr>
              <a:t>Κινήσεως</a:t>
            </a:r>
            <a:r>
              <a:rPr lang="en-US" dirty="0">
                <a:latin typeface="Times New Roman" pitchFamily="18" charset="0"/>
              </a:rPr>
              <a:t>:</a:t>
            </a:r>
            <a:endParaRPr lang="el-GR" dirty="0">
              <a:latin typeface="Times New Roman" pitchFamily="18" charset="0"/>
            </a:endParaRPr>
          </a:p>
          <a:p>
            <a:pPr algn="ctr"/>
            <a:r>
              <a:rPr lang="el-GR" dirty="0">
                <a:latin typeface="Times New Roman" pitchFamily="18" charset="0"/>
              </a:rPr>
              <a:t>Α) Γενικού καθολικού</a:t>
            </a:r>
          </a:p>
          <a:p>
            <a:pPr algn="ctr"/>
            <a:r>
              <a:rPr lang="el-GR" dirty="0">
                <a:latin typeface="Times New Roman" pitchFamily="18" charset="0"/>
              </a:rPr>
              <a:t>Β) Αναλυτικών καθολικών</a:t>
            </a:r>
          </a:p>
        </p:txBody>
      </p:sp>
      <p:sp>
        <p:nvSpPr>
          <p:cNvPr id="277513" name="Line 9"/>
          <p:cNvSpPr>
            <a:spLocks noChangeShapeType="1"/>
          </p:cNvSpPr>
          <p:nvPr/>
        </p:nvSpPr>
        <p:spPr bwMode="auto">
          <a:xfrm>
            <a:off x="2051050" y="2276475"/>
            <a:ext cx="792163" cy="0"/>
          </a:xfrm>
          <a:prstGeom prst="line">
            <a:avLst/>
          </a:prstGeom>
          <a:noFill/>
          <a:ln w="9525">
            <a:solidFill>
              <a:schemeClr val="tx1"/>
            </a:solidFill>
            <a:round/>
            <a:headEnd/>
            <a:tailEnd type="triangle" w="med" len="med"/>
          </a:ln>
          <a:effectLst/>
        </p:spPr>
        <p:txBody>
          <a:bodyPr/>
          <a:lstStyle/>
          <a:p>
            <a:endParaRPr lang="el-GR" dirty="0"/>
          </a:p>
        </p:txBody>
      </p:sp>
      <p:sp>
        <p:nvSpPr>
          <p:cNvPr id="277514" name="Line 10"/>
          <p:cNvSpPr>
            <a:spLocks noChangeShapeType="1"/>
          </p:cNvSpPr>
          <p:nvPr/>
        </p:nvSpPr>
        <p:spPr bwMode="auto">
          <a:xfrm>
            <a:off x="2124075" y="4437063"/>
            <a:ext cx="576263" cy="0"/>
          </a:xfrm>
          <a:prstGeom prst="line">
            <a:avLst/>
          </a:prstGeom>
          <a:noFill/>
          <a:ln w="9525">
            <a:solidFill>
              <a:schemeClr val="tx1"/>
            </a:solidFill>
            <a:round/>
            <a:headEnd/>
            <a:tailEnd type="triangle" w="med" len="med"/>
          </a:ln>
          <a:effectLst/>
        </p:spPr>
        <p:txBody>
          <a:bodyPr/>
          <a:lstStyle/>
          <a:p>
            <a:endParaRPr lang="el-GR" dirty="0"/>
          </a:p>
        </p:txBody>
      </p:sp>
      <p:sp>
        <p:nvSpPr>
          <p:cNvPr id="277515" name="Line 11"/>
          <p:cNvSpPr>
            <a:spLocks noChangeShapeType="1"/>
          </p:cNvSpPr>
          <p:nvPr/>
        </p:nvSpPr>
        <p:spPr bwMode="auto">
          <a:xfrm>
            <a:off x="5292725" y="2276475"/>
            <a:ext cx="792163" cy="0"/>
          </a:xfrm>
          <a:prstGeom prst="line">
            <a:avLst/>
          </a:prstGeom>
          <a:noFill/>
          <a:ln w="9525">
            <a:solidFill>
              <a:schemeClr val="tx1"/>
            </a:solidFill>
            <a:round/>
            <a:headEnd/>
            <a:tailEnd type="triangle" w="med" len="med"/>
          </a:ln>
          <a:effectLst/>
        </p:spPr>
        <p:txBody>
          <a:bodyPr/>
          <a:lstStyle/>
          <a:p>
            <a:endParaRPr lang="el-GR" dirty="0"/>
          </a:p>
        </p:txBody>
      </p:sp>
      <p:sp>
        <p:nvSpPr>
          <p:cNvPr id="277516" name="Line 12"/>
          <p:cNvSpPr>
            <a:spLocks noChangeShapeType="1"/>
          </p:cNvSpPr>
          <p:nvPr/>
        </p:nvSpPr>
        <p:spPr bwMode="auto">
          <a:xfrm>
            <a:off x="5435600" y="4437063"/>
            <a:ext cx="649288" cy="0"/>
          </a:xfrm>
          <a:prstGeom prst="line">
            <a:avLst/>
          </a:prstGeom>
          <a:noFill/>
          <a:ln w="9525">
            <a:solidFill>
              <a:schemeClr val="tx1"/>
            </a:solidFill>
            <a:round/>
            <a:headEnd/>
            <a:tailEnd type="triangle" w="med" len="med"/>
          </a:ln>
          <a:effectLst/>
        </p:spPr>
        <p:txBody>
          <a:bodyPr/>
          <a:lstStyle/>
          <a:p>
            <a:endParaRPr lang="el-GR" dirty="0"/>
          </a:p>
        </p:txBody>
      </p:sp>
    </p:spTree>
  </p:cSld>
  <p:clrMapOvr>
    <a:masterClrMapping/>
  </p:clrMapOvr>
  <p:transition/>
  <p:timing>
    <p:tnLst>
      <p:par>
        <p:cTn id="1" dur="indefinite" restart="never" nodeType="tmRoot"/>
      </p:par>
    </p:tnLst>
  </p:timing>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body" idx="1"/>
          </p:nvPr>
        </p:nvSpPr>
        <p:spPr>
          <a:xfrm>
            <a:off x="457200" y="333375"/>
            <a:ext cx="8229600" cy="6119813"/>
          </a:xfrm>
        </p:spPr>
        <p:txBody>
          <a:bodyPr/>
          <a:lstStyle/>
          <a:p>
            <a:pPr>
              <a:buFontTx/>
              <a:buNone/>
            </a:pPr>
            <a:r>
              <a:rPr lang="el-GR" sz="2000" b="1" dirty="0">
                <a:latin typeface="Times New Roman" pitchFamily="18" charset="0"/>
              </a:rPr>
              <a:t>Λογιστικά                       Ενημέρωση                            Κατάρτιση </a:t>
            </a:r>
          </a:p>
          <a:p>
            <a:pPr>
              <a:buFontTx/>
              <a:buNone/>
            </a:pPr>
            <a:r>
              <a:rPr lang="el-GR" sz="2000" b="1" dirty="0">
                <a:latin typeface="Times New Roman" pitchFamily="18" charset="0"/>
              </a:rPr>
              <a:t>Γεγονότα                              Λ.Β                         Οικονομικών καταστάσεων     </a:t>
            </a:r>
          </a:p>
        </p:txBody>
      </p:sp>
      <p:sp>
        <p:nvSpPr>
          <p:cNvPr id="278531" name="Rectangle 3"/>
          <p:cNvSpPr>
            <a:spLocks noChangeArrowheads="1"/>
          </p:cNvSpPr>
          <p:nvPr/>
        </p:nvSpPr>
        <p:spPr bwMode="auto">
          <a:xfrm>
            <a:off x="539750" y="1484313"/>
            <a:ext cx="1439863" cy="1223962"/>
          </a:xfrm>
          <a:prstGeom prst="rect">
            <a:avLst/>
          </a:prstGeom>
          <a:solidFill>
            <a:schemeClr val="accent1"/>
          </a:solidFill>
          <a:ln w="9525">
            <a:solidFill>
              <a:schemeClr val="tx1"/>
            </a:solidFill>
            <a:miter lim="800000"/>
            <a:headEnd/>
            <a:tailEnd/>
          </a:ln>
          <a:effectLst/>
        </p:spPr>
        <p:txBody>
          <a:bodyPr wrap="none" anchor="ctr"/>
          <a:lstStyle/>
          <a:p>
            <a:pPr algn="ctr"/>
            <a:r>
              <a:rPr lang="el-GR" dirty="0">
                <a:latin typeface="Times New Roman" pitchFamily="18" charset="0"/>
              </a:rPr>
              <a:t>Λογιστικές </a:t>
            </a:r>
          </a:p>
          <a:p>
            <a:pPr algn="ctr"/>
            <a:r>
              <a:rPr lang="el-GR" dirty="0">
                <a:latin typeface="Times New Roman" pitchFamily="18" charset="0"/>
              </a:rPr>
              <a:t>Εργασίες</a:t>
            </a:r>
          </a:p>
          <a:p>
            <a:pPr algn="ctr"/>
            <a:r>
              <a:rPr lang="el-GR" dirty="0">
                <a:latin typeface="Times New Roman" pitchFamily="18" charset="0"/>
              </a:rPr>
              <a:t>Τέλους</a:t>
            </a:r>
          </a:p>
          <a:p>
            <a:pPr algn="ctr"/>
            <a:r>
              <a:rPr lang="el-GR" dirty="0">
                <a:latin typeface="Times New Roman" pitchFamily="18" charset="0"/>
              </a:rPr>
              <a:t>χρήσεως</a:t>
            </a:r>
          </a:p>
        </p:txBody>
      </p:sp>
      <p:sp>
        <p:nvSpPr>
          <p:cNvPr id="278532" name="Rectangle 4"/>
          <p:cNvSpPr>
            <a:spLocks noChangeArrowheads="1"/>
          </p:cNvSpPr>
          <p:nvPr/>
        </p:nvSpPr>
        <p:spPr bwMode="auto">
          <a:xfrm>
            <a:off x="2700338" y="1484313"/>
            <a:ext cx="2376487" cy="5113337"/>
          </a:xfrm>
          <a:prstGeom prst="rect">
            <a:avLst/>
          </a:prstGeom>
          <a:solidFill>
            <a:schemeClr val="accent1"/>
          </a:solidFill>
          <a:ln w="9525">
            <a:solidFill>
              <a:schemeClr val="tx1"/>
            </a:solidFill>
            <a:miter lim="800000"/>
            <a:headEnd/>
            <a:tailEnd/>
          </a:ln>
          <a:effectLst/>
        </p:spPr>
        <p:txBody>
          <a:bodyPr wrap="none" anchor="ctr"/>
          <a:lstStyle/>
          <a:p>
            <a:pPr algn="ctr"/>
            <a:r>
              <a:rPr lang="el-GR" dirty="0">
                <a:latin typeface="Times New Roman" pitchFamily="18" charset="0"/>
              </a:rPr>
              <a:t>Λογιστικές εγγραφές </a:t>
            </a:r>
          </a:p>
          <a:p>
            <a:pPr algn="ctr"/>
            <a:r>
              <a:rPr lang="el-GR" dirty="0">
                <a:latin typeface="Times New Roman" pitchFamily="18" charset="0"/>
              </a:rPr>
              <a:t>Τέλους χρήσεως</a:t>
            </a:r>
          </a:p>
          <a:p>
            <a:pPr algn="ctr"/>
            <a:r>
              <a:rPr lang="el-GR" dirty="0">
                <a:latin typeface="Times New Roman" pitchFamily="18" charset="0"/>
              </a:rPr>
              <a:t> </a:t>
            </a:r>
          </a:p>
          <a:p>
            <a:pPr algn="ctr"/>
            <a:r>
              <a:rPr lang="el-GR" dirty="0">
                <a:latin typeface="Times New Roman" pitchFamily="18" charset="0"/>
              </a:rPr>
              <a:t>Α) Διορθωτικές</a:t>
            </a:r>
          </a:p>
          <a:p>
            <a:pPr algn="ctr"/>
            <a:r>
              <a:rPr lang="el-GR" dirty="0">
                <a:latin typeface="Times New Roman" pitchFamily="18" charset="0"/>
              </a:rPr>
              <a:t>Των λογαριασμών</a:t>
            </a:r>
          </a:p>
          <a:p>
            <a:pPr algn="ctr"/>
            <a:endParaRPr lang="el-GR" dirty="0">
              <a:latin typeface="Times New Roman" pitchFamily="18" charset="0"/>
            </a:endParaRPr>
          </a:p>
          <a:p>
            <a:pPr algn="ctr"/>
            <a:endParaRPr lang="el-GR" dirty="0">
              <a:latin typeface="Times New Roman" pitchFamily="18" charset="0"/>
            </a:endParaRPr>
          </a:p>
          <a:p>
            <a:pPr algn="ctr"/>
            <a:endParaRPr lang="el-GR" dirty="0">
              <a:latin typeface="Times New Roman" pitchFamily="18" charset="0"/>
            </a:endParaRPr>
          </a:p>
          <a:p>
            <a:pPr algn="ctr"/>
            <a:endParaRPr lang="el-GR" dirty="0">
              <a:latin typeface="Times New Roman" pitchFamily="18" charset="0"/>
            </a:endParaRPr>
          </a:p>
          <a:p>
            <a:pPr algn="ctr"/>
            <a:r>
              <a:rPr lang="el-GR" dirty="0">
                <a:latin typeface="Times New Roman" pitchFamily="18" charset="0"/>
              </a:rPr>
              <a:t>Β) Αποτίμηση της </a:t>
            </a:r>
          </a:p>
          <a:p>
            <a:pPr algn="ctr"/>
            <a:r>
              <a:rPr lang="el-GR" dirty="0">
                <a:latin typeface="Times New Roman" pitchFamily="18" charset="0"/>
              </a:rPr>
              <a:t>Περιουσίας της</a:t>
            </a:r>
          </a:p>
          <a:p>
            <a:pPr algn="ctr"/>
            <a:r>
              <a:rPr lang="el-GR" dirty="0">
                <a:latin typeface="Times New Roman" pitchFamily="18" charset="0"/>
              </a:rPr>
              <a:t>Επιχειρήσεως</a:t>
            </a:r>
          </a:p>
          <a:p>
            <a:pPr algn="ctr"/>
            <a:endParaRPr lang="el-GR" dirty="0">
              <a:latin typeface="Times New Roman" pitchFamily="18" charset="0"/>
            </a:endParaRPr>
          </a:p>
          <a:p>
            <a:pPr algn="ctr"/>
            <a:endParaRPr lang="el-GR" dirty="0">
              <a:latin typeface="Times New Roman" pitchFamily="18" charset="0"/>
            </a:endParaRPr>
          </a:p>
          <a:p>
            <a:pPr algn="ctr"/>
            <a:endParaRPr lang="el-GR" dirty="0">
              <a:latin typeface="Times New Roman" pitchFamily="18" charset="0"/>
            </a:endParaRPr>
          </a:p>
          <a:p>
            <a:pPr algn="ctr"/>
            <a:r>
              <a:rPr lang="el-GR" dirty="0">
                <a:latin typeface="Times New Roman" pitchFamily="18" charset="0"/>
              </a:rPr>
              <a:t>Γ) Προσδιορισμός </a:t>
            </a:r>
          </a:p>
          <a:p>
            <a:pPr algn="ctr"/>
            <a:r>
              <a:rPr lang="el-GR" dirty="0">
                <a:latin typeface="Times New Roman" pitchFamily="18" charset="0"/>
              </a:rPr>
              <a:t>αποτελέσματος</a:t>
            </a:r>
          </a:p>
        </p:txBody>
      </p:sp>
      <p:sp>
        <p:nvSpPr>
          <p:cNvPr id="278533" name="Rectangle 5"/>
          <p:cNvSpPr>
            <a:spLocks noChangeArrowheads="1"/>
          </p:cNvSpPr>
          <p:nvPr/>
        </p:nvSpPr>
        <p:spPr bwMode="auto">
          <a:xfrm>
            <a:off x="5724525" y="1484313"/>
            <a:ext cx="2735263" cy="1081087"/>
          </a:xfrm>
          <a:prstGeom prst="rect">
            <a:avLst/>
          </a:prstGeom>
          <a:solidFill>
            <a:schemeClr val="accent1"/>
          </a:solidFill>
          <a:ln w="9525">
            <a:solidFill>
              <a:schemeClr val="tx1"/>
            </a:solidFill>
            <a:miter lim="800000"/>
            <a:headEnd/>
            <a:tailEnd/>
          </a:ln>
          <a:effectLst/>
        </p:spPr>
        <p:txBody>
          <a:bodyPr wrap="none" anchor="ctr"/>
          <a:lstStyle/>
          <a:p>
            <a:pPr algn="ctr"/>
            <a:r>
              <a:rPr lang="el-GR" dirty="0">
                <a:latin typeface="Times New Roman" pitchFamily="18" charset="0"/>
              </a:rPr>
              <a:t>Σύνταξη οριστικού</a:t>
            </a:r>
          </a:p>
          <a:p>
            <a:pPr algn="ctr"/>
            <a:r>
              <a:rPr lang="el-GR" dirty="0">
                <a:latin typeface="Times New Roman" pitchFamily="18" charset="0"/>
              </a:rPr>
              <a:t>Ισοζυγίου κινήσεως</a:t>
            </a:r>
            <a:r>
              <a:rPr lang="en-US" dirty="0">
                <a:latin typeface="Times New Roman" pitchFamily="18" charset="0"/>
              </a:rPr>
              <a:t>:</a:t>
            </a:r>
          </a:p>
          <a:p>
            <a:pPr algn="ctr"/>
            <a:r>
              <a:rPr lang="el-GR" dirty="0">
                <a:latin typeface="Times New Roman" pitchFamily="18" charset="0"/>
              </a:rPr>
              <a:t>Α) Γενικού καθολικού</a:t>
            </a:r>
          </a:p>
          <a:p>
            <a:pPr algn="ctr"/>
            <a:r>
              <a:rPr lang="el-GR" dirty="0">
                <a:latin typeface="Times New Roman" pitchFamily="18" charset="0"/>
              </a:rPr>
              <a:t>Β) Αναλυτικών καθολικών</a:t>
            </a:r>
          </a:p>
        </p:txBody>
      </p:sp>
      <p:sp>
        <p:nvSpPr>
          <p:cNvPr id="278534" name="Rectangle 6"/>
          <p:cNvSpPr>
            <a:spLocks noChangeArrowheads="1"/>
          </p:cNvSpPr>
          <p:nvPr/>
        </p:nvSpPr>
        <p:spPr bwMode="auto">
          <a:xfrm>
            <a:off x="5724525" y="2852738"/>
            <a:ext cx="2735263" cy="647700"/>
          </a:xfrm>
          <a:prstGeom prst="rect">
            <a:avLst/>
          </a:prstGeom>
          <a:solidFill>
            <a:schemeClr val="accent1"/>
          </a:solidFill>
          <a:ln w="9525">
            <a:solidFill>
              <a:schemeClr val="tx1"/>
            </a:solidFill>
            <a:miter lim="800000"/>
            <a:headEnd/>
            <a:tailEnd/>
          </a:ln>
          <a:effectLst/>
        </p:spPr>
        <p:txBody>
          <a:bodyPr wrap="none" anchor="ctr"/>
          <a:lstStyle/>
          <a:p>
            <a:pPr algn="ctr"/>
            <a:r>
              <a:rPr lang="el-GR" dirty="0">
                <a:latin typeface="Times New Roman" pitchFamily="18" charset="0"/>
              </a:rPr>
              <a:t>Απογραφή </a:t>
            </a:r>
          </a:p>
          <a:p>
            <a:pPr algn="ctr"/>
            <a:r>
              <a:rPr lang="el-GR" dirty="0">
                <a:latin typeface="Times New Roman" pitchFamily="18" charset="0"/>
              </a:rPr>
              <a:t>λήξεως</a:t>
            </a:r>
          </a:p>
        </p:txBody>
      </p:sp>
      <p:sp>
        <p:nvSpPr>
          <p:cNvPr id="278535" name="Rectangle 7"/>
          <p:cNvSpPr>
            <a:spLocks noChangeArrowheads="1"/>
          </p:cNvSpPr>
          <p:nvPr/>
        </p:nvSpPr>
        <p:spPr bwMode="auto">
          <a:xfrm>
            <a:off x="5724525" y="3716338"/>
            <a:ext cx="2736850" cy="2016125"/>
          </a:xfrm>
          <a:prstGeom prst="rect">
            <a:avLst/>
          </a:prstGeom>
          <a:solidFill>
            <a:schemeClr val="accent1"/>
          </a:solidFill>
          <a:ln w="9525">
            <a:solidFill>
              <a:schemeClr val="tx1"/>
            </a:solidFill>
            <a:miter lim="800000"/>
            <a:headEnd/>
            <a:tailEnd/>
          </a:ln>
          <a:effectLst/>
        </p:spPr>
        <p:txBody>
          <a:bodyPr wrap="none" anchor="ctr"/>
          <a:lstStyle/>
          <a:p>
            <a:pPr algn="ctr"/>
            <a:r>
              <a:rPr lang="el-GR" dirty="0">
                <a:latin typeface="Times New Roman" pitchFamily="18" charset="0"/>
              </a:rPr>
              <a:t>Σύνταξη προς δημοσίευση</a:t>
            </a:r>
          </a:p>
          <a:p>
            <a:pPr algn="ctr"/>
            <a:r>
              <a:rPr lang="el-GR" dirty="0">
                <a:latin typeface="Times New Roman" pitchFamily="18" charset="0"/>
              </a:rPr>
              <a:t>Οικονομικών καταστάσεων</a:t>
            </a:r>
          </a:p>
          <a:p>
            <a:pPr algn="ctr"/>
            <a:r>
              <a:rPr lang="el-GR" dirty="0">
                <a:latin typeface="Times New Roman" pitchFamily="18" charset="0"/>
              </a:rPr>
              <a:t>Α) Ισολογισμός</a:t>
            </a:r>
          </a:p>
          <a:p>
            <a:pPr algn="ctr"/>
            <a:r>
              <a:rPr lang="el-GR" dirty="0">
                <a:latin typeface="Times New Roman" pitchFamily="18" charset="0"/>
              </a:rPr>
              <a:t>Β) Αποτελέσματα χρήσεως</a:t>
            </a:r>
          </a:p>
          <a:p>
            <a:pPr algn="ctr"/>
            <a:r>
              <a:rPr lang="el-GR" dirty="0">
                <a:latin typeface="Times New Roman" pitchFamily="18" charset="0"/>
              </a:rPr>
              <a:t>Γ) Δι9άθεση κερδών</a:t>
            </a:r>
          </a:p>
          <a:p>
            <a:pPr algn="ctr"/>
            <a:r>
              <a:rPr lang="el-GR" dirty="0">
                <a:latin typeface="Times New Roman" pitchFamily="18" charset="0"/>
              </a:rPr>
              <a:t>Δ) Προσάρτημα</a:t>
            </a:r>
          </a:p>
          <a:p>
            <a:pPr algn="ctr"/>
            <a:r>
              <a:rPr lang="el-GR" dirty="0">
                <a:latin typeface="Times New Roman" pitchFamily="18" charset="0"/>
              </a:rPr>
              <a:t>Ε) Χρηματικές ροές</a:t>
            </a:r>
          </a:p>
        </p:txBody>
      </p:sp>
      <p:sp>
        <p:nvSpPr>
          <p:cNvPr id="278536" name="Rectangle 8"/>
          <p:cNvSpPr>
            <a:spLocks noChangeArrowheads="1"/>
          </p:cNvSpPr>
          <p:nvPr/>
        </p:nvSpPr>
        <p:spPr bwMode="auto">
          <a:xfrm>
            <a:off x="5724525" y="5876925"/>
            <a:ext cx="2735263" cy="720725"/>
          </a:xfrm>
          <a:prstGeom prst="rect">
            <a:avLst/>
          </a:prstGeom>
          <a:solidFill>
            <a:schemeClr val="accent1"/>
          </a:solidFill>
          <a:ln w="9525">
            <a:solidFill>
              <a:schemeClr val="tx1"/>
            </a:solidFill>
            <a:miter lim="800000"/>
            <a:headEnd/>
            <a:tailEnd/>
          </a:ln>
          <a:effectLst/>
        </p:spPr>
        <p:txBody>
          <a:bodyPr wrap="none" anchor="ctr"/>
          <a:lstStyle/>
          <a:p>
            <a:pPr algn="ctr"/>
            <a:r>
              <a:rPr lang="el-GR" dirty="0">
                <a:latin typeface="Times New Roman" pitchFamily="18" charset="0"/>
              </a:rPr>
              <a:t>Σύνταξη λογαριασμού</a:t>
            </a:r>
          </a:p>
          <a:p>
            <a:pPr algn="ctr"/>
            <a:r>
              <a:rPr lang="el-GR" dirty="0">
                <a:latin typeface="Times New Roman" pitchFamily="18" charset="0"/>
              </a:rPr>
              <a:t>εκμεταλλεύσεως</a:t>
            </a:r>
          </a:p>
        </p:txBody>
      </p:sp>
      <p:sp>
        <p:nvSpPr>
          <p:cNvPr id="278537" name="Line 9"/>
          <p:cNvSpPr>
            <a:spLocks noChangeShapeType="1"/>
          </p:cNvSpPr>
          <p:nvPr/>
        </p:nvSpPr>
        <p:spPr bwMode="auto">
          <a:xfrm>
            <a:off x="1908175" y="2133600"/>
            <a:ext cx="719138" cy="0"/>
          </a:xfrm>
          <a:prstGeom prst="line">
            <a:avLst/>
          </a:prstGeom>
          <a:noFill/>
          <a:ln w="9525">
            <a:solidFill>
              <a:schemeClr val="tx1"/>
            </a:solidFill>
            <a:round/>
            <a:headEnd/>
            <a:tailEnd type="triangle" w="med" len="med"/>
          </a:ln>
          <a:effectLst/>
        </p:spPr>
        <p:txBody>
          <a:bodyPr/>
          <a:lstStyle/>
          <a:p>
            <a:endParaRPr lang="el-GR" dirty="0"/>
          </a:p>
        </p:txBody>
      </p:sp>
      <p:sp>
        <p:nvSpPr>
          <p:cNvPr id="278538" name="Line 10"/>
          <p:cNvSpPr>
            <a:spLocks noChangeShapeType="1"/>
          </p:cNvSpPr>
          <p:nvPr/>
        </p:nvSpPr>
        <p:spPr bwMode="auto">
          <a:xfrm>
            <a:off x="5076825" y="1989138"/>
            <a:ext cx="719138" cy="0"/>
          </a:xfrm>
          <a:prstGeom prst="line">
            <a:avLst/>
          </a:prstGeom>
          <a:noFill/>
          <a:ln w="9525">
            <a:solidFill>
              <a:schemeClr val="tx1"/>
            </a:solidFill>
            <a:round/>
            <a:headEnd/>
            <a:tailEnd type="triangle" w="med" len="med"/>
          </a:ln>
          <a:effectLst/>
        </p:spPr>
        <p:txBody>
          <a:bodyPr/>
          <a:lstStyle/>
          <a:p>
            <a:endParaRPr lang="el-GR" dirty="0"/>
          </a:p>
        </p:txBody>
      </p:sp>
      <p:sp>
        <p:nvSpPr>
          <p:cNvPr id="278539" name="Line 11"/>
          <p:cNvSpPr>
            <a:spLocks noChangeShapeType="1"/>
          </p:cNvSpPr>
          <p:nvPr/>
        </p:nvSpPr>
        <p:spPr bwMode="auto">
          <a:xfrm>
            <a:off x="5076825" y="3141663"/>
            <a:ext cx="647700" cy="0"/>
          </a:xfrm>
          <a:prstGeom prst="line">
            <a:avLst/>
          </a:prstGeom>
          <a:noFill/>
          <a:ln w="9525">
            <a:solidFill>
              <a:schemeClr val="tx1"/>
            </a:solidFill>
            <a:round/>
            <a:headEnd/>
            <a:tailEnd type="triangle" w="med" len="med"/>
          </a:ln>
          <a:effectLst/>
        </p:spPr>
        <p:txBody>
          <a:bodyPr/>
          <a:lstStyle/>
          <a:p>
            <a:endParaRPr lang="el-GR" dirty="0"/>
          </a:p>
        </p:txBody>
      </p:sp>
      <p:sp>
        <p:nvSpPr>
          <p:cNvPr id="278540" name="Line 12"/>
          <p:cNvSpPr>
            <a:spLocks noChangeShapeType="1"/>
          </p:cNvSpPr>
          <p:nvPr/>
        </p:nvSpPr>
        <p:spPr bwMode="auto">
          <a:xfrm>
            <a:off x="5076825" y="4724400"/>
            <a:ext cx="574675" cy="0"/>
          </a:xfrm>
          <a:prstGeom prst="line">
            <a:avLst/>
          </a:prstGeom>
          <a:noFill/>
          <a:ln w="9525">
            <a:solidFill>
              <a:schemeClr val="tx1"/>
            </a:solidFill>
            <a:round/>
            <a:headEnd/>
            <a:tailEnd type="triangle" w="med" len="med"/>
          </a:ln>
          <a:effectLst/>
        </p:spPr>
        <p:txBody>
          <a:bodyPr/>
          <a:lstStyle/>
          <a:p>
            <a:endParaRPr lang="el-GR" dirty="0"/>
          </a:p>
        </p:txBody>
      </p:sp>
      <p:sp>
        <p:nvSpPr>
          <p:cNvPr id="278541" name="Line 13"/>
          <p:cNvSpPr>
            <a:spLocks noChangeShapeType="1"/>
          </p:cNvSpPr>
          <p:nvPr/>
        </p:nvSpPr>
        <p:spPr bwMode="auto">
          <a:xfrm>
            <a:off x="5076825" y="6237288"/>
            <a:ext cx="574675" cy="0"/>
          </a:xfrm>
          <a:prstGeom prst="line">
            <a:avLst/>
          </a:prstGeom>
          <a:noFill/>
          <a:ln w="9525">
            <a:solidFill>
              <a:schemeClr val="tx1"/>
            </a:solidFill>
            <a:round/>
            <a:headEnd/>
            <a:tailEnd type="triangle" w="med" len="med"/>
          </a:ln>
          <a:effectLst/>
        </p:spPr>
        <p:txBody>
          <a:bodyPr/>
          <a:lstStyle/>
          <a:p>
            <a:endParaRPr lang="el-GR" dirty="0"/>
          </a:p>
        </p:txBody>
      </p:sp>
    </p:spTree>
  </p:cSld>
  <p:clrMapOvr>
    <a:masterClrMapping/>
  </p:clrMapOvr>
  <p:transition/>
  <p:timing>
    <p:tnLst>
      <p:par>
        <p:cTn id="1" dur="indefinite" restart="never" nodeType="tmRoot"/>
      </p:par>
    </p:tn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l-GR" sz="2400" b="1" dirty="0">
                <a:solidFill>
                  <a:srgbClr val="FFFF00"/>
                </a:solidFill>
                <a:latin typeface="Times New Roman" pitchFamily="18" charset="0"/>
              </a:rPr>
              <a:t>Λογιστικές εργασίες τέλους χρήσεως σχετικές με τη φυσική απογραφή και αποτίμηση των επί μέρους περιουσιακών στοιχείων</a:t>
            </a:r>
          </a:p>
        </p:txBody>
      </p:sp>
      <p:sp>
        <p:nvSpPr>
          <p:cNvPr id="279555" name="Rectangle 3"/>
          <p:cNvSpPr>
            <a:spLocks noGrp="1" noChangeArrowheads="1"/>
          </p:cNvSpPr>
          <p:nvPr>
            <p:ph type="body" idx="1"/>
          </p:nvPr>
        </p:nvSpPr>
        <p:spPr/>
        <p:txBody>
          <a:bodyPr/>
          <a:lstStyle/>
          <a:p>
            <a:pPr>
              <a:buClr>
                <a:schemeClr val="tx1"/>
              </a:buClr>
              <a:buFont typeface="Wingdings" pitchFamily="2" charset="2"/>
              <a:buChar char="v"/>
            </a:pPr>
            <a:r>
              <a:rPr lang="el-GR" sz="2400" b="1" dirty="0">
                <a:latin typeface="Times New Roman" pitchFamily="18" charset="0"/>
              </a:rPr>
              <a:t>Αρχές αποτιμήσεως</a:t>
            </a:r>
          </a:p>
          <a:p>
            <a:pPr>
              <a:buClr>
                <a:schemeClr val="tx1"/>
              </a:buClr>
              <a:buFont typeface="Wingdings" pitchFamily="2" charset="2"/>
              <a:buChar char="ü"/>
            </a:pPr>
            <a:r>
              <a:rPr lang="el-GR" sz="2000" b="1" dirty="0">
                <a:latin typeface="Times New Roman" pitchFamily="18" charset="0"/>
              </a:rPr>
              <a:t>Αρχή της τιμής κτήσεως ή του κόστους παραγωγής</a:t>
            </a:r>
          </a:p>
          <a:p>
            <a:pPr>
              <a:buClr>
                <a:schemeClr val="tx1"/>
              </a:buClr>
              <a:buFont typeface="Wingdings" pitchFamily="2" charset="2"/>
              <a:buChar char="ü"/>
            </a:pPr>
            <a:r>
              <a:rPr lang="el-GR" sz="2000" b="1" dirty="0">
                <a:latin typeface="Times New Roman" pitchFamily="18" charset="0"/>
              </a:rPr>
              <a:t>Αρχή της συνεχιζόμενης δραστηριότητας της επιχειρήσεως (ή αρχή του </a:t>
            </a:r>
            <a:r>
              <a:rPr lang="en-US" sz="2000" b="1" dirty="0">
                <a:latin typeface="Times New Roman" pitchFamily="18" charset="0"/>
              </a:rPr>
              <a:t>going concern)</a:t>
            </a:r>
            <a:endParaRPr lang="el-GR" sz="2000" b="1" dirty="0">
              <a:latin typeface="Times New Roman" pitchFamily="18" charset="0"/>
            </a:endParaRPr>
          </a:p>
          <a:p>
            <a:pPr>
              <a:buClr>
                <a:schemeClr val="tx1"/>
              </a:buClr>
              <a:buFont typeface="Wingdings" pitchFamily="2" charset="2"/>
              <a:buChar char="ü"/>
            </a:pPr>
            <a:r>
              <a:rPr lang="el-GR" sz="2000" b="1" dirty="0">
                <a:latin typeface="Times New Roman" pitchFamily="18" charset="0"/>
              </a:rPr>
              <a:t>Αρχή της πάγιας εφαρμογής των μεθόδων αποτίμησης</a:t>
            </a:r>
          </a:p>
          <a:p>
            <a:pPr>
              <a:buClr>
                <a:schemeClr val="tx1"/>
              </a:buClr>
              <a:buFont typeface="Wingdings" pitchFamily="2" charset="2"/>
              <a:buChar char="ü"/>
            </a:pPr>
            <a:r>
              <a:rPr lang="el-GR" sz="2000" b="1" dirty="0">
                <a:latin typeface="Times New Roman" pitchFamily="18" charset="0"/>
              </a:rPr>
              <a:t>Αρχή της συντηρητικότητας</a:t>
            </a:r>
          </a:p>
          <a:p>
            <a:pPr>
              <a:buClr>
                <a:schemeClr val="tx1"/>
              </a:buClr>
              <a:buFont typeface="Wingdings" pitchFamily="2" charset="2"/>
              <a:buChar char="ü"/>
            </a:pPr>
            <a:r>
              <a:rPr lang="el-GR" sz="2000" b="1" dirty="0">
                <a:latin typeface="Times New Roman" pitchFamily="18" charset="0"/>
              </a:rPr>
              <a:t>Αρχή της αυτοτέλειας των χρήσεων</a:t>
            </a:r>
          </a:p>
          <a:p>
            <a:pPr>
              <a:buClr>
                <a:schemeClr val="tx1"/>
              </a:buClr>
              <a:buFont typeface="Wingdings" pitchFamily="2" charset="2"/>
              <a:buChar char="ü"/>
            </a:pPr>
            <a:r>
              <a:rPr lang="el-GR" sz="2000" b="1" dirty="0">
                <a:latin typeface="Times New Roman" pitchFamily="18" charset="0"/>
              </a:rPr>
              <a:t>Αρχή της χωριστής αποτιμήσεως των στοιχείων του ενεργητικού και του παθητικού</a:t>
            </a:r>
          </a:p>
          <a:p>
            <a:pPr>
              <a:buClr>
                <a:schemeClr val="tx1"/>
              </a:buClr>
              <a:buFont typeface="Wingdings" pitchFamily="2" charset="2"/>
              <a:buChar char="ü"/>
            </a:pPr>
            <a:r>
              <a:rPr lang="el-GR" sz="2000" b="1" dirty="0">
                <a:latin typeface="Times New Roman" pitchFamily="18" charset="0"/>
              </a:rPr>
              <a:t>Αρχή της συμφωνίας του ισολογισμού ανοίγματος με τον ισολογισμό κλεισίματος της προηγούμενης χρήσεως</a:t>
            </a:r>
          </a:p>
        </p:txBody>
      </p:sp>
    </p:spTree>
  </p:cSld>
  <p:clrMapOvr>
    <a:masterClrMapping/>
  </p:clrMapOvr>
  <p:transition/>
  <p:timing>
    <p:tnLst>
      <p:par>
        <p:cTn id="1" dur="indefinite" restart="never" nodeType="tmRoot"/>
      </p:par>
    </p:tnLst>
  </p:timing>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body" idx="1"/>
          </p:nvPr>
        </p:nvSpPr>
        <p:spPr>
          <a:xfrm>
            <a:off x="250825" y="333375"/>
            <a:ext cx="8642350" cy="6191250"/>
          </a:xfrm>
        </p:spPr>
        <p:txBody>
          <a:bodyPr/>
          <a:lstStyle/>
          <a:p>
            <a:pPr>
              <a:buClr>
                <a:schemeClr val="tx1"/>
              </a:buClr>
              <a:buFont typeface="Wingdings" pitchFamily="2" charset="2"/>
              <a:buChar char="v"/>
            </a:pPr>
            <a:r>
              <a:rPr lang="el-GR" sz="2000" b="1" dirty="0">
                <a:solidFill>
                  <a:srgbClr val="FFFF00"/>
                </a:solidFill>
                <a:latin typeface="Times New Roman" pitchFamily="18" charset="0"/>
              </a:rPr>
              <a:t>Ενσώματες ακινητοποιήσεις</a:t>
            </a:r>
          </a:p>
          <a:p>
            <a:pPr>
              <a:buClr>
                <a:schemeClr val="tx1"/>
              </a:buClr>
              <a:buFont typeface="Wingdings" pitchFamily="2" charset="2"/>
              <a:buNone/>
            </a:pPr>
            <a:r>
              <a:rPr lang="el-GR" sz="2000" dirty="0">
                <a:latin typeface="Times New Roman" pitchFamily="18" charset="0"/>
              </a:rPr>
              <a:t>Οι ενσώματες ακινητοποιήσεις αποτιμούνται στο κόστος κτήσεως ή στην  αναπροσαρμοσμένη με βάση ειδική διάταξη νόμου αξία πλέον τις προσθήκες και βελτιώσεις μείον τις αποσβέσεις αυτών. Σε περίπτωση υποτίμησης ενσώματου παγίου περιουσιακού στοιχείου σχηματίζεται ανάλογη πρόβλεψη ώστε η αποτίμηση του στοιχείου αυτού να γίνεται στην χαμηλότερη τιμή μεταξύ της τιμής κτήσης ή του κόστους  ιδιοκατασκευής και της υποτιμημένης τρέχουσας τιμής του.</a:t>
            </a:r>
          </a:p>
          <a:p>
            <a:pPr>
              <a:buClr>
                <a:schemeClr val="tx1"/>
              </a:buClr>
              <a:buFont typeface="Wingdings" pitchFamily="2" charset="2"/>
              <a:buChar char="v"/>
            </a:pPr>
            <a:r>
              <a:rPr lang="el-GR" sz="2000" b="1" dirty="0">
                <a:solidFill>
                  <a:srgbClr val="FFFF00"/>
                </a:solidFill>
                <a:latin typeface="Times New Roman" pitchFamily="18" charset="0"/>
              </a:rPr>
              <a:t>Ασώματες ακινητοποιήσεις</a:t>
            </a:r>
          </a:p>
          <a:p>
            <a:pPr>
              <a:buClr>
                <a:schemeClr val="tx1"/>
              </a:buClr>
              <a:buFont typeface="Wingdings" pitchFamily="2" charset="2"/>
              <a:buNone/>
            </a:pPr>
            <a:r>
              <a:rPr lang="el-GR" sz="2000" dirty="0">
                <a:latin typeface="Times New Roman" pitchFamily="18" charset="0"/>
              </a:rPr>
              <a:t>Οι ασώματες ακινητοποιήσεις αποτιμούνται στο κόστος κτήσεως πλέον προσθήκες και βελτιώσεις μείον τις αποσβέσεις αυτών. Σε περίπτωση υποτίμησης του ασώματου περιουσιακού στοιχείου ισχύουν τα αναφερόμενα για τις ενσώματες ακινητοποιήσεις.</a:t>
            </a:r>
          </a:p>
          <a:p>
            <a:pPr>
              <a:buClr>
                <a:schemeClr val="tx1"/>
              </a:buClr>
              <a:buFont typeface="Wingdings" pitchFamily="2" charset="2"/>
              <a:buChar char="v"/>
            </a:pPr>
            <a:r>
              <a:rPr lang="el-GR" sz="2000" b="1" dirty="0">
                <a:solidFill>
                  <a:srgbClr val="FFFF00"/>
                </a:solidFill>
                <a:latin typeface="Times New Roman" pitchFamily="18" charset="0"/>
              </a:rPr>
              <a:t>Έξοδα πολυετούς απόσβεσης</a:t>
            </a:r>
          </a:p>
          <a:p>
            <a:pPr>
              <a:buClr>
                <a:schemeClr val="tx1"/>
              </a:buClr>
              <a:buFont typeface="Wingdings" pitchFamily="2" charset="2"/>
              <a:buNone/>
            </a:pPr>
            <a:r>
              <a:rPr lang="el-GR" sz="2000" dirty="0">
                <a:latin typeface="Times New Roman" pitchFamily="18" charset="0"/>
              </a:rPr>
              <a:t>Αποτιμούνται στο κόστος κτήσεως. Στα έξοδα πολυετούς αποσβέσεως περιλαμβάνονται μόνον έξοδα τα οποία επιτρέπεται από την ισχύουσα νομοθεσία να εμφανίζονται στο ενεργητικό του ισολογισμού.</a:t>
            </a:r>
          </a:p>
        </p:txBody>
      </p:sp>
    </p:spTree>
  </p:cSld>
  <p:clrMapOvr>
    <a:masterClrMapping/>
  </p:clrMapOvr>
  <p:transition/>
  <p:timing>
    <p:tnLst>
      <p:par>
        <p:cTn id="1" dur="indefinite" restart="never" nodeType="tmRoot"/>
      </p:par>
    </p:tnLst>
  </p:timing>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body" idx="1"/>
          </p:nvPr>
        </p:nvSpPr>
        <p:spPr>
          <a:xfrm>
            <a:off x="250825" y="260350"/>
            <a:ext cx="8642350" cy="6337300"/>
          </a:xfrm>
        </p:spPr>
        <p:txBody>
          <a:bodyPr/>
          <a:lstStyle/>
          <a:p>
            <a:pPr>
              <a:buClr>
                <a:schemeClr val="tx1"/>
              </a:buClr>
              <a:buFont typeface="Wingdings" pitchFamily="2" charset="2"/>
              <a:buChar char="v"/>
            </a:pPr>
            <a:r>
              <a:rPr lang="el-GR" sz="2000" b="1" dirty="0">
                <a:solidFill>
                  <a:srgbClr val="FFFF00"/>
                </a:solidFill>
                <a:latin typeface="Times New Roman" pitchFamily="18" charset="0"/>
              </a:rPr>
              <a:t>Συμμετοχές στο κεφάλαιο άλλων επιχειρήσεων</a:t>
            </a:r>
          </a:p>
          <a:p>
            <a:pPr>
              <a:buClr>
                <a:schemeClr val="tx1"/>
              </a:buClr>
              <a:buFont typeface="Wingdings" pitchFamily="2" charset="2"/>
              <a:buNone/>
            </a:pPr>
            <a:r>
              <a:rPr lang="el-GR" sz="2000" dirty="0">
                <a:latin typeface="Times New Roman" pitchFamily="18" charset="0"/>
              </a:rPr>
              <a:t>Φυσική καταμέτρηση ή έγγραφη επαλήθευση από τράπεζες, χρηματιστηριακές , αποθετήριο, όπου οι άνω συμμετοχές βρίσκονται στα χέρια τους . Αποτίμηση στην κατ’ είδος μικρότερη τιμή μεταξύ κτήσεως και τρεχούσης.</a:t>
            </a:r>
          </a:p>
          <a:p>
            <a:pPr>
              <a:buClr>
                <a:schemeClr val="tx1"/>
              </a:buClr>
              <a:buFont typeface="Wingdings" pitchFamily="2" charset="2"/>
              <a:buChar char="v"/>
            </a:pPr>
            <a:r>
              <a:rPr lang="el-GR" sz="2000" b="1" dirty="0">
                <a:latin typeface="Times New Roman" pitchFamily="18" charset="0"/>
              </a:rPr>
              <a:t>Μακροπρόθεσμες απαιτήσεις</a:t>
            </a:r>
          </a:p>
          <a:p>
            <a:pPr>
              <a:buClr>
                <a:schemeClr val="tx1"/>
              </a:buClr>
              <a:buFont typeface="Wingdings" pitchFamily="2" charset="2"/>
              <a:buNone/>
            </a:pPr>
            <a:r>
              <a:rPr lang="el-GR" sz="2000" dirty="0">
                <a:latin typeface="Times New Roman" pitchFamily="18" charset="0"/>
              </a:rPr>
              <a:t>Φυσική καταμέτρηση και έγγραφη επαλήθευση των μακροπρόθεσμων απαιτήσεων από πελάτες, χρεώστες. Διαχωρισμός του μέρους της μακροπρόθεσμης απαίτησης το οποίο θα εισπραχθεί εντός της επόμενης χρήσεως και μεταφοράς του στο κυκλοφορούν ενεργητικό. Έλεγχος φερεγγυότητας.</a:t>
            </a:r>
          </a:p>
          <a:p>
            <a:pPr>
              <a:buClr>
                <a:schemeClr val="tx1"/>
              </a:buClr>
              <a:buFont typeface="Wingdings" pitchFamily="2" charset="2"/>
              <a:buChar char="v"/>
            </a:pPr>
            <a:r>
              <a:rPr lang="el-GR" sz="2000" b="1" dirty="0">
                <a:latin typeface="Times New Roman" pitchFamily="18" charset="0"/>
              </a:rPr>
              <a:t>Εγγυήσεις δοθείσες σε τρίτους</a:t>
            </a:r>
          </a:p>
          <a:p>
            <a:pPr>
              <a:buClr>
                <a:schemeClr val="tx1"/>
              </a:buClr>
              <a:buFont typeface="Wingdings" pitchFamily="2" charset="2"/>
              <a:buNone/>
            </a:pPr>
            <a:r>
              <a:rPr lang="el-GR" sz="2000" dirty="0">
                <a:latin typeface="Times New Roman" pitchFamily="18" charset="0"/>
              </a:rPr>
              <a:t>Επαλήθευση των διαφόρων εγγυήσεων που έχουν δοθεί σε τρίτους ότι είναι σε ισχύ κατά το τέλος της χρήσεως.</a:t>
            </a:r>
          </a:p>
          <a:p>
            <a:pPr>
              <a:buClr>
                <a:schemeClr val="tx1"/>
              </a:buClr>
              <a:buFont typeface="Wingdings" pitchFamily="2" charset="2"/>
              <a:buChar char="v"/>
            </a:pPr>
            <a:r>
              <a:rPr lang="el-GR" sz="2000" b="1" dirty="0">
                <a:latin typeface="Times New Roman" pitchFamily="18" charset="0"/>
              </a:rPr>
              <a:t>Προκαταβολές κτήσεως παγίων</a:t>
            </a:r>
          </a:p>
          <a:p>
            <a:pPr>
              <a:buClr>
                <a:schemeClr val="tx1"/>
              </a:buClr>
              <a:buFont typeface="Wingdings" pitchFamily="2" charset="2"/>
              <a:buNone/>
            </a:pPr>
            <a:r>
              <a:rPr lang="el-GR" sz="2000" dirty="0">
                <a:latin typeface="Times New Roman" pitchFamily="18" charset="0"/>
              </a:rPr>
              <a:t>Επαλήθευση ότι στα ανοιχτά υπόλοιπα τέλους χρήσεως των προκαταβολών κτήσεως παγίων περιλαμβάνονται προκαταβολές για πάγια τα οποία μέχρι τέλους της χρήσεως δεν έχουν παραληφθεί από την επιχείρηση.</a:t>
            </a:r>
          </a:p>
        </p:txBody>
      </p:sp>
    </p:spTree>
  </p:cSld>
  <p:clrMapOvr>
    <a:masterClrMapping/>
  </p:clrMapOvr>
  <p:transition/>
  <p:timing>
    <p:tnLst>
      <p:par>
        <p:cTn id="1" dur="indefinite" restart="never" nodeType="tmRoot"/>
      </p:par>
    </p:tnLst>
  </p:timing>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body" idx="1"/>
          </p:nvPr>
        </p:nvSpPr>
        <p:spPr>
          <a:xfrm>
            <a:off x="250825" y="333375"/>
            <a:ext cx="8642350" cy="6191250"/>
          </a:xfrm>
        </p:spPr>
        <p:txBody>
          <a:bodyPr/>
          <a:lstStyle/>
          <a:p>
            <a:pPr marL="609600" indent="-609600">
              <a:buClr>
                <a:schemeClr val="tx1"/>
              </a:buClr>
              <a:buFont typeface="Wingdings" pitchFamily="2" charset="2"/>
              <a:buChar char="v"/>
            </a:pPr>
            <a:r>
              <a:rPr lang="el-GR" sz="2000" b="1" dirty="0">
                <a:solidFill>
                  <a:srgbClr val="FFFF00"/>
                </a:solidFill>
                <a:latin typeface="Times New Roman" pitchFamily="18" charset="0"/>
              </a:rPr>
              <a:t>Κυκλοφορούν ενεργητικό</a:t>
            </a:r>
          </a:p>
          <a:p>
            <a:pPr marL="609600" indent="-609600">
              <a:buClr>
                <a:schemeClr val="tx1"/>
              </a:buClr>
              <a:buFont typeface="Wingdings" pitchFamily="2" charset="2"/>
              <a:buAutoNum type="arabicPeriod"/>
            </a:pPr>
            <a:r>
              <a:rPr lang="el-GR" sz="2000" b="1" dirty="0">
                <a:latin typeface="Times New Roman" pitchFamily="18" charset="0"/>
              </a:rPr>
              <a:t>Αποθέματα </a:t>
            </a:r>
          </a:p>
          <a:p>
            <a:pPr marL="609600" indent="-609600">
              <a:buClr>
                <a:schemeClr val="tx1"/>
              </a:buClr>
              <a:buFont typeface="Wingdings" pitchFamily="2" charset="2"/>
              <a:buNone/>
            </a:pPr>
            <a:r>
              <a:rPr lang="el-GR" sz="2000" dirty="0">
                <a:latin typeface="Times New Roman" pitchFamily="18" charset="0"/>
              </a:rPr>
              <a:t>φυσική καταμέτρηση των αποθεμάτων, αποτίμηση και αναλυτική καταχώρησή τους.</a:t>
            </a:r>
          </a:p>
          <a:p>
            <a:pPr marL="609600" indent="-609600">
              <a:buClr>
                <a:schemeClr val="tx1"/>
              </a:buClr>
              <a:buFont typeface="Wingdings" pitchFamily="2" charset="2"/>
              <a:buAutoNum type="arabicPeriod" startAt="2"/>
            </a:pPr>
            <a:r>
              <a:rPr lang="el-GR" sz="2000" b="1" dirty="0">
                <a:solidFill>
                  <a:srgbClr val="FFFF00"/>
                </a:solidFill>
                <a:latin typeface="Times New Roman" pitchFamily="18" charset="0"/>
              </a:rPr>
              <a:t>Απαιτήσεις </a:t>
            </a:r>
          </a:p>
          <a:p>
            <a:pPr marL="609600" indent="-609600">
              <a:buClr>
                <a:schemeClr val="tx1"/>
              </a:buClr>
              <a:buFont typeface="Wingdings" pitchFamily="2" charset="2"/>
              <a:buNone/>
            </a:pPr>
            <a:r>
              <a:rPr lang="el-GR" sz="2000" dirty="0">
                <a:latin typeface="Times New Roman" pitchFamily="18" charset="0"/>
              </a:rPr>
              <a:t>Φυσική καταμέτρηση και έλεγχος φερεγγυότητάς τους. Πρέπει επίσης να </a:t>
            </a:r>
            <a:r>
              <a:rPr lang="el-GR" sz="2000" dirty="0" smtClean="0">
                <a:latin typeface="Times New Roman" pitchFamily="18" charset="0"/>
              </a:rPr>
              <a:t>προσέχουμε </a:t>
            </a:r>
            <a:r>
              <a:rPr lang="el-GR" sz="2000" dirty="0">
                <a:latin typeface="Times New Roman" pitchFamily="18" charset="0"/>
              </a:rPr>
              <a:t>κατά τις εργασίες τέλους χρήσεως οι ημερομηνίες λήξεως των συναλλαγματικών και επιταγών.</a:t>
            </a:r>
          </a:p>
          <a:p>
            <a:pPr marL="609600" indent="-609600">
              <a:buClr>
                <a:schemeClr val="tx1"/>
              </a:buClr>
              <a:buFont typeface="Wingdings" pitchFamily="2" charset="2"/>
              <a:buAutoNum type="arabicPeriod" startAt="3"/>
            </a:pPr>
            <a:r>
              <a:rPr lang="el-GR" sz="2000" b="1" dirty="0">
                <a:solidFill>
                  <a:srgbClr val="FFFF00"/>
                </a:solidFill>
                <a:latin typeface="Times New Roman" pitchFamily="18" charset="0"/>
              </a:rPr>
              <a:t>Χρεόγραφα </a:t>
            </a:r>
          </a:p>
          <a:p>
            <a:pPr marL="609600" indent="-609600">
              <a:buClr>
                <a:schemeClr val="tx1"/>
              </a:buClr>
              <a:buFont typeface="Wingdings" pitchFamily="2" charset="2"/>
              <a:buNone/>
            </a:pPr>
            <a:r>
              <a:rPr lang="el-GR" sz="2000" dirty="0">
                <a:latin typeface="Times New Roman" pitchFamily="18" charset="0"/>
              </a:rPr>
              <a:t>Ισχύουν ότι αναφέρουμε αμέσως παραπάνω για τις συμμετοχές στο κεφάλαιο των άλλων επιχειρήσεων</a:t>
            </a:r>
          </a:p>
          <a:p>
            <a:pPr marL="609600" indent="-609600">
              <a:buClr>
                <a:schemeClr val="tx1"/>
              </a:buClr>
              <a:buFont typeface="Wingdings" pitchFamily="2" charset="2"/>
              <a:buAutoNum type="arabicPeriod" startAt="4"/>
            </a:pPr>
            <a:r>
              <a:rPr lang="el-GR" sz="2000" b="1" dirty="0">
                <a:solidFill>
                  <a:srgbClr val="FFFF00"/>
                </a:solidFill>
                <a:latin typeface="Times New Roman" pitchFamily="18" charset="0"/>
              </a:rPr>
              <a:t>Διαθέσιμα</a:t>
            </a:r>
          </a:p>
          <a:p>
            <a:pPr marL="609600" indent="-609600">
              <a:buClr>
                <a:schemeClr val="tx1"/>
              </a:buClr>
              <a:buFont typeface="Wingdings" pitchFamily="2" charset="2"/>
              <a:buNone/>
            </a:pPr>
            <a:r>
              <a:rPr lang="el-GR" sz="2000" dirty="0">
                <a:latin typeface="Times New Roman" pitchFamily="18" charset="0"/>
              </a:rPr>
              <a:t>Φυσική καταμέτρηση των μετρητών του ταμείου και συμφωνία των υπολοίπων λογαριασμών των διαφόρων τραπεζικών καταθέσεων με  τα αντίστοιχα υπόλοιπα των αντιγράφων που τηρούν οι τράπεζες και επαλήθευση του υπολοίπου αυτού με επιστολή των τραπεζών.</a:t>
            </a:r>
          </a:p>
          <a:p>
            <a:pPr marL="609600" indent="-609600">
              <a:buClr>
                <a:schemeClr val="tx1"/>
              </a:buClr>
              <a:buFont typeface="Wingdings" pitchFamily="2" charset="2"/>
              <a:buNone/>
            </a:pPr>
            <a:endParaRPr lang="el-GR" sz="2000" dirty="0">
              <a:latin typeface="Times New Roman" pitchFamily="18" charset="0"/>
            </a:endParaRPr>
          </a:p>
        </p:txBody>
      </p:sp>
    </p:spTree>
  </p:cSld>
  <p:clrMapOvr>
    <a:masterClrMapping/>
  </p:clrMapOvr>
  <p:transition/>
  <p:timing>
    <p:tnLst>
      <p:par>
        <p:cTn id="1" dur="indefinite" restart="never" nodeType="tmRoot"/>
      </p:par>
    </p:tnLst>
  </p:timing>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body" idx="1"/>
          </p:nvPr>
        </p:nvSpPr>
        <p:spPr>
          <a:xfrm>
            <a:off x="250825" y="0"/>
            <a:ext cx="8642350" cy="6858000"/>
          </a:xfrm>
        </p:spPr>
        <p:txBody>
          <a:bodyPr/>
          <a:lstStyle/>
          <a:p>
            <a:pPr marL="609600" indent="-609600">
              <a:lnSpc>
                <a:spcPct val="90000"/>
              </a:lnSpc>
              <a:buClr>
                <a:schemeClr val="tx1"/>
              </a:buClr>
              <a:buFont typeface="Wingdings" pitchFamily="2" charset="2"/>
              <a:buChar char="v"/>
            </a:pPr>
            <a:r>
              <a:rPr lang="el-GR" sz="2000" b="1" dirty="0">
                <a:solidFill>
                  <a:srgbClr val="FFFF00"/>
                </a:solidFill>
                <a:latin typeface="Times New Roman" pitchFamily="18" charset="0"/>
              </a:rPr>
              <a:t>Μεταβατικοί λογαριασμοί</a:t>
            </a:r>
          </a:p>
          <a:p>
            <a:pPr marL="609600" indent="-609600">
              <a:lnSpc>
                <a:spcPct val="90000"/>
              </a:lnSpc>
              <a:buClr>
                <a:schemeClr val="tx1"/>
              </a:buClr>
              <a:buFont typeface="Wingdings" pitchFamily="2" charset="2"/>
              <a:buNone/>
            </a:pPr>
            <a:r>
              <a:rPr lang="el-GR" sz="2000" dirty="0">
                <a:latin typeface="Times New Roman" pitchFamily="18" charset="0"/>
              </a:rPr>
              <a:t>Διαπίστωση ότι στους μεταβατικούς λογαριασμούς του ενεργητικού περιλαμβάνονται στο τέλος της χρήσεως ποσά τα οποία με βάση τις διατάξει της ισχύουσας νομοθεσίας ορθά περιλαμβάνονται.</a:t>
            </a:r>
          </a:p>
          <a:p>
            <a:pPr marL="609600" indent="-609600">
              <a:lnSpc>
                <a:spcPct val="90000"/>
              </a:lnSpc>
              <a:buClr>
                <a:schemeClr val="tx1"/>
              </a:buClr>
              <a:buFont typeface="Wingdings" pitchFamily="2" charset="2"/>
              <a:buChar char="v"/>
            </a:pPr>
            <a:r>
              <a:rPr lang="el-GR" sz="2000" b="1" dirty="0">
                <a:latin typeface="Times New Roman" pitchFamily="18" charset="0"/>
              </a:rPr>
              <a:t>Ίδια κεφάλαια</a:t>
            </a:r>
          </a:p>
          <a:p>
            <a:pPr marL="609600" indent="-609600">
              <a:lnSpc>
                <a:spcPct val="90000"/>
              </a:lnSpc>
              <a:buClr>
                <a:schemeClr val="tx1"/>
              </a:buClr>
              <a:buFont typeface="Wingdings" pitchFamily="2" charset="2"/>
              <a:buNone/>
            </a:pPr>
            <a:r>
              <a:rPr lang="el-GR" sz="2000" dirty="0">
                <a:latin typeface="Times New Roman" pitchFamily="18" charset="0"/>
              </a:rPr>
              <a:t>Διαπίστωση ότι το κεφάλαιο της επιχείρησης που αναφέρουν τα λογιστικά βιβλία συμφωνεί με το αντίστοιχο που αναφέρεται στο σχετικό άρθρο του καταστατικού ή του εταιρικού και με το αντίστοιχο που αναφέρουν οι σχετικές διατάξει της νομοθεσίας.</a:t>
            </a:r>
          </a:p>
          <a:p>
            <a:pPr marL="609600" indent="-609600">
              <a:lnSpc>
                <a:spcPct val="90000"/>
              </a:lnSpc>
              <a:buClr>
                <a:schemeClr val="tx1"/>
              </a:buClr>
              <a:buFont typeface="Wingdings" pitchFamily="2" charset="2"/>
              <a:buChar char="v"/>
            </a:pPr>
            <a:r>
              <a:rPr lang="el-GR" sz="2000" b="1" dirty="0">
                <a:solidFill>
                  <a:srgbClr val="FFFF00"/>
                </a:solidFill>
                <a:latin typeface="Times New Roman" pitchFamily="18" charset="0"/>
              </a:rPr>
              <a:t>Προβλέψεις </a:t>
            </a:r>
          </a:p>
          <a:p>
            <a:pPr marL="609600" indent="-609600">
              <a:lnSpc>
                <a:spcPct val="90000"/>
              </a:lnSpc>
              <a:buClr>
                <a:schemeClr val="tx1"/>
              </a:buClr>
              <a:buFont typeface="Wingdings" pitchFamily="2" charset="2"/>
              <a:buAutoNum type="arabicPeriod"/>
            </a:pPr>
            <a:r>
              <a:rPr lang="el-GR" sz="2000" dirty="0">
                <a:latin typeface="Times New Roman" pitchFamily="18" charset="0"/>
              </a:rPr>
              <a:t>Αγωγές τρίτων</a:t>
            </a:r>
          </a:p>
          <a:p>
            <a:pPr marL="609600" indent="-609600">
              <a:lnSpc>
                <a:spcPct val="90000"/>
              </a:lnSpc>
              <a:buClr>
                <a:schemeClr val="tx1"/>
              </a:buClr>
              <a:buFont typeface="Wingdings" pitchFamily="2" charset="2"/>
              <a:buAutoNum type="arabicPeriod"/>
            </a:pPr>
            <a:r>
              <a:rPr lang="el-GR" sz="2000" dirty="0">
                <a:latin typeface="Times New Roman" pitchFamily="18" charset="0"/>
              </a:rPr>
              <a:t>Ληξιπρόθεσμες υποχρεώσεις</a:t>
            </a:r>
          </a:p>
          <a:p>
            <a:pPr marL="609600" indent="-609600">
              <a:lnSpc>
                <a:spcPct val="90000"/>
              </a:lnSpc>
              <a:buClr>
                <a:schemeClr val="tx1"/>
              </a:buClr>
              <a:buFont typeface="Wingdings" pitchFamily="2" charset="2"/>
              <a:buAutoNum type="arabicPeriod"/>
            </a:pPr>
            <a:r>
              <a:rPr lang="el-GR" sz="2000" dirty="0">
                <a:latin typeface="Times New Roman" pitchFamily="18" charset="0"/>
              </a:rPr>
              <a:t>Εγγυήσεις προϊόντων</a:t>
            </a:r>
          </a:p>
          <a:p>
            <a:pPr marL="609600" indent="-609600">
              <a:lnSpc>
                <a:spcPct val="90000"/>
              </a:lnSpc>
              <a:buClr>
                <a:schemeClr val="tx1"/>
              </a:buClr>
              <a:buFont typeface="Wingdings" pitchFamily="2" charset="2"/>
              <a:buAutoNum type="arabicPeriod"/>
            </a:pPr>
            <a:r>
              <a:rPr lang="el-GR" sz="2000" dirty="0">
                <a:latin typeface="Times New Roman" pitchFamily="18" charset="0"/>
              </a:rPr>
              <a:t>Συμβατικές ποινικές ρήτρες</a:t>
            </a:r>
          </a:p>
          <a:p>
            <a:pPr marL="609600" indent="-609600">
              <a:lnSpc>
                <a:spcPct val="90000"/>
              </a:lnSpc>
              <a:buClr>
                <a:schemeClr val="tx1"/>
              </a:buClr>
              <a:buFont typeface="Wingdings" pitchFamily="2" charset="2"/>
              <a:buAutoNum type="arabicPeriod"/>
            </a:pPr>
            <a:r>
              <a:rPr lang="el-GR" sz="2000" dirty="0">
                <a:latin typeface="Times New Roman" pitchFamily="18" charset="0"/>
              </a:rPr>
              <a:t>Αποκατάσταση περιβάλλοντος χώρου</a:t>
            </a:r>
          </a:p>
          <a:p>
            <a:pPr marL="609600" indent="-609600">
              <a:lnSpc>
                <a:spcPct val="90000"/>
              </a:lnSpc>
              <a:buClr>
                <a:schemeClr val="tx1"/>
              </a:buClr>
              <a:buFont typeface="Wingdings" pitchFamily="2" charset="2"/>
              <a:buAutoNum type="arabicPeriod"/>
            </a:pPr>
            <a:r>
              <a:rPr lang="el-GR" sz="2000" dirty="0">
                <a:latin typeface="Times New Roman" pitchFamily="18" charset="0"/>
              </a:rPr>
              <a:t>Επιστροφή εγγυήσεων στους πελάτες</a:t>
            </a:r>
          </a:p>
          <a:p>
            <a:pPr marL="609600" indent="-609600">
              <a:lnSpc>
                <a:spcPct val="90000"/>
              </a:lnSpc>
              <a:buClr>
                <a:schemeClr val="tx1"/>
              </a:buClr>
              <a:buFont typeface="Wingdings" pitchFamily="2" charset="2"/>
              <a:buAutoNum type="arabicPeriod"/>
            </a:pPr>
            <a:r>
              <a:rPr lang="el-GR" sz="2000" dirty="0">
                <a:latin typeface="Times New Roman" pitchFamily="18" charset="0"/>
              </a:rPr>
              <a:t>Υποχρεώσεις για κάλυψη ελλειμμάτων ασφαλιστικών ταμείων</a:t>
            </a:r>
          </a:p>
          <a:p>
            <a:pPr marL="609600" indent="-609600">
              <a:lnSpc>
                <a:spcPct val="90000"/>
              </a:lnSpc>
              <a:buClr>
                <a:schemeClr val="tx1"/>
              </a:buClr>
              <a:buFont typeface="Wingdings" pitchFamily="2" charset="2"/>
              <a:buAutoNum type="arabicPeriod"/>
            </a:pPr>
            <a:r>
              <a:rPr lang="el-GR" sz="2000" dirty="0">
                <a:latin typeface="Times New Roman" pitchFamily="18" charset="0"/>
              </a:rPr>
              <a:t>Πρόβλεψη για φόρους και τέλη</a:t>
            </a:r>
          </a:p>
          <a:p>
            <a:pPr marL="609600" indent="-609600">
              <a:lnSpc>
                <a:spcPct val="90000"/>
              </a:lnSpc>
              <a:buClr>
                <a:schemeClr val="tx1"/>
              </a:buClr>
              <a:buFont typeface="Wingdings" pitchFamily="2" charset="2"/>
              <a:buAutoNum type="arabicPeriod"/>
            </a:pPr>
            <a:r>
              <a:rPr lang="el-GR" sz="2000" dirty="0">
                <a:latin typeface="Times New Roman" pitchFamily="18" charset="0"/>
              </a:rPr>
              <a:t>Πρόβλεψη για αποζημίωση προσωπικού λόγω εξόδου από την εταιρία</a:t>
            </a:r>
          </a:p>
          <a:p>
            <a:pPr marL="609600" indent="-609600">
              <a:lnSpc>
                <a:spcPct val="90000"/>
              </a:lnSpc>
              <a:buClr>
                <a:schemeClr val="tx1"/>
              </a:buClr>
              <a:buFont typeface="Wingdings" pitchFamily="2" charset="2"/>
              <a:buAutoNum type="arabicPeriod"/>
            </a:pPr>
            <a:r>
              <a:rPr lang="el-GR" sz="2000" dirty="0">
                <a:latin typeface="Times New Roman" pitchFamily="18" charset="0"/>
              </a:rPr>
              <a:t>Πρόβλεψη εσόδων από πιστωτικές συναλλαγματικές διαφορές</a:t>
            </a:r>
          </a:p>
        </p:txBody>
      </p:sp>
    </p:spTree>
  </p:cSld>
  <p:clrMapOvr>
    <a:masterClrMapping/>
  </p:clrMapOvr>
  <p:transition/>
  <p:timing>
    <p:tnLst>
      <p:par>
        <p:cTn id="1" dur="indefinite" restart="never" nodeType="tmRoot"/>
      </p:par>
    </p:tnLst>
  </p:timing>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body" idx="1"/>
          </p:nvPr>
        </p:nvSpPr>
        <p:spPr>
          <a:xfrm>
            <a:off x="250825" y="333375"/>
            <a:ext cx="8569325" cy="6191250"/>
          </a:xfrm>
        </p:spPr>
        <p:txBody>
          <a:bodyPr/>
          <a:lstStyle/>
          <a:p>
            <a:pPr>
              <a:buClr>
                <a:schemeClr val="tx1"/>
              </a:buClr>
              <a:buFont typeface="Wingdings" pitchFamily="2" charset="2"/>
              <a:buChar char="v"/>
            </a:pPr>
            <a:r>
              <a:rPr lang="el-GR" sz="2000" b="1" dirty="0">
                <a:solidFill>
                  <a:srgbClr val="FFFF00"/>
                </a:solidFill>
                <a:latin typeface="Times New Roman" pitchFamily="18" charset="0"/>
              </a:rPr>
              <a:t>Υποχρεώσεις</a:t>
            </a:r>
          </a:p>
          <a:p>
            <a:pPr>
              <a:buClr>
                <a:schemeClr val="tx1"/>
              </a:buClr>
              <a:buFont typeface="Wingdings" pitchFamily="2" charset="2"/>
              <a:buChar char="ü"/>
            </a:pPr>
            <a:r>
              <a:rPr lang="el-GR" sz="2000" dirty="0">
                <a:latin typeface="Times New Roman" pitchFamily="18" charset="0"/>
              </a:rPr>
              <a:t>Έγγραφη επαλήθευση των υπολοίπων προμηθευτών και πιστωτών με τα αντίστοιχα των λογαριασμών της εταιρίας.</a:t>
            </a:r>
          </a:p>
          <a:p>
            <a:pPr>
              <a:buClr>
                <a:schemeClr val="tx1"/>
              </a:buClr>
              <a:buFont typeface="Wingdings" pitchFamily="2" charset="2"/>
              <a:buChar char="ü"/>
            </a:pPr>
            <a:r>
              <a:rPr lang="el-GR" sz="2000" dirty="0">
                <a:latin typeface="Times New Roman" pitchFamily="18" charset="0"/>
              </a:rPr>
              <a:t>Συμφωνία των υπολοίπων των δανείων με τα αντίστοιχα υπόλοιπα των αντιγράφων λογαριασμών που τηρούν οι τράπεζες και επαλήθευση του υπολοίπου αυτών</a:t>
            </a:r>
          </a:p>
          <a:p>
            <a:pPr>
              <a:buClr>
                <a:schemeClr val="tx1"/>
              </a:buClr>
              <a:buFont typeface="Wingdings" pitchFamily="2" charset="2"/>
              <a:buChar char="ü"/>
            </a:pPr>
            <a:r>
              <a:rPr lang="el-GR" sz="2000" dirty="0">
                <a:latin typeface="Times New Roman" pitchFamily="18" charset="0"/>
              </a:rPr>
              <a:t>Συμφωνία των υποχρεώσεων προς το δημόσιο και τα ασφαλιστικά ταμεία</a:t>
            </a:r>
          </a:p>
          <a:p>
            <a:pPr>
              <a:buClr>
                <a:schemeClr val="tx1"/>
              </a:buClr>
              <a:buFont typeface="Wingdings" pitchFamily="2" charset="2"/>
              <a:buChar char="ü"/>
            </a:pPr>
            <a:r>
              <a:rPr lang="el-GR" sz="2000" dirty="0">
                <a:latin typeface="Times New Roman" pitchFamily="18" charset="0"/>
              </a:rPr>
              <a:t>Συμφωνία των λοιπών υποχρεώσεων ώστε στο τέλος της χρήσεως να εμφανίζονται μόνο πραγματικές υποχρεώσεις</a:t>
            </a:r>
          </a:p>
          <a:p>
            <a:pPr>
              <a:buClr>
                <a:schemeClr val="tx1"/>
              </a:buClr>
              <a:buFont typeface="Wingdings" pitchFamily="2" charset="2"/>
              <a:buChar char="v"/>
            </a:pPr>
            <a:r>
              <a:rPr lang="el-GR" sz="2000" b="1" dirty="0">
                <a:solidFill>
                  <a:srgbClr val="FFFF00"/>
                </a:solidFill>
                <a:latin typeface="Times New Roman" pitchFamily="18" charset="0"/>
              </a:rPr>
              <a:t>Μεταβατικοί λογαριασμοί παθητικού</a:t>
            </a:r>
          </a:p>
          <a:p>
            <a:pPr>
              <a:buClr>
                <a:schemeClr val="tx1"/>
              </a:buClr>
              <a:buFont typeface="Wingdings" pitchFamily="2" charset="2"/>
              <a:buNone/>
            </a:pPr>
            <a:r>
              <a:rPr lang="el-GR" sz="2000" dirty="0">
                <a:latin typeface="Times New Roman" pitchFamily="18" charset="0"/>
              </a:rPr>
              <a:t>Διαπίστωση ότι στους  μεταβατικούς λογαριασμούς του παθητικού περιλαμβάνονται στο τέλος της χρήσεως τα ποσά τα οποία με βάση τις διατάξεις της ισχύουσας νομοθεσίας ορθά περιλαμβάνονται.</a:t>
            </a:r>
          </a:p>
          <a:p>
            <a:pPr>
              <a:buClr>
                <a:schemeClr val="tx1"/>
              </a:buClr>
              <a:buFont typeface="Wingdings" pitchFamily="2" charset="2"/>
              <a:buChar char="v"/>
            </a:pPr>
            <a:r>
              <a:rPr lang="el-GR" sz="2000" b="1" dirty="0">
                <a:solidFill>
                  <a:srgbClr val="FFFF00"/>
                </a:solidFill>
                <a:latin typeface="Times New Roman" pitchFamily="18" charset="0"/>
              </a:rPr>
              <a:t>Λογαριασμοί τάξεως</a:t>
            </a:r>
          </a:p>
          <a:p>
            <a:pPr>
              <a:buClr>
                <a:schemeClr val="tx1"/>
              </a:buClr>
              <a:buFont typeface="Wingdings" pitchFamily="2" charset="2"/>
              <a:buNone/>
            </a:pPr>
            <a:r>
              <a:rPr lang="el-GR" sz="2000" dirty="0">
                <a:latin typeface="Times New Roman" pitchFamily="18" charset="0"/>
              </a:rPr>
              <a:t>Διαπίστωση  ότι στους λογαριασμούς τάξεως περιλαμβάνονται</a:t>
            </a:r>
            <a:r>
              <a:rPr lang="en-US" sz="2000" dirty="0">
                <a:latin typeface="Times New Roman" pitchFamily="18" charset="0"/>
              </a:rPr>
              <a:t> : </a:t>
            </a:r>
            <a:r>
              <a:rPr lang="el-GR" sz="2000" dirty="0">
                <a:latin typeface="Times New Roman" pitchFamily="18" charset="0"/>
              </a:rPr>
              <a:t>αποθέματα καθώς και λοιπά περιουσιακά στοιχεία κυριότητας τρίτων καθώς, επίσης, και οι ληφθείσες εγγυήσεις καθώς και οι διάφορες δοθείσες εγγυήσεις.</a:t>
            </a:r>
          </a:p>
        </p:txBody>
      </p:sp>
    </p:spTree>
  </p:cSld>
  <p:clrMapOvr>
    <a:masterClrMapping/>
  </p:clrMapOvr>
  <p:transition/>
  <p:timing>
    <p:tnLst>
      <p:par>
        <p:cTn id="1" dur="indefinite" restart="never" nodeType="tmRoot"/>
      </p:par>
    </p:tnLst>
  </p:timing>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body" idx="1"/>
          </p:nvPr>
        </p:nvSpPr>
        <p:spPr>
          <a:xfrm>
            <a:off x="179388" y="115888"/>
            <a:ext cx="8507412" cy="6626225"/>
          </a:xfrm>
        </p:spPr>
        <p:txBody>
          <a:bodyPr>
            <a:normAutofit lnSpcReduction="10000"/>
          </a:bodyPr>
          <a:lstStyle/>
          <a:p>
            <a:pPr marL="0" indent="0" algn="ctr">
              <a:lnSpc>
                <a:spcPct val="80000"/>
              </a:lnSpc>
              <a:buFontTx/>
              <a:buNone/>
            </a:pPr>
            <a:endParaRPr lang="el-GR" sz="2000" b="1" dirty="0"/>
          </a:p>
          <a:p>
            <a:pPr marL="0" indent="0" algn="ctr">
              <a:lnSpc>
                <a:spcPct val="80000"/>
              </a:lnSpc>
              <a:buFontTx/>
              <a:buNone/>
            </a:pPr>
            <a:r>
              <a:rPr lang="el-GR" sz="2000" b="1" dirty="0">
                <a:solidFill>
                  <a:srgbClr val="FFFF00"/>
                </a:solidFill>
              </a:rPr>
              <a:t>ΛΟΓΙΣΤΙΚΕΣ ΕΓΓΡΑΦΕΣ ΤΕΛΟΥΣ ΧΡΗΣΗΣ</a:t>
            </a:r>
          </a:p>
          <a:p>
            <a:pPr marL="0" indent="0">
              <a:lnSpc>
                <a:spcPct val="80000"/>
              </a:lnSpc>
              <a:buFontTx/>
              <a:buNone/>
            </a:pPr>
            <a:r>
              <a:rPr lang="el-GR" sz="1800" b="1" dirty="0">
                <a:solidFill>
                  <a:srgbClr val="FFFF00"/>
                </a:solidFill>
              </a:rPr>
              <a:t>    </a:t>
            </a:r>
            <a:r>
              <a:rPr lang="el-GR" sz="1800" b="1" u="sng" dirty="0">
                <a:solidFill>
                  <a:srgbClr val="FFFF00"/>
                </a:solidFill>
                <a:latin typeface="Times New Roman" pitchFamily="18" charset="0"/>
              </a:rPr>
              <a:t>Γενικά :</a:t>
            </a:r>
          </a:p>
          <a:p>
            <a:pPr marL="0" indent="0">
              <a:lnSpc>
                <a:spcPct val="80000"/>
              </a:lnSpc>
              <a:buFontTx/>
              <a:buNone/>
            </a:pPr>
            <a:r>
              <a:rPr lang="el-GR" sz="1800" dirty="0">
                <a:latin typeface="Times New Roman" pitchFamily="18" charset="0"/>
              </a:rPr>
              <a:t>   Κάθε επιχείρηση στο τέλος της χρήσης πραγματοποιεί τις λογιστικές εγγραφές τέλους χρήσεως. Οι λογιστικές εγγραφές τέλους χρήσεως ομαδοποιούνται στις εξής τέσσερις κατηγορίες εργασιών :</a:t>
            </a:r>
          </a:p>
          <a:p>
            <a:pPr marL="0" indent="0">
              <a:lnSpc>
                <a:spcPct val="80000"/>
              </a:lnSpc>
              <a:buClr>
                <a:srgbClr val="F151AC"/>
              </a:buClr>
            </a:pPr>
            <a:r>
              <a:rPr lang="el-GR" sz="1800" dirty="0">
                <a:latin typeface="Times New Roman" pitchFamily="18" charset="0"/>
              </a:rPr>
              <a:t>Εγγραφές τακτοποιήσεως λογαριασμών και αποσβέσεων</a:t>
            </a:r>
          </a:p>
          <a:p>
            <a:pPr marL="0" indent="0">
              <a:lnSpc>
                <a:spcPct val="80000"/>
              </a:lnSpc>
              <a:buClr>
                <a:srgbClr val="F151AC"/>
              </a:buClr>
            </a:pPr>
            <a:r>
              <a:rPr lang="el-GR" sz="1800" dirty="0">
                <a:latin typeface="Times New Roman" pitchFamily="18" charset="0"/>
              </a:rPr>
              <a:t>Εγγραφές προσδιορισμού αποτελέσματος εκμετάλλευσης</a:t>
            </a:r>
          </a:p>
          <a:p>
            <a:pPr marL="0" indent="0">
              <a:lnSpc>
                <a:spcPct val="80000"/>
              </a:lnSpc>
              <a:buClr>
                <a:srgbClr val="F151AC"/>
              </a:buClr>
            </a:pPr>
            <a:r>
              <a:rPr lang="el-GR" sz="1800" dirty="0">
                <a:latin typeface="Times New Roman" pitchFamily="18" charset="0"/>
              </a:rPr>
              <a:t>Εγγραφές προσδιορισμού αποτελέσματος χρήσεως</a:t>
            </a:r>
          </a:p>
          <a:p>
            <a:pPr marL="0" indent="0">
              <a:lnSpc>
                <a:spcPct val="80000"/>
              </a:lnSpc>
              <a:buClr>
                <a:srgbClr val="F151AC"/>
              </a:buClr>
            </a:pPr>
            <a:r>
              <a:rPr lang="el-GR" sz="1800" dirty="0">
                <a:latin typeface="Times New Roman" pitchFamily="18" charset="0"/>
              </a:rPr>
              <a:t>Εγγραφές διαθέσεως κερδών</a:t>
            </a:r>
          </a:p>
          <a:p>
            <a:pPr marL="0" indent="0">
              <a:lnSpc>
                <a:spcPct val="80000"/>
              </a:lnSpc>
              <a:buClr>
                <a:srgbClr val="F151AC"/>
              </a:buClr>
            </a:pPr>
            <a:endParaRPr lang="el-GR" sz="1800" dirty="0">
              <a:latin typeface="Times New Roman" pitchFamily="18" charset="0"/>
            </a:endParaRPr>
          </a:p>
          <a:p>
            <a:pPr marL="0" indent="0">
              <a:lnSpc>
                <a:spcPct val="80000"/>
              </a:lnSpc>
              <a:buClr>
                <a:srgbClr val="F151AC"/>
              </a:buClr>
              <a:buFontTx/>
              <a:buNone/>
            </a:pPr>
            <a:r>
              <a:rPr lang="el-GR" sz="1800" b="1" dirty="0">
                <a:latin typeface="Times New Roman" pitchFamily="18" charset="0"/>
              </a:rPr>
              <a:t>     </a:t>
            </a:r>
            <a:r>
              <a:rPr lang="el-GR" sz="1800" b="1" u="sng" dirty="0">
                <a:latin typeface="Times New Roman" pitchFamily="18" charset="0"/>
              </a:rPr>
              <a:t>Αρχές και κανόνες αποτίμησης</a:t>
            </a:r>
          </a:p>
          <a:p>
            <a:pPr marL="0" indent="0">
              <a:lnSpc>
                <a:spcPct val="80000"/>
              </a:lnSpc>
              <a:buClr>
                <a:srgbClr val="F151AC"/>
              </a:buClr>
              <a:buFontTx/>
              <a:buNone/>
            </a:pPr>
            <a:endParaRPr lang="el-GR" sz="1800" b="1" u="sng" dirty="0">
              <a:latin typeface="Times New Roman" pitchFamily="18" charset="0"/>
            </a:endParaRPr>
          </a:p>
          <a:p>
            <a:pPr marL="0" indent="0">
              <a:lnSpc>
                <a:spcPct val="80000"/>
              </a:lnSpc>
              <a:buClr>
                <a:srgbClr val="F151AC"/>
              </a:buClr>
              <a:buFontTx/>
              <a:buNone/>
            </a:pPr>
            <a:r>
              <a:rPr lang="el-GR" sz="1800" b="1" i="1" dirty="0">
                <a:latin typeface="Times New Roman" pitchFamily="18" charset="0"/>
              </a:rPr>
              <a:t>Αποτίμηση</a:t>
            </a:r>
            <a:r>
              <a:rPr lang="el-GR" sz="1800" b="1" dirty="0">
                <a:latin typeface="Times New Roman" pitchFamily="18" charset="0"/>
              </a:rPr>
              <a:t> </a:t>
            </a:r>
            <a:r>
              <a:rPr lang="el-GR" sz="1800" dirty="0">
                <a:latin typeface="Times New Roman" pitchFamily="18" charset="0"/>
              </a:rPr>
              <a:t>είναι η διαδικασία προσδιορισμού των χρηματικών ποσών, με τα οποία τα στοιχεία των οικονομικών καταστάσεων καταχωρούνται και απεικονίζονται σε αυτές.</a:t>
            </a:r>
          </a:p>
          <a:p>
            <a:pPr marL="0" indent="0">
              <a:lnSpc>
                <a:spcPct val="80000"/>
              </a:lnSpc>
              <a:buClr>
                <a:srgbClr val="F151AC"/>
              </a:buClr>
              <a:buFontTx/>
              <a:buNone/>
            </a:pPr>
            <a:endParaRPr lang="el-GR" sz="1800" dirty="0">
              <a:latin typeface="Times New Roman" pitchFamily="18" charset="0"/>
            </a:endParaRPr>
          </a:p>
          <a:p>
            <a:pPr marL="0" indent="0">
              <a:lnSpc>
                <a:spcPct val="80000"/>
              </a:lnSpc>
              <a:buClr>
                <a:srgbClr val="F151AC"/>
              </a:buClr>
              <a:buFontTx/>
              <a:buNone/>
            </a:pPr>
            <a:r>
              <a:rPr lang="el-GR" sz="1800" b="1" i="1" u="sng" dirty="0">
                <a:latin typeface="Times New Roman" pitchFamily="18" charset="0"/>
              </a:rPr>
              <a:t>Αρχή της τιμής κτήσεως ή του κόστους παραγωγής</a:t>
            </a:r>
            <a:r>
              <a:rPr lang="el-GR" sz="1800" i="1" dirty="0">
                <a:latin typeface="Times New Roman" pitchFamily="18" charset="0"/>
              </a:rPr>
              <a:t>.</a:t>
            </a:r>
            <a:r>
              <a:rPr lang="el-GR" sz="1800" dirty="0">
                <a:latin typeface="Times New Roman" pitchFamily="18" charset="0"/>
              </a:rPr>
              <a:t> Η αποτίμηση των περιουσιακών στοιχείων γίνεται με βάση την αρχή της τιμής κτήσεως ή του κόστους κτήσεως.</a:t>
            </a:r>
          </a:p>
          <a:p>
            <a:pPr marL="0" indent="0">
              <a:lnSpc>
                <a:spcPct val="80000"/>
              </a:lnSpc>
              <a:buClr>
                <a:srgbClr val="F151AC"/>
              </a:buClr>
              <a:buFontTx/>
              <a:buNone/>
            </a:pPr>
            <a:endParaRPr lang="el-GR" sz="1800" dirty="0">
              <a:latin typeface="Times New Roman" pitchFamily="18" charset="0"/>
            </a:endParaRPr>
          </a:p>
          <a:p>
            <a:pPr marL="0" indent="0">
              <a:lnSpc>
                <a:spcPct val="80000"/>
              </a:lnSpc>
              <a:buClr>
                <a:srgbClr val="F151AC"/>
              </a:buClr>
              <a:buFontTx/>
              <a:buNone/>
            </a:pPr>
            <a:r>
              <a:rPr lang="el-GR" sz="1800" b="1" i="1" u="sng" dirty="0">
                <a:latin typeface="Times New Roman" pitchFamily="18" charset="0"/>
              </a:rPr>
              <a:t>Αρχή της συνεχιζόμενης δραστηριότητας της επιχειρήσεως ή αρχή του </a:t>
            </a:r>
            <a:r>
              <a:rPr lang="en-US" sz="1800" b="1" i="1" u="sng" dirty="0">
                <a:latin typeface="Times New Roman" pitchFamily="18" charset="0"/>
              </a:rPr>
              <a:t>going</a:t>
            </a:r>
            <a:r>
              <a:rPr lang="en-US" sz="1800" b="1" u="sng" dirty="0">
                <a:latin typeface="Times New Roman" pitchFamily="18" charset="0"/>
              </a:rPr>
              <a:t> </a:t>
            </a:r>
            <a:r>
              <a:rPr lang="en-US" sz="1800" b="1" i="1" u="sng" dirty="0">
                <a:latin typeface="Times New Roman" pitchFamily="18" charset="0"/>
              </a:rPr>
              <a:t>concern</a:t>
            </a:r>
            <a:r>
              <a:rPr lang="en-US" sz="1800" i="1" u="sng" dirty="0">
                <a:latin typeface="Times New Roman" pitchFamily="18" charset="0"/>
              </a:rPr>
              <a:t>.</a:t>
            </a:r>
            <a:r>
              <a:rPr lang="en-US" sz="1800" dirty="0">
                <a:latin typeface="Times New Roman" pitchFamily="18" charset="0"/>
              </a:rPr>
              <a:t> </a:t>
            </a:r>
            <a:r>
              <a:rPr lang="el-GR" sz="1800" dirty="0">
                <a:latin typeface="Times New Roman" pitchFamily="18" charset="0"/>
              </a:rPr>
              <a:t>Κατά την αποτίμηση των περιουσιακών στοιχείων της επιχειρήσεως θεωρείται ως δεδομένη η συνέχιση της δραστηριότητας της επιχείρησης.</a:t>
            </a:r>
          </a:p>
          <a:p>
            <a:pPr marL="0" indent="0">
              <a:lnSpc>
                <a:spcPct val="80000"/>
              </a:lnSpc>
              <a:buClr>
                <a:srgbClr val="F151AC"/>
              </a:buClr>
              <a:buFontTx/>
              <a:buNone/>
            </a:pPr>
            <a:endParaRPr lang="el-GR" sz="1800" dirty="0">
              <a:latin typeface="Times New Roman" pitchFamily="18" charset="0"/>
            </a:endParaRPr>
          </a:p>
          <a:p>
            <a:pPr marL="0" indent="0">
              <a:lnSpc>
                <a:spcPct val="80000"/>
              </a:lnSpc>
              <a:buClr>
                <a:srgbClr val="F151AC"/>
              </a:buClr>
              <a:buFontTx/>
              <a:buNone/>
            </a:pPr>
            <a:r>
              <a:rPr lang="el-GR" sz="1800" b="1" i="1" u="sng" dirty="0">
                <a:latin typeface="Times New Roman" pitchFamily="18" charset="0"/>
              </a:rPr>
              <a:t>Αρχή της πάγιας εφαρμογής των μεθόδων αποτίμησης</a:t>
            </a:r>
            <a:r>
              <a:rPr lang="el-GR" sz="1800" i="1" dirty="0">
                <a:latin typeface="Times New Roman" pitchFamily="18" charset="0"/>
              </a:rPr>
              <a:t>.</a:t>
            </a:r>
            <a:r>
              <a:rPr lang="el-GR" sz="1800" dirty="0">
                <a:latin typeface="Times New Roman" pitchFamily="18" charset="0"/>
              </a:rPr>
              <a:t> Οι μέθοδοι αποτίμησης εφαρμόζονται πάγια, χωρίς μεταβολές από χρήση σε χρήση.</a:t>
            </a:r>
          </a:p>
          <a:p>
            <a:pPr marL="0" indent="0">
              <a:lnSpc>
                <a:spcPct val="80000"/>
              </a:lnSpc>
              <a:buClr>
                <a:srgbClr val="F151AC"/>
              </a:buClr>
            </a:pPr>
            <a:endParaRPr lang="el-GR" sz="1800" dirty="0">
              <a:latin typeface="Times New Roman" pitchFamily="18" charset="0"/>
            </a:endParaRPr>
          </a:p>
          <a:p>
            <a:pPr marL="0" indent="0">
              <a:lnSpc>
                <a:spcPct val="80000"/>
              </a:lnSpc>
              <a:buClr>
                <a:srgbClr val="F151AC"/>
              </a:buClr>
            </a:pPr>
            <a:endParaRPr lang="el-GR" sz="1600" dirty="0">
              <a:latin typeface="Times New Roman" pitchFamily="18" charset="0"/>
            </a:endParaRPr>
          </a:p>
          <a:p>
            <a:pPr marL="0" indent="0">
              <a:lnSpc>
                <a:spcPct val="80000"/>
              </a:lnSpc>
            </a:pPr>
            <a:endParaRPr lang="el-GR" sz="1600" dirty="0">
              <a:latin typeface="Times New Roman" pitchFamily="18" charset="0"/>
            </a:endParaRPr>
          </a:p>
        </p:txBody>
      </p:sp>
    </p:spTree>
  </p:cSld>
  <p:clrMapOvr>
    <a:masterClrMapping/>
  </p:clrMapOvr>
  <p:transition advClick="0" advTm="5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400" b="1" dirty="0" smtClean="0">
                <a:latin typeface="+mj-lt"/>
                <a:cs typeface="Arial" pitchFamily="34" charset="0"/>
              </a:rPr>
              <a:t>ΕΛΛΗΝΙΚΑ  ΛΟΓΙΣΤΙΚΑ  ΠΡΟΤΥΠΑ – ΛΟΓΙΣΤΙΚΑ ΑΡΧΕΙΑ</a:t>
            </a:r>
            <a:endParaRPr lang="en-US" sz="2400" b="1" dirty="0" smtClean="0">
              <a:latin typeface="+mj-lt"/>
              <a:cs typeface="Arial" pitchFamily="34" charset="0"/>
            </a:endParaRPr>
          </a:p>
        </p:txBody>
      </p:sp>
      <p:sp>
        <p:nvSpPr>
          <p:cNvPr id="30723" name="2 - Υπότιτλος"/>
          <p:cNvSpPr>
            <a:spLocks noGrp="1"/>
          </p:cNvSpPr>
          <p:nvPr>
            <p:ph type="subTitle" idx="1"/>
          </p:nvPr>
        </p:nvSpPr>
        <p:spPr>
          <a:xfrm>
            <a:off x="179388" y="692150"/>
            <a:ext cx="8713787" cy="5832475"/>
          </a:xfrm>
          <a:solidFill>
            <a:srgbClr val="00B0F0"/>
          </a:solidFill>
        </p:spPr>
        <p:txBody>
          <a:bodyPr/>
          <a:lstStyle/>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r>
              <a:rPr lang="el-GR" sz="4400" b="1" u="sng" dirty="0" smtClean="0">
                <a:solidFill>
                  <a:srgbClr val="7030A0"/>
                </a:solidFill>
                <a:latin typeface="+mj-lt"/>
                <a:ea typeface="Arial Unicode MS" pitchFamily="34" charset="-128"/>
                <a:cs typeface="Arial Unicode MS" pitchFamily="34" charset="-128"/>
              </a:rPr>
              <a:t>ΤΑ ΣΤΟΙΧΕΙΑ ΤΗΣ ΠΩΛΗΣΗΣ</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body" idx="1"/>
          </p:nvPr>
        </p:nvSpPr>
        <p:spPr>
          <a:xfrm>
            <a:off x="457200" y="188913"/>
            <a:ext cx="8229600" cy="6408737"/>
          </a:xfrm>
        </p:spPr>
        <p:txBody>
          <a:bodyPr>
            <a:normAutofit lnSpcReduction="10000"/>
          </a:bodyPr>
          <a:lstStyle/>
          <a:p>
            <a:pPr marL="0" indent="0">
              <a:lnSpc>
                <a:spcPct val="80000"/>
              </a:lnSpc>
              <a:buFontTx/>
              <a:buNone/>
            </a:pPr>
            <a:r>
              <a:rPr lang="el-GR" sz="1600" b="1" i="1" dirty="0"/>
              <a:t> </a:t>
            </a:r>
            <a:r>
              <a:rPr lang="el-GR" sz="1800" b="1" i="1" u="sng" dirty="0">
                <a:latin typeface="Times New Roman" pitchFamily="18" charset="0"/>
              </a:rPr>
              <a:t>Αρχή της συντηρητικότητας</a:t>
            </a:r>
            <a:r>
              <a:rPr lang="el-GR" sz="1800" i="1" dirty="0">
                <a:latin typeface="Times New Roman" pitchFamily="18" charset="0"/>
              </a:rPr>
              <a:t>.</a:t>
            </a:r>
            <a:r>
              <a:rPr lang="el-GR" sz="1800" dirty="0">
                <a:latin typeface="Times New Roman" pitchFamily="18" charset="0"/>
              </a:rPr>
              <a:t> Η αρχή της συντηρητικότητας εφαρμόζεται πάντοτε και ιδιαίτερα :</a:t>
            </a:r>
          </a:p>
          <a:p>
            <a:pPr marL="0" indent="0">
              <a:lnSpc>
                <a:spcPct val="80000"/>
              </a:lnSpc>
              <a:buFontTx/>
              <a:buNone/>
            </a:pPr>
            <a:endParaRPr lang="el-GR" sz="1800" dirty="0">
              <a:latin typeface="Times New Roman" pitchFamily="18" charset="0"/>
            </a:endParaRPr>
          </a:p>
          <a:p>
            <a:pPr marL="0" indent="0">
              <a:lnSpc>
                <a:spcPct val="80000"/>
              </a:lnSpc>
              <a:buClr>
                <a:srgbClr val="F151AC"/>
              </a:buClr>
            </a:pPr>
            <a:r>
              <a:rPr lang="el-GR" sz="1800" dirty="0">
                <a:latin typeface="Times New Roman" pitchFamily="18" charset="0"/>
              </a:rPr>
              <a:t>   Σε κάθε χρήση περιλαμβάνονται μόνο τα κέρδη που έχουν πραγματοποιηθεί μέσα σε αυτή, δηλαδή οι επιχειρήσεις δεν επιτρέπεται να σχηματίζουν πρόβλεψη εσόδου, αλλά στα έσοδα της χρήσεως περιλαμβάνονται μόνο τα δεδουλευμένα έσοδα, δηλαδή τα έσοδα που είναι  βέβαια και εκκαθαρισμένα.</a:t>
            </a:r>
          </a:p>
          <a:p>
            <a:pPr marL="0" indent="0">
              <a:lnSpc>
                <a:spcPct val="80000"/>
              </a:lnSpc>
              <a:buClr>
                <a:srgbClr val="F151AC"/>
              </a:buClr>
              <a:buFontTx/>
              <a:buNone/>
            </a:pPr>
            <a:endParaRPr lang="el-GR" sz="1800" dirty="0">
              <a:latin typeface="Times New Roman" pitchFamily="18" charset="0"/>
            </a:endParaRPr>
          </a:p>
          <a:p>
            <a:pPr marL="0" indent="0">
              <a:lnSpc>
                <a:spcPct val="80000"/>
              </a:lnSpc>
              <a:buClr>
                <a:srgbClr val="F151AC"/>
              </a:buClr>
            </a:pPr>
            <a:r>
              <a:rPr lang="el-GR" sz="1800" dirty="0">
                <a:latin typeface="Times New Roman" pitchFamily="18" charset="0"/>
              </a:rPr>
              <a:t>   Λαμβάνονται υπόψη όλοι οι πιθανοί κίνδυνοι και όλες οι πιθανές ζημίες που αφορούν την κλειόμενη ή τις προηγούμενες χρήσεις, έστω και αν οι σχετικές ενδείξεις άρχισαν να διαφαίνονται μετά το τέλος της κλειόμενης χρήσης, αλλά μέσα στην περίοδο περάτωσης των πράξεων κλεισίματος του ισολογισμού.</a:t>
            </a:r>
          </a:p>
          <a:p>
            <a:pPr marL="0" indent="0">
              <a:lnSpc>
                <a:spcPct val="80000"/>
              </a:lnSpc>
              <a:buClr>
                <a:srgbClr val="F151AC"/>
              </a:buClr>
              <a:buFontTx/>
              <a:buNone/>
            </a:pPr>
            <a:endParaRPr lang="el-GR" sz="1800" dirty="0">
              <a:latin typeface="Times New Roman" pitchFamily="18" charset="0"/>
            </a:endParaRPr>
          </a:p>
          <a:p>
            <a:pPr marL="0" indent="0">
              <a:lnSpc>
                <a:spcPct val="80000"/>
              </a:lnSpc>
              <a:buClr>
                <a:srgbClr val="F151AC"/>
              </a:buClr>
            </a:pPr>
            <a:r>
              <a:rPr lang="el-GR" sz="1800" dirty="0">
                <a:latin typeface="Times New Roman" pitchFamily="18" charset="0"/>
              </a:rPr>
              <a:t>   Λογίζονται οι απαραίτητες αποσβέσεις και προβλέψεις ανεξάρτητα από το αν κατά τη χρήση προκύπτει  καθαρό κέρδος ή ζημία, δηλαδή οι επιχειρήσεις δεν επιτρέπεται να διενεργούν αποσβέσεις στα χρησιμοποιούμενα πάγια ούτε να μην σχηματίζουν προβλέψεις.</a:t>
            </a:r>
          </a:p>
          <a:p>
            <a:pPr marL="0" indent="0">
              <a:lnSpc>
                <a:spcPct val="80000"/>
              </a:lnSpc>
              <a:buClr>
                <a:srgbClr val="F151AC"/>
              </a:buClr>
              <a:buFontTx/>
              <a:buNone/>
            </a:pPr>
            <a:endParaRPr lang="el-GR" sz="1800" dirty="0">
              <a:latin typeface="Times New Roman" pitchFamily="18" charset="0"/>
            </a:endParaRPr>
          </a:p>
          <a:p>
            <a:pPr marL="0" indent="0">
              <a:lnSpc>
                <a:spcPct val="80000"/>
              </a:lnSpc>
              <a:buClr>
                <a:srgbClr val="F151AC"/>
              </a:buClr>
              <a:buFontTx/>
              <a:buNone/>
            </a:pPr>
            <a:endParaRPr lang="el-GR" sz="1800" dirty="0">
              <a:latin typeface="Times New Roman" pitchFamily="18" charset="0"/>
            </a:endParaRPr>
          </a:p>
          <a:p>
            <a:pPr marL="0" indent="0">
              <a:lnSpc>
                <a:spcPct val="80000"/>
              </a:lnSpc>
              <a:buClr>
                <a:srgbClr val="F151AC"/>
              </a:buClr>
              <a:buFontTx/>
              <a:buNone/>
            </a:pPr>
            <a:r>
              <a:rPr lang="el-GR" sz="1800" i="1" dirty="0">
                <a:latin typeface="Times New Roman" pitchFamily="18" charset="0"/>
              </a:rPr>
              <a:t> </a:t>
            </a:r>
            <a:r>
              <a:rPr lang="el-GR" sz="1800" b="1" i="1" u="sng" dirty="0">
                <a:latin typeface="Times New Roman" pitchFamily="18" charset="0"/>
              </a:rPr>
              <a:t>Αρχή της αυτοτέλειας των χρήσεων</a:t>
            </a:r>
            <a:r>
              <a:rPr lang="el-GR" sz="1800" b="1" i="1" dirty="0">
                <a:latin typeface="Times New Roman" pitchFamily="18" charset="0"/>
              </a:rPr>
              <a:t>.</a:t>
            </a:r>
            <a:r>
              <a:rPr lang="el-GR" sz="1800" dirty="0">
                <a:latin typeface="Times New Roman" pitchFamily="18" charset="0"/>
              </a:rPr>
              <a:t> Τα έξοδα και τα έσοδα που αφορούν τη χρήση λογίζονται σε αυτή, ανεξάρτητα από το χρόνο της είσπραξης τους ή της πληρωμής τους , δηλαδή εφαρμόζεται η αρχή του δεδουλευμένου εσόδου και εξόδου σε αντίθεση με το δημόσιο λογιστικό όπου για την κατάρτιση των οικονομικών καταστάσεων του Δημοσίου εφαρμόζεται η αρχή του εισπραγμένου εσόδου και πληρωμένου εξόδου. Άμεση συνέπεια αυτής της παραδοχής είναι η </a:t>
            </a:r>
            <a:r>
              <a:rPr lang="el-GR" sz="1800" u="sng" dirty="0">
                <a:latin typeface="Times New Roman" pitchFamily="18" charset="0"/>
              </a:rPr>
              <a:t>αρχή της συσχέτισης εσόδων και εξόδων.</a:t>
            </a:r>
          </a:p>
          <a:p>
            <a:pPr marL="0" indent="0">
              <a:lnSpc>
                <a:spcPct val="80000"/>
              </a:lnSpc>
              <a:buFontTx/>
              <a:buNone/>
            </a:pPr>
            <a:endParaRPr lang="el-GR" sz="1800" dirty="0">
              <a:latin typeface="Times New Roman" pitchFamily="18" charset="0"/>
            </a:endParaRPr>
          </a:p>
        </p:txBody>
      </p:sp>
    </p:spTree>
  </p:cSld>
  <p:clrMapOvr>
    <a:masterClrMapping/>
  </p:clrMapOvr>
  <p:transition advClick="0" advTm="5000"/>
  <p:timing>
    <p:tnLst>
      <p:par>
        <p:cTn id="1" dur="indefinite" restart="never" nodeType="tmRoot"/>
      </p:par>
    </p:tn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body" idx="1"/>
          </p:nvPr>
        </p:nvSpPr>
        <p:spPr>
          <a:xfrm>
            <a:off x="179388" y="115888"/>
            <a:ext cx="8785225" cy="6626225"/>
          </a:xfrm>
        </p:spPr>
        <p:txBody>
          <a:bodyPr/>
          <a:lstStyle/>
          <a:p>
            <a:pPr marL="0" indent="0" algn="ctr">
              <a:buFontTx/>
              <a:buNone/>
            </a:pPr>
            <a:r>
              <a:rPr lang="el-GR" sz="1800" b="1" dirty="0"/>
              <a:t>       </a:t>
            </a:r>
            <a:r>
              <a:rPr lang="el-GR" sz="1800" b="1" u="sng" dirty="0">
                <a:solidFill>
                  <a:srgbClr val="FFFF00"/>
                </a:solidFill>
              </a:rPr>
              <a:t>Εγγραφές τακτοποιήσεως λογαριασμών και αποθεμάτων</a:t>
            </a:r>
          </a:p>
          <a:p>
            <a:pPr marL="0" indent="0">
              <a:buFontTx/>
              <a:buNone/>
            </a:pPr>
            <a:r>
              <a:rPr lang="el-GR" sz="1800" b="1" dirty="0"/>
              <a:t>    </a:t>
            </a:r>
            <a:r>
              <a:rPr lang="el-GR" sz="1800" b="1" u="sng" dirty="0"/>
              <a:t>Πάγια περιουσιακά στοιχεία</a:t>
            </a:r>
          </a:p>
          <a:p>
            <a:pPr marL="0" indent="0">
              <a:buFontTx/>
              <a:buNone/>
            </a:pPr>
            <a:r>
              <a:rPr lang="el-GR" sz="1600" dirty="0"/>
              <a:t>    Η φορολογική νομοθεσία αναφέρει ότι τα πάγια περιουσιακά στοιχεία αναγράφονται στο βιβλίο απογραφών κατά ομοειδείς κατηγορίες τουλάχιστον με τα εξής στοιχεία :</a:t>
            </a:r>
          </a:p>
          <a:p>
            <a:pPr marL="0" indent="0">
              <a:buClr>
                <a:srgbClr val="FF66FF"/>
              </a:buClr>
            </a:pPr>
            <a:r>
              <a:rPr lang="el-GR" sz="1600" dirty="0"/>
              <a:t>Η αξία κτήσεως ή το κόστος ιδιοκατασκευής του, προσαυξημένο με τις δαπάνες επεκτάσεων ή προσθηκών και βελτιώσεων</a:t>
            </a:r>
          </a:p>
          <a:p>
            <a:pPr marL="0" indent="0">
              <a:buClr>
                <a:srgbClr val="FF66FF"/>
              </a:buClr>
            </a:pPr>
            <a:r>
              <a:rPr lang="el-GR" sz="1600" dirty="0"/>
              <a:t>Οι αποσβέσεις</a:t>
            </a:r>
          </a:p>
          <a:p>
            <a:pPr marL="0" indent="0">
              <a:buClr>
                <a:srgbClr val="FF66FF"/>
              </a:buClr>
            </a:pPr>
            <a:r>
              <a:rPr lang="el-GR" sz="1600" dirty="0"/>
              <a:t>Η αναπόσβεστη αξία</a:t>
            </a:r>
          </a:p>
          <a:p>
            <a:pPr marL="0" indent="0">
              <a:buClr>
                <a:srgbClr val="FF66FF"/>
              </a:buClr>
              <a:buFontTx/>
              <a:buNone/>
            </a:pPr>
            <a:endParaRPr lang="el-GR" sz="1600" dirty="0"/>
          </a:p>
          <a:p>
            <a:pPr marL="0" indent="0">
              <a:buClr>
                <a:srgbClr val="FF66FF"/>
              </a:buClr>
              <a:buFontTx/>
              <a:buNone/>
            </a:pPr>
            <a:r>
              <a:rPr lang="el-GR" sz="1600" b="1" i="1" u="sng" dirty="0"/>
              <a:t>Απόσβεση</a:t>
            </a:r>
            <a:r>
              <a:rPr lang="el-GR" sz="1600" dirty="0"/>
              <a:t> είναι η χρονική κατανομή της αποσβεστέας αξίας του πάγιου περιουσιακού στοιχείου που υπολογίζεται με βάση την ωφέλιμη διάρκεια ζωής του και, συνακόλουθα , η λογιστική απεικόνιση και ο καταλογισμός της σε καθεμία χρήση.</a:t>
            </a:r>
          </a:p>
          <a:p>
            <a:pPr marL="0" indent="0">
              <a:buClr>
                <a:srgbClr val="FF66FF"/>
              </a:buClr>
              <a:buFontTx/>
              <a:buNone/>
            </a:pPr>
            <a:r>
              <a:rPr lang="el-GR" sz="1600" dirty="0"/>
              <a:t>     Οι γενικές αρχές λογισμού των αποσβέσεων είναι οι εξής :</a:t>
            </a:r>
          </a:p>
          <a:p>
            <a:pPr marL="0" indent="0">
              <a:buClr>
                <a:srgbClr val="FF66FF"/>
              </a:buClr>
            </a:pPr>
            <a:r>
              <a:rPr lang="el-GR" sz="1600" dirty="0"/>
              <a:t> Η διενέργεια αποσβέσεων για κάθε έτος είναι υποχρεωτική σύμφωνα με τη λογιστική αρχή της συντηρητικότητας.</a:t>
            </a:r>
          </a:p>
          <a:p>
            <a:pPr marL="0" indent="0">
              <a:buClr>
                <a:srgbClr val="FF66FF"/>
              </a:buClr>
            </a:pPr>
            <a:r>
              <a:rPr lang="el-GR" sz="1600" dirty="0"/>
              <a:t> Η απόσβεση κάθε πάγιου είναι ανάλογη της ετήσιας μείωσης της αξίας του η οποία οφείλεται: α) στη χρησιμοποίησή του , β) στην πάροδο του χρόνου και γ) στην οικονομική απαξίωση.</a:t>
            </a:r>
          </a:p>
          <a:p>
            <a:pPr marL="0" indent="0">
              <a:buClr>
                <a:srgbClr val="FF66FF"/>
              </a:buClr>
            </a:pPr>
            <a:r>
              <a:rPr lang="el-GR" sz="1600" dirty="0"/>
              <a:t> Οι αποσβέσεις διενεργούνται συστηματικά και ομοιόμορφα. Οι συντελεστές απόσβεσης προσδιορίζονται από την επιχείρηση ώστε η απόσβεση κάθε πάγιου να είναι ανάλογη της ετήσιας μείωσης της αξίας του, η οποία οφείλεται στη χρησιμοποίησή του, στην πάροδο του χρόνου και στην οικονομική απαξίωση.</a:t>
            </a:r>
          </a:p>
          <a:p>
            <a:pPr marL="0" indent="0">
              <a:buClr>
                <a:srgbClr val="FF66FF"/>
              </a:buClr>
            </a:pPr>
            <a:r>
              <a:rPr lang="el-GR" sz="1600" dirty="0"/>
              <a:t> Οι αποσβέσεις πρέπει να έχουν καταχωρηθεί στα λογιστικά βιβλία της επιχείρησης.</a:t>
            </a:r>
          </a:p>
        </p:txBody>
      </p:sp>
    </p:spTree>
  </p:cSld>
  <p:clrMapOvr>
    <a:masterClrMapping/>
  </p:clrMapOvr>
  <p:transition advClick="0" advTm="5000"/>
  <p:timing>
    <p:tnLst>
      <p:par>
        <p:cTn id="1" dur="indefinite" restart="never" nodeType="tmRoot"/>
      </p:par>
    </p:tnLst>
  </p:timing>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body" idx="1"/>
          </p:nvPr>
        </p:nvSpPr>
        <p:spPr>
          <a:xfrm>
            <a:off x="179388" y="115888"/>
            <a:ext cx="8713787" cy="6010275"/>
          </a:xfrm>
        </p:spPr>
        <p:txBody>
          <a:bodyPr/>
          <a:lstStyle/>
          <a:p>
            <a:pPr marL="0" indent="0">
              <a:buFontTx/>
              <a:buNone/>
            </a:pPr>
            <a:r>
              <a:rPr lang="el-GR" sz="1800" b="1" dirty="0"/>
              <a:t>       </a:t>
            </a:r>
            <a:r>
              <a:rPr lang="el-GR" sz="1800" b="1" u="sng" dirty="0">
                <a:solidFill>
                  <a:srgbClr val="FFFF00"/>
                </a:solidFill>
              </a:rPr>
              <a:t>Υποτίμηση Ενσώματων Ακινητοποιήσεων.</a:t>
            </a:r>
          </a:p>
          <a:p>
            <a:pPr marL="0" indent="0">
              <a:buFontTx/>
              <a:buNone/>
            </a:pPr>
            <a:endParaRPr lang="el-GR" sz="1800" b="1" u="sng" dirty="0"/>
          </a:p>
          <a:p>
            <a:pPr marL="0" indent="0">
              <a:buFontTx/>
              <a:buNone/>
            </a:pPr>
            <a:r>
              <a:rPr lang="el-GR" sz="1600" dirty="0"/>
              <a:t>     Σε περίπτωση υποτίμησης ενσώματου πάγιου περιουσιακού στοιχείου, άσχετα αν αυτό υπόκειται ή όχι σε απόσβεση, εφόσον η υποτίμηση προβλέπεται ότι θα είναι διαρκής, σχηματίζεται ανάλογη πρόβλεψη, σύμφωνα με τη λογιστική αρχή της συντηρητικότητας, ώστε η αποτίμηση του στοιχείου αυτού, κατά την ημέρα κλεισίματος του ισολογισμού να γίνεται στη χαμηλότερη τιμή μεταξύ της  τιμής κτήσης ή του κόστους ιδιοκατασκευής και της υποτίμενης τρέχουσας τιμής.</a:t>
            </a:r>
          </a:p>
          <a:p>
            <a:pPr marL="0" indent="0">
              <a:buFontTx/>
              <a:buNone/>
            </a:pPr>
            <a:endParaRPr lang="el-GR" sz="1600" dirty="0"/>
          </a:p>
          <a:p>
            <a:pPr marL="0" indent="0">
              <a:buFontTx/>
              <a:buNone/>
            </a:pPr>
            <a:r>
              <a:rPr lang="el-GR" sz="1800" b="1" dirty="0"/>
              <a:t>          </a:t>
            </a:r>
            <a:r>
              <a:rPr lang="el-GR" sz="1800" b="1" u="sng" dirty="0">
                <a:solidFill>
                  <a:srgbClr val="FFFF00"/>
                </a:solidFill>
              </a:rPr>
              <a:t>Αποθέματα</a:t>
            </a:r>
            <a:r>
              <a:rPr lang="el-GR" sz="1600" u="sng" dirty="0">
                <a:solidFill>
                  <a:srgbClr val="FFFF00"/>
                </a:solidFill>
              </a:rPr>
              <a:t> </a:t>
            </a:r>
          </a:p>
          <a:p>
            <a:pPr marL="0" indent="0">
              <a:buFontTx/>
              <a:buNone/>
            </a:pPr>
            <a:endParaRPr lang="el-GR" sz="1600" u="sng" dirty="0"/>
          </a:p>
          <a:p>
            <a:pPr marL="0" indent="0">
              <a:buFontTx/>
              <a:buNone/>
            </a:pPr>
            <a:r>
              <a:rPr lang="el-GR" sz="1600" dirty="0"/>
              <a:t>     Οι επιχειρήσεις είναι υποχρεωμένες να πραγματοποιούν πραγματικές ( φυσικές ) απογραφές των αποθεμάτων τους τουλάχιστον μια φορά μέσα σε κάθε χρήση και μάλιστα στο τέλος αυτής.</a:t>
            </a:r>
          </a:p>
          <a:p>
            <a:pPr marL="0" indent="0">
              <a:buFontTx/>
              <a:buNone/>
            </a:pPr>
            <a:r>
              <a:rPr lang="el-GR" sz="1600" dirty="0"/>
              <a:t>    Τα αποθέματα στο βιβλίο απογραφών απογράφονται ιδιαιτέρως κατά υποκαταστήματα και αποθηκευτικό χώρο.</a:t>
            </a:r>
          </a:p>
          <a:p>
            <a:pPr marL="0" indent="0">
              <a:buFontTx/>
              <a:buNone/>
            </a:pPr>
            <a:r>
              <a:rPr lang="el-GR" sz="1600" dirty="0"/>
              <a:t>     Τα αποθέματα αποτιμούνται καταρχήν στο κόστος κτήσεως, σύμφωνα με τη λογιστική αρχή του κόστους κτήσεως ή της τιμής κτήσεως. Εάν, όμως, η τιμή ρευστοποίησης (πώλησης) είναι μικρότερη της τιμής κτήσεως ή του κόστους παραγωγής τότε, σύμφωνα με τη λογιστική αρχή της συντηρητικότητας, αποτιμούνται στην μικρότερη τιμή μεταξύ τιμής κτήσεως ή κόστους παραγωγής και τιμής ρευστοποιήσεως ( πωλήσεως ), δηλαδή στην τιμή ρευστοποίησης.</a:t>
            </a:r>
          </a:p>
        </p:txBody>
      </p:sp>
    </p:spTree>
  </p:cSld>
  <p:clrMapOvr>
    <a:masterClrMapping/>
  </p:clrMapOvr>
  <p:transition advClick="0" advTm="5000"/>
  <p:timing>
    <p:tnLst>
      <p:par>
        <p:cTn id="1" dur="indefinite" restart="never" nodeType="tmRoot"/>
      </p:par>
    </p:tnLst>
  </p:timing>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body" idx="1"/>
          </p:nvPr>
        </p:nvSpPr>
        <p:spPr>
          <a:xfrm>
            <a:off x="457200" y="115888"/>
            <a:ext cx="8229600" cy="6010275"/>
          </a:xfrm>
        </p:spPr>
        <p:txBody>
          <a:bodyPr/>
          <a:lstStyle/>
          <a:p>
            <a:pPr marL="0" indent="0">
              <a:buFontTx/>
              <a:buNone/>
            </a:pPr>
            <a:r>
              <a:rPr lang="el-GR" sz="1800" dirty="0"/>
              <a:t>         </a:t>
            </a:r>
            <a:r>
              <a:rPr lang="el-GR" sz="1800" b="1" u="sng" dirty="0">
                <a:solidFill>
                  <a:srgbClr val="FFFF00"/>
                </a:solidFill>
              </a:rPr>
              <a:t>Απαιτήσεις</a:t>
            </a:r>
          </a:p>
          <a:p>
            <a:pPr marL="0" indent="0">
              <a:buFontTx/>
              <a:buNone/>
            </a:pPr>
            <a:r>
              <a:rPr lang="el-GR" sz="1600" dirty="0"/>
              <a:t>  Οι απαιτήσεις διακρίνονται σε :</a:t>
            </a:r>
          </a:p>
          <a:p>
            <a:pPr marL="0" indent="0">
              <a:buClr>
                <a:srgbClr val="FF66FF"/>
              </a:buClr>
            </a:pPr>
            <a:r>
              <a:rPr lang="el-GR" sz="1600" dirty="0"/>
              <a:t>Απαιτήσεις βεβαίας εισπράξεως </a:t>
            </a:r>
          </a:p>
          <a:p>
            <a:pPr marL="0" indent="0">
              <a:buClr>
                <a:srgbClr val="FF66FF"/>
              </a:buClr>
            </a:pPr>
            <a:r>
              <a:rPr lang="el-GR" sz="1600" dirty="0"/>
              <a:t>Απαιτήσεις επισφαλούς εισπράξεως</a:t>
            </a:r>
          </a:p>
          <a:p>
            <a:pPr marL="0" indent="0">
              <a:buClr>
                <a:srgbClr val="FF66FF"/>
              </a:buClr>
            </a:pPr>
            <a:r>
              <a:rPr lang="el-GR" sz="1600" dirty="0"/>
              <a:t>Απαιτήσεις ανεπίδεκτες εισπράξεως</a:t>
            </a:r>
          </a:p>
          <a:p>
            <a:pPr marL="0" indent="0">
              <a:buClr>
                <a:srgbClr val="FF66FF"/>
              </a:buClr>
              <a:buFontTx/>
              <a:buNone/>
            </a:pPr>
            <a:endParaRPr lang="el-GR" sz="1600" dirty="0"/>
          </a:p>
          <a:p>
            <a:pPr marL="0" indent="0">
              <a:buClr>
                <a:srgbClr val="FF66FF"/>
              </a:buClr>
              <a:buFontTx/>
              <a:buNone/>
            </a:pPr>
            <a:r>
              <a:rPr lang="el-GR" sz="1600" b="1" i="1" dirty="0"/>
              <a:t>   Βεβαίας εισπράξεως</a:t>
            </a:r>
            <a:r>
              <a:rPr lang="el-GR" sz="1600" dirty="0"/>
              <a:t> είναι οι απαιτήσεις για τις οποίες δεν υπάρχει καμία αμφιβολία ότι θα εισπραχθούν</a:t>
            </a:r>
          </a:p>
          <a:p>
            <a:pPr marL="0" indent="0">
              <a:buClr>
                <a:srgbClr val="FF66FF"/>
              </a:buClr>
              <a:buFontTx/>
              <a:buNone/>
            </a:pPr>
            <a:r>
              <a:rPr lang="el-GR" sz="1600" b="1" i="1" dirty="0"/>
              <a:t>   Επισφαλείς  απαιτήσεις</a:t>
            </a:r>
            <a:r>
              <a:rPr lang="el-GR" sz="1600" dirty="0"/>
              <a:t> είναι αυτές που την ημερομηνία συντάξεως του ισολογισμού υπάρχει η πιθανότητα ότι δε θα εισπραχθούν στο σύνολο τους ή κατά ένα ποσοστό.</a:t>
            </a:r>
          </a:p>
          <a:p>
            <a:pPr marL="0" indent="0">
              <a:buClr>
                <a:srgbClr val="FF66FF"/>
              </a:buClr>
              <a:buFontTx/>
              <a:buNone/>
            </a:pPr>
            <a:r>
              <a:rPr lang="el-GR" sz="1600" b="1" i="1" dirty="0"/>
              <a:t>    Ανεπίδεκτες εισπράξεως απαιτήσεις</a:t>
            </a:r>
            <a:r>
              <a:rPr lang="el-GR" sz="1600" dirty="0"/>
              <a:t> είναι εκείνες που δε θεωρείται πιθανή η είσπραξή τους, δηλαδή, να καθίσταται βέβαιο και οριστικό ότι η είσπραξη της απαιτήσεως από τον πελάτη δε μπορεί αν εισπραχθεί με οποιοδήποτε τρόπο.</a:t>
            </a:r>
          </a:p>
          <a:p>
            <a:pPr marL="0" indent="0">
              <a:buClr>
                <a:srgbClr val="FF66FF"/>
              </a:buClr>
              <a:buFontTx/>
              <a:buNone/>
            </a:pPr>
            <a:endParaRPr lang="el-GR" sz="1600" dirty="0"/>
          </a:p>
          <a:p>
            <a:pPr marL="0" indent="0">
              <a:buClr>
                <a:srgbClr val="FF66FF"/>
              </a:buClr>
              <a:buFontTx/>
              <a:buNone/>
            </a:pPr>
            <a:r>
              <a:rPr lang="el-GR" sz="1600" dirty="0"/>
              <a:t>    Για τις επισφαλείς απαιτήσεις , η επιχείρηση πρέπει να σχηματίσει σε βάρος των αποτελεσμάτων της χρήσεως πρόβλεψη, σύμφωνα με τη λογιστική αρχή της συντηρητικότητας για ενδεχόμενη ζημία την οποία θα υποστεί λόγω μη είσπραξης της άνω απαιτήσεως.</a:t>
            </a:r>
          </a:p>
          <a:p>
            <a:pPr marL="0" indent="0">
              <a:buClr>
                <a:srgbClr val="FF66FF"/>
              </a:buClr>
              <a:buFontTx/>
              <a:buNone/>
            </a:pPr>
            <a:r>
              <a:rPr lang="el-GR" sz="1600" dirty="0"/>
              <a:t>   Οι ανεπίδεκτες εισπράξεως απαιτήσεις διαγράφονται από τα λογιστικά βιβλία λόγω της χρήσης που έγιναν ανεπίδεκτες, σύμφωνα με τη λογιστική αρχή της αυτοτέλειας των χρήσεων.</a:t>
            </a:r>
          </a:p>
          <a:p>
            <a:pPr marL="0" indent="0">
              <a:buClr>
                <a:srgbClr val="FF66FF"/>
              </a:buClr>
            </a:pPr>
            <a:endParaRPr lang="el-GR" sz="1600" dirty="0"/>
          </a:p>
        </p:txBody>
      </p:sp>
    </p:spTree>
  </p:cSld>
  <p:clrMapOvr>
    <a:masterClrMapping/>
  </p:clrMapOvr>
  <p:transition advClick="0" advTm="5000"/>
  <p:timing>
    <p:tnLst>
      <p:par>
        <p:cTn id="1" dur="indefinite" restart="never" nodeType="tmRoot"/>
      </p:par>
    </p:tnLst>
  </p:timing>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body" idx="1"/>
          </p:nvPr>
        </p:nvSpPr>
        <p:spPr>
          <a:xfrm>
            <a:off x="457200" y="115888"/>
            <a:ext cx="8229600" cy="6010275"/>
          </a:xfrm>
        </p:spPr>
        <p:txBody>
          <a:bodyPr/>
          <a:lstStyle/>
          <a:p>
            <a:pPr marL="0" indent="0">
              <a:lnSpc>
                <a:spcPct val="90000"/>
              </a:lnSpc>
              <a:buFontTx/>
              <a:buNone/>
            </a:pPr>
            <a:r>
              <a:rPr lang="el-GR" sz="1800" dirty="0"/>
              <a:t>        </a:t>
            </a:r>
            <a:r>
              <a:rPr lang="el-GR" sz="1800" b="1" u="sng" dirty="0">
                <a:solidFill>
                  <a:srgbClr val="FFFF00"/>
                </a:solidFill>
              </a:rPr>
              <a:t>Διαθέσιμα</a:t>
            </a:r>
            <a:r>
              <a:rPr lang="el-GR" sz="1800" u="sng" dirty="0">
                <a:solidFill>
                  <a:srgbClr val="FFFF00"/>
                </a:solidFill>
              </a:rPr>
              <a:t> </a:t>
            </a:r>
          </a:p>
          <a:p>
            <a:pPr marL="0" indent="0">
              <a:lnSpc>
                <a:spcPct val="90000"/>
              </a:lnSpc>
              <a:buFontTx/>
              <a:buNone/>
            </a:pPr>
            <a:r>
              <a:rPr lang="el-GR" sz="1600" dirty="0"/>
              <a:t>    Οι διαφορές που μπορεί να προκύψουν κατά την καταμέτρηση των μετρητών του ταμείου ( πλεονάσματα – ελλείμματα ) καταχωρούνται στα ανόργανα αποτελέσματα.</a:t>
            </a:r>
          </a:p>
          <a:p>
            <a:pPr marL="0" indent="0">
              <a:lnSpc>
                <a:spcPct val="90000"/>
              </a:lnSpc>
              <a:buFontTx/>
              <a:buNone/>
            </a:pPr>
            <a:endParaRPr lang="el-GR" sz="1600" dirty="0"/>
          </a:p>
          <a:p>
            <a:pPr marL="0" indent="0">
              <a:lnSpc>
                <a:spcPct val="90000"/>
              </a:lnSpc>
              <a:buFontTx/>
              <a:buNone/>
            </a:pPr>
            <a:r>
              <a:rPr lang="el-GR" sz="1800" dirty="0"/>
              <a:t>       </a:t>
            </a:r>
            <a:r>
              <a:rPr lang="el-GR" sz="1800" b="1" u="sng" dirty="0">
                <a:solidFill>
                  <a:srgbClr val="FFFF00"/>
                </a:solidFill>
              </a:rPr>
              <a:t>Μεταβατικοί Λογαριασμοί Ενεργητικού Και Παθητικού</a:t>
            </a:r>
          </a:p>
          <a:p>
            <a:pPr marL="0" indent="0">
              <a:lnSpc>
                <a:spcPct val="90000"/>
              </a:lnSpc>
              <a:buFontTx/>
              <a:buNone/>
            </a:pPr>
            <a:r>
              <a:rPr lang="el-GR" sz="1600" dirty="0"/>
              <a:t>     Οι μεταβατικοί λογαριασμοί ενεργητικού και παθητικού δημιουργούνται, κατά κανόνα, στο τέλος κάθε χρήσεως με σκοπό τη χρονική τακτοποίηση των εξόδων και εσόδων σύμφωνα με τη λογιστική αρχή της αυτοτέλειας των χρήσεων , έτσι ώστε στα αποτελέσματα της να περιλαμβάνονται μόνο τα έσοδα και έξοδα που πράγματι αφορούν τη συγκεκριμένη  αυτή χρήση σύμφωνα με τη λογιστική αρχή της αυτοτέλειας των χρήσεων. </a:t>
            </a:r>
          </a:p>
          <a:p>
            <a:pPr marL="0" indent="0">
              <a:lnSpc>
                <a:spcPct val="90000"/>
              </a:lnSpc>
              <a:buFontTx/>
              <a:buNone/>
            </a:pPr>
            <a:r>
              <a:rPr lang="el-GR" sz="1600" dirty="0"/>
              <a:t>   Ειδικότερα </a:t>
            </a:r>
            <a:r>
              <a:rPr lang="el-GR" sz="1600" b="1" dirty="0"/>
              <a:t>στους μεταβατικούς λογαριασμούς του ενεργητικού καταχωρούνται :</a:t>
            </a:r>
          </a:p>
          <a:p>
            <a:pPr marL="0" indent="0">
              <a:lnSpc>
                <a:spcPct val="90000"/>
              </a:lnSpc>
              <a:buClr>
                <a:srgbClr val="FF66FF"/>
              </a:buClr>
            </a:pPr>
            <a:r>
              <a:rPr lang="el-GR" sz="1600" dirty="0"/>
              <a:t>Τα έξοδα που πληρώνονται μεν στην κλειόμενη χρήση, ανήκουν όμως στην επόμενη ή επόμενες χρήσεις</a:t>
            </a:r>
          </a:p>
          <a:p>
            <a:pPr marL="0" indent="0">
              <a:lnSpc>
                <a:spcPct val="90000"/>
              </a:lnSpc>
              <a:buClr>
                <a:srgbClr val="FF66FF"/>
              </a:buClr>
            </a:pPr>
            <a:r>
              <a:rPr lang="el-GR" sz="1600" dirty="0"/>
              <a:t>Τα έσοδα που ανήκουν στην κλειόμενη χρήση ( δουλεμένα ), αλλά δεν εισπράττονται μέσα σε αυτή, ούτε επιτρέπεται η καταχώρησή τους στη χρέωση προσωπικών λογαριασμών απαιτήσεων, επειδή δεν είναι ακόμη απαιτητά.</a:t>
            </a:r>
          </a:p>
          <a:p>
            <a:pPr marL="0" indent="0">
              <a:lnSpc>
                <a:spcPct val="90000"/>
              </a:lnSpc>
              <a:buClr>
                <a:srgbClr val="FF66FF"/>
              </a:buClr>
            </a:pPr>
            <a:endParaRPr lang="el-GR" sz="1600" dirty="0"/>
          </a:p>
          <a:p>
            <a:pPr marL="0" indent="0">
              <a:lnSpc>
                <a:spcPct val="90000"/>
              </a:lnSpc>
              <a:buClr>
                <a:srgbClr val="FF66FF"/>
              </a:buClr>
              <a:buFontTx/>
              <a:buNone/>
            </a:pPr>
            <a:r>
              <a:rPr lang="el-GR" sz="1600" dirty="0"/>
              <a:t>   Επίσης, </a:t>
            </a:r>
            <a:r>
              <a:rPr lang="el-GR" sz="1600" b="1" dirty="0"/>
              <a:t>στους μεταβατικούς λογαριασμούς του παθητικού καταχωρούνται :</a:t>
            </a:r>
          </a:p>
          <a:p>
            <a:pPr marL="0" indent="0">
              <a:lnSpc>
                <a:spcPct val="90000"/>
              </a:lnSpc>
              <a:buClr>
                <a:srgbClr val="FF66FF"/>
              </a:buClr>
            </a:pPr>
            <a:r>
              <a:rPr lang="el-GR" sz="1600" dirty="0"/>
              <a:t> τα έσοδα της επόμενης χρήσεως που προεισπράττονται</a:t>
            </a:r>
          </a:p>
          <a:p>
            <a:pPr marL="0" indent="0">
              <a:lnSpc>
                <a:spcPct val="90000"/>
              </a:lnSpc>
              <a:buClr>
                <a:srgbClr val="FF66FF"/>
              </a:buClr>
            </a:pPr>
            <a:r>
              <a:rPr lang="el-GR" sz="1600" dirty="0"/>
              <a:t>Τα έξοδα που είναι δεδουλευμένα την κλειόμενη χρήση, δεν πληρώνονται όμως μέσα σε αυτή, ούτε είναι δυνατή η πίστωσή τους σε προσωπικούς λογαριασμούς, επειδή δεν είναι απαιτητά κατά το τέλος της χρήσεως.</a:t>
            </a:r>
          </a:p>
        </p:txBody>
      </p:sp>
    </p:spTree>
  </p:cSld>
  <p:clrMapOvr>
    <a:masterClrMapping/>
  </p:clrMapOvr>
  <p:transition advClick="0" advTm="5000"/>
  <p:timing>
    <p:tnLst>
      <p:par>
        <p:cTn id="1" dur="indefinite" restart="never" nodeType="tmRoot"/>
      </p:par>
    </p:tnLst>
  </p:timing>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body" idx="1"/>
          </p:nvPr>
        </p:nvSpPr>
        <p:spPr>
          <a:xfrm>
            <a:off x="457200" y="115888"/>
            <a:ext cx="8229600" cy="6010275"/>
          </a:xfrm>
        </p:spPr>
        <p:txBody>
          <a:bodyPr/>
          <a:lstStyle/>
          <a:p>
            <a:pPr marL="0" indent="0" algn="ctr">
              <a:buFontTx/>
              <a:buNone/>
            </a:pPr>
            <a:r>
              <a:rPr lang="el-GR" sz="1800" dirty="0"/>
              <a:t>         </a:t>
            </a:r>
            <a:r>
              <a:rPr lang="el-GR" sz="1800" b="1" u="sng" dirty="0">
                <a:solidFill>
                  <a:srgbClr val="FFFF00"/>
                </a:solidFill>
              </a:rPr>
              <a:t>Εγγραφές Προσδιορισμού Αποτελέσματος Εκμετάλλευσης</a:t>
            </a:r>
          </a:p>
          <a:p>
            <a:pPr marL="0" indent="0">
              <a:buFontTx/>
              <a:buNone/>
            </a:pPr>
            <a:endParaRPr lang="el-GR" sz="1800" b="1" u="sng" dirty="0"/>
          </a:p>
          <a:p>
            <a:pPr marL="0" indent="0">
              <a:buFontTx/>
              <a:buNone/>
            </a:pPr>
            <a:r>
              <a:rPr lang="el-GR" sz="1600" dirty="0"/>
              <a:t>    Σύμφωνα με την αρχή της καταρτίσεως του λογαριασμού γενικής εκμεταλλεύσεως με λογιστικές εγγραφές που καθιέρωσε το Ε.Γ.Λ.Σ., ο λογαριασμός της γενικής εκμεταλλεύσεως καταρτίζεται έπειτα από μεταφορά σε αυτόν της αξίας των αποθεμάτων, οργανικών εξόδων και οργανικών εσόδων κατ ΄είδος έτσι, ώστε, από την ανάλυση του να προκύπτει το αποτέλεσμα εκμεταλλεύσεως.</a:t>
            </a:r>
          </a:p>
          <a:p>
            <a:pPr marL="0" indent="0">
              <a:buFontTx/>
              <a:buNone/>
            </a:pPr>
            <a:endParaRPr lang="el-GR" sz="1600" dirty="0"/>
          </a:p>
          <a:p>
            <a:pPr marL="0" indent="0">
              <a:buFontTx/>
              <a:buNone/>
            </a:pPr>
            <a:r>
              <a:rPr lang="el-GR" sz="1600" dirty="0"/>
              <a:t>    Το κόστος πωληθέντων δεν προσδιορίζεται με λογιστικές εγγραφές στη γενική λογιστική. Το κόστος πωληθέντων προσδιορίζεται με λογιστικές εγγραφές στην αναλυτική λογιστική, όπως επίσης, στην αναλυτική λογιστική προσδιορίζεται με λογιστικές εγγραφές και το λοιπό λειτουργικό κόστος( διοικήσεως, διαθέσεως, κ.λ.π.). Με τα ποσά αυτά ενημερώνεται ο λογαριασμός 80 «Αποτελέσματα εκμετάλλευσης» της γενικής λογιστικής.</a:t>
            </a:r>
          </a:p>
          <a:p>
            <a:pPr marL="0" indent="0">
              <a:buFontTx/>
              <a:buNone/>
            </a:pPr>
            <a:endParaRPr lang="el-GR" sz="1600" dirty="0"/>
          </a:p>
        </p:txBody>
      </p:sp>
    </p:spTree>
  </p:cSld>
  <p:clrMapOvr>
    <a:masterClrMapping/>
  </p:clrMapOvr>
  <p:transition advClick="0" advTm="5000"/>
  <p:timing>
    <p:tnLst>
      <p:par>
        <p:cTn id="1" dur="indefinite" restart="never" nodeType="tmRoot"/>
      </p:par>
    </p:tnLst>
  </p:timing>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body" idx="1"/>
          </p:nvPr>
        </p:nvSpPr>
        <p:spPr>
          <a:xfrm>
            <a:off x="457200" y="115888"/>
            <a:ext cx="8229600" cy="6010275"/>
          </a:xfrm>
        </p:spPr>
        <p:txBody>
          <a:bodyPr/>
          <a:lstStyle/>
          <a:p>
            <a:pPr marL="0" indent="0" algn="ctr">
              <a:buFontTx/>
              <a:buNone/>
            </a:pPr>
            <a:r>
              <a:rPr lang="el-GR" sz="1800" dirty="0">
                <a:solidFill>
                  <a:srgbClr val="FFFF00"/>
                </a:solidFill>
              </a:rPr>
              <a:t>         </a:t>
            </a:r>
            <a:r>
              <a:rPr lang="el-GR" sz="1800" b="1" u="sng" dirty="0">
                <a:solidFill>
                  <a:srgbClr val="FFFF00"/>
                </a:solidFill>
              </a:rPr>
              <a:t>Εγγραφές Προσδιορισμού Αποτελέσματος Χρήσεως</a:t>
            </a:r>
          </a:p>
          <a:p>
            <a:pPr marL="0" indent="0">
              <a:buFontTx/>
              <a:buNone/>
            </a:pPr>
            <a:endParaRPr lang="el-GR" sz="1800" b="1" u="sng" dirty="0"/>
          </a:p>
          <a:p>
            <a:pPr marL="0" indent="0">
              <a:buFontTx/>
              <a:buNone/>
            </a:pPr>
            <a:r>
              <a:rPr lang="el-GR" sz="1600" dirty="0"/>
              <a:t>    Ο λογαριασμός 86 «Αποτελέσματα χρήσεως» χρησιμοποιείται μόνο στο τέλος της χρήσης. Χρησιμεύει για τον προσδιορισμό των συνολικών καθαρών αποτελεσμάτων </a:t>
            </a:r>
            <a:r>
              <a:rPr lang="el-GR" sz="1600" dirty="0" smtClean="0"/>
              <a:t>(κερδών </a:t>
            </a:r>
            <a:r>
              <a:rPr lang="el-GR" sz="1600" dirty="0"/>
              <a:t>ή </a:t>
            </a:r>
            <a:r>
              <a:rPr lang="el-GR" sz="1600" dirty="0" smtClean="0"/>
              <a:t>ζημιών) </a:t>
            </a:r>
            <a:r>
              <a:rPr lang="el-GR" sz="1600" dirty="0"/>
              <a:t>που πραγματοποιούνται από το σύνολο των δραστηριοτήτων της οικονομικής μονάδας μέσα στη χρήση που κλείνει.</a:t>
            </a:r>
          </a:p>
          <a:p>
            <a:pPr marL="0" indent="0">
              <a:buFontTx/>
              <a:buNone/>
            </a:pPr>
            <a:r>
              <a:rPr lang="el-GR" sz="1600" dirty="0"/>
              <a:t>    Στο λογαριασμό 86, στο  τέλος της χρήσης, μεταφέρονται τα μικτά αποτελέσματα εκμεταλλεύσεως και τα διάφορα άλλα έσοδα για να συσχετισθούν με τα έξοδα των λειτουργιών διοικητικής, ερευνών-ανάπτυξης και διαθέσεως. Στον ίδιο λογαριασμό μεταφέρονται επίσης τα χρηματοοικονομικά αποτέλεσμα ( έσοδα-έξοδα), τα έκτακτα και ανόργανα αποτελέσματα( έσοδα, κέρδη, έξοδα, ζημίες) και οι μη ενσωματωμένες στο λειτουργικό κόστος αποσβέσεις.</a:t>
            </a:r>
          </a:p>
          <a:p>
            <a:pPr marL="0" indent="0">
              <a:buFontTx/>
              <a:buNone/>
            </a:pPr>
            <a:r>
              <a:rPr lang="el-GR" sz="1600" dirty="0"/>
              <a:t>    Από το συσχετισμό των παραπάνω στοιχείων προκύπτουν τα συνολικά καθαρά αποτελέσματα της κλειόμενης χρήσεως πριν από τη αφαίρεση των φόρων που βαρύνουν τα κέρδη π.χ. φόρος εισοδήματος.</a:t>
            </a:r>
          </a:p>
          <a:p>
            <a:pPr marL="0" indent="0">
              <a:buFontTx/>
              <a:buNone/>
            </a:pPr>
            <a:endParaRPr lang="el-GR" sz="1600" dirty="0"/>
          </a:p>
          <a:p>
            <a:pPr marL="0" indent="0">
              <a:buFontTx/>
              <a:buNone/>
            </a:pPr>
            <a:r>
              <a:rPr lang="el-GR" sz="1600" dirty="0">
                <a:solidFill>
                  <a:srgbClr val="FFFF00"/>
                </a:solidFill>
              </a:rPr>
              <a:t>          </a:t>
            </a:r>
            <a:r>
              <a:rPr lang="el-GR" sz="1800" b="1" u="sng" dirty="0">
                <a:solidFill>
                  <a:srgbClr val="FFFF00"/>
                </a:solidFill>
              </a:rPr>
              <a:t>Εγγραφές Διαθέσεως Κερδών</a:t>
            </a:r>
          </a:p>
          <a:p>
            <a:pPr marL="0" indent="0">
              <a:buFontTx/>
              <a:buNone/>
            </a:pPr>
            <a:endParaRPr lang="el-GR" sz="1800" b="1" u="sng" dirty="0"/>
          </a:p>
          <a:p>
            <a:pPr marL="0" indent="0">
              <a:buFontTx/>
              <a:buNone/>
            </a:pPr>
            <a:r>
              <a:rPr lang="el-GR" sz="1600" dirty="0"/>
              <a:t>      Ο λογαριασμός 88 «Διάθεση κερδών» χρησιμοποιείται μόνο στο τέλος της χρήσεως, όταν γίνεται διάθεση των κερδών, οπότε καταρτίζεται υποχρεωτικά πίνακας διάθεσης καθαρών κερδών.</a:t>
            </a:r>
          </a:p>
        </p:txBody>
      </p:sp>
    </p:spTree>
  </p:cSld>
  <p:clrMapOvr>
    <a:masterClrMapping/>
  </p:clrMapOvr>
  <p:transition advClick="0" advTm="5000"/>
  <p:timing>
    <p:tnLst>
      <p:par>
        <p:cTn id="1" dur="indefinite" restart="never" nodeType="tmRoot"/>
      </p:par>
    </p:tnLst>
  </p:timing>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457200" y="274638"/>
            <a:ext cx="8229600" cy="706437"/>
          </a:xfrm>
          <a:noFill/>
          <a:ln>
            <a:miter lim="800000"/>
            <a:headEnd/>
            <a:tailEnd/>
          </a:ln>
        </p:spPr>
        <p:txBody>
          <a:bodyPr vert="horz" wrap="square" lIns="91440" tIns="45720" rIns="91440" bIns="45720" numCol="1" anchor="t" anchorCtr="0" compatLnSpc="1">
            <a:prstTxWarp prst="textNoShape">
              <a:avLst/>
            </a:prstTxWarp>
          </a:bodyPr>
          <a:lstStyle/>
          <a:p>
            <a:r>
              <a:rPr lang="el-GR" sz="3200" b="1" dirty="0">
                <a:solidFill>
                  <a:schemeClr val="bg1"/>
                </a:solidFill>
                <a:effectLst>
                  <a:outerShdw blurRad="38100" dist="38100" dir="2700000" algn="tl">
                    <a:srgbClr val="000000"/>
                  </a:outerShdw>
                </a:effectLst>
              </a:rPr>
              <a:t>ΛΟΓΙΣΤΙΚΑ ΣΦΑΛΜΑΤΑ</a:t>
            </a:r>
          </a:p>
        </p:txBody>
      </p:sp>
      <p:sp>
        <p:nvSpPr>
          <p:cNvPr id="44035" name="Rectangle 3"/>
          <p:cNvSpPr>
            <a:spLocks noGrp="1" noChangeArrowheads="1"/>
          </p:cNvSpPr>
          <p:nvPr>
            <p:ph type="body" idx="1"/>
          </p:nvPr>
        </p:nvSpPr>
        <p:spPr bwMode="auto">
          <a:xfrm>
            <a:off x="971550" y="1773238"/>
            <a:ext cx="6778625" cy="3938587"/>
          </a:xfrm>
          <a:noFill/>
          <a:ln>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a:lnSpc>
                <a:spcPct val="150000"/>
              </a:lnSpc>
              <a:buClr>
                <a:srgbClr val="FF0000"/>
              </a:buClr>
              <a:buFont typeface="Wingdings" pitchFamily="2" charset="2"/>
              <a:buChar char="v"/>
            </a:pPr>
            <a:r>
              <a:rPr lang="el-GR" sz="2800" dirty="0"/>
              <a:t>Σφάλματα Ημερολογίου</a:t>
            </a:r>
          </a:p>
          <a:p>
            <a:pPr>
              <a:lnSpc>
                <a:spcPct val="150000"/>
              </a:lnSpc>
              <a:buClr>
                <a:srgbClr val="FF0000"/>
              </a:buClr>
              <a:buFont typeface="Wingdings" pitchFamily="2" charset="2"/>
              <a:buChar char="v"/>
            </a:pPr>
            <a:r>
              <a:rPr lang="el-GR" sz="2800" dirty="0"/>
              <a:t>Σφάλματα Καθολικού</a:t>
            </a:r>
          </a:p>
          <a:p>
            <a:pPr>
              <a:lnSpc>
                <a:spcPct val="150000"/>
              </a:lnSpc>
              <a:buClr>
                <a:srgbClr val="FF0000"/>
              </a:buClr>
              <a:buFont typeface="Wingdings" pitchFamily="2" charset="2"/>
              <a:buChar char="v"/>
            </a:pPr>
            <a:r>
              <a:rPr lang="el-GR" sz="2800" dirty="0"/>
              <a:t>Σφάλματα Ισοζυγίου</a:t>
            </a:r>
          </a:p>
          <a:p>
            <a:pPr>
              <a:lnSpc>
                <a:spcPct val="150000"/>
              </a:lnSpc>
              <a:buClr>
                <a:srgbClr val="FF0000"/>
              </a:buClr>
              <a:buFont typeface="Wingdings" pitchFamily="2" charset="2"/>
              <a:buChar char="v"/>
            </a:pPr>
            <a:r>
              <a:rPr lang="el-GR" sz="2800" dirty="0"/>
              <a:t>Συμπληρωματική εγγραφή</a:t>
            </a:r>
          </a:p>
          <a:p>
            <a:pPr>
              <a:lnSpc>
                <a:spcPct val="150000"/>
              </a:lnSpc>
              <a:buClr>
                <a:srgbClr val="FF0000"/>
              </a:buClr>
              <a:buFont typeface="Wingdings" pitchFamily="2" charset="2"/>
              <a:buChar char="v"/>
            </a:pPr>
            <a:r>
              <a:rPr lang="el-GR" sz="2800" dirty="0"/>
              <a:t>Μερικός και πλήρης αντιλογισμός</a:t>
            </a:r>
          </a:p>
          <a:p>
            <a:pPr>
              <a:lnSpc>
                <a:spcPct val="150000"/>
              </a:lnSpc>
              <a:buClr>
                <a:srgbClr val="FF0000"/>
              </a:buClr>
              <a:buFont typeface="Wingdings" pitchFamily="2" charset="2"/>
              <a:buChar char="v"/>
            </a:pPr>
            <a:r>
              <a:rPr lang="el-GR" sz="2800" dirty="0"/>
              <a:t>Ευκρινής διαγραφή</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ctrTitle"/>
          </p:nvPr>
        </p:nvSpPr>
        <p:spPr/>
        <p:txBody>
          <a:bodyPr/>
          <a:lstStyle/>
          <a:p>
            <a:r>
              <a:rPr lang="el-GR" sz="2400" b="1" dirty="0">
                <a:solidFill>
                  <a:srgbClr val="00B0F0"/>
                </a:solidFill>
                <a:latin typeface="Times New Roman" pitchFamily="18" charset="0"/>
              </a:rPr>
              <a:t>Η ΛΟΓΙΣΤΙΚΉ ΤΩΝ ΛΟΓΑΡΙΑΣΜΏΝ ΤΑΞΕΩΣ</a:t>
            </a:r>
          </a:p>
        </p:txBody>
      </p:sp>
    </p:spTree>
  </p:cSld>
  <p:clrMapOvr>
    <a:masterClrMapping/>
  </p:clrMapOvr>
  <p:transition/>
  <p:timing>
    <p:tnLst>
      <p:par>
        <p:cTn id="1" dur="indefinite" restart="never" nodeType="tmRoot"/>
      </p:par>
    </p:tnLst>
  </p:timing>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r>
              <a:rPr lang="el-GR" sz="2400" b="1" dirty="0">
                <a:solidFill>
                  <a:srgbClr val="00B0F0"/>
                </a:solidFill>
                <a:latin typeface="Times New Roman" pitchFamily="18" charset="0"/>
              </a:rPr>
              <a:t>Λογαριασμοί Τάξεως</a:t>
            </a:r>
          </a:p>
        </p:txBody>
      </p:sp>
      <p:sp>
        <p:nvSpPr>
          <p:cNvPr id="286723" name="Rectangle 3"/>
          <p:cNvSpPr>
            <a:spLocks noGrp="1" noChangeArrowheads="1"/>
          </p:cNvSpPr>
          <p:nvPr>
            <p:ph type="body" idx="1"/>
          </p:nvPr>
        </p:nvSpPr>
        <p:spPr>
          <a:xfrm>
            <a:off x="457200" y="1557338"/>
            <a:ext cx="8229600" cy="4568825"/>
          </a:xfrm>
        </p:spPr>
        <p:txBody>
          <a:bodyPr/>
          <a:lstStyle/>
          <a:p>
            <a:pPr>
              <a:buClr>
                <a:schemeClr val="tx1"/>
              </a:buClr>
              <a:buFont typeface="Wingdings" pitchFamily="2" charset="2"/>
              <a:buChar char="Ø"/>
            </a:pPr>
            <a:r>
              <a:rPr lang="el-GR" sz="2000" dirty="0">
                <a:latin typeface="Times New Roman" pitchFamily="18" charset="0"/>
              </a:rPr>
              <a:t>Οι λογαριασμοί τάξεως είναι λογαριασμοί ειδικής κατηγορίας, στους οποίους απεικονίζονται και παρακολουθούνται χρήσιμες  πληροφορίες καθώς και γεγονότα που δημιουργούν νομικές δεσμεύσεις, χωρίς να επιφέρουν άμεση ποσοτική μεταβολή στα περιουσιακά στοιχεία της οικονομικής μονάδας, η οποία, όμως μεταβολή, δεν είναι δυνατόν να επέλθει στο μέλλον.</a:t>
            </a:r>
          </a:p>
          <a:p>
            <a:pPr>
              <a:buClr>
                <a:schemeClr val="tx1"/>
              </a:buClr>
              <a:buFont typeface="Wingdings" pitchFamily="2" charset="2"/>
              <a:buChar char="Ø"/>
            </a:pPr>
            <a:endParaRPr lang="el-GR" sz="2000" dirty="0">
              <a:latin typeface="Times New Roman" pitchFamily="18" charset="0"/>
            </a:endParaRPr>
          </a:p>
          <a:p>
            <a:pPr>
              <a:buClr>
                <a:schemeClr val="tx1"/>
              </a:buClr>
              <a:buFont typeface="Wingdings" pitchFamily="2" charset="2"/>
              <a:buNone/>
            </a:pPr>
            <a:endParaRPr lang="el-GR" sz="2000" dirty="0">
              <a:latin typeface="Times New Roman" pitchFamily="18" charset="0"/>
            </a:endParaRPr>
          </a:p>
          <a:p>
            <a:pPr>
              <a:buClr>
                <a:schemeClr val="tx1"/>
              </a:buClr>
              <a:buFont typeface="Wingdings" pitchFamily="2" charset="2"/>
              <a:buChar char="Ø"/>
            </a:pPr>
            <a:r>
              <a:rPr lang="el-GR" sz="2000" dirty="0">
                <a:latin typeface="Times New Roman" pitchFamily="18" charset="0"/>
              </a:rPr>
              <a:t>Οι λογαριασμοί τάξεως λειτουργούν πάντοτε αμοιβαία, κατά ζεύγη λογαριασμών, σε αυτόνομο λογιστικό κύκλωμα της ομάδας 10, χωρίς να υπάρχει δυνατότητα συλλειτουργίας τους με τους λογαριασμούς ουσίας και γενικής λογιστικής και της αναλυτικής λογιστικής εκμεταλλεύσεως.</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052736"/>
            <a:ext cx="8568952" cy="5400600"/>
          </a:xfrm>
        </p:spPr>
        <p:txBody>
          <a:bodyPr>
            <a:normAutofit lnSpcReduction="10000"/>
          </a:bodyPr>
          <a:lstStyle/>
          <a:p>
            <a:pPr>
              <a:buFontTx/>
              <a:buNone/>
            </a:pPr>
            <a:r>
              <a:rPr lang="el-GR" sz="3600" b="1" u="sng" dirty="0" smtClean="0">
                <a:solidFill>
                  <a:schemeClr val="bg1">
                    <a:lumMod val="85000"/>
                    <a:lumOff val="15000"/>
                  </a:schemeClr>
                </a:solidFill>
              </a:rPr>
              <a:t>Τα παραστατικά  είναι:</a:t>
            </a:r>
          </a:p>
          <a:p>
            <a:r>
              <a:rPr lang="el-GR" sz="3600" dirty="0" smtClean="0"/>
              <a:t> </a:t>
            </a:r>
            <a:r>
              <a:rPr lang="el-GR" sz="3600" b="1" dirty="0" smtClean="0"/>
              <a:t>Νόµιµα Δικαιολογητικά</a:t>
            </a:r>
          </a:p>
          <a:p>
            <a:r>
              <a:rPr lang="el-GR" sz="3600" b="1" dirty="0" smtClean="0"/>
              <a:t> Θεωρηµένα και γνωστοποιηµένα στη Δ.Ο.Υ.</a:t>
            </a:r>
          </a:p>
          <a:p>
            <a:r>
              <a:rPr lang="el-GR" sz="3600" b="1" dirty="0" smtClean="0"/>
              <a:t> Αποδεικτικά των συναλλαγών</a:t>
            </a:r>
          </a:p>
          <a:p>
            <a:pPr>
              <a:buFontTx/>
              <a:buNone/>
            </a:pPr>
            <a:r>
              <a:rPr lang="el-GR" sz="3600" b="1" u="sng" dirty="0" smtClean="0">
                <a:solidFill>
                  <a:schemeClr val="bg1">
                    <a:lumMod val="85000"/>
                    <a:lumOff val="15000"/>
                  </a:schemeClr>
                </a:solidFill>
              </a:rPr>
              <a:t>Τα παραστατικά  περιέχουν:</a:t>
            </a:r>
          </a:p>
          <a:p>
            <a:r>
              <a:rPr lang="el-GR" sz="3600" dirty="0" smtClean="0"/>
              <a:t> </a:t>
            </a:r>
            <a:r>
              <a:rPr lang="el-GR" sz="3600" b="1" dirty="0" smtClean="0"/>
              <a:t>Λογιστικές πληροφορίες</a:t>
            </a:r>
          </a:p>
          <a:p>
            <a:pPr>
              <a:buFont typeface="Wingdings" pitchFamily="2" charset="2"/>
              <a:buChar char="Ø"/>
            </a:pPr>
            <a:r>
              <a:rPr lang="el-GR" sz="3600" b="1" i="1" dirty="0" smtClean="0"/>
              <a:t>Παράδειγµα Τιµολόγιο - Δελτίο Αποστολής</a:t>
            </a:r>
            <a:endParaRPr lang="el-GR" sz="3600" b="1" dirty="0" smtClean="0"/>
          </a:p>
          <a:p>
            <a:pPr>
              <a:buFontTx/>
              <a:buNone/>
            </a:pPr>
            <a:endParaRPr lang="el-GR" sz="3600" dirty="0" smtClean="0"/>
          </a:p>
          <a:p>
            <a:endParaRPr lang="el-GR" dirty="0"/>
          </a:p>
        </p:txBody>
      </p:sp>
      <p:sp>
        <p:nvSpPr>
          <p:cNvPr id="3" name="2 - Τίτλος"/>
          <p:cNvSpPr>
            <a:spLocks noGrp="1"/>
          </p:cNvSpPr>
          <p:nvPr>
            <p:ph type="title"/>
          </p:nvPr>
        </p:nvSpPr>
        <p:spPr>
          <a:xfrm>
            <a:off x="457200" y="152400"/>
            <a:ext cx="8229600" cy="756320"/>
          </a:xfrm>
        </p:spPr>
        <p:txBody>
          <a:bodyPr/>
          <a:lstStyle/>
          <a:p>
            <a:pPr algn="ctr"/>
            <a:r>
              <a:rPr lang="el-GR" b="1" dirty="0" smtClean="0">
                <a:solidFill>
                  <a:schemeClr val="bg1">
                    <a:lumMod val="85000"/>
                    <a:lumOff val="15000"/>
                  </a:schemeClr>
                </a:solidFill>
              </a:rPr>
              <a:t>ΠΑΡΑΣΤΑΤΙΚΑ ΣΤΟΙΧΕΙΑ</a:t>
            </a:r>
            <a:endParaRPr lang="el-GR" b="1" dirty="0">
              <a:solidFill>
                <a:schemeClr val="bg1">
                  <a:lumMod val="85000"/>
                  <a:lumOff val="15000"/>
                </a:schemeClr>
              </a:solidFill>
            </a:endParaRP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body" idx="1"/>
          </p:nvPr>
        </p:nvSpPr>
        <p:spPr>
          <a:xfrm>
            <a:off x="457200" y="404813"/>
            <a:ext cx="8229600" cy="5903912"/>
          </a:xfrm>
        </p:spPr>
        <p:txBody>
          <a:bodyPr/>
          <a:lstStyle/>
          <a:p>
            <a:pPr marL="609600" indent="-609600">
              <a:buClr>
                <a:schemeClr val="tx1"/>
              </a:buClr>
              <a:buFontTx/>
              <a:buNone/>
            </a:pPr>
            <a:r>
              <a:rPr lang="el-GR" sz="2400" dirty="0">
                <a:latin typeface="Times New Roman" pitchFamily="18" charset="0"/>
              </a:rPr>
              <a:t>   </a:t>
            </a:r>
            <a:r>
              <a:rPr lang="el-GR" sz="2400" b="1" dirty="0">
                <a:solidFill>
                  <a:srgbClr val="00B0F0"/>
                </a:solidFill>
                <a:latin typeface="Times New Roman" pitchFamily="18" charset="0"/>
              </a:rPr>
              <a:t>Με τους λογαριασμούς τάξεως παρακολουθούνται ιδίως</a:t>
            </a:r>
            <a:r>
              <a:rPr lang="en-US" sz="2400" b="1" dirty="0">
                <a:solidFill>
                  <a:srgbClr val="00B0F0"/>
                </a:solidFill>
                <a:latin typeface="Times New Roman" pitchFamily="18" charset="0"/>
              </a:rPr>
              <a:t>:</a:t>
            </a:r>
          </a:p>
          <a:p>
            <a:pPr marL="609600" indent="-609600">
              <a:buClr>
                <a:schemeClr val="tx1"/>
              </a:buClr>
              <a:buFontTx/>
              <a:buNone/>
            </a:pPr>
            <a:endParaRPr lang="en-US" sz="2400" b="1" dirty="0">
              <a:latin typeface="Times New Roman" pitchFamily="18" charset="0"/>
            </a:endParaRPr>
          </a:p>
          <a:p>
            <a:pPr marL="609600" indent="-609600">
              <a:buClr>
                <a:schemeClr val="tx1"/>
              </a:buClr>
              <a:buFont typeface="Wingdings" pitchFamily="2" charset="2"/>
              <a:buChar char="ü"/>
            </a:pPr>
            <a:r>
              <a:rPr lang="el-GR" sz="2000" dirty="0">
                <a:latin typeface="Times New Roman" pitchFamily="18" charset="0"/>
              </a:rPr>
              <a:t>Αλλότρια περιουσιακά στοιχεία.</a:t>
            </a:r>
          </a:p>
          <a:p>
            <a:pPr marL="609600" indent="-609600">
              <a:buClr>
                <a:schemeClr val="tx1"/>
              </a:buClr>
              <a:buFont typeface="Wingdings" pitchFamily="2" charset="2"/>
              <a:buChar char="ü"/>
            </a:pPr>
            <a:endParaRPr lang="el-GR" sz="2000" dirty="0">
              <a:latin typeface="Times New Roman" pitchFamily="18" charset="0"/>
            </a:endParaRPr>
          </a:p>
          <a:p>
            <a:pPr marL="609600" indent="-609600">
              <a:buClr>
                <a:schemeClr val="tx1"/>
              </a:buClr>
              <a:buFont typeface="Wingdings" pitchFamily="2" charset="2"/>
              <a:buChar char="ü"/>
            </a:pPr>
            <a:r>
              <a:rPr lang="el-GR" sz="2000" dirty="0">
                <a:latin typeface="Times New Roman" pitchFamily="18" charset="0"/>
              </a:rPr>
              <a:t>Εγγυήσεις  που λαμβάνονται από την οικονομική μονάδα για εξασφάλιση  των απαιτήσεων της.</a:t>
            </a:r>
          </a:p>
          <a:p>
            <a:pPr marL="609600" indent="-609600">
              <a:buClr>
                <a:schemeClr val="tx1"/>
              </a:buClr>
              <a:buFont typeface="Wingdings" pitchFamily="2" charset="2"/>
              <a:buChar char="ü"/>
            </a:pPr>
            <a:endParaRPr lang="el-GR" sz="2000" dirty="0">
              <a:latin typeface="Times New Roman" pitchFamily="18" charset="0"/>
            </a:endParaRPr>
          </a:p>
          <a:p>
            <a:pPr marL="609600" indent="-609600">
              <a:buClr>
                <a:schemeClr val="tx1"/>
              </a:buClr>
              <a:buFont typeface="Wingdings" pitchFamily="2" charset="2"/>
              <a:buChar char="ü"/>
            </a:pPr>
            <a:r>
              <a:rPr lang="el-GR" sz="2000" dirty="0">
                <a:latin typeface="Times New Roman" pitchFamily="18" charset="0"/>
              </a:rPr>
              <a:t>Εγγυήσεις που παραχωρούνται από την οικονομική μονάδα για εξασφάλιση των υποχρεώσεών της.</a:t>
            </a:r>
          </a:p>
          <a:p>
            <a:pPr marL="609600" indent="-609600">
              <a:buClr>
                <a:schemeClr val="tx1"/>
              </a:buClr>
              <a:buFont typeface="Wingdings" pitchFamily="2" charset="2"/>
              <a:buChar char="ü"/>
            </a:pPr>
            <a:endParaRPr lang="el-GR" sz="2000" dirty="0">
              <a:latin typeface="Times New Roman" pitchFamily="18" charset="0"/>
            </a:endParaRPr>
          </a:p>
          <a:p>
            <a:pPr marL="609600" indent="-609600">
              <a:buClr>
                <a:schemeClr val="tx1"/>
              </a:buClr>
              <a:buFont typeface="Wingdings" pitchFamily="2" charset="2"/>
              <a:buChar char="ü"/>
            </a:pPr>
            <a:r>
              <a:rPr lang="el-GR" sz="2000" dirty="0">
                <a:latin typeface="Times New Roman" pitchFamily="18" charset="0"/>
              </a:rPr>
              <a:t>Αμφοτεροβαρείς και άλλης φύσεως συμβάσεις, κατά το ανεκτέλεστο μέρος τους.</a:t>
            </a:r>
          </a:p>
          <a:p>
            <a:pPr marL="609600" indent="-609600">
              <a:buClr>
                <a:schemeClr val="tx1"/>
              </a:buClr>
              <a:buFont typeface="Wingdings" pitchFamily="2" charset="2"/>
              <a:buChar char="ü"/>
            </a:pPr>
            <a:endParaRPr lang="el-GR" sz="2000" dirty="0">
              <a:latin typeface="Times New Roman" pitchFamily="18" charset="0"/>
            </a:endParaRPr>
          </a:p>
          <a:p>
            <a:pPr marL="609600" indent="-609600">
              <a:buClr>
                <a:schemeClr val="tx1"/>
              </a:buClr>
              <a:buFont typeface="Wingdings" pitchFamily="2" charset="2"/>
              <a:buChar char="ü"/>
            </a:pPr>
            <a:r>
              <a:rPr lang="el-GR" sz="2000" dirty="0">
                <a:latin typeface="Times New Roman" pitchFamily="18" charset="0"/>
              </a:rPr>
              <a:t>Διάφορες πληροφορίες και στατιστικά στοιχεία.</a:t>
            </a:r>
          </a:p>
        </p:txBody>
      </p:sp>
    </p:spTree>
  </p:cSld>
  <p:clrMapOvr>
    <a:masterClrMapping/>
  </p:clrMapOvr>
  <p:transition/>
  <p:timing>
    <p:tnLst>
      <p:par>
        <p:cTn id="1" dur="indefinite" restart="never" nodeType="tmRoot"/>
      </p:par>
    </p:tn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r>
              <a:rPr lang="el-GR" sz="2400" b="1" dirty="0">
                <a:solidFill>
                  <a:srgbClr val="00B0F0"/>
                </a:solidFill>
                <a:latin typeface="Times New Roman" pitchFamily="18" charset="0"/>
              </a:rPr>
              <a:t>Αλλότρια  και  περιουσιακά  στοιχεία</a:t>
            </a:r>
            <a:r>
              <a:rPr lang="el-GR" sz="2400" dirty="0">
                <a:solidFill>
                  <a:srgbClr val="00B0F0"/>
                </a:solidFill>
                <a:latin typeface="Times New Roman" pitchFamily="18" charset="0"/>
              </a:rPr>
              <a:t>  </a:t>
            </a:r>
          </a:p>
        </p:txBody>
      </p:sp>
      <p:sp>
        <p:nvSpPr>
          <p:cNvPr id="288771" name="Rectangle 3"/>
          <p:cNvSpPr>
            <a:spLocks noGrp="1" noChangeArrowheads="1"/>
          </p:cNvSpPr>
          <p:nvPr>
            <p:ph type="body" idx="1"/>
          </p:nvPr>
        </p:nvSpPr>
        <p:spPr/>
        <p:txBody>
          <a:bodyPr/>
          <a:lstStyle/>
          <a:p>
            <a:pPr>
              <a:lnSpc>
                <a:spcPct val="90000"/>
              </a:lnSpc>
              <a:buClr>
                <a:schemeClr val="tx1"/>
              </a:buClr>
              <a:buFont typeface="Wingdings" pitchFamily="2" charset="2"/>
              <a:buChar char="§"/>
            </a:pPr>
            <a:r>
              <a:rPr lang="el-GR" sz="2000" dirty="0">
                <a:latin typeface="Times New Roman" pitchFamily="18" charset="0"/>
              </a:rPr>
              <a:t>Στο λογαριασμό 01 «αλλότρια περιουσιακά στοιχεία» ο οποίος συλλειτουργεί  μόνο με το λογαριασμό 05 «δικαιούχοι αλλοτρίων περιουσιακών στοιχείων» παρακολουθούνται τα διάφορα περιουσιακά στοιχεία τρίτων, τα οποία βρίσκονται στην κατοχή της οικονομικής μονάδας για διαφόρους λόγους.</a:t>
            </a:r>
          </a:p>
          <a:p>
            <a:pPr>
              <a:lnSpc>
                <a:spcPct val="90000"/>
              </a:lnSpc>
              <a:buClr>
                <a:schemeClr val="tx1"/>
              </a:buClr>
              <a:buFont typeface="Wingdings" pitchFamily="2" charset="2"/>
              <a:buChar char="§"/>
            </a:pPr>
            <a:endParaRPr lang="el-GR" sz="2000" dirty="0">
              <a:latin typeface="Times New Roman" pitchFamily="18" charset="0"/>
            </a:endParaRPr>
          </a:p>
          <a:p>
            <a:pPr>
              <a:lnSpc>
                <a:spcPct val="90000"/>
              </a:lnSpc>
              <a:buClr>
                <a:schemeClr val="tx1"/>
              </a:buClr>
              <a:buFont typeface="Wingdings" pitchFamily="2" charset="2"/>
              <a:buChar char="§"/>
            </a:pPr>
            <a:r>
              <a:rPr lang="el-GR" sz="2000" dirty="0">
                <a:latin typeface="Times New Roman" pitchFamily="18" charset="0"/>
              </a:rPr>
              <a:t>Ο λογαριασμός 01 χρεώνεται με την αξία των περιουσιακών στοιχείων τρίτων (πραγματική ή προϋπολογιστική) ή με λογιστικό ισότιμο, κατά την παραλαβή των περιουσιακών αυτών στοιχείων, με πίστωση του λογαριασμού 05, πιστώνεται δε όταν τα περιουσιακά στοιχεία επιστρέφονται στο δικαιούχο ή κατά οποιονδήποτε τρόπο παύουν να βρίσκονται στην κατοχή της οικονομικής μονάδας, με χρέωση του λογαριασμού 05. Η πίστωση του λογαριασμού 01 γίνεται με την αυτή αξία ή με το αυτό λογιστικό ισότιμο με το οποίο είχε χρεωθεί . (Ακύρωση Εγγραφής χρεώσεως).</a:t>
            </a:r>
          </a:p>
        </p:txBody>
      </p:sp>
    </p:spTree>
  </p:cSld>
  <p:clrMapOvr>
    <a:masterClrMapping/>
  </p:clrMapOvr>
  <p:transition/>
  <p:timing>
    <p:tnLst>
      <p:par>
        <p:cTn id="1" dur="indefinite" restart="never" nodeType="tmRoot"/>
      </p:par>
    </p:tn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r>
              <a:rPr lang="el-GR" sz="2400" b="1" dirty="0">
                <a:solidFill>
                  <a:srgbClr val="00B0F0"/>
                </a:solidFill>
                <a:latin typeface="Times New Roman" pitchFamily="18" charset="0"/>
              </a:rPr>
              <a:t>Χρεωστικοί λογαριασμοί εγγυήσεων και εμπράγματων ασφαλειών</a:t>
            </a:r>
          </a:p>
        </p:txBody>
      </p:sp>
      <p:sp>
        <p:nvSpPr>
          <p:cNvPr id="289795" name="Rectangle 3"/>
          <p:cNvSpPr>
            <a:spLocks noGrp="1" noChangeArrowheads="1"/>
          </p:cNvSpPr>
          <p:nvPr>
            <p:ph type="body" idx="1"/>
          </p:nvPr>
        </p:nvSpPr>
        <p:spPr/>
        <p:txBody>
          <a:bodyPr/>
          <a:lstStyle/>
          <a:p>
            <a:pPr>
              <a:buClr>
                <a:schemeClr val="tx1"/>
              </a:buClr>
              <a:buFont typeface="Wingdings" pitchFamily="2" charset="2"/>
              <a:buChar char="§"/>
            </a:pPr>
            <a:r>
              <a:rPr lang="el-GR" sz="2000" dirty="0">
                <a:latin typeface="Times New Roman" pitchFamily="18" charset="0"/>
              </a:rPr>
              <a:t>Στο λογαριασμό 02 «Χρεωστικοί λογαριασμοί εγγυήσεων και εμπράγματων ασφαλειών», ο οποίος συλλειτουργεί μόνο με το λογαριασμό 06 «Πιστωτικοί λογαριασμοί εγγυήσεων και εμπράγματων ασφαλειών» παρακολουθούνται οι εγγυήσεις και οι εμπράγματες ασφάλειες που παραχωρούνται από τρίτους στην οικονομική μονάδα για εξασφάλιση απαιτήσεών της και καλής εκτελέσεως από αυτήν συμβάσεων με τρίτους (σχετικοί δευτεροβάθμιοι λογαριασμοί 02.00 έως 02.09).</a:t>
            </a:r>
          </a:p>
          <a:p>
            <a:pPr>
              <a:buClr>
                <a:schemeClr val="tx1"/>
              </a:buClr>
              <a:buFont typeface="Wingdings" pitchFamily="2" charset="2"/>
              <a:buChar char="§"/>
            </a:pPr>
            <a:endParaRPr lang="el-GR" sz="2000" dirty="0">
              <a:latin typeface="Times New Roman" pitchFamily="18" charset="0"/>
            </a:endParaRPr>
          </a:p>
          <a:p>
            <a:pPr>
              <a:buClr>
                <a:schemeClr val="tx1"/>
              </a:buClr>
              <a:buFont typeface="Wingdings" pitchFamily="2" charset="2"/>
              <a:buChar char="§"/>
            </a:pPr>
            <a:r>
              <a:rPr lang="el-GR" sz="2000" dirty="0">
                <a:latin typeface="Times New Roman" pitchFamily="18" charset="0"/>
              </a:rPr>
              <a:t>Στον ίδιο λογαριασμό παρακολουθούνται ακόμα και οι εγγυήσεις και εμπράγματες ασφάλειες που η οικονομική μονάδα παραχωρεί σε πιστωτές της για εξασφάλιση υποχρεώσεων τους και καλής εκτελέσεως από αυτήν συμβάσεων με τρίτους (σχετικοί δευτεροβάθμιοι  λογαριασμοί 02.10 έως και 02.19)</a:t>
            </a:r>
          </a:p>
        </p:txBody>
      </p:sp>
    </p:spTree>
  </p:cSld>
  <p:clrMapOvr>
    <a:masterClrMapping/>
  </p:clrMapOvr>
  <p:transition/>
  <p:timing>
    <p:tnLst>
      <p:par>
        <p:cTn id="1" dur="indefinite" restart="never" nodeType="tmRoot"/>
      </p:par>
    </p:tn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l-GR" sz="2400" b="1" dirty="0">
                <a:solidFill>
                  <a:srgbClr val="00B0F0"/>
                </a:solidFill>
                <a:latin typeface="Times New Roman" pitchFamily="18" charset="0"/>
              </a:rPr>
              <a:t>Αναλυτική  καταχώρηση  στην  απογραφή</a:t>
            </a:r>
            <a:r>
              <a:rPr lang="el-GR" sz="2400" dirty="0">
                <a:solidFill>
                  <a:srgbClr val="00B0F0"/>
                </a:solidFill>
                <a:latin typeface="Times New Roman" pitchFamily="18" charset="0"/>
              </a:rPr>
              <a:t> </a:t>
            </a:r>
          </a:p>
        </p:txBody>
      </p:sp>
      <p:sp>
        <p:nvSpPr>
          <p:cNvPr id="290819" name="Rectangle 3"/>
          <p:cNvSpPr>
            <a:spLocks noGrp="1" noChangeArrowheads="1"/>
          </p:cNvSpPr>
          <p:nvPr>
            <p:ph type="body" idx="1"/>
          </p:nvPr>
        </p:nvSpPr>
        <p:spPr/>
        <p:txBody>
          <a:bodyPr/>
          <a:lstStyle/>
          <a:p>
            <a:pPr>
              <a:buClr>
                <a:schemeClr val="tx1"/>
              </a:buClr>
              <a:buFont typeface="Wingdings" pitchFamily="2" charset="2"/>
              <a:buChar char="v"/>
            </a:pPr>
            <a:r>
              <a:rPr lang="el-GR" sz="2000" dirty="0">
                <a:latin typeface="Times New Roman" pitchFamily="18" charset="0"/>
              </a:rPr>
              <a:t>Όλα τα περιουσιακά στοιχεία κυριότητας τρίτων που βρίσκονται κατά το τέλος της χρήσεως στην επιχείρηση καταχωρούνται στο βιβλίο απογραφών ιδιαιτέρως, καθ</a:t>
            </a:r>
            <a:r>
              <a:rPr lang="el-GR" sz="2000" dirty="0" smtClean="0">
                <a:latin typeface="Times New Roman" pitchFamily="18" charset="0"/>
              </a:rPr>
              <a:t>’ είδος </a:t>
            </a:r>
            <a:r>
              <a:rPr lang="el-GR" sz="2000" dirty="0">
                <a:latin typeface="Times New Roman" pitchFamily="18" charset="0"/>
              </a:rPr>
              <a:t>και ποσότητα.</a:t>
            </a:r>
          </a:p>
          <a:p>
            <a:pPr>
              <a:buClr>
                <a:schemeClr val="tx1"/>
              </a:buClr>
              <a:buFont typeface="Wingdings" pitchFamily="2" charset="2"/>
              <a:buChar char="v"/>
            </a:pPr>
            <a:endParaRPr lang="el-GR" sz="2000" dirty="0">
              <a:latin typeface="Times New Roman" pitchFamily="18" charset="0"/>
            </a:endParaRPr>
          </a:p>
          <a:p>
            <a:pPr>
              <a:buClr>
                <a:schemeClr val="tx1"/>
              </a:buClr>
              <a:buFont typeface="Wingdings" pitchFamily="2" charset="2"/>
              <a:buChar char="v"/>
            </a:pPr>
            <a:endParaRPr lang="el-GR" sz="2000" dirty="0">
              <a:latin typeface="Times New Roman" pitchFamily="18" charset="0"/>
            </a:endParaRPr>
          </a:p>
          <a:p>
            <a:pPr>
              <a:buClr>
                <a:schemeClr val="tx1"/>
              </a:buClr>
              <a:buFont typeface="Wingdings" pitchFamily="2" charset="2"/>
              <a:buChar char="v"/>
            </a:pPr>
            <a:r>
              <a:rPr lang="el-GR" sz="2000" dirty="0">
                <a:latin typeface="Times New Roman" pitchFamily="18" charset="0"/>
              </a:rPr>
              <a:t>Όλα τα περιουσιακά στοιχεία τρίτων, τα οποία στο τέλος της χρήσεως βρίσκονται στους χώρους της επιχείρησης, πρέπει να απογραφούν και να καταχωρηθούν στο βιβλίο απογραφών ιδιαιτέρως ως εμπορεύματα τρίτων για πώληση, πρώτες ύλες για επεξεργασία, έτοιμα προϊόντα τρίτων, μηχανήματα-αυτοκίνητα μισθωμένα, επιταγές ή συναλλαγματικές ή χρεόγραφα για εγγύηση, είσπραξη, ή φύλαξη.</a:t>
            </a:r>
          </a:p>
        </p:txBody>
      </p:sp>
    </p:spTree>
  </p:cSld>
  <p:clrMapOvr>
    <a:masterClrMapping/>
  </p:clrMapOvr>
  <p:transition/>
  <p:timing>
    <p:tnLst>
      <p:par>
        <p:cTn id="1" dur="indefinite" restart="never" nodeType="tmRoot"/>
      </p:par>
    </p:tn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r>
              <a:rPr lang="el-GR" sz="2400" b="1" dirty="0">
                <a:solidFill>
                  <a:srgbClr val="00B0F0"/>
                </a:solidFill>
                <a:latin typeface="Times New Roman" pitchFamily="18" charset="0"/>
              </a:rPr>
              <a:t>Πληροφορίες στο προσάρτημα για τους λογαριασμούς τάξεως</a:t>
            </a:r>
          </a:p>
        </p:txBody>
      </p:sp>
      <p:sp>
        <p:nvSpPr>
          <p:cNvPr id="291843" name="Rectangle 3"/>
          <p:cNvSpPr>
            <a:spLocks noGrp="1" noChangeArrowheads="1"/>
          </p:cNvSpPr>
          <p:nvPr>
            <p:ph type="body" idx="1"/>
          </p:nvPr>
        </p:nvSpPr>
        <p:spPr/>
        <p:txBody>
          <a:bodyPr/>
          <a:lstStyle/>
          <a:p>
            <a:pPr marL="609600" indent="-609600">
              <a:buClr>
                <a:schemeClr val="tx1"/>
              </a:buClr>
              <a:buFont typeface="Wingdings" pitchFamily="2" charset="2"/>
              <a:buChar char="Ø"/>
            </a:pPr>
            <a:r>
              <a:rPr lang="el-GR" sz="2000" dirty="0">
                <a:latin typeface="Times New Roman" pitchFamily="18" charset="0"/>
              </a:rPr>
              <a:t>Στο προσάρτημα των οικονομικών καταστάσεων αναφέρονται οι εξής πληροφορίες σχετικά με τους λογαριασμούς τάξεως</a:t>
            </a:r>
            <a:r>
              <a:rPr lang="en-US" sz="2000" dirty="0">
                <a:latin typeface="Times New Roman" pitchFamily="18" charset="0"/>
              </a:rPr>
              <a:t>:</a:t>
            </a:r>
            <a:endParaRPr lang="el-GR" sz="2000" dirty="0">
              <a:latin typeface="Times New Roman" pitchFamily="18" charset="0"/>
            </a:endParaRPr>
          </a:p>
          <a:p>
            <a:pPr marL="609600" indent="-609600">
              <a:buClr>
                <a:schemeClr val="tx1"/>
              </a:buClr>
              <a:buFont typeface="Wingdings" pitchFamily="2" charset="2"/>
              <a:buChar char="Ø"/>
            </a:pPr>
            <a:endParaRPr lang="el-GR" sz="2000" dirty="0">
              <a:latin typeface="Times New Roman" pitchFamily="18" charset="0"/>
            </a:endParaRPr>
          </a:p>
          <a:p>
            <a:pPr marL="609600" indent="-609600">
              <a:buClr>
                <a:schemeClr val="tx1"/>
              </a:buClr>
              <a:buFont typeface="Wingdings" pitchFamily="2" charset="2"/>
              <a:buAutoNum type="alphaLcParenR"/>
            </a:pPr>
            <a:r>
              <a:rPr lang="el-GR" sz="2000" dirty="0">
                <a:latin typeface="Times New Roman" pitchFamily="18" charset="0"/>
              </a:rPr>
              <a:t>Εγγυήσεις και εμπράγματες ασφάλειες που χορηγήθηκαν από την επιχείρηση (παρατίθεται πίνακας κατά είδος και αιτίας εγγυήσεως και εμπράγματης εξασφαλίσεως).</a:t>
            </a:r>
          </a:p>
          <a:p>
            <a:pPr marL="609600" indent="-609600">
              <a:buClr>
                <a:schemeClr val="tx1"/>
              </a:buClr>
              <a:buFont typeface="Wingdings" pitchFamily="2" charset="2"/>
              <a:buAutoNum type="alphaLcParenR"/>
            </a:pPr>
            <a:endParaRPr lang="el-GR" sz="2000" dirty="0">
              <a:latin typeface="Times New Roman" pitchFamily="18" charset="0"/>
            </a:endParaRPr>
          </a:p>
          <a:p>
            <a:pPr marL="609600" indent="-609600">
              <a:buClr>
                <a:schemeClr val="tx1"/>
              </a:buClr>
              <a:buFont typeface="Wingdings" pitchFamily="2" charset="2"/>
              <a:buAutoNum type="alphaLcParenR"/>
            </a:pPr>
            <a:r>
              <a:rPr lang="el-GR" sz="2000" dirty="0">
                <a:latin typeface="Times New Roman" pitchFamily="18" charset="0"/>
              </a:rPr>
              <a:t>Ανάλυση των λογαριασμών τάξεως.</a:t>
            </a:r>
          </a:p>
        </p:txBody>
      </p:sp>
    </p:spTree>
  </p:cSld>
  <p:clrMapOvr>
    <a:masterClrMapping/>
  </p:clrMapOvr>
  <p:transition/>
  <p:timing>
    <p:tnLst>
      <p:par>
        <p:cTn id="1" dur="indefinite" restart="never" nodeType="tmRoot"/>
      </p:par>
    </p:tn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7884368" y="6381328"/>
            <a:ext cx="573832" cy="324272"/>
          </a:xfrm>
          <a:prstGeom prst="rect">
            <a:avLst/>
          </a:prstGeom>
        </p:spPr>
        <p:txBody>
          <a:bodyPr/>
          <a:lstStyle/>
          <a:p>
            <a:fld id="{471F020A-0B1E-4D6C-BCC8-68C7D5ED0706}" type="slidenum">
              <a:rPr lang="el-GR"/>
              <a:pPr/>
              <a:t>665</a:t>
            </a:fld>
            <a:endParaRPr lang="el-GR" dirty="0"/>
          </a:p>
        </p:txBody>
      </p:sp>
      <p:sp>
        <p:nvSpPr>
          <p:cNvPr id="380930" name="Rectangle 2"/>
          <p:cNvSpPr>
            <a:spLocks noGrp="1" noChangeArrowheads="1"/>
          </p:cNvSpPr>
          <p:nvPr>
            <p:ph type="title"/>
          </p:nvPr>
        </p:nvSpPr>
        <p:spPr>
          <a:xfrm>
            <a:off x="457200" y="152400"/>
            <a:ext cx="8229600" cy="540296"/>
          </a:xfrm>
        </p:spPr>
        <p:txBody>
          <a:bodyPr>
            <a:normAutofit fontScale="90000"/>
          </a:bodyPr>
          <a:lstStyle/>
          <a:p>
            <a:pPr algn="ctr"/>
            <a:r>
              <a:rPr lang="el-GR" sz="3700" b="1" dirty="0">
                <a:solidFill>
                  <a:srgbClr val="006600"/>
                </a:solidFill>
              </a:rPr>
              <a:t>ΠΟΡΕΙΑ </a:t>
            </a:r>
            <a:r>
              <a:rPr lang="el-GR" sz="3700" b="1" dirty="0" smtClean="0">
                <a:solidFill>
                  <a:srgbClr val="006600"/>
                </a:solidFill>
              </a:rPr>
              <a:t> ΛΟΓΙΣΤΙΚΩΝ  ΕΡΓΑΣΙΩΝ</a:t>
            </a:r>
            <a:endParaRPr lang="el-GR" sz="3700" b="1" dirty="0">
              <a:solidFill>
                <a:srgbClr val="006600"/>
              </a:solidFill>
            </a:endParaRPr>
          </a:p>
        </p:txBody>
      </p:sp>
      <p:sp>
        <p:nvSpPr>
          <p:cNvPr id="380931" name="Rectangle 3"/>
          <p:cNvSpPr>
            <a:spLocks noGrp="1" noChangeArrowheads="1"/>
          </p:cNvSpPr>
          <p:nvPr>
            <p:ph type="body" idx="1"/>
          </p:nvPr>
        </p:nvSpPr>
        <p:spPr>
          <a:xfrm>
            <a:off x="0" y="620688"/>
            <a:ext cx="9144000" cy="5475312"/>
          </a:xfrm>
        </p:spPr>
        <p:txBody>
          <a:bodyPr>
            <a:normAutofit/>
          </a:bodyPr>
          <a:lstStyle/>
          <a:p>
            <a:pPr marL="609600" indent="-609600" algn="ctr">
              <a:buFont typeface="Wingdings" pitchFamily="2" charset="2"/>
              <a:buNone/>
            </a:pPr>
            <a:r>
              <a:rPr lang="el-GR" sz="2000" dirty="0" smtClean="0"/>
              <a:t>Βάση </a:t>
            </a:r>
            <a:r>
              <a:rPr lang="el-GR" sz="2000" dirty="0"/>
              <a:t>του κλασικού συστήματος οι λογιστικές εργασίες στην αρχή και στο τέλος της χρήσης για βιβλία </a:t>
            </a:r>
            <a:r>
              <a:rPr lang="el-GR" sz="2000" dirty="0" smtClean="0"/>
              <a:t>Γ΄ </a:t>
            </a:r>
            <a:r>
              <a:rPr lang="el-GR" sz="2000" dirty="0"/>
              <a:t>κατηγορίας είναι κατά σειρά</a:t>
            </a:r>
            <a:r>
              <a:rPr lang="el-GR" sz="2000" dirty="0" smtClean="0"/>
              <a:t>:</a:t>
            </a:r>
          </a:p>
          <a:p>
            <a:pPr marL="609600" indent="-609600" algn="ctr">
              <a:buFont typeface="Wingdings" pitchFamily="2" charset="2"/>
              <a:buNone/>
            </a:pPr>
            <a:endParaRPr lang="el-GR" sz="2000" dirty="0"/>
          </a:p>
        </p:txBody>
      </p:sp>
      <p:sp>
        <p:nvSpPr>
          <p:cNvPr id="7" name="6 - Ορθογώνιο"/>
          <p:cNvSpPr/>
          <p:nvPr/>
        </p:nvSpPr>
        <p:spPr>
          <a:xfrm>
            <a:off x="107504" y="1340766"/>
            <a:ext cx="9036496" cy="4819781"/>
          </a:xfrm>
          <a:prstGeom prst="rect">
            <a:avLst/>
          </a:prstGeom>
        </p:spPr>
        <p:txBody>
          <a:bodyPr wrap="square">
            <a:spAutoFit/>
          </a:bodyPr>
          <a:lstStyle/>
          <a:p>
            <a:pPr marL="609600" indent="-609600">
              <a:lnSpc>
                <a:spcPct val="80000"/>
              </a:lnSpc>
              <a:buFont typeface="Wingdings" pitchFamily="2" charset="2"/>
              <a:buAutoNum type="arabicPeriod"/>
            </a:pPr>
            <a:r>
              <a:rPr lang="el-GR" sz="2400" dirty="0" smtClean="0">
                <a:solidFill>
                  <a:srgbClr val="C00000"/>
                </a:solidFill>
              </a:rPr>
              <a:t>Σύνταξη απογραφής και καταχώρησή της στο βιβλίο απογραφών και ισολογισμών</a:t>
            </a:r>
          </a:p>
          <a:p>
            <a:pPr marL="609600" indent="-609600">
              <a:lnSpc>
                <a:spcPct val="80000"/>
              </a:lnSpc>
              <a:buFont typeface="Wingdings" pitchFamily="2" charset="2"/>
              <a:buAutoNum type="arabicPeriod"/>
            </a:pPr>
            <a:r>
              <a:rPr lang="el-GR" sz="2400" dirty="0" smtClean="0">
                <a:solidFill>
                  <a:schemeClr val="bg2">
                    <a:lumMod val="50000"/>
                  </a:schemeClr>
                </a:solidFill>
              </a:rPr>
              <a:t>Σύνταξη του ισολογισμού, από την απογραφή και καταχώρηση του στο βιβλίο απογραφών και ισολογισμών</a:t>
            </a:r>
          </a:p>
          <a:p>
            <a:pPr marL="609600" indent="-609600">
              <a:lnSpc>
                <a:spcPct val="80000"/>
              </a:lnSpc>
              <a:buFont typeface="Wingdings" pitchFamily="2" charset="2"/>
              <a:buAutoNum type="arabicPeriod"/>
            </a:pPr>
            <a:r>
              <a:rPr lang="el-GR" sz="2400" dirty="0" smtClean="0">
                <a:solidFill>
                  <a:srgbClr val="92D050"/>
                </a:solidFill>
              </a:rPr>
              <a:t>Καταχώρηση του ισολογισμού στο ημερολόγιο</a:t>
            </a:r>
          </a:p>
          <a:p>
            <a:pPr marL="609600" indent="-609600">
              <a:lnSpc>
                <a:spcPct val="80000"/>
              </a:lnSpc>
              <a:buFont typeface="Wingdings" pitchFamily="2" charset="2"/>
              <a:buAutoNum type="arabicPeriod"/>
            </a:pPr>
            <a:r>
              <a:rPr lang="el-GR" sz="2400" dirty="0" smtClean="0">
                <a:solidFill>
                  <a:srgbClr val="0070C0"/>
                </a:solidFill>
              </a:rPr>
              <a:t>Ενημέρωση (άνοιγμα) των λογαριασμών του γενικού καθολικού από το ημερολόγιο</a:t>
            </a:r>
          </a:p>
          <a:p>
            <a:pPr marL="609600" indent="-609600">
              <a:lnSpc>
                <a:spcPct val="80000"/>
              </a:lnSpc>
              <a:buFont typeface="Wingdings" pitchFamily="2" charset="2"/>
              <a:buAutoNum type="arabicPeriod"/>
            </a:pPr>
            <a:r>
              <a:rPr lang="el-GR" sz="2400" dirty="0" smtClean="0">
                <a:solidFill>
                  <a:srgbClr val="7030A0"/>
                </a:solidFill>
              </a:rPr>
              <a:t>Ενημέρωση (άνοιγμα) των λογαριασμών των αναλυτικών καθολικών από την απογραφή</a:t>
            </a:r>
          </a:p>
          <a:p>
            <a:pPr marL="609600" indent="-609600">
              <a:lnSpc>
                <a:spcPct val="80000"/>
              </a:lnSpc>
              <a:buFont typeface="Wingdings" pitchFamily="2" charset="2"/>
              <a:buAutoNum type="arabicPeriod"/>
            </a:pPr>
            <a:r>
              <a:rPr lang="el-GR" sz="2400" dirty="0" smtClean="0">
                <a:solidFill>
                  <a:srgbClr val="0000CC"/>
                </a:solidFill>
              </a:rPr>
              <a:t>Έκδοση ή λήψη των δικαιολογητικών των λογιστικών πράξεων και καταχώρηση τους, μετά από έλεγχο, στο ημερολόγιο</a:t>
            </a:r>
          </a:p>
          <a:p>
            <a:pPr marL="609600" indent="-609600">
              <a:lnSpc>
                <a:spcPct val="80000"/>
              </a:lnSpc>
              <a:buFont typeface="Wingdings" pitchFamily="2" charset="2"/>
              <a:buAutoNum type="arabicPeriod"/>
            </a:pPr>
            <a:r>
              <a:rPr lang="el-GR" sz="2400" dirty="0" smtClean="0">
                <a:solidFill>
                  <a:srgbClr val="FFC000"/>
                </a:solidFill>
              </a:rPr>
              <a:t>Ενημέρωση από το ημερολόγιο των λογαριασμών, του γενικού καθολικού και των αναλυτικών καθολικών. Από το ημερολόγιο και από τα δικαιολογητικά ενημερώνονται και τα λοιπά βιβλία</a:t>
            </a:r>
          </a:p>
          <a:p>
            <a:pPr marL="609600" indent="-609600">
              <a:lnSpc>
                <a:spcPct val="80000"/>
              </a:lnSpc>
              <a:buFont typeface="Wingdings" pitchFamily="2" charset="2"/>
              <a:buAutoNum type="arabicPeriod"/>
            </a:pPr>
            <a:r>
              <a:rPr lang="el-GR" sz="2400" dirty="0" smtClean="0">
                <a:solidFill>
                  <a:srgbClr val="FF0000"/>
                </a:solidFill>
              </a:rPr>
              <a:t>Το αργότερο κάθε μήνα σύνταξη ισοζυγίων, γενικού και αναλυτικών καθολικών και έλεγχος.</a:t>
            </a:r>
            <a:endParaRPr lang="el-GR" sz="2400" dirty="0">
              <a:solidFill>
                <a:srgbClr val="FF0000"/>
              </a:solidFill>
            </a:endParaRPr>
          </a:p>
        </p:txBody>
      </p:sp>
    </p:spTree>
  </p:cSld>
  <p:clrMapOvr>
    <a:masterClrMapping/>
  </p:clrMapOvr>
  <p:transition/>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990FF446-7F77-4FDC-A55B-047C56A1C2EB}" type="slidenum">
              <a:rPr lang="el-GR"/>
              <a:pPr/>
              <a:t>666</a:t>
            </a:fld>
            <a:endParaRPr lang="el-GR" dirty="0"/>
          </a:p>
        </p:txBody>
      </p:sp>
      <p:sp>
        <p:nvSpPr>
          <p:cNvPr id="266242" name="Rectangle 2"/>
          <p:cNvSpPr>
            <a:spLocks noGrp="1" noChangeArrowheads="1"/>
          </p:cNvSpPr>
          <p:nvPr>
            <p:ph type="title"/>
          </p:nvPr>
        </p:nvSpPr>
        <p:spPr>
          <a:xfrm>
            <a:off x="179512" y="152400"/>
            <a:ext cx="8856984" cy="756320"/>
          </a:xfrm>
        </p:spPr>
        <p:txBody>
          <a:bodyPr>
            <a:normAutofit fontScale="90000"/>
          </a:bodyPr>
          <a:lstStyle/>
          <a:p>
            <a:pPr algn="ctr"/>
            <a:r>
              <a:rPr lang="el-GR" b="1" dirty="0">
                <a:solidFill>
                  <a:srgbClr val="006600"/>
                </a:solidFill>
              </a:rPr>
              <a:t>Λογιστικές </a:t>
            </a:r>
            <a:r>
              <a:rPr lang="el-GR" b="1" dirty="0" smtClean="0">
                <a:solidFill>
                  <a:srgbClr val="006600"/>
                </a:solidFill>
              </a:rPr>
              <a:t>Εγγραφές Προσαρμογής (1)</a:t>
            </a:r>
            <a:endParaRPr lang="el-GR" b="1" dirty="0">
              <a:solidFill>
                <a:srgbClr val="006600"/>
              </a:solidFill>
            </a:endParaRPr>
          </a:p>
        </p:txBody>
      </p:sp>
      <p:sp>
        <p:nvSpPr>
          <p:cNvPr id="266243" name="Rectangle 3"/>
          <p:cNvSpPr>
            <a:spLocks noGrp="1" noChangeArrowheads="1"/>
          </p:cNvSpPr>
          <p:nvPr>
            <p:ph type="body" idx="1"/>
          </p:nvPr>
        </p:nvSpPr>
        <p:spPr>
          <a:xfrm>
            <a:off x="457200" y="1124744"/>
            <a:ext cx="8229600" cy="4971256"/>
          </a:xfrm>
        </p:spPr>
        <p:txBody>
          <a:bodyPr/>
          <a:lstStyle/>
          <a:p>
            <a:r>
              <a:rPr lang="el-GR" sz="2800" dirty="0" smtClean="0"/>
              <a:t>Εγγραφές </a:t>
            </a:r>
            <a:r>
              <a:rPr lang="el-GR" sz="2800" dirty="0"/>
              <a:t>προσαρμογής των λογαριασμών καλούνται</a:t>
            </a:r>
            <a:r>
              <a:rPr lang="en-US" sz="2800" dirty="0"/>
              <a:t>:</a:t>
            </a:r>
          </a:p>
          <a:p>
            <a:pPr marL="692150" lvl="1" indent="-347663"/>
            <a:r>
              <a:rPr lang="el-GR" dirty="0"/>
              <a:t>οι ημερολογιακές εγγραφές που γίνονται συνήθως στο τέλος της χρήσης για την προσαρμογή ή την τακτοποίηση των λογαριασμών, που κατά την διάρκεια της χρήσης δεν ενημερώθηκαν επαρκώς για λόγους αντικειμενικής αδυναμίας ή απλοποίησης της λογιστικής διαδικασίας</a:t>
            </a:r>
          </a:p>
          <a:p>
            <a:endParaRPr lang="el-GR" dirty="0"/>
          </a:p>
        </p:txBody>
      </p:sp>
    </p:spTree>
  </p:cSld>
  <p:clrMapOvr>
    <a:masterClrMapping/>
  </p:clrMapOvr>
  <p:transition/>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4DEB546D-8A83-4741-BE2F-8FAC5BA5D4DA}" type="slidenum">
              <a:rPr lang="el-GR"/>
              <a:pPr/>
              <a:t>667</a:t>
            </a:fld>
            <a:endParaRPr lang="el-GR" dirty="0"/>
          </a:p>
        </p:txBody>
      </p:sp>
      <p:sp>
        <p:nvSpPr>
          <p:cNvPr id="267266" name="Rectangle 2"/>
          <p:cNvSpPr>
            <a:spLocks noGrp="1" noChangeArrowheads="1"/>
          </p:cNvSpPr>
          <p:nvPr>
            <p:ph type="title"/>
          </p:nvPr>
        </p:nvSpPr>
        <p:spPr>
          <a:xfrm>
            <a:off x="0" y="152400"/>
            <a:ext cx="9144000" cy="756320"/>
          </a:xfrm>
        </p:spPr>
        <p:txBody>
          <a:bodyPr>
            <a:normAutofit fontScale="90000"/>
          </a:bodyPr>
          <a:lstStyle/>
          <a:p>
            <a:pPr algn="ctr"/>
            <a:r>
              <a:rPr lang="el-GR" b="1" dirty="0" smtClean="0">
                <a:solidFill>
                  <a:srgbClr val="006600"/>
                </a:solidFill>
              </a:rPr>
              <a:t>Λογιστικές Εγγραφές Προσαρμογής (2)</a:t>
            </a:r>
            <a:endParaRPr lang="el-GR" dirty="0"/>
          </a:p>
        </p:txBody>
      </p:sp>
      <p:sp>
        <p:nvSpPr>
          <p:cNvPr id="267267" name="Rectangle 3"/>
          <p:cNvSpPr>
            <a:spLocks noGrp="1" noChangeArrowheads="1"/>
          </p:cNvSpPr>
          <p:nvPr>
            <p:ph type="body" idx="1"/>
          </p:nvPr>
        </p:nvSpPr>
        <p:spPr/>
        <p:txBody>
          <a:bodyPr/>
          <a:lstStyle/>
          <a:p>
            <a:pPr>
              <a:lnSpc>
                <a:spcPct val="90000"/>
              </a:lnSpc>
            </a:pPr>
            <a:r>
              <a:rPr lang="el-GR" sz="2800" dirty="0" smtClean="0"/>
              <a:t>Επομένως </a:t>
            </a:r>
            <a:r>
              <a:rPr lang="el-GR" sz="2800" dirty="0"/>
              <a:t>μετά την πραγματοποίηση των εγγραφών προσαρμογής</a:t>
            </a:r>
            <a:r>
              <a:rPr lang="en-US" sz="2800" dirty="0"/>
              <a:t>:</a:t>
            </a:r>
          </a:p>
          <a:p>
            <a:pPr marL="692150" lvl="1" indent="-347663">
              <a:lnSpc>
                <a:spcPct val="90000"/>
              </a:lnSpc>
            </a:pPr>
            <a:r>
              <a:rPr lang="el-GR" dirty="0"/>
              <a:t>ο ισολογισμός θα πρέπει να παρουσιάζει την πραγματική χρηματοοικονομική κατάσταση όπως αυτή διαμορφώθηκε στο τέλος της χρήσης και</a:t>
            </a:r>
          </a:p>
          <a:p>
            <a:pPr marL="692150" lvl="1" indent="-347663">
              <a:lnSpc>
                <a:spcPct val="90000"/>
              </a:lnSpc>
            </a:pPr>
            <a:r>
              <a:rPr lang="el-GR" dirty="0"/>
              <a:t>η κατάσταση αποτελεσμάτων απεικονίζει τα οικονομικά αποτελέσματα που πραγματοποιήθηκαν μέσα στην λογιστική χρήση</a:t>
            </a:r>
          </a:p>
          <a:p>
            <a:endParaRPr lang="el-GR" dirty="0"/>
          </a:p>
        </p:txBody>
      </p:sp>
    </p:spTree>
  </p:cSld>
  <p:clrMapOvr>
    <a:masterClrMapping/>
  </p:clrMapOvr>
  <p:transition/>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BBB448B9-08D3-447D-9D3D-6B257F44996B}" type="slidenum">
              <a:rPr lang="el-GR"/>
              <a:pPr/>
              <a:t>668</a:t>
            </a:fld>
            <a:endParaRPr lang="el-GR" dirty="0"/>
          </a:p>
        </p:txBody>
      </p:sp>
      <p:sp>
        <p:nvSpPr>
          <p:cNvPr id="268290" name="Rectangle 2"/>
          <p:cNvSpPr>
            <a:spLocks noGrp="1" noChangeArrowheads="1"/>
          </p:cNvSpPr>
          <p:nvPr>
            <p:ph type="title"/>
          </p:nvPr>
        </p:nvSpPr>
        <p:spPr>
          <a:xfrm>
            <a:off x="0" y="152400"/>
            <a:ext cx="9144000" cy="684312"/>
          </a:xfrm>
        </p:spPr>
        <p:txBody>
          <a:bodyPr>
            <a:normAutofit fontScale="90000"/>
          </a:bodyPr>
          <a:lstStyle/>
          <a:p>
            <a:pPr algn="ctr"/>
            <a:r>
              <a:rPr lang="el-GR" b="1" dirty="0" smtClean="0">
                <a:solidFill>
                  <a:srgbClr val="006600"/>
                </a:solidFill>
              </a:rPr>
              <a:t>Λογιστικές Εγγραφές Προσαρμογής (3)</a:t>
            </a:r>
            <a:endParaRPr lang="el-GR" dirty="0"/>
          </a:p>
        </p:txBody>
      </p:sp>
      <p:sp>
        <p:nvSpPr>
          <p:cNvPr id="268291" name="Rectangle 3"/>
          <p:cNvSpPr>
            <a:spLocks noGrp="1" noChangeArrowheads="1"/>
          </p:cNvSpPr>
          <p:nvPr>
            <p:ph type="body" idx="1"/>
          </p:nvPr>
        </p:nvSpPr>
        <p:spPr/>
        <p:txBody>
          <a:bodyPr/>
          <a:lstStyle/>
          <a:p>
            <a:pPr>
              <a:lnSpc>
                <a:spcPct val="90000"/>
              </a:lnSpc>
            </a:pPr>
            <a:r>
              <a:rPr lang="el-GR" sz="2800" dirty="0" smtClean="0"/>
              <a:t>Κάθε </a:t>
            </a:r>
            <a:r>
              <a:rPr lang="el-GR" sz="2800" dirty="0"/>
              <a:t>μία εγγραφή προσαρμογής επηρεάζει πάντοτε</a:t>
            </a:r>
            <a:r>
              <a:rPr lang="en-US" sz="2800" dirty="0"/>
              <a:t>:</a:t>
            </a:r>
          </a:p>
          <a:p>
            <a:pPr marL="692150" lvl="1" indent="-347663">
              <a:lnSpc>
                <a:spcPct val="90000"/>
              </a:lnSpc>
            </a:pPr>
            <a:r>
              <a:rPr lang="el-GR" dirty="0"/>
              <a:t>ένα λογαριασμού του ισολογισμού (δεν εμπλέκεται ποτέ το ταμείο) και</a:t>
            </a:r>
          </a:p>
          <a:p>
            <a:pPr marL="692150" lvl="1" indent="-347663">
              <a:lnSpc>
                <a:spcPct val="90000"/>
              </a:lnSpc>
            </a:pPr>
            <a:r>
              <a:rPr lang="el-GR" dirty="0"/>
              <a:t>ένα λογαριασμό της κατάστασης αποτελεσμάτων χρήσης</a:t>
            </a:r>
          </a:p>
          <a:p>
            <a:pPr marL="692150" lvl="1" indent="-347663">
              <a:lnSpc>
                <a:spcPct val="90000"/>
              </a:lnSpc>
            </a:pPr>
            <a:endParaRPr lang="el-GR" dirty="0"/>
          </a:p>
          <a:p>
            <a:endParaRPr lang="el-GR" dirty="0"/>
          </a:p>
        </p:txBody>
      </p:sp>
    </p:spTree>
  </p:cSld>
  <p:clrMapOvr>
    <a:masterClrMapping/>
  </p:clrMapOvr>
  <p:transition/>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AB57F4BA-6E7A-46A0-885F-A8DDB8CB7BA6}" type="slidenum">
              <a:rPr lang="el-GR"/>
              <a:pPr/>
              <a:t>669</a:t>
            </a:fld>
            <a:endParaRPr lang="el-GR" dirty="0"/>
          </a:p>
        </p:txBody>
      </p:sp>
      <p:sp>
        <p:nvSpPr>
          <p:cNvPr id="269314" name="Rectangle 2"/>
          <p:cNvSpPr>
            <a:spLocks noGrp="1" noChangeArrowheads="1"/>
          </p:cNvSpPr>
          <p:nvPr>
            <p:ph type="title"/>
          </p:nvPr>
        </p:nvSpPr>
        <p:spPr>
          <a:xfrm>
            <a:off x="0" y="152400"/>
            <a:ext cx="9144000" cy="828328"/>
          </a:xfrm>
        </p:spPr>
        <p:txBody>
          <a:bodyPr>
            <a:normAutofit fontScale="90000"/>
          </a:bodyPr>
          <a:lstStyle/>
          <a:p>
            <a:r>
              <a:rPr lang="el-GR" b="1" dirty="0" smtClean="0">
                <a:solidFill>
                  <a:srgbClr val="006600"/>
                </a:solidFill>
              </a:rPr>
              <a:t>Λογιστικές Εγγραφές Προσαρμογής (4)</a:t>
            </a:r>
            <a:endParaRPr lang="el-GR" dirty="0"/>
          </a:p>
        </p:txBody>
      </p:sp>
      <p:sp>
        <p:nvSpPr>
          <p:cNvPr id="269315" name="Rectangle 3"/>
          <p:cNvSpPr>
            <a:spLocks noGrp="1" noChangeArrowheads="1"/>
          </p:cNvSpPr>
          <p:nvPr>
            <p:ph type="body" idx="1"/>
          </p:nvPr>
        </p:nvSpPr>
        <p:spPr/>
        <p:txBody>
          <a:bodyPr/>
          <a:lstStyle/>
          <a:p>
            <a:pPr>
              <a:lnSpc>
                <a:spcPct val="90000"/>
              </a:lnSpc>
            </a:pPr>
            <a:r>
              <a:rPr lang="el-GR" sz="2000" dirty="0"/>
              <a:t>Οι Εγγραφές Προσαρμογής αναφέρονται στις ακόλουθες περιπτώσεις</a:t>
            </a:r>
            <a:r>
              <a:rPr lang="en-US" sz="2000" dirty="0"/>
              <a:t>:</a:t>
            </a:r>
          </a:p>
          <a:p>
            <a:pPr>
              <a:lnSpc>
                <a:spcPct val="90000"/>
              </a:lnSpc>
            </a:pPr>
            <a:r>
              <a:rPr lang="el-GR" sz="2800" dirty="0"/>
              <a:t>Σε στοιχεία του ενεργητικού που εκπνέουν και γίνονται έξοδα όπως</a:t>
            </a:r>
          </a:p>
          <a:p>
            <a:pPr marL="692150" lvl="1" indent="-347663">
              <a:lnSpc>
                <a:spcPct val="90000"/>
              </a:lnSpc>
            </a:pPr>
            <a:r>
              <a:rPr lang="el-GR" dirty="0"/>
              <a:t>ανάλωση αποθεμάτων</a:t>
            </a:r>
          </a:p>
          <a:p>
            <a:pPr marL="692150" lvl="1" indent="-347663">
              <a:lnSpc>
                <a:spcPct val="90000"/>
              </a:lnSpc>
            </a:pPr>
            <a:r>
              <a:rPr lang="el-GR" dirty="0"/>
              <a:t>αποσβέσεις</a:t>
            </a:r>
          </a:p>
          <a:p>
            <a:pPr marL="692150" lvl="1" indent="-347663">
              <a:lnSpc>
                <a:spcPct val="90000"/>
              </a:lnSpc>
            </a:pPr>
            <a:r>
              <a:rPr lang="el-GR" dirty="0"/>
              <a:t>προπληρωμένα έξοδα που καθίστανται δεδουλευμένα</a:t>
            </a:r>
          </a:p>
          <a:p>
            <a:pPr>
              <a:lnSpc>
                <a:spcPct val="90000"/>
              </a:lnSpc>
            </a:pPr>
            <a:r>
              <a:rPr lang="el-GR" sz="2800" dirty="0"/>
              <a:t>Σε στοιχεία του παθητικού που γίνονται έσοδα όπως</a:t>
            </a:r>
          </a:p>
          <a:p>
            <a:pPr marL="692150" lvl="1" indent="-347663">
              <a:lnSpc>
                <a:spcPct val="90000"/>
              </a:lnSpc>
            </a:pPr>
            <a:r>
              <a:rPr lang="el-GR" dirty="0"/>
              <a:t>προεισπραγμένα έσοδα</a:t>
            </a:r>
          </a:p>
          <a:p>
            <a:endParaRPr lang="el-GR" dirty="0"/>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524000"/>
            <a:ext cx="8640960" cy="5145360"/>
          </a:xfrm>
        </p:spPr>
        <p:txBody>
          <a:bodyPr/>
          <a:lstStyle/>
          <a:p>
            <a:r>
              <a:rPr lang="el-GR" sz="3600" dirty="0" smtClean="0"/>
              <a:t>Χρησιμοποιείται σαν αποδεικτικό διακίνησης αγαθών.</a:t>
            </a:r>
          </a:p>
          <a:p>
            <a:r>
              <a:rPr lang="el-GR" sz="3600" dirty="0" smtClean="0"/>
              <a:t> Περιλαµβάνει ποσότητες.</a:t>
            </a:r>
          </a:p>
          <a:p>
            <a:r>
              <a:rPr lang="el-GR" sz="3600" dirty="0" smtClean="0"/>
              <a:t> Δεν περιλαµβάνει αξίες.</a:t>
            </a:r>
          </a:p>
          <a:p>
            <a:r>
              <a:rPr lang="el-GR" sz="3600" dirty="0" smtClean="0"/>
              <a:t> Ενημερώνει το Βιβλίο Αποθήκης.</a:t>
            </a:r>
          </a:p>
          <a:p>
            <a:r>
              <a:rPr lang="el-GR" sz="3600" dirty="0" smtClean="0"/>
              <a:t> Δεν γίνονται λογιστικές εγγραφές.</a:t>
            </a:r>
          </a:p>
          <a:p>
            <a:r>
              <a:rPr lang="el-GR" sz="3600" dirty="0" smtClean="0"/>
              <a:t> Αναµένεται Τιµολόγιο για το Δελτίο Αποστολής.</a:t>
            </a:r>
          </a:p>
          <a:p>
            <a:endParaRPr lang="el-GR" dirty="0"/>
          </a:p>
        </p:txBody>
      </p:sp>
      <p:sp>
        <p:nvSpPr>
          <p:cNvPr id="3" name="2 - Τίτλος"/>
          <p:cNvSpPr>
            <a:spLocks noGrp="1"/>
          </p:cNvSpPr>
          <p:nvPr>
            <p:ph type="title"/>
          </p:nvPr>
        </p:nvSpPr>
        <p:spPr>
          <a:xfrm>
            <a:off x="251520" y="260648"/>
            <a:ext cx="8640960" cy="936104"/>
          </a:xfrm>
        </p:spPr>
        <p:txBody>
          <a:bodyPr anchor="b">
            <a:normAutofit fontScale="90000"/>
          </a:bodyPr>
          <a:lstStyle/>
          <a:p>
            <a:pPr algn="ctr"/>
            <a:r>
              <a:rPr lang="el-GR" b="1" dirty="0" smtClean="0">
                <a:solidFill>
                  <a:srgbClr val="7030A0"/>
                </a:solidFill>
              </a:rPr>
              <a:t/>
            </a:r>
            <a:br>
              <a:rPr lang="el-GR" b="1" dirty="0" smtClean="0">
                <a:solidFill>
                  <a:srgbClr val="7030A0"/>
                </a:solidFill>
              </a:rPr>
            </a:br>
            <a:r>
              <a:rPr lang="el-GR" b="1" dirty="0" smtClean="0">
                <a:solidFill>
                  <a:srgbClr val="7030A0"/>
                </a:solidFill>
              </a:rPr>
              <a:t/>
            </a:r>
            <a:br>
              <a:rPr lang="el-GR" b="1" dirty="0" smtClean="0">
                <a:solidFill>
                  <a:srgbClr val="7030A0"/>
                </a:solidFill>
              </a:rPr>
            </a:br>
            <a:r>
              <a:rPr lang="el-GR" b="1" dirty="0" smtClean="0">
                <a:solidFill>
                  <a:srgbClr val="7030A0"/>
                </a:solidFill>
              </a:rPr>
              <a:t>ΧΑΡΑΚΤΗΡΙΣΤΙΚΑ ΔΕΛΤΙΟΥ ΑΠΟΣΤΟΛΗΣ</a:t>
            </a:r>
            <a:endParaRPr lang="el-GR" b="1" dirty="0">
              <a:solidFill>
                <a:srgbClr val="7030A0"/>
              </a:solidFill>
            </a:endParaRP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69963703-8F8F-4DE6-B370-CE5B5AF52C88}" type="slidenum">
              <a:rPr lang="el-GR"/>
              <a:pPr/>
              <a:t>670</a:t>
            </a:fld>
            <a:endParaRPr lang="el-GR" dirty="0"/>
          </a:p>
        </p:txBody>
      </p:sp>
      <p:sp>
        <p:nvSpPr>
          <p:cNvPr id="270338" name="Rectangle 2"/>
          <p:cNvSpPr>
            <a:spLocks noGrp="1" noChangeArrowheads="1"/>
          </p:cNvSpPr>
          <p:nvPr>
            <p:ph type="title"/>
          </p:nvPr>
        </p:nvSpPr>
        <p:spPr>
          <a:xfrm>
            <a:off x="0" y="152400"/>
            <a:ext cx="9144000" cy="756320"/>
          </a:xfrm>
        </p:spPr>
        <p:txBody>
          <a:bodyPr>
            <a:normAutofit fontScale="90000"/>
          </a:bodyPr>
          <a:lstStyle/>
          <a:p>
            <a:pPr algn="ctr"/>
            <a:r>
              <a:rPr lang="el-GR" b="1" dirty="0" smtClean="0">
                <a:solidFill>
                  <a:srgbClr val="006600"/>
                </a:solidFill>
              </a:rPr>
              <a:t>Λογιστικές Εγγραφές Προσαρμογής (5)</a:t>
            </a:r>
            <a:endParaRPr lang="el-GR" dirty="0"/>
          </a:p>
        </p:txBody>
      </p:sp>
      <p:sp>
        <p:nvSpPr>
          <p:cNvPr id="270339" name="Rectangle 3"/>
          <p:cNvSpPr>
            <a:spLocks noGrp="1" noChangeArrowheads="1"/>
          </p:cNvSpPr>
          <p:nvPr>
            <p:ph type="body" idx="1"/>
          </p:nvPr>
        </p:nvSpPr>
        <p:spPr/>
        <p:txBody>
          <a:bodyPr/>
          <a:lstStyle/>
          <a:p>
            <a:pPr>
              <a:lnSpc>
                <a:spcPct val="90000"/>
              </a:lnSpc>
            </a:pPr>
            <a:r>
              <a:rPr lang="el-GR" sz="2000" dirty="0"/>
              <a:t>Οι Εγγραφές Προσαρμογής αναφέρονται στις ακόλουθες περιπτώσεις</a:t>
            </a:r>
            <a:r>
              <a:rPr lang="en-US" sz="2000" dirty="0"/>
              <a:t>:</a:t>
            </a:r>
          </a:p>
          <a:p>
            <a:pPr>
              <a:lnSpc>
                <a:spcPct val="90000"/>
              </a:lnSpc>
            </a:pPr>
            <a:r>
              <a:rPr lang="el-GR" sz="2800" dirty="0"/>
              <a:t>Στην αναγνώριση δεδουλευμένων αλλά μη καταβληθέντων εξόδων όπως</a:t>
            </a:r>
          </a:p>
          <a:p>
            <a:pPr marL="692150" lvl="1" indent="-347663">
              <a:lnSpc>
                <a:spcPct val="90000"/>
              </a:lnSpc>
            </a:pPr>
            <a:r>
              <a:rPr lang="el-GR" dirty="0"/>
              <a:t>έξοδα πληρωτέα</a:t>
            </a:r>
          </a:p>
          <a:p>
            <a:pPr>
              <a:lnSpc>
                <a:spcPct val="90000"/>
              </a:lnSpc>
            </a:pPr>
            <a:r>
              <a:rPr lang="el-GR" sz="2800" dirty="0"/>
              <a:t>Στην αναγνώριση δεδουλευμένων αλλά μη εισπραχθέντων εσόδων όπως </a:t>
            </a:r>
          </a:p>
          <a:p>
            <a:pPr marL="692150" lvl="1" indent="-347663">
              <a:lnSpc>
                <a:spcPct val="90000"/>
              </a:lnSpc>
            </a:pPr>
            <a:r>
              <a:rPr lang="el-GR" dirty="0"/>
              <a:t>έσοδα εισπρακτέα</a:t>
            </a:r>
          </a:p>
          <a:p>
            <a:endParaRPr lang="el-GR" dirty="0"/>
          </a:p>
        </p:txBody>
      </p:sp>
    </p:spTree>
  </p:cSld>
  <p:clrMapOvr>
    <a:masterClrMapping/>
  </p:clrMapOvr>
  <p:transition/>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AE1A6382-9009-4A55-8CE2-790DBFF5AF56}" type="slidenum">
              <a:rPr lang="el-GR"/>
              <a:pPr/>
              <a:t>671</a:t>
            </a:fld>
            <a:endParaRPr lang="el-GR" dirty="0"/>
          </a:p>
        </p:txBody>
      </p:sp>
      <p:sp>
        <p:nvSpPr>
          <p:cNvPr id="271362" name="Rectangle 2"/>
          <p:cNvSpPr>
            <a:spLocks noGrp="1" noChangeArrowheads="1"/>
          </p:cNvSpPr>
          <p:nvPr>
            <p:ph type="title"/>
          </p:nvPr>
        </p:nvSpPr>
        <p:spPr>
          <a:xfrm>
            <a:off x="107504" y="152400"/>
            <a:ext cx="8928992" cy="828328"/>
          </a:xfrm>
        </p:spPr>
        <p:txBody>
          <a:bodyPr>
            <a:normAutofit fontScale="90000"/>
          </a:bodyPr>
          <a:lstStyle/>
          <a:p>
            <a:r>
              <a:rPr lang="el-GR" b="1" dirty="0" smtClean="0">
                <a:solidFill>
                  <a:srgbClr val="006600"/>
                </a:solidFill>
              </a:rPr>
              <a:t>Λογιστικές Εγγραφές Προσαρμογής (6)</a:t>
            </a:r>
            <a:endParaRPr lang="el-GR" dirty="0"/>
          </a:p>
        </p:txBody>
      </p:sp>
      <p:sp>
        <p:nvSpPr>
          <p:cNvPr id="271363" name="Rectangle 3"/>
          <p:cNvSpPr>
            <a:spLocks noGrp="1" noChangeArrowheads="1"/>
          </p:cNvSpPr>
          <p:nvPr>
            <p:ph type="body" idx="1"/>
          </p:nvPr>
        </p:nvSpPr>
        <p:spPr/>
        <p:txBody>
          <a:bodyPr/>
          <a:lstStyle/>
          <a:p>
            <a:pPr>
              <a:buNone/>
            </a:pPr>
            <a:endParaRPr lang="el-GR" sz="2000" dirty="0"/>
          </a:p>
          <a:p>
            <a:r>
              <a:rPr lang="el-GR" sz="2800" dirty="0"/>
              <a:t>Όταν όλες οι ημερολογιακές εγγραφές προσαρμογής των υπολοίπων των λογαριασμών προς τα δεδομένα της απογραφής ολοκληρωθούν τότε όλοι οι λογαριασμοί θα εμφανίζουν τα πραγματικά στοιχεία της λογιστικής μονάδας.</a:t>
            </a:r>
          </a:p>
          <a:p>
            <a:r>
              <a:rPr lang="el-GR" sz="2800" dirty="0"/>
              <a:t>Η επόμενη λογιστική διαδικασία είναι ο προσδιορισμός του αποτελέσματος χρήσεως. </a:t>
            </a:r>
          </a:p>
          <a:p>
            <a:endParaRPr lang="el-GR" dirty="0"/>
          </a:p>
        </p:txBody>
      </p:sp>
    </p:spTree>
  </p:cSld>
  <p:clrMapOvr>
    <a:masterClrMapping/>
  </p:clrMapOvr>
  <p:transition/>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94FBDEA9-E369-48E2-ACA7-5B86086326DD}" type="slidenum">
              <a:rPr lang="el-GR"/>
              <a:pPr/>
              <a:t>672</a:t>
            </a:fld>
            <a:endParaRPr lang="el-GR" dirty="0"/>
          </a:p>
        </p:txBody>
      </p:sp>
      <p:sp>
        <p:nvSpPr>
          <p:cNvPr id="272386" name="Rectangle 2"/>
          <p:cNvSpPr>
            <a:spLocks noGrp="1" noChangeArrowheads="1"/>
          </p:cNvSpPr>
          <p:nvPr>
            <p:ph type="title"/>
          </p:nvPr>
        </p:nvSpPr>
        <p:spPr>
          <a:xfrm>
            <a:off x="0" y="152400"/>
            <a:ext cx="9144000" cy="828328"/>
          </a:xfrm>
        </p:spPr>
        <p:txBody>
          <a:bodyPr>
            <a:normAutofit/>
          </a:bodyPr>
          <a:lstStyle/>
          <a:p>
            <a:pPr algn="ctr"/>
            <a:r>
              <a:rPr lang="el-GR" sz="3000" dirty="0" smtClean="0">
                <a:solidFill>
                  <a:schemeClr val="bg1"/>
                </a:solidFill>
              </a:rPr>
              <a:t>Εγγραφές Προσδιορισμού Λογιστικού Αποτελέσματος (1)</a:t>
            </a:r>
            <a:endParaRPr lang="el-GR" sz="3000" dirty="0">
              <a:solidFill>
                <a:schemeClr val="bg1"/>
              </a:solidFill>
            </a:endParaRPr>
          </a:p>
        </p:txBody>
      </p:sp>
      <p:sp>
        <p:nvSpPr>
          <p:cNvPr id="272387" name="Rectangle 3"/>
          <p:cNvSpPr>
            <a:spLocks noGrp="1" noChangeArrowheads="1"/>
          </p:cNvSpPr>
          <p:nvPr>
            <p:ph type="body" idx="1"/>
          </p:nvPr>
        </p:nvSpPr>
        <p:spPr/>
        <p:txBody>
          <a:bodyPr/>
          <a:lstStyle/>
          <a:p>
            <a:pPr>
              <a:lnSpc>
                <a:spcPct val="90000"/>
              </a:lnSpc>
            </a:pPr>
            <a:r>
              <a:rPr lang="el-GR" sz="2800" dirty="0" smtClean="0"/>
              <a:t>Για </a:t>
            </a:r>
            <a:r>
              <a:rPr lang="el-GR" sz="2800" dirty="0"/>
              <a:t>τον προσδιορισμό του αποτελέσματος μεταφέρονται ή αλλιώς συγκεντρώνονται όλοι οι λογαριασμοί που εμφανίζουν τους προσδιοριστικούς παράγοντες του αποτελέσματος σε ένα συγκεντρωτικό λογαριασμό με τίτλο «Αποτελέσματα χρήσης».</a:t>
            </a:r>
          </a:p>
          <a:p>
            <a:pPr>
              <a:lnSpc>
                <a:spcPct val="90000"/>
              </a:lnSpc>
            </a:pPr>
            <a:r>
              <a:rPr lang="el-GR" sz="2800" dirty="0"/>
              <a:t>Η μεταφορά  αυτή γίνεται με κατάλληλες ημερολογιακές εγγραφές οι οποίες καλούνται εγγραφές. προσδιορισμού του αποτελέσματος</a:t>
            </a:r>
          </a:p>
          <a:p>
            <a:endParaRPr lang="el-GR" dirty="0"/>
          </a:p>
        </p:txBody>
      </p:sp>
    </p:spTree>
  </p:cSld>
  <p:clrMapOvr>
    <a:masterClrMapping/>
  </p:clrMapOvr>
  <p:transition/>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D3492B86-F4EE-4DE7-8444-9642900CD044}" type="slidenum">
              <a:rPr lang="el-GR"/>
              <a:pPr/>
              <a:t>673</a:t>
            </a:fld>
            <a:endParaRPr lang="el-GR" dirty="0"/>
          </a:p>
        </p:txBody>
      </p:sp>
      <p:sp>
        <p:nvSpPr>
          <p:cNvPr id="273410" name="Rectangle 2"/>
          <p:cNvSpPr>
            <a:spLocks noGrp="1" noChangeArrowheads="1"/>
          </p:cNvSpPr>
          <p:nvPr>
            <p:ph type="title"/>
          </p:nvPr>
        </p:nvSpPr>
        <p:spPr>
          <a:xfrm>
            <a:off x="0" y="152400"/>
            <a:ext cx="9144000" cy="828328"/>
          </a:xfrm>
        </p:spPr>
        <p:txBody>
          <a:bodyPr>
            <a:normAutofit/>
          </a:bodyPr>
          <a:lstStyle/>
          <a:p>
            <a:pPr algn="ctr"/>
            <a:r>
              <a:rPr lang="el-GR" sz="3000" dirty="0" smtClean="0">
                <a:solidFill>
                  <a:schemeClr val="bg1"/>
                </a:solidFill>
              </a:rPr>
              <a:t>Εγγραφές Προσδιορισμού Λογιστικού Αποτελέσματος (2)</a:t>
            </a:r>
            <a:endParaRPr lang="el-GR" sz="3000" dirty="0"/>
          </a:p>
        </p:txBody>
      </p:sp>
      <p:sp>
        <p:nvSpPr>
          <p:cNvPr id="273411" name="Rectangle 3"/>
          <p:cNvSpPr>
            <a:spLocks noGrp="1" noChangeArrowheads="1"/>
          </p:cNvSpPr>
          <p:nvPr>
            <p:ph type="body" idx="1"/>
          </p:nvPr>
        </p:nvSpPr>
        <p:spPr/>
        <p:txBody>
          <a:bodyPr/>
          <a:lstStyle/>
          <a:p>
            <a:r>
              <a:rPr lang="el-GR" sz="2800" dirty="0" smtClean="0"/>
              <a:t>Μετά </a:t>
            </a:r>
            <a:r>
              <a:rPr lang="el-GR" sz="2800" dirty="0"/>
              <a:t>τη συγκέντρωση όλων των λογαριασμών προσδιορισμού του αποτελέσματος στο λογαριασμό «Αποτελέσματα χρήσεως» ο λογαριασμός αυτός εμφανίζει κάποιο υπόλοιπο το οποίο αποτελεί και το αποτέλεσμα της χρήσεως.</a:t>
            </a:r>
          </a:p>
          <a:p>
            <a:r>
              <a:rPr lang="el-GR" sz="2800" dirty="0"/>
              <a:t>Το υπόλοιπο αυτού του λογαριασμού μεταφέρεται σε κατάλληλο λογαριασμό με τίτλο «Κέρδη χρήσεως» ή Ζημίες χρήσεως»</a:t>
            </a:r>
          </a:p>
          <a:p>
            <a:endParaRPr lang="el-GR" dirty="0"/>
          </a:p>
        </p:txBody>
      </p:sp>
    </p:spTree>
  </p:cSld>
  <p:clrMapOvr>
    <a:masterClrMapping/>
  </p:clrMapOvr>
  <p:transition/>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B29F5008-1DED-489C-9964-10364D4A0C0F}" type="slidenum">
              <a:rPr lang="el-GR"/>
              <a:pPr/>
              <a:t>674</a:t>
            </a:fld>
            <a:endParaRPr lang="el-GR" dirty="0"/>
          </a:p>
        </p:txBody>
      </p:sp>
      <p:sp>
        <p:nvSpPr>
          <p:cNvPr id="274434" name="Rectangle 2"/>
          <p:cNvSpPr>
            <a:spLocks noGrp="1" noChangeArrowheads="1"/>
          </p:cNvSpPr>
          <p:nvPr>
            <p:ph type="title"/>
          </p:nvPr>
        </p:nvSpPr>
        <p:spPr>
          <a:xfrm>
            <a:off x="0" y="152400"/>
            <a:ext cx="9144000" cy="756320"/>
          </a:xfrm>
        </p:spPr>
        <p:txBody>
          <a:bodyPr>
            <a:normAutofit/>
          </a:bodyPr>
          <a:lstStyle/>
          <a:p>
            <a:pPr algn="ctr"/>
            <a:r>
              <a:rPr lang="el-GR" sz="3000" dirty="0" smtClean="0">
                <a:solidFill>
                  <a:schemeClr val="bg1"/>
                </a:solidFill>
              </a:rPr>
              <a:t>Εγγραφές Προσδιορισμού Λογιστικού Αποτελέσματος (3)</a:t>
            </a:r>
            <a:endParaRPr lang="el-GR" sz="3000" dirty="0"/>
          </a:p>
        </p:txBody>
      </p:sp>
      <p:sp>
        <p:nvSpPr>
          <p:cNvPr id="274435" name="Rectangle 3"/>
          <p:cNvSpPr>
            <a:spLocks noGrp="1" noChangeArrowheads="1"/>
          </p:cNvSpPr>
          <p:nvPr>
            <p:ph type="body" idx="1"/>
          </p:nvPr>
        </p:nvSpPr>
        <p:spPr>
          <a:xfrm>
            <a:off x="457200" y="1124744"/>
            <a:ext cx="8229600" cy="4971256"/>
          </a:xfrm>
        </p:spPr>
        <p:txBody>
          <a:bodyPr/>
          <a:lstStyle/>
          <a:p>
            <a:pPr>
              <a:buNone/>
            </a:pPr>
            <a:endParaRPr lang="el-GR" sz="2000" dirty="0"/>
          </a:p>
          <a:p>
            <a:r>
              <a:rPr lang="el-GR" sz="2800" dirty="0"/>
              <a:t>Εάν το υπόλοιπο του λογαριασμού «Αποτελέσματα χρήσης» είναι πιστωτικό</a:t>
            </a:r>
            <a:r>
              <a:rPr lang="en-US" sz="2800" dirty="0"/>
              <a:t>:</a:t>
            </a:r>
          </a:p>
          <a:p>
            <a:pPr marL="692150" lvl="1" indent="-347663"/>
            <a:r>
              <a:rPr lang="el-GR" dirty="0"/>
              <a:t>Θα μεταφερθεί στην συνέχεια στον λογαριασμό «Κέρδη χρήσης»</a:t>
            </a:r>
          </a:p>
          <a:p>
            <a:r>
              <a:rPr lang="el-GR" sz="2800" dirty="0"/>
              <a:t>Αντίθετα εάν το υπόλοιπο είναι χρεωστικό</a:t>
            </a:r>
            <a:r>
              <a:rPr lang="en-US" sz="2800" dirty="0"/>
              <a:t>:</a:t>
            </a:r>
            <a:endParaRPr lang="el-GR" sz="2800" dirty="0"/>
          </a:p>
          <a:p>
            <a:pPr marL="692150" lvl="1" indent="-347663"/>
            <a:r>
              <a:rPr lang="el-GR" dirty="0"/>
              <a:t>Θα μεταφερθεί στην συνέχεια στο λογαριασμό «Ζημίες χρήσης»</a:t>
            </a:r>
          </a:p>
          <a:p>
            <a:endParaRPr lang="el-GR" dirty="0"/>
          </a:p>
        </p:txBody>
      </p:sp>
    </p:spTree>
  </p:cSld>
  <p:clrMapOvr>
    <a:masterClrMapping/>
  </p:clrMapOvr>
  <p:transition/>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65FA9449-1696-4681-8D39-29FFBE93AA38}" type="slidenum">
              <a:rPr lang="el-GR"/>
              <a:pPr/>
              <a:t>675</a:t>
            </a:fld>
            <a:endParaRPr lang="el-GR" dirty="0"/>
          </a:p>
        </p:txBody>
      </p:sp>
      <p:sp>
        <p:nvSpPr>
          <p:cNvPr id="275458" name="Rectangle 2"/>
          <p:cNvSpPr>
            <a:spLocks noGrp="1" noChangeArrowheads="1"/>
          </p:cNvSpPr>
          <p:nvPr>
            <p:ph type="title"/>
          </p:nvPr>
        </p:nvSpPr>
        <p:spPr>
          <a:xfrm>
            <a:off x="0" y="152400"/>
            <a:ext cx="9144000" cy="612304"/>
          </a:xfrm>
        </p:spPr>
        <p:txBody>
          <a:bodyPr>
            <a:normAutofit/>
          </a:bodyPr>
          <a:lstStyle/>
          <a:p>
            <a:pPr algn="ctr"/>
            <a:r>
              <a:rPr lang="el-GR" sz="3000" dirty="0" smtClean="0">
                <a:solidFill>
                  <a:schemeClr val="bg1"/>
                </a:solidFill>
              </a:rPr>
              <a:t>Εγγραφές Προσδιορισμού Λογιστικού Αποτελέσματος (4)</a:t>
            </a:r>
            <a:endParaRPr lang="el-GR" sz="3000" dirty="0"/>
          </a:p>
        </p:txBody>
      </p:sp>
      <p:sp>
        <p:nvSpPr>
          <p:cNvPr id="275459" name="Rectangle 3"/>
          <p:cNvSpPr>
            <a:spLocks noGrp="1" noChangeArrowheads="1"/>
          </p:cNvSpPr>
          <p:nvPr>
            <p:ph type="body" idx="1"/>
          </p:nvPr>
        </p:nvSpPr>
        <p:spPr/>
        <p:txBody>
          <a:bodyPr/>
          <a:lstStyle/>
          <a:p>
            <a:pPr>
              <a:lnSpc>
                <a:spcPct val="90000"/>
              </a:lnSpc>
            </a:pPr>
            <a:r>
              <a:rPr lang="el-GR" sz="2800" dirty="0" smtClean="0"/>
              <a:t>Οι </a:t>
            </a:r>
            <a:r>
              <a:rPr lang="el-GR" sz="2800" dirty="0"/>
              <a:t>ημερολογιακές εγγραφές που εμφανίζουν τη μεταφορά των υπολοίπων των λογαριασμών εσόδων και εξόδων στο λογαριασμό «αποτελέσματα χρήσης» και η ημερολογιακή εγγραφή που εμφανίζει τη μεταφορά του υπολοίπου του λογαριασμού αυτού στο λογαριασμό «κέρδη χρήσης» ή «ζημίες χρήσης» λέγονται εγγραφές κλεισίματος των λογαριασμών εκμετάλλευσης και αποτελέσματος. </a:t>
            </a:r>
          </a:p>
          <a:p>
            <a:endParaRPr lang="el-GR" dirty="0"/>
          </a:p>
        </p:txBody>
      </p:sp>
    </p:spTree>
  </p:cSld>
  <p:clrMapOvr>
    <a:masterClrMapping/>
  </p:clrMapOvr>
  <p:transition/>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idx="1"/>
          </p:nvPr>
        </p:nvSpPr>
        <p:spPr>
          <a:xfrm>
            <a:off x="107504" y="404812"/>
            <a:ext cx="8856984" cy="6336555"/>
          </a:xfrm>
        </p:spPr>
        <p:txBody>
          <a:bodyPr/>
          <a:lstStyle/>
          <a:p>
            <a:pPr algn="ctr" eaLnBrk="1" hangingPunct="1">
              <a:lnSpc>
                <a:spcPct val="80000"/>
              </a:lnSpc>
              <a:buFontTx/>
              <a:buNone/>
            </a:pPr>
            <a:r>
              <a:rPr lang="el-GR" sz="2400" b="1" dirty="0" smtClean="0">
                <a:solidFill>
                  <a:srgbClr val="FF0000"/>
                </a:solidFill>
              </a:rPr>
              <a:t>ΕΘΝΙΚΟ ΣΥΜΒΟΥΛΙΟ ΛΟΓΙΣΤΙΚΗΣ – Ε.ΣΥ.Λ</a:t>
            </a:r>
          </a:p>
          <a:p>
            <a:pPr algn="ctr" eaLnBrk="1" hangingPunct="1">
              <a:lnSpc>
                <a:spcPct val="80000"/>
              </a:lnSpc>
              <a:buFontTx/>
              <a:buNone/>
            </a:pPr>
            <a:r>
              <a:rPr lang="el-GR" sz="2400" b="1" dirty="0" smtClean="0">
                <a:solidFill>
                  <a:srgbClr val="FF0000"/>
                </a:solidFill>
              </a:rPr>
              <a:t>ΣΥΜΒΟΥΛΙΟ ΛΟΓΙΣΤΙΚΗΣ ΤΥΠΟΠΟΙΗΣΗΣ Σ.ΛΟ.Τ</a:t>
            </a:r>
            <a:r>
              <a:rPr lang="el-GR" sz="2400" b="1" dirty="0" smtClean="0"/>
              <a:t> </a:t>
            </a:r>
          </a:p>
          <a:p>
            <a:pPr eaLnBrk="1" hangingPunct="1">
              <a:lnSpc>
                <a:spcPct val="80000"/>
              </a:lnSpc>
              <a:buFontTx/>
              <a:buNone/>
            </a:pPr>
            <a:r>
              <a:rPr lang="el-GR" sz="2400" dirty="0" smtClean="0"/>
              <a:t>(τμήμα της Επιτροπής Λογιστικής Τυποποίησης και Ελέγχων)</a:t>
            </a:r>
          </a:p>
          <a:p>
            <a:pPr eaLnBrk="1" hangingPunct="1">
              <a:lnSpc>
                <a:spcPct val="80000"/>
              </a:lnSpc>
              <a:buFontTx/>
              <a:buNone/>
            </a:pPr>
            <a:endParaRPr lang="el-GR" sz="2400" dirty="0" smtClean="0"/>
          </a:p>
          <a:p>
            <a:pPr eaLnBrk="1" hangingPunct="1">
              <a:lnSpc>
                <a:spcPct val="80000"/>
              </a:lnSpc>
              <a:buFontTx/>
              <a:buNone/>
            </a:pPr>
            <a:r>
              <a:rPr lang="el-GR" sz="2400" dirty="0" smtClean="0"/>
              <a:t>Είναι πενταμελές, συστάθηκε το 2003 και είναι υπεύθυνο για να:</a:t>
            </a:r>
          </a:p>
          <a:p>
            <a:pPr eaLnBrk="1" hangingPunct="1">
              <a:lnSpc>
                <a:spcPct val="80000"/>
              </a:lnSpc>
            </a:pPr>
            <a:r>
              <a:rPr lang="el-GR" sz="2400" dirty="0" smtClean="0"/>
              <a:t>γνωματεύει σε θέματα λογιστικής τυποποίησης (παραπέμπονται μετά από απόφαση του Δ.Σ της Ε.Λ.Τ.Ε</a:t>
            </a:r>
          </a:p>
          <a:p>
            <a:pPr eaLnBrk="1" hangingPunct="1">
              <a:lnSpc>
                <a:spcPct val="80000"/>
              </a:lnSpc>
            </a:pPr>
            <a:r>
              <a:rPr lang="el-GR" sz="2400" dirty="0" smtClean="0"/>
              <a:t>απαντά σε ερωτήματα λογιστικής φύσεως επιμέρους ενδιαφερομένων</a:t>
            </a:r>
          </a:p>
          <a:p>
            <a:pPr eaLnBrk="1" hangingPunct="1">
              <a:lnSpc>
                <a:spcPct val="80000"/>
              </a:lnSpc>
            </a:pPr>
            <a:r>
              <a:rPr lang="el-GR" sz="2400" dirty="0" smtClean="0"/>
              <a:t>επεξεργάζεται κείμενα εργασίας λογιστικού και ελεγκτικού ενδιαφέροντος</a:t>
            </a:r>
          </a:p>
          <a:p>
            <a:pPr eaLnBrk="1" hangingPunct="1">
              <a:lnSpc>
                <a:spcPct val="80000"/>
              </a:lnSpc>
            </a:pPr>
            <a:r>
              <a:rPr lang="el-GR" sz="2400" dirty="0" smtClean="0"/>
              <a:t>επεξεργάζεται, μελετά ή ερευνά θέματα γενικά λογιστικού ενδιαφέροντος</a:t>
            </a:r>
          </a:p>
          <a:p>
            <a:pPr eaLnBrk="1" hangingPunct="1">
              <a:lnSpc>
                <a:spcPct val="80000"/>
              </a:lnSpc>
              <a:buFontTx/>
              <a:buNone/>
            </a:pPr>
            <a:endParaRPr lang="el-GR" sz="2400" dirty="0" smtClean="0"/>
          </a:p>
          <a:p>
            <a:pPr eaLnBrk="1" hangingPunct="1">
              <a:lnSpc>
                <a:spcPct val="80000"/>
              </a:lnSpc>
              <a:buFontTx/>
              <a:buNone/>
            </a:pPr>
            <a:r>
              <a:rPr lang="el-GR" sz="2400" dirty="0" smtClean="0"/>
              <a:t>Δεν είναι στην αρμοδιότητά του να απαντά για φορολογικά θέματα</a:t>
            </a:r>
          </a:p>
          <a:p>
            <a:pPr eaLnBrk="1" hangingPunct="1">
              <a:lnSpc>
                <a:spcPct val="80000"/>
              </a:lnSpc>
              <a:buFontTx/>
              <a:buNone/>
            </a:pPr>
            <a:r>
              <a:rPr lang="el-GR" sz="2400" dirty="0" smtClean="0"/>
              <a:t> </a:t>
            </a:r>
          </a:p>
          <a:p>
            <a:pPr eaLnBrk="1" hangingPunct="1">
              <a:lnSpc>
                <a:spcPct val="80000"/>
              </a:lnSpc>
              <a:buFontTx/>
              <a:buNone/>
            </a:pPr>
            <a:endParaRPr lang="el-GR" sz="2400" dirty="0" smtClean="0"/>
          </a:p>
          <a:p>
            <a:pPr eaLnBrk="1" hangingPunct="1">
              <a:lnSpc>
                <a:spcPct val="80000"/>
              </a:lnSpc>
              <a:buFontTx/>
              <a:buNone/>
            </a:pPr>
            <a:endParaRPr lang="el-GR" sz="2400" dirty="0" smtClean="0"/>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idx="1"/>
          </p:nvPr>
        </p:nvSpPr>
        <p:spPr>
          <a:xfrm>
            <a:off x="395288" y="404812"/>
            <a:ext cx="8291512" cy="6048523"/>
          </a:xfrm>
        </p:spPr>
        <p:txBody>
          <a:bodyPr/>
          <a:lstStyle/>
          <a:p>
            <a:pPr eaLnBrk="1" hangingPunct="1">
              <a:lnSpc>
                <a:spcPct val="90000"/>
              </a:lnSpc>
              <a:buFontTx/>
              <a:buNone/>
            </a:pPr>
            <a:r>
              <a:rPr lang="el-GR" sz="2800" b="1" dirty="0" smtClean="0">
                <a:solidFill>
                  <a:srgbClr val="006600"/>
                </a:solidFill>
              </a:rPr>
              <a:t>Οι γνωματεύσεις του Σ.ΛΟ.Τ έχουν τη μορφή</a:t>
            </a:r>
          </a:p>
          <a:p>
            <a:pPr eaLnBrk="1" hangingPunct="1">
              <a:lnSpc>
                <a:spcPct val="90000"/>
              </a:lnSpc>
            </a:pPr>
            <a:r>
              <a:rPr lang="el-GR" sz="2800" dirty="0" smtClean="0"/>
              <a:t>Λογιστικής Οδηγίας (ρυθμίζει με ενιαίο τρόπο συγκεκριμένα λογιστικά θέματα και έχει δεσμευτικό χαρακτήρα).</a:t>
            </a:r>
          </a:p>
          <a:p>
            <a:pPr eaLnBrk="1" hangingPunct="1">
              <a:lnSpc>
                <a:spcPct val="90000"/>
              </a:lnSpc>
            </a:pPr>
            <a:r>
              <a:rPr lang="el-GR" sz="2800" dirty="0" smtClean="0"/>
              <a:t>Λογιστικής Εγκυκλίου (αναφέρεται σε ερμηνεία θεμάτων ειδικότερου ενδιαφέροντος και έχει δεσμευτικό χαρακτήρα).</a:t>
            </a:r>
          </a:p>
          <a:p>
            <a:pPr eaLnBrk="1" hangingPunct="1">
              <a:lnSpc>
                <a:spcPct val="90000"/>
              </a:lnSpc>
            </a:pPr>
            <a:r>
              <a:rPr lang="el-GR" sz="2800" dirty="0" smtClean="0"/>
              <a:t>Γνωμοδότησης (αναφέρεται σε θέματα εφαρμογής των Δ.Λ.Π., δεν συνιστά ερμηνεία αυτών και δεν έχει δεσμευτικό χαρακτήρα).</a:t>
            </a:r>
          </a:p>
          <a:p>
            <a:pPr eaLnBrk="1" hangingPunct="1">
              <a:lnSpc>
                <a:spcPct val="90000"/>
              </a:lnSpc>
            </a:pPr>
            <a:r>
              <a:rPr lang="el-GR" sz="2800" dirty="0" smtClean="0"/>
              <a:t>Ατομικής Απάντησης (αναφέρεται σε ερώτημα που έχει τεθεί από ενδιαφερόμενο και δεν έχει δεσμευτικό χαρακτήρα).</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idx="1"/>
          </p:nvPr>
        </p:nvSpPr>
        <p:spPr>
          <a:xfrm>
            <a:off x="395288" y="404813"/>
            <a:ext cx="8291512" cy="5721350"/>
          </a:xfrm>
        </p:spPr>
        <p:txBody>
          <a:bodyPr/>
          <a:lstStyle/>
          <a:p>
            <a:pPr eaLnBrk="1" hangingPunct="1">
              <a:buFontTx/>
              <a:buNone/>
            </a:pPr>
            <a:r>
              <a:rPr lang="el-GR" sz="2400" b="1" dirty="0" smtClean="0">
                <a:solidFill>
                  <a:srgbClr val="FFFF00"/>
                </a:solidFill>
              </a:rPr>
              <a:t>Έχουν την εξής δομή:</a:t>
            </a:r>
          </a:p>
          <a:p>
            <a:pPr eaLnBrk="1" hangingPunct="1"/>
            <a:r>
              <a:rPr lang="el-GR" sz="2400" dirty="0" smtClean="0"/>
              <a:t>Περιγραφή του θέματος.</a:t>
            </a:r>
          </a:p>
          <a:p>
            <a:pPr eaLnBrk="1" hangingPunct="1"/>
            <a:r>
              <a:rPr lang="el-GR" sz="2400" dirty="0" smtClean="0"/>
              <a:t>Γνώμη (περιλαμβάνει σαφή και πλήρη διατύπωση άποψης για το λογιστικό θέμα).</a:t>
            </a:r>
          </a:p>
          <a:p>
            <a:pPr eaLnBrk="1" hangingPunct="1"/>
            <a:r>
              <a:rPr lang="el-GR" sz="2400" dirty="0" smtClean="0"/>
              <a:t>Αιτιολογία της γνώμης (τεκμηριώνει κατά αναλυτικό και λεπτομερή τρόπο την αιτιολογική βάση της γνωμάτευσης με πλήρη αναφορά στη νομοθεσία).</a:t>
            </a:r>
          </a:p>
          <a:p>
            <a:pPr eaLnBrk="1" hangingPunct="1"/>
            <a:r>
              <a:rPr lang="el-GR" sz="2400" dirty="0" smtClean="0"/>
              <a:t>Παρατηρήσεις (πιθανές συμπληρωματικές παρατηρήσεις).</a:t>
            </a:r>
          </a:p>
          <a:p>
            <a:pPr eaLnBrk="1" hangingPunct="1"/>
            <a:r>
              <a:rPr lang="el-GR" sz="2400" dirty="0" smtClean="0"/>
              <a:t>Άποψη μειοψηφίας.</a:t>
            </a:r>
          </a:p>
          <a:p>
            <a:pPr eaLnBrk="1" hangingPunct="1">
              <a:buFontTx/>
              <a:buNone/>
            </a:pPr>
            <a:endParaRPr lang="el-GR" sz="2400" dirty="0" smtClean="0"/>
          </a:p>
          <a:p>
            <a:pPr eaLnBrk="1" hangingPunct="1">
              <a:buFontTx/>
              <a:buNone/>
            </a:pPr>
            <a:r>
              <a:rPr lang="el-GR" sz="2400" dirty="0" smtClean="0"/>
              <a:t>Οι αποφάσεις λαμβάνονται με πλειοψηφία 3/5 και με τη σύμφωνη γνώμη του Προέδρου του Σ.ΛΟ.Τ.</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87BE1943-8905-498A-8E55-06E16FE03D89}" type="slidenum">
              <a:rPr lang="el-GR"/>
              <a:pPr/>
              <a:t>679</a:t>
            </a:fld>
            <a:endParaRPr lang="el-GR" dirty="0"/>
          </a:p>
        </p:txBody>
      </p:sp>
      <p:sp>
        <p:nvSpPr>
          <p:cNvPr id="223234" name="Rectangle 2"/>
          <p:cNvSpPr>
            <a:spLocks noGrp="1" noChangeArrowheads="1"/>
          </p:cNvSpPr>
          <p:nvPr>
            <p:ph type="title"/>
          </p:nvPr>
        </p:nvSpPr>
        <p:spPr>
          <a:xfrm>
            <a:off x="457200" y="152400"/>
            <a:ext cx="8229600" cy="900336"/>
          </a:xfrm>
        </p:spPr>
        <p:txBody>
          <a:bodyPr>
            <a:normAutofit fontScale="90000"/>
          </a:bodyPr>
          <a:lstStyle/>
          <a:p>
            <a:r>
              <a:rPr lang="el-GR" b="1" dirty="0" smtClean="0">
                <a:solidFill>
                  <a:srgbClr val="006600"/>
                </a:solidFill>
              </a:rPr>
              <a:t>Παράδειγμα Λογιστικών Εγγραφών</a:t>
            </a:r>
            <a:endParaRPr lang="el-GR" b="1" dirty="0">
              <a:solidFill>
                <a:srgbClr val="006600"/>
              </a:solidFill>
            </a:endParaRPr>
          </a:p>
        </p:txBody>
      </p:sp>
      <p:sp>
        <p:nvSpPr>
          <p:cNvPr id="223235" name="Rectangle 3"/>
          <p:cNvSpPr>
            <a:spLocks noGrp="1" noChangeArrowheads="1"/>
          </p:cNvSpPr>
          <p:nvPr>
            <p:ph type="body" idx="1"/>
          </p:nvPr>
        </p:nvSpPr>
        <p:spPr/>
        <p:txBody>
          <a:bodyPr/>
          <a:lstStyle/>
          <a:p>
            <a:r>
              <a:rPr lang="el-GR" sz="1800" dirty="0"/>
              <a:t>Παρακολούθηση Λογιστικών Γεγονότων με Σύνταξη Διαδοχικών Ισολογισμών</a:t>
            </a:r>
            <a:r>
              <a:rPr lang="en-US" sz="1800" dirty="0"/>
              <a:t>: </a:t>
            </a:r>
            <a:r>
              <a:rPr lang="el-GR" sz="1800" dirty="0"/>
              <a:t>Παράδειγμα </a:t>
            </a:r>
          </a:p>
          <a:p>
            <a:r>
              <a:rPr lang="el-GR" sz="2800" dirty="0"/>
              <a:t>Για την σύσταση της εταιρίας «ΑΛΦΑ» εισφέρονται</a:t>
            </a:r>
            <a:r>
              <a:rPr lang="en-US" sz="2800" dirty="0"/>
              <a:t>:</a:t>
            </a:r>
          </a:p>
          <a:p>
            <a:pPr marL="692150" lvl="1" indent="-347663"/>
            <a:r>
              <a:rPr lang="el-GR" dirty="0"/>
              <a:t>5.000 ευρώ σε μετρητά και</a:t>
            </a:r>
          </a:p>
          <a:p>
            <a:pPr marL="692150" lvl="1" indent="-347663"/>
            <a:r>
              <a:rPr lang="el-GR" dirty="0"/>
              <a:t>εμπορεύματα αξίας 10.000 ευρώ</a:t>
            </a:r>
          </a:p>
          <a:p>
            <a:r>
              <a:rPr lang="el-GR" sz="2800" dirty="0"/>
              <a:t>Να προσδιοριστεί ο ισολογισμός έναρξης </a:t>
            </a:r>
          </a:p>
          <a:p>
            <a:endParaRPr lang="el-GR" dirty="0"/>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251520" y="188640"/>
            <a:ext cx="8640960" cy="6408712"/>
          </a:xfrm>
          <a:prstGeom prst="rect">
            <a:avLst/>
          </a:prstGeom>
          <a:noFill/>
          <a:ln w="9525">
            <a:noFill/>
            <a:miter lim="800000"/>
            <a:headEnd/>
            <a:tailEnd/>
          </a:ln>
        </p:spPr>
      </p:pic>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6C9ED35B-D636-46CA-8245-CB19FF677B7A}" type="slidenum">
              <a:rPr lang="el-GR"/>
              <a:pPr/>
              <a:t>680</a:t>
            </a:fld>
            <a:endParaRPr lang="el-GR" dirty="0"/>
          </a:p>
        </p:txBody>
      </p:sp>
      <p:sp>
        <p:nvSpPr>
          <p:cNvPr id="224258" name="Rectangle 2"/>
          <p:cNvSpPr>
            <a:spLocks noGrp="1" noChangeArrowheads="1"/>
          </p:cNvSpPr>
          <p:nvPr>
            <p:ph type="title"/>
          </p:nvPr>
        </p:nvSpPr>
        <p:spPr/>
        <p:txBody>
          <a:bodyPr/>
          <a:lstStyle/>
          <a:p>
            <a:r>
              <a:rPr lang="el-GR" b="1" dirty="0">
                <a:solidFill>
                  <a:srgbClr val="006600"/>
                </a:solidFill>
              </a:rPr>
              <a:t>Λογιστικές Εγγραφές</a:t>
            </a:r>
          </a:p>
        </p:txBody>
      </p:sp>
      <p:sp>
        <p:nvSpPr>
          <p:cNvPr id="224259" name="Rectangle 3"/>
          <p:cNvSpPr>
            <a:spLocks noGrp="1" noChangeArrowheads="1"/>
          </p:cNvSpPr>
          <p:nvPr>
            <p:ph type="body" idx="1"/>
          </p:nvPr>
        </p:nvSpPr>
        <p:spPr/>
        <p:txBody>
          <a:bodyPr/>
          <a:lstStyle/>
          <a:p>
            <a:r>
              <a:rPr lang="el-GR" sz="2000" dirty="0"/>
              <a:t>1ος Ισολογισμός της «ΑΛΦΑ»</a:t>
            </a:r>
          </a:p>
          <a:p>
            <a:r>
              <a:rPr lang="el-GR" sz="2800" dirty="0"/>
              <a:t>Ενεργητικό</a:t>
            </a:r>
            <a:r>
              <a:rPr lang="en-US" sz="2800" dirty="0"/>
              <a:t>:</a:t>
            </a:r>
          </a:p>
          <a:p>
            <a:pPr>
              <a:buFont typeface="Wingdings" pitchFamily="2" charset="2"/>
              <a:buNone/>
            </a:pPr>
            <a:r>
              <a:rPr lang="el-GR" sz="2800" dirty="0"/>
              <a:t>	-Εμπορεύματα                 10.000</a:t>
            </a:r>
          </a:p>
          <a:p>
            <a:pPr>
              <a:buFont typeface="Wingdings" pitchFamily="2" charset="2"/>
              <a:buNone/>
            </a:pPr>
            <a:r>
              <a:rPr lang="el-GR" sz="2800" dirty="0"/>
              <a:t>	-Ταμείο                              </a:t>
            </a:r>
            <a:r>
              <a:rPr lang="el-GR" sz="2800" u="sng" dirty="0"/>
              <a:t>5.000</a:t>
            </a:r>
          </a:p>
          <a:p>
            <a:r>
              <a:rPr lang="el-GR" sz="2800" dirty="0"/>
              <a:t>Σύνολο Ενεργητικού        15.000 </a:t>
            </a:r>
          </a:p>
          <a:p>
            <a:pPr>
              <a:buFont typeface="Wingdings" pitchFamily="2" charset="2"/>
              <a:buNone/>
            </a:pPr>
            <a:endParaRPr lang="el-GR" sz="2800" dirty="0"/>
          </a:p>
          <a:p>
            <a:r>
              <a:rPr lang="el-GR" sz="2800" dirty="0"/>
              <a:t>Παθητικό</a:t>
            </a:r>
            <a:r>
              <a:rPr lang="en-US" sz="2800" dirty="0"/>
              <a:t>:</a:t>
            </a:r>
          </a:p>
          <a:p>
            <a:pPr>
              <a:buFont typeface="Wingdings" pitchFamily="2" charset="2"/>
              <a:buNone/>
            </a:pPr>
            <a:r>
              <a:rPr lang="el-GR" sz="2800" dirty="0"/>
              <a:t>	-Κεφάλαιο                      </a:t>
            </a:r>
            <a:r>
              <a:rPr lang="el-GR" sz="2800" u="sng" dirty="0"/>
              <a:t>15.000</a:t>
            </a:r>
          </a:p>
          <a:p>
            <a:r>
              <a:rPr lang="el-GR" sz="2800" dirty="0"/>
              <a:t>Σύνολο Παθητικού         15.000</a:t>
            </a:r>
          </a:p>
          <a:p>
            <a:endParaRPr lang="el-GR" dirty="0"/>
          </a:p>
        </p:txBody>
      </p:sp>
    </p:spTree>
  </p:cSld>
  <p:clrMapOvr>
    <a:masterClrMapping/>
  </p:clrMapOvr>
  <p:transition/>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D7AF7725-97BE-4AC3-B986-CD56942EA121}" type="slidenum">
              <a:rPr lang="el-GR"/>
              <a:pPr/>
              <a:t>681</a:t>
            </a:fld>
            <a:endParaRPr lang="el-GR" dirty="0"/>
          </a:p>
        </p:txBody>
      </p:sp>
      <p:sp>
        <p:nvSpPr>
          <p:cNvPr id="225282" name="Rectangle 2"/>
          <p:cNvSpPr>
            <a:spLocks noGrp="1" noChangeArrowheads="1"/>
          </p:cNvSpPr>
          <p:nvPr>
            <p:ph type="title"/>
          </p:nvPr>
        </p:nvSpPr>
        <p:spPr/>
        <p:txBody>
          <a:bodyPr/>
          <a:lstStyle/>
          <a:p>
            <a:r>
              <a:rPr lang="el-GR" b="1" dirty="0">
                <a:solidFill>
                  <a:srgbClr val="006600"/>
                </a:solidFill>
              </a:rPr>
              <a:t>Λογιστικές Εγγραφές</a:t>
            </a:r>
          </a:p>
        </p:txBody>
      </p:sp>
      <p:sp>
        <p:nvSpPr>
          <p:cNvPr id="225283" name="Rectangle 3"/>
          <p:cNvSpPr>
            <a:spLocks noGrp="1" noChangeArrowheads="1"/>
          </p:cNvSpPr>
          <p:nvPr>
            <p:ph type="body" idx="1"/>
          </p:nvPr>
        </p:nvSpPr>
        <p:spPr/>
        <p:txBody>
          <a:bodyPr/>
          <a:lstStyle/>
          <a:p>
            <a:r>
              <a:rPr lang="el-GR" sz="2000" dirty="0"/>
              <a:t>Παράδειγμα (συνέχεια)</a:t>
            </a:r>
          </a:p>
          <a:p>
            <a:r>
              <a:rPr lang="el-GR" sz="2800" dirty="0"/>
              <a:t>Η επιχείρηση συνάπτει δάνειο από την Ε.Τ.Ε. ύψους 2.000 ευρώ</a:t>
            </a:r>
            <a:r>
              <a:rPr lang="en-US" sz="2800" dirty="0"/>
              <a:t>:</a:t>
            </a:r>
            <a:endParaRPr lang="el-GR" sz="2800" dirty="0"/>
          </a:p>
          <a:p>
            <a:pPr marL="692150" lvl="1" indent="-347663"/>
            <a:r>
              <a:rPr lang="el-GR" dirty="0"/>
              <a:t>αυξάνεται το ενεργητικό λόγω της αύξησης του «ταμείου» κατά  2.000 ευρώ</a:t>
            </a:r>
          </a:p>
          <a:p>
            <a:pPr marL="692150" lvl="1" indent="-347663"/>
            <a:r>
              <a:rPr lang="el-GR" dirty="0"/>
              <a:t>αυξάνεται το παθητικό λόγω της αύξησης των «δανείων» κατά 2.000 ευρώ </a:t>
            </a:r>
          </a:p>
          <a:p>
            <a:r>
              <a:rPr lang="el-GR" sz="2800" dirty="0"/>
              <a:t>Να προσδιοριστεί ο επόμενος ισολογισμός</a:t>
            </a:r>
          </a:p>
          <a:p>
            <a:endParaRPr lang="el-GR" dirty="0"/>
          </a:p>
        </p:txBody>
      </p:sp>
    </p:spTree>
  </p:cSld>
  <p:clrMapOvr>
    <a:masterClrMapping/>
  </p:clrMapOvr>
  <p:transition/>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1E1F116C-0AA5-404F-82AD-BAD2052ED7E3}" type="slidenum">
              <a:rPr lang="el-GR"/>
              <a:pPr/>
              <a:t>682</a:t>
            </a:fld>
            <a:endParaRPr lang="el-GR" dirty="0"/>
          </a:p>
        </p:txBody>
      </p:sp>
      <p:sp>
        <p:nvSpPr>
          <p:cNvPr id="226306" name="Rectangle 2"/>
          <p:cNvSpPr>
            <a:spLocks noGrp="1" noChangeArrowheads="1"/>
          </p:cNvSpPr>
          <p:nvPr>
            <p:ph type="title"/>
          </p:nvPr>
        </p:nvSpPr>
        <p:spPr/>
        <p:txBody>
          <a:bodyPr/>
          <a:lstStyle/>
          <a:p>
            <a:r>
              <a:rPr lang="el-GR" b="1" dirty="0">
                <a:solidFill>
                  <a:srgbClr val="006600"/>
                </a:solidFill>
              </a:rPr>
              <a:t>Λογιστικές Εγγραφές</a:t>
            </a:r>
          </a:p>
        </p:txBody>
      </p:sp>
      <p:sp>
        <p:nvSpPr>
          <p:cNvPr id="226307" name="Rectangle 3"/>
          <p:cNvSpPr>
            <a:spLocks noGrp="1" noChangeArrowheads="1"/>
          </p:cNvSpPr>
          <p:nvPr>
            <p:ph type="body" idx="1"/>
          </p:nvPr>
        </p:nvSpPr>
        <p:spPr/>
        <p:txBody>
          <a:bodyPr/>
          <a:lstStyle/>
          <a:p>
            <a:r>
              <a:rPr lang="el-GR" sz="2000" dirty="0"/>
              <a:t>2ος Ισολογισμός της «ΑΛΦΑ»</a:t>
            </a:r>
          </a:p>
          <a:p>
            <a:r>
              <a:rPr lang="el-GR" sz="2800" dirty="0"/>
              <a:t>Ενεργητικό</a:t>
            </a:r>
            <a:r>
              <a:rPr lang="en-US" sz="2800" dirty="0"/>
              <a:t>:</a:t>
            </a:r>
          </a:p>
          <a:p>
            <a:pPr>
              <a:buFont typeface="Wingdings" pitchFamily="2" charset="2"/>
              <a:buNone/>
            </a:pPr>
            <a:r>
              <a:rPr lang="el-GR" sz="2800" dirty="0"/>
              <a:t>	-Εμπορεύματα                  10.000</a:t>
            </a:r>
          </a:p>
          <a:p>
            <a:pPr>
              <a:buFont typeface="Wingdings" pitchFamily="2" charset="2"/>
              <a:buNone/>
            </a:pPr>
            <a:r>
              <a:rPr lang="el-GR" sz="2800" dirty="0"/>
              <a:t>	-Ταμείο                               </a:t>
            </a:r>
            <a:r>
              <a:rPr lang="el-GR" sz="2800" u="sng" dirty="0"/>
              <a:t>7.000 </a:t>
            </a:r>
          </a:p>
          <a:p>
            <a:r>
              <a:rPr lang="el-GR" sz="2800" dirty="0"/>
              <a:t>Σύνολο Ενεργητικού         17.000</a:t>
            </a:r>
          </a:p>
          <a:p>
            <a:pPr>
              <a:buFont typeface="Wingdings" pitchFamily="2" charset="2"/>
              <a:buNone/>
            </a:pPr>
            <a:r>
              <a:rPr lang="el-GR" sz="2800" dirty="0"/>
              <a:t>Παθητικό </a:t>
            </a:r>
            <a:r>
              <a:rPr lang="en-US" sz="2800" dirty="0"/>
              <a:t>:</a:t>
            </a:r>
          </a:p>
          <a:p>
            <a:pPr>
              <a:buFont typeface="Wingdings" pitchFamily="2" charset="2"/>
              <a:buNone/>
            </a:pPr>
            <a:r>
              <a:rPr lang="el-GR" sz="2800" dirty="0"/>
              <a:t>	-Κεφάλαιο                       15.000</a:t>
            </a:r>
          </a:p>
          <a:p>
            <a:pPr>
              <a:buFont typeface="Wingdings" pitchFamily="2" charset="2"/>
              <a:buNone/>
            </a:pPr>
            <a:r>
              <a:rPr lang="el-GR" sz="2800" dirty="0"/>
              <a:t>	-Δάνειο Ε.Τ.Ε.                 </a:t>
            </a:r>
            <a:r>
              <a:rPr lang="el-GR" sz="2800" u="sng" dirty="0"/>
              <a:t> 2.000</a:t>
            </a:r>
          </a:p>
          <a:p>
            <a:r>
              <a:rPr lang="el-GR" sz="2800" dirty="0"/>
              <a:t>Σύνολο Παθητικού          17.000</a:t>
            </a:r>
          </a:p>
          <a:p>
            <a:endParaRPr lang="el-GR" dirty="0"/>
          </a:p>
        </p:txBody>
      </p:sp>
    </p:spTree>
  </p:cSld>
  <p:clrMapOvr>
    <a:masterClrMapping/>
  </p:clrMapOvr>
  <p:transition/>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0779DC59-52F6-4B57-8B58-4FC52F359BFE}" type="slidenum">
              <a:rPr lang="el-GR"/>
              <a:pPr/>
              <a:t>683</a:t>
            </a:fld>
            <a:endParaRPr lang="el-GR" dirty="0"/>
          </a:p>
        </p:txBody>
      </p:sp>
      <p:sp>
        <p:nvSpPr>
          <p:cNvPr id="227330" name="Rectangle 2"/>
          <p:cNvSpPr>
            <a:spLocks noGrp="1" noChangeArrowheads="1"/>
          </p:cNvSpPr>
          <p:nvPr>
            <p:ph type="title"/>
          </p:nvPr>
        </p:nvSpPr>
        <p:spPr/>
        <p:txBody>
          <a:bodyPr/>
          <a:lstStyle/>
          <a:p>
            <a:r>
              <a:rPr lang="el-GR" b="1" dirty="0">
                <a:solidFill>
                  <a:srgbClr val="006600"/>
                </a:solidFill>
              </a:rPr>
              <a:t>Λογιστικές Εγγραφές</a:t>
            </a:r>
          </a:p>
        </p:txBody>
      </p:sp>
      <p:sp>
        <p:nvSpPr>
          <p:cNvPr id="227331" name="Rectangle 3"/>
          <p:cNvSpPr>
            <a:spLocks noGrp="1" noChangeArrowheads="1"/>
          </p:cNvSpPr>
          <p:nvPr>
            <p:ph type="body" idx="1"/>
          </p:nvPr>
        </p:nvSpPr>
        <p:spPr/>
        <p:txBody>
          <a:bodyPr/>
          <a:lstStyle/>
          <a:p>
            <a:r>
              <a:rPr lang="el-GR" sz="2000" dirty="0"/>
              <a:t>Παράδειγμα (συνέχεια)</a:t>
            </a:r>
          </a:p>
          <a:p>
            <a:r>
              <a:rPr lang="el-GR" sz="2800" dirty="0"/>
              <a:t>Η επιχείρηση αγοράζει μηχανήματα αξίας 6.000 ευρώ τοις μετρητοίς</a:t>
            </a:r>
            <a:r>
              <a:rPr lang="en-US" sz="2800" dirty="0"/>
              <a:t>:</a:t>
            </a:r>
          </a:p>
          <a:p>
            <a:pPr marL="692150" lvl="1" indent="-347663"/>
            <a:r>
              <a:rPr lang="el-GR" dirty="0"/>
              <a:t>αυξάνεται το ενεργητικό λόγω της αύξησης των «μηχανημάτων» κατά 6.000 ευρώ</a:t>
            </a:r>
          </a:p>
          <a:p>
            <a:pPr marL="692150" lvl="1" indent="-347663"/>
            <a:r>
              <a:rPr lang="el-GR" dirty="0"/>
              <a:t>μειώνεται το ενεργητικό λόγω της μείωσης του «ταμείου» κατά 6.000 ευρώ </a:t>
            </a:r>
          </a:p>
          <a:p>
            <a:r>
              <a:rPr lang="el-GR" sz="2800" dirty="0"/>
              <a:t>Να προσδιοριστεί ο επόμενος ισολογισμός</a:t>
            </a:r>
          </a:p>
          <a:p>
            <a:endParaRPr lang="el-GR" dirty="0"/>
          </a:p>
        </p:txBody>
      </p:sp>
    </p:spTree>
  </p:cSld>
  <p:clrMapOvr>
    <a:masterClrMapping/>
  </p:clrMapOvr>
  <p:transition/>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AD43AC23-66DD-43CE-BC7C-CA90CF7E7015}" type="slidenum">
              <a:rPr lang="el-GR"/>
              <a:pPr/>
              <a:t>684</a:t>
            </a:fld>
            <a:endParaRPr lang="el-GR" dirty="0"/>
          </a:p>
        </p:txBody>
      </p:sp>
      <p:sp>
        <p:nvSpPr>
          <p:cNvPr id="228354" name="Rectangle 2"/>
          <p:cNvSpPr>
            <a:spLocks noGrp="1" noChangeArrowheads="1"/>
          </p:cNvSpPr>
          <p:nvPr>
            <p:ph type="title"/>
          </p:nvPr>
        </p:nvSpPr>
        <p:spPr/>
        <p:txBody>
          <a:bodyPr/>
          <a:lstStyle/>
          <a:p>
            <a:r>
              <a:rPr lang="el-GR" dirty="0">
                <a:solidFill>
                  <a:srgbClr val="006600"/>
                </a:solidFill>
              </a:rPr>
              <a:t>Λογιστικές Εγγραφές</a:t>
            </a:r>
          </a:p>
        </p:txBody>
      </p:sp>
      <p:sp>
        <p:nvSpPr>
          <p:cNvPr id="228355" name="Rectangle 3"/>
          <p:cNvSpPr>
            <a:spLocks noGrp="1" noChangeArrowheads="1"/>
          </p:cNvSpPr>
          <p:nvPr>
            <p:ph type="body" idx="1"/>
          </p:nvPr>
        </p:nvSpPr>
        <p:spPr/>
        <p:txBody>
          <a:bodyPr/>
          <a:lstStyle/>
          <a:p>
            <a:r>
              <a:rPr lang="el-GR" sz="2000" dirty="0"/>
              <a:t>3ος Ισολογισμός της «ΑΛΦΑ»</a:t>
            </a:r>
          </a:p>
          <a:p>
            <a:pPr>
              <a:lnSpc>
                <a:spcPct val="90000"/>
              </a:lnSpc>
            </a:pPr>
            <a:r>
              <a:rPr lang="el-GR" sz="2400" dirty="0"/>
              <a:t>Ενεργητικό</a:t>
            </a:r>
            <a:r>
              <a:rPr lang="en-US" sz="2400" dirty="0"/>
              <a:t>:</a:t>
            </a:r>
            <a:endParaRPr lang="el-GR" sz="2400" dirty="0"/>
          </a:p>
          <a:p>
            <a:pPr>
              <a:lnSpc>
                <a:spcPct val="90000"/>
              </a:lnSpc>
              <a:buFont typeface="Wingdings" pitchFamily="2" charset="2"/>
              <a:buNone/>
            </a:pPr>
            <a:r>
              <a:rPr lang="el-GR" sz="2400" dirty="0"/>
              <a:t>	-Μηχανήματα                6.000</a:t>
            </a:r>
          </a:p>
          <a:p>
            <a:pPr>
              <a:lnSpc>
                <a:spcPct val="90000"/>
              </a:lnSpc>
              <a:buFont typeface="Wingdings" pitchFamily="2" charset="2"/>
              <a:buNone/>
            </a:pPr>
            <a:r>
              <a:rPr lang="el-GR" sz="2400" dirty="0"/>
              <a:t>	-Εμπορεύματα             10.000</a:t>
            </a:r>
          </a:p>
          <a:p>
            <a:pPr>
              <a:lnSpc>
                <a:spcPct val="90000"/>
              </a:lnSpc>
              <a:buFont typeface="Wingdings" pitchFamily="2" charset="2"/>
              <a:buNone/>
            </a:pPr>
            <a:r>
              <a:rPr lang="el-GR" sz="2400" dirty="0"/>
              <a:t>	-Ταμείο                          </a:t>
            </a:r>
            <a:r>
              <a:rPr lang="el-GR" sz="2400" u="sng" dirty="0"/>
              <a:t>1.000</a:t>
            </a:r>
            <a:r>
              <a:rPr lang="el-GR" sz="2400" dirty="0"/>
              <a:t> </a:t>
            </a:r>
          </a:p>
          <a:p>
            <a:pPr>
              <a:lnSpc>
                <a:spcPct val="90000"/>
              </a:lnSpc>
            </a:pPr>
            <a:r>
              <a:rPr lang="el-GR" sz="2400" dirty="0"/>
              <a:t>Σύνολο Ενεργητικού    17.000</a:t>
            </a:r>
          </a:p>
          <a:p>
            <a:pPr>
              <a:lnSpc>
                <a:spcPct val="90000"/>
              </a:lnSpc>
            </a:pPr>
            <a:endParaRPr lang="el-GR" sz="2400" dirty="0"/>
          </a:p>
          <a:p>
            <a:pPr>
              <a:lnSpc>
                <a:spcPct val="90000"/>
              </a:lnSpc>
            </a:pPr>
            <a:r>
              <a:rPr lang="el-GR" sz="2400" dirty="0"/>
              <a:t>Παθητικό</a:t>
            </a:r>
            <a:r>
              <a:rPr lang="en-US" sz="2400" dirty="0"/>
              <a:t>:</a:t>
            </a:r>
          </a:p>
          <a:p>
            <a:pPr>
              <a:lnSpc>
                <a:spcPct val="90000"/>
              </a:lnSpc>
              <a:buFont typeface="Wingdings" pitchFamily="2" charset="2"/>
              <a:buNone/>
            </a:pPr>
            <a:r>
              <a:rPr lang="el-GR" sz="2400" dirty="0"/>
              <a:t>	-Κεφάλαιο                  15.000</a:t>
            </a:r>
          </a:p>
          <a:p>
            <a:pPr>
              <a:lnSpc>
                <a:spcPct val="90000"/>
              </a:lnSpc>
              <a:buFont typeface="Wingdings" pitchFamily="2" charset="2"/>
              <a:buNone/>
            </a:pPr>
            <a:r>
              <a:rPr lang="el-GR" sz="2400" dirty="0"/>
              <a:t>	-Δάνειο Ε.Τ.Ε              </a:t>
            </a:r>
            <a:r>
              <a:rPr lang="el-GR" sz="2400" u="sng" dirty="0"/>
              <a:t>2.000</a:t>
            </a:r>
          </a:p>
          <a:p>
            <a:pPr>
              <a:lnSpc>
                <a:spcPct val="90000"/>
              </a:lnSpc>
            </a:pPr>
            <a:r>
              <a:rPr lang="el-GR" sz="2400" dirty="0"/>
              <a:t>Σύνολο Παθητικού     17.000 </a:t>
            </a:r>
          </a:p>
          <a:p>
            <a:pPr>
              <a:lnSpc>
                <a:spcPct val="90000"/>
              </a:lnSpc>
            </a:pPr>
            <a:endParaRPr lang="el-GR" sz="2400" dirty="0"/>
          </a:p>
          <a:p>
            <a:endParaRPr lang="el-GR" dirty="0"/>
          </a:p>
        </p:txBody>
      </p:sp>
    </p:spTree>
  </p:cSld>
  <p:clrMapOvr>
    <a:masterClrMapping/>
  </p:clrMapOvr>
  <p:transition/>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1AFDA856-F08B-429B-A569-A988389DFBDD}" type="slidenum">
              <a:rPr lang="el-GR"/>
              <a:pPr/>
              <a:t>685</a:t>
            </a:fld>
            <a:endParaRPr lang="el-GR" dirty="0"/>
          </a:p>
        </p:txBody>
      </p:sp>
      <p:sp>
        <p:nvSpPr>
          <p:cNvPr id="229378" name="Rectangle 2"/>
          <p:cNvSpPr>
            <a:spLocks noGrp="1" noChangeArrowheads="1"/>
          </p:cNvSpPr>
          <p:nvPr>
            <p:ph type="title"/>
          </p:nvPr>
        </p:nvSpPr>
        <p:spPr/>
        <p:txBody>
          <a:bodyPr/>
          <a:lstStyle/>
          <a:p>
            <a:r>
              <a:rPr lang="el-GR" b="1" dirty="0">
                <a:solidFill>
                  <a:srgbClr val="006600"/>
                </a:solidFill>
              </a:rPr>
              <a:t>Λογιστικές Εγγραφές</a:t>
            </a:r>
          </a:p>
        </p:txBody>
      </p:sp>
      <p:sp>
        <p:nvSpPr>
          <p:cNvPr id="229379" name="Rectangle 3"/>
          <p:cNvSpPr>
            <a:spLocks noGrp="1" noChangeArrowheads="1"/>
          </p:cNvSpPr>
          <p:nvPr>
            <p:ph type="body" idx="1"/>
          </p:nvPr>
        </p:nvSpPr>
        <p:spPr/>
        <p:txBody>
          <a:bodyPr/>
          <a:lstStyle/>
          <a:p>
            <a:r>
              <a:rPr lang="el-GR" sz="2000" dirty="0"/>
              <a:t>Παράδειγμα (συνέχεια)</a:t>
            </a:r>
          </a:p>
          <a:p>
            <a:r>
              <a:rPr lang="el-GR" sz="2800" dirty="0"/>
              <a:t>Η επιχείρηση καταβάλλει 100 ευρώ ως μισθοδοσία ενός υπαλλήλου της εταιρίας</a:t>
            </a:r>
            <a:r>
              <a:rPr lang="en-US" sz="2800" dirty="0"/>
              <a:t>:</a:t>
            </a:r>
          </a:p>
          <a:p>
            <a:pPr marL="692150" lvl="1" indent="-347663"/>
            <a:r>
              <a:rPr lang="el-GR" dirty="0"/>
              <a:t>μειώνεται  το ενεργητικό λόγω της μείωσης του ταμείου κατά 100 ευρώ</a:t>
            </a:r>
          </a:p>
          <a:p>
            <a:pPr marL="692150" lvl="1" indent="-347663"/>
            <a:r>
              <a:rPr lang="el-GR" dirty="0"/>
              <a:t>μειώνεται το παθητικό λόγω της μείωσης του «κεφαλαίου» κατά 100 ευρώ</a:t>
            </a:r>
          </a:p>
          <a:p>
            <a:r>
              <a:rPr lang="el-GR" sz="2800" dirty="0"/>
              <a:t>Να προσδιοριστεί ο επόμενος ισολογισμός</a:t>
            </a:r>
          </a:p>
          <a:p>
            <a:endParaRPr lang="el-GR" dirty="0"/>
          </a:p>
        </p:txBody>
      </p:sp>
    </p:spTree>
  </p:cSld>
  <p:clrMapOvr>
    <a:masterClrMapping/>
  </p:clrMapOvr>
  <p:transition/>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CE0647C3-0E9D-47AD-B6AF-9BEB230354D6}" type="slidenum">
              <a:rPr lang="el-GR"/>
              <a:pPr/>
              <a:t>686</a:t>
            </a:fld>
            <a:endParaRPr lang="el-GR" dirty="0"/>
          </a:p>
        </p:txBody>
      </p:sp>
      <p:sp>
        <p:nvSpPr>
          <p:cNvPr id="230402" name="Rectangle 2"/>
          <p:cNvSpPr>
            <a:spLocks noGrp="1" noChangeArrowheads="1"/>
          </p:cNvSpPr>
          <p:nvPr>
            <p:ph type="title"/>
          </p:nvPr>
        </p:nvSpPr>
        <p:spPr/>
        <p:txBody>
          <a:bodyPr/>
          <a:lstStyle/>
          <a:p>
            <a:r>
              <a:rPr lang="el-GR" dirty="0">
                <a:solidFill>
                  <a:srgbClr val="006600"/>
                </a:solidFill>
              </a:rPr>
              <a:t>Λογιστικές Εγγραφές</a:t>
            </a:r>
          </a:p>
        </p:txBody>
      </p:sp>
      <p:sp>
        <p:nvSpPr>
          <p:cNvPr id="230403" name="Rectangle 3"/>
          <p:cNvSpPr>
            <a:spLocks noGrp="1" noChangeArrowheads="1"/>
          </p:cNvSpPr>
          <p:nvPr>
            <p:ph type="body" idx="1"/>
          </p:nvPr>
        </p:nvSpPr>
        <p:spPr/>
        <p:txBody>
          <a:bodyPr/>
          <a:lstStyle/>
          <a:p>
            <a:r>
              <a:rPr lang="el-GR" sz="2000" dirty="0"/>
              <a:t>4ος Ισολογισμός της «ΑΛΦΑ»</a:t>
            </a:r>
          </a:p>
          <a:p>
            <a:pPr>
              <a:lnSpc>
                <a:spcPct val="90000"/>
              </a:lnSpc>
            </a:pPr>
            <a:r>
              <a:rPr lang="el-GR" sz="2400" dirty="0"/>
              <a:t>Ενεργητικό</a:t>
            </a:r>
            <a:r>
              <a:rPr lang="en-US" sz="2400" dirty="0"/>
              <a:t>:</a:t>
            </a:r>
            <a:r>
              <a:rPr lang="el-GR" sz="2400" dirty="0"/>
              <a:t> </a:t>
            </a:r>
          </a:p>
          <a:p>
            <a:pPr>
              <a:lnSpc>
                <a:spcPct val="90000"/>
              </a:lnSpc>
              <a:buFont typeface="Wingdings" pitchFamily="2" charset="2"/>
              <a:buNone/>
            </a:pPr>
            <a:r>
              <a:rPr lang="el-GR" sz="2400" dirty="0"/>
              <a:t>	-Μηχανήματα               6.000</a:t>
            </a:r>
          </a:p>
          <a:p>
            <a:pPr>
              <a:lnSpc>
                <a:spcPct val="90000"/>
              </a:lnSpc>
              <a:buFont typeface="Wingdings" pitchFamily="2" charset="2"/>
              <a:buNone/>
            </a:pPr>
            <a:r>
              <a:rPr lang="el-GR" sz="2400" dirty="0"/>
              <a:t>	-Εμπορεύματα            10.000</a:t>
            </a:r>
          </a:p>
          <a:p>
            <a:pPr>
              <a:lnSpc>
                <a:spcPct val="90000"/>
              </a:lnSpc>
              <a:buFont typeface="Wingdings" pitchFamily="2" charset="2"/>
              <a:buNone/>
            </a:pPr>
            <a:r>
              <a:rPr lang="el-GR" sz="2400" dirty="0"/>
              <a:t>	-Ταμείο                            </a:t>
            </a:r>
            <a:r>
              <a:rPr lang="el-GR" sz="2400" u="sng" dirty="0"/>
              <a:t> 900</a:t>
            </a:r>
          </a:p>
          <a:p>
            <a:pPr>
              <a:lnSpc>
                <a:spcPct val="90000"/>
              </a:lnSpc>
            </a:pPr>
            <a:r>
              <a:rPr lang="el-GR" sz="2400" dirty="0"/>
              <a:t>Σύνολο Ενεργητικού   16.000</a:t>
            </a:r>
          </a:p>
          <a:p>
            <a:pPr>
              <a:lnSpc>
                <a:spcPct val="90000"/>
              </a:lnSpc>
            </a:pPr>
            <a:endParaRPr lang="el-GR" sz="2400" dirty="0"/>
          </a:p>
          <a:p>
            <a:pPr>
              <a:lnSpc>
                <a:spcPct val="90000"/>
              </a:lnSpc>
            </a:pPr>
            <a:r>
              <a:rPr lang="el-GR" sz="2400" dirty="0"/>
              <a:t>Παθητικό</a:t>
            </a:r>
            <a:r>
              <a:rPr lang="en-US" sz="2400" dirty="0"/>
              <a:t>:</a:t>
            </a:r>
          </a:p>
          <a:p>
            <a:pPr>
              <a:lnSpc>
                <a:spcPct val="90000"/>
              </a:lnSpc>
              <a:buFont typeface="Wingdings" pitchFamily="2" charset="2"/>
              <a:buNone/>
            </a:pPr>
            <a:r>
              <a:rPr lang="el-GR" sz="2400" dirty="0"/>
              <a:t>	-Κεφάλαιο                     14.900</a:t>
            </a:r>
          </a:p>
          <a:p>
            <a:pPr>
              <a:lnSpc>
                <a:spcPct val="90000"/>
              </a:lnSpc>
              <a:buFont typeface="Wingdings" pitchFamily="2" charset="2"/>
              <a:buNone/>
            </a:pPr>
            <a:r>
              <a:rPr lang="el-GR" sz="2400" dirty="0"/>
              <a:t>	-Δάνειο Ε.Τ.Ε                 </a:t>
            </a:r>
            <a:r>
              <a:rPr lang="el-GR" sz="2400" u="sng" dirty="0"/>
              <a:t>2.000</a:t>
            </a:r>
          </a:p>
          <a:p>
            <a:pPr>
              <a:lnSpc>
                <a:spcPct val="90000"/>
              </a:lnSpc>
            </a:pPr>
            <a:r>
              <a:rPr lang="el-GR" sz="2400" dirty="0"/>
              <a:t>Σύνολο Παθητικού        16.900</a:t>
            </a:r>
          </a:p>
          <a:p>
            <a:pPr>
              <a:lnSpc>
                <a:spcPct val="90000"/>
              </a:lnSpc>
            </a:pPr>
            <a:endParaRPr lang="el-GR" sz="2400" dirty="0"/>
          </a:p>
          <a:p>
            <a:endParaRPr lang="el-GR" dirty="0"/>
          </a:p>
        </p:txBody>
      </p:sp>
    </p:spTree>
  </p:cSld>
  <p:clrMapOvr>
    <a:masterClrMapping/>
  </p:clrMapOvr>
  <p:transition/>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97F72DF7-46EA-4FF5-9D3B-07B2DB268256}" type="slidenum">
              <a:rPr lang="el-GR"/>
              <a:pPr/>
              <a:t>687</a:t>
            </a:fld>
            <a:endParaRPr lang="el-GR" dirty="0"/>
          </a:p>
        </p:txBody>
      </p:sp>
      <p:sp>
        <p:nvSpPr>
          <p:cNvPr id="19458" name="Rectangle 2"/>
          <p:cNvSpPr>
            <a:spLocks noGrp="1" noChangeArrowheads="1"/>
          </p:cNvSpPr>
          <p:nvPr>
            <p:ph type="title"/>
          </p:nvPr>
        </p:nvSpPr>
        <p:spPr>
          <a:xfrm>
            <a:off x="901700" y="333375"/>
            <a:ext cx="7340600" cy="503238"/>
          </a:xfrm>
        </p:spPr>
        <p:txBody>
          <a:bodyPr>
            <a:normAutofit fontScale="90000"/>
          </a:bodyPr>
          <a:lstStyle/>
          <a:p>
            <a:pPr algn="ctr"/>
            <a:r>
              <a:rPr lang="el-GR" sz="2800" b="1" dirty="0">
                <a:solidFill>
                  <a:srgbClr val="C00000"/>
                </a:solidFill>
              </a:rPr>
              <a:t>ΑΣΚΗΣΗ 1.</a:t>
            </a:r>
          </a:p>
        </p:txBody>
      </p:sp>
      <p:sp>
        <p:nvSpPr>
          <p:cNvPr id="19459" name="Rectangle 3"/>
          <p:cNvSpPr>
            <a:spLocks noGrp="1" noChangeArrowheads="1"/>
          </p:cNvSpPr>
          <p:nvPr>
            <p:ph type="body" idx="1"/>
          </p:nvPr>
        </p:nvSpPr>
        <p:spPr>
          <a:xfrm>
            <a:off x="250825" y="1066800"/>
            <a:ext cx="8642350" cy="5029200"/>
          </a:xfrm>
        </p:spPr>
        <p:txBody>
          <a:bodyPr/>
          <a:lstStyle/>
          <a:p>
            <a:pPr algn="just">
              <a:buFont typeface="Wingdings" pitchFamily="2" charset="2"/>
              <a:buNone/>
            </a:pPr>
            <a:r>
              <a:rPr lang="el-GR" sz="1400" b="1" dirty="0">
                <a:solidFill>
                  <a:schemeClr val="tx2"/>
                </a:solidFill>
                <a:latin typeface="Arial" charset="0"/>
              </a:rPr>
              <a:t>   </a:t>
            </a:r>
            <a:r>
              <a:rPr lang="el-GR" sz="1400" b="1" dirty="0">
                <a:solidFill>
                  <a:schemeClr val="tx2"/>
                </a:solidFill>
                <a:latin typeface="Arial" charset="0"/>
                <a:cs typeface="Arial" charset="0"/>
              </a:rPr>
              <a:t> </a:t>
            </a:r>
            <a:r>
              <a:rPr lang="el-GR" sz="1400" b="1" dirty="0">
                <a:solidFill>
                  <a:schemeClr val="tx2"/>
                </a:solidFill>
                <a:cs typeface="Times New Roman" pitchFamily="18" charset="0"/>
              </a:rPr>
              <a:t> </a:t>
            </a:r>
            <a:r>
              <a:rPr lang="el-GR" sz="1400" b="1" dirty="0">
                <a:latin typeface="Arial" charset="0"/>
                <a:cs typeface="Arial" charset="0"/>
              </a:rPr>
              <a:t>Στα βιβλία  της επιχείρησης ΚΑΠΠΑ  υπάρχουν οι παρακάτω λογαριασμοί  την  3</a:t>
            </a:r>
            <a:r>
              <a:rPr lang="en-US" sz="1400" b="1" dirty="0">
                <a:latin typeface="Arial" charset="0"/>
                <a:cs typeface="Arial" charset="0"/>
              </a:rPr>
              <a:t>1</a:t>
            </a:r>
            <a:r>
              <a:rPr lang="el-GR" sz="1400" b="1" dirty="0">
                <a:latin typeface="Arial" charset="0"/>
                <a:cs typeface="Arial" charset="0"/>
              </a:rPr>
              <a:t>/</a:t>
            </a:r>
            <a:r>
              <a:rPr lang="en-US" sz="1400" b="1" dirty="0">
                <a:latin typeface="Arial" charset="0"/>
                <a:cs typeface="Arial" charset="0"/>
              </a:rPr>
              <a:t>12</a:t>
            </a:r>
            <a:r>
              <a:rPr lang="el-GR" sz="1400" b="1" dirty="0">
                <a:latin typeface="Arial" charset="0"/>
                <a:cs typeface="Arial" charset="0"/>
              </a:rPr>
              <a:t>/ </a:t>
            </a:r>
            <a:r>
              <a:rPr lang="el-GR" sz="1400" b="1" dirty="0">
                <a:latin typeface="Arial" charset="0"/>
              </a:rPr>
              <a:t>200Χ</a:t>
            </a:r>
            <a:r>
              <a:rPr lang="el-GR" sz="1400" b="1" dirty="0">
                <a:latin typeface="Arial" charset="0"/>
                <a:cs typeface="Arial" charset="0"/>
              </a:rPr>
              <a:t>.</a:t>
            </a:r>
          </a:p>
          <a:p>
            <a:pPr algn="just">
              <a:buFont typeface="Wingdings" pitchFamily="2" charset="2"/>
              <a:buNone/>
            </a:pPr>
            <a:r>
              <a:rPr lang="el-GR" sz="1400" b="1" dirty="0">
                <a:latin typeface="Arial" charset="0"/>
                <a:cs typeface="Arial" charset="0"/>
              </a:rPr>
              <a:t> </a:t>
            </a:r>
          </a:p>
          <a:p>
            <a:pPr algn="just">
              <a:buFont typeface="Wingdings" pitchFamily="2" charset="2"/>
              <a:buNone/>
            </a:pPr>
            <a:r>
              <a:rPr lang="el-GR" sz="1400" b="1" dirty="0">
                <a:latin typeface="Arial" charset="0"/>
                <a:cs typeface="Arial" charset="0"/>
              </a:rPr>
              <a:t>       ΤΑΜΕΙΟ       ΕΜΠΟΡΕΥΜΑΤΑ       ΠΕΛΑΤΕΣ</a:t>
            </a:r>
            <a:r>
              <a:rPr lang="el-GR" sz="1400" b="1" dirty="0">
                <a:latin typeface="Arial" charset="0"/>
              </a:rPr>
              <a:t>     </a:t>
            </a:r>
            <a:r>
              <a:rPr lang="el-GR" sz="1400" b="1" dirty="0">
                <a:latin typeface="Arial" charset="0"/>
                <a:cs typeface="Arial" charset="0"/>
              </a:rPr>
              <a:t>ΚΕΦΑΛΑΙΟ</a:t>
            </a:r>
            <a:r>
              <a:rPr lang="el-GR" sz="1400" b="1" dirty="0">
                <a:latin typeface="Arial" charset="0"/>
              </a:rPr>
              <a:t>       </a:t>
            </a:r>
            <a:r>
              <a:rPr lang="el-GR" sz="1400" b="1" dirty="0">
                <a:latin typeface="Arial" charset="0"/>
                <a:cs typeface="Arial" charset="0"/>
              </a:rPr>
              <a:t>Π</a:t>
            </a:r>
            <a:r>
              <a:rPr lang="el-GR" sz="1400" b="1" dirty="0">
                <a:latin typeface="Arial" charset="0"/>
              </a:rPr>
              <a:t>ΡΟΜΗΘΕΥΤΕ</a:t>
            </a:r>
            <a:r>
              <a:rPr lang="el-GR" sz="1400" b="1" dirty="0">
                <a:latin typeface="Arial" charset="0"/>
                <a:cs typeface="Arial" charset="0"/>
              </a:rPr>
              <a:t>Σ</a:t>
            </a:r>
            <a:r>
              <a:rPr lang="en-US" sz="1400" b="1" dirty="0">
                <a:latin typeface="Arial" charset="0"/>
                <a:cs typeface="Arial" charset="0"/>
              </a:rPr>
              <a:t>    </a:t>
            </a:r>
            <a:r>
              <a:rPr lang="el-GR" sz="1400" b="1" dirty="0">
                <a:latin typeface="Arial" charset="0"/>
                <a:cs typeface="Arial" charset="0"/>
              </a:rPr>
              <a:t>ΔΑΝΕΙΑ</a:t>
            </a:r>
          </a:p>
          <a:p>
            <a:pPr algn="just">
              <a:buFont typeface="Wingdings" pitchFamily="2" charset="2"/>
              <a:buNone/>
            </a:pPr>
            <a:endParaRPr lang="el-GR" sz="1400" b="1" dirty="0">
              <a:latin typeface="Arial" charset="0"/>
              <a:cs typeface="Arial" charset="0"/>
            </a:endParaRPr>
          </a:p>
          <a:p>
            <a:pPr algn="just">
              <a:buFont typeface="Wingdings" pitchFamily="2" charset="2"/>
              <a:buNone/>
            </a:pPr>
            <a:r>
              <a:rPr lang="el-GR" sz="1400" b="1" dirty="0">
                <a:latin typeface="Arial" charset="0"/>
                <a:cs typeface="Arial" charset="0"/>
              </a:rPr>
              <a:t> </a:t>
            </a:r>
            <a:r>
              <a:rPr lang="el-GR" sz="1400" b="1" dirty="0">
                <a:latin typeface="Arial" charset="0"/>
              </a:rPr>
              <a:t>       </a:t>
            </a:r>
            <a:r>
              <a:rPr lang="en-US" sz="1400" b="1" dirty="0">
                <a:latin typeface="Arial" charset="0"/>
              </a:rPr>
              <a:t>1.560</a:t>
            </a:r>
            <a:r>
              <a:rPr lang="el-GR" sz="1400" b="1" dirty="0">
                <a:latin typeface="Arial" charset="0"/>
                <a:cs typeface="Arial" charset="0"/>
              </a:rPr>
              <a:t>          </a:t>
            </a:r>
            <a:r>
              <a:rPr lang="el-GR" sz="1400" b="1" dirty="0">
                <a:latin typeface="Arial" charset="0"/>
              </a:rPr>
              <a:t> </a:t>
            </a:r>
            <a:r>
              <a:rPr lang="en-US" sz="1400" b="1" dirty="0">
                <a:latin typeface="Arial" charset="0"/>
                <a:cs typeface="Arial" charset="0"/>
              </a:rPr>
              <a:t>12</a:t>
            </a:r>
            <a:r>
              <a:rPr lang="el-GR" sz="1400" b="1" dirty="0">
                <a:latin typeface="Arial" charset="0"/>
                <a:cs typeface="Arial" charset="0"/>
              </a:rPr>
              <a:t>.</a:t>
            </a:r>
            <a:r>
              <a:rPr lang="en-US" sz="1400" b="1" dirty="0">
                <a:latin typeface="Arial" charset="0"/>
                <a:cs typeface="Arial" charset="0"/>
              </a:rPr>
              <a:t>85</a:t>
            </a:r>
            <a:r>
              <a:rPr lang="el-GR" sz="1400" b="1" dirty="0">
                <a:latin typeface="Arial" charset="0"/>
                <a:cs typeface="Arial" charset="0"/>
              </a:rPr>
              <a:t>0                       </a:t>
            </a:r>
            <a:r>
              <a:rPr lang="el-GR" sz="1400" b="1" dirty="0">
                <a:latin typeface="Arial" charset="0"/>
              </a:rPr>
              <a:t> </a:t>
            </a:r>
            <a:r>
              <a:rPr lang="en-US" sz="1400" b="1" dirty="0">
                <a:latin typeface="Arial" charset="0"/>
              </a:rPr>
              <a:t>6.370</a:t>
            </a:r>
            <a:r>
              <a:rPr lang="el-GR" sz="1400" b="1" dirty="0">
                <a:latin typeface="Arial" charset="0"/>
                <a:cs typeface="Arial" charset="0"/>
              </a:rPr>
              <a:t> </a:t>
            </a:r>
            <a:r>
              <a:rPr lang="el-GR" sz="1400" b="1" dirty="0">
                <a:latin typeface="Arial" charset="0"/>
              </a:rPr>
              <a:t>              </a:t>
            </a:r>
            <a:r>
              <a:rPr lang="el-GR" sz="1400" b="1" dirty="0">
                <a:latin typeface="Arial" charset="0"/>
                <a:cs typeface="Arial" charset="0"/>
              </a:rPr>
              <a:t>8.</a:t>
            </a:r>
            <a:r>
              <a:rPr lang="en-US" sz="1400" b="1" dirty="0">
                <a:latin typeface="Arial" charset="0"/>
                <a:cs typeface="Arial" charset="0"/>
              </a:rPr>
              <a:t>450</a:t>
            </a:r>
            <a:r>
              <a:rPr lang="el-GR" sz="1400" b="1" dirty="0">
                <a:latin typeface="Arial" charset="0"/>
              </a:rPr>
              <a:t>                  4.490                      7.840</a:t>
            </a:r>
            <a:endParaRPr lang="el-GR" sz="1400" b="1" dirty="0">
              <a:latin typeface="Arial" charset="0"/>
              <a:cs typeface="Arial" charset="0"/>
            </a:endParaRPr>
          </a:p>
          <a:p>
            <a:pPr algn="just">
              <a:buFont typeface="Wingdings" pitchFamily="2" charset="2"/>
              <a:buNone/>
            </a:pPr>
            <a:r>
              <a:rPr lang="el-GR" sz="1400" b="1" dirty="0">
                <a:latin typeface="Arial" charset="0"/>
                <a:cs typeface="Arial" charset="0"/>
              </a:rPr>
              <a:t> </a:t>
            </a:r>
          </a:p>
          <a:p>
            <a:pPr algn="just">
              <a:buFont typeface="Wingdings" pitchFamily="2" charset="2"/>
              <a:buNone/>
            </a:pPr>
            <a:r>
              <a:rPr lang="el-GR" sz="1400" b="1" dirty="0">
                <a:latin typeface="Arial" charset="0"/>
                <a:cs typeface="Arial" charset="0"/>
              </a:rPr>
              <a:t>           Τον μήνα Ιούλιο έγιναν οι παρακάτω συναλλαγές.</a:t>
            </a:r>
          </a:p>
          <a:p>
            <a:pPr algn="just">
              <a:buFont typeface="Wingdings" pitchFamily="2" charset="2"/>
              <a:buNone/>
            </a:pPr>
            <a:r>
              <a:rPr lang="el-GR" sz="1400" b="1" dirty="0">
                <a:solidFill>
                  <a:schemeClr val="tx2"/>
                </a:solidFill>
                <a:latin typeface="Arial" charset="0"/>
                <a:cs typeface="Arial" charset="0"/>
              </a:rPr>
              <a:t> </a:t>
            </a:r>
          </a:p>
          <a:p>
            <a:pPr algn="just">
              <a:buFont typeface="Wingdings" pitchFamily="2" charset="2"/>
              <a:buNone/>
            </a:pPr>
            <a:r>
              <a:rPr lang="el-GR" sz="1400" b="1" dirty="0">
                <a:solidFill>
                  <a:schemeClr val="bg1"/>
                </a:solidFill>
                <a:latin typeface="Arial" charset="0"/>
                <a:cs typeface="Arial" charset="0"/>
              </a:rPr>
              <a:t>Α) Ο πελάτης Γεωργίου ο οποίος χρωστούσε 1.135 </a:t>
            </a:r>
            <a:r>
              <a:rPr lang="en-US" sz="1400" b="1" dirty="0">
                <a:solidFill>
                  <a:schemeClr val="bg1"/>
                </a:solidFill>
                <a:latin typeface="Arial" charset="0"/>
                <a:cs typeface="Arial" charset="0"/>
              </a:rPr>
              <a:t>€</a:t>
            </a:r>
            <a:r>
              <a:rPr lang="el-GR" sz="1400" b="1" dirty="0">
                <a:solidFill>
                  <a:schemeClr val="bg1"/>
                </a:solidFill>
                <a:latin typeface="Arial" charset="0"/>
                <a:cs typeface="Arial" charset="0"/>
              </a:rPr>
              <a:t> εξόφλησε την υποχρέωσή του.</a:t>
            </a:r>
          </a:p>
          <a:p>
            <a:pPr algn="just">
              <a:buFont typeface="Wingdings" pitchFamily="2" charset="2"/>
              <a:buNone/>
            </a:pPr>
            <a:r>
              <a:rPr lang="el-GR" sz="1400" b="1" dirty="0">
                <a:solidFill>
                  <a:schemeClr val="bg1"/>
                </a:solidFill>
                <a:latin typeface="Arial" charset="0"/>
                <a:cs typeface="Arial" charset="0"/>
              </a:rPr>
              <a:t>Β) Η επιχείρηση αγοράζει έπιπλα αξίας 5.890 </a:t>
            </a:r>
            <a:r>
              <a:rPr lang="en-US" sz="1400" b="1" dirty="0">
                <a:solidFill>
                  <a:schemeClr val="bg1"/>
                </a:solidFill>
                <a:latin typeface="Arial" charset="0"/>
                <a:cs typeface="Arial" charset="0"/>
              </a:rPr>
              <a:t>€.</a:t>
            </a:r>
            <a:r>
              <a:rPr lang="el-GR" sz="1400" b="1" dirty="0">
                <a:solidFill>
                  <a:schemeClr val="bg1"/>
                </a:solidFill>
                <a:latin typeface="Arial" charset="0"/>
                <a:cs typeface="Arial" charset="0"/>
              </a:rPr>
              <a:t> Πληρώνει 1.890 </a:t>
            </a:r>
            <a:r>
              <a:rPr lang="en-US" sz="1400" b="1" dirty="0">
                <a:solidFill>
                  <a:schemeClr val="bg1"/>
                </a:solidFill>
                <a:latin typeface="Arial" charset="0"/>
                <a:cs typeface="Arial" charset="0"/>
              </a:rPr>
              <a:t>€</a:t>
            </a:r>
            <a:r>
              <a:rPr lang="el-GR" sz="1400" b="1" dirty="0">
                <a:solidFill>
                  <a:schemeClr val="bg1"/>
                </a:solidFill>
                <a:latin typeface="Arial" charset="0"/>
                <a:cs typeface="Arial" charset="0"/>
              </a:rPr>
              <a:t> και το υπόλοιπο το οφείλει.</a:t>
            </a:r>
          </a:p>
          <a:p>
            <a:pPr algn="just">
              <a:buFont typeface="Wingdings" pitchFamily="2" charset="2"/>
              <a:buNone/>
            </a:pPr>
            <a:r>
              <a:rPr lang="el-GR" sz="1400" b="1" dirty="0">
                <a:solidFill>
                  <a:schemeClr val="bg1"/>
                </a:solidFill>
                <a:latin typeface="Arial" charset="0"/>
                <a:cs typeface="Arial" charset="0"/>
              </a:rPr>
              <a:t>Γ) Πωλούνται εμπορεύματα αξίας 2</a:t>
            </a:r>
            <a:r>
              <a:rPr lang="en-US" sz="1400" b="1" dirty="0">
                <a:solidFill>
                  <a:schemeClr val="bg1"/>
                </a:solidFill>
                <a:latin typeface="Arial" charset="0"/>
                <a:cs typeface="Arial" charset="0"/>
              </a:rPr>
              <a:t>.</a:t>
            </a:r>
            <a:r>
              <a:rPr lang="el-GR" sz="1400" b="1" dirty="0">
                <a:solidFill>
                  <a:schemeClr val="bg1"/>
                </a:solidFill>
                <a:latin typeface="Arial" charset="0"/>
                <a:cs typeface="Arial" charset="0"/>
              </a:rPr>
              <a:t>750 </a:t>
            </a:r>
            <a:r>
              <a:rPr lang="en-US" sz="1400" b="1" dirty="0">
                <a:solidFill>
                  <a:schemeClr val="bg1"/>
                </a:solidFill>
                <a:latin typeface="Arial" charset="0"/>
                <a:cs typeface="Arial" charset="0"/>
              </a:rPr>
              <a:t>€</a:t>
            </a:r>
            <a:r>
              <a:rPr lang="el-GR" sz="1400" b="1" dirty="0">
                <a:solidFill>
                  <a:schemeClr val="bg1"/>
                </a:solidFill>
                <a:latin typeface="Arial" charset="0"/>
                <a:cs typeface="Arial" charset="0"/>
              </a:rPr>
              <a:t>  προς 3</a:t>
            </a:r>
            <a:r>
              <a:rPr lang="en-US" sz="1400" b="1" dirty="0">
                <a:solidFill>
                  <a:schemeClr val="bg1"/>
                </a:solidFill>
                <a:latin typeface="Arial" charset="0"/>
                <a:cs typeface="Arial" charset="0"/>
              </a:rPr>
              <a:t>.</a:t>
            </a:r>
            <a:r>
              <a:rPr lang="el-GR" sz="1400" b="1" dirty="0">
                <a:solidFill>
                  <a:schemeClr val="bg1"/>
                </a:solidFill>
                <a:latin typeface="Arial" charset="0"/>
                <a:cs typeface="Arial" charset="0"/>
              </a:rPr>
              <a:t>080 </a:t>
            </a:r>
            <a:r>
              <a:rPr lang="en-US" sz="1400" b="1" dirty="0">
                <a:solidFill>
                  <a:schemeClr val="bg1"/>
                </a:solidFill>
                <a:latin typeface="Arial" charset="0"/>
                <a:cs typeface="Arial" charset="0"/>
              </a:rPr>
              <a:t>€. </a:t>
            </a:r>
            <a:r>
              <a:rPr lang="el-GR" sz="1400" b="1" dirty="0">
                <a:solidFill>
                  <a:schemeClr val="bg1"/>
                </a:solidFill>
                <a:latin typeface="Arial" charset="0"/>
                <a:cs typeface="Arial" charset="0"/>
              </a:rPr>
              <a:t> Ο αγοραστής πληρώνει αμέσως 1.750 </a:t>
            </a:r>
            <a:r>
              <a:rPr lang="en-US" sz="1400" b="1" dirty="0">
                <a:solidFill>
                  <a:schemeClr val="bg1"/>
                </a:solidFill>
                <a:latin typeface="Arial" charset="0"/>
                <a:cs typeface="Arial" charset="0"/>
              </a:rPr>
              <a:t>€ </a:t>
            </a:r>
            <a:r>
              <a:rPr lang="el-GR" sz="1400" b="1" dirty="0">
                <a:solidFill>
                  <a:schemeClr val="bg1"/>
                </a:solidFill>
                <a:latin typeface="Arial" charset="0"/>
                <a:cs typeface="Arial" charset="0"/>
              </a:rPr>
              <a:t> και οφείλει το υπόλοιπο.</a:t>
            </a:r>
          </a:p>
          <a:p>
            <a:pPr algn="just">
              <a:buFont typeface="Wingdings" pitchFamily="2" charset="2"/>
              <a:buNone/>
            </a:pPr>
            <a:r>
              <a:rPr lang="el-GR" sz="1400" b="1" dirty="0">
                <a:solidFill>
                  <a:schemeClr val="bg1"/>
                </a:solidFill>
                <a:latin typeface="Arial" charset="0"/>
                <a:cs typeface="Arial" charset="0"/>
              </a:rPr>
              <a:t>Δ) Εξοφλείται ο Π</a:t>
            </a:r>
            <a:r>
              <a:rPr lang="el-GR" sz="1400" b="1" dirty="0">
                <a:solidFill>
                  <a:schemeClr val="bg1"/>
                </a:solidFill>
                <a:latin typeface="Arial" charset="0"/>
              </a:rPr>
              <a:t>ρομηθευτ</a:t>
            </a:r>
            <a:r>
              <a:rPr lang="el-GR" sz="1400" b="1" dirty="0">
                <a:solidFill>
                  <a:schemeClr val="bg1"/>
                </a:solidFill>
                <a:latin typeface="Arial" charset="0"/>
                <a:cs typeface="Arial" charset="0"/>
              </a:rPr>
              <a:t>ής  Δημητρίου  στον οποίο η επιχείρηση όφειλε 4.500 </a:t>
            </a:r>
            <a:r>
              <a:rPr lang="en-US" sz="1400" b="1" dirty="0">
                <a:solidFill>
                  <a:schemeClr val="bg1"/>
                </a:solidFill>
                <a:latin typeface="Arial" charset="0"/>
                <a:cs typeface="Arial" charset="0"/>
              </a:rPr>
              <a:t>€</a:t>
            </a:r>
            <a:r>
              <a:rPr lang="el-GR" sz="1400" b="1" dirty="0">
                <a:solidFill>
                  <a:schemeClr val="bg1"/>
                </a:solidFill>
                <a:latin typeface="Arial" charset="0"/>
                <a:cs typeface="Arial" charset="0"/>
              </a:rPr>
              <a:t>. Ο Π</a:t>
            </a:r>
            <a:r>
              <a:rPr lang="el-GR" sz="1400" b="1" dirty="0">
                <a:solidFill>
                  <a:schemeClr val="bg1"/>
                </a:solidFill>
                <a:latin typeface="Arial" charset="0"/>
              </a:rPr>
              <a:t>ρομηθευ</a:t>
            </a:r>
            <a:r>
              <a:rPr lang="el-GR" sz="1400" b="1" dirty="0">
                <a:solidFill>
                  <a:schemeClr val="bg1"/>
                </a:solidFill>
                <a:latin typeface="Arial" charset="0"/>
                <a:cs typeface="Arial" charset="0"/>
              </a:rPr>
              <a:t>τής έκανε ειδική έκπτωση για την απαίτησή του 10%.</a:t>
            </a:r>
          </a:p>
          <a:p>
            <a:pPr algn="just">
              <a:buFont typeface="Wingdings" pitchFamily="2" charset="2"/>
              <a:buNone/>
            </a:pPr>
            <a:r>
              <a:rPr lang="el-GR" sz="1400" b="1" dirty="0">
                <a:solidFill>
                  <a:schemeClr val="bg1"/>
                </a:solidFill>
                <a:latin typeface="Arial" charset="0"/>
                <a:cs typeface="Arial" charset="0"/>
              </a:rPr>
              <a:t>Ε) Η επιχείρηση πληρώνει έναντι του δανείου στην τράπεζα 1.250 </a:t>
            </a:r>
            <a:r>
              <a:rPr lang="en-US" sz="1400" b="1" dirty="0">
                <a:solidFill>
                  <a:schemeClr val="bg1"/>
                </a:solidFill>
                <a:latin typeface="Arial" charset="0"/>
                <a:cs typeface="Arial" charset="0"/>
              </a:rPr>
              <a:t>€.</a:t>
            </a:r>
            <a:endParaRPr lang="el-GR" sz="1400" b="1" dirty="0">
              <a:solidFill>
                <a:schemeClr val="bg1"/>
              </a:solidFill>
              <a:latin typeface="Arial" charset="0"/>
              <a:cs typeface="Arial" charset="0"/>
            </a:endParaRPr>
          </a:p>
          <a:p>
            <a:pPr algn="just">
              <a:buFont typeface="Wingdings" pitchFamily="2" charset="2"/>
              <a:buNone/>
            </a:pPr>
            <a:r>
              <a:rPr lang="el-GR" sz="1400" b="1" dirty="0">
                <a:solidFill>
                  <a:schemeClr val="tx2"/>
                </a:solidFill>
                <a:latin typeface="Arial" charset="0"/>
                <a:cs typeface="Arial" charset="0"/>
              </a:rPr>
              <a:t> </a:t>
            </a:r>
          </a:p>
          <a:p>
            <a:pPr algn="just">
              <a:buFont typeface="Wingdings" pitchFamily="2" charset="2"/>
              <a:buNone/>
            </a:pPr>
            <a:r>
              <a:rPr lang="el-GR" sz="1400" b="1" dirty="0">
                <a:solidFill>
                  <a:srgbClr val="006600"/>
                </a:solidFill>
                <a:latin typeface="Arial" charset="0"/>
                <a:cs typeface="Arial" charset="0"/>
              </a:rPr>
              <a:t>Ζητείται να γίνουν οι λογιστικές εγγραφές και οι καταχωρήσεις στους λογαριασμούς .</a:t>
            </a:r>
            <a:endParaRPr lang="el-GR" sz="1400" b="1" dirty="0">
              <a:solidFill>
                <a:srgbClr val="006600"/>
              </a:solidFill>
              <a:latin typeface="Arial" charset="0"/>
            </a:endParaRPr>
          </a:p>
          <a:p>
            <a:pPr algn="just">
              <a:buFont typeface="Wingdings" pitchFamily="2" charset="2"/>
              <a:buNone/>
            </a:pPr>
            <a:endParaRPr lang="el-GR" sz="1400" b="1" dirty="0">
              <a:solidFill>
                <a:schemeClr val="tx2"/>
              </a:solidFill>
              <a:latin typeface="Arial" charset="0"/>
            </a:endParaRPr>
          </a:p>
          <a:p>
            <a:pPr algn="ctr">
              <a:buFont typeface="Wingdings" pitchFamily="2" charset="2"/>
              <a:buNone/>
            </a:pPr>
            <a:endParaRPr lang="el-GR" sz="1800" b="1" dirty="0">
              <a:solidFill>
                <a:schemeClr val="tx2"/>
              </a:solidFill>
              <a:latin typeface="Arial" charset="0"/>
            </a:endParaRPr>
          </a:p>
          <a:p>
            <a:pPr>
              <a:buFont typeface="Wingdings" pitchFamily="2" charset="2"/>
              <a:buNone/>
            </a:pPr>
            <a:endParaRPr lang="el-GR" sz="1800" b="1" dirty="0">
              <a:solidFill>
                <a:schemeClr val="tx2"/>
              </a:solidFill>
            </a:endParaRPr>
          </a:p>
        </p:txBody>
      </p:sp>
    </p:spTree>
  </p:cSld>
  <p:clrMapOvr>
    <a:masterClrMapping/>
  </p:clrMapOvr>
  <p:transition/>
  <p:timing>
    <p:tnLst>
      <p:par>
        <p:cTn id="1" dur="indefinite" restart="never" nodeType="tmRoot"/>
      </p:par>
    </p:tnLst>
  </p:timing>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C916E31C-8A77-4C55-A83B-21514DEFEC58}" type="slidenum">
              <a:rPr lang="el-GR"/>
              <a:pPr/>
              <a:t>688</a:t>
            </a:fld>
            <a:endParaRPr lang="el-GR" dirty="0"/>
          </a:p>
        </p:txBody>
      </p:sp>
      <p:sp>
        <p:nvSpPr>
          <p:cNvPr id="20482" name="Rectangle 2"/>
          <p:cNvSpPr>
            <a:spLocks noGrp="1" noChangeArrowheads="1"/>
          </p:cNvSpPr>
          <p:nvPr>
            <p:ph type="title"/>
          </p:nvPr>
        </p:nvSpPr>
        <p:spPr>
          <a:xfrm>
            <a:off x="901700" y="260350"/>
            <a:ext cx="7340600" cy="431800"/>
          </a:xfrm>
        </p:spPr>
        <p:txBody>
          <a:bodyPr>
            <a:normAutofit fontScale="90000"/>
          </a:bodyPr>
          <a:lstStyle/>
          <a:p>
            <a:pPr algn="ctr"/>
            <a:r>
              <a:rPr lang="el-GR" sz="2800" b="1" dirty="0">
                <a:solidFill>
                  <a:srgbClr val="C00000"/>
                </a:solidFill>
              </a:rPr>
              <a:t>ΛΥΣΗ ΑΣΚΗΣΗΣ 1.</a:t>
            </a:r>
          </a:p>
        </p:txBody>
      </p:sp>
      <p:sp>
        <p:nvSpPr>
          <p:cNvPr id="20483" name="Rectangle 3"/>
          <p:cNvSpPr>
            <a:spLocks noGrp="1" noChangeArrowheads="1"/>
          </p:cNvSpPr>
          <p:nvPr>
            <p:ph type="body" idx="1"/>
          </p:nvPr>
        </p:nvSpPr>
        <p:spPr>
          <a:xfrm>
            <a:off x="228600" y="914400"/>
            <a:ext cx="8229600" cy="5181600"/>
          </a:xfrm>
        </p:spPr>
        <p:txBody>
          <a:bodyPr>
            <a:normAutofit fontScale="70000" lnSpcReduction="20000"/>
          </a:bodyPr>
          <a:lstStyle/>
          <a:p>
            <a:pPr algn="just">
              <a:lnSpc>
                <a:spcPct val="90000"/>
              </a:lnSpc>
              <a:buFont typeface="Wingdings" pitchFamily="2" charset="2"/>
              <a:buNone/>
            </a:pPr>
            <a:r>
              <a:rPr lang="el-GR" sz="1400" b="1" dirty="0" smtClean="0">
                <a:solidFill>
                  <a:schemeClr val="tx2"/>
                </a:solidFill>
                <a:latin typeface="Arial" charset="0"/>
                <a:cs typeface="Arial" charset="0"/>
              </a:rPr>
              <a:t>Οι </a:t>
            </a:r>
            <a:r>
              <a:rPr lang="el-GR" sz="1400" b="1" dirty="0">
                <a:solidFill>
                  <a:schemeClr val="tx2"/>
                </a:solidFill>
                <a:latin typeface="Arial" charset="0"/>
                <a:cs typeface="Arial" charset="0"/>
              </a:rPr>
              <a:t>εγγραφές που αφορούν τις συναλλαγές που </a:t>
            </a:r>
            <a:endParaRPr lang="el-GR" sz="1400" b="1" dirty="0">
              <a:solidFill>
                <a:schemeClr val="tx2"/>
              </a:solidFill>
              <a:latin typeface="Arial" charset="0"/>
            </a:endParaRPr>
          </a:p>
          <a:p>
            <a:pPr algn="just">
              <a:lnSpc>
                <a:spcPct val="90000"/>
              </a:lnSpc>
              <a:buFont typeface="Wingdings" pitchFamily="2" charset="2"/>
              <a:buNone/>
            </a:pPr>
            <a:r>
              <a:rPr lang="el-GR" sz="1400" b="1" dirty="0">
                <a:solidFill>
                  <a:schemeClr val="tx2"/>
                </a:solidFill>
                <a:latin typeface="Arial" charset="0"/>
                <a:cs typeface="Arial" charset="0"/>
              </a:rPr>
              <a:t>έγιναν τον μήνα Ιούλιο έχουν ως εξής.</a:t>
            </a:r>
          </a:p>
          <a:p>
            <a:pPr algn="just">
              <a:lnSpc>
                <a:spcPct val="90000"/>
              </a:lnSpc>
              <a:buFont typeface="Wingdings" pitchFamily="2" charset="2"/>
              <a:buNone/>
            </a:pPr>
            <a:r>
              <a:rPr lang="el-GR" sz="1200" dirty="0">
                <a:solidFill>
                  <a:schemeClr val="tx2"/>
                </a:solidFill>
                <a:latin typeface="Arial" charset="0"/>
              </a:rPr>
              <a:t>    </a:t>
            </a:r>
            <a:r>
              <a:rPr lang="el-GR" sz="1200" u="sng" dirty="0">
                <a:solidFill>
                  <a:schemeClr val="tx2"/>
                </a:solidFill>
                <a:latin typeface="Arial" charset="0"/>
                <a:cs typeface="Arial" charset="0"/>
              </a:rPr>
              <a:t>		</a:t>
            </a:r>
            <a:r>
              <a:rPr lang="el-GR" sz="1200" u="sng" dirty="0">
                <a:solidFill>
                  <a:srgbClr val="002060"/>
                </a:solidFill>
                <a:latin typeface="Arial" charset="0"/>
                <a:cs typeface="Arial" charset="0"/>
              </a:rPr>
              <a:t>    </a:t>
            </a:r>
            <a:r>
              <a:rPr lang="el-GR" sz="1200" u="sng" dirty="0">
                <a:solidFill>
                  <a:srgbClr val="002060"/>
                </a:solidFill>
                <a:latin typeface="Arial" charset="0"/>
              </a:rPr>
              <a:t>               </a:t>
            </a:r>
            <a:r>
              <a:rPr lang="el-GR" sz="1400" u="sng" dirty="0">
                <a:solidFill>
                  <a:srgbClr val="002060"/>
                </a:solidFill>
                <a:latin typeface="Arial" charset="0"/>
                <a:cs typeface="Arial" charset="0"/>
              </a:rPr>
              <a:t>Χ       </a:t>
            </a:r>
            <a:r>
              <a:rPr lang="el-GR" sz="1400" u="sng" dirty="0">
                <a:solidFill>
                  <a:srgbClr val="002060"/>
                </a:solidFill>
                <a:latin typeface="Arial" charset="0"/>
              </a:rPr>
              <a:t>   </a:t>
            </a:r>
            <a:r>
              <a:rPr lang="el-GR" sz="1400" u="sng" dirty="0">
                <a:solidFill>
                  <a:srgbClr val="002060"/>
                </a:solidFill>
                <a:latin typeface="Arial" charset="0"/>
                <a:cs typeface="Arial" charset="0"/>
              </a:rPr>
              <a:t>    Π</a:t>
            </a:r>
            <a:endParaRPr lang="el-GR" sz="1400" dirty="0">
              <a:solidFill>
                <a:srgbClr val="002060"/>
              </a:solidFill>
              <a:latin typeface="Arial" charset="0"/>
              <a:cs typeface="Arial" charset="0"/>
            </a:endParaRPr>
          </a:p>
          <a:p>
            <a:pPr algn="just">
              <a:lnSpc>
                <a:spcPct val="90000"/>
              </a:lnSpc>
              <a:buFont typeface="Wingdings" pitchFamily="2" charset="2"/>
              <a:buNone/>
            </a:pPr>
            <a:r>
              <a:rPr lang="el-GR" sz="1400" dirty="0">
                <a:solidFill>
                  <a:srgbClr val="002060"/>
                </a:solidFill>
                <a:latin typeface="Arial" charset="0"/>
                <a:cs typeface="Arial" charset="0"/>
              </a:rPr>
              <a:t>Α)      ΤΑΜΕΙΟ          </a:t>
            </a:r>
            <a:r>
              <a:rPr lang="el-GR" sz="1400" dirty="0" smtClean="0">
                <a:solidFill>
                  <a:srgbClr val="002060"/>
                </a:solidFill>
                <a:latin typeface="Arial" charset="0"/>
                <a:cs typeface="Arial" charset="0"/>
              </a:rPr>
              <a:t>    1.</a:t>
            </a:r>
            <a:r>
              <a:rPr lang="en-US" sz="1400" dirty="0">
                <a:solidFill>
                  <a:srgbClr val="002060"/>
                </a:solidFill>
                <a:latin typeface="Arial" charset="0"/>
                <a:cs typeface="Arial" charset="0"/>
              </a:rPr>
              <a:t>135</a:t>
            </a:r>
            <a:endParaRPr lang="el-GR" sz="1400" dirty="0">
              <a:solidFill>
                <a:srgbClr val="002060"/>
              </a:solidFill>
              <a:latin typeface="Arial" charset="0"/>
              <a:cs typeface="Arial" charset="0"/>
            </a:endParaRPr>
          </a:p>
          <a:p>
            <a:pPr algn="just">
              <a:lnSpc>
                <a:spcPct val="90000"/>
              </a:lnSpc>
              <a:buFont typeface="Wingdings" pitchFamily="2" charset="2"/>
              <a:buNone/>
            </a:pPr>
            <a:r>
              <a:rPr lang="el-GR" sz="1400" dirty="0">
                <a:solidFill>
                  <a:srgbClr val="002060"/>
                </a:solidFill>
                <a:latin typeface="Arial" charset="0"/>
                <a:cs typeface="Arial" charset="0"/>
              </a:rPr>
              <a:t> </a:t>
            </a:r>
          </a:p>
          <a:p>
            <a:pPr algn="just">
              <a:lnSpc>
                <a:spcPct val="90000"/>
              </a:lnSpc>
              <a:buFont typeface="Wingdings" pitchFamily="2" charset="2"/>
              <a:buNone/>
            </a:pPr>
            <a:r>
              <a:rPr lang="el-GR" sz="1400" dirty="0">
                <a:solidFill>
                  <a:srgbClr val="002060"/>
                </a:solidFill>
                <a:latin typeface="Arial" charset="0"/>
                <a:cs typeface="Arial" charset="0"/>
              </a:rPr>
              <a:t>                   </a:t>
            </a:r>
            <a:r>
              <a:rPr lang="el-GR" sz="1400" dirty="0">
                <a:solidFill>
                  <a:srgbClr val="002060"/>
                </a:solidFill>
                <a:latin typeface="Arial" charset="0"/>
              </a:rPr>
              <a:t>  </a:t>
            </a:r>
            <a:r>
              <a:rPr lang="el-GR" sz="1400" dirty="0">
                <a:solidFill>
                  <a:srgbClr val="002060"/>
                </a:solidFill>
                <a:latin typeface="Arial" charset="0"/>
                <a:cs typeface="Arial" charset="0"/>
              </a:rPr>
              <a:t>ΠΕΛΑΤΕΣ         </a:t>
            </a:r>
            <a:r>
              <a:rPr lang="el-GR" sz="1400" dirty="0" smtClean="0">
                <a:solidFill>
                  <a:srgbClr val="002060"/>
                </a:solidFill>
                <a:latin typeface="Arial" charset="0"/>
                <a:cs typeface="Arial" charset="0"/>
              </a:rPr>
              <a:t>        </a:t>
            </a:r>
            <a:r>
              <a:rPr lang="el-GR" sz="1400" dirty="0">
                <a:solidFill>
                  <a:srgbClr val="002060"/>
                </a:solidFill>
                <a:latin typeface="Arial" charset="0"/>
                <a:cs typeface="Arial" charset="0"/>
              </a:rPr>
              <a:t>1.</a:t>
            </a:r>
            <a:r>
              <a:rPr lang="en-US" sz="1400" dirty="0">
                <a:solidFill>
                  <a:srgbClr val="002060"/>
                </a:solidFill>
                <a:latin typeface="Arial" charset="0"/>
                <a:cs typeface="Arial" charset="0"/>
              </a:rPr>
              <a:t>135</a:t>
            </a:r>
            <a:endParaRPr lang="el-GR" sz="1400" dirty="0">
              <a:solidFill>
                <a:srgbClr val="002060"/>
              </a:solidFill>
              <a:latin typeface="Arial" charset="0"/>
              <a:cs typeface="Arial" charset="0"/>
            </a:endParaRPr>
          </a:p>
          <a:p>
            <a:pPr algn="just">
              <a:lnSpc>
                <a:spcPct val="90000"/>
              </a:lnSpc>
              <a:buFont typeface="Wingdings" pitchFamily="2" charset="2"/>
              <a:buNone/>
            </a:pPr>
            <a:endParaRPr lang="el-GR" sz="1200" dirty="0">
              <a:solidFill>
                <a:schemeClr val="tx2"/>
              </a:solidFill>
              <a:latin typeface="Arial" charset="0"/>
            </a:endParaRPr>
          </a:p>
          <a:p>
            <a:pPr algn="just">
              <a:lnSpc>
                <a:spcPct val="90000"/>
              </a:lnSpc>
              <a:buFont typeface="Wingdings" pitchFamily="2" charset="2"/>
              <a:buNone/>
            </a:pPr>
            <a:r>
              <a:rPr lang="el-GR" sz="1400" dirty="0">
                <a:solidFill>
                  <a:srgbClr val="C00000"/>
                </a:solidFill>
                <a:latin typeface="Arial" charset="0"/>
                <a:cs typeface="Arial" charset="0"/>
              </a:rPr>
              <a:t>Β)</a:t>
            </a:r>
            <a:r>
              <a:rPr lang="el-GR" sz="1200" dirty="0">
                <a:solidFill>
                  <a:srgbClr val="C00000"/>
                </a:solidFill>
                <a:latin typeface="Arial" charset="0"/>
                <a:cs typeface="Arial" charset="0"/>
              </a:rPr>
              <a:t>      </a:t>
            </a:r>
            <a:r>
              <a:rPr lang="el-GR" sz="1400" dirty="0">
                <a:solidFill>
                  <a:srgbClr val="C00000"/>
                </a:solidFill>
                <a:latin typeface="Arial" charset="0"/>
                <a:cs typeface="Arial" charset="0"/>
              </a:rPr>
              <a:t>ΕΠΙΠΛΑ         </a:t>
            </a:r>
            <a:r>
              <a:rPr lang="el-GR" sz="1400" dirty="0" smtClean="0">
                <a:solidFill>
                  <a:srgbClr val="C00000"/>
                </a:solidFill>
                <a:latin typeface="Arial" charset="0"/>
                <a:cs typeface="Arial" charset="0"/>
              </a:rPr>
              <a:t>      </a:t>
            </a:r>
            <a:r>
              <a:rPr lang="en-US" sz="1400" dirty="0">
                <a:solidFill>
                  <a:srgbClr val="C00000"/>
                </a:solidFill>
                <a:latin typeface="Arial" charset="0"/>
                <a:cs typeface="Arial" charset="0"/>
              </a:rPr>
              <a:t>5.89</a:t>
            </a:r>
            <a:r>
              <a:rPr lang="el-GR" sz="1400" dirty="0">
                <a:solidFill>
                  <a:srgbClr val="C00000"/>
                </a:solidFill>
                <a:latin typeface="Arial" charset="0"/>
                <a:cs typeface="Arial" charset="0"/>
              </a:rPr>
              <a:t>0</a:t>
            </a:r>
          </a:p>
          <a:p>
            <a:pPr algn="just">
              <a:lnSpc>
                <a:spcPct val="90000"/>
              </a:lnSpc>
              <a:buFont typeface="Wingdings" pitchFamily="2" charset="2"/>
              <a:buNone/>
            </a:pPr>
            <a:r>
              <a:rPr lang="el-GR" sz="1400" dirty="0">
                <a:solidFill>
                  <a:srgbClr val="C00000"/>
                </a:solidFill>
                <a:latin typeface="Arial" charset="0"/>
                <a:cs typeface="Arial" charset="0"/>
              </a:rPr>
              <a:t>                     ΤΑΜΕΙΟ              </a:t>
            </a:r>
            <a:r>
              <a:rPr lang="el-GR" sz="1400" dirty="0" smtClean="0">
                <a:solidFill>
                  <a:srgbClr val="C00000"/>
                </a:solidFill>
                <a:latin typeface="Arial" charset="0"/>
                <a:cs typeface="Arial" charset="0"/>
              </a:rPr>
              <a:t>    </a:t>
            </a:r>
            <a:r>
              <a:rPr lang="el-GR" sz="1400" dirty="0" smtClean="0">
                <a:solidFill>
                  <a:srgbClr val="C00000"/>
                </a:solidFill>
                <a:latin typeface="Arial" charset="0"/>
              </a:rPr>
              <a:t>  </a:t>
            </a:r>
            <a:r>
              <a:rPr lang="en-US" sz="1400" dirty="0" smtClean="0">
                <a:solidFill>
                  <a:srgbClr val="C00000"/>
                </a:solidFill>
                <a:latin typeface="Arial" charset="0"/>
              </a:rPr>
              <a:t>1.89</a:t>
            </a:r>
            <a:r>
              <a:rPr lang="el-GR" sz="1400" dirty="0">
                <a:solidFill>
                  <a:srgbClr val="C00000"/>
                </a:solidFill>
                <a:latin typeface="Arial" charset="0"/>
                <a:cs typeface="Arial" charset="0"/>
              </a:rPr>
              <a:t>0</a:t>
            </a:r>
          </a:p>
          <a:p>
            <a:pPr algn="just">
              <a:lnSpc>
                <a:spcPct val="90000"/>
              </a:lnSpc>
              <a:buFont typeface="Wingdings" pitchFamily="2" charset="2"/>
              <a:buNone/>
            </a:pPr>
            <a:r>
              <a:rPr lang="el-GR" sz="1400" dirty="0">
                <a:solidFill>
                  <a:srgbClr val="C00000"/>
                </a:solidFill>
                <a:latin typeface="Arial" charset="0"/>
                <a:cs typeface="Arial" charset="0"/>
              </a:rPr>
              <a:t>                     Π</a:t>
            </a:r>
            <a:r>
              <a:rPr lang="el-GR" sz="1400" dirty="0">
                <a:solidFill>
                  <a:srgbClr val="C00000"/>
                </a:solidFill>
                <a:latin typeface="Arial" charset="0"/>
              </a:rPr>
              <a:t>ΡΟΜΗΘΕΥΤΕ</a:t>
            </a:r>
            <a:r>
              <a:rPr lang="el-GR" sz="1400" dirty="0">
                <a:solidFill>
                  <a:srgbClr val="C00000"/>
                </a:solidFill>
                <a:latin typeface="Arial" charset="0"/>
                <a:cs typeface="Arial" charset="0"/>
              </a:rPr>
              <a:t>Σ </a:t>
            </a:r>
            <a:r>
              <a:rPr lang="el-GR" sz="1400" dirty="0" smtClean="0">
                <a:solidFill>
                  <a:srgbClr val="C00000"/>
                </a:solidFill>
                <a:latin typeface="Arial" charset="0"/>
                <a:cs typeface="Arial" charset="0"/>
              </a:rPr>
              <a:t>     4.000</a:t>
            </a:r>
            <a:endParaRPr lang="el-GR" sz="1400" dirty="0">
              <a:solidFill>
                <a:srgbClr val="C00000"/>
              </a:solidFill>
              <a:latin typeface="Arial" charset="0"/>
            </a:endParaRPr>
          </a:p>
          <a:p>
            <a:pPr algn="just">
              <a:lnSpc>
                <a:spcPct val="90000"/>
              </a:lnSpc>
              <a:buFont typeface="Wingdings" pitchFamily="2" charset="2"/>
              <a:buNone/>
            </a:pPr>
            <a:endParaRPr lang="el-GR" sz="1400" dirty="0">
              <a:solidFill>
                <a:schemeClr val="tx2"/>
              </a:solidFill>
              <a:latin typeface="Arial" charset="0"/>
            </a:endParaRPr>
          </a:p>
          <a:p>
            <a:pPr algn="just">
              <a:lnSpc>
                <a:spcPct val="90000"/>
              </a:lnSpc>
              <a:buFont typeface="Wingdings" pitchFamily="2" charset="2"/>
              <a:buNone/>
            </a:pPr>
            <a:r>
              <a:rPr lang="el-GR" sz="1400" dirty="0">
                <a:solidFill>
                  <a:srgbClr val="FFC000"/>
                </a:solidFill>
                <a:latin typeface="Arial" charset="0"/>
                <a:cs typeface="Arial" charset="0"/>
              </a:rPr>
              <a:t>Γ)     ΤΑΜΕΙΟ         </a:t>
            </a:r>
            <a:r>
              <a:rPr lang="el-GR" sz="1400" dirty="0" smtClean="0">
                <a:solidFill>
                  <a:srgbClr val="FFC000"/>
                </a:solidFill>
                <a:latin typeface="Arial" charset="0"/>
                <a:cs typeface="Arial" charset="0"/>
              </a:rPr>
              <a:t>      </a:t>
            </a:r>
            <a:r>
              <a:rPr lang="en-US" sz="1400" dirty="0">
                <a:solidFill>
                  <a:srgbClr val="FFC000"/>
                </a:solidFill>
                <a:latin typeface="Arial" charset="0"/>
                <a:cs typeface="Arial" charset="0"/>
              </a:rPr>
              <a:t>1.75</a:t>
            </a:r>
            <a:r>
              <a:rPr lang="el-GR" sz="1400" dirty="0">
                <a:solidFill>
                  <a:srgbClr val="FFC000"/>
                </a:solidFill>
                <a:latin typeface="Arial" charset="0"/>
                <a:cs typeface="Arial" charset="0"/>
              </a:rPr>
              <a:t>0</a:t>
            </a:r>
          </a:p>
          <a:p>
            <a:pPr algn="just">
              <a:lnSpc>
                <a:spcPct val="90000"/>
              </a:lnSpc>
              <a:buFont typeface="Wingdings" pitchFamily="2" charset="2"/>
              <a:buNone/>
            </a:pPr>
            <a:r>
              <a:rPr lang="el-GR" sz="1400" dirty="0">
                <a:solidFill>
                  <a:srgbClr val="FFC000"/>
                </a:solidFill>
                <a:latin typeface="Arial" charset="0"/>
                <a:cs typeface="Arial" charset="0"/>
              </a:rPr>
              <a:t>         ΠΕΛΑΤΕΣ      </a:t>
            </a:r>
            <a:r>
              <a:rPr lang="el-GR" sz="1400" dirty="0" smtClean="0">
                <a:solidFill>
                  <a:srgbClr val="FFC000"/>
                </a:solidFill>
                <a:latin typeface="Arial" charset="0"/>
                <a:cs typeface="Arial" charset="0"/>
              </a:rPr>
              <a:t>     </a:t>
            </a:r>
            <a:r>
              <a:rPr lang="el-GR" sz="1400" dirty="0">
                <a:solidFill>
                  <a:srgbClr val="FFC000"/>
                </a:solidFill>
                <a:latin typeface="Arial" charset="0"/>
                <a:cs typeface="Arial" charset="0"/>
              </a:rPr>
              <a:t>1.</a:t>
            </a:r>
            <a:r>
              <a:rPr lang="en-US" sz="1400" dirty="0">
                <a:solidFill>
                  <a:srgbClr val="FFC000"/>
                </a:solidFill>
                <a:latin typeface="Arial" charset="0"/>
                <a:cs typeface="Arial" charset="0"/>
              </a:rPr>
              <a:t>33</a:t>
            </a:r>
            <a:r>
              <a:rPr lang="el-GR" sz="1400" dirty="0">
                <a:solidFill>
                  <a:srgbClr val="FFC000"/>
                </a:solidFill>
                <a:latin typeface="Arial" charset="0"/>
                <a:cs typeface="Arial" charset="0"/>
              </a:rPr>
              <a:t>0</a:t>
            </a:r>
          </a:p>
          <a:p>
            <a:pPr algn="just">
              <a:lnSpc>
                <a:spcPct val="90000"/>
              </a:lnSpc>
              <a:buFont typeface="Wingdings" pitchFamily="2" charset="2"/>
              <a:buNone/>
            </a:pPr>
            <a:r>
              <a:rPr lang="el-GR" sz="1400" dirty="0">
                <a:solidFill>
                  <a:srgbClr val="FFC000"/>
                </a:solidFill>
                <a:latin typeface="Arial" charset="0"/>
                <a:cs typeface="Arial" charset="0"/>
              </a:rPr>
              <a:t>                     ΕΜΠΟΡΕΥΜΑΤΑ  </a:t>
            </a:r>
            <a:r>
              <a:rPr lang="el-GR" sz="1400" dirty="0" smtClean="0">
                <a:solidFill>
                  <a:srgbClr val="FFC000"/>
                </a:solidFill>
                <a:latin typeface="Arial" charset="0"/>
                <a:cs typeface="Arial" charset="0"/>
              </a:rPr>
              <a:t>    2</a:t>
            </a:r>
            <a:r>
              <a:rPr lang="el-GR" sz="1400" dirty="0" smtClean="0">
                <a:solidFill>
                  <a:srgbClr val="FFC000"/>
                </a:solidFill>
                <a:latin typeface="Arial" charset="0"/>
              </a:rPr>
              <a:t>.</a:t>
            </a:r>
            <a:r>
              <a:rPr lang="en-US" sz="1400" dirty="0">
                <a:solidFill>
                  <a:srgbClr val="FFC000"/>
                </a:solidFill>
                <a:latin typeface="Arial" charset="0"/>
              </a:rPr>
              <a:t>75</a:t>
            </a:r>
            <a:r>
              <a:rPr lang="el-GR" sz="1400" dirty="0">
                <a:solidFill>
                  <a:srgbClr val="FFC000"/>
                </a:solidFill>
                <a:latin typeface="Arial" charset="0"/>
                <a:cs typeface="Arial" charset="0"/>
              </a:rPr>
              <a:t>0</a:t>
            </a:r>
          </a:p>
          <a:p>
            <a:pPr algn="just">
              <a:lnSpc>
                <a:spcPct val="90000"/>
              </a:lnSpc>
              <a:buFont typeface="Wingdings" pitchFamily="2" charset="2"/>
              <a:buNone/>
            </a:pPr>
            <a:r>
              <a:rPr lang="el-GR" sz="1400" dirty="0">
                <a:solidFill>
                  <a:srgbClr val="FFC000"/>
                </a:solidFill>
                <a:latin typeface="Arial" charset="0"/>
                <a:cs typeface="Arial" charset="0"/>
              </a:rPr>
              <a:t>                      ΚΕΦΑΛΑΙΟ            </a:t>
            </a:r>
            <a:r>
              <a:rPr lang="el-GR" sz="1400" dirty="0" smtClean="0">
                <a:solidFill>
                  <a:srgbClr val="FFC000"/>
                </a:solidFill>
                <a:latin typeface="Arial" charset="0"/>
                <a:cs typeface="Arial" charset="0"/>
              </a:rPr>
              <a:t>     </a:t>
            </a:r>
            <a:r>
              <a:rPr lang="en-US" sz="1400" dirty="0">
                <a:solidFill>
                  <a:srgbClr val="FFC000"/>
                </a:solidFill>
                <a:latin typeface="Arial" charset="0"/>
                <a:cs typeface="Arial" charset="0"/>
              </a:rPr>
              <a:t>330</a:t>
            </a:r>
            <a:endParaRPr lang="el-GR" sz="1400" dirty="0">
              <a:solidFill>
                <a:srgbClr val="FFC000"/>
              </a:solidFill>
              <a:latin typeface="Arial" charset="0"/>
            </a:endParaRPr>
          </a:p>
          <a:p>
            <a:pPr algn="just">
              <a:lnSpc>
                <a:spcPct val="90000"/>
              </a:lnSpc>
              <a:buFont typeface="Wingdings" pitchFamily="2" charset="2"/>
              <a:buNone/>
            </a:pPr>
            <a:endParaRPr lang="el-GR" sz="1400" dirty="0">
              <a:solidFill>
                <a:schemeClr val="tx2"/>
              </a:solidFill>
              <a:latin typeface="Arial" charset="0"/>
            </a:endParaRPr>
          </a:p>
          <a:p>
            <a:pPr algn="just">
              <a:lnSpc>
                <a:spcPct val="90000"/>
              </a:lnSpc>
              <a:buFont typeface="Wingdings" pitchFamily="2" charset="2"/>
              <a:buNone/>
            </a:pPr>
            <a:r>
              <a:rPr lang="el-GR" sz="1400" dirty="0">
                <a:solidFill>
                  <a:srgbClr val="006600"/>
                </a:solidFill>
                <a:latin typeface="Arial" charset="0"/>
                <a:cs typeface="Arial" charset="0"/>
              </a:rPr>
              <a:t>Δ)     </a:t>
            </a:r>
            <a:r>
              <a:rPr lang="el-GR" sz="1400" dirty="0">
                <a:solidFill>
                  <a:srgbClr val="006600"/>
                </a:solidFill>
                <a:latin typeface="Arial" charset="0"/>
              </a:rPr>
              <a:t>ΠΡΟΜΗΘΕΥΤΕΣ</a:t>
            </a:r>
            <a:r>
              <a:rPr lang="el-GR" sz="1400" dirty="0">
                <a:solidFill>
                  <a:srgbClr val="006600"/>
                </a:solidFill>
                <a:latin typeface="Arial" charset="0"/>
                <a:cs typeface="Arial" charset="0"/>
              </a:rPr>
              <a:t>  </a:t>
            </a:r>
            <a:r>
              <a:rPr lang="en-US" sz="1400" dirty="0" smtClean="0">
                <a:solidFill>
                  <a:srgbClr val="006600"/>
                </a:solidFill>
                <a:latin typeface="Arial" charset="0"/>
                <a:cs typeface="Arial" charset="0"/>
              </a:rPr>
              <a:t>4</a:t>
            </a:r>
            <a:r>
              <a:rPr lang="el-GR" sz="1400" dirty="0">
                <a:solidFill>
                  <a:srgbClr val="006600"/>
                </a:solidFill>
                <a:latin typeface="Arial" charset="0"/>
                <a:cs typeface="Arial" charset="0"/>
              </a:rPr>
              <a:t>.</a:t>
            </a:r>
            <a:r>
              <a:rPr lang="en-US" sz="1400" dirty="0">
                <a:solidFill>
                  <a:srgbClr val="006600"/>
                </a:solidFill>
                <a:latin typeface="Arial" charset="0"/>
                <a:cs typeface="Arial" charset="0"/>
              </a:rPr>
              <a:t>5</a:t>
            </a:r>
            <a:r>
              <a:rPr lang="el-GR" sz="1400" dirty="0">
                <a:solidFill>
                  <a:srgbClr val="006600"/>
                </a:solidFill>
                <a:latin typeface="Arial" charset="0"/>
                <a:cs typeface="Arial" charset="0"/>
              </a:rPr>
              <a:t>00</a:t>
            </a:r>
          </a:p>
          <a:p>
            <a:pPr algn="just">
              <a:lnSpc>
                <a:spcPct val="90000"/>
              </a:lnSpc>
              <a:buFont typeface="Wingdings" pitchFamily="2" charset="2"/>
              <a:buNone/>
            </a:pPr>
            <a:r>
              <a:rPr lang="el-GR" sz="1400" dirty="0">
                <a:solidFill>
                  <a:srgbClr val="006600"/>
                </a:solidFill>
                <a:latin typeface="Arial" charset="0"/>
                <a:cs typeface="Arial" charset="0"/>
              </a:rPr>
              <a:t>                       ΤΑΜΕΙΟ               </a:t>
            </a:r>
            <a:r>
              <a:rPr lang="el-GR" sz="1400" dirty="0" smtClean="0">
                <a:solidFill>
                  <a:srgbClr val="006600"/>
                </a:solidFill>
                <a:latin typeface="Arial" charset="0"/>
                <a:cs typeface="Arial" charset="0"/>
              </a:rPr>
              <a:t>   4</a:t>
            </a:r>
            <a:r>
              <a:rPr lang="el-GR" sz="1400" dirty="0" smtClean="0">
                <a:solidFill>
                  <a:srgbClr val="006600"/>
                </a:solidFill>
                <a:latin typeface="Arial" charset="0"/>
              </a:rPr>
              <a:t>.</a:t>
            </a:r>
            <a:r>
              <a:rPr lang="en-US" sz="1400" dirty="0">
                <a:solidFill>
                  <a:srgbClr val="006600"/>
                </a:solidFill>
                <a:latin typeface="Arial" charset="0"/>
              </a:rPr>
              <a:t>050</a:t>
            </a:r>
            <a:endParaRPr lang="el-GR" sz="1400" dirty="0">
              <a:solidFill>
                <a:srgbClr val="006600"/>
              </a:solidFill>
              <a:latin typeface="Arial" charset="0"/>
              <a:cs typeface="Arial" charset="0"/>
            </a:endParaRPr>
          </a:p>
          <a:p>
            <a:pPr algn="just">
              <a:lnSpc>
                <a:spcPct val="90000"/>
              </a:lnSpc>
              <a:buFont typeface="Wingdings" pitchFamily="2" charset="2"/>
              <a:buNone/>
            </a:pPr>
            <a:r>
              <a:rPr lang="el-GR" sz="1400" dirty="0">
                <a:solidFill>
                  <a:srgbClr val="006600"/>
                </a:solidFill>
                <a:latin typeface="Arial" charset="0"/>
                <a:cs typeface="Arial" charset="0"/>
              </a:rPr>
              <a:t>                        ΚΕΦΑΛΑΙΟ           </a:t>
            </a:r>
            <a:r>
              <a:rPr lang="el-GR" sz="1400" dirty="0" smtClean="0">
                <a:solidFill>
                  <a:srgbClr val="006600"/>
                </a:solidFill>
                <a:latin typeface="Arial" charset="0"/>
                <a:cs typeface="Arial" charset="0"/>
              </a:rPr>
              <a:t>    </a:t>
            </a:r>
            <a:r>
              <a:rPr lang="en-US" sz="1400" dirty="0">
                <a:solidFill>
                  <a:srgbClr val="006600"/>
                </a:solidFill>
                <a:latin typeface="Arial" charset="0"/>
                <a:cs typeface="Arial" charset="0"/>
              </a:rPr>
              <a:t>4</a:t>
            </a:r>
            <a:r>
              <a:rPr lang="el-GR" sz="1400" dirty="0">
                <a:solidFill>
                  <a:srgbClr val="006600"/>
                </a:solidFill>
                <a:latin typeface="Arial" charset="0"/>
                <a:cs typeface="Arial" charset="0"/>
              </a:rPr>
              <a:t>50</a:t>
            </a:r>
            <a:r>
              <a:rPr lang="el-GR" sz="1200" dirty="0">
                <a:solidFill>
                  <a:srgbClr val="006600"/>
                </a:solidFill>
                <a:latin typeface="Arial" charset="0"/>
                <a:cs typeface="Arial" charset="0"/>
              </a:rPr>
              <a:t>      </a:t>
            </a:r>
            <a:endParaRPr lang="el-GR" sz="1200" dirty="0">
              <a:solidFill>
                <a:srgbClr val="006600"/>
              </a:solidFill>
              <a:latin typeface="Arial" charset="0"/>
            </a:endParaRPr>
          </a:p>
          <a:p>
            <a:pPr algn="just">
              <a:lnSpc>
                <a:spcPct val="90000"/>
              </a:lnSpc>
              <a:buFont typeface="Wingdings" pitchFamily="2" charset="2"/>
              <a:buNone/>
            </a:pPr>
            <a:r>
              <a:rPr lang="el-GR" sz="1200" dirty="0">
                <a:solidFill>
                  <a:schemeClr val="tx2"/>
                </a:solidFill>
                <a:latin typeface="Arial" charset="0"/>
                <a:cs typeface="Arial" charset="0"/>
              </a:rPr>
              <a:t>                 </a:t>
            </a:r>
            <a:endParaRPr lang="el-GR" sz="1200" dirty="0">
              <a:solidFill>
                <a:schemeClr val="tx2"/>
              </a:solidFill>
              <a:latin typeface="Arial" charset="0"/>
            </a:endParaRPr>
          </a:p>
          <a:p>
            <a:pPr algn="just">
              <a:lnSpc>
                <a:spcPct val="90000"/>
              </a:lnSpc>
              <a:buFont typeface="Wingdings" pitchFamily="2" charset="2"/>
              <a:buNone/>
            </a:pPr>
            <a:r>
              <a:rPr lang="el-GR" sz="1400" dirty="0">
                <a:solidFill>
                  <a:srgbClr val="0000FF"/>
                </a:solidFill>
                <a:latin typeface="Arial" charset="0"/>
                <a:cs typeface="Arial" charset="0"/>
              </a:rPr>
              <a:t>Ε)      ΔΑΝΕΙΑ             </a:t>
            </a:r>
            <a:r>
              <a:rPr lang="el-GR" sz="1400" dirty="0" smtClean="0">
                <a:solidFill>
                  <a:srgbClr val="0000FF"/>
                </a:solidFill>
                <a:latin typeface="Arial" charset="0"/>
                <a:cs typeface="Arial" charset="0"/>
              </a:rPr>
              <a:t>    </a:t>
            </a:r>
            <a:r>
              <a:rPr lang="el-GR" sz="1400" dirty="0">
                <a:solidFill>
                  <a:srgbClr val="0000FF"/>
                </a:solidFill>
                <a:latin typeface="Arial" charset="0"/>
                <a:cs typeface="Arial" charset="0"/>
              </a:rPr>
              <a:t>1.250</a:t>
            </a:r>
          </a:p>
          <a:p>
            <a:pPr algn="just">
              <a:lnSpc>
                <a:spcPct val="90000"/>
              </a:lnSpc>
              <a:buFont typeface="Wingdings" pitchFamily="2" charset="2"/>
              <a:buNone/>
            </a:pPr>
            <a:r>
              <a:rPr lang="el-GR" sz="1400" dirty="0">
                <a:solidFill>
                  <a:srgbClr val="0000FF"/>
                </a:solidFill>
                <a:latin typeface="Arial" charset="0"/>
                <a:cs typeface="Arial" charset="0"/>
              </a:rPr>
              <a:t>                       ΤΑΜΕΙΟ               </a:t>
            </a:r>
            <a:r>
              <a:rPr lang="el-GR" sz="1400" dirty="0" smtClean="0">
                <a:solidFill>
                  <a:srgbClr val="0000FF"/>
                </a:solidFill>
                <a:latin typeface="Arial" charset="0"/>
                <a:cs typeface="Arial" charset="0"/>
              </a:rPr>
              <a:t>   </a:t>
            </a:r>
            <a:r>
              <a:rPr lang="el-GR" sz="1400" dirty="0">
                <a:solidFill>
                  <a:srgbClr val="0000FF"/>
                </a:solidFill>
                <a:latin typeface="Arial" charset="0"/>
                <a:cs typeface="Arial" charset="0"/>
              </a:rPr>
              <a:t>1.250</a:t>
            </a:r>
          </a:p>
          <a:p>
            <a:pPr algn="just">
              <a:lnSpc>
                <a:spcPct val="90000"/>
              </a:lnSpc>
              <a:buFont typeface="Wingdings" pitchFamily="2" charset="2"/>
              <a:buNone/>
            </a:pPr>
            <a:r>
              <a:rPr lang="el-GR" sz="1200" dirty="0">
                <a:solidFill>
                  <a:srgbClr val="0000FF"/>
                </a:solidFill>
                <a:latin typeface="Arial" charset="0"/>
                <a:cs typeface="Arial" charset="0"/>
              </a:rPr>
              <a:t> </a:t>
            </a:r>
          </a:p>
          <a:p>
            <a:pPr algn="just">
              <a:lnSpc>
                <a:spcPct val="90000"/>
              </a:lnSpc>
              <a:buFont typeface="Wingdings" pitchFamily="2" charset="2"/>
              <a:buNone/>
            </a:pPr>
            <a:r>
              <a:rPr lang="el-GR" sz="1200" dirty="0">
                <a:solidFill>
                  <a:srgbClr val="0000FF"/>
                </a:solidFill>
                <a:latin typeface="Arial" charset="0"/>
                <a:cs typeface="Arial" charset="0"/>
              </a:rPr>
              <a:t> </a:t>
            </a:r>
          </a:p>
          <a:p>
            <a:pPr algn="just">
              <a:lnSpc>
                <a:spcPct val="90000"/>
              </a:lnSpc>
              <a:buFont typeface="Wingdings" pitchFamily="2" charset="2"/>
              <a:buNone/>
            </a:pPr>
            <a:r>
              <a:rPr lang="el-GR" sz="1200" dirty="0">
                <a:solidFill>
                  <a:schemeClr val="tx2"/>
                </a:solidFill>
                <a:latin typeface="Arial" charset="0"/>
                <a:cs typeface="Arial" charset="0"/>
              </a:rPr>
              <a:t>     </a:t>
            </a:r>
          </a:p>
          <a:p>
            <a:pPr algn="just">
              <a:lnSpc>
                <a:spcPct val="90000"/>
              </a:lnSpc>
              <a:buFont typeface="Wingdings" pitchFamily="2" charset="2"/>
              <a:buNone/>
            </a:pPr>
            <a:r>
              <a:rPr lang="el-GR" sz="1200" dirty="0">
                <a:solidFill>
                  <a:schemeClr val="tx2"/>
                </a:solidFill>
                <a:latin typeface="Arial" charset="0"/>
                <a:cs typeface="Arial" charset="0"/>
              </a:rPr>
              <a:t> </a:t>
            </a:r>
          </a:p>
          <a:p>
            <a:pPr algn="just">
              <a:lnSpc>
                <a:spcPct val="90000"/>
              </a:lnSpc>
              <a:buFont typeface="Wingdings" pitchFamily="2" charset="2"/>
              <a:buNone/>
            </a:pPr>
            <a:r>
              <a:rPr lang="el-GR" sz="1200" dirty="0">
                <a:solidFill>
                  <a:schemeClr val="tx2"/>
                </a:solidFill>
                <a:latin typeface="Arial" charset="0"/>
                <a:cs typeface="Arial" charset="0"/>
              </a:rPr>
              <a:t> </a:t>
            </a:r>
          </a:p>
          <a:p>
            <a:pPr algn="just">
              <a:lnSpc>
                <a:spcPct val="90000"/>
              </a:lnSpc>
              <a:buFont typeface="Wingdings" pitchFamily="2" charset="2"/>
              <a:buNone/>
            </a:pPr>
            <a:r>
              <a:rPr lang="el-GR" sz="1200" b="1" dirty="0">
                <a:solidFill>
                  <a:schemeClr val="tx2"/>
                </a:solidFill>
                <a:latin typeface="Arial" charset="0"/>
                <a:cs typeface="Arial" charset="0"/>
              </a:rPr>
              <a:t>              </a:t>
            </a:r>
            <a:endParaRPr lang="el-GR" sz="1200" dirty="0">
              <a:solidFill>
                <a:schemeClr val="tx2"/>
              </a:solidFill>
              <a:latin typeface="Arial" charset="0"/>
              <a:cs typeface="Arial" charset="0"/>
            </a:endParaRPr>
          </a:p>
        </p:txBody>
      </p:sp>
      <p:sp>
        <p:nvSpPr>
          <p:cNvPr id="20484" name="Text Box 4"/>
          <p:cNvSpPr txBox="1">
            <a:spLocks noChangeArrowheads="1"/>
          </p:cNvSpPr>
          <p:nvPr/>
        </p:nvSpPr>
        <p:spPr bwMode="auto">
          <a:xfrm>
            <a:off x="4038600" y="1676400"/>
            <a:ext cx="4800600" cy="457200"/>
          </a:xfrm>
          <a:prstGeom prst="rect">
            <a:avLst/>
          </a:prstGeom>
          <a:noFill/>
          <a:ln w="9525">
            <a:noFill/>
            <a:miter lim="800000"/>
            <a:headEnd/>
            <a:tailEnd/>
          </a:ln>
          <a:effectLst/>
        </p:spPr>
        <p:txBody>
          <a:bodyPr>
            <a:spAutoFit/>
          </a:bodyPr>
          <a:lstStyle/>
          <a:p>
            <a:pPr algn="l" eaLnBrk="1" hangingPunct="1">
              <a:spcBef>
                <a:spcPct val="50000"/>
              </a:spcBef>
            </a:pPr>
            <a:endParaRPr lang="el-GR" sz="2400" dirty="0">
              <a:latin typeface="Times New Roman" pitchFamily="18" charset="0"/>
            </a:endParaRPr>
          </a:p>
        </p:txBody>
      </p:sp>
      <p:sp>
        <p:nvSpPr>
          <p:cNvPr id="20485" name="Text Box 5"/>
          <p:cNvSpPr txBox="1">
            <a:spLocks noChangeArrowheads="1"/>
          </p:cNvSpPr>
          <p:nvPr/>
        </p:nvSpPr>
        <p:spPr bwMode="auto">
          <a:xfrm>
            <a:off x="4343400" y="1219200"/>
            <a:ext cx="4495800" cy="457200"/>
          </a:xfrm>
          <a:prstGeom prst="rect">
            <a:avLst/>
          </a:prstGeom>
          <a:noFill/>
          <a:ln w="9525">
            <a:noFill/>
            <a:miter lim="800000"/>
            <a:headEnd/>
            <a:tailEnd/>
          </a:ln>
          <a:effectLst/>
        </p:spPr>
        <p:txBody>
          <a:bodyPr>
            <a:spAutoFit/>
          </a:bodyPr>
          <a:lstStyle/>
          <a:p>
            <a:pPr algn="l" eaLnBrk="1" hangingPunct="1">
              <a:spcBef>
                <a:spcPct val="50000"/>
              </a:spcBef>
            </a:pPr>
            <a:endParaRPr lang="el-GR" sz="2400" dirty="0">
              <a:latin typeface="Times New Roman" pitchFamily="18" charset="0"/>
            </a:endParaRPr>
          </a:p>
        </p:txBody>
      </p:sp>
      <p:sp>
        <p:nvSpPr>
          <p:cNvPr id="20486" name="Line 6"/>
          <p:cNvSpPr>
            <a:spLocks noChangeShapeType="1"/>
          </p:cNvSpPr>
          <p:nvPr/>
        </p:nvSpPr>
        <p:spPr bwMode="auto">
          <a:xfrm>
            <a:off x="251520" y="2060848"/>
            <a:ext cx="2438400" cy="0"/>
          </a:xfrm>
          <a:prstGeom prst="line">
            <a:avLst/>
          </a:prstGeom>
          <a:noFill/>
          <a:ln w="9525">
            <a:solidFill>
              <a:schemeClr val="tx1"/>
            </a:solidFill>
            <a:round/>
            <a:headEnd/>
            <a:tailEnd/>
          </a:ln>
          <a:effectLst/>
        </p:spPr>
        <p:txBody>
          <a:bodyPr wrap="none"/>
          <a:lstStyle/>
          <a:p>
            <a:endParaRPr lang="el-GR" dirty="0"/>
          </a:p>
        </p:txBody>
      </p:sp>
      <p:sp>
        <p:nvSpPr>
          <p:cNvPr id="20487" name="Line 7"/>
          <p:cNvSpPr>
            <a:spLocks noChangeShapeType="1"/>
          </p:cNvSpPr>
          <p:nvPr/>
        </p:nvSpPr>
        <p:spPr bwMode="auto">
          <a:xfrm>
            <a:off x="251520" y="2780928"/>
            <a:ext cx="2590800" cy="0"/>
          </a:xfrm>
          <a:prstGeom prst="line">
            <a:avLst/>
          </a:prstGeom>
          <a:noFill/>
          <a:ln w="9525">
            <a:solidFill>
              <a:schemeClr val="tx1"/>
            </a:solidFill>
            <a:round/>
            <a:headEnd/>
            <a:tailEnd/>
          </a:ln>
          <a:effectLst/>
        </p:spPr>
        <p:txBody>
          <a:bodyPr wrap="none"/>
          <a:lstStyle/>
          <a:p>
            <a:endParaRPr lang="el-GR" dirty="0"/>
          </a:p>
        </p:txBody>
      </p:sp>
      <p:sp>
        <p:nvSpPr>
          <p:cNvPr id="20488" name="Line 8"/>
          <p:cNvSpPr>
            <a:spLocks noChangeShapeType="1"/>
          </p:cNvSpPr>
          <p:nvPr/>
        </p:nvSpPr>
        <p:spPr bwMode="auto">
          <a:xfrm>
            <a:off x="251520" y="3645024"/>
            <a:ext cx="2667000" cy="0"/>
          </a:xfrm>
          <a:prstGeom prst="line">
            <a:avLst/>
          </a:prstGeom>
          <a:noFill/>
          <a:ln w="9525">
            <a:solidFill>
              <a:schemeClr val="tx1"/>
            </a:solidFill>
            <a:round/>
            <a:headEnd/>
            <a:tailEnd/>
          </a:ln>
          <a:effectLst/>
        </p:spPr>
        <p:txBody>
          <a:bodyPr wrap="none"/>
          <a:lstStyle/>
          <a:p>
            <a:endParaRPr lang="el-GR" dirty="0"/>
          </a:p>
        </p:txBody>
      </p:sp>
      <p:sp>
        <p:nvSpPr>
          <p:cNvPr id="20489" name="Line 9"/>
          <p:cNvSpPr>
            <a:spLocks noChangeShapeType="1"/>
          </p:cNvSpPr>
          <p:nvPr/>
        </p:nvSpPr>
        <p:spPr bwMode="auto">
          <a:xfrm>
            <a:off x="251520" y="4365104"/>
            <a:ext cx="2667000" cy="0"/>
          </a:xfrm>
          <a:prstGeom prst="line">
            <a:avLst/>
          </a:prstGeom>
          <a:noFill/>
          <a:ln w="9525">
            <a:solidFill>
              <a:schemeClr val="tx1"/>
            </a:solidFill>
            <a:round/>
            <a:headEnd/>
            <a:tailEnd/>
          </a:ln>
          <a:effectLst/>
        </p:spPr>
        <p:txBody>
          <a:bodyPr wrap="none"/>
          <a:lstStyle/>
          <a:p>
            <a:endParaRPr lang="el-GR" dirty="0"/>
          </a:p>
        </p:txBody>
      </p:sp>
      <p:sp>
        <p:nvSpPr>
          <p:cNvPr id="20490" name="Text Box 10"/>
          <p:cNvSpPr txBox="1">
            <a:spLocks noChangeArrowheads="1"/>
          </p:cNvSpPr>
          <p:nvPr/>
        </p:nvSpPr>
        <p:spPr bwMode="auto">
          <a:xfrm>
            <a:off x="4267200" y="1066800"/>
            <a:ext cx="4572000" cy="5235279"/>
          </a:xfrm>
          <a:prstGeom prst="rect">
            <a:avLst/>
          </a:prstGeom>
          <a:noFill/>
          <a:ln w="9525">
            <a:solidFill>
              <a:schemeClr val="tx1"/>
            </a:solidFill>
            <a:miter lim="800000"/>
            <a:headEnd/>
            <a:tailEnd/>
          </a:ln>
          <a:effectLst/>
        </p:spPr>
        <p:txBody>
          <a:bodyPr>
            <a:spAutoFit/>
          </a:bodyPr>
          <a:lstStyle/>
          <a:p>
            <a:pPr algn="just" eaLnBrk="1" hangingPunct="1">
              <a:lnSpc>
                <a:spcPct val="90000"/>
              </a:lnSpc>
              <a:spcBef>
                <a:spcPct val="20000"/>
              </a:spcBef>
              <a:buClr>
                <a:schemeClr val="accent2"/>
              </a:buClr>
              <a:buSzPct val="80000"/>
              <a:buFont typeface="Wingdings" pitchFamily="2" charset="2"/>
              <a:buNone/>
            </a:pPr>
            <a:r>
              <a:rPr lang="el-GR" sz="1400" dirty="0">
                <a:solidFill>
                  <a:schemeClr val="tx2"/>
                </a:solidFill>
                <a:cs typeface="Arial" charset="0"/>
              </a:rPr>
              <a:t>Οι λογαριασμοί αφού συμπληρωθούν θα έχουν την παρακάτω εικόνα.</a:t>
            </a:r>
          </a:p>
          <a:p>
            <a:pPr algn="just" eaLnBrk="1" hangingPunct="1">
              <a:spcBef>
                <a:spcPct val="50000"/>
              </a:spcBef>
            </a:pPr>
            <a:r>
              <a:rPr lang="el-GR" sz="1200" b="1" dirty="0">
                <a:solidFill>
                  <a:srgbClr val="006600"/>
                </a:solidFill>
              </a:rPr>
              <a:t>          </a:t>
            </a:r>
            <a:r>
              <a:rPr lang="el-GR" sz="1200" b="1" dirty="0">
                <a:solidFill>
                  <a:srgbClr val="006600"/>
                </a:solidFill>
                <a:cs typeface="Arial" charset="0"/>
              </a:rPr>
              <a:t> </a:t>
            </a:r>
            <a:r>
              <a:rPr lang="el-GR" sz="1400" b="1" dirty="0">
                <a:solidFill>
                  <a:srgbClr val="006600"/>
                </a:solidFill>
                <a:cs typeface="Arial" charset="0"/>
              </a:rPr>
              <a:t>ΤΑΜΕΙΟ                                 ΕΜΠΟΡΕΥΜΑΤΑ</a:t>
            </a:r>
          </a:p>
          <a:p>
            <a:pPr algn="just" eaLnBrk="1" hangingPunct="1">
              <a:spcBef>
                <a:spcPct val="50000"/>
              </a:spcBef>
            </a:pPr>
            <a:r>
              <a:rPr lang="el-GR" sz="1400" dirty="0" smtClean="0">
                <a:solidFill>
                  <a:srgbClr val="006600"/>
                </a:solidFill>
                <a:cs typeface="Arial" charset="0"/>
              </a:rPr>
              <a:t>     </a:t>
            </a:r>
            <a:r>
              <a:rPr lang="en-US" sz="1400" dirty="0">
                <a:solidFill>
                  <a:srgbClr val="006600"/>
                </a:solidFill>
                <a:cs typeface="Arial" charset="0"/>
              </a:rPr>
              <a:t>1.560</a:t>
            </a:r>
            <a:r>
              <a:rPr lang="el-GR" sz="1400" dirty="0">
                <a:solidFill>
                  <a:srgbClr val="006600"/>
                </a:solidFill>
                <a:cs typeface="Arial" charset="0"/>
              </a:rPr>
              <a:t>     </a:t>
            </a:r>
            <a:r>
              <a:rPr lang="en-US" sz="1400" dirty="0">
                <a:solidFill>
                  <a:srgbClr val="006600"/>
                </a:solidFill>
                <a:cs typeface="Arial" charset="0"/>
              </a:rPr>
              <a:t>1.89</a:t>
            </a:r>
            <a:r>
              <a:rPr lang="el-GR" sz="1400" dirty="0">
                <a:solidFill>
                  <a:srgbClr val="006600"/>
                </a:solidFill>
                <a:cs typeface="Arial" charset="0"/>
              </a:rPr>
              <a:t>0                          </a:t>
            </a:r>
            <a:r>
              <a:rPr lang="el-GR" sz="1400" dirty="0">
                <a:solidFill>
                  <a:srgbClr val="006600"/>
                </a:solidFill>
              </a:rPr>
              <a:t>       </a:t>
            </a:r>
            <a:r>
              <a:rPr lang="en-US" sz="1400" dirty="0">
                <a:solidFill>
                  <a:srgbClr val="006600"/>
                </a:solidFill>
              </a:rPr>
              <a:t>12.850</a:t>
            </a:r>
            <a:r>
              <a:rPr lang="el-GR" sz="1400" dirty="0">
                <a:solidFill>
                  <a:srgbClr val="006600"/>
                </a:solidFill>
                <a:cs typeface="Arial" charset="0"/>
              </a:rPr>
              <a:t> </a:t>
            </a:r>
            <a:r>
              <a:rPr lang="en-US" sz="1400" dirty="0">
                <a:solidFill>
                  <a:srgbClr val="006600"/>
                </a:solidFill>
                <a:cs typeface="Arial" charset="0"/>
              </a:rPr>
              <a:t>  </a:t>
            </a:r>
            <a:r>
              <a:rPr lang="el-GR" sz="1400" dirty="0" smtClean="0">
                <a:solidFill>
                  <a:srgbClr val="006600"/>
                </a:solidFill>
                <a:cs typeface="Arial" charset="0"/>
              </a:rPr>
              <a:t>      </a:t>
            </a:r>
            <a:r>
              <a:rPr lang="en-US" sz="1400" dirty="0" smtClean="0">
                <a:solidFill>
                  <a:srgbClr val="006600"/>
                </a:solidFill>
                <a:cs typeface="Arial" charset="0"/>
              </a:rPr>
              <a:t>2.750</a:t>
            </a:r>
            <a:r>
              <a:rPr lang="el-GR" sz="1400" dirty="0" smtClean="0">
                <a:solidFill>
                  <a:srgbClr val="006600"/>
                </a:solidFill>
                <a:cs typeface="Arial" charset="0"/>
              </a:rPr>
              <a:t>             </a:t>
            </a:r>
            <a:endParaRPr lang="el-GR" sz="1400" dirty="0">
              <a:solidFill>
                <a:srgbClr val="006600"/>
              </a:solidFill>
              <a:cs typeface="Arial" charset="0"/>
            </a:endParaRPr>
          </a:p>
          <a:p>
            <a:pPr algn="just" eaLnBrk="1" hangingPunct="1">
              <a:spcBef>
                <a:spcPct val="50000"/>
              </a:spcBef>
            </a:pPr>
            <a:r>
              <a:rPr lang="el-GR" sz="1400" dirty="0">
                <a:solidFill>
                  <a:srgbClr val="006600"/>
                </a:solidFill>
                <a:cs typeface="Arial" charset="0"/>
              </a:rPr>
              <a:t> </a:t>
            </a:r>
            <a:r>
              <a:rPr lang="el-GR" sz="1400" dirty="0" smtClean="0">
                <a:solidFill>
                  <a:srgbClr val="006600"/>
                </a:solidFill>
                <a:cs typeface="Arial" charset="0"/>
              </a:rPr>
              <a:t>    </a:t>
            </a:r>
            <a:r>
              <a:rPr lang="el-GR" sz="1400" dirty="0">
                <a:solidFill>
                  <a:srgbClr val="006600"/>
                </a:solidFill>
                <a:cs typeface="Arial" charset="0"/>
              </a:rPr>
              <a:t>1.</a:t>
            </a:r>
            <a:r>
              <a:rPr lang="en-US" sz="1400" dirty="0">
                <a:solidFill>
                  <a:srgbClr val="006600"/>
                </a:solidFill>
                <a:cs typeface="Arial" charset="0"/>
              </a:rPr>
              <a:t>135</a:t>
            </a:r>
            <a:r>
              <a:rPr lang="el-GR" sz="1400" dirty="0">
                <a:solidFill>
                  <a:srgbClr val="006600"/>
                </a:solidFill>
                <a:cs typeface="Arial" charset="0"/>
              </a:rPr>
              <a:t>      4</a:t>
            </a:r>
            <a:r>
              <a:rPr lang="el-GR" sz="1400" dirty="0">
                <a:solidFill>
                  <a:srgbClr val="006600"/>
                </a:solidFill>
              </a:rPr>
              <a:t>.</a:t>
            </a:r>
            <a:r>
              <a:rPr lang="en-US" sz="1400" dirty="0">
                <a:solidFill>
                  <a:srgbClr val="006600"/>
                </a:solidFill>
              </a:rPr>
              <a:t>0</a:t>
            </a:r>
            <a:r>
              <a:rPr lang="el-GR" sz="1400" dirty="0">
                <a:solidFill>
                  <a:srgbClr val="006600"/>
                </a:solidFill>
                <a:cs typeface="Arial" charset="0"/>
              </a:rPr>
              <a:t>50          </a:t>
            </a:r>
          </a:p>
          <a:p>
            <a:pPr algn="just" eaLnBrk="1" hangingPunct="1">
              <a:spcBef>
                <a:spcPct val="50000"/>
              </a:spcBef>
            </a:pPr>
            <a:r>
              <a:rPr lang="el-GR" sz="1400" dirty="0">
                <a:solidFill>
                  <a:srgbClr val="006600"/>
                </a:solidFill>
                <a:cs typeface="Arial" charset="0"/>
              </a:rPr>
              <a:t> </a:t>
            </a:r>
            <a:r>
              <a:rPr lang="el-GR" sz="1400" dirty="0" smtClean="0">
                <a:solidFill>
                  <a:srgbClr val="006600"/>
                </a:solidFill>
                <a:cs typeface="Arial" charset="0"/>
              </a:rPr>
              <a:t>    </a:t>
            </a:r>
            <a:r>
              <a:rPr lang="en-US" sz="1400" dirty="0">
                <a:solidFill>
                  <a:srgbClr val="006600"/>
                </a:solidFill>
                <a:cs typeface="Arial" charset="0"/>
              </a:rPr>
              <a:t>1.75</a:t>
            </a:r>
            <a:r>
              <a:rPr lang="el-GR" sz="1400" dirty="0">
                <a:solidFill>
                  <a:srgbClr val="006600"/>
                </a:solidFill>
                <a:cs typeface="Arial" charset="0"/>
              </a:rPr>
              <a:t>0      1.250</a:t>
            </a:r>
          </a:p>
          <a:p>
            <a:pPr algn="l" eaLnBrk="1" hangingPunct="1">
              <a:spcBef>
                <a:spcPct val="50000"/>
              </a:spcBef>
            </a:pPr>
            <a:endParaRPr lang="el-GR" sz="1400" dirty="0">
              <a:solidFill>
                <a:schemeClr val="tx2"/>
              </a:solidFill>
              <a:latin typeface="Times New Roman" pitchFamily="18" charset="0"/>
            </a:endParaRPr>
          </a:p>
          <a:p>
            <a:pPr algn="just" eaLnBrk="1" hangingPunct="1">
              <a:spcBef>
                <a:spcPct val="50000"/>
              </a:spcBef>
            </a:pPr>
            <a:r>
              <a:rPr lang="el-GR" sz="1400" dirty="0">
                <a:solidFill>
                  <a:schemeClr val="bg1"/>
                </a:solidFill>
                <a:cs typeface="Arial" charset="0"/>
              </a:rPr>
              <a:t> ΠΕΛΑΤΕΣ                               ΚΕΦΑΛΑΙΟ</a:t>
            </a:r>
          </a:p>
          <a:p>
            <a:pPr algn="just" eaLnBrk="1" hangingPunct="1">
              <a:spcBef>
                <a:spcPct val="50000"/>
              </a:spcBef>
            </a:pPr>
            <a:r>
              <a:rPr lang="el-GR" sz="1400" dirty="0">
                <a:solidFill>
                  <a:schemeClr val="bg1"/>
                </a:solidFill>
                <a:cs typeface="Arial" charset="0"/>
              </a:rPr>
              <a:t> </a:t>
            </a:r>
            <a:r>
              <a:rPr lang="en-US" sz="1400" dirty="0">
                <a:solidFill>
                  <a:schemeClr val="bg1"/>
                </a:solidFill>
                <a:cs typeface="Arial" charset="0"/>
              </a:rPr>
              <a:t>6.37</a:t>
            </a:r>
            <a:r>
              <a:rPr lang="el-GR" sz="1400" dirty="0">
                <a:solidFill>
                  <a:schemeClr val="bg1"/>
                </a:solidFill>
                <a:cs typeface="Arial" charset="0"/>
              </a:rPr>
              <a:t>0      1.</a:t>
            </a:r>
            <a:r>
              <a:rPr lang="en-US" sz="1400" dirty="0">
                <a:solidFill>
                  <a:schemeClr val="bg1"/>
                </a:solidFill>
                <a:cs typeface="Arial" charset="0"/>
              </a:rPr>
              <a:t>135</a:t>
            </a:r>
            <a:r>
              <a:rPr lang="el-GR" sz="1400" dirty="0">
                <a:solidFill>
                  <a:schemeClr val="bg1"/>
                </a:solidFill>
                <a:cs typeface="Arial" charset="0"/>
              </a:rPr>
              <a:t>                                        </a:t>
            </a:r>
            <a:r>
              <a:rPr lang="el-GR" sz="1400" dirty="0" smtClean="0">
                <a:solidFill>
                  <a:schemeClr val="bg1"/>
                </a:solidFill>
                <a:cs typeface="Arial" charset="0"/>
              </a:rPr>
              <a:t>     8.450          </a:t>
            </a:r>
            <a:endParaRPr lang="el-GR" sz="1400" dirty="0">
              <a:solidFill>
                <a:schemeClr val="bg1"/>
              </a:solidFill>
              <a:cs typeface="Arial" charset="0"/>
            </a:endParaRPr>
          </a:p>
          <a:p>
            <a:pPr algn="just" eaLnBrk="1" hangingPunct="1">
              <a:spcBef>
                <a:spcPct val="50000"/>
              </a:spcBef>
            </a:pPr>
            <a:r>
              <a:rPr lang="el-GR" sz="1400" dirty="0">
                <a:solidFill>
                  <a:schemeClr val="bg1"/>
                </a:solidFill>
                <a:cs typeface="Arial" charset="0"/>
              </a:rPr>
              <a:t> 1.</a:t>
            </a:r>
            <a:r>
              <a:rPr lang="en-US" sz="1400" dirty="0">
                <a:solidFill>
                  <a:schemeClr val="bg1"/>
                </a:solidFill>
                <a:cs typeface="Arial" charset="0"/>
              </a:rPr>
              <a:t>33</a:t>
            </a:r>
            <a:r>
              <a:rPr lang="el-GR" sz="1400" dirty="0">
                <a:solidFill>
                  <a:schemeClr val="bg1"/>
                </a:solidFill>
                <a:cs typeface="Arial" charset="0"/>
              </a:rPr>
              <a:t>0                                         </a:t>
            </a:r>
            <a:r>
              <a:rPr lang="el-GR" sz="1400" dirty="0">
                <a:solidFill>
                  <a:schemeClr val="bg1"/>
                </a:solidFill>
              </a:rPr>
              <a:t>  </a:t>
            </a:r>
            <a:r>
              <a:rPr lang="en-US" sz="1400" dirty="0">
                <a:solidFill>
                  <a:schemeClr val="bg1"/>
                </a:solidFill>
              </a:rPr>
              <a:t>            </a:t>
            </a:r>
            <a:r>
              <a:rPr lang="el-GR" sz="1400" dirty="0" smtClean="0">
                <a:solidFill>
                  <a:schemeClr val="bg1"/>
                </a:solidFill>
              </a:rPr>
              <a:t>    </a:t>
            </a:r>
            <a:r>
              <a:rPr lang="en-US" sz="1400" dirty="0" smtClean="0">
                <a:solidFill>
                  <a:schemeClr val="bg1"/>
                </a:solidFill>
              </a:rPr>
              <a:t>   </a:t>
            </a:r>
            <a:r>
              <a:rPr lang="en-US" sz="1400" dirty="0">
                <a:solidFill>
                  <a:schemeClr val="bg1"/>
                </a:solidFill>
              </a:rPr>
              <a:t>33</a:t>
            </a:r>
            <a:r>
              <a:rPr lang="el-GR" sz="1400" dirty="0">
                <a:solidFill>
                  <a:schemeClr val="bg1"/>
                </a:solidFill>
                <a:cs typeface="Arial" charset="0"/>
              </a:rPr>
              <a:t>0</a:t>
            </a:r>
          </a:p>
          <a:p>
            <a:pPr algn="just" eaLnBrk="1" hangingPunct="1">
              <a:spcBef>
                <a:spcPct val="50000"/>
              </a:spcBef>
            </a:pPr>
            <a:r>
              <a:rPr lang="el-GR" sz="1400" b="1" dirty="0">
                <a:solidFill>
                  <a:schemeClr val="bg1"/>
                </a:solidFill>
                <a:cs typeface="Arial" charset="0"/>
              </a:rPr>
              <a:t>                                                                  </a:t>
            </a:r>
            <a:r>
              <a:rPr lang="el-GR" sz="1400" b="1" dirty="0" smtClean="0">
                <a:solidFill>
                  <a:schemeClr val="bg1"/>
                </a:solidFill>
                <a:cs typeface="Arial" charset="0"/>
              </a:rPr>
              <a:t>       </a:t>
            </a:r>
            <a:r>
              <a:rPr lang="en-US" sz="1400" b="1" dirty="0">
                <a:solidFill>
                  <a:schemeClr val="bg1"/>
                </a:solidFill>
                <a:cs typeface="Arial" charset="0"/>
              </a:rPr>
              <a:t>4</a:t>
            </a:r>
            <a:r>
              <a:rPr lang="el-GR" sz="1400" dirty="0">
                <a:solidFill>
                  <a:schemeClr val="bg1"/>
                </a:solidFill>
                <a:cs typeface="Arial" charset="0"/>
              </a:rPr>
              <a:t>50</a:t>
            </a:r>
            <a:endParaRPr lang="el-GR" sz="1400" dirty="0">
              <a:solidFill>
                <a:schemeClr val="bg1"/>
              </a:solidFill>
            </a:endParaRPr>
          </a:p>
          <a:p>
            <a:pPr algn="just" eaLnBrk="1" hangingPunct="1">
              <a:spcBef>
                <a:spcPct val="50000"/>
              </a:spcBef>
            </a:pPr>
            <a:endParaRPr lang="el-GR" sz="1400" dirty="0"/>
          </a:p>
          <a:p>
            <a:pPr algn="just" eaLnBrk="1" hangingPunct="1">
              <a:spcBef>
                <a:spcPct val="50000"/>
              </a:spcBef>
            </a:pPr>
            <a:r>
              <a:rPr lang="el-GR" sz="1400" dirty="0">
                <a:solidFill>
                  <a:srgbClr val="000000"/>
                </a:solidFill>
                <a:cs typeface="Times New Roman" pitchFamily="18" charset="0"/>
              </a:rPr>
              <a:t> </a:t>
            </a:r>
            <a:r>
              <a:rPr lang="el-GR" sz="1400" dirty="0">
                <a:solidFill>
                  <a:srgbClr val="FFFF00"/>
                </a:solidFill>
              </a:rPr>
              <a:t>ΠΡΟΜΗΘΕΥΤΕΣ</a:t>
            </a:r>
            <a:r>
              <a:rPr lang="el-GR" sz="1400" dirty="0">
                <a:solidFill>
                  <a:srgbClr val="FFFF00"/>
                </a:solidFill>
                <a:cs typeface="Times New Roman" pitchFamily="18" charset="0"/>
              </a:rPr>
              <a:t>         </a:t>
            </a:r>
            <a:r>
              <a:rPr lang="el-GR" sz="1400" dirty="0">
                <a:solidFill>
                  <a:srgbClr val="FFFF00"/>
                </a:solidFill>
              </a:rPr>
              <a:t> ΕΠΙΠΛΑ </a:t>
            </a:r>
            <a:r>
              <a:rPr lang="en-US" sz="1400" dirty="0">
                <a:solidFill>
                  <a:srgbClr val="FFFF00"/>
                </a:solidFill>
              </a:rPr>
              <a:t>          </a:t>
            </a:r>
            <a:r>
              <a:rPr lang="el-GR" sz="1400" dirty="0">
                <a:solidFill>
                  <a:srgbClr val="FFFF00"/>
                </a:solidFill>
              </a:rPr>
              <a:t>      ΔΑΝΕΙΑ</a:t>
            </a:r>
          </a:p>
          <a:p>
            <a:pPr algn="just" eaLnBrk="1" hangingPunct="1">
              <a:spcBef>
                <a:spcPct val="50000"/>
              </a:spcBef>
            </a:pPr>
            <a:r>
              <a:rPr lang="el-GR" sz="1400" dirty="0">
                <a:solidFill>
                  <a:srgbClr val="FFFF00"/>
                </a:solidFill>
                <a:cs typeface="Times New Roman" pitchFamily="18" charset="0"/>
              </a:rPr>
              <a:t> </a:t>
            </a:r>
            <a:r>
              <a:rPr lang="en-US" sz="1400" dirty="0">
                <a:solidFill>
                  <a:srgbClr val="FFFF00"/>
                </a:solidFill>
                <a:cs typeface="Times New Roman" pitchFamily="18" charset="0"/>
              </a:rPr>
              <a:t>4.</a:t>
            </a:r>
            <a:r>
              <a:rPr lang="el-GR" sz="1400" dirty="0">
                <a:solidFill>
                  <a:srgbClr val="FFFF00"/>
                </a:solidFill>
                <a:cs typeface="Times New Roman" pitchFamily="18" charset="0"/>
              </a:rPr>
              <a:t>500       </a:t>
            </a:r>
            <a:r>
              <a:rPr lang="en-US" sz="1400" dirty="0">
                <a:solidFill>
                  <a:srgbClr val="FFFF00"/>
                </a:solidFill>
                <a:cs typeface="Times New Roman" pitchFamily="18" charset="0"/>
              </a:rPr>
              <a:t>4.49</a:t>
            </a:r>
            <a:r>
              <a:rPr lang="el-GR" sz="1400" dirty="0">
                <a:solidFill>
                  <a:srgbClr val="FFFF00"/>
                </a:solidFill>
                <a:cs typeface="Times New Roman" pitchFamily="18" charset="0"/>
              </a:rPr>
              <a:t>0           </a:t>
            </a:r>
            <a:r>
              <a:rPr lang="en-US" sz="1400" dirty="0">
                <a:solidFill>
                  <a:srgbClr val="FFFF00"/>
                </a:solidFill>
              </a:rPr>
              <a:t>5.89</a:t>
            </a:r>
            <a:r>
              <a:rPr lang="el-GR" sz="1400" dirty="0">
                <a:solidFill>
                  <a:srgbClr val="FFFF00"/>
                </a:solidFill>
                <a:cs typeface="Times New Roman" pitchFamily="18" charset="0"/>
              </a:rPr>
              <a:t>0                 </a:t>
            </a:r>
            <a:r>
              <a:rPr lang="el-GR" sz="1400" dirty="0" smtClean="0">
                <a:solidFill>
                  <a:srgbClr val="FFFF00"/>
                </a:solidFill>
                <a:cs typeface="Times New Roman" pitchFamily="18" charset="0"/>
              </a:rPr>
              <a:t>      </a:t>
            </a:r>
            <a:r>
              <a:rPr lang="el-GR" sz="1400" dirty="0">
                <a:solidFill>
                  <a:srgbClr val="FFFF00"/>
                </a:solidFill>
                <a:cs typeface="Times New Roman" pitchFamily="18" charset="0"/>
              </a:rPr>
              <a:t>1.250 </a:t>
            </a:r>
            <a:r>
              <a:rPr lang="el-GR" sz="1400" dirty="0" smtClean="0">
                <a:solidFill>
                  <a:srgbClr val="FFFF00"/>
                </a:solidFill>
                <a:cs typeface="Times New Roman" pitchFamily="18" charset="0"/>
              </a:rPr>
              <a:t>         7.840</a:t>
            </a:r>
            <a:endParaRPr lang="el-GR" sz="1400" dirty="0">
              <a:solidFill>
                <a:srgbClr val="FFFF00"/>
              </a:solidFill>
              <a:cs typeface="Times New Roman" pitchFamily="18" charset="0"/>
            </a:endParaRPr>
          </a:p>
          <a:p>
            <a:pPr algn="just" eaLnBrk="1" hangingPunct="1">
              <a:spcBef>
                <a:spcPct val="50000"/>
              </a:spcBef>
            </a:pPr>
            <a:r>
              <a:rPr lang="el-GR" sz="1400" dirty="0">
                <a:solidFill>
                  <a:srgbClr val="FFFF00"/>
                </a:solidFill>
                <a:cs typeface="Times New Roman" pitchFamily="18" charset="0"/>
              </a:rPr>
              <a:t>                 4.000                           </a:t>
            </a:r>
          </a:p>
          <a:p>
            <a:pPr algn="just" eaLnBrk="1" hangingPunct="1">
              <a:spcBef>
                <a:spcPct val="50000"/>
              </a:spcBef>
            </a:pPr>
            <a:endParaRPr lang="el-GR" sz="1200" dirty="0">
              <a:solidFill>
                <a:srgbClr val="FFFF00"/>
              </a:solidFill>
              <a:latin typeface="Times New Roman" pitchFamily="18" charset="0"/>
            </a:endParaRPr>
          </a:p>
          <a:p>
            <a:pPr algn="l" eaLnBrk="1" hangingPunct="1">
              <a:spcBef>
                <a:spcPct val="50000"/>
              </a:spcBef>
            </a:pPr>
            <a:endParaRPr lang="el-GR" sz="1200" dirty="0">
              <a:solidFill>
                <a:srgbClr val="FFFF00"/>
              </a:solidFill>
              <a:latin typeface="Times New Roman" pitchFamily="18" charset="0"/>
            </a:endParaRPr>
          </a:p>
        </p:txBody>
      </p:sp>
      <p:sp>
        <p:nvSpPr>
          <p:cNvPr id="20491" name="Line 11"/>
          <p:cNvSpPr>
            <a:spLocks noChangeShapeType="1"/>
          </p:cNvSpPr>
          <p:nvPr/>
        </p:nvSpPr>
        <p:spPr bwMode="auto">
          <a:xfrm>
            <a:off x="4343400" y="1828800"/>
            <a:ext cx="1524000" cy="0"/>
          </a:xfrm>
          <a:prstGeom prst="line">
            <a:avLst/>
          </a:prstGeom>
          <a:noFill/>
          <a:ln w="9525">
            <a:solidFill>
              <a:schemeClr val="tx1"/>
            </a:solidFill>
            <a:round/>
            <a:headEnd/>
            <a:tailEnd/>
          </a:ln>
          <a:effectLst/>
        </p:spPr>
        <p:txBody>
          <a:bodyPr wrap="none"/>
          <a:lstStyle/>
          <a:p>
            <a:endParaRPr lang="el-GR" dirty="0"/>
          </a:p>
        </p:txBody>
      </p:sp>
      <p:sp>
        <p:nvSpPr>
          <p:cNvPr id="20492" name="Line 12"/>
          <p:cNvSpPr>
            <a:spLocks noChangeShapeType="1"/>
          </p:cNvSpPr>
          <p:nvPr/>
        </p:nvSpPr>
        <p:spPr bwMode="auto">
          <a:xfrm>
            <a:off x="7086600" y="1828800"/>
            <a:ext cx="1524000" cy="0"/>
          </a:xfrm>
          <a:prstGeom prst="line">
            <a:avLst/>
          </a:prstGeom>
          <a:noFill/>
          <a:ln w="9525">
            <a:solidFill>
              <a:schemeClr val="tx1"/>
            </a:solidFill>
            <a:round/>
            <a:headEnd/>
            <a:tailEnd/>
          </a:ln>
          <a:effectLst/>
        </p:spPr>
        <p:txBody>
          <a:bodyPr wrap="none"/>
          <a:lstStyle/>
          <a:p>
            <a:endParaRPr lang="el-GR" dirty="0"/>
          </a:p>
        </p:txBody>
      </p:sp>
      <p:sp>
        <p:nvSpPr>
          <p:cNvPr id="20493" name="Line 13"/>
          <p:cNvSpPr>
            <a:spLocks noChangeShapeType="1"/>
          </p:cNvSpPr>
          <p:nvPr/>
        </p:nvSpPr>
        <p:spPr bwMode="auto">
          <a:xfrm>
            <a:off x="5029200" y="1828800"/>
            <a:ext cx="0" cy="990600"/>
          </a:xfrm>
          <a:prstGeom prst="line">
            <a:avLst/>
          </a:prstGeom>
          <a:noFill/>
          <a:ln w="9525">
            <a:solidFill>
              <a:schemeClr val="tx1"/>
            </a:solidFill>
            <a:round/>
            <a:headEnd/>
            <a:tailEnd/>
          </a:ln>
          <a:effectLst/>
        </p:spPr>
        <p:txBody>
          <a:bodyPr wrap="none"/>
          <a:lstStyle/>
          <a:p>
            <a:endParaRPr lang="el-GR" dirty="0"/>
          </a:p>
        </p:txBody>
      </p:sp>
      <p:sp>
        <p:nvSpPr>
          <p:cNvPr id="20494" name="Line 14"/>
          <p:cNvSpPr>
            <a:spLocks noChangeShapeType="1"/>
          </p:cNvSpPr>
          <p:nvPr/>
        </p:nvSpPr>
        <p:spPr bwMode="auto">
          <a:xfrm>
            <a:off x="7772400" y="1828800"/>
            <a:ext cx="0" cy="990600"/>
          </a:xfrm>
          <a:prstGeom prst="line">
            <a:avLst/>
          </a:prstGeom>
          <a:noFill/>
          <a:ln w="9525">
            <a:solidFill>
              <a:schemeClr val="tx1"/>
            </a:solidFill>
            <a:round/>
            <a:headEnd/>
            <a:tailEnd/>
          </a:ln>
          <a:effectLst/>
        </p:spPr>
        <p:txBody>
          <a:bodyPr wrap="none"/>
          <a:lstStyle/>
          <a:p>
            <a:endParaRPr lang="el-GR" dirty="0"/>
          </a:p>
        </p:txBody>
      </p:sp>
      <p:sp>
        <p:nvSpPr>
          <p:cNvPr id="20495" name="Line 15"/>
          <p:cNvSpPr>
            <a:spLocks noChangeShapeType="1"/>
          </p:cNvSpPr>
          <p:nvPr/>
        </p:nvSpPr>
        <p:spPr bwMode="auto">
          <a:xfrm>
            <a:off x="6011863" y="5013325"/>
            <a:ext cx="1296987" cy="0"/>
          </a:xfrm>
          <a:prstGeom prst="line">
            <a:avLst/>
          </a:prstGeom>
          <a:noFill/>
          <a:ln w="9525">
            <a:solidFill>
              <a:schemeClr val="tx1"/>
            </a:solidFill>
            <a:round/>
            <a:headEnd/>
            <a:tailEnd/>
          </a:ln>
          <a:effectLst/>
        </p:spPr>
        <p:txBody>
          <a:bodyPr wrap="none"/>
          <a:lstStyle/>
          <a:p>
            <a:endParaRPr lang="el-GR" dirty="0"/>
          </a:p>
        </p:txBody>
      </p:sp>
      <p:sp>
        <p:nvSpPr>
          <p:cNvPr id="20496" name="Line 16"/>
          <p:cNvSpPr>
            <a:spLocks noChangeShapeType="1"/>
          </p:cNvSpPr>
          <p:nvPr/>
        </p:nvSpPr>
        <p:spPr bwMode="auto">
          <a:xfrm>
            <a:off x="4267200" y="5029200"/>
            <a:ext cx="1524000" cy="0"/>
          </a:xfrm>
          <a:prstGeom prst="line">
            <a:avLst/>
          </a:prstGeom>
          <a:noFill/>
          <a:ln w="9525">
            <a:solidFill>
              <a:schemeClr val="tx1"/>
            </a:solidFill>
            <a:round/>
            <a:headEnd/>
            <a:tailEnd/>
          </a:ln>
          <a:effectLst/>
        </p:spPr>
        <p:txBody>
          <a:bodyPr wrap="none"/>
          <a:lstStyle/>
          <a:p>
            <a:endParaRPr lang="el-GR" dirty="0"/>
          </a:p>
        </p:txBody>
      </p:sp>
      <p:sp>
        <p:nvSpPr>
          <p:cNvPr id="20497" name="Line 17"/>
          <p:cNvSpPr>
            <a:spLocks noChangeShapeType="1"/>
          </p:cNvSpPr>
          <p:nvPr/>
        </p:nvSpPr>
        <p:spPr bwMode="auto">
          <a:xfrm>
            <a:off x="6477000" y="3429000"/>
            <a:ext cx="1524000" cy="0"/>
          </a:xfrm>
          <a:prstGeom prst="line">
            <a:avLst/>
          </a:prstGeom>
          <a:noFill/>
          <a:ln w="9525">
            <a:solidFill>
              <a:schemeClr val="tx1"/>
            </a:solidFill>
            <a:round/>
            <a:headEnd/>
            <a:tailEnd/>
          </a:ln>
          <a:effectLst/>
        </p:spPr>
        <p:txBody>
          <a:bodyPr wrap="none"/>
          <a:lstStyle/>
          <a:p>
            <a:endParaRPr lang="el-GR" dirty="0"/>
          </a:p>
        </p:txBody>
      </p:sp>
      <p:sp>
        <p:nvSpPr>
          <p:cNvPr id="20498" name="Line 18"/>
          <p:cNvSpPr>
            <a:spLocks noChangeShapeType="1"/>
          </p:cNvSpPr>
          <p:nvPr/>
        </p:nvSpPr>
        <p:spPr bwMode="auto">
          <a:xfrm>
            <a:off x="4267200" y="3429000"/>
            <a:ext cx="1524000" cy="0"/>
          </a:xfrm>
          <a:prstGeom prst="line">
            <a:avLst/>
          </a:prstGeom>
          <a:noFill/>
          <a:ln w="9525">
            <a:solidFill>
              <a:schemeClr val="tx1"/>
            </a:solidFill>
            <a:round/>
            <a:headEnd/>
            <a:tailEnd/>
          </a:ln>
          <a:effectLst/>
        </p:spPr>
        <p:txBody>
          <a:bodyPr wrap="none"/>
          <a:lstStyle/>
          <a:p>
            <a:endParaRPr lang="el-GR" dirty="0"/>
          </a:p>
        </p:txBody>
      </p:sp>
      <p:sp>
        <p:nvSpPr>
          <p:cNvPr id="20499" name="Line 19"/>
          <p:cNvSpPr>
            <a:spLocks noChangeShapeType="1"/>
          </p:cNvSpPr>
          <p:nvPr/>
        </p:nvSpPr>
        <p:spPr bwMode="auto">
          <a:xfrm>
            <a:off x="6732588" y="5013325"/>
            <a:ext cx="0" cy="990600"/>
          </a:xfrm>
          <a:prstGeom prst="line">
            <a:avLst/>
          </a:prstGeom>
          <a:noFill/>
          <a:ln w="9525">
            <a:solidFill>
              <a:schemeClr val="tx1"/>
            </a:solidFill>
            <a:round/>
            <a:headEnd/>
            <a:tailEnd/>
          </a:ln>
          <a:effectLst/>
        </p:spPr>
        <p:txBody>
          <a:bodyPr wrap="none"/>
          <a:lstStyle/>
          <a:p>
            <a:endParaRPr lang="el-GR" dirty="0"/>
          </a:p>
        </p:txBody>
      </p:sp>
      <p:sp>
        <p:nvSpPr>
          <p:cNvPr id="20500" name="Line 20"/>
          <p:cNvSpPr>
            <a:spLocks noChangeShapeType="1"/>
          </p:cNvSpPr>
          <p:nvPr/>
        </p:nvSpPr>
        <p:spPr bwMode="auto">
          <a:xfrm>
            <a:off x="7315200" y="3429000"/>
            <a:ext cx="0" cy="990600"/>
          </a:xfrm>
          <a:prstGeom prst="line">
            <a:avLst/>
          </a:prstGeom>
          <a:noFill/>
          <a:ln w="9525">
            <a:solidFill>
              <a:schemeClr val="tx1"/>
            </a:solidFill>
            <a:round/>
            <a:headEnd/>
            <a:tailEnd/>
          </a:ln>
          <a:effectLst/>
        </p:spPr>
        <p:txBody>
          <a:bodyPr wrap="none"/>
          <a:lstStyle/>
          <a:p>
            <a:endParaRPr lang="el-GR" dirty="0"/>
          </a:p>
        </p:txBody>
      </p:sp>
      <p:sp>
        <p:nvSpPr>
          <p:cNvPr id="20501" name="Line 21"/>
          <p:cNvSpPr>
            <a:spLocks noChangeShapeType="1"/>
          </p:cNvSpPr>
          <p:nvPr/>
        </p:nvSpPr>
        <p:spPr bwMode="auto">
          <a:xfrm>
            <a:off x="4953000" y="3429000"/>
            <a:ext cx="0" cy="990600"/>
          </a:xfrm>
          <a:prstGeom prst="line">
            <a:avLst/>
          </a:prstGeom>
          <a:noFill/>
          <a:ln w="9525">
            <a:solidFill>
              <a:schemeClr val="tx1"/>
            </a:solidFill>
            <a:round/>
            <a:headEnd/>
            <a:tailEnd/>
          </a:ln>
          <a:effectLst/>
        </p:spPr>
        <p:txBody>
          <a:bodyPr wrap="none"/>
          <a:lstStyle/>
          <a:p>
            <a:endParaRPr lang="el-GR" dirty="0"/>
          </a:p>
        </p:txBody>
      </p:sp>
      <p:sp>
        <p:nvSpPr>
          <p:cNvPr id="20502" name="Line 22"/>
          <p:cNvSpPr>
            <a:spLocks noChangeShapeType="1"/>
          </p:cNvSpPr>
          <p:nvPr/>
        </p:nvSpPr>
        <p:spPr bwMode="auto">
          <a:xfrm>
            <a:off x="5029200" y="5029200"/>
            <a:ext cx="0" cy="990600"/>
          </a:xfrm>
          <a:prstGeom prst="line">
            <a:avLst/>
          </a:prstGeom>
          <a:noFill/>
          <a:ln w="9525">
            <a:solidFill>
              <a:schemeClr val="tx1"/>
            </a:solidFill>
            <a:round/>
            <a:headEnd/>
            <a:tailEnd/>
          </a:ln>
          <a:effectLst/>
        </p:spPr>
        <p:txBody>
          <a:bodyPr wrap="none"/>
          <a:lstStyle/>
          <a:p>
            <a:endParaRPr lang="el-GR" dirty="0"/>
          </a:p>
        </p:txBody>
      </p:sp>
      <p:sp>
        <p:nvSpPr>
          <p:cNvPr id="20503" name="Line 23"/>
          <p:cNvSpPr>
            <a:spLocks noChangeShapeType="1"/>
          </p:cNvSpPr>
          <p:nvPr/>
        </p:nvSpPr>
        <p:spPr bwMode="auto">
          <a:xfrm>
            <a:off x="7524750" y="5013325"/>
            <a:ext cx="1150938" cy="0"/>
          </a:xfrm>
          <a:prstGeom prst="line">
            <a:avLst/>
          </a:prstGeom>
          <a:noFill/>
          <a:ln w="9525">
            <a:solidFill>
              <a:schemeClr val="tx1"/>
            </a:solidFill>
            <a:round/>
            <a:headEnd/>
            <a:tailEnd/>
          </a:ln>
          <a:effectLst/>
        </p:spPr>
        <p:txBody>
          <a:bodyPr wrap="none"/>
          <a:lstStyle/>
          <a:p>
            <a:endParaRPr lang="el-GR" dirty="0"/>
          </a:p>
        </p:txBody>
      </p:sp>
      <p:sp>
        <p:nvSpPr>
          <p:cNvPr id="20504" name="Line 24"/>
          <p:cNvSpPr>
            <a:spLocks noChangeShapeType="1"/>
          </p:cNvSpPr>
          <p:nvPr/>
        </p:nvSpPr>
        <p:spPr bwMode="auto">
          <a:xfrm>
            <a:off x="8027988" y="5013325"/>
            <a:ext cx="0" cy="990600"/>
          </a:xfrm>
          <a:prstGeom prst="line">
            <a:avLst/>
          </a:prstGeom>
          <a:noFill/>
          <a:ln w="9525">
            <a:solidFill>
              <a:schemeClr val="tx1"/>
            </a:solidFill>
            <a:round/>
            <a:headEnd/>
            <a:tailEnd/>
          </a:ln>
          <a:effectLst/>
        </p:spPr>
        <p:txBody>
          <a:bodyPr wrap="none"/>
          <a:lstStyle/>
          <a:p>
            <a:endParaRPr lang="el-GR" dirty="0"/>
          </a:p>
        </p:txBody>
      </p:sp>
      <p:sp>
        <p:nvSpPr>
          <p:cNvPr id="20505" name="Line 25"/>
          <p:cNvSpPr>
            <a:spLocks noChangeShapeType="1"/>
          </p:cNvSpPr>
          <p:nvPr/>
        </p:nvSpPr>
        <p:spPr bwMode="auto">
          <a:xfrm>
            <a:off x="251520" y="5013176"/>
            <a:ext cx="2438400" cy="0"/>
          </a:xfrm>
          <a:prstGeom prst="line">
            <a:avLst/>
          </a:prstGeom>
          <a:noFill/>
          <a:ln w="9525">
            <a:solidFill>
              <a:schemeClr val="tx1"/>
            </a:solidFill>
            <a:round/>
            <a:headEnd/>
            <a:tailEnd/>
          </a:ln>
          <a:effectLst/>
        </p:spPr>
        <p:txBody>
          <a:bodyPr wrap="none"/>
          <a:lstStyle/>
          <a:p>
            <a:endParaRPr lang="el-GR" dirty="0"/>
          </a:p>
        </p:txBody>
      </p:sp>
    </p:spTree>
  </p:cSld>
  <p:clrMapOvr>
    <a:masterClrMapping/>
  </p:clrMapOvr>
  <p:transition/>
  <p:timing>
    <p:tnLst>
      <p:par>
        <p:cTn id="1" dur="indefinite" restart="never" nodeType="tmRoot"/>
      </p:par>
    </p:tnLst>
  </p:timing>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2B2C9BD1-B8C1-42D9-8110-C465F734CA7D}" type="slidenum">
              <a:rPr lang="el-GR"/>
              <a:pPr/>
              <a:t>689</a:t>
            </a:fld>
            <a:endParaRPr lang="el-GR" dirty="0"/>
          </a:p>
        </p:txBody>
      </p:sp>
      <p:sp>
        <p:nvSpPr>
          <p:cNvPr id="168962" name="Rectangle 2"/>
          <p:cNvSpPr>
            <a:spLocks noGrp="1" noChangeArrowheads="1"/>
          </p:cNvSpPr>
          <p:nvPr>
            <p:ph type="title"/>
          </p:nvPr>
        </p:nvSpPr>
        <p:spPr>
          <a:xfrm>
            <a:off x="457200" y="152400"/>
            <a:ext cx="8229600" cy="540296"/>
          </a:xfrm>
        </p:spPr>
        <p:txBody>
          <a:bodyPr>
            <a:normAutofit fontScale="90000"/>
          </a:bodyPr>
          <a:lstStyle/>
          <a:p>
            <a:r>
              <a:rPr lang="el-GR" b="1" i="1" u="sng" dirty="0" smtClean="0">
                <a:solidFill>
                  <a:srgbClr val="0000FF"/>
                </a:solidFill>
                <a:effectLst>
                  <a:outerShdw blurRad="38100" dist="38100" dir="2700000" algn="tl">
                    <a:srgbClr val="FFFFFF"/>
                  </a:outerShdw>
                </a:effectLst>
              </a:rPr>
              <a:t>ΑΣΚΗΣΗ 2</a:t>
            </a:r>
            <a:endParaRPr lang="en-US" b="1" i="1" u="sng" dirty="0">
              <a:solidFill>
                <a:srgbClr val="0000FF"/>
              </a:solidFill>
              <a:effectLst>
                <a:outerShdw blurRad="38100" dist="38100" dir="2700000" algn="tl">
                  <a:srgbClr val="FFFFFF"/>
                </a:outerShdw>
              </a:effectLst>
            </a:endParaRPr>
          </a:p>
        </p:txBody>
      </p:sp>
      <p:sp>
        <p:nvSpPr>
          <p:cNvPr id="168963" name="Rectangle 3"/>
          <p:cNvSpPr>
            <a:spLocks noGrp="1" noChangeArrowheads="1"/>
          </p:cNvSpPr>
          <p:nvPr>
            <p:ph type="body" idx="1"/>
          </p:nvPr>
        </p:nvSpPr>
        <p:spPr>
          <a:xfrm>
            <a:off x="323850" y="692696"/>
            <a:ext cx="8291513" cy="5544593"/>
          </a:xfrm>
        </p:spPr>
        <p:txBody>
          <a:bodyPr>
            <a:normAutofit fontScale="92500" lnSpcReduction="20000"/>
          </a:bodyPr>
          <a:lstStyle/>
          <a:p>
            <a:pPr marL="609600" indent="-609600">
              <a:lnSpc>
                <a:spcPct val="150000"/>
              </a:lnSpc>
              <a:buFont typeface="Wingdings" pitchFamily="2" charset="2"/>
              <a:buAutoNum type="arabicPeriod"/>
            </a:pPr>
            <a:r>
              <a:rPr lang="el-GR" sz="2000" dirty="0">
                <a:solidFill>
                  <a:srgbClr val="FFC000"/>
                </a:solidFill>
                <a:latin typeface="Arial" charset="0"/>
              </a:rPr>
              <a:t>Αγοράστηκαν εμπορεύματα αξίας 12000 € επί πιστώσει.</a:t>
            </a:r>
          </a:p>
          <a:p>
            <a:pPr marL="609600" indent="-609600">
              <a:lnSpc>
                <a:spcPct val="150000"/>
              </a:lnSpc>
              <a:buFont typeface="Wingdings" pitchFamily="2" charset="2"/>
              <a:buAutoNum type="arabicPeriod"/>
            </a:pPr>
            <a:r>
              <a:rPr lang="el-GR" sz="2000" dirty="0">
                <a:solidFill>
                  <a:srgbClr val="FFC000"/>
                </a:solidFill>
                <a:latin typeface="Arial" charset="0"/>
              </a:rPr>
              <a:t>Η επιχείρηση αγοράζει γραφική ύλη αξίας 500 € τοις μετρητοίς.</a:t>
            </a:r>
          </a:p>
          <a:p>
            <a:pPr marL="609600" indent="-609600">
              <a:lnSpc>
                <a:spcPct val="150000"/>
              </a:lnSpc>
              <a:buFont typeface="Wingdings" pitchFamily="2" charset="2"/>
              <a:buAutoNum type="arabicPeriod"/>
            </a:pPr>
            <a:r>
              <a:rPr lang="el-GR" sz="2000" dirty="0">
                <a:solidFill>
                  <a:srgbClr val="FFC000"/>
                </a:solidFill>
                <a:latin typeface="Arial" charset="0"/>
              </a:rPr>
              <a:t>Ο Πρόεδρος της εταιρίας αγόρασε αυτοκίνητο αξίας 15000</a:t>
            </a:r>
            <a:r>
              <a:rPr lang="el-GR" sz="2000" baseline="30000" dirty="0">
                <a:solidFill>
                  <a:srgbClr val="FFC000"/>
                </a:solidFill>
                <a:latin typeface="Arial" charset="0"/>
              </a:rPr>
              <a:t>Ε</a:t>
            </a:r>
            <a:r>
              <a:rPr lang="el-GR" sz="2000" dirty="0">
                <a:solidFill>
                  <a:srgbClr val="FFC000"/>
                </a:solidFill>
                <a:latin typeface="Arial" charset="0"/>
              </a:rPr>
              <a:t>.</a:t>
            </a:r>
          </a:p>
          <a:p>
            <a:pPr marL="609600" indent="-609600">
              <a:lnSpc>
                <a:spcPct val="150000"/>
              </a:lnSpc>
              <a:buFont typeface="Wingdings" pitchFamily="2" charset="2"/>
              <a:buAutoNum type="arabicPeriod"/>
            </a:pPr>
            <a:r>
              <a:rPr lang="el-GR" sz="2000" dirty="0">
                <a:solidFill>
                  <a:srgbClr val="FFC000"/>
                </a:solidFill>
                <a:latin typeface="Arial" charset="0"/>
              </a:rPr>
              <a:t>Η εταιρία πούλησε εμπορεύματα αξίας 18000</a:t>
            </a:r>
            <a:r>
              <a:rPr lang="el-GR" sz="2000" baseline="30000" dirty="0">
                <a:solidFill>
                  <a:srgbClr val="FFC000"/>
                </a:solidFill>
                <a:latin typeface="Arial" charset="0"/>
              </a:rPr>
              <a:t>Ε</a:t>
            </a:r>
            <a:r>
              <a:rPr lang="el-GR" sz="2000" dirty="0">
                <a:solidFill>
                  <a:srgbClr val="FFC000"/>
                </a:solidFill>
                <a:latin typeface="Arial" charset="0"/>
              </a:rPr>
              <a:t>, το ½ τοις μετρητοίς και από το υπόλοιπο το ½ επί πιστώσει και το υπόλοιπο ½ με συναλλαγματική υποδοχής του πελάτη.</a:t>
            </a:r>
          </a:p>
          <a:p>
            <a:pPr marL="609600" indent="-609600">
              <a:lnSpc>
                <a:spcPct val="150000"/>
              </a:lnSpc>
              <a:buFont typeface="Wingdings" pitchFamily="2" charset="2"/>
              <a:buAutoNum type="arabicPeriod"/>
            </a:pPr>
            <a:r>
              <a:rPr lang="el-GR" sz="2000" dirty="0">
                <a:solidFill>
                  <a:srgbClr val="FFC000"/>
                </a:solidFill>
                <a:latin typeface="Arial" charset="0"/>
              </a:rPr>
              <a:t>Η επιχείρηση πλήρωσε για έξοδα ΔΕΗ 100 ΕΥΡΩ και για ΟΤΕ 500 ΕΥΡΩ.</a:t>
            </a:r>
          </a:p>
          <a:p>
            <a:pPr marL="609600" indent="-609600">
              <a:lnSpc>
                <a:spcPct val="150000"/>
              </a:lnSpc>
              <a:buFont typeface="Wingdings" pitchFamily="2" charset="2"/>
              <a:buAutoNum type="arabicPeriod"/>
            </a:pPr>
            <a:r>
              <a:rPr lang="el-GR" sz="2000" dirty="0">
                <a:solidFill>
                  <a:srgbClr val="FFC000"/>
                </a:solidFill>
                <a:latin typeface="Arial" charset="0"/>
              </a:rPr>
              <a:t>Η επιχείρηση σύναψε δάνειο με την ΕΤΕ ύψους 50.000 ΕΥΡΩ.</a:t>
            </a:r>
          </a:p>
          <a:p>
            <a:pPr marL="609600" indent="-609600">
              <a:lnSpc>
                <a:spcPct val="150000"/>
              </a:lnSpc>
              <a:buFont typeface="Wingdings" pitchFamily="2" charset="2"/>
              <a:buAutoNum type="arabicPeriod"/>
            </a:pPr>
            <a:r>
              <a:rPr lang="el-GR" sz="2000" dirty="0">
                <a:solidFill>
                  <a:srgbClr val="FFC000"/>
                </a:solidFill>
                <a:latin typeface="Arial" charset="0"/>
              </a:rPr>
              <a:t>Ο πελάτης Χ πλήρωσε έναντι των συναλλαγματικών 2.000</a:t>
            </a:r>
            <a:r>
              <a:rPr lang="en-US" sz="2000" dirty="0">
                <a:solidFill>
                  <a:srgbClr val="FFC000"/>
                </a:solidFill>
                <a:latin typeface="Arial" charset="0"/>
              </a:rPr>
              <a:t> </a:t>
            </a:r>
            <a:r>
              <a:rPr lang="el-GR" sz="2000" dirty="0">
                <a:solidFill>
                  <a:srgbClr val="FFC000"/>
                </a:solidFill>
                <a:latin typeface="Arial" charset="0"/>
              </a:rPr>
              <a:t>ΕΥΡΩ. </a:t>
            </a:r>
          </a:p>
          <a:p>
            <a:pPr marL="609600" indent="-609600">
              <a:lnSpc>
                <a:spcPct val="150000"/>
              </a:lnSpc>
              <a:buFont typeface="Wingdings" pitchFamily="2" charset="2"/>
              <a:buAutoNum type="arabicPeriod"/>
            </a:pPr>
            <a:r>
              <a:rPr lang="el-GR" sz="2000" dirty="0">
                <a:solidFill>
                  <a:srgbClr val="FFC000"/>
                </a:solidFill>
                <a:latin typeface="Arial" charset="0"/>
              </a:rPr>
              <a:t>Ο πελάτης Χ εξόφλησε όλη την επί πιστώσει οφειλή του.</a:t>
            </a:r>
          </a:p>
          <a:p>
            <a:pPr marL="609600" indent="-609600">
              <a:lnSpc>
                <a:spcPct val="150000"/>
              </a:lnSpc>
              <a:buFont typeface="Wingdings" pitchFamily="2" charset="2"/>
              <a:buAutoNum type="arabicPeriod"/>
            </a:pPr>
            <a:r>
              <a:rPr lang="el-GR" sz="2000" dirty="0">
                <a:solidFill>
                  <a:srgbClr val="FFC000"/>
                </a:solidFill>
                <a:latin typeface="Arial" charset="0"/>
              </a:rPr>
              <a:t>Η επιχείρηση πλήρωσε για τόκους 100 ΕΥΡΩ.</a:t>
            </a:r>
            <a:endParaRPr lang="en-US" sz="2000" dirty="0">
              <a:solidFill>
                <a:srgbClr val="FFC000"/>
              </a:solidFill>
              <a:latin typeface="Arial"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052736"/>
            <a:ext cx="8568952" cy="5544616"/>
          </a:xfrm>
        </p:spPr>
        <p:txBody>
          <a:bodyPr>
            <a:normAutofit/>
          </a:bodyPr>
          <a:lstStyle/>
          <a:p>
            <a:pPr>
              <a:buFontTx/>
              <a:buNone/>
            </a:pPr>
            <a:r>
              <a:rPr lang="el-GR" sz="3600" b="1" dirty="0" smtClean="0">
                <a:solidFill>
                  <a:srgbClr val="FFC000"/>
                </a:solidFill>
              </a:rPr>
              <a:t>Ανάλογα µε τον τρόπο διαχείρισης αφορούν:</a:t>
            </a:r>
          </a:p>
          <a:p>
            <a:r>
              <a:rPr lang="el-GR" sz="3600" dirty="0" smtClean="0"/>
              <a:t> </a:t>
            </a:r>
            <a:r>
              <a:rPr lang="el-GR" sz="3600" b="1" i="1" dirty="0" smtClean="0"/>
              <a:t>Λήψη</a:t>
            </a:r>
          </a:p>
          <a:p>
            <a:r>
              <a:rPr lang="el-GR" sz="3600" b="1" dirty="0" smtClean="0"/>
              <a:t> </a:t>
            </a:r>
            <a:r>
              <a:rPr lang="el-GR" sz="3600" b="1" i="1" dirty="0" smtClean="0"/>
              <a:t>Έκδοση</a:t>
            </a:r>
          </a:p>
          <a:p>
            <a:pPr>
              <a:buNone/>
            </a:pPr>
            <a:endParaRPr lang="el-GR" sz="3600" b="1" dirty="0" smtClean="0">
              <a:solidFill>
                <a:srgbClr val="7030A0"/>
              </a:solidFill>
            </a:endParaRPr>
          </a:p>
          <a:p>
            <a:pPr>
              <a:buNone/>
            </a:pPr>
            <a:r>
              <a:rPr lang="el-GR" sz="3600" b="1" dirty="0" smtClean="0">
                <a:solidFill>
                  <a:srgbClr val="7030A0"/>
                </a:solidFill>
              </a:rPr>
              <a:t>Η διαχείριση των παραστατικών γίνεται µε βάση τη Λογιστική Αρχή της Αντικειµενικότητας</a:t>
            </a:r>
          </a:p>
          <a:p>
            <a:endParaRPr lang="el-GR" sz="3600" b="1" i="1" dirty="0" smtClean="0"/>
          </a:p>
          <a:p>
            <a:endParaRPr lang="el-GR" sz="3600" b="1" dirty="0"/>
          </a:p>
        </p:txBody>
      </p:sp>
      <p:sp>
        <p:nvSpPr>
          <p:cNvPr id="3" name="2 - Τίτλος"/>
          <p:cNvSpPr>
            <a:spLocks noGrp="1"/>
          </p:cNvSpPr>
          <p:nvPr>
            <p:ph type="title"/>
          </p:nvPr>
        </p:nvSpPr>
        <p:spPr>
          <a:xfrm>
            <a:off x="457200" y="152400"/>
            <a:ext cx="8229600" cy="756320"/>
          </a:xfrm>
        </p:spPr>
        <p:txBody>
          <a:bodyPr/>
          <a:lstStyle/>
          <a:p>
            <a:pPr algn="ctr"/>
            <a:r>
              <a:rPr lang="el-GR" b="1" dirty="0" smtClean="0">
                <a:solidFill>
                  <a:srgbClr val="FFC000"/>
                </a:solidFill>
              </a:rPr>
              <a:t>ΔΙΑΚΡΙΣΗ ΠΑΡΑΣΤΑΤΙΚΩΝ</a:t>
            </a:r>
            <a:endParaRPr lang="el-GR" b="1" dirty="0">
              <a:solidFill>
                <a:srgbClr val="FFC000"/>
              </a:solidFill>
            </a:endParaRP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389122" name="Picture 2"/>
          <p:cNvPicPr>
            <a:picLocks noGrp="1" noChangeAspect="1" noChangeArrowheads="1"/>
          </p:cNvPicPr>
          <p:nvPr>
            <p:ph idx="1"/>
          </p:nvPr>
        </p:nvPicPr>
        <p:blipFill>
          <a:blip r:embed="rId2" cstate="print"/>
          <a:srcRect/>
          <a:stretch>
            <a:fillRect/>
          </a:stretch>
        </p:blipFill>
        <p:spPr bwMode="auto">
          <a:xfrm>
            <a:off x="251520" y="116632"/>
            <a:ext cx="8784976" cy="6552728"/>
          </a:xfrm>
          <a:prstGeom prst="rect">
            <a:avLst/>
          </a:prstGeom>
          <a:noFill/>
          <a:ln w="9525">
            <a:noFill/>
            <a:miter lim="800000"/>
            <a:headEnd/>
            <a:tailEnd/>
          </a:ln>
        </p:spPr>
      </p:pic>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3 - Θέση αριθμού διαφάνειας"/>
          <p:cNvSpPr>
            <a:spLocks noGrp="1"/>
          </p:cNvSpPr>
          <p:nvPr>
            <p:ph type="sldNum" sz="quarter" idx="12"/>
          </p:nvPr>
        </p:nvSpPr>
        <p:spPr>
          <a:xfrm>
            <a:off x="8676455" y="6181531"/>
            <a:ext cx="343719" cy="457200"/>
          </a:xfrm>
        </p:spPr>
        <p:txBody>
          <a:bodyPr/>
          <a:lstStyle/>
          <a:p>
            <a:fld id="{C36FB0D8-5FE0-4017-976E-44D22A29FBF7}" type="slidenum">
              <a:rPr lang="el-GR"/>
              <a:pPr/>
              <a:t>691</a:t>
            </a:fld>
            <a:endParaRPr lang="el-GR" dirty="0"/>
          </a:p>
        </p:txBody>
      </p:sp>
      <p:graphicFrame>
        <p:nvGraphicFramePr>
          <p:cNvPr id="171010" name="Group 2"/>
          <p:cNvGraphicFramePr>
            <a:graphicFrameLocks noGrp="1"/>
          </p:cNvGraphicFramePr>
          <p:nvPr/>
        </p:nvGraphicFramePr>
        <p:xfrm>
          <a:off x="468313" y="188640"/>
          <a:ext cx="8208143" cy="6552728"/>
        </p:xfrm>
        <a:graphic>
          <a:graphicData uri="http://schemas.openxmlformats.org/drawingml/2006/table">
            <a:tbl>
              <a:tblPr/>
              <a:tblGrid>
                <a:gridCol w="4458167"/>
                <a:gridCol w="1910865"/>
                <a:gridCol w="1839111"/>
              </a:tblGrid>
              <a:tr h="41272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2000" b="0" i="0" u="none" strike="noStrike" cap="none" normalizeH="0" baseline="0" dirty="0" smtClean="0">
                          <a:ln>
                            <a:noFill/>
                          </a:ln>
                          <a:solidFill>
                            <a:schemeClr val="tx1"/>
                          </a:solidFill>
                          <a:effectLst/>
                          <a:latin typeface="Arial" charset="0"/>
                        </a:rPr>
                        <a:t>ΛΟΓΑΡΙΑΣΜΟΙ-ΑΙΤΙΟΛΟΓΙΑ</a:t>
                      </a:r>
                      <a:endParaRPr kumimoji="0" lang="en-US" sz="20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2000" b="0" i="0" u="none" strike="noStrike" cap="none" normalizeH="0" baseline="0" dirty="0" smtClean="0">
                          <a:ln>
                            <a:noFill/>
                          </a:ln>
                          <a:solidFill>
                            <a:schemeClr val="tx1"/>
                          </a:solidFill>
                          <a:effectLst/>
                          <a:latin typeface="Arial" charset="0"/>
                        </a:rPr>
                        <a:t>ΧΡΕΩΣΗ</a:t>
                      </a: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2000" b="0" i="0" u="none" strike="noStrike" cap="none" normalizeH="0" baseline="0" dirty="0" smtClean="0">
                          <a:ln>
                            <a:noFill/>
                          </a:ln>
                          <a:solidFill>
                            <a:schemeClr val="tx1"/>
                          </a:solidFill>
                          <a:effectLst/>
                          <a:latin typeface="Arial" charset="0"/>
                        </a:rPr>
                        <a:t>ΠΙΣΤΩΣΗ</a:t>
                      </a: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4000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Από μεταφορά</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4</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Ταμείο</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                            Δάνειο</a:t>
                      </a:r>
                      <a:r>
                        <a:rPr kumimoji="0" lang="el-GR" sz="2000" b="0"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Arial" charset="0"/>
                        </a:rPr>
                        <a:t>Απόκτηση δανείου από ΕΤΕ</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5</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Ταμείο </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                            Γραμμάτια εισπρακτέα</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Arial" charset="0"/>
                        </a:rPr>
                        <a:t>Είσπραξη από πελάτη Χ </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6</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Ταμείο</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                           Πελάτες</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Arial" charset="0"/>
                        </a:rPr>
                        <a:t>Εξόφληση από πελάτη Χ</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7</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Τόκοι</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                           Ταμείο</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Arial" charset="0"/>
                        </a:rPr>
                        <a:t>Πληρωμή τόκων</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Σε μεταφορά</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31100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50000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2000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4500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100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87700</a:t>
                      </a: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31100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50000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2000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4500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100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Arial" charset="0"/>
                        </a:rPr>
                        <a:t>87700</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1024" name="Line 16"/>
          <p:cNvSpPr>
            <a:spLocks noChangeShapeType="1"/>
          </p:cNvSpPr>
          <p:nvPr/>
        </p:nvSpPr>
        <p:spPr bwMode="auto">
          <a:xfrm>
            <a:off x="468313" y="1125538"/>
            <a:ext cx="2159000" cy="0"/>
          </a:xfrm>
          <a:prstGeom prst="line">
            <a:avLst/>
          </a:prstGeom>
          <a:noFill/>
          <a:ln w="9525">
            <a:solidFill>
              <a:schemeClr val="tx1"/>
            </a:solidFill>
            <a:round/>
            <a:headEnd/>
            <a:tailEnd/>
          </a:ln>
          <a:effectLst/>
        </p:spPr>
        <p:txBody>
          <a:bodyPr/>
          <a:lstStyle/>
          <a:p>
            <a:endParaRPr lang="el-GR" dirty="0"/>
          </a:p>
        </p:txBody>
      </p:sp>
      <p:sp>
        <p:nvSpPr>
          <p:cNvPr id="171025" name="Line 17"/>
          <p:cNvSpPr>
            <a:spLocks noChangeShapeType="1"/>
          </p:cNvSpPr>
          <p:nvPr/>
        </p:nvSpPr>
        <p:spPr bwMode="auto">
          <a:xfrm>
            <a:off x="2843213" y="1125538"/>
            <a:ext cx="2160587" cy="0"/>
          </a:xfrm>
          <a:prstGeom prst="line">
            <a:avLst/>
          </a:prstGeom>
          <a:noFill/>
          <a:ln w="9525">
            <a:solidFill>
              <a:schemeClr val="tx1"/>
            </a:solidFill>
            <a:round/>
            <a:headEnd/>
            <a:tailEnd/>
          </a:ln>
          <a:effectLst/>
        </p:spPr>
        <p:txBody>
          <a:bodyPr/>
          <a:lstStyle/>
          <a:p>
            <a:endParaRPr lang="el-GR" dirty="0"/>
          </a:p>
        </p:txBody>
      </p:sp>
      <p:sp>
        <p:nvSpPr>
          <p:cNvPr id="171026" name="Line 18"/>
          <p:cNvSpPr>
            <a:spLocks noChangeShapeType="1"/>
          </p:cNvSpPr>
          <p:nvPr/>
        </p:nvSpPr>
        <p:spPr bwMode="auto">
          <a:xfrm>
            <a:off x="468313" y="2276475"/>
            <a:ext cx="2159000" cy="0"/>
          </a:xfrm>
          <a:prstGeom prst="line">
            <a:avLst/>
          </a:prstGeom>
          <a:noFill/>
          <a:ln w="9525">
            <a:solidFill>
              <a:schemeClr val="tx1"/>
            </a:solidFill>
            <a:round/>
            <a:headEnd/>
            <a:tailEnd/>
          </a:ln>
          <a:effectLst/>
        </p:spPr>
        <p:txBody>
          <a:bodyPr/>
          <a:lstStyle/>
          <a:p>
            <a:endParaRPr lang="el-GR" dirty="0"/>
          </a:p>
        </p:txBody>
      </p:sp>
      <p:sp>
        <p:nvSpPr>
          <p:cNvPr id="171027" name="Line 19"/>
          <p:cNvSpPr>
            <a:spLocks noChangeShapeType="1"/>
          </p:cNvSpPr>
          <p:nvPr/>
        </p:nvSpPr>
        <p:spPr bwMode="auto">
          <a:xfrm>
            <a:off x="2843213" y="2276475"/>
            <a:ext cx="2160587" cy="0"/>
          </a:xfrm>
          <a:prstGeom prst="line">
            <a:avLst/>
          </a:prstGeom>
          <a:noFill/>
          <a:ln w="9525">
            <a:solidFill>
              <a:schemeClr val="tx1"/>
            </a:solidFill>
            <a:round/>
            <a:headEnd/>
            <a:tailEnd/>
          </a:ln>
          <a:effectLst/>
        </p:spPr>
        <p:txBody>
          <a:bodyPr/>
          <a:lstStyle/>
          <a:p>
            <a:endParaRPr lang="el-GR" dirty="0"/>
          </a:p>
        </p:txBody>
      </p:sp>
      <p:sp>
        <p:nvSpPr>
          <p:cNvPr id="171028" name="Line 20"/>
          <p:cNvSpPr>
            <a:spLocks noChangeShapeType="1"/>
          </p:cNvSpPr>
          <p:nvPr/>
        </p:nvSpPr>
        <p:spPr bwMode="auto">
          <a:xfrm>
            <a:off x="468313" y="3429000"/>
            <a:ext cx="2159000" cy="0"/>
          </a:xfrm>
          <a:prstGeom prst="line">
            <a:avLst/>
          </a:prstGeom>
          <a:noFill/>
          <a:ln w="9525">
            <a:solidFill>
              <a:schemeClr val="tx1"/>
            </a:solidFill>
            <a:round/>
            <a:headEnd/>
            <a:tailEnd/>
          </a:ln>
          <a:effectLst/>
        </p:spPr>
        <p:txBody>
          <a:bodyPr/>
          <a:lstStyle/>
          <a:p>
            <a:endParaRPr lang="el-GR" dirty="0"/>
          </a:p>
        </p:txBody>
      </p:sp>
      <p:sp>
        <p:nvSpPr>
          <p:cNvPr id="171029" name="Line 21"/>
          <p:cNvSpPr>
            <a:spLocks noChangeShapeType="1"/>
          </p:cNvSpPr>
          <p:nvPr/>
        </p:nvSpPr>
        <p:spPr bwMode="auto">
          <a:xfrm>
            <a:off x="2843213" y="3429000"/>
            <a:ext cx="2160587" cy="0"/>
          </a:xfrm>
          <a:prstGeom prst="line">
            <a:avLst/>
          </a:prstGeom>
          <a:noFill/>
          <a:ln w="9525">
            <a:solidFill>
              <a:schemeClr val="tx1"/>
            </a:solidFill>
            <a:round/>
            <a:headEnd/>
            <a:tailEnd/>
          </a:ln>
          <a:effectLst/>
        </p:spPr>
        <p:txBody>
          <a:bodyPr/>
          <a:lstStyle/>
          <a:p>
            <a:endParaRPr lang="el-GR" dirty="0"/>
          </a:p>
        </p:txBody>
      </p:sp>
      <p:sp>
        <p:nvSpPr>
          <p:cNvPr id="171030" name="Line 22"/>
          <p:cNvSpPr>
            <a:spLocks noChangeShapeType="1"/>
          </p:cNvSpPr>
          <p:nvPr/>
        </p:nvSpPr>
        <p:spPr bwMode="auto">
          <a:xfrm>
            <a:off x="468313" y="4508500"/>
            <a:ext cx="2159000" cy="0"/>
          </a:xfrm>
          <a:prstGeom prst="line">
            <a:avLst/>
          </a:prstGeom>
          <a:noFill/>
          <a:ln w="9525">
            <a:solidFill>
              <a:schemeClr val="tx1"/>
            </a:solidFill>
            <a:round/>
            <a:headEnd/>
            <a:tailEnd/>
          </a:ln>
          <a:effectLst/>
        </p:spPr>
        <p:txBody>
          <a:bodyPr/>
          <a:lstStyle/>
          <a:p>
            <a:endParaRPr lang="el-GR" dirty="0"/>
          </a:p>
        </p:txBody>
      </p:sp>
      <p:sp>
        <p:nvSpPr>
          <p:cNvPr id="171031" name="Line 23"/>
          <p:cNvSpPr>
            <a:spLocks noChangeShapeType="1"/>
          </p:cNvSpPr>
          <p:nvPr/>
        </p:nvSpPr>
        <p:spPr bwMode="auto">
          <a:xfrm>
            <a:off x="2843213" y="4508500"/>
            <a:ext cx="2160587" cy="0"/>
          </a:xfrm>
          <a:prstGeom prst="line">
            <a:avLst/>
          </a:prstGeom>
          <a:noFill/>
          <a:ln w="9525">
            <a:solidFill>
              <a:schemeClr val="tx1"/>
            </a:solidFill>
            <a:round/>
            <a:headEnd/>
            <a:tailEnd/>
          </a:ln>
          <a:effectLst/>
        </p:spPr>
        <p:txBody>
          <a:bodyPr/>
          <a:lstStyle/>
          <a:p>
            <a:endParaRPr lang="el-GR" dirty="0"/>
          </a:p>
        </p:txBody>
      </p:sp>
      <p:sp>
        <p:nvSpPr>
          <p:cNvPr id="171032" name="Line 24"/>
          <p:cNvSpPr>
            <a:spLocks noChangeShapeType="1"/>
          </p:cNvSpPr>
          <p:nvPr/>
        </p:nvSpPr>
        <p:spPr bwMode="auto">
          <a:xfrm>
            <a:off x="468313" y="5589588"/>
            <a:ext cx="8351837" cy="0"/>
          </a:xfrm>
          <a:prstGeom prst="line">
            <a:avLst/>
          </a:prstGeom>
          <a:noFill/>
          <a:ln w="9525">
            <a:solidFill>
              <a:schemeClr val="tx1"/>
            </a:solidFill>
            <a:round/>
            <a:headEnd/>
            <a:tailEnd/>
          </a:ln>
          <a:effectLst/>
        </p:spPr>
        <p:txBody>
          <a:bodyPr/>
          <a:lstStyle/>
          <a:p>
            <a:endParaRPr lang="el-GR" dirty="0"/>
          </a:p>
        </p:txBody>
      </p:sp>
    </p:spTree>
  </p:cSld>
  <p:clrMapOvr>
    <a:masterClrMapping/>
  </p:clrMapOvr>
  <p:transition/>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 - Θέση αριθμού διαφάνειας"/>
          <p:cNvSpPr>
            <a:spLocks noGrp="1"/>
          </p:cNvSpPr>
          <p:nvPr>
            <p:ph type="sldNum" sz="quarter" idx="12"/>
          </p:nvPr>
        </p:nvSpPr>
        <p:spPr/>
        <p:txBody>
          <a:bodyPr/>
          <a:lstStyle/>
          <a:p>
            <a:fld id="{61F13FC4-D0B0-4972-9D05-3883BD2AD5B0}" type="slidenum">
              <a:rPr lang="el-GR"/>
              <a:pPr/>
              <a:t>692</a:t>
            </a:fld>
            <a:endParaRPr lang="el-GR" dirty="0"/>
          </a:p>
        </p:txBody>
      </p:sp>
      <p:sp>
        <p:nvSpPr>
          <p:cNvPr id="172034" name="Text Box 2"/>
          <p:cNvSpPr txBox="1">
            <a:spLocks noChangeArrowheads="1"/>
          </p:cNvSpPr>
          <p:nvPr/>
        </p:nvSpPr>
        <p:spPr bwMode="auto">
          <a:xfrm>
            <a:off x="539750" y="260350"/>
            <a:ext cx="8293100" cy="641350"/>
          </a:xfrm>
          <a:prstGeom prst="rect">
            <a:avLst/>
          </a:prstGeom>
          <a:noFill/>
          <a:ln w="9525">
            <a:noFill/>
            <a:miter lim="800000"/>
            <a:headEnd/>
            <a:tailEnd/>
          </a:ln>
          <a:effectLst/>
        </p:spPr>
        <p:txBody>
          <a:bodyPr>
            <a:spAutoFit/>
          </a:bodyPr>
          <a:lstStyle/>
          <a:p>
            <a:pPr algn="l">
              <a:buFont typeface="Wingdings" pitchFamily="2" charset="2"/>
              <a:buChar char="v"/>
            </a:pPr>
            <a:r>
              <a:rPr lang="el-GR" dirty="0"/>
              <a:t>Όσον αφορά το τρίτο ερώτημα η εγγραφή αυτή δεν μπορεί να καταχωρηθεί στο ημερολόγιο διότι δεν αποτελεί λογιστικό γεγονός.</a:t>
            </a:r>
            <a:endParaRPr lang="en-US" dirty="0"/>
          </a:p>
        </p:txBody>
      </p:sp>
      <p:sp>
        <p:nvSpPr>
          <p:cNvPr id="172035" name="Text Box 3"/>
          <p:cNvSpPr txBox="1">
            <a:spLocks noChangeArrowheads="1"/>
          </p:cNvSpPr>
          <p:nvPr/>
        </p:nvSpPr>
        <p:spPr bwMode="auto">
          <a:xfrm>
            <a:off x="2268538" y="1484313"/>
            <a:ext cx="4535487" cy="366712"/>
          </a:xfrm>
          <a:prstGeom prst="rect">
            <a:avLst/>
          </a:prstGeom>
          <a:noFill/>
          <a:ln w="9525">
            <a:noFill/>
            <a:miter lim="800000"/>
            <a:headEnd/>
            <a:tailEnd/>
          </a:ln>
          <a:effectLst/>
        </p:spPr>
        <p:txBody>
          <a:bodyPr>
            <a:spAutoFit/>
          </a:bodyPr>
          <a:lstStyle/>
          <a:p>
            <a:r>
              <a:rPr lang="el-GR" b="1" dirty="0">
                <a:solidFill>
                  <a:srgbClr val="FFC000"/>
                </a:solidFill>
              </a:rPr>
              <a:t>ΛΟΓΑΡΙΑΣΜΟΙ ΓΕΝΙΚΟΥ ΚΑΘΟΛΙΚΟΥ</a:t>
            </a:r>
            <a:endParaRPr lang="en-US" b="1" dirty="0">
              <a:solidFill>
                <a:srgbClr val="FFC000"/>
              </a:solidFill>
            </a:endParaRPr>
          </a:p>
        </p:txBody>
      </p:sp>
      <p:sp>
        <p:nvSpPr>
          <p:cNvPr id="172036" name="Line 4"/>
          <p:cNvSpPr>
            <a:spLocks noChangeShapeType="1"/>
          </p:cNvSpPr>
          <p:nvPr/>
        </p:nvSpPr>
        <p:spPr bwMode="auto">
          <a:xfrm>
            <a:off x="2484438" y="1773238"/>
            <a:ext cx="4103687" cy="0"/>
          </a:xfrm>
          <a:prstGeom prst="line">
            <a:avLst/>
          </a:prstGeom>
          <a:noFill/>
          <a:ln w="9525">
            <a:solidFill>
              <a:schemeClr val="tx1"/>
            </a:solidFill>
            <a:round/>
            <a:headEnd/>
            <a:tailEnd/>
          </a:ln>
          <a:effectLst/>
        </p:spPr>
        <p:txBody>
          <a:bodyPr/>
          <a:lstStyle/>
          <a:p>
            <a:endParaRPr lang="el-GR" dirty="0"/>
          </a:p>
        </p:txBody>
      </p:sp>
      <p:sp>
        <p:nvSpPr>
          <p:cNvPr id="172037" name="Text Box 5"/>
          <p:cNvSpPr txBox="1">
            <a:spLocks noChangeArrowheads="1"/>
          </p:cNvSpPr>
          <p:nvPr/>
        </p:nvSpPr>
        <p:spPr bwMode="auto">
          <a:xfrm>
            <a:off x="158750" y="2081213"/>
            <a:ext cx="1962150" cy="915987"/>
          </a:xfrm>
          <a:prstGeom prst="rect">
            <a:avLst/>
          </a:prstGeom>
          <a:noFill/>
          <a:ln w="9525">
            <a:noFill/>
            <a:miter lim="800000"/>
            <a:headEnd/>
            <a:tailEnd/>
          </a:ln>
          <a:effectLst/>
        </p:spPr>
        <p:txBody>
          <a:bodyPr>
            <a:spAutoFit/>
          </a:bodyPr>
          <a:lstStyle/>
          <a:p>
            <a:pPr algn="l"/>
            <a:r>
              <a:rPr lang="el-GR" dirty="0"/>
              <a:t>ΕΜΠΟΡΕΥΜΑΤΑ</a:t>
            </a:r>
          </a:p>
          <a:p>
            <a:pPr algn="l"/>
            <a:endParaRPr lang="el-GR" dirty="0"/>
          </a:p>
          <a:p>
            <a:pPr algn="l"/>
            <a:r>
              <a:rPr lang="el-GR" dirty="0"/>
              <a:t>12000      18000</a:t>
            </a:r>
            <a:endParaRPr lang="en-US" dirty="0"/>
          </a:p>
        </p:txBody>
      </p:sp>
      <p:sp>
        <p:nvSpPr>
          <p:cNvPr id="172038" name="Line 6"/>
          <p:cNvSpPr>
            <a:spLocks noChangeShapeType="1"/>
          </p:cNvSpPr>
          <p:nvPr/>
        </p:nvSpPr>
        <p:spPr bwMode="auto">
          <a:xfrm>
            <a:off x="0" y="2420938"/>
            <a:ext cx="2124075" cy="0"/>
          </a:xfrm>
          <a:prstGeom prst="line">
            <a:avLst/>
          </a:prstGeom>
          <a:noFill/>
          <a:ln w="9525">
            <a:solidFill>
              <a:schemeClr val="tx1"/>
            </a:solidFill>
            <a:round/>
            <a:headEnd/>
            <a:tailEnd/>
          </a:ln>
          <a:effectLst/>
        </p:spPr>
        <p:txBody>
          <a:bodyPr/>
          <a:lstStyle/>
          <a:p>
            <a:endParaRPr lang="el-GR" dirty="0"/>
          </a:p>
        </p:txBody>
      </p:sp>
      <p:sp>
        <p:nvSpPr>
          <p:cNvPr id="172039" name="Line 7"/>
          <p:cNvSpPr>
            <a:spLocks noChangeShapeType="1"/>
          </p:cNvSpPr>
          <p:nvPr/>
        </p:nvSpPr>
        <p:spPr bwMode="auto">
          <a:xfrm>
            <a:off x="1042988" y="2420938"/>
            <a:ext cx="0" cy="720725"/>
          </a:xfrm>
          <a:prstGeom prst="line">
            <a:avLst/>
          </a:prstGeom>
          <a:noFill/>
          <a:ln w="9525">
            <a:solidFill>
              <a:schemeClr val="tx1"/>
            </a:solidFill>
            <a:round/>
            <a:headEnd/>
            <a:tailEnd/>
          </a:ln>
          <a:effectLst/>
        </p:spPr>
        <p:txBody>
          <a:bodyPr/>
          <a:lstStyle/>
          <a:p>
            <a:endParaRPr lang="el-GR" dirty="0"/>
          </a:p>
        </p:txBody>
      </p:sp>
      <p:sp>
        <p:nvSpPr>
          <p:cNvPr id="172040" name="Text Box 8"/>
          <p:cNvSpPr txBox="1">
            <a:spLocks noChangeArrowheads="1"/>
          </p:cNvSpPr>
          <p:nvPr/>
        </p:nvSpPr>
        <p:spPr bwMode="auto">
          <a:xfrm>
            <a:off x="2700338" y="2060575"/>
            <a:ext cx="1951037" cy="915988"/>
          </a:xfrm>
          <a:prstGeom prst="rect">
            <a:avLst/>
          </a:prstGeom>
          <a:noFill/>
          <a:ln w="9525">
            <a:noFill/>
            <a:miter lim="800000"/>
            <a:headEnd/>
            <a:tailEnd/>
          </a:ln>
          <a:effectLst/>
        </p:spPr>
        <p:txBody>
          <a:bodyPr wrap="none">
            <a:spAutoFit/>
          </a:bodyPr>
          <a:lstStyle/>
          <a:p>
            <a:pPr algn="l"/>
            <a:r>
              <a:rPr lang="el-GR" dirty="0"/>
              <a:t>ΠΡΟΜΗΘΕΥΤΕΣ</a:t>
            </a:r>
          </a:p>
          <a:p>
            <a:pPr algn="l"/>
            <a:endParaRPr lang="el-GR" dirty="0"/>
          </a:p>
          <a:p>
            <a:pPr algn="l"/>
            <a:r>
              <a:rPr lang="el-GR" dirty="0"/>
              <a:t>                12000</a:t>
            </a:r>
            <a:endParaRPr lang="en-US" dirty="0"/>
          </a:p>
        </p:txBody>
      </p:sp>
      <p:sp>
        <p:nvSpPr>
          <p:cNvPr id="172041" name="Line 9"/>
          <p:cNvSpPr>
            <a:spLocks noChangeShapeType="1"/>
          </p:cNvSpPr>
          <p:nvPr/>
        </p:nvSpPr>
        <p:spPr bwMode="auto">
          <a:xfrm>
            <a:off x="2627313" y="2420938"/>
            <a:ext cx="2089150" cy="0"/>
          </a:xfrm>
          <a:prstGeom prst="line">
            <a:avLst/>
          </a:prstGeom>
          <a:noFill/>
          <a:ln w="9525">
            <a:solidFill>
              <a:schemeClr val="tx1"/>
            </a:solidFill>
            <a:round/>
            <a:headEnd/>
            <a:tailEnd/>
          </a:ln>
          <a:effectLst/>
        </p:spPr>
        <p:txBody>
          <a:bodyPr/>
          <a:lstStyle/>
          <a:p>
            <a:endParaRPr lang="el-GR" dirty="0"/>
          </a:p>
        </p:txBody>
      </p:sp>
      <p:sp>
        <p:nvSpPr>
          <p:cNvPr id="172042" name="Line 10"/>
          <p:cNvSpPr>
            <a:spLocks noChangeShapeType="1"/>
          </p:cNvSpPr>
          <p:nvPr/>
        </p:nvSpPr>
        <p:spPr bwMode="auto">
          <a:xfrm>
            <a:off x="3635375" y="2420938"/>
            <a:ext cx="0" cy="720725"/>
          </a:xfrm>
          <a:prstGeom prst="line">
            <a:avLst/>
          </a:prstGeom>
          <a:noFill/>
          <a:ln w="9525">
            <a:solidFill>
              <a:schemeClr val="tx1"/>
            </a:solidFill>
            <a:round/>
            <a:headEnd/>
            <a:tailEnd/>
          </a:ln>
          <a:effectLst/>
        </p:spPr>
        <p:txBody>
          <a:bodyPr/>
          <a:lstStyle/>
          <a:p>
            <a:endParaRPr lang="el-GR" dirty="0"/>
          </a:p>
        </p:txBody>
      </p:sp>
      <p:sp>
        <p:nvSpPr>
          <p:cNvPr id="172043" name="Text Box 11"/>
          <p:cNvSpPr txBox="1">
            <a:spLocks noChangeArrowheads="1"/>
          </p:cNvSpPr>
          <p:nvPr/>
        </p:nvSpPr>
        <p:spPr bwMode="auto">
          <a:xfrm>
            <a:off x="5219700" y="2060575"/>
            <a:ext cx="1944688" cy="2014538"/>
          </a:xfrm>
          <a:prstGeom prst="rect">
            <a:avLst/>
          </a:prstGeom>
          <a:noFill/>
          <a:ln w="9525">
            <a:noFill/>
            <a:miter lim="800000"/>
            <a:headEnd/>
            <a:tailEnd/>
          </a:ln>
          <a:effectLst/>
        </p:spPr>
        <p:txBody>
          <a:bodyPr>
            <a:spAutoFit/>
          </a:bodyPr>
          <a:lstStyle/>
          <a:p>
            <a:pPr algn="l"/>
            <a:r>
              <a:rPr lang="el-GR" dirty="0"/>
              <a:t>   ΕΞΟΔΑ</a:t>
            </a:r>
          </a:p>
          <a:p>
            <a:pPr algn="l"/>
            <a:endParaRPr lang="el-GR" dirty="0"/>
          </a:p>
          <a:p>
            <a:pPr algn="l"/>
            <a:r>
              <a:rPr lang="el-GR" dirty="0"/>
              <a:t>500</a:t>
            </a:r>
          </a:p>
          <a:p>
            <a:pPr algn="l"/>
            <a:r>
              <a:rPr lang="el-GR" dirty="0"/>
              <a:t>100</a:t>
            </a:r>
          </a:p>
          <a:p>
            <a:pPr algn="l"/>
            <a:r>
              <a:rPr lang="el-GR" dirty="0"/>
              <a:t>500</a:t>
            </a:r>
          </a:p>
          <a:p>
            <a:pPr algn="l"/>
            <a:r>
              <a:rPr lang="el-GR" dirty="0"/>
              <a:t>   </a:t>
            </a:r>
          </a:p>
          <a:p>
            <a:pPr algn="l"/>
            <a:r>
              <a:rPr lang="el-GR" dirty="0"/>
              <a:t>1100</a:t>
            </a:r>
            <a:endParaRPr lang="en-US" dirty="0"/>
          </a:p>
        </p:txBody>
      </p:sp>
      <p:sp>
        <p:nvSpPr>
          <p:cNvPr id="172044" name="Line 12"/>
          <p:cNvSpPr>
            <a:spLocks noChangeShapeType="1"/>
          </p:cNvSpPr>
          <p:nvPr/>
        </p:nvSpPr>
        <p:spPr bwMode="auto">
          <a:xfrm>
            <a:off x="5076825" y="2420938"/>
            <a:ext cx="1655763" cy="0"/>
          </a:xfrm>
          <a:prstGeom prst="line">
            <a:avLst/>
          </a:prstGeom>
          <a:noFill/>
          <a:ln w="9525">
            <a:solidFill>
              <a:schemeClr val="tx1"/>
            </a:solidFill>
            <a:round/>
            <a:headEnd/>
            <a:tailEnd/>
          </a:ln>
          <a:effectLst/>
        </p:spPr>
        <p:txBody>
          <a:bodyPr/>
          <a:lstStyle/>
          <a:p>
            <a:endParaRPr lang="el-GR" dirty="0"/>
          </a:p>
        </p:txBody>
      </p:sp>
      <p:sp>
        <p:nvSpPr>
          <p:cNvPr id="172045" name="Text Box 13"/>
          <p:cNvSpPr txBox="1">
            <a:spLocks noChangeArrowheads="1"/>
          </p:cNvSpPr>
          <p:nvPr/>
        </p:nvSpPr>
        <p:spPr bwMode="auto">
          <a:xfrm>
            <a:off x="7092950" y="2081213"/>
            <a:ext cx="1655763" cy="2563812"/>
          </a:xfrm>
          <a:prstGeom prst="rect">
            <a:avLst/>
          </a:prstGeom>
          <a:noFill/>
          <a:ln w="9525">
            <a:noFill/>
            <a:miter lim="800000"/>
            <a:headEnd/>
            <a:tailEnd/>
          </a:ln>
          <a:effectLst/>
        </p:spPr>
        <p:txBody>
          <a:bodyPr>
            <a:spAutoFit/>
          </a:bodyPr>
          <a:lstStyle/>
          <a:p>
            <a:pPr algn="l"/>
            <a:r>
              <a:rPr lang="el-GR" dirty="0"/>
              <a:t>    ΤΑΜΕΙΟ</a:t>
            </a:r>
          </a:p>
          <a:p>
            <a:pPr algn="l"/>
            <a:endParaRPr lang="el-GR" dirty="0"/>
          </a:p>
          <a:p>
            <a:pPr algn="l"/>
            <a:r>
              <a:rPr lang="el-GR" dirty="0"/>
              <a:t>9000      500</a:t>
            </a:r>
          </a:p>
          <a:p>
            <a:pPr algn="l"/>
            <a:r>
              <a:rPr lang="el-GR" dirty="0"/>
              <a:t>50000    600</a:t>
            </a:r>
          </a:p>
          <a:p>
            <a:pPr algn="l"/>
            <a:r>
              <a:rPr lang="el-GR" dirty="0"/>
              <a:t>2000      100</a:t>
            </a:r>
          </a:p>
          <a:p>
            <a:pPr algn="l"/>
            <a:r>
              <a:rPr lang="el-GR" dirty="0"/>
              <a:t>4500</a:t>
            </a:r>
          </a:p>
          <a:p>
            <a:pPr algn="l"/>
            <a:endParaRPr lang="el-GR" dirty="0"/>
          </a:p>
          <a:p>
            <a:pPr algn="l"/>
            <a:r>
              <a:rPr lang="el-GR" dirty="0"/>
              <a:t>65500   1200</a:t>
            </a:r>
          </a:p>
          <a:p>
            <a:pPr algn="l"/>
            <a:endParaRPr lang="en-US" dirty="0"/>
          </a:p>
        </p:txBody>
      </p:sp>
      <p:sp>
        <p:nvSpPr>
          <p:cNvPr id="172046" name="Line 14"/>
          <p:cNvSpPr>
            <a:spLocks noChangeShapeType="1"/>
          </p:cNvSpPr>
          <p:nvPr/>
        </p:nvSpPr>
        <p:spPr bwMode="auto">
          <a:xfrm>
            <a:off x="7164388" y="2420938"/>
            <a:ext cx="1439862" cy="0"/>
          </a:xfrm>
          <a:prstGeom prst="line">
            <a:avLst/>
          </a:prstGeom>
          <a:noFill/>
          <a:ln w="9525">
            <a:solidFill>
              <a:schemeClr val="tx1"/>
            </a:solidFill>
            <a:round/>
            <a:headEnd/>
            <a:tailEnd/>
          </a:ln>
          <a:effectLst/>
        </p:spPr>
        <p:txBody>
          <a:bodyPr/>
          <a:lstStyle/>
          <a:p>
            <a:endParaRPr lang="el-GR" dirty="0"/>
          </a:p>
        </p:txBody>
      </p:sp>
      <p:sp>
        <p:nvSpPr>
          <p:cNvPr id="172047" name="Line 15"/>
          <p:cNvSpPr>
            <a:spLocks noChangeShapeType="1"/>
          </p:cNvSpPr>
          <p:nvPr/>
        </p:nvSpPr>
        <p:spPr bwMode="auto">
          <a:xfrm>
            <a:off x="5867400" y="2420938"/>
            <a:ext cx="0" cy="1655762"/>
          </a:xfrm>
          <a:prstGeom prst="line">
            <a:avLst/>
          </a:prstGeom>
          <a:noFill/>
          <a:ln w="9525">
            <a:solidFill>
              <a:schemeClr val="tx1"/>
            </a:solidFill>
            <a:round/>
            <a:headEnd/>
            <a:tailEnd/>
          </a:ln>
          <a:effectLst/>
        </p:spPr>
        <p:txBody>
          <a:bodyPr/>
          <a:lstStyle/>
          <a:p>
            <a:endParaRPr lang="el-GR" dirty="0"/>
          </a:p>
        </p:txBody>
      </p:sp>
      <p:sp>
        <p:nvSpPr>
          <p:cNvPr id="172048" name="Line 16"/>
          <p:cNvSpPr>
            <a:spLocks noChangeShapeType="1"/>
          </p:cNvSpPr>
          <p:nvPr/>
        </p:nvSpPr>
        <p:spPr bwMode="auto">
          <a:xfrm>
            <a:off x="5148263" y="3573463"/>
            <a:ext cx="719137" cy="0"/>
          </a:xfrm>
          <a:prstGeom prst="line">
            <a:avLst/>
          </a:prstGeom>
          <a:noFill/>
          <a:ln w="9525">
            <a:solidFill>
              <a:schemeClr val="tx1"/>
            </a:solidFill>
            <a:round/>
            <a:headEnd/>
            <a:tailEnd/>
          </a:ln>
          <a:effectLst/>
        </p:spPr>
        <p:txBody>
          <a:bodyPr/>
          <a:lstStyle/>
          <a:p>
            <a:endParaRPr lang="el-GR" dirty="0"/>
          </a:p>
        </p:txBody>
      </p:sp>
      <p:sp>
        <p:nvSpPr>
          <p:cNvPr id="172049" name="Text Box 17"/>
          <p:cNvSpPr txBox="1">
            <a:spLocks noChangeArrowheads="1"/>
          </p:cNvSpPr>
          <p:nvPr/>
        </p:nvSpPr>
        <p:spPr bwMode="auto">
          <a:xfrm>
            <a:off x="179388" y="3592513"/>
            <a:ext cx="1728787" cy="366712"/>
          </a:xfrm>
          <a:prstGeom prst="rect">
            <a:avLst/>
          </a:prstGeom>
          <a:noFill/>
          <a:ln w="9525">
            <a:noFill/>
            <a:miter lim="800000"/>
            <a:headEnd/>
            <a:tailEnd/>
          </a:ln>
          <a:effectLst/>
        </p:spPr>
        <p:txBody>
          <a:bodyPr>
            <a:spAutoFit/>
          </a:bodyPr>
          <a:lstStyle/>
          <a:p>
            <a:pPr algn="l"/>
            <a:endParaRPr lang="el-GR" dirty="0"/>
          </a:p>
        </p:txBody>
      </p:sp>
      <p:sp>
        <p:nvSpPr>
          <p:cNvPr id="172050" name="Text Box 18"/>
          <p:cNvSpPr txBox="1">
            <a:spLocks noChangeArrowheads="1"/>
          </p:cNvSpPr>
          <p:nvPr/>
        </p:nvSpPr>
        <p:spPr bwMode="auto">
          <a:xfrm>
            <a:off x="179388" y="3592513"/>
            <a:ext cx="1655762" cy="1190625"/>
          </a:xfrm>
          <a:prstGeom prst="rect">
            <a:avLst/>
          </a:prstGeom>
          <a:noFill/>
          <a:ln w="9525">
            <a:noFill/>
            <a:miter lim="800000"/>
            <a:headEnd/>
            <a:tailEnd/>
          </a:ln>
          <a:effectLst/>
        </p:spPr>
        <p:txBody>
          <a:bodyPr>
            <a:spAutoFit/>
          </a:bodyPr>
          <a:lstStyle/>
          <a:p>
            <a:pPr algn="l"/>
            <a:r>
              <a:rPr lang="el-GR" dirty="0"/>
              <a:t>   ΠΕΛΑΤΕΣ</a:t>
            </a:r>
          </a:p>
          <a:p>
            <a:pPr algn="l"/>
            <a:endParaRPr lang="el-GR" dirty="0"/>
          </a:p>
          <a:p>
            <a:pPr algn="l"/>
            <a:r>
              <a:rPr lang="el-GR" dirty="0"/>
              <a:t>4500     4500</a:t>
            </a:r>
          </a:p>
          <a:p>
            <a:pPr algn="l"/>
            <a:endParaRPr lang="en-US" dirty="0"/>
          </a:p>
        </p:txBody>
      </p:sp>
      <p:sp>
        <p:nvSpPr>
          <p:cNvPr id="172051" name="Line 19"/>
          <p:cNvSpPr>
            <a:spLocks noChangeShapeType="1"/>
          </p:cNvSpPr>
          <p:nvPr/>
        </p:nvSpPr>
        <p:spPr bwMode="auto">
          <a:xfrm>
            <a:off x="0" y="3933825"/>
            <a:ext cx="1979613" cy="0"/>
          </a:xfrm>
          <a:prstGeom prst="line">
            <a:avLst/>
          </a:prstGeom>
          <a:noFill/>
          <a:ln w="9525">
            <a:solidFill>
              <a:schemeClr val="tx1"/>
            </a:solidFill>
            <a:round/>
            <a:headEnd/>
            <a:tailEnd/>
          </a:ln>
          <a:effectLst/>
        </p:spPr>
        <p:txBody>
          <a:bodyPr/>
          <a:lstStyle/>
          <a:p>
            <a:endParaRPr lang="el-GR" dirty="0"/>
          </a:p>
        </p:txBody>
      </p:sp>
      <p:sp>
        <p:nvSpPr>
          <p:cNvPr id="172052" name="Line 20"/>
          <p:cNvSpPr>
            <a:spLocks noChangeShapeType="1"/>
          </p:cNvSpPr>
          <p:nvPr/>
        </p:nvSpPr>
        <p:spPr bwMode="auto">
          <a:xfrm>
            <a:off x="971550" y="3933825"/>
            <a:ext cx="0" cy="863600"/>
          </a:xfrm>
          <a:prstGeom prst="line">
            <a:avLst/>
          </a:prstGeom>
          <a:noFill/>
          <a:ln w="9525">
            <a:solidFill>
              <a:schemeClr val="tx1"/>
            </a:solidFill>
            <a:round/>
            <a:headEnd/>
            <a:tailEnd/>
          </a:ln>
          <a:effectLst/>
        </p:spPr>
        <p:txBody>
          <a:bodyPr/>
          <a:lstStyle/>
          <a:p>
            <a:endParaRPr lang="el-GR" dirty="0"/>
          </a:p>
        </p:txBody>
      </p:sp>
      <p:sp>
        <p:nvSpPr>
          <p:cNvPr id="172053" name="Text Box 21"/>
          <p:cNvSpPr txBox="1">
            <a:spLocks noChangeArrowheads="1"/>
          </p:cNvSpPr>
          <p:nvPr/>
        </p:nvSpPr>
        <p:spPr bwMode="auto">
          <a:xfrm>
            <a:off x="2484438" y="3357563"/>
            <a:ext cx="2159000" cy="1465262"/>
          </a:xfrm>
          <a:prstGeom prst="rect">
            <a:avLst/>
          </a:prstGeom>
          <a:noFill/>
          <a:ln w="9525">
            <a:noFill/>
            <a:miter lim="800000"/>
            <a:headEnd/>
            <a:tailEnd/>
          </a:ln>
          <a:effectLst/>
        </p:spPr>
        <p:txBody>
          <a:bodyPr>
            <a:spAutoFit/>
          </a:bodyPr>
          <a:lstStyle/>
          <a:p>
            <a:pPr algn="l"/>
            <a:r>
              <a:rPr lang="el-GR" dirty="0"/>
              <a:t>    ΓΡΑΜΜΑΤΙΑ</a:t>
            </a:r>
          </a:p>
          <a:p>
            <a:pPr algn="l"/>
            <a:r>
              <a:rPr lang="el-GR" dirty="0"/>
              <a:t>   ΕΙΣΠΡΑΚΤΕΑ</a:t>
            </a:r>
          </a:p>
          <a:p>
            <a:pPr algn="l"/>
            <a:endParaRPr lang="el-GR" dirty="0"/>
          </a:p>
          <a:p>
            <a:pPr algn="l"/>
            <a:r>
              <a:rPr lang="el-GR" dirty="0"/>
              <a:t>4500          2000</a:t>
            </a:r>
          </a:p>
          <a:p>
            <a:pPr algn="l"/>
            <a:endParaRPr lang="en-US" dirty="0"/>
          </a:p>
        </p:txBody>
      </p:sp>
      <p:sp>
        <p:nvSpPr>
          <p:cNvPr id="172054" name="Line 22"/>
          <p:cNvSpPr>
            <a:spLocks noChangeShapeType="1"/>
          </p:cNvSpPr>
          <p:nvPr/>
        </p:nvSpPr>
        <p:spPr bwMode="auto">
          <a:xfrm>
            <a:off x="3419475" y="4005263"/>
            <a:ext cx="0" cy="719137"/>
          </a:xfrm>
          <a:prstGeom prst="line">
            <a:avLst/>
          </a:prstGeom>
          <a:noFill/>
          <a:ln w="9525">
            <a:solidFill>
              <a:schemeClr val="tx1"/>
            </a:solidFill>
            <a:round/>
            <a:headEnd/>
            <a:tailEnd/>
          </a:ln>
          <a:effectLst/>
        </p:spPr>
        <p:txBody>
          <a:bodyPr/>
          <a:lstStyle/>
          <a:p>
            <a:endParaRPr lang="el-GR" dirty="0"/>
          </a:p>
        </p:txBody>
      </p:sp>
      <p:sp>
        <p:nvSpPr>
          <p:cNvPr id="172055" name="Line 23"/>
          <p:cNvSpPr>
            <a:spLocks noChangeShapeType="1"/>
          </p:cNvSpPr>
          <p:nvPr/>
        </p:nvSpPr>
        <p:spPr bwMode="auto">
          <a:xfrm>
            <a:off x="2411413" y="4005263"/>
            <a:ext cx="2016125" cy="0"/>
          </a:xfrm>
          <a:prstGeom prst="line">
            <a:avLst/>
          </a:prstGeom>
          <a:noFill/>
          <a:ln w="9525">
            <a:solidFill>
              <a:schemeClr val="tx1"/>
            </a:solidFill>
            <a:round/>
            <a:headEnd/>
            <a:tailEnd/>
          </a:ln>
          <a:effectLst/>
        </p:spPr>
        <p:txBody>
          <a:bodyPr/>
          <a:lstStyle/>
          <a:p>
            <a:endParaRPr lang="el-GR" dirty="0"/>
          </a:p>
        </p:txBody>
      </p:sp>
      <p:sp>
        <p:nvSpPr>
          <p:cNvPr id="172056" name="Text Box 24"/>
          <p:cNvSpPr txBox="1">
            <a:spLocks noChangeArrowheads="1"/>
          </p:cNvSpPr>
          <p:nvPr/>
        </p:nvSpPr>
        <p:spPr bwMode="auto">
          <a:xfrm>
            <a:off x="1455738" y="5176838"/>
            <a:ext cx="1390650" cy="915987"/>
          </a:xfrm>
          <a:prstGeom prst="rect">
            <a:avLst/>
          </a:prstGeom>
          <a:noFill/>
          <a:ln w="9525">
            <a:noFill/>
            <a:miter lim="800000"/>
            <a:headEnd/>
            <a:tailEnd/>
          </a:ln>
          <a:effectLst/>
        </p:spPr>
        <p:txBody>
          <a:bodyPr wrap="none">
            <a:spAutoFit/>
          </a:bodyPr>
          <a:lstStyle/>
          <a:p>
            <a:pPr algn="l"/>
            <a:r>
              <a:rPr lang="el-GR" dirty="0"/>
              <a:t>ΔΑΝΕΙΑ</a:t>
            </a:r>
          </a:p>
          <a:p>
            <a:pPr algn="l"/>
            <a:r>
              <a:rPr lang="el-GR" dirty="0"/>
              <a:t>         </a:t>
            </a:r>
          </a:p>
          <a:p>
            <a:pPr algn="l"/>
            <a:r>
              <a:rPr lang="el-GR" dirty="0"/>
              <a:t>         50000</a:t>
            </a:r>
            <a:endParaRPr lang="en-US" dirty="0"/>
          </a:p>
        </p:txBody>
      </p:sp>
      <p:sp>
        <p:nvSpPr>
          <p:cNvPr id="172057" name="Line 25"/>
          <p:cNvSpPr>
            <a:spLocks noChangeShapeType="1"/>
          </p:cNvSpPr>
          <p:nvPr/>
        </p:nvSpPr>
        <p:spPr bwMode="auto">
          <a:xfrm>
            <a:off x="1187450" y="5516563"/>
            <a:ext cx="1584325" cy="0"/>
          </a:xfrm>
          <a:prstGeom prst="line">
            <a:avLst/>
          </a:prstGeom>
          <a:noFill/>
          <a:ln w="9525">
            <a:solidFill>
              <a:schemeClr val="tx1"/>
            </a:solidFill>
            <a:round/>
            <a:headEnd/>
            <a:tailEnd/>
          </a:ln>
          <a:effectLst/>
        </p:spPr>
        <p:txBody>
          <a:bodyPr/>
          <a:lstStyle/>
          <a:p>
            <a:endParaRPr lang="el-GR" dirty="0"/>
          </a:p>
        </p:txBody>
      </p:sp>
      <p:sp>
        <p:nvSpPr>
          <p:cNvPr id="172058" name="Line 26"/>
          <p:cNvSpPr>
            <a:spLocks noChangeShapeType="1"/>
          </p:cNvSpPr>
          <p:nvPr/>
        </p:nvSpPr>
        <p:spPr bwMode="auto">
          <a:xfrm>
            <a:off x="1979613" y="5516563"/>
            <a:ext cx="0" cy="720725"/>
          </a:xfrm>
          <a:prstGeom prst="line">
            <a:avLst/>
          </a:prstGeom>
          <a:noFill/>
          <a:ln w="9525">
            <a:solidFill>
              <a:schemeClr val="tx1"/>
            </a:solidFill>
            <a:round/>
            <a:headEnd/>
            <a:tailEnd/>
          </a:ln>
          <a:effectLst/>
        </p:spPr>
        <p:txBody>
          <a:bodyPr/>
          <a:lstStyle/>
          <a:p>
            <a:endParaRPr lang="el-GR" dirty="0"/>
          </a:p>
        </p:txBody>
      </p:sp>
      <p:sp>
        <p:nvSpPr>
          <p:cNvPr id="172059" name="Text Box 27"/>
          <p:cNvSpPr txBox="1">
            <a:spLocks noChangeArrowheads="1"/>
          </p:cNvSpPr>
          <p:nvPr/>
        </p:nvSpPr>
        <p:spPr bwMode="auto">
          <a:xfrm>
            <a:off x="3995738" y="5105400"/>
            <a:ext cx="1111250" cy="915988"/>
          </a:xfrm>
          <a:prstGeom prst="rect">
            <a:avLst/>
          </a:prstGeom>
          <a:noFill/>
          <a:ln w="9525">
            <a:noFill/>
            <a:miter lim="800000"/>
            <a:headEnd/>
            <a:tailEnd/>
          </a:ln>
          <a:effectLst/>
        </p:spPr>
        <p:txBody>
          <a:bodyPr>
            <a:spAutoFit/>
          </a:bodyPr>
          <a:lstStyle/>
          <a:p>
            <a:pPr algn="l"/>
            <a:r>
              <a:rPr lang="el-GR" dirty="0"/>
              <a:t>   ΤΟΚΟΙ</a:t>
            </a:r>
          </a:p>
          <a:p>
            <a:pPr algn="l"/>
            <a:endParaRPr lang="el-GR" dirty="0"/>
          </a:p>
          <a:p>
            <a:pPr algn="l"/>
            <a:r>
              <a:rPr lang="el-GR" dirty="0"/>
              <a:t>100</a:t>
            </a:r>
            <a:endParaRPr lang="en-US" dirty="0"/>
          </a:p>
        </p:txBody>
      </p:sp>
      <p:sp>
        <p:nvSpPr>
          <p:cNvPr id="172060" name="Line 28"/>
          <p:cNvSpPr>
            <a:spLocks noChangeShapeType="1"/>
          </p:cNvSpPr>
          <p:nvPr/>
        </p:nvSpPr>
        <p:spPr bwMode="auto">
          <a:xfrm>
            <a:off x="3924300" y="5445125"/>
            <a:ext cx="1439863" cy="0"/>
          </a:xfrm>
          <a:prstGeom prst="line">
            <a:avLst/>
          </a:prstGeom>
          <a:noFill/>
          <a:ln w="9525">
            <a:solidFill>
              <a:schemeClr val="tx1"/>
            </a:solidFill>
            <a:round/>
            <a:headEnd/>
            <a:tailEnd/>
          </a:ln>
          <a:effectLst/>
        </p:spPr>
        <p:txBody>
          <a:bodyPr/>
          <a:lstStyle/>
          <a:p>
            <a:endParaRPr lang="el-GR" dirty="0"/>
          </a:p>
        </p:txBody>
      </p:sp>
      <p:sp>
        <p:nvSpPr>
          <p:cNvPr id="172061" name="Line 29"/>
          <p:cNvSpPr>
            <a:spLocks noChangeShapeType="1"/>
          </p:cNvSpPr>
          <p:nvPr/>
        </p:nvSpPr>
        <p:spPr bwMode="auto">
          <a:xfrm>
            <a:off x="4643438" y="5445125"/>
            <a:ext cx="0" cy="647700"/>
          </a:xfrm>
          <a:prstGeom prst="line">
            <a:avLst/>
          </a:prstGeom>
          <a:noFill/>
          <a:ln w="9525">
            <a:solidFill>
              <a:schemeClr val="tx1"/>
            </a:solidFill>
            <a:round/>
            <a:headEnd/>
            <a:tailEnd/>
          </a:ln>
          <a:effectLst/>
        </p:spPr>
        <p:txBody>
          <a:bodyPr/>
          <a:lstStyle/>
          <a:p>
            <a:endParaRPr lang="el-GR" dirty="0"/>
          </a:p>
        </p:txBody>
      </p:sp>
      <p:sp>
        <p:nvSpPr>
          <p:cNvPr id="172062" name="Line 30"/>
          <p:cNvSpPr>
            <a:spLocks noChangeShapeType="1"/>
          </p:cNvSpPr>
          <p:nvPr/>
        </p:nvSpPr>
        <p:spPr bwMode="auto">
          <a:xfrm>
            <a:off x="7164388" y="3860800"/>
            <a:ext cx="1368425" cy="0"/>
          </a:xfrm>
          <a:prstGeom prst="line">
            <a:avLst/>
          </a:prstGeom>
          <a:noFill/>
          <a:ln w="9525">
            <a:solidFill>
              <a:schemeClr val="tx1"/>
            </a:solidFill>
            <a:round/>
            <a:headEnd/>
            <a:tailEnd/>
          </a:ln>
          <a:effectLst/>
        </p:spPr>
        <p:txBody>
          <a:bodyPr/>
          <a:lstStyle/>
          <a:p>
            <a:endParaRPr lang="el-GR" dirty="0"/>
          </a:p>
        </p:txBody>
      </p:sp>
      <p:sp>
        <p:nvSpPr>
          <p:cNvPr id="172063" name="Line 31"/>
          <p:cNvSpPr>
            <a:spLocks noChangeShapeType="1"/>
          </p:cNvSpPr>
          <p:nvPr/>
        </p:nvSpPr>
        <p:spPr bwMode="auto">
          <a:xfrm>
            <a:off x="7885113" y="2420938"/>
            <a:ext cx="0" cy="2087562"/>
          </a:xfrm>
          <a:prstGeom prst="line">
            <a:avLst/>
          </a:prstGeom>
          <a:noFill/>
          <a:ln w="9525">
            <a:solidFill>
              <a:schemeClr val="tx1"/>
            </a:solidFill>
            <a:round/>
            <a:headEnd/>
            <a:tailEnd/>
          </a:ln>
          <a:effectLst/>
        </p:spPr>
        <p:txBody>
          <a:bodyPr/>
          <a:lstStyle/>
          <a:p>
            <a:endParaRPr lang="el-GR" dirty="0"/>
          </a:p>
        </p:txBody>
      </p:sp>
    </p:spTree>
  </p:cSld>
  <p:clrMapOvr>
    <a:masterClrMapping/>
  </p:clrMapOvr>
  <p:transition/>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312E4274-A95F-4CE2-8A0A-DB6FC33F94B7}" type="slidenum">
              <a:rPr lang="el-GR"/>
              <a:pPr/>
              <a:t>693</a:t>
            </a:fld>
            <a:endParaRPr lang="el-GR" dirty="0"/>
          </a:p>
        </p:txBody>
      </p:sp>
      <p:sp>
        <p:nvSpPr>
          <p:cNvPr id="173058" name="Rectangle 2"/>
          <p:cNvSpPr>
            <a:spLocks noGrp="1" noChangeArrowheads="1"/>
          </p:cNvSpPr>
          <p:nvPr>
            <p:ph type="title"/>
          </p:nvPr>
        </p:nvSpPr>
        <p:spPr/>
        <p:txBody>
          <a:bodyPr/>
          <a:lstStyle/>
          <a:p>
            <a:r>
              <a:rPr lang="el-GR" dirty="0"/>
              <a:t>ΕΓΓΡΑΦΕΣ ΠΡΟΣΑΡΜΟΓΗΣ </a:t>
            </a:r>
          </a:p>
        </p:txBody>
      </p:sp>
      <p:sp>
        <p:nvSpPr>
          <p:cNvPr id="173059" name="Rectangle 3"/>
          <p:cNvSpPr>
            <a:spLocks noGrp="1" noChangeArrowheads="1"/>
          </p:cNvSpPr>
          <p:nvPr>
            <p:ph type="body" idx="1"/>
          </p:nvPr>
        </p:nvSpPr>
        <p:spPr/>
        <p:txBody>
          <a:bodyPr/>
          <a:lstStyle/>
          <a:p>
            <a:r>
              <a:rPr lang="el-GR" sz="2800" dirty="0"/>
              <a:t>Την 31/12 /2004 η εταιρία ΔΕΛΤΑ διαπίστωσε ότι δεν είχε πληρώσει τα ενοίκια  των μηνών Νοεμβρίου και Δεκεμβρίου που ανά μήνα ανέρχονται σε € 1.500. Παράλληλα ενημερώθηκε πως πρέπει να προκαταβάλει τα ασφάλιστρα του επομένου έτους σχετικά με το συμβόλαιο για ενδεχόμενη κλοπή των εμπορευμάτων ύψους € 2000.</a:t>
            </a:r>
          </a:p>
          <a:p>
            <a:r>
              <a:rPr lang="el-GR" sz="2800" dirty="0"/>
              <a:t>Να γίνουν οι σχετικές εγγραφές τακτοποίησης </a:t>
            </a:r>
          </a:p>
        </p:txBody>
      </p:sp>
    </p:spTree>
  </p:cSld>
  <p:clrMapOvr>
    <a:masterClrMapping/>
  </p:clrMapOvr>
  <p:transition/>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5 - Θέση αριθμού διαφάνειας"/>
          <p:cNvSpPr>
            <a:spLocks noGrp="1"/>
          </p:cNvSpPr>
          <p:nvPr>
            <p:ph type="sldNum" sz="quarter" idx="12"/>
          </p:nvPr>
        </p:nvSpPr>
        <p:spPr/>
        <p:txBody>
          <a:bodyPr/>
          <a:lstStyle/>
          <a:p>
            <a:fld id="{73354E05-E994-4493-923A-44DFE7535F5F}" type="slidenum">
              <a:rPr lang="el-GR"/>
              <a:pPr/>
              <a:t>694</a:t>
            </a:fld>
            <a:endParaRPr lang="el-GR" dirty="0"/>
          </a:p>
        </p:txBody>
      </p:sp>
      <p:sp>
        <p:nvSpPr>
          <p:cNvPr id="174286" name="Rectangle 206"/>
          <p:cNvSpPr>
            <a:spLocks noGrp="1" noChangeArrowheads="1"/>
          </p:cNvSpPr>
          <p:nvPr>
            <p:ph type="title"/>
          </p:nvPr>
        </p:nvSpPr>
        <p:spPr/>
        <p:txBody>
          <a:bodyPr/>
          <a:lstStyle/>
          <a:p>
            <a:r>
              <a:rPr lang="el-GR" dirty="0">
                <a:effectLst>
                  <a:outerShdw blurRad="38100" dist="38100" dir="2700000" algn="tl">
                    <a:srgbClr val="C0C0C0"/>
                  </a:outerShdw>
                </a:effectLst>
              </a:rPr>
              <a:t>ΕΓΓΡΑΦΕΣ ΠΡΟΣΑΡΜΟΓΗΣ</a:t>
            </a:r>
          </a:p>
        </p:txBody>
      </p:sp>
      <p:pic>
        <p:nvPicPr>
          <p:cNvPr id="174087" name="Picture 7" descr="Εικόνα1"/>
          <p:cNvPicPr>
            <a:picLocks noChangeAspect="1" noChangeArrowheads="1"/>
          </p:cNvPicPr>
          <p:nvPr/>
        </p:nvPicPr>
        <p:blipFill>
          <a:blip r:embed="rId2" cstate="print"/>
          <a:srcRect/>
          <a:stretch>
            <a:fillRect/>
          </a:stretch>
        </p:blipFill>
        <p:spPr bwMode="auto">
          <a:xfrm>
            <a:off x="679450" y="1365250"/>
            <a:ext cx="7785100" cy="4127500"/>
          </a:xfrm>
          <a:prstGeom prst="rect">
            <a:avLst/>
          </a:prstGeom>
          <a:noFill/>
        </p:spPr>
      </p:pic>
      <p:graphicFrame>
        <p:nvGraphicFramePr>
          <p:cNvPr id="174285" name="Group 205"/>
          <p:cNvGraphicFramePr>
            <a:graphicFrameLocks noGrp="1"/>
          </p:cNvGraphicFramePr>
          <p:nvPr>
            <p:ph idx="1"/>
          </p:nvPr>
        </p:nvGraphicFramePr>
        <p:xfrm>
          <a:off x="685800" y="1981200"/>
          <a:ext cx="7772400" cy="4114800"/>
        </p:xfrm>
        <a:graphic>
          <a:graphicData uri="http://schemas.openxmlformats.org/drawingml/2006/table">
            <a:tbl>
              <a:tblPr/>
              <a:tblGrid>
                <a:gridCol w="566738"/>
                <a:gridCol w="1797050"/>
                <a:gridCol w="1820862"/>
                <a:gridCol w="1773238"/>
                <a:gridCol w="1814512"/>
              </a:tblGrid>
              <a:tr h="6858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Χρέωση</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Πίστωση</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5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1.</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Ενοίκια</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3.000</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Ενοίκια πληρωτέα</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3.000</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5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2.</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Προπληρωθέντα ασφάλιστρα</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2.000</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Ταμείο</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2.000</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Σύνολο</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8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5.000</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638175" algn="l"/>
                        </a:tabLst>
                      </a:pPr>
                      <a:r>
                        <a:rPr kumimoji="0" lang="en-US" sz="1200" b="1" i="0" u="none" strike="noStrike" cap="none" normalizeH="0" baseline="0" dirty="0" smtClean="0">
                          <a:ln>
                            <a:noFill/>
                          </a:ln>
                          <a:solidFill>
                            <a:srgbClr val="000000"/>
                          </a:solidFill>
                          <a:effectLst/>
                          <a:latin typeface="Times New Roman" pitchFamily="18" charset="0"/>
                          <a:cs typeface="Times New Roman" pitchFamily="18" charset="0"/>
                        </a:rPr>
                        <a:t>5.000</a:t>
                      </a:r>
                      <a:endParaRPr kumimoji="0" lang="en-US" sz="2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381000" y="2362200"/>
            <a:ext cx="8534400" cy="2057400"/>
          </a:xfrm>
          <a:prstGeom prst="rect">
            <a:avLst/>
          </a:prstGeom>
          <a:noFill/>
          <a:ln w="9525">
            <a:noFill/>
            <a:miter lim="800000"/>
            <a:headEnd/>
            <a:tailEnd/>
          </a:ln>
          <a:effectLst/>
        </p:spPr>
        <p:txBody>
          <a:bodyPr anchor="ctr"/>
          <a:lstStyle/>
          <a:p>
            <a:pPr eaLnBrk="1" hangingPunct="1"/>
            <a:r>
              <a:rPr lang="el-GR" sz="3500" dirty="0">
                <a:solidFill>
                  <a:schemeClr val="tx2"/>
                </a:solidFill>
                <a:latin typeface="Times New Roman" pitchFamily="18" charset="0"/>
                <a:cs typeface="Times New Roman" pitchFamily="18" charset="0"/>
              </a:rPr>
              <a:t>Ο </a:t>
            </a:r>
            <a:r>
              <a:rPr lang="el-GR" sz="3500" b="1" dirty="0">
                <a:solidFill>
                  <a:schemeClr val="tx2"/>
                </a:solidFill>
                <a:latin typeface="Times New Roman" pitchFamily="18" charset="0"/>
              </a:rPr>
              <a:t>Ι</a:t>
            </a:r>
            <a:r>
              <a:rPr lang="el-GR" sz="3500" b="1" dirty="0">
                <a:solidFill>
                  <a:schemeClr val="tx2"/>
                </a:solidFill>
                <a:latin typeface="Times New Roman" pitchFamily="18" charset="0"/>
                <a:cs typeface="Times New Roman" pitchFamily="18" charset="0"/>
              </a:rPr>
              <a:t>σολογισμός </a:t>
            </a:r>
            <a:r>
              <a:rPr lang="el-GR" sz="3500" dirty="0">
                <a:solidFill>
                  <a:schemeClr val="tx2"/>
                </a:solidFill>
                <a:latin typeface="Times New Roman" pitchFamily="18" charset="0"/>
                <a:cs typeface="Times New Roman" pitchFamily="18" charset="0"/>
              </a:rPr>
              <a:t>της εταιρίας διοργάνωσης ψυχαγωγικών εκδηλώσεων</a:t>
            </a:r>
            <a:r>
              <a:rPr lang="el-GR" sz="3500" dirty="0">
                <a:solidFill>
                  <a:schemeClr val="tx2"/>
                </a:solidFill>
                <a:latin typeface="Times New Roman" pitchFamily="18" charset="0"/>
              </a:rPr>
              <a:t> </a:t>
            </a:r>
            <a:r>
              <a:rPr lang="el-GR" sz="3500" dirty="0">
                <a:solidFill>
                  <a:schemeClr val="tx2"/>
                </a:solidFill>
                <a:latin typeface="Times New Roman" pitchFamily="18" charset="0"/>
                <a:cs typeface="Times New Roman" pitchFamily="18" charset="0"/>
              </a:rPr>
              <a:t>«</a:t>
            </a:r>
            <a:r>
              <a:rPr lang="en-US" sz="3500" dirty="0">
                <a:solidFill>
                  <a:schemeClr val="tx2"/>
                </a:solidFill>
                <a:latin typeface="Times New Roman" pitchFamily="18" charset="0"/>
                <a:cs typeface="Times New Roman" pitchFamily="18" charset="0"/>
              </a:rPr>
              <a:t>Enjoy</a:t>
            </a:r>
            <a:r>
              <a:rPr lang="el-GR" sz="3500" dirty="0">
                <a:solidFill>
                  <a:schemeClr val="tx2"/>
                </a:solidFill>
                <a:latin typeface="Times New Roman" pitchFamily="18" charset="0"/>
                <a:cs typeface="Times New Roman" pitchFamily="18" charset="0"/>
              </a:rPr>
              <a:t>» στις 31/12/2002 ήταν ο ακόλουθος</a:t>
            </a:r>
            <a:r>
              <a:rPr lang="el-GR" sz="3500" dirty="0">
                <a:solidFill>
                  <a:schemeClr val="tx2"/>
                </a:solidFill>
                <a:latin typeface="Times New Roman" pitchFamily="18" charset="0"/>
              </a:rPr>
              <a:t>:</a:t>
            </a:r>
            <a:r>
              <a:rPr lang="en-GB" sz="3300" dirty="0">
                <a:solidFill>
                  <a:schemeClr val="tx2"/>
                </a:solidFill>
                <a:latin typeface="Times New Roman" pitchFamily="18" charset="0"/>
              </a:rPr>
              <a:t> </a:t>
            </a:r>
          </a:p>
        </p:txBody>
      </p:sp>
    </p:spTree>
  </p:cSld>
  <p:clrMapOvr>
    <a:masterClrMapping/>
  </p:clrMapOvr>
  <p:transition/>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202" name="Group 2"/>
          <p:cNvGraphicFramePr>
            <a:graphicFrameLocks noGrp="1"/>
          </p:cNvGraphicFramePr>
          <p:nvPr/>
        </p:nvGraphicFramePr>
        <p:xfrm>
          <a:off x="228600" y="0"/>
          <a:ext cx="8585200" cy="6741367"/>
        </p:xfrm>
        <a:graphic>
          <a:graphicData uri="http://schemas.openxmlformats.org/drawingml/2006/table">
            <a:tbl>
              <a:tblPr/>
              <a:tblGrid>
                <a:gridCol w="4394200"/>
                <a:gridCol w="4191000"/>
              </a:tblGrid>
              <a:tr h="703644">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700" b="1" i="0" u="none" strike="noStrike" cap="none" normalizeH="0" baseline="0" dirty="0" smtClean="0">
                          <a:ln>
                            <a:noFill/>
                          </a:ln>
                          <a:solidFill>
                            <a:schemeClr val="tx1"/>
                          </a:solidFill>
                          <a:effectLst/>
                          <a:latin typeface="Times New Roman" pitchFamily="18" charset="0"/>
                          <a:cs typeface="Times New Roman" pitchFamily="18" charset="0"/>
                        </a:rPr>
                        <a:t>Enjoy</a:t>
                      </a:r>
                      <a:r>
                        <a:rPr kumimoji="0" lang="el-GR" sz="1700" b="1"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l-GR"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1" i="0" u="none" strike="noStrike" cap="none" normalizeH="0" baseline="0" dirty="0" smtClean="0">
                          <a:ln>
                            <a:noFill/>
                          </a:ln>
                          <a:solidFill>
                            <a:schemeClr val="tx1"/>
                          </a:solidFill>
                          <a:effectLst/>
                          <a:latin typeface="Times New Roman" pitchFamily="18" charset="0"/>
                          <a:cs typeface="Times New Roman" pitchFamily="18" charset="0"/>
                        </a:rPr>
                        <a:t>Ισολογισμός της 31/12/200</a:t>
                      </a:r>
                      <a:r>
                        <a:rPr kumimoji="0" lang="en-US" sz="1700" b="1" i="0" u="none" strike="noStrike" cap="none" normalizeH="0" baseline="0" dirty="0" smtClean="0">
                          <a:ln>
                            <a:noFill/>
                          </a:ln>
                          <a:solidFill>
                            <a:schemeClr val="tx1"/>
                          </a:solidFill>
                          <a:effectLst/>
                          <a:latin typeface="Times New Roman" pitchFamily="18" charset="0"/>
                          <a:cs typeface="Times New Roman" pitchFamily="18" charset="0"/>
                        </a:rPr>
                        <a:t>2</a:t>
                      </a:r>
                      <a:r>
                        <a:rPr kumimoji="0" lang="el-GR" sz="1700" b="1" i="0" u="none" strike="noStrike" cap="none" normalizeH="0" baseline="0" dirty="0" smtClean="0">
                          <a:ln>
                            <a:noFill/>
                          </a:ln>
                          <a:solidFill>
                            <a:schemeClr val="tx1"/>
                          </a:solidFill>
                          <a:effectLst/>
                          <a:latin typeface="Times New Roman" pitchFamily="18" charset="0"/>
                        </a:rPr>
                        <a:t> </a:t>
                      </a:r>
                      <a:r>
                        <a:rPr kumimoji="0" lang="el-GR" sz="1700" b="1" i="0" u="none" strike="noStrike" cap="none" normalizeH="0" baseline="0" dirty="0" smtClean="0">
                          <a:ln>
                            <a:noFill/>
                          </a:ln>
                          <a:solidFill>
                            <a:schemeClr val="tx1"/>
                          </a:solidFill>
                          <a:effectLst/>
                          <a:latin typeface="Times New Roman" pitchFamily="18" charset="0"/>
                          <a:cs typeface="Times New Roman" pitchFamily="18" charset="0"/>
                        </a:rPr>
                        <a:t>(ποσά σε ευρώ)</a:t>
                      </a:r>
                      <a:r>
                        <a:rPr kumimoji="0" lang="en-GB" sz="1700" b="0" i="0" u="none" strike="noStrike" cap="none" normalizeH="0" baseline="0" dirty="0" smtClean="0">
                          <a:ln>
                            <a:noFill/>
                          </a:ln>
                          <a:solidFill>
                            <a:schemeClr val="tx1"/>
                          </a:solidFill>
                          <a:effectLst/>
                          <a:latin typeface="Times New Roman" pitchFamily="18" charset="0"/>
                        </a:rPr>
                        <a:t> </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r>
              <a:tr h="38911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ΕΝΕΡΓΗΤΙΚΟ</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ΠΑΘΗΤΙΚΟ</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48611">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1" i="1" u="sng" strike="noStrike" cap="none" normalizeH="0" baseline="0" dirty="0" smtClean="0">
                          <a:ln>
                            <a:noFill/>
                          </a:ln>
                          <a:solidFill>
                            <a:schemeClr val="tx1"/>
                          </a:solidFill>
                          <a:effectLst/>
                          <a:latin typeface="Times New Roman" pitchFamily="18" charset="0"/>
                          <a:cs typeface="Times New Roman" pitchFamily="18" charset="0"/>
                        </a:rPr>
                        <a:t>Πάγια </a:t>
                      </a:r>
                      <a:r>
                        <a:rPr kumimoji="0" lang="el-GR" sz="1700" b="1" i="1" u="sng" strike="noStrike" cap="none" normalizeH="0" baseline="0" dirty="0" smtClean="0">
                          <a:ln>
                            <a:noFill/>
                          </a:ln>
                          <a:solidFill>
                            <a:schemeClr val="tx1"/>
                          </a:solidFill>
                          <a:effectLst/>
                          <a:latin typeface="Times New Roman" pitchFamily="18" charset="0"/>
                        </a:rPr>
                        <a:t>Στοιχεία</a:t>
                      </a:r>
                      <a:endParaRPr kumimoji="0" lang="el-GR" sz="1700" b="0" i="0" u="sng"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Κτίρια</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10.000</a:t>
                      </a:r>
                      <a:endParaRPr kumimoji="0" lang="el-GR" sz="1700" b="0" i="0" u="none"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κτίρια</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sng" strike="noStrike" cap="none" normalizeH="0" baseline="0" dirty="0" smtClean="0">
                          <a:ln>
                            <a:noFill/>
                          </a:ln>
                          <a:solidFill>
                            <a:schemeClr val="tx1"/>
                          </a:solidFill>
                          <a:effectLst/>
                          <a:latin typeface="Times New Roman" pitchFamily="18" charset="0"/>
                          <a:cs typeface="Times New Roman" pitchFamily="18" charset="0"/>
                        </a:rPr>
                        <a:t>-1.000</a:t>
                      </a:r>
                      <a:r>
                        <a:rPr kumimoji="0" lang="el-GR" sz="1700" b="0" i="0" u="none" strike="noStrike" cap="none" normalizeH="0" baseline="0" dirty="0" smtClean="0">
                          <a:ln>
                            <a:noFill/>
                          </a:ln>
                          <a:solidFill>
                            <a:schemeClr val="tx1"/>
                          </a:solidFill>
                          <a:effectLst/>
                          <a:latin typeface="Times New Roman" pitchFamily="18" charset="0"/>
                        </a:rPr>
                        <a:t>      9.000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Μεταφορικά μέσα</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4.000</a:t>
                      </a:r>
                      <a:endParaRPr kumimoji="0" lang="el-GR" sz="1700" b="0" i="0" u="none"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μέσα</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sng" strike="noStrike" cap="none" normalizeH="0" baseline="0" dirty="0" smtClean="0">
                          <a:ln>
                            <a:noFill/>
                          </a:ln>
                          <a:solidFill>
                            <a:schemeClr val="tx1"/>
                          </a:solidFill>
                          <a:effectLst/>
                          <a:latin typeface="Times New Roman" pitchFamily="18" charset="0"/>
                          <a:cs typeface="Times New Roman" pitchFamily="18" charset="0"/>
                        </a:rPr>
                        <a:t>-2.000</a:t>
                      </a:r>
                      <a:r>
                        <a:rPr kumimoji="0" lang="el-GR" sz="1700" b="0" i="0" u="none" strike="noStrike" cap="none" normalizeH="0" baseline="0" dirty="0" smtClean="0">
                          <a:ln>
                            <a:noFill/>
                          </a:ln>
                          <a:solidFill>
                            <a:schemeClr val="tx1"/>
                          </a:solidFill>
                          <a:effectLst/>
                          <a:latin typeface="Times New Roman" pitchFamily="18" charset="0"/>
                        </a:rPr>
                        <a:t>      2.000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Έπιπλα και Σκεύη</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3.000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Αποσβ/να έπιπλα &amp; Σκεύη</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sng" strike="noStrike" cap="none" normalizeH="0" baseline="0" dirty="0" smtClean="0">
                          <a:ln>
                            <a:noFill/>
                          </a:ln>
                          <a:solidFill>
                            <a:schemeClr val="tx1"/>
                          </a:solidFill>
                          <a:effectLst/>
                          <a:latin typeface="Times New Roman" pitchFamily="18" charset="0"/>
                          <a:cs typeface="Times New Roman" pitchFamily="18" charset="0"/>
                        </a:rPr>
                        <a:t>-1.000</a:t>
                      </a:r>
                      <a:r>
                        <a:rPr kumimoji="0" lang="el-GR" sz="1700" b="0" i="0" u="none" strike="noStrike" cap="none" normalizeH="0" baseline="0" dirty="0" smtClean="0">
                          <a:ln>
                            <a:noFill/>
                          </a:ln>
                          <a:solidFill>
                            <a:schemeClr val="tx1"/>
                          </a:solidFill>
                          <a:effectLst/>
                          <a:latin typeface="Times New Roman" pitchFamily="18" charset="0"/>
                        </a:rPr>
                        <a:t>     2.000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1" i="1" u="none" strike="noStrike" cap="none" normalizeH="0" baseline="0" dirty="0" smtClean="0">
                          <a:ln>
                            <a:noFill/>
                          </a:ln>
                          <a:solidFill>
                            <a:schemeClr val="tx1"/>
                          </a:solidFill>
                          <a:effectLst/>
                          <a:latin typeface="Times New Roman" pitchFamily="18" charset="0"/>
                        </a:rPr>
                        <a:t>Σύνολο Παγίων                                         13.000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1" i="1" u="sng" strike="noStrike" cap="none" normalizeH="0" baseline="0" dirty="0" smtClean="0">
                          <a:ln>
                            <a:noFill/>
                          </a:ln>
                          <a:solidFill>
                            <a:schemeClr val="tx1"/>
                          </a:solidFill>
                          <a:effectLst/>
                          <a:latin typeface="Times New Roman" pitchFamily="18" charset="0"/>
                          <a:cs typeface="Times New Roman" pitchFamily="18" charset="0"/>
                        </a:rPr>
                        <a:t>Κυκλοφορούν Ενεργητικό</a:t>
                      </a:r>
                      <a:endParaRPr kumimoji="0" lang="el-GR" sz="1700" b="1" i="1" u="sng"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Γραμμάτια εισπρακτέα</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2.500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Καταθέσεις όψεως</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1.000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Ταμείο</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sng" strike="noStrike" cap="none" normalizeH="0" baseline="0" dirty="0" smtClean="0">
                          <a:ln>
                            <a:noFill/>
                          </a:ln>
                          <a:solidFill>
                            <a:schemeClr val="tx1"/>
                          </a:solidFill>
                          <a:effectLst/>
                          <a:latin typeface="Times New Roman" pitchFamily="18" charset="0"/>
                          <a:cs typeface="Times New Roman" pitchFamily="18" charset="0"/>
                        </a:rPr>
                        <a:t>1.500</a:t>
                      </a:r>
                      <a:endParaRPr kumimoji="0" lang="el-GR"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1" i="1" u="none" strike="noStrike" cap="none" normalizeH="0" baseline="0" dirty="0" smtClean="0">
                          <a:ln>
                            <a:noFill/>
                          </a:ln>
                          <a:solidFill>
                            <a:schemeClr val="tx1"/>
                          </a:solidFill>
                          <a:effectLst/>
                          <a:latin typeface="Times New Roman" pitchFamily="18" charset="0"/>
                        </a:rPr>
                        <a:t>Σύνολο κυκλοφορούντος</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1" i="1" u="none" strike="noStrike" cap="none" normalizeH="0" baseline="0" dirty="0" smtClean="0">
                          <a:ln>
                            <a:noFill/>
                          </a:ln>
                          <a:solidFill>
                            <a:schemeClr val="tx1"/>
                          </a:solidFill>
                          <a:effectLst/>
                          <a:latin typeface="Times New Roman" pitchFamily="18" charset="0"/>
                        </a:rPr>
                        <a:t>5.000</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1" i="0" u="none" strike="noStrike" cap="none" normalizeH="0" baseline="0" dirty="0" smtClean="0">
                          <a:ln>
                            <a:noFill/>
                          </a:ln>
                          <a:solidFill>
                            <a:schemeClr val="tx1"/>
                          </a:solidFill>
                          <a:effectLst/>
                          <a:latin typeface="Times New Roman" pitchFamily="18" charset="0"/>
                        </a:rPr>
                        <a:t>Σύνολο Ενεργητικού</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1" i="1" u="sng" strike="noStrike" cap="none" normalizeH="0" baseline="0" dirty="0" smtClean="0">
                          <a:ln>
                            <a:noFill/>
                          </a:ln>
                          <a:solidFill>
                            <a:schemeClr val="tx1"/>
                          </a:solidFill>
                          <a:effectLst/>
                          <a:latin typeface="Times New Roman" pitchFamily="18" charset="0"/>
                        </a:rPr>
                        <a:t>18.000</a:t>
                      </a:r>
                      <a:endParaRPr kumimoji="0" lang="en-GB" sz="1700" b="1" i="1" u="sng" strike="noStrike" cap="none" normalizeH="0" baseline="0" dirty="0" smtClean="0">
                        <a:ln>
                          <a:noFill/>
                        </a:ln>
                        <a:solidFill>
                          <a:schemeClr val="tx1"/>
                        </a:solidFill>
                        <a:effectLst/>
                        <a:latin typeface="Times New Roman" pitchFamily="18" charset="0"/>
                      </a:endParaRP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sng" strike="noStrike" cap="none" normalizeH="0" baseline="0" dirty="0" smtClean="0">
                          <a:ln>
                            <a:noFill/>
                          </a:ln>
                          <a:solidFill>
                            <a:schemeClr val="tx1"/>
                          </a:solidFill>
                          <a:effectLst/>
                          <a:latin typeface="Times New Roman" pitchFamily="18" charset="0"/>
                        </a:rPr>
                        <a:t>Ίδια Κεφάλαια</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Καταβεβλημένο μετοχικό κεφάλαιο</a:t>
                      </a:r>
                      <a:r>
                        <a:rPr kumimoji="0" lang="el-GR" sz="1600" b="0" i="0" u="none" strike="noStrike" cap="none" normalizeH="0" baseline="0" dirty="0" smtClean="0">
                          <a:ln>
                            <a:noFill/>
                          </a:ln>
                          <a:solidFill>
                            <a:schemeClr val="tx1"/>
                          </a:solidFill>
                          <a:effectLst/>
                          <a:latin typeface="Times New Roman" pitchFamily="18" charset="0"/>
                        </a:rPr>
                        <a:t>            </a:t>
                      </a:r>
                      <a:r>
                        <a:rPr kumimoji="0" lang="el-GR" sz="1600" b="0" i="0" u="sng" strike="noStrike" cap="none" normalizeH="0" baseline="0" dirty="0" smtClean="0">
                          <a:ln>
                            <a:noFill/>
                          </a:ln>
                          <a:solidFill>
                            <a:schemeClr val="tx1"/>
                          </a:solidFill>
                          <a:effectLst/>
                          <a:latin typeface="Times New Roman" pitchFamily="18" charset="0"/>
                          <a:cs typeface="Times New Roman" pitchFamily="18" charset="0"/>
                        </a:rPr>
                        <a:t>8.000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Σύνολο ιδίων κεφαλαίων</a:t>
                      </a:r>
                      <a:r>
                        <a:rPr kumimoji="0" lang="el-GR" sz="1600" b="1" i="1" u="none" strike="noStrike" cap="none" normalizeH="0" baseline="0" dirty="0" smtClean="0">
                          <a:ln>
                            <a:noFill/>
                          </a:ln>
                          <a:solidFill>
                            <a:schemeClr val="tx1"/>
                          </a:solidFill>
                          <a:effectLst/>
                          <a:latin typeface="Times New Roman" pitchFamily="18" charset="0"/>
                        </a:rPr>
                        <a:t>                            </a:t>
                      </a: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8.000</a:t>
                      </a:r>
                      <a:endParaRPr kumimoji="0" lang="el-GR" sz="1600" b="1" i="1" u="none"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sng" strike="noStrike" cap="none" normalizeH="0" baseline="0" dirty="0" smtClean="0">
                          <a:ln>
                            <a:noFill/>
                          </a:ln>
                          <a:solidFill>
                            <a:schemeClr val="tx1"/>
                          </a:solidFill>
                          <a:effectLst/>
                          <a:latin typeface="Times New Roman" pitchFamily="18" charset="0"/>
                          <a:cs typeface="Times New Roman" pitchFamily="18" charset="0"/>
                        </a:rPr>
                        <a:t>Αποθεματικά</a:t>
                      </a:r>
                      <a:endParaRPr kumimoji="0" lang="el-GR" sz="1600" b="1" i="1" u="sng"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Τακτικό αποθεματικό</a:t>
                      </a:r>
                      <a:r>
                        <a:rPr kumimoji="0" lang="el-GR" sz="1600" b="0" i="0" u="none" strike="noStrike" cap="none" normalizeH="0" baseline="0" dirty="0" smtClean="0">
                          <a:ln>
                            <a:noFill/>
                          </a:ln>
                          <a:solidFill>
                            <a:schemeClr val="tx1"/>
                          </a:solidFill>
                          <a:effectLst/>
                          <a:latin typeface="Times New Roman" pitchFamily="18" charset="0"/>
                        </a:rPr>
                        <a:t>                                  </a:t>
                      </a: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1.000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Κέρδη σε νέον</a:t>
                      </a:r>
                      <a:r>
                        <a:rPr kumimoji="0" lang="el-GR" sz="1600" b="0" i="0" u="none" strike="noStrike" cap="none" normalizeH="0" baseline="0" dirty="0" smtClean="0">
                          <a:ln>
                            <a:noFill/>
                          </a:ln>
                          <a:solidFill>
                            <a:schemeClr val="tx1"/>
                          </a:solidFill>
                          <a:effectLst/>
                          <a:latin typeface="Times New Roman" pitchFamily="18" charset="0"/>
                        </a:rPr>
                        <a:t>                                             </a:t>
                      </a:r>
                      <a:r>
                        <a:rPr kumimoji="0" lang="el-GR" sz="1600" b="0" i="0" u="sng" strike="noStrike" cap="none" normalizeH="0" baseline="0" dirty="0" smtClean="0">
                          <a:ln>
                            <a:noFill/>
                          </a:ln>
                          <a:solidFill>
                            <a:schemeClr val="tx1"/>
                          </a:solidFill>
                          <a:effectLst/>
                          <a:latin typeface="Times New Roman" pitchFamily="18" charset="0"/>
                          <a:cs typeface="Times New Roman" pitchFamily="18" charset="0"/>
                        </a:rPr>
                        <a:t>1.500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Σύνολο αποθεματικών</a:t>
                      </a:r>
                      <a:r>
                        <a:rPr kumimoji="0" lang="el-GR" sz="1600" b="1" i="1" u="none" strike="noStrike" cap="none" normalizeH="0" baseline="0" dirty="0" smtClean="0">
                          <a:ln>
                            <a:noFill/>
                          </a:ln>
                          <a:solidFill>
                            <a:schemeClr val="tx1"/>
                          </a:solidFill>
                          <a:effectLst/>
                          <a:latin typeface="Times New Roman" pitchFamily="18" charset="0"/>
                        </a:rPr>
                        <a:t>                               </a:t>
                      </a: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2.500</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sng" strike="noStrike" cap="none" normalizeH="0" baseline="0" dirty="0" smtClean="0">
                          <a:ln>
                            <a:noFill/>
                          </a:ln>
                          <a:solidFill>
                            <a:schemeClr val="tx1"/>
                          </a:solidFill>
                          <a:effectLst/>
                          <a:latin typeface="Times New Roman" pitchFamily="18" charset="0"/>
                          <a:cs typeface="Times New Roman" pitchFamily="18" charset="0"/>
                        </a:rPr>
                        <a:t>Μακροπρόθεσμες υποχρεώσεις</a:t>
                      </a:r>
                      <a:endParaRPr kumimoji="0" lang="el-GR" sz="1600" b="1" i="1" u="sng"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Τραπεζικά δάνεια</a:t>
                      </a:r>
                      <a:r>
                        <a:rPr kumimoji="0" lang="el-GR" sz="1600" b="1" i="1" u="none" strike="noStrike" cap="none" normalizeH="0" baseline="0" dirty="0" smtClean="0">
                          <a:ln>
                            <a:noFill/>
                          </a:ln>
                          <a:solidFill>
                            <a:schemeClr val="tx1"/>
                          </a:solidFill>
                          <a:effectLst/>
                          <a:latin typeface="Times New Roman" pitchFamily="18" charset="0"/>
                        </a:rPr>
                        <a:t>                                        </a:t>
                      </a:r>
                      <a:r>
                        <a:rPr kumimoji="0" lang="el-GR" sz="1600" b="0" i="0" u="sng" strike="noStrike" cap="none" normalizeH="0" baseline="0" dirty="0" smtClean="0">
                          <a:ln>
                            <a:noFill/>
                          </a:ln>
                          <a:solidFill>
                            <a:schemeClr val="tx1"/>
                          </a:solidFill>
                          <a:effectLst/>
                          <a:latin typeface="Times New Roman" pitchFamily="18" charset="0"/>
                          <a:cs typeface="Times New Roman" pitchFamily="18" charset="0"/>
                        </a:rPr>
                        <a:t>2.500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Σύνολο μακροπρ. Υποχρεώσεων</a:t>
                      </a:r>
                      <a:r>
                        <a:rPr kumimoji="0" lang="el-GR" sz="1600" b="1" i="1" u="none" strike="noStrike" cap="none" normalizeH="0" baseline="0" dirty="0" smtClean="0">
                          <a:ln>
                            <a:noFill/>
                          </a:ln>
                          <a:solidFill>
                            <a:schemeClr val="tx1"/>
                          </a:solidFill>
                          <a:effectLst/>
                          <a:latin typeface="Times New Roman" pitchFamily="18" charset="0"/>
                        </a:rPr>
                        <a:t>               </a:t>
                      </a: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2.500</a:t>
                      </a:r>
                      <a:endParaRPr kumimoji="0" lang="el-GR" sz="1600" b="1" i="1" u="none"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sng" strike="noStrike" cap="none" normalizeH="0" baseline="0" dirty="0" smtClean="0">
                          <a:ln>
                            <a:noFill/>
                          </a:ln>
                          <a:solidFill>
                            <a:schemeClr val="tx1"/>
                          </a:solidFill>
                          <a:effectLst/>
                          <a:latin typeface="Times New Roman" pitchFamily="18" charset="0"/>
                          <a:cs typeface="Times New Roman" pitchFamily="18" charset="0"/>
                        </a:rPr>
                        <a:t>Βραχυπρόθεσμες υποχρεώσεις</a:t>
                      </a:r>
                      <a:endParaRPr kumimoji="0" lang="el-GR" sz="1600" b="1" i="1" u="sng"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Τόκοι πληρωτέοι</a:t>
                      </a:r>
                      <a:r>
                        <a:rPr kumimoji="0" lang="el-GR" sz="1600" b="0" i="0" u="none" strike="noStrike" cap="none" normalizeH="0" baseline="0" dirty="0" smtClean="0">
                          <a:ln>
                            <a:noFill/>
                          </a:ln>
                          <a:solidFill>
                            <a:schemeClr val="tx1"/>
                          </a:solidFill>
                          <a:effectLst/>
                          <a:latin typeface="Times New Roman" pitchFamily="18" charset="0"/>
                        </a:rPr>
                        <a:t>                                             </a:t>
                      </a: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125</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Φόροι πληρωτέοι</a:t>
                      </a:r>
                      <a:r>
                        <a:rPr kumimoji="0" lang="el-GR" sz="1600" b="0" i="0" u="none" strike="noStrike" cap="none" normalizeH="0" baseline="0" dirty="0" smtClean="0">
                          <a:ln>
                            <a:noFill/>
                          </a:ln>
                          <a:solidFill>
                            <a:schemeClr val="tx1"/>
                          </a:solidFill>
                          <a:effectLst/>
                          <a:latin typeface="Times New Roman" pitchFamily="18" charset="0"/>
                        </a:rPr>
                        <a:t>                                         </a:t>
                      </a: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1.100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Γραμμάτια πληρωτέα</a:t>
                      </a:r>
                      <a:r>
                        <a:rPr kumimoji="0" lang="el-GR" sz="1600" b="0" i="0" u="none" strike="noStrike" cap="none" normalizeH="0" baseline="0" dirty="0" smtClean="0">
                          <a:ln>
                            <a:noFill/>
                          </a:ln>
                          <a:solidFill>
                            <a:schemeClr val="tx1"/>
                          </a:solidFill>
                          <a:effectLst/>
                          <a:latin typeface="Times New Roman" pitchFamily="18" charset="0"/>
                        </a:rPr>
                        <a:t>                                  </a:t>
                      </a: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2.750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Προκαταβολές πελατών</a:t>
                      </a:r>
                      <a:r>
                        <a:rPr kumimoji="0" lang="el-GR" sz="1600" b="0" i="0" u="none" strike="noStrike" cap="none" normalizeH="0" baseline="0" dirty="0" smtClean="0">
                          <a:ln>
                            <a:noFill/>
                          </a:ln>
                          <a:solidFill>
                            <a:schemeClr val="tx1"/>
                          </a:solidFill>
                          <a:effectLst/>
                          <a:latin typeface="Times New Roman" pitchFamily="18" charset="0"/>
                        </a:rPr>
                        <a:t>                              </a:t>
                      </a:r>
                      <a:r>
                        <a:rPr kumimoji="0" lang="el-GR" sz="1600" b="0" i="0" u="sng" strike="noStrike" cap="none" normalizeH="0" baseline="0" dirty="0" smtClean="0">
                          <a:ln>
                            <a:noFill/>
                          </a:ln>
                          <a:solidFill>
                            <a:schemeClr val="tx1"/>
                          </a:solidFill>
                          <a:effectLst/>
                          <a:latin typeface="Times New Roman" pitchFamily="18" charset="0"/>
                          <a:cs typeface="Times New Roman" pitchFamily="18" charset="0"/>
                        </a:rPr>
                        <a:t>1.025</a:t>
                      </a:r>
                      <a:endParaRPr kumimoji="0" lang="el-GR"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Σύνολο βραχυπρ. Υποχρεώσεων</a:t>
                      </a:r>
                      <a:r>
                        <a:rPr kumimoji="0" lang="el-GR" sz="1600" b="1" i="1" u="none" strike="noStrike" cap="none" normalizeH="0" baseline="0" dirty="0" smtClean="0">
                          <a:ln>
                            <a:noFill/>
                          </a:ln>
                          <a:solidFill>
                            <a:schemeClr val="tx1"/>
                          </a:solidFill>
                          <a:effectLst/>
                          <a:latin typeface="Times New Roman" pitchFamily="18" charset="0"/>
                        </a:rPr>
                        <a:t>               </a:t>
                      </a: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5.000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0" u="none" strike="noStrike" cap="none" normalizeH="0" baseline="0" dirty="0" smtClean="0">
                          <a:ln>
                            <a:noFill/>
                          </a:ln>
                          <a:solidFill>
                            <a:schemeClr val="tx1"/>
                          </a:solidFill>
                          <a:effectLst/>
                          <a:latin typeface="Times New Roman" pitchFamily="18" charset="0"/>
                        </a:rPr>
                        <a:t>Σύνολο Παθητικού</a:t>
                      </a:r>
                      <a:r>
                        <a:rPr kumimoji="0" lang="el-GR" sz="1600" b="1" i="1" u="none" strike="noStrike" cap="none" normalizeH="0" baseline="0" dirty="0" smtClean="0">
                          <a:ln>
                            <a:noFill/>
                          </a:ln>
                          <a:solidFill>
                            <a:schemeClr val="tx1"/>
                          </a:solidFill>
                          <a:effectLst/>
                          <a:latin typeface="Times New Roman" pitchFamily="18" charset="0"/>
                        </a:rPr>
                        <a:t> </a:t>
                      </a:r>
                      <a:r>
                        <a:rPr kumimoji="0" lang="el-GR" sz="1600" b="0" i="0" u="none" strike="noStrike" cap="none" normalizeH="0" baseline="0" dirty="0" smtClean="0">
                          <a:ln>
                            <a:noFill/>
                          </a:ln>
                          <a:solidFill>
                            <a:schemeClr val="tx1"/>
                          </a:solidFill>
                          <a:effectLst/>
                          <a:latin typeface="Times New Roman" pitchFamily="18" charset="0"/>
                        </a:rPr>
                        <a:t>                                 </a:t>
                      </a:r>
                      <a:r>
                        <a:rPr kumimoji="0" lang="el-GR" sz="1600" b="1" i="1" u="sng" strike="noStrike" cap="none" normalizeH="0" baseline="0" dirty="0" smtClean="0">
                          <a:ln>
                            <a:noFill/>
                          </a:ln>
                          <a:solidFill>
                            <a:schemeClr val="tx1"/>
                          </a:solidFill>
                          <a:effectLst/>
                          <a:latin typeface="Times New Roman" pitchFamily="18" charset="0"/>
                        </a:rPr>
                        <a:t>18.000</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n-GB" sz="1600" b="1" i="1"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cSld>
  <p:clrMapOvr>
    <a:masterClrMapping/>
  </p:clrMapOvr>
  <p:transition/>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2F56C4CC-7E34-4987-8C08-F8D531F20371}" type="slidenum">
              <a:rPr lang="el-GR"/>
              <a:pPr/>
              <a:t>697</a:t>
            </a:fld>
            <a:endParaRPr lang="el-GR" dirty="0"/>
          </a:p>
        </p:txBody>
      </p:sp>
      <p:sp>
        <p:nvSpPr>
          <p:cNvPr id="180226" name="Rectangle 2"/>
          <p:cNvSpPr>
            <a:spLocks noGrp="1" noChangeArrowheads="1"/>
          </p:cNvSpPr>
          <p:nvPr>
            <p:ph type="body" idx="1"/>
          </p:nvPr>
        </p:nvSpPr>
        <p:spPr>
          <a:xfrm>
            <a:off x="304800" y="381000"/>
            <a:ext cx="8534400" cy="5712296"/>
          </a:xfrm>
        </p:spPr>
        <p:txBody>
          <a:bodyPr>
            <a:normAutofit fontScale="92500"/>
          </a:bodyPr>
          <a:lstStyle/>
          <a:p>
            <a:pPr algn="just">
              <a:lnSpc>
                <a:spcPct val="90000"/>
              </a:lnSpc>
              <a:buFont typeface="Wingdings" pitchFamily="2" charset="2"/>
              <a:buNone/>
            </a:pPr>
            <a:r>
              <a:rPr lang="el-GR" sz="2700" b="1" i="1" dirty="0">
                <a:cs typeface="Times New Roman" pitchFamily="18" charset="0"/>
              </a:rPr>
              <a:t>Κατά τη διάρκεια του </a:t>
            </a:r>
            <a:r>
              <a:rPr lang="el-GR" sz="2700" b="1" i="1" dirty="0" smtClean="0">
                <a:cs typeface="Times New Roman" pitchFamily="18" charset="0"/>
              </a:rPr>
              <a:t>2017 </a:t>
            </a:r>
            <a:r>
              <a:rPr lang="el-GR" sz="2700" b="1" i="1" dirty="0">
                <a:cs typeface="Times New Roman" pitchFamily="18" charset="0"/>
              </a:rPr>
              <a:t>συνέβησαν τα εξής</a:t>
            </a:r>
            <a:r>
              <a:rPr lang="el-GR" sz="2700" b="1" i="1" dirty="0"/>
              <a:t> </a:t>
            </a:r>
            <a:r>
              <a:rPr lang="el-GR" sz="2700" b="1" i="1" dirty="0">
                <a:cs typeface="Times New Roman" pitchFamily="18" charset="0"/>
              </a:rPr>
              <a:t>γεγονότα:</a:t>
            </a:r>
          </a:p>
          <a:p>
            <a:pPr algn="just">
              <a:lnSpc>
                <a:spcPct val="90000"/>
              </a:lnSpc>
              <a:buFont typeface="Wingdings" pitchFamily="2" charset="2"/>
              <a:buNone/>
            </a:pPr>
            <a:endParaRPr lang="el-GR" sz="2700" dirty="0"/>
          </a:p>
          <a:p>
            <a:pPr algn="just">
              <a:lnSpc>
                <a:spcPct val="90000"/>
              </a:lnSpc>
              <a:buClr>
                <a:schemeClr val="tx1"/>
              </a:buClr>
              <a:buFont typeface="Wingdings" pitchFamily="2" charset="2"/>
              <a:buBlip>
                <a:blip r:embed="rId2"/>
              </a:buBlip>
            </a:pPr>
            <a:r>
              <a:rPr lang="el-GR" sz="2500" b="1" dirty="0">
                <a:cs typeface="Times New Roman" pitchFamily="18" charset="0"/>
              </a:rPr>
              <a:t>1/1</a:t>
            </a:r>
            <a:r>
              <a:rPr lang="el-GR" sz="2500" dirty="0">
                <a:cs typeface="Times New Roman" pitchFamily="18" charset="0"/>
              </a:rPr>
              <a:t>	Αγοράσθηκαν μετρητοίς τρόφιμα και ποτά αξίας 50 ευρώ.</a:t>
            </a:r>
            <a:endParaRPr lang="el-GR" sz="2500" dirty="0"/>
          </a:p>
          <a:p>
            <a:pPr algn="just">
              <a:lnSpc>
                <a:spcPct val="90000"/>
              </a:lnSpc>
              <a:buClr>
                <a:schemeClr val="tx1"/>
              </a:buClr>
              <a:buFont typeface="Wingdings" pitchFamily="2" charset="2"/>
              <a:buBlip>
                <a:blip r:embed="rId2"/>
              </a:buBlip>
            </a:pPr>
            <a:r>
              <a:rPr lang="el-GR" sz="2500" b="1" dirty="0">
                <a:cs typeface="Times New Roman" pitchFamily="18" charset="0"/>
              </a:rPr>
              <a:t>1/1</a:t>
            </a:r>
            <a:r>
              <a:rPr lang="el-GR" sz="2500" dirty="0">
                <a:cs typeface="Times New Roman" pitchFamily="18" charset="0"/>
              </a:rPr>
              <a:t>	Εισπράχθηκαν 15.000 ευρώ έναντι διοργάνωσης ενός παιδικού </a:t>
            </a:r>
            <a:r>
              <a:rPr lang="el-GR" sz="2500" dirty="0" smtClean="0">
                <a:cs typeface="Times New Roman" pitchFamily="18" charset="0"/>
              </a:rPr>
              <a:t>πάρτι. </a:t>
            </a:r>
            <a:r>
              <a:rPr lang="el-GR" sz="2500" dirty="0">
                <a:cs typeface="Times New Roman" pitchFamily="18" charset="0"/>
              </a:rPr>
              <a:t>Επίσης προσφέρθηκαν οι οφειλόμενες υπηρεσίες στους πελάτες που είχαν δώσει προκαταβολή την προηγούμενη περίοδο.</a:t>
            </a:r>
            <a:endParaRPr lang="el-GR" sz="2500" dirty="0"/>
          </a:p>
          <a:p>
            <a:pPr algn="just">
              <a:lnSpc>
                <a:spcPct val="90000"/>
              </a:lnSpc>
              <a:buClr>
                <a:schemeClr val="tx1"/>
              </a:buClr>
              <a:buFont typeface="Wingdings" pitchFamily="2" charset="2"/>
              <a:buBlip>
                <a:blip r:embed="rId2"/>
              </a:buBlip>
            </a:pPr>
            <a:r>
              <a:rPr lang="el-GR" sz="2500" b="1" dirty="0">
                <a:cs typeface="Times New Roman" pitchFamily="18" charset="0"/>
              </a:rPr>
              <a:t>2/2</a:t>
            </a:r>
            <a:r>
              <a:rPr lang="el-GR" sz="2500" dirty="0">
                <a:cs typeface="Times New Roman" pitchFamily="18" charset="0"/>
              </a:rPr>
              <a:t>	Καταβλήθηκε στο προσωπικό 9.000 ευρώ για μισθούς.</a:t>
            </a:r>
            <a:endParaRPr lang="el-GR" sz="2500" dirty="0"/>
          </a:p>
          <a:p>
            <a:pPr algn="just">
              <a:lnSpc>
                <a:spcPct val="90000"/>
              </a:lnSpc>
              <a:buClr>
                <a:schemeClr val="tx1"/>
              </a:buClr>
              <a:buFont typeface="Wingdings" pitchFamily="2" charset="2"/>
              <a:buBlip>
                <a:blip r:embed="rId2"/>
              </a:buBlip>
            </a:pPr>
            <a:r>
              <a:rPr lang="el-GR" sz="2500" b="1" dirty="0">
                <a:cs typeface="Times New Roman" pitchFamily="18" charset="0"/>
              </a:rPr>
              <a:t>3/3	</a:t>
            </a:r>
            <a:r>
              <a:rPr lang="el-GR" sz="2500" dirty="0">
                <a:cs typeface="Times New Roman" pitchFamily="18" charset="0"/>
              </a:rPr>
              <a:t>Αγοράσθηκε ένας καινούριος εκτυπωτής αξίας 2.500 ευρώ με μετρητά (Σημείωση: ο εκτυπωτής παρακολουθείται στον πρωτοβάθμιο λογαριασμό Έπιπλα και Σκεύη).</a:t>
            </a:r>
            <a:endParaRPr lang="el-GR" sz="2500" dirty="0"/>
          </a:p>
          <a:p>
            <a:pPr algn="just">
              <a:lnSpc>
                <a:spcPct val="90000"/>
              </a:lnSpc>
              <a:buClr>
                <a:schemeClr val="tx1"/>
              </a:buClr>
              <a:buFont typeface="Wingdings" pitchFamily="2" charset="2"/>
              <a:buBlip>
                <a:blip r:embed="rId2"/>
              </a:buBlip>
            </a:pPr>
            <a:r>
              <a:rPr lang="el-GR" sz="2500" b="1" dirty="0"/>
              <a:t>4/4</a:t>
            </a:r>
            <a:r>
              <a:rPr lang="el-GR" sz="2500" dirty="0"/>
              <a:t> </a:t>
            </a:r>
            <a:r>
              <a:rPr lang="el-GR" sz="2500" dirty="0">
                <a:cs typeface="Times New Roman" pitchFamily="18" charset="0"/>
              </a:rPr>
              <a:t>Ενεχυριάστηκαν εισπρακτέα γραμμάτια αξίας 1.000 ευρώ για τη λήψη βραχυπρόθεσμου δανείου ύψους 900 ευρώ από την τράπεζα Ω. Το ποσό του δανείου η τράπεζα το κατέθεσε στον λογαριασμό καταθέσεων όψεως της εταιρείας.</a:t>
            </a:r>
          </a:p>
          <a:p>
            <a:pPr algn="just">
              <a:lnSpc>
                <a:spcPct val="90000"/>
              </a:lnSpc>
              <a:buClr>
                <a:schemeClr val="tx1"/>
              </a:buClr>
              <a:buFont typeface="Wingdings" pitchFamily="2" charset="2"/>
              <a:buBlip>
                <a:blip r:embed="rId2"/>
              </a:buBlip>
            </a:pPr>
            <a:endParaRPr lang="en-GB" sz="2500" dirty="0"/>
          </a:p>
        </p:txBody>
      </p:sp>
    </p:spTree>
  </p:cSld>
  <p:clrMapOvr>
    <a:masterClrMapping/>
  </p:clrMapOvr>
  <p:transition/>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F9E67B11-4BF9-439B-BD84-38484B51650A}" type="slidenum">
              <a:rPr lang="el-GR"/>
              <a:pPr/>
              <a:t>698</a:t>
            </a:fld>
            <a:endParaRPr lang="el-GR" dirty="0"/>
          </a:p>
        </p:txBody>
      </p:sp>
      <p:sp>
        <p:nvSpPr>
          <p:cNvPr id="181250" name="Rectangle 2"/>
          <p:cNvSpPr>
            <a:spLocks noGrp="1" noChangeArrowheads="1"/>
          </p:cNvSpPr>
          <p:nvPr>
            <p:ph type="body" idx="1"/>
          </p:nvPr>
        </p:nvSpPr>
        <p:spPr>
          <a:xfrm>
            <a:off x="304800" y="762000"/>
            <a:ext cx="8382000" cy="5187280"/>
          </a:xfrm>
        </p:spPr>
        <p:txBody>
          <a:bodyPr>
            <a:normAutofit lnSpcReduction="10000"/>
          </a:bodyPr>
          <a:lstStyle/>
          <a:p>
            <a:pPr algn="just">
              <a:lnSpc>
                <a:spcPct val="90000"/>
              </a:lnSpc>
              <a:buClr>
                <a:schemeClr val="tx1"/>
              </a:buClr>
              <a:buFont typeface="Wingdings" pitchFamily="2" charset="2"/>
              <a:buBlip>
                <a:blip r:embed="rId2"/>
              </a:buBlip>
            </a:pPr>
            <a:r>
              <a:rPr lang="el-GR" sz="2500" b="1" dirty="0"/>
              <a:t>5/5</a:t>
            </a:r>
            <a:r>
              <a:rPr lang="el-GR" sz="2500" dirty="0"/>
              <a:t> </a:t>
            </a:r>
            <a:r>
              <a:rPr lang="el-GR" sz="2500" dirty="0">
                <a:cs typeface="Times New Roman" pitchFamily="18" charset="0"/>
              </a:rPr>
              <a:t>Αγοράσθηκαν μετοχές της Δ.Ε.Η. Α.Ε. αντί 4.250 ευρώ.  Από τις μετοχές αυτές η εταιρεία εισέπραξε μερίσματα 190 ευρώ στις 5 Ιουνίου του ίδιου έτους.</a:t>
            </a:r>
            <a:endParaRPr lang="el-GR" sz="2500" dirty="0"/>
          </a:p>
          <a:p>
            <a:pPr algn="just">
              <a:lnSpc>
                <a:spcPct val="90000"/>
              </a:lnSpc>
              <a:buClr>
                <a:schemeClr val="tx1"/>
              </a:buClr>
              <a:buFont typeface="Wingdings" pitchFamily="2" charset="2"/>
              <a:buBlip>
                <a:blip r:embed="rId2"/>
              </a:buBlip>
            </a:pPr>
            <a:r>
              <a:rPr lang="el-GR" sz="2500" b="1" dirty="0"/>
              <a:t>6/6</a:t>
            </a:r>
            <a:r>
              <a:rPr lang="el-GR" sz="2500" dirty="0"/>
              <a:t> </a:t>
            </a:r>
            <a:r>
              <a:rPr lang="el-GR" sz="2500" dirty="0">
                <a:cs typeface="Times New Roman" pitchFamily="18" charset="0"/>
              </a:rPr>
              <a:t>Ποσό 500 ευρώ αναλήφθηκε από τον τραπεζικό λογαριασμό καταθέσεων όψεως.</a:t>
            </a:r>
            <a:endParaRPr lang="el-GR" sz="2500" dirty="0"/>
          </a:p>
          <a:p>
            <a:pPr algn="just">
              <a:lnSpc>
                <a:spcPct val="90000"/>
              </a:lnSpc>
              <a:buClr>
                <a:schemeClr val="tx1"/>
              </a:buClr>
              <a:buFont typeface="Wingdings" pitchFamily="2" charset="2"/>
              <a:buBlip>
                <a:blip r:embed="rId2"/>
              </a:buBlip>
            </a:pPr>
            <a:r>
              <a:rPr lang="el-GR" sz="2500" b="1" dirty="0"/>
              <a:t>30/6 </a:t>
            </a:r>
            <a:r>
              <a:rPr lang="el-GR" sz="2500" dirty="0">
                <a:cs typeface="Times New Roman" pitchFamily="18" charset="0"/>
              </a:rPr>
              <a:t>Πωλήθηκε η μοναδική μοτοσικλέτα ιδιοκτησίας της εταιρείας αξίας κτήσης 4.000 (λογαριασμός «μεταφορικά μέσα») αντί 2.500 ευρώ.  Σε αντικατάστασή της αγοράσθηκε την ίδια ημέρα καινούριο αυτοκίνητο από την «</a:t>
            </a:r>
            <a:r>
              <a:rPr lang="en-US" sz="2500" dirty="0">
                <a:cs typeface="Times New Roman" pitchFamily="18" charset="0"/>
              </a:rPr>
              <a:t>Alfa Romeo</a:t>
            </a:r>
            <a:r>
              <a:rPr lang="el-GR" sz="2500" dirty="0">
                <a:cs typeface="Times New Roman" pitchFamily="18" charset="0"/>
              </a:rPr>
              <a:t>» αξίας 5.000 ευρώ. Για την τακτοποίηση της αγοράς </a:t>
            </a:r>
            <a:r>
              <a:rPr lang="el-GR" sz="2500" dirty="0" smtClean="0">
                <a:cs typeface="Times New Roman" pitchFamily="18" charset="0"/>
              </a:rPr>
              <a:t>καταβλήθηκαν </a:t>
            </a:r>
            <a:r>
              <a:rPr lang="el-GR" sz="2500" dirty="0">
                <a:cs typeface="Times New Roman" pitchFamily="18" charset="0"/>
              </a:rPr>
              <a:t>1.000 ευρώ σε μετρητά για το υπόλοιπο υπογράφηκε συναλλαγματική αξίας 4.000 ευρώ με ημερομηνία λήξης 30/06/2005. Σημειώνεται ότι και τα δύο μεταφορικά μέσα αποσβένονται με συντελεστή 10% σε ετήσια βάση.</a:t>
            </a:r>
          </a:p>
          <a:p>
            <a:pPr algn="just">
              <a:lnSpc>
                <a:spcPct val="90000"/>
              </a:lnSpc>
              <a:buFont typeface="Wingdings" pitchFamily="2" charset="2"/>
              <a:buNone/>
            </a:pPr>
            <a:endParaRPr lang="el-GR" sz="2500" dirty="0"/>
          </a:p>
          <a:p>
            <a:pPr algn="just">
              <a:lnSpc>
                <a:spcPct val="90000"/>
              </a:lnSpc>
              <a:buClr>
                <a:schemeClr val="tx1"/>
              </a:buClr>
              <a:buFont typeface="Wingdings" pitchFamily="2" charset="2"/>
              <a:buBlip>
                <a:blip r:embed="rId2"/>
              </a:buBlip>
            </a:pPr>
            <a:endParaRPr lang="en-GB" sz="2500" dirty="0"/>
          </a:p>
        </p:txBody>
      </p:sp>
    </p:spTree>
  </p:cSld>
  <p:clrMapOvr>
    <a:masterClrMapping/>
  </p:clrMapOvr>
  <p:transition/>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αριθμού διαφάνειας"/>
          <p:cNvSpPr>
            <a:spLocks noGrp="1"/>
          </p:cNvSpPr>
          <p:nvPr>
            <p:ph type="sldNum" sz="quarter" idx="12"/>
          </p:nvPr>
        </p:nvSpPr>
        <p:spPr/>
        <p:txBody>
          <a:bodyPr/>
          <a:lstStyle/>
          <a:p>
            <a:fld id="{A8705518-E170-4AF2-826E-9F3C2C12BD81}" type="slidenum">
              <a:rPr lang="el-GR"/>
              <a:pPr/>
              <a:t>699</a:t>
            </a:fld>
            <a:endParaRPr lang="el-GR" dirty="0"/>
          </a:p>
        </p:txBody>
      </p:sp>
      <p:sp>
        <p:nvSpPr>
          <p:cNvPr id="182274" name="Rectangle 2"/>
          <p:cNvSpPr>
            <a:spLocks noGrp="1" noChangeArrowheads="1"/>
          </p:cNvSpPr>
          <p:nvPr>
            <p:ph type="title"/>
          </p:nvPr>
        </p:nvSpPr>
        <p:spPr>
          <a:xfrm>
            <a:off x="381000" y="332656"/>
            <a:ext cx="8382000" cy="5915744"/>
          </a:xfrm>
        </p:spPr>
        <p:txBody>
          <a:bodyPr>
            <a:normAutofit fontScale="90000"/>
          </a:bodyPr>
          <a:lstStyle/>
          <a:p>
            <a:pPr algn="l">
              <a:lnSpc>
                <a:spcPct val="150000"/>
              </a:lnSpc>
            </a:pPr>
            <a:r>
              <a:rPr lang="el-GR" sz="2500" b="1" dirty="0" smtClean="0">
                <a:solidFill>
                  <a:schemeClr val="tx1"/>
                </a:solidFill>
              </a:rPr>
              <a:t/>
            </a:r>
            <a:br>
              <a:rPr lang="el-GR" sz="2500" b="1" dirty="0" smtClean="0">
                <a:solidFill>
                  <a:schemeClr val="tx1"/>
                </a:solidFill>
              </a:rPr>
            </a:br>
            <a:r>
              <a:rPr lang="el-GR" sz="2500" b="1" dirty="0" smtClean="0">
                <a:solidFill>
                  <a:schemeClr val="tx1"/>
                </a:solidFill>
              </a:rPr>
              <a:t/>
            </a:r>
            <a:br>
              <a:rPr lang="el-GR" sz="2500" b="1" dirty="0" smtClean="0">
                <a:solidFill>
                  <a:schemeClr val="tx1"/>
                </a:solidFill>
              </a:rPr>
            </a:br>
            <a:r>
              <a:rPr lang="el-GR" sz="2500" b="1" dirty="0" smtClean="0">
                <a:solidFill>
                  <a:schemeClr val="tx1"/>
                </a:solidFill>
              </a:rPr>
              <a:t/>
            </a:r>
            <a:br>
              <a:rPr lang="el-GR" sz="2500" b="1" dirty="0" smtClean="0">
                <a:solidFill>
                  <a:schemeClr val="tx1"/>
                </a:solidFill>
              </a:rPr>
            </a:br>
            <a:r>
              <a:rPr lang="el-GR" sz="2500" b="1" dirty="0" smtClean="0">
                <a:solidFill>
                  <a:schemeClr val="tx1"/>
                </a:solidFill>
              </a:rPr>
              <a:t/>
            </a:r>
            <a:br>
              <a:rPr lang="el-GR" sz="2500" b="1" dirty="0" smtClean="0">
                <a:solidFill>
                  <a:schemeClr val="tx1"/>
                </a:solidFill>
              </a:rPr>
            </a:br>
            <a:r>
              <a:rPr lang="el-GR" sz="2500" b="1" dirty="0" smtClean="0">
                <a:solidFill>
                  <a:schemeClr val="tx1"/>
                </a:solidFill>
              </a:rPr>
              <a:t/>
            </a:r>
            <a:br>
              <a:rPr lang="el-GR" sz="2500" b="1" dirty="0" smtClean="0">
                <a:solidFill>
                  <a:schemeClr val="tx1"/>
                </a:solidFill>
              </a:rPr>
            </a:br>
            <a:r>
              <a:rPr lang="el-GR" sz="2500" b="1" dirty="0" smtClean="0">
                <a:solidFill>
                  <a:schemeClr val="tx1"/>
                </a:solidFill>
              </a:rPr>
              <a:t/>
            </a:r>
            <a:br>
              <a:rPr lang="el-GR" sz="2500" b="1" dirty="0" smtClean="0">
                <a:solidFill>
                  <a:schemeClr val="tx1"/>
                </a:solidFill>
              </a:rPr>
            </a:br>
            <a:r>
              <a:rPr lang="el-GR" sz="2500" b="1" dirty="0" smtClean="0">
                <a:solidFill>
                  <a:schemeClr val="tx1"/>
                </a:solidFill>
              </a:rPr>
              <a:t/>
            </a:r>
            <a:br>
              <a:rPr lang="el-GR" sz="2500" b="1" dirty="0" smtClean="0">
                <a:solidFill>
                  <a:schemeClr val="tx1"/>
                </a:solidFill>
              </a:rPr>
            </a:br>
            <a:r>
              <a:rPr lang="el-GR" sz="2500" b="1" dirty="0" smtClean="0">
                <a:solidFill>
                  <a:schemeClr val="tx1"/>
                </a:solidFill>
              </a:rPr>
              <a:t/>
            </a:r>
            <a:br>
              <a:rPr lang="el-GR" sz="2500" b="1" dirty="0" smtClean="0">
                <a:solidFill>
                  <a:schemeClr val="tx1"/>
                </a:solidFill>
              </a:rPr>
            </a:br>
            <a:r>
              <a:rPr lang="el-GR" sz="2500" b="1" dirty="0" smtClean="0">
                <a:solidFill>
                  <a:schemeClr val="tx1"/>
                </a:solidFill>
              </a:rPr>
              <a:t/>
            </a:r>
            <a:br>
              <a:rPr lang="el-GR" sz="2500" b="1" dirty="0" smtClean="0">
                <a:solidFill>
                  <a:schemeClr val="tx1"/>
                </a:solidFill>
              </a:rPr>
            </a:br>
            <a:r>
              <a:rPr lang="el-GR" sz="2500" b="1" dirty="0" smtClean="0">
                <a:solidFill>
                  <a:schemeClr val="tx1"/>
                </a:solidFill>
              </a:rPr>
              <a:t/>
            </a:r>
            <a:br>
              <a:rPr lang="el-GR" sz="2500" b="1" dirty="0" smtClean="0">
                <a:solidFill>
                  <a:schemeClr val="tx1"/>
                </a:solidFill>
              </a:rPr>
            </a:br>
            <a:r>
              <a:rPr lang="el-GR" sz="2500" b="1" dirty="0" smtClean="0">
                <a:solidFill>
                  <a:schemeClr val="tx1"/>
                </a:solidFill>
              </a:rPr>
              <a:t/>
            </a:r>
            <a:br>
              <a:rPr lang="el-GR" sz="2500" b="1" dirty="0" smtClean="0">
                <a:solidFill>
                  <a:schemeClr val="tx1"/>
                </a:solidFill>
              </a:rPr>
            </a:br>
            <a:r>
              <a:rPr lang="el-GR" sz="2500" b="1" dirty="0" smtClean="0">
                <a:solidFill>
                  <a:schemeClr val="tx1"/>
                </a:solidFill>
              </a:rPr>
              <a:t/>
            </a:r>
            <a:br>
              <a:rPr lang="el-GR" sz="2500" b="1" dirty="0" smtClean="0">
                <a:solidFill>
                  <a:schemeClr val="tx1"/>
                </a:solidFill>
              </a:rPr>
            </a:br>
            <a:r>
              <a:rPr lang="el-GR" sz="2500" b="1" dirty="0" smtClean="0">
                <a:solidFill>
                  <a:schemeClr val="tx1"/>
                </a:solidFill>
              </a:rPr>
              <a:t>8/8 </a:t>
            </a:r>
            <a:r>
              <a:rPr lang="el-GR" sz="2500" b="1" dirty="0" smtClean="0">
                <a:solidFill>
                  <a:schemeClr val="tx1"/>
                </a:solidFill>
                <a:cs typeface="Times New Roman" pitchFamily="18" charset="0"/>
              </a:rPr>
              <a:t>Πληρώθηκαν </a:t>
            </a:r>
            <a:r>
              <a:rPr lang="el-GR" sz="2500" b="1" dirty="0">
                <a:solidFill>
                  <a:schemeClr val="tx1"/>
                </a:solidFill>
                <a:cs typeface="Times New Roman" pitchFamily="18" charset="0"/>
              </a:rPr>
              <a:t>για έξοδα Δ.Ε.Η. 200 ευρώ, Ο.Τ.Ε. 150 ευρώ και Ε.Υ.Δ.Α.Π. 50 ευρώ. Επίσης εξοφλήθηκαν οι οφειλόμενοι από την προηγούμενη χρήση φόροι.</a:t>
            </a:r>
            <a:br>
              <a:rPr lang="el-GR" sz="2500" b="1" dirty="0">
                <a:solidFill>
                  <a:schemeClr val="tx1"/>
                </a:solidFill>
                <a:cs typeface="Times New Roman" pitchFamily="18" charset="0"/>
              </a:rPr>
            </a:br>
            <a:r>
              <a:rPr lang="el-GR" sz="2500" b="1" dirty="0">
                <a:solidFill>
                  <a:schemeClr val="tx1"/>
                </a:solidFill>
                <a:cs typeface="Times New Roman" pitchFamily="18" charset="0"/>
              </a:rPr>
              <a:t>9/9</a:t>
            </a:r>
            <a:r>
              <a:rPr lang="el-GR" sz="2500" b="1" dirty="0">
                <a:solidFill>
                  <a:schemeClr val="tx1"/>
                </a:solidFill>
              </a:rPr>
              <a:t> </a:t>
            </a:r>
            <a:r>
              <a:rPr lang="el-GR" sz="2500" b="1" dirty="0">
                <a:solidFill>
                  <a:schemeClr val="tx1"/>
                </a:solidFill>
                <a:cs typeface="Times New Roman" pitchFamily="18" charset="0"/>
              </a:rPr>
              <a:t>Ο κ. Παπαδόπουλος, βασικός μέτοχος της </a:t>
            </a:r>
            <a:r>
              <a:rPr lang="en-US" sz="2500" b="1" dirty="0">
                <a:solidFill>
                  <a:schemeClr val="tx1"/>
                </a:solidFill>
                <a:cs typeface="Times New Roman" pitchFamily="18" charset="0"/>
              </a:rPr>
              <a:t>Enjoy</a:t>
            </a:r>
            <a:r>
              <a:rPr lang="el-GR" sz="2500" b="1" dirty="0">
                <a:solidFill>
                  <a:schemeClr val="tx1"/>
                </a:solidFill>
                <a:cs typeface="Times New Roman" pitchFamily="18" charset="0"/>
              </a:rPr>
              <a:t>, πλήρωσε 800 ευρώ σε γνωστό νυχτερινό κέντρο σε οικογενειακή έξοδο.</a:t>
            </a:r>
            <a:br>
              <a:rPr lang="el-GR" sz="2500" b="1" dirty="0">
                <a:solidFill>
                  <a:schemeClr val="tx1"/>
                </a:solidFill>
                <a:cs typeface="Times New Roman" pitchFamily="18" charset="0"/>
              </a:rPr>
            </a:br>
            <a:r>
              <a:rPr lang="el-GR" sz="2500" b="1" dirty="0">
                <a:solidFill>
                  <a:schemeClr val="tx1"/>
                </a:solidFill>
                <a:cs typeface="Times New Roman" pitchFamily="18" charset="0"/>
              </a:rPr>
              <a:t>10/10 Κατεβλήθησαν οι οφειλόμενοι από την προηγούμενη χρήση τόκοι, οι δουλευμένοι τόκοι του δανείου που αναλογούν στο πρώτο εξάμηνο του τρέχοντος έτους καθώς και 500 ευρώ για χρεολύσιο. Το επιτόκιο του δανείου ανέρχεται σε 10% ετησίως επί του εκάστοτε υπολοίπου του δανείου.</a:t>
            </a:r>
            <a:br>
              <a:rPr lang="el-GR" sz="2500" b="1" dirty="0">
                <a:solidFill>
                  <a:schemeClr val="tx1"/>
                </a:solidFill>
                <a:cs typeface="Times New Roman" pitchFamily="18" charset="0"/>
              </a:rPr>
            </a:br>
            <a:r>
              <a:rPr lang="el-GR" sz="2500" b="1" dirty="0">
                <a:solidFill>
                  <a:schemeClr val="tx1"/>
                </a:solidFill>
                <a:cs typeface="Times New Roman" pitchFamily="18" charset="0"/>
              </a:rPr>
              <a:t>11/11 Καταβλήθηκαν 500 </a:t>
            </a:r>
            <a:r>
              <a:rPr lang="el-GR" sz="2500" b="1" dirty="0" smtClean="0">
                <a:solidFill>
                  <a:schemeClr val="tx1"/>
                </a:solidFill>
                <a:cs typeface="Times New Roman" pitchFamily="18" charset="0"/>
              </a:rPr>
              <a:t>ευρώ </a:t>
            </a:r>
            <a:r>
              <a:rPr lang="el-GR" sz="2500" b="1" dirty="0">
                <a:solidFill>
                  <a:schemeClr val="tx1"/>
                </a:solidFill>
                <a:cs typeface="Times New Roman" pitchFamily="18" charset="0"/>
              </a:rPr>
              <a:t>για την προμήθεια γραφικής ύλης.</a:t>
            </a:r>
            <a:r>
              <a:rPr lang="el-GR" sz="2500" dirty="0">
                <a:solidFill>
                  <a:schemeClr val="tx1"/>
                </a:solidFill>
                <a:cs typeface="Times New Roman" pitchFamily="18" charset="0"/>
              </a:rPr>
              <a:t/>
            </a:r>
            <a:br>
              <a:rPr lang="el-GR" sz="2500" dirty="0">
                <a:solidFill>
                  <a:schemeClr val="tx1"/>
                </a:solidFill>
                <a:cs typeface="Times New Roman" pitchFamily="18" charset="0"/>
              </a:rPr>
            </a:br>
            <a:endParaRPr lang="en-GB" sz="2500" dirty="0">
              <a:solidFill>
                <a:schemeClr val="tx1"/>
              </a:solidFill>
              <a:cs typeface="Times New Roman" pitchFamily="18"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360040"/>
          </a:xfrm>
        </p:spPr>
        <p:txBody>
          <a:bodyPr>
            <a:normAutofit fontScale="90000"/>
          </a:bodyPr>
          <a:lstStyle/>
          <a:p>
            <a:pPr algn="ctr"/>
            <a:r>
              <a:rPr lang="el-GR" sz="2400" b="1" dirty="0" smtClean="0">
                <a:solidFill>
                  <a:srgbClr val="002060"/>
                </a:solidFill>
              </a:rPr>
              <a:t>ΤΟ ΕΘΝΙΚΟ ΧΡΕΟΣ ΤΩΝ ΧΩΡΩΝ</a:t>
            </a:r>
            <a:endParaRPr lang="el-GR" sz="2400" dirty="0">
              <a:solidFill>
                <a:srgbClr val="002060"/>
              </a:solidFill>
            </a:endParaRPr>
          </a:p>
        </p:txBody>
      </p:sp>
      <p:pic>
        <p:nvPicPr>
          <p:cNvPr id="1181698" name="Picture 2"/>
          <p:cNvPicPr>
            <a:picLocks noGrp="1" noChangeAspect="1" noChangeArrowheads="1"/>
          </p:cNvPicPr>
          <p:nvPr>
            <p:ph idx="1"/>
          </p:nvPr>
        </p:nvPicPr>
        <p:blipFill>
          <a:blip r:embed="rId2" cstate="print"/>
          <a:srcRect/>
          <a:stretch>
            <a:fillRect/>
          </a:stretch>
        </p:blipFill>
        <p:spPr bwMode="auto">
          <a:xfrm>
            <a:off x="0" y="404664"/>
            <a:ext cx="9143999" cy="6453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524000"/>
            <a:ext cx="8784976" cy="5073352"/>
          </a:xfrm>
        </p:spPr>
        <p:txBody>
          <a:bodyPr/>
          <a:lstStyle/>
          <a:p>
            <a:r>
              <a:rPr lang="el-GR" sz="4000" dirty="0" smtClean="0"/>
              <a:t>Προηγείται Δελτίο Αποστολής</a:t>
            </a:r>
          </a:p>
          <a:p>
            <a:r>
              <a:rPr lang="el-GR" sz="4000" dirty="0" smtClean="0"/>
              <a:t> Στο τιµολόγιο γίνεται η σύνδεση µε το δελτίο αποστολής που είχε ήδη εκδοθεί.</a:t>
            </a:r>
          </a:p>
          <a:p>
            <a:r>
              <a:rPr lang="el-GR" sz="4000" dirty="0" smtClean="0"/>
              <a:t> Δεν καταχωρούνται ποσότητες.</a:t>
            </a:r>
          </a:p>
          <a:p>
            <a:r>
              <a:rPr lang="el-GR" sz="4000" dirty="0" smtClean="0"/>
              <a:t> Ενηµερώνεται η Γενική Λογιστική.</a:t>
            </a:r>
          </a:p>
          <a:p>
            <a:endParaRPr lang="el-GR" dirty="0"/>
          </a:p>
        </p:txBody>
      </p:sp>
      <p:sp>
        <p:nvSpPr>
          <p:cNvPr id="3" name="2 - Τίτλος"/>
          <p:cNvSpPr>
            <a:spLocks noGrp="1"/>
          </p:cNvSpPr>
          <p:nvPr>
            <p:ph type="title"/>
          </p:nvPr>
        </p:nvSpPr>
        <p:spPr/>
        <p:txBody>
          <a:bodyPr>
            <a:normAutofit fontScale="90000"/>
          </a:bodyPr>
          <a:lstStyle/>
          <a:p>
            <a:pPr algn="ctr"/>
            <a:r>
              <a:rPr lang="el-GR" sz="4400" b="1" u="sng" dirty="0" smtClean="0">
                <a:solidFill>
                  <a:srgbClr val="FF3300"/>
                </a:solidFill>
              </a:rPr>
              <a:t>ΧΑΡΑΚΤΗΡΙΣΤΙΚΑ ΤΙΜΟΛΟΓΙΟΥ</a:t>
            </a:r>
            <a:br>
              <a:rPr lang="el-GR" sz="4400" b="1" u="sng" dirty="0" smtClean="0">
                <a:solidFill>
                  <a:srgbClr val="FF3300"/>
                </a:solidFill>
              </a:rPr>
            </a:br>
            <a:r>
              <a:rPr lang="el-GR" sz="4400" b="1" u="sng" dirty="0" smtClean="0">
                <a:solidFill>
                  <a:srgbClr val="FF3300"/>
                </a:solidFill>
              </a:rPr>
              <a:t>(για Δελτίο Αποστολής) - ΕΚΔΟΣΗ</a:t>
            </a:r>
            <a:endParaRPr lang="el-GR" dirty="0"/>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subTitle" idx="1"/>
          </p:nvPr>
        </p:nvSpPr>
        <p:spPr>
          <a:xfrm>
            <a:off x="228600" y="116632"/>
            <a:ext cx="8610600" cy="6624736"/>
          </a:xfrm>
        </p:spPr>
        <p:txBody>
          <a:bodyPr/>
          <a:lstStyle/>
          <a:p>
            <a:pPr marL="609600" indent="-609600" algn="l"/>
            <a:r>
              <a:rPr lang="el-GR" sz="2400" b="1" i="1" dirty="0">
                <a:cs typeface="Times New Roman" pitchFamily="18" charset="0"/>
              </a:rPr>
              <a:t>Στο τέλος της χρήσης διενεργήθηκε φυσική απογραφή που έδειξε ότι:</a:t>
            </a:r>
            <a:r>
              <a:rPr lang="en-GB" sz="2400" dirty="0"/>
              <a:t> </a:t>
            </a:r>
            <a:endParaRPr lang="el-GR" sz="2400" dirty="0"/>
          </a:p>
          <a:p>
            <a:pPr marL="609600" indent="-609600" algn="l">
              <a:buClr>
                <a:schemeClr val="tx1"/>
              </a:buClr>
              <a:buFontTx/>
              <a:buAutoNum type="arabicParenR"/>
            </a:pPr>
            <a:r>
              <a:rPr lang="el-GR" sz="2400" dirty="0">
                <a:cs typeface="Times New Roman" pitchFamily="18" charset="0"/>
              </a:rPr>
              <a:t>Το σύνολο των αγορών τροφίμων και ποτών είχε αναλωθεί</a:t>
            </a:r>
            <a:r>
              <a:rPr lang="el-GR" sz="2400" dirty="0"/>
              <a:t>.</a:t>
            </a:r>
          </a:p>
          <a:p>
            <a:pPr marL="609600" indent="-609600" algn="l">
              <a:buClr>
                <a:schemeClr val="tx1"/>
              </a:buClr>
              <a:buFontTx/>
              <a:buAutoNum type="arabicParenR"/>
            </a:pPr>
            <a:r>
              <a:rPr lang="el-GR" sz="2400" dirty="0">
                <a:cs typeface="Times New Roman" pitchFamily="18" charset="0"/>
              </a:rPr>
              <a:t>Η αξία του αποθέματος γραφικής ύλης ανέρχονταν σε 380 ευρώ</a:t>
            </a:r>
            <a:r>
              <a:rPr lang="el-GR" sz="2400" dirty="0"/>
              <a:t>.</a:t>
            </a:r>
          </a:p>
          <a:p>
            <a:pPr marL="609600" indent="-609600" algn="l">
              <a:buClr>
                <a:schemeClr val="tx1"/>
              </a:buClr>
              <a:buFontTx/>
              <a:buAutoNum type="arabicParenR"/>
            </a:pPr>
            <a:r>
              <a:rPr lang="el-GR" sz="2400" dirty="0">
                <a:cs typeface="Times New Roman" pitchFamily="18" charset="0"/>
              </a:rPr>
              <a:t>Οι αποσβέσεις των Κτιρίων της εταιρίας γίνονται με συντελεστή 3%, των Μεταφορικών Μέσων με 10%, του εκτυπωτή με 20% και των λοιπών Επίπλων και Σκευών με 10%</a:t>
            </a:r>
            <a:r>
              <a:rPr lang="el-GR" sz="2400" dirty="0"/>
              <a:t>.</a:t>
            </a:r>
          </a:p>
          <a:p>
            <a:pPr marL="609600" indent="-609600" algn="l">
              <a:buClr>
                <a:schemeClr val="tx1"/>
              </a:buClr>
              <a:buFontTx/>
              <a:buAutoNum type="arabicParenR"/>
            </a:pPr>
            <a:r>
              <a:rPr lang="el-GR" sz="2400" dirty="0">
                <a:cs typeface="Times New Roman" pitchFamily="18" charset="0"/>
              </a:rPr>
              <a:t>Ανακαλύφθηκε ότι δεν είχαν καταχωρηθεί στα βιβλία απαιτήσεις από παρασχεθείσες υπηρεσίες:  α) προς τον πελάτη κ. Φλώρο ύψους 340 ευρώ που αφορούσε τη χρήση 2003 και β) προς τον πελάτη κ. Ράδο ύψους 150 ευρώ που αφορούσε τη χρήση 2002. Και οι δύο αυτές απαιτήσεις εξακολουθούν να υφίστανται κατά την 31/12/2003 και θεωρούνται ασφαλούς εισπράξεως</a:t>
            </a:r>
            <a:r>
              <a:rPr lang="el-GR" sz="2400" dirty="0"/>
              <a:t>.</a:t>
            </a:r>
            <a:endParaRPr lang="en-GB" sz="2400" dirty="0"/>
          </a:p>
        </p:txBody>
      </p:sp>
    </p:spTree>
  </p:cSld>
  <p:clrMapOvr>
    <a:masterClrMapping/>
  </p:clrMapOvr>
  <p:transition/>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EA7660CE-C678-45B3-A474-B1721987A2D9}" type="slidenum">
              <a:rPr lang="el-GR"/>
              <a:pPr/>
              <a:t>701</a:t>
            </a:fld>
            <a:endParaRPr lang="el-GR" dirty="0"/>
          </a:p>
        </p:txBody>
      </p:sp>
      <p:sp>
        <p:nvSpPr>
          <p:cNvPr id="184322" name="Rectangle 2"/>
          <p:cNvSpPr>
            <a:spLocks noGrp="1" noChangeArrowheads="1"/>
          </p:cNvSpPr>
          <p:nvPr>
            <p:ph type="body" idx="1"/>
          </p:nvPr>
        </p:nvSpPr>
        <p:spPr>
          <a:xfrm>
            <a:off x="304800" y="304800"/>
            <a:ext cx="8305800" cy="6096000"/>
          </a:xfrm>
        </p:spPr>
        <p:txBody>
          <a:bodyPr/>
          <a:lstStyle/>
          <a:p>
            <a:pPr marL="609600" indent="-609600">
              <a:buFont typeface="Wingdings" pitchFamily="2" charset="2"/>
              <a:buNone/>
            </a:pPr>
            <a:r>
              <a:rPr lang="el-GR" sz="2800" dirty="0"/>
              <a:t>	</a:t>
            </a:r>
            <a:r>
              <a:rPr lang="el-GR" sz="2800" b="1" u="sng" dirty="0"/>
              <a:t>Ζητούνται:</a:t>
            </a:r>
          </a:p>
          <a:p>
            <a:pPr marL="609600" indent="-609600">
              <a:buClr>
                <a:schemeClr val="tx1"/>
              </a:buClr>
              <a:buFontTx/>
              <a:buAutoNum type="arabicPeriod"/>
            </a:pPr>
            <a:r>
              <a:rPr lang="el-GR" sz="2800" dirty="0">
                <a:cs typeface="Times New Roman" pitchFamily="18" charset="0"/>
              </a:rPr>
              <a:t>Να γίνει η ημερολογιακή εγγραφή ανοίγματος των βιβλίων και να ανοιχθούν οι λογαριασμοί και στο γενικό καθολικό</a:t>
            </a:r>
            <a:r>
              <a:rPr lang="el-GR" sz="2800" dirty="0"/>
              <a:t>.</a:t>
            </a:r>
          </a:p>
          <a:p>
            <a:pPr marL="609600" indent="-609600">
              <a:buClr>
                <a:schemeClr val="tx1"/>
              </a:buClr>
              <a:buFontTx/>
              <a:buAutoNum type="arabicPeriod"/>
            </a:pPr>
            <a:r>
              <a:rPr lang="el-GR" sz="2800" dirty="0">
                <a:cs typeface="Times New Roman" pitchFamily="18" charset="0"/>
              </a:rPr>
              <a:t>Να γίνουν οι ημερολογιακές εγγραφές των λογιστικών γεγονότων της χρήσης και να μεταφερθούν στο γενικό καθολικό</a:t>
            </a:r>
            <a:r>
              <a:rPr lang="el-GR" sz="2800" dirty="0"/>
              <a:t>.</a:t>
            </a:r>
          </a:p>
          <a:p>
            <a:pPr marL="609600" indent="-609600">
              <a:buClr>
                <a:schemeClr val="tx1"/>
              </a:buClr>
              <a:buFontTx/>
              <a:buAutoNum type="arabicPeriod"/>
            </a:pPr>
            <a:r>
              <a:rPr lang="el-GR" sz="2800" dirty="0">
                <a:cs typeface="Times New Roman" pitchFamily="18" charset="0"/>
              </a:rPr>
              <a:t>Να γίνουν οι ημερολογιακές εγγραφές προσαρμογής των λογαριασμών και διόρθωσης των λογιστικών σφαλμάτων (αν υπάρχουν) και να μεταφερθούν στο γενικό καθολικό. </a:t>
            </a:r>
          </a:p>
          <a:p>
            <a:pPr marL="609600" indent="-609600">
              <a:buClr>
                <a:schemeClr val="tx1"/>
              </a:buClr>
              <a:buFontTx/>
              <a:buAutoNum type="arabicPeriod"/>
            </a:pPr>
            <a:r>
              <a:rPr lang="el-GR" sz="2800" dirty="0">
                <a:cs typeface="Times New Roman" pitchFamily="18" charset="0"/>
              </a:rPr>
              <a:t>Να καταρτιστεί το προσαρμοσμένο ισοζύγιο για την 31/12/2003</a:t>
            </a:r>
            <a:r>
              <a:rPr lang="el-GR" sz="2800" dirty="0"/>
              <a:t>.</a:t>
            </a:r>
            <a:endParaRPr lang="en-GB" sz="2800" dirty="0"/>
          </a:p>
        </p:txBody>
      </p:sp>
    </p:spTree>
  </p:cSld>
  <p:clrMapOvr>
    <a:masterClrMapping/>
  </p:clrMapOvr>
  <p:transition/>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2D825451-840B-49A5-934F-20BBD1568ED4}" type="slidenum">
              <a:rPr lang="el-GR"/>
              <a:pPr/>
              <a:t>702</a:t>
            </a:fld>
            <a:endParaRPr lang="el-GR" dirty="0"/>
          </a:p>
        </p:txBody>
      </p:sp>
      <p:sp>
        <p:nvSpPr>
          <p:cNvPr id="185346" name="Rectangle 2"/>
          <p:cNvSpPr>
            <a:spLocks noGrp="1" noChangeArrowheads="1"/>
          </p:cNvSpPr>
          <p:nvPr>
            <p:ph type="body" idx="1"/>
          </p:nvPr>
        </p:nvSpPr>
        <p:spPr>
          <a:xfrm>
            <a:off x="304800" y="304800"/>
            <a:ext cx="8534400" cy="6004520"/>
          </a:xfrm>
        </p:spPr>
        <p:txBody>
          <a:bodyPr>
            <a:normAutofit lnSpcReduction="10000"/>
          </a:bodyPr>
          <a:lstStyle/>
          <a:p>
            <a:pPr marL="609600" indent="-609600">
              <a:buClr>
                <a:schemeClr val="tx1"/>
              </a:buClr>
              <a:buFontTx/>
              <a:buAutoNum type="arabicPeriod" startAt="5"/>
            </a:pPr>
            <a:r>
              <a:rPr lang="el-GR" sz="2800" dirty="0">
                <a:cs typeface="Times New Roman" pitchFamily="18" charset="0"/>
              </a:rPr>
              <a:t>Να γίνουν οι ημερολογιακές εγγραφές προσδιορισμού του αποτελέσματος και να μεταφερθούν στο γενικό καθολικό. Από τις εγγραφές θα πρέπει να προκύπτει πρώτα το Μικτό Κέρδος, μετά το Αποτέλεσμα Εκμετάλλευσης και τέλος το Αποτέλεσμα Χρήσης. Να υποθέσετε ότι το κόστος των πωλήσεων της επιχείρησης της χρήσης 2003 επιβαρύνεται με την αξία των αναλωθέντων τροφίμων και ποτών και με ποσό 4.000 από το σύνολο των αμοιβών προσωπικού</a:t>
            </a:r>
            <a:r>
              <a:rPr lang="el-GR" sz="2800" dirty="0"/>
              <a:t>.</a:t>
            </a:r>
          </a:p>
          <a:p>
            <a:pPr marL="609600" indent="-609600">
              <a:buClr>
                <a:schemeClr val="tx1"/>
              </a:buClr>
              <a:buFontTx/>
              <a:buAutoNum type="arabicPeriod" startAt="5"/>
            </a:pPr>
            <a:r>
              <a:rPr lang="el-GR" sz="2800" dirty="0">
                <a:cs typeface="Times New Roman" pitchFamily="18" charset="0"/>
              </a:rPr>
              <a:t>Να καταρτιστεί ομαδοποιημένος ισολογισμός και κατάσταση αποτελεσμάτων χρήσης πολλαπλών βαθμίδων. Τα διάφορα έξοδα στην κατάσταση αποτελεσμάτων χρήσης να παρατίθενται κατ’ είδος</a:t>
            </a:r>
            <a:r>
              <a:rPr lang="el-GR" sz="2800" dirty="0"/>
              <a:t>.</a:t>
            </a:r>
            <a:endParaRPr lang="en-GB" sz="2800" dirty="0"/>
          </a:p>
        </p:txBody>
      </p:sp>
    </p:spTree>
  </p:cSld>
  <p:clrMapOvr>
    <a:masterClrMapping/>
  </p:clrMapOvr>
  <p:transition/>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8443EBE6-840E-4893-8325-7661085EFF12}" type="slidenum">
              <a:rPr lang="el-GR"/>
              <a:pPr/>
              <a:t>703</a:t>
            </a:fld>
            <a:endParaRPr lang="el-GR" dirty="0"/>
          </a:p>
        </p:txBody>
      </p:sp>
      <p:sp>
        <p:nvSpPr>
          <p:cNvPr id="186370" name="Rectangle 2"/>
          <p:cNvSpPr>
            <a:spLocks noGrp="1" noChangeArrowheads="1"/>
          </p:cNvSpPr>
          <p:nvPr>
            <p:ph type="body" idx="1"/>
          </p:nvPr>
        </p:nvSpPr>
        <p:spPr>
          <a:xfrm>
            <a:off x="304800" y="533400"/>
            <a:ext cx="8534400" cy="5562600"/>
          </a:xfrm>
        </p:spPr>
        <p:txBody>
          <a:bodyPr/>
          <a:lstStyle/>
          <a:p>
            <a:pPr marL="711200" indent="-711200" algn="just">
              <a:buFont typeface="Wingdings" pitchFamily="2" charset="2"/>
              <a:buNone/>
            </a:pPr>
            <a:r>
              <a:rPr lang="el-GR" sz="3500" b="1" dirty="0">
                <a:cs typeface="Times New Roman" pitchFamily="18" charset="0"/>
              </a:rPr>
              <a:t>Οδηγίες:</a:t>
            </a:r>
            <a:endParaRPr lang="el-GR" sz="3500" b="1" dirty="0"/>
          </a:p>
          <a:p>
            <a:pPr marL="711200" indent="-711200" algn="just">
              <a:buClr>
                <a:schemeClr val="tx1"/>
              </a:buClr>
              <a:buFontTx/>
              <a:buAutoNum type="romanUcPeriod"/>
            </a:pPr>
            <a:r>
              <a:rPr lang="el-GR" dirty="0">
                <a:cs typeface="Times New Roman" pitchFamily="18" charset="0"/>
              </a:rPr>
              <a:t>Αν και ζητείται η μεταφορά των εγγραφών στο γενικό καθολικό, η υποβολή του δεν είναι υποχρεωτική.</a:t>
            </a:r>
            <a:endParaRPr lang="el-GR" dirty="0"/>
          </a:p>
          <a:p>
            <a:pPr marL="711200" indent="-711200" algn="just">
              <a:buClr>
                <a:schemeClr val="tx1"/>
              </a:buClr>
              <a:buFontTx/>
              <a:buAutoNum type="romanUcPeriod"/>
            </a:pPr>
            <a:r>
              <a:rPr lang="el-GR" dirty="0">
                <a:cs typeface="Times New Roman" pitchFamily="18" charset="0"/>
              </a:rPr>
              <a:t>Όλοι οι δεκαδικοί αριθμοί πρέπει να στρογγυλοποιούνται στον πλησιέστερο ακέραιο.</a:t>
            </a:r>
            <a:endParaRPr lang="el-GR" dirty="0"/>
          </a:p>
          <a:p>
            <a:pPr marL="711200" indent="-711200" algn="just">
              <a:buClr>
                <a:schemeClr val="tx1"/>
              </a:buClr>
              <a:buFontTx/>
              <a:buAutoNum type="romanUcPeriod"/>
            </a:pPr>
            <a:r>
              <a:rPr lang="el-GR" dirty="0">
                <a:cs typeface="Times New Roman" pitchFamily="18" charset="0"/>
              </a:rPr>
              <a:t>Δεν ζητείται η χρησιμοποίηση αναλυτικών λογαριασμών πελατών, προμηθευτών, </a:t>
            </a:r>
            <a:r>
              <a:rPr lang="el-GR" dirty="0" smtClean="0">
                <a:cs typeface="Times New Roman" pitchFamily="18" charset="0"/>
              </a:rPr>
              <a:t>κ.λπ..</a:t>
            </a:r>
            <a:r>
              <a:rPr lang="en-GB" dirty="0" smtClean="0"/>
              <a:t> </a:t>
            </a:r>
            <a:endParaRPr lang="en-GB" dirty="0"/>
          </a:p>
        </p:txBody>
      </p:sp>
    </p:spTree>
  </p:cSld>
  <p:clrMapOvr>
    <a:masterClrMapping/>
  </p:clrMapOvr>
  <p:transition/>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αριθμού διαφάνειας"/>
          <p:cNvSpPr>
            <a:spLocks noGrp="1"/>
          </p:cNvSpPr>
          <p:nvPr>
            <p:ph type="sldNum" sz="quarter" idx="12"/>
          </p:nvPr>
        </p:nvSpPr>
        <p:spPr/>
        <p:txBody>
          <a:bodyPr/>
          <a:lstStyle/>
          <a:p>
            <a:fld id="{8BCC3D3F-9166-48A2-827A-AFC974E5EF0D}" type="slidenum">
              <a:rPr lang="el-GR"/>
              <a:pPr/>
              <a:t>704</a:t>
            </a:fld>
            <a:endParaRPr lang="el-GR" dirty="0"/>
          </a:p>
        </p:txBody>
      </p:sp>
      <p:sp>
        <p:nvSpPr>
          <p:cNvPr id="187394" name="Rectangle 2"/>
          <p:cNvSpPr>
            <a:spLocks noGrp="1" noChangeArrowheads="1"/>
          </p:cNvSpPr>
          <p:nvPr>
            <p:ph type="title"/>
          </p:nvPr>
        </p:nvSpPr>
        <p:spPr>
          <a:xfrm>
            <a:off x="609600" y="2133600"/>
            <a:ext cx="7848600" cy="1676400"/>
          </a:xfrm>
        </p:spPr>
        <p:txBody>
          <a:bodyPr/>
          <a:lstStyle/>
          <a:p>
            <a:pPr algn="ctr"/>
            <a:r>
              <a:rPr lang="el-GR" sz="4600" b="1" dirty="0" smtClean="0">
                <a:cs typeface="Times New Roman" pitchFamily="18" charset="0"/>
              </a:rPr>
              <a:t>ΛΥΣΗ </a:t>
            </a:r>
            <a:r>
              <a:rPr lang="el-GR" sz="4600" b="1" dirty="0" smtClean="0"/>
              <a:t>ΑΣΚΗΣΗΣ </a:t>
            </a:r>
            <a:r>
              <a:rPr lang="el-GR" sz="4600" b="1" dirty="0">
                <a:cs typeface="Times New Roman" pitchFamily="18" charset="0"/>
              </a:rPr>
              <a:t>ΛΟΓΙΣΤΙΚΗΣ</a:t>
            </a:r>
            <a:r>
              <a:rPr lang="en-GB" dirty="0"/>
              <a:t> </a:t>
            </a:r>
          </a:p>
        </p:txBody>
      </p:sp>
    </p:spTree>
  </p:cSld>
  <p:clrMapOvr>
    <a:masterClrMapping/>
  </p:clrMapOvr>
  <p:transition/>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5 - Θέση αριθμού διαφάνειας"/>
          <p:cNvSpPr>
            <a:spLocks noGrp="1"/>
          </p:cNvSpPr>
          <p:nvPr>
            <p:ph type="sldNum" sz="quarter" idx="4294967295"/>
          </p:nvPr>
        </p:nvSpPr>
        <p:spPr>
          <a:xfrm>
            <a:off x="8316416" y="6248400"/>
            <a:ext cx="648072" cy="457200"/>
          </a:xfrm>
          <a:prstGeom prst="rect">
            <a:avLst/>
          </a:prstGeom>
        </p:spPr>
        <p:txBody>
          <a:bodyPr/>
          <a:lstStyle/>
          <a:p>
            <a:fld id="{709C63F9-7F6F-4CF2-9407-F3AA6C5F433F}" type="slidenum">
              <a:rPr lang="el-GR"/>
              <a:pPr/>
              <a:t>705</a:t>
            </a:fld>
            <a:endParaRPr lang="el-GR" dirty="0"/>
          </a:p>
        </p:txBody>
      </p:sp>
      <p:graphicFrame>
        <p:nvGraphicFramePr>
          <p:cNvPr id="188418" name="Group 2"/>
          <p:cNvGraphicFramePr>
            <a:graphicFrameLocks noGrp="1"/>
          </p:cNvGraphicFramePr>
          <p:nvPr/>
        </p:nvGraphicFramePr>
        <p:xfrm>
          <a:off x="107505" y="116635"/>
          <a:ext cx="8856983" cy="6741366"/>
        </p:xfrm>
        <a:graphic>
          <a:graphicData uri="http://schemas.openxmlformats.org/drawingml/2006/table">
            <a:tbl>
              <a:tblPr/>
              <a:tblGrid>
                <a:gridCol w="475543"/>
                <a:gridCol w="871829"/>
                <a:gridCol w="2377713"/>
                <a:gridCol w="2536228"/>
                <a:gridCol w="1426628"/>
                <a:gridCol w="1169042"/>
              </a:tblGrid>
              <a:tr h="400060">
                <a:tc gridSpan="6">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rPr>
                        <a:t>Ημερολόγιο</a:t>
                      </a:r>
                      <a:endParaRPr kumimoji="0" lang="en-GB" sz="18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5369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α/α</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Ημ/νία</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Λογαριασμοί-Αιτιολογία</a:t>
                      </a:r>
                      <a:r>
                        <a:rPr kumimoji="0" lang="el-GR" sz="1200" b="0" i="0" u="none" strike="noStrike" cap="none" normalizeH="0" baseline="0" dirty="0" smtClean="0">
                          <a:ln>
                            <a:noFill/>
                          </a:ln>
                          <a:solidFill>
                            <a:schemeClr val="tx1"/>
                          </a:solidFill>
                          <a:effectLst/>
                          <a:latin typeface="Times New Roman" pitchFamily="18" charset="0"/>
                        </a:rPr>
                        <a:t>                                               Χρέωση       Πίστωση</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r h="18421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1/1</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Κτίρια</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Μεταφορικά μέσα</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Έπιπλα και Σκεύη</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Γραμμάτια εισπρακτέα</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Καταθέσεις όψεως</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Ταμείο</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10.000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4.000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3.000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2.500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1.500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345344">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Μετοχικό κεφάλαιο</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Τακτικό αποθεματικό</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Κέρδη εις νέον</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Τραπεζικά δάνεια</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Τόκοι πληρωτέοι</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Φόροι πληρωτέοι</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Γραμμάτια πληρωτέα</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Προκαταβολές πελατών</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κτίρια</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μετ. μέσα</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έπιπλα</a:t>
                      </a: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8.000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1.500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2.500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125</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1.100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2.750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1.025</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2.000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1.000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40006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Εγγραφή ανοίγματος </a:t>
                      </a:r>
                      <a:endParaRPr kumimoji="0" lang="en-GB"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rPr>
                        <a:t>β</a:t>
                      </a: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ιβλίων</a:t>
                      </a:r>
                      <a:endParaRPr kumimoji="0" lang="en-GB"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06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spTree>
  </p:cSld>
  <p:clrMapOvr>
    <a:masterClrMapping/>
  </p:clrMapOvr>
  <p:transition/>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728FF4AD-BFDD-40D5-97CB-9D1E7F8FD080}" type="slidenum">
              <a:rPr lang="el-GR"/>
              <a:pPr/>
              <a:t>706</a:t>
            </a:fld>
            <a:endParaRPr lang="el-GR" dirty="0"/>
          </a:p>
        </p:txBody>
      </p:sp>
      <p:graphicFrame>
        <p:nvGraphicFramePr>
          <p:cNvPr id="189442" name="Group 2"/>
          <p:cNvGraphicFramePr>
            <a:graphicFrameLocks noGrp="1"/>
          </p:cNvGraphicFramePr>
          <p:nvPr/>
        </p:nvGraphicFramePr>
        <p:xfrm>
          <a:off x="304800" y="304800"/>
          <a:ext cx="8515350" cy="6085526"/>
        </p:xfrm>
        <a:graphic>
          <a:graphicData uri="http://schemas.openxmlformats.org/drawingml/2006/table">
            <a:tbl>
              <a:tblPr/>
              <a:tblGrid>
                <a:gridCol w="457200"/>
                <a:gridCol w="838200"/>
                <a:gridCol w="2286000"/>
                <a:gridCol w="2438400"/>
                <a:gridCol w="1371600"/>
                <a:gridCol w="1123950"/>
              </a:tblGrid>
              <a:tr h="369888">
                <a:tc gridSpan="6">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rPr>
                        <a:t>Ημερολόγιο</a:t>
                      </a:r>
                      <a:endParaRPr kumimoji="0" lang="en-GB" sz="18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9052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rPr>
                        <a:t>α/α</a:t>
                      </a:r>
                      <a:endParaRPr kumimoji="0" lang="en-GB" sz="16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Ημ/νία</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Λογαριασμοί-Αιτιολογία</a:t>
                      </a:r>
                      <a:r>
                        <a:rPr kumimoji="0" lang="el-GR" sz="1800" b="0" i="0" u="none" strike="noStrike" cap="none" normalizeH="0" baseline="0" dirty="0" smtClean="0">
                          <a:ln>
                            <a:noFill/>
                          </a:ln>
                          <a:solidFill>
                            <a:schemeClr val="tx1"/>
                          </a:solidFill>
                          <a:effectLst/>
                          <a:latin typeface="Times New Roman" pitchFamily="18" charset="0"/>
                        </a:rPr>
                        <a:t>                                               Χρέωση       Πίστωση</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r h="3984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1/1</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Τρόφιμα - Ποτά</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50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Ταμείο</a:t>
                      </a:r>
                      <a:r>
                        <a:rPr kumimoji="0" lang="en-GB" sz="1800" b="0" i="0" u="none" strike="noStrike" cap="none" normalizeH="0" baseline="0" dirty="0" smtClean="0">
                          <a:ln>
                            <a:noFill/>
                          </a:ln>
                          <a:solidFill>
                            <a:schemeClr val="tx1"/>
                          </a:solidFill>
                          <a:effectLst/>
                          <a:latin typeface="Times New Roman" pitchFamily="18" charset="0"/>
                        </a:rPr>
                        <a:t> </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     50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Αγορά τροφίμων και</a:t>
                      </a:r>
                      <a:endParaRPr kumimoji="0" lang="en-GB" sz="17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ποτών ως απόδειξη Νο…</a:t>
                      </a:r>
                      <a:endParaRPr kumimoji="0" lang="en-GB" sz="17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7048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1/1</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Ταμείο</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Προκαταβολές </a:t>
                      </a:r>
                      <a:r>
                        <a:rPr kumimoji="0" lang="el-GR" sz="1700" b="0" i="0" u="none" strike="noStrike" cap="none" normalizeH="0" baseline="0" dirty="0" smtClean="0">
                          <a:ln>
                            <a:noFill/>
                          </a:ln>
                          <a:solidFill>
                            <a:schemeClr val="tx1"/>
                          </a:solidFill>
                          <a:effectLst/>
                          <a:latin typeface="Times New Roman" pitchFamily="18" charset="0"/>
                        </a:rPr>
                        <a:t>π</a:t>
                      </a: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ελατών</a:t>
                      </a:r>
                      <a:endParaRPr kumimoji="0" lang="en-GB" sz="17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15.000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1.025</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Πωλήσεις υπηρεσιών</a:t>
                      </a: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16.025</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Πώληση υπηρεσιών ως</a:t>
                      </a: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τιμολόγια Νο…</a:t>
                      </a:r>
                      <a:r>
                        <a:rPr kumimoji="0" lang="en-GB" sz="1800" b="0" i="0" u="none" strike="noStrike" cap="none" normalizeH="0" baseline="0" dirty="0" smtClean="0">
                          <a:ln>
                            <a:noFill/>
                          </a:ln>
                          <a:solidFill>
                            <a:schemeClr val="tx1"/>
                          </a:solidFill>
                          <a:effectLst/>
                          <a:latin typeface="Times New Roman" pitchFamily="18" charset="0"/>
                        </a:rPr>
                        <a:t> </a:t>
                      </a: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4.</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2/2</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Αμοιβές προσωπικού</a:t>
                      </a:r>
                      <a:r>
                        <a:rPr kumimoji="0" lang="en-GB" sz="1800" b="0" i="0" u="none" strike="noStrike" cap="none" normalizeH="0" baseline="0" dirty="0" smtClean="0">
                          <a:ln>
                            <a:noFill/>
                          </a:ln>
                          <a:solidFill>
                            <a:schemeClr val="tx1"/>
                          </a:solidFill>
                          <a:effectLst/>
                          <a:latin typeface="Times New Roman" pitchFamily="18" charset="0"/>
                        </a:rPr>
                        <a:t> </a:t>
                      </a: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9.000</a:t>
                      </a:r>
                      <a:r>
                        <a:rPr kumimoji="0" lang="en-GB" sz="1800" b="0" i="0" u="none" strike="noStrike" cap="none" normalizeH="0" baseline="0" dirty="0" smtClean="0">
                          <a:ln>
                            <a:noFill/>
                          </a:ln>
                          <a:solidFill>
                            <a:schemeClr val="tx1"/>
                          </a:solidFill>
                          <a:effectLst/>
                          <a:latin typeface="Times New Roman" pitchFamily="18" charset="0"/>
                        </a:rPr>
                        <a:t>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7941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Ταμείο</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9.000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Πληρωμή υπαλλήλων</a:t>
                      </a: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5.</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3/3</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Έπιπλα και σκεύη -</a:t>
                      </a:r>
                      <a:endParaRPr kumimoji="0" lang="en-GB"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Εκτυπωτής</a:t>
                      </a:r>
                      <a:endParaRPr kumimoji="0" lang="en-GB"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           </a:t>
                      </a: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2.500</a:t>
                      </a:r>
                      <a:r>
                        <a:rPr kumimoji="0" lang="en-GB" sz="1800" b="0" i="0" u="none" strike="noStrike" cap="none" normalizeH="0" baseline="0" dirty="0" smtClean="0">
                          <a:ln>
                            <a:noFill/>
                          </a:ln>
                          <a:solidFill>
                            <a:schemeClr val="tx1"/>
                          </a:solidFill>
                          <a:effectLst/>
                          <a:latin typeface="Times New Roman" pitchFamily="18" charset="0"/>
                        </a:rPr>
                        <a:t>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Ταμείο</a:t>
                      </a:r>
                      <a:endParaRPr kumimoji="0" lang="en-GB" sz="1800" b="1"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2.500</a:t>
                      </a:r>
                      <a:r>
                        <a:rPr kumimoji="0" lang="en-GB" sz="1800" b="0" i="0" u="none" strike="noStrike" cap="none" normalizeH="0" baseline="0" dirty="0" smtClean="0">
                          <a:ln>
                            <a:noFill/>
                          </a:ln>
                          <a:solidFill>
                            <a:schemeClr val="tx1"/>
                          </a:solidFill>
                          <a:effectLst/>
                          <a:latin typeface="Times New Roman" pitchFamily="18" charset="0"/>
                        </a:rPr>
                        <a:t> </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5016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Αγορά εκτυπωτή ως</a:t>
                      </a:r>
                      <a:endParaRPr kumimoji="0" lang="en-GB"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απόδειξη Νο…</a:t>
                      </a:r>
                      <a:endParaRPr kumimoji="0" lang="en-GB"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spTree>
  </p:cSld>
  <p:clrMapOvr>
    <a:masterClrMapping/>
  </p:clrMapOvr>
  <p:transition/>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2F529C5C-157B-4F44-9D0C-3078D5687D26}" type="slidenum">
              <a:rPr lang="el-GR"/>
              <a:pPr/>
              <a:t>707</a:t>
            </a:fld>
            <a:endParaRPr lang="el-GR" dirty="0"/>
          </a:p>
        </p:txBody>
      </p:sp>
      <p:graphicFrame>
        <p:nvGraphicFramePr>
          <p:cNvPr id="190466" name="Group 2"/>
          <p:cNvGraphicFramePr>
            <a:graphicFrameLocks noGrp="1"/>
          </p:cNvGraphicFramePr>
          <p:nvPr/>
        </p:nvGraphicFramePr>
        <p:xfrm>
          <a:off x="304800" y="116631"/>
          <a:ext cx="8515350" cy="6214795"/>
        </p:xfrm>
        <a:graphic>
          <a:graphicData uri="http://schemas.openxmlformats.org/drawingml/2006/table">
            <a:tbl>
              <a:tblPr/>
              <a:tblGrid>
                <a:gridCol w="457200"/>
                <a:gridCol w="838200"/>
                <a:gridCol w="2438400"/>
                <a:gridCol w="2819400"/>
                <a:gridCol w="838200"/>
                <a:gridCol w="1123950"/>
              </a:tblGrid>
              <a:tr h="364046">
                <a:tc gridSpan="6">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rPr>
                        <a:t>Ημερολόγιο</a:t>
                      </a:r>
                      <a:endParaRPr kumimoji="0" lang="en-GB" sz="18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6594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rPr>
                        <a:t>α/α</a:t>
                      </a:r>
                      <a:endParaRPr kumimoji="0" lang="en-GB" sz="16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Ημ/νία</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Λογαριασμοί-Αιτιολογία</a:t>
                      </a:r>
                      <a:r>
                        <a:rPr kumimoji="0" lang="el-GR" sz="1800" b="0" i="0" u="none" strike="noStrike" cap="none" normalizeH="0" baseline="0" dirty="0" smtClean="0">
                          <a:ln>
                            <a:noFill/>
                          </a:ln>
                          <a:solidFill>
                            <a:schemeClr val="tx1"/>
                          </a:solidFill>
                          <a:effectLst/>
                          <a:latin typeface="Times New Roman" pitchFamily="18" charset="0"/>
                        </a:rPr>
                        <a:t>                                               Χρέωση       Πίστωση</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r h="6916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6.</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4/4</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Γραμμάτια εισπρακτέα για εγγύηση</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1.000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6404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Γραμμάτια εισπρακτέα</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GB" sz="1800" b="0" i="0" u="none" strike="noStrike" cap="none" normalizeH="0" baseline="0" dirty="0" smtClean="0">
                          <a:ln>
                            <a:noFill/>
                          </a:ln>
                          <a:solidFill>
                            <a:schemeClr val="tx1"/>
                          </a:solidFill>
                          <a:effectLst/>
                          <a:latin typeface="Times New Roman" pitchFamily="18" charset="0"/>
                        </a:rPr>
                        <a:t> </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 1.000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6404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Ενεχυρίαση γραμματίων</a:t>
                      </a:r>
                      <a:endParaRPr kumimoji="0" lang="en-GB" sz="17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εισπρακτέων</a:t>
                      </a:r>
                      <a:endParaRPr kumimoji="0" lang="en-GB" sz="17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66047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7.</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4/4</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Καταθέσεις όψεως</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900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6404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Βραχυπρόθεσμο δάνειο</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900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6404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Είσπραξη</a:t>
                      </a: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βραχυπρόθεσμου δανείου</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6404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8.</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5/5</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Μετοχές – Δ.Ε.Η.</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4.250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6404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Ταμείο</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4.250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6404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Αγορά χρεογράφων ως</a:t>
                      </a: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απόδειξη Νο…</a:t>
                      </a:r>
                      <a:r>
                        <a:rPr kumimoji="0" lang="en-GB" sz="1800" b="0" i="0" u="none" strike="noStrike" cap="none" normalizeH="0" baseline="0" dirty="0" smtClean="0">
                          <a:ln>
                            <a:noFill/>
                          </a:ln>
                          <a:solidFill>
                            <a:schemeClr val="tx1"/>
                          </a:solidFill>
                          <a:effectLst/>
                          <a:latin typeface="Times New Roman" pitchFamily="18" charset="0"/>
                        </a:rPr>
                        <a:t> </a:t>
                      </a: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6404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9.</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5/5</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Ταμείο </a:t>
                      </a:r>
                      <a:endParaRPr kumimoji="0" lang="en-GB"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     190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6404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Έσοδα χρεογράφων</a:t>
                      </a:r>
                      <a:r>
                        <a:rPr kumimoji="0" lang="en-GB" sz="1800" b="0" i="0" u="none" strike="noStrike" cap="none" normalizeH="0" baseline="0" dirty="0" smtClean="0">
                          <a:ln>
                            <a:noFill/>
                          </a:ln>
                          <a:solidFill>
                            <a:schemeClr val="tx1"/>
                          </a:solidFill>
                          <a:effectLst/>
                          <a:latin typeface="Times New Roman" pitchFamily="18" charset="0"/>
                        </a:rPr>
                        <a:t>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190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47007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Έσοδα από μερίσματα</a:t>
                      </a:r>
                      <a:endParaRPr kumimoji="0" lang="en-GB"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μετοχών</a:t>
                      </a:r>
                      <a:endParaRPr kumimoji="0" lang="en-GB"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6404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spTree>
  </p:cSld>
  <p:clrMapOvr>
    <a:masterClrMapping/>
  </p:clrMapOvr>
  <p:transition/>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C6B68CD2-33B9-4278-8AAC-333AE1167424}" type="slidenum">
              <a:rPr lang="el-GR"/>
              <a:pPr/>
              <a:t>708</a:t>
            </a:fld>
            <a:endParaRPr lang="el-GR" dirty="0"/>
          </a:p>
        </p:txBody>
      </p:sp>
      <p:graphicFrame>
        <p:nvGraphicFramePr>
          <p:cNvPr id="191490" name="Group 2"/>
          <p:cNvGraphicFramePr>
            <a:graphicFrameLocks noGrp="1"/>
          </p:cNvGraphicFramePr>
          <p:nvPr/>
        </p:nvGraphicFramePr>
        <p:xfrm>
          <a:off x="107504" y="304800"/>
          <a:ext cx="8712646" cy="6436566"/>
        </p:xfrm>
        <a:graphic>
          <a:graphicData uri="http://schemas.openxmlformats.org/drawingml/2006/table">
            <a:tbl>
              <a:tblPr/>
              <a:tblGrid>
                <a:gridCol w="467793"/>
                <a:gridCol w="857621"/>
                <a:gridCol w="2806758"/>
                <a:gridCol w="2572862"/>
                <a:gridCol w="857621"/>
                <a:gridCol w="1149991"/>
              </a:tblGrid>
              <a:tr h="390606">
                <a:tc gridSpan="6">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rPr>
                        <a:t>Ημερολόγιο</a:t>
                      </a:r>
                      <a:endParaRPr kumimoji="0" lang="en-GB" sz="18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4007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α/α</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Ημ/νία</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Λογαριασμοί-Αιτιολογία</a:t>
                      </a:r>
                      <a:r>
                        <a:rPr kumimoji="0" lang="el-GR" sz="1200" b="0" i="0" u="none" strike="noStrike" cap="none" normalizeH="0" baseline="0" dirty="0" smtClean="0">
                          <a:ln>
                            <a:noFill/>
                          </a:ln>
                          <a:solidFill>
                            <a:schemeClr val="tx1"/>
                          </a:solidFill>
                          <a:effectLst/>
                          <a:latin typeface="Times New Roman" pitchFamily="18" charset="0"/>
                        </a:rPr>
                        <a:t>                                               Χρέωση       Πίστωση</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r h="3453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6/6</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Ταμείο</a:t>
                      </a:r>
                      <a:r>
                        <a:rPr kumimoji="0" lang="en-GB" sz="12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500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4007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Καταθέσεις όψεως </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 500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4007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Ανάληψη μετρητών από</a:t>
                      </a:r>
                      <a:endParaRPr kumimoji="0" lang="en-GB" sz="12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καταθέσεις όψεως</a:t>
                      </a:r>
                      <a:endParaRPr kumimoji="0" lang="en-GB" sz="12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60811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11.</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30/6</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Αποσβέσεις</a:t>
                      </a:r>
                      <a:r>
                        <a:rPr kumimoji="0" lang="en-GB" sz="12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200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4007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μετ. μέσα</a:t>
                      </a:r>
                      <a:r>
                        <a:rPr kumimoji="0" lang="en-GB" sz="12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200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4007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Λογ/σμός αποσβέσεων</a:t>
                      </a: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περιόδου 1/1/03-30/6/03</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4007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12.</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30/6</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μεταφ. μέσα</a:t>
                      </a:r>
                      <a:r>
                        <a:rPr kumimoji="0" lang="en-GB" sz="12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 2.200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4007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Μεταφορικά μέσα</a:t>
                      </a:r>
                      <a:r>
                        <a:rPr kumimoji="0" lang="en-GB" sz="1200" b="0" i="0" u="none" strike="noStrike" cap="none" normalizeH="0" baseline="0" dirty="0" smtClean="0">
                          <a:ln>
                            <a:noFill/>
                          </a:ln>
                          <a:solidFill>
                            <a:schemeClr val="tx1"/>
                          </a:solidFill>
                          <a:effectLst/>
                          <a:latin typeface="Times New Roman" pitchFamily="18" charset="0"/>
                        </a:rPr>
                        <a:t> </a:t>
                      </a: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2.200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4007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Μεταφορά αποσβεσμένων</a:t>
                      </a: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στον κύριο λογαριασμό</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59512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13.</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30/6</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Ταμείο </a:t>
                      </a:r>
                      <a:endParaRPr kumimoji="0" lang="en-GB"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     2.500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95220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Μεταφορικά μέσα</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Κέρδη από πώληση μεταφορικών μέσων</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1.800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700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43394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Πώληση μεταφορικού</a:t>
                      </a:r>
                      <a:endParaRPr kumimoji="0" lang="en-GB" sz="12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μέσου</a:t>
                      </a:r>
                      <a:endParaRPr kumimoji="0" lang="en-GB" sz="12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9060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spTree>
  </p:cSld>
  <p:clrMapOvr>
    <a:masterClrMapping/>
  </p:clrMapOvr>
  <p:transition/>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447E8DAB-D961-4CDE-BF57-02EC98C572F7}" type="slidenum">
              <a:rPr lang="el-GR"/>
              <a:pPr/>
              <a:t>709</a:t>
            </a:fld>
            <a:endParaRPr lang="el-GR" dirty="0"/>
          </a:p>
        </p:txBody>
      </p:sp>
      <p:graphicFrame>
        <p:nvGraphicFramePr>
          <p:cNvPr id="192514" name="Group 2"/>
          <p:cNvGraphicFramePr>
            <a:graphicFrameLocks noGrp="1"/>
          </p:cNvGraphicFramePr>
          <p:nvPr/>
        </p:nvGraphicFramePr>
        <p:xfrm>
          <a:off x="107504" y="-3"/>
          <a:ext cx="8856984" cy="6453339"/>
        </p:xfrm>
        <a:graphic>
          <a:graphicData uri="http://schemas.openxmlformats.org/drawingml/2006/table">
            <a:tbl>
              <a:tblPr/>
              <a:tblGrid>
                <a:gridCol w="475543"/>
                <a:gridCol w="871829"/>
                <a:gridCol w="2853256"/>
                <a:gridCol w="2615485"/>
                <a:gridCol w="871829"/>
                <a:gridCol w="1169042"/>
              </a:tblGrid>
              <a:tr h="379293">
                <a:tc gridSpan="6">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rPr>
                        <a:t>Ημερολόγιο</a:t>
                      </a:r>
                      <a:endParaRPr kumimoji="0" lang="en-GB" sz="18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844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α/α</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Ημ/νία</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Λογαριασμοί-Αιτιολογία</a:t>
                      </a:r>
                      <a:r>
                        <a:rPr kumimoji="0" lang="el-GR" sz="1200" b="0" i="0" u="none" strike="noStrike" cap="none" normalizeH="0" baseline="0" dirty="0" smtClean="0">
                          <a:ln>
                            <a:noFill/>
                          </a:ln>
                          <a:solidFill>
                            <a:schemeClr val="tx1"/>
                          </a:solidFill>
                          <a:effectLst/>
                          <a:latin typeface="Times New Roman" pitchFamily="18" charset="0"/>
                        </a:rPr>
                        <a:t>                                               Χρέωση       Πίστωση</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r h="28507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14.</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30/6</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Μεταφορικά μέσα</a:t>
                      </a:r>
                      <a:endParaRPr kumimoji="0" lang="en-GB"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5.000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78774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Ταμείο</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Μακροπρόθεσμα γραμμάτια πληρωτέα</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 1.000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4.000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44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Αγορά μεταφορικού μέσου</a:t>
                      </a:r>
                      <a:r>
                        <a:rPr kumimoji="0" lang="en-GB" sz="1200" b="0" i="1"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534344">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15.</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8/8</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Γενικά έξοδα</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Φόροι πληρωτέοι</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400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1.100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2844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Ταμείο</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1.500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51204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Εξόφληση λογαριασμών</a:t>
                      </a:r>
                      <a:endParaRPr kumimoji="0" lang="el-GR" sz="1200" b="0" i="1"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Εξόφληση φόρων</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ΔΕΗ, ΟΤΕ και ΕΥΔΑΠ</a:t>
                      </a:r>
                      <a:endParaRPr kumimoji="0" lang="el-GR" sz="1200" b="0" i="1"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πληρωτέων</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78774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16.</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10/10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Τραπεζικά δάνεια</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Τόκοι πληρωτέοι</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Τόκοι χρεωστικοί</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 </a:t>
                      </a: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500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125</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125</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2844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Ταμείο</a:t>
                      </a:r>
                      <a:r>
                        <a:rPr kumimoji="0" lang="en-GB" sz="1200" b="0" i="0" u="none" strike="noStrike" cap="none" normalizeH="0" baseline="0" dirty="0" smtClean="0">
                          <a:ln>
                            <a:noFill/>
                          </a:ln>
                          <a:solidFill>
                            <a:schemeClr val="tx1"/>
                          </a:solidFill>
                          <a:effectLst/>
                          <a:latin typeface="Times New Roman" pitchFamily="18" charset="0"/>
                        </a:rPr>
                        <a:t> </a:t>
                      </a: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750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51204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Αποπληρωμή</a:t>
                      </a:r>
                      <a:endParaRPr kumimoji="0" lang="el-GR" sz="1200" b="0" i="1"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ως απόδειξη Νο …</a:t>
                      </a: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cs typeface="Times New Roman" pitchFamily="18" charset="0"/>
                        </a:rPr>
                        <a:t>μακροπρόθεσμου δανείου</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7929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37929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7929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7929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cap="flat">
                      <a:noFill/>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cap="flat">
                      <a:noFill/>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251520" y="188640"/>
            <a:ext cx="8712968" cy="6408712"/>
          </a:xfrm>
          <a:prstGeom prst="rect">
            <a:avLst/>
          </a:prstGeom>
          <a:noFill/>
          <a:ln w="9525">
            <a:noFill/>
            <a:miter lim="800000"/>
            <a:headEnd/>
            <a:tailEnd/>
          </a:ln>
        </p:spPr>
      </p:pic>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E82EA361-73D4-4408-B534-D1E70AB7E6D0}" type="slidenum">
              <a:rPr lang="el-GR"/>
              <a:pPr/>
              <a:t>710</a:t>
            </a:fld>
            <a:endParaRPr lang="el-GR" dirty="0"/>
          </a:p>
        </p:txBody>
      </p:sp>
      <p:graphicFrame>
        <p:nvGraphicFramePr>
          <p:cNvPr id="193538" name="Group 2"/>
          <p:cNvGraphicFramePr>
            <a:graphicFrameLocks noGrp="1"/>
          </p:cNvGraphicFramePr>
          <p:nvPr/>
        </p:nvGraphicFramePr>
        <p:xfrm>
          <a:off x="304800" y="116635"/>
          <a:ext cx="8515350" cy="6176081"/>
        </p:xfrm>
        <a:graphic>
          <a:graphicData uri="http://schemas.openxmlformats.org/drawingml/2006/table">
            <a:tbl>
              <a:tblPr/>
              <a:tblGrid>
                <a:gridCol w="457200"/>
                <a:gridCol w="838200"/>
                <a:gridCol w="2743200"/>
                <a:gridCol w="2514600"/>
                <a:gridCol w="838200"/>
                <a:gridCol w="1123950"/>
              </a:tblGrid>
              <a:tr h="354177">
                <a:tc gridSpan="6">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rPr>
                        <a:t>Ημερολόγιο</a:t>
                      </a:r>
                      <a:endParaRPr kumimoji="0" lang="en-GB" sz="18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5417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rPr>
                        <a:t>α/α</a:t>
                      </a:r>
                      <a:endParaRPr kumimoji="0" lang="en-GB" sz="16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Ημ/νία</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Λογαριασμοί-Αιτιολογία</a:t>
                      </a:r>
                      <a:r>
                        <a:rPr kumimoji="0" lang="el-GR" sz="1800" b="0" i="0" u="none" strike="noStrike" cap="none" normalizeH="0" baseline="0" dirty="0" smtClean="0">
                          <a:ln>
                            <a:noFill/>
                          </a:ln>
                          <a:solidFill>
                            <a:schemeClr val="tx1"/>
                          </a:solidFill>
                          <a:effectLst/>
                          <a:latin typeface="Times New Roman" pitchFamily="18" charset="0"/>
                        </a:rPr>
                        <a:t>                                               Χρέωση       Πίστωση</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r h="35417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17.</a:t>
                      </a:r>
                      <a:endParaRPr kumimoji="0" lang="en-GB"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11/11</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Γραφική ύλη</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500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9009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Ταμείο</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 500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5417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Αγορά γραφικής ύλης</a:t>
                      </a:r>
                      <a:endParaRPr kumimoji="0" lang="en-GB" sz="17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5605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35417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5417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826414">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5417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5417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5417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5417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7564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5417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cap="flat">
                      <a:noFill/>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cap="flat">
                      <a:noFill/>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sp>
        <p:nvSpPr>
          <p:cNvPr id="193651" name="Rectangle 115"/>
          <p:cNvSpPr>
            <a:spLocks noGrp="1" noChangeArrowheads="1"/>
          </p:cNvSpPr>
          <p:nvPr>
            <p:ph type="title"/>
          </p:nvPr>
        </p:nvSpPr>
        <p:spPr>
          <a:xfrm>
            <a:off x="457200" y="2819400"/>
            <a:ext cx="7772400" cy="1676400"/>
          </a:xfrm>
          <a:noFill/>
          <a:ln/>
        </p:spPr>
        <p:txBody>
          <a:bodyPr/>
          <a:lstStyle/>
          <a:p>
            <a:r>
              <a:rPr lang="el-GR" sz="2600" b="1" i="1" dirty="0">
                <a:cs typeface="Times New Roman" pitchFamily="18" charset="0"/>
              </a:rPr>
              <a:t>Παρατήρηση</a:t>
            </a:r>
            <a:r>
              <a:rPr lang="el-GR" sz="2600" dirty="0">
                <a:cs typeface="Times New Roman" pitchFamily="18" charset="0"/>
              </a:rPr>
              <a:t>: Η νυκτερινή έξοδος του ιδιοκτήτη της επιχείρησης με την οικογένεια του στις 9/9 δεν αποτελεί λογιστικό γεγονός διότι αφορά αυτόν προσωπικά και όχι την επιχείρηση.</a:t>
            </a:r>
            <a:endParaRPr lang="en-GB" sz="2600" dirty="0">
              <a:cs typeface="Times New Roman" pitchFamily="18" charset="0"/>
            </a:endParaRPr>
          </a:p>
        </p:txBody>
      </p:sp>
      <p:sp>
        <p:nvSpPr>
          <p:cNvPr id="193652" name="Rectangle 116"/>
          <p:cNvSpPr>
            <a:spLocks noChangeArrowheads="1"/>
          </p:cNvSpPr>
          <p:nvPr/>
        </p:nvSpPr>
        <p:spPr bwMode="auto">
          <a:xfrm>
            <a:off x="609600" y="5181600"/>
            <a:ext cx="7772400" cy="1143000"/>
          </a:xfrm>
          <a:prstGeom prst="rect">
            <a:avLst/>
          </a:prstGeom>
          <a:noFill/>
          <a:ln w="9525">
            <a:noFill/>
            <a:miter lim="800000"/>
            <a:headEnd/>
            <a:tailEnd/>
          </a:ln>
          <a:effectLst/>
        </p:spPr>
        <p:txBody>
          <a:bodyPr anchor="ctr"/>
          <a:lstStyle/>
          <a:p>
            <a:pPr eaLnBrk="1" hangingPunct="1"/>
            <a:r>
              <a:rPr lang="el-GR" sz="2700" dirty="0">
                <a:solidFill>
                  <a:schemeClr val="tx2"/>
                </a:solidFill>
                <a:latin typeface="Times New Roman" pitchFamily="18" charset="0"/>
                <a:cs typeface="Times New Roman" pitchFamily="18" charset="0"/>
              </a:rPr>
              <a:t>Οι </a:t>
            </a:r>
            <a:r>
              <a:rPr lang="el-GR" sz="2700" b="1" dirty="0">
                <a:solidFill>
                  <a:schemeClr val="tx2"/>
                </a:solidFill>
                <a:latin typeface="Times New Roman" pitchFamily="18" charset="0"/>
                <a:cs typeface="Times New Roman" pitchFamily="18" charset="0"/>
              </a:rPr>
              <a:t>ημερολογιακές εγγραφές προσαρμογής</a:t>
            </a:r>
            <a:r>
              <a:rPr lang="el-GR" sz="2700" dirty="0">
                <a:solidFill>
                  <a:schemeClr val="tx2"/>
                </a:solidFill>
                <a:latin typeface="Times New Roman" pitchFamily="18" charset="0"/>
                <a:cs typeface="Times New Roman" pitchFamily="18" charset="0"/>
              </a:rPr>
              <a:t> και διόρθωσης λογιστικών σφαλμάτων έχουν ως εξής:</a:t>
            </a:r>
            <a:br>
              <a:rPr lang="el-GR" sz="2700" dirty="0">
                <a:solidFill>
                  <a:schemeClr val="tx2"/>
                </a:solidFill>
                <a:latin typeface="Times New Roman" pitchFamily="18" charset="0"/>
                <a:cs typeface="Times New Roman" pitchFamily="18" charset="0"/>
              </a:rPr>
            </a:br>
            <a:endParaRPr lang="en-GB" sz="2700" dirty="0">
              <a:solidFill>
                <a:schemeClr val="tx2"/>
              </a:solidFill>
              <a:latin typeface="Times New Roman" pitchFamily="18" charset="0"/>
              <a:cs typeface="Times New Roman" pitchFamily="18" charset="0"/>
            </a:endParaRPr>
          </a:p>
        </p:txBody>
      </p:sp>
    </p:spTree>
  </p:cSld>
  <p:clrMapOvr>
    <a:masterClrMapping/>
  </p:clrMapOvr>
  <p:transition/>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CDAA3B56-6CE8-444E-8ECD-D459E67806A5}" type="slidenum">
              <a:rPr lang="el-GR"/>
              <a:pPr/>
              <a:t>711</a:t>
            </a:fld>
            <a:endParaRPr lang="el-GR" dirty="0"/>
          </a:p>
        </p:txBody>
      </p:sp>
      <p:graphicFrame>
        <p:nvGraphicFramePr>
          <p:cNvPr id="194562" name="Group 2"/>
          <p:cNvGraphicFramePr>
            <a:graphicFrameLocks noGrp="1"/>
          </p:cNvGraphicFramePr>
          <p:nvPr/>
        </p:nvGraphicFramePr>
        <p:xfrm>
          <a:off x="323528" y="332655"/>
          <a:ext cx="8515350" cy="6126509"/>
        </p:xfrm>
        <a:graphic>
          <a:graphicData uri="http://schemas.openxmlformats.org/drawingml/2006/table">
            <a:tbl>
              <a:tblPr/>
              <a:tblGrid>
                <a:gridCol w="457200"/>
                <a:gridCol w="838200"/>
                <a:gridCol w="2743200"/>
                <a:gridCol w="2438400"/>
                <a:gridCol w="1066800"/>
                <a:gridCol w="971550"/>
              </a:tblGrid>
              <a:tr h="330569">
                <a:tc gridSpan="6">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rPr>
                        <a:t>Ημερολόγιο</a:t>
                      </a:r>
                      <a:endParaRPr kumimoji="0" lang="en-GB" sz="18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305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α/α</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Ημ/νία</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Λογαριασμοί-Αιτιολογία</a:t>
                      </a:r>
                      <a:r>
                        <a:rPr kumimoji="0" lang="el-GR" sz="1400" b="0" i="0" u="none" strike="noStrike" cap="none" normalizeH="0" baseline="0" dirty="0" smtClean="0">
                          <a:ln>
                            <a:noFill/>
                          </a:ln>
                          <a:solidFill>
                            <a:schemeClr val="tx1"/>
                          </a:solidFill>
                          <a:effectLst/>
                          <a:latin typeface="Times New Roman" pitchFamily="18" charset="0"/>
                        </a:rPr>
                        <a:t>                                               Χρέωση       Πίστωση</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r h="3305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18.</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31/12</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Τόκοι χρεωστικοί</a:t>
                      </a:r>
                      <a:r>
                        <a:rPr kumimoji="0" lang="en-GB" sz="1400" b="0" i="0" u="none" strike="noStrike" cap="none" normalizeH="0" baseline="0" dirty="0" smtClean="0">
                          <a:ln>
                            <a:noFill/>
                          </a:ln>
                          <a:solidFill>
                            <a:schemeClr val="tx1"/>
                          </a:solidFill>
                          <a:effectLst/>
                          <a:latin typeface="Times New Roman" pitchFamily="18" charset="0"/>
                        </a:rPr>
                        <a:t> </a:t>
                      </a:r>
                      <a:r>
                        <a:rPr kumimoji="0" lang="en-GB" sz="14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100</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305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Τόκοι πληρωτέοι</a:t>
                      </a:r>
                      <a:r>
                        <a:rPr kumimoji="0" lang="en-GB" sz="1400" b="0" i="0" u="none" strike="noStrike" cap="none" normalizeH="0" baseline="0" dirty="0" smtClean="0">
                          <a:ln>
                            <a:noFill/>
                          </a:ln>
                          <a:solidFill>
                            <a:schemeClr val="tx1"/>
                          </a:solidFill>
                          <a:effectLst/>
                          <a:latin typeface="Times New Roman" pitchFamily="18" charset="0"/>
                        </a:rPr>
                        <a:t> </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 100</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305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1" u="none" strike="noStrike" cap="none" normalizeH="0" baseline="0" dirty="0" smtClean="0">
                          <a:ln>
                            <a:noFill/>
                          </a:ln>
                          <a:solidFill>
                            <a:schemeClr val="tx1"/>
                          </a:solidFill>
                          <a:effectLst/>
                          <a:latin typeface="Times New Roman" pitchFamily="18" charset="0"/>
                          <a:cs typeface="Times New Roman" pitchFamily="18" charset="0"/>
                        </a:rPr>
                        <a:t>Λογ/σμός τόκων πληρωτέων</a:t>
                      </a:r>
                      <a:endParaRPr kumimoji="0" lang="en-GB" sz="14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39414">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19.</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31/12</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Αναλώσεις γραφικής ύλης</a:t>
                      </a:r>
                      <a:r>
                        <a:rPr kumimoji="0" lang="en-GB" sz="14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120</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305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Γραφική ύλη</a:t>
                      </a:r>
                      <a:r>
                        <a:rPr kumimoji="0" lang="en-GB" sz="14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l-GR"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120</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305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1" u="none" strike="noStrike" cap="none" normalizeH="0" baseline="0" dirty="0" smtClean="0">
                          <a:ln>
                            <a:noFill/>
                          </a:ln>
                          <a:solidFill>
                            <a:schemeClr val="tx1"/>
                          </a:solidFill>
                          <a:effectLst/>
                          <a:latin typeface="Times New Roman" pitchFamily="18" charset="0"/>
                          <a:cs typeface="Times New Roman" pitchFamily="18" charset="0"/>
                        </a:rPr>
                        <a:t>Λογ/σμός αναλώσεων</a:t>
                      </a: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1" u="none" strike="noStrike" cap="none" normalizeH="0" baseline="0" dirty="0" smtClean="0">
                          <a:ln>
                            <a:noFill/>
                          </a:ln>
                          <a:solidFill>
                            <a:schemeClr val="tx1"/>
                          </a:solidFill>
                          <a:effectLst/>
                          <a:latin typeface="Times New Roman" pitchFamily="18" charset="0"/>
                          <a:cs typeface="Times New Roman" pitchFamily="18" charset="0"/>
                        </a:rPr>
                        <a:t>γραφικής ύλης</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57849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20.</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31/12</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Αναλώσεις Τροφίμων-Ποτών</a:t>
                      </a:r>
                      <a:r>
                        <a:rPr kumimoji="0" lang="en-GB" sz="14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l-GR"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 50</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305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Τρόφιμα-Ποτά</a:t>
                      </a:r>
                      <a:r>
                        <a:rPr kumimoji="0" lang="en-GB" sz="14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l-GR"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50</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305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1" u="none" strike="noStrike" cap="none" normalizeH="0" baseline="0" dirty="0" smtClean="0">
                          <a:ln>
                            <a:noFill/>
                          </a:ln>
                          <a:solidFill>
                            <a:schemeClr val="tx1"/>
                          </a:solidFill>
                          <a:effectLst/>
                          <a:latin typeface="Times New Roman" pitchFamily="18" charset="0"/>
                          <a:cs typeface="Times New Roman" pitchFamily="18" charset="0"/>
                        </a:rPr>
                        <a:t>Διορθωτική εγγραφή</a:t>
                      </a: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305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21.</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31/12</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Αποσβέσεις</a:t>
                      </a:r>
                      <a:r>
                        <a:rPr kumimoji="0" lang="en-GB" sz="1400" b="0" i="0" u="none" strike="noStrike" cap="none" normalizeH="0" baseline="0" dirty="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rPr>
                        <a:t>    1.267</a:t>
                      </a:r>
                      <a:endParaRPr kumimoji="0" lang="en-GB"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120657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κτίρια</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μετ. μέσα</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έπιπλα</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Αποσβεσμένοι εκτυπωτές</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300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250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300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0" u="none" strike="noStrike" cap="none" normalizeH="0" baseline="0" dirty="0" smtClean="0">
                          <a:ln>
                            <a:noFill/>
                          </a:ln>
                          <a:solidFill>
                            <a:schemeClr val="tx1"/>
                          </a:solidFill>
                          <a:effectLst/>
                          <a:latin typeface="Times New Roman" pitchFamily="18" charset="0"/>
                          <a:cs typeface="Times New Roman" pitchFamily="18" charset="0"/>
                        </a:rPr>
                        <a:t>417</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305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1" u="none" strike="noStrike" cap="none" normalizeH="0" baseline="0" dirty="0" smtClean="0">
                          <a:ln>
                            <a:noFill/>
                          </a:ln>
                          <a:solidFill>
                            <a:schemeClr val="tx1"/>
                          </a:solidFill>
                          <a:effectLst/>
                          <a:latin typeface="Times New Roman" pitchFamily="18" charset="0"/>
                          <a:cs typeface="Times New Roman" pitchFamily="18" charset="0"/>
                        </a:rPr>
                        <a:t>Λογ/σμός αποσβέσεων</a:t>
                      </a:r>
                      <a:endParaRPr kumimoji="0" lang="en-GB" sz="14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0" i="1" u="none" strike="noStrike" cap="none" normalizeH="0" baseline="0" dirty="0" smtClean="0">
                          <a:ln>
                            <a:noFill/>
                          </a:ln>
                          <a:solidFill>
                            <a:schemeClr val="tx1"/>
                          </a:solidFill>
                          <a:effectLst/>
                          <a:latin typeface="Times New Roman" pitchFamily="18" charset="0"/>
                          <a:cs typeface="Times New Roman" pitchFamily="18" charset="0"/>
                        </a:rPr>
                        <a:t>χρήσης 20</a:t>
                      </a:r>
                      <a:r>
                        <a:rPr kumimoji="0" lang="en-US" sz="1400" b="0" i="1" u="none" strike="noStrike" cap="none" normalizeH="0" baseline="0" dirty="0" smtClean="0">
                          <a:ln>
                            <a:noFill/>
                          </a:ln>
                          <a:solidFill>
                            <a:schemeClr val="tx1"/>
                          </a:solidFill>
                          <a:effectLst/>
                          <a:latin typeface="Times New Roman" pitchFamily="18" charset="0"/>
                          <a:cs typeface="Times New Roman" pitchFamily="18" charset="0"/>
                        </a:rPr>
                        <a:t>17</a:t>
                      </a:r>
                      <a:endParaRPr kumimoji="0" lang="en-GB" sz="14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3056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spTree>
  </p:cSld>
  <p:clrMapOvr>
    <a:masterClrMapping/>
  </p:clrMapOvr>
  <p:transition/>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F070A4C4-71A2-4ADA-8315-844B9E22CCDA}" type="slidenum">
              <a:rPr lang="el-GR"/>
              <a:pPr/>
              <a:t>712</a:t>
            </a:fld>
            <a:endParaRPr lang="el-GR" dirty="0"/>
          </a:p>
        </p:txBody>
      </p:sp>
      <p:graphicFrame>
        <p:nvGraphicFramePr>
          <p:cNvPr id="195586" name="Group 2"/>
          <p:cNvGraphicFramePr>
            <a:graphicFrameLocks noGrp="1"/>
          </p:cNvGraphicFramePr>
          <p:nvPr/>
        </p:nvGraphicFramePr>
        <p:xfrm>
          <a:off x="304800" y="304800"/>
          <a:ext cx="8515350" cy="5893118"/>
        </p:xfrm>
        <a:graphic>
          <a:graphicData uri="http://schemas.openxmlformats.org/drawingml/2006/table">
            <a:tbl>
              <a:tblPr/>
              <a:tblGrid>
                <a:gridCol w="457200"/>
                <a:gridCol w="838200"/>
                <a:gridCol w="2743200"/>
                <a:gridCol w="2438400"/>
                <a:gridCol w="1066800"/>
                <a:gridCol w="971550"/>
              </a:tblGrid>
              <a:tr h="346075">
                <a:tc gridSpan="6">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rPr>
                        <a:t>Ημερολόγιο</a:t>
                      </a:r>
                      <a:endParaRPr kumimoji="0" lang="en-GB" sz="18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619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rPr>
                        <a:t>α/α</a:t>
                      </a:r>
                      <a:endParaRPr kumimoji="0" lang="en-GB" sz="16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Ημ/νία</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Λογαριασμοί-Αιτιολογία</a:t>
                      </a:r>
                      <a:r>
                        <a:rPr kumimoji="0" lang="el-GR" sz="1800" b="0" i="0" u="none" strike="noStrike" cap="none" normalizeH="0" baseline="0" dirty="0" smtClean="0">
                          <a:ln>
                            <a:noFill/>
                          </a:ln>
                          <a:solidFill>
                            <a:schemeClr val="tx1"/>
                          </a:solidFill>
                          <a:effectLst/>
                          <a:latin typeface="Times New Roman" pitchFamily="18" charset="0"/>
                        </a:rPr>
                        <a:t>                                               Χρέωση       Πίστωση</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r h="3714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22.</a:t>
                      </a:r>
                      <a:endParaRPr kumimoji="0" lang="en-GB"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31/12</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Πελάτες – Φλώρος</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340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Πωλήσεις</a:t>
                      </a:r>
                      <a:r>
                        <a:rPr kumimoji="0" lang="en-GB" sz="1800" b="0" i="0" u="none" strike="noStrike" cap="none" normalizeH="0" baseline="0" dirty="0" smtClean="0">
                          <a:ln>
                            <a:noFill/>
                          </a:ln>
                          <a:solidFill>
                            <a:schemeClr val="tx1"/>
                          </a:solidFill>
                          <a:effectLst/>
                          <a:latin typeface="Times New Roman" pitchFamily="18" charset="0"/>
                        </a:rPr>
                        <a:t> </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 340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Διορθωτική εγγραφή</a:t>
                      </a:r>
                      <a:r>
                        <a:rPr kumimoji="0" lang="en-GB" sz="1700" b="0" i="1"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45402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23.</a:t>
                      </a:r>
                      <a:endParaRPr kumimoji="0" lang="en-GB"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31/12</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Πελάτες – Ράδος</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150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Διάφορα έσοδα προηγ. </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x</a:t>
                      </a: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ρήσεων</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150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Διορθωτική εγγραφή</a:t>
                      </a:r>
                      <a:r>
                        <a:rPr kumimoji="0" lang="en-GB" sz="1800" b="0" i="0" u="none" strike="noStrike" cap="none" normalizeH="0" baseline="0" dirty="0" smtClean="0">
                          <a:ln>
                            <a:noFill/>
                          </a:ln>
                          <a:solidFill>
                            <a:schemeClr val="tx1"/>
                          </a:solidFill>
                          <a:effectLst/>
                          <a:latin typeface="Times New Roman" pitchFamily="18" charset="0"/>
                        </a:rPr>
                        <a:t> </a:t>
                      </a: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35242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333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cap="flat">
                      <a:noFill/>
                    </a:lnR>
                    <a:lnT>
                      <a:noFill/>
                    </a:lnT>
                    <a:lnB>
                      <a:noFill/>
                    </a:lnB>
                    <a:lnTlToBr>
                      <a:noFill/>
                    </a:lnTlToBr>
                    <a:lnBlToTr>
                      <a:noFill/>
                    </a:lnBlToTr>
                    <a:noFill/>
                  </a:tcPr>
                </a:tc>
              </a:tr>
              <a:tr h="3889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cap="flat">
                      <a:noFill/>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cap="flat">
                      <a:noFill/>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sp>
        <p:nvSpPr>
          <p:cNvPr id="195694" name="Rectangle 110"/>
          <p:cNvSpPr>
            <a:spLocks noGrp="1" noChangeArrowheads="1"/>
          </p:cNvSpPr>
          <p:nvPr>
            <p:ph type="title"/>
          </p:nvPr>
        </p:nvSpPr>
        <p:spPr>
          <a:xfrm>
            <a:off x="838200" y="4800600"/>
            <a:ext cx="7772400" cy="1371600"/>
          </a:xfrm>
          <a:noFill/>
          <a:ln/>
        </p:spPr>
        <p:txBody>
          <a:bodyPr>
            <a:normAutofit fontScale="90000"/>
          </a:bodyPr>
          <a:lstStyle/>
          <a:p>
            <a:r>
              <a:rPr lang="el-GR" sz="3000" dirty="0">
                <a:cs typeface="Times New Roman" pitchFamily="18" charset="0"/>
              </a:rPr>
              <a:t>Το </a:t>
            </a:r>
            <a:r>
              <a:rPr lang="el-GR" sz="3000" b="1" dirty="0">
                <a:cs typeface="Times New Roman" pitchFamily="18" charset="0"/>
              </a:rPr>
              <a:t>προσαρμοσμένο ισοζύγιο</a:t>
            </a:r>
            <a:r>
              <a:rPr lang="el-GR" sz="3000" dirty="0">
                <a:cs typeface="Times New Roman" pitchFamily="18" charset="0"/>
              </a:rPr>
              <a:t> της εταιρίας στις </a:t>
            </a:r>
            <a:r>
              <a:rPr lang="el-GR" sz="3000" dirty="0" smtClean="0">
                <a:cs typeface="Times New Roman" pitchFamily="18" charset="0"/>
              </a:rPr>
              <a:t>31/12/20</a:t>
            </a:r>
            <a:r>
              <a:rPr lang="en-US" sz="3000" dirty="0" smtClean="0">
                <a:cs typeface="Times New Roman" pitchFamily="18" charset="0"/>
              </a:rPr>
              <a:t>17</a:t>
            </a:r>
            <a:r>
              <a:rPr lang="el-GR" sz="3000" dirty="0" smtClean="0">
                <a:cs typeface="Times New Roman" pitchFamily="18" charset="0"/>
              </a:rPr>
              <a:t> </a:t>
            </a:r>
            <a:r>
              <a:rPr lang="el-GR" sz="3000" dirty="0">
                <a:cs typeface="Times New Roman" pitchFamily="18" charset="0"/>
              </a:rPr>
              <a:t>έχει ως εξής:</a:t>
            </a:r>
            <a:br>
              <a:rPr lang="el-GR" sz="3000" dirty="0">
                <a:cs typeface="Times New Roman" pitchFamily="18" charset="0"/>
              </a:rPr>
            </a:br>
            <a:endParaRPr lang="en-GB" sz="3000" dirty="0">
              <a:cs typeface="Times New Roman" pitchFamily="18" charset="0"/>
            </a:endParaRPr>
          </a:p>
        </p:txBody>
      </p:sp>
    </p:spTree>
  </p:cSld>
  <p:clrMapOvr>
    <a:masterClrMapping/>
  </p:clrMapOvr>
  <p:transition/>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6E86C59B-D008-4AE5-857F-612E4E47FC1B}" type="slidenum">
              <a:rPr lang="el-GR"/>
              <a:pPr/>
              <a:t>713</a:t>
            </a:fld>
            <a:endParaRPr lang="el-GR" dirty="0"/>
          </a:p>
        </p:txBody>
      </p:sp>
      <p:graphicFrame>
        <p:nvGraphicFramePr>
          <p:cNvPr id="196610" name="Group 2"/>
          <p:cNvGraphicFramePr>
            <a:graphicFrameLocks noGrp="1"/>
          </p:cNvGraphicFramePr>
          <p:nvPr/>
        </p:nvGraphicFramePr>
        <p:xfrm>
          <a:off x="0" y="116626"/>
          <a:ext cx="8887460" cy="6192695"/>
        </p:xfrm>
        <a:graphic>
          <a:graphicData uri="http://schemas.openxmlformats.org/drawingml/2006/table">
            <a:tbl>
              <a:tblPr/>
              <a:tblGrid>
                <a:gridCol w="538163"/>
                <a:gridCol w="3535362"/>
                <a:gridCol w="817563"/>
                <a:gridCol w="208280"/>
                <a:gridCol w="208280"/>
                <a:gridCol w="1042987"/>
                <a:gridCol w="1230313"/>
                <a:gridCol w="1306512"/>
              </a:tblGrid>
              <a:tr h="984613">
                <a:tc gridSpan="8">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Enjoy</a:t>
                      </a: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Προσαρμοσμένο Ισοζύγιο Λογαριασμών στις 31/12/20</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17</a:t>
                      </a:r>
                      <a:r>
                        <a:rPr kumimoji="0" lang="en-GB" sz="1800" b="1" i="0"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88663">
                <a:tc row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α/α</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Λογαριασμοί-Αιτιολογία</a:t>
                      </a:r>
                      <a:endParaRPr kumimoji="0" lang="en-GB"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Ποσά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Υπόλοιπα</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r>
              <a:tr h="388663">
                <a:tc vMerge="1">
                  <a:txBody>
                    <a:bodyPr/>
                    <a:lstStyle/>
                    <a:p>
                      <a:endParaRPr lang="el-GR"/>
                    </a:p>
                  </a:txBody>
                  <a:tcPr/>
                </a:tc>
                <a:tc vMerge="1">
                  <a:txBody>
                    <a:bodyPr/>
                    <a:lstStyle/>
                    <a:p>
                      <a:endParaRPr lang="el-GR"/>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Χρέωση      </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Πίστωση</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Χρεωστικό</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Πιστωτικό</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3075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2.</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3.</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4.</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5.</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6.</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7.</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8.</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9.</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10.</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11.</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12.</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13.</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Κτίρια</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κτίρια</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Μεταφορικά μέσα</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μεταφορικά μέσα</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Έπιπλα και Σκεύη</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έπιπλα και σκεύη</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Γραφική ύλη</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Γραμμάτια εισπρακτέα</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Γραμμάτια εισπρακτέα σε εγγύηση</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Πελάτες</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Μετοχές</a:t>
                      </a:r>
                      <a:endParaRPr kumimoji="0" lang="el-GR" sz="12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Καταθέσεις όψεως</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Ταμείο</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1" u="none" strike="noStrike" cap="none" normalizeH="0" baseline="0" dirty="0" smtClean="0">
                          <a:ln>
                            <a:noFill/>
                          </a:ln>
                          <a:solidFill>
                            <a:schemeClr val="tx1"/>
                          </a:solidFill>
                          <a:effectLst/>
                          <a:latin typeface="Times New Roman" pitchFamily="18" charset="0"/>
                        </a:rPr>
                        <a:t>Σε μεταφορά</a:t>
                      </a:r>
                      <a:endParaRPr kumimoji="0" lang="en-GB" sz="1200" b="0" i="1"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10.000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9.000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2.200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5.500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500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2.500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490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4.250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1.900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19.690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rPr>
                        <a:t>     </a:t>
                      </a:r>
                      <a:r>
                        <a:rPr kumimoji="0" lang="el-GR" sz="1200" b="0" i="0" u="none" strike="noStrike" cap="none" normalizeH="0" baseline="0" dirty="0" smtClean="0">
                          <a:ln>
                            <a:noFill/>
                          </a:ln>
                          <a:solidFill>
                            <a:schemeClr val="tx1"/>
                          </a:solidFill>
                          <a:effectLst/>
                          <a:latin typeface="Times New Roman" pitchFamily="18" charset="0"/>
                        </a:rPr>
                        <a:t>57.030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1.300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4.000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2.450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1.717</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120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500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19.550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30.637</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10.000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5.000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5.500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380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1.500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490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4.250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1.400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140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29.660</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1.300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250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1.717</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200" b="0" i="0" u="none" strike="noStrike" cap="none" normalizeH="0" baseline="0" dirty="0" smtClean="0">
                          <a:ln>
                            <a:noFill/>
                          </a:ln>
                          <a:solidFill>
                            <a:schemeClr val="tx1"/>
                          </a:solidFill>
                          <a:effectLst/>
                          <a:latin typeface="Times New Roman" pitchFamily="18" charset="0"/>
                        </a:rPr>
                        <a:t>3.267</a:t>
                      </a:r>
                      <a:endParaRPr kumimoji="0" lang="en-GB"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13E3376F-4294-47D4-9CBC-CF101D13DC42}" type="slidenum">
              <a:rPr lang="el-GR"/>
              <a:pPr/>
              <a:t>714</a:t>
            </a:fld>
            <a:endParaRPr lang="el-GR" dirty="0"/>
          </a:p>
        </p:txBody>
      </p:sp>
      <p:graphicFrame>
        <p:nvGraphicFramePr>
          <p:cNvPr id="197634" name="Group 2"/>
          <p:cNvGraphicFramePr>
            <a:graphicFrameLocks noGrp="1"/>
          </p:cNvGraphicFramePr>
          <p:nvPr/>
        </p:nvGraphicFramePr>
        <p:xfrm>
          <a:off x="0" y="304800"/>
          <a:ext cx="8887460" cy="6102096"/>
        </p:xfrm>
        <a:graphic>
          <a:graphicData uri="http://schemas.openxmlformats.org/drawingml/2006/table">
            <a:tbl>
              <a:tblPr/>
              <a:tblGrid>
                <a:gridCol w="538163"/>
                <a:gridCol w="3535362"/>
                <a:gridCol w="817563"/>
                <a:gridCol w="208280"/>
                <a:gridCol w="208280"/>
                <a:gridCol w="1042987"/>
                <a:gridCol w="1230313"/>
                <a:gridCol w="1306512"/>
              </a:tblGrid>
              <a:tr h="369888">
                <a:tc gridSpan="8">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Enjoy</a:t>
                      </a: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Προσαρμοσμένο Ισοζύγιο Λογαριασμών στις 31/12/20</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17</a:t>
                      </a:r>
                      <a:r>
                        <a:rPr kumimoji="0" lang="en-GB" sz="1800" b="1" i="0"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27013">
                <a:tc row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rPr>
                        <a:t>α/α</a:t>
                      </a:r>
                      <a:endParaRPr kumimoji="0" lang="en-GB" sz="16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Λογαριασμοί-Αιτιολογία</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rPr>
                        <a:t>Ποσά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rPr>
                        <a:t>Υπόλοιπα</a:t>
                      </a:r>
                      <a:endParaRPr kumimoji="0" lang="en-GB" sz="20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r>
              <a:tr h="211138">
                <a:tc vMerge="1">
                  <a:txBody>
                    <a:bodyPr/>
                    <a:lstStyle/>
                    <a:p>
                      <a:endParaRPr lang="el-GR"/>
                    </a:p>
                  </a:txBody>
                  <a:tcPr/>
                </a:tc>
                <a:tc vMerge="1">
                  <a:txBody>
                    <a:bodyPr/>
                    <a:lstStyle/>
                    <a:p>
                      <a:endParaRPr lang="el-GR"/>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Χρέωση      </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Πίστωση</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Χρεωστικό</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Πιστωτικό</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14.</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15.</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16.</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17.</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18.</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19.</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20.</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21.</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22.</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23.</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24.</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rPr>
                        <a:t>Από μεταφορά</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Μετοχικό κεφάλαιο</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Τακτικό αποθεματικό</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Κέρδη εις νέον</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Μακροπρόθεσμα τραπεζικά δάνεια</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Μακροπρόθεσμα γραμ. πληρωτέα</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Βραχυπρόθεσμα τραπεζικά δάνεια</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Τόκοι πληρωτέοι</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Φόροι πληρωτέοι</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Γραμμάτια πληρωτέα</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Προκαταβολές πελατών</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Διάφορα έσοδα προηγούμενων χρήσεων</a:t>
                      </a: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rPr>
                        <a:t>Σε μεταφορά</a:t>
                      </a:r>
                      <a:endParaRPr kumimoji="0" lang="en-GB" sz="1800" b="0" i="1"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57.030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500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125</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1.100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1.025</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 </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59.780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30.637</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8.000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1.500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2.500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4.000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900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225</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1.100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2.750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1.025</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 </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53.787</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29.660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 </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29.660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3.267</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8.000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1.500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2.000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4.000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900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2.750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 </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23.667</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0E66DF3D-ECAB-41B4-90BB-7DCA93E8A324}" type="slidenum">
              <a:rPr lang="el-GR"/>
              <a:pPr/>
              <a:t>715</a:t>
            </a:fld>
            <a:endParaRPr lang="el-GR" dirty="0"/>
          </a:p>
        </p:txBody>
      </p:sp>
      <p:graphicFrame>
        <p:nvGraphicFramePr>
          <p:cNvPr id="198658" name="Group 2"/>
          <p:cNvGraphicFramePr>
            <a:graphicFrameLocks noGrp="1"/>
          </p:cNvGraphicFramePr>
          <p:nvPr/>
        </p:nvGraphicFramePr>
        <p:xfrm>
          <a:off x="0" y="304800"/>
          <a:ext cx="8887460" cy="6102096"/>
        </p:xfrm>
        <a:graphic>
          <a:graphicData uri="http://schemas.openxmlformats.org/drawingml/2006/table">
            <a:tbl>
              <a:tblPr/>
              <a:tblGrid>
                <a:gridCol w="538163"/>
                <a:gridCol w="3535362"/>
                <a:gridCol w="817563"/>
                <a:gridCol w="208280"/>
                <a:gridCol w="208280"/>
                <a:gridCol w="1042987"/>
                <a:gridCol w="1230313"/>
                <a:gridCol w="1306512"/>
              </a:tblGrid>
              <a:tr h="369888">
                <a:tc gridSpan="8">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Enjoy</a:t>
                      </a: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Προσαρμοσμένο Ισοζύγιο Λογαριασμών στις 31/12/20</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17</a:t>
                      </a:r>
                      <a:endParaRPr kumimoji="0" lang="en-GB" sz="18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27013">
                <a:tc row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rPr>
                        <a:t>α/α</a:t>
                      </a:r>
                      <a:endParaRPr kumimoji="0" lang="en-GB" sz="16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Λογαριασμοί-Αιτιολογία</a:t>
                      </a:r>
                      <a:endParaRPr kumimoji="0" lang="en-GB"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rPr>
                        <a:t>Ποσά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rPr>
                        <a:t>Υπόλοιπα</a:t>
                      </a:r>
                      <a:endParaRPr kumimoji="0" lang="en-GB" sz="20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r>
              <a:tr h="211138">
                <a:tc vMerge="1">
                  <a:txBody>
                    <a:bodyPr/>
                    <a:lstStyle/>
                    <a:p>
                      <a:endParaRPr lang="el-GR"/>
                    </a:p>
                  </a:txBody>
                  <a:tcPr/>
                </a:tc>
                <a:tc vMerge="1">
                  <a:txBody>
                    <a:bodyPr/>
                    <a:lstStyle/>
                    <a:p>
                      <a:endParaRPr lang="el-GR"/>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Χρέωση      </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Πίστωση</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Χρεωστικό</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Πιστωτικό</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92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25.</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26.</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27.</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28.</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29.</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30.</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31.</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32.</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33.</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34.</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rPr>
                        <a:t>Από μεταφορά</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Πωλήσεις</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Αμοιβές προσωπικού</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Γενικά έξοδα</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Αναλώσεις γραφικών υλών</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Τόκοι χρεωστικοί</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Αποσβέσεις</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Κέρδη από πώληση μετ. μέσων</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Έσοδα χρεογράφων</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Τρόφιμα - Ποτά</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Αναλώσεις Τροφίμων-Ποτών</a:t>
                      </a: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20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rPr>
                        <a:t>ΣΥΝΟΛΟ</a:t>
                      </a:r>
                      <a:endParaRPr kumimoji="0" lang="en-GB" sz="20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59.780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9.000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400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120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225</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1.467</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50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rPr>
                        <a:t>71.092</a:t>
                      </a:r>
                      <a:endParaRPr kumimoji="0" lang="en-GB" sz="18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53.787</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16.365</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700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190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1" i="0"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rPr>
                        <a:t>71.092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29.660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9.000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400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120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225</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1.467</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1" i="0"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rPr>
                        <a:t>40.972</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23.667</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16.365</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700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190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1" i="0"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rPr>
                        <a:t>40.972</a:t>
                      </a:r>
                      <a:endParaRPr kumimoji="0" lang="en-GB" sz="18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4 - Θέση υποσέλιδου"/>
          <p:cNvSpPr>
            <a:spLocks noGrp="1"/>
          </p:cNvSpPr>
          <p:nvPr>
            <p:ph type="ftr" sz="quarter" idx="4294967295"/>
          </p:nvPr>
        </p:nvSpPr>
        <p:spPr>
          <a:xfrm>
            <a:off x="3124200" y="6248400"/>
            <a:ext cx="2895600" cy="457200"/>
          </a:xfrm>
          <a:prstGeom prst="rect">
            <a:avLst/>
          </a:prstGeom>
        </p:spPr>
        <p:txBody>
          <a:bodyPr/>
          <a:lstStyle/>
          <a:p>
            <a:r>
              <a:rPr lang="el-GR" dirty="0"/>
              <a:t>ΣΥΓΧΡΟΝΗ ΛΟΓΙΣΤΙΚΗ</a:t>
            </a:r>
          </a:p>
        </p:txBody>
      </p:sp>
      <p:sp>
        <p:nvSpPr>
          <p:cNvPr id="102"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48EC5169-BAEA-41A6-AE37-E08860A0AC18}" type="slidenum">
              <a:rPr lang="el-GR"/>
              <a:pPr/>
              <a:t>716</a:t>
            </a:fld>
            <a:endParaRPr lang="el-GR" dirty="0"/>
          </a:p>
        </p:txBody>
      </p:sp>
      <p:graphicFrame>
        <p:nvGraphicFramePr>
          <p:cNvPr id="199682" name="Group 2"/>
          <p:cNvGraphicFramePr>
            <a:graphicFrameLocks noGrp="1"/>
          </p:cNvGraphicFramePr>
          <p:nvPr/>
        </p:nvGraphicFramePr>
        <p:xfrm>
          <a:off x="304800" y="304800"/>
          <a:ext cx="8515350" cy="6810185"/>
        </p:xfrm>
        <a:graphic>
          <a:graphicData uri="http://schemas.openxmlformats.org/drawingml/2006/table">
            <a:tbl>
              <a:tblPr/>
              <a:tblGrid>
                <a:gridCol w="457200"/>
                <a:gridCol w="838200"/>
                <a:gridCol w="2286000"/>
                <a:gridCol w="2971800"/>
                <a:gridCol w="838200"/>
                <a:gridCol w="1123950"/>
              </a:tblGrid>
              <a:tr h="381000">
                <a:tc gridSpan="6">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rPr>
                        <a:t>Ημ</a:t>
                      </a: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ερολογιακές εγγραφές προσδιορισμού του αποτελέσματος χρήσης</a:t>
                      </a:r>
                      <a:r>
                        <a:rPr kumimoji="0" lang="en-GB" sz="2000" b="1" i="0"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619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rPr>
                        <a:t>α/α</a:t>
                      </a:r>
                      <a:endParaRPr kumimoji="0" lang="en-GB" sz="16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Ημ/νία</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Λογαριασμοί-Αιτιολογία</a:t>
                      </a:r>
                      <a:r>
                        <a:rPr kumimoji="0" lang="el-GR" sz="1800" b="0" i="0" u="none" strike="noStrike" cap="none" normalizeH="0" baseline="0" dirty="0" smtClean="0">
                          <a:ln>
                            <a:noFill/>
                          </a:ln>
                          <a:solidFill>
                            <a:schemeClr val="tx1"/>
                          </a:solidFill>
                          <a:effectLst/>
                          <a:latin typeface="Times New Roman" pitchFamily="18" charset="0"/>
                        </a:rPr>
                        <a:t>                                               Χρέωση       Πίστωση</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r h="3714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24.</a:t>
                      </a:r>
                      <a:endParaRPr kumimoji="0" lang="en-GB"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31/12</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Κόστος Πωληθέντων</a:t>
                      </a:r>
                      <a:r>
                        <a:rPr kumimoji="0" lang="en-GB" sz="1800" b="0" i="0" u="none" strike="noStrike" cap="none" normalizeH="0" baseline="0" dirty="0" smtClean="0">
                          <a:ln>
                            <a:noFill/>
                          </a:ln>
                          <a:solidFill>
                            <a:schemeClr val="tx1"/>
                          </a:solidFill>
                          <a:effectLst/>
                          <a:latin typeface="Times New Roman" pitchFamily="18" charset="0"/>
                        </a:rPr>
                        <a:t> </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4.050</a:t>
                      </a:r>
                      <a:r>
                        <a:rPr kumimoji="0" lang="en-GB" sz="1800" b="0" i="0" u="none" strike="noStrike" cap="none" normalizeH="0" baseline="0" dirty="0" smtClean="0">
                          <a:ln>
                            <a:noFill/>
                          </a:ln>
                          <a:solidFill>
                            <a:schemeClr val="tx1"/>
                          </a:solidFill>
                          <a:effectLst/>
                          <a:latin typeface="Times New Roman" pitchFamily="18" charset="0"/>
                        </a:rPr>
                        <a:t>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Αναλώσεις Τροφίμων-Ποτών</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Αμοιβές Προσωπικού</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 </a:t>
                      </a: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50</a:t>
                      </a: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4.000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Μεταφορά εξόδων στο</a:t>
                      </a:r>
                      <a:endParaRPr kumimoji="0" lang="en-GB" sz="17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κόστος πωληθέντων</a:t>
                      </a:r>
                      <a:endParaRPr kumimoji="0" lang="en-GB" sz="17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222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25.</a:t>
                      </a:r>
                      <a:endParaRPr kumimoji="0" lang="en-GB"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31/12</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Πωλήσεις</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16.365</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Μικτό κέρδος</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16.365</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6127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Μεταφορά πωλήσεων εκμετάλλευσης</a:t>
                      </a:r>
                      <a:endParaRPr kumimoji="0" lang="el-GR" sz="1800" b="0" i="1"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στα μικτά</a:t>
                      </a:r>
                      <a:r>
                        <a:rPr kumimoji="0" lang="el-GR" sz="1800" b="0" i="1" u="none" strike="noStrike" cap="none" normalizeH="0" baseline="0" dirty="0" smtClean="0">
                          <a:ln>
                            <a:noFill/>
                          </a:ln>
                          <a:solidFill>
                            <a:schemeClr val="tx1"/>
                          </a:solidFill>
                          <a:effectLst/>
                          <a:latin typeface="Times New Roman" pitchFamily="18" charset="0"/>
                        </a:rPr>
                        <a:t>  αποτελέσματα</a:t>
                      </a:r>
                      <a:r>
                        <a:rPr kumimoji="0" lang="en-GB" sz="1800" b="0" i="1" u="none" strike="noStrike" cap="none" normalizeH="0" baseline="0" dirty="0" smtClean="0">
                          <a:ln>
                            <a:noFill/>
                          </a:ln>
                          <a:solidFill>
                            <a:schemeClr val="tx1"/>
                          </a:solidFill>
                          <a:effectLst/>
                          <a:latin typeface="Times New Roman" pitchFamily="18" charset="0"/>
                        </a:rPr>
                        <a:t> </a:t>
                      </a:r>
                      <a:endParaRPr kumimoji="0" lang="el-GR" sz="1800" b="0" i="1"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26.</a:t>
                      </a:r>
                      <a:endParaRPr kumimoji="0" lang="en-GB"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31/12</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Μικτό κέρδος</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 </a:t>
                      </a: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4.050</a:t>
                      </a:r>
                      <a:r>
                        <a:rPr kumimoji="0" lang="en-GB" sz="1800" b="0" i="0" u="none" strike="noStrike" cap="none" normalizeH="0" baseline="0" dirty="0" smtClean="0">
                          <a:ln>
                            <a:noFill/>
                          </a:ln>
                          <a:solidFill>
                            <a:schemeClr val="tx1"/>
                          </a:solidFill>
                          <a:effectLst/>
                          <a:latin typeface="Times New Roman" pitchFamily="18" charset="0"/>
                        </a:rPr>
                        <a:t>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5242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Κόστος Πωληθέντων</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4.050</a:t>
                      </a:r>
                      <a:r>
                        <a:rPr kumimoji="0" lang="en-GB" sz="1800" b="0" i="0" u="none" strike="noStrike" cap="none" normalizeH="0" baseline="0" dirty="0" smtClean="0">
                          <a:ln>
                            <a:noFill/>
                          </a:ln>
                          <a:solidFill>
                            <a:schemeClr val="tx1"/>
                          </a:solidFill>
                          <a:effectLst/>
                          <a:latin typeface="Times New Roman" pitchFamily="18" charset="0"/>
                        </a:rPr>
                        <a:t> </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Μεταφορά κόστους αποτελέσματ</a:t>
                      </a:r>
                      <a:r>
                        <a:rPr kumimoji="0" lang="el-GR" sz="1800" b="0" i="1" u="none" strike="noStrike" cap="none" normalizeH="0" baseline="0" dirty="0" smtClean="0">
                          <a:ln>
                            <a:noFill/>
                          </a:ln>
                          <a:solidFill>
                            <a:schemeClr val="tx1"/>
                          </a:solidFill>
                          <a:effectLst/>
                          <a:latin typeface="Times New Roman" pitchFamily="18" charset="0"/>
                        </a:rPr>
                        <a:t>α</a:t>
                      </a: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πωληθέντων στα μικτά</a:t>
                      </a:r>
                      <a:endParaRPr kumimoji="0" lang="el-GR" sz="1800" b="0" i="1"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εκμετάλλευσης</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27.</a:t>
                      </a:r>
                      <a:endParaRPr kumimoji="0" lang="en-GB"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31/12</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Μικτό κέρδος</a:t>
                      </a:r>
                      <a:r>
                        <a:rPr kumimoji="0" lang="en-GB" sz="1800" b="0" i="0" u="none" strike="noStrike" cap="none" normalizeH="0" baseline="0" dirty="0" smtClean="0">
                          <a:ln>
                            <a:noFill/>
                          </a:ln>
                          <a:solidFill>
                            <a:schemeClr val="tx1"/>
                          </a:solidFill>
                          <a:effectLst/>
                          <a:latin typeface="Times New Roman" pitchFamily="18" charset="0"/>
                        </a:rPr>
                        <a:t> </a:t>
                      </a:r>
                      <a:r>
                        <a:rPr kumimoji="0" lang="el-GR" sz="1800" b="0" i="0" u="none" strike="noStrike" cap="none" normalizeH="0" baseline="0" dirty="0" smtClean="0">
                          <a:ln>
                            <a:noFill/>
                          </a:ln>
                          <a:solidFill>
                            <a:schemeClr val="tx1"/>
                          </a:solidFill>
                          <a:effectLst/>
                          <a:latin typeface="Times New Roman" pitchFamily="18" charset="0"/>
                        </a:rPr>
                        <a:t> </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12.315</a:t>
                      </a:r>
                      <a:r>
                        <a:rPr kumimoji="0" lang="en-GB" sz="1800" b="0" i="0" u="none" strike="noStrike" cap="none" normalizeH="0" baseline="0" dirty="0" smtClean="0">
                          <a:ln>
                            <a:noFill/>
                          </a:ln>
                          <a:solidFill>
                            <a:schemeClr val="tx1"/>
                          </a:solidFill>
                          <a:effectLst/>
                          <a:latin typeface="Times New Roman" pitchFamily="18" charset="0"/>
                        </a:rPr>
                        <a:t>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Αποτελέσματα εκμ/σης</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12.315</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46672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Μεταφορά μικτού αποτελέσματα</a:t>
                      </a:r>
                      <a:endParaRPr kumimoji="0" lang="en-GB"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κέρδους στα</a:t>
                      </a:r>
                      <a:endParaRPr kumimoji="0" lang="el-GR" sz="1800" b="0" i="1" u="none"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εκμετάλλευσης</a:t>
                      </a:r>
                      <a:endParaRPr kumimoji="0" lang="en-GB"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spTree>
  </p:cSld>
  <p:clrMapOvr>
    <a:masterClrMapping/>
  </p:clrMapOvr>
  <p:transition/>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CA276E70-27BE-4D5B-83EA-4444411A6401}" type="slidenum">
              <a:rPr lang="el-GR"/>
              <a:pPr/>
              <a:t>717</a:t>
            </a:fld>
            <a:endParaRPr lang="el-GR" dirty="0"/>
          </a:p>
        </p:txBody>
      </p:sp>
      <p:graphicFrame>
        <p:nvGraphicFramePr>
          <p:cNvPr id="200706" name="Group 2"/>
          <p:cNvGraphicFramePr>
            <a:graphicFrameLocks noGrp="1"/>
          </p:cNvGraphicFramePr>
          <p:nvPr/>
        </p:nvGraphicFramePr>
        <p:xfrm>
          <a:off x="304800" y="304800"/>
          <a:ext cx="8515350" cy="6196330"/>
        </p:xfrm>
        <a:graphic>
          <a:graphicData uri="http://schemas.openxmlformats.org/drawingml/2006/table">
            <a:tbl>
              <a:tblPr/>
              <a:tblGrid>
                <a:gridCol w="457200"/>
                <a:gridCol w="838200"/>
                <a:gridCol w="3048000"/>
                <a:gridCol w="2590800"/>
                <a:gridCol w="762000"/>
                <a:gridCol w="819150"/>
              </a:tblGrid>
              <a:tr h="381000">
                <a:tc gridSpan="6">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rPr>
                        <a:t>Ημ</a:t>
                      </a: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ερολογιακές εγγραφές προσδιορισμού του αποτελέσματος χρήσης</a:t>
                      </a:r>
                      <a:r>
                        <a:rPr kumimoji="0" lang="en-GB" sz="2000" b="1" i="0"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619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rPr>
                        <a:t>α/α</a:t>
                      </a:r>
                      <a:endParaRPr kumimoji="0" lang="en-GB" sz="16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Ημ/νία</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Λογαριασμοί-Αιτιολογία</a:t>
                      </a:r>
                      <a:r>
                        <a:rPr kumimoji="0" lang="el-GR" sz="1800" b="0" i="0" u="none" strike="noStrike" cap="none" normalizeH="0" baseline="0" dirty="0" smtClean="0">
                          <a:ln>
                            <a:noFill/>
                          </a:ln>
                          <a:solidFill>
                            <a:schemeClr val="tx1"/>
                          </a:solidFill>
                          <a:effectLst/>
                          <a:latin typeface="Times New Roman" pitchFamily="18" charset="0"/>
                        </a:rPr>
                        <a:t>                                                   Χρέωση   Πίστωση</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r h="3714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28.</a:t>
                      </a:r>
                      <a:endParaRPr kumimoji="0" lang="en-GB"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31/12</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Αποτελέσματα εκμετάλλευσης</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7.212</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Αμοιβές προσωπικού</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Γενικά έξοδα</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Αναλώσεις γραφικής ύλης</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Αποσβέσεις</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Τόκοι χρεωστικοί</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 </a:t>
                      </a: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5.000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400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120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1.467</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225</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Μεταφορά οργανικών  εξόδων εκμετάλλευσης</a:t>
                      </a:r>
                      <a:r>
                        <a:rPr kumimoji="0" lang="en-GB" sz="1700" b="0" i="1"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στα αποτελέσματα</a:t>
                      </a:r>
                      <a:endParaRPr kumimoji="0" lang="en-GB" sz="17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222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29.</a:t>
                      </a:r>
                      <a:endParaRPr kumimoji="0" lang="en-GB"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31/12</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Έσοδα χρεογράφων</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a:t>
                      </a:r>
                      <a:r>
                        <a:rPr kumimoji="0" lang="el-GR" sz="1800" b="0" i="0" u="none" strike="noStrike" cap="none" normalizeH="0" baseline="0" dirty="0" smtClean="0">
                          <a:ln>
                            <a:noFill/>
                          </a:ln>
                          <a:solidFill>
                            <a:schemeClr val="tx1"/>
                          </a:solidFill>
                          <a:effectLst/>
                          <a:latin typeface="Times New Roman" pitchFamily="18" charset="0"/>
                        </a:rPr>
                        <a:t>90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Αποτελέσματα εκμ/σης</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a:t>
                      </a:r>
                      <a:r>
                        <a:rPr kumimoji="0" lang="el-GR" sz="1800" b="0" i="0" u="none" strike="noStrike" cap="none" normalizeH="0" baseline="0" dirty="0" smtClean="0">
                          <a:ln>
                            <a:noFill/>
                          </a:ln>
                          <a:solidFill>
                            <a:schemeClr val="tx1"/>
                          </a:solidFill>
                          <a:effectLst/>
                          <a:latin typeface="Times New Roman" pitchFamily="18" charset="0"/>
                        </a:rPr>
                        <a:t>90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6127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Μεταφορά οργανικών  ε</a:t>
                      </a:r>
                      <a:r>
                        <a:rPr kumimoji="0" lang="el-GR" sz="1700" b="0" i="1" u="none" strike="noStrike" cap="none" normalizeH="0" baseline="0" dirty="0" smtClean="0">
                          <a:ln>
                            <a:noFill/>
                          </a:ln>
                          <a:solidFill>
                            <a:schemeClr val="tx1"/>
                          </a:solidFill>
                          <a:effectLst/>
                          <a:latin typeface="Times New Roman" pitchFamily="18" charset="0"/>
                        </a:rPr>
                        <a:t>σ</a:t>
                      </a: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όδων εκμετάλλευσης</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στα αποτελέσματα</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30.</a:t>
                      </a:r>
                      <a:endParaRPr kumimoji="0" lang="en-GB"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31/12</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Αποτελέσματα εκμ/σης</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 </a:t>
                      </a: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5.293</a:t>
                      </a:r>
                      <a:endParaRPr kumimoji="0" lang="en-GB"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5242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Αποτελέσματα χρήσης</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5.293</a:t>
                      </a:r>
                      <a:endParaRPr kumimoji="0" lang="en-GB"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6731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Μεταφορά καθαρού</a:t>
                      </a:r>
                      <a:r>
                        <a:rPr kumimoji="0" lang="en-GB" sz="1800" b="0" i="1" u="none" strike="noStrike" cap="none" normalizeH="0" baseline="0" dirty="0" smtClean="0">
                          <a:ln>
                            <a:noFill/>
                          </a:ln>
                          <a:solidFill>
                            <a:schemeClr val="tx1"/>
                          </a:solidFill>
                          <a:effectLst/>
                          <a:latin typeface="Times New Roman" pitchFamily="18" charset="0"/>
                          <a:cs typeface="Times New Roman" pitchFamily="18" charset="0"/>
                        </a:rPr>
                        <a:t> </a:t>
                      </a: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εκμετάλλευσης στα </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rPr>
                        <a:t>α</a:t>
                      </a: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ποτελέσματος</a:t>
                      </a:r>
                      <a:endParaRPr kumimoji="0" lang="el-GR" sz="1800" b="0" i="1"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1" u="none" strike="noStrike" cap="none" normalizeH="0" baseline="0" dirty="0" smtClean="0">
                          <a:ln>
                            <a:noFill/>
                          </a:ln>
                          <a:solidFill>
                            <a:schemeClr val="tx1"/>
                          </a:solidFill>
                          <a:effectLst/>
                          <a:latin typeface="Times New Roman" pitchFamily="18" charset="0"/>
                          <a:cs typeface="Times New Roman" pitchFamily="18" charset="0"/>
                        </a:rPr>
                        <a:t>αποτελέσματα χρήσης </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928565B1-35D8-45AA-83FF-27A3A06C0A4C}" type="slidenum">
              <a:rPr lang="el-GR"/>
              <a:pPr/>
              <a:t>718</a:t>
            </a:fld>
            <a:endParaRPr lang="el-GR" dirty="0"/>
          </a:p>
        </p:txBody>
      </p:sp>
      <p:graphicFrame>
        <p:nvGraphicFramePr>
          <p:cNvPr id="201730" name="Group 2"/>
          <p:cNvGraphicFramePr>
            <a:graphicFrameLocks noGrp="1"/>
          </p:cNvGraphicFramePr>
          <p:nvPr/>
        </p:nvGraphicFramePr>
        <p:xfrm>
          <a:off x="304800" y="304800"/>
          <a:ext cx="8515350" cy="6059043"/>
        </p:xfrm>
        <a:graphic>
          <a:graphicData uri="http://schemas.openxmlformats.org/drawingml/2006/table">
            <a:tbl>
              <a:tblPr/>
              <a:tblGrid>
                <a:gridCol w="457200"/>
                <a:gridCol w="838200"/>
                <a:gridCol w="3048000"/>
                <a:gridCol w="2590800"/>
                <a:gridCol w="762000"/>
                <a:gridCol w="819150"/>
              </a:tblGrid>
              <a:tr h="381000">
                <a:tc gridSpan="6">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rPr>
                        <a:t>Ημ</a:t>
                      </a: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ερολογιακές εγγραφές προσδιορισμού του αποτελέσματος χρήσης</a:t>
                      </a:r>
                      <a:r>
                        <a:rPr kumimoji="0" lang="en-GB" sz="2000" b="1" i="0" u="none" strike="noStrike" cap="none" normalizeH="0" baseline="0" dirty="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619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rPr>
                        <a:t>α/α</a:t>
                      </a:r>
                      <a:endParaRPr kumimoji="0" lang="en-GB" sz="16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Ημ/νία</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Λογαριασμοί-Αιτιολογία</a:t>
                      </a:r>
                      <a:r>
                        <a:rPr kumimoji="0" lang="el-GR" sz="1800" b="0" i="0" u="none" strike="noStrike" cap="none" normalizeH="0" baseline="0" dirty="0" smtClean="0">
                          <a:ln>
                            <a:noFill/>
                          </a:ln>
                          <a:solidFill>
                            <a:schemeClr val="tx1"/>
                          </a:solidFill>
                          <a:effectLst/>
                          <a:latin typeface="Times New Roman" pitchFamily="18" charset="0"/>
                        </a:rPr>
                        <a:t>                                                   Χρέωση   Πίστωση</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r>
              <a:tr h="3714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31.</a:t>
                      </a:r>
                      <a:endParaRPr kumimoji="0" lang="en-GB"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31/12</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Κέρδη από πώληση μεταφ. μέσων</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Διάφορα έσοδα προηγ. χρήσεων</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n-GB"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700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150</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Αποτελέσματα χρήσης</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 850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Μεταφορά οργανικών  ε</a:t>
                      </a:r>
                      <a:r>
                        <a:rPr kumimoji="0" lang="el-GR" sz="1700" b="0" i="1" u="none" strike="noStrike" cap="none" normalizeH="0" baseline="0" dirty="0" smtClean="0">
                          <a:ln>
                            <a:noFill/>
                          </a:ln>
                          <a:solidFill>
                            <a:schemeClr val="tx1"/>
                          </a:solidFill>
                          <a:effectLst/>
                          <a:latin typeface="Times New Roman" pitchFamily="18" charset="0"/>
                        </a:rPr>
                        <a:t>σ</a:t>
                      </a: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όδων </a:t>
                      </a:r>
                      <a:r>
                        <a:rPr kumimoji="0" lang="el-GR" sz="1700" b="0" i="1" u="none" strike="noStrike" cap="none" normalizeH="0" baseline="0" dirty="0" smtClean="0">
                          <a:ln>
                            <a:noFill/>
                          </a:ln>
                          <a:solidFill>
                            <a:schemeClr val="tx1"/>
                          </a:solidFill>
                          <a:effectLst/>
                          <a:latin typeface="Times New Roman" pitchFamily="18" charset="0"/>
                        </a:rPr>
                        <a:t>χρήσης</a:t>
                      </a:r>
                      <a:r>
                        <a:rPr kumimoji="0" lang="en-GB" sz="1700" b="0" i="1"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στα αποτελέσματα</a:t>
                      </a:r>
                      <a:endParaRPr kumimoji="0" lang="en-GB" sz="17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222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32.</a:t>
                      </a:r>
                      <a:endParaRPr kumimoji="0" lang="en-GB"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31/12</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Αποτελέσματα χρήσης</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6.143</a:t>
                      </a:r>
                      <a:r>
                        <a:rPr kumimoji="0" lang="en-GB" sz="1800" b="0" i="0" u="none" strike="noStrike" cap="none" normalizeH="0" baseline="0" dirty="0" smtClean="0">
                          <a:ln>
                            <a:noFill/>
                          </a:ln>
                          <a:solidFill>
                            <a:schemeClr val="tx1"/>
                          </a:solidFill>
                          <a:effectLst/>
                          <a:latin typeface="Times New Roman" pitchFamily="18" charset="0"/>
                        </a:rPr>
                        <a:t>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Κέρδη χρήσης</a:t>
                      </a:r>
                      <a:r>
                        <a:rPr kumimoji="0" lang="en-GB" sz="18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6.143</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6127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Μεταφορά αποτελεσμάτων</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1" u="none" strike="noStrike" cap="none" normalizeH="0" baseline="0" dirty="0" smtClean="0">
                          <a:ln>
                            <a:noFill/>
                          </a:ln>
                          <a:solidFill>
                            <a:schemeClr val="tx1"/>
                          </a:solidFill>
                          <a:effectLst/>
                          <a:latin typeface="Times New Roman" pitchFamily="18" charset="0"/>
                          <a:cs typeface="Times New Roman" pitchFamily="18" charset="0"/>
                        </a:rPr>
                        <a:t>χρήσης στα κέρδη χρήσης</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35242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cap="flat">
                      <a:noFill/>
                    </a:lnR>
                    <a:lnT>
                      <a:noFill/>
                    </a:lnT>
                    <a:lnB>
                      <a:noFill/>
                    </a:lnB>
                    <a:lnTlToBr>
                      <a:noFill/>
                    </a:lnTlToBr>
                    <a:lnBlToTr>
                      <a:noFill/>
                    </a:lnBlToTr>
                    <a:noFill/>
                  </a:tcPr>
                </a:tc>
              </a:tr>
              <a:tr h="6731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7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bl>
          </a:graphicData>
        </a:graphic>
      </p:graphicFrame>
      <p:sp>
        <p:nvSpPr>
          <p:cNvPr id="201838" name="Rectangle 110"/>
          <p:cNvSpPr>
            <a:spLocks noGrp="1" noChangeArrowheads="1"/>
          </p:cNvSpPr>
          <p:nvPr>
            <p:ph type="title"/>
          </p:nvPr>
        </p:nvSpPr>
        <p:spPr>
          <a:xfrm>
            <a:off x="685800" y="5334000"/>
            <a:ext cx="7772400" cy="1143000"/>
          </a:xfrm>
          <a:noFill/>
          <a:ln/>
        </p:spPr>
        <p:txBody>
          <a:bodyPr>
            <a:normAutofit fontScale="90000"/>
          </a:bodyPr>
          <a:lstStyle/>
          <a:p>
            <a:r>
              <a:rPr lang="el-GR" sz="3300" dirty="0">
                <a:cs typeface="Times New Roman" pitchFamily="18" charset="0"/>
              </a:rPr>
              <a:t>Ο </a:t>
            </a:r>
            <a:r>
              <a:rPr lang="el-GR" sz="3300" b="1" dirty="0">
                <a:cs typeface="Times New Roman" pitchFamily="18" charset="0"/>
              </a:rPr>
              <a:t>ομαδοποιημένος </a:t>
            </a:r>
            <a:r>
              <a:rPr lang="el-GR" sz="3300" b="1" dirty="0"/>
              <a:t>Ι</a:t>
            </a:r>
            <a:r>
              <a:rPr lang="el-GR" sz="3300" b="1" dirty="0">
                <a:cs typeface="Times New Roman" pitchFamily="18" charset="0"/>
              </a:rPr>
              <a:t>σολογισμός</a:t>
            </a:r>
            <a:r>
              <a:rPr lang="el-GR" sz="3300" dirty="0">
                <a:cs typeface="Times New Roman" pitchFamily="18" charset="0"/>
              </a:rPr>
              <a:t> της εταιρίας έχει ως εξής:</a:t>
            </a:r>
            <a:br>
              <a:rPr lang="el-GR" sz="3300" dirty="0">
                <a:cs typeface="Times New Roman" pitchFamily="18" charset="0"/>
              </a:rPr>
            </a:br>
            <a:endParaRPr lang="en-GB" sz="3300" dirty="0">
              <a:cs typeface="Times New Roman" pitchFamily="18" charset="0"/>
            </a:endParaRPr>
          </a:p>
        </p:txBody>
      </p:sp>
    </p:spTree>
  </p:cSld>
  <p:clrMapOvr>
    <a:masterClrMapping/>
  </p:clrMapOvr>
  <p:transition/>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754" name="Group 2"/>
          <p:cNvGraphicFramePr>
            <a:graphicFrameLocks noGrp="1"/>
          </p:cNvGraphicFramePr>
          <p:nvPr/>
        </p:nvGraphicFramePr>
        <p:xfrm>
          <a:off x="228600" y="304800"/>
          <a:ext cx="8585200" cy="6569075"/>
        </p:xfrm>
        <a:graphic>
          <a:graphicData uri="http://schemas.openxmlformats.org/drawingml/2006/table">
            <a:tbl>
              <a:tblPr/>
              <a:tblGrid>
                <a:gridCol w="4394200"/>
                <a:gridCol w="4191000"/>
              </a:tblGrid>
              <a:tr h="682625">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700" b="1" i="0" u="none" strike="noStrike" cap="none" normalizeH="0" baseline="0" dirty="0" smtClean="0">
                          <a:ln>
                            <a:noFill/>
                          </a:ln>
                          <a:solidFill>
                            <a:schemeClr val="tx1"/>
                          </a:solidFill>
                          <a:effectLst/>
                          <a:latin typeface="Times New Roman" pitchFamily="18" charset="0"/>
                          <a:cs typeface="Times New Roman" pitchFamily="18" charset="0"/>
                        </a:rPr>
                        <a:t>Enjoy</a:t>
                      </a:r>
                      <a:r>
                        <a:rPr kumimoji="0" lang="el-GR" sz="1700" b="1"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l-GR"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1" i="0" u="none" strike="noStrike" cap="none" normalizeH="0" baseline="0" dirty="0" smtClean="0">
                          <a:ln>
                            <a:noFill/>
                          </a:ln>
                          <a:solidFill>
                            <a:schemeClr val="tx1"/>
                          </a:solidFill>
                          <a:effectLst/>
                          <a:latin typeface="Times New Roman" pitchFamily="18" charset="0"/>
                          <a:cs typeface="Times New Roman" pitchFamily="18" charset="0"/>
                        </a:rPr>
                        <a:t>Ισολογισμός της 31/12/20</a:t>
                      </a:r>
                      <a:r>
                        <a:rPr kumimoji="0" lang="en-US" sz="1700" b="1" i="0" u="none" strike="noStrike" cap="none" normalizeH="0" baseline="0" dirty="0" smtClean="0">
                          <a:ln>
                            <a:noFill/>
                          </a:ln>
                          <a:solidFill>
                            <a:schemeClr val="tx1"/>
                          </a:solidFill>
                          <a:effectLst/>
                          <a:latin typeface="Times New Roman" pitchFamily="18" charset="0"/>
                          <a:cs typeface="Times New Roman" pitchFamily="18" charset="0"/>
                        </a:rPr>
                        <a:t>7</a:t>
                      </a:r>
                      <a:r>
                        <a:rPr kumimoji="0" lang="el-GR" sz="1700" b="1" i="0" u="none" strike="noStrike" cap="none" normalizeH="0" baseline="0" dirty="0" smtClean="0">
                          <a:ln>
                            <a:noFill/>
                          </a:ln>
                          <a:solidFill>
                            <a:schemeClr val="tx1"/>
                          </a:solidFill>
                          <a:effectLst/>
                          <a:latin typeface="Times New Roman" pitchFamily="18" charset="0"/>
                        </a:rPr>
                        <a:t> </a:t>
                      </a:r>
                      <a:r>
                        <a:rPr kumimoji="0" lang="el-GR" sz="1700" b="1" i="0" u="none" strike="noStrike" cap="none" normalizeH="0" baseline="0" dirty="0" smtClean="0">
                          <a:ln>
                            <a:noFill/>
                          </a:ln>
                          <a:solidFill>
                            <a:schemeClr val="tx1"/>
                          </a:solidFill>
                          <a:effectLst/>
                          <a:latin typeface="Times New Roman" pitchFamily="18" charset="0"/>
                          <a:cs typeface="Times New Roman" pitchFamily="18" charset="0"/>
                        </a:rPr>
                        <a:t>(ποσά σε ευρώ)</a:t>
                      </a:r>
                      <a:r>
                        <a:rPr kumimoji="0" lang="en-GB" sz="1700" b="0" i="0" u="none" strike="noStrike" cap="none" normalizeH="0" baseline="0" dirty="0" smtClean="0">
                          <a:ln>
                            <a:noFill/>
                          </a:ln>
                          <a:solidFill>
                            <a:schemeClr val="tx1"/>
                          </a:solidFill>
                          <a:effectLst/>
                          <a:latin typeface="Times New Roman" pitchFamily="18" charset="0"/>
                        </a:rPr>
                        <a:t> </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r>
              <a:tr h="37782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ΕΝΕΡΓΗΤΙΚΟ</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ΠΑΘΗΤΙΚΟ</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25">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1" i="1" u="sng" strike="noStrike" cap="none" normalizeH="0" baseline="0" dirty="0" smtClean="0">
                          <a:ln>
                            <a:noFill/>
                          </a:ln>
                          <a:solidFill>
                            <a:schemeClr val="tx1"/>
                          </a:solidFill>
                          <a:effectLst/>
                          <a:latin typeface="Times New Roman" pitchFamily="18" charset="0"/>
                          <a:cs typeface="Times New Roman" pitchFamily="18" charset="0"/>
                        </a:rPr>
                        <a:t>Πάγια </a:t>
                      </a:r>
                      <a:r>
                        <a:rPr kumimoji="0" lang="el-GR" sz="1700" b="1" i="1" u="sng" strike="noStrike" cap="none" normalizeH="0" baseline="0" dirty="0" smtClean="0">
                          <a:ln>
                            <a:noFill/>
                          </a:ln>
                          <a:solidFill>
                            <a:schemeClr val="tx1"/>
                          </a:solidFill>
                          <a:effectLst/>
                          <a:latin typeface="Times New Roman" pitchFamily="18" charset="0"/>
                        </a:rPr>
                        <a:t>Στοιχεία</a:t>
                      </a:r>
                      <a:endParaRPr kumimoji="0" lang="el-GR" sz="1700" b="0" i="0" u="sng"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Κτίρια</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10.000</a:t>
                      </a:r>
                      <a:endParaRPr kumimoji="0" lang="el-GR" sz="1700" b="0" i="0" u="none"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κτίρια</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sng" strike="noStrike" cap="none" normalizeH="0" baseline="0" dirty="0" smtClean="0">
                          <a:ln>
                            <a:noFill/>
                          </a:ln>
                          <a:solidFill>
                            <a:schemeClr val="tx1"/>
                          </a:solidFill>
                          <a:effectLst/>
                          <a:latin typeface="Times New Roman" pitchFamily="18" charset="0"/>
                          <a:cs typeface="Times New Roman" pitchFamily="18" charset="0"/>
                        </a:rPr>
                        <a:t>-1.</a:t>
                      </a:r>
                      <a:r>
                        <a:rPr kumimoji="0" lang="el-GR" sz="1700" b="0" i="0" u="sng" strike="noStrike" cap="none" normalizeH="0" baseline="0" dirty="0" smtClean="0">
                          <a:ln>
                            <a:noFill/>
                          </a:ln>
                          <a:solidFill>
                            <a:schemeClr val="tx1"/>
                          </a:solidFill>
                          <a:effectLst/>
                          <a:latin typeface="Times New Roman" pitchFamily="18" charset="0"/>
                        </a:rPr>
                        <a:t>3</a:t>
                      </a:r>
                      <a:r>
                        <a:rPr kumimoji="0" lang="el-GR" sz="1700" b="0" i="0" u="sng" strike="noStrike" cap="none" normalizeH="0" baseline="0" dirty="0" smtClean="0">
                          <a:ln>
                            <a:noFill/>
                          </a:ln>
                          <a:solidFill>
                            <a:schemeClr val="tx1"/>
                          </a:solidFill>
                          <a:effectLst/>
                          <a:latin typeface="Times New Roman" pitchFamily="18" charset="0"/>
                          <a:cs typeface="Times New Roman" pitchFamily="18" charset="0"/>
                        </a:rPr>
                        <a:t>00</a:t>
                      </a:r>
                      <a:r>
                        <a:rPr kumimoji="0" lang="el-GR" sz="1700" b="0" i="0" u="none" strike="noStrike" cap="none" normalizeH="0" baseline="0" dirty="0" smtClean="0">
                          <a:ln>
                            <a:noFill/>
                          </a:ln>
                          <a:solidFill>
                            <a:schemeClr val="tx1"/>
                          </a:solidFill>
                          <a:effectLst/>
                          <a:latin typeface="Times New Roman" pitchFamily="18" charset="0"/>
                        </a:rPr>
                        <a:t>      8.700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Μεταφορικά μέσα</a:t>
                      </a:r>
                      <a:r>
                        <a:rPr kumimoji="0" lang="el-GR" sz="1700" b="0" i="0" u="none" strike="noStrike" cap="none" normalizeH="0" baseline="0" dirty="0" smtClean="0">
                          <a:ln>
                            <a:noFill/>
                          </a:ln>
                          <a:solidFill>
                            <a:schemeClr val="tx1"/>
                          </a:solidFill>
                          <a:effectLst/>
                          <a:latin typeface="Times New Roman" pitchFamily="18" charset="0"/>
                        </a:rPr>
                        <a:t>                        5</a:t>
                      </a: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.000</a:t>
                      </a:r>
                      <a:endParaRPr kumimoji="0" lang="el-GR" sz="1700" b="0" i="0" u="none"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Αποσβεσμένα μέσα</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sng" strike="noStrike" cap="none" normalizeH="0" baseline="0" dirty="0" smtClean="0">
                          <a:ln>
                            <a:noFill/>
                          </a:ln>
                          <a:solidFill>
                            <a:schemeClr val="tx1"/>
                          </a:solidFill>
                          <a:effectLst/>
                          <a:latin typeface="Times New Roman" pitchFamily="18" charset="0"/>
                          <a:cs typeface="Times New Roman" pitchFamily="18" charset="0"/>
                        </a:rPr>
                        <a:t>-2</a:t>
                      </a:r>
                      <a:r>
                        <a:rPr kumimoji="0" lang="el-GR" sz="1700" b="0" i="0" u="sng" strike="noStrike" cap="none" normalizeH="0" baseline="0" dirty="0" smtClean="0">
                          <a:ln>
                            <a:noFill/>
                          </a:ln>
                          <a:solidFill>
                            <a:schemeClr val="tx1"/>
                          </a:solidFill>
                          <a:effectLst/>
                          <a:latin typeface="Times New Roman" pitchFamily="18" charset="0"/>
                        </a:rPr>
                        <a:t>50</a:t>
                      </a:r>
                      <a:r>
                        <a:rPr kumimoji="0" lang="el-GR" sz="1700" b="0" i="0" u="none" strike="noStrike" cap="none" normalizeH="0" baseline="0" dirty="0" smtClean="0">
                          <a:ln>
                            <a:noFill/>
                          </a:ln>
                          <a:solidFill>
                            <a:schemeClr val="tx1"/>
                          </a:solidFill>
                          <a:effectLst/>
                          <a:latin typeface="Times New Roman" pitchFamily="18" charset="0"/>
                        </a:rPr>
                        <a:t>       4.750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Έπιπλα και Σκεύη</a:t>
                      </a:r>
                      <a:r>
                        <a:rPr kumimoji="0" lang="el-GR" sz="1700" b="0" i="0" u="none" strike="noStrike" cap="none" normalizeH="0" baseline="0" dirty="0" smtClean="0">
                          <a:ln>
                            <a:noFill/>
                          </a:ln>
                          <a:solidFill>
                            <a:schemeClr val="tx1"/>
                          </a:solidFill>
                          <a:effectLst/>
                          <a:latin typeface="Times New Roman" pitchFamily="18" charset="0"/>
                        </a:rPr>
                        <a:t>                         5</a:t>
                      </a: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l-GR" sz="1700" b="0" i="0" u="none" strike="noStrike" cap="none" normalizeH="0" baseline="0" dirty="0" smtClean="0">
                          <a:ln>
                            <a:noFill/>
                          </a:ln>
                          <a:solidFill>
                            <a:schemeClr val="tx1"/>
                          </a:solidFill>
                          <a:effectLst/>
                          <a:latin typeface="Times New Roman" pitchFamily="18" charset="0"/>
                        </a:rPr>
                        <a:t>5</a:t>
                      </a: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Αποσβ/να έπιπλα &amp; Σκεύη</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sng" strike="noStrike" cap="none" normalizeH="0" baseline="0" dirty="0" smtClean="0">
                          <a:ln>
                            <a:noFill/>
                          </a:ln>
                          <a:solidFill>
                            <a:schemeClr val="tx1"/>
                          </a:solidFill>
                          <a:effectLst/>
                          <a:latin typeface="Times New Roman" pitchFamily="18" charset="0"/>
                          <a:cs typeface="Times New Roman" pitchFamily="18" charset="0"/>
                        </a:rPr>
                        <a:t>-1.</a:t>
                      </a:r>
                      <a:r>
                        <a:rPr kumimoji="0" lang="el-GR" sz="1700" b="0" i="0" u="sng" strike="noStrike" cap="none" normalizeH="0" baseline="0" dirty="0" smtClean="0">
                          <a:ln>
                            <a:noFill/>
                          </a:ln>
                          <a:solidFill>
                            <a:schemeClr val="tx1"/>
                          </a:solidFill>
                          <a:effectLst/>
                          <a:latin typeface="Times New Roman" pitchFamily="18" charset="0"/>
                        </a:rPr>
                        <a:t>717</a:t>
                      </a:r>
                      <a:r>
                        <a:rPr kumimoji="0" lang="el-GR" sz="1700" b="0" i="0" u="none" strike="noStrike" cap="none" normalizeH="0" baseline="0" dirty="0" smtClean="0">
                          <a:ln>
                            <a:noFill/>
                          </a:ln>
                          <a:solidFill>
                            <a:schemeClr val="tx1"/>
                          </a:solidFill>
                          <a:effectLst/>
                          <a:latin typeface="Times New Roman" pitchFamily="18" charset="0"/>
                        </a:rPr>
                        <a:t>     3.783</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1" i="1" u="none" strike="noStrike" cap="none" normalizeH="0" baseline="0" dirty="0" smtClean="0">
                          <a:ln>
                            <a:noFill/>
                          </a:ln>
                          <a:solidFill>
                            <a:schemeClr val="tx1"/>
                          </a:solidFill>
                          <a:effectLst/>
                          <a:latin typeface="Times New Roman" pitchFamily="18" charset="0"/>
                        </a:rPr>
                        <a:t>Σύνολο Παγίων                                         17.233</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1" i="1" u="sng" strike="noStrike" cap="none" normalizeH="0" baseline="0" dirty="0" smtClean="0">
                          <a:ln>
                            <a:noFill/>
                          </a:ln>
                          <a:solidFill>
                            <a:schemeClr val="tx1"/>
                          </a:solidFill>
                          <a:effectLst/>
                          <a:latin typeface="Times New Roman" pitchFamily="18" charset="0"/>
                          <a:cs typeface="Times New Roman" pitchFamily="18" charset="0"/>
                        </a:rPr>
                        <a:t>Κυκλοφορούν Ενεργητικό</a:t>
                      </a:r>
                      <a:endParaRPr kumimoji="0" lang="el-GR" sz="1700" b="1" i="1" u="sng"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Γραφική ύλη                                                  380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Γραμμάτια εισπρακτέα</a:t>
                      </a:r>
                      <a:r>
                        <a:rPr kumimoji="0" lang="el-GR" sz="1700" b="0" i="0" u="none" strike="noStrike" cap="none" normalizeH="0" baseline="0" dirty="0" smtClean="0">
                          <a:ln>
                            <a:noFill/>
                          </a:ln>
                          <a:solidFill>
                            <a:schemeClr val="tx1"/>
                          </a:solidFill>
                          <a:effectLst/>
                          <a:latin typeface="Times New Roman" pitchFamily="18" charset="0"/>
                        </a:rPr>
                        <a:t>                               1</a:t>
                      </a: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.500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Γραμμάτια εισπρακτέα</a:t>
                      </a:r>
                      <a:r>
                        <a:rPr kumimoji="0" lang="el-GR" sz="1700" b="0" i="0" u="none" strike="noStrike" cap="none" normalizeH="0" baseline="0" dirty="0" smtClean="0">
                          <a:ln>
                            <a:noFill/>
                          </a:ln>
                          <a:solidFill>
                            <a:schemeClr val="tx1"/>
                          </a:solidFill>
                          <a:effectLst/>
                          <a:latin typeface="Times New Roman" pitchFamily="18" charset="0"/>
                        </a:rPr>
                        <a:t> με εγγ.                   1.000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Πελάτες                                                         490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rPr>
                        <a:t>Μετοχές                                                      4.250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Καταθέσεις όψεως</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1.</a:t>
                      </a:r>
                      <a:r>
                        <a:rPr kumimoji="0" lang="el-GR" sz="1700" b="0" i="0" u="none" strike="noStrike" cap="none" normalizeH="0" baseline="0" dirty="0" smtClean="0">
                          <a:ln>
                            <a:noFill/>
                          </a:ln>
                          <a:solidFill>
                            <a:schemeClr val="tx1"/>
                          </a:solidFill>
                          <a:effectLst/>
                          <a:latin typeface="Times New Roman" pitchFamily="18" charset="0"/>
                        </a:rPr>
                        <a:t>4</a:t>
                      </a: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0" i="0" u="none" strike="noStrike" cap="none" normalizeH="0" baseline="0" dirty="0" smtClean="0">
                          <a:ln>
                            <a:noFill/>
                          </a:ln>
                          <a:solidFill>
                            <a:schemeClr val="tx1"/>
                          </a:solidFill>
                          <a:effectLst/>
                          <a:latin typeface="Times New Roman" pitchFamily="18" charset="0"/>
                          <a:cs typeface="Times New Roman" pitchFamily="18" charset="0"/>
                        </a:rPr>
                        <a:t>Ταμείο</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0" i="0" u="sng" strike="noStrike" cap="none" normalizeH="0" baseline="0" dirty="0" smtClean="0">
                          <a:ln>
                            <a:noFill/>
                          </a:ln>
                          <a:solidFill>
                            <a:schemeClr val="tx1"/>
                          </a:solidFill>
                          <a:effectLst/>
                          <a:latin typeface="Times New Roman" pitchFamily="18" charset="0"/>
                          <a:cs typeface="Times New Roman" pitchFamily="18" charset="0"/>
                        </a:rPr>
                        <a:t>1</a:t>
                      </a:r>
                      <a:r>
                        <a:rPr kumimoji="0" lang="el-GR" sz="1700" b="0" i="0" u="sng" strike="noStrike" cap="none" normalizeH="0" baseline="0" dirty="0" smtClean="0">
                          <a:ln>
                            <a:noFill/>
                          </a:ln>
                          <a:solidFill>
                            <a:schemeClr val="tx1"/>
                          </a:solidFill>
                          <a:effectLst/>
                          <a:latin typeface="Times New Roman" pitchFamily="18" charset="0"/>
                        </a:rPr>
                        <a:t>40</a:t>
                      </a:r>
                      <a:endParaRPr kumimoji="0" lang="el-GR"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700" b="1" i="0" u="none" strike="noStrike" cap="none" normalizeH="0" baseline="0" dirty="0" smtClean="0">
                          <a:ln>
                            <a:noFill/>
                          </a:ln>
                          <a:solidFill>
                            <a:schemeClr val="tx1"/>
                          </a:solidFill>
                          <a:effectLst/>
                          <a:latin typeface="Times New Roman" pitchFamily="18" charset="0"/>
                        </a:rPr>
                        <a:t>Σύνολο Ενεργητικού</a:t>
                      </a:r>
                      <a:r>
                        <a:rPr kumimoji="0" lang="el-GR" sz="1700" b="0" i="0" u="none" strike="noStrike" cap="none" normalizeH="0" baseline="0" dirty="0" smtClean="0">
                          <a:ln>
                            <a:noFill/>
                          </a:ln>
                          <a:solidFill>
                            <a:schemeClr val="tx1"/>
                          </a:solidFill>
                          <a:effectLst/>
                          <a:latin typeface="Times New Roman" pitchFamily="18" charset="0"/>
                        </a:rPr>
                        <a:t>                               </a:t>
                      </a:r>
                      <a:r>
                        <a:rPr kumimoji="0" lang="el-GR" sz="1700" b="1" i="1" u="sng" strike="noStrike" cap="none" normalizeH="0" baseline="0" dirty="0" smtClean="0">
                          <a:ln>
                            <a:noFill/>
                          </a:ln>
                          <a:solidFill>
                            <a:schemeClr val="tx1"/>
                          </a:solidFill>
                          <a:effectLst/>
                          <a:latin typeface="Times New Roman" pitchFamily="18" charset="0"/>
                        </a:rPr>
                        <a:t>26.393</a:t>
                      </a:r>
                      <a:endParaRPr kumimoji="0" lang="en-GB" sz="1700" b="1" i="1" u="sng" strike="noStrike" cap="none" normalizeH="0" baseline="0" dirty="0" smtClean="0">
                        <a:ln>
                          <a:noFill/>
                        </a:ln>
                        <a:solidFill>
                          <a:schemeClr val="tx1"/>
                        </a:solidFill>
                        <a:effectLst/>
                        <a:latin typeface="Times New Roman" pitchFamily="18" charset="0"/>
                      </a:endParaRP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sng" strike="noStrike" cap="none" normalizeH="0" baseline="0" dirty="0" smtClean="0">
                          <a:ln>
                            <a:noFill/>
                          </a:ln>
                          <a:solidFill>
                            <a:schemeClr val="tx1"/>
                          </a:solidFill>
                          <a:effectLst/>
                          <a:latin typeface="Times New Roman" pitchFamily="18" charset="0"/>
                        </a:rPr>
                        <a:t>Ίδια Κεφάλαια</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Καταβεβλημένο μετοχικό κεφάλαιο</a:t>
                      </a:r>
                      <a:r>
                        <a:rPr kumimoji="0" lang="el-GR" sz="1600" b="0" i="0" u="none" strike="noStrike" cap="none" normalizeH="0" baseline="0" dirty="0" smtClean="0">
                          <a:ln>
                            <a:noFill/>
                          </a:ln>
                          <a:solidFill>
                            <a:schemeClr val="tx1"/>
                          </a:solidFill>
                          <a:effectLst/>
                          <a:latin typeface="Times New Roman" pitchFamily="18" charset="0"/>
                        </a:rPr>
                        <a:t>            </a:t>
                      </a:r>
                      <a:r>
                        <a:rPr kumimoji="0" lang="el-GR" sz="1600" b="0" i="0" u="sng" strike="noStrike" cap="none" normalizeH="0" baseline="0" dirty="0" smtClean="0">
                          <a:ln>
                            <a:noFill/>
                          </a:ln>
                          <a:solidFill>
                            <a:schemeClr val="tx1"/>
                          </a:solidFill>
                          <a:effectLst/>
                          <a:latin typeface="Times New Roman" pitchFamily="18" charset="0"/>
                          <a:cs typeface="Times New Roman" pitchFamily="18" charset="0"/>
                        </a:rPr>
                        <a:t>8.000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Σύνολο ιδίων κεφαλαίων</a:t>
                      </a:r>
                      <a:r>
                        <a:rPr kumimoji="0" lang="el-GR" sz="1600" b="1" i="1" u="none" strike="noStrike" cap="none" normalizeH="0" baseline="0" dirty="0" smtClean="0">
                          <a:ln>
                            <a:noFill/>
                          </a:ln>
                          <a:solidFill>
                            <a:schemeClr val="tx1"/>
                          </a:solidFill>
                          <a:effectLst/>
                          <a:latin typeface="Times New Roman" pitchFamily="18" charset="0"/>
                        </a:rPr>
                        <a:t>                            </a:t>
                      </a: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8.000</a:t>
                      </a:r>
                      <a:endParaRPr kumimoji="0" lang="el-GR" sz="1600" b="1" i="1" u="none"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sng" strike="noStrike" cap="none" normalizeH="0" baseline="0" dirty="0" smtClean="0">
                          <a:ln>
                            <a:noFill/>
                          </a:ln>
                          <a:solidFill>
                            <a:schemeClr val="tx1"/>
                          </a:solidFill>
                          <a:effectLst/>
                          <a:latin typeface="Times New Roman" pitchFamily="18" charset="0"/>
                          <a:cs typeface="Times New Roman" pitchFamily="18" charset="0"/>
                        </a:rPr>
                        <a:t>Αποθεματικά</a:t>
                      </a:r>
                      <a:endParaRPr kumimoji="0" lang="el-GR" sz="1600" b="1" i="1" u="sng"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Τακτικό αποθεματικό</a:t>
                      </a:r>
                      <a:r>
                        <a:rPr kumimoji="0" lang="el-GR" sz="1600" b="0" i="0" u="none" strike="noStrike" cap="none" normalizeH="0" baseline="0" dirty="0" smtClean="0">
                          <a:ln>
                            <a:noFill/>
                          </a:ln>
                          <a:solidFill>
                            <a:schemeClr val="tx1"/>
                          </a:solidFill>
                          <a:effectLst/>
                          <a:latin typeface="Times New Roman" pitchFamily="18" charset="0"/>
                        </a:rPr>
                        <a:t>                                  </a:t>
                      </a: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1.000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Κέρδη σε νέον</a:t>
                      </a:r>
                      <a:r>
                        <a:rPr kumimoji="0" lang="el-GR" sz="1600" b="0" i="0" u="none" strike="noStrike" cap="none" normalizeH="0" baseline="0" dirty="0" smtClean="0">
                          <a:ln>
                            <a:noFill/>
                          </a:ln>
                          <a:solidFill>
                            <a:schemeClr val="tx1"/>
                          </a:solidFill>
                          <a:effectLst/>
                          <a:latin typeface="Times New Roman" pitchFamily="18" charset="0"/>
                        </a:rPr>
                        <a:t>                                             </a:t>
                      </a:r>
                      <a:r>
                        <a:rPr kumimoji="0" lang="el-GR" sz="1600" b="0" i="0" u="sng" strike="noStrike" cap="none" normalizeH="0" baseline="0" dirty="0" smtClean="0">
                          <a:ln>
                            <a:noFill/>
                          </a:ln>
                          <a:solidFill>
                            <a:schemeClr val="tx1"/>
                          </a:solidFill>
                          <a:effectLst/>
                          <a:latin typeface="Times New Roman" pitchFamily="18" charset="0"/>
                        </a:rPr>
                        <a:t>7.643</a:t>
                      </a:r>
                      <a:endParaRPr kumimoji="0" lang="el-GR" sz="1600" b="0"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Σύνολο αποθεματικών</a:t>
                      </a:r>
                      <a:r>
                        <a:rPr kumimoji="0" lang="el-GR" sz="1600" b="1" i="1" u="none" strike="noStrike" cap="none" normalizeH="0" baseline="0" dirty="0" smtClean="0">
                          <a:ln>
                            <a:noFill/>
                          </a:ln>
                          <a:solidFill>
                            <a:schemeClr val="tx1"/>
                          </a:solidFill>
                          <a:effectLst/>
                          <a:latin typeface="Times New Roman" pitchFamily="18" charset="0"/>
                        </a:rPr>
                        <a:t>                               8.643</a:t>
                      </a:r>
                      <a:endParaRPr kumimoji="0" lang="el-GR" sz="1600" b="1"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sng" strike="noStrike" cap="none" normalizeH="0" baseline="0" dirty="0" smtClean="0">
                          <a:ln>
                            <a:noFill/>
                          </a:ln>
                          <a:solidFill>
                            <a:schemeClr val="tx1"/>
                          </a:solidFill>
                          <a:effectLst/>
                          <a:latin typeface="Times New Roman" pitchFamily="18" charset="0"/>
                          <a:cs typeface="Times New Roman" pitchFamily="18" charset="0"/>
                        </a:rPr>
                        <a:t>Μακροπρόθεσμες υποχρεώσεις</a:t>
                      </a:r>
                      <a:endParaRPr kumimoji="0" lang="el-GR" sz="1600" b="1" i="1" u="sng"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Γραμμάτια πληρωτέα</a:t>
                      </a:r>
                      <a:r>
                        <a:rPr kumimoji="0" lang="en-GB" sz="1600" b="0" i="0" u="none" strike="noStrike" cap="none" normalizeH="0" baseline="0" dirty="0" smtClean="0">
                          <a:ln>
                            <a:noFill/>
                          </a:ln>
                          <a:solidFill>
                            <a:schemeClr val="tx1"/>
                          </a:solidFill>
                          <a:effectLst/>
                          <a:latin typeface="Times New Roman" pitchFamily="18" charset="0"/>
                        </a:rPr>
                        <a:t> </a:t>
                      </a:r>
                      <a:r>
                        <a:rPr kumimoji="0" lang="el-GR" sz="1600" b="0" i="0" u="none" strike="noStrike" cap="none" normalizeH="0" baseline="0" dirty="0" smtClean="0">
                          <a:ln>
                            <a:noFill/>
                          </a:ln>
                          <a:solidFill>
                            <a:schemeClr val="tx1"/>
                          </a:solidFill>
                          <a:effectLst/>
                          <a:latin typeface="Times New Roman" pitchFamily="18" charset="0"/>
                        </a:rPr>
                        <a:t>                                 4.000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Τραπεζικά δάνεια</a:t>
                      </a:r>
                      <a:r>
                        <a:rPr kumimoji="0" lang="el-GR" sz="1600" b="1" i="1" u="none" strike="noStrike" cap="none" normalizeH="0" baseline="0" dirty="0" smtClean="0">
                          <a:ln>
                            <a:noFill/>
                          </a:ln>
                          <a:solidFill>
                            <a:schemeClr val="tx1"/>
                          </a:solidFill>
                          <a:effectLst/>
                          <a:latin typeface="Times New Roman" pitchFamily="18" charset="0"/>
                        </a:rPr>
                        <a:t>                                        </a:t>
                      </a:r>
                      <a:r>
                        <a:rPr kumimoji="0" lang="el-GR" sz="1600" b="0" i="0" u="sng" strike="noStrike" cap="none" normalizeH="0" baseline="0" dirty="0" smtClean="0">
                          <a:ln>
                            <a:noFill/>
                          </a:ln>
                          <a:solidFill>
                            <a:schemeClr val="tx1"/>
                          </a:solidFill>
                          <a:effectLst/>
                          <a:latin typeface="Times New Roman" pitchFamily="18" charset="0"/>
                          <a:cs typeface="Times New Roman" pitchFamily="18" charset="0"/>
                        </a:rPr>
                        <a:t>2.</a:t>
                      </a:r>
                      <a:r>
                        <a:rPr kumimoji="0" lang="el-GR" sz="1600" b="0" i="0" u="sng" strike="noStrike" cap="none" normalizeH="0" baseline="0" dirty="0" smtClean="0">
                          <a:ln>
                            <a:noFill/>
                          </a:ln>
                          <a:solidFill>
                            <a:schemeClr val="tx1"/>
                          </a:solidFill>
                          <a:effectLst/>
                          <a:latin typeface="Times New Roman" pitchFamily="18" charset="0"/>
                        </a:rPr>
                        <a:t>0</a:t>
                      </a:r>
                      <a:r>
                        <a:rPr kumimoji="0" lang="el-GR" sz="1600" b="0" i="0" u="sng" strike="noStrike" cap="none" normalizeH="0" baseline="0" dirty="0" smtClean="0">
                          <a:ln>
                            <a:noFill/>
                          </a:ln>
                          <a:solidFill>
                            <a:schemeClr val="tx1"/>
                          </a:solidFill>
                          <a:effectLst/>
                          <a:latin typeface="Times New Roman" pitchFamily="18" charset="0"/>
                          <a:cs typeface="Times New Roman" pitchFamily="18" charset="0"/>
                        </a:rPr>
                        <a:t>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Σύνολο μακροπρ. Υποχρεώσεων</a:t>
                      </a:r>
                      <a:r>
                        <a:rPr kumimoji="0" lang="el-GR" sz="1600" b="1" i="1" u="none" strike="noStrike" cap="none" normalizeH="0" baseline="0" dirty="0" smtClean="0">
                          <a:ln>
                            <a:noFill/>
                          </a:ln>
                          <a:solidFill>
                            <a:schemeClr val="tx1"/>
                          </a:solidFill>
                          <a:effectLst/>
                          <a:latin typeface="Times New Roman" pitchFamily="18" charset="0"/>
                        </a:rPr>
                        <a:t>               6.000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sng" strike="noStrike" cap="none" normalizeH="0" baseline="0" dirty="0" smtClean="0">
                          <a:ln>
                            <a:noFill/>
                          </a:ln>
                          <a:solidFill>
                            <a:schemeClr val="tx1"/>
                          </a:solidFill>
                          <a:effectLst/>
                          <a:latin typeface="Times New Roman" pitchFamily="18" charset="0"/>
                          <a:cs typeface="Times New Roman" pitchFamily="18" charset="0"/>
                        </a:rPr>
                        <a:t>Βραχυπρόθεσμες υποχρεώσεις</a:t>
                      </a:r>
                      <a:endParaRPr kumimoji="0" lang="el-GR" sz="1600" b="1" i="1" u="sng"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Τόκοι πληρωτέοι</a:t>
                      </a:r>
                      <a:r>
                        <a:rPr kumimoji="0" lang="el-GR" sz="1600" b="0" i="0" u="none" strike="noStrike" cap="none" normalizeH="0" baseline="0" dirty="0" smtClean="0">
                          <a:ln>
                            <a:noFill/>
                          </a:ln>
                          <a:solidFill>
                            <a:schemeClr val="tx1"/>
                          </a:solidFill>
                          <a:effectLst/>
                          <a:latin typeface="Times New Roman" pitchFamily="18" charset="0"/>
                        </a:rPr>
                        <a:t>                                             </a:t>
                      </a: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1</a:t>
                      </a:r>
                      <a:r>
                        <a:rPr kumimoji="0" lang="el-GR" sz="1600" b="0" i="0" u="none" strike="noStrike" cap="none" normalizeH="0" baseline="0" dirty="0" smtClean="0">
                          <a:ln>
                            <a:noFill/>
                          </a:ln>
                          <a:solidFill>
                            <a:schemeClr val="tx1"/>
                          </a:solidFill>
                          <a:effectLst/>
                          <a:latin typeface="Times New Roman" pitchFamily="18" charset="0"/>
                        </a:rPr>
                        <a:t>00</a:t>
                      </a:r>
                      <a:endParaRPr kumimoji="0" lang="el-GR"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rPr>
                        <a:t>Τραπεζικά δάνεια                                            9</a:t>
                      </a: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00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0" i="0" u="none" strike="noStrike" cap="none" normalizeH="0" baseline="0" dirty="0" smtClean="0">
                          <a:ln>
                            <a:noFill/>
                          </a:ln>
                          <a:solidFill>
                            <a:schemeClr val="tx1"/>
                          </a:solidFill>
                          <a:effectLst/>
                          <a:latin typeface="Times New Roman" pitchFamily="18" charset="0"/>
                          <a:cs typeface="Times New Roman" pitchFamily="18" charset="0"/>
                        </a:rPr>
                        <a:t>Γραμμάτια πληρωτέα</a:t>
                      </a:r>
                      <a:r>
                        <a:rPr kumimoji="0" lang="el-GR" sz="1600" b="0" i="0" u="none" strike="noStrike" cap="none" normalizeH="0" baseline="0" dirty="0" smtClean="0">
                          <a:ln>
                            <a:noFill/>
                          </a:ln>
                          <a:solidFill>
                            <a:schemeClr val="tx1"/>
                          </a:solidFill>
                          <a:effectLst/>
                          <a:latin typeface="Times New Roman" pitchFamily="18" charset="0"/>
                        </a:rPr>
                        <a:t>                                   </a:t>
                      </a:r>
                      <a:r>
                        <a:rPr kumimoji="0" lang="el-GR" sz="1600" b="0" i="0" u="sng" strike="noStrike" cap="none" normalizeH="0" baseline="0" dirty="0" smtClean="0">
                          <a:ln>
                            <a:noFill/>
                          </a:ln>
                          <a:solidFill>
                            <a:schemeClr val="tx1"/>
                          </a:solidFill>
                          <a:effectLst/>
                          <a:latin typeface="Times New Roman" pitchFamily="18" charset="0"/>
                          <a:cs typeface="Times New Roman" pitchFamily="18" charset="0"/>
                        </a:rPr>
                        <a:t>2.750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Σύνολο βραχυπρ. Υποχρεώσεων</a:t>
                      </a:r>
                      <a:r>
                        <a:rPr kumimoji="0" lang="el-GR" sz="1600" b="1" i="1" u="none" strike="noStrike" cap="none" normalizeH="0" baseline="0" dirty="0" smtClean="0">
                          <a:ln>
                            <a:noFill/>
                          </a:ln>
                          <a:solidFill>
                            <a:schemeClr val="tx1"/>
                          </a:solidFill>
                          <a:effectLst/>
                          <a:latin typeface="Times New Roman" pitchFamily="18" charset="0"/>
                        </a:rPr>
                        <a:t>                3</a:t>
                      </a: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a:t>
                      </a:r>
                      <a:r>
                        <a:rPr kumimoji="0" lang="el-GR" sz="1600" b="1" i="1" u="none" strike="noStrike" cap="none" normalizeH="0" baseline="0" dirty="0" smtClean="0">
                          <a:ln>
                            <a:noFill/>
                          </a:ln>
                          <a:solidFill>
                            <a:schemeClr val="tx1"/>
                          </a:solidFill>
                          <a:effectLst/>
                          <a:latin typeface="Times New Roman" pitchFamily="18" charset="0"/>
                        </a:rPr>
                        <a:t>75</a:t>
                      </a:r>
                      <a:r>
                        <a:rPr kumimoji="0" lang="el-GR" sz="1600" b="1" i="1" u="none" strike="noStrike" cap="none" normalizeH="0" baseline="0" dirty="0" smtClean="0">
                          <a:ln>
                            <a:noFill/>
                          </a:ln>
                          <a:solidFill>
                            <a:schemeClr val="tx1"/>
                          </a:solidFill>
                          <a:effectLst/>
                          <a:latin typeface="Times New Roman" pitchFamily="18" charset="0"/>
                          <a:cs typeface="Times New Roman" pitchFamily="18" charset="0"/>
                        </a:rPr>
                        <a:t>0</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600" b="1" i="0" u="none" strike="noStrike" cap="none" normalizeH="0" baseline="0" dirty="0" smtClean="0">
                        <a:ln>
                          <a:noFill/>
                        </a:ln>
                        <a:solidFill>
                          <a:schemeClr val="tx1"/>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600" b="1" i="0" u="none" strike="noStrike" cap="none" normalizeH="0" baseline="0" dirty="0" smtClean="0">
                          <a:ln>
                            <a:noFill/>
                          </a:ln>
                          <a:solidFill>
                            <a:schemeClr val="tx1"/>
                          </a:solidFill>
                          <a:effectLst/>
                          <a:latin typeface="Times New Roman" pitchFamily="18" charset="0"/>
                        </a:rPr>
                        <a:t>Σύνολο Παθητικού</a:t>
                      </a:r>
                      <a:r>
                        <a:rPr kumimoji="0" lang="el-GR" sz="1600" b="0" i="0" u="none" strike="noStrike" cap="none" normalizeH="0" baseline="0" dirty="0" smtClean="0">
                          <a:ln>
                            <a:noFill/>
                          </a:ln>
                          <a:solidFill>
                            <a:schemeClr val="tx1"/>
                          </a:solidFill>
                          <a:effectLst/>
                          <a:latin typeface="Times New Roman" pitchFamily="18" charset="0"/>
                        </a:rPr>
                        <a:t>                                   </a:t>
                      </a:r>
                      <a:r>
                        <a:rPr kumimoji="0" lang="el-GR" sz="1600" b="1" i="1" u="sng" strike="noStrike" cap="none" normalizeH="0" baseline="0" dirty="0" smtClean="0">
                          <a:ln>
                            <a:noFill/>
                          </a:ln>
                          <a:solidFill>
                            <a:schemeClr val="tx1"/>
                          </a:solidFill>
                          <a:effectLst/>
                          <a:latin typeface="Times New Roman" pitchFamily="18" charset="0"/>
                        </a:rPr>
                        <a:t>26.393</a:t>
                      </a:r>
                      <a:endParaRPr kumimoji="0" lang="en-GB" sz="1600" b="1" i="1" u="sng"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524000"/>
            <a:ext cx="8568952" cy="4572000"/>
          </a:xfrm>
        </p:spPr>
        <p:txBody>
          <a:bodyPr/>
          <a:lstStyle/>
          <a:p>
            <a:r>
              <a:rPr lang="el-GR" sz="3600" b="1" dirty="0" smtClean="0"/>
              <a:t>Χρησιµοποιείται σαν αποδεικτικό διακίνησης αγαθών.</a:t>
            </a:r>
          </a:p>
          <a:p>
            <a:r>
              <a:rPr lang="el-GR" sz="3600" b="1" dirty="0" smtClean="0"/>
              <a:t> Περιλαµβάνει ποσότητες και αξίες.</a:t>
            </a:r>
          </a:p>
          <a:p>
            <a:r>
              <a:rPr lang="el-GR" sz="3600" b="1" dirty="0" smtClean="0"/>
              <a:t> Ενηµερώνει το Βιβλίο Αποθήκης και το ηµερολόγιο.</a:t>
            </a:r>
          </a:p>
          <a:p>
            <a:endParaRPr lang="el-GR" dirty="0"/>
          </a:p>
        </p:txBody>
      </p:sp>
      <p:sp>
        <p:nvSpPr>
          <p:cNvPr id="3" name="2 - Τίτλος"/>
          <p:cNvSpPr>
            <a:spLocks noGrp="1"/>
          </p:cNvSpPr>
          <p:nvPr>
            <p:ph type="title"/>
          </p:nvPr>
        </p:nvSpPr>
        <p:spPr>
          <a:xfrm>
            <a:off x="179512" y="152400"/>
            <a:ext cx="8784976" cy="1219200"/>
          </a:xfrm>
        </p:spPr>
        <p:txBody>
          <a:bodyPr>
            <a:normAutofit/>
          </a:bodyPr>
          <a:lstStyle/>
          <a:p>
            <a:pPr algn="ctr"/>
            <a:r>
              <a:rPr lang="el-GR" sz="3600" b="1" u="sng" dirty="0" smtClean="0">
                <a:solidFill>
                  <a:srgbClr val="FF3300"/>
                </a:solidFill>
              </a:rPr>
              <a:t>ΧΑΡΑΚΤΗΡΙΣΤΙΚΑ</a:t>
            </a:r>
            <a:br>
              <a:rPr lang="el-GR" sz="3600" b="1" u="sng" dirty="0" smtClean="0">
                <a:solidFill>
                  <a:srgbClr val="FF3300"/>
                </a:solidFill>
              </a:rPr>
            </a:br>
            <a:r>
              <a:rPr lang="el-GR" sz="3600" b="1" u="sng" dirty="0" smtClean="0">
                <a:solidFill>
                  <a:srgbClr val="FF3300"/>
                </a:solidFill>
              </a:rPr>
              <a:t>ΤΙΜΟΛΟΓΙΟΥ - ΔΕΛΤΙΟΥ ΑΠΟΣΤΟΛΗΣ</a:t>
            </a:r>
            <a:endParaRPr lang="el-GR" sz="3600" dirty="0"/>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αριθμού διαφάνειας"/>
          <p:cNvSpPr>
            <a:spLocks noGrp="1"/>
          </p:cNvSpPr>
          <p:nvPr>
            <p:ph type="sldNum" sz="quarter" idx="12"/>
          </p:nvPr>
        </p:nvSpPr>
        <p:spPr/>
        <p:txBody>
          <a:bodyPr/>
          <a:lstStyle/>
          <a:p>
            <a:fld id="{DDAC48BB-764E-49B3-BD69-E81D92C44CE2}" type="slidenum">
              <a:rPr lang="el-GR"/>
              <a:pPr/>
              <a:t>720</a:t>
            </a:fld>
            <a:endParaRPr lang="el-GR" dirty="0"/>
          </a:p>
        </p:txBody>
      </p:sp>
      <p:sp>
        <p:nvSpPr>
          <p:cNvPr id="203778" name="Rectangle 2"/>
          <p:cNvSpPr>
            <a:spLocks noGrp="1" noChangeArrowheads="1"/>
          </p:cNvSpPr>
          <p:nvPr>
            <p:ph type="title"/>
          </p:nvPr>
        </p:nvSpPr>
        <p:spPr>
          <a:xfrm>
            <a:off x="609600" y="2438400"/>
            <a:ext cx="7772400" cy="1981200"/>
          </a:xfrm>
        </p:spPr>
        <p:txBody>
          <a:bodyPr/>
          <a:lstStyle/>
          <a:p>
            <a:r>
              <a:rPr lang="el-GR" sz="3400" dirty="0">
                <a:cs typeface="Times New Roman" pitchFamily="18" charset="0"/>
              </a:rPr>
              <a:t>Η </a:t>
            </a:r>
            <a:r>
              <a:rPr lang="el-GR" sz="3400" b="1" dirty="0">
                <a:cs typeface="Times New Roman" pitchFamily="18" charset="0"/>
              </a:rPr>
              <a:t>κατάσταση αποτελεσμάτων χρήσης</a:t>
            </a:r>
            <a:r>
              <a:rPr lang="el-GR" sz="3400" dirty="0">
                <a:cs typeface="Times New Roman" pitchFamily="18" charset="0"/>
              </a:rPr>
              <a:t> της εταιρίας για τη λογιστική χρήση από </a:t>
            </a:r>
            <a:r>
              <a:rPr lang="el-GR" sz="3400" dirty="0" smtClean="0">
                <a:cs typeface="Times New Roman" pitchFamily="18" charset="0"/>
              </a:rPr>
              <a:t>01/01/20</a:t>
            </a:r>
            <a:r>
              <a:rPr lang="en-US" sz="3400" dirty="0" smtClean="0">
                <a:cs typeface="Times New Roman" pitchFamily="18" charset="0"/>
              </a:rPr>
              <a:t>17</a:t>
            </a:r>
            <a:r>
              <a:rPr lang="el-GR" sz="3400" dirty="0" smtClean="0">
                <a:cs typeface="Times New Roman" pitchFamily="18" charset="0"/>
              </a:rPr>
              <a:t> </a:t>
            </a:r>
            <a:r>
              <a:rPr lang="el-GR" sz="3400" dirty="0">
                <a:cs typeface="Times New Roman" pitchFamily="18" charset="0"/>
              </a:rPr>
              <a:t>έως </a:t>
            </a:r>
            <a:r>
              <a:rPr lang="el-GR" sz="3400" dirty="0" smtClean="0">
                <a:cs typeface="Times New Roman" pitchFamily="18" charset="0"/>
              </a:rPr>
              <a:t>31/12/20</a:t>
            </a:r>
            <a:r>
              <a:rPr lang="en-US" sz="3400" dirty="0" smtClean="0">
                <a:cs typeface="Times New Roman" pitchFamily="18" charset="0"/>
              </a:rPr>
              <a:t>17</a:t>
            </a:r>
            <a:r>
              <a:rPr lang="el-GR" sz="3400" dirty="0" smtClean="0">
                <a:cs typeface="Times New Roman" pitchFamily="18" charset="0"/>
              </a:rPr>
              <a:t> </a:t>
            </a:r>
            <a:r>
              <a:rPr lang="el-GR" sz="3400" dirty="0">
                <a:cs typeface="Times New Roman" pitchFamily="18" charset="0"/>
              </a:rPr>
              <a:t>έχει ως εξής:</a:t>
            </a:r>
            <a:r>
              <a:rPr lang="en-GB" dirty="0"/>
              <a:t> </a:t>
            </a:r>
          </a:p>
        </p:txBody>
      </p:sp>
    </p:spTree>
  </p:cSld>
  <p:clrMapOvr>
    <a:masterClrMapping/>
  </p:clrMapOvr>
  <p:transition/>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68BBD55E-64C8-4849-9233-CC8B07F57A43}" type="slidenum">
              <a:rPr lang="el-GR"/>
              <a:pPr/>
              <a:t>721</a:t>
            </a:fld>
            <a:endParaRPr lang="el-GR" dirty="0"/>
          </a:p>
        </p:txBody>
      </p:sp>
      <p:graphicFrame>
        <p:nvGraphicFramePr>
          <p:cNvPr id="204802" name="Group 2"/>
          <p:cNvGraphicFramePr>
            <a:graphicFrameLocks noGrp="1"/>
          </p:cNvGraphicFramePr>
          <p:nvPr/>
        </p:nvGraphicFramePr>
        <p:xfrm>
          <a:off x="304800" y="188645"/>
          <a:ext cx="8458200" cy="6192682"/>
        </p:xfrm>
        <a:graphic>
          <a:graphicData uri="http://schemas.openxmlformats.org/drawingml/2006/table">
            <a:tbl>
              <a:tblPr/>
              <a:tblGrid>
                <a:gridCol w="5341938"/>
                <a:gridCol w="965200"/>
                <a:gridCol w="2151062"/>
              </a:tblGrid>
              <a:tr h="731392">
                <a:tc>
                  <a:txBody>
                    <a:bodyPr/>
                    <a:lstStyle/>
                    <a:p>
                      <a:pPr marL="0" marR="0" lvl="0" indent="0" algn="just" defTabSz="914400" rtl="0" eaLnBrk="1" fontAlgn="base" latinLnBrk="0" hangingPunct="1">
                        <a:lnSpc>
                          <a:spcPct val="100000"/>
                        </a:lnSpc>
                        <a:spcBef>
                          <a:spcPct val="0"/>
                        </a:spcBef>
                        <a:spcAft>
                          <a:spcPct val="0"/>
                        </a:spcAft>
                        <a:buClr>
                          <a:schemeClr val="accent2"/>
                        </a:buClr>
                        <a:buSzPct val="8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Έσοδα πωλήσεων</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Μείον:  Κόστος πωληθέντων</a:t>
                      </a:r>
                      <a:endParaRPr kumimoji="0" lang="el-GR"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cs typeface="Times New Roman" pitchFamily="18" charset="0"/>
                        </a:rPr>
                        <a:t>16.</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365</a:t>
                      </a: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cap="flat">
                      <a:noFill/>
                    </a:lnT>
                    <a:lnB>
                      <a:noFill/>
                    </a:lnB>
                    <a:lnTlToBr>
                      <a:noFill/>
                    </a:lnTlToBr>
                    <a:lnBlToTr>
                      <a:noFill/>
                    </a:lnBlToTr>
                    <a:noFill/>
                  </a:tcPr>
                </a:tc>
              </a:tr>
              <a:tr h="413395">
                <a:tc>
                  <a:txBody>
                    <a:bodyPr/>
                    <a:lstStyle/>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l-GR" sz="2000" b="0" i="0" u="none" strike="noStrike" cap="none" normalizeH="0" baseline="0" dirty="0" smtClean="0">
                          <a:ln>
                            <a:noFill/>
                          </a:ln>
                          <a:solidFill>
                            <a:schemeClr val="tx1"/>
                          </a:solidFill>
                          <a:effectLst/>
                          <a:latin typeface="Times New Roman" pitchFamily="18" charset="0"/>
                        </a:rPr>
                        <a:t> </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 Αμοιβές προσωπικού</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4.000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413395">
                <a:tc>
                  <a:txBody>
                    <a:bodyPr/>
                    <a:lstStyle/>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l-GR" sz="2000" b="0" i="0" u="none" strike="noStrike" cap="none" normalizeH="0" baseline="0" dirty="0" smtClean="0">
                          <a:ln>
                            <a:noFill/>
                          </a:ln>
                          <a:solidFill>
                            <a:schemeClr val="tx1"/>
                          </a:solidFill>
                          <a:effectLst/>
                          <a:latin typeface="Times New Roman" pitchFamily="18" charset="0"/>
                        </a:rPr>
                        <a:t> </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Αναλώσεις Τροφίμων – Ποτών</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 50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sng" strike="noStrike" cap="none" normalizeH="0" baseline="0" dirty="0" smtClean="0">
                          <a:ln>
                            <a:noFill/>
                          </a:ln>
                          <a:solidFill>
                            <a:schemeClr val="tx1"/>
                          </a:solidFill>
                          <a:effectLst/>
                          <a:latin typeface="Times New Roman" pitchFamily="18" charset="0"/>
                        </a:rPr>
                        <a:t>-4.050</a:t>
                      </a:r>
                    </a:p>
                  </a:txBody>
                  <a:tcPr horzOverflow="overflow">
                    <a:lnL>
                      <a:noFill/>
                    </a:lnL>
                    <a:lnR cap="flat">
                      <a:noFill/>
                    </a:lnR>
                    <a:lnT>
                      <a:noFill/>
                    </a:lnT>
                    <a:lnB>
                      <a:noFill/>
                    </a:lnB>
                    <a:lnTlToBr>
                      <a:noFill/>
                    </a:lnTlToBr>
                    <a:lnBlToTr>
                      <a:noFill/>
                    </a:lnBlToTr>
                    <a:noFill/>
                  </a:tcPr>
                </a:tc>
              </a:tr>
              <a:tr h="413395">
                <a:tc>
                  <a:txBody>
                    <a:bodyPr/>
                    <a:lstStyle/>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1" i="1" u="none" strike="noStrike" cap="none" normalizeH="0" baseline="0" dirty="0" smtClean="0">
                          <a:ln>
                            <a:noFill/>
                          </a:ln>
                          <a:solidFill>
                            <a:schemeClr val="tx1"/>
                          </a:solidFill>
                          <a:effectLst/>
                          <a:latin typeface="Times New Roman" pitchFamily="18" charset="0"/>
                          <a:cs typeface="Times New Roman" pitchFamily="18" charset="0"/>
                        </a:rPr>
                        <a:t>Μικτά αποτελέσματα εκμετάλλευσης</a:t>
                      </a:r>
                      <a:endParaRPr kumimoji="0" lang="el-GR" sz="20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1" u="sng" strike="noStrike" cap="none" normalizeH="0" baseline="0" dirty="0" smtClean="0">
                          <a:ln>
                            <a:noFill/>
                          </a:ln>
                          <a:solidFill>
                            <a:schemeClr val="tx1"/>
                          </a:solidFill>
                          <a:effectLst/>
                          <a:latin typeface="Times New Roman" pitchFamily="18" charset="0"/>
                        </a:rPr>
                        <a:t>12.315</a:t>
                      </a:r>
                      <a:r>
                        <a:rPr kumimoji="0" lang="en-GB" sz="1800" b="0" i="0" u="none" strike="noStrike" cap="none" normalizeH="0" baseline="0" dirty="0" smtClean="0">
                          <a:ln>
                            <a:noFill/>
                          </a:ln>
                          <a:solidFill>
                            <a:schemeClr val="tx1"/>
                          </a:solidFill>
                          <a:effectLst/>
                          <a:latin typeface="Times New Roman" pitchFamily="18" charset="0"/>
                        </a:rPr>
                        <a:t> </a:t>
                      </a:r>
                    </a:p>
                  </a:txBody>
                  <a:tcPr horzOverflow="overflow">
                    <a:lnL>
                      <a:noFill/>
                    </a:lnL>
                    <a:lnR cap="flat">
                      <a:noFill/>
                    </a:lnR>
                    <a:lnT>
                      <a:noFill/>
                    </a:lnT>
                    <a:lnB>
                      <a:noFill/>
                    </a:lnB>
                    <a:lnTlToBr>
                      <a:noFill/>
                    </a:lnTlToBr>
                    <a:lnBlToTr>
                      <a:noFill/>
                    </a:lnBlToTr>
                    <a:noFill/>
                  </a:tcPr>
                </a:tc>
              </a:tr>
              <a:tr h="413395">
                <a:tc>
                  <a:txBody>
                    <a:bodyPr/>
                    <a:lstStyle/>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Μείον:</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  Αμοιβές προσωπικού</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5.000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413395">
                <a:tc>
                  <a:txBody>
                    <a:bodyPr/>
                    <a:lstStyle/>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              Γενικά έξοδα</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400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413395">
                <a:tc>
                  <a:txBody>
                    <a:bodyPr/>
                    <a:lstStyle/>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l-GR" sz="2000" b="0" i="0" u="none" strike="noStrike" cap="none" normalizeH="0" baseline="0" dirty="0" smtClean="0">
                          <a:ln>
                            <a:noFill/>
                          </a:ln>
                          <a:solidFill>
                            <a:schemeClr val="tx1"/>
                          </a:solidFill>
                          <a:effectLst/>
                          <a:latin typeface="Times New Roman" pitchFamily="18" charset="0"/>
                        </a:rPr>
                        <a:t> </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Αναλώσεις γραφικής ύλης</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120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413395">
                <a:tc>
                  <a:txBody>
                    <a:bodyPr/>
                    <a:lstStyle/>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rPr>
                        <a:t>  </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            Αποσβέσεις</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1.467</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sng" strike="noStrike" cap="none" normalizeH="0" baseline="0" dirty="0" smtClean="0">
                          <a:ln>
                            <a:noFill/>
                          </a:ln>
                          <a:solidFill>
                            <a:schemeClr val="tx1"/>
                          </a:solidFill>
                          <a:effectLst/>
                          <a:latin typeface="Times New Roman" pitchFamily="18" charset="0"/>
                        </a:rPr>
                        <a:t>-6.987</a:t>
                      </a:r>
                      <a:endParaRPr kumimoji="0" lang="en-GB" sz="1800" b="0" i="0" u="sng"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1411904">
                <a:tc>
                  <a:txBody>
                    <a:bodyPr/>
                    <a:lstStyle/>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1" i="1" u="none" strike="noStrike" cap="none" normalizeH="0" baseline="0" dirty="0" smtClean="0">
                          <a:ln>
                            <a:noFill/>
                          </a:ln>
                          <a:solidFill>
                            <a:schemeClr val="tx1"/>
                          </a:solidFill>
                          <a:effectLst/>
                          <a:latin typeface="Times New Roman" pitchFamily="18" charset="0"/>
                          <a:cs typeface="Times New Roman" pitchFamily="18" charset="0"/>
                        </a:rPr>
                        <a:t>Μερικά αποτελέσματα εκμετάλλευσης</a:t>
                      </a:r>
                      <a:endParaRPr kumimoji="0" lang="el-GR" sz="2000" b="0"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Πλέον:</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  Έσοδα χρεογράφων</a:t>
                      </a:r>
                    </a:p>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Μείον:</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  Τόκοι χρεωστικοί</a:t>
                      </a:r>
                    </a:p>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1" i="1" u="none" strike="noStrike" cap="none" normalizeH="0" baseline="0" dirty="0" smtClean="0">
                          <a:ln>
                            <a:noFill/>
                          </a:ln>
                          <a:solidFill>
                            <a:schemeClr val="tx1"/>
                          </a:solidFill>
                          <a:effectLst/>
                          <a:latin typeface="Times New Roman" pitchFamily="18" charset="0"/>
                          <a:cs typeface="Times New Roman" pitchFamily="18" charset="0"/>
                        </a:rPr>
                        <a:t>Καθαρά αποτελέσματα εκμετάλλευσης</a:t>
                      </a:r>
                      <a:endParaRPr kumimoji="0" lang="el-GR" sz="2000" b="0" i="1"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190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225</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1" u="sng" strike="noStrike" cap="none" normalizeH="0" baseline="0" dirty="0" smtClean="0">
                          <a:ln>
                            <a:noFill/>
                          </a:ln>
                          <a:solidFill>
                            <a:schemeClr val="tx1"/>
                          </a:solidFill>
                          <a:effectLst/>
                          <a:latin typeface="Times New Roman" pitchFamily="18" charset="0"/>
                        </a:rPr>
                        <a:t>5.328</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sng" strike="noStrike" cap="none" normalizeH="0" baseline="0" dirty="0" smtClean="0">
                          <a:ln>
                            <a:noFill/>
                          </a:ln>
                          <a:solidFill>
                            <a:schemeClr val="tx1"/>
                          </a:solidFill>
                          <a:effectLst/>
                          <a:latin typeface="Times New Roman" pitchFamily="18" charset="0"/>
                        </a:rPr>
                        <a:t>-35</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1" u="sng" strike="noStrike" cap="none" normalizeH="0" baseline="0" dirty="0" smtClean="0">
                          <a:ln>
                            <a:noFill/>
                          </a:ln>
                          <a:solidFill>
                            <a:schemeClr val="tx1"/>
                          </a:solidFill>
                          <a:effectLst/>
                          <a:latin typeface="Times New Roman" pitchFamily="18" charset="0"/>
                        </a:rPr>
                        <a:t>5.293</a:t>
                      </a:r>
                      <a:endParaRPr kumimoji="0" lang="en-GB" sz="1800" b="1" i="1" u="sng"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742226">
                <a:tc>
                  <a:txBody>
                    <a:bodyPr/>
                    <a:lstStyle/>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Πλέον:</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  Διάφορα έσοδα προηγούμενων χρήσεων</a:t>
                      </a:r>
                    </a:p>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Πλέον:</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  Κέρδη από πώληση μεταφορικών μέσων</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150</a:t>
                      </a: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none" strike="noStrike" cap="none" normalizeH="0" baseline="0" dirty="0" smtClean="0">
                          <a:ln>
                            <a:noFill/>
                          </a:ln>
                          <a:solidFill>
                            <a:schemeClr val="tx1"/>
                          </a:solidFill>
                          <a:effectLst/>
                          <a:latin typeface="Times New Roman" pitchFamily="18" charset="0"/>
                        </a:rPr>
                        <a:t>700</a:t>
                      </a:r>
                      <a:endParaRPr kumimoji="0" lang="en-GB"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1" i="1" u="sng" strike="noStrike" cap="none" normalizeH="0" baseline="0" dirty="0" smtClean="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0" i="0" u="sng" strike="noStrike" cap="none" normalizeH="0" baseline="0" dirty="0" smtClean="0">
                          <a:ln>
                            <a:noFill/>
                          </a:ln>
                          <a:solidFill>
                            <a:schemeClr val="tx1"/>
                          </a:solidFill>
                          <a:effectLst/>
                          <a:latin typeface="Times New Roman" pitchFamily="18" charset="0"/>
                        </a:rPr>
                        <a:t>850</a:t>
                      </a:r>
                      <a:endParaRPr kumimoji="0" lang="en-GB" sz="1800" b="0" i="0" u="sng"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413395">
                <a:tc>
                  <a:txBody>
                    <a:bodyPr/>
                    <a:lstStyle/>
                    <a:p>
                      <a:pPr marL="0" marR="0" lvl="0" indent="0" algn="just" defTabSz="914400" rtl="0" eaLnBrk="0" fontAlgn="base" latinLnBrk="0" hangingPunct="0">
                        <a:lnSpc>
                          <a:spcPct val="100000"/>
                        </a:lnSpc>
                        <a:spcBef>
                          <a:spcPct val="0"/>
                        </a:spcBef>
                        <a:spcAft>
                          <a:spcPct val="0"/>
                        </a:spcAft>
                        <a:buClr>
                          <a:schemeClr val="accent2"/>
                        </a:buClr>
                        <a:buSzPct val="80000"/>
                        <a:buFont typeface="Wingdings" pitchFamily="2" charset="2"/>
                        <a:buNone/>
                        <a:tabLst/>
                      </a:pPr>
                      <a:r>
                        <a:rPr kumimoji="0" lang="el-GR" sz="2000" b="1" i="1" u="none" strike="noStrike" cap="none" normalizeH="0" baseline="0" dirty="0" smtClean="0">
                          <a:ln>
                            <a:noFill/>
                          </a:ln>
                          <a:solidFill>
                            <a:schemeClr val="tx1"/>
                          </a:solidFill>
                          <a:effectLst/>
                          <a:latin typeface="Times New Roman" pitchFamily="18" charset="0"/>
                          <a:cs typeface="Times New Roman" pitchFamily="18" charset="0"/>
                        </a:rPr>
                        <a:t>Αποτελέσματα χρήσης (κέρδη)</a:t>
                      </a:r>
                      <a:endParaRPr kumimoji="0" lang="en-GB" sz="2800" b="0" i="1"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8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800" b="1" i="1" u="sng" strike="noStrike" cap="none" normalizeH="0" baseline="0" dirty="0" smtClean="0">
                          <a:ln>
                            <a:noFill/>
                          </a:ln>
                          <a:solidFill>
                            <a:schemeClr val="tx1"/>
                          </a:solidFill>
                          <a:effectLst/>
                          <a:latin typeface="Times New Roman" pitchFamily="18" charset="0"/>
                        </a:rPr>
                        <a:t>6.143</a:t>
                      </a:r>
                      <a:endParaRPr kumimoji="0" lang="en-GB" sz="1800" b="1" i="1" u="sng"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ransition/>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AC3C0632-D430-4370-BDD9-5306BE04B70C}" type="slidenum">
              <a:rPr lang="el-GR"/>
              <a:pPr/>
              <a:t>722</a:t>
            </a:fld>
            <a:endParaRPr lang="el-GR" dirty="0"/>
          </a:p>
        </p:txBody>
      </p:sp>
      <p:sp>
        <p:nvSpPr>
          <p:cNvPr id="21506" name="Rectangle 2"/>
          <p:cNvSpPr>
            <a:spLocks noGrp="1" noChangeArrowheads="1"/>
          </p:cNvSpPr>
          <p:nvPr>
            <p:ph type="title"/>
          </p:nvPr>
        </p:nvSpPr>
        <p:spPr>
          <a:xfrm>
            <a:off x="685800" y="228600"/>
            <a:ext cx="7772400" cy="533400"/>
          </a:xfrm>
        </p:spPr>
        <p:txBody>
          <a:bodyPr/>
          <a:lstStyle/>
          <a:p>
            <a:r>
              <a:rPr lang="el-GR" sz="2800" b="1" dirty="0"/>
              <a:t>ΑΣΚΗΣΗ </a:t>
            </a:r>
            <a:r>
              <a:rPr lang="en-US" sz="2800" b="1" dirty="0" smtClean="0"/>
              <a:t>2</a:t>
            </a:r>
            <a:r>
              <a:rPr lang="el-GR" sz="2800" b="1" dirty="0" smtClean="0"/>
              <a:t>.</a:t>
            </a:r>
            <a:endParaRPr lang="el-GR" sz="2800" b="1" dirty="0"/>
          </a:p>
        </p:txBody>
      </p:sp>
      <p:sp>
        <p:nvSpPr>
          <p:cNvPr id="21507" name="Rectangle 3"/>
          <p:cNvSpPr>
            <a:spLocks noGrp="1" noChangeArrowheads="1"/>
          </p:cNvSpPr>
          <p:nvPr>
            <p:ph type="body" idx="1"/>
          </p:nvPr>
        </p:nvSpPr>
        <p:spPr>
          <a:xfrm>
            <a:off x="381000" y="762000"/>
            <a:ext cx="8458200" cy="5546725"/>
          </a:xfrm>
        </p:spPr>
        <p:txBody>
          <a:bodyPr>
            <a:normAutofit fontScale="92500" lnSpcReduction="10000"/>
          </a:bodyPr>
          <a:lstStyle/>
          <a:p>
            <a:pPr algn="just">
              <a:lnSpc>
                <a:spcPct val="80000"/>
              </a:lnSpc>
              <a:buFont typeface="Wingdings" pitchFamily="2" charset="2"/>
              <a:buNone/>
            </a:pPr>
            <a:r>
              <a:rPr lang="el-GR" sz="1400" b="1" dirty="0">
                <a:latin typeface="Arial" charset="0"/>
                <a:cs typeface="Arial" charset="0"/>
              </a:rPr>
              <a:t> Η επιχείρηση ΕΨΙΛΟΝ διενήργησε απογραφή κατά την οποία καταγράφηκαν τα περιουσιακά της  στοιχεία όπως εμφανίζονται στους λογαριασμούς που ακολουθούν.</a:t>
            </a:r>
          </a:p>
          <a:p>
            <a:pPr algn="just">
              <a:lnSpc>
                <a:spcPct val="80000"/>
              </a:lnSpc>
              <a:buFont typeface="Wingdings" pitchFamily="2" charset="2"/>
              <a:buNone/>
            </a:pPr>
            <a:r>
              <a:rPr lang="el-GR" sz="1400" b="1" dirty="0">
                <a:latin typeface="Arial" charset="0"/>
                <a:cs typeface="Arial" charset="0"/>
              </a:rPr>
              <a:t>-Εμπορεύματα 50.000 </a:t>
            </a:r>
            <a:r>
              <a:rPr lang="en-US" sz="1400" b="1" dirty="0">
                <a:latin typeface="Arial" charset="0"/>
                <a:cs typeface="Arial" charset="0"/>
              </a:rPr>
              <a:t>€ 	 </a:t>
            </a:r>
            <a:r>
              <a:rPr lang="el-GR" sz="1400" b="1" dirty="0">
                <a:latin typeface="Arial" charset="0"/>
                <a:cs typeface="Arial" charset="0"/>
              </a:rPr>
              <a:t>                  -Πιστωτές 30.000 </a:t>
            </a:r>
            <a:r>
              <a:rPr lang="en-US" sz="1400" b="1" dirty="0">
                <a:latin typeface="Arial" charset="0"/>
                <a:cs typeface="Arial" charset="0"/>
              </a:rPr>
              <a:t>€</a:t>
            </a:r>
            <a:r>
              <a:rPr lang="el-GR" sz="1400" b="1" dirty="0">
                <a:latin typeface="Arial" charset="0"/>
                <a:cs typeface="Arial" charset="0"/>
              </a:rPr>
              <a:t> -</a:t>
            </a:r>
          </a:p>
          <a:p>
            <a:pPr algn="just">
              <a:lnSpc>
                <a:spcPct val="80000"/>
              </a:lnSpc>
              <a:buFont typeface="Wingdings" pitchFamily="2" charset="2"/>
              <a:buNone/>
            </a:pPr>
            <a:r>
              <a:rPr lang="el-GR" sz="1400" b="1" dirty="0">
                <a:latin typeface="Arial" charset="0"/>
                <a:cs typeface="Arial" charset="0"/>
              </a:rPr>
              <a:t>-Καταθέσεις Όψεως 3.175 </a:t>
            </a:r>
            <a:r>
              <a:rPr lang="en-US" sz="1400" b="1" dirty="0">
                <a:latin typeface="Arial" charset="0"/>
                <a:cs typeface="Arial" charset="0"/>
              </a:rPr>
              <a:t>€		</a:t>
            </a:r>
            <a:r>
              <a:rPr lang="el-GR" sz="1400" b="1" dirty="0">
                <a:latin typeface="Arial" charset="0"/>
                <a:cs typeface="Arial" charset="0"/>
              </a:rPr>
              <a:t>-Μεταφορικά Μέσα 20.000 </a:t>
            </a:r>
            <a:r>
              <a:rPr lang="en-US" sz="1400" b="1" dirty="0">
                <a:latin typeface="Arial" charset="0"/>
                <a:cs typeface="Arial" charset="0"/>
              </a:rPr>
              <a:t>€	</a:t>
            </a:r>
            <a:endParaRPr lang="el-GR" sz="1400" b="1" dirty="0">
              <a:latin typeface="Arial" charset="0"/>
              <a:cs typeface="Arial" charset="0"/>
            </a:endParaRPr>
          </a:p>
          <a:p>
            <a:pPr algn="just">
              <a:lnSpc>
                <a:spcPct val="80000"/>
              </a:lnSpc>
              <a:buFont typeface="Wingdings" pitchFamily="2" charset="2"/>
              <a:buNone/>
            </a:pPr>
            <a:r>
              <a:rPr lang="el-GR" sz="1400" b="1" dirty="0">
                <a:latin typeface="Arial" charset="0"/>
                <a:cs typeface="Arial" charset="0"/>
              </a:rPr>
              <a:t>-Κεφάλαιο 50.000 </a:t>
            </a:r>
            <a:r>
              <a:rPr lang="en-US" sz="1400" b="1" dirty="0">
                <a:latin typeface="Arial" charset="0"/>
                <a:cs typeface="Arial" charset="0"/>
              </a:rPr>
              <a:t>€</a:t>
            </a:r>
            <a:r>
              <a:rPr lang="el-GR" sz="1400" b="1" dirty="0">
                <a:latin typeface="Arial" charset="0"/>
                <a:cs typeface="Arial" charset="0"/>
              </a:rPr>
              <a:t>			-Μηχανήματα 5.000 </a:t>
            </a:r>
            <a:r>
              <a:rPr lang="en-US" sz="1400" b="1" dirty="0">
                <a:latin typeface="Arial" charset="0"/>
                <a:cs typeface="Arial" charset="0"/>
              </a:rPr>
              <a:t>€</a:t>
            </a:r>
            <a:endParaRPr lang="el-GR" sz="1400" b="1" dirty="0">
              <a:latin typeface="Arial" charset="0"/>
              <a:cs typeface="Arial" charset="0"/>
            </a:endParaRPr>
          </a:p>
          <a:p>
            <a:pPr algn="just">
              <a:lnSpc>
                <a:spcPct val="80000"/>
              </a:lnSpc>
              <a:buFont typeface="Wingdings" pitchFamily="2" charset="2"/>
              <a:buNone/>
            </a:pPr>
            <a:r>
              <a:rPr lang="el-GR" sz="1400" b="1" dirty="0">
                <a:latin typeface="Arial" charset="0"/>
                <a:cs typeface="Arial" charset="0"/>
              </a:rPr>
              <a:t>-Γραμμάτια εισπρακτέα 10.000 </a:t>
            </a:r>
            <a:r>
              <a:rPr lang="en-US" sz="1400" b="1" dirty="0">
                <a:latin typeface="Arial" charset="0"/>
                <a:cs typeface="Arial" charset="0"/>
              </a:rPr>
              <a:t>€ </a:t>
            </a:r>
            <a:r>
              <a:rPr lang="el-GR" sz="1400" b="1" dirty="0">
                <a:latin typeface="Arial" charset="0"/>
                <a:cs typeface="Arial" charset="0"/>
              </a:rPr>
              <a:t>	-Γραμμάτια πληρωτέα 2.000 </a:t>
            </a:r>
            <a:r>
              <a:rPr lang="en-US" sz="1400" b="1" dirty="0">
                <a:latin typeface="Arial" charset="0"/>
                <a:cs typeface="Arial" charset="0"/>
              </a:rPr>
              <a:t>€</a:t>
            </a:r>
            <a:endParaRPr lang="el-GR" sz="1400" b="1" dirty="0">
              <a:latin typeface="Arial" charset="0"/>
              <a:cs typeface="Arial" charset="0"/>
            </a:endParaRPr>
          </a:p>
          <a:p>
            <a:pPr algn="just">
              <a:lnSpc>
                <a:spcPct val="80000"/>
              </a:lnSpc>
              <a:buFont typeface="Wingdings" pitchFamily="2" charset="2"/>
              <a:buNone/>
            </a:pPr>
            <a:r>
              <a:rPr lang="el-GR" sz="1400" b="1" dirty="0">
                <a:latin typeface="Arial" charset="0"/>
                <a:cs typeface="Arial" charset="0"/>
              </a:rPr>
              <a:t>-Ταμείο 11.825 </a:t>
            </a:r>
            <a:r>
              <a:rPr lang="en-US" sz="1400" b="1" dirty="0">
                <a:latin typeface="Arial" charset="0"/>
                <a:cs typeface="Arial" charset="0"/>
              </a:rPr>
              <a:t>€</a:t>
            </a:r>
            <a:r>
              <a:rPr lang="el-GR" sz="1400" b="1" dirty="0">
                <a:latin typeface="Arial" charset="0"/>
                <a:cs typeface="Arial" charset="0"/>
              </a:rPr>
              <a:t>			- Δάνειο 18.000 </a:t>
            </a:r>
            <a:r>
              <a:rPr lang="en-US" sz="1400" b="1" dirty="0">
                <a:latin typeface="Arial" charset="0"/>
                <a:cs typeface="Arial" charset="0"/>
              </a:rPr>
              <a:t>€</a:t>
            </a:r>
            <a:endParaRPr lang="el-GR" sz="1400" b="1" dirty="0">
              <a:latin typeface="Arial" charset="0"/>
              <a:cs typeface="Arial" charset="0"/>
            </a:endParaRPr>
          </a:p>
          <a:p>
            <a:pPr algn="just">
              <a:lnSpc>
                <a:spcPct val="80000"/>
              </a:lnSpc>
              <a:buFont typeface="Wingdings" pitchFamily="2" charset="2"/>
              <a:buNone/>
            </a:pPr>
            <a:r>
              <a:rPr lang="el-GR" sz="1400" b="1" dirty="0">
                <a:latin typeface="Arial" charset="0"/>
                <a:cs typeface="Arial" charset="0"/>
              </a:rPr>
              <a:t> Στη συνέχεια η επιχείρηση διενήργησε τις παρακάτω συναλλαγές</a:t>
            </a:r>
            <a:r>
              <a:rPr lang="el-GR" sz="1400" b="1" dirty="0">
                <a:solidFill>
                  <a:srgbClr val="FFFF00"/>
                </a:solidFill>
                <a:latin typeface="Arial" charset="0"/>
                <a:cs typeface="Arial" charset="0"/>
              </a:rPr>
              <a:t>.</a:t>
            </a:r>
          </a:p>
          <a:p>
            <a:pPr algn="just">
              <a:lnSpc>
                <a:spcPct val="80000"/>
              </a:lnSpc>
              <a:buFont typeface="Wingdings" pitchFamily="2" charset="2"/>
              <a:buNone/>
            </a:pPr>
            <a:r>
              <a:rPr lang="el-GR" sz="1400" b="1" dirty="0">
                <a:latin typeface="Arial" charset="0"/>
                <a:cs typeface="Arial" charset="0"/>
              </a:rPr>
              <a:t> Α) Πούλησε εμπορεύματα αξίας 24.000 </a:t>
            </a:r>
            <a:r>
              <a:rPr lang="en-US" sz="1400" b="1" dirty="0">
                <a:latin typeface="Arial" charset="0"/>
                <a:cs typeface="Arial" charset="0"/>
              </a:rPr>
              <a:t>€</a:t>
            </a:r>
            <a:r>
              <a:rPr lang="el-GR" sz="1400" b="1" dirty="0">
                <a:latin typeface="Arial" charset="0"/>
                <a:cs typeface="Arial" charset="0"/>
              </a:rPr>
              <a:t> έναντι 26.800 </a:t>
            </a:r>
            <a:r>
              <a:rPr lang="en-US" sz="1400" b="1" dirty="0">
                <a:latin typeface="Arial" charset="0"/>
                <a:cs typeface="Arial" charset="0"/>
              </a:rPr>
              <a:t>€. </a:t>
            </a:r>
            <a:r>
              <a:rPr lang="el-GR" sz="1400" b="1" dirty="0">
                <a:latin typeface="Arial" charset="0"/>
                <a:cs typeface="Arial" charset="0"/>
              </a:rPr>
              <a:t>Ο Πελάτης πλήρωσε μετρητά 18.000 </a:t>
            </a:r>
            <a:r>
              <a:rPr lang="en-US" sz="1400" b="1" dirty="0">
                <a:latin typeface="Arial" charset="0"/>
                <a:cs typeface="Arial" charset="0"/>
              </a:rPr>
              <a:t>€</a:t>
            </a:r>
            <a:r>
              <a:rPr lang="el-GR" sz="1400" b="1" dirty="0">
                <a:latin typeface="Arial" charset="0"/>
                <a:cs typeface="Arial" charset="0"/>
              </a:rPr>
              <a:t> και οφείλει το υπόλοιπο</a:t>
            </a:r>
          </a:p>
          <a:p>
            <a:pPr algn="just">
              <a:lnSpc>
                <a:spcPct val="80000"/>
              </a:lnSpc>
              <a:buFont typeface="Wingdings" pitchFamily="2" charset="2"/>
              <a:buNone/>
            </a:pPr>
            <a:r>
              <a:rPr lang="el-GR" sz="1400" b="1" dirty="0">
                <a:latin typeface="Arial" charset="0"/>
                <a:cs typeface="Arial" charset="0"/>
              </a:rPr>
              <a:t> Β) Ο ιδιοκτήτης της επιχείρησης Ε. Ελευθερίου κατέθεσε στο Ταμείο της επιχείρησης 10.000 </a:t>
            </a:r>
            <a:r>
              <a:rPr lang="en-US" sz="1400" b="1" dirty="0">
                <a:latin typeface="Arial" charset="0"/>
                <a:cs typeface="Arial" charset="0"/>
              </a:rPr>
              <a:t>€</a:t>
            </a:r>
            <a:endParaRPr lang="el-GR" sz="1400" b="1" dirty="0">
              <a:latin typeface="Arial" charset="0"/>
              <a:cs typeface="Arial" charset="0"/>
            </a:endParaRPr>
          </a:p>
          <a:p>
            <a:pPr algn="just">
              <a:lnSpc>
                <a:spcPct val="80000"/>
              </a:lnSpc>
              <a:buFont typeface="Wingdings" pitchFamily="2" charset="2"/>
              <a:buNone/>
            </a:pPr>
            <a:r>
              <a:rPr lang="el-GR" sz="1400" b="1" dirty="0">
                <a:latin typeface="Arial" charset="0"/>
                <a:cs typeface="Arial" charset="0"/>
              </a:rPr>
              <a:t> Γ)  Παλαιό Μηχάνημα αξίας 3.000 </a:t>
            </a:r>
            <a:r>
              <a:rPr lang="en-US" sz="1400" b="1" dirty="0">
                <a:latin typeface="Arial" charset="0"/>
                <a:cs typeface="Arial" charset="0"/>
              </a:rPr>
              <a:t>€</a:t>
            </a:r>
            <a:r>
              <a:rPr lang="el-GR" sz="1400" b="1" dirty="0">
                <a:latin typeface="Arial" charset="0"/>
                <a:cs typeface="Arial" charset="0"/>
              </a:rPr>
              <a:t> πουλήθηκε </a:t>
            </a:r>
            <a:r>
              <a:rPr lang="el-GR" sz="1400" b="1" dirty="0">
                <a:latin typeface="Arial" charset="0"/>
              </a:rPr>
              <a:t>προς</a:t>
            </a:r>
            <a:r>
              <a:rPr lang="el-GR" sz="1400" b="1" dirty="0">
                <a:latin typeface="Arial" charset="0"/>
                <a:cs typeface="Arial" charset="0"/>
              </a:rPr>
              <a:t> 2.100 </a:t>
            </a:r>
            <a:r>
              <a:rPr lang="en-US" sz="1400" b="1" dirty="0">
                <a:latin typeface="Arial" charset="0"/>
                <a:cs typeface="Arial" charset="0"/>
              </a:rPr>
              <a:t>€ </a:t>
            </a:r>
            <a:r>
              <a:rPr lang="el-GR" sz="1400" b="1" dirty="0">
                <a:latin typeface="Arial" charset="0"/>
                <a:cs typeface="Arial" charset="0"/>
              </a:rPr>
              <a:t>μετρητοίς.</a:t>
            </a:r>
            <a:r>
              <a:rPr lang="el-GR" sz="1400" b="1" dirty="0">
                <a:latin typeface="Arial" charset="0"/>
              </a:rPr>
              <a:t> </a:t>
            </a:r>
            <a:endParaRPr lang="el-GR" sz="1400" b="1" dirty="0">
              <a:latin typeface="Arial" charset="0"/>
              <a:cs typeface="Arial" charset="0"/>
            </a:endParaRPr>
          </a:p>
          <a:p>
            <a:pPr algn="just">
              <a:lnSpc>
                <a:spcPct val="80000"/>
              </a:lnSpc>
              <a:buFont typeface="Wingdings" pitchFamily="2" charset="2"/>
              <a:buNone/>
            </a:pPr>
            <a:r>
              <a:rPr lang="el-GR" sz="1400" b="1" dirty="0">
                <a:latin typeface="Arial" charset="0"/>
                <a:cs typeface="Arial" charset="0"/>
              </a:rPr>
              <a:t> Δ) Αγόρασε νέο σύγχρονο μηχάνημα αξίας 6.250 </a:t>
            </a:r>
            <a:r>
              <a:rPr lang="en-US" sz="1400" b="1" dirty="0">
                <a:latin typeface="Arial" charset="0"/>
                <a:cs typeface="Arial" charset="0"/>
              </a:rPr>
              <a:t>€ </a:t>
            </a:r>
            <a:r>
              <a:rPr lang="el-GR" sz="1400" b="1" dirty="0">
                <a:latin typeface="Arial" charset="0"/>
                <a:cs typeface="Arial" charset="0"/>
              </a:rPr>
              <a:t>, δίνοντας Γραμμάτιο λήξης μετά από 6 μήνες, στο οποίο έχουν προστεθεί τόκοι 10%</a:t>
            </a:r>
          </a:p>
          <a:p>
            <a:pPr algn="just">
              <a:lnSpc>
                <a:spcPct val="80000"/>
              </a:lnSpc>
              <a:buFont typeface="Wingdings" pitchFamily="2" charset="2"/>
              <a:buNone/>
            </a:pPr>
            <a:r>
              <a:rPr lang="el-GR" sz="1400" b="1" dirty="0">
                <a:latin typeface="Arial" charset="0"/>
                <a:cs typeface="Arial" charset="0"/>
              </a:rPr>
              <a:t> Ε) Εξοφλεί τον Πιστωτή ΣΙΓΜΑ στον οποίο όφειλε 12.000 </a:t>
            </a:r>
            <a:r>
              <a:rPr lang="en-US" sz="1400" b="1" dirty="0">
                <a:latin typeface="Arial" charset="0"/>
                <a:cs typeface="Arial" charset="0"/>
              </a:rPr>
              <a:t>€</a:t>
            </a:r>
            <a:r>
              <a:rPr lang="el-GR" sz="1400" b="1" dirty="0">
                <a:latin typeface="Arial" charset="0"/>
                <a:cs typeface="Arial" charset="0"/>
              </a:rPr>
              <a:t>.</a:t>
            </a:r>
          </a:p>
          <a:p>
            <a:pPr algn="just">
              <a:lnSpc>
                <a:spcPct val="80000"/>
              </a:lnSpc>
              <a:buFont typeface="Wingdings" pitchFamily="2" charset="2"/>
              <a:buNone/>
            </a:pPr>
            <a:r>
              <a:rPr lang="el-GR" sz="1400" b="1" dirty="0">
                <a:latin typeface="Arial" charset="0"/>
                <a:cs typeface="Arial" charset="0"/>
              </a:rPr>
              <a:t> ΣΤ) Αγοράζει Κτίριο αξίας 36.000 </a:t>
            </a:r>
            <a:r>
              <a:rPr lang="en-US" sz="1400" b="1" dirty="0">
                <a:latin typeface="Arial" charset="0"/>
                <a:cs typeface="Arial" charset="0"/>
              </a:rPr>
              <a:t>€</a:t>
            </a:r>
            <a:r>
              <a:rPr lang="el-GR" sz="1400" b="1" dirty="0">
                <a:latin typeface="Arial" charset="0"/>
                <a:cs typeface="Arial" charset="0"/>
              </a:rPr>
              <a:t> , δίνοντας μετρητά 6.000 </a:t>
            </a:r>
            <a:r>
              <a:rPr lang="en-US" sz="1400" b="1" dirty="0">
                <a:latin typeface="Arial" charset="0"/>
                <a:cs typeface="Arial" charset="0"/>
              </a:rPr>
              <a:t>€</a:t>
            </a:r>
            <a:r>
              <a:rPr lang="el-GR" sz="1400" b="1" dirty="0">
                <a:latin typeface="Arial" charset="0"/>
                <a:cs typeface="Arial" charset="0"/>
              </a:rPr>
              <a:t> και Γραμμάτια για το υπόλοιπο.</a:t>
            </a:r>
          </a:p>
          <a:p>
            <a:pPr algn="just">
              <a:lnSpc>
                <a:spcPct val="80000"/>
              </a:lnSpc>
              <a:buFont typeface="Wingdings" pitchFamily="2" charset="2"/>
              <a:buNone/>
            </a:pPr>
            <a:r>
              <a:rPr lang="el-GR" sz="1400" b="1" dirty="0">
                <a:latin typeface="Arial" charset="0"/>
                <a:cs typeface="Arial" charset="0"/>
              </a:rPr>
              <a:t> Ζ) Η επιχείρηση εξοφλεί τον Πιστωτή της ΖΗΤΑ προς στον οποίο χρωστούσε 8.400 </a:t>
            </a:r>
            <a:r>
              <a:rPr lang="en-US" sz="1400" b="1" dirty="0">
                <a:latin typeface="Arial" charset="0"/>
                <a:cs typeface="Arial" charset="0"/>
              </a:rPr>
              <a:t>€</a:t>
            </a:r>
            <a:r>
              <a:rPr lang="el-GR" sz="1400" b="1" dirty="0">
                <a:latin typeface="Arial" charset="0"/>
                <a:cs typeface="Arial" charset="0"/>
              </a:rPr>
              <a:t> μετά από έκπτωση 20% που δίνεται από τον Πιστωτή.</a:t>
            </a:r>
          </a:p>
          <a:p>
            <a:pPr algn="just">
              <a:lnSpc>
                <a:spcPct val="80000"/>
              </a:lnSpc>
              <a:buFont typeface="Wingdings" pitchFamily="2" charset="2"/>
              <a:buNone/>
            </a:pPr>
            <a:r>
              <a:rPr lang="el-GR" sz="1400" b="1" dirty="0">
                <a:latin typeface="Arial" charset="0"/>
                <a:cs typeface="Arial" charset="0"/>
              </a:rPr>
              <a:t> Η) Δίνει στην Τράπεζα Γραμμάτιο Εισπρακτέο αξίας 1.100 </a:t>
            </a:r>
            <a:r>
              <a:rPr lang="en-US" sz="1400" b="1" dirty="0">
                <a:latin typeface="Arial" charset="0"/>
                <a:cs typeface="Arial" charset="0"/>
              </a:rPr>
              <a:t>€ </a:t>
            </a:r>
            <a:r>
              <a:rPr lang="el-GR" sz="1400" b="1" dirty="0">
                <a:latin typeface="Arial" charset="0"/>
                <a:cs typeface="Arial" charset="0"/>
              </a:rPr>
              <a:t>για να το εισπράξει και να καταθέσει το ποσό στον λογαριασμό της εταιρίας. Η τράπεζα κρατά προμήθεια 5%.</a:t>
            </a:r>
          </a:p>
          <a:p>
            <a:pPr algn="just">
              <a:lnSpc>
                <a:spcPct val="80000"/>
              </a:lnSpc>
              <a:buFont typeface="Wingdings" pitchFamily="2" charset="2"/>
              <a:buNone/>
            </a:pPr>
            <a:endParaRPr lang="el-GR" sz="1400" b="1" dirty="0">
              <a:latin typeface="Arial" charset="0"/>
              <a:cs typeface="Arial" charset="0"/>
            </a:endParaRPr>
          </a:p>
          <a:p>
            <a:pPr algn="just">
              <a:lnSpc>
                <a:spcPct val="80000"/>
              </a:lnSpc>
              <a:buFont typeface="Wingdings" pitchFamily="2" charset="2"/>
              <a:buNone/>
            </a:pPr>
            <a:r>
              <a:rPr lang="el-GR" sz="1400" b="1" dirty="0">
                <a:latin typeface="Arial" charset="0"/>
                <a:cs typeface="Arial" charset="0"/>
              </a:rPr>
              <a:t> </a:t>
            </a:r>
            <a:r>
              <a:rPr lang="el-GR" sz="1400" b="1" dirty="0">
                <a:solidFill>
                  <a:srgbClr val="FFFF00"/>
                </a:solidFill>
                <a:latin typeface="Arial" charset="0"/>
                <a:cs typeface="Arial" charset="0"/>
              </a:rPr>
              <a:t>ΖΗΤΕΙΤΑΙ</a:t>
            </a:r>
          </a:p>
          <a:p>
            <a:pPr algn="just">
              <a:lnSpc>
                <a:spcPct val="80000"/>
              </a:lnSpc>
              <a:buFont typeface="Wingdings" pitchFamily="2" charset="2"/>
              <a:buNone/>
            </a:pPr>
            <a:r>
              <a:rPr lang="el-GR" sz="1400" b="1" dirty="0">
                <a:latin typeface="Arial" charset="0"/>
                <a:cs typeface="Arial" charset="0"/>
              </a:rPr>
              <a:t> 1) </a:t>
            </a:r>
            <a:r>
              <a:rPr lang="el-GR" sz="1400" b="1" dirty="0">
                <a:cs typeface="Times New Roman" pitchFamily="18" charset="0"/>
              </a:rPr>
              <a:t> </a:t>
            </a:r>
            <a:r>
              <a:rPr lang="el-GR" sz="1400" b="1" dirty="0">
                <a:latin typeface="Arial" charset="0"/>
                <a:cs typeface="Arial" charset="0"/>
              </a:rPr>
              <a:t>Να συνταχθεί ο Ισολογισμός σύμφωνα με τα στοιχεία της Απογραφής.</a:t>
            </a:r>
          </a:p>
          <a:p>
            <a:pPr algn="just">
              <a:lnSpc>
                <a:spcPct val="80000"/>
              </a:lnSpc>
              <a:buFont typeface="Wingdings" pitchFamily="2" charset="2"/>
              <a:buNone/>
            </a:pPr>
            <a:r>
              <a:rPr lang="el-GR" sz="1400" b="1" dirty="0">
                <a:latin typeface="Arial" charset="0"/>
                <a:cs typeface="Arial" charset="0"/>
              </a:rPr>
              <a:t> 2) Να δημιουργηθούν τα Καθολικά  και να καταχωρηθούν τα δεδομένα της απογραφής και στη συνέχεια να ενημερωθούν οι Λογαριασμοί με τις συναλλαγές που έγιναν.    </a:t>
            </a:r>
          </a:p>
          <a:p>
            <a:pPr algn="just">
              <a:lnSpc>
                <a:spcPct val="80000"/>
              </a:lnSpc>
              <a:buFont typeface="Wingdings" pitchFamily="2" charset="2"/>
              <a:buNone/>
            </a:pPr>
            <a:r>
              <a:rPr lang="el-GR" sz="1400" b="1" dirty="0">
                <a:latin typeface="Arial" charset="0"/>
                <a:cs typeface="Arial" charset="0"/>
              </a:rPr>
              <a:t>                                                                             </a:t>
            </a:r>
          </a:p>
          <a:p>
            <a:pPr algn="just">
              <a:lnSpc>
                <a:spcPct val="80000"/>
              </a:lnSpc>
              <a:buFont typeface="Wingdings" pitchFamily="2" charset="2"/>
              <a:buNone/>
            </a:pPr>
            <a:r>
              <a:rPr lang="el-GR" sz="1400" b="1" dirty="0">
                <a:latin typeface="Arial" charset="0"/>
                <a:cs typeface="Arial" charset="0"/>
              </a:rPr>
              <a:t> </a:t>
            </a:r>
          </a:p>
        </p:txBody>
      </p:sp>
    </p:spTree>
  </p:cSld>
  <p:clrMapOvr>
    <a:masterClrMapping/>
  </p:clrMapOvr>
  <p:transition/>
  <p:timing>
    <p:tnLst>
      <p:par>
        <p:cTn id="1" dur="indefinite" restart="never" nodeType="tmRoot"/>
      </p:par>
    </p:tnLst>
  </p:timing>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3C977D50-2835-4884-B018-7912BE498C1D}" type="slidenum">
              <a:rPr lang="el-GR"/>
              <a:pPr/>
              <a:t>723</a:t>
            </a:fld>
            <a:endParaRPr lang="el-GR" dirty="0"/>
          </a:p>
        </p:txBody>
      </p:sp>
      <p:sp>
        <p:nvSpPr>
          <p:cNvPr id="22530" name="Rectangle 2"/>
          <p:cNvSpPr>
            <a:spLocks noGrp="1" noChangeArrowheads="1"/>
          </p:cNvSpPr>
          <p:nvPr>
            <p:ph type="title"/>
          </p:nvPr>
        </p:nvSpPr>
        <p:spPr>
          <a:xfrm>
            <a:off x="935038" y="260350"/>
            <a:ext cx="7275512" cy="215900"/>
          </a:xfrm>
        </p:spPr>
        <p:txBody>
          <a:bodyPr>
            <a:normAutofit fontScale="90000"/>
          </a:bodyPr>
          <a:lstStyle/>
          <a:p>
            <a:r>
              <a:rPr lang="el-GR" sz="2800" b="1" dirty="0"/>
              <a:t>ΛΥΣΗ ΑΣΚΗΣΗΣ 2.</a:t>
            </a:r>
          </a:p>
        </p:txBody>
      </p:sp>
      <p:sp>
        <p:nvSpPr>
          <p:cNvPr id="22532" name="Text Box 4"/>
          <p:cNvSpPr txBox="1">
            <a:spLocks noChangeArrowheads="1"/>
          </p:cNvSpPr>
          <p:nvPr/>
        </p:nvSpPr>
        <p:spPr bwMode="auto">
          <a:xfrm>
            <a:off x="669925" y="1001713"/>
            <a:ext cx="3444875" cy="304800"/>
          </a:xfrm>
          <a:prstGeom prst="rect">
            <a:avLst/>
          </a:prstGeom>
          <a:noFill/>
          <a:ln w="9525">
            <a:noFill/>
            <a:miter lim="800000"/>
            <a:headEnd/>
            <a:tailEnd/>
          </a:ln>
          <a:effectLst/>
        </p:spPr>
        <p:txBody>
          <a:bodyPr>
            <a:spAutoFit/>
          </a:bodyPr>
          <a:lstStyle/>
          <a:p>
            <a:pPr algn="l" eaLnBrk="1" hangingPunct="1"/>
            <a:endParaRPr lang="el-GR" sz="1400" dirty="0">
              <a:latin typeface="Times New Roman" pitchFamily="18" charset="0"/>
            </a:endParaRPr>
          </a:p>
        </p:txBody>
      </p:sp>
      <p:sp>
        <p:nvSpPr>
          <p:cNvPr id="22534" name="Text Box 6"/>
          <p:cNvSpPr txBox="1">
            <a:spLocks noChangeArrowheads="1"/>
          </p:cNvSpPr>
          <p:nvPr/>
        </p:nvSpPr>
        <p:spPr bwMode="auto">
          <a:xfrm>
            <a:off x="323850" y="692150"/>
            <a:ext cx="5867400" cy="2526846"/>
          </a:xfrm>
          <a:prstGeom prst="rect">
            <a:avLst/>
          </a:prstGeom>
          <a:noFill/>
          <a:ln w="9525">
            <a:noFill/>
            <a:miter lim="800000"/>
            <a:headEnd/>
            <a:tailEnd/>
          </a:ln>
          <a:effectLst/>
        </p:spPr>
        <p:txBody>
          <a:bodyPr>
            <a:spAutoFit/>
          </a:bodyPr>
          <a:lstStyle/>
          <a:p>
            <a:pPr eaLnBrk="1" hangingPunct="1">
              <a:lnSpc>
                <a:spcPct val="80000"/>
              </a:lnSpc>
              <a:spcBef>
                <a:spcPct val="50000"/>
              </a:spcBef>
            </a:pPr>
            <a:r>
              <a:rPr lang="el-GR" sz="1400" dirty="0">
                <a:cs typeface="Arial" charset="0"/>
              </a:rPr>
              <a:t>Ε                   </a:t>
            </a:r>
            <a:r>
              <a:rPr lang="el-GR" sz="1400" dirty="0"/>
              <a:t>Ι</a:t>
            </a:r>
            <a:r>
              <a:rPr lang="el-GR" sz="1400" dirty="0">
                <a:cs typeface="Arial" charset="0"/>
              </a:rPr>
              <a:t>ΣΟΛΟΓΙΣΜΟΣ           </a:t>
            </a:r>
            <a:r>
              <a:rPr lang="el-GR" sz="1400" dirty="0"/>
              <a:t>Π</a:t>
            </a:r>
            <a:endParaRPr lang="el-GR" sz="1400" dirty="0">
              <a:cs typeface="Arial" charset="0"/>
            </a:endParaRPr>
          </a:p>
          <a:p>
            <a:pPr algn="just" eaLnBrk="1" hangingPunct="1">
              <a:spcBef>
                <a:spcPct val="50000"/>
              </a:spcBef>
            </a:pPr>
            <a:r>
              <a:rPr lang="el-GR" sz="1400" dirty="0">
                <a:cs typeface="Arial" charset="0"/>
              </a:rPr>
              <a:t> Μηχανήματα              5.000                  Κεφάλαιο                  50.000</a:t>
            </a:r>
          </a:p>
          <a:p>
            <a:pPr algn="just" eaLnBrk="1" hangingPunct="1">
              <a:spcBef>
                <a:spcPct val="50000"/>
              </a:spcBef>
            </a:pPr>
            <a:r>
              <a:rPr lang="el-GR" sz="1400" dirty="0">
                <a:cs typeface="Arial" charset="0"/>
              </a:rPr>
              <a:t>Μεταφορικά Μέσα     20.000                  Πιστωτές                  30.000</a:t>
            </a:r>
          </a:p>
          <a:p>
            <a:pPr algn="just" eaLnBrk="1" hangingPunct="1">
              <a:spcBef>
                <a:spcPct val="50000"/>
              </a:spcBef>
            </a:pPr>
            <a:r>
              <a:rPr lang="el-GR" sz="1400" dirty="0">
                <a:cs typeface="Arial" charset="0"/>
              </a:rPr>
              <a:t> Εμπορεύματα          50.000                  Γραμμάτ.Πληρωτ.       2.000</a:t>
            </a:r>
          </a:p>
          <a:p>
            <a:pPr algn="just" eaLnBrk="1" hangingPunct="1">
              <a:spcBef>
                <a:spcPct val="50000"/>
              </a:spcBef>
            </a:pPr>
            <a:r>
              <a:rPr lang="el-GR" sz="1400" dirty="0">
                <a:cs typeface="Arial" charset="0"/>
              </a:rPr>
              <a:t>Γραμμάτ.Εισπρακτέα  10.000                Δάνειο                      18.000</a:t>
            </a:r>
          </a:p>
          <a:p>
            <a:pPr algn="just" eaLnBrk="1" hangingPunct="1">
              <a:spcBef>
                <a:spcPct val="50000"/>
              </a:spcBef>
            </a:pPr>
            <a:r>
              <a:rPr lang="el-GR" sz="1400" dirty="0">
                <a:cs typeface="Arial" charset="0"/>
              </a:rPr>
              <a:t>Καταθέσεις Όψεως       3.175</a:t>
            </a:r>
          </a:p>
          <a:p>
            <a:pPr algn="just" eaLnBrk="1" hangingPunct="1">
              <a:spcBef>
                <a:spcPct val="50000"/>
              </a:spcBef>
            </a:pPr>
            <a:r>
              <a:rPr lang="el-GR" sz="1400" dirty="0">
                <a:cs typeface="Arial" charset="0"/>
              </a:rPr>
              <a:t>Ταμείο                         11.825</a:t>
            </a:r>
          </a:p>
          <a:p>
            <a:pPr algn="just" eaLnBrk="1" hangingPunct="1">
              <a:spcBef>
                <a:spcPct val="50000"/>
              </a:spcBef>
            </a:pPr>
            <a:r>
              <a:rPr lang="el-GR" sz="1400" dirty="0">
                <a:cs typeface="Arial" charset="0"/>
              </a:rPr>
              <a:t>Σύνολο Ενεργητικού 100.000              Σύνολο Παθητικού  </a:t>
            </a:r>
            <a:r>
              <a:rPr lang="el-GR" sz="1400" dirty="0"/>
              <a:t>  </a:t>
            </a:r>
            <a:r>
              <a:rPr lang="el-GR" sz="1400" dirty="0">
                <a:cs typeface="Arial" charset="0"/>
              </a:rPr>
              <a:t>100.000   </a:t>
            </a:r>
          </a:p>
        </p:txBody>
      </p:sp>
      <p:sp>
        <p:nvSpPr>
          <p:cNvPr id="22536" name="Text Box 8"/>
          <p:cNvSpPr txBox="1">
            <a:spLocks noChangeArrowheads="1"/>
          </p:cNvSpPr>
          <p:nvPr/>
        </p:nvSpPr>
        <p:spPr bwMode="auto">
          <a:xfrm>
            <a:off x="323850" y="3284538"/>
            <a:ext cx="4495800" cy="3302000"/>
          </a:xfrm>
          <a:prstGeom prst="rect">
            <a:avLst/>
          </a:prstGeom>
          <a:noFill/>
          <a:ln w="9525">
            <a:noFill/>
            <a:miter lim="800000"/>
            <a:headEnd/>
            <a:tailEnd/>
          </a:ln>
          <a:effectLst/>
        </p:spPr>
        <p:txBody>
          <a:bodyPr>
            <a:spAutoFit/>
          </a:bodyPr>
          <a:lstStyle/>
          <a:p>
            <a:pPr algn="just" eaLnBrk="1" hangingPunct="1">
              <a:lnSpc>
                <a:spcPct val="70000"/>
              </a:lnSpc>
              <a:spcBef>
                <a:spcPct val="50000"/>
              </a:spcBef>
            </a:pPr>
            <a:r>
              <a:rPr lang="el-GR" sz="1400" dirty="0">
                <a:cs typeface="Arial" charset="0"/>
              </a:rPr>
              <a:t> Α) ΤΑΜΕΙΟ                                  18.000</a:t>
            </a:r>
          </a:p>
          <a:p>
            <a:pPr algn="just" eaLnBrk="1" hangingPunct="1">
              <a:lnSpc>
                <a:spcPct val="70000"/>
              </a:lnSpc>
              <a:spcBef>
                <a:spcPct val="50000"/>
              </a:spcBef>
            </a:pPr>
            <a:r>
              <a:rPr lang="el-GR" sz="1400" dirty="0">
                <a:cs typeface="Arial" charset="0"/>
              </a:rPr>
              <a:t>      ΠΕΛΑΤΕΣ                                8.800      </a:t>
            </a:r>
          </a:p>
          <a:p>
            <a:pPr algn="just" eaLnBrk="1" hangingPunct="1">
              <a:lnSpc>
                <a:spcPct val="70000"/>
              </a:lnSpc>
              <a:spcBef>
                <a:spcPct val="50000"/>
              </a:spcBef>
            </a:pPr>
            <a:r>
              <a:rPr lang="el-GR" sz="1400" dirty="0">
                <a:cs typeface="Arial" charset="0"/>
              </a:rPr>
              <a:t>                       ΕΜΠΟΡΕΥΜΑΤΑ                    24.000</a:t>
            </a:r>
          </a:p>
          <a:p>
            <a:pPr algn="just" eaLnBrk="1" hangingPunct="1">
              <a:lnSpc>
                <a:spcPct val="70000"/>
              </a:lnSpc>
              <a:spcBef>
                <a:spcPct val="50000"/>
              </a:spcBef>
            </a:pPr>
            <a:r>
              <a:rPr lang="el-GR" sz="1400" dirty="0">
                <a:cs typeface="Arial" charset="0"/>
              </a:rPr>
              <a:t>                       ΚΕΦΑΛΑΙΟ                               2.800 </a:t>
            </a:r>
          </a:p>
          <a:p>
            <a:pPr algn="just" eaLnBrk="1" hangingPunct="1">
              <a:lnSpc>
                <a:spcPct val="70000"/>
              </a:lnSpc>
              <a:spcBef>
                <a:spcPct val="50000"/>
              </a:spcBef>
            </a:pPr>
            <a:r>
              <a:rPr lang="el-GR" sz="1400" dirty="0">
                <a:cs typeface="Arial" charset="0"/>
              </a:rPr>
              <a:t>Β)     ΤΑΜΕΙΟ                                10.000</a:t>
            </a:r>
          </a:p>
          <a:p>
            <a:pPr algn="just" eaLnBrk="1" hangingPunct="1">
              <a:lnSpc>
                <a:spcPct val="70000"/>
              </a:lnSpc>
              <a:spcBef>
                <a:spcPct val="50000"/>
              </a:spcBef>
            </a:pPr>
            <a:r>
              <a:rPr lang="el-GR" sz="1400" dirty="0">
                <a:cs typeface="Arial" charset="0"/>
              </a:rPr>
              <a:t>                   </a:t>
            </a:r>
            <a:r>
              <a:rPr lang="el-GR" sz="1400" dirty="0"/>
              <a:t>             </a:t>
            </a:r>
            <a:r>
              <a:rPr lang="el-GR" sz="1400" dirty="0">
                <a:cs typeface="Arial" charset="0"/>
              </a:rPr>
              <a:t> ΚΕΦΑΛΑΙΟ                   10.000 </a:t>
            </a:r>
          </a:p>
          <a:p>
            <a:pPr algn="just" eaLnBrk="1" hangingPunct="1">
              <a:lnSpc>
                <a:spcPct val="70000"/>
              </a:lnSpc>
              <a:spcBef>
                <a:spcPct val="50000"/>
              </a:spcBef>
            </a:pPr>
            <a:r>
              <a:rPr lang="el-GR" sz="1400" dirty="0">
                <a:cs typeface="Arial" charset="0"/>
              </a:rPr>
              <a:t>Γ)     ΤΑΜΕΙΟ                     	2.100</a:t>
            </a:r>
          </a:p>
          <a:p>
            <a:pPr algn="just" eaLnBrk="1" hangingPunct="1">
              <a:lnSpc>
                <a:spcPct val="70000"/>
              </a:lnSpc>
              <a:spcBef>
                <a:spcPct val="50000"/>
              </a:spcBef>
            </a:pPr>
            <a:r>
              <a:rPr lang="el-GR" sz="1400" dirty="0">
                <a:cs typeface="Arial" charset="0"/>
              </a:rPr>
              <a:t>         ΚΕΦΑΛΑΙΟ                  	   900</a:t>
            </a:r>
          </a:p>
          <a:p>
            <a:pPr algn="just" eaLnBrk="1" hangingPunct="1">
              <a:lnSpc>
                <a:spcPct val="70000"/>
              </a:lnSpc>
              <a:spcBef>
                <a:spcPct val="50000"/>
              </a:spcBef>
            </a:pPr>
            <a:r>
              <a:rPr lang="el-GR" sz="1400" dirty="0">
                <a:cs typeface="Arial" charset="0"/>
              </a:rPr>
              <a:t>               </a:t>
            </a:r>
            <a:r>
              <a:rPr lang="el-GR" sz="1400" dirty="0"/>
              <a:t>              </a:t>
            </a:r>
            <a:r>
              <a:rPr lang="el-GR" sz="1400" dirty="0">
                <a:cs typeface="Arial" charset="0"/>
              </a:rPr>
              <a:t> ΜΗΧΑΝΗΜΑΤΑ                  3.000</a:t>
            </a:r>
            <a:endParaRPr lang="el-GR" sz="1400" dirty="0"/>
          </a:p>
          <a:p>
            <a:pPr algn="l" eaLnBrk="1" hangingPunct="1"/>
            <a:endParaRPr lang="el-GR" sz="800" dirty="0"/>
          </a:p>
          <a:p>
            <a:pPr algn="l" eaLnBrk="1" hangingPunct="1"/>
            <a:r>
              <a:rPr lang="el-GR" sz="1400" dirty="0"/>
              <a:t>Δ)   ΜΗΧΑΝΗΜΑΤΑ     	6.250</a:t>
            </a:r>
          </a:p>
          <a:p>
            <a:pPr algn="l" eaLnBrk="1" hangingPunct="1"/>
            <a:r>
              <a:rPr lang="el-GR" sz="1400" dirty="0"/>
              <a:t>       ΚΕΦΑΛΑΙΟ               	   625</a:t>
            </a:r>
          </a:p>
          <a:p>
            <a:pPr algn="l" eaLnBrk="1" hangingPunct="1"/>
            <a:r>
              <a:rPr lang="el-GR" sz="1400" dirty="0"/>
              <a:t>	ΓΡΑΜΜΑΤΙΑ ΠΛΗΡΩΤΕΑ              6.875</a:t>
            </a:r>
          </a:p>
          <a:p>
            <a:pPr algn="just" eaLnBrk="1" hangingPunct="1">
              <a:lnSpc>
                <a:spcPct val="70000"/>
              </a:lnSpc>
              <a:spcBef>
                <a:spcPct val="50000"/>
              </a:spcBef>
            </a:pPr>
            <a:endParaRPr lang="el-GR" sz="1400" dirty="0">
              <a:cs typeface="Arial" charset="0"/>
            </a:endParaRPr>
          </a:p>
        </p:txBody>
      </p:sp>
      <p:sp>
        <p:nvSpPr>
          <p:cNvPr id="22538" name="Line 10"/>
          <p:cNvSpPr>
            <a:spLocks noChangeShapeType="1"/>
          </p:cNvSpPr>
          <p:nvPr/>
        </p:nvSpPr>
        <p:spPr bwMode="auto">
          <a:xfrm>
            <a:off x="684213" y="4292600"/>
            <a:ext cx="4103687" cy="0"/>
          </a:xfrm>
          <a:prstGeom prst="line">
            <a:avLst/>
          </a:prstGeom>
          <a:noFill/>
          <a:ln w="9525">
            <a:solidFill>
              <a:schemeClr val="tx1"/>
            </a:solidFill>
            <a:round/>
            <a:headEnd/>
            <a:tailEnd/>
          </a:ln>
          <a:effectLst/>
        </p:spPr>
        <p:txBody>
          <a:bodyPr wrap="none"/>
          <a:lstStyle/>
          <a:p>
            <a:endParaRPr lang="el-GR" dirty="0"/>
          </a:p>
        </p:txBody>
      </p:sp>
      <p:sp>
        <p:nvSpPr>
          <p:cNvPr id="22539" name="Line 11"/>
          <p:cNvSpPr>
            <a:spLocks noChangeShapeType="1"/>
          </p:cNvSpPr>
          <p:nvPr/>
        </p:nvSpPr>
        <p:spPr bwMode="auto">
          <a:xfrm>
            <a:off x="684213" y="5589588"/>
            <a:ext cx="4103687" cy="0"/>
          </a:xfrm>
          <a:prstGeom prst="line">
            <a:avLst/>
          </a:prstGeom>
          <a:noFill/>
          <a:ln w="9525">
            <a:solidFill>
              <a:schemeClr val="tx1"/>
            </a:solidFill>
            <a:round/>
            <a:headEnd/>
            <a:tailEnd/>
          </a:ln>
          <a:effectLst/>
        </p:spPr>
        <p:txBody>
          <a:bodyPr wrap="none"/>
          <a:lstStyle/>
          <a:p>
            <a:endParaRPr lang="el-GR" dirty="0"/>
          </a:p>
        </p:txBody>
      </p:sp>
      <p:sp>
        <p:nvSpPr>
          <p:cNvPr id="22541" name="Text Box 13"/>
          <p:cNvSpPr txBox="1">
            <a:spLocks noChangeArrowheads="1"/>
          </p:cNvSpPr>
          <p:nvPr/>
        </p:nvSpPr>
        <p:spPr bwMode="auto">
          <a:xfrm>
            <a:off x="5029200" y="3048000"/>
            <a:ext cx="4114800" cy="3538538"/>
          </a:xfrm>
          <a:prstGeom prst="rect">
            <a:avLst/>
          </a:prstGeom>
          <a:noFill/>
          <a:ln w="9525">
            <a:noFill/>
            <a:miter lim="800000"/>
            <a:headEnd/>
            <a:tailEnd/>
          </a:ln>
          <a:effectLst/>
        </p:spPr>
        <p:txBody>
          <a:bodyPr>
            <a:spAutoFit/>
          </a:bodyPr>
          <a:lstStyle/>
          <a:p>
            <a:pPr algn="just" eaLnBrk="1" hangingPunct="1">
              <a:lnSpc>
                <a:spcPct val="60000"/>
              </a:lnSpc>
              <a:spcBef>
                <a:spcPct val="50000"/>
              </a:spcBef>
            </a:pPr>
            <a:endParaRPr lang="el-GR" sz="1400" dirty="0"/>
          </a:p>
          <a:p>
            <a:pPr algn="just" eaLnBrk="1" hangingPunct="1">
              <a:lnSpc>
                <a:spcPct val="60000"/>
              </a:lnSpc>
              <a:spcBef>
                <a:spcPct val="50000"/>
              </a:spcBef>
            </a:pPr>
            <a:endParaRPr lang="el-GR" sz="1400" dirty="0">
              <a:cs typeface="Arial" charset="0"/>
            </a:endParaRPr>
          </a:p>
          <a:p>
            <a:pPr algn="just" eaLnBrk="1" hangingPunct="1">
              <a:lnSpc>
                <a:spcPct val="60000"/>
              </a:lnSpc>
              <a:spcBef>
                <a:spcPct val="50000"/>
              </a:spcBef>
            </a:pPr>
            <a:r>
              <a:rPr lang="el-GR" sz="1400" dirty="0">
                <a:cs typeface="Arial" charset="0"/>
              </a:rPr>
              <a:t>Ε)  ΠΙΣΤΩΤΕΣ                 12.000</a:t>
            </a:r>
          </a:p>
          <a:p>
            <a:pPr algn="just" eaLnBrk="1" hangingPunct="1">
              <a:lnSpc>
                <a:spcPct val="60000"/>
              </a:lnSpc>
              <a:spcBef>
                <a:spcPct val="50000"/>
              </a:spcBef>
            </a:pPr>
            <a:r>
              <a:rPr lang="el-GR" sz="1400" dirty="0">
                <a:cs typeface="Arial" charset="0"/>
              </a:rPr>
              <a:t> </a:t>
            </a:r>
            <a:r>
              <a:rPr lang="el-GR" sz="1400" dirty="0"/>
              <a:t>      </a:t>
            </a:r>
            <a:r>
              <a:rPr lang="el-GR" sz="1400" dirty="0">
                <a:cs typeface="Arial" charset="0"/>
              </a:rPr>
              <a:t>            ΤΑΜΕΙΟ                               12.000</a:t>
            </a:r>
            <a:endParaRPr lang="el-GR" sz="1400" dirty="0"/>
          </a:p>
          <a:p>
            <a:pPr algn="just" eaLnBrk="1" hangingPunct="1">
              <a:lnSpc>
                <a:spcPct val="60000"/>
              </a:lnSpc>
              <a:spcBef>
                <a:spcPct val="50000"/>
              </a:spcBef>
            </a:pPr>
            <a:endParaRPr lang="el-GR" sz="900" dirty="0"/>
          </a:p>
          <a:p>
            <a:pPr algn="just" eaLnBrk="1" hangingPunct="1">
              <a:lnSpc>
                <a:spcPct val="60000"/>
              </a:lnSpc>
              <a:spcBef>
                <a:spcPct val="50000"/>
              </a:spcBef>
            </a:pPr>
            <a:r>
              <a:rPr lang="el-GR" sz="1400" dirty="0">
                <a:cs typeface="Arial" charset="0"/>
              </a:rPr>
              <a:t>ΣΤ)  ΚΤΙΡΙΑ                      36.000</a:t>
            </a:r>
          </a:p>
          <a:p>
            <a:pPr algn="just" eaLnBrk="1" hangingPunct="1">
              <a:lnSpc>
                <a:spcPct val="60000"/>
              </a:lnSpc>
              <a:spcBef>
                <a:spcPct val="50000"/>
              </a:spcBef>
            </a:pPr>
            <a:r>
              <a:rPr lang="el-GR" sz="1400" dirty="0">
                <a:cs typeface="Arial" charset="0"/>
              </a:rPr>
              <a:t>                    ΤΑΜΕΙΟ                                 6</a:t>
            </a:r>
            <a:r>
              <a:rPr lang="el-GR" sz="1400" dirty="0"/>
              <a:t>.0</a:t>
            </a:r>
            <a:r>
              <a:rPr lang="el-GR" sz="1400" dirty="0">
                <a:cs typeface="Arial" charset="0"/>
              </a:rPr>
              <a:t>00</a:t>
            </a:r>
          </a:p>
          <a:p>
            <a:pPr algn="just" eaLnBrk="1" hangingPunct="1">
              <a:lnSpc>
                <a:spcPct val="60000"/>
              </a:lnSpc>
              <a:spcBef>
                <a:spcPct val="50000"/>
              </a:spcBef>
            </a:pPr>
            <a:r>
              <a:rPr lang="el-GR" sz="1400" dirty="0">
                <a:cs typeface="Arial" charset="0"/>
              </a:rPr>
              <a:t>                    ΓΡΑΜΜΑΤΙΑ ΠΛΗΡΩΤΕΑ   30.000   </a:t>
            </a:r>
            <a:endParaRPr lang="el-GR" sz="1400" dirty="0"/>
          </a:p>
          <a:p>
            <a:pPr algn="just" eaLnBrk="1" hangingPunct="1">
              <a:lnSpc>
                <a:spcPct val="60000"/>
              </a:lnSpc>
              <a:spcBef>
                <a:spcPct val="50000"/>
              </a:spcBef>
            </a:pPr>
            <a:r>
              <a:rPr lang="el-GR" sz="1400" dirty="0">
                <a:cs typeface="Arial" charset="0"/>
              </a:rPr>
              <a:t> Ζ)     ΠΙΣΤΩΤΕΣ                 8.400</a:t>
            </a:r>
          </a:p>
          <a:p>
            <a:pPr algn="just" eaLnBrk="1" hangingPunct="1">
              <a:lnSpc>
                <a:spcPct val="60000"/>
              </a:lnSpc>
              <a:spcBef>
                <a:spcPct val="50000"/>
              </a:spcBef>
            </a:pPr>
            <a:r>
              <a:rPr lang="el-GR" sz="1400" dirty="0">
                <a:cs typeface="Arial" charset="0"/>
              </a:rPr>
              <a:t>                    ΤΑΜΕΙΟ                                6.720</a:t>
            </a:r>
          </a:p>
          <a:p>
            <a:pPr algn="just" eaLnBrk="1" hangingPunct="1">
              <a:lnSpc>
                <a:spcPct val="60000"/>
              </a:lnSpc>
              <a:spcBef>
                <a:spcPct val="50000"/>
              </a:spcBef>
            </a:pPr>
            <a:r>
              <a:rPr lang="el-GR" sz="1400" dirty="0">
                <a:cs typeface="Arial" charset="0"/>
              </a:rPr>
              <a:t>                     ΚΕΦΑΛΑΙΟ                          1</a:t>
            </a:r>
            <a:r>
              <a:rPr lang="el-GR" sz="1400" dirty="0"/>
              <a:t>.68</a:t>
            </a:r>
            <a:r>
              <a:rPr lang="el-GR" sz="1400" dirty="0">
                <a:cs typeface="Arial" charset="0"/>
              </a:rPr>
              <a:t>0</a:t>
            </a:r>
          </a:p>
          <a:p>
            <a:pPr algn="just" eaLnBrk="1" hangingPunct="1">
              <a:lnSpc>
                <a:spcPct val="60000"/>
              </a:lnSpc>
              <a:spcBef>
                <a:spcPct val="50000"/>
              </a:spcBef>
            </a:pPr>
            <a:endParaRPr lang="el-GR" sz="800" dirty="0">
              <a:cs typeface="Arial" charset="0"/>
            </a:endParaRPr>
          </a:p>
          <a:p>
            <a:pPr algn="just" eaLnBrk="1" hangingPunct="1">
              <a:lnSpc>
                <a:spcPct val="60000"/>
              </a:lnSpc>
              <a:spcBef>
                <a:spcPct val="50000"/>
              </a:spcBef>
            </a:pPr>
            <a:r>
              <a:rPr lang="el-GR" sz="1400" dirty="0">
                <a:cs typeface="Arial" charset="0"/>
              </a:rPr>
              <a:t>Η) ΚΑΤΑΘΕΣΕΙΣ ΟΨΕΩΣ   1.045</a:t>
            </a:r>
          </a:p>
          <a:p>
            <a:pPr algn="just" eaLnBrk="1" hangingPunct="1">
              <a:lnSpc>
                <a:spcPct val="60000"/>
              </a:lnSpc>
              <a:spcBef>
                <a:spcPct val="50000"/>
              </a:spcBef>
            </a:pPr>
            <a:r>
              <a:rPr lang="el-GR" sz="1400" dirty="0">
                <a:cs typeface="Arial" charset="0"/>
              </a:rPr>
              <a:t>     ΚΕΦΑΛΑΙΟ                          55</a:t>
            </a:r>
          </a:p>
          <a:p>
            <a:pPr algn="just" eaLnBrk="1" hangingPunct="1">
              <a:lnSpc>
                <a:spcPct val="60000"/>
              </a:lnSpc>
              <a:spcBef>
                <a:spcPct val="50000"/>
              </a:spcBef>
            </a:pPr>
            <a:r>
              <a:rPr lang="el-GR" sz="1400" dirty="0">
                <a:cs typeface="Arial" charset="0"/>
              </a:rPr>
              <a:t>                     ΓΡΑΜΜΑΤΙΑ ΕΙΣΠΡΑΚΤΕΑ  1.100</a:t>
            </a:r>
          </a:p>
          <a:p>
            <a:pPr algn="just" eaLnBrk="1" hangingPunct="1">
              <a:lnSpc>
                <a:spcPct val="60000"/>
              </a:lnSpc>
              <a:spcBef>
                <a:spcPct val="50000"/>
              </a:spcBef>
            </a:pPr>
            <a:r>
              <a:rPr lang="el-GR" sz="1400" dirty="0">
                <a:cs typeface="Arial" charset="0"/>
              </a:rPr>
              <a:t>                                            </a:t>
            </a:r>
            <a:endParaRPr lang="el-GR" sz="1400" dirty="0">
              <a:latin typeface="Times New Roman" pitchFamily="18" charset="0"/>
            </a:endParaRPr>
          </a:p>
        </p:txBody>
      </p:sp>
      <p:sp>
        <p:nvSpPr>
          <p:cNvPr id="22542" name="Line 14"/>
          <p:cNvSpPr>
            <a:spLocks noChangeShapeType="1"/>
          </p:cNvSpPr>
          <p:nvPr/>
        </p:nvSpPr>
        <p:spPr bwMode="auto">
          <a:xfrm>
            <a:off x="5219700" y="3933825"/>
            <a:ext cx="3600450" cy="0"/>
          </a:xfrm>
          <a:prstGeom prst="line">
            <a:avLst/>
          </a:prstGeom>
          <a:noFill/>
          <a:ln w="9525">
            <a:solidFill>
              <a:schemeClr val="tx1"/>
            </a:solidFill>
            <a:round/>
            <a:headEnd/>
            <a:tailEnd/>
          </a:ln>
          <a:effectLst/>
        </p:spPr>
        <p:txBody>
          <a:bodyPr wrap="none"/>
          <a:lstStyle/>
          <a:p>
            <a:endParaRPr lang="el-GR" dirty="0"/>
          </a:p>
        </p:txBody>
      </p:sp>
      <p:sp>
        <p:nvSpPr>
          <p:cNvPr id="22544" name="Line 16"/>
          <p:cNvSpPr>
            <a:spLocks noChangeShapeType="1"/>
          </p:cNvSpPr>
          <p:nvPr/>
        </p:nvSpPr>
        <p:spPr bwMode="auto">
          <a:xfrm>
            <a:off x="5292725" y="4797425"/>
            <a:ext cx="3527425" cy="0"/>
          </a:xfrm>
          <a:prstGeom prst="line">
            <a:avLst/>
          </a:prstGeom>
          <a:noFill/>
          <a:ln w="9525">
            <a:solidFill>
              <a:schemeClr val="tx1"/>
            </a:solidFill>
            <a:round/>
            <a:headEnd/>
            <a:tailEnd/>
          </a:ln>
          <a:effectLst/>
        </p:spPr>
        <p:txBody>
          <a:bodyPr wrap="none"/>
          <a:lstStyle/>
          <a:p>
            <a:endParaRPr lang="el-GR" dirty="0"/>
          </a:p>
        </p:txBody>
      </p:sp>
      <p:sp>
        <p:nvSpPr>
          <p:cNvPr id="22545" name="Line 17"/>
          <p:cNvSpPr>
            <a:spLocks noChangeShapeType="1"/>
          </p:cNvSpPr>
          <p:nvPr/>
        </p:nvSpPr>
        <p:spPr bwMode="auto">
          <a:xfrm>
            <a:off x="5364163" y="5516563"/>
            <a:ext cx="3455987" cy="0"/>
          </a:xfrm>
          <a:prstGeom prst="line">
            <a:avLst/>
          </a:prstGeom>
          <a:noFill/>
          <a:ln w="9525">
            <a:solidFill>
              <a:schemeClr val="tx1"/>
            </a:solidFill>
            <a:round/>
            <a:headEnd/>
            <a:tailEnd/>
          </a:ln>
          <a:effectLst/>
        </p:spPr>
        <p:txBody>
          <a:bodyPr wrap="none"/>
          <a:lstStyle/>
          <a:p>
            <a:endParaRPr lang="el-GR" dirty="0"/>
          </a:p>
        </p:txBody>
      </p:sp>
      <p:sp>
        <p:nvSpPr>
          <p:cNvPr id="22546" name="Line 18"/>
          <p:cNvSpPr>
            <a:spLocks noChangeShapeType="1"/>
          </p:cNvSpPr>
          <p:nvPr/>
        </p:nvSpPr>
        <p:spPr bwMode="auto">
          <a:xfrm>
            <a:off x="457200" y="990600"/>
            <a:ext cx="5181600" cy="0"/>
          </a:xfrm>
          <a:prstGeom prst="line">
            <a:avLst/>
          </a:prstGeom>
          <a:noFill/>
          <a:ln w="9525">
            <a:solidFill>
              <a:schemeClr val="tx1"/>
            </a:solidFill>
            <a:round/>
            <a:headEnd/>
            <a:tailEnd/>
          </a:ln>
          <a:effectLst/>
        </p:spPr>
        <p:txBody>
          <a:bodyPr wrap="none"/>
          <a:lstStyle/>
          <a:p>
            <a:endParaRPr lang="el-GR" dirty="0"/>
          </a:p>
        </p:txBody>
      </p:sp>
      <p:sp>
        <p:nvSpPr>
          <p:cNvPr id="22547" name="Line 19"/>
          <p:cNvSpPr>
            <a:spLocks noChangeShapeType="1"/>
          </p:cNvSpPr>
          <p:nvPr/>
        </p:nvSpPr>
        <p:spPr bwMode="auto">
          <a:xfrm>
            <a:off x="395288" y="2924175"/>
            <a:ext cx="5334000" cy="0"/>
          </a:xfrm>
          <a:prstGeom prst="line">
            <a:avLst/>
          </a:prstGeom>
          <a:noFill/>
          <a:ln w="9525">
            <a:solidFill>
              <a:schemeClr val="tx1"/>
            </a:solidFill>
            <a:round/>
            <a:headEnd/>
            <a:tailEnd/>
          </a:ln>
          <a:effectLst/>
        </p:spPr>
        <p:txBody>
          <a:bodyPr wrap="none"/>
          <a:lstStyle/>
          <a:p>
            <a:endParaRPr lang="el-GR" dirty="0"/>
          </a:p>
        </p:txBody>
      </p:sp>
      <p:sp>
        <p:nvSpPr>
          <p:cNvPr id="22548" name="Line 20"/>
          <p:cNvSpPr>
            <a:spLocks noChangeShapeType="1"/>
          </p:cNvSpPr>
          <p:nvPr/>
        </p:nvSpPr>
        <p:spPr bwMode="auto">
          <a:xfrm>
            <a:off x="2971800" y="990600"/>
            <a:ext cx="0" cy="1905000"/>
          </a:xfrm>
          <a:prstGeom prst="line">
            <a:avLst/>
          </a:prstGeom>
          <a:noFill/>
          <a:ln w="9525">
            <a:solidFill>
              <a:schemeClr val="tx1"/>
            </a:solidFill>
            <a:round/>
            <a:headEnd/>
            <a:tailEnd/>
          </a:ln>
          <a:effectLst/>
        </p:spPr>
        <p:txBody>
          <a:bodyPr wrap="none"/>
          <a:lstStyle/>
          <a:p>
            <a:endParaRPr lang="el-GR" dirty="0"/>
          </a:p>
        </p:txBody>
      </p:sp>
      <p:sp>
        <p:nvSpPr>
          <p:cNvPr id="22550" name="Line 22"/>
          <p:cNvSpPr>
            <a:spLocks noChangeShapeType="1"/>
          </p:cNvSpPr>
          <p:nvPr/>
        </p:nvSpPr>
        <p:spPr bwMode="auto">
          <a:xfrm>
            <a:off x="395288" y="3213100"/>
            <a:ext cx="2286000" cy="0"/>
          </a:xfrm>
          <a:prstGeom prst="line">
            <a:avLst/>
          </a:prstGeom>
          <a:noFill/>
          <a:ln w="63500" cmpd="dbl">
            <a:solidFill>
              <a:schemeClr val="tx1"/>
            </a:solidFill>
            <a:round/>
            <a:headEnd/>
            <a:tailEnd/>
          </a:ln>
          <a:effectLst/>
        </p:spPr>
        <p:txBody>
          <a:bodyPr wrap="none"/>
          <a:lstStyle/>
          <a:p>
            <a:endParaRPr lang="el-GR" dirty="0"/>
          </a:p>
        </p:txBody>
      </p:sp>
      <p:sp>
        <p:nvSpPr>
          <p:cNvPr id="22551" name="Line 23"/>
          <p:cNvSpPr>
            <a:spLocks noChangeShapeType="1"/>
          </p:cNvSpPr>
          <p:nvPr/>
        </p:nvSpPr>
        <p:spPr bwMode="auto">
          <a:xfrm>
            <a:off x="3348038" y="3213100"/>
            <a:ext cx="2286000" cy="0"/>
          </a:xfrm>
          <a:prstGeom prst="line">
            <a:avLst/>
          </a:prstGeom>
          <a:noFill/>
          <a:ln w="63500" cmpd="dbl">
            <a:solidFill>
              <a:schemeClr val="tx1"/>
            </a:solidFill>
            <a:round/>
            <a:headEnd/>
            <a:tailEnd/>
          </a:ln>
          <a:effectLst/>
        </p:spPr>
        <p:txBody>
          <a:bodyPr wrap="none"/>
          <a:lstStyle/>
          <a:p>
            <a:endParaRPr lang="el-GR" dirty="0"/>
          </a:p>
        </p:txBody>
      </p:sp>
      <p:sp>
        <p:nvSpPr>
          <p:cNvPr id="22552" name="Line 24"/>
          <p:cNvSpPr>
            <a:spLocks noChangeShapeType="1"/>
          </p:cNvSpPr>
          <p:nvPr/>
        </p:nvSpPr>
        <p:spPr bwMode="auto">
          <a:xfrm>
            <a:off x="5364163" y="6381750"/>
            <a:ext cx="3455987" cy="0"/>
          </a:xfrm>
          <a:prstGeom prst="line">
            <a:avLst/>
          </a:prstGeom>
          <a:noFill/>
          <a:ln w="9525">
            <a:solidFill>
              <a:schemeClr val="tx1"/>
            </a:solidFill>
            <a:round/>
            <a:headEnd/>
            <a:tailEnd/>
          </a:ln>
          <a:effectLst/>
        </p:spPr>
        <p:txBody>
          <a:bodyPr wrap="none"/>
          <a:lstStyle/>
          <a:p>
            <a:endParaRPr lang="el-GR" dirty="0"/>
          </a:p>
        </p:txBody>
      </p:sp>
      <p:sp>
        <p:nvSpPr>
          <p:cNvPr id="22553" name="Line 25"/>
          <p:cNvSpPr>
            <a:spLocks noChangeShapeType="1"/>
          </p:cNvSpPr>
          <p:nvPr/>
        </p:nvSpPr>
        <p:spPr bwMode="auto">
          <a:xfrm>
            <a:off x="684213" y="6308725"/>
            <a:ext cx="4103687" cy="0"/>
          </a:xfrm>
          <a:prstGeom prst="line">
            <a:avLst/>
          </a:prstGeom>
          <a:noFill/>
          <a:ln w="9525">
            <a:solidFill>
              <a:schemeClr val="tx1"/>
            </a:solidFill>
            <a:round/>
            <a:headEnd/>
            <a:tailEnd/>
          </a:ln>
          <a:effectLst/>
        </p:spPr>
        <p:txBody>
          <a:bodyPr wrap="none"/>
          <a:lstStyle/>
          <a:p>
            <a:endParaRPr lang="el-GR" dirty="0"/>
          </a:p>
        </p:txBody>
      </p:sp>
      <p:sp>
        <p:nvSpPr>
          <p:cNvPr id="22554" name="Line 26"/>
          <p:cNvSpPr>
            <a:spLocks noChangeShapeType="1"/>
          </p:cNvSpPr>
          <p:nvPr/>
        </p:nvSpPr>
        <p:spPr bwMode="auto">
          <a:xfrm>
            <a:off x="755650" y="4797425"/>
            <a:ext cx="4103688" cy="0"/>
          </a:xfrm>
          <a:prstGeom prst="line">
            <a:avLst/>
          </a:prstGeom>
          <a:noFill/>
          <a:ln w="9525">
            <a:solidFill>
              <a:schemeClr val="tx1"/>
            </a:solidFill>
            <a:round/>
            <a:headEnd/>
            <a:tailEnd/>
          </a:ln>
          <a:effectLst/>
        </p:spPr>
        <p:txBody>
          <a:bodyPr wrap="none"/>
          <a:lstStyle/>
          <a:p>
            <a:endParaRPr lang="el-GR" dirty="0"/>
          </a:p>
        </p:txBody>
      </p:sp>
    </p:spTree>
  </p:cSld>
  <p:clrMapOvr>
    <a:masterClrMapping/>
  </p:clrMapOvr>
  <p:transition/>
  <p:timing>
    <p:tnLst>
      <p:par>
        <p:cTn id="1" dur="indefinite" restart="never" nodeType="tmRoot"/>
      </p:par>
    </p:tnLst>
  </p:timing>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4 - Θέση υποσέλιδου"/>
          <p:cNvSpPr>
            <a:spLocks noGrp="1"/>
          </p:cNvSpPr>
          <p:nvPr>
            <p:ph type="ftr" sz="quarter" idx="4294967295"/>
          </p:nvPr>
        </p:nvSpPr>
        <p:spPr>
          <a:xfrm>
            <a:off x="3124200" y="6248400"/>
            <a:ext cx="2895600" cy="457200"/>
          </a:xfrm>
          <a:prstGeom prst="rect">
            <a:avLst/>
          </a:prstGeom>
        </p:spPr>
        <p:txBody>
          <a:bodyPr/>
          <a:lstStyle/>
          <a:p>
            <a:r>
              <a:rPr lang="el-GR" dirty="0"/>
              <a:t>ΣΥΓΧΡΟΝΗ ΛΟΓΙΣΤΙΚΗ</a:t>
            </a:r>
          </a:p>
        </p:txBody>
      </p:sp>
      <p:sp>
        <p:nvSpPr>
          <p:cNvPr id="39"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0E95A5B0-C3FB-4FF0-9E8A-3F95AB676651}" type="slidenum">
              <a:rPr lang="el-GR"/>
              <a:pPr/>
              <a:t>724</a:t>
            </a:fld>
            <a:endParaRPr lang="el-GR" dirty="0"/>
          </a:p>
        </p:txBody>
      </p:sp>
      <p:sp>
        <p:nvSpPr>
          <p:cNvPr id="23554" name="Rectangle 2"/>
          <p:cNvSpPr>
            <a:spLocks noGrp="1" noChangeArrowheads="1"/>
          </p:cNvSpPr>
          <p:nvPr>
            <p:ph type="title"/>
          </p:nvPr>
        </p:nvSpPr>
        <p:spPr>
          <a:xfrm>
            <a:off x="971550" y="333375"/>
            <a:ext cx="7272338" cy="358775"/>
          </a:xfrm>
        </p:spPr>
        <p:txBody>
          <a:bodyPr>
            <a:normAutofit fontScale="90000"/>
          </a:bodyPr>
          <a:lstStyle/>
          <a:p>
            <a:r>
              <a:rPr lang="el-GR" sz="2800" b="1" dirty="0"/>
              <a:t>ΛΥΣΗ ΑΣΚΗΣΗΣ 2</a:t>
            </a:r>
            <a:r>
              <a:rPr lang="el-GR" sz="2000" b="1" dirty="0"/>
              <a:t>.(Συνέχεια)</a:t>
            </a:r>
          </a:p>
        </p:txBody>
      </p:sp>
      <p:sp>
        <p:nvSpPr>
          <p:cNvPr id="23555" name="Rectangle 3"/>
          <p:cNvSpPr>
            <a:spLocks noGrp="1" noChangeArrowheads="1"/>
          </p:cNvSpPr>
          <p:nvPr>
            <p:ph type="body" idx="1"/>
          </p:nvPr>
        </p:nvSpPr>
        <p:spPr>
          <a:xfrm>
            <a:off x="611188" y="836613"/>
            <a:ext cx="7848600" cy="381000"/>
          </a:xfrm>
        </p:spPr>
        <p:txBody>
          <a:bodyPr/>
          <a:lstStyle/>
          <a:p>
            <a:pPr>
              <a:lnSpc>
                <a:spcPct val="80000"/>
              </a:lnSpc>
              <a:buFont typeface="Wingdings" pitchFamily="2" charset="2"/>
              <a:buNone/>
            </a:pPr>
            <a:r>
              <a:rPr lang="el-GR" sz="1600" dirty="0">
                <a:latin typeface="Arial" charset="0"/>
              </a:rPr>
              <a:t>Άνοιγμα  Καθολικών </a:t>
            </a:r>
            <a:r>
              <a:rPr lang="el-GR" sz="1600" dirty="0">
                <a:latin typeface="Arial" charset="0"/>
                <a:cs typeface="Arial" charset="0"/>
              </a:rPr>
              <a:t>  και η ενημέρωσή τους με τις προηγούμενες συναλλαγές</a:t>
            </a:r>
          </a:p>
        </p:txBody>
      </p:sp>
      <p:sp>
        <p:nvSpPr>
          <p:cNvPr id="23556" name="Text Box 4"/>
          <p:cNvSpPr txBox="1">
            <a:spLocks noChangeArrowheads="1"/>
          </p:cNvSpPr>
          <p:nvPr/>
        </p:nvSpPr>
        <p:spPr bwMode="auto">
          <a:xfrm>
            <a:off x="250825" y="1125538"/>
            <a:ext cx="4630738" cy="2773362"/>
          </a:xfrm>
          <a:prstGeom prst="rect">
            <a:avLst/>
          </a:prstGeom>
          <a:noFill/>
          <a:ln w="9525">
            <a:noFill/>
            <a:miter lim="800000"/>
            <a:headEnd/>
            <a:tailEnd/>
          </a:ln>
          <a:effectLst/>
        </p:spPr>
        <p:txBody>
          <a:bodyPr>
            <a:spAutoFit/>
          </a:bodyPr>
          <a:lstStyle/>
          <a:p>
            <a:pPr algn="just" eaLnBrk="1" hangingPunct="1">
              <a:spcBef>
                <a:spcPct val="50000"/>
              </a:spcBef>
            </a:pPr>
            <a:r>
              <a:rPr lang="el-GR" sz="1400" dirty="0">
                <a:cs typeface="Arial" charset="0"/>
              </a:rPr>
              <a:t>     ΕΜΠΟΡΕΥΜΑΤΑ     ΓΡΑΜΜΑΤΙΑ ΕΙΣΠΡΑΚΤΕΑ                                  </a:t>
            </a:r>
          </a:p>
          <a:p>
            <a:pPr algn="just" eaLnBrk="1" hangingPunct="1">
              <a:lnSpc>
                <a:spcPct val="70000"/>
              </a:lnSpc>
              <a:spcBef>
                <a:spcPct val="50000"/>
              </a:spcBef>
            </a:pPr>
            <a:r>
              <a:rPr lang="el-GR" sz="1400" dirty="0">
                <a:cs typeface="Arial" charset="0"/>
              </a:rPr>
              <a:t> 50.000           24.000             10.000       </a:t>
            </a:r>
            <a:r>
              <a:rPr lang="el-GR" sz="1400" dirty="0"/>
              <a:t>   1.1</a:t>
            </a:r>
            <a:r>
              <a:rPr lang="el-GR" sz="1400" dirty="0">
                <a:cs typeface="Arial" charset="0"/>
              </a:rPr>
              <a:t>00</a:t>
            </a:r>
          </a:p>
          <a:p>
            <a:pPr algn="just" eaLnBrk="1" hangingPunct="1">
              <a:lnSpc>
                <a:spcPct val="70000"/>
              </a:lnSpc>
              <a:spcBef>
                <a:spcPct val="50000"/>
              </a:spcBef>
            </a:pPr>
            <a:r>
              <a:rPr lang="el-GR" sz="1400" dirty="0">
                <a:cs typeface="Arial" charset="0"/>
              </a:rPr>
              <a:t>                                                               </a:t>
            </a:r>
          </a:p>
          <a:p>
            <a:pPr algn="just" eaLnBrk="1" hangingPunct="1">
              <a:spcBef>
                <a:spcPct val="50000"/>
              </a:spcBef>
            </a:pPr>
            <a:r>
              <a:rPr lang="el-GR" sz="1400" dirty="0"/>
              <a:t>      ΚΤΙΡΙΑ</a:t>
            </a:r>
            <a:r>
              <a:rPr lang="el-GR" sz="1400" dirty="0">
                <a:cs typeface="Arial" charset="0"/>
              </a:rPr>
              <a:t>                         ΜΗΧΑΝΗΜΑΤΑ</a:t>
            </a:r>
          </a:p>
          <a:p>
            <a:pPr algn="just" eaLnBrk="1" hangingPunct="1">
              <a:lnSpc>
                <a:spcPct val="65000"/>
              </a:lnSpc>
              <a:spcBef>
                <a:spcPct val="50000"/>
              </a:spcBef>
            </a:pPr>
            <a:r>
              <a:rPr lang="el-GR" sz="1400" dirty="0">
                <a:cs typeface="Arial" charset="0"/>
              </a:rPr>
              <a:t> 36.000                              5.000            3.000</a:t>
            </a:r>
          </a:p>
          <a:p>
            <a:pPr algn="just" eaLnBrk="1" hangingPunct="1">
              <a:lnSpc>
                <a:spcPct val="65000"/>
              </a:lnSpc>
              <a:spcBef>
                <a:spcPct val="50000"/>
              </a:spcBef>
            </a:pPr>
            <a:r>
              <a:rPr lang="el-GR" sz="1400" dirty="0">
                <a:cs typeface="Arial" charset="0"/>
              </a:rPr>
              <a:t>  </a:t>
            </a:r>
            <a:r>
              <a:rPr lang="el-GR" sz="1400" dirty="0"/>
              <a:t> </a:t>
            </a:r>
            <a:r>
              <a:rPr lang="el-GR" sz="1400" dirty="0">
                <a:cs typeface="Arial" charset="0"/>
              </a:rPr>
              <a:t>                                       6.250</a:t>
            </a:r>
          </a:p>
          <a:p>
            <a:pPr algn="just" eaLnBrk="1" hangingPunct="1">
              <a:spcBef>
                <a:spcPct val="50000"/>
              </a:spcBef>
            </a:pPr>
            <a:r>
              <a:rPr lang="el-GR" sz="1400" dirty="0">
                <a:cs typeface="Arial" charset="0"/>
              </a:rPr>
              <a:t>  ΜΕΤΑΦΟΡΙΚΑ ΜΕΣΑ           ΠΙΣΤΩΤΕΣ</a:t>
            </a:r>
          </a:p>
          <a:p>
            <a:pPr algn="just" eaLnBrk="1" hangingPunct="1">
              <a:lnSpc>
                <a:spcPct val="70000"/>
              </a:lnSpc>
              <a:spcBef>
                <a:spcPct val="50000"/>
              </a:spcBef>
            </a:pPr>
            <a:r>
              <a:rPr lang="el-GR" sz="1400" dirty="0">
                <a:cs typeface="Arial" charset="0"/>
              </a:rPr>
              <a:t> 20.000                               12.000             30.000</a:t>
            </a:r>
          </a:p>
          <a:p>
            <a:pPr algn="just" eaLnBrk="1" hangingPunct="1">
              <a:lnSpc>
                <a:spcPct val="70000"/>
              </a:lnSpc>
              <a:spcBef>
                <a:spcPct val="50000"/>
              </a:spcBef>
            </a:pPr>
            <a:r>
              <a:rPr lang="el-GR" sz="1400" dirty="0">
                <a:cs typeface="Arial" charset="0"/>
              </a:rPr>
              <a:t>                                             8.400</a:t>
            </a:r>
            <a:endParaRPr lang="el-GR" sz="1400" dirty="0"/>
          </a:p>
          <a:p>
            <a:pPr algn="just" eaLnBrk="1" hangingPunct="1">
              <a:spcBef>
                <a:spcPct val="50000"/>
              </a:spcBef>
            </a:pPr>
            <a:r>
              <a:rPr lang="el-GR" sz="1400" dirty="0">
                <a:cs typeface="Arial" charset="0"/>
              </a:rPr>
              <a:t>   </a:t>
            </a:r>
            <a:endParaRPr lang="el-GR" sz="1400" dirty="0">
              <a:latin typeface="Times New Roman" pitchFamily="18" charset="0"/>
            </a:endParaRPr>
          </a:p>
        </p:txBody>
      </p:sp>
      <p:sp>
        <p:nvSpPr>
          <p:cNvPr id="23558" name="Text Box 6"/>
          <p:cNvSpPr txBox="1">
            <a:spLocks noChangeArrowheads="1"/>
          </p:cNvSpPr>
          <p:nvPr/>
        </p:nvSpPr>
        <p:spPr bwMode="auto">
          <a:xfrm>
            <a:off x="4140200" y="1125538"/>
            <a:ext cx="2303463" cy="2973387"/>
          </a:xfrm>
          <a:prstGeom prst="rect">
            <a:avLst/>
          </a:prstGeom>
          <a:noFill/>
          <a:ln w="9525">
            <a:noFill/>
            <a:miter lim="800000"/>
            <a:headEnd/>
            <a:tailEnd/>
          </a:ln>
          <a:effectLst/>
        </p:spPr>
        <p:txBody>
          <a:bodyPr>
            <a:spAutoFit/>
          </a:bodyPr>
          <a:lstStyle/>
          <a:p>
            <a:pPr algn="just" eaLnBrk="1" hangingPunct="1">
              <a:spcBef>
                <a:spcPct val="50000"/>
              </a:spcBef>
            </a:pPr>
            <a:r>
              <a:rPr lang="el-GR" sz="1400" dirty="0"/>
              <a:t>              </a:t>
            </a:r>
            <a:r>
              <a:rPr lang="el-GR" sz="1400" dirty="0">
                <a:cs typeface="Arial" charset="0"/>
              </a:rPr>
              <a:t>ΤΑΜΕΙΟ</a:t>
            </a:r>
          </a:p>
          <a:p>
            <a:pPr algn="just" eaLnBrk="1" hangingPunct="1">
              <a:lnSpc>
                <a:spcPct val="65000"/>
              </a:lnSpc>
              <a:spcBef>
                <a:spcPct val="50000"/>
              </a:spcBef>
            </a:pPr>
            <a:r>
              <a:rPr lang="el-GR" sz="1400" dirty="0">
                <a:cs typeface="Arial" charset="0"/>
              </a:rPr>
              <a:t>      11.825       12.000</a:t>
            </a:r>
          </a:p>
          <a:p>
            <a:pPr algn="just" eaLnBrk="1" hangingPunct="1">
              <a:lnSpc>
                <a:spcPct val="65000"/>
              </a:lnSpc>
              <a:spcBef>
                <a:spcPct val="50000"/>
              </a:spcBef>
            </a:pPr>
            <a:r>
              <a:rPr lang="el-GR" sz="1400" dirty="0">
                <a:cs typeface="Arial" charset="0"/>
              </a:rPr>
              <a:t>      18.000         6.000</a:t>
            </a:r>
          </a:p>
          <a:p>
            <a:pPr algn="just" eaLnBrk="1" hangingPunct="1">
              <a:lnSpc>
                <a:spcPct val="65000"/>
              </a:lnSpc>
              <a:spcBef>
                <a:spcPct val="50000"/>
              </a:spcBef>
            </a:pPr>
            <a:r>
              <a:rPr lang="el-GR" sz="1400" dirty="0">
                <a:cs typeface="Arial" charset="0"/>
              </a:rPr>
              <a:t>      10.000         6</a:t>
            </a:r>
            <a:r>
              <a:rPr lang="el-GR" sz="1400" dirty="0"/>
              <a:t>.72</a:t>
            </a:r>
            <a:r>
              <a:rPr lang="el-GR" sz="1400" dirty="0">
                <a:cs typeface="Arial" charset="0"/>
              </a:rPr>
              <a:t>0</a:t>
            </a:r>
          </a:p>
          <a:p>
            <a:pPr algn="just" eaLnBrk="1" hangingPunct="1">
              <a:lnSpc>
                <a:spcPct val="65000"/>
              </a:lnSpc>
              <a:spcBef>
                <a:spcPct val="50000"/>
              </a:spcBef>
            </a:pPr>
            <a:r>
              <a:rPr lang="el-GR" sz="1400" dirty="0">
                <a:cs typeface="Arial" charset="0"/>
              </a:rPr>
              <a:t>        2.100</a:t>
            </a:r>
            <a:endParaRPr lang="el-GR" sz="1400" dirty="0">
              <a:latin typeface="Times New Roman" pitchFamily="18" charset="0"/>
            </a:endParaRPr>
          </a:p>
          <a:p>
            <a:pPr algn="r" eaLnBrk="1" hangingPunct="1">
              <a:spcBef>
                <a:spcPct val="50000"/>
              </a:spcBef>
            </a:pPr>
            <a:endParaRPr lang="el-GR" sz="1400" dirty="0">
              <a:cs typeface="Arial" charset="0"/>
            </a:endParaRPr>
          </a:p>
          <a:p>
            <a:pPr algn="r" eaLnBrk="1" hangingPunct="1">
              <a:spcBef>
                <a:spcPct val="50000"/>
              </a:spcBef>
            </a:pPr>
            <a:r>
              <a:rPr lang="el-GR" sz="1400" dirty="0">
                <a:cs typeface="Arial" charset="0"/>
              </a:rPr>
              <a:t>ΓΡΑΜΜΑΤΙΑ ΠΛΗΡΩΤΕΑ</a:t>
            </a:r>
          </a:p>
          <a:p>
            <a:pPr algn="just" eaLnBrk="1" hangingPunct="1">
              <a:lnSpc>
                <a:spcPct val="65000"/>
              </a:lnSpc>
              <a:spcBef>
                <a:spcPct val="50000"/>
              </a:spcBef>
            </a:pPr>
            <a:r>
              <a:rPr lang="el-GR" sz="1400" dirty="0">
                <a:cs typeface="Arial" charset="0"/>
              </a:rPr>
              <a:t>                          2.000</a:t>
            </a:r>
            <a:endParaRPr lang="el-GR" sz="1400" dirty="0"/>
          </a:p>
          <a:p>
            <a:pPr algn="just" eaLnBrk="1" hangingPunct="1">
              <a:lnSpc>
                <a:spcPct val="65000"/>
              </a:lnSpc>
              <a:spcBef>
                <a:spcPct val="50000"/>
              </a:spcBef>
            </a:pPr>
            <a:r>
              <a:rPr lang="el-GR" sz="1400" dirty="0"/>
              <a:t>                          6.875</a:t>
            </a:r>
          </a:p>
          <a:p>
            <a:pPr algn="just" eaLnBrk="1" hangingPunct="1">
              <a:lnSpc>
                <a:spcPct val="65000"/>
              </a:lnSpc>
              <a:spcBef>
                <a:spcPct val="50000"/>
              </a:spcBef>
            </a:pPr>
            <a:r>
              <a:rPr lang="el-GR" sz="1400" dirty="0"/>
              <a:t>                        30.000</a:t>
            </a:r>
          </a:p>
          <a:p>
            <a:pPr algn="r" eaLnBrk="1" hangingPunct="1">
              <a:spcBef>
                <a:spcPct val="50000"/>
              </a:spcBef>
            </a:pPr>
            <a:endParaRPr lang="el-GR" sz="1400" dirty="0"/>
          </a:p>
        </p:txBody>
      </p:sp>
      <p:sp>
        <p:nvSpPr>
          <p:cNvPr id="23559" name="Text Box 7"/>
          <p:cNvSpPr txBox="1">
            <a:spLocks noChangeArrowheads="1"/>
          </p:cNvSpPr>
          <p:nvPr/>
        </p:nvSpPr>
        <p:spPr bwMode="auto">
          <a:xfrm>
            <a:off x="6372225" y="1125538"/>
            <a:ext cx="2471738" cy="4318000"/>
          </a:xfrm>
          <a:prstGeom prst="rect">
            <a:avLst/>
          </a:prstGeom>
          <a:noFill/>
          <a:ln w="9525">
            <a:noFill/>
            <a:miter lim="800000"/>
            <a:headEnd/>
            <a:tailEnd/>
          </a:ln>
          <a:effectLst/>
        </p:spPr>
        <p:txBody>
          <a:bodyPr>
            <a:spAutoFit/>
          </a:bodyPr>
          <a:lstStyle/>
          <a:p>
            <a:pPr algn="l" eaLnBrk="1" hangingPunct="1">
              <a:spcBef>
                <a:spcPct val="50000"/>
              </a:spcBef>
            </a:pPr>
            <a:r>
              <a:rPr lang="el-GR" sz="1400" dirty="0"/>
              <a:t>            </a:t>
            </a:r>
            <a:r>
              <a:rPr lang="el-GR" sz="1400" dirty="0">
                <a:cs typeface="Arial" charset="0"/>
              </a:rPr>
              <a:t>ΚΕΦΑΛΑΙΟ</a:t>
            </a:r>
            <a:endParaRPr lang="el-GR" sz="1400" dirty="0"/>
          </a:p>
          <a:p>
            <a:pPr algn="l" eaLnBrk="1" hangingPunct="1">
              <a:spcBef>
                <a:spcPct val="50000"/>
              </a:spcBef>
            </a:pPr>
            <a:r>
              <a:rPr lang="el-GR" sz="1400" dirty="0"/>
              <a:t>        </a:t>
            </a:r>
            <a:r>
              <a:rPr lang="el-GR" sz="1400" dirty="0">
                <a:cs typeface="Arial" charset="0"/>
              </a:rPr>
              <a:t>900          50.000</a:t>
            </a:r>
            <a:endParaRPr lang="el-GR" sz="1400" dirty="0"/>
          </a:p>
          <a:p>
            <a:pPr algn="l" eaLnBrk="1" hangingPunct="1">
              <a:spcBef>
                <a:spcPct val="50000"/>
              </a:spcBef>
            </a:pPr>
            <a:r>
              <a:rPr lang="el-GR" sz="1400" dirty="0"/>
              <a:t>        625	       2.800</a:t>
            </a:r>
          </a:p>
          <a:p>
            <a:pPr algn="l" eaLnBrk="1" hangingPunct="1">
              <a:spcBef>
                <a:spcPct val="50000"/>
              </a:spcBef>
            </a:pPr>
            <a:r>
              <a:rPr lang="el-GR" sz="1400" dirty="0"/>
              <a:t>          55	      10.000</a:t>
            </a:r>
          </a:p>
          <a:p>
            <a:pPr algn="l" eaLnBrk="1" hangingPunct="1">
              <a:spcBef>
                <a:spcPct val="50000"/>
              </a:spcBef>
            </a:pPr>
            <a:r>
              <a:rPr lang="el-GR" sz="1400" dirty="0"/>
              <a:t>                           1.680</a:t>
            </a:r>
          </a:p>
          <a:p>
            <a:pPr algn="r" eaLnBrk="1" hangingPunct="1">
              <a:spcBef>
                <a:spcPct val="50000"/>
              </a:spcBef>
            </a:pPr>
            <a:endParaRPr lang="el-GR" sz="800" dirty="0"/>
          </a:p>
          <a:p>
            <a:pPr algn="r" eaLnBrk="1" hangingPunct="1">
              <a:spcBef>
                <a:spcPct val="50000"/>
              </a:spcBef>
            </a:pPr>
            <a:r>
              <a:rPr lang="el-GR" sz="1400" dirty="0"/>
              <a:t>ΚΑΤΑΘΕΣΕΙΣ ΟΨΕΩΣ</a:t>
            </a:r>
          </a:p>
          <a:p>
            <a:pPr algn="l" eaLnBrk="1" hangingPunct="1">
              <a:spcBef>
                <a:spcPct val="50000"/>
              </a:spcBef>
            </a:pPr>
            <a:r>
              <a:rPr lang="el-GR" sz="1400" dirty="0"/>
              <a:t>         3.175  </a:t>
            </a:r>
          </a:p>
          <a:p>
            <a:pPr algn="l" eaLnBrk="1" hangingPunct="1">
              <a:spcBef>
                <a:spcPct val="50000"/>
              </a:spcBef>
            </a:pPr>
            <a:r>
              <a:rPr lang="el-GR" sz="1400" dirty="0"/>
              <a:t>         1.045          </a:t>
            </a:r>
            <a:r>
              <a:rPr lang="el-GR" sz="800" dirty="0"/>
              <a:t>      </a:t>
            </a:r>
          </a:p>
          <a:p>
            <a:pPr algn="l" eaLnBrk="1" hangingPunct="1">
              <a:spcBef>
                <a:spcPct val="50000"/>
              </a:spcBef>
            </a:pPr>
            <a:r>
              <a:rPr lang="el-GR" sz="1400" dirty="0"/>
              <a:t>                    ΔΑΝΕΙΑ</a:t>
            </a:r>
          </a:p>
          <a:p>
            <a:pPr algn="l" eaLnBrk="1" hangingPunct="1">
              <a:spcBef>
                <a:spcPct val="50000"/>
              </a:spcBef>
            </a:pPr>
            <a:r>
              <a:rPr lang="el-GR" sz="1400" dirty="0"/>
              <a:t>                             18.000</a:t>
            </a:r>
          </a:p>
          <a:p>
            <a:pPr algn="l" eaLnBrk="1" hangingPunct="1">
              <a:spcBef>
                <a:spcPct val="50000"/>
              </a:spcBef>
            </a:pPr>
            <a:r>
              <a:rPr lang="el-GR" sz="1400" dirty="0"/>
              <a:t>            </a:t>
            </a:r>
          </a:p>
          <a:p>
            <a:pPr algn="l" eaLnBrk="1" hangingPunct="1">
              <a:spcBef>
                <a:spcPct val="50000"/>
              </a:spcBef>
            </a:pPr>
            <a:r>
              <a:rPr lang="el-GR" sz="1400" dirty="0"/>
              <a:t>              ΠΕΛΑΤΕΣ</a:t>
            </a:r>
          </a:p>
          <a:p>
            <a:pPr algn="l" eaLnBrk="1" hangingPunct="1">
              <a:spcBef>
                <a:spcPct val="50000"/>
              </a:spcBef>
            </a:pPr>
            <a:r>
              <a:rPr lang="el-GR" sz="1400" dirty="0"/>
              <a:t>           8.800</a:t>
            </a:r>
          </a:p>
        </p:txBody>
      </p:sp>
      <p:sp>
        <p:nvSpPr>
          <p:cNvPr id="23560" name="Text Box 8"/>
          <p:cNvSpPr txBox="1">
            <a:spLocks noChangeArrowheads="1"/>
          </p:cNvSpPr>
          <p:nvPr/>
        </p:nvSpPr>
        <p:spPr bwMode="auto">
          <a:xfrm>
            <a:off x="457200" y="3500438"/>
            <a:ext cx="8686800" cy="3387725"/>
          </a:xfrm>
          <a:prstGeom prst="rect">
            <a:avLst/>
          </a:prstGeom>
          <a:noFill/>
          <a:ln w="9525">
            <a:noFill/>
            <a:miter lim="800000"/>
            <a:headEnd/>
            <a:tailEnd/>
          </a:ln>
          <a:effectLst/>
        </p:spPr>
        <p:txBody>
          <a:bodyPr>
            <a:spAutoFit/>
          </a:bodyPr>
          <a:lstStyle/>
          <a:p>
            <a:pPr algn="just" eaLnBrk="1" hangingPunct="1">
              <a:spcBef>
                <a:spcPct val="50000"/>
              </a:spcBef>
            </a:pPr>
            <a:endParaRPr lang="el-GR" sz="1400" dirty="0">
              <a:solidFill>
                <a:srgbClr val="000000"/>
              </a:solidFill>
              <a:cs typeface="Arial" charset="0"/>
            </a:endParaRPr>
          </a:p>
          <a:p>
            <a:pPr algn="just" eaLnBrk="1" hangingPunct="1">
              <a:spcBef>
                <a:spcPct val="50000"/>
              </a:spcBef>
            </a:pPr>
            <a:r>
              <a:rPr lang="el-GR" sz="1400" dirty="0">
                <a:solidFill>
                  <a:srgbClr val="000000"/>
                </a:solidFill>
                <a:cs typeface="Arial" charset="0"/>
              </a:rPr>
              <a:t> </a:t>
            </a:r>
            <a:r>
              <a:rPr lang="el-GR" sz="1400" dirty="0">
                <a:cs typeface="Arial" charset="0"/>
              </a:rPr>
              <a:t>Ε                                   </a:t>
            </a:r>
            <a:r>
              <a:rPr lang="el-GR" sz="1400" dirty="0"/>
              <a:t>       </a:t>
            </a:r>
            <a:r>
              <a:rPr lang="el-GR" sz="1400" dirty="0">
                <a:cs typeface="Arial" charset="0"/>
              </a:rPr>
              <a:t>ΙΣΟΛΟΓΙΣΜΟΣ                                       Π</a:t>
            </a:r>
            <a:endParaRPr lang="el-GR" sz="1400" dirty="0"/>
          </a:p>
          <a:p>
            <a:pPr algn="just" eaLnBrk="1" hangingPunct="1">
              <a:spcBef>
                <a:spcPct val="50000"/>
              </a:spcBef>
            </a:pPr>
            <a:r>
              <a:rPr lang="el-GR" sz="1400" dirty="0">
                <a:cs typeface="Arial" charset="0"/>
              </a:rPr>
              <a:t>ΚΤΙΡΙΑ                               36.000 	 ΚΕΦΑΛΑΙΟ                             62</a:t>
            </a:r>
            <a:r>
              <a:rPr lang="el-GR" sz="1400" dirty="0"/>
              <a:t>.9</a:t>
            </a:r>
            <a:r>
              <a:rPr lang="el-GR" sz="1400" dirty="0">
                <a:cs typeface="Arial" charset="0"/>
              </a:rPr>
              <a:t>00</a:t>
            </a:r>
          </a:p>
          <a:p>
            <a:pPr algn="just" eaLnBrk="1" hangingPunct="1">
              <a:lnSpc>
                <a:spcPct val="65000"/>
              </a:lnSpc>
              <a:spcBef>
                <a:spcPct val="50000"/>
              </a:spcBef>
            </a:pPr>
            <a:r>
              <a:rPr lang="el-GR" sz="1400" dirty="0">
                <a:cs typeface="Arial" charset="0"/>
              </a:rPr>
              <a:t>ΜΕΤΑΦΟΡΙΚΑ ΜΕΣΑ        20.000 	 ΔΑΝΕΙΑ                                   18.000 </a:t>
            </a:r>
          </a:p>
          <a:p>
            <a:pPr algn="just" eaLnBrk="1" hangingPunct="1">
              <a:lnSpc>
                <a:spcPct val="65000"/>
              </a:lnSpc>
              <a:spcBef>
                <a:spcPct val="50000"/>
              </a:spcBef>
            </a:pPr>
            <a:r>
              <a:rPr lang="el-GR" sz="1400" dirty="0">
                <a:cs typeface="Arial" charset="0"/>
              </a:rPr>
              <a:t>ΜΗΧΑΝΗΜΑΤΑ                   8.250   ΠΙΣΤΩΤΕΣ                                 9</a:t>
            </a:r>
            <a:r>
              <a:rPr lang="el-GR" sz="1400" dirty="0"/>
              <a:t>.6</a:t>
            </a:r>
            <a:r>
              <a:rPr lang="el-GR" sz="1400" dirty="0">
                <a:cs typeface="Arial" charset="0"/>
              </a:rPr>
              <a:t>00</a:t>
            </a:r>
          </a:p>
          <a:p>
            <a:pPr algn="just" eaLnBrk="1" hangingPunct="1">
              <a:lnSpc>
                <a:spcPct val="65000"/>
              </a:lnSpc>
              <a:spcBef>
                <a:spcPct val="50000"/>
              </a:spcBef>
            </a:pPr>
            <a:r>
              <a:rPr lang="el-GR" sz="1400" dirty="0">
                <a:cs typeface="Arial" charset="0"/>
              </a:rPr>
              <a:t>ΕΜΠΟΡΕΥΜΑΤΑ              26.000    ΓΡΑΜΜΑΤΙΑ ΠΛΗΡΩΤΕΑ   </a:t>
            </a:r>
            <a:r>
              <a:rPr lang="el-GR" sz="1400" dirty="0"/>
              <a:t>    38</a:t>
            </a:r>
            <a:r>
              <a:rPr lang="el-GR" sz="1400" dirty="0">
                <a:cs typeface="Arial" charset="0"/>
              </a:rPr>
              <a:t>.875</a:t>
            </a:r>
          </a:p>
          <a:p>
            <a:pPr algn="just" eaLnBrk="1" hangingPunct="1">
              <a:lnSpc>
                <a:spcPct val="65000"/>
              </a:lnSpc>
              <a:spcBef>
                <a:spcPct val="50000"/>
              </a:spcBef>
            </a:pPr>
            <a:r>
              <a:rPr lang="el-GR" sz="1400" dirty="0">
                <a:cs typeface="Arial" charset="0"/>
              </a:rPr>
              <a:t>ΠΕΛΑΤΕΣ                           8.800</a:t>
            </a:r>
          </a:p>
          <a:p>
            <a:pPr algn="just" eaLnBrk="1" hangingPunct="1">
              <a:lnSpc>
                <a:spcPct val="65000"/>
              </a:lnSpc>
              <a:spcBef>
                <a:spcPct val="50000"/>
              </a:spcBef>
            </a:pPr>
            <a:r>
              <a:rPr lang="el-GR" sz="1400" dirty="0">
                <a:cs typeface="Arial" charset="0"/>
              </a:rPr>
              <a:t>ΓΡΑΜΜΑΤΙΑ ΕΙΣΠΡΑΚΤ.   8.900</a:t>
            </a:r>
          </a:p>
          <a:p>
            <a:pPr algn="just" eaLnBrk="1" hangingPunct="1">
              <a:lnSpc>
                <a:spcPct val="65000"/>
              </a:lnSpc>
              <a:spcBef>
                <a:spcPct val="50000"/>
              </a:spcBef>
            </a:pPr>
            <a:r>
              <a:rPr lang="el-GR" sz="1400" dirty="0">
                <a:cs typeface="Arial" charset="0"/>
              </a:rPr>
              <a:t>ΚΑΤΑΘΕΣΕΙΣ ΟΨΕΩΣ       4.220</a:t>
            </a:r>
          </a:p>
          <a:p>
            <a:pPr algn="just" eaLnBrk="1" hangingPunct="1">
              <a:lnSpc>
                <a:spcPct val="65000"/>
              </a:lnSpc>
              <a:spcBef>
                <a:spcPct val="50000"/>
              </a:spcBef>
            </a:pPr>
            <a:r>
              <a:rPr lang="el-GR" sz="1400" dirty="0">
                <a:cs typeface="Arial" charset="0"/>
              </a:rPr>
              <a:t>ΤΑΜΕΙΟ                            17.205  </a:t>
            </a:r>
          </a:p>
          <a:p>
            <a:pPr algn="just" eaLnBrk="1" hangingPunct="1">
              <a:lnSpc>
                <a:spcPct val="65000"/>
              </a:lnSpc>
              <a:spcBef>
                <a:spcPct val="50000"/>
              </a:spcBef>
            </a:pPr>
            <a:r>
              <a:rPr lang="el-GR" sz="1400" dirty="0">
                <a:cs typeface="Arial" charset="0"/>
              </a:rPr>
              <a:t>Σύνολο Ενεργητικού        129</a:t>
            </a:r>
            <a:r>
              <a:rPr lang="el-GR" sz="1400" dirty="0"/>
              <a:t>.3</a:t>
            </a:r>
            <a:r>
              <a:rPr lang="el-GR" sz="1400" dirty="0">
                <a:cs typeface="Arial" charset="0"/>
              </a:rPr>
              <a:t>75     Σύνολο Παθητικού             129</a:t>
            </a:r>
            <a:r>
              <a:rPr lang="el-GR" sz="1400" dirty="0"/>
              <a:t>.</a:t>
            </a:r>
            <a:r>
              <a:rPr lang="el-GR" sz="1400" dirty="0">
                <a:cs typeface="Arial" charset="0"/>
              </a:rPr>
              <a:t>375</a:t>
            </a:r>
          </a:p>
          <a:p>
            <a:pPr algn="just" eaLnBrk="1" hangingPunct="1">
              <a:lnSpc>
                <a:spcPct val="65000"/>
              </a:lnSpc>
              <a:spcBef>
                <a:spcPct val="50000"/>
              </a:spcBef>
            </a:pPr>
            <a:r>
              <a:rPr lang="el-GR" sz="1400" dirty="0">
                <a:cs typeface="Arial" charset="0"/>
              </a:rPr>
              <a:t>                                         </a:t>
            </a:r>
          </a:p>
          <a:p>
            <a:pPr algn="l" eaLnBrk="1" hangingPunct="1">
              <a:lnSpc>
                <a:spcPct val="65000"/>
              </a:lnSpc>
              <a:spcBef>
                <a:spcPct val="50000"/>
              </a:spcBef>
            </a:pPr>
            <a:endParaRPr lang="el-GR" sz="1400" dirty="0">
              <a:latin typeface="Times New Roman" pitchFamily="18" charset="0"/>
            </a:endParaRPr>
          </a:p>
        </p:txBody>
      </p:sp>
      <p:sp>
        <p:nvSpPr>
          <p:cNvPr id="23561" name="Line 9"/>
          <p:cNvSpPr>
            <a:spLocks noChangeShapeType="1"/>
          </p:cNvSpPr>
          <p:nvPr/>
        </p:nvSpPr>
        <p:spPr bwMode="auto">
          <a:xfrm flipV="1">
            <a:off x="539750" y="4149725"/>
            <a:ext cx="5622925" cy="38100"/>
          </a:xfrm>
          <a:prstGeom prst="line">
            <a:avLst/>
          </a:prstGeom>
          <a:noFill/>
          <a:ln w="9525">
            <a:solidFill>
              <a:schemeClr val="tx1"/>
            </a:solidFill>
            <a:round/>
            <a:headEnd/>
            <a:tailEnd/>
          </a:ln>
          <a:effectLst/>
        </p:spPr>
        <p:txBody>
          <a:bodyPr wrap="none"/>
          <a:lstStyle/>
          <a:p>
            <a:endParaRPr lang="el-GR" dirty="0"/>
          </a:p>
        </p:txBody>
      </p:sp>
      <p:sp>
        <p:nvSpPr>
          <p:cNvPr id="23562" name="Line 10"/>
          <p:cNvSpPr>
            <a:spLocks noChangeShapeType="1"/>
          </p:cNvSpPr>
          <p:nvPr/>
        </p:nvSpPr>
        <p:spPr bwMode="auto">
          <a:xfrm>
            <a:off x="539750" y="6092825"/>
            <a:ext cx="5767388" cy="9525"/>
          </a:xfrm>
          <a:prstGeom prst="line">
            <a:avLst/>
          </a:prstGeom>
          <a:noFill/>
          <a:ln w="9525">
            <a:solidFill>
              <a:schemeClr val="tx1"/>
            </a:solidFill>
            <a:round/>
            <a:headEnd/>
            <a:tailEnd/>
          </a:ln>
          <a:effectLst/>
        </p:spPr>
        <p:txBody>
          <a:bodyPr wrap="none"/>
          <a:lstStyle/>
          <a:p>
            <a:endParaRPr lang="el-GR" dirty="0"/>
          </a:p>
        </p:txBody>
      </p:sp>
      <p:sp>
        <p:nvSpPr>
          <p:cNvPr id="23563" name="Line 11"/>
          <p:cNvSpPr>
            <a:spLocks noChangeShapeType="1"/>
          </p:cNvSpPr>
          <p:nvPr/>
        </p:nvSpPr>
        <p:spPr bwMode="auto">
          <a:xfrm flipV="1">
            <a:off x="2555875" y="6453188"/>
            <a:ext cx="685800" cy="0"/>
          </a:xfrm>
          <a:prstGeom prst="line">
            <a:avLst/>
          </a:prstGeom>
          <a:noFill/>
          <a:ln w="63500" cmpd="dbl">
            <a:solidFill>
              <a:schemeClr val="tx1"/>
            </a:solidFill>
            <a:round/>
            <a:headEnd/>
            <a:tailEnd/>
          </a:ln>
          <a:effectLst/>
        </p:spPr>
        <p:txBody>
          <a:bodyPr wrap="none"/>
          <a:lstStyle/>
          <a:p>
            <a:endParaRPr lang="el-GR" dirty="0"/>
          </a:p>
        </p:txBody>
      </p:sp>
      <p:sp>
        <p:nvSpPr>
          <p:cNvPr id="23564" name="Line 12"/>
          <p:cNvSpPr>
            <a:spLocks noChangeShapeType="1"/>
          </p:cNvSpPr>
          <p:nvPr/>
        </p:nvSpPr>
        <p:spPr bwMode="auto">
          <a:xfrm flipV="1">
            <a:off x="5580063" y="6453188"/>
            <a:ext cx="685800" cy="0"/>
          </a:xfrm>
          <a:prstGeom prst="line">
            <a:avLst/>
          </a:prstGeom>
          <a:noFill/>
          <a:ln w="63500" cmpd="dbl">
            <a:solidFill>
              <a:schemeClr val="tx1"/>
            </a:solidFill>
            <a:round/>
            <a:headEnd/>
            <a:tailEnd/>
          </a:ln>
          <a:effectLst/>
        </p:spPr>
        <p:txBody>
          <a:bodyPr wrap="none"/>
          <a:lstStyle/>
          <a:p>
            <a:endParaRPr lang="el-GR" dirty="0"/>
          </a:p>
        </p:txBody>
      </p:sp>
      <p:sp>
        <p:nvSpPr>
          <p:cNvPr id="23565" name="Line 13"/>
          <p:cNvSpPr>
            <a:spLocks noChangeShapeType="1"/>
          </p:cNvSpPr>
          <p:nvPr/>
        </p:nvSpPr>
        <p:spPr bwMode="auto">
          <a:xfrm>
            <a:off x="395288" y="1412875"/>
            <a:ext cx="1676400" cy="0"/>
          </a:xfrm>
          <a:prstGeom prst="line">
            <a:avLst/>
          </a:prstGeom>
          <a:noFill/>
          <a:ln w="9525">
            <a:solidFill>
              <a:schemeClr val="tx1"/>
            </a:solidFill>
            <a:round/>
            <a:headEnd/>
            <a:tailEnd/>
          </a:ln>
          <a:effectLst/>
        </p:spPr>
        <p:txBody>
          <a:bodyPr wrap="none"/>
          <a:lstStyle/>
          <a:p>
            <a:endParaRPr lang="el-GR" dirty="0"/>
          </a:p>
        </p:txBody>
      </p:sp>
      <p:sp>
        <p:nvSpPr>
          <p:cNvPr id="23566" name="Line 14"/>
          <p:cNvSpPr>
            <a:spLocks noChangeShapeType="1"/>
          </p:cNvSpPr>
          <p:nvPr/>
        </p:nvSpPr>
        <p:spPr bwMode="auto">
          <a:xfrm>
            <a:off x="395288" y="3068638"/>
            <a:ext cx="1752600" cy="0"/>
          </a:xfrm>
          <a:prstGeom prst="line">
            <a:avLst/>
          </a:prstGeom>
          <a:noFill/>
          <a:ln w="9525">
            <a:solidFill>
              <a:schemeClr val="tx1"/>
            </a:solidFill>
            <a:round/>
            <a:headEnd/>
            <a:tailEnd/>
          </a:ln>
          <a:effectLst/>
        </p:spPr>
        <p:txBody>
          <a:bodyPr wrap="none"/>
          <a:lstStyle/>
          <a:p>
            <a:endParaRPr lang="el-GR" dirty="0"/>
          </a:p>
        </p:txBody>
      </p:sp>
      <p:sp>
        <p:nvSpPr>
          <p:cNvPr id="23567" name="Line 15"/>
          <p:cNvSpPr>
            <a:spLocks noChangeShapeType="1"/>
          </p:cNvSpPr>
          <p:nvPr/>
        </p:nvSpPr>
        <p:spPr bwMode="auto">
          <a:xfrm>
            <a:off x="2484438" y="3068638"/>
            <a:ext cx="1752600" cy="0"/>
          </a:xfrm>
          <a:prstGeom prst="line">
            <a:avLst/>
          </a:prstGeom>
          <a:noFill/>
          <a:ln w="9525">
            <a:solidFill>
              <a:schemeClr val="tx1"/>
            </a:solidFill>
            <a:round/>
            <a:headEnd/>
            <a:tailEnd/>
          </a:ln>
          <a:effectLst/>
        </p:spPr>
        <p:txBody>
          <a:bodyPr wrap="none"/>
          <a:lstStyle/>
          <a:p>
            <a:endParaRPr lang="el-GR" dirty="0"/>
          </a:p>
        </p:txBody>
      </p:sp>
      <p:sp>
        <p:nvSpPr>
          <p:cNvPr id="23568" name="Line 16"/>
          <p:cNvSpPr>
            <a:spLocks noChangeShapeType="1"/>
          </p:cNvSpPr>
          <p:nvPr/>
        </p:nvSpPr>
        <p:spPr bwMode="auto">
          <a:xfrm>
            <a:off x="2195513" y="1412875"/>
            <a:ext cx="2209800" cy="0"/>
          </a:xfrm>
          <a:prstGeom prst="line">
            <a:avLst/>
          </a:prstGeom>
          <a:noFill/>
          <a:ln w="9525">
            <a:solidFill>
              <a:schemeClr val="tx1"/>
            </a:solidFill>
            <a:round/>
            <a:headEnd/>
            <a:tailEnd/>
          </a:ln>
          <a:effectLst/>
        </p:spPr>
        <p:txBody>
          <a:bodyPr wrap="none"/>
          <a:lstStyle/>
          <a:p>
            <a:endParaRPr lang="el-GR" dirty="0"/>
          </a:p>
        </p:txBody>
      </p:sp>
      <p:sp>
        <p:nvSpPr>
          <p:cNvPr id="23569" name="Line 17"/>
          <p:cNvSpPr>
            <a:spLocks noChangeShapeType="1"/>
          </p:cNvSpPr>
          <p:nvPr/>
        </p:nvSpPr>
        <p:spPr bwMode="auto">
          <a:xfrm>
            <a:off x="4643438" y="1412875"/>
            <a:ext cx="1524000" cy="0"/>
          </a:xfrm>
          <a:prstGeom prst="line">
            <a:avLst/>
          </a:prstGeom>
          <a:noFill/>
          <a:ln w="9525">
            <a:solidFill>
              <a:schemeClr val="tx1"/>
            </a:solidFill>
            <a:round/>
            <a:headEnd/>
            <a:tailEnd/>
          </a:ln>
          <a:effectLst/>
        </p:spPr>
        <p:txBody>
          <a:bodyPr wrap="none"/>
          <a:lstStyle/>
          <a:p>
            <a:endParaRPr lang="el-GR" dirty="0"/>
          </a:p>
        </p:txBody>
      </p:sp>
      <p:sp>
        <p:nvSpPr>
          <p:cNvPr id="23570" name="Line 18"/>
          <p:cNvSpPr>
            <a:spLocks noChangeShapeType="1"/>
          </p:cNvSpPr>
          <p:nvPr/>
        </p:nvSpPr>
        <p:spPr bwMode="auto">
          <a:xfrm>
            <a:off x="6732588" y="1412875"/>
            <a:ext cx="1600200" cy="0"/>
          </a:xfrm>
          <a:prstGeom prst="line">
            <a:avLst/>
          </a:prstGeom>
          <a:noFill/>
          <a:ln w="9525">
            <a:solidFill>
              <a:schemeClr val="tx1"/>
            </a:solidFill>
            <a:round/>
            <a:headEnd/>
            <a:tailEnd/>
          </a:ln>
          <a:effectLst/>
        </p:spPr>
        <p:txBody>
          <a:bodyPr wrap="none"/>
          <a:lstStyle/>
          <a:p>
            <a:endParaRPr lang="el-GR" dirty="0"/>
          </a:p>
        </p:txBody>
      </p:sp>
      <p:sp>
        <p:nvSpPr>
          <p:cNvPr id="23571" name="Line 19"/>
          <p:cNvSpPr>
            <a:spLocks noChangeShapeType="1"/>
          </p:cNvSpPr>
          <p:nvPr/>
        </p:nvSpPr>
        <p:spPr bwMode="auto">
          <a:xfrm>
            <a:off x="4427538" y="3068638"/>
            <a:ext cx="1943100" cy="0"/>
          </a:xfrm>
          <a:prstGeom prst="line">
            <a:avLst/>
          </a:prstGeom>
          <a:noFill/>
          <a:ln w="9525">
            <a:solidFill>
              <a:schemeClr val="tx1"/>
            </a:solidFill>
            <a:round/>
            <a:headEnd/>
            <a:tailEnd/>
          </a:ln>
          <a:effectLst/>
        </p:spPr>
        <p:txBody>
          <a:bodyPr wrap="none"/>
          <a:lstStyle/>
          <a:p>
            <a:endParaRPr lang="el-GR" dirty="0"/>
          </a:p>
        </p:txBody>
      </p:sp>
      <p:sp>
        <p:nvSpPr>
          <p:cNvPr id="23572" name="Line 20"/>
          <p:cNvSpPr>
            <a:spLocks noChangeShapeType="1"/>
          </p:cNvSpPr>
          <p:nvPr/>
        </p:nvSpPr>
        <p:spPr bwMode="auto">
          <a:xfrm>
            <a:off x="1187450" y="1412875"/>
            <a:ext cx="0" cy="381000"/>
          </a:xfrm>
          <a:prstGeom prst="line">
            <a:avLst/>
          </a:prstGeom>
          <a:noFill/>
          <a:ln w="9525">
            <a:solidFill>
              <a:schemeClr val="tx1"/>
            </a:solidFill>
            <a:round/>
            <a:headEnd/>
            <a:tailEnd/>
          </a:ln>
          <a:effectLst/>
        </p:spPr>
        <p:txBody>
          <a:bodyPr wrap="none"/>
          <a:lstStyle/>
          <a:p>
            <a:endParaRPr lang="el-GR" dirty="0"/>
          </a:p>
        </p:txBody>
      </p:sp>
      <p:sp>
        <p:nvSpPr>
          <p:cNvPr id="23573" name="Line 21"/>
          <p:cNvSpPr>
            <a:spLocks noChangeShapeType="1"/>
          </p:cNvSpPr>
          <p:nvPr/>
        </p:nvSpPr>
        <p:spPr bwMode="auto">
          <a:xfrm>
            <a:off x="323850" y="2276475"/>
            <a:ext cx="1219200" cy="0"/>
          </a:xfrm>
          <a:prstGeom prst="line">
            <a:avLst/>
          </a:prstGeom>
          <a:noFill/>
          <a:ln w="9525">
            <a:solidFill>
              <a:schemeClr val="tx1"/>
            </a:solidFill>
            <a:round/>
            <a:headEnd/>
            <a:tailEnd/>
          </a:ln>
          <a:effectLst/>
        </p:spPr>
        <p:txBody>
          <a:bodyPr wrap="none"/>
          <a:lstStyle/>
          <a:p>
            <a:endParaRPr lang="el-GR" dirty="0"/>
          </a:p>
        </p:txBody>
      </p:sp>
      <p:sp>
        <p:nvSpPr>
          <p:cNvPr id="23574" name="Line 22"/>
          <p:cNvSpPr>
            <a:spLocks noChangeShapeType="1"/>
          </p:cNvSpPr>
          <p:nvPr/>
        </p:nvSpPr>
        <p:spPr bwMode="auto">
          <a:xfrm>
            <a:off x="2124075" y="2276475"/>
            <a:ext cx="1981200" cy="0"/>
          </a:xfrm>
          <a:prstGeom prst="line">
            <a:avLst/>
          </a:prstGeom>
          <a:noFill/>
          <a:ln w="9525">
            <a:solidFill>
              <a:schemeClr val="tx1"/>
            </a:solidFill>
            <a:round/>
            <a:headEnd/>
            <a:tailEnd/>
          </a:ln>
          <a:effectLst/>
        </p:spPr>
        <p:txBody>
          <a:bodyPr wrap="none"/>
          <a:lstStyle/>
          <a:p>
            <a:endParaRPr lang="el-GR" dirty="0"/>
          </a:p>
        </p:txBody>
      </p:sp>
      <p:sp>
        <p:nvSpPr>
          <p:cNvPr id="23575" name="Line 23"/>
          <p:cNvSpPr>
            <a:spLocks noChangeShapeType="1"/>
          </p:cNvSpPr>
          <p:nvPr/>
        </p:nvSpPr>
        <p:spPr bwMode="auto">
          <a:xfrm>
            <a:off x="1042988" y="2276475"/>
            <a:ext cx="0" cy="457200"/>
          </a:xfrm>
          <a:prstGeom prst="line">
            <a:avLst/>
          </a:prstGeom>
          <a:noFill/>
          <a:ln w="9525">
            <a:solidFill>
              <a:schemeClr val="tx1"/>
            </a:solidFill>
            <a:round/>
            <a:headEnd/>
            <a:tailEnd/>
          </a:ln>
          <a:effectLst/>
        </p:spPr>
        <p:txBody>
          <a:bodyPr wrap="none"/>
          <a:lstStyle/>
          <a:p>
            <a:endParaRPr lang="el-GR" dirty="0"/>
          </a:p>
        </p:txBody>
      </p:sp>
      <p:sp>
        <p:nvSpPr>
          <p:cNvPr id="23576" name="Line 24"/>
          <p:cNvSpPr>
            <a:spLocks noChangeShapeType="1"/>
          </p:cNvSpPr>
          <p:nvPr/>
        </p:nvSpPr>
        <p:spPr bwMode="auto">
          <a:xfrm>
            <a:off x="1187450" y="3068638"/>
            <a:ext cx="0" cy="457200"/>
          </a:xfrm>
          <a:prstGeom prst="line">
            <a:avLst/>
          </a:prstGeom>
          <a:noFill/>
          <a:ln w="9525">
            <a:solidFill>
              <a:schemeClr val="tx1"/>
            </a:solidFill>
            <a:round/>
            <a:headEnd/>
            <a:tailEnd/>
          </a:ln>
          <a:effectLst/>
        </p:spPr>
        <p:txBody>
          <a:bodyPr wrap="none"/>
          <a:lstStyle/>
          <a:p>
            <a:endParaRPr lang="el-GR" dirty="0"/>
          </a:p>
        </p:txBody>
      </p:sp>
      <p:sp>
        <p:nvSpPr>
          <p:cNvPr id="23577" name="Line 25"/>
          <p:cNvSpPr>
            <a:spLocks noChangeShapeType="1"/>
          </p:cNvSpPr>
          <p:nvPr/>
        </p:nvSpPr>
        <p:spPr bwMode="auto">
          <a:xfrm>
            <a:off x="3348038" y="1412875"/>
            <a:ext cx="0" cy="533400"/>
          </a:xfrm>
          <a:prstGeom prst="line">
            <a:avLst/>
          </a:prstGeom>
          <a:noFill/>
          <a:ln w="9525">
            <a:solidFill>
              <a:schemeClr val="tx1"/>
            </a:solidFill>
            <a:round/>
            <a:headEnd/>
            <a:tailEnd/>
          </a:ln>
          <a:effectLst/>
        </p:spPr>
        <p:txBody>
          <a:bodyPr wrap="none"/>
          <a:lstStyle/>
          <a:p>
            <a:endParaRPr lang="el-GR" dirty="0"/>
          </a:p>
        </p:txBody>
      </p:sp>
      <p:sp>
        <p:nvSpPr>
          <p:cNvPr id="23578" name="Line 26"/>
          <p:cNvSpPr>
            <a:spLocks noChangeShapeType="1"/>
          </p:cNvSpPr>
          <p:nvPr/>
        </p:nvSpPr>
        <p:spPr bwMode="auto">
          <a:xfrm>
            <a:off x="3132138" y="2276475"/>
            <a:ext cx="0" cy="304800"/>
          </a:xfrm>
          <a:prstGeom prst="line">
            <a:avLst/>
          </a:prstGeom>
          <a:noFill/>
          <a:ln w="9525">
            <a:solidFill>
              <a:schemeClr val="tx1"/>
            </a:solidFill>
            <a:round/>
            <a:headEnd/>
            <a:tailEnd/>
          </a:ln>
          <a:effectLst/>
        </p:spPr>
        <p:txBody>
          <a:bodyPr wrap="none"/>
          <a:lstStyle/>
          <a:p>
            <a:endParaRPr lang="el-GR" dirty="0"/>
          </a:p>
        </p:txBody>
      </p:sp>
      <p:sp>
        <p:nvSpPr>
          <p:cNvPr id="23579" name="Line 27"/>
          <p:cNvSpPr>
            <a:spLocks noChangeShapeType="1"/>
          </p:cNvSpPr>
          <p:nvPr/>
        </p:nvSpPr>
        <p:spPr bwMode="auto">
          <a:xfrm>
            <a:off x="3203575" y="3068638"/>
            <a:ext cx="0" cy="533400"/>
          </a:xfrm>
          <a:prstGeom prst="line">
            <a:avLst/>
          </a:prstGeom>
          <a:noFill/>
          <a:ln w="9525">
            <a:solidFill>
              <a:schemeClr val="tx1"/>
            </a:solidFill>
            <a:round/>
            <a:headEnd/>
            <a:tailEnd/>
          </a:ln>
          <a:effectLst/>
        </p:spPr>
        <p:txBody>
          <a:bodyPr wrap="none"/>
          <a:lstStyle/>
          <a:p>
            <a:endParaRPr lang="el-GR" dirty="0"/>
          </a:p>
        </p:txBody>
      </p:sp>
      <p:sp>
        <p:nvSpPr>
          <p:cNvPr id="23580" name="Line 28"/>
          <p:cNvSpPr>
            <a:spLocks noChangeShapeType="1"/>
          </p:cNvSpPr>
          <p:nvPr/>
        </p:nvSpPr>
        <p:spPr bwMode="auto">
          <a:xfrm>
            <a:off x="5292725" y="1412875"/>
            <a:ext cx="0" cy="1143000"/>
          </a:xfrm>
          <a:prstGeom prst="line">
            <a:avLst/>
          </a:prstGeom>
          <a:noFill/>
          <a:ln w="9525">
            <a:solidFill>
              <a:schemeClr val="tx1"/>
            </a:solidFill>
            <a:round/>
            <a:headEnd/>
            <a:tailEnd/>
          </a:ln>
          <a:effectLst/>
        </p:spPr>
        <p:txBody>
          <a:bodyPr wrap="none"/>
          <a:lstStyle/>
          <a:p>
            <a:endParaRPr lang="el-GR" dirty="0"/>
          </a:p>
        </p:txBody>
      </p:sp>
      <p:sp>
        <p:nvSpPr>
          <p:cNvPr id="23581" name="Line 29"/>
          <p:cNvSpPr>
            <a:spLocks noChangeShapeType="1"/>
          </p:cNvSpPr>
          <p:nvPr/>
        </p:nvSpPr>
        <p:spPr bwMode="auto">
          <a:xfrm>
            <a:off x="7451725" y="1412875"/>
            <a:ext cx="0" cy="1295400"/>
          </a:xfrm>
          <a:prstGeom prst="line">
            <a:avLst/>
          </a:prstGeom>
          <a:noFill/>
          <a:ln w="9525">
            <a:solidFill>
              <a:schemeClr val="tx1"/>
            </a:solidFill>
            <a:round/>
            <a:headEnd/>
            <a:tailEnd/>
          </a:ln>
          <a:effectLst/>
        </p:spPr>
        <p:txBody>
          <a:bodyPr wrap="none"/>
          <a:lstStyle/>
          <a:p>
            <a:endParaRPr lang="el-GR" dirty="0"/>
          </a:p>
        </p:txBody>
      </p:sp>
      <p:sp>
        <p:nvSpPr>
          <p:cNvPr id="23582" name="Line 30"/>
          <p:cNvSpPr>
            <a:spLocks noChangeShapeType="1"/>
          </p:cNvSpPr>
          <p:nvPr/>
        </p:nvSpPr>
        <p:spPr bwMode="auto">
          <a:xfrm>
            <a:off x="5219700" y="3068638"/>
            <a:ext cx="0" cy="647700"/>
          </a:xfrm>
          <a:prstGeom prst="line">
            <a:avLst/>
          </a:prstGeom>
          <a:noFill/>
          <a:ln w="9525">
            <a:solidFill>
              <a:schemeClr val="tx1"/>
            </a:solidFill>
            <a:round/>
            <a:headEnd/>
            <a:tailEnd/>
          </a:ln>
          <a:effectLst/>
        </p:spPr>
        <p:txBody>
          <a:bodyPr wrap="none"/>
          <a:lstStyle/>
          <a:p>
            <a:endParaRPr lang="el-GR" dirty="0"/>
          </a:p>
        </p:txBody>
      </p:sp>
      <p:sp>
        <p:nvSpPr>
          <p:cNvPr id="23583" name="Line 31"/>
          <p:cNvSpPr>
            <a:spLocks noChangeShapeType="1"/>
          </p:cNvSpPr>
          <p:nvPr/>
        </p:nvSpPr>
        <p:spPr bwMode="auto">
          <a:xfrm>
            <a:off x="3276600" y="4437063"/>
            <a:ext cx="0" cy="1617662"/>
          </a:xfrm>
          <a:prstGeom prst="line">
            <a:avLst/>
          </a:prstGeom>
          <a:noFill/>
          <a:ln w="9525">
            <a:solidFill>
              <a:schemeClr val="tx1"/>
            </a:solidFill>
            <a:round/>
            <a:headEnd/>
            <a:tailEnd/>
          </a:ln>
          <a:effectLst/>
        </p:spPr>
        <p:txBody>
          <a:bodyPr wrap="none"/>
          <a:lstStyle/>
          <a:p>
            <a:endParaRPr lang="el-GR" dirty="0"/>
          </a:p>
        </p:txBody>
      </p:sp>
      <p:sp>
        <p:nvSpPr>
          <p:cNvPr id="23584" name="Line 32"/>
          <p:cNvSpPr>
            <a:spLocks noChangeShapeType="1"/>
          </p:cNvSpPr>
          <p:nvPr/>
        </p:nvSpPr>
        <p:spPr bwMode="auto">
          <a:xfrm>
            <a:off x="7667625" y="3213100"/>
            <a:ext cx="0" cy="576263"/>
          </a:xfrm>
          <a:prstGeom prst="line">
            <a:avLst/>
          </a:prstGeom>
          <a:noFill/>
          <a:ln w="9525">
            <a:solidFill>
              <a:schemeClr val="tx1"/>
            </a:solidFill>
            <a:round/>
            <a:headEnd/>
            <a:tailEnd/>
          </a:ln>
          <a:effectLst/>
        </p:spPr>
        <p:txBody>
          <a:bodyPr wrap="none"/>
          <a:lstStyle/>
          <a:p>
            <a:endParaRPr lang="el-GR" dirty="0"/>
          </a:p>
        </p:txBody>
      </p:sp>
      <p:sp>
        <p:nvSpPr>
          <p:cNvPr id="23585" name="Line 33"/>
          <p:cNvSpPr>
            <a:spLocks noChangeShapeType="1"/>
          </p:cNvSpPr>
          <p:nvPr/>
        </p:nvSpPr>
        <p:spPr bwMode="auto">
          <a:xfrm>
            <a:off x="6948488" y="3213100"/>
            <a:ext cx="1800225" cy="0"/>
          </a:xfrm>
          <a:prstGeom prst="line">
            <a:avLst/>
          </a:prstGeom>
          <a:noFill/>
          <a:ln w="9525">
            <a:solidFill>
              <a:schemeClr val="tx1"/>
            </a:solidFill>
            <a:round/>
            <a:headEnd/>
            <a:tailEnd/>
          </a:ln>
          <a:effectLst/>
        </p:spPr>
        <p:txBody>
          <a:bodyPr wrap="none"/>
          <a:lstStyle/>
          <a:p>
            <a:endParaRPr lang="el-GR" dirty="0"/>
          </a:p>
        </p:txBody>
      </p:sp>
      <p:sp>
        <p:nvSpPr>
          <p:cNvPr id="23586" name="Line 34"/>
          <p:cNvSpPr>
            <a:spLocks noChangeShapeType="1"/>
          </p:cNvSpPr>
          <p:nvPr/>
        </p:nvSpPr>
        <p:spPr bwMode="auto">
          <a:xfrm>
            <a:off x="7019925" y="4149725"/>
            <a:ext cx="1524000" cy="0"/>
          </a:xfrm>
          <a:prstGeom prst="line">
            <a:avLst/>
          </a:prstGeom>
          <a:noFill/>
          <a:ln w="9525">
            <a:solidFill>
              <a:schemeClr val="tx1"/>
            </a:solidFill>
            <a:round/>
            <a:headEnd/>
            <a:tailEnd/>
          </a:ln>
          <a:effectLst/>
        </p:spPr>
        <p:txBody>
          <a:bodyPr wrap="none"/>
          <a:lstStyle/>
          <a:p>
            <a:endParaRPr lang="el-GR" dirty="0"/>
          </a:p>
        </p:txBody>
      </p:sp>
      <p:sp>
        <p:nvSpPr>
          <p:cNvPr id="23587" name="Line 35"/>
          <p:cNvSpPr>
            <a:spLocks noChangeShapeType="1"/>
          </p:cNvSpPr>
          <p:nvPr/>
        </p:nvSpPr>
        <p:spPr bwMode="auto">
          <a:xfrm>
            <a:off x="7740650" y="4149725"/>
            <a:ext cx="0" cy="576263"/>
          </a:xfrm>
          <a:prstGeom prst="line">
            <a:avLst/>
          </a:prstGeom>
          <a:noFill/>
          <a:ln w="9525">
            <a:solidFill>
              <a:schemeClr val="tx1"/>
            </a:solidFill>
            <a:round/>
            <a:headEnd/>
            <a:tailEnd/>
          </a:ln>
          <a:effectLst/>
        </p:spPr>
        <p:txBody>
          <a:bodyPr wrap="none"/>
          <a:lstStyle/>
          <a:p>
            <a:endParaRPr lang="el-GR" dirty="0"/>
          </a:p>
        </p:txBody>
      </p:sp>
      <p:sp>
        <p:nvSpPr>
          <p:cNvPr id="23588" name="Line 36"/>
          <p:cNvSpPr>
            <a:spLocks noChangeShapeType="1"/>
          </p:cNvSpPr>
          <p:nvPr/>
        </p:nvSpPr>
        <p:spPr bwMode="auto">
          <a:xfrm>
            <a:off x="7019925" y="5084763"/>
            <a:ext cx="1524000" cy="0"/>
          </a:xfrm>
          <a:prstGeom prst="line">
            <a:avLst/>
          </a:prstGeom>
          <a:noFill/>
          <a:ln w="9525">
            <a:solidFill>
              <a:schemeClr val="tx1"/>
            </a:solidFill>
            <a:round/>
            <a:headEnd/>
            <a:tailEnd/>
          </a:ln>
          <a:effectLst/>
        </p:spPr>
        <p:txBody>
          <a:bodyPr wrap="none"/>
          <a:lstStyle/>
          <a:p>
            <a:endParaRPr lang="el-GR" dirty="0"/>
          </a:p>
        </p:txBody>
      </p:sp>
      <p:sp>
        <p:nvSpPr>
          <p:cNvPr id="23589" name="Line 37"/>
          <p:cNvSpPr>
            <a:spLocks noChangeShapeType="1"/>
          </p:cNvSpPr>
          <p:nvPr/>
        </p:nvSpPr>
        <p:spPr bwMode="auto">
          <a:xfrm>
            <a:off x="7740650" y="5084763"/>
            <a:ext cx="0" cy="576262"/>
          </a:xfrm>
          <a:prstGeom prst="line">
            <a:avLst/>
          </a:prstGeom>
          <a:noFill/>
          <a:ln w="9525">
            <a:solidFill>
              <a:schemeClr val="tx1"/>
            </a:solidFill>
            <a:round/>
            <a:headEnd/>
            <a:tailEnd/>
          </a:ln>
          <a:effectLst/>
        </p:spPr>
        <p:txBody>
          <a:bodyPr wrap="none"/>
          <a:lstStyle/>
          <a:p>
            <a:endParaRPr lang="el-GR" dirty="0"/>
          </a:p>
        </p:txBody>
      </p:sp>
    </p:spTree>
  </p:cSld>
  <p:clrMapOvr>
    <a:masterClrMapping/>
  </p:clrMapOvr>
  <p:transition/>
  <p:timing>
    <p:tnLst>
      <p:par>
        <p:cTn id="1" dur="indefinite" restart="never" nodeType="tmRoot"/>
      </p:par>
    </p:tnLst>
  </p:timing>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υποσέλιδου"/>
          <p:cNvSpPr>
            <a:spLocks noGrp="1"/>
          </p:cNvSpPr>
          <p:nvPr>
            <p:ph type="ftr" sz="quarter" idx="4294967295"/>
          </p:nvPr>
        </p:nvSpPr>
        <p:spPr>
          <a:xfrm>
            <a:off x="3124200" y="6248400"/>
            <a:ext cx="2895600" cy="457200"/>
          </a:xfrm>
          <a:prstGeom prst="rect">
            <a:avLst/>
          </a:prstGeom>
        </p:spPr>
        <p:txBody>
          <a:bodyPr/>
          <a:lstStyle/>
          <a:p>
            <a:r>
              <a:rPr lang="el-GR" dirty="0"/>
              <a:t>ΣΥΓΧΡΟΝΗ ΛΟΓΙΣΤΙΚΗ</a:t>
            </a:r>
          </a:p>
        </p:txBody>
      </p:sp>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6500301A-6020-41AC-8871-5F001E6B1C89}" type="slidenum">
              <a:rPr lang="el-GR"/>
              <a:pPr/>
              <a:t>725</a:t>
            </a:fld>
            <a:endParaRPr lang="el-GR" dirty="0"/>
          </a:p>
        </p:txBody>
      </p:sp>
      <p:sp>
        <p:nvSpPr>
          <p:cNvPr id="24578" name="Rectangle 2"/>
          <p:cNvSpPr>
            <a:spLocks noGrp="1" noChangeArrowheads="1"/>
          </p:cNvSpPr>
          <p:nvPr>
            <p:ph type="title"/>
          </p:nvPr>
        </p:nvSpPr>
        <p:spPr>
          <a:xfrm>
            <a:off x="901700" y="188913"/>
            <a:ext cx="7340600" cy="503237"/>
          </a:xfrm>
        </p:spPr>
        <p:txBody>
          <a:bodyPr>
            <a:normAutofit fontScale="90000"/>
          </a:bodyPr>
          <a:lstStyle/>
          <a:p>
            <a:r>
              <a:rPr lang="el-GR" sz="2800" b="1" dirty="0"/>
              <a:t>ΑΣΚΗΣΗ 3.</a:t>
            </a:r>
          </a:p>
        </p:txBody>
      </p:sp>
      <p:sp>
        <p:nvSpPr>
          <p:cNvPr id="24579" name="Rectangle 3"/>
          <p:cNvSpPr>
            <a:spLocks noGrp="1" noChangeArrowheads="1"/>
          </p:cNvSpPr>
          <p:nvPr>
            <p:ph type="body" idx="1"/>
          </p:nvPr>
        </p:nvSpPr>
        <p:spPr>
          <a:xfrm>
            <a:off x="323850" y="990600"/>
            <a:ext cx="8591550" cy="5181600"/>
          </a:xfrm>
        </p:spPr>
        <p:txBody>
          <a:bodyPr>
            <a:normAutofit lnSpcReduction="10000"/>
          </a:bodyPr>
          <a:lstStyle/>
          <a:p>
            <a:pPr algn="just">
              <a:lnSpc>
                <a:spcPct val="80000"/>
              </a:lnSpc>
              <a:buFont typeface="Wingdings" pitchFamily="2" charset="2"/>
              <a:buNone/>
            </a:pPr>
            <a:r>
              <a:rPr lang="el-GR" sz="2000" b="1" dirty="0">
                <a:cs typeface="Times New Roman" pitchFamily="18" charset="0"/>
              </a:rPr>
              <a:t>Ζητείται να προσδιορίσετε τις συναλλαγές που έγιναν και επέφεραν τις ακόλουθες μεταβολές στους λογαριασμούς της επιχείρησης. Να δείξετε τις αντίστοιχες λογιστικές εγγραφές</a:t>
            </a:r>
          </a:p>
          <a:p>
            <a:pPr algn="just">
              <a:lnSpc>
                <a:spcPct val="80000"/>
              </a:lnSpc>
              <a:buFont typeface="Wingdings" pitchFamily="2" charset="2"/>
              <a:buNone/>
            </a:pPr>
            <a:r>
              <a:rPr lang="el-GR" sz="2000" b="1" dirty="0">
                <a:cs typeface="Times New Roman" pitchFamily="18" charset="0"/>
              </a:rPr>
              <a:t>                      </a:t>
            </a:r>
          </a:p>
          <a:p>
            <a:pPr algn="just">
              <a:lnSpc>
                <a:spcPct val="80000"/>
              </a:lnSpc>
              <a:buFont typeface="Wingdings" pitchFamily="2" charset="2"/>
              <a:buNone/>
            </a:pPr>
            <a:r>
              <a:rPr lang="en-US" sz="2000" b="1" dirty="0">
                <a:cs typeface="Times New Roman" pitchFamily="18" charset="0"/>
              </a:rPr>
              <a:t>1. </a:t>
            </a:r>
            <a:r>
              <a:rPr lang="el-GR" sz="2000" b="1" dirty="0">
                <a:cs typeface="Times New Roman" pitchFamily="18" charset="0"/>
              </a:rPr>
              <a:t>Αύξηση Ταμείου 1.</a:t>
            </a:r>
            <a:r>
              <a:rPr lang="en-US" sz="2000" b="1" dirty="0">
                <a:cs typeface="Times New Roman" pitchFamily="18" charset="0"/>
              </a:rPr>
              <a:t>4</a:t>
            </a:r>
            <a:r>
              <a:rPr lang="el-GR" sz="2000" b="1" dirty="0">
                <a:cs typeface="Times New Roman" pitchFamily="18" charset="0"/>
              </a:rPr>
              <a:t>00 </a:t>
            </a:r>
            <a:r>
              <a:rPr lang="en-US" sz="2000" b="1" dirty="0">
                <a:cs typeface="Times New Roman" pitchFamily="18" charset="0"/>
              </a:rPr>
              <a:t>€</a:t>
            </a:r>
            <a:r>
              <a:rPr lang="el-GR" sz="2000" b="1" dirty="0">
                <a:cs typeface="Times New Roman" pitchFamily="18" charset="0"/>
              </a:rPr>
              <a:t>  </a:t>
            </a:r>
            <a:r>
              <a:rPr lang="en-US" sz="2000" b="1" dirty="0">
                <a:cs typeface="Times New Roman" pitchFamily="18" charset="0"/>
              </a:rPr>
              <a:t>  	 </a:t>
            </a:r>
            <a:r>
              <a:rPr lang="el-GR" sz="2000" b="1" dirty="0">
                <a:cs typeface="Times New Roman" pitchFamily="18" charset="0"/>
              </a:rPr>
              <a:t>Μείωση  λογ/μου Πελάτες 1.400 </a:t>
            </a:r>
            <a:r>
              <a:rPr lang="en-US" sz="2000" b="1" dirty="0">
                <a:cs typeface="Times New Roman" pitchFamily="18" charset="0"/>
              </a:rPr>
              <a:t>€</a:t>
            </a:r>
          </a:p>
          <a:p>
            <a:pPr algn="just">
              <a:lnSpc>
                <a:spcPct val="80000"/>
              </a:lnSpc>
              <a:buFont typeface="Wingdings" pitchFamily="2" charset="2"/>
              <a:buNone/>
            </a:pPr>
            <a:r>
              <a:rPr lang="en-US" sz="2000" b="1" dirty="0">
                <a:cs typeface="Times New Roman" pitchFamily="18" charset="0"/>
              </a:rPr>
              <a:t>2. </a:t>
            </a:r>
            <a:r>
              <a:rPr lang="el-GR" sz="2000" b="1" dirty="0">
                <a:cs typeface="Times New Roman" pitchFamily="18" charset="0"/>
              </a:rPr>
              <a:t>Μείωση Ταμείου 6.390 </a:t>
            </a:r>
            <a:r>
              <a:rPr lang="en-US" sz="2000" b="1" dirty="0">
                <a:cs typeface="Times New Roman" pitchFamily="18" charset="0"/>
              </a:rPr>
              <a:t>€ </a:t>
            </a:r>
            <a:r>
              <a:rPr lang="el-GR" sz="2000" b="1" dirty="0">
                <a:cs typeface="Times New Roman" pitchFamily="18" charset="0"/>
              </a:rPr>
              <a:t> </a:t>
            </a:r>
            <a:r>
              <a:rPr lang="en-US" sz="2000" b="1" dirty="0">
                <a:cs typeface="Times New Roman" pitchFamily="18" charset="0"/>
              </a:rPr>
              <a:t>   	 </a:t>
            </a:r>
            <a:r>
              <a:rPr lang="el-GR" sz="2000" b="1" dirty="0">
                <a:cs typeface="Times New Roman" pitchFamily="18" charset="0"/>
              </a:rPr>
              <a:t>Μείωση Λογαριασμού Δάνεια 6.390 </a:t>
            </a:r>
            <a:r>
              <a:rPr lang="en-US" sz="2000" b="1" dirty="0">
                <a:cs typeface="Times New Roman" pitchFamily="18" charset="0"/>
              </a:rPr>
              <a:t>€</a:t>
            </a:r>
            <a:endParaRPr lang="el-GR" sz="2000" b="1" dirty="0">
              <a:cs typeface="Times New Roman" pitchFamily="18" charset="0"/>
            </a:endParaRPr>
          </a:p>
          <a:p>
            <a:pPr algn="just">
              <a:lnSpc>
                <a:spcPct val="80000"/>
              </a:lnSpc>
              <a:buFont typeface="Wingdings" pitchFamily="2" charset="2"/>
              <a:buNone/>
            </a:pPr>
            <a:r>
              <a:rPr lang="en-US" sz="2000" b="1" dirty="0">
                <a:cs typeface="Times New Roman" pitchFamily="18" charset="0"/>
              </a:rPr>
              <a:t>3. </a:t>
            </a:r>
            <a:r>
              <a:rPr lang="el-GR" sz="2000" b="1" dirty="0">
                <a:cs typeface="Times New Roman" pitchFamily="18" charset="0"/>
              </a:rPr>
              <a:t>Μείωση Επίπλων 3.150 </a:t>
            </a:r>
            <a:r>
              <a:rPr lang="en-US" sz="2000" b="1" dirty="0">
                <a:cs typeface="Times New Roman" pitchFamily="18" charset="0"/>
              </a:rPr>
              <a:t>€ 	</a:t>
            </a:r>
            <a:r>
              <a:rPr lang="el-GR" sz="2000" b="1" dirty="0">
                <a:cs typeface="Times New Roman" pitchFamily="18" charset="0"/>
              </a:rPr>
              <a:t> Μείωση Κεφαλαίου 3.150</a:t>
            </a:r>
            <a:r>
              <a:rPr lang="en-US" sz="2000" b="1" dirty="0">
                <a:cs typeface="Times New Roman" pitchFamily="18" charset="0"/>
              </a:rPr>
              <a:t> €</a:t>
            </a:r>
          </a:p>
          <a:p>
            <a:pPr algn="just">
              <a:lnSpc>
                <a:spcPct val="80000"/>
              </a:lnSpc>
              <a:buFont typeface="Wingdings" pitchFamily="2" charset="2"/>
              <a:buNone/>
            </a:pPr>
            <a:r>
              <a:rPr lang="en-US" sz="2000" b="1" dirty="0">
                <a:cs typeface="Times New Roman" pitchFamily="18" charset="0"/>
              </a:rPr>
              <a:t>4. </a:t>
            </a:r>
            <a:r>
              <a:rPr lang="el-GR" sz="2000" b="1" dirty="0">
                <a:cs typeface="Times New Roman" pitchFamily="18" charset="0"/>
              </a:rPr>
              <a:t>Αύξηση Προμηθευτών 4.500 </a:t>
            </a:r>
            <a:r>
              <a:rPr lang="en-US" sz="2000" b="1" dirty="0">
                <a:cs typeface="Times New Roman" pitchFamily="18" charset="0"/>
              </a:rPr>
              <a:t>€ </a:t>
            </a:r>
            <a:r>
              <a:rPr lang="el-GR" sz="2000" b="1" dirty="0">
                <a:cs typeface="Times New Roman" pitchFamily="18" charset="0"/>
              </a:rPr>
              <a:t> </a:t>
            </a:r>
            <a:r>
              <a:rPr lang="en-US" sz="2000" b="1" dirty="0">
                <a:cs typeface="Times New Roman" pitchFamily="18" charset="0"/>
              </a:rPr>
              <a:t>  </a:t>
            </a:r>
            <a:r>
              <a:rPr lang="el-GR" sz="2000" b="1" dirty="0">
                <a:cs typeface="Times New Roman" pitchFamily="18" charset="0"/>
              </a:rPr>
              <a:t>Αύξηση Εμπορευμάτων 4.500 </a:t>
            </a:r>
            <a:r>
              <a:rPr lang="en-US" sz="2000" b="1" dirty="0">
                <a:cs typeface="Times New Roman" pitchFamily="18" charset="0"/>
              </a:rPr>
              <a:t>€</a:t>
            </a:r>
            <a:endParaRPr lang="el-GR" sz="2000" b="1" dirty="0">
              <a:cs typeface="Times New Roman" pitchFamily="18" charset="0"/>
            </a:endParaRPr>
          </a:p>
          <a:p>
            <a:pPr algn="just">
              <a:lnSpc>
                <a:spcPct val="80000"/>
              </a:lnSpc>
              <a:buFont typeface="Wingdings" pitchFamily="2" charset="2"/>
              <a:buNone/>
            </a:pPr>
            <a:endParaRPr lang="el-GR" sz="2000" b="1" dirty="0">
              <a:cs typeface="Times New Roman" pitchFamily="18" charset="0"/>
            </a:endParaRPr>
          </a:p>
          <a:p>
            <a:pPr algn="just">
              <a:lnSpc>
                <a:spcPct val="80000"/>
              </a:lnSpc>
              <a:buFont typeface="Wingdings" pitchFamily="2" charset="2"/>
              <a:buNone/>
            </a:pPr>
            <a:r>
              <a:rPr lang="en-US" sz="2000" b="1" dirty="0">
                <a:cs typeface="Times New Roman" pitchFamily="18" charset="0"/>
              </a:rPr>
              <a:t>5. </a:t>
            </a:r>
            <a:r>
              <a:rPr lang="el-GR" sz="2000" b="1" dirty="0">
                <a:cs typeface="Times New Roman" pitchFamily="18" charset="0"/>
              </a:rPr>
              <a:t>Μείωση Εμπορευμάτων 2.700 </a:t>
            </a:r>
            <a:r>
              <a:rPr lang="en-US" sz="2000" b="1" dirty="0">
                <a:cs typeface="Times New Roman" pitchFamily="18" charset="0"/>
              </a:rPr>
              <a:t>€</a:t>
            </a:r>
            <a:r>
              <a:rPr lang="el-GR" sz="2000" b="1" dirty="0">
                <a:cs typeface="Times New Roman" pitchFamily="18" charset="0"/>
              </a:rPr>
              <a:t>        Αύξηση Ταμείου  1.000 </a:t>
            </a:r>
            <a:r>
              <a:rPr lang="en-US" sz="2000" b="1" dirty="0">
                <a:cs typeface="Times New Roman" pitchFamily="18" charset="0"/>
              </a:rPr>
              <a:t>€</a:t>
            </a:r>
            <a:r>
              <a:rPr lang="el-GR" sz="2000" b="1" dirty="0">
                <a:cs typeface="Times New Roman" pitchFamily="18" charset="0"/>
              </a:rPr>
              <a:t> </a:t>
            </a:r>
          </a:p>
          <a:p>
            <a:pPr algn="just">
              <a:lnSpc>
                <a:spcPct val="80000"/>
              </a:lnSpc>
              <a:buFont typeface="Wingdings" pitchFamily="2" charset="2"/>
              <a:buNone/>
            </a:pPr>
            <a:r>
              <a:rPr lang="el-GR" sz="2000" b="1" dirty="0">
                <a:cs typeface="Times New Roman" pitchFamily="18" charset="0"/>
              </a:rPr>
              <a:t>  </a:t>
            </a:r>
            <a:r>
              <a:rPr lang="en-US" sz="2000" b="1" dirty="0">
                <a:cs typeface="Times New Roman" pitchFamily="18" charset="0"/>
              </a:rPr>
              <a:t>    </a:t>
            </a:r>
            <a:r>
              <a:rPr lang="el-GR" sz="2000" b="1" dirty="0">
                <a:cs typeface="Times New Roman" pitchFamily="18" charset="0"/>
              </a:rPr>
              <a:t>Αύξηση λογ/μου Πελάτες 1</a:t>
            </a:r>
            <a:r>
              <a:rPr lang="en-US" sz="2000" b="1" dirty="0">
                <a:cs typeface="Times New Roman" pitchFamily="18" charset="0"/>
              </a:rPr>
              <a:t>.</a:t>
            </a:r>
            <a:r>
              <a:rPr lang="el-GR" sz="2000" b="1" dirty="0">
                <a:cs typeface="Times New Roman" pitchFamily="18" charset="0"/>
              </a:rPr>
              <a:t>900 </a:t>
            </a:r>
            <a:r>
              <a:rPr lang="en-US" sz="2000" b="1" dirty="0">
                <a:cs typeface="Times New Roman" pitchFamily="18" charset="0"/>
              </a:rPr>
              <a:t>€</a:t>
            </a:r>
            <a:r>
              <a:rPr lang="el-GR" sz="2000" b="1" dirty="0">
                <a:cs typeface="Times New Roman" pitchFamily="18" charset="0"/>
              </a:rPr>
              <a:t> </a:t>
            </a:r>
            <a:r>
              <a:rPr lang="el-GR" sz="2000" b="1" dirty="0"/>
              <a:t> </a:t>
            </a:r>
            <a:r>
              <a:rPr lang="en-US" sz="2000" b="1" dirty="0">
                <a:cs typeface="Times New Roman" pitchFamily="18" charset="0"/>
              </a:rPr>
              <a:t> </a:t>
            </a:r>
            <a:r>
              <a:rPr lang="el-GR" sz="2000" b="1" dirty="0">
                <a:cs typeface="Times New Roman" pitchFamily="18" charset="0"/>
              </a:rPr>
              <a:t> Αύξηση Κεφαλαίου </a:t>
            </a:r>
            <a:r>
              <a:rPr lang="en-US" sz="2000" b="1" dirty="0">
                <a:cs typeface="Times New Roman" pitchFamily="18" charset="0"/>
              </a:rPr>
              <a:t>  </a:t>
            </a:r>
            <a:r>
              <a:rPr lang="el-GR" sz="2000" b="1" dirty="0">
                <a:cs typeface="Times New Roman" pitchFamily="18" charset="0"/>
              </a:rPr>
              <a:t>200 </a:t>
            </a:r>
            <a:r>
              <a:rPr lang="en-US" sz="2000" b="1" dirty="0">
                <a:cs typeface="Times New Roman" pitchFamily="18" charset="0"/>
              </a:rPr>
              <a:t>€</a:t>
            </a:r>
          </a:p>
          <a:p>
            <a:pPr algn="just">
              <a:lnSpc>
                <a:spcPct val="80000"/>
              </a:lnSpc>
              <a:buFont typeface="Wingdings" pitchFamily="2" charset="2"/>
              <a:buNone/>
            </a:pPr>
            <a:endParaRPr lang="en-US" sz="2000" b="1" dirty="0">
              <a:cs typeface="Times New Roman" pitchFamily="18" charset="0"/>
            </a:endParaRPr>
          </a:p>
          <a:p>
            <a:pPr algn="just">
              <a:lnSpc>
                <a:spcPct val="80000"/>
              </a:lnSpc>
              <a:buFont typeface="Wingdings" pitchFamily="2" charset="2"/>
              <a:buNone/>
            </a:pPr>
            <a:r>
              <a:rPr lang="en-US" sz="2000" b="1" dirty="0">
                <a:cs typeface="Times New Roman" pitchFamily="18" charset="0"/>
              </a:rPr>
              <a:t>6. </a:t>
            </a:r>
            <a:r>
              <a:rPr lang="el-GR" sz="2000" b="1" dirty="0">
                <a:cs typeface="Times New Roman" pitchFamily="18" charset="0"/>
              </a:rPr>
              <a:t>Αύξηση Κτιρίων 35.000 </a:t>
            </a:r>
            <a:r>
              <a:rPr lang="en-US" sz="2000" b="1" dirty="0">
                <a:cs typeface="Times New Roman" pitchFamily="18" charset="0"/>
              </a:rPr>
              <a:t>€ </a:t>
            </a:r>
            <a:r>
              <a:rPr lang="el-GR" sz="2000" b="1" dirty="0">
                <a:cs typeface="Times New Roman" pitchFamily="18" charset="0"/>
              </a:rPr>
              <a:t> </a:t>
            </a:r>
            <a:r>
              <a:rPr lang="en-US" sz="2000" b="1" dirty="0">
                <a:cs typeface="Times New Roman" pitchFamily="18" charset="0"/>
              </a:rPr>
              <a:t>  	</a:t>
            </a:r>
            <a:r>
              <a:rPr lang="el-GR" sz="2000" b="1" dirty="0">
                <a:cs typeface="Times New Roman" pitchFamily="18" charset="0"/>
              </a:rPr>
              <a:t>         Μείωση Ταμείου 8.000 </a:t>
            </a:r>
            <a:r>
              <a:rPr lang="en-US" sz="2000" b="1" dirty="0">
                <a:cs typeface="Times New Roman" pitchFamily="18" charset="0"/>
              </a:rPr>
              <a:t>€ </a:t>
            </a:r>
            <a:r>
              <a:rPr lang="el-GR" sz="2000" b="1" dirty="0">
                <a:cs typeface="Times New Roman" pitchFamily="18" charset="0"/>
              </a:rPr>
              <a:t> </a:t>
            </a:r>
            <a:endParaRPr lang="en-US" sz="2000" b="1" dirty="0">
              <a:cs typeface="Times New Roman" pitchFamily="18" charset="0"/>
            </a:endParaRPr>
          </a:p>
          <a:p>
            <a:pPr algn="just">
              <a:lnSpc>
                <a:spcPct val="80000"/>
              </a:lnSpc>
              <a:buFont typeface="Wingdings" pitchFamily="2" charset="2"/>
              <a:buNone/>
            </a:pPr>
            <a:r>
              <a:rPr lang="en-US" sz="2000" b="1" dirty="0">
                <a:cs typeface="Times New Roman" pitchFamily="18" charset="0"/>
              </a:rPr>
              <a:t>  </a:t>
            </a:r>
            <a:r>
              <a:rPr lang="el-GR" sz="2000" b="1" dirty="0">
                <a:cs typeface="Times New Roman" pitchFamily="18" charset="0"/>
              </a:rPr>
              <a:t>Αύξηση Πιστωτών 18.000 </a:t>
            </a:r>
            <a:r>
              <a:rPr lang="en-US" sz="2000" b="1" dirty="0">
                <a:cs typeface="Times New Roman" pitchFamily="18" charset="0"/>
              </a:rPr>
              <a:t>€ </a:t>
            </a:r>
            <a:r>
              <a:rPr lang="el-GR" sz="2000" b="1" dirty="0">
                <a:cs typeface="Times New Roman" pitchFamily="18" charset="0"/>
              </a:rPr>
              <a:t>   Μείωση λογ/μου Καταθέσεις Όψεως  </a:t>
            </a:r>
            <a:r>
              <a:rPr lang="en-US" sz="2000" b="1" dirty="0">
                <a:cs typeface="Times New Roman" pitchFamily="18" charset="0"/>
              </a:rPr>
              <a:t> </a:t>
            </a:r>
            <a:r>
              <a:rPr lang="el-GR" sz="2000" b="1" dirty="0">
                <a:cs typeface="Times New Roman" pitchFamily="18" charset="0"/>
              </a:rPr>
              <a:t>9.000</a:t>
            </a:r>
            <a:r>
              <a:rPr lang="en-US" sz="2000" b="1" dirty="0">
                <a:cs typeface="Times New Roman" pitchFamily="18" charset="0"/>
              </a:rPr>
              <a:t> €</a:t>
            </a:r>
          </a:p>
          <a:p>
            <a:pPr algn="just">
              <a:lnSpc>
                <a:spcPct val="80000"/>
              </a:lnSpc>
              <a:buFont typeface="Wingdings" pitchFamily="2" charset="2"/>
              <a:buNone/>
            </a:pPr>
            <a:r>
              <a:rPr lang="en-US" sz="2000" b="1" dirty="0">
                <a:cs typeface="Times New Roman" pitchFamily="18" charset="0"/>
              </a:rPr>
              <a:t>           </a:t>
            </a:r>
          </a:p>
          <a:p>
            <a:pPr algn="just">
              <a:lnSpc>
                <a:spcPct val="80000"/>
              </a:lnSpc>
              <a:buFont typeface="Wingdings" pitchFamily="2" charset="2"/>
              <a:buNone/>
            </a:pPr>
            <a:r>
              <a:rPr lang="en-US" sz="2000" b="1" dirty="0">
                <a:cs typeface="Times New Roman" pitchFamily="18" charset="0"/>
              </a:rPr>
              <a:t>7.</a:t>
            </a:r>
            <a:r>
              <a:rPr lang="el-GR" sz="2000" b="1" dirty="0">
                <a:cs typeface="Times New Roman" pitchFamily="18" charset="0"/>
              </a:rPr>
              <a:t>Μείωση Ταμείου 700 </a:t>
            </a:r>
            <a:r>
              <a:rPr lang="en-US" sz="2000" b="1" dirty="0">
                <a:cs typeface="Times New Roman" pitchFamily="18" charset="0"/>
              </a:rPr>
              <a:t>€        </a:t>
            </a:r>
            <a:r>
              <a:rPr lang="el-GR" sz="2000" b="1" dirty="0">
                <a:cs typeface="Times New Roman" pitchFamily="18" charset="0"/>
              </a:rPr>
              <a:t> </a:t>
            </a:r>
            <a:r>
              <a:rPr lang="en-US" sz="2000" b="1" dirty="0">
                <a:cs typeface="Times New Roman" pitchFamily="18" charset="0"/>
              </a:rPr>
              <a:t>           </a:t>
            </a:r>
            <a:r>
              <a:rPr lang="el-GR" sz="2000" b="1" dirty="0">
                <a:cs typeface="Times New Roman" pitchFamily="18" charset="0"/>
              </a:rPr>
              <a:t> Μείωση Κεφαλαίου 700</a:t>
            </a:r>
            <a:r>
              <a:rPr lang="en-US" sz="2000" b="1" dirty="0">
                <a:cs typeface="Times New Roman" pitchFamily="18" charset="0"/>
              </a:rPr>
              <a:t> </a:t>
            </a:r>
            <a:r>
              <a:rPr lang="en-US" sz="2000" b="1" dirty="0"/>
              <a:t>€</a:t>
            </a:r>
            <a:r>
              <a:rPr lang="el-GR" sz="2000" b="1" dirty="0">
                <a:cs typeface="Times New Roman" pitchFamily="18" charset="0"/>
              </a:rPr>
              <a:t>  </a:t>
            </a:r>
          </a:p>
        </p:txBody>
      </p:sp>
    </p:spTree>
  </p:cSld>
  <p:clrMapOvr>
    <a:masterClrMapping/>
  </p:clrMapOvr>
  <p:transition/>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4 - Θέση υποσέλιδου"/>
          <p:cNvSpPr>
            <a:spLocks noGrp="1"/>
          </p:cNvSpPr>
          <p:nvPr>
            <p:ph type="ftr" sz="quarter" idx="4294967295"/>
          </p:nvPr>
        </p:nvSpPr>
        <p:spPr>
          <a:xfrm>
            <a:off x="3124200" y="6248400"/>
            <a:ext cx="2895600" cy="457200"/>
          </a:xfrm>
          <a:prstGeom prst="rect">
            <a:avLst/>
          </a:prstGeom>
        </p:spPr>
        <p:txBody>
          <a:bodyPr/>
          <a:lstStyle/>
          <a:p>
            <a:r>
              <a:rPr lang="el-GR" dirty="0"/>
              <a:t>ΣΥΓΧΡΟΝΗ ΛΟΓΙΣΤΙΚΗ</a:t>
            </a:r>
          </a:p>
        </p:txBody>
      </p:sp>
      <p:sp>
        <p:nvSpPr>
          <p:cNvPr id="1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82ABC393-EACF-47F4-82EE-50CF28835FFD}" type="slidenum">
              <a:rPr lang="el-GR"/>
              <a:pPr/>
              <a:t>726</a:t>
            </a:fld>
            <a:endParaRPr lang="el-GR" dirty="0"/>
          </a:p>
        </p:txBody>
      </p:sp>
      <p:sp>
        <p:nvSpPr>
          <p:cNvPr id="25602" name="Rectangle 2"/>
          <p:cNvSpPr>
            <a:spLocks noGrp="1" noChangeArrowheads="1"/>
          </p:cNvSpPr>
          <p:nvPr>
            <p:ph type="title"/>
          </p:nvPr>
        </p:nvSpPr>
        <p:spPr>
          <a:xfrm>
            <a:off x="685800" y="228600"/>
            <a:ext cx="7772400" cy="533400"/>
          </a:xfrm>
        </p:spPr>
        <p:txBody>
          <a:bodyPr/>
          <a:lstStyle/>
          <a:p>
            <a:r>
              <a:rPr lang="el-GR" sz="2800" b="1" dirty="0"/>
              <a:t>ΛΥΣΗ ΑΣΚΗΣΗΣ </a:t>
            </a:r>
            <a:r>
              <a:rPr lang="en-US" sz="2800" b="1" dirty="0"/>
              <a:t>3.</a:t>
            </a:r>
            <a:endParaRPr lang="el-GR" sz="2000" b="1" dirty="0"/>
          </a:p>
        </p:txBody>
      </p:sp>
      <p:sp>
        <p:nvSpPr>
          <p:cNvPr id="25603" name="Rectangle 3"/>
          <p:cNvSpPr>
            <a:spLocks noGrp="1" noChangeArrowheads="1"/>
          </p:cNvSpPr>
          <p:nvPr>
            <p:ph type="body" idx="1"/>
          </p:nvPr>
        </p:nvSpPr>
        <p:spPr>
          <a:xfrm>
            <a:off x="228600" y="765175"/>
            <a:ext cx="3838575" cy="5616575"/>
          </a:xfrm>
        </p:spPr>
        <p:txBody>
          <a:bodyPr/>
          <a:lstStyle/>
          <a:p>
            <a:pPr marL="533400" indent="-533400" algn="just">
              <a:lnSpc>
                <a:spcPct val="80000"/>
              </a:lnSpc>
              <a:buFont typeface="Wingdings" pitchFamily="2" charset="2"/>
              <a:buNone/>
            </a:pPr>
            <a:r>
              <a:rPr lang="en-US" sz="1600" dirty="0">
                <a:cs typeface="Times New Roman" pitchFamily="18" charset="0"/>
              </a:rPr>
              <a:t>  </a:t>
            </a:r>
            <a:r>
              <a:rPr lang="el-GR" sz="1400" dirty="0">
                <a:latin typeface="Arial" charset="0"/>
                <a:cs typeface="Arial" charset="0"/>
              </a:rPr>
              <a:t>1) Είσπραξη από Πελάτη</a:t>
            </a:r>
          </a:p>
          <a:p>
            <a:pPr marL="533400" indent="-533400" algn="just">
              <a:lnSpc>
                <a:spcPct val="80000"/>
              </a:lnSpc>
              <a:buFont typeface="Wingdings" pitchFamily="2" charset="2"/>
              <a:buNone/>
            </a:pPr>
            <a:r>
              <a:rPr lang="el-GR" sz="1400" dirty="0">
                <a:latin typeface="Arial" charset="0"/>
                <a:cs typeface="Arial" charset="0"/>
              </a:rPr>
              <a:t>          </a:t>
            </a:r>
          </a:p>
          <a:p>
            <a:pPr marL="533400" indent="-533400" algn="just">
              <a:lnSpc>
                <a:spcPct val="80000"/>
              </a:lnSpc>
              <a:buFont typeface="Wingdings" pitchFamily="2" charset="2"/>
              <a:buNone/>
            </a:pPr>
            <a:r>
              <a:rPr lang="el-GR" sz="1400" dirty="0">
                <a:latin typeface="Arial" charset="0"/>
                <a:cs typeface="Arial" charset="0"/>
              </a:rPr>
              <a:t> ΤΑΜΕΙΟ              1.400</a:t>
            </a:r>
          </a:p>
          <a:p>
            <a:pPr marL="533400" indent="-533400" algn="just">
              <a:lnSpc>
                <a:spcPct val="80000"/>
              </a:lnSpc>
              <a:buFont typeface="Wingdings" pitchFamily="2" charset="2"/>
              <a:buNone/>
            </a:pPr>
            <a:r>
              <a:rPr lang="el-GR" sz="1400" dirty="0">
                <a:latin typeface="Arial" charset="0"/>
                <a:cs typeface="Arial" charset="0"/>
              </a:rPr>
              <a:t>                       ΠΕΛΑΤΕΣ           1.400</a:t>
            </a:r>
            <a:endParaRPr lang="en-US" sz="1400" dirty="0">
              <a:latin typeface="Arial" charset="0"/>
              <a:cs typeface="Arial" charset="0"/>
            </a:endParaRPr>
          </a:p>
          <a:p>
            <a:pPr marL="533400" indent="-533400" algn="just">
              <a:lnSpc>
                <a:spcPct val="80000"/>
              </a:lnSpc>
              <a:buFont typeface="Wingdings" pitchFamily="2" charset="2"/>
              <a:buNone/>
            </a:pPr>
            <a:endParaRPr lang="el-GR" sz="1400" dirty="0">
              <a:latin typeface="Arial" charset="0"/>
              <a:cs typeface="Arial" charset="0"/>
            </a:endParaRPr>
          </a:p>
          <a:p>
            <a:pPr marL="533400" indent="-533400" algn="just">
              <a:lnSpc>
                <a:spcPct val="80000"/>
              </a:lnSpc>
              <a:buFont typeface="Wingdings" pitchFamily="2" charset="2"/>
              <a:buNone/>
            </a:pPr>
            <a:r>
              <a:rPr lang="el-GR" sz="1400" dirty="0">
                <a:latin typeface="Arial" charset="0"/>
                <a:cs typeface="Arial" charset="0"/>
              </a:rPr>
              <a:t> </a:t>
            </a:r>
          </a:p>
          <a:p>
            <a:pPr marL="533400" indent="-533400" algn="just">
              <a:lnSpc>
                <a:spcPct val="80000"/>
              </a:lnSpc>
              <a:buFont typeface="Wingdings" pitchFamily="2" charset="2"/>
              <a:buNone/>
            </a:pPr>
            <a:r>
              <a:rPr lang="en-US" sz="1400" dirty="0">
                <a:latin typeface="Arial" charset="0"/>
                <a:cs typeface="Times New Roman" pitchFamily="18" charset="0"/>
              </a:rPr>
              <a:t>2</a:t>
            </a:r>
            <a:r>
              <a:rPr lang="el-GR" sz="1400" dirty="0">
                <a:latin typeface="Arial" charset="0"/>
                <a:cs typeface="Times New Roman" pitchFamily="18" charset="0"/>
              </a:rPr>
              <a:t>) </a:t>
            </a:r>
            <a:r>
              <a:rPr lang="en-US" sz="1400" dirty="0">
                <a:latin typeface="Arial" charset="0"/>
                <a:cs typeface="Times New Roman" pitchFamily="18" charset="0"/>
              </a:rPr>
              <a:t>.</a:t>
            </a:r>
            <a:r>
              <a:rPr lang="el-GR" sz="1400" dirty="0">
                <a:latin typeface="Arial" charset="0"/>
                <a:cs typeface="Arial" charset="0"/>
              </a:rPr>
              <a:t>Πληρωμή στην Τράπεζα έναντι Δανείου</a:t>
            </a:r>
            <a:endParaRPr lang="en-US" sz="1400" dirty="0">
              <a:latin typeface="Arial" charset="0"/>
              <a:cs typeface="Arial" charset="0"/>
            </a:endParaRPr>
          </a:p>
          <a:p>
            <a:pPr marL="533400" indent="-533400" algn="just">
              <a:lnSpc>
                <a:spcPct val="80000"/>
              </a:lnSpc>
              <a:buFont typeface="Wingdings" pitchFamily="2" charset="2"/>
              <a:buNone/>
            </a:pPr>
            <a:r>
              <a:rPr lang="el-GR" sz="1400" dirty="0">
                <a:latin typeface="Arial" charset="0"/>
                <a:cs typeface="Arial" charset="0"/>
              </a:rPr>
              <a:t>        ΔΑΝΕΙΑ           6.390</a:t>
            </a:r>
          </a:p>
          <a:p>
            <a:pPr marL="533400" indent="-533400" algn="just">
              <a:lnSpc>
                <a:spcPct val="80000"/>
              </a:lnSpc>
              <a:buFont typeface="Wingdings" pitchFamily="2" charset="2"/>
              <a:buNone/>
            </a:pPr>
            <a:r>
              <a:rPr lang="el-GR" sz="1400" dirty="0">
                <a:latin typeface="Arial" charset="0"/>
                <a:cs typeface="Arial" charset="0"/>
              </a:rPr>
              <a:t>                     ΤΑΜΕΙΟ                   6.390</a:t>
            </a:r>
            <a:endParaRPr lang="en-US" sz="1400" dirty="0">
              <a:latin typeface="Arial" charset="0"/>
              <a:cs typeface="Arial" charset="0"/>
            </a:endParaRPr>
          </a:p>
          <a:p>
            <a:pPr marL="533400" indent="-533400" algn="just">
              <a:lnSpc>
                <a:spcPct val="80000"/>
              </a:lnSpc>
              <a:buFont typeface="Wingdings" pitchFamily="2" charset="2"/>
              <a:buNone/>
            </a:pPr>
            <a:endParaRPr lang="en-US" sz="1400" dirty="0">
              <a:latin typeface="Arial" charset="0"/>
              <a:cs typeface="Arial" charset="0"/>
            </a:endParaRPr>
          </a:p>
          <a:p>
            <a:pPr marL="533400" indent="-533400" algn="just">
              <a:lnSpc>
                <a:spcPct val="80000"/>
              </a:lnSpc>
              <a:buFont typeface="Wingdings" pitchFamily="2" charset="2"/>
              <a:buNone/>
            </a:pPr>
            <a:r>
              <a:rPr lang="en-US" sz="1400" dirty="0">
                <a:latin typeface="Arial" charset="0"/>
                <a:cs typeface="Arial" charset="0"/>
              </a:rPr>
              <a:t>  </a:t>
            </a:r>
            <a:r>
              <a:rPr lang="en-US" sz="1400" dirty="0">
                <a:latin typeface="Arial" charset="0"/>
                <a:cs typeface="Times New Roman" pitchFamily="18" charset="0"/>
              </a:rPr>
              <a:t>3</a:t>
            </a:r>
            <a:r>
              <a:rPr lang="el-GR" sz="1400" dirty="0">
                <a:latin typeface="Arial" charset="0"/>
                <a:cs typeface="Times New Roman" pitchFamily="18" charset="0"/>
              </a:rPr>
              <a:t>)</a:t>
            </a:r>
            <a:r>
              <a:rPr lang="en-US" sz="1400" dirty="0">
                <a:latin typeface="Arial" charset="0"/>
                <a:cs typeface="Times New Roman" pitchFamily="18" charset="0"/>
              </a:rPr>
              <a:t>.</a:t>
            </a:r>
            <a:r>
              <a:rPr lang="el-GR" sz="1400" dirty="0">
                <a:latin typeface="Arial" charset="0"/>
                <a:cs typeface="Arial" charset="0"/>
              </a:rPr>
              <a:t>Ζημία από καταστροφή Επίπλων.</a:t>
            </a:r>
            <a:endParaRPr lang="en-US" sz="1400" dirty="0">
              <a:latin typeface="Arial" charset="0"/>
              <a:cs typeface="Arial" charset="0"/>
            </a:endParaRPr>
          </a:p>
          <a:p>
            <a:pPr marL="533400" indent="-533400" algn="just">
              <a:lnSpc>
                <a:spcPct val="80000"/>
              </a:lnSpc>
              <a:buFont typeface="Wingdings" pitchFamily="2" charset="2"/>
              <a:buNone/>
            </a:pPr>
            <a:r>
              <a:rPr lang="en-US" sz="1400" dirty="0">
                <a:latin typeface="Arial" charset="0"/>
                <a:cs typeface="Arial" charset="0"/>
              </a:rPr>
              <a:t>        </a:t>
            </a:r>
            <a:r>
              <a:rPr lang="el-GR" sz="1400" dirty="0">
                <a:latin typeface="Arial" charset="0"/>
                <a:cs typeface="Arial" charset="0"/>
              </a:rPr>
              <a:t>    </a:t>
            </a:r>
          </a:p>
          <a:p>
            <a:pPr marL="533400" indent="-533400" algn="just">
              <a:lnSpc>
                <a:spcPct val="80000"/>
              </a:lnSpc>
              <a:buFont typeface="Wingdings" pitchFamily="2" charset="2"/>
              <a:buNone/>
            </a:pPr>
            <a:r>
              <a:rPr lang="el-GR" sz="1400" dirty="0">
                <a:latin typeface="Arial" charset="0"/>
                <a:cs typeface="Arial" charset="0"/>
              </a:rPr>
              <a:t>  ΚΕΦΑΛΑΙΟ          3.150</a:t>
            </a:r>
          </a:p>
          <a:p>
            <a:pPr marL="533400" indent="-533400" algn="just">
              <a:lnSpc>
                <a:spcPct val="80000"/>
              </a:lnSpc>
              <a:buFont typeface="Wingdings" pitchFamily="2" charset="2"/>
              <a:buNone/>
            </a:pPr>
            <a:r>
              <a:rPr lang="el-GR" sz="1400" dirty="0">
                <a:latin typeface="Arial" charset="0"/>
                <a:cs typeface="Arial" charset="0"/>
              </a:rPr>
              <a:t>             ΕΠΙΠΛΑ                  3.15</a:t>
            </a:r>
            <a:r>
              <a:rPr lang="en-US" sz="1400" dirty="0">
                <a:latin typeface="Arial" charset="0"/>
                <a:cs typeface="Arial" charset="0"/>
              </a:rPr>
              <a:t>0</a:t>
            </a:r>
          </a:p>
          <a:p>
            <a:pPr marL="533400" indent="-533400" algn="just">
              <a:lnSpc>
                <a:spcPct val="80000"/>
              </a:lnSpc>
              <a:buFont typeface="Wingdings" pitchFamily="2" charset="2"/>
              <a:buNone/>
            </a:pPr>
            <a:endParaRPr lang="en-US" sz="1400" dirty="0">
              <a:latin typeface="Arial" charset="0"/>
              <a:cs typeface="Arial" charset="0"/>
            </a:endParaRPr>
          </a:p>
          <a:p>
            <a:pPr marL="533400" indent="-533400" algn="just">
              <a:lnSpc>
                <a:spcPct val="80000"/>
              </a:lnSpc>
              <a:buFont typeface="Wingdings" pitchFamily="2" charset="2"/>
              <a:buNone/>
            </a:pPr>
            <a:r>
              <a:rPr lang="en-US" sz="1400" dirty="0">
                <a:latin typeface="Arial" charset="0"/>
                <a:cs typeface="Arial" charset="0"/>
              </a:rPr>
              <a:t>4</a:t>
            </a:r>
            <a:r>
              <a:rPr lang="el-GR" sz="1400" dirty="0">
                <a:latin typeface="Arial" charset="0"/>
                <a:cs typeface="Arial" charset="0"/>
              </a:rPr>
              <a:t>)</a:t>
            </a:r>
            <a:r>
              <a:rPr lang="en-US" sz="1400" dirty="0">
                <a:latin typeface="Arial" charset="0"/>
                <a:cs typeface="Arial" charset="0"/>
              </a:rPr>
              <a:t>.</a:t>
            </a:r>
            <a:r>
              <a:rPr lang="el-GR" sz="1400" dirty="0">
                <a:latin typeface="Arial" charset="0"/>
                <a:cs typeface="Times New Roman" pitchFamily="18" charset="0"/>
              </a:rPr>
              <a:t> </a:t>
            </a:r>
            <a:r>
              <a:rPr lang="el-GR" sz="1400" dirty="0">
                <a:latin typeface="Arial" charset="0"/>
                <a:cs typeface="Arial" charset="0"/>
              </a:rPr>
              <a:t>Αγορά Εμπορευμάτων με Πίστωση </a:t>
            </a:r>
            <a:endParaRPr lang="en-US" sz="1400" dirty="0">
              <a:latin typeface="Arial" charset="0"/>
              <a:cs typeface="Arial" charset="0"/>
            </a:endParaRPr>
          </a:p>
          <a:p>
            <a:pPr marL="533400" indent="-533400" algn="just">
              <a:lnSpc>
                <a:spcPct val="80000"/>
              </a:lnSpc>
              <a:buFont typeface="Wingdings" pitchFamily="2" charset="2"/>
              <a:buNone/>
            </a:pPr>
            <a:r>
              <a:rPr lang="en-US" sz="1400" dirty="0">
                <a:latin typeface="Arial" charset="0"/>
                <a:cs typeface="Arial" charset="0"/>
              </a:rPr>
              <a:t> </a:t>
            </a:r>
            <a:r>
              <a:rPr lang="el-GR" sz="1400" dirty="0">
                <a:latin typeface="Arial" charset="0"/>
                <a:cs typeface="Arial" charset="0"/>
              </a:rPr>
              <a:t> </a:t>
            </a:r>
          </a:p>
          <a:p>
            <a:pPr marL="533400" indent="-533400" algn="just">
              <a:lnSpc>
                <a:spcPct val="80000"/>
              </a:lnSpc>
              <a:buFont typeface="Wingdings" pitchFamily="2" charset="2"/>
              <a:buNone/>
            </a:pPr>
            <a:r>
              <a:rPr lang="el-GR" sz="1400" dirty="0">
                <a:latin typeface="Arial" charset="0"/>
                <a:cs typeface="Arial" charset="0"/>
              </a:rPr>
              <a:t>  ΕΜΠΟΡΕΥΜΑΤΑ          4.500 </a:t>
            </a:r>
          </a:p>
          <a:p>
            <a:pPr marL="533400" indent="-533400" algn="just">
              <a:lnSpc>
                <a:spcPct val="80000"/>
              </a:lnSpc>
              <a:buFont typeface="Wingdings" pitchFamily="2" charset="2"/>
              <a:buNone/>
            </a:pPr>
            <a:r>
              <a:rPr lang="el-GR" sz="1400" dirty="0">
                <a:latin typeface="Arial" charset="0"/>
                <a:cs typeface="Arial" charset="0"/>
              </a:rPr>
              <a:t>                  ΠΡΟΜΗΘΕΥΤΕΣ         4.500</a:t>
            </a:r>
            <a:r>
              <a:rPr lang="el-GR" sz="1400" dirty="0">
                <a:latin typeface="Arial" charset="0"/>
                <a:cs typeface="Times New Roman" pitchFamily="18" charset="0"/>
              </a:rPr>
              <a:t> </a:t>
            </a:r>
          </a:p>
          <a:p>
            <a:pPr marL="533400" indent="-533400" algn="just">
              <a:lnSpc>
                <a:spcPct val="80000"/>
              </a:lnSpc>
              <a:buFont typeface="Wingdings" pitchFamily="2" charset="2"/>
              <a:buNone/>
            </a:pPr>
            <a:endParaRPr lang="el-GR" sz="1400" dirty="0">
              <a:latin typeface="Arial" charset="0"/>
              <a:cs typeface="Arial" charset="0"/>
            </a:endParaRPr>
          </a:p>
          <a:p>
            <a:pPr marL="533400" indent="-533400" algn="just">
              <a:lnSpc>
                <a:spcPct val="80000"/>
              </a:lnSpc>
              <a:buFont typeface="Wingdings" pitchFamily="2" charset="2"/>
              <a:buNone/>
            </a:pPr>
            <a:endParaRPr lang="el-GR" sz="1400" dirty="0">
              <a:latin typeface="Arial" charset="0"/>
              <a:cs typeface="Arial" charset="0"/>
            </a:endParaRPr>
          </a:p>
          <a:p>
            <a:pPr marL="533400" indent="-533400" algn="just">
              <a:lnSpc>
                <a:spcPct val="80000"/>
              </a:lnSpc>
              <a:buFont typeface="Wingdings" pitchFamily="2" charset="2"/>
              <a:buNone/>
            </a:pPr>
            <a:r>
              <a:rPr lang="el-GR" sz="1600" dirty="0">
                <a:latin typeface="Arial" charset="0"/>
                <a:cs typeface="Arial" charset="0"/>
              </a:rPr>
              <a:t>    </a:t>
            </a:r>
          </a:p>
        </p:txBody>
      </p:sp>
      <p:sp>
        <p:nvSpPr>
          <p:cNvPr id="25604" name="Text Box 4"/>
          <p:cNvSpPr txBox="1">
            <a:spLocks noChangeArrowheads="1"/>
          </p:cNvSpPr>
          <p:nvPr/>
        </p:nvSpPr>
        <p:spPr bwMode="auto">
          <a:xfrm>
            <a:off x="5105400" y="1143000"/>
            <a:ext cx="3581400" cy="304800"/>
          </a:xfrm>
          <a:prstGeom prst="rect">
            <a:avLst/>
          </a:prstGeom>
          <a:noFill/>
          <a:ln w="9525">
            <a:noFill/>
            <a:miter lim="800000"/>
            <a:headEnd/>
            <a:tailEnd/>
          </a:ln>
          <a:effectLst/>
        </p:spPr>
        <p:txBody>
          <a:bodyPr>
            <a:spAutoFit/>
          </a:bodyPr>
          <a:lstStyle/>
          <a:p>
            <a:pPr algn="l" eaLnBrk="1" hangingPunct="1"/>
            <a:endParaRPr lang="el-GR" sz="1400" dirty="0">
              <a:latin typeface="Times New Roman" pitchFamily="18" charset="0"/>
            </a:endParaRPr>
          </a:p>
        </p:txBody>
      </p:sp>
      <p:sp>
        <p:nvSpPr>
          <p:cNvPr id="25605" name="Text Box 5"/>
          <p:cNvSpPr txBox="1">
            <a:spLocks noChangeArrowheads="1"/>
          </p:cNvSpPr>
          <p:nvPr/>
        </p:nvSpPr>
        <p:spPr bwMode="auto">
          <a:xfrm>
            <a:off x="4211638" y="771525"/>
            <a:ext cx="4703762" cy="5832475"/>
          </a:xfrm>
          <a:prstGeom prst="rect">
            <a:avLst/>
          </a:prstGeom>
          <a:noFill/>
          <a:ln w="9525">
            <a:noFill/>
            <a:miter lim="800000"/>
            <a:headEnd/>
            <a:tailEnd/>
          </a:ln>
          <a:effectLst/>
        </p:spPr>
        <p:txBody>
          <a:bodyPr>
            <a:spAutoFit/>
          </a:bodyPr>
          <a:lstStyle/>
          <a:p>
            <a:pPr algn="just" eaLnBrk="1" hangingPunct="1">
              <a:lnSpc>
                <a:spcPct val="90000"/>
              </a:lnSpc>
              <a:spcBef>
                <a:spcPct val="20000"/>
              </a:spcBef>
              <a:buClr>
                <a:schemeClr val="accent2"/>
              </a:buClr>
              <a:buSzPct val="80000"/>
              <a:buFont typeface="Wingdings" pitchFamily="2" charset="2"/>
              <a:buNone/>
            </a:pPr>
            <a:r>
              <a:rPr lang="el-GR" sz="1400" dirty="0"/>
              <a:t>5) Πώληση Εμπορευμάτων αξίας 2.700 </a:t>
            </a:r>
            <a:r>
              <a:rPr lang="en-US" sz="1400" dirty="0"/>
              <a:t>€</a:t>
            </a:r>
            <a:r>
              <a:rPr lang="el-GR" sz="1400" dirty="0"/>
              <a:t>, προς 2</a:t>
            </a:r>
            <a:r>
              <a:rPr lang="en-US" sz="1400" dirty="0"/>
              <a:t>.</a:t>
            </a:r>
            <a:r>
              <a:rPr lang="el-GR" sz="1400" dirty="0"/>
              <a:t>900 </a:t>
            </a:r>
            <a:r>
              <a:rPr lang="en-US" sz="1400" dirty="0"/>
              <a:t>€</a:t>
            </a:r>
            <a:r>
              <a:rPr lang="el-GR" sz="1400" dirty="0"/>
              <a:t>. Ο αγοραστής πλήρωσε 1.000 </a:t>
            </a:r>
            <a:r>
              <a:rPr lang="en-US" sz="1400" dirty="0"/>
              <a:t>€</a:t>
            </a:r>
            <a:r>
              <a:rPr lang="el-GR" sz="1400" dirty="0"/>
              <a:t> μετρητά και οφείλει το υπόλοιπο ποσό 1</a:t>
            </a:r>
            <a:r>
              <a:rPr lang="en-US" sz="1400" dirty="0"/>
              <a:t>.</a:t>
            </a:r>
            <a:r>
              <a:rPr lang="el-GR" sz="1400" dirty="0"/>
              <a:t>900 </a:t>
            </a:r>
            <a:r>
              <a:rPr lang="en-US" sz="1400" dirty="0"/>
              <a:t>€</a:t>
            </a:r>
            <a:r>
              <a:rPr lang="el-GR" sz="1400" dirty="0"/>
              <a:t> </a:t>
            </a:r>
          </a:p>
          <a:p>
            <a:pPr algn="l" eaLnBrk="1" hangingPunct="1"/>
            <a:r>
              <a:rPr lang="el-GR" sz="1400" dirty="0"/>
              <a:t>      </a:t>
            </a:r>
          </a:p>
          <a:p>
            <a:pPr algn="l" eaLnBrk="1" hangingPunct="1"/>
            <a:r>
              <a:rPr lang="el-GR" sz="1400" dirty="0"/>
              <a:t>       ΤΑΜΕΙΟ                                  1.000</a:t>
            </a:r>
          </a:p>
          <a:p>
            <a:pPr algn="l" eaLnBrk="1" hangingPunct="1"/>
            <a:r>
              <a:rPr lang="el-GR" sz="1400" dirty="0"/>
              <a:t>        ΠΕΛΑΤΕΣ                              1</a:t>
            </a:r>
            <a:r>
              <a:rPr lang="en-US" sz="1400" dirty="0"/>
              <a:t>.</a:t>
            </a:r>
            <a:r>
              <a:rPr lang="el-GR" sz="1400" dirty="0"/>
              <a:t>900</a:t>
            </a:r>
          </a:p>
          <a:p>
            <a:pPr algn="l" eaLnBrk="1" hangingPunct="1"/>
            <a:r>
              <a:rPr lang="el-GR" sz="1400" dirty="0"/>
              <a:t>                            ΕΜΠΟΡΕΥΜΑΤΑ          2.700</a:t>
            </a:r>
          </a:p>
          <a:p>
            <a:pPr algn="l" eaLnBrk="1" hangingPunct="1"/>
            <a:r>
              <a:rPr lang="el-GR" sz="1400" dirty="0"/>
              <a:t>                          </a:t>
            </a:r>
            <a:r>
              <a:rPr lang="en-US" sz="1400" dirty="0"/>
              <a:t>       </a:t>
            </a:r>
            <a:r>
              <a:rPr lang="el-GR" sz="1400" dirty="0"/>
              <a:t> ΚΕΦΑΛΑΙΟ                 200</a:t>
            </a:r>
            <a:endParaRPr lang="el-GR" sz="1400" dirty="0">
              <a:cs typeface="Times New Roman" pitchFamily="18" charset="0"/>
            </a:endParaRPr>
          </a:p>
          <a:p>
            <a:pPr algn="just" eaLnBrk="1" hangingPunct="1">
              <a:lnSpc>
                <a:spcPct val="90000"/>
              </a:lnSpc>
              <a:spcBef>
                <a:spcPct val="20000"/>
              </a:spcBef>
              <a:buClr>
                <a:schemeClr val="accent2"/>
              </a:buClr>
              <a:buSzPct val="80000"/>
              <a:buFont typeface="Wingdings" pitchFamily="2" charset="2"/>
              <a:buNone/>
            </a:pPr>
            <a:endParaRPr lang="el-GR" sz="1400" dirty="0">
              <a:latin typeface="Times New Roman" pitchFamily="18" charset="0"/>
              <a:cs typeface="Times New Roman" pitchFamily="18" charset="0"/>
            </a:endParaRPr>
          </a:p>
          <a:p>
            <a:pPr algn="just" eaLnBrk="1" hangingPunct="1">
              <a:lnSpc>
                <a:spcPct val="90000"/>
              </a:lnSpc>
              <a:spcBef>
                <a:spcPct val="20000"/>
              </a:spcBef>
              <a:buClr>
                <a:schemeClr val="accent2"/>
              </a:buClr>
              <a:buSzPct val="80000"/>
              <a:buFont typeface="Wingdings" pitchFamily="2" charset="2"/>
              <a:buNone/>
            </a:pPr>
            <a:r>
              <a:rPr lang="en-US" sz="1400" dirty="0">
                <a:latin typeface="Times New Roman" pitchFamily="18" charset="0"/>
                <a:cs typeface="Times New Roman" pitchFamily="18" charset="0"/>
              </a:rPr>
              <a:t>6.</a:t>
            </a:r>
            <a:r>
              <a:rPr lang="el-GR" sz="1400" dirty="0">
                <a:latin typeface="Times New Roman" pitchFamily="18" charset="0"/>
                <a:cs typeface="Times New Roman" pitchFamily="18" charset="0"/>
              </a:rPr>
              <a:t> </a:t>
            </a:r>
            <a:r>
              <a:rPr lang="el-GR" sz="1400" dirty="0">
                <a:cs typeface="Arial" charset="0"/>
              </a:rPr>
              <a:t> Αγορά κτιρίου αξίας 35.000 </a:t>
            </a:r>
            <a:r>
              <a:rPr lang="en-US" sz="1400" dirty="0">
                <a:cs typeface="Arial" charset="0"/>
              </a:rPr>
              <a:t>€</a:t>
            </a:r>
            <a:r>
              <a:rPr lang="el-GR" sz="1400" dirty="0">
                <a:cs typeface="Arial" charset="0"/>
              </a:rPr>
              <a:t>.  Ο αγοραστής πληρώνει μετρητά 8.000 </a:t>
            </a:r>
            <a:r>
              <a:rPr lang="en-US" sz="1400" dirty="0">
                <a:cs typeface="Arial" charset="0"/>
              </a:rPr>
              <a:t>€</a:t>
            </a:r>
            <a:r>
              <a:rPr lang="el-GR" sz="1400" dirty="0">
                <a:cs typeface="Arial" charset="0"/>
              </a:rPr>
              <a:t>, δίνει Επιταγή   αξίας 9.000 </a:t>
            </a:r>
            <a:r>
              <a:rPr lang="en-US" sz="1400" dirty="0">
                <a:cs typeface="Arial" charset="0"/>
              </a:rPr>
              <a:t>€</a:t>
            </a:r>
            <a:r>
              <a:rPr lang="el-GR" sz="1400" dirty="0">
                <a:cs typeface="Arial" charset="0"/>
              </a:rPr>
              <a:t> και  οφείλει  υπόλοιπο 18.000 </a:t>
            </a:r>
            <a:r>
              <a:rPr lang="en-US" sz="1400" dirty="0">
                <a:cs typeface="Arial" charset="0"/>
              </a:rPr>
              <a:t>€</a:t>
            </a:r>
          </a:p>
          <a:p>
            <a:pPr algn="just" eaLnBrk="1" hangingPunct="1">
              <a:lnSpc>
                <a:spcPct val="90000"/>
              </a:lnSpc>
              <a:spcBef>
                <a:spcPct val="20000"/>
              </a:spcBef>
              <a:buClr>
                <a:schemeClr val="accent2"/>
              </a:buClr>
              <a:buSzPct val="80000"/>
              <a:buFont typeface="Wingdings" pitchFamily="2" charset="2"/>
              <a:buNone/>
            </a:pPr>
            <a:endParaRPr lang="en-US" sz="1400" dirty="0">
              <a:cs typeface="Arial" charset="0"/>
            </a:endParaRPr>
          </a:p>
          <a:p>
            <a:pPr algn="just" eaLnBrk="1" hangingPunct="1">
              <a:lnSpc>
                <a:spcPct val="90000"/>
              </a:lnSpc>
              <a:spcBef>
                <a:spcPct val="20000"/>
              </a:spcBef>
              <a:buClr>
                <a:schemeClr val="accent2"/>
              </a:buClr>
              <a:buSzPct val="80000"/>
              <a:buFont typeface="Wingdings" pitchFamily="2" charset="2"/>
              <a:buNone/>
            </a:pPr>
            <a:r>
              <a:rPr lang="el-GR" sz="1400" dirty="0">
                <a:cs typeface="Arial" charset="0"/>
              </a:rPr>
              <a:t>ΚΤΙΡΙΟ                                    </a:t>
            </a:r>
            <a:r>
              <a:rPr lang="en-US" sz="1400" dirty="0">
                <a:cs typeface="Arial" charset="0"/>
              </a:rPr>
              <a:t> </a:t>
            </a:r>
            <a:r>
              <a:rPr lang="el-GR" sz="1400" dirty="0">
                <a:cs typeface="Arial" charset="0"/>
              </a:rPr>
              <a:t>35.000</a:t>
            </a:r>
          </a:p>
          <a:p>
            <a:pPr algn="just" eaLnBrk="1" hangingPunct="1">
              <a:lnSpc>
                <a:spcPct val="90000"/>
              </a:lnSpc>
              <a:spcBef>
                <a:spcPct val="20000"/>
              </a:spcBef>
              <a:buClr>
                <a:schemeClr val="accent2"/>
              </a:buClr>
              <a:buSzPct val="80000"/>
              <a:buFont typeface="Wingdings" pitchFamily="2" charset="2"/>
              <a:buNone/>
            </a:pPr>
            <a:r>
              <a:rPr lang="el-GR" sz="1400" dirty="0">
                <a:cs typeface="Arial" charset="0"/>
              </a:rPr>
              <a:t>  	        ΤΑΜΕΙΟ      	              8.000</a:t>
            </a:r>
          </a:p>
          <a:p>
            <a:pPr algn="l" eaLnBrk="1" hangingPunct="1">
              <a:lnSpc>
                <a:spcPct val="90000"/>
              </a:lnSpc>
              <a:spcBef>
                <a:spcPct val="20000"/>
              </a:spcBef>
              <a:buClr>
                <a:schemeClr val="accent2"/>
              </a:buClr>
              <a:buSzPct val="80000"/>
              <a:buFont typeface="Wingdings" pitchFamily="2" charset="2"/>
              <a:buNone/>
            </a:pPr>
            <a:r>
              <a:rPr lang="el-GR" sz="1400" dirty="0">
                <a:cs typeface="Arial" charset="0"/>
              </a:rPr>
              <a:t>     	         ΚΑΤΑΘ.ΟΨΕΩΣ                9.000 </a:t>
            </a:r>
          </a:p>
          <a:p>
            <a:pPr algn="l" eaLnBrk="1" hangingPunct="1">
              <a:lnSpc>
                <a:spcPct val="90000"/>
              </a:lnSpc>
              <a:spcBef>
                <a:spcPct val="20000"/>
              </a:spcBef>
              <a:buClr>
                <a:schemeClr val="accent2"/>
              </a:buClr>
              <a:buSzPct val="80000"/>
              <a:buFont typeface="Wingdings" pitchFamily="2" charset="2"/>
              <a:buNone/>
            </a:pPr>
            <a:r>
              <a:rPr lang="el-GR" sz="1400" dirty="0">
                <a:cs typeface="Arial" charset="0"/>
              </a:rPr>
              <a:t>	         ΠΙΣΤΩΤΕΣ                       18.000              </a:t>
            </a:r>
          </a:p>
          <a:p>
            <a:pPr algn="just" eaLnBrk="1" hangingPunct="1">
              <a:lnSpc>
                <a:spcPct val="90000"/>
              </a:lnSpc>
              <a:spcBef>
                <a:spcPct val="20000"/>
              </a:spcBef>
              <a:buClr>
                <a:schemeClr val="accent2"/>
              </a:buClr>
              <a:buSzPct val="80000"/>
              <a:buFont typeface="Wingdings" pitchFamily="2" charset="2"/>
              <a:buNone/>
            </a:pPr>
            <a:r>
              <a:rPr lang="el-GR" sz="1400" dirty="0">
                <a:cs typeface="Arial" charset="0"/>
              </a:rPr>
              <a:t> </a:t>
            </a:r>
          </a:p>
          <a:p>
            <a:pPr algn="just" eaLnBrk="1" hangingPunct="1">
              <a:lnSpc>
                <a:spcPct val="90000"/>
              </a:lnSpc>
              <a:spcBef>
                <a:spcPct val="20000"/>
              </a:spcBef>
              <a:buClr>
                <a:schemeClr val="accent2"/>
              </a:buClr>
              <a:buSzPct val="80000"/>
              <a:buFont typeface="Wingdings" pitchFamily="2" charset="2"/>
              <a:buNone/>
            </a:pPr>
            <a:r>
              <a:rPr lang="en-US" sz="1400" dirty="0">
                <a:cs typeface="Arial" charset="0"/>
              </a:rPr>
              <a:t>7. </a:t>
            </a:r>
            <a:r>
              <a:rPr lang="el-GR" sz="1400" dirty="0">
                <a:cs typeface="Arial" charset="0"/>
              </a:rPr>
              <a:t>Ο επιχειρηματίας παίρνει από το Ταμείο της Επιχείρησης χρήματα για προσωπική χρήση </a:t>
            </a:r>
          </a:p>
          <a:p>
            <a:pPr algn="just" eaLnBrk="1" hangingPunct="1">
              <a:lnSpc>
                <a:spcPct val="90000"/>
              </a:lnSpc>
              <a:spcBef>
                <a:spcPct val="20000"/>
              </a:spcBef>
              <a:buClr>
                <a:schemeClr val="accent2"/>
              </a:buClr>
              <a:buSzPct val="80000"/>
              <a:buFont typeface="Wingdings" pitchFamily="2" charset="2"/>
              <a:buNone/>
            </a:pPr>
            <a:r>
              <a:rPr lang="el-GR" sz="1400" dirty="0">
                <a:cs typeface="Arial" charset="0"/>
              </a:rPr>
              <a:t>   ΚΕΦΑΛΑΙΟ             700</a:t>
            </a:r>
          </a:p>
          <a:p>
            <a:pPr algn="just" eaLnBrk="1" hangingPunct="1">
              <a:lnSpc>
                <a:spcPct val="90000"/>
              </a:lnSpc>
              <a:spcBef>
                <a:spcPct val="20000"/>
              </a:spcBef>
              <a:buClr>
                <a:schemeClr val="accent2"/>
              </a:buClr>
              <a:buSzPct val="80000"/>
              <a:buFont typeface="Wingdings" pitchFamily="2" charset="2"/>
              <a:buNone/>
            </a:pPr>
            <a:r>
              <a:rPr lang="el-GR" sz="1400" dirty="0">
                <a:cs typeface="Arial" charset="0"/>
              </a:rPr>
              <a:t>                                 ΤΑΜΕΙΟ                      700</a:t>
            </a:r>
          </a:p>
          <a:p>
            <a:pPr algn="l" eaLnBrk="1" hangingPunct="1">
              <a:lnSpc>
                <a:spcPct val="90000"/>
              </a:lnSpc>
              <a:spcBef>
                <a:spcPct val="20000"/>
              </a:spcBef>
              <a:buClr>
                <a:schemeClr val="accent2"/>
              </a:buClr>
              <a:buSzPct val="80000"/>
              <a:buFont typeface="Wingdings" pitchFamily="2" charset="2"/>
              <a:buNone/>
            </a:pPr>
            <a:endParaRPr lang="el-GR" sz="1400" dirty="0">
              <a:latin typeface="Times New Roman" pitchFamily="18" charset="0"/>
            </a:endParaRPr>
          </a:p>
          <a:p>
            <a:pPr algn="just" eaLnBrk="1" hangingPunct="1">
              <a:lnSpc>
                <a:spcPct val="90000"/>
              </a:lnSpc>
              <a:spcBef>
                <a:spcPct val="20000"/>
              </a:spcBef>
              <a:buClr>
                <a:schemeClr val="accent2"/>
              </a:buClr>
              <a:buSzPct val="80000"/>
              <a:buFont typeface="Wingdings" pitchFamily="2" charset="2"/>
              <a:buNone/>
            </a:pPr>
            <a:endParaRPr lang="en-US" sz="1400" dirty="0">
              <a:cs typeface="Arial" charset="0"/>
            </a:endParaRPr>
          </a:p>
          <a:p>
            <a:pPr algn="just" eaLnBrk="1" hangingPunct="1">
              <a:lnSpc>
                <a:spcPct val="90000"/>
              </a:lnSpc>
              <a:spcBef>
                <a:spcPct val="20000"/>
              </a:spcBef>
              <a:buClr>
                <a:schemeClr val="accent2"/>
              </a:buClr>
              <a:buSzPct val="80000"/>
              <a:buFont typeface="Wingdings" pitchFamily="2" charset="2"/>
              <a:buNone/>
            </a:pPr>
            <a:endParaRPr lang="en-US" sz="1400" dirty="0">
              <a:cs typeface="Arial" charset="0"/>
            </a:endParaRPr>
          </a:p>
          <a:p>
            <a:pPr algn="just" eaLnBrk="1" hangingPunct="1">
              <a:lnSpc>
                <a:spcPct val="90000"/>
              </a:lnSpc>
              <a:spcBef>
                <a:spcPct val="20000"/>
              </a:spcBef>
              <a:buClr>
                <a:schemeClr val="accent2"/>
              </a:buClr>
              <a:buSzPct val="80000"/>
              <a:buFont typeface="Wingdings" pitchFamily="2" charset="2"/>
              <a:buNone/>
            </a:pPr>
            <a:endParaRPr lang="el-GR" sz="1400" dirty="0">
              <a:cs typeface="Arial" charset="0"/>
            </a:endParaRPr>
          </a:p>
        </p:txBody>
      </p:sp>
      <p:sp>
        <p:nvSpPr>
          <p:cNvPr id="25606" name="Line 6"/>
          <p:cNvSpPr>
            <a:spLocks noChangeShapeType="1"/>
          </p:cNvSpPr>
          <p:nvPr/>
        </p:nvSpPr>
        <p:spPr bwMode="auto">
          <a:xfrm>
            <a:off x="468313" y="1773238"/>
            <a:ext cx="2952750" cy="0"/>
          </a:xfrm>
          <a:prstGeom prst="line">
            <a:avLst/>
          </a:prstGeom>
          <a:noFill/>
          <a:ln w="9525">
            <a:solidFill>
              <a:schemeClr val="tx1"/>
            </a:solidFill>
            <a:round/>
            <a:headEnd/>
            <a:tailEnd/>
          </a:ln>
          <a:effectLst/>
        </p:spPr>
        <p:txBody>
          <a:bodyPr wrap="none"/>
          <a:lstStyle/>
          <a:p>
            <a:endParaRPr lang="el-GR" dirty="0"/>
          </a:p>
        </p:txBody>
      </p:sp>
      <p:sp>
        <p:nvSpPr>
          <p:cNvPr id="25607" name="Line 7"/>
          <p:cNvSpPr>
            <a:spLocks noChangeShapeType="1"/>
          </p:cNvSpPr>
          <p:nvPr/>
        </p:nvSpPr>
        <p:spPr bwMode="auto">
          <a:xfrm>
            <a:off x="395288" y="2781300"/>
            <a:ext cx="2952750" cy="0"/>
          </a:xfrm>
          <a:prstGeom prst="line">
            <a:avLst/>
          </a:prstGeom>
          <a:noFill/>
          <a:ln w="9525">
            <a:solidFill>
              <a:schemeClr val="tx1"/>
            </a:solidFill>
            <a:round/>
            <a:headEnd/>
            <a:tailEnd/>
          </a:ln>
          <a:effectLst/>
        </p:spPr>
        <p:txBody>
          <a:bodyPr wrap="none"/>
          <a:lstStyle/>
          <a:p>
            <a:endParaRPr lang="el-GR" dirty="0"/>
          </a:p>
        </p:txBody>
      </p:sp>
      <p:sp>
        <p:nvSpPr>
          <p:cNvPr id="25608" name="Line 8"/>
          <p:cNvSpPr>
            <a:spLocks noChangeShapeType="1"/>
          </p:cNvSpPr>
          <p:nvPr/>
        </p:nvSpPr>
        <p:spPr bwMode="auto">
          <a:xfrm>
            <a:off x="4500563" y="5805488"/>
            <a:ext cx="4175125" cy="0"/>
          </a:xfrm>
          <a:prstGeom prst="line">
            <a:avLst/>
          </a:prstGeom>
          <a:noFill/>
          <a:ln w="9525">
            <a:solidFill>
              <a:schemeClr val="tx1"/>
            </a:solidFill>
            <a:round/>
            <a:headEnd/>
            <a:tailEnd/>
          </a:ln>
          <a:effectLst/>
        </p:spPr>
        <p:txBody>
          <a:bodyPr wrap="none"/>
          <a:lstStyle/>
          <a:p>
            <a:endParaRPr lang="el-GR" dirty="0"/>
          </a:p>
        </p:txBody>
      </p:sp>
      <p:sp>
        <p:nvSpPr>
          <p:cNvPr id="25609" name="Line 9"/>
          <p:cNvSpPr>
            <a:spLocks noChangeShapeType="1"/>
          </p:cNvSpPr>
          <p:nvPr/>
        </p:nvSpPr>
        <p:spPr bwMode="auto">
          <a:xfrm>
            <a:off x="179388" y="5084763"/>
            <a:ext cx="3657600" cy="0"/>
          </a:xfrm>
          <a:prstGeom prst="line">
            <a:avLst/>
          </a:prstGeom>
          <a:noFill/>
          <a:ln w="9525">
            <a:solidFill>
              <a:schemeClr val="tx1"/>
            </a:solidFill>
            <a:round/>
            <a:headEnd/>
            <a:tailEnd/>
          </a:ln>
          <a:effectLst/>
        </p:spPr>
        <p:txBody>
          <a:bodyPr wrap="none"/>
          <a:lstStyle/>
          <a:p>
            <a:endParaRPr lang="el-GR" dirty="0"/>
          </a:p>
        </p:txBody>
      </p:sp>
      <p:sp>
        <p:nvSpPr>
          <p:cNvPr id="25610" name="Line 10"/>
          <p:cNvSpPr>
            <a:spLocks noChangeShapeType="1"/>
          </p:cNvSpPr>
          <p:nvPr/>
        </p:nvSpPr>
        <p:spPr bwMode="auto">
          <a:xfrm>
            <a:off x="323850" y="4005263"/>
            <a:ext cx="3581400" cy="0"/>
          </a:xfrm>
          <a:prstGeom prst="line">
            <a:avLst/>
          </a:prstGeom>
          <a:noFill/>
          <a:ln w="9525">
            <a:solidFill>
              <a:schemeClr val="tx1"/>
            </a:solidFill>
            <a:round/>
            <a:headEnd/>
            <a:tailEnd/>
          </a:ln>
          <a:effectLst/>
        </p:spPr>
        <p:txBody>
          <a:bodyPr wrap="none"/>
          <a:lstStyle/>
          <a:p>
            <a:endParaRPr lang="el-GR" dirty="0"/>
          </a:p>
        </p:txBody>
      </p:sp>
      <p:sp>
        <p:nvSpPr>
          <p:cNvPr id="25611" name="Line 11"/>
          <p:cNvSpPr>
            <a:spLocks noChangeShapeType="1"/>
          </p:cNvSpPr>
          <p:nvPr/>
        </p:nvSpPr>
        <p:spPr bwMode="auto">
          <a:xfrm>
            <a:off x="4500563" y="2636838"/>
            <a:ext cx="4175125" cy="0"/>
          </a:xfrm>
          <a:prstGeom prst="line">
            <a:avLst/>
          </a:prstGeom>
          <a:noFill/>
          <a:ln w="9525">
            <a:solidFill>
              <a:schemeClr val="tx1"/>
            </a:solidFill>
            <a:round/>
            <a:headEnd/>
            <a:tailEnd/>
          </a:ln>
          <a:effectLst/>
        </p:spPr>
        <p:txBody>
          <a:bodyPr wrap="none"/>
          <a:lstStyle/>
          <a:p>
            <a:endParaRPr lang="el-GR" dirty="0"/>
          </a:p>
        </p:txBody>
      </p:sp>
      <p:sp>
        <p:nvSpPr>
          <p:cNvPr id="25612" name="Line 12"/>
          <p:cNvSpPr>
            <a:spLocks noChangeShapeType="1"/>
          </p:cNvSpPr>
          <p:nvPr/>
        </p:nvSpPr>
        <p:spPr bwMode="auto">
          <a:xfrm>
            <a:off x="4427538" y="4581525"/>
            <a:ext cx="4321175" cy="0"/>
          </a:xfrm>
          <a:prstGeom prst="line">
            <a:avLst/>
          </a:prstGeom>
          <a:noFill/>
          <a:ln w="9525">
            <a:solidFill>
              <a:schemeClr val="tx1"/>
            </a:solidFill>
            <a:round/>
            <a:headEnd/>
            <a:tailEnd/>
          </a:ln>
          <a:effectLst/>
        </p:spPr>
        <p:txBody>
          <a:bodyPr wrap="none"/>
          <a:lstStyle/>
          <a:p>
            <a:endParaRPr lang="el-GR" dirty="0"/>
          </a:p>
        </p:txBody>
      </p:sp>
    </p:spTree>
  </p:cSld>
  <p:clrMapOvr>
    <a:masterClrMapping/>
  </p:clrMapOvr>
  <p:transition/>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49F5B155-FB04-40BD-8DE6-607C5BDB583E}" type="slidenum">
              <a:rPr lang="el-GR"/>
              <a:pPr/>
              <a:t>727</a:t>
            </a:fld>
            <a:endParaRPr lang="el-GR" dirty="0"/>
          </a:p>
        </p:txBody>
      </p:sp>
      <p:sp>
        <p:nvSpPr>
          <p:cNvPr id="26626" name="Rectangle 2"/>
          <p:cNvSpPr>
            <a:spLocks noGrp="1" noChangeArrowheads="1"/>
          </p:cNvSpPr>
          <p:nvPr>
            <p:ph type="title"/>
          </p:nvPr>
        </p:nvSpPr>
        <p:spPr>
          <a:xfrm>
            <a:off x="901700" y="639763"/>
            <a:ext cx="7340600" cy="457200"/>
          </a:xfrm>
        </p:spPr>
        <p:txBody>
          <a:bodyPr>
            <a:normAutofit fontScale="90000"/>
          </a:bodyPr>
          <a:lstStyle/>
          <a:p>
            <a:r>
              <a:rPr lang="el-GR" sz="2800" b="1" dirty="0"/>
              <a:t>ΑΣΚΗΣΗ </a:t>
            </a:r>
            <a:r>
              <a:rPr lang="en-US" sz="2800" b="1" dirty="0"/>
              <a:t>4</a:t>
            </a:r>
            <a:r>
              <a:rPr lang="el-GR" sz="2800" b="1" dirty="0"/>
              <a:t>.</a:t>
            </a:r>
          </a:p>
        </p:txBody>
      </p:sp>
      <p:sp>
        <p:nvSpPr>
          <p:cNvPr id="26627" name="Rectangle 3"/>
          <p:cNvSpPr>
            <a:spLocks noGrp="1" noChangeArrowheads="1"/>
          </p:cNvSpPr>
          <p:nvPr>
            <p:ph type="body" idx="1"/>
          </p:nvPr>
        </p:nvSpPr>
        <p:spPr>
          <a:xfrm>
            <a:off x="468313" y="1268413"/>
            <a:ext cx="8370887" cy="4827587"/>
          </a:xfrm>
        </p:spPr>
        <p:txBody>
          <a:bodyPr>
            <a:normAutofit lnSpcReduction="10000"/>
          </a:bodyPr>
          <a:lstStyle/>
          <a:p>
            <a:pPr algn="just">
              <a:lnSpc>
                <a:spcPct val="80000"/>
              </a:lnSpc>
              <a:buFont typeface="Wingdings" pitchFamily="2" charset="2"/>
              <a:buNone/>
            </a:pPr>
            <a:r>
              <a:rPr lang="en-US" sz="1200" dirty="0">
                <a:solidFill>
                  <a:srgbClr val="000000"/>
                </a:solidFill>
                <a:latin typeface="Arial" charset="0"/>
                <a:cs typeface="Arial" charset="0"/>
              </a:rPr>
              <a:t>    </a:t>
            </a:r>
            <a:r>
              <a:rPr lang="el-GR" sz="1200" dirty="0">
                <a:latin typeface="Arial" charset="0"/>
                <a:cs typeface="Arial" charset="0"/>
              </a:rPr>
              <a:t>Η επιχείρηση ΩΜΕΓΑ διενήργησε απογραφή κατά την οποία καταγράφηκαν τα περιουσιακά της  στοιχεία όπως εμφανίζονται στους λογαριασμούς που ακολουθούν.</a:t>
            </a:r>
          </a:p>
          <a:p>
            <a:pPr algn="just">
              <a:lnSpc>
                <a:spcPct val="80000"/>
              </a:lnSpc>
              <a:buFont typeface="Wingdings" pitchFamily="2" charset="2"/>
              <a:buNone/>
            </a:pPr>
            <a:r>
              <a:rPr lang="el-GR" sz="1200" dirty="0">
                <a:latin typeface="Arial" charset="0"/>
                <a:cs typeface="Arial" charset="0"/>
              </a:rPr>
              <a:t>.</a:t>
            </a:r>
            <a:endParaRPr lang="en-US" sz="1200" dirty="0">
              <a:latin typeface="Arial" charset="0"/>
              <a:cs typeface="Arial" charset="0"/>
            </a:endParaRPr>
          </a:p>
          <a:p>
            <a:pPr algn="just">
              <a:lnSpc>
                <a:spcPct val="80000"/>
              </a:lnSpc>
              <a:buFont typeface="Wingdings" pitchFamily="2" charset="2"/>
              <a:buNone/>
            </a:pPr>
            <a:r>
              <a:rPr lang="el-GR" sz="1200" dirty="0">
                <a:latin typeface="Arial" charset="0"/>
                <a:cs typeface="Arial" charset="0"/>
              </a:rPr>
              <a:t>·</a:t>
            </a:r>
            <a:r>
              <a:rPr lang="el-GR" sz="1200" dirty="0">
                <a:latin typeface="Arial" charset="0"/>
                <a:cs typeface="Times New Roman" pitchFamily="18" charset="0"/>
              </a:rPr>
              <a:t>   </a:t>
            </a:r>
            <a:r>
              <a:rPr lang="el-GR" sz="1200" dirty="0">
                <a:latin typeface="Arial" charset="0"/>
              </a:rPr>
              <a:t>   Πελάτες   </a:t>
            </a:r>
            <a:r>
              <a:rPr lang="el-GR" sz="1200" dirty="0">
                <a:latin typeface="Arial" charset="0"/>
                <a:cs typeface="Arial" charset="0"/>
              </a:rPr>
              <a:t> 4.680</a:t>
            </a:r>
            <a:r>
              <a:rPr lang="en-US" sz="1200" dirty="0">
                <a:latin typeface="Arial" charset="0"/>
                <a:cs typeface="Arial" charset="0"/>
              </a:rPr>
              <a:t> €  </a:t>
            </a:r>
            <a:r>
              <a:rPr lang="el-GR" sz="1200" dirty="0">
                <a:latin typeface="Arial" charset="0"/>
                <a:cs typeface="Arial" charset="0"/>
              </a:rPr>
              <a:t>·</a:t>
            </a:r>
            <a:r>
              <a:rPr lang="el-GR" sz="1200" dirty="0">
                <a:latin typeface="Arial" charset="0"/>
                <a:cs typeface="Times New Roman" pitchFamily="18" charset="0"/>
              </a:rPr>
              <a:t>                 </a:t>
            </a:r>
            <a:r>
              <a:rPr lang="el-GR" sz="1200" dirty="0">
                <a:latin typeface="Arial" charset="0"/>
                <a:cs typeface="Arial" charset="0"/>
              </a:rPr>
              <a:t>Εμπορεύματα          28</a:t>
            </a:r>
            <a:r>
              <a:rPr lang="en-US" sz="1200" dirty="0">
                <a:latin typeface="Arial" charset="0"/>
                <a:cs typeface="Arial" charset="0"/>
              </a:rPr>
              <a:t>.</a:t>
            </a:r>
            <a:r>
              <a:rPr lang="el-GR" sz="1200" dirty="0">
                <a:latin typeface="Arial" charset="0"/>
                <a:cs typeface="Arial" charset="0"/>
              </a:rPr>
              <a:t>350 </a:t>
            </a:r>
            <a:r>
              <a:rPr lang="en-US" sz="1200" dirty="0">
                <a:latin typeface="Arial" charset="0"/>
                <a:cs typeface="Arial" charset="0"/>
              </a:rPr>
              <a:t>€ </a:t>
            </a:r>
            <a:r>
              <a:rPr lang="el-GR" sz="1200" dirty="0">
                <a:latin typeface="Arial" charset="0"/>
                <a:cs typeface="Times New Roman" pitchFamily="18" charset="0"/>
              </a:rPr>
              <a:t>           </a:t>
            </a:r>
            <a:r>
              <a:rPr lang="el-GR" sz="1200" dirty="0">
                <a:latin typeface="Arial" charset="0"/>
                <a:cs typeface="Arial" charset="0"/>
              </a:rPr>
              <a:t>Ταμείο</a:t>
            </a:r>
            <a:r>
              <a:rPr lang="el-GR" sz="1200" dirty="0">
                <a:latin typeface="Arial" charset="0"/>
                <a:cs typeface="Times New Roman" pitchFamily="18" charset="0"/>
              </a:rPr>
              <a:t>                 1.</a:t>
            </a:r>
            <a:r>
              <a:rPr lang="el-GR" sz="1200" dirty="0">
                <a:latin typeface="Arial" charset="0"/>
                <a:cs typeface="Arial" charset="0"/>
              </a:rPr>
              <a:t>460</a:t>
            </a:r>
            <a:r>
              <a:rPr lang="en-US" sz="1200" dirty="0">
                <a:latin typeface="Arial" charset="0"/>
                <a:cs typeface="Arial" charset="0"/>
              </a:rPr>
              <a:t> € </a:t>
            </a:r>
            <a:endParaRPr lang="el-GR" sz="1200" dirty="0">
              <a:latin typeface="Arial" charset="0"/>
              <a:cs typeface="Times New Roman" pitchFamily="18" charset="0"/>
            </a:endParaRPr>
          </a:p>
          <a:p>
            <a:pPr algn="just">
              <a:lnSpc>
                <a:spcPct val="80000"/>
              </a:lnSpc>
              <a:buFont typeface="Wingdings" pitchFamily="2" charset="2"/>
              <a:buNone/>
            </a:pPr>
            <a:r>
              <a:rPr lang="el-GR" sz="1200" dirty="0">
                <a:latin typeface="Arial" charset="0"/>
              </a:rPr>
              <a:t>       Έ</a:t>
            </a:r>
            <a:r>
              <a:rPr lang="el-GR" sz="1200" dirty="0">
                <a:latin typeface="Arial" charset="0"/>
                <a:cs typeface="Arial" charset="0"/>
              </a:rPr>
              <a:t>πιπλα 7</a:t>
            </a:r>
            <a:r>
              <a:rPr lang="en-US" sz="1200" dirty="0">
                <a:latin typeface="Arial" charset="0"/>
                <a:cs typeface="Arial" charset="0"/>
              </a:rPr>
              <a:t>.</a:t>
            </a:r>
            <a:r>
              <a:rPr lang="el-GR" sz="1200" dirty="0">
                <a:latin typeface="Arial" charset="0"/>
                <a:cs typeface="Arial" charset="0"/>
              </a:rPr>
              <a:t>300 </a:t>
            </a:r>
            <a:r>
              <a:rPr lang="en-US" sz="1200" dirty="0">
                <a:latin typeface="Arial" charset="0"/>
                <a:cs typeface="Arial" charset="0"/>
              </a:rPr>
              <a:t>€</a:t>
            </a:r>
            <a:r>
              <a:rPr lang="el-GR" sz="1200" dirty="0">
                <a:latin typeface="Arial" charset="0"/>
                <a:cs typeface="Arial" charset="0"/>
              </a:rPr>
              <a:t>                        Καταθέσεις Όψεως  3.460</a:t>
            </a:r>
            <a:r>
              <a:rPr lang="en-US" sz="1200" dirty="0">
                <a:latin typeface="Arial" charset="0"/>
                <a:cs typeface="Arial" charset="0"/>
              </a:rPr>
              <a:t> €</a:t>
            </a:r>
            <a:r>
              <a:rPr lang="el-GR" sz="1200" dirty="0">
                <a:latin typeface="Arial" charset="0"/>
                <a:cs typeface="Arial" charset="0"/>
              </a:rPr>
              <a:t>             Μηχανήματα      12</a:t>
            </a:r>
            <a:r>
              <a:rPr lang="en-US" sz="1200" dirty="0">
                <a:latin typeface="Arial" charset="0"/>
                <a:cs typeface="Arial" charset="0"/>
              </a:rPr>
              <a:t>.</a:t>
            </a:r>
            <a:r>
              <a:rPr lang="el-GR" sz="1200" dirty="0">
                <a:latin typeface="Arial" charset="0"/>
                <a:cs typeface="Arial" charset="0"/>
              </a:rPr>
              <a:t>800</a:t>
            </a:r>
            <a:r>
              <a:rPr lang="en-US" sz="1200" dirty="0">
                <a:latin typeface="Arial" charset="0"/>
                <a:cs typeface="Arial" charset="0"/>
              </a:rPr>
              <a:t> € </a:t>
            </a:r>
            <a:r>
              <a:rPr lang="el-GR" sz="1200" dirty="0">
                <a:latin typeface="Arial" charset="0"/>
                <a:cs typeface="Arial" charset="0"/>
              </a:rPr>
              <a:t>·</a:t>
            </a:r>
          </a:p>
          <a:p>
            <a:pPr algn="just">
              <a:lnSpc>
                <a:spcPct val="80000"/>
              </a:lnSpc>
              <a:buFont typeface="Wingdings" pitchFamily="2" charset="2"/>
              <a:buNone/>
            </a:pPr>
            <a:r>
              <a:rPr lang="el-GR" sz="1200" dirty="0">
                <a:latin typeface="Arial" charset="0"/>
                <a:cs typeface="Arial" charset="0"/>
              </a:rPr>
              <a:t>·</a:t>
            </a:r>
            <a:r>
              <a:rPr lang="el-GR" sz="1200" dirty="0">
                <a:latin typeface="Arial" charset="0"/>
                <a:cs typeface="Times New Roman" pitchFamily="18" charset="0"/>
              </a:rPr>
              <a:t>      </a:t>
            </a:r>
            <a:r>
              <a:rPr lang="el-GR" sz="1200" dirty="0">
                <a:latin typeface="Arial" charset="0"/>
              </a:rPr>
              <a:t>Μεταφορικά Μέσα </a:t>
            </a:r>
            <a:r>
              <a:rPr lang="el-GR" sz="1200" dirty="0">
                <a:latin typeface="Arial" charset="0"/>
                <a:cs typeface="Arial" charset="0"/>
              </a:rPr>
              <a:t> 33</a:t>
            </a:r>
            <a:r>
              <a:rPr lang="en-US" sz="1200" dirty="0">
                <a:latin typeface="Arial" charset="0"/>
                <a:cs typeface="Arial" charset="0"/>
              </a:rPr>
              <a:t>.</a:t>
            </a:r>
            <a:r>
              <a:rPr lang="el-GR" sz="1200" dirty="0">
                <a:latin typeface="Arial" charset="0"/>
                <a:cs typeface="Arial" charset="0"/>
              </a:rPr>
              <a:t>700</a:t>
            </a:r>
            <a:r>
              <a:rPr lang="en-US" sz="1200" dirty="0">
                <a:latin typeface="Arial" charset="0"/>
                <a:cs typeface="Arial" charset="0"/>
              </a:rPr>
              <a:t>  </a:t>
            </a:r>
            <a:r>
              <a:rPr lang="el-GR" sz="1200" dirty="0">
                <a:latin typeface="Arial" charset="0"/>
                <a:cs typeface="Times New Roman" pitchFamily="18" charset="0"/>
              </a:rPr>
              <a:t> </a:t>
            </a:r>
            <a:r>
              <a:rPr lang="el-GR" sz="1200" dirty="0">
                <a:latin typeface="Arial" charset="0"/>
              </a:rPr>
              <a:t>     </a:t>
            </a:r>
            <a:r>
              <a:rPr lang="el-GR" sz="1200" dirty="0">
                <a:latin typeface="Arial" charset="0"/>
                <a:cs typeface="Arial" charset="0"/>
              </a:rPr>
              <a:t>Προμηθευτές          16</a:t>
            </a:r>
            <a:r>
              <a:rPr lang="en-US" sz="1200" dirty="0">
                <a:latin typeface="Arial" charset="0"/>
                <a:cs typeface="Arial" charset="0"/>
              </a:rPr>
              <a:t>.</a:t>
            </a:r>
            <a:r>
              <a:rPr lang="el-GR" sz="1200" dirty="0">
                <a:latin typeface="Arial" charset="0"/>
                <a:cs typeface="Arial" charset="0"/>
              </a:rPr>
              <a:t>300</a:t>
            </a:r>
            <a:r>
              <a:rPr lang="en-US" sz="1200" dirty="0">
                <a:latin typeface="Arial" charset="0"/>
                <a:cs typeface="Arial" charset="0"/>
              </a:rPr>
              <a:t>€ </a:t>
            </a:r>
            <a:r>
              <a:rPr lang="el-GR" sz="1200" dirty="0">
                <a:latin typeface="Arial" charset="0"/>
                <a:cs typeface="Arial" charset="0"/>
              </a:rPr>
              <a:t>            </a:t>
            </a:r>
            <a:r>
              <a:rPr lang="el-GR" sz="1200" dirty="0">
                <a:latin typeface="Arial" charset="0"/>
              </a:rPr>
              <a:t>Κεφάλαιο</a:t>
            </a:r>
            <a:r>
              <a:rPr lang="el-GR" sz="1200" dirty="0">
                <a:latin typeface="Arial" charset="0"/>
                <a:cs typeface="Arial" charset="0"/>
              </a:rPr>
              <a:t>            68.660</a:t>
            </a:r>
            <a:r>
              <a:rPr lang="en-US" sz="1200" dirty="0">
                <a:latin typeface="Arial" charset="0"/>
                <a:cs typeface="Arial" charset="0"/>
              </a:rPr>
              <a:t> €</a:t>
            </a:r>
            <a:endParaRPr lang="el-GR" sz="1200" dirty="0">
              <a:latin typeface="Arial" charset="0"/>
              <a:cs typeface="Arial" charset="0"/>
            </a:endParaRPr>
          </a:p>
          <a:p>
            <a:pPr algn="just">
              <a:lnSpc>
                <a:spcPct val="80000"/>
              </a:lnSpc>
              <a:buFont typeface="Wingdings" pitchFamily="2" charset="2"/>
              <a:buNone/>
            </a:pPr>
            <a:r>
              <a:rPr lang="el-GR" sz="1200" dirty="0">
                <a:latin typeface="Arial" charset="0"/>
                <a:cs typeface="Arial" charset="0"/>
              </a:rPr>
              <a:t>·</a:t>
            </a:r>
            <a:r>
              <a:rPr lang="el-GR" sz="1200" dirty="0">
                <a:latin typeface="Arial" charset="0"/>
                <a:cs typeface="Times New Roman" pitchFamily="18" charset="0"/>
              </a:rPr>
              <a:t>      </a:t>
            </a:r>
            <a:r>
              <a:rPr lang="el-GR" sz="1200" dirty="0">
                <a:latin typeface="Arial" charset="0"/>
                <a:cs typeface="Arial" charset="0"/>
              </a:rPr>
              <a:t>Γραμμάτια πληρωτέα 6.790</a:t>
            </a:r>
            <a:r>
              <a:rPr lang="en-US" sz="1200" dirty="0">
                <a:latin typeface="Arial" charset="0"/>
                <a:cs typeface="Arial" charset="0"/>
              </a:rPr>
              <a:t> € </a:t>
            </a:r>
            <a:r>
              <a:rPr lang="el-GR" sz="1200" dirty="0">
                <a:latin typeface="Arial" charset="0"/>
                <a:cs typeface="Arial" charset="0"/>
              </a:rPr>
              <a:t>·</a:t>
            </a:r>
            <a:r>
              <a:rPr lang="el-GR" sz="1200" dirty="0">
                <a:latin typeface="Arial" charset="0"/>
                <a:cs typeface="Times New Roman" pitchFamily="18" charset="0"/>
              </a:rPr>
              <a:t>     </a:t>
            </a:r>
            <a:endParaRPr lang="el-GR" sz="1200" dirty="0">
              <a:latin typeface="Arial" charset="0"/>
              <a:cs typeface="Arial" charset="0"/>
            </a:endParaRPr>
          </a:p>
          <a:p>
            <a:pPr algn="just">
              <a:lnSpc>
                <a:spcPct val="80000"/>
              </a:lnSpc>
              <a:buFont typeface="Wingdings" pitchFamily="2" charset="2"/>
              <a:buNone/>
            </a:pPr>
            <a:r>
              <a:rPr lang="el-GR" sz="1200" dirty="0">
                <a:latin typeface="Arial" charset="0"/>
                <a:cs typeface="Arial" charset="0"/>
              </a:rPr>
              <a:t> </a:t>
            </a:r>
          </a:p>
          <a:p>
            <a:pPr algn="just">
              <a:lnSpc>
                <a:spcPct val="80000"/>
              </a:lnSpc>
              <a:buFont typeface="Wingdings" pitchFamily="2" charset="2"/>
              <a:buNone/>
            </a:pPr>
            <a:r>
              <a:rPr lang="el-GR" sz="1200" dirty="0">
                <a:latin typeface="Arial" charset="0"/>
                <a:cs typeface="Arial" charset="0"/>
              </a:rPr>
              <a:t>    Η επιχείρηση διενήργησε τις παρακάτω συναλλαγές </a:t>
            </a:r>
          </a:p>
          <a:p>
            <a:pPr algn="just">
              <a:lnSpc>
                <a:spcPct val="80000"/>
              </a:lnSpc>
              <a:buFont typeface="Wingdings" pitchFamily="2" charset="2"/>
              <a:buNone/>
            </a:pPr>
            <a:r>
              <a:rPr lang="el-GR" sz="1200" dirty="0">
                <a:latin typeface="Arial" charset="0"/>
                <a:cs typeface="Arial" charset="0"/>
              </a:rPr>
              <a:t>  </a:t>
            </a:r>
          </a:p>
          <a:p>
            <a:pPr algn="just">
              <a:lnSpc>
                <a:spcPct val="80000"/>
              </a:lnSpc>
              <a:buFont typeface="Wingdings" pitchFamily="2" charset="2"/>
              <a:buNone/>
            </a:pPr>
            <a:r>
              <a:rPr lang="el-GR" sz="1200" dirty="0">
                <a:latin typeface="Arial" charset="0"/>
                <a:cs typeface="Arial" charset="0"/>
              </a:rPr>
              <a:t>1.</a:t>
            </a:r>
            <a:r>
              <a:rPr lang="el-GR" sz="1200" dirty="0">
                <a:latin typeface="Arial" charset="0"/>
                <a:cs typeface="Times New Roman" pitchFamily="18" charset="0"/>
              </a:rPr>
              <a:t>   </a:t>
            </a:r>
            <a:r>
              <a:rPr lang="el-GR" sz="1200" dirty="0">
                <a:latin typeface="Arial" charset="0"/>
                <a:cs typeface="Arial" charset="0"/>
              </a:rPr>
              <a:t>Ακατάλληλα Εμπορεύματα (αλλοιωμένα), αξίας 1.650 </a:t>
            </a:r>
            <a:r>
              <a:rPr lang="en-US" sz="1200" dirty="0">
                <a:latin typeface="Arial" charset="0"/>
                <a:cs typeface="Arial" charset="0"/>
              </a:rPr>
              <a:t>€</a:t>
            </a:r>
            <a:r>
              <a:rPr lang="el-GR" sz="1200" dirty="0">
                <a:latin typeface="Arial" charset="0"/>
                <a:cs typeface="Arial" charset="0"/>
              </a:rPr>
              <a:t> αποσύρονται και καταστρέφονται.</a:t>
            </a:r>
          </a:p>
          <a:p>
            <a:pPr algn="just">
              <a:lnSpc>
                <a:spcPct val="80000"/>
              </a:lnSpc>
              <a:buFont typeface="Wingdings" pitchFamily="2" charset="2"/>
              <a:buNone/>
            </a:pPr>
            <a:r>
              <a:rPr lang="el-GR" sz="1200" dirty="0">
                <a:latin typeface="Arial" charset="0"/>
                <a:cs typeface="Arial" charset="0"/>
              </a:rPr>
              <a:t>2.   Προμηθευτής στον οποίο η επιχείρηση οφείλει 4.200 </a:t>
            </a:r>
            <a:r>
              <a:rPr lang="en-US" sz="1200" dirty="0">
                <a:latin typeface="Arial" charset="0"/>
                <a:cs typeface="Arial" charset="0"/>
              </a:rPr>
              <a:t>€</a:t>
            </a:r>
            <a:r>
              <a:rPr lang="el-GR" sz="1200" dirty="0">
                <a:latin typeface="Arial" charset="0"/>
                <a:cs typeface="Arial" charset="0"/>
              </a:rPr>
              <a:t>, λαμβάνει ισόποση επιταγή</a:t>
            </a:r>
          </a:p>
          <a:p>
            <a:pPr algn="just">
              <a:lnSpc>
                <a:spcPct val="80000"/>
              </a:lnSpc>
              <a:buFont typeface="Wingdings" pitchFamily="2" charset="2"/>
              <a:buNone/>
            </a:pPr>
            <a:r>
              <a:rPr lang="el-GR" sz="1200" dirty="0">
                <a:latin typeface="Arial" charset="0"/>
                <a:cs typeface="Times New Roman" pitchFamily="18" charset="0"/>
              </a:rPr>
              <a:t>3.   </a:t>
            </a:r>
            <a:r>
              <a:rPr lang="el-GR" sz="1200" dirty="0">
                <a:latin typeface="Arial" charset="0"/>
                <a:cs typeface="Arial" charset="0"/>
              </a:rPr>
              <a:t>Πελάτης ο οποίος οφείλει 1.350 </a:t>
            </a:r>
            <a:r>
              <a:rPr lang="en-US" sz="1200" dirty="0">
                <a:latin typeface="Arial" charset="0"/>
                <a:cs typeface="Arial" charset="0"/>
              </a:rPr>
              <a:t>€</a:t>
            </a:r>
            <a:r>
              <a:rPr lang="el-GR" sz="1200" dirty="0">
                <a:latin typeface="Arial" charset="0"/>
                <a:cs typeface="Arial" charset="0"/>
              </a:rPr>
              <a:t>, δίνει Γραμμάτιο για 1.000 </a:t>
            </a:r>
            <a:r>
              <a:rPr lang="en-US" sz="1200" dirty="0">
                <a:latin typeface="Arial" charset="0"/>
                <a:cs typeface="Arial" charset="0"/>
              </a:rPr>
              <a:t>€</a:t>
            </a:r>
            <a:r>
              <a:rPr lang="el-GR" sz="1200" dirty="0">
                <a:latin typeface="Arial" charset="0"/>
                <a:cs typeface="Arial" charset="0"/>
              </a:rPr>
              <a:t>, και 350 </a:t>
            </a:r>
            <a:r>
              <a:rPr lang="en-US" sz="1200" dirty="0">
                <a:latin typeface="Arial" charset="0"/>
                <a:cs typeface="Arial" charset="0"/>
              </a:rPr>
              <a:t>€</a:t>
            </a:r>
            <a:r>
              <a:rPr lang="el-GR" sz="1200" dirty="0">
                <a:latin typeface="Arial" charset="0"/>
                <a:cs typeface="Arial" charset="0"/>
              </a:rPr>
              <a:t> μετρητά</a:t>
            </a:r>
          </a:p>
          <a:p>
            <a:pPr algn="just">
              <a:lnSpc>
                <a:spcPct val="80000"/>
              </a:lnSpc>
              <a:buFont typeface="Wingdings" pitchFamily="2" charset="2"/>
              <a:buNone/>
            </a:pPr>
            <a:r>
              <a:rPr lang="el-GR" sz="1200" dirty="0">
                <a:latin typeface="Arial" charset="0"/>
                <a:cs typeface="Times New Roman" pitchFamily="18" charset="0"/>
              </a:rPr>
              <a:t>4.   Η</a:t>
            </a:r>
            <a:r>
              <a:rPr lang="el-GR" sz="1200" dirty="0">
                <a:latin typeface="Arial" charset="0"/>
                <a:cs typeface="Arial" charset="0"/>
              </a:rPr>
              <a:t> επιχείρηση αγόρασε  Φορτηγό αυτοκίνητο αξίας 7</a:t>
            </a:r>
            <a:r>
              <a:rPr lang="en-US" sz="1200" dirty="0">
                <a:latin typeface="Arial" charset="0"/>
                <a:cs typeface="Arial" charset="0"/>
              </a:rPr>
              <a:t>.</a:t>
            </a:r>
            <a:r>
              <a:rPr lang="el-GR" sz="1200" dirty="0">
                <a:latin typeface="Arial" charset="0"/>
                <a:cs typeface="Arial" charset="0"/>
              </a:rPr>
              <a:t>800 </a:t>
            </a:r>
            <a:r>
              <a:rPr lang="en-US" sz="1200" dirty="0">
                <a:latin typeface="Arial" charset="0"/>
                <a:cs typeface="Arial" charset="0"/>
              </a:rPr>
              <a:t>€</a:t>
            </a:r>
            <a:r>
              <a:rPr lang="el-GR" sz="1200" dirty="0">
                <a:latin typeface="Arial" charset="0"/>
                <a:cs typeface="Arial" charset="0"/>
              </a:rPr>
              <a:t>, με Γραμμάτια</a:t>
            </a:r>
            <a:endParaRPr lang="el-GR" sz="1200" dirty="0">
              <a:latin typeface="Arial" charset="0"/>
              <a:cs typeface="Times New Roman" pitchFamily="18" charset="0"/>
            </a:endParaRPr>
          </a:p>
          <a:p>
            <a:pPr algn="just">
              <a:lnSpc>
                <a:spcPct val="80000"/>
              </a:lnSpc>
              <a:buFont typeface="Wingdings" pitchFamily="2" charset="2"/>
              <a:buNone/>
            </a:pPr>
            <a:r>
              <a:rPr lang="el-GR" sz="1200" dirty="0">
                <a:latin typeface="Arial" charset="0"/>
                <a:cs typeface="Arial" charset="0"/>
              </a:rPr>
              <a:t>5.   Ο επιχειρηματίας  καταθέτει μετρητά 15</a:t>
            </a:r>
            <a:r>
              <a:rPr lang="en-US" sz="1200" dirty="0">
                <a:latin typeface="Arial" charset="0"/>
                <a:cs typeface="Arial" charset="0"/>
              </a:rPr>
              <a:t>.</a:t>
            </a:r>
            <a:r>
              <a:rPr lang="el-GR" sz="1200" dirty="0">
                <a:latin typeface="Arial" charset="0"/>
                <a:cs typeface="Arial" charset="0"/>
              </a:rPr>
              <a:t>000 </a:t>
            </a:r>
            <a:r>
              <a:rPr lang="en-US" sz="1200" dirty="0">
                <a:latin typeface="Arial" charset="0"/>
                <a:cs typeface="Arial" charset="0"/>
              </a:rPr>
              <a:t>€</a:t>
            </a:r>
            <a:endParaRPr lang="el-GR" sz="1200" dirty="0">
              <a:latin typeface="Arial" charset="0"/>
              <a:cs typeface="Arial" charset="0"/>
            </a:endParaRPr>
          </a:p>
          <a:p>
            <a:pPr algn="just">
              <a:lnSpc>
                <a:spcPct val="80000"/>
              </a:lnSpc>
              <a:buFont typeface="Wingdings" pitchFamily="2" charset="2"/>
              <a:buNone/>
            </a:pPr>
            <a:r>
              <a:rPr lang="el-GR" sz="1200" dirty="0">
                <a:latin typeface="Arial" charset="0"/>
                <a:cs typeface="Arial" charset="0"/>
              </a:rPr>
              <a:t>6.</a:t>
            </a:r>
            <a:r>
              <a:rPr lang="el-GR" sz="1200" dirty="0">
                <a:latin typeface="Arial" charset="0"/>
                <a:cs typeface="Times New Roman" pitchFamily="18" charset="0"/>
              </a:rPr>
              <a:t>   </a:t>
            </a:r>
            <a:r>
              <a:rPr lang="el-GR" sz="1200" dirty="0">
                <a:latin typeface="Arial" charset="0"/>
                <a:cs typeface="Arial" charset="0"/>
              </a:rPr>
              <a:t>Πωλούνται εμπορεύματα αξίας 9.850 </a:t>
            </a:r>
            <a:r>
              <a:rPr lang="en-US" sz="1200" dirty="0">
                <a:latin typeface="Arial" charset="0"/>
                <a:cs typeface="Arial" charset="0"/>
              </a:rPr>
              <a:t>€</a:t>
            </a:r>
            <a:r>
              <a:rPr lang="el-GR" sz="1200" dirty="0">
                <a:latin typeface="Arial" charset="0"/>
                <a:cs typeface="Arial" charset="0"/>
              </a:rPr>
              <a:t> προς 10.850 </a:t>
            </a:r>
            <a:r>
              <a:rPr lang="en-US" sz="1200" dirty="0">
                <a:latin typeface="Arial" charset="0"/>
                <a:cs typeface="Arial" charset="0"/>
              </a:rPr>
              <a:t>€.</a:t>
            </a:r>
            <a:r>
              <a:rPr lang="el-GR" sz="1200" dirty="0">
                <a:latin typeface="Arial" charset="0"/>
                <a:cs typeface="Arial" charset="0"/>
              </a:rPr>
              <a:t> Ο αγοραστής πληρώνει 3</a:t>
            </a:r>
            <a:r>
              <a:rPr lang="en-US" sz="1200" dirty="0">
                <a:latin typeface="Arial" charset="0"/>
                <a:cs typeface="Arial" charset="0"/>
              </a:rPr>
              <a:t>.</a:t>
            </a:r>
            <a:r>
              <a:rPr lang="el-GR" sz="1200" dirty="0">
                <a:latin typeface="Arial" charset="0"/>
                <a:cs typeface="Arial" charset="0"/>
              </a:rPr>
              <a:t>000 </a:t>
            </a:r>
            <a:r>
              <a:rPr lang="en-US" sz="1200" dirty="0">
                <a:latin typeface="Arial" charset="0"/>
                <a:cs typeface="Arial" charset="0"/>
              </a:rPr>
              <a:t>€</a:t>
            </a:r>
            <a:r>
              <a:rPr lang="el-GR" sz="1200" dirty="0">
                <a:latin typeface="Arial" charset="0"/>
                <a:cs typeface="Arial" charset="0"/>
              </a:rPr>
              <a:t> μετρητά, καταθέτει 4.000  </a:t>
            </a:r>
            <a:r>
              <a:rPr lang="en-US" sz="1200" dirty="0">
                <a:latin typeface="Arial" charset="0"/>
                <a:cs typeface="Arial" charset="0"/>
              </a:rPr>
              <a:t>€</a:t>
            </a:r>
            <a:r>
              <a:rPr lang="el-GR" sz="1200" dirty="0">
                <a:latin typeface="Arial" charset="0"/>
                <a:cs typeface="Arial" charset="0"/>
              </a:rPr>
              <a:t>, στον Τραπεζικό Λογαριασμό της Εταιρίας και δίνει Γραμμάτιο για το υπόλοιπο ποσό.</a:t>
            </a:r>
          </a:p>
          <a:p>
            <a:pPr algn="just">
              <a:lnSpc>
                <a:spcPct val="80000"/>
              </a:lnSpc>
              <a:buFont typeface="Wingdings" pitchFamily="2" charset="2"/>
              <a:buNone/>
            </a:pPr>
            <a:r>
              <a:rPr lang="el-GR" sz="1200" dirty="0">
                <a:latin typeface="Arial" charset="0"/>
                <a:cs typeface="Arial" charset="0"/>
              </a:rPr>
              <a:t>7.</a:t>
            </a:r>
            <a:r>
              <a:rPr lang="el-GR" sz="1200" dirty="0">
                <a:latin typeface="Arial" charset="0"/>
                <a:cs typeface="Times New Roman" pitchFamily="18" charset="0"/>
              </a:rPr>
              <a:t>   </a:t>
            </a:r>
            <a:r>
              <a:rPr lang="el-GR" sz="1200" dirty="0">
                <a:latin typeface="Arial" charset="0"/>
                <a:cs typeface="Arial" charset="0"/>
              </a:rPr>
              <a:t>Για την εξόφληση  Προμηθευτή  στον οποίο οφείλει 6.300</a:t>
            </a:r>
            <a:r>
              <a:rPr lang="en-US" sz="1200" dirty="0">
                <a:latin typeface="Arial" charset="0"/>
                <a:cs typeface="Arial" charset="0"/>
              </a:rPr>
              <a:t> €</a:t>
            </a:r>
            <a:r>
              <a:rPr lang="el-GR" sz="1200" dirty="0">
                <a:latin typeface="Arial" charset="0"/>
                <a:cs typeface="Arial" charset="0"/>
              </a:rPr>
              <a:t> δίνει Επιταγή για το σύνολο του χρέους με επιβάρυνση τόκων 5% </a:t>
            </a:r>
          </a:p>
          <a:p>
            <a:pPr algn="just">
              <a:lnSpc>
                <a:spcPct val="80000"/>
              </a:lnSpc>
              <a:buFont typeface="Wingdings" pitchFamily="2" charset="2"/>
              <a:buNone/>
            </a:pPr>
            <a:r>
              <a:rPr lang="el-GR" sz="1200" dirty="0">
                <a:latin typeface="Arial" charset="0"/>
                <a:cs typeface="Arial" charset="0"/>
              </a:rPr>
              <a:t> Ζητείται. </a:t>
            </a:r>
          </a:p>
          <a:p>
            <a:pPr algn="just">
              <a:lnSpc>
                <a:spcPct val="80000"/>
              </a:lnSpc>
              <a:buFont typeface="Wingdings" pitchFamily="2" charset="2"/>
              <a:buNone/>
            </a:pPr>
            <a:r>
              <a:rPr lang="el-GR" sz="1200" dirty="0">
                <a:latin typeface="Arial" charset="0"/>
                <a:cs typeface="Arial" charset="0"/>
              </a:rPr>
              <a:t>Α) Να συνταχθεί ο Ισολογισμός σύμφωνα με τα στοιχεία της Απογραφής.</a:t>
            </a:r>
          </a:p>
          <a:p>
            <a:pPr algn="just">
              <a:lnSpc>
                <a:spcPct val="80000"/>
              </a:lnSpc>
              <a:buFont typeface="Wingdings" pitchFamily="2" charset="2"/>
              <a:buNone/>
            </a:pPr>
            <a:r>
              <a:rPr lang="el-GR" sz="1200" dirty="0">
                <a:latin typeface="Arial" charset="0"/>
                <a:cs typeface="Arial" charset="0"/>
              </a:rPr>
              <a:t>Β) Να δημιουργηθούν τα Καθολικά  και να καταχωρηθούν τα δεδομένα της απογραφής και στη συνέχεια να ενημερωθούν οι Λογαριασμοί με τις συναλλαγές που έγιναν  και να συνταχθεί ο τελικός Ισολογισμός. </a:t>
            </a:r>
          </a:p>
          <a:p>
            <a:pPr>
              <a:lnSpc>
                <a:spcPct val="80000"/>
              </a:lnSpc>
              <a:buFont typeface="Wingdings" pitchFamily="2" charset="2"/>
              <a:buNone/>
            </a:pPr>
            <a:endParaRPr lang="el-GR" sz="1200" dirty="0">
              <a:latin typeface="Arial" charset="0"/>
            </a:endParaRPr>
          </a:p>
        </p:txBody>
      </p:sp>
    </p:spTree>
  </p:cSld>
  <p:clrMapOvr>
    <a:masterClrMapping/>
  </p:clrMapOvr>
  <p:transition/>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CB6E7936-7F3E-4DEC-95C7-3BD4D79BAE1B}" type="slidenum">
              <a:rPr lang="el-GR"/>
              <a:pPr/>
              <a:t>728</a:t>
            </a:fld>
            <a:endParaRPr lang="el-GR" dirty="0"/>
          </a:p>
        </p:txBody>
      </p:sp>
      <p:sp>
        <p:nvSpPr>
          <p:cNvPr id="27650" name="Rectangle 2"/>
          <p:cNvSpPr>
            <a:spLocks noGrp="1" noChangeArrowheads="1"/>
          </p:cNvSpPr>
          <p:nvPr>
            <p:ph type="title"/>
          </p:nvPr>
        </p:nvSpPr>
        <p:spPr>
          <a:xfrm>
            <a:off x="685800" y="228600"/>
            <a:ext cx="7772400" cy="392113"/>
          </a:xfrm>
        </p:spPr>
        <p:txBody>
          <a:bodyPr>
            <a:normAutofit fontScale="90000"/>
          </a:bodyPr>
          <a:lstStyle/>
          <a:p>
            <a:r>
              <a:rPr lang="el-GR" sz="2800" b="1" dirty="0"/>
              <a:t>ΛΥΣΗ ΑΣΚΗΣΗΣ 4</a:t>
            </a:r>
            <a:r>
              <a:rPr lang="en-US" sz="2800" b="1" dirty="0"/>
              <a:t>.</a:t>
            </a:r>
            <a:endParaRPr lang="el-GR" sz="2800" b="1" dirty="0"/>
          </a:p>
        </p:txBody>
      </p:sp>
      <p:sp>
        <p:nvSpPr>
          <p:cNvPr id="27651" name="Rectangle 3"/>
          <p:cNvSpPr>
            <a:spLocks noGrp="1" noChangeArrowheads="1"/>
          </p:cNvSpPr>
          <p:nvPr>
            <p:ph type="body" idx="1"/>
          </p:nvPr>
        </p:nvSpPr>
        <p:spPr>
          <a:xfrm>
            <a:off x="381000" y="620713"/>
            <a:ext cx="8763000" cy="5399087"/>
          </a:xfrm>
        </p:spPr>
        <p:txBody>
          <a:bodyPr>
            <a:normAutofit fontScale="47500" lnSpcReduction="20000"/>
          </a:bodyPr>
          <a:lstStyle/>
          <a:p>
            <a:pPr algn="just">
              <a:lnSpc>
                <a:spcPct val="90000"/>
              </a:lnSpc>
              <a:buFont typeface="Wingdings" pitchFamily="2" charset="2"/>
              <a:buNone/>
            </a:pPr>
            <a:r>
              <a:rPr lang="el-GR" sz="1400" b="1" dirty="0">
                <a:solidFill>
                  <a:srgbClr val="000000"/>
                </a:solidFill>
                <a:latin typeface="Arial" charset="0"/>
                <a:cs typeface="Arial" charset="0"/>
              </a:rPr>
              <a:t> </a:t>
            </a:r>
            <a:r>
              <a:rPr lang="el-GR" sz="1400" b="1" dirty="0">
                <a:latin typeface="Arial" charset="0"/>
                <a:cs typeface="Arial" charset="0"/>
              </a:rPr>
              <a:t>Ε                                     ΙΣΟΛΟΓΙΣΜΟΣ                                   Π</a:t>
            </a:r>
          </a:p>
          <a:p>
            <a:pPr algn="just">
              <a:lnSpc>
                <a:spcPct val="90000"/>
              </a:lnSpc>
              <a:buFont typeface="Wingdings" pitchFamily="2" charset="2"/>
              <a:buNone/>
            </a:pPr>
            <a:r>
              <a:rPr lang="el-GR" sz="1400" dirty="0">
                <a:latin typeface="Arial" charset="0"/>
                <a:cs typeface="Arial" charset="0"/>
              </a:rPr>
              <a:t>     Εμπορεύματα                </a:t>
            </a:r>
            <a:r>
              <a:rPr lang="en-US" sz="1400" dirty="0">
                <a:latin typeface="Arial" charset="0"/>
                <a:cs typeface="Arial" charset="0"/>
              </a:rPr>
              <a:t>   </a:t>
            </a:r>
            <a:r>
              <a:rPr lang="el-GR" sz="1400" dirty="0">
                <a:latin typeface="Arial" charset="0"/>
                <a:cs typeface="Arial" charset="0"/>
              </a:rPr>
              <a:t>28.350    </a:t>
            </a:r>
            <a:r>
              <a:rPr lang="en-US" sz="1400" dirty="0">
                <a:latin typeface="Arial" charset="0"/>
                <a:cs typeface="Arial" charset="0"/>
              </a:rPr>
              <a:t>   </a:t>
            </a:r>
            <a:r>
              <a:rPr lang="el-GR" sz="1400" dirty="0">
                <a:latin typeface="Arial" charset="0"/>
                <a:cs typeface="Arial" charset="0"/>
              </a:rPr>
              <a:t>Προμηθευτές               </a:t>
            </a:r>
            <a:r>
              <a:rPr lang="el-GR" sz="1400" dirty="0">
                <a:latin typeface="Arial" charset="0"/>
              </a:rPr>
              <a:t> </a:t>
            </a:r>
            <a:r>
              <a:rPr lang="el-GR" sz="1400" dirty="0">
                <a:latin typeface="Arial" charset="0"/>
                <a:cs typeface="Arial" charset="0"/>
              </a:rPr>
              <a:t> 16</a:t>
            </a:r>
            <a:r>
              <a:rPr lang="el-GR" sz="1400" dirty="0">
                <a:latin typeface="Arial" charset="0"/>
              </a:rPr>
              <a:t>.3</a:t>
            </a:r>
            <a:r>
              <a:rPr lang="el-GR" sz="1400" dirty="0">
                <a:latin typeface="Arial" charset="0"/>
                <a:cs typeface="Arial" charset="0"/>
              </a:rPr>
              <a:t>00         </a:t>
            </a:r>
          </a:p>
          <a:p>
            <a:pPr algn="just">
              <a:lnSpc>
                <a:spcPct val="90000"/>
              </a:lnSpc>
              <a:buFont typeface="Wingdings" pitchFamily="2" charset="2"/>
              <a:buNone/>
            </a:pPr>
            <a:r>
              <a:rPr lang="el-GR" sz="1400" dirty="0">
                <a:latin typeface="Arial" charset="0"/>
                <a:cs typeface="Arial" charset="0"/>
              </a:rPr>
              <a:t>      Πελάτες                       </a:t>
            </a:r>
            <a:r>
              <a:rPr lang="en-US" sz="1400" dirty="0">
                <a:latin typeface="Arial" charset="0"/>
                <a:cs typeface="Arial" charset="0"/>
              </a:rPr>
              <a:t> </a:t>
            </a:r>
            <a:r>
              <a:rPr lang="el-GR" sz="1400" dirty="0">
                <a:latin typeface="Arial" charset="0"/>
                <a:cs typeface="Arial" charset="0"/>
              </a:rPr>
              <a:t> </a:t>
            </a:r>
            <a:r>
              <a:rPr lang="el-GR" sz="1400" dirty="0">
                <a:latin typeface="Arial" charset="0"/>
              </a:rPr>
              <a:t> </a:t>
            </a:r>
            <a:r>
              <a:rPr lang="el-GR" sz="1400" dirty="0">
                <a:latin typeface="Arial" charset="0"/>
                <a:cs typeface="Arial" charset="0"/>
              </a:rPr>
              <a:t>    4</a:t>
            </a:r>
            <a:r>
              <a:rPr lang="el-GR" sz="1400" dirty="0">
                <a:latin typeface="Arial" charset="0"/>
              </a:rPr>
              <a:t>.68</a:t>
            </a:r>
            <a:r>
              <a:rPr lang="el-GR" sz="1400" dirty="0">
                <a:latin typeface="Arial" charset="0"/>
                <a:cs typeface="Arial" charset="0"/>
              </a:rPr>
              <a:t>0  </a:t>
            </a:r>
            <a:r>
              <a:rPr lang="en-US" sz="1400" dirty="0">
                <a:latin typeface="Arial" charset="0"/>
                <a:cs typeface="Arial" charset="0"/>
              </a:rPr>
              <a:t>   </a:t>
            </a:r>
            <a:r>
              <a:rPr lang="el-GR" sz="1400" dirty="0">
                <a:latin typeface="Arial" charset="0"/>
                <a:cs typeface="Arial" charset="0"/>
              </a:rPr>
              <a:t> </a:t>
            </a:r>
            <a:r>
              <a:rPr lang="el-GR" sz="1400" dirty="0">
                <a:latin typeface="Arial" charset="0"/>
              </a:rPr>
              <a:t>  </a:t>
            </a:r>
            <a:r>
              <a:rPr lang="el-GR" sz="1400" dirty="0">
                <a:latin typeface="Arial" charset="0"/>
                <a:cs typeface="Arial" charset="0"/>
              </a:rPr>
              <a:t>Γραμμάτια πληρωτέα    6</a:t>
            </a:r>
            <a:r>
              <a:rPr lang="el-GR" sz="1400" dirty="0">
                <a:latin typeface="Arial" charset="0"/>
              </a:rPr>
              <a:t>.79</a:t>
            </a:r>
            <a:r>
              <a:rPr lang="el-GR" sz="1400" dirty="0">
                <a:latin typeface="Arial" charset="0"/>
                <a:cs typeface="Arial" charset="0"/>
              </a:rPr>
              <a:t>0</a:t>
            </a:r>
          </a:p>
          <a:p>
            <a:pPr algn="just">
              <a:lnSpc>
                <a:spcPct val="90000"/>
              </a:lnSpc>
              <a:buFont typeface="Wingdings" pitchFamily="2" charset="2"/>
              <a:buNone/>
            </a:pPr>
            <a:r>
              <a:rPr lang="el-GR" sz="1400" dirty="0">
                <a:latin typeface="Arial" charset="0"/>
                <a:cs typeface="Arial" charset="0"/>
              </a:rPr>
              <a:t>      </a:t>
            </a:r>
            <a:r>
              <a:rPr lang="el-GR" sz="1400" dirty="0">
                <a:latin typeface="Arial" charset="0"/>
              </a:rPr>
              <a:t>Έ</a:t>
            </a:r>
            <a:r>
              <a:rPr lang="el-GR" sz="1400" dirty="0">
                <a:latin typeface="Arial" charset="0"/>
                <a:cs typeface="Arial" charset="0"/>
              </a:rPr>
              <a:t>πιπλα                              </a:t>
            </a:r>
            <a:r>
              <a:rPr lang="en-US" sz="1400" dirty="0">
                <a:latin typeface="Arial" charset="0"/>
                <a:cs typeface="Arial" charset="0"/>
              </a:rPr>
              <a:t> </a:t>
            </a:r>
            <a:r>
              <a:rPr lang="el-GR" sz="1400" dirty="0">
                <a:latin typeface="Arial" charset="0"/>
                <a:cs typeface="Arial" charset="0"/>
              </a:rPr>
              <a:t>7</a:t>
            </a:r>
            <a:r>
              <a:rPr lang="el-GR" sz="1400" dirty="0">
                <a:latin typeface="Arial" charset="0"/>
              </a:rPr>
              <a:t>.3</a:t>
            </a:r>
            <a:r>
              <a:rPr lang="el-GR" sz="1400" dirty="0">
                <a:latin typeface="Arial" charset="0"/>
                <a:cs typeface="Arial" charset="0"/>
              </a:rPr>
              <a:t>00  </a:t>
            </a:r>
            <a:r>
              <a:rPr lang="el-GR" sz="1400" dirty="0">
                <a:latin typeface="Arial" charset="0"/>
              </a:rPr>
              <a:t> </a:t>
            </a:r>
            <a:r>
              <a:rPr lang="en-US" sz="1400" dirty="0">
                <a:latin typeface="Arial" charset="0"/>
                <a:cs typeface="Arial" charset="0"/>
              </a:rPr>
              <a:t>   </a:t>
            </a:r>
            <a:r>
              <a:rPr lang="el-GR" sz="1400" dirty="0">
                <a:latin typeface="Arial" charset="0"/>
                <a:cs typeface="Arial" charset="0"/>
              </a:rPr>
              <a:t>  Κεφάλαιο                     70</a:t>
            </a:r>
            <a:r>
              <a:rPr lang="el-GR" sz="1400" dirty="0">
                <a:latin typeface="Arial" charset="0"/>
              </a:rPr>
              <a:t>.6</a:t>
            </a:r>
            <a:r>
              <a:rPr lang="el-GR" sz="1400" dirty="0">
                <a:latin typeface="Arial" charset="0"/>
                <a:cs typeface="Arial" charset="0"/>
              </a:rPr>
              <a:t>60</a:t>
            </a:r>
          </a:p>
          <a:p>
            <a:pPr algn="just">
              <a:lnSpc>
                <a:spcPct val="90000"/>
              </a:lnSpc>
              <a:buFont typeface="Wingdings" pitchFamily="2" charset="2"/>
              <a:buNone/>
            </a:pPr>
            <a:r>
              <a:rPr lang="el-GR" sz="1400" dirty="0">
                <a:latin typeface="Arial" charset="0"/>
                <a:cs typeface="Arial" charset="0"/>
              </a:rPr>
              <a:t>      Μηχανήματα                     12.800</a:t>
            </a:r>
          </a:p>
          <a:p>
            <a:pPr algn="just">
              <a:lnSpc>
                <a:spcPct val="90000"/>
              </a:lnSpc>
              <a:buFont typeface="Wingdings" pitchFamily="2" charset="2"/>
              <a:buNone/>
            </a:pPr>
            <a:r>
              <a:rPr lang="el-GR" sz="1400" dirty="0">
                <a:latin typeface="Arial" charset="0"/>
                <a:cs typeface="Arial" charset="0"/>
              </a:rPr>
              <a:t>      Μεταφορικά Μέσα    </a:t>
            </a:r>
            <a:r>
              <a:rPr lang="el-GR" sz="1400" dirty="0">
                <a:latin typeface="Arial" charset="0"/>
              </a:rPr>
              <a:t> </a:t>
            </a:r>
            <a:r>
              <a:rPr lang="el-GR" sz="1400" dirty="0">
                <a:latin typeface="Arial" charset="0"/>
                <a:cs typeface="Arial" charset="0"/>
              </a:rPr>
              <a:t>       30</a:t>
            </a:r>
            <a:r>
              <a:rPr lang="el-GR" sz="1400" dirty="0">
                <a:latin typeface="Arial" charset="0"/>
              </a:rPr>
              <a:t>.7</a:t>
            </a:r>
            <a:r>
              <a:rPr lang="el-GR" sz="1400" dirty="0">
                <a:latin typeface="Arial" charset="0"/>
                <a:cs typeface="Arial" charset="0"/>
              </a:rPr>
              <a:t>00</a:t>
            </a:r>
          </a:p>
          <a:p>
            <a:pPr algn="just">
              <a:lnSpc>
                <a:spcPct val="90000"/>
              </a:lnSpc>
              <a:buFont typeface="Wingdings" pitchFamily="2" charset="2"/>
              <a:buNone/>
            </a:pPr>
            <a:r>
              <a:rPr lang="el-GR" sz="1400" dirty="0">
                <a:latin typeface="Arial" charset="0"/>
                <a:cs typeface="Arial" charset="0"/>
              </a:rPr>
              <a:t>      Καταθέσεις Όψεως             8.460</a:t>
            </a:r>
          </a:p>
          <a:p>
            <a:pPr algn="just">
              <a:lnSpc>
                <a:spcPct val="90000"/>
              </a:lnSpc>
              <a:buFont typeface="Wingdings" pitchFamily="2" charset="2"/>
              <a:buNone/>
            </a:pPr>
            <a:r>
              <a:rPr lang="el-GR" sz="1400" dirty="0">
                <a:latin typeface="Arial" charset="0"/>
                <a:cs typeface="Arial" charset="0"/>
              </a:rPr>
              <a:t>     Ταμείο                                  1.460</a:t>
            </a:r>
          </a:p>
          <a:p>
            <a:pPr algn="just">
              <a:lnSpc>
                <a:spcPct val="90000"/>
              </a:lnSpc>
              <a:buFont typeface="Wingdings" pitchFamily="2" charset="2"/>
              <a:buNone/>
            </a:pPr>
            <a:r>
              <a:rPr lang="el-GR" sz="1400" dirty="0">
                <a:latin typeface="Arial" charset="0"/>
              </a:rPr>
              <a:t>                                               93. 750                                           93.750</a:t>
            </a:r>
          </a:p>
          <a:p>
            <a:pPr algn="just">
              <a:lnSpc>
                <a:spcPct val="90000"/>
              </a:lnSpc>
              <a:buFont typeface="Wingdings" pitchFamily="2" charset="2"/>
              <a:buNone/>
            </a:pPr>
            <a:endParaRPr lang="el-GR" sz="1400" dirty="0">
              <a:latin typeface="Arial" charset="0"/>
              <a:cs typeface="Times New Roman" pitchFamily="18" charset="0"/>
            </a:endParaRPr>
          </a:p>
          <a:p>
            <a:pPr algn="just">
              <a:lnSpc>
                <a:spcPct val="90000"/>
              </a:lnSpc>
              <a:buFont typeface="Wingdings" pitchFamily="2" charset="2"/>
              <a:buNone/>
            </a:pPr>
            <a:r>
              <a:rPr lang="el-GR" sz="1400" dirty="0">
                <a:latin typeface="Arial" charset="0"/>
                <a:cs typeface="Times New Roman" pitchFamily="18" charset="0"/>
              </a:rPr>
              <a:t>ΕΜΠΟΡΕΥΜΑΤΑ         ΓΡΑΜΜΑΤΙΑ  ΕΙΣΠΡΑΚΤΕΑ </a:t>
            </a:r>
            <a:r>
              <a:rPr lang="el-GR" sz="1400" dirty="0">
                <a:latin typeface="Arial" charset="0"/>
              </a:rPr>
              <a:t>        </a:t>
            </a:r>
            <a:r>
              <a:rPr lang="el-GR" sz="1400" dirty="0">
                <a:latin typeface="Arial" charset="0"/>
                <a:cs typeface="Arial" charset="0"/>
              </a:rPr>
              <a:t>ΕΠΙΠΛΑ              ΤΑΜΕΙΟ                   ΚΕΦΑΛΑΙΟ </a:t>
            </a:r>
            <a:endParaRPr lang="el-GR" sz="1400" dirty="0">
              <a:latin typeface="Arial" charset="0"/>
            </a:endParaRPr>
          </a:p>
          <a:p>
            <a:pPr algn="just">
              <a:lnSpc>
                <a:spcPct val="90000"/>
              </a:lnSpc>
              <a:buFont typeface="Wingdings" pitchFamily="2" charset="2"/>
              <a:buNone/>
            </a:pPr>
            <a:r>
              <a:rPr lang="el-GR" sz="1400" dirty="0">
                <a:latin typeface="Arial" charset="0"/>
                <a:cs typeface="Times New Roman" pitchFamily="18" charset="0"/>
              </a:rPr>
              <a:t> 28.350</a:t>
            </a:r>
            <a:r>
              <a:rPr lang="el-GR" sz="1400" dirty="0">
                <a:latin typeface="Arial" charset="0"/>
              </a:rPr>
              <a:t>      1.650	    1.000             	                  7.300     	         1.460       1.650  70.660 	9.850	    3.850	                                                                    350                      315     15.000</a:t>
            </a:r>
          </a:p>
          <a:p>
            <a:pPr algn="just">
              <a:lnSpc>
                <a:spcPct val="90000"/>
              </a:lnSpc>
              <a:buFont typeface="Wingdings" pitchFamily="2" charset="2"/>
              <a:buNone/>
            </a:pPr>
            <a:r>
              <a:rPr lang="el-GR" sz="1400" dirty="0">
                <a:latin typeface="Arial" charset="0"/>
              </a:rPr>
              <a:t>							       15.000                                   1.000</a:t>
            </a:r>
          </a:p>
          <a:p>
            <a:pPr algn="just">
              <a:lnSpc>
                <a:spcPct val="90000"/>
              </a:lnSpc>
              <a:buFont typeface="Wingdings" pitchFamily="2" charset="2"/>
              <a:buNone/>
            </a:pPr>
            <a:r>
              <a:rPr lang="el-GR" sz="1400" dirty="0">
                <a:solidFill>
                  <a:srgbClr val="000000"/>
                </a:solidFill>
                <a:latin typeface="Arial" charset="0"/>
                <a:cs typeface="Times New Roman" pitchFamily="18" charset="0"/>
              </a:rPr>
              <a:t> </a:t>
            </a:r>
            <a:r>
              <a:rPr lang="el-GR" sz="1400" dirty="0">
                <a:latin typeface="Arial" charset="0"/>
                <a:cs typeface="Times New Roman" pitchFamily="18" charset="0"/>
              </a:rPr>
              <a:t>Ε                              ΙΣΟΛΟΓΙΣΜΟΣ                             Π                               3.000</a:t>
            </a:r>
          </a:p>
          <a:p>
            <a:pPr algn="just">
              <a:lnSpc>
                <a:spcPct val="90000"/>
              </a:lnSpc>
              <a:buFont typeface="Wingdings" pitchFamily="2" charset="2"/>
              <a:buNone/>
            </a:pPr>
            <a:r>
              <a:rPr lang="el-GR" sz="1400" dirty="0">
                <a:latin typeface="Arial" charset="0"/>
                <a:cs typeface="Times New Roman" pitchFamily="18" charset="0"/>
              </a:rPr>
              <a:t> ΕΜΠΟΡΕΥΜΑΤΑ                16</a:t>
            </a:r>
            <a:r>
              <a:rPr lang="el-GR" sz="1400" dirty="0">
                <a:latin typeface="Arial" charset="0"/>
              </a:rPr>
              <a:t>.85</a:t>
            </a:r>
            <a:r>
              <a:rPr lang="el-GR" sz="1400" dirty="0">
                <a:latin typeface="Arial" charset="0"/>
                <a:cs typeface="Times New Roman" pitchFamily="18" charset="0"/>
              </a:rPr>
              <a:t>0     ΠΡΟΜΗΘΕΥΤΕΣ              </a:t>
            </a:r>
            <a:r>
              <a:rPr lang="el-GR" sz="1400" dirty="0">
                <a:latin typeface="Arial" charset="0"/>
              </a:rPr>
              <a:t>    5.8</a:t>
            </a:r>
            <a:r>
              <a:rPr lang="el-GR" sz="1400" dirty="0">
                <a:latin typeface="Arial" charset="0"/>
                <a:cs typeface="Times New Roman" pitchFamily="18" charset="0"/>
              </a:rPr>
              <a:t>00                   ΚΑΤΑΘΕΣΕΙΣ ΟΨΕΩΣ</a:t>
            </a:r>
          </a:p>
          <a:p>
            <a:pPr algn="just">
              <a:lnSpc>
                <a:spcPct val="90000"/>
              </a:lnSpc>
              <a:buFont typeface="Wingdings" pitchFamily="2" charset="2"/>
              <a:buNone/>
            </a:pPr>
            <a:r>
              <a:rPr lang="el-GR" sz="1400" dirty="0">
                <a:latin typeface="Arial" charset="0"/>
                <a:cs typeface="Times New Roman" pitchFamily="18" charset="0"/>
              </a:rPr>
              <a:t>ΓΡΑΜΜΑΤΙΑ ΕΙΣ/ΚΤΕΑ         4</a:t>
            </a:r>
            <a:r>
              <a:rPr lang="el-GR" sz="1400" dirty="0">
                <a:latin typeface="Arial" charset="0"/>
              </a:rPr>
              <a:t>.85</a:t>
            </a:r>
            <a:r>
              <a:rPr lang="el-GR" sz="1400" dirty="0">
                <a:latin typeface="Arial" charset="0"/>
                <a:cs typeface="Times New Roman" pitchFamily="18" charset="0"/>
              </a:rPr>
              <a:t>0     ΓΡΑΜΜΑΤΙΑ ΠΛΗ/ΤΕΑ    14</a:t>
            </a:r>
            <a:r>
              <a:rPr lang="el-GR" sz="1400" dirty="0">
                <a:latin typeface="Arial" charset="0"/>
              </a:rPr>
              <a:t>.59</a:t>
            </a:r>
            <a:r>
              <a:rPr lang="el-GR" sz="1400" dirty="0">
                <a:latin typeface="Arial" charset="0"/>
                <a:cs typeface="Times New Roman" pitchFamily="18" charset="0"/>
              </a:rPr>
              <a:t>0                    8.460             4.200</a:t>
            </a:r>
          </a:p>
          <a:p>
            <a:pPr algn="just">
              <a:lnSpc>
                <a:spcPct val="90000"/>
              </a:lnSpc>
              <a:buFont typeface="Wingdings" pitchFamily="2" charset="2"/>
              <a:buNone/>
            </a:pPr>
            <a:r>
              <a:rPr lang="el-GR" sz="1400" dirty="0">
                <a:latin typeface="Arial" charset="0"/>
                <a:cs typeface="Times New Roman" pitchFamily="18" charset="0"/>
              </a:rPr>
              <a:t>ΕΠΙΠΛΑ                                  7</a:t>
            </a:r>
            <a:r>
              <a:rPr lang="el-GR" sz="1400" dirty="0">
                <a:latin typeface="Arial" charset="0"/>
              </a:rPr>
              <a:t>.3</a:t>
            </a:r>
            <a:r>
              <a:rPr lang="el-GR" sz="1400" dirty="0">
                <a:latin typeface="Arial" charset="0"/>
                <a:cs typeface="Times New Roman" pitchFamily="18" charset="0"/>
              </a:rPr>
              <a:t>00     ΚΕΦΑΛΑΙΟ            </a:t>
            </a:r>
            <a:r>
              <a:rPr lang="el-GR" sz="1400" dirty="0">
                <a:latin typeface="Arial" charset="0"/>
              </a:rPr>
              <a:t>            84.695</a:t>
            </a:r>
            <a:r>
              <a:rPr lang="el-GR" sz="1400" dirty="0">
                <a:latin typeface="Arial" charset="0"/>
                <a:cs typeface="Times New Roman" pitchFamily="18" charset="0"/>
              </a:rPr>
              <a:t>                   4.000              6.615  </a:t>
            </a:r>
          </a:p>
          <a:p>
            <a:pPr algn="just">
              <a:lnSpc>
                <a:spcPct val="90000"/>
              </a:lnSpc>
              <a:buFont typeface="Wingdings" pitchFamily="2" charset="2"/>
              <a:buNone/>
            </a:pPr>
            <a:r>
              <a:rPr lang="el-GR" sz="1400" dirty="0">
                <a:latin typeface="Arial" charset="0"/>
                <a:cs typeface="Times New Roman" pitchFamily="18" charset="0"/>
              </a:rPr>
              <a:t>ΜΗΧΑΝΗΜΑΤΑ                   12</a:t>
            </a:r>
            <a:r>
              <a:rPr lang="el-GR" sz="1400" dirty="0">
                <a:latin typeface="Arial" charset="0"/>
              </a:rPr>
              <a:t>.8</a:t>
            </a:r>
            <a:r>
              <a:rPr lang="el-GR" sz="1400" dirty="0">
                <a:latin typeface="Arial" charset="0"/>
                <a:cs typeface="Times New Roman" pitchFamily="18" charset="0"/>
              </a:rPr>
              <a:t>00</a:t>
            </a:r>
          </a:p>
          <a:p>
            <a:pPr algn="just">
              <a:lnSpc>
                <a:spcPct val="90000"/>
              </a:lnSpc>
              <a:buFont typeface="Wingdings" pitchFamily="2" charset="2"/>
              <a:buNone/>
            </a:pPr>
            <a:r>
              <a:rPr lang="el-GR" sz="1400" dirty="0">
                <a:latin typeface="Arial" charset="0"/>
                <a:cs typeface="Times New Roman" pitchFamily="18" charset="0"/>
              </a:rPr>
              <a:t>ΜΕΤΑΦΟΡΙΚΑ ΜΕΣΑ           38</a:t>
            </a:r>
            <a:r>
              <a:rPr lang="el-GR" sz="1400" dirty="0">
                <a:latin typeface="Arial" charset="0"/>
              </a:rPr>
              <a:t>.5</a:t>
            </a:r>
            <a:r>
              <a:rPr lang="el-GR" sz="1400" dirty="0">
                <a:latin typeface="Arial" charset="0"/>
                <a:cs typeface="Times New Roman" pitchFamily="18" charset="0"/>
              </a:rPr>
              <a:t>00                                                                                  ΠΕΛΑΤΕΣ</a:t>
            </a:r>
          </a:p>
          <a:p>
            <a:pPr algn="just">
              <a:lnSpc>
                <a:spcPct val="90000"/>
              </a:lnSpc>
              <a:buFont typeface="Wingdings" pitchFamily="2" charset="2"/>
              <a:buNone/>
            </a:pPr>
            <a:r>
              <a:rPr lang="el-GR" sz="1400" dirty="0">
                <a:latin typeface="Arial" charset="0"/>
                <a:cs typeface="Times New Roman" pitchFamily="18" charset="0"/>
              </a:rPr>
              <a:t>ΤΑΜΕΙΟ                                19</a:t>
            </a:r>
            <a:r>
              <a:rPr lang="el-GR" sz="1400" dirty="0">
                <a:latin typeface="Arial" charset="0"/>
              </a:rPr>
              <a:t>.8</a:t>
            </a:r>
            <a:r>
              <a:rPr lang="el-GR" sz="1400" dirty="0">
                <a:latin typeface="Arial" charset="0"/>
                <a:cs typeface="Times New Roman" pitchFamily="18" charset="0"/>
              </a:rPr>
              <a:t>10                                                                                4.680      1.350</a:t>
            </a:r>
          </a:p>
          <a:p>
            <a:pPr algn="just">
              <a:lnSpc>
                <a:spcPct val="90000"/>
              </a:lnSpc>
              <a:buFont typeface="Wingdings" pitchFamily="2" charset="2"/>
              <a:buNone/>
            </a:pPr>
            <a:r>
              <a:rPr lang="el-GR" sz="1400" dirty="0">
                <a:latin typeface="Arial" charset="0"/>
              </a:rPr>
              <a:t>ΠΕΛΑΤΕΣ                               3.330 </a:t>
            </a:r>
          </a:p>
          <a:p>
            <a:pPr algn="just">
              <a:lnSpc>
                <a:spcPct val="90000"/>
              </a:lnSpc>
              <a:buFont typeface="Wingdings" pitchFamily="2" charset="2"/>
              <a:buNone/>
            </a:pPr>
            <a:r>
              <a:rPr lang="el-GR" sz="1400" dirty="0">
                <a:latin typeface="Arial" charset="0"/>
              </a:rPr>
              <a:t>ΚΑΤΑΘΕΣΕΙΣ ΟΨΕΩΣ           1.645           			                ΓΡΑΜΜΑΤΙΑ ΠΛΗΡΩΤΕΑ</a:t>
            </a:r>
          </a:p>
          <a:p>
            <a:pPr algn="just">
              <a:lnSpc>
                <a:spcPct val="90000"/>
              </a:lnSpc>
              <a:buFont typeface="Wingdings" pitchFamily="2" charset="2"/>
              <a:buNone/>
            </a:pPr>
            <a:r>
              <a:rPr lang="el-GR" sz="1400" dirty="0">
                <a:latin typeface="Arial" charset="0"/>
              </a:rPr>
              <a:t>                                             105.085</a:t>
            </a:r>
            <a:r>
              <a:rPr lang="el-GR" sz="1400" dirty="0">
                <a:latin typeface="Arial" charset="0"/>
                <a:cs typeface="Times New Roman" pitchFamily="18" charset="0"/>
              </a:rPr>
              <a:t>                                          </a:t>
            </a:r>
            <a:r>
              <a:rPr lang="el-GR" sz="1400" dirty="0">
                <a:latin typeface="Arial" charset="0"/>
              </a:rPr>
              <a:t>   105.0</a:t>
            </a:r>
            <a:r>
              <a:rPr lang="el-GR" sz="1400" dirty="0">
                <a:latin typeface="Arial" charset="0"/>
                <a:cs typeface="Times New Roman" pitchFamily="18" charset="0"/>
              </a:rPr>
              <a:t>85                                      6.790                                                                 </a:t>
            </a:r>
          </a:p>
          <a:p>
            <a:pPr algn="just">
              <a:lnSpc>
                <a:spcPct val="90000"/>
              </a:lnSpc>
              <a:buFont typeface="Wingdings" pitchFamily="2" charset="2"/>
              <a:buNone/>
            </a:pPr>
            <a:r>
              <a:rPr lang="el-GR" sz="1400" dirty="0">
                <a:latin typeface="Arial" charset="0"/>
                <a:cs typeface="Times New Roman" pitchFamily="18" charset="0"/>
              </a:rPr>
              <a:t>								                        7.800</a:t>
            </a:r>
          </a:p>
          <a:p>
            <a:pPr algn="just">
              <a:lnSpc>
                <a:spcPct val="90000"/>
              </a:lnSpc>
              <a:buFont typeface="Wingdings" pitchFamily="2" charset="2"/>
              <a:buNone/>
            </a:pPr>
            <a:r>
              <a:rPr lang="el-GR" sz="1400" dirty="0">
                <a:solidFill>
                  <a:srgbClr val="000000"/>
                </a:solidFill>
                <a:latin typeface="Arial" charset="0"/>
                <a:cs typeface="Times New Roman" pitchFamily="18" charset="0"/>
              </a:rPr>
              <a:t> </a:t>
            </a:r>
          </a:p>
          <a:p>
            <a:pPr algn="just">
              <a:lnSpc>
                <a:spcPct val="90000"/>
              </a:lnSpc>
              <a:buFont typeface="Wingdings" pitchFamily="2" charset="2"/>
              <a:buNone/>
            </a:pPr>
            <a:r>
              <a:rPr lang="el-GR" sz="1400" dirty="0">
                <a:latin typeface="Arial" charset="0"/>
              </a:rPr>
              <a:t>					</a:t>
            </a:r>
            <a:endParaRPr lang="el-GR" sz="1400" dirty="0">
              <a:latin typeface="Arial" charset="0"/>
              <a:cs typeface="Times New Roman" pitchFamily="18" charset="0"/>
            </a:endParaRPr>
          </a:p>
          <a:p>
            <a:pPr algn="just">
              <a:lnSpc>
                <a:spcPct val="90000"/>
              </a:lnSpc>
              <a:buFont typeface="Wingdings" pitchFamily="2" charset="2"/>
              <a:buNone/>
            </a:pPr>
            <a:r>
              <a:rPr lang="el-GR" sz="1400" dirty="0">
                <a:solidFill>
                  <a:srgbClr val="000000"/>
                </a:solidFill>
                <a:latin typeface="Arial" charset="0"/>
                <a:cs typeface="Times New Roman" pitchFamily="18" charset="0"/>
              </a:rPr>
              <a:t> </a:t>
            </a:r>
            <a:endParaRPr lang="el-GR" sz="1400" dirty="0">
              <a:latin typeface="Arial" charset="0"/>
            </a:endParaRPr>
          </a:p>
          <a:p>
            <a:pPr algn="just">
              <a:lnSpc>
                <a:spcPct val="90000"/>
              </a:lnSpc>
              <a:buFont typeface="Wingdings" pitchFamily="2" charset="2"/>
              <a:buNone/>
            </a:pPr>
            <a:endParaRPr lang="el-GR" sz="1400" dirty="0">
              <a:latin typeface="Arial" charset="0"/>
              <a:cs typeface="Times New Roman" pitchFamily="18" charset="0"/>
            </a:endParaRPr>
          </a:p>
          <a:p>
            <a:pPr algn="just">
              <a:lnSpc>
                <a:spcPct val="90000"/>
              </a:lnSpc>
              <a:buFont typeface="Wingdings" pitchFamily="2" charset="2"/>
              <a:buNone/>
            </a:pPr>
            <a:endParaRPr lang="el-GR" sz="1400" dirty="0">
              <a:latin typeface="Arial" charset="0"/>
            </a:endParaRPr>
          </a:p>
          <a:p>
            <a:pPr algn="just">
              <a:lnSpc>
                <a:spcPct val="90000"/>
              </a:lnSpc>
              <a:buFont typeface="Wingdings" pitchFamily="2" charset="2"/>
              <a:buNone/>
            </a:pPr>
            <a:r>
              <a:rPr lang="el-GR" sz="1400" dirty="0">
                <a:solidFill>
                  <a:srgbClr val="000000"/>
                </a:solidFill>
                <a:latin typeface="Arial" charset="0"/>
                <a:cs typeface="Times New Roman" pitchFamily="18" charset="0"/>
              </a:rPr>
              <a:t> </a:t>
            </a:r>
            <a:endParaRPr lang="el-GR" sz="1400" dirty="0">
              <a:latin typeface="Arial" charset="0"/>
              <a:cs typeface="Times New Roman" pitchFamily="18" charset="0"/>
            </a:endParaRPr>
          </a:p>
          <a:p>
            <a:pPr algn="just">
              <a:lnSpc>
                <a:spcPct val="90000"/>
              </a:lnSpc>
              <a:buFont typeface="Wingdings" pitchFamily="2" charset="2"/>
              <a:buNone/>
            </a:pPr>
            <a:endParaRPr lang="el-GR" sz="1400" dirty="0">
              <a:latin typeface="Arial" charset="0"/>
              <a:cs typeface="Times New Roman" pitchFamily="18" charset="0"/>
            </a:endParaRPr>
          </a:p>
          <a:p>
            <a:pPr algn="just">
              <a:lnSpc>
                <a:spcPct val="90000"/>
              </a:lnSpc>
              <a:buFont typeface="Wingdings" pitchFamily="2" charset="2"/>
              <a:buNone/>
            </a:pPr>
            <a:r>
              <a:rPr lang="el-GR" sz="1400" dirty="0">
                <a:latin typeface="Arial" charset="0"/>
                <a:cs typeface="Times New Roman" pitchFamily="18" charset="0"/>
              </a:rPr>
              <a:t> </a:t>
            </a:r>
            <a:r>
              <a:rPr lang="el-GR" sz="1400" dirty="0">
                <a:solidFill>
                  <a:srgbClr val="000000"/>
                </a:solidFill>
                <a:latin typeface="Arial" charset="0"/>
                <a:cs typeface="Times New Roman" pitchFamily="18" charset="0"/>
              </a:rPr>
              <a:t>                                                 </a:t>
            </a:r>
          </a:p>
          <a:p>
            <a:pPr algn="just">
              <a:lnSpc>
                <a:spcPct val="90000"/>
              </a:lnSpc>
              <a:buFont typeface="Wingdings" pitchFamily="2" charset="2"/>
              <a:buNone/>
            </a:pPr>
            <a:r>
              <a:rPr lang="el-GR" sz="1400" dirty="0">
                <a:solidFill>
                  <a:srgbClr val="000000"/>
                </a:solidFill>
                <a:latin typeface="Arial" charset="0"/>
                <a:cs typeface="Times New Roman" pitchFamily="18" charset="0"/>
              </a:rPr>
              <a:t> </a:t>
            </a:r>
            <a:r>
              <a:rPr lang="el-GR" sz="1400" dirty="0">
                <a:latin typeface="Arial" charset="0"/>
                <a:cs typeface="Times New Roman" pitchFamily="18" charset="0"/>
              </a:rPr>
              <a:t>                                  </a:t>
            </a:r>
          </a:p>
          <a:p>
            <a:pPr algn="just">
              <a:lnSpc>
                <a:spcPct val="90000"/>
              </a:lnSpc>
              <a:buFont typeface="Wingdings" pitchFamily="2" charset="2"/>
              <a:buNone/>
            </a:pPr>
            <a:r>
              <a:rPr lang="el-GR" sz="1400" dirty="0">
                <a:latin typeface="Arial" charset="0"/>
                <a:cs typeface="Times New Roman" pitchFamily="18" charset="0"/>
              </a:rPr>
              <a:t>                                                       </a:t>
            </a:r>
          </a:p>
        </p:txBody>
      </p:sp>
      <p:sp>
        <p:nvSpPr>
          <p:cNvPr id="27652" name="Line 4"/>
          <p:cNvSpPr>
            <a:spLocks noChangeShapeType="1"/>
          </p:cNvSpPr>
          <p:nvPr/>
        </p:nvSpPr>
        <p:spPr bwMode="auto">
          <a:xfrm>
            <a:off x="539750" y="836613"/>
            <a:ext cx="5562600" cy="0"/>
          </a:xfrm>
          <a:prstGeom prst="line">
            <a:avLst/>
          </a:prstGeom>
          <a:noFill/>
          <a:ln w="9525">
            <a:solidFill>
              <a:schemeClr val="tx1"/>
            </a:solidFill>
            <a:round/>
            <a:headEnd/>
            <a:tailEnd/>
          </a:ln>
          <a:effectLst/>
        </p:spPr>
        <p:txBody>
          <a:bodyPr wrap="none"/>
          <a:lstStyle/>
          <a:p>
            <a:endParaRPr lang="el-GR" dirty="0"/>
          </a:p>
        </p:txBody>
      </p:sp>
      <p:sp>
        <p:nvSpPr>
          <p:cNvPr id="27653" name="Line 5"/>
          <p:cNvSpPr>
            <a:spLocks noChangeShapeType="1"/>
          </p:cNvSpPr>
          <p:nvPr/>
        </p:nvSpPr>
        <p:spPr bwMode="auto">
          <a:xfrm>
            <a:off x="3563938" y="836613"/>
            <a:ext cx="17462" cy="1449387"/>
          </a:xfrm>
          <a:prstGeom prst="line">
            <a:avLst/>
          </a:prstGeom>
          <a:noFill/>
          <a:ln w="9525">
            <a:solidFill>
              <a:schemeClr val="tx1"/>
            </a:solidFill>
            <a:round/>
            <a:headEnd/>
            <a:tailEnd/>
          </a:ln>
          <a:effectLst/>
        </p:spPr>
        <p:txBody>
          <a:bodyPr wrap="none"/>
          <a:lstStyle/>
          <a:p>
            <a:endParaRPr lang="el-GR" dirty="0"/>
          </a:p>
        </p:txBody>
      </p:sp>
      <p:sp>
        <p:nvSpPr>
          <p:cNvPr id="27654" name="Line 6"/>
          <p:cNvSpPr>
            <a:spLocks noChangeShapeType="1"/>
          </p:cNvSpPr>
          <p:nvPr/>
        </p:nvSpPr>
        <p:spPr bwMode="auto">
          <a:xfrm>
            <a:off x="2771775" y="2492375"/>
            <a:ext cx="838200" cy="0"/>
          </a:xfrm>
          <a:prstGeom prst="line">
            <a:avLst/>
          </a:prstGeom>
          <a:noFill/>
          <a:ln w="9525">
            <a:solidFill>
              <a:schemeClr val="tx1"/>
            </a:solidFill>
            <a:round/>
            <a:headEnd/>
            <a:tailEnd/>
          </a:ln>
          <a:effectLst/>
        </p:spPr>
        <p:txBody>
          <a:bodyPr wrap="none"/>
          <a:lstStyle/>
          <a:p>
            <a:endParaRPr lang="el-GR" dirty="0"/>
          </a:p>
        </p:txBody>
      </p:sp>
      <p:sp>
        <p:nvSpPr>
          <p:cNvPr id="27655" name="Line 7"/>
          <p:cNvSpPr>
            <a:spLocks noChangeShapeType="1"/>
          </p:cNvSpPr>
          <p:nvPr/>
        </p:nvSpPr>
        <p:spPr bwMode="auto">
          <a:xfrm>
            <a:off x="3733800" y="1676400"/>
            <a:ext cx="1066800" cy="0"/>
          </a:xfrm>
          <a:prstGeom prst="line">
            <a:avLst/>
          </a:prstGeom>
          <a:noFill/>
          <a:ln w="9525">
            <a:solidFill>
              <a:schemeClr val="tx1"/>
            </a:solidFill>
            <a:round/>
            <a:headEnd/>
            <a:tailEnd/>
          </a:ln>
          <a:effectLst/>
        </p:spPr>
        <p:txBody>
          <a:bodyPr wrap="none"/>
          <a:lstStyle/>
          <a:p>
            <a:endParaRPr lang="el-GR" dirty="0"/>
          </a:p>
        </p:txBody>
      </p:sp>
      <p:sp>
        <p:nvSpPr>
          <p:cNvPr id="27656" name="Line 8"/>
          <p:cNvSpPr>
            <a:spLocks noChangeShapeType="1"/>
          </p:cNvSpPr>
          <p:nvPr/>
        </p:nvSpPr>
        <p:spPr bwMode="auto">
          <a:xfrm>
            <a:off x="5364163" y="2349500"/>
            <a:ext cx="792162" cy="0"/>
          </a:xfrm>
          <a:prstGeom prst="line">
            <a:avLst/>
          </a:prstGeom>
          <a:noFill/>
          <a:ln w="9525">
            <a:solidFill>
              <a:schemeClr val="tx1"/>
            </a:solidFill>
            <a:round/>
            <a:headEnd/>
            <a:tailEnd/>
          </a:ln>
          <a:effectLst/>
        </p:spPr>
        <p:txBody>
          <a:bodyPr wrap="none"/>
          <a:lstStyle/>
          <a:p>
            <a:endParaRPr lang="el-GR" dirty="0"/>
          </a:p>
        </p:txBody>
      </p:sp>
      <p:sp>
        <p:nvSpPr>
          <p:cNvPr id="27657" name="Line 9"/>
          <p:cNvSpPr>
            <a:spLocks noChangeShapeType="1"/>
          </p:cNvSpPr>
          <p:nvPr/>
        </p:nvSpPr>
        <p:spPr bwMode="auto">
          <a:xfrm>
            <a:off x="4800600" y="1676400"/>
            <a:ext cx="563563" cy="673100"/>
          </a:xfrm>
          <a:prstGeom prst="line">
            <a:avLst/>
          </a:prstGeom>
          <a:noFill/>
          <a:ln w="9525">
            <a:solidFill>
              <a:schemeClr val="tx1"/>
            </a:solidFill>
            <a:round/>
            <a:headEnd/>
            <a:tailEnd/>
          </a:ln>
          <a:effectLst/>
        </p:spPr>
        <p:txBody>
          <a:bodyPr wrap="none"/>
          <a:lstStyle/>
          <a:p>
            <a:endParaRPr lang="el-GR" dirty="0"/>
          </a:p>
        </p:txBody>
      </p:sp>
      <p:sp>
        <p:nvSpPr>
          <p:cNvPr id="27658" name="Line 10"/>
          <p:cNvSpPr>
            <a:spLocks noChangeShapeType="1"/>
          </p:cNvSpPr>
          <p:nvPr/>
        </p:nvSpPr>
        <p:spPr bwMode="auto">
          <a:xfrm>
            <a:off x="2700338" y="2781300"/>
            <a:ext cx="838200" cy="0"/>
          </a:xfrm>
          <a:prstGeom prst="line">
            <a:avLst/>
          </a:prstGeom>
          <a:noFill/>
          <a:ln w="63500" cmpd="dbl">
            <a:solidFill>
              <a:schemeClr val="tx1"/>
            </a:solidFill>
            <a:round/>
            <a:headEnd/>
            <a:tailEnd/>
          </a:ln>
          <a:effectLst/>
        </p:spPr>
        <p:txBody>
          <a:bodyPr wrap="none"/>
          <a:lstStyle/>
          <a:p>
            <a:endParaRPr lang="el-GR" dirty="0"/>
          </a:p>
        </p:txBody>
      </p:sp>
      <p:sp>
        <p:nvSpPr>
          <p:cNvPr id="27659" name="Line 11"/>
          <p:cNvSpPr>
            <a:spLocks noChangeShapeType="1"/>
          </p:cNvSpPr>
          <p:nvPr/>
        </p:nvSpPr>
        <p:spPr bwMode="auto">
          <a:xfrm>
            <a:off x="5292725" y="2781300"/>
            <a:ext cx="838200" cy="0"/>
          </a:xfrm>
          <a:prstGeom prst="line">
            <a:avLst/>
          </a:prstGeom>
          <a:noFill/>
          <a:ln w="63500" cmpd="dbl">
            <a:solidFill>
              <a:schemeClr val="tx1"/>
            </a:solidFill>
            <a:round/>
            <a:headEnd/>
            <a:tailEnd/>
          </a:ln>
          <a:effectLst/>
        </p:spPr>
        <p:txBody>
          <a:bodyPr wrap="none"/>
          <a:lstStyle/>
          <a:p>
            <a:endParaRPr lang="el-GR" dirty="0"/>
          </a:p>
        </p:txBody>
      </p:sp>
      <p:sp>
        <p:nvSpPr>
          <p:cNvPr id="27660" name="Line 12"/>
          <p:cNvSpPr>
            <a:spLocks noChangeShapeType="1"/>
          </p:cNvSpPr>
          <p:nvPr/>
        </p:nvSpPr>
        <p:spPr bwMode="auto">
          <a:xfrm>
            <a:off x="2555875" y="6308725"/>
            <a:ext cx="838200" cy="0"/>
          </a:xfrm>
          <a:prstGeom prst="line">
            <a:avLst/>
          </a:prstGeom>
          <a:noFill/>
          <a:ln w="63500" cmpd="dbl">
            <a:solidFill>
              <a:schemeClr val="tx1"/>
            </a:solidFill>
            <a:round/>
            <a:headEnd/>
            <a:tailEnd/>
          </a:ln>
          <a:effectLst/>
        </p:spPr>
        <p:txBody>
          <a:bodyPr wrap="none"/>
          <a:lstStyle/>
          <a:p>
            <a:endParaRPr lang="el-GR" dirty="0"/>
          </a:p>
        </p:txBody>
      </p:sp>
      <p:sp>
        <p:nvSpPr>
          <p:cNvPr id="27661" name="Line 13"/>
          <p:cNvSpPr>
            <a:spLocks noChangeShapeType="1"/>
          </p:cNvSpPr>
          <p:nvPr/>
        </p:nvSpPr>
        <p:spPr bwMode="auto">
          <a:xfrm>
            <a:off x="5435600" y="6308725"/>
            <a:ext cx="838200" cy="0"/>
          </a:xfrm>
          <a:prstGeom prst="line">
            <a:avLst/>
          </a:prstGeom>
          <a:noFill/>
          <a:ln w="63500" cmpd="dbl">
            <a:solidFill>
              <a:schemeClr val="tx1"/>
            </a:solidFill>
            <a:round/>
            <a:headEnd/>
            <a:tailEnd/>
          </a:ln>
          <a:effectLst/>
        </p:spPr>
        <p:txBody>
          <a:bodyPr wrap="none"/>
          <a:lstStyle/>
          <a:p>
            <a:endParaRPr lang="el-GR" dirty="0"/>
          </a:p>
        </p:txBody>
      </p:sp>
      <p:sp>
        <p:nvSpPr>
          <p:cNvPr id="27662" name="Line 14"/>
          <p:cNvSpPr>
            <a:spLocks noChangeShapeType="1"/>
          </p:cNvSpPr>
          <p:nvPr/>
        </p:nvSpPr>
        <p:spPr bwMode="auto">
          <a:xfrm>
            <a:off x="395288" y="3213100"/>
            <a:ext cx="1447800" cy="0"/>
          </a:xfrm>
          <a:prstGeom prst="line">
            <a:avLst/>
          </a:prstGeom>
          <a:noFill/>
          <a:ln w="9525">
            <a:solidFill>
              <a:schemeClr val="tx1"/>
            </a:solidFill>
            <a:round/>
            <a:headEnd/>
            <a:tailEnd/>
          </a:ln>
          <a:effectLst/>
        </p:spPr>
        <p:txBody>
          <a:bodyPr wrap="none"/>
          <a:lstStyle/>
          <a:p>
            <a:endParaRPr lang="el-GR" dirty="0"/>
          </a:p>
        </p:txBody>
      </p:sp>
      <p:sp>
        <p:nvSpPr>
          <p:cNvPr id="27663" name="Line 15"/>
          <p:cNvSpPr>
            <a:spLocks noChangeShapeType="1"/>
          </p:cNvSpPr>
          <p:nvPr/>
        </p:nvSpPr>
        <p:spPr bwMode="auto">
          <a:xfrm>
            <a:off x="1258888" y="3213100"/>
            <a:ext cx="0" cy="431800"/>
          </a:xfrm>
          <a:prstGeom prst="line">
            <a:avLst/>
          </a:prstGeom>
          <a:noFill/>
          <a:ln w="9525">
            <a:solidFill>
              <a:schemeClr val="tx1"/>
            </a:solidFill>
            <a:round/>
            <a:headEnd/>
            <a:tailEnd/>
          </a:ln>
          <a:effectLst/>
        </p:spPr>
        <p:txBody>
          <a:bodyPr wrap="none"/>
          <a:lstStyle/>
          <a:p>
            <a:endParaRPr lang="el-GR" dirty="0"/>
          </a:p>
        </p:txBody>
      </p:sp>
      <p:sp>
        <p:nvSpPr>
          <p:cNvPr id="27664" name="Line 16"/>
          <p:cNvSpPr>
            <a:spLocks noChangeShapeType="1"/>
          </p:cNvSpPr>
          <p:nvPr/>
        </p:nvSpPr>
        <p:spPr bwMode="auto">
          <a:xfrm>
            <a:off x="2195513" y="3213100"/>
            <a:ext cx="2286000" cy="0"/>
          </a:xfrm>
          <a:prstGeom prst="line">
            <a:avLst/>
          </a:prstGeom>
          <a:noFill/>
          <a:ln w="9525">
            <a:solidFill>
              <a:schemeClr val="tx1"/>
            </a:solidFill>
            <a:round/>
            <a:headEnd/>
            <a:tailEnd/>
          </a:ln>
          <a:effectLst/>
        </p:spPr>
        <p:txBody>
          <a:bodyPr wrap="none"/>
          <a:lstStyle/>
          <a:p>
            <a:endParaRPr lang="el-GR" dirty="0"/>
          </a:p>
        </p:txBody>
      </p:sp>
      <p:sp>
        <p:nvSpPr>
          <p:cNvPr id="27665" name="Line 17"/>
          <p:cNvSpPr>
            <a:spLocks noChangeShapeType="1"/>
          </p:cNvSpPr>
          <p:nvPr/>
        </p:nvSpPr>
        <p:spPr bwMode="auto">
          <a:xfrm>
            <a:off x="3276600" y="3213100"/>
            <a:ext cx="0" cy="381000"/>
          </a:xfrm>
          <a:prstGeom prst="line">
            <a:avLst/>
          </a:prstGeom>
          <a:noFill/>
          <a:ln w="9525">
            <a:solidFill>
              <a:schemeClr val="tx1"/>
            </a:solidFill>
            <a:round/>
            <a:headEnd/>
            <a:tailEnd/>
          </a:ln>
          <a:effectLst/>
        </p:spPr>
        <p:txBody>
          <a:bodyPr wrap="none"/>
          <a:lstStyle/>
          <a:p>
            <a:endParaRPr lang="el-GR" dirty="0"/>
          </a:p>
        </p:txBody>
      </p:sp>
      <p:sp>
        <p:nvSpPr>
          <p:cNvPr id="27666" name="Line 18"/>
          <p:cNvSpPr>
            <a:spLocks noChangeShapeType="1"/>
          </p:cNvSpPr>
          <p:nvPr/>
        </p:nvSpPr>
        <p:spPr bwMode="auto">
          <a:xfrm>
            <a:off x="7019925" y="4365625"/>
            <a:ext cx="1828800" cy="0"/>
          </a:xfrm>
          <a:prstGeom prst="line">
            <a:avLst/>
          </a:prstGeom>
          <a:noFill/>
          <a:ln w="9525">
            <a:solidFill>
              <a:schemeClr val="tx1"/>
            </a:solidFill>
            <a:round/>
            <a:headEnd/>
            <a:tailEnd/>
          </a:ln>
          <a:effectLst/>
        </p:spPr>
        <p:txBody>
          <a:bodyPr wrap="none"/>
          <a:lstStyle/>
          <a:p>
            <a:endParaRPr lang="el-GR" dirty="0"/>
          </a:p>
        </p:txBody>
      </p:sp>
      <p:sp>
        <p:nvSpPr>
          <p:cNvPr id="27668" name="Line 20"/>
          <p:cNvSpPr>
            <a:spLocks noChangeShapeType="1"/>
          </p:cNvSpPr>
          <p:nvPr/>
        </p:nvSpPr>
        <p:spPr bwMode="auto">
          <a:xfrm>
            <a:off x="7308850" y="3213100"/>
            <a:ext cx="1544638" cy="0"/>
          </a:xfrm>
          <a:prstGeom prst="line">
            <a:avLst/>
          </a:prstGeom>
          <a:noFill/>
          <a:ln w="9525">
            <a:solidFill>
              <a:schemeClr val="tx1"/>
            </a:solidFill>
            <a:round/>
            <a:headEnd/>
            <a:tailEnd/>
          </a:ln>
          <a:effectLst/>
        </p:spPr>
        <p:txBody>
          <a:bodyPr wrap="none"/>
          <a:lstStyle/>
          <a:p>
            <a:endParaRPr lang="el-GR" dirty="0"/>
          </a:p>
        </p:txBody>
      </p:sp>
      <p:sp>
        <p:nvSpPr>
          <p:cNvPr id="27669" name="Line 21"/>
          <p:cNvSpPr>
            <a:spLocks noChangeShapeType="1"/>
          </p:cNvSpPr>
          <p:nvPr/>
        </p:nvSpPr>
        <p:spPr bwMode="auto">
          <a:xfrm>
            <a:off x="7812088" y="2276475"/>
            <a:ext cx="0" cy="504825"/>
          </a:xfrm>
          <a:prstGeom prst="line">
            <a:avLst/>
          </a:prstGeom>
          <a:noFill/>
          <a:ln w="9525">
            <a:solidFill>
              <a:schemeClr val="tx1"/>
            </a:solidFill>
            <a:round/>
            <a:headEnd/>
            <a:tailEnd/>
          </a:ln>
          <a:effectLst/>
        </p:spPr>
        <p:txBody>
          <a:bodyPr wrap="none"/>
          <a:lstStyle/>
          <a:p>
            <a:endParaRPr lang="el-GR" dirty="0"/>
          </a:p>
        </p:txBody>
      </p:sp>
      <p:sp>
        <p:nvSpPr>
          <p:cNvPr id="27670" name="Line 22"/>
          <p:cNvSpPr>
            <a:spLocks noChangeShapeType="1"/>
          </p:cNvSpPr>
          <p:nvPr/>
        </p:nvSpPr>
        <p:spPr bwMode="auto">
          <a:xfrm>
            <a:off x="4859338" y="3213100"/>
            <a:ext cx="990600" cy="0"/>
          </a:xfrm>
          <a:prstGeom prst="line">
            <a:avLst/>
          </a:prstGeom>
          <a:noFill/>
          <a:ln w="9525">
            <a:solidFill>
              <a:schemeClr val="tx1"/>
            </a:solidFill>
            <a:round/>
            <a:headEnd/>
            <a:tailEnd/>
          </a:ln>
          <a:effectLst/>
        </p:spPr>
        <p:txBody>
          <a:bodyPr wrap="none"/>
          <a:lstStyle/>
          <a:p>
            <a:endParaRPr lang="el-GR" dirty="0"/>
          </a:p>
        </p:txBody>
      </p:sp>
      <p:sp>
        <p:nvSpPr>
          <p:cNvPr id="27671" name="Line 23"/>
          <p:cNvSpPr>
            <a:spLocks noChangeShapeType="1"/>
          </p:cNvSpPr>
          <p:nvPr/>
        </p:nvSpPr>
        <p:spPr bwMode="auto">
          <a:xfrm>
            <a:off x="5508625" y="3213100"/>
            <a:ext cx="0" cy="381000"/>
          </a:xfrm>
          <a:prstGeom prst="line">
            <a:avLst/>
          </a:prstGeom>
          <a:noFill/>
          <a:ln w="9525">
            <a:solidFill>
              <a:schemeClr val="tx1"/>
            </a:solidFill>
            <a:round/>
            <a:headEnd/>
            <a:tailEnd/>
          </a:ln>
          <a:effectLst/>
        </p:spPr>
        <p:txBody>
          <a:bodyPr wrap="none"/>
          <a:lstStyle/>
          <a:p>
            <a:endParaRPr lang="el-GR" dirty="0"/>
          </a:p>
        </p:txBody>
      </p:sp>
      <p:sp>
        <p:nvSpPr>
          <p:cNvPr id="27672" name="Line 24"/>
          <p:cNvSpPr>
            <a:spLocks noChangeShapeType="1"/>
          </p:cNvSpPr>
          <p:nvPr/>
        </p:nvSpPr>
        <p:spPr bwMode="auto">
          <a:xfrm>
            <a:off x="7164388" y="5300663"/>
            <a:ext cx="1214437" cy="0"/>
          </a:xfrm>
          <a:prstGeom prst="line">
            <a:avLst/>
          </a:prstGeom>
          <a:noFill/>
          <a:ln w="9525">
            <a:solidFill>
              <a:schemeClr val="tx1"/>
            </a:solidFill>
            <a:round/>
            <a:headEnd/>
            <a:tailEnd/>
          </a:ln>
          <a:effectLst/>
        </p:spPr>
        <p:txBody>
          <a:bodyPr wrap="none"/>
          <a:lstStyle/>
          <a:p>
            <a:endParaRPr lang="el-GR" dirty="0"/>
          </a:p>
        </p:txBody>
      </p:sp>
      <p:sp>
        <p:nvSpPr>
          <p:cNvPr id="27673" name="Line 25"/>
          <p:cNvSpPr>
            <a:spLocks noChangeShapeType="1"/>
          </p:cNvSpPr>
          <p:nvPr/>
        </p:nvSpPr>
        <p:spPr bwMode="auto">
          <a:xfrm>
            <a:off x="8388350" y="3213100"/>
            <a:ext cx="0" cy="503238"/>
          </a:xfrm>
          <a:prstGeom prst="line">
            <a:avLst/>
          </a:prstGeom>
          <a:noFill/>
          <a:ln w="9525">
            <a:solidFill>
              <a:schemeClr val="tx1"/>
            </a:solidFill>
            <a:round/>
            <a:headEnd/>
            <a:tailEnd/>
          </a:ln>
          <a:effectLst/>
        </p:spPr>
        <p:txBody>
          <a:bodyPr wrap="none"/>
          <a:lstStyle/>
          <a:p>
            <a:endParaRPr lang="el-GR" dirty="0"/>
          </a:p>
        </p:txBody>
      </p:sp>
      <p:sp>
        <p:nvSpPr>
          <p:cNvPr id="27678" name="Line 30"/>
          <p:cNvSpPr>
            <a:spLocks noChangeShapeType="1"/>
          </p:cNvSpPr>
          <p:nvPr/>
        </p:nvSpPr>
        <p:spPr bwMode="auto">
          <a:xfrm>
            <a:off x="468313" y="4149725"/>
            <a:ext cx="5759450" cy="0"/>
          </a:xfrm>
          <a:prstGeom prst="line">
            <a:avLst/>
          </a:prstGeom>
          <a:noFill/>
          <a:ln w="9525">
            <a:solidFill>
              <a:schemeClr val="tx1"/>
            </a:solidFill>
            <a:round/>
            <a:headEnd/>
            <a:tailEnd/>
          </a:ln>
          <a:effectLst/>
        </p:spPr>
        <p:txBody>
          <a:bodyPr wrap="none"/>
          <a:lstStyle/>
          <a:p>
            <a:endParaRPr lang="el-GR" dirty="0"/>
          </a:p>
        </p:txBody>
      </p:sp>
      <p:sp>
        <p:nvSpPr>
          <p:cNvPr id="27679" name="Line 31"/>
          <p:cNvSpPr>
            <a:spLocks noChangeShapeType="1"/>
          </p:cNvSpPr>
          <p:nvPr/>
        </p:nvSpPr>
        <p:spPr bwMode="auto">
          <a:xfrm>
            <a:off x="3348038" y="4149725"/>
            <a:ext cx="0" cy="2016125"/>
          </a:xfrm>
          <a:prstGeom prst="line">
            <a:avLst/>
          </a:prstGeom>
          <a:noFill/>
          <a:ln w="9525">
            <a:solidFill>
              <a:schemeClr val="tx1"/>
            </a:solidFill>
            <a:round/>
            <a:headEnd/>
            <a:tailEnd/>
          </a:ln>
          <a:effectLst/>
        </p:spPr>
        <p:txBody>
          <a:bodyPr wrap="none"/>
          <a:lstStyle/>
          <a:p>
            <a:endParaRPr lang="el-GR" dirty="0"/>
          </a:p>
        </p:txBody>
      </p:sp>
      <p:sp>
        <p:nvSpPr>
          <p:cNvPr id="27681" name="Text Box 33"/>
          <p:cNvSpPr txBox="1">
            <a:spLocks noChangeArrowheads="1"/>
          </p:cNvSpPr>
          <p:nvPr/>
        </p:nvSpPr>
        <p:spPr bwMode="auto">
          <a:xfrm>
            <a:off x="6877050" y="765175"/>
            <a:ext cx="2016125" cy="2433638"/>
          </a:xfrm>
          <a:prstGeom prst="rect">
            <a:avLst/>
          </a:prstGeom>
          <a:noFill/>
          <a:ln w="9525">
            <a:noFill/>
            <a:miter lim="800000"/>
            <a:headEnd/>
            <a:tailEnd/>
          </a:ln>
          <a:effectLst/>
        </p:spPr>
        <p:txBody>
          <a:bodyPr>
            <a:spAutoFit/>
          </a:bodyPr>
          <a:lstStyle/>
          <a:p>
            <a:pPr algn="just" eaLnBrk="1" hangingPunct="1">
              <a:lnSpc>
                <a:spcPct val="90000"/>
              </a:lnSpc>
              <a:spcBef>
                <a:spcPct val="20000"/>
              </a:spcBef>
              <a:buClr>
                <a:schemeClr val="accent2"/>
              </a:buClr>
              <a:buSzPct val="80000"/>
              <a:buFont typeface="Wingdings" pitchFamily="2" charset="2"/>
              <a:buNone/>
            </a:pPr>
            <a:r>
              <a:rPr lang="el-GR" sz="1400" dirty="0"/>
              <a:t>ΠΡΟΜΗΘΕΥΤΕΣ</a:t>
            </a:r>
          </a:p>
          <a:p>
            <a:pPr algn="l" eaLnBrk="1" hangingPunct="1">
              <a:spcBef>
                <a:spcPct val="50000"/>
              </a:spcBef>
            </a:pPr>
            <a:r>
              <a:rPr lang="el-GR" sz="1400" dirty="0">
                <a:latin typeface="Times New Roman" pitchFamily="18" charset="0"/>
              </a:rPr>
              <a:t>      4.200  16.300</a:t>
            </a:r>
          </a:p>
          <a:p>
            <a:pPr algn="just" eaLnBrk="1" hangingPunct="1">
              <a:lnSpc>
                <a:spcPct val="90000"/>
              </a:lnSpc>
              <a:spcBef>
                <a:spcPct val="20000"/>
              </a:spcBef>
              <a:buClr>
                <a:schemeClr val="accent2"/>
              </a:buClr>
              <a:buSzPct val="80000"/>
              <a:buFont typeface="Wingdings" pitchFamily="2" charset="2"/>
              <a:buNone/>
            </a:pPr>
            <a:r>
              <a:rPr lang="el-GR" sz="1400" dirty="0">
                <a:latin typeface="Times New Roman" pitchFamily="18" charset="0"/>
              </a:rPr>
              <a:t>      6.300</a:t>
            </a:r>
          </a:p>
          <a:p>
            <a:pPr algn="l" eaLnBrk="1" hangingPunct="1">
              <a:spcBef>
                <a:spcPct val="50000"/>
              </a:spcBef>
            </a:pPr>
            <a:endParaRPr lang="el-GR" sz="1400" dirty="0"/>
          </a:p>
          <a:p>
            <a:pPr algn="l" eaLnBrk="1" hangingPunct="1">
              <a:spcBef>
                <a:spcPct val="50000"/>
              </a:spcBef>
            </a:pPr>
            <a:r>
              <a:rPr lang="el-GR" sz="1400" dirty="0"/>
              <a:t> ΜΕΤΑΦΟΡΙΚΑ ΜΕΣΑ</a:t>
            </a:r>
          </a:p>
          <a:p>
            <a:pPr algn="l" eaLnBrk="1" hangingPunct="1">
              <a:spcBef>
                <a:spcPct val="50000"/>
              </a:spcBef>
            </a:pPr>
            <a:r>
              <a:rPr lang="el-GR" sz="1400" dirty="0"/>
              <a:t>30.700</a:t>
            </a:r>
          </a:p>
          <a:p>
            <a:pPr algn="l" eaLnBrk="1" hangingPunct="1">
              <a:spcBef>
                <a:spcPct val="50000"/>
              </a:spcBef>
            </a:pPr>
            <a:r>
              <a:rPr lang="el-GR" sz="1400" dirty="0"/>
              <a:t>   7.800</a:t>
            </a:r>
          </a:p>
          <a:p>
            <a:pPr algn="l" eaLnBrk="1" hangingPunct="1">
              <a:spcBef>
                <a:spcPct val="50000"/>
              </a:spcBef>
            </a:pPr>
            <a:endParaRPr lang="el-GR" sz="1400" dirty="0">
              <a:latin typeface="Times New Roman" pitchFamily="18" charset="0"/>
            </a:endParaRPr>
          </a:p>
        </p:txBody>
      </p:sp>
      <p:sp>
        <p:nvSpPr>
          <p:cNvPr id="27682" name="Line 34"/>
          <p:cNvSpPr>
            <a:spLocks noChangeShapeType="1"/>
          </p:cNvSpPr>
          <p:nvPr/>
        </p:nvSpPr>
        <p:spPr bwMode="auto">
          <a:xfrm>
            <a:off x="7667625" y="1052513"/>
            <a:ext cx="0" cy="431800"/>
          </a:xfrm>
          <a:prstGeom prst="line">
            <a:avLst/>
          </a:prstGeom>
          <a:noFill/>
          <a:ln w="9525">
            <a:solidFill>
              <a:schemeClr val="tx1"/>
            </a:solidFill>
            <a:round/>
            <a:headEnd/>
            <a:tailEnd/>
          </a:ln>
          <a:effectLst/>
        </p:spPr>
        <p:txBody>
          <a:bodyPr wrap="none"/>
          <a:lstStyle/>
          <a:p>
            <a:endParaRPr lang="el-GR" dirty="0"/>
          </a:p>
        </p:txBody>
      </p:sp>
      <p:sp>
        <p:nvSpPr>
          <p:cNvPr id="27684" name="Line 36"/>
          <p:cNvSpPr>
            <a:spLocks noChangeShapeType="1"/>
          </p:cNvSpPr>
          <p:nvPr/>
        </p:nvSpPr>
        <p:spPr bwMode="auto">
          <a:xfrm>
            <a:off x="7019925" y="1052513"/>
            <a:ext cx="1368425" cy="0"/>
          </a:xfrm>
          <a:prstGeom prst="line">
            <a:avLst/>
          </a:prstGeom>
          <a:noFill/>
          <a:ln w="9525">
            <a:solidFill>
              <a:schemeClr val="tx1"/>
            </a:solidFill>
            <a:round/>
            <a:headEnd/>
            <a:tailEnd/>
          </a:ln>
          <a:effectLst/>
        </p:spPr>
        <p:txBody>
          <a:bodyPr wrap="none"/>
          <a:lstStyle/>
          <a:p>
            <a:endParaRPr lang="el-GR" dirty="0"/>
          </a:p>
        </p:txBody>
      </p:sp>
      <p:sp>
        <p:nvSpPr>
          <p:cNvPr id="27685" name="Line 37"/>
          <p:cNvSpPr>
            <a:spLocks noChangeShapeType="1"/>
          </p:cNvSpPr>
          <p:nvPr/>
        </p:nvSpPr>
        <p:spPr bwMode="auto">
          <a:xfrm>
            <a:off x="7019925" y="2276475"/>
            <a:ext cx="1728788" cy="0"/>
          </a:xfrm>
          <a:prstGeom prst="line">
            <a:avLst/>
          </a:prstGeom>
          <a:noFill/>
          <a:ln w="9525">
            <a:solidFill>
              <a:schemeClr val="tx1"/>
            </a:solidFill>
            <a:round/>
            <a:headEnd/>
            <a:tailEnd/>
          </a:ln>
          <a:effectLst/>
        </p:spPr>
        <p:txBody>
          <a:bodyPr wrap="none"/>
          <a:lstStyle/>
          <a:p>
            <a:endParaRPr lang="el-GR" dirty="0"/>
          </a:p>
        </p:txBody>
      </p:sp>
      <p:sp>
        <p:nvSpPr>
          <p:cNvPr id="27686" name="Line 38"/>
          <p:cNvSpPr>
            <a:spLocks noChangeShapeType="1"/>
          </p:cNvSpPr>
          <p:nvPr/>
        </p:nvSpPr>
        <p:spPr bwMode="auto">
          <a:xfrm>
            <a:off x="6084888" y="3213100"/>
            <a:ext cx="990600" cy="0"/>
          </a:xfrm>
          <a:prstGeom prst="line">
            <a:avLst/>
          </a:prstGeom>
          <a:noFill/>
          <a:ln w="9525">
            <a:solidFill>
              <a:schemeClr val="tx1"/>
            </a:solidFill>
            <a:round/>
            <a:headEnd/>
            <a:tailEnd/>
          </a:ln>
          <a:effectLst/>
        </p:spPr>
        <p:txBody>
          <a:bodyPr wrap="none"/>
          <a:lstStyle/>
          <a:p>
            <a:endParaRPr lang="el-GR" dirty="0"/>
          </a:p>
        </p:txBody>
      </p:sp>
      <p:sp>
        <p:nvSpPr>
          <p:cNvPr id="27687" name="Line 39"/>
          <p:cNvSpPr>
            <a:spLocks noChangeShapeType="1"/>
          </p:cNvSpPr>
          <p:nvPr/>
        </p:nvSpPr>
        <p:spPr bwMode="auto">
          <a:xfrm>
            <a:off x="6877050" y="3213100"/>
            <a:ext cx="0" cy="863600"/>
          </a:xfrm>
          <a:prstGeom prst="line">
            <a:avLst/>
          </a:prstGeom>
          <a:noFill/>
          <a:ln w="9525">
            <a:solidFill>
              <a:schemeClr val="tx1"/>
            </a:solidFill>
            <a:round/>
            <a:headEnd/>
            <a:tailEnd/>
          </a:ln>
          <a:effectLst/>
        </p:spPr>
        <p:txBody>
          <a:bodyPr wrap="none"/>
          <a:lstStyle/>
          <a:p>
            <a:endParaRPr lang="el-GR" dirty="0"/>
          </a:p>
        </p:txBody>
      </p:sp>
      <p:sp>
        <p:nvSpPr>
          <p:cNvPr id="27688" name="Line 40"/>
          <p:cNvSpPr>
            <a:spLocks noChangeShapeType="1"/>
          </p:cNvSpPr>
          <p:nvPr/>
        </p:nvSpPr>
        <p:spPr bwMode="auto">
          <a:xfrm>
            <a:off x="6804025" y="6021388"/>
            <a:ext cx="1873250" cy="0"/>
          </a:xfrm>
          <a:prstGeom prst="line">
            <a:avLst/>
          </a:prstGeom>
          <a:noFill/>
          <a:ln w="9525">
            <a:solidFill>
              <a:schemeClr val="tx1"/>
            </a:solidFill>
            <a:round/>
            <a:headEnd/>
            <a:tailEnd/>
          </a:ln>
          <a:effectLst/>
        </p:spPr>
        <p:txBody>
          <a:bodyPr wrap="none"/>
          <a:lstStyle/>
          <a:p>
            <a:endParaRPr lang="el-GR" dirty="0"/>
          </a:p>
        </p:txBody>
      </p:sp>
      <p:sp>
        <p:nvSpPr>
          <p:cNvPr id="27689" name="Line 41"/>
          <p:cNvSpPr>
            <a:spLocks noChangeShapeType="1"/>
          </p:cNvSpPr>
          <p:nvPr/>
        </p:nvSpPr>
        <p:spPr bwMode="auto">
          <a:xfrm>
            <a:off x="7740650" y="5300663"/>
            <a:ext cx="0" cy="360362"/>
          </a:xfrm>
          <a:prstGeom prst="line">
            <a:avLst/>
          </a:prstGeom>
          <a:noFill/>
          <a:ln w="9525">
            <a:solidFill>
              <a:schemeClr val="tx1"/>
            </a:solidFill>
            <a:round/>
            <a:headEnd/>
            <a:tailEnd/>
          </a:ln>
          <a:effectLst/>
        </p:spPr>
        <p:txBody>
          <a:bodyPr wrap="none"/>
          <a:lstStyle/>
          <a:p>
            <a:endParaRPr lang="el-GR" dirty="0"/>
          </a:p>
        </p:txBody>
      </p:sp>
      <p:sp>
        <p:nvSpPr>
          <p:cNvPr id="27690" name="Line 42"/>
          <p:cNvSpPr>
            <a:spLocks noChangeShapeType="1"/>
          </p:cNvSpPr>
          <p:nvPr/>
        </p:nvSpPr>
        <p:spPr bwMode="auto">
          <a:xfrm>
            <a:off x="7956550" y="4365625"/>
            <a:ext cx="0" cy="503238"/>
          </a:xfrm>
          <a:prstGeom prst="line">
            <a:avLst/>
          </a:prstGeom>
          <a:noFill/>
          <a:ln w="9525">
            <a:solidFill>
              <a:schemeClr val="tx1"/>
            </a:solidFill>
            <a:round/>
            <a:headEnd/>
            <a:tailEnd/>
          </a:ln>
          <a:effectLst/>
        </p:spPr>
        <p:txBody>
          <a:bodyPr wrap="none"/>
          <a:lstStyle/>
          <a:p>
            <a:endParaRPr lang="el-GR" dirty="0"/>
          </a:p>
        </p:txBody>
      </p:sp>
      <p:sp>
        <p:nvSpPr>
          <p:cNvPr id="27691" name="Line 43"/>
          <p:cNvSpPr>
            <a:spLocks noChangeShapeType="1"/>
          </p:cNvSpPr>
          <p:nvPr/>
        </p:nvSpPr>
        <p:spPr bwMode="auto">
          <a:xfrm>
            <a:off x="7812088" y="6021388"/>
            <a:ext cx="0" cy="503237"/>
          </a:xfrm>
          <a:prstGeom prst="line">
            <a:avLst/>
          </a:prstGeom>
          <a:noFill/>
          <a:ln w="9525">
            <a:solidFill>
              <a:schemeClr val="tx1"/>
            </a:solidFill>
            <a:round/>
            <a:headEnd/>
            <a:tailEnd/>
          </a:ln>
          <a:effectLst/>
        </p:spPr>
        <p:txBody>
          <a:bodyPr wrap="none"/>
          <a:lstStyle/>
          <a:p>
            <a:endParaRPr lang="el-GR" dirty="0"/>
          </a:p>
        </p:txBody>
      </p:sp>
      <p:sp>
        <p:nvSpPr>
          <p:cNvPr id="27692" name="Line 44"/>
          <p:cNvSpPr>
            <a:spLocks noChangeShapeType="1"/>
          </p:cNvSpPr>
          <p:nvPr/>
        </p:nvSpPr>
        <p:spPr bwMode="auto">
          <a:xfrm>
            <a:off x="5580063" y="5949950"/>
            <a:ext cx="711200" cy="0"/>
          </a:xfrm>
          <a:prstGeom prst="line">
            <a:avLst/>
          </a:prstGeom>
          <a:noFill/>
          <a:ln w="9525">
            <a:solidFill>
              <a:schemeClr val="tx1"/>
            </a:solidFill>
            <a:round/>
            <a:headEnd/>
            <a:tailEnd/>
          </a:ln>
          <a:effectLst/>
        </p:spPr>
        <p:txBody>
          <a:bodyPr wrap="none"/>
          <a:lstStyle/>
          <a:p>
            <a:endParaRPr lang="el-GR" dirty="0"/>
          </a:p>
        </p:txBody>
      </p:sp>
      <p:sp>
        <p:nvSpPr>
          <p:cNvPr id="27693" name="Line 45"/>
          <p:cNvSpPr>
            <a:spLocks noChangeShapeType="1"/>
          </p:cNvSpPr>
          <p:nvPr/>
        </p:nvSpPr>
        <p:spPr bwMode="auto">
          <a:xfrm>
            <a:off x="2700338" y="5943600"/>
            <a:ext cx="647700" cy="0"/>
          </a:xfrm>
          <a:prstGeom prst="line">
            <a:avLst/>
          </a:prstGeom>
          <a:noFill/>
          <a:ln w="9525">
            <a:solidFill>
              <a:schemeClr val="tx1"/>
            </a:solidFill>
            <a:round/>
            <a:headEnd/>
            <a:tailEnd/>
          </a:ln>
          <a:effectLst/>
        </p:spPr>
        <p:txBody>
          <a:bodyPr wrap="none"/>
          <a:lstStyle/>
          <a:p>
            <a:endParaRPr lang="el-GR" dirty="0"/>
          </a:p>
        </p:txBody>
      </p:sp>
      <p:sp>
        <p:nvSpPr>
          <p:cNvPr id="27694" name="Line 46"/>
          <p:cNvSpPr>
            <a:spLocks noChangeShapeType="1"/>
          </p:cNvSpPr>
          <p:nvPr/>
        </p:nvSpPr>
        <p:spPr bwMode="auto">
          <a:xfrm flipH="1" flipV="1">
            <a:off x="4787900" y="4868863"/>
            <a:ext cx="792163" cy="1081087"/>
          </a:xfrm>
          <a:prstGeom prst="line">
            <a:avLst/>
          </a:prstGeom>
          <a:noFill/>
          <a:ln w="9525">
            <a:solidFill>
              <a:schemeClr val="tx1"/>
            </a:solidFill>
            <a:round/>
            <a:headEnd/>
            <a:tailEnd/>
          </a:ln>
          <a:effectLst/>
        </p:spPr>
        <p:txBody>
          <a:bodyPr wrap="none"/>
          <a:lstStyle/>
          <a:p>
            <a:endParaRPr lang="el-GR" dirty="0"/>
          </a:p>
        </p:txBody>
      </p:sp>
      <p:sp>
        <p:nvSpPr>
          <p:cNvPr id="27695" name="Line 47"/>
          <p:cNvSpPr>
            <a:spLocks noChangeShapeType="1"/>
          </p:cNvSpPr>
          <p:nvPr/>
        </p:nvSpPr>
        <p:spPr bwMode="auto">
          <a:xfrm flipH="1">
            <a:off x="3492500" y="4868863"/>
            <a:ext cx="1295400" cy="0"/>
          </a:xfrm>
          <a:prstGeom prst="line">
            <a:avLst/>
          </a:prstGeom>
          <a:noFill/>
          <a:ln w="9525">
            <a:solidFill>
              <a:schemeClr val="tx1"/>
            </a:solidFill>
            <a:round/>
            <a:headEnd/>
            <a:tailEnd/>
          </a:ln>
          <a:effectLst/>
        </p:spPr>
        <p:txBody>
          <a:bodyPr wrap="none"/>
          <a:lstStyle/>
          <a:p>
            <a:endParaRPr lang="el-GR" dirty="0"/>
          </a:p>
        </p:txBody>
      </p:sp>
    </p:spTree>
  </p:cSld>
  <p:clrMapOvr>
    <a:masterClrMapping/>
  </p:clrMapOvr>
  <p:transition/>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A97DCDFA-A24B-413B-A0ED-CF9023A319C9}" type="slidenum">
              <a:rPr lang="el-GR"/>
              <a:pPr/>
              <a:t>729</a:t>
            </a:fld>
            <a:endParaRPr lang="el-GR" dirty="0"/>
          </a:p>
        </p:txBody>
      </p:sp>
      <p:sp>
        <p:nvSpPr>
          <p:cNvPr id="28674" name="Rectangle 2"/>
          <p:cNvSpPr>
            <a:spLocks noGrp="1" noChangeArrowheads="1"/>
          </p:cNvSpPr>
          <p:nvPr>
            <p:ph type="title"/>
          </p:nvPr>
        </p:nvSpPr>
        <p:spPr>
          <a:xfrm>
            <a:off x="285720" y="285728"/>
            <a:ext cx="8572560" cy="428628"/>
          </a:xfrm>
        </p:spPr>
        <p:txBody>
          <a:bodyPr>
            <a:normAutofit fontScale="90000"/>
          </a:bodyPr>
          <a:lstStyle/>
          <a:p>
            <a:r>
              <a:rPr lang="el-GR" sz="2800" b="1" dirty="0"/>
              <a:t>ΑΣΚΗΣΗ 5.</a:t>
            </a:r>
          </a:p>
        </p:txBody>
      </p:sp>
      <p:sp>
        <p:nvSpPr>
          <p:cNvPr id="28675" name="Rectangle 3"/>
          <p:cNvSpPr>
            <a:spLocks noGrp="1" noChangeArrowheads="1"/>
          </p:cNvSpPr>
          <p:nvPr>
            <p:ph type="body" idx="1"/>
          </p:nvPr>
        </p:nvSpPr>
        <p:spPr>
          <a:xfrm>
            <a:off x="214282" y="785794"/>
            <a:ext cx="8786874" cy="5715039"/>
          </a:xfrm>
        </p:spPr>
        <p:txBody>
          <a:bodyPr>
            <a:noAutofit/>
          </a:bodyPr>
          <a:lstStyle/>
          <a:p>
            <a:pPr algn="just">
              <a:lnSpc>
                <a:spcPct val="80000"/>
              </a:lnSpc>
              <a:buFont typeface="Wingdings" pitchFamily="2" charset="2"/>
              <a:buNone/>
            </a:pPr>
            <a:r>
              <a:rPr lang="el-GR" sz="1600" dirty="0">
                <a:latin typeface="Arial" charset="0"/>
                <a:cs typeface="Arial" charset="0"/>
              </a:rPr>
              <a:t>Η επιχείρηση ΑΓΟΡΑ </a:t>
            </a:r>
            <a:r>
              <a:rPr lang="el-GR" sz="1600" dirty="0" smtClean="0">
                <a:latin typeface="Arial" charset="0"/>
                <a:cs typeface="Arial" charset="0"/>
              </a:rPr>
              <a:t>Α.Ε. διενήργησε </a:t>
            </a:r>
            <a:r>
              <a:rPr lang="el-GR" sz="1600" dirty="0">
                <a:latin typeface="Arial" charset="0"/>
                <a:cs typeface="Arial" charset="0"/>
              </a:rPr>
              <a:t>απογραφή κατά την οποία καταγράφηκαν τα περιουσιακά της  στοιχεία όπως εμφανίζονται στους λογαριασμούς που ακολουθούν</a:t>
            </a:r>
            <a:r>
              <a:rPr lang="el-GR" sz="1600" dirty="0" smtClean="0">
                <a:latin typeface="Arial" charset="0"/>
                <a:cs typeface="Arial" charset="0"/>
              </a:rPr>
              <a:t>..</a:t>
            </a:r>
            <a:endParaRPr lang="en-US" sz="1600" dirty="0">
              <a:latin typeface="Arial" charset="0"/>
              <a:cs typeface="Arial" charset="0"/>
            </a:endParaRPr>
          </a:p>
          <a:p>
            <a:pPr algn="just">
              <a:lnSpc>
                <a:spcPct val="80000"/>
              </a:lnSpc>
              <a:buFont typeface="Wingdings" pitchFamily="2" charset="2"/>
              <a:buNone/>
            </a:pPr>
            <a:r>
              <a:rPr lang="el-GR" sz="1600" dirty="0">
                <a:latin typeface="Arial" charset="0"/>
                <a:cs typeface="Arial" charset="0"/>
              </a:rPr>
              <a:t> Οικόπεδα  128.000</a:t>
            </a:r>
            <a:r>
              <a:rPr lang="en-US" sz="1600" dirty="0">
                <a:latin typeface="Arial" charset="0"/>
                <a:cs typeface="Arial" charset="0"/>
              </a:rPr>
              <a:t> €,</a:t>
            </a:r>
            <a:r>
              <a:rPr lang="el-GR" sz="1600" dirty="0">
                <a:latin typeface="Arial" charset="0"/>
                <a:cs typeface="Arial" charset="0"/>
              </a:rPr>
              <a:t>           </a:t>
            </a:r>
            <a:r>
              <a:rPr lang="el-GR" sz="1600" dirty="0">
                <a:latin typeface="Arial" charset="0"/>
              </a:rPr>
              <a:t>Κτίρια  220</a:t>
            </a:r>
            <a:r>
              <a:rPr lang="el-GR" sz="1600" dirty="0">
                <a:latin typeface="Arial" charset="0"/>
                <a:cs typeface="Arial" charset="0"/>
              </a:rPr>
              <a:t>.000</a:t>
            </a:r>
            <a:r>
              <a:rPr lang="en-US" sz="1600" dirty="0">
                <a:latin typeface="Arial" charset="0"/>
                <a:cs typeface="Arial" charset="0"/>
              </a:rPr>
              <a:t> €,</a:t>
            </a:r>
            <a:r>
              <a:rPr lang="el-GR" sz="1600" dirty="0">
                <a:latin typeface="Arial" charset="0"/>
              </a:rPr>
              <a:t>    Μηχανήματα-Εξοπλισμός  47.600 </a:t>
            </a:r>
            <a:r>
              <a:rPr lang="en-US" sz="1600" dirty="0">
                <a:latin typeface="Arial" charset="0"/>
                <a:cs typeface="Arial" charset="0"/>
              </a:rPr>
              <a:t> €,</a:t>
            </a:r>
            <a:r>
              <a:rPr lang="el-GR" sz="1600" dirty="0">
                <a:latin typeface="Arial" charset="0"/>
              </a:rPr>
              <a:t> Έ</a:t>
            </a:r>
            <a:r>
              <a:rPr lang="el-GR" sz="1600" dirty="0">
                <a:latin typeface="Arial" charset="0"/>
                <a:cs typeface="Arial" charset="0"/>
              </a:rPr>
              <a:t>πιπλα 14.840</a:t>
            </a:r>
            <a:r>
              <a:rPr lang="el-GR" sz="1600" dirty="0">
                <a:latin typeface="Arial" charset="0"/>
              </a:rPr>
              <a:t> </a:t>
            </a:r>
            <a:r>
              <a:rPr lang="en-US" sz="1600" dirty="0">
                <a:latin typeface="Arial" charset="0"/>
              </a:rPr>
              <a:t>€</a:t>
            </a:r>
            <a:r>
              <a:rPr lang="el-GR" sz="1600" dirty="0">
                <a:latin typeface="Arial" charset="0"/>
              </a:rPr>
              <a:t> </a:t>
            </a:r>
          </a:p>
          <a:p>
            <a:pPr algn="just">
              <a:lnSpc>
                <a:spcPct val="80000"/>
              </a:lnSpc>
              <a:buFont typeface="Wingdings" pitchFamily="2" charset="2"/>
              <a:buNone/>
            </a:pPr>
            <a:r>
              <a:rPr lang="el-GR" sz="1600" dirty="0">
                <a:latin typeface="Arial" charset="0"/>
                <a:cs typeface="Arial" charset="0"/>
              </a:rPr>
              <a:t>Εμπορεύματα </a:t>
            </a:r>
            <a:r>
              <a:rPr lang="el-GR" sz="1600" dirty="0" smtClean="0">
                <a:latin typeface="Arial" charset="0"/>
                <a:cs typeface="Arial" charset="0"/>
              </a:rPr>
              <a:t>63.900</a:t>
            </a:r>
            <a:r>
              <a:rPr lang="en-US" sz="1600" dirty="0" smtClean="0">
                <a:latin typeface="Arial" charset="0"/>
                <a:cs typeface="Arial" charset="0"/>
              </a:rPr>
              <a:t>€</a:t>
            </a:r>
            <a:r>
              <a:rPr lang="el-GR" sz="1600" dirty="0" smtClean="0">
                <a:latin typeface="Arial" charset="0"/>
                <a:cs typeface="Arial" charset="0"/>
              </a:rPr>
              <a:t>, Πελάτες 19.870</a:t>
            </a:r>
            <a:r>
              <a:rPr lang="en-US" sz="1600" dirty="0" smtClean="0">
                <a:latin typeface="Arial" charset="0"/>
                <a:cs typeface="Arial" charset="0"/>
              </a:rPr>
              <a:t>€</a:t>
            </a:r>
            <a:r>
              <a:rPr lang="el-GR" sz="1600" dirty="0" smtClean="0">
                <a:latin typeface="Arial" charset="0"/>
                <a:cs typeface="Arial" charset="0"/>
              </a:rPr>
              <a:t>, Γραμμάτια εισπρακτέα 18.700</a:t>
            </a:r>
            <a:r>
              <a:rPr lang="en-US" sz="1600" dirty="0" smtClean="0">
                <a:latin typeface="Arial" charset="0"/>
                <a:cs typeface="Arial" charset="0"/>
              </a:rPr>
              <a:t> </a:t>
            </a:r>
            <a:r>
              <a:rPr lang="en-US" sz="1600" dirty="0">
                <a:latin typeface="Arial" charset="0"/>
                <a:cs typeface="Arial" charset="0"/>
              </a:rPr>
              <a:t>€,</a:t>
            </a:r>
            <a:r>
              <a:rPr lang="el-GR" sz="1600" dirty="0">
                <a:latin typeface="Arial" charset="0"/>
                <a:cs typeface="Arial" charset="0"/>
              </a:rPr>
              <a:t> </a:t>
            </a:r>
            <a:r>
              <a:rPr lang="el-GR" sz="1600" dirty="0" err="1" smtClean="0">
                <a:latin typeface="Arial" charset="0"/>
                <a:cs typeface="Arial" charset="0"/>
              </a:rPr>
              <a:t>Λογ</a:t>
            </a:r>
            <a:r>
              <a:rPr lang="el-GR" sz="1600" dirty="0" smtClean="0">
                <a:latin typeface="Arial" charset="0"/>
                <a:cs typeface="Arial" charset="0"/>
              </a:rPr>
              <a:t>/</a:t>
            </a:r>
            <a:r>
              <a:rPr lang="el-GR" sz="1600" dirty="0" err="1" smtClean="0">
                <a:latin typeface="Arial" charset="0"/>
                <a:cs typeface="Arial" charset="0"/>
              </a:rPr>
              <a:t>μός</a:t>
            </a:r>
            <a:r>
              <a:rPr lang="el-GR" sz="1600" dirty="0" smtClean="0">
                <a:latin typeface="Arial" charset="0"/>
                <a:cs typeface="Arial" charset="0"/>
              </a:rPr>
              <a:t> Καταθέσεως </a:t>
            </a:r>
            <a:r>
              <a:rPr lang="el-GR" sz="1600" dirty="0">
                <a:latin typeface="Arial" charset="0"/>
              </a:rPr>
              <a:t>Ό</a:t>
            </a:r>
            <a:r>
              <a:rPr lang="el-GR" sz="1600" dirty="0">
                <a:latin typeface="Arial" charset="0"/>
                <a:cs typeface="Arial" charset="0"/>
              </a:rPr>
              <a:t>ψεως </a:t>
            </a:r>
            <a:r>
              <a:rPr lang="el-GR" sz="1600" dirty="0" smtClean="0">
                <a:latin typeface="Arial" charset="0"/>
                <a:cs typeface="Arial" charset="0"/>
              </a:rPr>
              <a:t>19.638</a:t>
            </a:r>
            <a:r>
              <a:rPr lang="en-US" sz="1600" dirty="0" smtClean="0">
                <a:latin typeface="Arial" charset="0"/>
              </a:rPr>
              <a:t>€</a:t>
            </a:r>
            <a:r>
              <a:rPr lang="en-US" sz="1600" dirty="0">
                <a:latin typeface="Arial" charset="0"/>
              </a:rPr>
              <a:t>,</a:t>
            </a:r>
            <a:r>
              <a:rPr lang="el-GR" sz="1600" dirty="0">
                <a:latin typeface="Arial" charset="0"/>
                <a:cs typeface="Arial" charset="0"/>
              </a:rPr>
              <a:t> </a:t>
            </a:r>
            <a:r>
              <a:rPr lang="el-GR" sz="1600" dirty="0" smtClean="0">
                <a:latin typeface="Arial" charset="0"/>
                <a:cs typeface="Arial" charset="0"/>
              </a:rPr>
              <a:t> </a:t>
            </a:r>
            <a:r>
              <a:rPr lang="el-GR" sz="1600" dirty="0">
                <a:latin typeface="Arial" charset="0"/>
                <a:cs typeface="Arial" charset="0"/>
              </a:rPr>
              <a:t>Ταμείο  </a:t>
            </a:r>
            <a:r>
              <a:rPr lang="el-GR" sz="1600" dirty="0" smtClean="0">
                <a:latin typeface="Arial" charset="0"/>
                <a:cs typeface="Arial" charset="0"/>
              </a:rPr>
              <a:t>14.365</a:t>
            </a:r>
            <a:r>
              <a:rPr lang="en-US" sz="1600" dirty="0" smtClean="0">
                <a:latin typeface="Arial" charset="0"/>
                <a:cs typeface="Arial" charset="0"/>
              </a:rPr>
              <a:t>€</a:t>
            </a:r>
            <a:r>
              <a:rPr lang="el-GR" sz="1600" dirty="0" smtClean="0">
                <a:latin typeface="Arial" charset="0"/>
                <a:cs typeface="Arial" charset="0"/>
              </a:rPr>
              <a:t>,  Κεφάλαιο 450.000€,                       </a:t>
            </a:r>
            <a:r>
              <a:rPr lang="el-GR" sz="1600" dirty="0">
                <a:latin typeface="Arial" charset="0"/>
                <a:cs typeface="Arial" charset="0"/>
              </a:rPr>
              <a:t>Προμηθευτές 31.698</a:t>
            </a:r>
            <a:r>
              <a:rPr lang="en-US" sz="1600" dirty="0">
                <a:latin typeface="Arial" charset="0"/>
                <a:cs typeface="Arial" charset="0"/>
              </a:rPr>
              <a:t> €,</a:t>
            </a:r>
            <a:r>
              <a:rPr lang="el-GR" sz="1600" dirty="0">
                <a:latin typeface="Arial" charset="0"/>
                <a:cs typeface="Arial" charset="0"/>
              </a:rPr>
              <a:t> </a:t>
            </a:r>
            <a:r>
              <a:rPr lang="el-GR" sz="1600" dirty="0" smtClean="0">
                <a:latin typeface="Arial" charset="0"/>
                <a:cs typeface="Arial" charset="0"/>
              </a:rPr>
              <a:t>Γραμμάτια </a:t>
            </a:r>
            <a:r>
              <a:rPr lang="el-GR" sz="1600" dirty="0">
                <a:latin typeface="Arial" charset="0"/>
                <a:cs typeface="Arial" charset="0"/>
              </a:rPr>
              <a:t>πληρωτέα 8.140</a:t>
            </a:r>
            <a:r>
              <a:rPr lang="en-US" sz="1600" dirty="0">
                <a:latin typeface="Arial" charset="0"/>
                <a:cs typeface="Arial" charset="0"/>
              </a:rPr>
              <a:t> €,</a:t>
            </a:r>
            <a:r>
              <a:rPr lang="el-GR" sz="1600" dirty="0">
                <a:latin typeface="Arial" charset="0"/>
                <a:cs typeface="Arial" charset="0"/>
              </a:rPr>
              <a:t>  </a:t>
            </a:r>
            <a:r>
              <a:rPr lang="en-US" sz="1600" dirty="0">
                <a:latin typeface="Arial" charset="0"/>
                <a:cs typeface="Arial" charset="0"/>
              </a:rPr>
              <a:t> </a:t>
            </a:r>
            <a:r>
              <a:rPr lang="el-GR" sz="1600" dirty="0" smtClean="0">
                <a:latin typeface="Arial" charset="0"/>
              </a:rPr>
              <a:t>Δάνεια Κεφαλαίου Κίνησης 57.075€ </a:t>
            </a:r>
            <a:r>
              <a:rPr lang="el-GR" sz="1600" dirty="0" smtClean="0">
                <a:latin typeface="Arial" charset="0"/>
                <a:cs typeface="Arial" charset="0"/>
              </a:rPr>
              <a:t>       </a:t>
            </a:r>
            <a:endParaRPr lang="el-GR" sz="1600" dirty="0">
              <a:latin typeface="Arial" charset="0"/>
              <a:cs typeface="Arial" charset="0"/>
            </a:endParaRPr>
          </a:p>
          <a:p>
            <a:pPr algn="just">
              <a:lnSpc>
                <a:spcPct val="80000"/>
              </a:lnSpc>
              <a:buFont typeface="Wingdings" pitchFamily="2" charset="2"/>
              <a:buNone/>
            </a:pPr>
            <a:r>
              <a:rPr lang="el-GR" sz="1600" dirty="0">
                <a:solidFill>
                  <a:schemeClr val="bg1"/>
                </a:solidFill>
                <a:latin typeface="Arial" charset="0"/>
                <a:cs typeface="Arial" charset="0"/>
              </a:rPr>
              <a:t>Η επιχείρηση διενήργησε τις παρακάτω συναλλαγές</a:t>
            </a:r>
          </a:p>
          <a:p>
            <a:pPr algn="just">
              <a:lnSpc>
                <a:spcPct val="80000"/>
              </a:lnSpc>
              <a:buFont typeface="Wingdings" pitchFamily="2" charset="2"/>
              <a:buNone/>
            </a:pPr>
            <a:r>
              <a:rPr lang="el-GR" sz="1600" dirty="0">
                <a:latin typeface="Arial" charset="0"/>
                <a:cs typeface="Arial" charset="0"/>
              </a:rPr>
              <a:t> 1.</a:t>
            </a:r>
            <a:r>
              <a:rPr lang="el-GR" sz="1600" dirty="0">
                <a:cs typeface="Times New Roman" pitchFamily="18" charset="0"/>
              </a:rPr>
              <a:t>  </a:t>
            </a:r>
            <a:r>
              <a:rPr lang="el-GR" sz="1600" dirty="0">
                <a:latin typeface="Arial" charset="0"/>
                <a:cs typeface="Arial" charset="0"/>
              </a:rPr>
              <a:t>Αγορά εμπορευμάτων αξίας 3.400</a:t>
            </a:r>
            <a:r>
              <a:rPr lang="en-US" sz="1600" dirty="0">
                <a:latin typeface="Arial" charset="0"/>
                <a:cs typeface="Arial" charset="0"/>
              </a:rPr>
              <a:t> €</a:t>
            </a:r>
            <a:r>
              <a:rPr lang="el-GR" sz="1600" dirty="0">
                <a:latin typeface="Arial" charset="0"/>
                <a:cs typeface="Arial" charset="0"/>
              </a:rPr>
              <a:t> με μετρητά το μισό της συνολικής αξίας, ενώ για το άλλο μισό δίνει Γρ</a:t>
            </a:r>
            <a:r>
              <a:rPr lang="el-GR" sz="1600" dirty="0">
                <a:latin typeface="Arial" charset="0"/>
              </a:rPr>
              <a:t>α</a:t>
            </a:r>
            <a:r>
              <a:rPr lang="el-GR" sz="1600" dirty="0">
                <a:latin typeface="Arial" charset="0"/>
                <a:cs typeface="Arial" charset="0"/>
              </a:rPr>
              <a:t>μμάτιο με επιβάρυνση τόκων 10%</a:t>
            </a:r>
          </a:p>
          <a:p>
            <a:pPr algn="just">
              <a:lnSpc>
                <a:spcPct val="80000"/>
              </a:lnSpc>
              <a:buFont typeface="Wingdings" pitchFamily="2" charset="2"/>
              <a:buNone/>
            </a:pPr>
            <a:r>
              <a:rPr lang="el-GR" sz="1600" dirty="0" smtClean="0">
                <a:latin typeface="Arial" charset="0"/>
                <a:cs typeface="Arial" charset="0"/>
              </a:rPr>
              <a:t>2</a:t>
            </a:r>
            <a:r>
              <a:rPr lang="el-GR" sz="1600" dirty="0">
                <a:latin typeface="Arial" charset="0"/>
                <a:cs typeface="Arial" charset="0"/>
              </a:rPr>
              <a:t>. Πώληση </a:t>
            </a:r>
            <a:r>
              <a:rPr lang="el-GR" sz="1600" dirty="0" smtClean="0">
                <a:latin typeface="Arial" charset="0"/>
                <a:cs typeface="Arial" charset="0"/>
              </a:rPr>
              <a:t>εμπορευμάτων </a:t>
            </a:r>
            <a:r>
              <a:rPr lang="el-GR" sz="1600" dirty="0">
                <a:latin typeface="Arial" charset="0"/>
                <a:cs typeface="Arial" charset="0"/>
              </a:rPr>
              <a:t>αξίας 2.800</a:t>
            </a:r>
            <a:r>
              <a:rPr lang="el-GR" sz="1600" dirty="0">
                <a:latin typeface="Arial" charset="0"/>
              </a:rPr>
              <a:t> </a:t>
            </a:r>
            <a:r>
              <a:rPr lang="en-US" sz="1600" dirty="0">
                <a:latin typeface="Arial" charset="0"/>
              </a:rPr>
              <a:t>€</a:t>
            </a:r>
            <a:r>
              <a:rPr lang="el-GR" sz="1600" dirty="0">
                <a:latin typeface="Arial" charset="0"/>
                <a:cs typeface="Arial" charset="0"/>
              </a:rPr>
              <a:t>  </a:t>
            </a:r>
            <a:r>
              <a:rPr lang="el-GR" sz="1600" dirty="0">
                <a:latin typeface="Arial" charset="0"/>
              </a:rPr>
              <a:t> προς 3.000 </a:t>
            </a:r>
            <a:r>
              <a:rPr lang="en-US" sz="1600" dirty="0">
                <a:latin typeface="Arial" charset="0"/>
              </a:rPr>
              <a:t>€</a:t>
            </a:r>
            <a:r>
              <a:rPr lang="el-GR" sz="1600" dirty="0">
                <a:latin typeface="Arial" charset="0"/>
                <a:cs typeface="Arial" charset="0"/>
              </a:rPr>
              <a:t> και εισπράττει μετρητά τα μισά και το άλλο μισό με πίστωση.</a:t>
            </a:r>
          </a:p>
          <a:p>
            <a:pPr algn="just">
              <a:lnSpc>
                <a:spcPct val="80000"/>
              </a:lnSpc>
              <a:buFont typeface="Wingdings" pitchFamily="2" charset="2"/>
              <a:buNone/>
            </a:pPr>
            <a:r>
              <a:rPr lang="el-GR" sz="1600" dirty="0">
                <a:latin typeface="Arial" charset="0"/>
                <a:cs typeface="Arial" charset="0"/>
              </a:rPr>
              <a:t> </a:t>
            </a:r>
            <a:r>
              <a:rPr lang="el-GR" sz="1600" dirty="0" smtClean="0">
                <a:latin typeface="Arial" charset="0"/>
                <a:cs typeface="Arial" charset="0"/>
              </a:rPr>
              <a:t>3</a:t>
            </a:r>
            <a:r>
              <a:rPr lang="el-GR" sz="1600" dirty="0">
                <a:latin typeface="Arial" charset="0"/>
                <a:cs typeface="Arial" charset="0"/>
              </a:rPr>
              <a:t>.</a:t>
            </a:r>
            <a:r>
              <a:rPr lang="el-GR" sz="1600" dirty="0">
                <a:cs typeface="Times New Roman" pitchFamily="18" charset="0"/>
              </a:rPr>
              <a:t>    </a:t>
            </a:r>
            <a:r>
              <a:rPr lang="el-GR" sz="1600" dirty="0">
                <a:latin typeface="Arial" charset="0"/>
                <a:cs typeface="Arial" charset="0"/>
              </a:rPr>
              <a:t>Συμφωνεί με τον εργολάβο  την επέκταση του ιδιόκτητου κτιρίου της, κόστους 45.000 </a:t>
            </a:r>
            <a:r>
              <a:rPr lang="en-US" sz="1600" dirty="0">
                <a:latin typeface="Arial" charset="0"/>
                <a:cs typeface="Arial" charset="0"/>
              </a:rPr>
              <a:t>€</a:t>
            </a:r>
            <a:r>
              <a:rPr lang="el-GR" sz="1600" dirty="0">
                <a:latin typeface="Arial" charset="0"/>
                <a:cs typeface="Arial" charset="0"/>
              </a:rPr>
              <a:t>, στον οποίο δίνει 20% μετρητά για  το  40% Γραμμάτιο και το υπόλοιπο το οφείλει. </a:t>
            </a:r>
          </a:p>
          <a:p>
            <a:pPr algn="just">
              <a:lnSpc>
                <a:spcPct val="80000"/>
              </a:lnSpc>
              <a:buFont typeface="Wingdings" pitchFamily="2" charset="2"/>
              <a:buNone/>
            </a:pPr>
            <a:r>
              <a:rPr lang="el-GR" sz="1600" dirty="0">
                <a:latin typeface="Arial" charset="0"/>
                <a:cs typeface="Arial" charset="0"/>
              </a:rPr>
              <a:t> </a:t>
            </a:r>
            <a:r>
              <a:rPr lang="el-GR" sz="1600" dirty="0" smtClean="0">
                <a:latin typeface="Arial" charset="0"/>
                <a:cs typeface="Arial" charset="0"/>
              </a:rPr>
              <a:t>3</a:t>
            </a:r>
            <a:r>
              <a:rPr lang="el-GR" sz="1600" dirty="0">
                <a:latin typeface="Arial" charset="0"/>
                <a:cs typeface="Arial" charset="0"/>
              </a:rPr>
              <a:t>.</a:t>
            </a:r>
            <a:r>
              <a:rPr lang="el-GR" sz="1600" dirty="0">
                <a:cs typeface="Times New Roman" pitchFamily="18" charset="0"/>
              </a:rPr>
              <a:t>  </a:t>
            </a:r>
            <a:r>
              <a:rPr lang="el-GR" sz="1600" dirty="0">
                <a:latin typeface="Arial" charset="0"/>
                <a:cs typeface="Arial" charset="0"/>
              </a:rPr>
              <a:t>Για να εξοφλήσει τον εργολάβο παίρνει Δάνειο από την ΑΛΦΑ ΒΑΝΚ ύψους 25.000 </a:t>
            </a:r>
            <a:r>
              <a:rPr lang="en-US" sz="1600" dirty="0">
                <a:latin typeface="Arial" charset="0"/>
                <a:cs typeface="Arial" charset="0"/>
              </a:rPr>
              <a:t>€</a:t>
            </a:r>
            <a:r>
              <a:rPr lang="el-GR" sz="1600" dirty="0">
                <a:latin typeface="Arial" charset="0"/>
                <a:cs typeface="Arial" charset="0"/>
              </a:rPr>
              <a:t> , το οποίο η τράπεζα καταθέτει στον Λογαριασμό της εταιρίας. Στη συνέχεια η επιχείρηση εξοφλεί τον εργολάβο με επιταγή στην οποία περιλαμβάνεται επιβάρυνση τόκων 8% για την καθυστέρηση.</a:t>
            </a:r>
          </a:p>
          <a:p>
            <a:pPr algn="just">
              <a:lnSpc>
                <a:spcPct val="80000"/>
              </a:lnSpc>
              <a:buFont typeface="Wingdings" pitchFamily="2" charset="2"/>
              <a:buNone/>
            </a:pPr>
            <a:r>
              <a:rPr lang="el-GR" sz="1600" dirty="0">
                <a:latin typeface="Arial" charset="0"/>
                <a:cs typeface="Arial" charset="0"/>
              </a:rPr>
              <a:t> </a:t>
            </a:r>
            <a:r>
              <a:rPr lang="el-GR" sz="1600" dirty="0" smtClean="0">
                <a:latin typeface="Arial" charset="0"/>
                <a:cs typeface="Arial" charset="0"/>
              </a:rPr>
              <a:t>4</a:t>
            </a:r>
            <a:r>
              <a:rPr lang="el-GR" sz="1600" dirty="0">
                <a:latin typeface="Arial" charset="0"/>
                <a:cs typeface="Arial" charset="0"/>
              </a:rPr>
              <a:t>.</a:t>
            </a:r>
            <a:r>
              <a:rPr lang="el-GR" sz="1600" dirty="0">
                <a:cs typeface="Times New Roman" pitchFamily="18" charset="0"/>
              </a:rPr>
              <a:t>    </a:t>
            </a:r>
            <a:r>
              <a:rPr lang="el-GR" sz="1600" dirty="0">
                <a:latin typeface="Arial" charset="0"/>
                <a:cs typeface="Arial" charset="0"/>
              </a:rPr>
              <a:t>Η τράπεζα ενημερώνει την επιχείρηση ότι για την προμήθεια του Δανείου έχει καταλογίσει Έξοδα 1% επί του συνόλου του Δανείου, ποσό το οποίο κράτησε η τράπεζα από τον Λογαριασμό Όψεως της επιχείρησης. </a:t>
            </a:r>
          </a:p>
          <a:p>
            <a:pPr algn="just">
              <a:lnSpc>
                <a:spcPct val="80000"/>
              </a:lnSpc>
              <a:buFont typeface="Wingdings" pitchFamily="2" charset="2"/>
              <a:buNone/>
            </a:pPr>
            <a:r>
              <a:rPr lang="el-GR" sz="1600" dirty="0" smtClean="0">
                <a:latin typeface="Arial" charset="0"/>
                <a:cs typeface="Arial" charset="0"/>
              </a:rPr>
              <a:t>5</a:t>
            </a:r>
            <a:r>
              <a:rPr lang="el-GR" sz="1600" dirty="0">
                <a:latin typeface="Arial" charset="0"/>
                <a:cs typeface="Arial" charset="0"/>
              </a:rPr>
              <a:t>.</a:t>
            </a:r>
            <a:r>
              <a:rPr lang="el-GR" sz="1600" dirty="0">
                <a:cs typeface="Times New Roman" pitchFamily="18" charset="0"/>
              </a:rPr>
              <a:t>  </a:t>
            </a:r>
            <a:r>
              <a:rPr lang="el-GR" sz="1600" dirty="0">
                <a:latin typeface="Arial" charset="0"/>
                <a:cs typeface="Arial" charset="0"/>
              </a:rPr>
              <a:t> Για τη διάνοιξη δημόσιου δρόμου η νομαρχία χρειάστηκε 500 τ.μ. από το οικόπεδο της επιχείρησης, αξίας 15.000 </a:t>
            </a:r>
            <a:r>
              <a:rPr lang="en-US" sz="1600" dirty="0">
                <a:latin typeface="Arial" charset="0"/>
                <a:cs typeface="Arial" charset="0"/>
              </a:rPr>
              <a:t>€</a:t>
            </a:r>
            <a:r>
              <a:rPr lang="el-GR" sz="1600" dirty="0">
                <a:latin typeface="Arial" charset="0"/>
                <a:cs typeface="Arial" charset="0"/>
              </a:rPr>
              <a:t>  και την αποζημίωσε μετρητά με 19.00 </a:t>
            </a:r>
            <a:r>
              <a:rPr lang="en-US" sz="1600" dirty="0">
                <a:latin typeface="Arial" charset="0"/>
                <a:cs typeface="Arial" charset="0"/>
              </a:rPr>
              <a:t>€</a:t>
            </a:r>
            <a:r>
              <a:rPr lang="el-GR" sz="1600" dirty="0">
                <a:latin typeface="Arial" charset="0"/>
                <a:cs typeface="Arial" charset="0"/>
              </a:rPr>
              <a:t> </a:t>
            </a:r>
          </a:p>
          <a:p>
            <a:pPr algn="just">
              <a:lnSpc>
                <a:spcPct val="80000"/>
              </a:lnSpc>
              <a:buFont typeface="Wingdings" pitchFamily="2" charset="2"/>
              <a:buNone/>
            </a:pPr>
            <a:r>
              <a:rPr lang="el-GR" sz="1600" dirty="0">
                <a:latin typeface="Arial" charset="0"/>
                <a:cs typeface="Arial" charset="0"/>
              </a:rPr>
              <a:t>Ζητείται.  Να συντάξετε τον αρχικό Ισολογισμό , να κατ</a:t>
            </a:r>
            <a:r>
              <a:rPr lang="el-GR" sz="1600" dirty="0">
                <a:latin typeface="Arial" charset="0"/>
              </a:rPr>
              <a:t>α</a:t>
            </a:r>
            <a:r>
              <a:rPr lang="el-GR" sz="1600" dirty="0">
                <a:latin typeface="Arial" charset="0"/>
                <a:cs typeface="Arial" charset="0"/>
              </a:rPr>
              <a:t>χωρήσετε τις  συναλλαγές που έγιναν στους αντίστοιχους λογαριασμούς και τέλος να συντάξετε τον τελικό Ισολογισμό. </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r>
              <a:rPr lang="el-GR" sz="3200" b="1" dirty="0" smtClean="0"/>
              <a:t>Χρησιµοποιείται για να εµφανίσει µείωση της αξίας προς τους πελάτες.</a:t>
            </a:r>
          </a:p>
          <a:p>
            <a:endParaRPr lang="el-GR" sz="3200" b="1" dirty="0" smtClean="0"/>
          </a:p>
          <a:p>
            <a:r>
              <a:rPr lang="el-GR" sz="3200" b="1" dirty="0" smtClean="0"/>
              <a:t> Γίνονται λογιστικές εγγραφές.</a:t>
            </a:r>
          </a:p>
          <a:p>
            <a:endParaRPr lang="el-GR" dirty="0"/>
          </a:p>
        </p:txBody>
      </p:sp>
      <p:sp>
        <p:nvSpPr>
          <p:cNvPr id="3" name="2 - Τίτλος"/>
          <p:cNvSpPr>
            <a:spLocks noGrp="1"/>
          </p:cNvSpPr>
          <p:nvPr>
            <p:ph type="title"/>
          </p:nvPr>
        </p:nvSpPr>
        <p:spPr>
          <a:xfrm>
            <a:off x="251520" y="152400"/>
            <a:ext cx="8640960" cy="1219200"/>
          </a:xfrm>
        </p:spPr>
        <p:txBody>
          <a:bodyPr>
            <a:normAutofit/>
          </a:bodyPr>
          <a:lstStyle/>
          <a:p>
            <a:pPr algn="ctr"/>
            <a:r>
              <a:rPr lang="el-GR" sz="3600" b="1" u="sng" dirty="0" smtClean="0">
                <a:solidFill>
                  <a:srgbClr val="FF3300"/>
                </a:solidFill>
              </a:rPr>
              <a:t>ΧΑΡΑΚΤΗΡΙΣΤΙΚΑ</a:t>
            </a:r>
            <a:br>
              <a:rPr lang="el-GR" sz="3600" b="1" u="sng" dirty="0" smtClean="0">
                <a:solidFill>
                  <a:srgbClr val="FF3300"/>
                </a:solidFill>
              </a:rPr>
            </a:br>
            <a:r>
              <a:rPr lang="el-GR" sz="3600" b="1" u="sng" dirty="0" smtClean="0">
                <a:solidFill>
                  <a:srgbClr val="FF3300"/>
                </a:solidFill>
              </a:rPr>
              <a:t>ΠΙΣΤΩΤΙΚΟΥ  ΤΙΜΟΛΟΓΙΟΥ (ΓΙΑ ΑΞΙΕΣ)</a:t>
            </a:r>
            <a:endParaRPr lang="el-GR" sz="3600" dirty="0"/>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4 - Θέση υποσέλιδου"/>
          <p:cNvSpPr>
            <a:spLocks noGrp="1"/>
          </p:cNvSpPr>
          <p:nvPr>
            <p:ph type="ftr" sz="quarter" idx="4294967295"/>
          </p:nvPr>
        </p:nvSpPr>
        <p:spPr>
          <a:xfrm>
            <a:off x="3124200" y="6248400"/>
            <a:ext cx="2895600" cy="457200"/>
          </a:xfrm>
          <a:prstGeom prst="rect">
            <a:avLst/>
          </a:prstGeom>
        </p:spPr>
        <p:txBody>
          <a:bodyPr/>
          <a:lstStyle/>
          <a:p>
            <a:r>
              <a:rPr lang="el-GR" dirty="0"/>
              <a:t>ΣΥΓΧΡΟΝΗ ΛΟΓΙΣΤΙΚΗ</a:t>
            </a:r>
          </a:p>
        </p:txBody>
      </p:sp>
      <p:sp>
        <p:nvSpPr>
          <p:cNvPr id="4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C2DFCC79-1C3A-4865-9656-715F900B6611}" type="slidenum">
              <a:rPr lang="el-GR"/>
              <a:pPr/>
              <a:t>730</a:t>
            </a:fld>
            <a:endParaRPr lang="el-GR" dirty="0"/>
          </a:p>
        </p:txBody>
      </p:sp>
      <p:sp>
        <p:nvSpPr>
          <p:cNvPr id="29698" name="Rectangle 2"/>
          <p:cNvSpPr>
            <a:spLocks noGrp="1" noChangeArrowheads="1"/>
          </p:cNvSpPr>
          <p:nvPr>
            <p:ph type="title"/>
          </p:nvPr>
        </p:nvSpPr>
        <p:spPr>
          <a:xfrm>
            <a:off x="685800" y="152400"/>
            <a:ext cx="7772400" cy="304800"/>
          </a:xfrm>
        </p:spPr>
        <p:txBody>
          <a:bodyPr>
            <a:normAutofit fontScale="90000"/>
          </a:bodyPr>
          <a:lstStyle/>
          <a:p>
            <a:r>
              <a:rPr lang="el-GR" sz="2800" b="1" dirty="0"/>
              <a:t>ΛΥΣΗ ΑΣΚΗΣΗΣ </a:t>
            </a:r>
            <a:r>
              <a:rPr lang="en-US" sz="2800" b="1" dirty="0"/>
              <a:t>5.</a:t>
            </a:r>
            <a:endParaRPr lang="el-GR" sz="2800" b="1" dirty="0"/>
          </a:p>
        </p:txBody>
      </p:sp>
      <p:sp>
        <p:nvSpPr>
          <p:cNvPr id="29699" name="Rectangle 3"/>
          <p:cNvSpPr>
            <a:spLocks noGrp="1" noChangeArrowheads="1"/>
          </p:cNvSpPr>
          <p:nvPr>
            <p:ph type="body" idx="1"/>
          </p:nvPr>
        </p:nvSpPr>
        <p:spPr>
          <a:xfrm>
            <a:off x="381000" y="457200"/>
            <a:ext cx="8763000" cy="5410200"/>
          </a:xfrm>
        </p:spPr>
        <p:txBody>
          <a:bodyPr>
            <a:normAutofit fontScale="92500" lnSpcReduction="20000"/>
          </a:bodyPr>
          <a:lstStyle/>
          <a:p>
            <a:pPr algn="just">
              <a:lnSpc>
                <a:spcPct val="90000"/>
              </a:lnSpc>
              <a:buFont typeface="Wingdings" pitchFamily="2" charset="2"/>
              <a:buNone/>
            </a:pPr>
            <a:r>
              <a:rPr lang="el-GR" sz="2400" dirty="0">
                <a:solidFill>
                  <a:srgbClr val="000000"/>
                </a:solidFill>
                <a:latin typeface="Arial" charset="0"/>
                <a:cs typeface="Arial" charset="0"/>
              </a:rPr>
              <a:t> </a:t>
            </a:r>
            <a:r>
              <a:rPr lang="el-GR" sz="2400" dirty="0">
                <a:solidFill>
                  <a:srgbClr val="000000"/>
                </a:solidFill>
                <a:latin typeface="Arial" charset="0"/>
              </a:rPr>
              <a:t>    </a:t>
            </a:r>
            <a:r>
              <a:rPr lang="el-GR" sz="1500" dirty="0">
                <a:latin typeface="Arial" charset="0"/>
                <a:cs typeface="Arial" charset="0"/>
              </a:rPr>
              <a:t>Ε                                             ΙΣΟΛΟΓΙΣΜΟΣ                   Π</a:t>
            </a:r>
            <a:endParaRPr lang="el-GR" sz="1500" dirty="0">
              <a:latin typeface="Arial" charset="0"/>
            </a:endParaRPr>
          </a:p>
          <a:p>
            <a:pPr algn="just">
              <a:lnSpc>
                <a:spcPct val="90000"/>
              </a:lnSpc>
              <a:buFont typeface="Wingdings" pitchFamily="2" charset="2"/>
              <a:buNone/>
            </a:pPr>
            <a:r>
              <a:rPr lang="el-GR" sz="1500" dirty="0">
                <a:latin typeface="Arial" charset="0"/>
              </a:rPr>
              <a:t>  ΟΙΚΟΠΕΔΑ 	 </a:t>
            </a:r>
            <a:r>
              <a:rPr lang="en-US" sz="1500" dirty="0">
                <a:latin typeface="Arial" charset="0"/>
              </a:rPr>
              <a:t>             </a:t>
            </a:r>
            <a:r>
              <a:rPr lang="el-GR" sz="1500" dirty="0">
                <a:latin typeface="Arial" charset="0"/>
              </a:rPr>
              <a:t>128.000	ΚΕΦΑΛΑΙΟ                        </a:t>
            </a:r>
            <a:r>
              <a:rPr lang="el-GR" sz="1500" dirty="0" smtClean="0">
                <a:latin typeface="Arial" charset="0"/>
              </a:rPr>
              <a:t>  450.000</a:t>
            </a:r>
            <a:endParaRPr lang="el-GR" sz="1500" dirty="0">
              <a:latin typeface="Arial" charset="0"/>
            </a:endParaRPr>
          </a:p>
          <a:p>
            <a:pPr algn="just">
              <a:lnSpc>
                <a:spcPct val="90000"/>
              </a:lnSpc>
              <a:buFont typeface="Wingdings" pitchFamily="2" charset="2"/>
              <a:buNone/>
            </a:pPr>
            <a:r>
              <a:rPr lang="el-GR" sz="1500" dirty="0">
                <a:latin typeface="Arial" charset="0"/>
              </a:rPr>
              <a:t>  ΚΤΙΡΙΑ 	   	</a:t>
            </a:r>
            <a:r>
              <a:rPr lang="en-US" sz="1500" dirty="0">
                <a:latin typeface="Arial" charset="0"/>
              </a:rPr>
              <a:t>              </a:t>
            </a:r>
            <a:r>
              <a:rPr lang="el-GR" sz="1500" dirty="0">
                <a:latin typeface="Arial" charset="0"/>
              </a:rPr>
              <a:t>220.000	ΔΑΝΕΙΑ</a:t>
            </a:r>
            <a:r>
              <a:rPr lang="el-GR" sz="1500" dirty="0">
                <a:latin typeface="Arial" charset="0"/>
                <a:cs typeface="Arial" charset="0"/>
              </a:rPr>
              <a:t>                    </a:t>
            </a:r>
            <a:r>
              <a:rPr lang="el-GR" sz="1500" dirty="0">
                <a:latin typeface="Arial" charset="0"/>
              </a:rPr>
              <a:t>           </a:t>
            </a:r>
            <a:r>
              <a:rPr lang="el-GR" sz="1500" dirty="0" smtClean="0">
                <a:latin typeface="Arial" charset="0"/>
              </a:rPr>
              <a:t>  </a:t>
            </a:r>
            <a:r>
              <a:rPr lang="el-GR" sz="1500" dirty="0">
                <a:latin typeface="Arial" charset="0"/>
              </a:rPr>
              <a:t>57.075</a:t>
            </a:r>
          </a:p>
          <a:p>
            <a:pPr algn="just">
              <a:lnSpc>
                <a:spcPct val="80000"/>
              </a:lnSpc>
              <a:buFont typeface="Wingdings" pitchFamily="2" charset="2"/>
              <a:buNone/>
            </a:pPr>
            <a:r>
              <a:rPr lang="el-GR" sz="1500" dirty="0">
                <a:latin typeface="Arial" charset="0"/>
                <a:cs typeface="Arial" charset="0"/>
              </a:rPr>
              <a:t>  ΜΗΧΑΝΗΜΑΤΑ 	   </a:t>
            </a:r>
            <a:r>
              <a:rPr lang="en-US" sz="1500" dirty="0">
                <a:latin typeface="Arial" charset="0"/>
                <a:cs typeface="Arial" charset="0"/>
              </a:rPr>
              <a:t>             </a:t>
            </a:r>
            <a:r>
              <a:rPr lang="el-GR" sz="1500" dirty="0">
                <a:latin typeface="Arial" charset="0"/>
                <a:cs typeface="Arial" charset="0"/>
              </a:rPr>
              <a:t>47.600	</a:t>
            </a:r>
            <a:r>
              <a:rPr lang="el-GR" sz="1500" dirty="0">
                <a:latin typeface="Arial" charset="0"/>
              </a:rPr>
              <a:t>ΠΡΟΜΗΘΕΥΤΕΣ                  31.698</a:t>
            </a:r>
          </a:p>
          <a:p>
            <a:pPr algn="just">
              <a:lnSpc>
                <a:spcPct val="80000"/>
              </a:lnSpc>
              <a:buFont typeface="Wingdings" pitchFamily="2" charset="2"/>
              <a:buNone/>
            </a:pPr>
            <a:r>
              <a:rPr lang="el-GR" sz="1500" dirty="0">
                <a:latin typeface="Arial" charset="0"/>
                <a:cs typeface="Arial" charset="0"/>
              </a:rPr>
              <a:t> </a:t>
            </a:r>
            <a:r>
              <a:rPr lang="el-GR" sz="1500" dirty="0" smtClean="0">
                <a:latin typeface="Arial" charset="0"/>
                <a:cs typeface="Arial" charset="0"/>
              </a:rPr>
              <a:t> ΕΠΙΠΛΑ</a:t>
            </a:r>
            <a:r>
              <a:rPr lang="el-GR" sz="1500" dirty="0">
                <a:latin typeface="Arial" charset="0"/>
                <a:cs typeface="Arial" charset="0"/>
              </a:rPr>
              <a:t>    </a:t>
            </a:r>
            <a:r>
              <a:rPr lang="en-US" sz="1500" dirty="0">
                <a:latin typeface="Arial" charset="0"/>
                <a:cs typeface="Arial" charset="0"/>
              </a:rPr>
              <a:t>             </a:t>
            </a:r>
            <a:r>
              <a:rPr lang="el-GR" sz="1500" dirty="0">
                <a:latin typeface="Arial" charset="0"/>
                <a:cs typeface="Arial" charset="0"/>
              </a:rPr>
              <a:t>  </a:t>
            </a:r>
            <a:r>
              <a:rPr lang="en-US" sz="1500" dirty="0">
                <a:latin typeface="Arial" charset="0"/>
                <a:cs typeface="Arial" charset="0"/>
              </a:rPr>
              <a:t>             </a:t>
            </a:r>
            <a:r>
              <a:rPr lang="el-GR" sz="1500" dirty="0">
                <a:latin typeface="Arial" charset="0"/>
                <a:cs typeface="Arial" charset="0"/>
              </a:rPr>
              <a:t> </a:t>
            </a:r>
            <a:r>
              <a:rPr lang="el-GR" sz="1500" dirty="0">
                <a:latin typeface="Arial" charset="0"/>
              </a:rPr>
              <a:t>  </a:t>
            </a:r>
            <a:r>
              <a:rPr lang="el-GR" sz="1500" dirty="0" smtClean="0">
                <a:latin typeface="Arial" charset="0"/>
              </a:rPr>
              <a:t>   </a:t>
            </a:r>
            <a:r>
              <a:rPr lang="el-GR" sz="1500" dirty="0" smtClean="0">
                <a:latin typeface="Arial" charset="0"/>
                <a:cs typeface="Arial" charset="0"/>
              </a:rPr>
              <a:t>14.840 </a:t>
            </a:r>
            <a:r>
              <a:rPr lang="el-GR" sz="1500" dirty="0" smtClean="0">
                <a:latin typeface="Arial" charset="0"/>
              </a:rPr>
              <a:t>          </a:t>
            </a:r>
            <a:r>
              <a:rPr lang="el-GR" sz="1500" dirty="0" smtClean="0">
                <a:latin typeface="Arial" charset="0"/>
                <a:cs typeface="Arial" charset="0"/>
              </a:rPr>
              <a:t>ΓΡΑΜΜΑΤΙΑ </a:t>
            </a:r>
            <a:r>
              <a:rPr lang="el-GR" sz="1500" dirty="0">
                <a:latin typeface="Arial" charset="0"/>
                <a:cs typeface="Arial" charset="0"/>
              </a:rPr>
              <a:t>ΠΛΗΡΩΤΕΑ</a:t>
            </a:r>
            <a:r>
              <a:rPr lang="el-GR" sz="1500" dirty="0">
                <a:latin typeface="Arial" charset="0"/>
              </a:rPr>
              <a:t>      8.140</a:t>
            </a:r>
            <a:endParaRPr lang="el-GR" sz="1500" dirty="0">
              <a:latin typeface="Arial" charset="0"/>
              <a:cs typeface="Arial" charset="0"/>
            </a:endParaRPr>
          </a:p>
          <a:p>
            <a:pPr algn="just">
              <a:lnSpc>
                <a:spcPct val="80000"/>
              </a:lnSpc>
              <a:buFont typeface="Wingdings" pitchFamily="2" charset="2"/>
              <a:buNone/>
            </a:pPr>
            <a:r>
              <a:rPr lang="el-GR" sz="1500" dirty="0">
                <a:latin typeface="Arial" charset="0"/>
                <a:cs typeface="Arial" charset="0"/>
              </a:rPr>
              <a:t>  ΕΜΠΟΡΕΥΜΑΤΑ     </a:t>
            </a:r>
            <a:r>
              <a:rPr lang="en-US" sz="1500" dirty="0">
                <a:latin typeface="Arial" charset="0"/>
                <a:cs typeface="Arial" charset="0"/>
              </a:rPr>
              <a:t>             </a:t>
            </a:r>
            <a:r>
              <a:rPr lang="el-GR" sz="1500" dirty="0">
                <a:latin typeface="Arial" charset="0"/>
                <a:cs typeface="Arial" charset="0"/>
              </a:rPr>
              <a:t> </a:t>
            </a:r>
            <a:r>
              <a:rPr lang="el-GR" sz="1500" dirty="0">
                <a:latin typeface="Arial" charset="0"/>
              </a:rPr>
              <a:t>  </a:t>
            </a:r>
            <a:r>
              <a:rPr lang="el-GR" sz="1500" dirty="0">
                <a:latin typeface="Arial" charset="0"/>
                <a:cs typeface="Arial" charset="0"/>
              </a:rPr>
              <a:t>63.900</a:t>
            </a:r>
            <a:r>
              <a:rPr lang="en-US" sz="1500" dirty="0">
                <a:latin typeface="Arial" charset="0"/>
                <a:cs typeface="Arial" charset="0"/>
              </a:rPr>
              <a:t>           </a:t>
            </a:r>
            <a:r>
              <a:rPr lang="el-GR" sz="1500" dirty="0">
                <a:latin typeface="Arial" charset="0"/>
                <a:cs typeface="Arial" charset="0"/>
              </a:rPr>
              <a:t> </a:t>
            </a:r>
          </a:p>
          <a:p>
            <a:pPr algn="just">
              <a:lnSpc>
                <a:spcPct val="80000"/>
              </a:lnSpc>
              <a:buFont typeface="Wingdings" pitchFamily="2" charset="2"/>
              <a:buNone/>
            </a:pPr>
            <a:r>
              <a:rPr lang="el-GR" sz="1500" dirty="0">
                <a:latin typeface="Arial" charset="0"/>
                <a:cs typeface="Arial" charset="0"/>
              </a:rPr>
              <a:t>  </a:t>
            </a:r>
            <a:r>
              <a:rPr lang="el-GR" sz="1500" dirty="0">
                <a:latin typeface="Arial" charset="0"/>
              </a:rPr>
              <a:t>ΠΕΛΑΤΕΣ	                19.870</a:t>
            </a:r>
          </a:p>
          <a:p>
            <a:pPr algn="just">
              <a:lnSpc>
                <a:spcPct val="80000"/>
              </a:lnSpc>
              <a:buFont typeface="Wingdings" pitchFamily="2" charset="2"/>
              <a:buNone/>
            </a:pPr>
            <a:r>
              <a:rPr lang="el-GR" sz="1500" dirty="0">
                <a:latin typeface="Arial" charset="0"/>
              </a:rPr>
              <a:t>  ΓΡΑΜΜΑΤΙΑ ΕΙΣΠΡΑΚΤΕΑ</a:t>
            </a:r>
            <a:r>
              <a:rPr lang="en-US" sz="1500" dirty="0">
                <a:latin typeface="Arial" charset="0"/>
              </a:rPr>
              <a:t>   </a:t>
            </a:r>
            <a:r>
              <a:rPr lang="el-GR" sz="1500" dirty="0">
                <a:latin typeface="Arial" charset="0"/>
              </a:rPr>
              <a:t> 18.700</a:t>
            </a:r>
          </a:p>
          <a:p>
            <a:pPr algn="just">
              <a:lnSpc>
                <a:spcPct val="80000"/>
              </a:lnSpc>
              <a:buFont typeface="Wingdings" pitchFamily="2" charset="2"/>
              <a:buNone/>
            </a:pPr>
            <a:r>
              <a:rPr lang="el-GR" sz="1500" dirty="0">
                <a:latin typeface="Arial" charset="0"/>
                <a:cs typeface="Arial" charset="0"/>
              </a:rPr>
              <a:t>  ΤΑΜΕΙΟ                               </a:t>
            </a:r>
            <a:r>
              <a:rPr lang="en-US" sz="1500" dirty="0">
                <a:latin typeface="Arial" charset="0"/>
                <a:cs typeface="Arial" charset="0"/>
              </a:rPr>
              <a:t>  </a:t>
            </a:r>
            <a:r>
              <a:rPr lang="el-GR" sz="1500" dirty="0">
                <a:latin typeface="Arial" charset="0"/>
              </a:rPr>
              <a:t>  </a:t>
            </a:r>
            <a:r>
              <a:rPr lang="el-GR" sz="1500" dirty="0">
                <a:latin typeface="Arial" charset="0"/>
                <a:cs typeface="Arial" charset="0"/>
              </a:rPr>
              <a:t>14.365 </a:t>
            </a:r>
          </a:p>
          <a:p>
            <a:pPr algn="just">
              <a:lnSpc>
                <a:spcPct val="80000"/>
              </a:lnSpc>
              <a:buFont typeface="Wingdings" pitchFamily="2" charset="2"/>
              <a:buNone/>
            </a:pPr>
            <a:r>
              <a:rPr lang="el-GR" sz="1500" dirty="0">
                <a:latin typeface="Arial" charset="0"/>
                <a:cs typeface="Arial" charset="0"/>
              </a:rPr>
              <a:t>  </a:t>
            </a:r>
            <a:r>
              <a:rPr lang="el-GR" sz="1500" dirty="0">
                <a:latin typeface="Arial" charset="0"/>
              </a:rPr>
              <a:t>ΚΑΤΑΘΕΣΕΙΣ ΟΨΕΩΣ        </a:t>
            </a:r>
            <a:r>
              <a:rPr lang="en-US" sz="1500" dirty="0">
                <a:latin typeface="Arial" charset="0"/>
              </a:rPr>
              <a:t>   </a:t>
            </a:r>
            <a:r>
              <a:rPr lang="el-GR" sz="1500" dirty="0">
                <a:latin typeface="Arial" charset="0"/>
              </a:rPr>
              <a:t> 19.638      	</a:t>
            </a:r>
            <a:r>
              <a:rPr lang="en-US" sz="1500" dirty="0">
                <a:latin typeface="Arial" charset="0"/>
              </a:rPr>
              <a:t>            </a:t>
            </a:r>
            <a:r>
              <a:rPr lang="el-GR" sz="1500" dirty="0">
                <a:latin typeface="Arial" charset="0"/>
              </a:rPr>
              <a:t>   </a:t>
            </a:r>
          </a:p>
          <a:p>
            <a:pPr algn="just">
              <a:lnSpc>
                <a:spcPct val="80000"/>
              </a:lnSpc>
              <a:buFont typeface="Wingdings" pitchFamily="2" charset="2"/>
              <a:buNone/>
            </a:pPr>
            <a:r>
              <a:rPr lang="el-GR" sz="1500" dirty="0">
                <a:latin typeface="Arial" charset="0"/>
              </a:rPr>
              <a:t>		</a:t>
            </a:r>
            <a:r>
              <a:rPr lang="en-US" sz="1500" dirty="0">
                <a:latin typeface="Arial" charset="0"/>
              </a:rPr>
              <a:t>                                546.913</a:t>
            </a:r>
            <a:r>
              <a:rPr lang="en-US" sz="1600" dirty="0">
                <a:latin typeface="Arial" charset="0"/>
              </a:rPr>
              <a:t>                                                546.913</a:t>
            </a:r>
            <a:r>
              <a:rPr lang="el-GR" sz="1600" dirty="0">
                <a:latin typeface="Arial" charset="0"/>
              </a:rPr>
              <a:t>                      	</a:t>
            </a:r>
          </a:p>
          <a:p>
            <a:pPr algn="just">
              <a:lnSpc>
                <a:spcPct val="80000"/>
              </a:lnSpc>
              <a:buFont typeface="Wingdings" pitchFamily="2" charset="2"/>
              <a:buNone/>
            </a:pPr>
            <a:r>
              <a:rPr lang="el-GR" sz="1600" dirty="0"/>
              <a:t>  </a:t>
            </a:r>
          </a:p>
          <a:p>
            <a:pPr algn="just">
              <a:lnSpc>
                <a:spcPct val="80000"/>
              </a:lnSpc>
              <a:buFont typeface="Wingdings" pitchFamily="2" charset="2"/>
              <a:buNone/>
            </a:pPr>
            <a:r>
              <a:rPr lang="el-GR" sz="1400" dirty="0" smtClean="0">
                <a:latin typeface="Arial" charset="0"/>
                <a:cs typeface="Arial" charset="0"/>
              </a:rPr>
              <a:t>ΕΜΠΟΡΕΥΜΑΤΑ </a:t>
            </a:r>
            <a:r>
              <a:rPr lang="en-US" sz="1400" dirty="0" smtClean="0">
                <a:latin typeface="Arial" charset="0"/>
                <a:cs typeface="Arial" charset="0"/>
              </a:rPr>
              <a:t>       </a:t>
            </a:r>
            <a:r>
              <a:rPr lang="el-GR" sz="1400" dirty="0" smtClean="0">
                <a:latin typeface="Arial" charset="0"/>
              </a:rPr>
              <a:t>            </a:t>
            </a:r>
            <a:r>
              <a:rPr lang="el-GR" sz="1400" dirty="0" smtClean="0">
                <a:latin typeface="Arial" charset="0"/>
                <a:cs typeface="Arial" charset="0"/>
              </a:rPr>
              <a:t>ΤΑΜΕΙΟ </a:t>
            </a:r>
            <a:r>
              <a:rPr lang="en-US" sz="1400" dirty="0" smtClean="0">
                <a:latin typeface="Arial" charset="0"/>
                <a:cs typeface="Arial" charset="0"/>
              </a:rPr>
              <a:t>      </a:t>
            </a:r>
            <a:r>
              <a:rPr lang="el-GR" sz="1400" dirty="0" smtClean="0">
                <a:latin typeface="Arial" charset="0"/>
              </a:rPr>
              <a:t>              </a:t>
            </a:r>
            <a:r>
              <a:rPr lang="el-GR" sz="1400" dirty="0">
                <a:latin typeface="Arial" charset="0"/>
              </a:rPr>
              <a:t>ΚΑΤΑΘ</a:t>
            </a:r>
            <a:r>
              <a:rPr lang="en-US" sz="1400" dirty="0">
                <a:latin typeface="Arial" charset="0"/>
              </a:rPr>
              <a:t>.</a:t>
            </a:r>
            <a:r>
              <a:rPr lang="el-GR" sz="1400" dirty="0">
                <a:latin typeface="Arial" charset="0"/>
              </a:rPr>
              <a:t>ΟΨΕΩΣ </a:t>
            </a:r>
            <a:r>
              <a:rPr lang="en-US" sz="1400" dirty="0">
                <a:latin typeface="Arial" charset="0"/>
              </a:rPr>
              <a:t>    </a:t>
            </a:r>
            <a:r>
              <a:rPr lang="el-GR" sz="1400" dirty="0">
                <a:latin typeface="Arial" charset="0"/>
              </a:rPr>
              <a:t>                 ΚΤΙΡΙΑ </a:t>
            </a:r>
            <a:r>
              <a:rPr lang="en-US" sz="1400" dirty="0">
                <a:latin typeface="Arial" charset="0"/>
              </a:rPr>
              <a:t> </a:t>
            </a:r>
            <a:r>
              <a:rPr lang="el-GR" sz="1400" dirty="0">
                <a:latin typeface="Arial" charset="0"/>
              </a:rPr>
              <a:t>              ΔΑΝΕΙΑ</a:t>
            </a:r>
            <a:r>
              <a:rPr lang="en-US" sz="1400" dirty="0">
                <a:latin typeface="Arial" charset="0"/>
              </a:rPr>
              <a:t>       </a:t>
            </a:r>
            <a:r>
              <a:rPr lang="el-GR" sz="1400" dirty="0">
                <a:latin typeface="Arial" charset="0"/>
              </a:rPr>
              <a:t>  </a:t>
            </a:r>
            <a:r>
              <a:rPr lang="en-US" sz="1400" dirty="0">
                <a:latin typeface="Arial" charset="0"/>
              </a:rPr>
              <a:t>  </a:t>
            </a:r>
            <a:endParaRPr lang="el-GR" sz="1400" dirty="0">
              <a:latin typeface="Arial" charset="0"/>
            </a:endParaRPr>
          </a:p>
          <a:p>
            <a:pPr>
              <a:lnSpc>
                <a:spcPct val="90000"/>
              </a:lnSpc>
              <a:buFont typeface="Wingdings" pitchFamily="2" charset="2"/>
              <a:buNone/>
            </a:pPr>
            <a:r>
              <a:rPr lang="el-GR" sz="1400" dirty="0">
                <a:latin typeface="Arial" charset="0"/>
                <a:cs typeface="Arial" charset="0"/>
              </a:rPr>
              <a:t>63.900	</a:t>
            </a:r>
            <a:r>
              <a:rPr lang="el-GR" sz="1400" dirty="0">
                <a:latin typeface="Arial" charset="0"/>
              </a:rPr>
              <a:t>2.800</a:t>
            </a:r>
            <a:r>
              <a:rPr lang="el-GR" sz="1400" dirty="0">
                <a:latin typeface="Arial" charset="0"/>
                <a:cs typeface="Arial" charset="0"/>
              </a:rPr>
              <a:t>	    14.365</a:t>
            </a:r>
            <a:r>
              <a:rPr lang="el-GR" sz="1400" dirty="0">
                <a:latin typeface="Arial" charset="0"/>
              </a:rPr>
              <a:t>  1.700</a:t>
            </a:r>
            <a:r>
              <a:rPr lang="el-GR" sz="1400" dirty="0">
                <a:latin typeface="Arial" charset="0"/>
                <a:cs typeface="Arial" charset="0"/>
              </a:rPr>
              <a:t>            </a:t>
            </a:r>
            <a:r>
              <a:rPr lang="el-GR" sz="1400" dirty="0">
                <a:latin typeface="Arial" charset="0"/>
              </a:rPr>
              <a:t>  </a:t>
            </a:r>
            <a:r>
              <a:rPr lang="el-GR" sz="1400" dirty="0">
                <a:latin typeface="Arial" charset="0"/>
                <a:cs typeface="Arial" charset="0"/>
              </a:rPr>
              <a:t>19.638   </a:t>
            </a:r>
            <a:r>
              <a:rPr lang="el-GR" sz="1400" dirty="0">
                <a:latin typeface="Arial" charset="0"/>
              </a:rPr>
              <a:t>19.440</a:t>
            </a:r>
            <a:r>
              <a:rPr lang="el-GR" sz="1400" dirty="0">
                <a:latin typeface="Arial" charset="0"/>
                <a:cs typeface="Arial" charset="0"/>
              </a:rPr>
              <a:t>      </a:t>
            </a:r>
            <a:r>
              <a:rPr lang="el-GR" sz="1400" dirty="0">
                <a:latin typeface="Arial" charset="0"/>
              </a:rPr>
              <a:t>     </a:t>
            </a:r>
            <a:r>
              <a:rPr lang="el-GR" sz="1400" dirty="0" smtClean="0">
                <a:latin typeface="Arial" charset="0"/>
              </a:rPr>
              <a:t>    </a:t>
            </a:r>
            <a:r>
              <a:rPr lang="el-GR" sz="1400" dirty="0" smtClean="0">
                <a:latin typeface="Arial" charset="0"/>
                <a:cs typeface="Arial" charset="0"/>
              </a:rPr>
              <a:t>220.000  </a:t>
            </a:r>
            <a:r>
              <a:rPr lang="el-GR" sz="1400" dirty="0" smtClean="0">
                <a:latin typeface="Arial" charset="0"/>
              </a:rPr>
              <a:t>                             </a:t>
            </a:r>
            <a:r>
              <a:rPr lang="el-GR" sz="1400" dirty="0">
                <a:latin typeface="Arial" charset="0"/>
              </a:rPr>
              <a:t>57.075</a:t>
            </a:r>
          </a:p>
          <a:p>
            <a:pPr>
              <a:lnSpc>
                <a:spcPct val="90000"/>
              </a:lnSpc>
              <a:buFont typeface="Wingdings" pitchFamily="2" charset="2"/>
              <a:buNone/>
            </a:pPr>
            <a:r>
              <a:rPr lang="el-GR" sz="1400" dirty="0">
                <a:latin typeface="Arial" charset="0"/>
              </a:rPr>
              <a:t>  3.400                                </a:t>
            </a:r>
            <a:r>
              <a:rPr lang="el-GR" sz="1400" dirty="0" smtClean="0">
                <a:latin typeface="Arial" charset="0"/>
              </a:rPr>
              <a:t>   1.500  </a:t>
            </a:r>
            <a:r>
              <a:rPr lang="el-GR" sz="1400" dirty="0">
                <a:latin typeface="Arial" charset="0"/>
              </a:rPr>
              <a:t>9.000               25.000       250              45.000                            </a:t>
            </a:r>
            <a:r>
              <a:rPr lang="el-GR" sz="1400" dirty="0" smtClean="0">
                <a:latin typeface="Arial" charset="0"/>
              </a:rPr>
              <a:t>      </a:t>
            </a:r>
            <a:r>
              <a:rPr lang="el-GR" sz="1400" dirty="0">
                <a:latin typeface="Arial" charset="0"/>
              </a:rPr>
              <a:t>25.000</a:t>
            </a:r>
          </a:p>
          <a:p>
            <a:pPr>
              <a:lnSpc>
                <a:spcPct val="90000"/>
              </a:lnSpc>
              <a:buFont typeface="Wingdings" pitchFamily="2" charset="2"/>
              <a:buNone/>
            </a:pPr>
            <a:r>
              <a:rPr lang="el-GR" sz="1400" dirty="0">
                <a:latin typeface="Arial" charset="0"/>
              </a:rPr>
              <a:t>                                        </a:t>
            </a:r>
            <a:r>
              <a:rPr lang="el-GR" sz="1400" dirty="0" smtClean="0">
                <a:latin typeface="Arial" charset="0"/>
              </a:rPr>
              <a:t>    19.000</a:t>
            </a:r>
            <a:endParaRPr lang="el-GR" sz="1400" dirty="0">
              <a:latin typeface="Arial" charset="0"/>
            </a:endParaRPr>
          </a:p>
          <a:p>
            <a:pPr>
              <a:lnSpc>
                <a:spcPct val="90000"/>
              </a:lnSpc>
              <a:buFont typeface="Wingdings" pitchFamily="2" charset="2"/>
              <a:buNone/>
            </a:pPr>
            <a:endParaRPr lang="el-GR" sz="1400" dirty="0">
              <a:latin typeface="Arial" charset="0"/>
            </a:endParaRPr>
          </a:p>
          <a:p>
            <a:pPr>
              <a:lnSpc>
                <a:spcPct val="90000"/>
              </a:lnSpc>
              <a:buFont typeface="Wingdings" pitchFamily="2" charset="2"/>
              <a:buNone/>
            </a:pPr>
            <a:r>
              <a:rPr lang="el-GR" sz="1400" dirty="0">
                <a:latin typeface="Arial" charset="0"/>
              </a:rPr>
              <a:t>ΠΕΛΑΤΕΣ </a:t>
            </a:r>
            <a:r>
              <a:rPr lang="en-US" sz="1400" dirty="0">
                <a:latin typeface="Arial" charset="0"/>
              </a:rPr>
              <a:t>     </a:t>
            </a:r>
            <a:r>
              <a:rPr lang="el-GR" sz="1400" dirty="0">
                <a:latin typeface="Arial" charset="0"/>
              </a:rPr>
              <a:t>        ΕΠΙΠΛΑ</a:t>
            </a:r>
            <a:r>
              <a:rPr lang="en-US" sz="1400" dirty="0">
                <a:latin typeface="Arial" charset="0"/>
              </a:rPr>
              <a:t> </a:t>
            </a:r>
            <a:r>
              <a:rPr lang="el-GR" sz="1400" dirty="0">
                <a:latin typeface="Arial" charset="0"/>
              </a:rPr>
              <a:t>         ΓΡΑΜΜ.ΕΙΣΠΡΑΚΤΕΑ</a:t>
            </a:r>
            <a:r>
              <a:rPr lang="en-US" sz="1400" dirty="0">
                <a:latin typeface="Arial" charset="0"/>
                <a:cs typeface="Arial" charset="0"/>
              </a:rPr>
              <a:t> </a:t>
            </a:r>
            <a:r>
              <a:rPr lang="el-GR" sz="1400" dirty="0">
                <a:latin typeface="Arial" charset="0"/>
                <a:cs typeface="Arial" charset="0"/>
              </a:rPr>
              <a:t>       </a:t>
            </a:r>
            <a:r>
              <a:rPr lang="el-GR" sz="1400" dirty="0">
                <a:latin typeface="Arial" charset="0"/>
              </a:rPr>
              <a:t>     </a:t>
            </a:r>
            <a:r>
              <a:rPr lang="el-GR" sz="1400" dirty="0">
                <a:latin typeface="Arial" charset="0"/>
                <a:cs typeface="Arial" charset="0"/>
              </a:rPr>
              <a:t>ΟΙΚΟΠΕΔΑ</a:t>
            </a:r>
            <a:r>
              <a:rPr lang="el-GR" sz="1400" dirty="0">
                <a:latin typeface="Arial" charset="0"/>
              </a:rPr>
              <a:t>               ΜΗΧΑΝΗΜΑΤΑ</a:t>
            </a:r>
          </a:p>
          <a:p>
            <a:pPr>
              <a:lnSpc>
                <a:spcPct val="90000"/>
              </a:lnSpc>
              <a:buFont typeface="Wingdings" pitchFamily="2" charset="2"/>
              <a:buNone/>
            </a:pPr>
            <a:r>
              <a:rPr lang="el-GR" sz="1400" dirty="0">
                <a:latin typeface="Arial" charset="0"/>
                <a:cs typeface="Arial" charset="0"/>
              </a:rPr>
              <a:t>19.870                 14.840</a:t>
            </a:r>
            <a:r>
              <a:rPr lang="el-GR" sz="1400" dirty="0">
                <a:latin typeface="Arial" charset="0"/>
              </a:rPr>
              <a:t>   </a:t>
            </a:r>
            <a:r>
              <a:rPr lang="el-GR" sz="1400" dirty="0">
                <a:latin typeface="Arial" charset="0"/>
                <a:cs typeface="Arial" charset="0"/>
              </a:rPr>
              <a:t>           </a:t>
            </a:r>
            <a:r>
              <a:rPr lang="el-GR" sz="1400" dirty="0">
                <a:latin typeface="Arial" charset="0"/>
              </a:rPr>
              <a:t>   </a:t>
            </a:r>
            <a:r>
              <a:rPr lang="el-GR" sz="1400" dirty="0">
                <a:latin typeface="Arial" charset="0"/>
                <a:cs typeface="Arial" charset="0"/>
              </a:rPr>
              <a:t>18.700                           </a:t>
            </a:r>
            <a:r>
              <a:rPr lang="el-GR" sz="1400" dirty="0">
                <a:latin typeface="Arial" charset="0"/>
              </a:rPr>
              <a:t>     </a:t>
            </a:r>
            <a:r>
              <a:rPr lang="el-GR" sz="1400" dirty="0">
                <a:latin typeface="Arial" charset="0"/>
                <a:cs typeface="Arial" charset="0"/>
              </a:rPr>
              <a:t>128.000</a:t>
            </a:r>
            <a:r>
              <a:rPr lang="el-GR" sz="1400" dirty="0">
                <a:latin typeface="Arial" charset="0"/>
              </a:rPr>
              <a:t>   15.000             47.600</a:t>
            </a:r>
          </a:p>
          <a:p>
            <a:pPr>
              <a:lnSpc>
                <a:spcPct val="90000"/>
              </a:lnSpc>
              <a:buFont typeface="Wingdings" pitchFamily="2" charset="2"/>
              <a:buNone/>
            </a:pPr>
            <a:r>
              <a:rPr lang="el-GR" sz="1400" dirty="0">
                <a:latin typeface="Arial" charset="0"/>
              </a:rPr>
              <a:t>  1.500</a:t>
            </a:r>
            <a:endParaRPr lang="en-US" sz="1400" dirty="0">
              <a:latin typeface="Arial" charset="0"/>
            </a:endParaRPr>
          </a:p>
          <a:p>
            <a:pPr>
              <a:lnSpc>
                <a:spcPct val="90000"/>
              </a:lnSpc>
              <a:buFont typeface="Wingdings" pitchFamily="2" charset="2"/>
              <a:buNone/>
            </a:pPr>
            <a:r>
              <a:rPr lang="el-GR" sz="1400" dirty="0">
                <a:latin typeface="Arial" charset="0"/>
              </a:rPr>
              <a:t>                                         ΚΕΦΑΛΑΙΟ </a:t>
            </a:r>
            <a:r>
              <a:rPr lang="en-US" sz="1400" dirty="0">
                <a:latin typeface="Arial" charset="0"/>
              </a:rPr>
              <a:t>  </a:t>
            </a:r>
            <a:r>
              <a:rPr lang="el-GR" sz="1400" dirty="0">
                <a:latin typeface="Arial" charset="0"/>
              </a:rPr>
              <a:t>       </a:t>
            </a:r>
            <a:r>
              <a:rPr lang="en-US" sz="1400" dirty="0">
                <a:latin typeface="Arial" charset="0"/>
              </a:rPr>
              <a:t>   </a:t>
            </a:r>
            <a:r>
              <a:rPr lang="el-GR" sz="1400" dirty="0">
                <a:latin typeface="Arial" charset="0"/>
              </a:rPr>
              <a:t>    </a:t>
            </a:r>
            <a:r>
              <a:rPr lang="en-US" sz="1400" dirty="0">
                <a:latin typeface="Arial" charset="0"/>
              </a:rPr>
              <a:t>  </a:t>
            </a:r>
            <a:r>
              <a:rPr lang="el-GR" sz="1400" dirty="0">
                <a:latin typeface="Arial" charset="0"/>
                <a:cs typeface="Arial" charset="0"/>
              </a:rPr>
              <a:t>ΠΡΟΜΗΘΕΥΤΕΣ </a:t>
            </a:r>
            <a:r>
              <a:rPr lang="el-GR" sz="1400" dirty="0">
                <a:latin typeface="Arial" charset="0"/>
              </a:rPr>
              <a:t>                   </a:t>
            </a:r>
            <a:r>
              <a:rPr lang="el-GR" sz="1400" dirty="0" smtClean="0">
                <a:latin typeface="Arial" charset="0"/>
              </a:rPr>
              <a:t>           </a:t>
            </a:r>
            <a:r>
              <a:rPr lang="el-GR" sz="1400" dirty="0" smtClean="0">
                <a:latin typeface="Arial" charset="0"/>
                <a:cs typeface="Arial" charset="0"/>
              </a:rPr>
              <a:t>ΓΡΑΜΜΑΤΙΑ </a:t>
            </a:r>
            <a:r>
              <a:rPr lang="el-GR" sz="1400" dirty="0">
                <a:latin typeface="Arial" charset="0"/>
                <a:cs typeface="Arial" charset="0"/>
              </a:rPr>
              <a:t>ΠΛΗΡΩΤΕΑ</a:t>
            </a:r>
            <a:r>
              <a:rPr lang="en-US" sz="1400" dirty="0">
                <a:latin typeface="Arial" charset="0"/>
                <a:cs typeface="Arial" charset="0"/>
              </a:rPr>
              <a:t> </a:t>
            </a:r>
          </a:p>
          <a:p>
            <a:pPr>
              <a:lnSpc>
                <a:spcPct val="90000"/>
              </a:lnSpc>
              <a:buFont typeface="Wingdings" pitchFamily="2" charset="2"/>
              <a:buNone/>
            </a:pPr>
            <a:r>
              <a:rPr lang="en-US" sz="1400" dirty="0">
                <a:latin typeface="Arial" charset="0"/>
                <a:cs typeface="Times New Roman" pitchFamily="18" charset="0"/>
              </a:rPr>
              <a:t>		</a:t>
            </a:r>
            <a:r>
              <a:rPr lang="el-GR" sz="1400" dirty="0">
                <a:latin typeface="Arial" charset="0"/>
                <a:cs typeface="Times New Roman" pitchFamily="18" charset="0"/>
              </a:rPr>
              <a:t>          </a:t>
            </a:r>
            <a:r>
              <a:rPr lang="el-GR" sz="1400" dirty="0">
                <a:latin typeface="Arial" charset="0"/>
              </a:rPr>
              <a:t>           170     450.000</a:t>
            </a:r>
            <a:r>
              <a:rPr lang="el-GR" sz="1400" dirty="0">
                <a:latin typeface="Arial" charset="0"/>
                <a:cs typeface="Times New Roman" pitchFamily="18" charset="0"/>
              </a:rPr>
              <a:t>      </a:t>
            </a:r>
            <a:r>
              <a:rPr lang="el-GR" sz="1400" dirty="0">
                <a:latin typeface="Arial" charset="0"/>
              </a:rPr>
              <a:t>         18.000</a:t>
            </a:r>
            <a:r>
              <a:rPr lang="el-GR" sz="1400" dirty="0">
                <a:latin typeface="Arial" charset="0"/>
                <a:cs typeface="Times New Roman" pitchFamily="18" charset="0"/>
              </a:rPr>
              <a:t>      31.698</a:t>
            </a:r>
            <a:r>
              <a:rPr lang="el-GR" sz="1400" dirty="0">
                <a:latin typeface="Arial" charset="0"/>
              </a:rPr>
              <a:t>                                          </a:t>
            </a:r>
            <a:r>
              <a:rPr lang="el-GR" sz="1400" dirty="0">
                <a:latin typeface="Arial" charset="0"/>
                <a:cs typeface="Times New Roman" pitchFamily="18" charset="0"/>
              </a:rPr>
              <a:t> 8.140 </a:t>
            </a:r>
            <a:endParaRPr lang="el-GR" sz="1400" dirty="0">
              <a:latin typeface="Arial" charset="0"/>
            </a:endParaRPr>
          </a:p>
          <a:p>
            <a:pPr>
              <a:lnSpc>
                <a:spcPct val="90000"/>
              </a:lnSpc>
              <a:buFont typeface="Wingdings" pitchFamily="2" charset="2"/>
              <a:buNone/>
            </a:pPr>
            <a:r>
              <a:rPr lang="el-GR" sz="1400" dirty="0">
                <a:latin typeface="Arial" charset="0"/>
              </a:rPr>
              <a:t>   </a:t>
            </a:r>
            <a:r>
              <a:rPr lang="el-GR" sz="1400" dirty="0" smtClean="0">
                <a:latin typeface="Arial" charset="0"/>
              </a:rPr>
              <a:t>ΤΟΚΟΙ                        </a:t>
            </a:r>
            <a:r>
              <a:rPr lang="el-GR" sz="1400" dirty="0">
                <a:latin typeface="Arial" charset="0"/>
              </a:rPr>
              <a:t>1.440           200                                 18.000                                           1.870 </a:t>
            </a:r>
          </a:p>
          <a:p>
            <a:pPr>
              <a:lnSpc>
                <a:spcPct val="90000"/>
              </a:lnSpc>
              <a:buFont typeface="Wingdings" pitchFamily="2" charset="2"/>
              <a:buNone/>
            </a:pPr>
            <a:r>
              <a:rPr lang="el-GR" sz="1400" dirty="0">
                <a:latin typeface="Arial" charset="0"/>
              </a:rPr>
              <a:t> </a:t>
            </a:r>
            <a:r>
              <a:rPr lang="el-GR" sz="1400" dirty="0" smtClean="0">
                <a:latin typeface="Arial" charset="0"/>
              </a:rPr>
              <a:t> 340                               250         </a:t>
            </a:r>
            <a:r>
              <a:rPr lang="el-GR" sz="1400" dirty="0">
                <a:latin typeface="Arial" charset="0"/>
              </a:rPr>
              <a:t>4.000                                                                                    18.000 </a:t>
            </a:r>
          </a:p>
        </p:txBody>
      </p:sp>
      <p:sp>
        <p:nvSpPr>
          <p:cNvPr id="29700" name="Line 4"/>
          <p:cNvSpPr>
            <a:spLocks noChangeShapeType="1"/>
          </p:cNvSpPr>
          <p:nvPr/>
        </p:nvSpPr>
        <p:spPr bwMode="auto">
          <a:xfrm>
            <a:off x="571472" y="714356"/>
            <a:ext cx="6705600" cy="0"/>
          </a:xfrm>
          <a:prstGeom prst="line">
            <a:avLst/>
          </a:prstGeom>
          <a:noFill/>
          <a:ln w="9525">
            <a:solidFill>
              <a:schemeClr val="tx1"/>
            </a:solidFill>
            <a:round/>
            <a:headEnd/>
            <a:tailEnd/>
          </a:ln>
          <a:effectLst/>
        </p:spPr>
        <p:txBody>
          <a:bodyPr wrap="none"/>
          <a:lstStyle/>
          <a:p>
            <a:endParaRPr lang="el-GR" dirty="0"/>
          </a:p>
        </p:txBody>
      </p:sp>
      <p:sp>
        <p:nvSpPr>
          <p:cNvPr id="29701" name="Line 5"/>
          <p:cNvSpPr>
            <a:spLocks noChangeShapeType="1"/>
          </p:cNvSpPr>
          <p:nvPr/>
        </p:nvSpPr>
        <p:spPr bwMode="auto">
          <a:xfrm>
            <a:off x="3962400" y="838200"/>
            <a:ext cx="0" cy="2133600"/>
          </a:xfrm>
          <a:prstGeom prst="line">
            <a:avLst/>
          </a:prstGeom>
          <a:noFill/>
          <a:ln w="9525">
            <a:solidFill>
              <a:schemeClr val="tx1"/>
            </a:solidFill>
            <a:round/>
            <a:headEnd/>
            <a:tailEnd/>
          </a:ln>
          <a:effectLst/>
        </p:spPr>
        <p:txBody>
          <a:bodyPr wrap="none"/>
          <a:lstStyle/>
          <a:p>
            <a:endParaRPr lang="el-GR" dirty="0"/>
          </a:p>
        </p:txBody>
      </p:sp>
      <p:sp>
        <p:nvSpPr>
          <p:cNvPr id="29702" name="Line 6"/>
          <p:cNvSpPr>
            <a:spLocks noChangeShapeType="1"/>
          </p:cNvSpPr>
          <p:nvPr/>
        </p:nvSpPr>
        <p:spPr bwMode="auto">
          <a:xfrm>
            <a:off x="428596" y="3214686"/>
            <a:ext cx="1524000" cy="0"/>
          </a:xfrm>
          <a:prstGeom prst="line">
            <a:avLst/>
          </a:prstGeom>
          <a:noFill/>
          <a:ln w="9525">
            <a:solidFill>
              <a:schemeClr val="tx1"/>
            </a:solidFill>
            <a:round/>
            <a:headEnd/>
            <a:tailEnd/>
          </a:ln>
          <a:effectLst/>
        </p:spPr>
        <p:txBody>
          <a:bodyPr wrap="none"/>
          <a:lstStyle/>
          <a:p>
            <a:endParaRPr lang="el-GR" dirty="0"/>
          </a:p>
        </p:txBody>
      </p:sp>
      <p:sp>
        <p:nvSpPr>
          <p:cNvPr id="29705" name="Line 9"/>
          <p:cNvSpPr>
            <a:spLocks noChangeShapeType="1"/>
          </p:cNvSpPr>
          <p:nvPr/>
        </p:nvSpPr>
        <p:spPr bwMode="auto">
          <a:xfrm>
            <a:off x="4214810" y="3286124"/>
            <a:ext cx="1295400" cy="0"/>
          </a:xfrm>
          <a:prstGeom prst="line">
            <a:avLst/>
          </a:prstGeom>
          <a:noFill/>
          <a:ln w="9525">
            <a:solidFill>
              <a:schemeClr val="tx1"/>
            </a:solidFill>
            <a:round/>
            <a:headEnd/>
            <a:tailEnd/>
          </a:ln>
          <a:effectLst/>
        </p:spPr>
        <p:txBody>
          <a:bodyPr wrap="none"/>
          <a:lstStyle/>
          <a:p>
            <a:endParaRPr lang="el-GR" dirty="0"/>
          </a:p>
        </p:txBody>
      </p:sp>
      <p:sp>
        <p:nvSpPr>
          <p:cNvPr id="29706" name="Line 10"/>
          <p:cNvSpPr>
            <a:spLocks noChangeShapeType="1"/>
          </p:cNvSpPr>
          <p:nvPr/>
        </p:nvSpPr>
        <p:spPr bwMode="auto">
          <a:xfrm flipV="1">
            <a:off x="6000760" y="3214686"/>
            <a:ext cx="1219200" cy="0"/>
          </a:xfrm>
          <a:prstGeom prst="line">
            <a:avLst/>
          </a:prstGeom>
          <a:noFill/>
          <a:ln w="9525">
            <a:solidFill>
              <a:schemeClr val="tx1"/>
            </a:solidFill>
            <a:round/>
            <a:headEnd/>
            <a:tailEnd/>
          </a:ln>
          <a:effectLst/>
        </p:spPr>
        <p:txBody>
          <a:bodyPr wrap="none"/>
          <a:lstStyle/>
          <a:p>
            <a:endParaRPr lang="el-GR" dirty="0"/>
          </a:p>
        </p:txBody>
      </p:sp>
      <p:sp>
        <p:nvSpPr>
          <p:cNvPr id="29707" name="Line 11"/>
          <p:cNvSpPr>
            <a:spLocks noChangeShapeType="1"/>
          </p:cNvSpPr>
          <p:nvPr/>
        </p:nvSpPr>
        <p:spPr bwMode="auto">
          <a:xfrm flipV="1">
            <a:off x="7358082" y="3214686"/>
            <a:ext cx="1066800" cy="0"/>
          </a:xfrm>
          <a:prstGeom prst="line">
            <a:avLst/>
          </a:prstGeom>
          <a:noFill/>
          <a:ln w="9525">
            <a:solidFill>
              <a:schemeClr val="tx1"/>
            </a:solidFill>
            <a:round/>
            <a:headEnd/>
            <a:tailEnd/>
          </a:ln>
          <a:effectLst/>
        </p:spPr>
        <p:txBody>
          <a:bodyPr wrap="none"/>
          <a:lstStyle/>
          <a:p>
            <a:endParaRPr lang="el-GR" dirty="0"/>
          </a:p>
        </p:txBody>
      </p:sp>
      <p:sp>
        <p:nvSpPr>
          <p:cNvPr id="29708" name="Line 12"/>
          <p:cNvSpPr>
            <a:spLocks noChangeShapeType="1"/>
          </p:cNvSpPr>
          <p:nvPr/>
        </p:nvSpPr>
        <p:spPr bwMode="auto">
          <a:xfrm flipV="1">
            <a:off x="6715140" y="4357694"/>
            <a:ext cx="1143000" cy="0"/>
          </a:xfrm>
          <a:prstGeom prst="line">
            <a:avLst/>
          </a:prstGeom>
          <a:noFill/>
          <a:ln w="9525">
            <a:solidFill>
              <a:schemeClr val="tx1"/>
            </a:solidFill>
            <a:round/>
            <a:headEnd/>
            <a:tailEnd/>
          </a:ln>
          <a:effectLst/>
        </p:spPr>
        <p:txBody>
          <a:bodyPr wrap="none"/>
          <a:lstStyle/>
          <a:p>
            <a:endParaRPr lang="el-GR" dirty="0"/>
          </a:p>
        </p:txBody>
      </p:sp>
      <p:sp>
        <p:nvSpPr>
          <p:cNvPr id="29709" name="Line 13"/>
          <p:cNvSpPr>
            <a:spLocks noChangeShapeType="1"/>
          </p:cNvSpPr>
          <p:nvPr/>
        </p:nvSpPr>
        <p:spPr bwMode="auto">
          <a:xfrm>
            <a:off x="428596" y="4286256"/>
            <a:ext cx="1000132" cy="0"/>
          </a:xfrm>
          <a:prstGeom prst="line">
            <a:avLst/>
          </a:prstGeom>
          <a:noFill/>
          <a:ln w="9525">
            <a:solidFill>
              <a:schemeClr val="tx1"/>
            </a:solidFill>
            <a:round/>
            <a:headEnd/>
            <a:tailEnd/>
          </a:ln>
          <a:effectLst/>
        </p:spPr>
        <p:txBody>
          <a:bodyPr wrap="none"/>
          <a:lstStyle/>
          <a:p>
            <a:endParaRPr lang="el-GR" dirty="0"/>
          </a:p>
        </p:txBody>
      </p:sp>
      <p:sp>
        <p:nvSpPr>
          <p:cNvPr id="29710" name="Line 14"/>
          <p:cNvSpPr>
            <a:spLocks noChangeShapeType="1"/>
          </p:cNvSpPr>
          <p:nvPr/>
        </p:nvSpPr>
        <p:spPr bwMode="auto">
          <a:xfrm>
            <a:off x="3786182" y="4929198"/>
            <a:ext cx="1752600" cy="0"/>
          </a:xfrm>
          <a:prstGeom prst="line">
            <a:avLst/>
          </a:prstGeom>
          <a:noFill/>
          <a:ln w="9525">
            <a:solidFill>
              <a:schemeClr val="tx1"/>
            </a:solidFill>
            <a:round/>
            <a:headEnd/>
            <a:tailEnd/>
          </a:ln>
          <a:effectLst/>
        </p:spPr>
        <p:txBody>
          <a:bodyPr wrap="none"/>
          <a:lstStyle/>
          <a:p>
            <a:endParaRPr lang="el-GR" dirty="0"/>
          </a:p>
        </p:txBody>
      </p:sp>
      <p:sp>
        <p:nvSpPr>
          <p:cNvPr id="29711" name="Line 15"/>
          <p:cNvSpPr>
            <a:spLocks noChangeShapeType="1"/>
          </p:cNvSpPr>
          <p:nvPr/>
        </p:nvSpPr>
        <p:spPr bwMode="auto">
          <a:xfrm flipV="1">
            <a:off x="4929190" y="4357694"/>
            <a:ext cx="1447800" cy="0"/>
          </a:xfrm>
          <a:prstGeom prst="line">
            <a:avLst/>
          </a:prstGeom>
          <a:noFill/>
          <a:ln w="9525">
            <a:solidFill>
              <a:schemeClr val="tx1"/>
            </a:solidFill>
            <a:round/>
            <a:headEnd/>
            <a:tailEnd/>
          </a:ln>
          <a:effectLst/>
        </p:spPr>
        <p:txBody>
          <a:bodyPr wrap="none"/>
          <a:lstStyle/>
          <a:p>
            <a:endParaRPr lang="el-GR" dirty="0"/>
          </a:p>
        </p:txBody>
      </p:sp>
      <p:sp>
        <p:nvSpPr>
          <p:cNvPr id="29712" name="Line 16"/>
          <p:cNvSpPr>
            <a:spLocks noChangeShapeType="1"/>
          </p:cNvSpPr>
          <p:nvPr/>
        </p:nvSpPr>
        <p:spPr bwMode="auto">
          <a:xfrm>
            <a:off x="6786578" y="5000636"/>
            <a:ext cx="1728790" cy="0"/>
          </a:xfrm>
          <a:prstGeom prst="line">
            <a:avLst/>
          </a:prstGeom>
          <a:noFill/>
          <a:ln w="9525">
            <a:solidFill>
              <a:schemeClr val="tx1"/>
            </a:solidFill>
            <a:round/>
            <a:headEnd/>
            <a:tailEnd/>
          </a:ln>
          <a:effectLst/>
        </p:spPr>
        <p:txBody>
          <a:bodyPr wrap="none"/>
          <a:lstStyle/>
          <a:p>
            <a:endParaRPr lang="el-GR" dirty="0"/>
          </a:p>
        </p:txBody>
      </p:sp>
      <p:sp>
        <p:nvSpPr>
          <p:cNvPr id="29713" name="Line 17"/>
          <p:cNvSpPr>
            <a:spLocks noChangeShapeType="1"/>
          </p:cNvSpPr>
          <p:nvPr/>
        </p:nvSpPr>
        <p:spPr bwMode="auto">
          <a:xfrm>
            <a:off x="1214414" y="3214686"/>
            <a:ext cx="0" cy="457200"/>
          </a:xfrm>
          <a:prstGeom prst="line">
            <a:avLst/>
          </a:prstGeom>
          <a:noFill/>
          <a:ln w="9525">
            <a:solidFill>
              <a:schemeClr val="tx1"/>
            </a:solidFill>
            <a:round/>
            <a:headEnd/>
            <a:tailEnd/>
          </a:ln>
          <a:effectLst/>
        </p:spPr>
        <p:txBody>
          <a:bodyPr wrap="none"/>
          <a:lstStyle/>
          <a:p>
            <a:endParaRPr lang="el-GR" dirty="0"/>
          </a:p>
        </p:txBody>
      </p:sp>
      <p:sp>
        <p:nvSpPr>
          <p:cNvPr id="29714" name="Line 18"/>
          <p:cNvSpPr>
            <a:spLocks noChangeShapeType="1"/>
          </p:cNvSpPr>
          <p:nvPr/>
        </p:nvSpPr>
        <p:spPr bwMode="auto">
          <a:xfrm>
            <a:off x="3000364" y="3286124"/>
            <a:ext cx="0" cy="685800"/>
          </a:xfrm>
          <a:prstGeom prst="line">
            <a:avLst/>
          </a:prstGeom>
          <a:noFill/>
          <a:ln w="9525">
            <a:solidFill>
              <a:schemeClr val="tx1"/>
            </a:solidFill>
            <a:round/>
            <a:headEnd/>
            <a:tailEnd/>
          </a:ln>
          <a:effectLst/>
        </p:spPr>
        <p:txBody>
          <a:bodyPr wrap="none"/>
          <a:lstStyle/>
          <a:p>
            <a:endParaRPr lang="el-GR" dirty="0"/>
          </a:p>
        </p:txBody>
      </p:sp>
      <p:sp>
        <p:nvSpPr>
          <p:cNvPr id="29715" name="Line 19"/>
          <p:cNvSpPr>
            <a:spLocks noChangeShapeType="1"/>
          </p:cNvSpPr>
          <p:nvPr/>
        </p:nvSpPr>
        <p:spPr bwMode="auto">
          <a:xfrm>
            <a:off x="4786314" y="3286124"/>
            <a:ext cx="0" cy="533400"/>
          </a:xfrm>
          <a:prstGeom prst="line">
            <a:avLst/>
          </a:prstGeom>
          <a:noFill/>
          <a:ln w="9525">
            <a:solidFill>
              <a:schemeClr val="tx1"/>
            </a:solidFill>
            <a:round/>
            <a:headEnd/>
            <a:tailEnd/>
          </a:ln>
          <a:effectLst/>
        </p:spPr>
        <p:txBody>
          <a:bodyPr wrap="none"/>
          <a:lstStyle/>
          <a:p>
            <a:endParaRPr lang="el-GR" dirty="0"/>
          </a:p>
        </p:txBody>
      </p:sp>
      <p:sp>
        <p:nvSpPr>
          <p:cNvPr id="29717" name="Line 21"/>
          <p:cNvSpPr>
            <a:spLocks noChangeShapeType="1"/>
          </p:cNvSpPr>
          <p:nvPr/>
        </p:nvSpPr>
        <p:spPr bwMode="auto">
          <a:xfrm>
            <a:off x="6643702" y="3214686"/>
            <a:ext cx="0" cy="685800"/>
          </a:xfrm>
          <a:prstGeom prst="line">
            <a:avLst/>
          </a:prstGeom>
          <a:noFill/>
          <a:ln w="9525">
            <a:solidFill>
              <a:schemeClr val="tx1"/>
            </a:solidFill>
            <a:round/>
            <a:headEnd/>
            <a:tailEnd/>
          </a:ln>
          <a:effectLst/>
        </p:spPr>
        <p:txBody>
          <a:bodyPr wrap="none"/>
          <a:lstStyle/>
          <a:p>
            <a:endParaRPr lang="el-GR" dirty="0"/>
          </a:p>
        </p:txBody>
      </p:sp>
      <p:sp>
        <p:nvSpPr>
          <p:cNvPr id="29718" name="Line 22"/>
          <p:cNvSpPr>
            <a:spLocks noChangeShapeType="1"/>
          </p:cNvSpPr>
          <p:nvPr/>
        </p:nvSpPr>
        <p:spPr bwMode="auto">
          <a:xfrm>
            <a:off x="1071538" y="4286256"/>
            <a:ext cx="0" cy="533400"/>
          </a:xfrm>
          <a:prstGeom prst="line">
            <a:avLst/>
          </a:prstGeom>
          <a:noFill/>
          <a:ln w="9525">
            <a:solidFill>
              <a:schemeClr val="tx1"/>
            </a:solidFill>
            <a:round/>
            <a:headEnd/>
            <a:tailEnd/>
          </a:ln>
          <a:effectLst/>
        </p:spPr>
        <p:txBody>
          <a:bodyPr wrap="none"/>
          <a:lstStyle/>
          <a:p>
            <a:endParaRPr lang="el-GR" dirty="0"/>
          </a:p>
        </p:txBody>
      </p:sp>
      <p:sp>
        <p:nvSpPr>
          <p:cNvPr id="29719" name="Line 23"/>
          <p:cNvSpPr>
            <a:spLocks noChangeShapeType="1"/>
          </p:cNvSpPr>
          <p:nvPr/>
        </p:nvSpPr>
        <p:spPr bwMode="auto">
          <a:xfrm>
            <a:off x="2786050" y="5000636"/>
            <a:ext cx="0" cy="838200"/>
          </a:xfrm>
          <a:prstGeom prst="line">
            <a:avLst/>
          </a:prstGeom>
          <a:noFill/>
          <a:ln w="9525">
            <a:solidFill>
              <a:schemeClr val="tx1"/>
            </a:solidFill>
            <a:round/>
            <a:headEnd/>
            <a:tailEnd/>
          </a:ln>
          <a:effectLst/>
        </p:spPr>
        <p:txBody>
          <a:bodyPr wrap="none"/>
          <a:lstStyle/>
          <a:p>
            <a:endParaRPr lang="el-GR" dirty="0"/>
          </a:p>
        </p:txBody>
      </p:sp>
      <p:sp>
        <p:nvSpPr>
          <p:cNvPr id="29720" name="Line 24"/>
          <p:cNvSpPr>
            <a:spLocks noChangeShapeType="1"/>
          </p:cNvSpPr>
          <p:nvPr/>
        </p:nvSpPr>
        <p:spPr bwMode="auto">
          <a:xfrm>
            <a:off x="4786314" y="4929198"/>
            <a:ext cx="0" cy="457200"/>
          </a:xfrm>
          <a:prstGeom prst="line">
            <a:avLst/>
          </a:prstGeom>
          <a:noFill/>
          <a:ln w="9525">
            <a:solidFill>
              <a:schemeClr val="tx1"/>
            </a:solidFill>
            <a:round/>
            <a:headEnd/>
            <a:tailEnd/>
          </a:ln>
          <a:effectLst/>
        </p:spPr>
        <p:txBody>
          <a:bodyPr wrap="none"/>
          <a:lstStyle/>
          <a:p>
            <a:endParaRPr lang="el-GR" dirty="0"/>
          </a:p>
        </p:txBody>
      </p:sp>
      <p:sp>
        <p:nvSpPr>
          <p:cNvPr id="29721" name="Line 25"/>
          <p:cNvSpPr>
            <a:spLocks noChangeShapeType="1"/>
          </p:cNvSpPr>
          <p:nvPr/>
        </p:nvSpPr>
        <p:spPr bwMode="auto">
          <a:xfrm>
            <a:off x="7429520" y="4357694"/>
            <a:ext cx="0" cy="304800"/>
          </a:xfrm>
          <a:prstGeom prst="line">
            <a:avLst/>
          </a:prstGeom>
          <a:noFill/>
          <a:ln w="9525">
            <a:solidFill>
              <a:schemeClr val="tx1"/>
            </a:solidFill>
            <a:round/>
            <a:headEnd/>
            <a:tailEnd/>
          </a:ln>
          <a:effectLst/>
        </p:spPr>
        <p:txBody>
          <a:bodyPr wrap="none"/>
          <a:lstStyle/>
          <a:p>
            <a:endParaRPr lang="el-GR" dirty="0"/>
          </a:p>
        </p:txBody>
      </p:sp>
      <p:sp>
        <p:nvSpPr>
          <p:cNvPr id="29722" name="Line 26"/>
          <p:cNvSpPr>
            <a:spLocks noChangeShapeType="1"/>
          </p:cNvSpPr>
          <p:nvPr/>
        </p:nvSpPr>
        <p:spPr bwMode="auto">
          <a:xfrm>
            <a:off x="7858148" y="3286124"/>
            <a:ext cx="0" cy="457200"/>
          </a:xfrm>
          <a:prstGeom prst="line">
            <a:avLst/>
          </a:prstGeom>
          <a:noFill/>
          <a:ln w="9525">
            <a:solidFill>
              <a:schemeClr val="tx1"/>
            </a:solidFill>
            <a:round/>
            <a:headEnd/>
            <a:tailEnd/>
          </a:ln>
          <a:effectLst/>
        </p:spPr>
        <p:txBody>
          <a:bodyPr wrap="none"/>
          <a:lstStyle/>
          <a:p>
            <a:endParaRPr lang="el-GR" dirty="0"/>
          </a:p>
        </p:txBody>
      </p:sp>
      <p:sp>
        <p:nvSpPr>
          <p:cNvPr id="29724" name="Line 28"/>
          <p:cNvSpPr>
            <a:spLocks noChangeShapeType="1"/>
          </p:cNvSpPr>
          <p:nvPr/>
        </p:nvSpPr>
        <p:spPr bwMode="auto">
          <a:xfrm>
            <a:off x="4191000" y="2057400"/>
            <a:ext cx="1143000" cy="0"/>
          </a:xfrm>
          <a:prstGeom prst="line">
            <a:avLst/>
          </a:prstGeom>
          <a:noFill/>
          <a:ln w="9525">
            <a:solidFill>
              <a:schemeClr val="tx1"/>
            </a:solidFill>
            <a:round/>
            <a:headEnd/>
            <a:tailEnd/>
          </a:ln>
          <a:effectLst/>
        </p:spPr>
        <p:txBody>
          <a:bodyPr wrap="none"/>
          <a:lstStyle/>
          <a:p>
            <a:endParaRPr lang="el-GR" dirty="0"/>
          </a:p>
        </p:txBody>
      </p:sp>
      <p:sp>
        <p:nvSpPr>
          <p:cNvPr id="29725" name="Line 29"/>
          <p:cNvSpPr>
            <a:spLocks noChangeShapeType="1"/>
          </p:cNvSpPr>
          <p:nvPr/>
        </p:nvSpPr>
        <p:spPr bwMode="auto">
          <a:xfrm flipH="1">
            <a:off x="6400800" y="2971800"/>
            <a:ext cx="914400" cy="0"/>
          </a:xfrm>
          <a:prstGeom prst="line">
            <a:avLst/>
          </a:prstGeom>
          <a:noFill/>
          <a:ln w="9525">
            <a:solidFill>
              <a:schemeClr val="tx1"/>
            </a:solidFill>
            <a:round/>
            <a:headEnd/>
            <a:tailEnd/>
          </a:ln>
          <a:effectLst/>
        </p:spPr>
        <p:txBody>
          <a:bodyPr wrap="none"/>
          <a:lstStyle/>
          <a:p>
            <a:endParaRPr lang="el-GR" dirty="0"/>
          </a:p>
        </p:txBody>
      </p:sp>
      <p:sp>
        <p:nvSpPr>
          <p:cNvPr id="29726" name="Line 30"/>
          <p:cNvSpPr>
            <a:spLocks noChangeShapeType="1"/>
          </p:cNvSpPr>
          <p:nvPr/>
        </p:nvSpPr>
        <p:spPr bwMode="auto">
          <a:xfrm>
            <a:off x="5334000" y="2057400"/>
            <a:ext cx="1143000" cy="914400"/>
          </a:xfrm>
          <a:prstGeom prst="line">
            <a:avLst/>
          </a:prstGeom>
          <a:noFill/>
          <a:ln w="9525">
            <a:solidFill>
              <a:schemeClr val="tx1"/>
            </a:solidFill>
            <a:round/>
            <a:headEnd/>
            <a:tailEnd/>
          </a:ln>
          <a:effectLst/>
        </p:spPr>
        <p:txBody>
          <a:bodyPr wrap="none"/>
          <a:lstStyle/>
          <a:p>
            <a:endParaRPr lang="el-GR" dirty="0"/>
          </a:p>
        </p:txBody>
      </p:sp>
      <p:sp>
        <p:nvSpPr>
          <p:cNvPr id="29727" name="Line 31"/>
          <p:cNvSpPr>
            <a:spLocks noChangeShapeType="1"/>
          </p:cNvSpPr>
          <p:nvPr/>
        </p:nvSpPr>
        <p:spPr bwMode="auto">
          <a:xfrm>
            <a:off x="2857488" y="2857496"/>
            <a:ext cx="762000" cy="0"/>
          </a:xfrm>
          <a:prstGeom prst="line">
            <a:avLst/>
          </a:prstGeom>
          <a:noFill/>
          <a:ln w="63500" cmpd="dbl">
            <a:solidFill>
              <a:schemeClr val="tx1"/>
            </a:solidFill>
            <a:round/>
            <a:headEnd/>
            <a:tailEnd/>
          </a:ln>
          <a:effectLst/>
        </p:spPr>
        <p:txBody>
          <a:bodyPr wrap="none"/>
          <a:lstStyle/>
          <a:p>
            <a:endParaRPr lang="el-GR" dirty="0"/>
          </a:p>
        </p:txBody>
      </p:sp>
      <p:sp>
        <p:nvSpPr>
          <p:cNvPr id="29728" name="Line 32"/>
          <p:cNvSpPr>
            <a:spLocks noChangeShapeType="1"/>
          </p:cNvSpPr>
          <p:nvPr/>
        </p:nvSpPr>
        <p:spPr bwMode="auto">
          <a:xfrm>
            <a:off x="6143636" y="2857496"/>
            <a:ext cx="762000" cy="0"/>
          </a:xfrm>
          <a:prstGeom prst="line">
            <a:avLst/>
          </a:prstGeom>
          <a:noFill/>
          <a:ln w="63500" cmpd="dbl">
            <a:solidFill>
              <a:schemeClr val="tx1"/>
            </a:solidFill>
            <a:round/>
            <a:headEnd/>
            <a:tailEnd/>
          </a:ln>
          <a:effectLst/>
        </p:spPr>
        <p:txBody>
          <a:bodyPr wrap="none"/>
          <a:lstStyle/>
          <a:p>
            <a:endParaRPr lang="el-GR" dirty="0"/>
          </a:p>
        </p:txBody>
      </p:sp>
      <p:sp>
        <p:nvSpPr>
          <p:cNvPr id="29729" name="Line 33"/>
          <p:cNvSpPr>
            <a:spLocks noChangeShapeType="1"/>
          </p:cNvSpPr>
          <p:nvPr/>
        </p:nvSpPr>
        <p:spPr bwMode="auto">
          <a:xfrm>
            <a:off x="1714480" y="4286256"/>
            <a:ext cx="928694" cy="0"/>
          </a:xfrm>
          <a:prstGeom prst="line">
            <a:avLst/>
          </a:prstGeom>
          <a:noFill/>
          <a:ln w="9525">
            <a:solidFill>
              <a:schemeClr val="tx1"/>
            </a:solidFill>
            <a:round/>
            <a:headEnd/>
            <a:tailEnd/>
          </a:ln>
          <a:effectLst/>
        </p:spPr>
        <p:txBody>
          <a:bodyPr wrap="none"/>
          <a:lstStyle/>
          <a:p>
            <a:endParaRPr lang="el-GR" dirty="0"/>
          </a:p>
        </p:txBody>
      </p:sp>
      <p:sp>
        <p:nvSpPr>
          <p:cNvPr id="29750" name="Line 54"/>
          <p:cNvSpPr>
            <a:spLocks noChangeShapeType="1"/>
          </p:cNvSpPr>
          <p:nvPr/>
        </p:nvSpPr>
        <p:spPr bwMode="auto">
          <a:xfrm>
            <a:off x="2428860" y="3286124"/>
            <a:ext cx="1143000" cy="0"/>
          </a:xfrm>
          <a:prstGeom prst="line">
            <a:avLst/>
          </a:prstGeom>
          <a:noFill/>
          <a:ln w="9525">
            <a:solidFill>
              <a:schemeClr val="tx1"/>
            </a:solidFill>
            <a:round/>
            <a:headEnd/>
            <a:tailEnd/>
          </a:ln>
          <a:effectLst/>
        </p:spPr>
        <p:txBody>
          <a:bodyPr wrap="none"/>
          <a:lstStyle/>
          <a:p>
            <a:endParaRPr lang="el-GR" dirty="0"/>
          </a:p>
        </p:txBody>
      </p:sp>
      <p:sp>
        <p:nvSpPr>
          <p:cNvPr id="29756" name="Line 60"/>
          <p:cNvSpPr>
            <a:spLocks noChangeShapeType="1"/>
          </p:cNvSpPr>
          <p:nvPr/>
        </p:nvSpPr>
        <p:spPr bwMode="auto">
          <a:xfrm>
            <a:off x="2071670" y="4929198"/>
            <a:ext cx="1447800" cy="0"/>
          </a:xfrm>
          <a:prstGeom prst="line">
            <a:avLst/>
          </a:prstGeom>
          <a:noFill/>
          <a:ln w="9525">
            <a:solidFill>
              <a:schemeClr val="tx1"/>
            </a:solidFill>
            <a:round/>
            <a:headEnd/>
            <a:tailEnd/>
          </a:ln>
          <a:effectLst/>
        </p:spPr>
        <p:txBody>
          <a:bodyPr wrap="none"/>
          <a:lstStyle/>
          <a:p>
            <a:endParaRPr lang="el-GR" dirty="0"/>
          </a:p>
        </p:txBody>
      </p:sp>
      <p:sp>
        <p:nvSpPr>
          <p:cNvPr id="29759" name="Line 63"/>
          <p:cNvSpPr>
            <a:spLocks noChangeShapeType="1"/>
          </p:cNvSpPr>
          <p:nvPr/>
        </p:nvSpPr>
        <p:spPr bwMode="auto">
          <a:xfrm>
            <a:off x="609600" y="2971800"/>
            <a:ext cx="3352800" cy="0"/>
          </a:xfrm>
          <a:prstGeom prst="line">
            <a:avLst/>
          </a:prstGeom>
          <a:noFill/>
          <a:ln w="9525">
            <a:solidFill>
              <a:schemeClr val="tx1"/>
            </a:solidFill>
            <a:round/>
            <a:headEnd/>
            <a:tailEnd/>
          </a:ln>
          <a:effectLst/>
        </p:spPr>
        <p:txBody>
          <a:bodyPr wrap="none"/>
          <a:lstStyle/>
          <a:p>
            <a:endParaRPr lang="el-GR" dirty="0"/>
          </a:p>
        </p:txBody>
      </p:sp>
      <p:sp>
        <p:nvSpPr>
          <p:cNvPr id="29760" name="Line 64"/>
          <p:cNvSpPr>
            <a:spLocks noChangeShapeType="1"/>
          </p:cNvSpPr>
          <p:nvPr/>
        </p:nvSpPr>
        <p:spPr bwMode="auto">
          <a:xfrm>
            <a:off x="3071802" y="4286256"/>
            <a:ext cx="1295400" cy="0"/>
          </a:xfrm>
          <a:prstGeom prst="line">
            <a:avLst/>
          </a:prstGeom>
          <a:noFill/>
          <a:ln w="9525">
            <a:solidFill>
              <a:schemeClr val="tx1"/>
            </a:solidFill>
            <a:round/>
            <a:headEnd/>
            <a:tailEnd/>
          </a:ln>
          <a:effectLst/>
        </p:spPr>
        <p:txBody>
          <a:bodyPr wrap="none"/>
          <a:lstStyle/>
          <a:p>
            <a:endParaRPr lang="el-GR" dirty="0"/>
          </a:p>
        </p:txBody>
      </p:sp>
      <p:sp>
        <p:nvSpPr>
          <p:cNvPr id="29761" name="Line 65"/>
          <p:cNvSpPr>
            <a:spLocks noChangeShapeType="1"/>
          </p:cNvSpPr>
          <p:nvPr/>
        </p:nvSpPr>
        <p:spPr bwMode="auto">
          <a:xfrm>
            <a:off x="7858148" y="5072074"/>
            <a:ext cx="0" cy="685800"/>
          </a:xfrm>
          <a:prstGeom prst="line">
            <a:avLst/>
          </a:prstGeom>
          <a:noFill/>
          <a:ln w="9525">
            <a:solidFill>
              <a:schemeClr val="tx1"/>
            </a:solidFill>
            <a:round/>
            <a:headEnd/>
            <a:tailEnd/>
          </a:ln>
          <a:effectLst/>
        </p:spPr>
        <p:txBody>
          <a:bodyPr wrap="none"/>
          <a:lstStyle/>
          <a:p>
            <a:endParaRPr lang="el-GR" dirty="0"/>
          </a:p>
        </p:txBody>
      </p:sp>
      <p:sp>
        <p:nvSpPr>
          <p:cNvPr id="29762" name="Line 66"/>
          <p:cNvSpPr>
            <a:spLocks noChangeShapeType="1"/>
          </p:cNvSpPr>
          <p:nvPr/>
        </p:nvSpPr>
        <p:spPr bwMode="auto">
          <a:xfrm>
            <a:off x="5643570" y="4357694"/>
            <a:ext cx="0" cy="457200"/>
          </a:xfrm>
          <a:prstGeom prst="line">
            <a:avLst/>
          </a:prstGeom>
          <a:noFill/>
          <a:ln w="9525">
            <a:solidFill>
              <a:schemeClr val="tx1"/>
            </a:solidFill>
            <a:round/>
            <a:headEnd/>
            <a:tailEnd/>
          </a:ln>
          <a:effectLst/>
        </p:spPr>
        <p:txBody>
          <a:bodyPr wrap="none"/>
          <a:lstStyle/>
          <a:p>
            <a:endParaRPr lang="el-GR" dirty="0"/>
          </a:p>
        </p:txBody>
      </p:sp>
      <p:sp>
        <p:nvSpPr>
          <p:cNvPr id="29763" name="Line 67"/>
          <p:cNvSpPr>
            <a:spLocks noChangeShapeType="1"/>
          </p:cNvSpPr>
          <p:nvPr/>
        </p:nvSpPr>
        <p:spPr bwMode="auto">
          <a:xfrm>
            <a:off x="3786182" y="4357694"/>
            <a:ext cx="0" cy="457200"/>
          </a:xfrm>
          <a:prstGeom prst="line">
            <a:avLst/>
          </a:prstGeom>
          <a:noFill/>
          <a:ln w="9525">
            <a:solidFill>
              <a:schemeClr val="tx1"/>
            </a:solidFill>
            <a:round/>
            <a:headEnd/>
            <a:tailEnd/>
          </a:ln>
          <a:effectLst/>
        </p:spPr>
        <p:txBody>
          <a:bodyPr wrap="none"/>
          <a:lstStyle/>
          <a:p>
            <a:endParaRPr lang="el-GR" dirty="0"/>
          </a:p>
        </p:txBody>
      </p:sp>
      <p:sp>
        <p:nvSpPr>
          <p:cNvPr id="29764" name="Line 68"/>
          <p:cNvSpPr>
            <a:spLocks noChangeShapeType="1"/>
          </p:cNvSpPr>
          <p:nvPr/>
        </p:nvSpPr>
        <p:spPr bwMode="auto">
          <a:xfrm>
            <a:off x="2285984" y="4286256"/>
            <a:ext cx="0" cy="304800"/>
          </a:xfrm>
          <a:prstGeom prst="line">
            <a:avLst/>
          </a:prstGeom>
          <a:noFill/>
          <a:ln w="9525">
            <a:solidFill>
              <a:schemeClr val="tx1"/>
            </a:solidFill>
            <a:round/>
            <a:headEnd/>
            <a:tailEnd/>
          </a:ln>
          <a:effectLst/>
        </p:spPr>
        <p:txBody>
          <a:bodyPr wrap="none"/>
          <a:lstStyle/>
          <a:p>
            <a:endParaRPr lang="el-GR" dirty="0"/>
          </a:p>
        </p:txBody>
      </p:sp>
      <p:cxnSp>
        <p:nvCxnSpPr>
          <p:cNvPr id="47" name="46 - Ευθεία γραμμή σύνδεσης"/>
          <p:cNvCxnSpPr/>
          <p:nvPr/>
        </p:nvCxnSpPr>
        <p:spPr>
          <a:xfrm>
            <a:off x="428596" y="5357826"/>
            <a:ext cx="10715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48 - Ευθεία γραμμή σύνδεσης"/>
          <p:cNvCxnSpPr/>
          <p:nvPr/>
        </p:nvCxnSpPr>
        <p:spPr>
          <a:xfrm rot="5400000">
            <a:off x="500034" y="5786454"/>
            <a:ext cx="857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49 - TextBox"/>
          <p:cNvSpPr txBox="1"/>
          <p:nvPr/>
        </p:nvSpPr>
        <p:spPr>
          <a:xfrm>
            <a:off x="285720" y="5643578"/>
            <a:ext cx="642942" cy="307777"/>
          </a:xfrm>
          <a:prstGeom prst="rect">
            <a:avLst/>
          </a:prstGeom>
          <a:noFill/>
        </p:spPr>
        <p:txBody>
          <a:bodyPr wrap="square" rtlCol="0">
            <a:spAutoFit/>
          </a:bodyPr>
          <a:lstStyle/>
          <a:p>
            <a:r>
              <a:rPr lang="el-GR" sz="1400" dirty="0" smtClean="0">
                <a:latin typeface="Arial" pitchFamily="34" charset="0"/>
                <a:cs typeface="Arial" pitchFamily="34" charset="0"/>
              </a:rPr>
              <a:t>2000</a:t>
            </a:r>
            <a:endParaRPr lang="el-GR" sz="1400" dirty="0">
              <a:latin typeface="Arial" pitchFamily="34" charset="0"/>
              <a:cs typeface="Arial" pitchFamily="34" charset="0"/>
            </a:endParaRPr>
          </a:p>
        </p:txBody>
      </p:sp>
    </p:spTree>
  </p:cSld>
  <p:clrMapOvr>
    <a:masterClrMapping/>
  </p:clrMapOvr>
  <p:transition/>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B286EA92-932E-4A39-9DA8-AF42439A5ACB}" type="slidenum">
              <a:rPr lang="el-GR"/>
              <a:pPr/>
              <a:t>731</a:t>
            </a:fld>
            <a:endParaRPr lang="el-GR" dirty="0"/>
          </a:p>
        </p:txBody>
      </p:sp>
      <p:sp>
        <p:nvSpPr>
          <p:cNvPr id="30722" name="Rectangle 2"/>
          <p:cNvSpPr>
            <a:spLocks noGrp="1" noChangeArrowheads="1"/>
          </p:cNvSpPr>
          <p:nvPr>
            <p:ph type="title"/>
          </p:nvPr>
        </p:nvSpPr>
        <p:spPr>
          <a:xfrm>
            <a:off x="901700" y="715963"/>
            <a:ext cx="7340600" cy="533400"/>
          </a:xfrm>
        </p:spPr>
        <p:txBody>
          <a:bodyPr/>
          <a:lstStyle/>
          <a:p>
            <a:r>
              <a:rPr lang="el-GR" sz="2800" b="1" dirty="0"/>
              <a:t>ΛΥΣΗ ΑΣΚΗΣΗΣ </a:t>
            </a:r>
            <a:r>
              <a:rPr lang="en-US" sz="2800" b="1" dirty="0"/>
              <a:t>5.</a:t>
            </a:r>
            <a:r>
              <a:rPr lang="el-GR" sz="2800" b="1" dirty="0"/>
              <a:t> (συνέχεια)</a:t>
            </a:r>
          </a:p>
        </p:txBody>
      </p:sp>
      <p:sp>
        <p:nvSpPr>
          <p:cNvPr id="30723" name="Rectangle 3"/>
          <p:cNvSpPr>
            <a:spLocks noGrp="1" noChangeArrowheads="1"/>
          </p:cNvSpPr>
          <p:nvPr>
            <p:ph type="body" idx="1"/>
          </p:nvPr>
        </p:nvSpPr>
        <p:spPr>
          <a:xfrm>
            <a:off x="468313" y="1341438"/>
            <a:ext cx="8294687" cy="4754562"/>
          </a:xfrm>
        </p:spPr>
        <p:txBody>
          <a:bodyPr/>
          <a:lstStyle/>
          <a:p>
            <a:pPr algn="just">
              <a:lnSpc>
                <a:spcPct val="80000"/>
              </a:lnSpc>
              <a:buFont typeface="Wingdings" pitchFamily="2" charset="2"/>
              <a:buNone/>
            </a:pPr>
            <a:r>
              <a:rPr lang="el-GR" sz="1600" dirty="0">
                <a:latin typeface="Arial" charset="0"/>
                <a:cs typeface="Arial" charset="0"/>
              </a:rPr>
              <a:t>Ε                                             ΙΣΟΛΟΓΙΣΜΟΣ                                        Π</a:t>
            </a:r>
            <a:endParaRPr lang="el-GR" sz="1600" dirty="0">
              <a:latin typeface="Arial" charset="0"/>
            </a:endParaRPr>
          </a:p>
          <a:p>
            <a:pPr algn="just">
              <a:lnSpc>
                <a:spcPct val="80000"/>
              </a:lnSpc>
              <a:buFont typeface="Wingdings" pitchFamily="2" charset="2"/>
              <a:buNone/>
            </a:pPr>
            <a:endParaRPr lang="el-GR" sz="1600" dirty="0">
              <a:latin typeface="Arial" charset="0"/>
            </a:endParaRPr>
          </a:p>
          <a:p>
            <a:pPr algn="just">
              <a:lnSpc>
                <a:spcPct val="80000"/>
              </a:lnSpc>
              <a:buFont typeface="Wingdings" pitchFamily="2" charset="2"/>
              <a:buNone/>
            </a:pPr>
            <a:r>
              <a:rPr lang="el-GR" sz="1600" dirty="0">
                <a:latin typeface="Arial" charset="0"/>
                <a:cs typeface="Arial" charset="0"/>
              </a:rPr>
              <a:t> </a:t>
            </a:r>
            <a:r>
              <a:rPr lang="el-GR" sz="1600" dirty="0">
                <a:latin typeface="Arial" charset="0"/>
              </a:rPr>
              <a:t>ΟΙΚΟΠΕΔΑ 		 113.000	ΚΕΦΑΛΑΙΟ                          452.340</a:t>
            </a:r>
          </a:p>
          <a:p>
            <a:pPr algn="just">
              <a:lnSpc>
                <a:spcPct val="80000"/>
              </a:lnSpc>
              <a:buFont typeface="Wingdings" pitchFamily="2" charset="2"/>
              <a:buNone/>
            </a:pPr>
            <a:r>
              <a:rPr lang="el-GR" sz="1600" dirty="0">
                <a:latin typeface="Arial" charset="0"/>
              </a:rPr>
              <a:t>  ΚΤΙΡΙΑ 	   	 	 265.000	ΔΑΝΕΙΑ                                  82.075</a:t>
            </a:r>
          </a:p>
          <a:p>
            <a:pPr algn="just">
              <a:lnSpc>
                <a:spcPct val="80000"/>
              </a:lnSpc>
              <a:buFont typeface="Wingdings" pitchFamily="2" charset="2"/>
              <a:buNone/>
            </a:pPr>
            <a:r>
              <a:rPr lang="el-GR" sz="1600" dirty="0">
                <a:latin typeface="Arial" charset="0"/>
                <a:cs typeface="Arial" charset="0"/>
              </a:rPr>
              <a:t>  ΜΗΧΑΝΗΜΑΤΑ 	   </a:t>
            </a:r>
            <a:r>
              <a:rPr lang="el-GR" sz="1600" dirty="0">
                <a:latin typeface="Arial" charset="0"/>
              </a:rPr>
              <a:t>	   </a:t>
            </a:r>
            <a:r>
              <a:rPr lang="el-GR" sz="1600" dirty="0">
                <a:latin typeface="Arial" charset="0"/>
                <a:cs typeface="Arial" charset="0"/>
              </a:rPr>
              <a:t>47.600	ΓΡΑΜΜΑΤΙΑ ΠΛΗΡΩΤΕΑ</a:t>
            </a:r>
            <a:r>
              <a:rPr lang="el-GR" sz="1600" dirty="0">
                <a:latin typeface="Arial" charset="0"/>
              </a:rPr>
              <a:t>      28.010</a:t>
            </a:r>
            <a:endParaRPr lang="el-GR" sz="1600" dirty="0">
              <a:latin typeface="Arial" charset="0"/>
              <a:cs typeface="Arial" charset="0"/>
            </a:endParaRPr>
          </a:p>
          <a:p>
            <a:pPr algn="just">
              <a:lnSpc>
                <a:spcPct val="80000"/>
              </a:lnSpc>
              <a:buFont typeface="Wingdings" pitchFamily="2" charset="2"/>
              <a:buNone/>
            </a:pPr>
            <a:r>
              <a:rPr lang="el-GR" sz="1600" dirty="0">
                <a:latin typeface="Arial" charset="0"/>
                <a:cs typeface="Arial" charset="0"/>
              </a:rPr>
              <a:t>  ΕΠΙΠΛΑ    		   14.840</a:t>
            </a:r>
            <a:r>
              <a:rPr lang="el-GR" sz="1600" dirty="0">
                <a:latin typeface="Arial" charset="0"/>
              </a:rPr>
              <a:t>   </a:t>
            </a:r>
            <a:r>
              <a:rPr lang="el-GR" sz="1600" dirty="0">
                <a:latin typeface="Arial" charset="0"/>
                <a:cs typeface="Arial" charset="0"/>
              </a:rPr>
              <a:t>ΠΡΟΜΗΘΕΥΤΕΣ                   31.698</a:t>
            </a:r>
            <a:endParaRPr lang="el-GR" sz="1600" dirty="0">
              <a:latin typeface="Arial" charset="0"/>
            </a:endParaRPr>
          </a:p>
          <a:p>
            <a:pPr algn="just">
              <a:lnSpc>
                <a:spcPct val="80000"/>
              </a:lnSpc>
              <a:buFont typeface="Wingdings" pitchFamily="2" charset="2"/>
              <a:buNone/>
            </a:pPr>
            <a:r>
              <a:rPr lang="el-GR" sz="1600" dirty="0">
                <a:latin typeface="Arial" charset="0"/>
              </a:rPr>
              <a:t> </a:t>
            </a:r>
            <a:r>
              <a:rPr lang="el-GR" sz="1600" dirty="0">
                <a:latin typeface="Arial" charset="0"/>
                <a:cs typeface="Arial" charset="0"/>
              </a:rPr>
              <a:t>ΕΜΠΟΡΕΥΜΑΤΑ          </a:t>
            </a:r>
            <a:r>
              <a:rPr lang="el-GR" sz="1600" dirty="0">
                <a:latin typeface="Arial" charset="0"/>
              </a:rPr>
              <a:t> </a:t>
            </a:r>
            <a:r>
              <a:rPr lang="el-GR" sz="1600" dirty="0">
                <a:latin typeface="Arial" charset="0"/>
                <a:cs typeface="Arial" charset="0"/>
              </a:rPr>
              <a:t>     </a:t>
            </a:r>
            <a:r>
              <a:rPr lang="el-GR" sz="1600" dirty="0">
                <a:latin typeface="Arial" charset="0"/>
              </a:rPr>
              <a:t>      </a:t>
            </a:r>
            <a:r>
              <a:rPr lang="el-GR" sz="1600" dirty="0">
                <a:latin typeface="Arial" charset="0"/>
                <a:cs typeface="Arial" charset="0"/>
              </a:rPr>
              <a:t>6</a:t>
            </a:r>
            <a:r>
              <a:rPr lang="el-GR" sz="1600" dirty="0">
                <a:latin typeface="Arial" charset="0"/>
              </a:rPr>
              <a:t>4</a:t>
            </a:r>
            <a:r>
              <a:rPr lang="el-GR" sz="1600" dirty="0">
                <a:latin typeface="Arial" charset="0"/>
                <a:cs typeface="Arial" charset="0"/>
              </a:rPr>
              <a:t>.</a:t>
            </a:r>
            <a:r>
              <a:rPr lang="el-GR" sz="1600" dirty="0">
                <a:latin typeface="Arial" charset="0"/>
              </a:rPr>
              <a:t>5</a:t>
            </a:r>
            <a:r>
              <a:rPr lang="el-GR" sz="1600" dirty="0">
                <a:latin typeface="Arial" charset="0"/>
                <a:cs typeface="Arial" charset="0"/>
              </a:rPr>
              <a:t>00</a:t>
            </a:r>
          </a:p>
          <a:p>
            <a:pPr algn="just">
              <a:lnSpc>
                <a:spcPct val="80000"/>
              </a:lnSpc>
              <a:buFont typeface="Wingdings" pitchFamily="2" charset="2"/>
              <a:buNone/>
            </a:pPr>
            <a:r>
              <a:rPr lang="el-GR" sz="1600" dirty="0">
                <a:latin typeface="Arial" charset="0"/>
                <a:cs typeface="Arial" charset="0"/>
              </a:rPr>
              <a:t>  </a:t>
            </a:r>
            <a:r>
              <a:rPr lang="el-GR" sz="1600" dirty="0">
                <a:latin typeface="Arial" charset="0"/>
              </a:rPr>
              <a:t>ΠΕΛΑΤΕΣ		   21.370</a:t>
            </a:r>
          </a:p>
          <a:p>
            <a:pPr algn="just">
              <a:lnSpc>
                <a:spcPct val="80000"/>
              </a:lnSpc>
              <a:buFont typeface="Wingdings" pitchFamily="2" charset="2"/>
              <a:buNone/>
            </a:pPr>
            <a:r>
              <a:rPr lang="el-GR" sz="1600" dirty="0">
                <a:latin typeface="Arial" charset="0"/>
              </a:rPr>
              <a:t>  ΓΡΑΜΜΑΤΙΑ ΕΙΣΠΡΑΚΤΕΑ     18.700</a:t>
            </a:r>
          </a:p>
          <a:p>
            <a:pPr algn="just">
              <a:lnSpc>
                <a:spcPct val="80000"/>
              </a:lnSpc>
              <a:buFont typeface="Wingdings" pitchFamily="2" charset="2"/>
              <a:buNone/>
            </a:pPr>
            <a:r>
              <a:rPr lang="el-GR" sz="1600" dirty="0">
                <a:latin typeface="Arial" charset="0"/>
                <a:cs typeface="Arial" charset="0"/>
              </a:rPr>
              <a:t>  ΤΑΜΕΙΟ                               </a:t>
            </a:r>
            <a:r>
              <a:rPr lang="el-GR" sz="1600" dirty="0">
                <a:latin typeface="Arial" charset="0"/>
              </a:rPr>
              <a:t>    2</a:t>
            </a:r>
            <a:r>
              <a:rPr lang="el-GR" sz="1600" dirty="0">
                <a:latin typeface="Arial" charset="0"/>
                <a:cs typeface="Arial" charset="0"/>
              </a:rPr>
              <a:t>4.</a:t>
            </a:r>
            <a:r>
              <a:rPr lang="el-GR" sz="1600" dirty="0">
                <a:latin typeface="Arial" charset="0"/>
              </a:rPr>
              <a:t>1</a:t>
            </a:r>
            <a:r>
              <a:rPr lang="el-GR" sz="1600" dirty="0">
                <a:latin typeface="Arial" charset="0"/>
                <a:cs typeface="Arial" charset="0"/>
              </a:rPr>
              <a:t>65 </a:t>
            </a:r>
          </a:p>
          <a:p>
            <a:pPr algn="just">
              <a:lnSpc>
                <a:spcPct val="80000"/>
              </a:lnSpc>
              <a:buFont typeface="Wingdings" pitchFamily="2" charset="2"/>
              <a:buNone/>
            </a:pPr>
            <a:r>
              <a:rPr lang="el-GR" sz="1600" dirty="0">
                <a:latin typeface="Arial" charset="0"/>
                <a:cs typeface="Arial" charset="0"/>
              </a:rPr>
              <a:t>  </a:t>
            </a:r>
            <a:r>
              <a:rPr lang="el-GR" sz="1600" dirty="0">
                <a:latin typeface="Arial" charset="0"/>
              </a:rPr>
              <a:t>ΚΑΤΑΘΕΣΕΙΣ ΟΨΕΩΣ             24.948</a:t>
            </a:r>
            <a:r>
              <a:rPr lang="el-GR" sz="1000" dirty="0">
                <a:latin typeface="Arial" charset="0"/>
              </a:rPr>
              <a:t> </a:t>
            </a:r>
          </a:p>
          <a:p>
            <a:pPr algn="just">
              <a:lnSpc>
                <a:spcPct val="80000"/>
              </a:lnSpc>
              <a:buFont typeface="Wingdings" pitchFamily="2" charset="2"/>
              <a:buNone/>
            </a:pPr>
            <a:r>
              <a:rPr lang="el-GR" sz="1000" dirty="0">
                <a:latin typeface="Arial" charset="0"/>
              </a:rPr>
              <a:t>                                                                                 </a:t>
            </a:r>
            <a:r>
              <a:rPr lang="el-GR" sz="1600" dirty="0">
                <a:latin typeface="Arial" charset="0"/>
              </a:rPr>
              <a:t>594.123</a:t>
            </a:r>
            <a:r>
              <a:rPr lang="el-GR" sz="1400" dirty="0">
                <a:latin typeface="Arial" charset="0"/>
              </a:rPr>
              <a:t>                                                        594.123  	</a:t>
            </a:r>
          </a:p>
        </p:txBody>
      </p:sp>
      <p:sp>
        <p:nvSpPr>
          <p:cNvPr id="30724" name="Line 4"/>
          <p:cNvSpPr>
            <a:spLocks noChangeShapeType="1"/>
          </p:cNvSpPr>
          <p:nvPr/>
        </p:nvSpPr>
        <p:spPr bwMode="auto">
          <a:xfrm>
            <a:off x="539750" y="1628775"/>
            <a:ext cx="6858000" cy="0"/>
          </a:xfrm>
          <a:prstGeom prst="line">
            <a:avLst/>
          </a:prstGeom>
          <a:noFill/>
          <a:ln w="9525">
            <a:solidFill>
              <a:schemeClr val="tx1"/>
            </a:solidFill>
            <a:round/>
            <a:headEnd/>
            <a:tailEnd/>
          </a:ln>
          <a:effectLst/>
        </p:spPr>
        <p:txBody>
          <a:bodyPr wrap="none"/>
          <a:lstStyle/>
          <a:p>
            <a:endParaRPr lang="el-GR" dirty="0"/>
          </a:p>
        </p:txBody>
      </p:sp>
      <p:sp>
        <p:nvSpPr>
          <p:cNvPr id="30725" name="Line 5"/>
          <p:cNvSpPr>
            <a:spLocks noChangeShapeType="1"/>
          </p:cNvSpPr>
          <p:nvPr/>
        </p:nvSpPr>
        <p:spPr bwMode="auto">
          <a:xfrm>
            <a:off x="4114800" y="1524000"/>
            <a:ext cx="0" cy="2438400"/>
          </a:xfrm>
          <a:prstGeom prst="line">
            <a:avLst/>
          </a:prstGeom>
          <a:noFill/>
          <a:ln w="9525">
            <a:solidFill>
              <a:schemeClr val="tx1"/>
            </a:solidFill>
            <a:round/>
            <a:headEnd/>
            <a:tailEnd/>
          </a:ln>
          <a:effectLst/>
        </p:spPr>
        <p:txBody>
          <a:bodyPr wrap="none"/>
          <a:lstStyle/>
          <a:p>
            <a:endParaRPr lang="el-GR" dirty="0"/>
          </a:p>
        </p:txBody>
      </p:sp>
      <p:sp>
        <p:nvSpPr>
          <p:cNvPr id="30727" name="Line 7"/>
          <p:cNvSpPr>
            <a:spLocks noChangeShapeType="1"/>
          </p:cNvSpPr>
          <p:nvPr/>
        </p:nvSpPr>
        <p:spPr bwMode="auto">
          <a:xfrm>
            <a:off x="3275856" y="4581128"/>
            <a:ext cx="762000" cy="0"/>
          </a:xfrm>
          <a:prstGeom prst="line">
            <a:avLst/>
          </a:prstGeom>
          <a:noFill/>
          <a:ln w="63500" cmpd="dbl">
            <a:solidFill>
              <a:schemeClr val="tx1"/>
            </a:solidFill>
            <a:round/>
            <a:headEnd/>
            <a:tailEnd/>
          </a:ln>
          <a:effectLst/>
        </p:spPr>
        <p:txBody>
          <a:bodyPr wrap="none"/>
          <a:lstStyle/>
          <a:p>
            <a:endParaRPr lang="el-GR" dirty="0"/>
          </a:p>
        </p:txBody>
      </p:sp>
      <p:sp>
        <p:nvSpPr>
          <p:cNvPr id="30728" name="Line 8"/>
          <p:cNvSpPr>
            <a:spLocks noChangeShapeType="1"/>
          </p:cNvSpPr>
          <p:nvPr/>
        </p:nvSpPr>
        <p:spPr bwMode="auto">
          <a:xfrm>
            <a:off x="6876256" y="4581128"/>
            <a:ext cx="762000" cy="0"/>
          </a:xfrm>
          <a:prstGeom prst="line">
            <a:avLst/>
          </a:prstGeom>
          <a:noFill/>
          <a:ln w="63500" cmpd="dbl">
            <a:solidFill>
              <a:schemeClr val="tx1"/>
            </a:solidFill>
            <a:round/>
            <a:headEnd/>
            <a:tailEnd/>
          </a:ln>
          <a:effectLst/>
        </p:spPr>
        <p:txBody>
          <a:bodyPr wrap="none"/>
          <a:lstStyle/>
          <a:p>
            <a:endParaRPr lang="el-GR" dirty="0"/>
          </a:p>
        </p:txBody>
      </p:sp>
      <p:sp>
        <p:nvSpPr>
          <p:cNvPr id="30729" name="Line 9"/>
          <p:cNvSpPr>
            <a:spLocks noChangeShapeType="1"/>
          </p:cNvSpPr>
          <p:nvPr/>
        </p:nvSpPr>
        <p:spPr bwMode="auto">
          <a:xfrm>
            <a:off x="4499992" y="2996952"/>
            <a:ext cx="1295400" cy="0"/>
          </a:xfrm>
          <a:prstGeom prst="line">
            <a:avLst/>
          </a:prstGeom>
          <a:noFill/>
          <a:ln w="9525">
            <a:solidFill>
              <a:schemeClr val="tx1"/>
            </a:solidFill>
            <a:round/>
            <a:headEnd/>
            <a:tailEnd/>
          </a:ln>
          <a:effectLst/>
        </p:spPr>
        <p:txBody>
          <a:bodyPr wrap="none"/>
          <a:lstStyle/>
          <a:p>
            <a:endParaRPr lang="el-GR" dirty="0"/>
          </a:p>
        </p:txBody>
      </p:sp>
      <p:sp>
        <p:nvSpPr>
          <p:cNvPr id="30730" name="Line 10"/>
          <p:cNvSpPr>
            <a:spLocks noChangeShapeType="1"/>
          </p:cNvSpPr>
          <p:nvPr/>
        </p:nvSpPr>
        <p:spPr bwMode="auto">
          <a:xfrm>
            <a:off x="5796136" y="2996952"/>
            <a:ext cx="990600" cy="762000"/>
          </a:xfrm>
          <a:prstGeom prst="line">
            <a:avLst/>
          </a:prstGeom>
          <a:noFill/>
          <a:ln w="9525">
            <a:solidFill>
              <a:schemeClr val="tx1"/>
            </a:solidFill>
            <a:round/>
            <a:headEnd/>
            <a:tailEnd/>
          </a:ln>
          <a:effectLst/>
        </p:spPr>
        <p:txBody>
          <a:bodyPr wrap="none"/>
          <a:lstStyle/>
          <a:p>
            <a:endParaRPr lang="el-GR" dirty="0"/>
          </a:p>
        </p:txBody>
      </p:sp>
      <p:sp>
        <p:nvSpPr>
          <p:cNvPr id="30731" name="Line 11"/>
          <p:cNvSpPr>
            <a:spLocks noChangeShapeType="1"/>
          </p:cNvSpPr>
          <p:nvPr/>
        </p:nvSpPr>
        <p:spPr bwMode="auto">
          <a:xfrm>
            <a:off x="6804248" y="3789040"/>
            <a:ext cx="838200" cy="0"/>
          </a:xfrm>
          <a:prstGeom prst="line">
            <a:avLst/>
          </a:prstGeom>
          <a:noFill/>
          <a:ln w="9525">
            <a:solidFill>
              <a:schemeClr val="tx1"/>
            </a:solidFill>
            <a:round/>
            <a:headEnd/>
            <a:tailEnd/>
          </a:ln>
          <a:effectLst/>
        </p:spPr>
        <p:txBody>
          <a:bodyPr wrap="none"/>
          <a:lstStyle/>
          <a:p>
            <a:endParaRPr lang="el-GR" dirty="0"/>
          </a:p>
        </p:txBody>
      </p:sp>
    </p:spTree>
  </p:cSld>
  <p:clrMapOvr>
    <a:masterClrMapping/>
  </p:clrMapOvr>
  <p:transition/>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F0E314EA-D5D6-4985-8E87-74D8E87D4EE9}" type="slidenum">
              <a:rPr lang="el-GR"/>
              <a:pPr/>
              <a:t>732</a:t>
            </a:fld>
            <a:endParaRPr lang="el-GR" dirty="0"/>
          </a:p>
        </p:txBody>
      </p:sp>
      <p:sp>
        <p:nvSpPr>
          <p:cNvPr id="40962" name="Rectangle 2"/>
          <p:cNvSpPr>
            <a:spLocks noGrp="1" noChangeArrowheads="1"/>
          </p:cNvSpPr>
          <p:nvPr>
            <p:ph type="title"/>
          </p:nvPr>
        </p:nvSpPr>
        <p:spPr>
          <a:xfrm>
            <a:off x="901700" y="404813"/>
            <a:ext cx="7340600" cy="431800"/>
          </a:xfrm>
        </p:spPr>
        <p:txBody>
          <a:bodyPr>
            <a:normAutofit fontScale="90000"/>
          </a:bodyPr>
          <a:lstStyle/>
          <a:p>
            <a:r>
              <a:rPr lang="el-GR" sz="2800" b="1" dirty="0"/>
              <a:t>ΑΣΚΗΣΗ </a:t>
            </a:r>
            <a:r>
              <a:rPr lang="en-US" sz="2800" b="1" dirty="0"/>
              <a:t>6</a:t>
            </a:r>
            <a:r>
              <a:rPr lang="el-GR" sz="2800" b="1" dirty="0"/>
              <a:t>.</a:t>
            </a:r>
          </a:p>
        </p:txBody>
      </p:sp>
      <p:sp>
        <p:nvSpPr>
          <p:cNvPr id="40963" name="Rectangle 3"/>
          <p:cNvSpPr>
            <a:spLocks noGrp="1" noChangeArrowheads="1"/>
          </p:cNvSpPr>
          <p:nvPr>
            <p:ph type="body" idx="1"/>
          </p:nvPr>
        </p:nvSpPr>
        <p:spPr>
          <a:xfrm>
            <a:off x="381000" y="914400"/>
            <a:ext cx="8534400" cy="5181600"/>
          </a:xfrm>
        </p:spPr>
        <p:txBody>
          <a:bodyPr/>
          <a:lstStyle/>
          <a:p>
            <a:pPr marL="0" indent="0" algn="just">
              <a:lnSpc>
                <a:spcPct val="90000"/>
              </a:lnSpc>
              <a:buFont typeface="Wingdings" pitchFamily="2" charset="2"/>
              <a:buNone/>
            </a:pPr>
            <a:r>
              <a:rPr lang="el-GR" sz="1400" dirty="0">
                <a:cs typeface="Times New Roman" pitchFamily="18" charset="0"/>
              </a:rPr>
              <a:t>   </a:t>
            </a:r>
            <a:r>
              <a:rPr lang="el-GR" sz="1800" b="1" dirty="0">
                <a:cs typeface="Times New Roman" pitchFamily="18" charset="0"/>
              </a:rPr>
              <a:t>Η εταιρία ΔΩΔΕΚΑΝΗΣΟΣ αγόρασε στις 3/1/2000 παραλιακό οικόπεδο για την επέκταση του ξενοδοχείου της, αξίας 80.000 </a:t>
            </a:r>
            <a:r>
              <a:rPr lang="en-US" sz="1800" b="1" dirty="0">
                <a:cs typeface="Times New Roman" pitchFamily="18" charset="0"/>
              </a:rPr>
              <a:t>€</a:t>
            </a:r>
            <a:r>
              <a:rPr lang="el-GR" sz="1800" b="1" dirty="0">
                <a:cs typeface="Times New Roman" pitchFamily="18" charset="0"/>
              </a:rPr>
              <a:t> και κατέβαλε μετρητά 30.000 </a:t>
            </a:r>
            <a:r>
              <a:rPr lang="en-US" sz="1800" b="1" dirty="0">
                <a:cs typeface="Times New Roman" pitchFamily="18" charset="0"/>
              </a:rPr>
              <a:t>€</a:t>
            </a:r>
            <a:r>
              <a:rPr lang="el-GR" sz="1800" b="1" dirty="0">
                <a:cs typeface="Times New Roman" pitchFamily="18" charset="0"/>
              </a:rPr>
              <a:t>. ενώ για το υπόλοιπο ποσό έδωσε 50 γραμμάτια του 1.000 </a:t>
            </a:r>
            <a:r>
              <a:rPr lang="en-US" sz="1800" b="1" dirty="0">
                <a:cs typeface="Times New Roman" pitchFamily="18" charset="0"/>
              </a:rPr>
              <a:t>€</a:t>
            </a:r>
            <a:r>
              <a:rPr lang="el-GR" sz="1800" b="1" dirty="0">
                <a:cs typeface="Times New Roman" pitchFamily="18" charset="0"/>
              </a:rPr>
              <a:t> το καθένα. Για συμβολαιογραφικά και φόρο πλήρωσε μετρητά 9.000 </a:t>
            </a:r>
            <a:r>
              <a:rPr lang="en-US" sz="1800" b="1" dirty="0">
                <a:cs typeface="Times New Roman" pitchFamily="18" charset="0"/>
              </a:rPr>
              <a:t>€</a:t>
            </a:r>
            <a:r>
              <a:rPr lang="el-GR" sz="1800" b="1" dirty="0">
                <a:cs typeface="Times New Roman" pitchFamily="18" charset="0"/>
              </a:rPr>
              <a:t>. Για την εκσκαφή και ισοπέδωση που ολοκληρώθηκε σε ένα μήνα, χρησιμοποίησε Προσωπικό και Μεταφορικά Μέσα της επιχείρησης και το κόστος υπολογίσθηκε σε 1.000 </a:t>
            </a:r>
            <a:r>
              <a:rPr lang="en-US" sz="1800" b="1" dirty="0">
                <a:cs typeface="Times New Roman" pitchFamily="18" charset="0"/>
              </a:rPr>
              <a:t>€</a:t>
            </a:r>
            <a:r>
              <a:rPr lang="el-GR" sz="1800" b="1" dirty="0">
                <a:cs typeface="Times New Roman" pitchFamily="18" charset="0"/>
              </a:rPr>
              <a:t>. (450 </a:t>
            </a:r>
            <a:r>
              <a:rPr lang="en-US" sz="1800" b="1" dirty="0">
                <a:cs typeface="Times New Roman" pitchFamily="18" charset="0"/>
              </a:rPr>
              <a:t>€</a:t>
            </a:r>
            <a:r>
              <a:rPr lang="el-GR" sz="1800" b="1" dirty="0">
                <a:cs typeface="Times New Roman" pitchFamily="18" charset="0"/>
              </a:rPr>
              <a:t>. εργατικά και 550 </a:t>
            </a:r>
            <a:r>
              <a:rPr lang="en-US" sz="1800" b="1" dirty="0">
                <a:cs typeface="Times New Roman" pitchFamily="18" charset="0"/>
              </a:rPr>
              <a:t>€</a:t>
            </a:r>
            <a:r>
              <a:rPr lang="el-GR" sz="1800" b="1" dirty="0">
                <a:cs typeface="Times New Roman" pitchFamily="18" charset="0"/>
              </a:rPr>
              <a:t>. μεταφορικά). Ανέθεσε την περίφραξη του οικοπέδου στην εταιρία ΠΕΡΙΦΡΑΞΕΙΣ ΕΠΕ και πήρε το Τιμ. # 5, με συνολικό κόστος 2.000 + 18% Φ.Π.Α., επί πιστώσει.  </a:t>
            </a:r>
          </a:p>
          <a:p>
            <a:pPr marL="0" indent="0" algn="just">
              <a:lnSpc>
                <a:spcPct val="90000"/>
              </a:lnSpc>
              <a:buFont typeface="Wingdings" pitchFamily="2" charset="2"/>
              <a:buNone/>
            </a:pPr>
            <a:r>
              <a:rPr lang="el-GR" sz="1800" b="1" dirty="0">
                <a:cs typeface="Times New Roman" pitchFamily="18" charset="0"/>
              </a:rPr>
              <a:t>Στις 29/12/2000 πουλήθηκε το παραπάνω οικόπεδο έναντι 65.000 </a:t>
            </a:r>
            <a:r>
              <a:rPr lang="en-US" sz="1800" b="1" dirty="0">
                <a:cs typeface="Times New Roman" pitchFamily="18" charset="0"/>
              </a:rPr>
              <a:t>€</a:t>
            </a:r>
            <a:r>
              <a:rPr lang="el-GR" sz="1800" b="1" dirty="0">
                <a:cs typeface="Times New Roman" pitchFamily="18" charset="0"/>
              </a:rPr>
              <a:t> μετρητοίς λόγω   οικονομικών δυσχερειών. </a:t>
            </a:r>
          </a:p>
          <a:p>
            <a:pPr marL="0" indent="0">
              <a:lnSpc>
                <a:spcPct val="90000"/>
              </a:lnSpc>
              <a:buFont typeface="Wingdings" pitchFamily="2" charset="2"/>
              <a:buNone/>
            </a:pPr>
            <a:r>
              <a:rPr lang="el-GR" sz="1800" b="1" dirty="0">
                <a:cs typeface="Times New Roman" pitchFamily="18" charset="0"/>
              </a:rPr>
              <a:t>Ο Συντελεστής απόσβεσης Κτιρίων είναι 10%, και Εξόδων Κτήσεως Ακινητοποιήσεων 20%. </a:t>
            </a:r>
            <a:endParaRPr lang="en-US" sz="1800" b="1" dirty="0">
              <a:cs typeface="Times New Roman" pitchFamily="18" charset="0"/>
            </a:endParaRPr>
          </a:p>
          <a:p>
            <a:pPr marL="0" indent="0">
              <a:lnSpc>
                <a:spcPct val="90000"/>
              </a:lnSpc>
              <a:buFont typeface="Wingdings" pitchFamily="2" charset="2"/>
              <a:buNone/>
            </a:pPr>
            <a:endParaRPr lang="el-GR" sz="1800" b="1" dirty="0"/>
          </a:p>
          <a:p>
            <a:pPr marL="0" indent="0">
              <a:lnSpc>
                <a:spcPct val="90000"/>
              </a:lnSpc>
              <a:buFont typeface="Wingdings" pitchFamily="2" charset="2"/>
              <a:buNone/>
            </a:pPr>
            <a:r>
              <a:rPr lang="el-GR" sz="1800" b="1" dirty="0"/>
              <a:t>ΖΗΤΕΙΤΑΙ</a:t>
            </a:r>
            <a:r>
              <a:rPr lang="en-US" sz="1800" b="1" dirty="0"/>
              <a:t>: </a:t>
            </a:r>
            <a:r>
              <a:rPr lang="el-GR" sz="1800" b="1" dirty="0">
                <a:cs typeface="Times New Roman" pitchFamily="18" charset="0"/>
              </a:rPr>
              <a:t>Να γίνουν οι εγγραφές μέχρι β΄βάμιο, με κωδικοποιημένους  λογ/μούς του ΓΛΣ, μέχρι και τον προσδιορισμό των </a:t>
            </a:r>
            <a:r>
              <a:rPr lang="el-GR" sz="1800" b="1" dirty="0"/>
              <a:t>Έ</a:t>
            </a:r>
            <a:r>
              <a:rPr lang="el-GR" sz="1800" b="1" dirty="0">
                <a:cs typeface="Times New Roman" pitchFamily="18" charset="0"/>
              </a:rPr>
              <a:t>κτακτων Αποτελεσμάτων, και να συνταχθούν τα Γενικά καθολικά των λογαριασμών Γήπεδα-Οικόπεδα, Έξοδα Κτήσεως Ακινητοποιήσεων, Κτίρια-Υποκείμενες σε απόσβεση Διαμορφώσεις Γηπέδων, και Αποτελέσματα από εκποίηση Ακινήτων. </a:t>
            </a:r>
          </a:p>
        </p:txBody>
      </p:sp>
    </p:spTree>
  </p:cSld>
  <p:clrMapOvr>
    <a:masterClrMapping/>
  </p:clrMapOvr>
  <p:transition/>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124625F4-1771-4F70-9B12-061F461AB884}" type="slidenum">
              <a:rPr lang="el-GR"/>
              <a:pPr/>
              <a:t>733</a:t>
            </a:fld>
            <a:endParaRPr lang="el-GR" dirty="0"/>
          </a:p>
        </p:txBody>
      </p:sp>
      <p:sp>
        <p:nvSpPr>
          <p:cNvPr id="41986" name="Rectangle 2"/>
          <p:cNvSpPr>
            <a:spLocks noGrp="1" noChangeArrowheads="1"/>
          </p:cNvSpPr>
          <p:nvPr>
            <p:ph type="title"/>
          </p:nvPr>
        </p:nvSpPr>
        <p:spPr>
          <a:xfrm>
            <a:off x="685800" y="228600"/>
            <a:ext cx="7772400" cy="533400"/>
          </a:xfrm>
        </p:spPr>
        <p:txBody>
          <a:bodyPr/>
          <a:lstStyle/>
          <a:p>
            <a:r>
              <a:rPr lang="el-GR" sz="2800" b="1" dirty="0"/>
              <a:t>ΛΥΣΗ ΑΣΚΗΣΗΣ 6</a:t>
            </a:r>
            <a:r>
              <a:rPr lang="en-US" sz="2800" b="1" dirty="0"/>
              <a:t>.</a:t>
            </a:r>
            <a:endParaRPr lang="el-GR" sz="2800" b="1" dirty="0"/>
          </a:p>
        </p:txBody>
      </p:sp>
      <p:sp>
        <p:nvSpPr>
          <p:cNvPr id="41987" name="Rectangle 3"/>
          <p:cNvSpPr>
            <a:spLocks noGrp="1" noChangeArrowheads="1"/>
          </p:cNvSpPr>
          <p:nvPr>
            <p:ph type="body" idx="1"/>
          </p:nvPr>
        </p:nvSpPr>
        <p:spPr>
          <a:xfrm>
            <a:off x="304800" y="838200"/>
            <a:ext cx="8610600" cy="5257800"/>
          </a:xfrm>
        </p:spPr>
        <p:txBody>
          <a:bodyPr>
            <a:normAutofit fontScale="92500" lnSpcReduction="20000"/>
          </a:bodyPr>
          <a:lstStyle/>
          <a:p>
            <a:pPr algn="just">
              <a:lnSpc>
                <a:spcPct val="90000"/>
              </a:lnSpc>
              <a:buFont typeface="Wingdings" pitchFamily="2" charset="2"/>
              <a:buNone/>
            </a:pPr>
            <a:r>
              <a:rPr lang="el-GR" sz="1200" b="1" dirty="0">
                <a:cs typeface="Times New Roman" pitchFamily="18" charset="0"/>
              </a:rPr>
              <a:t>------------------------------------------- 3/1/2000----------------------------------------</a:t>
            </a:r>
          </a:p>
          <a:p>
            <a:pPr algn="just">
              <a:lnSpc>
                <a:spcPct val="90000"/>
              </a:lnSpc>
              <a:buFont typeface="Wingdings" pitchFamily="2" charset="2"/>
              <a:buNone/>
            </a:pPr>
            <a:r>
              <a:rPr lang="el-GR" sz="1200" b="1" dirty="0">
                <a:cs typeface="Times New Roman" pitchFamily="18" charset="0"/>
              </a:rPr>
              <a:t> </a:t>
            </a:r>
            <a:r>
              <a:rPr lang="el-GR" sz="1400" b="1" dirty="0">
                <a:cs typeface="Times New Roman" pitchFamily="18" charset="0"/>
              </a:rPr>
              <a:t>10. ΕΔΑΦΙΚΕΣ ΕΚΤΑΣΕΙΣ</a:t>
            </a:r>
          </a:p>
          <a:p>
            <a:pPr algn="just">
              <a:lnSpc>
                <a:spcPct val="90000"/>
              </a:lnSpc>
              <a:buFont typeface="Wingdings" pitchFamily="2" charset="2"/>
              <a:buNone/>
            </a:pPr>
            <a:r>
              <a:rPr lang="el-GR" sz="1400" b="1" dirty="0">
                <a:cs typeface="Times New Roman" pitchFamily="18" charset="0"/>
              </a:rPr>
              <a:t>10.00 Γήπεδα - Οικόπεδα</a:t>
            </a:r>
          </a:p>
          <a:p>
            <a:pPr algn="just">
              <a:lnSpc>
                <a:spcPct val="90000"/>
              </a:lnSpc>
              <a:buFont typeface="Wingdings" pitchFamily="2" charset="2"/>
              <a:buNone/>
            </a:pPr>
            <a:r>
              <a:rPr lang="el-GR" sz="1400" b="1" dirty="0">
                <a:cs typeface="Times New Roman" pitchFamily="18" charset="0"/>
              </a:rPr>
              <a:t>10.00.01 Οικόπεδα  Ζ         			      80.000</a:t>
            </a:r>
          </a:p>
          <a:p>
            <a:pPr algn="just">
              <a:lnSpc>
                <a:spcPct val="90000"/>
              </a:lnSpc>
              <a:buFont typeface="Wingdings" pitchFamily="2" charset="2"/>
              <a:buNone/>
            </a:pPr>
            <a:r>
              <a:rPr lang="el-GR" sz="1400" b="1" dirty="0">
                <a:cs typeface="Times New Roman" pitchFamily="18" charset="0"/>
              </a:rPr>
              <a:t>		38. ΧΡΗΜΑΤΙΚΑ ΔΙΑΘΕΣΙΜΑ</a:t>
            </a:r>
          </a:p>
          <a:p>
            <a:pPr algn="just">
              <a:lnSpc>
                <a:spcPct val="90000"/>
              </a:lnSpc>
              <a:buFont typeface="Wingdings" pitchFamily="2" charset="2"/>
              <a:buNone/>
            </a:pPr>
            <a:r>
              <a:rPr lang="en-US" sz="1400" b="1" dirty="0">
                <a:cs typeface="Times New Roman" pitchFamily="18" charset="0"/>
              </a:rPr>
              <a:t>		</a:t>
            </a:r>
            <a:r>
              <a:rPr lang="el-GR" sz="1400" b="1" dirty="0">
                <a:cs typeface="Times New Roman" pitchFamily="18" charset="0"/>
              </a:rPr>
              <a:t>38.00 Ταμείο					30.000</a:t>
            </a:r>
          </a:p>
          <a:p>
            <a:pPr algn="just">
              <a:lnSpc>
                <a:spcPct val="90000"/>
              </a:lnSpc>
              <a:buFont typeface="Wingdings" pitchFamily="2" charset="2"/>
              <a:buNone/>
            </a:pPr>
            <a:r>
              <a:rPr lang="en-US" sz="1400" b="1" dirty="0">
                <a:cs typeface="Times New Roman" pitchFamily="18" charset="0"/>
              </a:rPr>
              <a:t>		</a:t>
            </a:r>
            <a:r>
              <a:rPr lang="el-GR" sz="1400" b="1" dirty="0">
                <a:cs typeface="Times New Roman" pitchFamily="18" charset="0"/>
              </a:rPr>
              <a:t>51. ΓΡΑΜΜΑΤΙΑ ΠΛΗΡΩΤΕΑ</a:t>
            </a:r>
          </a:p>
          <a:p>
            <a:pPr algn="just">
              <a:lnSpc>
                <a:spcPct val="90000"/>
              </a:lnSpc>
              <a:buFont typeface="Wingdings" pitchFamily="2" charset="2"/>
              <a:buNone/>
            </a:pPr>
            <a:r>
              <a:rPr lang="en-US" sz="1400" b="1" dirty="0">
                <a:cs typeface="Times New Roman" pitchFamily="18" charset="0"/>
              </a:rPr>
              <a:t>		</a:t>
            </a:r>
            <a:r>
              <a:rPr lang="el-GR" sz="1400" b="1" dirty="0">
                <a:cs typeface="Times New Roman" pitchFamily="18" charset="0"/>
              </a:rPr>
              <a:t>51 00 Γραμμ. Πληρωτέα σε </a:t>
            </a:r>
            <a:r>
              <a:rPr lang="en-US" sz="1400" b="1" dirty="0">
                <a:cs typeface="Times New Roman" pitchFamily="18" charset="0"/>
              </a:rPr>
              <a:t>€</a:t>
            </a:r>
            <a:r>
              <a:rPr lang="el-GR" sz="1400" b="1" dirty="0">
                <a:cs typeface="Times New Roman" pitchFamily="18" charset="0"/>
              </a:rPr>
              <a:t>.		</a:t>
            </a:r>
            <a:r>
              <a:rPr lang="en-US" sz="1400" b="1" dirty="0">
                <a:cs typeface="Times New Roman" pitchFamily="18" charset="0"/>
              </a:rPr>
              <a:t>		</a:t>
            </a:r>
            <a:r>
              <a:rPr lang="el-GR" sz="1400" b="1" dirty="0">
                <a:cs typeface="Times New Roman" pitchFamily="18" charset="0"/>
              </a:rPr>
              <a:t>50.000</a:t>
            </a:r>
          </a:p>
          <a:p>
            <a:pPr algn="just">
              <a:lnSpc>
                <a:spcPct val="90000"/>
              </a:lnSpc>
              <a:buFont typeface="Wingdings" pitchFamily="2" charset="2"/>
              <a:buNone/>
            </a:pPr>
            <a:r>
              <a:rPr lang="el-GR" sz="1400" b="1" dirty="0">
                <a:cs typeface="Times New Roman" pitchFamily="18" charset="0"/>
              </a:rPr>
              <a:t>		(Αγορά οικοπέδου Ζ  # Συμβολ. 654)</a:t>
            </a:r>
          </a:p>
          <a:p>
            <a:pPr>
              <a:lnSpc>
                <a:spcPct val="90000"/>
              </a:lnSpc>
              <a:buFont typeface="Wingdings" pitchFamily="2" charset="2"/>
              <a:buNone/>
            </a:pPr>
            <a:r>
              <a:rPr lang="el-GR" sz="1400" b="1" dirty="0">
                <a:cs typeface="Times New Roman" pitchFamily="18" charset="0"/>
              </a:rPr>
              <a:t>------------------------------------------- Ημερομηνία----------------------------------------</a:t>
            </a:r>
          </a:p>
          <a:p>
            <a:pPr>
              <a:lnSpc>
                <a:spcPct val="90000"/>
              </a:lnSpc>
              <a:buFont typeface="Wingdings" pitchFamily="2" charset="2"/>
              <a:buNone/>
            </a:pPr>
            <a:r>
              <a:rPr lang="el-GR" sz="1400" b="1" dirty="0">
                <a:cs typeface="Times New Roman" pitchFamily="18" charset="0"/>
              </a:rPr>
              <a:t> 16. ΑΣΩΜΑΤΕΣ ΑΚΙΝΗΤΟΠΟΙΗΣΕΙΣ </a:t>
            </a:r>
          </a:p>
          <a:p>
            <a:pPr>
              <a:lnSpc>
                <a:spcPct val="90000"/>
              </a:lnSpc>
              <a:buFont typeface="Wingdings" pitchFamily="2" charset="2"/>
              <a:buNone/>
            </a:pPr>
            <a:r>
              <a:rPr lang="el-GR" sz="1400" b="1" dirty="0">
                <a:cs typeface="Times New Roman" pitchFamily="18" charset="0"/>
              </a:rPr>
              <a:t>     &amp; ΕΞΟΔΑ ΠΟΛΥΕΤΟΥΣ ΑΠΟΣΒΕΣΗΣ</a:t>
            </a:r>
          </a:p>
          <a:p>
            <a:pPr>
              <a:lnSpc>
                <a:spcPct val="90000"/>
              </a:lnSpc>
              <a:buFont typeface="Wingdings" pitchFamily="2" charset="2"/>
              <a:buNone/>
            </a:pPr>
            <a:r>
              <a:rPr lang="el-GR" sz="1400" b="1" dirty="0">
                <a:cs typeface="Times New Roman" pitchFamily="18" charset="0"/>
              </a:rPr>
              <a:t>16.14 Έξοδα Κτήσεως Ακινητοποιήσεων		9.000</a:t>
            </a:r>
          </a:p>
          <a:p>
            <a:pPr>
              <a:lnSpc>
                <a:spcPct val="90000"/>
              </a:lnSpc>
              <a:buFont typeface="Wingdings" pitchFamily="2" charset="2"/>
              <a:buNone/>
            </a:pPr>
            <a:r>
              <a:rPr lang="el-GR" sz="1400" b="1" dirty="0">
                <a:cs typeface="Times New Roman" pitchFamily="18" charset="0"/>
              </a:rPr>
              <a:t> </a:t>
            </a:r>
            <a:r>
              <a:rPr lang="en-US" sz="1400" b="1" dirty="0">
                <a:cs typeface="Times New Roman" pitchFamily="18" charset="0"/>
              </a:rPr>
              <a:t>		</a:t>
            </a:r>
            <a:r>
              <a:rPr lang="el-GR" sz="1400" b="1" dirty="0">
                <a:cs typeface="Times New Roman" pitchFamily="18" charset="0"/>
              </a:rPr>
              <a:t>38. ΧΡΗΜΑΤΙΚΑ ΔΙΑΘΕΣΙΜΑ</a:t>
            </a:r>
          </a:p>
          <a:p>
            <a:pPr algn="just">
              <a:lnSpc>
                <a:spcPct val="90000"/>
              </a:lnSpc>
              <a:buFont typeface="Wingdings" pitchFamily="2" charset="2"/>
              <a:buNone/>
            </a:pPr>
            <a:r>
              <a:rPr lang="en-US" sz="1400" b="1" dirty="0">
                <a:cs typeface="Times New Roman" pitchFamily="18" charset="0"/>
              </a:rPr>
              <a:t>		</a:t>
            </a:r>
            <a:r>
              <a:rPr lang="el-GR" sz="1400" b="1" dirty="0">
                <a:cs typeface="Times New Roman" pitchFamily="18" charset="0"/>
              </a:rPr>
              <a:t>38.00 Ταμείο			</a:t>
            </a:r>
            <a:r>
              <a:rPr lang="en-US" sz="1400" b="1" dirty="0">
                <a:cs typeface="Times New Roman" pitchFamily="18" charset="0"/>
              </a:rPr>
              <a:t>	</a:t>
            </a:r>
            <a:r>
              <a:rPr lang="el-GR" sz="1400" b="1" dirty="0">
                <a:cs typeface="Times New Roman" pitchFamily="18" charset="0"/>
              </a:rPr>
              <a:t>	        9.000</a:t>
            </a:r>
          </a:p>
          <a:p>
            <a:pPr algn="just">
              <a:lnSpc>
                <a:spcPct val="90000"/>
              </a:lnSpc>
              <a:buFont typeface="Wingdings" pitchFamily="2" charset="2"/>
              <a:buNone/>
            </a:pPr>
            <a:r>
              <a:rPr lang="el-GR" sz="1400" b="1" dirty="0">
                <a:cs typeface="Times New Roman" pitchFamily="18" charset="0"/>
              </a:rPr>
              <a:t>		(Δαπάνη Συμβολαίου 654 &amp; Φόρος για Αγορά οικοπέδου Ζ,)</a:t>
            </a:r>
            <a:endParaRPr lang="en-US" sz="1400" b="1" dirty="0">
              <a:cs typeface="Times New Roman" pitchFamily="18" charset="0"/>
            </a:endParaRPr>
          </a:p>
          <a:p>
            <a:pPr algn="just">
              <a:lnSpc>
                <a:spcPct val="90000"/>
              </a:lnSpc>
              <a:buFont typeface="Wingdings" pitchFamily="2" charset="2"/>
              <a:buNone/>
            </a:pPr>
            <a:r>
              <a:rPr lang="el-GR" sz="1400" b="1" dirty="0">
                <a:cs typeface="Times New Roman" pitchFamily="18" charset="0"/>
              </a:rPr>
              <a:t>------------------------------------------- Ημερομηνία----------------------------------------</a:t>
            </a:r>
          </a:p>
          <a:p>
            <a:pPr algn="just">
              <a:lnSpc>
                <a:spcPct val="90000"/>
              </a:lnSpc>
              <a:buFont typeface="Wingdings" pitchFamily="2" charset="2"/>
              <a:buNone/>
            </a:pPr>
            <a:r>
              <a:rPr lang="en-US" sz="1400" b="1" dirty="0">
                <a:cs typeface="Times New Roman" pitchFamily="18" charset="0"/>
              </a:rPr>
              <a:t>     </a:t>
            </a:r>
            <a:r>
              <a:rPr lang="el-GR" sz="1400" b="1" dirty="0">
                <a:cs typeface="Times New Roman" pitchFamily="18" charset="0"/>
              </a:rPr>
              <a:t>10. ΕΔΑΦΙΚΕΣ ΕΚΤΑΣΕΙΣ</a:t>
            </a:r>
          </a:p>
          <a:p>
            <a:pPr algn="just">
              <a:lnSpc>
                <a:spcPct val="90000"/>
              </a:lnSpc>
              <a:buFont typeface="Wingdings" pitchFamily="2" charset="2"/>
              <a:buNone/>
            </a:pPr>
            <a:r>
              <a:rPr lang="el-GR" sz="1400" b="1" dirty="0">
                <a:cs typeface="Times New Roman" pitchFamily="18" charset="0"/>
              </a:rPr>
              <a:t>10.00 Γήπεδα - Οικόπεδα</a:t>
            </a:r>
          </a:p>
          <a:p>
            <a:pPr algn="just">
              <a:lnSpc>
                <a:spcPct val="90000"/>
              </a:lnSpc>
              <a:buFont typeface="Wingdings" pitchFamily="2" charset="2"/>
              <a:buNone/>
            </a:pPr>
            <a:r>
              <a:rPr lang="el-GR" sz="1400" b="1" dirty="0">
                <a:cs typeface="Times New Roman" pitchFamily="18" charset="0"/>
              </a:rPr>
              <a:t>10.00.01 Οικόπεδα  Ζ         			          1.000</a:t>
            </a:r>
          </a:p>
          <a:p>
            <a:pPr algn="just">
              <a:lnSpc>
                <a:spcPct val="90000"/>
              </a:lnSpc>
              <a:buFont typeface="Wingdings" pitchFamily="2" charset="2"/>
              <a:buNone/>
            </a:pPr>
            <a:r>
              <a:rPr lang="el-GR" sz="1400" b="1" dirty="0">
                <a:cs typeface="Times New Roman" pitchFamily="18" charset="0"/>
              </a:rPr>
              <a:t> 		78. ΙΔΙΟΠΑΡΑΓΩΓΗ ΠΑΓΙΩΝ                          </a:t>
            </a:r>
          </a:p>
          <a:p>
            <a:pPr algn="just">
              <a:lnSpc>
                <a:spcPct val="90000"/>
              </a:lnSpc>
              <a:buFont typeface="Wingdings" pitchFamily="2" charset="2"/>
              <a:buNone/>
            </a:pPr>
            <a:r>
              <a:rPr lang="el-GR" sz="1400" b="1" dirty="0">
                <a:cs typeface="Times New Roman" pitchFamily="18" charset="0"/>
              </a:rPr>
              <a:t>		78.00 Ιδιοπαραγωγή και Βελτιώσεις Παγίων     </a:t>
            </a:r>
            <a:r>
              <a:rPr lang="en-US" sz="1400" b="1" dirty="0">
                <a:cs typeface="Times New Roman" pitchFamily="18" charset="0"/>
              </a:rPr>
              <a:t>			</a:t>
            </a:r>
            <a:r>
              <a:rPr lang="el-GR" sz="1400" b="1" dirty="0">
                <a:cs typeface="Times New Roman" pitchFamily="18" charset="0"/>
              </a:rPr>
              <a:t>   1.000</a:t>
            </a:r>
          </a:p>
          <a:p>
            <a:pPr algn="just">
              <a:lnSpc>
                <a:spcPct val="90000"/>
              </a:lnSpc>
              <a:buFont typeface="Wingdings" pitchFamily="2" charset="2"/>
              <a:buNone/>
            </a:pPr>
            <a:r>
              <a:rPr lang="el-GR" sz="1200" b="1" dirty="0">
                <a:cs typeface="Times New Roman" pitchFamily="18" charset="0"/>
              </a:rPr>
              <a:t> </a:t>
            </a:r>
            <a:r>
              <a:rPr lang="en-US" sz="1200" b="1" dirty="0">
                <a:cs typeface="Times New Roman" pitchFamily="18" charset="0"/>
              </a:rPr>
              <a:t>			</a:t>
            </a:r>
            <a:r>
              <a:rPr lang="el-GR" sz="1200" b="1" dirty="0">
                <a:cs typeface="Times New Roman" pitchFamily="18" charset="0"/>
              </a:rPr>
              <a:t>(Διαμόρφωση Οικοπέδου με ίδια μέσα)</a:t>
            </a:r>
            <a:endParaRPr lang="el-GR" sz="1200" b="1" dirty="0"/>
          </a:p>
        </p:txBody>
      </p:sp>
    </p:spTree>
  </p:cSld>
  <p:clrMapOvr>
    <a:masterClrMapping/>
  </p:clrMapOvr>
  <p:transition/>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8F1A758D-B644-457D-9CB9-7EBA1E40870A}" type="slidenum">
              <a:rPr lang="el-GR"/>
              <a:pPr/>
              <a:t>734</a:t>
            </a:fld>
            <a:endParaRPr lang="el-GR" dirty="0"/>
          </a:p>
        </p:txBody>
      </p:sp>
      <p:sp>
        <p:nvSpPr>
          <p:cNvPr id="43010" name="Rectangle 2"/>
          <p:cNvSpPr>
            <a:spLocks noGrp="1" noChangeArrowheads="1"/>
          </p:cNvSpPr>
          <p:nvPr>
            <p:ph type="title"/>
          </p:nvPr>
        </p:nvSpPr>
        <p:spPr>
          <a:xfrm>
            <a:off x="901700" y="188913"/>
            <a:ext cx="7340600" cy="503237"/>
          </a:xfrm>
        </p:spPr>
        <p:txBody>
          <a:bodyPr>
            <a:normAutofit fontScale="90000"/>
          </a:bodyPr>
          <a:lstStyle/>
          <a:p>
            <a:r>
              <a:rPr lang="el-GR" sz="2800" b="1" dirty="0"/>
              <a:t>ΛΥΣΗ ΑΣΚΗΣΗΣ 6</a:t>
            </a:r>
            <a:r>
              <a:rPr lang="en-US" sz="2800" b="1" dirty="0"/>
              <a:t>.</a:t>
            </a:r>
            <a:r>
              <a:rPr lang="el-GR" sz="2800" b="1" dirty="0"/>
              <a:t> συνέχεια</a:t>
            </a:r>
          </a:p>
        </p:txBody>
      </p:sp>
      <p:sp>
        <p:nvSpPr>
          <p:cNvPr id="43011" name="Rectangle 3"/>
          <p:cNvSpPr>
            <a:spLocks noGrp="1" noChangeArrowheads="1"/>
          </p:cNvSpPr>
          <p:nvPr>
            <p:ph type="body" idx="1"/>
          </p:nvPr>
        </p:nvSpPr>
        <p:spPr>
          <a:xfrm>
            <a:off x="685800" y="914400"/>
            <a:ext cx="7772400" cy="5181600"/>
          </a:xfrm>
        </p:spPr>
        <p:txBody>
          <a:bodyPr>
            <a:normAutofit lnSpcReduction="10000"/>
          </a:bodyPr>
          <a:lstStyle/>
          <a:p>
            <a:pPr>
              <a:buFont typeface="Wingdings" pitchFamily="2" charset="2"/>
              <a:buNone/>
            </a:pPr>
            <a:r>
              <a:rPr lang="el-GR" sz="1400" b="1" dirty="0">
                <a:cs typeface="Times New Roman" pitchFamily="18" charset="0"/>
              </a:rPr>
              <a:t>10. ΚΤΙΡΙΑ</a:t>
            </a:r>
          </a:p>
          <a:p>
            <a:pPr>
              <a:buFont typeface="Wingdings" pitchFamily="2" charset="2"/>
              <a:buNone/>
            </a:pPr>
            <a:r>
              <a:rPr lang="el-GR" sz="1400" b="1" dirty="0"/>
              <a:t>10.</a:t>
            </a:r>
            <a:r>
              <a:rPr lang="el-GR" sz="1400" b="1" dirty="0">
                <a:cs typeface="Times New Roman" pitchFamily="18" charset="0"/>
              </a:rPr>
              <a:t> </a:t>
            </a:r>
            <a:r>
              <a:rPr lang="el-GR" sz="1400" b="1" dirty="0"/>
              <a:t>03. </a:t>
            </a:r>
            <a:r>
              <a:rPr lang="el-GR" sz="1400" b="1" dirty="0">
                <a:cs typeface="Times New Roman" pitchFamily="18" charset="0"/>
              </a:rPr>
              <a:t>Διαμορφώσεις Γηπέδων Υποκείμενες σε Απόσβεση 	</a:t>
            </a:r>
            <a:r>
              <a:rPr lang="el-GR" sz="1400" b="1" dirty="0"/>
              <a:t>                 </a:t>
            </a:r>
            <a:r>
              <a:rPr lang="el-GR" sz="1400" b="1" dirty="0">
                <a:cs typeface="Times New Roman" pitchFamily="18" charset="0"/>
              </a:rPr>
              <a:t>2.000</a:t>
            </a:r>
            <a:endParaRPr lang="el-GR" sz="1400" b="1" dirty="0"/>
          </a:p>
          <a:p>
            <a:pPr>
              <a:buFont typeface="Wingdings" pitchFamily="2" charset="2"/>
              <a:buNone/>
            </a:pPr>
            <a:r>
              <a:rPr lang="el-GR" sz="1400" b="1" dirty="0">
                <a:cs typeface="Times New Roman" pitchFamily="18" charset="0"/>
              </a:rPr>
              <a:t>54. ΥΠΟΧΡΕΩΣΕΙΣ ΑΠΟ ΦΟΡΟΥΣ ΤΕΛΗ</a:t>
            </a:r>
          </a:p>
          <a:p>
            <a:pPr>
              <a:buFont typeface="Wingdings" pitchFamily="2" charset="2"/>
              <a:buNone/>
            </a:pPr>
            <a:r>
              <a:rPr lang="el-GR" sz="1400" b="1" dirty="0">
                <a:cs typeface="Times New Roman" pitchFamily="18" charset="0"/>
              </a:rPr>
              <a:t>54.00 Φόρος Προστιθέμενης Αξίας    (18%)           </a:t>
            </a:r>
            <a:r>
              <a:rPr lang="el-GR" sz="1400" b="1" dirty="0"/>
              <a:t>	</a:t>
            </a:r>
            <a:r>
              <a:rPr lang="el-GR" sz="1400" b="1" dirty="0">
                <a:cs typeface="Times New Roman" pitchFamily="18" charset="0"/>
              </a:rPr>
              <a:t>    </a:t>
            </a:r>
            <a:r>
              <a:rPr lang="el-GR" sz="1400" b="1" dirty="0"/>
              <a:t>	</a:t>
            </a:r>
            <a:r>
              <a:rPr lang="el-GR" sz="1400" b="1" dirty="0">
                <a:cs typeface="Times New Roman" pitchFamily="18" charset="0"/>
              </a:rPr>
              <a:t>360</a:t>
            </a:r>
          </a:p>
          <a:p>
            <a:pPr>
              <a:buFont typeface="Wingdings" pitchFamily="2" charset="2"/>
              <a:buNone/>
            </a:pPr>
            <a:r>
              <a:rPr lang="el-GR" sz="1400" b="1" dirty="0">
                <a:cs typeface="Times New Roman" pitchFamily="18" charset="0"/>
              </a:rPr>
              <a:t> 		50. ΠΡΟΜΗΘΕΥΤΕΣ</a:t>
            </a:r>
          </a:p>
          <a:p>
            <a:pPr>
              <a:buFont typeface="Wingdings" pitchFamily="2" charset="2"/>
              <a:buNone/>
            </a:pPr>
            <a:r>
              <a:rPr lang="el-GR" sz="1400" b="1" dirty="0">
                <a:cs typeface="Times New Roman" pitchFamily="18" charset="0"/>
              </a:rPr>
              <a:t>		50.08 Προμηθευτές Παγίων Στοιχείων		</a:t>
            </a:r>
            <a:r>
              <a:rPr lang="el-GR" sz="1400" b="1" dirty="0"/>
              <a:t>	</a:t>
            </a:r>
            <a:r>
              <a:rPr lang="el-GR" sz="1400" b="1" dirty="0">
                <a:cs typeface="Times New Roman" pitchFamily="18" charset="0"/>
              </a:rPr>
              <a:t>2.360</a:t>
            </a:r>
          </a:p>
          <a:p>
            <a:pPr>
              <a:buFont typeface="Wingdings" pitchFamily="2" charset="2"/>
              <a:buNone/>
            </a:pPr>
            <a:r>
              <a:rPr lang="el-GR" sz="1400" b="1" dirty="0">
                <a:cs typeface="Times New Roman" pitchFamily="18" charset="0"/>
              </a:rPr>
              <a:t> </a:t>
            </a:r>
            <a:r>
              <a:rPr lang="el-GR" sz="1400" b="1" dirty="0"/>
              <a:t>		</a:t>
            </a:r>
            <a:r>
              <a:rPr lang="el-GR" sz="1400" b="1" dirty="0">
                <a:cs typeface="Times New Roman" pitchFamily="18" charset="0"/>
              </a:rPr>
              <a:t>---------------------------------------------29/12/2000----------------------------------------</a:t>
            </a:r>
          </a:p>
          <a:p>
            <a:pPr>
              <a:buFont typeface="Wingdings" pitchFamily="2" charset="2"/>
              <a:buNone/>
            </a:pPr>
            <a:r>
              <a:rPr lang="el-GR" sz="1400" b="1" dirty="0">
                <a:cs typeface="Times New Roman" pitchFamily="18" charset="0"/>
              </a:rPr>
              <a:t>38.ΧΡΗΜΑΤΙΚΑ ΔΙΑΘΕΣΙΜΑ</a:t>
            </a:r>
          </a:p>
          <a:p>
            <a:pPr>
              <a:buFont typeface="Wingdings" pitchFamily="2" charset="2"/>
              <a:buNone/>
            </a:pPr>
            <a:r>
              <a:rPr lang="el-GR" sz="1400" b="1" dirty="0">
                <a:cs typeface="Times New Roman" pitchFamily="18" charset="0"/>
              </a:rPr>
              <a:t>38.00 Ταμείο					65.000</a:t>
            </a:r>
          </a:p>
          <a:p>
            <a:pPr>
              <a:buFont typeface="Wingdings" pitchFamily="2" charset="2"/>
              <a:buNone/>
            </a:pPr>
            <a:r>
              <a:rPr lang="el-GR" sz="1400" b="1" dirty="0">
                <a:cs typeface="Times New Roman" pitchFamily="18" charset="0"/>
              </a:rPr>
              <a:t>                    10.ΕΔΑΦΙΚΕΣ ΕΚΤΑΣΕΙΣ</a:t>
            </a:r>
          </a:p>
          <a:p>
            <a:pPr algn="just">
              <a:buFont typeface="Wingdings" pitchFamily="2" charset="2"/>
              <a:buNone/>
            </a:pPr>
            <a:r>
              <a:rPr lang="el-GR" sz="1400" b="1" dirty="0"/>
              <a:t>		</a:t>
            </a:r>
            <a:r>
              <a:rPr lang="el-GR" sz="1400" b="1" dirty="0">
                <a:cs typeface="Times New Roman" pitchFamily="18" charset="0"/>
              </a:rPr>
              <a:t>10.00 Γήπεδα - Οικόπεδα</a:t>
            </a:r>
          </a:p>
          <a:p>
            <a:pPr algn="just">
              <a:buFont typeface="Wingdings" pitchFamily="2" charset="2"/>
              <a:buNone/>
            </a:pPr>
            <a:r>
              <a:rPr lang="el-GR" sz="1400" b="1" dirty="0"/>
              <a:t>		</a:t>
            </a:r>
            <a:r>
              <a:rPr lang="el-GR" sz="1400" b="1" dirty="0">
                <a:cs typeface="Times New Roman" pitchFamily="18" charset="0"/>
              </a:rPr>
              <a:t>10.00.01 Οικόπεδα  Ζ         		</a:t>
            </a:r>
            <a:r>
              <a:rPr lang="el-GR" sz="1400" b="1" dirty="0"/>
              <a:t>	</a:t>
            </a:r>
            <a:r>
              <a:rPr lang="el-GR" sz="1400" b="1" dirty="0">
                <a:cs typeface="Times New Roman" pitchFamily="18" charset="0"/>
              </a:rPr>
              <a:t>        </a:t>
            </a:r>
            <a:r>
              <a:rPr lang="el-GR" sz="1400" b="1" dirty="0"/>
              <a:t>           </a:t>
            </a:r>
            <a:r>
              <a:rPr lang="el-GR" sz="1400" b="1" dirty="0">
                <a:cs typeface="Times New Roman" pitchFamily="18" charset="0"/>
              </a:rPr>
              <a:t>  65.000</a:t>
            </a:r>
          </a:p>
          <a:p>
            <a:pPr>
              <a:buFont typeface="Wingdings" pitchFamily="2" charset="2"/>
              <a:buNone/>
            </a:pPr>
            <a:r>
              <a:rPr lang="el-GR" sz="1400" b="1" dirty="0">
                <a:cs typeface="Times New Roman" pitchFamily="18" charset="0"/>
              </a:rPr>
              <a:t> </a:t>
            </a:r>
            <a:r>
              <a:rPr lang="el-GR" sz="1400" b="1" dirty="0"/>
              <a:t>		</a:t>
            </a:r>
            <a:r>
              <a:rPr lang="el-GR" sz="1400" b="1" dirty="0">
                <a:cs typeface="Times New Roman" pitchFamily="18" charset="0"/>
              </a:rPr>
              <a:t>---------------------------------------------31/12/2000----------------------------------------</a:t>
            </a:r>
          </a:p>
          <a:p>
            <a:pPr algn="just">
              <a:buFont typeface="Wingdings" pitchFamily="2" charset="2"/>
              <a:buNone/>
            </a:pPr>
            <a:r>
              <a:rPr lang="el-GR" sz="1400" b="1" dirty="0">
                <a:cs typeface="Times New Roman" pitchFamily="18" charset="0"/>
              </a:rPr>
              <a:t>66. ΑΠΟΣΒΕΣΕΙΣ ΠΑΓΙΩΝ</a:t>
            </a:r>
          </a:p>
          <a:p>
            <a:pPr algn="just">
              <a:buFont typeface="Wingdings" pitchFamily="2" charset="2"/>
              <a:buNone/>
            </a:pPr>
            <a:r>
              <a:rPr lang="el-GR" sz="1400" b="1" dirty="0">
                <a:cs typeface="Times New Roman" pitchFamily="18" charset="0"/>
              </a:rPr>
              <a:t>6.01 Αποσβέσεις Κτιρίων			</a:t>
            </a:r>
            <a:r>
              <a:rPr lang="el-GR" sz="1400" b="1" dirty="0"/>
              <a:t>	</a:t>
            </a:r>
            <a:r>
              <a:rPr lang="el-GR" sz="1400" b="1" dirty="0">
                <a:cs typeface="Times New Roman" pitchFamily="18" charset="0"/>
              </a:rPr>
              <a:t>200</a:t>
            </a:r>
          </a:p>
          <a:p>
            <a:pPr algn="just">
              <a:buFont typeface="Wingdings" pitchFamily="2" charset="2"/>
              <a:buNone/>
            </a:pPr>
            <a:r>
              <a:rPr lang="el-GR" sz="1400" b="1" dirty="0">
                <a:cs typeface="Times New Roman" pitchFamily="18" charset="0"/>
              </a:rPr>
              <a:t>                     11.ΚΤΙΡΙΑ</a:t>
            </a:r>
          </a:p>
          <a:p>
            <a:pPr>
              <a:buFont typeface="Wingdings" pitchFamily="2" charset="2"/>
              <a:buNone/>
            </a:pPr>
            <a:r>
              <a:rPr lang="el-GR" sz="1400" b="1" dirty="0">
                <a:cs typeface="Times New Roman" pitchFamily="18" charset="0"/>
              </a:rPr>
              <a:t>                     11.99 Αποσβεσμένα Κτίρια                                   </a:t>
            </a:r>
          </a:p>
          <a:p>
            <a:pPr>
              <a:buFont typeface="Wingdings" pitchFamily="2" charset="2"/>
              <a:buNone/>
            </a:pPr>
            <a:r>
              <a:rPr lang="el-GR" sz="1400" b="1" dirty="0">
                <a:cs typeface="Times New Roman" pitchFamily="18" charset="0"/>
              </a:rPr>
              <a:t>                    </a:t>
            </a:r>
            <a:r>
              <a:rPr lang="el-GR" sz="1400" b="1" dirty="0"/>
              <a:t> </a:t>
            </a:r>
            <a:r>
              <a:rPr lang="el-GR" sz="1400" b="1" dirty="0">
                <a:cs typeface="Times New Roman" pitchFamily="18" charset="0"/>
              </a:rPr>
              <a:t>11.99.03 Αποσβεσμένες Διαμορφώσεις Γηπέδων  	</a:t>
            </a:r>
            <a:r>
              <a:rPr lang="el-GR" sz="1400" b="1" dirty="0"/>
              <a:t>	</a:t>
            </a:r>
            <a:r>
              <a:rPr lang="el-GR" sz="1400" b="1" dirty="0">
                <a:cs typeface="Times New Roman" pitchFamily="18" charset="0"/>
              </a:rPr>
              <a:t>200	</a:t>
            </a:r>
          </a:p>
          <a:p>
            <a:pPr algn="ctr">
              <a:buFont typeface="Wingdings" pitchFamily="2" charset="2"/>
              <a:buNone/>
            </a:pPr>
            <a:r>
              <a:rPr lang="el-GR" sz="1400" b="1" dirty="0">
                <a:cs typeface="Times New Roman" pitchFamily="18" charset="0"/>
              </a:rPr>
              <a:t>(2.000</a:t>
            </a:r>
            <a:r>
              <a:rPr lang="el-GR" sz="1400" b="1" dirty="0"/>
              <a:t> </a:t>
            </a:r>
            <a:r>
              <a:rPr lang="el-GR" sz="1400" b="1" dirty="0">
                <a:cs typeface="Times New Roman" pitchFamily="18" charset="0"/>
              </a:rPr>
              <a:t>Χ 10% = 200</a:t>
            </a:r>
            <a:r>
              <a:rPr lang="el-GR" sz="1400" b="1" dirty="0"/>
              <a:t> </a:t>
            </a:r>
            <a:r>
              <a:rPr lang="el-GR" sz="1400" b="1" dirty="0">
                <a:cs typeface="Times New Roman" pitchFamily="18" charset="0"/>
              </a:rPr>
              <a:t> ετήσια απόσβεση)</a:t>
            </a:r>
          </a:p>
          <a:p>
            <a:pPr>
              <a:buFont typeface="Wingdings" pitchFamily="2" charset="2"/>
              <a:buNone/>
            </a:pPr>
            <a:endParaRPr lang="el-GR" sz="1400" b="1" dirty="0"/>
          </a:p>
        </p:txBody>
      </p:sp>
    </p:spTree>
  </p:cSld>
  <p:clrMapOvr>
    <a:masterClrMapping/>
  </p:clrMapOvr>
  <p:transition/>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9384369C-39E9-4536-8F12-56A6088FAA71}" type="slidenum">
              <a:rPr lang="el-GR"/>
              <a:pPr/>
              <a:t>735</a:t>
            </a:fld>
            <a:endParaRPr lang="el-GR" dirty="0"/>
          </a:p>
        </p:txBody>
      </p:sp>
      <p:sp>
        <p:nvSpPr>
          <p:cNvPr id="44034" name="Rectangle 2"/>
          <p:cNvSpPr>
            <a:spLocks noGrp="1" noChangeArrowheads="1"/>
          </p:cNvSpPr>
          <p:nvPr>
            <p:ph type="title"/>
          </p:nvPr>
        </p:nvSpPr>
        <p:spPr>
          <a:xfrm>
            <a:off x="685800" y="228600"/>
            <a:ext cx="7772400" cy="457200"/>
          </a:xfrm>
        </p:spPr>
        <p:txBody>
          <a:bodyPr>
            <a:normAutofit fontScale="90000"/>
          </a:bodyPr>
          <a:lstStyle/>
          <a:p>
            <a:r>
              <a:rPr lang="el-GR" sz="2800" b="1" dirty="0"/>
              <a:t>ΛΥΣΗ ΑΣΚΗΣΗΣ 6</a:t>
            </a:r>
            <a:r>
              <a:rPr lang="en-US" sz="2800" b="1" dirty="0"/>
              <a:t>.</a:t>
            </a:r>
            <a:r>
              <a:rPr lang="el-GR" sz="2800" b="1" dirty="0"/>
              <a:t> συνέχεια</a:t>
            </a:r>
          </a:p>
        </p:txBody>
      </p:sp>
      <p:sp>
        <p:nvSpPr>
          <p:cNvPr id="44035" name="Rectangle 3"/>
          <p:cNvSpPr>
            <a:spLocks noGrp="1" noChangeArrowheads="1"/>
          </p:cNvSpPr>
          <p:nvPr>
            <p:ph type="body" idx="1"/>
          </p:nvPr>
        </p:nvSpPr>
        <p:spPr>
          <a:xfrm>
            <a:off x="304800" y="685800"/>
            <a:ext cx="8839200" cy="5410200"/>
          </a:xfrm>
        </p:spPr>
        <p:txBody>
          <a:bodyPr/>
          <a:lstStyle/>
          <a:p>
            <a:pPr algn="just">
              <a:lnSpc>
                <a:spcPct val="90000"/>
              </a:lnSpc>
              <a:buFont typeface="Wingdings" pitchFamily="2" charset="2"/>
              <a:buNone/>
            </a:pPr>
            <a:r>
              <a:rPr lang="el-GR" sz="1400" b="1" dirty="0">
                <a:cs typeface="Times New Roman" pitchFamily="18" charset="0"/>
              </a:rPr>
              <a:t>---------------------------------------------31/12/2000----------------------------------------</a:t>
            </a:r>
          </a:p>
          <a:p>
            <a:pPr>
              <a:lnSpc>
                <a:spcPct val="90000"/>
              </a:lnSpc>
              <a:buFont typeface="Wingdings" pitchFamily="2" charset="2"/>
              <a:buNone/>
            </a:pPr>
            <a:r>
              <a:rPr lang="el-GR" sz="1400" b="1" dirty="0">
                <a:cs typeface="Times New Roman" pitchFamily="18" charset="0"/>
              </a:rPr>
              <a:t>11.ΚΤΙΡΙΑ</a:t>
            </a:r>
          </a:p>
          <a:p>
            <a:pPr>
              <a:lnSpc>
                <a:spcPct val="90000"/>
              </a:lnSpc>
              <a:buFont typeface="Wingdings" pitchFamily="2" charset="2"/>
              <a:buNone/>
            </a:pPr>
            <a:r>
              <a:rPr lang="el-GR" sz="1400" b="1" dirty="0">
                <a:cs typeface="Times New Roman" pitchFamily="18" charset="0"/>
              </a:rPr>
              <a:t>11.99 Αποσβεσμένα Κτίρια                                 </a:t>
            </a:r>
          </a:p>
          <a:p>
            <a:pPr>
              <a:lnSpc>
                <a:spcPct val="90000"/>
              </a:lnSpc>
              <a:buFont typeface="Wingdings" pitchFamily="2" charset="2"/>
              <a:buNone/>
            </a:pPr>
            <a:r>
              <a:rPr lang="el-GR" sz="1400" b="1" dirty="0">
                <a:cs typeface="Times New Roman" pitchFamily="18" charset="0"/>
              </a:rPr>
              <a:t>11.99.03 Αποσβεσμένες Διαμορφώσεις Γηπέδων   </a:t>
            </a:r>
            <a:r>
              <a:rPr lang="el-GR" sz="1400" b="1" dirty="0"/>
              <a:t>			                </a:t>
            </a:r>
            <a:r>
              <a:rPr lang="el-GR" sz="1400" b="1" dirty="0">
                <a:cs typeface="Times New Roman" pitchFamily="18" charset="0"/>
              </a:rPr>
              <a:t> 200	</a:t>
            </a:r>
          </a:p>
          <a:p>
            <a:pPr>
              <a:lnSpc>
                <a:spcPct val="90000"/>
              </a:lnSpc>
              <a:buFont typeface="Wingdings" pitchFamily="2" charset="2"/>
              <a:buNone/>
            </a:pPr>
            <a:r>
              <a:rPr lang="el-GR" sz="1400" b="1" dirty="0">
                <a:cs typeface="Times New Roman" pitchFamily="18" charset="0"/>
              </a:rPr>
              <a:t>                        11.</a:t>
            </a:r>
            <a:r>
              <a:rPr lang="el-GR" sz="1400" b="1" dirty="0"/>
              <a:t> </a:t>
            </a:r>
            <a:r>
              <a:rPr lang="el-GR" sz="1400" b="1" dirty="0">
                <a:cs typeface="Times New Roman" pitchFamily="18" charset="0"/>
              </a:rPr>
              <a:t>ΚΤΙΡΙΑ</a:t>
            </a:r>
            <a:r>
              <a:rPr lang="el-GR" sz="1400" b="1" dirty="0"/>
              <a:t>	</a:t>
            </a:r>
          </a:p>
          <a:p>
            <a:pPr>
              <a:lnSpc>
                <a:spcPct val="90000"/>
              </a:lnSpc>
              <a:buFont typeface="Wingdings" pitchFamily="2" charset="2"/>
              <a:buNone/>
            </a:pPr>
            <a:r>
              <a:rPr lang="el-GR" sz="1400" b="1" dirty="0">
                <a:cs typeface="Times New Roman" pitchFamily="18" charset="0"/>
              </a:rPr>
              <a:t>                        11.03 Υποκείμενες σε Απόσβεση</a:t>
            </a:r>
            <a:r>
              <a:rPr lang="el-GR" sz="1400" b="1" dirty="0"/>
              <a:t> </a:t>
            </a:r>
            <a:r>
              <a:rPr lang="el-GR" sz="1400" b="1" dirty="0">
                <a:cs typeface="Times New Roman" pitchFamily="18" charset="0"/>
              </a:rPr>
              <a:t> Διαμορφώσεις Γηπέδων   </a:t>
            </a:r>
            <a:r>
              <a:rPr lang="el-GR" sz="1400" b="1" dirty="0"/>
              <a:t>    		              </a:t>
            </a:r>
            <a:r>
              <a:rPr lang="el-GR" sz="1400" b="1" dirty="0">
                <a:cs typeface="Times New Roman" pitchFamily="18" charset="0"/>
              </a:rPr>
              <a:t>200</a:t>
            </a:r>
            <a:endParaRPr lang="el-GR" sz="1400" b="1" dirty="0"/>
          </a:p>
          <a:p>
            <a:pPr>
              <a:lnSpc>
                <a:spcPct val="90000"/>
              </a:lnSpc>
              <a:buFont typeface="Wingdings" pitchFamily="2" charset="2"/>
              <a:buNone/>
            </a:pPr>
            <a:endParaRPr lang="el-GR" sz="1400" b="1" dirty="0"/>
          </a:p>
          <a:p>
            <a:pPr>
              <a:lnSpc>
                <a:spcPct val="90000"/>
              </a:lnSpc>
              <a:buFont typeface="Wingdings" pitchFamily="2" charset="2"/>
              <a:buNone/>
            </a:pPr>
            <a:r>
              <a:rPr lang="el-GR" sz="1400" b="1" dirty="0">
                <a:cs typeface="Times New Roman" pitchFamily="18" charset="0"/>
              </a:rPr>
              <a:t> ---------------------------------------------31/12/2000----------------------------------------</a:t>
            </a:r>
          </a:p>
          <a:p>
            <a:pPr>
              <a:lnSpc>
                <a:spcPct val="90000"/>
              </a:lnSpc>
              <a:buFont typeface="Wingdings" pitchFamily="2" charset="2"/>
              <a:buNone/>
            </a:pPr>
            <a:r>
              <a:rPr lang="el-GR" sz="1400" b="1" dirty="0">
                <a:cs typeface="Times New Roman" pitchFamily="18" charset="0"/>
              </a:rPr>
              <a:t>66. ΑΠΟΣΒΕΣΕΙΣ ΠΑΓΙΩΝ</a:t>
            </a:r>
          </a:p>
          <a:p>
            <a:pPr>
              <a:lnSpc>
                <a:spcPct val="90000"/>
              </a:lnSpc>
              <a:buFont typeface="Wingdings" pitchFamily="2" charset="2"/>
              <a:buNone/>
            </a:pPr>
            <a:r>
              <a:rPr lang="el-GR" sz="1400" b="1" dirty="0">
                <a:cs typeface="Times New Roman" pitchFamily="18" charset="0"/>
              </a:rPr>
              <a:t>66. 05 Αποσβέσεις Ασώματων Ακινητοποιήσεων</a:t>
            </a:r>
            <a:r>
              <a:rPr lang="el-GR" sz="1400" b="1" dirty="0"/>
              <a:t> </a:t>
            </a:r>
            <a:r>
              <a:rPr lang="el-GR" sz="1400" b="1" dirty="0">
                <a:cs typeface="Times New Roman" pitchFamily="18" charset="0"/>
              </a:rPr>
              <a:t> &amp; Εξόδων Πολυετούς Απόσβεσης	</a:t>
            </a:r>
            <a:r>
              <a:rPr lang="el-GR" sz="1400" b="1" dirty="0"/>
              <a:t>                </a:t>
            </a:r>
            <a:r>
              <a:rPr lang="el-GR" sz="1400" b="1" dirty="0">
                <a:cs typeface="Times New Roman" pitchFamily="18" charset="0"/>
              </a:rPr>
              <a:t>1.800</a:t>
            </a:r>
          </a:p>
          <a:p>
            <a:pPr>
              <a:lnSpc>
                <a:spcPct val="90000"/>
              </a:lnSpc>
              <a:buFont typeface="Wingdings" pitchFamily="2" charset="2"/>
              <a:buNone/>
            </a:pPr>
            <a:r>
              <a:rPr lang="el-GR" sz="1400" b="1" dirty="0">
                <a:cs typeface="Times New Roman" pitchFamily="18" charset="0"/>
              </a:rPr>
              <a:t>       		16. ΑΣΩΜΑΤΕΣ ΑΚΙΝΗΤΟΠΟΙΗΣΕΙΣ &amp; ΕΞΟΔΑ ΠΟΛΥΕΤΟΥΣ ΑΠΟΣΒΕΣΗΣ</a:t>
            </a:r>
          </a:p>
          <a:p>
            <a:pPr>
              <a:lnSpc>
                <a:spcPct val="90000"/>
              </a:lnSpc>
              <a:buFont typeface="Wingdings" pitchFamily="2" charset="2"/>
              <a:buNone/>
            </a:pPr>
            <a:r>
              <a:rPr lang="el-GR" sz="1400" b="1" dirty="0"/>
              <a:t>          	</a:t>
            </a:r>
            <a:r>
              <a:rPr lang="el-GR" sz="1400" b="1" dirty="0">
                <a:cs typeface="Times New Roman" pitchFamily="18" charset="0"/>
              </a:rPr>
              <a:t>16.99 Απ</a:t>
            </a:r>
            <a:r>
              <a:rPr lang="el-GR" sz="1400" b="1" dirty="0"/>
              <a:t>ο</a:t>
            </a:r>
            <a:r>
              <a:rPr lang="el-GR" sz="1400" b="1" dirty="0">
                <a:cs typeface="Times New Roman" pitchFamily="18" charset="0"/>
              </a:rPr>
              <a:t>σβεσμένες Ασώματες Ακινητοποιήσεις</a:t>
            </a:r>
            <a:r>
              <a:rPr lang="el-GR" sz="1400" b="1" dirty="0"/>
              <a:t> </a:t>
            </a:r>
            <a:r>
              <a:rPr lang="el-GR" sz="1400" b="1" dirty="0">
                <a:cs typeface="Times New Roman" pitchFamily="18" charset="0"/>
              </a:rPr>
              <a:t>  &amp; Έξοδα Πολυετούς Απόσβεσης    </a:t>
            </a:r>
            <a:r>
              <a:rPr lang="el-GR" sz="1400" b="1" dirty="0"/>
              <a:t>         </a:t>
            </a:r>
            <a:r>
              <a:rPr lang="el-GR" sz="1400" b="1" dirty="0">
                <a:cs typeface="Times New Roman" pitchFamily="18" charset="0"/>
              </a:rPr>
              <a:t>  1.800</a:t>
            </a:r>
          </a:p>
          <a:p>
            <a:pPr>
              <a:lnSpc>
                <a:spcPct val="90000"/>
              </a:lnSpc>
              <a:buFont typeface="Wingdings" pitchFamily="2" charset="2"/>
              <a:buNone/>
            </a:pPr>
            <a:r>
              <a:rPr lang="el-GR" sz="1400" b="1" dirty="0">
                <a:cs typeface="Times New Roman" pitchFamily="18" charset="0"/>
              </a:rPr>
              <a:t> </a:t>
            </a:r>
            <a:r>
              <a:rPr lang="el-GR" sz="1400" b="1" dirty="0"/>
              <a:t>	</a:t>
            </a:r>
            <a:r>
              <a:rPr lang="el-GR" sz="1400" b="1" dirty="0">
                <a:cs typeface="Times New Roman" pitchFamily="18" charset="0"/>
              </a:rPr>
              <a:t>(Ετήσια Απόσβεση 9.000.000 Χ 20% = 1.800.000)</a:t>
            </a:r>
            <a:endParaRPr lang="el-GR" sz="1400" b="1" dirty="0"/>
          </a:p>
          <a:p>
            <a:pPr>
              <a:lnSpc>
                <a:spcPct val="90000"/>
              </a:lnSpc>
              <a:buFont typeface="Wingdings" pitchFamily="2" charset="2"/>
              <a:buNone/>
            </a:pPr>
            <a:endParaRPr lang="el-GR" sz="1400" b="1" dirty="0"/>
          </a:p>
          <a:p>
            <a:pPr>
              <a:lnSpc>
                <a:spcPct val="90000"/>
              </a:lnSpc>
              <a:buFont typeface="Wingdings" pitchFamily="2" charset="2"/>
              <a:buNone/>
            </a:pPr>
            <a:r>
              <a:rPr lang="el-GR" sz="1400" b="1" dirty="0">
                <a:cs typeface="Times New Roman" pitchFamily="18" charset="0"/>
              </a:rPr>
              <a:t>---------------------------------------------31/12/2000----------------------------------------</a:t>
            </a:r>
          </a:p>
          <a:p>
            <a:pPr>
              <a:lnSpc>
                <a:spcPct val="90000"/>
              </a:lnSpc>
              <a:buFont typeface="Wingdings" pitchFamily="2" charset="2"/>
              <a:buNone/>
            </a:pPr>
            <a:r>
              <a:rPr lang="el-GR" sz="1400" b="1" dirty="0">
                <a:cs typeface="Times New Roman" pitchFamily="18" charset="0"/>
              </a:rPr>
              <a:t>16. ΑΣΩΜΑΤΕΣ ΑΚΙΝΗΤΟΠΟΙΗΣΕΙΣ  &amp; ΕΞΟΔΑ ΠΟΛΥΕΤΟΥΣ ΑΠΟΣΒΕΣΗΣ</a:t>
            </a:r>
          </a:p>
          <a:p>
            <a:pPr>
              <a:lnSpc>
                <a:spcPct val="90000"/>
              </a:lnSpc>
              <a:buFont typeface="Wingdings" pitchFamily="2" charset="2"/>
              <a:buNone/>
            </a:pPr>
            <a:r>
              <a:rPr lang="el-GR" sz="1400" b="1" dirty="0">
                <a:cs typeface="Times New Roman" pitchFamily="18" charset="0"/>
              </a:rPr>
              <a:t>16.99 Αποσβεσμένες Ασώματες Ακινητοποιήσεις</a:t>
            </a:r>
            <a:r>
              <a:rPr lang="el-GR" sz="1400" b="1" dirty="0"/>
              <a:t> </a:t>
            </a:r>
            <a:r>
              <a:rPr lang="el-GR" sz="1400" b="1" dirty="0">
                <a:cs typeface="Times New Roman" pitchFamily="18" charset="0"/>
              </a:rPr>
              <a:t> &amp; Έξοδα Πολυετούς Απόσβεσης      </a:t>
            </a:r>
            <a:r>
              <a:rPr lang="el-GR" sz="1400" b="1" dirty="0"/>
              <a:t>             </a:t>
            </a:r>
            <a:r>
              <a:rPr lang="el-GR" sz="1400" b="1" dirty="0">
                <a:cs typeface="Times New Roman" pitchFamily="18" charset="0"/>
              </a:rPr>
              <a:t> </a:t>
            </a:r>
            <a:r>
              <a:rPr lang="el-GR" sz="1400" b="1" dirty="0"/>
              <a:t>  </a:t>
            </a:r>
            <a:r>
              <a:rPr lang="el-GR" sz="1400" b="1" dirty="0">
                <a:cs typeface="Times New Roman" pitchFamily="18" charset="0"/>
              </a:rPr>
              <a:t>1.800</a:t>
            </a:r>
          </a:p>
          <a:p>
            <a:pPr>
              <a:lnSpc>
                <a:spcPct val="90000"/>
              </a:lnSpc>
              <a:buFont typeface="Wingdings" pitchFamily="2" charset="2"/>
              <a:buNone/>
            </a:pPr>
            <a:r>
              <a:rPr lang="el-GR" sz="1400" b="1" dirty="0">
                <a:cs typeface="Times New Roman" pitchFamily="18" charset="0"/>
              </a:rPr>
              <a:t> </a:t>
            </a:r>
            <a:r>
              <a:rPr lang="el-GR" sz="1400" b="1" dirty="0"/>
              <a:t>		</a:t>
            </a:r>
            <a:r>
              <a:rPr lang="el-GR" sz="1400" b="1" dirty="0">
                <a:cs typeface="Times New Roman" pitchFamily="18" charset="0"/>
              </a:rPr>
              <a:t>16. ΑΣΩΜΑΤΕΣ ΑΚΙΝΗΤΟΠΟΙΗΣΕΙΣ  &amp; ΕΞΟΔΑ ΠΟΛΥΕΤΟΥΣ ΑΠΟΣΒΕΣΗΣ</a:t>
            </a:r>
          </a:p>
          <a:p>
            <a:pPr>
              <a:lnSpc>
                <a:spcPct val="90000"/>
              </a:lnSpc>
              <a:buFont typeface="Wingdings" pitchFamily="2" charset="2"/>
              <a:buNone/>
            </a:pPr>
            <a:r>
              <a:rPr lang="el-GR" sz="1400" b="1" dirty="0"/>
              <a:t>		</a:t>
            </a:r>
            <a:r>
              <a:rPr lang="el-GR" sz="1400" b="1" dirty="0">
                <a:cs typeface="Times New Roman" pitchFamily="18" charset="0"/>
              </a:rPr>
              <a:t>16.14 Έξοδα Κτήσεως Ακινητοποιήσεων 		       </a:t>
            </a:r>
            <a:r>
              <a:rPr lang="el-GR" sz="1400" b="1" dirty="0"/>
              <a:t>	 	             </a:t>
            </a:r>
            <a:r>
              <a:rPr lang="el-GR" sz="1400" b="1" dirty="0">
                <a:cs typeface="Times New Roman" pitchFamily="18" charset="0"/>
              </a:rPr>
              <a:t>1.800</a:t>
            </a:r>
            <a:endParaRPr lang="el-GR" sz="1400" b="1" dirty="0"/>
          </a:p>
        </p:txBody>
      </p:sp>
    </p:spTree>
  </p:cSld>
  <p:clrMapOvr>
    <a:masterClrMapping/>
  </p:clrMapOvr>
  <p:transition/>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2A7AE0A3-C0C3-4044-8059-119F0BEDDDDE}" type="slidenum">
              <a:rPr lang="el-GR"/>
              <a:pPr/>
              <a:t>736</a:t>
            </a:fld>
            <a:endParaRPr lang="el-GR" dirty="0"/>
          </a:p>
        </p:txBody>
      </p:sp>
      <p:sp>
        <p:nvSpPr>
          <p:cNvPr id="45058" name="Rectangle 2"/>
          <p:cNvSpPr>
            <a:spLocks noGrp="1" noChangeArrowheads="1"/>
          </p:cNvSpPr>
          <p:nvPr>
            <p:ph type="title"/>
          </p:nvPr>
        </p:nvSpPr>
        <p:spPr>
          <a:xfrm>
            <a:off x="901700" y="333375"/>
            <a:ext cx="7340600" cy="503238"/>
          </a:xfrm>
        </p:spPr>
        <p:txBody>
          <a:bodyPr>
            <a:normAutofit fontScale="90000"/>
          </a:bodyPr>
          <a:lstStyle/>
          <a:p>
            <a:r>
              <a:rPr lang="el-GR" sz="2800" b="1" dirty="0"/>
              <a:t>ΛΥΣΗ ΑΣΚΗΣΗΣ 6</a:t>
            </a:r>
            <a:r>
              <a:rPr lang="en-US" sz="2800" b="1" dirty="0"/>
              <a:t>.</a:t>
            </a:r>
            <a:r>
              <a:rPr lang="el-GR" sz="2800" b="1" dirty="0"/>
              <a:t> συνέχεια</a:t>
            </a:r>
          </a:p>
        </p:txBody>
      </p:sp>
      <p:sp>
        <p:nvSpPr>
          <p:cNvPr id="45059" name="Rectangle 3"/>
          <p:cNvSpPr>
            <a:spLocks noGrp="1" noChangeArrowheads="1"/>
          </p:cNvSpPr>
          <p:nvPr>
            <p:ph type="body" idx="1"/>
          </p:nvPr>
        </p:nvSpPr>
        <p:spPr>
          <a:xfrm>
            <a:off x="266700" y="990600"/>
            <a:ext cx="8610600" cy="5334000"/>
          </a:xfrm>
        </p:spPr>
        <p:txBody>
          <a:bodyPr>
            <a:normAutofit fontScale="92500" lnSpcReduction="10000"/>
          </a:bodyPr>
          <a:lstStyle/>
          <a:p>
            <a:pPr algn="just">
              <a:lnSpc>
                <a:spcPct val="80000"/>
              </a:lnSpc>
              <a:buFont typeface="Wingdings" pitchFamily="2" charset="2"/>
              <a:buNone/>
            </a:pPr>
            <a:r>
              <a:rPr lang="el-GR" sz="1400" b="1" dirty="0">
                <a:cs typeface="Times New Roman" pitchFamily="18" charset="0"/>
              </a:rPr>
              <a:t>---------------------------------------------31/12/2000----------------------------------------</a:t>
            </a:r>
          </a:p>
          <a:p>
            <a:pPr>
              <a:lnSpc>
                <a:spcPct val="80000"/>
              </a:lnSpc>
              <a:buFont typeface="Wingdings" pitchFamily="2" charset="2"/>
              <a:buNone/>
            </a:pPr>
            <a:r>
              <a:rPr lang="el-GR" sz="1400" b="1" dirty="0">
                <a:cs typeface="Times New Roman" pitchFamily="18" charset="0"/>
              </a:rPr>
              <a:t>10. ΕΔΑΦΙΚΕΣ ΕΚΤΑΣΕΙΣ</a:t>
            </a:r>
          </a:p>
          <a:p>
            <a:pPr algn="just">
              <a:lnSpc>
                <a:spcPct val="80000"/>
              </a:lnSpc>
              <a:buFont typeface="Wingdings" pitchFamily="2" charset="2"/>
              <a:buNone/>
            </a:pPr>
            <a:r>
              <a:rPr lang="el-GR" sz="1400" b="1" dirty="0">
                <a:cs typeface="Times New Roman" pitchFamily="18" charset="0"/>
              </a:rPr>
              <a:t>10.00 Γήπεδα - Οικόπεδα</a:t>
            </a:r>
          </a:p>
          <a:p>
            <a:pPr algn="just">
              <a:lnSpc>
                <a:spcPct val="80000"/>
              </a:lnSpc>
              <a:buFont typeface="Wingdings" pitchFamily="2" charset="2"/>
              <a:buNone/>
            </a:pPr>
            <a:r>
              <a:rPr lang="el-GR" sz="1400" b="1" dirty="0">
                <a:cs typeface="Times New Roman" pitchFamily="18" charset="0"/>
              </a:rPr>
              <a:t>10.00.01 Οικόπεδα  Ζ         			          </a:t>
            </a:r>
            <a:r>
              <a:rPr lang="el-GR" sz="1600" b="1" dirty="0"/>
              <a:t>	</a:t>
            </a:r>
            <a:r>
              <a:rPr lang="el-GR" sz="1600" b="1" dirty="0">
                <a:cs typeface="Times New Roman" pitchFamily="18" charset="0"/>
              </a:rPr>
              <a:t>9.000</a:t>
            </a:r>
          </a:p>
          <a:p>
            <a:pPr algn="just">
              <a:lnSpc>
                <a:spcPct val="80000"/>
              </a:lnSpc>
              <a:buFont typeface="Wingdings" pitchFamily="2" charset="2"/>
              <a:buNone/>
            </a:pPr>
            <a:r>
              <a:rPr lang="el-GR" sz="1600" b="1" dirty="0">
                <a:cs typeface="Times New Roman" pitchFamily="18" charset="0"/>
              </a:rPr>
              <a:t> </a:t>
            </a:r>
          </a:p>
          <a:p>
            <a:pPr>
              <a:lnSpc>
                <a:spcPct val="80000"/>
              </a:lnSpc>
              <a:buFont typeface="Wingdings" pitchFamily="2" charset="2"/>
              <a:buNone/>
            </a:pPr>
            <a:r>
              <a:rPr lang="el-GR" sz="1600" b="1" dirty="0">
                <a:cs typeface="Times New Roman" pitchFamily="18" charset="0"/>
              </a:rPr>
              <a:t>            </a:t>
            </a:r>
            <a:r>
              <a:rPr lang="el-GR" sz="1600" b="1" dirty="0"/>
              <a:t>		</a:t>
            </a:r>
            <a:r>
              <a:rPr lang="el-GR" sz="1600" b="1" dirty="0">
                <a:cs typeface="Times New Roman" pitchFamily="18" charset="0"/>
              </a:rPr>
              <a:t>11.</a:t>
            </a:r>
            <a:r>
              <a:rPr lang="el-GR" sz="1600" b="1" dirty="0"/>
              <a:t> </a:t>
            </a:r>
            <a:r>
              <a:rPr lang="el-GR" sz="1600" b="1" dirty="0">
                <a:cs typeface="Times New Roman" pitchFamily="18" charset="0"/>
              </a:rPr>
              <a:t>ΚΤΙΡΙΑ</a:t>
            </a:r>
          </a:p>
          <a:p>
            <a:pPr>
              <a:lnSpc>
                <a:spcPct val="80000"/>
              </a:lnSpc>
              <a:buFont typeface="Wingdings" pitchFamily="2" charset="2"/>
              <a:buNone/>
            </a:pPr>
            <a:r>
              <a:rPr lang="el-GR" sz="1600" b="1" dirty="0">
                <a:cs typeface="Times New Roman" pitchFamily="18" charset="0"/>
              </a:rPr>
              <a:t>                    11.03 Υποκείμενες σε Απόσβεση Διαμορφώσεις Γηπέδων                             1.800</a:t>
            </a:r>
          </a:p>
          <a:p>
            <a:pPr>
              <a:lnSpc>
                <a:spcPct val="80000"/>
              </a:lnSpc>
              <a:buFont typeface="Wingdings" pitchFamily="2" charset="2"/>
              <a:buNone/>
            </a:pPr>
            <a:r>
              <a:rPr lang="en-US" sz="1600" b="1" dirty="0">
                <a:cs typeface="Times New Roman" pitchFamily="18" charset="0"/>
              </a:rPr>
              <a:t>                    </a:t>
            </a:r>
            <a:r>
              <a:rPr lang="el-GR" sz="1600" b="1" dirty="0">
                <a:cs typeface="Times New Roman" pitchFamily="18" charset="0"/>
              </a:rPr>
              <a:t>16. ΑΣΩΜΑΤΕΣ ΑΚΙΝΗΤΟΠΟΙΗΣΕΙΣ  &amp; </a:t>
            </a:r>
            <a:endParaRPr lang="en-US" sz="1600" b="1" dirty="0">
              <a:cs typeface="Times New Roman" pitchFamily="18" charset="0"/>
            </a:endParaRPr>
          </a:p>
          <a:p>
            <a:pPr>
              <a:lnSpc>
                <a:spcPct val="80000"/>
              </a:lnSpc>
              <a:buFont typeface="Wingdings" pitchFamily="2" charset="2"/>
              <a:buNone/>
            </a:pPr>
            <a:r>
              <a:rPr lang="en-US" sz="1600" b="1" dirty="0">
                <a:cs typeface="Times New Roman" pitchFamily="18" charset="0"/>
              </a:rPr>
              <a:t>		</a:t>
            </a:r>
            <a:r>
              <a:rPr lang="el-GR" sz="1600" b="1" dirty="0">
                <a:cs typeface="Times New Roman" pitchFamily="18" charset="0"/>
              </a:rPr>
              <a:t>ΕΞΟΔΑ ΠΟΛΥΕΤΟΥΣ ΑΠΟΣΒΕΣΗΣ</a:t>
            </a:r>
          </a:p>
          <a:p>
            <a:pPr>
              <a:lnSpc>
                <a:spcPct val="80000"/>
              </a:lnSpc>
              <a:buFont typeface="Wingdings" pitchFamily="2" charset="2"/>
              <a:buNone/>
            </a:pPr>
            <a:r>
              <a:rPr lang="el-GR" sz="1600" b="1" dirty="0">
                <a:cs typeface="Times New Roman" pitchFamily="18" charset="0"/>
              </a:rPr>
              <a:t>          </a:t>
            </a:r>
            <a:r>
              <a:rPr lang="en-US" sz="1600" b="1" dirty="0">
                <a:cs typeface="Times New Roman" pitchFamily="18" charset="0"/>
              </a:rPr>
              <a:t>           </a:t>
            </a:r>
            <a:r>
              <a:rPr lang="el-GR" sz="1600" b="1" dirty="0">
                <a:cs typeface="Times New Roman" pitchFamily="18" charset="0"/>
              </a:rPr>
              <a:t>16.14 Έξοδα Κτήσεως Ακινητοποιήσεων 	</a:t>
            </a:r>
            <a:r>
              <a:rPr lang="en-US" sz="1600" b="1" dirty="0">
                <a:cs typeface="Times New Roman" pitchFamily="18" charset="0"/>
              </a:rPr>
              <a:t>                                           </a:t>
            </a:r>
            <a:r>
              <a:rPr lang="el-GR" sz="1600" b="1" dirty="0">
                <a:cs typeface="Times New Roman" pitchFamily="18" charset="0"/>
              </a:rPr>
              <a:t>7.200</a:t>
            </a:r>
          </a:p>
          <a:p>
            <a:pPr>
              <a:lnSpc>
                <a:spcPct val="80000"/>
              </a:lnSpc>
              <a:buFont typeface="Wingdings" pitchFamily="2" charset="2"/>
              <a:buNone/>
            </a:pPr>
            <a:r>
              <a:rPr lang="el-GR" sz="1600" b="1" dirty="0">
                <a:cs typeface="Times New Roman" pitchFamily="18" charset="0"/>
              </a:rPr>
              <a:t>	  </a:t>
            </a:r>
            <a:r>
              <a:rPr lang="el-GR" sz="1600" b="1" dirty="0"/>
              <a:t>		</a:t>
            </a:r>
            <a:r>
              <a:rPr lang="el-GR" sz="1600" b="1" dirty="0">
                <a:cs typeface="Times New Roman" pitchFamily="18" charset="0"/>
              </a:rPr>
              <a:t> (Μεταφορά Λογαριασμών )</a:t>
            </a:r>
          </a:p>
          <a:p>
            <a:pPr algn="just">
              <a:lnSpc>
                <a:spcPct val="80000"/>
              </a:lnSpc>
              <a:buFont typeface="Wingdings" pitchFamily="2" charset="2"/>
              <a:buNone/>
            </a:pPr>
            <a:r>
              <a:rPr lang="el-GR" sz="1600" b="1" dirty="0">
                <a:cs typeface="Times New Roman" pitchFamily="18" charset="0"/>
              </a:rPr>
              <a:t>---------------------------------------------31/12/2000----------------------------------------</a:t>
            </a:r>
          </a:p>
          <a:p>
            <a:pPr algn="just">
              <a:lnSpc>
                <a:spcPct val="80000"/>
              </a:lnSpc>
              <a:buFont typeface="Wingdings" pitchFamily="2" charset="2"/>
              <a:buNone/>
            </a:pPr>
            <a:r>
              <a:rPr lang="el-GR" sz="1600" b="1" dirty="0">
                <a:cs typeface="Times New Roman" pitchFamily="18" charset="0"/>
              </a:rPr>
              <a:t>81. ΕΚΤΑΚΤΑ &amp; ΑΝΟΡΓΑΝΑ ΑΠΟΤΕΛΕΣΜΑΤΑ</a:t>
            </a:r>
          </a:p>
          <a:p>
            <a:pPr algn="just">
              <a:lnSpc>
                <a:spcPct val="80000"/>
              </a:lnSpc>
              <a:buFont typeface="Wingdings" pitchFamily="2" charset="2"/>
              <a:buNone/>
            </a:pPr>
            <a:r>
              <a:rPr lang="el-GR" sz="1600" b="1" dirty="0">
                <a:cs typeface="Times New Roman" pitchFamily="18" charset="0"/>
              </a:rPr>
              <a:t>81.02 Έκτακτες Ζημίες</a:t>
            </a:r>
          </a:p>
          <a:p>
            <a:pPr algn="just">
              <a:lnSpc>
                <a:spcPct val="80000"/>
              </a:lnSpc>
              <a:buFont typeface="Wingdings" pitchFamily="2" charset="2"/>
              <a:buNone/>
            </a:pPr>
            <a:r>
              <a:rPr lang="el-GR" sz="1600" b="1" dirty="0">
                <a:cs typeface="Times New Roman" pitchFamily="18" charset="0"/>
              </a:rPr>
              <a:t>81.02.00 Ζημίες από εκποίηση Ακινήτων		</a:t>
            </a:r>
            <a:r>
              <a:rPr lang="el-GR" sz="1600" b="1" dirty="0"/>
              <a:t>	</a:t>
            </a:r>
            <a:r>
              <a:rPr lang="el-GR" sz="1600" b="1" dirty="0">
                <a:cs typeface="Times New Roman" pitchFamily="18" charset="0"/>
              </a:rPr>
              <a:t> 25.000</a:t>
            </a:r>
          </a:p>
          <a:p>
            <a:pPr algn="just">
              <a:lnSpc>
                <a:spcPct val="80000"/>
              </a:lnSpc>
              <a:buFont typeface="Wingdings" pitchFamily="2" charset="2"/>
              <a:buNone/>
            </a:pPr>
            <a:r>
              <a:rPr lang="el-GR" sz="1600" b="1" dirty="0">
                <a:cs typeface="Times New Roman" pitchFamily="18" charset="0"/>
              </a:rPr>
              <a:t> </a:t>
            </a:r>
            <a:r>
              <a:rPr lang="el-GR" sz="1600" b="1" dirty="0"/>
              <a:t>		</a:t>
            </a:r>
            <a:r>
              <a:rPr lang="el-GR" sz="1600" b="1" dirty="0">
                <a:cs typeface="Times New Roman" pitchFamily="18" charset="0"/>
              </a:rPr>
              <a:t>1</a:t>
            </a:r>
            <a:r>
              <a:rPr lang="el-GR" sz="1600" b="1" dirty="0"/>
              <a:t>0</a:t>
            </a:r>
            <a:r>
              <a:rPr lang="el-GR" sz="1600" b="1" dirty="0">
                <a:cs typeface="Times New Roman" pitchFamily="18" charset="0"/>
              </a:rPr>
              <a:t>. ΕΔΑΦΙΚΕΣ ΕΚΤΑΣΕΙΣ</a:t>
            </a:r>
          </a:p>
          <a:p>
            <a:pPr algn="just">
              <a:lnSpc>
                <a:spcPct val="80000"/>
              </a:lnSpc>
              <a:buFont typeface="Wingdings" pitchFamily="2" charset="2"/>
              <a:buNone/>
            </a:pPr>
            <a:r>
              <a:rPr lang="el-GR" sz="1600" b="1" dirty="0"/>
              <a:t>		</a:t>
            </a:r>
            <a:r>
              <a:rPr lang="el-GR" sz="1600" b="1" dirty="0">
                <a:cs typeface="Times New Roman" pitchFamily="18" charset="0"/>
              </a:rPr>
              <a:t>10.00 Γήπεδα - Οικόπεδα</a:t>
            </a:r>
          </a:p>
          <a:p>
            <a:pPr algn="just">
              <a:lnSpc>
                <a:spcPct val="80000"/>
              </a:lnSpc>
              <a:buFont typeface="Wingdings" pitchFamily="2" charset="2"/>
              <a:buNone/>
            </a:pPr>
            <a:r>
              <a:rPr lang="el-GR" sz="1600" b="1" dirty="0">
                <a:cs typeface="Times New Roman" pitchFamily="18" charset="0"/>
              </a:rPr>
              <a:t>                     10.00.01 Οικόπεδα  Ζ                  	</a:t>
            </a:r>
            <a:r>
              <a:rPr lang="el-GR" sz="1600" b="1" dirty="0"/>
              <a:t>			</a:t>
            </a:r>
            <a:r>
              <a:rPr lang="el-GR" sz="1600" b="1" dirty="0">
                <a:cs typeface="Times New Roman" pitchFamily="18" charset="0"/>
              </a:rPr>
              <a:t>  25.000</a:t>
            </a:r>
          </a:p>
          <a:p>
            <a:pPr algn="ctr">
              <a:lnSpc>
                <a:spcPct val="80000"/>
              </a:lnSpc>
              <a:buFont typeface="Wingdings" pitchFamily="2" charset="2"/>
              <a:buNone/>
            </a:pPr>
            <a:r>
              <a:rPr lang="el-GR" sz="1600" b="1" dirty="0">
                <a:cs typeface="Times New Roman" pitchFamily="18" charset="0"/>
              </a:rPr>
              <a:t>( Ζημία από την πώληση του Οικοπέδου Ζ )</a:t>
            </a:r>
          </a:p>
          <a:p>
            <a:pPr algn="just">
              <a:lnSpc>
                <a:spcPct val="80000"/>
              </a:lnSpc>
              <a:buFont typeface="Wingdings" pitchFamily="2" charset="2"/>
              <a:buNone/>
            </a:pPr>
            <a:r>
              <a:rPr lang="el-GR" sz="1600" b="1" dirty="0">
                <a:cs typeface="Times New Roman" pitchFamily="18" charset="0"/>
              </a:rPr>
              <a:t>	         </a:t>
            </a:r>
          </a:p>
          <a:p>
            <a:pPr algn="just">
              <a:lnSpc>
                <a:spcPct val="80000"/>
              </a:lnSpc>
              <a:buFont typeface="Wingdings" pitchFamily="2" charset="2"/>
              <a:buNone/>
            </a:pPr>
            <a:r>
              <a:rPr lang="el-GR" sz="1600" b="1" dirty="0">
                <a:cs typeface="Times New Roman" pitchFamily="18" charset="0"/>
              </a:rPr>
              <a:t>-------------------------------------------------------------------------------------------------------</a:t>
            </a:r>
          </a:p>
          <a:p>
            <a:pPr algn="just">
              <a:lnSpc>
                <a:spcPct val="80000"/>
              </a:lnSpc>
              <a:buFont typeface="Wingdings" pitchFamily="2" charset="2"/>
              <a:buNone/>
            </a:pPr>
            <a:r>
              <a:rPr lang="el-GR" sz="1600" dirty="0">
                <a:cs typeface="Times New Roman" pitchFamily="18" charset="0"/>
              </a:rPr>
              <a:t> </a:t>
            </a:r>
          </a:p>
          <a:p>
            <a:pPr>
              <a:lnSpc>
                <a:spcPct val="80000"/>
              </a:lnSpc>
              <a:buFont typeface="Wingdings" pitchFamily="2" charset="2"/>
              <a:buNone/>
            </a:pPr>
            <a:endParaRPr lang="el-GR" sz="1600" dirty="0"/>
          </a:p>
        </p:txBody>
      </p:sp>
    </p:spTree>
  </p:cSld>
  <p:clrMapOvr>
    <a:masterClrMapping/>
  </p:clrMapOvr>
  <p:transition/>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057D661D-4EC5-422B-BBB1-BAE4C474D19D}" type="slidenum">
              <a:rPr lang="el-GR"/>
              <a:pPr/>
              <a:t>737</a:t>
            </a:fld>
            <a:endParaRPr lang="el-GR" dirty="0"/>
          </a:p>
        </p:txBody>
      </p:sp>
      <p:sp>
        <p:nvSpPr>
          <p:cNvPr id="46082" name="Rectangle 2"/>
          <p:cNvSpPr>
            <a:spLocks noGrp="1" noChangeArrowheads="1"/>
          </p:cNvSpPr>
          <p:nvPr>
            <p:ph type="title"/>
          </p:nvPr>
        </p:nvSpPr>
        <p:spPr>
          <a:xfrm>
            <a:off x="827088" y="333375"/>
            <a:ext cx="7415212" cy="647700"/>
          </a:xfrm>
        </p:spPr>
        <p:txBody>
          <a:bodyPr/>
          <a:lstStyle/>
          <a:p>
            <a:r>
              <a:rPr lang="el-GR" sz="2800" b="1" dirty="0"/>
              <a:t>ΛΥΣΗ ΑΣΚΗΣΗΣ 6</a:t>
            </a:r>
            <a:r>
              <a:rPr lang="en-US" sz="2800" b="1" dirty="0"/>
              <a:t>.</a:t>
            </a:r>
            <a:r>
              <a:rPr lang="el-GR" sz="2800" b="1" dirty="0"/>
              <a:t> συνέχεια</a:t>
            </a:r>
          </a:p>
        </p:txBody>
      </p:sp>
      <p:sp>
        <p:nvSpPr>
          <p:cNvPr id="46083" name="Rectangle 3"/>
          <p:cNvSpPr>
            <a:spLocks noGrp="1" noChangeArrowheads="1"/>
          </p:cNvSpPr>
          <p:nvPr>
            <p:ph type="body" idx="1"/>
          </p:nvPr>
        </p:nvSpPr>
        <p:spPr>
          <a:xfrm>
            <a:off x="381000" y="914400"/>
            <a:ext cx="8534400" cy="5181600"/>
          </a:xfrm>
        </p:spPr>
        <p:txBody>
          <a:bodyPr>
            <a:normAutofit fontScale="92500" lnSpcReduction="20000"/>
          </a:bodyPr>
          <a:lstStyle/>
          <a:p>
            <a:pPr marL="952500" indent="0">
              <a:lnSpc>
                <a:spcPct val="90000"/>
              </a:lnSpc>
              <a:buFont typeface="Wingdings" pitchFamily="2" charset="2"/>
              <a:buNone/>
            </a:pPr>
            <a:r>
              <a:rPr lang="el-GR" sz="1400" b="1" dirty="0">
                <a:cs typeface="Times New Roman" pitchFamily="18" charset="0"/>
              </a:rPr>
              <a:t>10. </a:t>
            </a:r>
            <a:r>
              <a:rPr lang="el-GR" sz="1400" b="1" u="sng" dirty="0">
                <a:cs typeface="Times New Roman" pitchFamily="18" charset="0"/>
              </a:rPr>
              <a:t>ΓΗΠΕΔΑ      ΟΙΚΟΠΕΔΑ</a:t>
            </a:r>
            <a:endParaRPr lang="el-GR" sz="1400" b="1" dirty="0">
              <a:cs typeface="Times New Roman" pitchFamily="18" charset="0"/>
            </a:endParaRPr>
          </a:p>
          <a:p>
            <a:pPr marL="952500" indent="0">
              <a:lnSpc>
                <a:spcPct val="90000"/>
              </a:lnSpc>
              <a:buFont typeface="Wingdings" pitchFamily="2" charset="2"/>
              <a:buNone/>
            </a:pPr>
            <a:r>
              <a:rPr lang="el-GR" sz="1400" b="1" dirty="0">
                <a:cs typeface="Times New Roman" pitchFamily="18" charset="0"/>
              </a:rPr>
              <a:t>80.000        65.000</a:t>
            </a:r>
          </a:p>
          <a:p>
            <a:pPr marL="952500" indent="0">
              <a:lnSpc>
                <a:spcPct val="90000"/>
              </a:lnSpc>
              <a:buFont typeface="Wingdings" pitchFamily="2" charset="2"/>
              <a:buNone/>
            </a:pPr>
            <a:r>
              <a:rPr lang="el-GR" sz="1400" b="1" dirty="0">
                <a:cs typeface="Times New Roman" pitchFamily="18" charset="0"/>
              </a:rPr>
              <a:t>  1.000         25.000 (Ζημία)</a:t>
            </a:r>
            <a:endParaRPr lang="el-GR" sz="1400" b="1" dirty="0"/>
          </a:p>
          <a:p>
            <a:pPr marL="952500" indent="0">
              <a:lnSpc>
                <a:spcPct val="90000"/>
              </a:lnSpc>
              <a:buFont typeface="Wingdings" pitchFamily="2" charset="2"/>
              <a:buNone/>
            </a:pPr>
            <a:r>
              <a:rPr lang="el-GR" sz="1400" b="1" dirty="0"/>
              <a:t> </a:t>
            </a:r>
            <a:r>
              <a:rPr lang="el-GR" sz="1400" b="1" dirty="0">
                <a:cs typeface="Times New Roman" pitchFamily="18" charset="0"/>
              </a:rPr>
              <a:t>9.000</a:t>
            </a:r>
            <a:endParaRPr lang="el-GR" sz="1400" b="1" dirty="0"/>
          </a:p>
          <a:p>
            <a:pPr marL="952500" indent="0">
              <a:lnSpc>
                <a:spcPct val="90000"/>
              </a:lnSpc>
              <a:buFont typeface="Wingdings" pitchFamily="2" charset="2"/>
              <a:buNone/>
            </a:pPr>
            <a:endParaRPr lang="el-GR" sz="1400" b="1" dirty="0"/>
          </a:p>
          <a:p>
            <a:pPr marL="952500" indent="0">
              <a:lnSpc>
                <a:spcPct val="90000"/>
              </a:lnSpc>
              <a:buFont typeface="Wingdings" pitchFamily="2" charset="2"/>
              <a:buNone/>
            </a:pPr>
            <a:endParaRPr lang="el-GR" sz="1400" b="1" dirty="0"/>
          </a:p>
          <a:p>
            <a:pPr marL="952500" indent="0">
              <a:lnSpc>
                <a:spcPct val="90000"/>
              </a:lnSpc>
              <a:buFont typeface="Wingdings" pitchFamily="2" charset="2"/>
              <a:buNone/>
            </a:pPr>
            <a:r>
              <a:rPr lang="el-GR" sz="1400" b="1" dirty="0">
                <a:cs typeface="Times New Roman" pitchFamily="18" charset="0"/>
              </a:rPr>
              <a:t> 16. ΑΣΩΜΑΤΕΣ ΑΚΙΝΗΤΟΠΟΙΗΣΕΙΣ&amp; ΕΞΟΔΑ ΠΟΛΥΕΤΟΥΣ ΑΠΟΣΒΕΣΗΣ</a:t>
            </a:r>
          </a:p>
          <a:p>
            <a:pPr marL="952500" indent="0">
              <a:lnSpc>
                <a:spcPct val="90000"/>
              </a:lnSpc>
              <a:buFont typeface="Wingdings" pitchFamily="2" charset="2"/>
              <a:buNone/>
            </a:pPr>
            <a:r>
              <a:rPr lang="el-GR" sz="1400" b="1" u="sng" dirty="0">
                <a:cs typeface="Times New Roman" pitchFamily="18" charset="0"/>
              </a:rPr>
              <a:t>    16.14 Έξοδα Κτήσεως Ακινητοποιήσεων</a:t>
            </a:r>
            <a:endParaRPr lang="el-GR" sz="1400" b="1" dirty="0">
              <a:cs typeface="Times New Roman" pitchFamily="18" charset="0"/>
            </a:endParaRPr>
          </a:p>
          <a:p>
            <a:pPr marL="952500" indent="0">
              <a:lnSpc>
                <a:spcPct val="90000"/>
              </a:lnSpc>
              <a:buFont typeface="Wingdings" pitchFamily="2" charset="2"/>
              <a:buNone/>
            </a:pPr>
            <a:r>
              <a:rPr lang="el-GR" sz="1400" b="1" dirty="0">
                <a:cs typeface="Times New Roman" pitchFamily="18" charset="0"/>
              </a:rPr>
              <a:t>         9.000                1.800</a:t>
            </a:r>
          </a:p>
          <a:p>
            <a:pPr marL="952500" indent="0">
              <a:lnSpc>
                <a:spcPct val="90000"/>
              </a:lnSpc>
              <a:buFont typeface="Wingdings" pitchFamily="2" charset="2"/>
              <a:buNone/>
            </a:pPr>
            <a:r>
              <a:rPr lang="el-GR" sz="1400" b="1" dirty="0">
                <a:cs typeface="Times New Roman" pitchFamily="18" charset="0"/>
              </a:rPr>
              <a:t>                                   7.200</a:t>
            </a:r>
          </a:p>
          <a:p>
            <a:pPr marL="952500" indent="0">
              <a:lnSpc>
                <a:spcPct val="90000"/>
              </a:lnSpc>
              <a:buFont typeface="Wingdings" pitchFamily="2" charset="2"/>
              <a:buNone/>
            </a:pPr>
            <a:r>
              <a:rPr lang="el-GR" sz="1400" b="1" dirty="0">
                <a:cs typeface="Times New Roman" pitchFamily="18" charset="0"/>
              </a:rPr>
              <a:t> </a:t>
            </a:r>
          </a:p>
          <a:p>
            <a:pPr marL="952500" indent="0">
              <a:lnSpc>
                <a:spcPct val="90000"/>
              </a:lnSpc>
              <a:buFont typeface="Wingdings" pitchFamily="2" charset="2"/>
              <a:buNone/>
            </a:pPr>
            <a:r>
              <a:rPr lang="el-GR" sz="1400" b="1" dirty="0">
                <a:cs typeface="Times New Roman" pitchFamily="18" charset="0"/>
              </a:rPr>
              <a:t>11.	ΚΤΙΡΙΑ</a:t>
            </a:r>
          </a:p>
          <a:p>
            <a:pPr marL="952500" indent="0">
              <a:lnSpc>
                <a:spcPct val="90000"/>
              </a:lnSpc>
              <a:buFont typeface="Wingdings" pitchFamily="2" charset="2"/>
              <a:buNone/>
            </a:pPr>
            <a:r>
              <a:rPr lang="el-GR" sz="1400" b="1" u="sng" dirty="0">
                <a:cs typeface="Times New Roman" pitchFamily="18" charset="0"/>
              </a:rPr>
              <a:t>11.03 Υποκείμενες σε Απόσβεση Διαμορφώσεις Γηπέδω</a:t>
            </a:r>
            <a:r>
              <a:rPr lang="el-GR" sz="1400" b="1" u="sng" dirty="0"/>
              <a:t>ν</a:t>
            </a:r>
          </a:p>
          <a:p>
            <a:pPr marL="952500" indent="0">
              <a:lnSpc>
                <a:spcPct val="90000"/>
              </a:lnSpc>
              <a:buFont typeface="Wingdings" pitchFamily="2" charset="2"/>
              <a:buNone/>
            </a:pPr>
            <a:r>
              <a:rPr lang="el-GR" sz="1400" b="1" dirty="0"/>
              <a:t>	</a:t>
            </a:r>
            <a:r>
              <a:rPr lang="el-GR" sz="1400" b="1" dirty="0">
                <a:cs typeface="Times New Roman" pitchFamily="18" charset="0"/>
              </a:rPr>
              <a:t>2.000     	</a:t>
            </a:r>
            <a:r>
              <a:rPr lang="en-US" sz="1400" b="1" dirty="0">
                <a:cs typeface="Times New Roman" pitchFamily="18" charset="0"/>
              </a:rPr>
              <a:t>   </a:t>
            </a:r>
            <a:r>
              <a:rPr lang="el-GR" sz="1400" b="1" dirty="0">
                <a:cs typeface="Times New Roman" pitchFamily="18" charset="0"/>
              </a:rPr>
              <a:t>200</a:t>
            </a:r>
          </a:p>
          <a:p>
            <a:pPr marL="952500" indent="0">
              <a:lnSpc>
                <a:spcPct val="90000"/>
              </a:lnSpc>
              <a:buFont typeface="Wingdings" pitchFamily="2" charset="2"/>
              <a:buNone/>
            </a:pPr>
            <a:r>
              <a:rPr lang="el-GR" sz="1400" b="1" dirty="0">
                <a:cs typeface="Times New Roman" pitchFamily="18" charset="0"/>
              </a:rPr>
              <a:t>		</a:t>
            </a:r>
            <a:r>
              <a:rPr lang="en-US" sz="1400" b="1" dirty="0">
                <a:cs typeface="Times New Roman" pitchFamily="18" charset="0"/>
              </a:rPr>
              <a:t>1.</a:t>
            </a:r>
            <a:r>
              <a:rPr lang="el-GR" sz="1400" b="1" dirty="0">
                <a:cs typeface="Times New Roman" pitchFamily="18" charset="0"/>
              </a:rPr>
              <a:t>800</a:t>
            </a:r>
          </a:p>
          <a:p>
            <a:pPr marL="952500" indent="0">
              <a:lnSpc>
                <a:spcPct val="90000"/>
              </a:lnSpc>
              <a:buFont typeface="Wingdings" pitchFamily="2" charset="2"/>
              <a:buNone/>
            </a:pPr>
            <a:r>
              <a:rPr lang="el-GR" sz="1400" b="1" dirty="0">
                <a:cs typeface="Times New Roman" pitchFamily="18" charset="0"/>
              </a:rPr>
              <a:t> </a:t>
            </a:r>
          </a:p>
          <a:p>
            <a:pPr marL="952500" indent="0">
              <a:lnSpc>
                <a:spcPct val="90000"/>
              </a:lnSpc>
              <a:buFont typeface="Wingdings" pitchFamily="2" charset="2"/>
              <a:buNone/>
            </a:pPr>
            <a:r>
              <a:rPr lang="el-GR" sz="1400" b="1" dirty="0">
                <a:cs typeface="Times New Roman" pitchFamily="18" charset="0"/>
              </a:rPr>
              <a:t> </a:t>
            </a:r>
          </a:p>
          <a:p>
            <a:pPr marL="952500" indent="0">
              <a:lnSpc>
                <a:spcPct val="90000"/>
              </a:lnSpc>
              <a:buFont typeface="Wingdings" pitchFamily="2" charset="2"/>
              <a:buNone/>
            </a:pPr>
            <a:r>
              <a:rPr lang="el-GR" sz="1400" b="1" dirty="0">
                <a:cs typeface="Times New Roman" pitchFamily="18" charset="0"/>
              </a:rPr>
              <a:t/>
            </a:r>
            <a:br>
              <a:rPr lang="el-GR" sz="1400" b="1" dirty="0">
                <a:cs typeface="Times New Roman" pitchFamily="18" charset="0"/>
              </a:rPr>
            </a:br>
            <a:r>
              <a:rPr lang="el-GR" sz="1400" b="1" dirty="0">
                <a:cs typeface="Times New Roman" pitchFamily="18" charset="0"/>
              </a:rPr>
              <a:t>81. ΕΚΤΑΚΤΑ &amp; ΑΝΟΡΓΑΝΑ ΑΠΟΤΕΛΕΣΜΑΤΑ</a:t>
            </a:r>
          </a:p>
          <a:p>
            <a:pPr marL="952500" indent="0">
              <a:lnSpc>
                <a:spcPct val="90000"/>
              </a:lnSpc>
              <a:buFont typeface="Wingdings" pitchFamily="2" charset="2"/>
              <a:buNone/>
            </a:pPr>
            <a:r>
              <a:rPr lang="el-GR" sz="1400" b="1" u="sng" dirty="0">
                <a:cs typeface="Times New Roman" pitchFamily="18" charset="0"/>
              </a:rPr>
              <a:t>81.02.00 Ζημίες από εκποίηση Ακινήτων</a:t>
            </a:r>
            <a:endParaRPr lang="el-GR" sz="1400" b="1" dirty="0">
              <a:cs typeface="Times New Roman" pitchFamily="18" charset="0"/>
            </a:endParaRPr>
          </a:p>
          <a:p>
            <a:pPr marL="952500" indent="0">
              <a:lnSpc>
                <a:spcPct val="90000"/>
              </a:lnSpc>
              <a:buFont typeface="Wingdings" pitchFamily="2" charset="2"/>
              <a:buNone/>
            </a:pPr>
            <a:r>
              <a:rPr lang="el-GR" sz="1400" b="1" dirty="0">
                <a:cs typeface="Times New Roman" pitchFamily="18" charset="0"/>
              </a:rPr>
              <a:t>25.000</a:t>
            </a:r>
          </a:p>
          <a:p>
            <a:pPr marL="952500" indent="0">
              <a:lnSpc>
                <a:spcPct val="90000"/>
              </a:lnSpc>
              <a:buFont typeface="Wingdings" pitchFamily="2" charset="2"/>
              <a:buNone/>
            </a:pPr>
            <a:r>
              <a:rPr lang="el-GR" sz="1400" dirty="0">
                <a:cs typeface="Times New Roman" pitchFamily="18" charset="0"/>
              </a:rPr>
              <a:t> </a:t>
            </a:r>
          </a:p>
          <a:p>
            <a:pPr marL="952500" indent="0" algn="ctr">
              <a:lnSpc>
                <a:spcPct val="90000"/>
              </a:lnSpc>
              <a:buFont typeface="Wingdings" pitchFamily="2" charset="2"/>
              <a:buNone/>
            </a:pPr>
            <a:r>
              <a:rPr lang="el-GR" sz="1200" dirty="0">
                <a:cs typeface="Times New Roman" pitchFamily="18" charset="0"/>
              </a:rPr>
              <a:t> </a:t>
            </a:r>
          </a:p>
          <a:p>
            <a:pPr marL="952500" indent="0" algn="ctr">
              <a:lnSpc>
                <a:spcPct val="90000"/>
              </a:lnSpc>
              <a:buFont typeface="Wingdings" pitchFamily="2" charset="2"/>
              <a:buNone/>
            </a:pPr>
            <a:endParaRPr lang="el-GR" sz="1200" dirty="0">
              <a:cs typeface="Times New Roman" pitchFamily="18" charset="0"/>
            </a:endParaRPr>
          </a:p>
          <a:p>
            <a:pPr marL="952500" indent="0">
              <a:lnSpc>
                <a:spcPct val="90000"/>
              </a:lnSpc>
              <a:buFont typeface="Wingdings" pitchFamily="2" charset="2"/>
              <a:buNone/>
            </a:pPr>
            <a:endParaRPr lang="el-GR" sz="1200" dirty="0"/>
          </a:p>
        </p:txBody>
      </p:sp>
      <p:sp>
        <p:nvSpPr>
          <p:cNvPr id="46084" name="Line 4"/>
          <p:cNvSpPr>
            <a:spLocks noChangeShapeType="1"/>
          </p:cNvSpPr>
          <p:nvPr/>
        </p:nvSpPr>
        <p:spPr bwMode="auto">
          <a:xfrm>
            <a:off x="2209800" y="1143000"/>
            <a:ext cx="0" cy="838200"/>
          </a:xfrm>
          <a:prstGeom prst="line">
            <a:avLst/>
          </a:prstGeom>
          <a:noFill/>
          <a:ln w="9525">
            <a:solidFill>
              <a:schemeClr val="tx1"/>
            </a:solidFill>
            <a:round/>
            <a:headEnd/>
            <a:tailEnd/>
          </a:ln>
          <a:effectLst/>
        </p:spPr>
        <p:txBody>
          <a:bodyPr wrap="none"/>
          <a:lstStyle/>
          <a:p>
            <a:endParaRPr lang="el-GR" dirty="0"/>
          </a:p>
        </p:txBody>
      </p:sp>
      <p:sp>
        <p:nvSpPr>
          <p:cNvPr id="46085" name="Line 5"/>
          <p:cNvSpPr>
            <a:spLocks noChangeShapeType="1"/>
          </p:cNvSpPr>
          <p:nvPr/>
        </p:nvSpPr>
        <p:spPr bwMode="auto">
          <a:xfrm>
            <a:off x="2267744" y="5157192"/>
            <a:ext cx="0" cy="685800"/>
          </a:xfrm>
          <a:prstGeom prst="line">
            <a:avLst/>
          </a:prstGeom>
          <a:noFill/>
          <a:ln w="9525">
            <a:solidFill>
              <a:schemeClr val="tx1"/>
            </a:solidFill>
            <a:round/>
            <a:headEnd/>
            <a:tailEnd/>
          </a:ln>
          <a:effectLst/>
        </p:spPr>
        <p:txBody>
          <a:bodyPr wrap="none"/>
          <a:lstStyle/>
          <a:p>
            <a:endParaRPr lang="el-GR" dirty="0"/>
          </a:p>
        </p:txBody>
      </p:sp>
      <p:sp>
        <p:nvSpPr>
          <p:cNvPr id="46086" name="Line 6"/>
          <p:cNvSpPr>
            <a:spLocks noChangeShapeType="1"/>
          </p:cNvSpPr>
          <p:nvPr/>
        </p:nvSpPr>
        <p:spPr bwMode="auto">
          <a:xfrm>
            <a:off x="2915816" y="3645024"/>
            <a:ext cx="0" cy="838200"/>
          </a:xfrm>
          <a:prstGeom prst="line">
            <a:avLst/>
          </a:prstGeom>
          <a:noFill/>
          <a:ln w="9525">
            <a:solidFill>
              <a:schemeClr val="tx1"/>
            </a:solidFill>
            <a:round/>
            <a:headEnd/>
            <a:tailEnd/>
          </a:ln>
          <a:effectLst/>
        </p:spPr>
        <p:txBody>
          <a:bodyPr wrap="none"/>
          <a:lstStyle/>
          <a:p>
            <a:endParaRPr lang="el-GR" dirty="0"/>
          </a:p>
        </p:txBody>
      </p:sp>
      <p:sp>
        <p:nvSpPr>
          <p:cNvPr id="46087" name="Line 7"/>
          <p:cNvSpPr>
            <a:spLocks noChangeShapeType="1"/>
          </p:cNvSpPr>
          <p:nvPr/>
        </p:nvSpPr>
        <p:spPr bwMode="auto">
          <a:xfrm>
            <a:off x="2555776" y="2564904"/>
            <a:ext cx="0" cy="838200"/>
          </a:xfrm>
          <a:prstGeom prst="line">
            <a:avLst/>
          </a:prstGeom>
          <a:noFill/>
          <a:ln w="9525">
            <a:solidFill>
              <a:schemeClr val="tx1"/>
            </a:solidFill>
            <a:round/>
            <a:headEnd/>
            <a:tailEnd/>
          </a:ln>
          <a:effectLst/>
        </p:spPr>
        <p:txBody>
          <a:bodyPr wrap="none"/>
          <a:lstStyle/>
          <a:p>
            <a:endParaRPr lang="el-GR" dirty="0"/>
          </a:p>
        </p:txBody>
      </p:sp>
      <p:sp>
        <p:nvSpPr>
          <p:cNvPr id="46088" name="Line 8"/>
          <p:cNvSpPr>
            <a:spLocks noChangeShapeType="1"/>
          </p:cNvSpPr>
          <p:nvPr/>
        </p:nvSpPr>
        <p:spPr bwMode="auto">
          <a:xfrm>
            <a:off x="1295400" y="1905000"/>
            <a:ext cx="838200" cy="0"/>
          </a:xfrm>
          <a:prstGeom prst="line">
            <a:avLst/>
          </a:prstGeom>
          <a:noFill/>
          <a:ln w="63500" cmpd="dbl">
            <a:solidFill>
              <a:schemeClr val="tx1"/>
            </a:solidFill>
            <a:round/>
            <a:headEnd/>
            <a:tailEnd/>
          </a:ln>
          <a:effectLst/>
        </p:spPr>
        <p:txBody>
          <a:bodyPr wrap="none"/>
          <a:lstStyle/>
          <a:p>
            <a:endParaRPr lang="el-GR" dirty="0"/>
          </a:p>
        </p:txBody>
      </p:sp>
      <p:sp>
        <p:nvSpPr>
          <p:cNvPr id="46089" name="Line 9"/>
          <p:cNvSpPr>
            <a:spLocks noChangeShapeType="1"/>
          </p:cNvSpPr>
          <p:nvPr/>
        </p:nvSpPr>
        <p:spPr bwMode="auto">
          <a:xfrm>
            <a:off x="1979712" y="4221088"/>
            <a:ext cx="838200" cy="0"/>
          </a:xfrm>
          <a:prstGeom prst="line">
            <a:avLst/>
          </a:prstGeom>
          <a:noFill/>
          <a:ln w="63500" cmpd="dbl">
            <a:solidFill>
              <a:schemeClr val="tx1"/>
            </a:solidFill>
            <a:round/>
            <a:headEnd/>
            <a:tailEnd/>
          </a:ln>
          <a:effectLst/>
        </p:spPr>
        <p:txBody>
          <a:bodyPr wrap="none"/>
          <a:lstStyle/>
          <a:p>
            <a:endParaRPr lang="el-GR" dirty="0"/>
          </a:p>
        </p:txBody>
      </p:sp>
      <p:sp>
        <p:nvSpPr>
          <p:cNvPr id="46090" name="Line 10"/>
          <p:cNvSpPr>
            <a:spLocks noChangeShapeType="1"/>
          </p:cNvSpPr>
          <p:nvPr/>
        </p:nvSpPr>
        <p:spPr bwMode="auto">
          <a:xfrm>
            <a:off x="3059832" y="4221088"/>
            <a:ext cx="838200" cy="0"/>
          </a:xfrm>
          <a:prstGeom prst="line">
            <a:avLst/>
          </a:prstGeom>
          <a:noFill/>
          <a:ln w="63500" cmpd="dbl">
            <a:solidFill>
              <a:schemeClr val="tx1"/>
            </a:solidFill>
            <a:round/>
            <a:headEnd/>
            <a:tailEnd/>
          </a:ln>
          <a:effectLst/>
        </p:spPr>
        <p:txBody>
          <a:bodyPr wrap="none"/>
          <a:lstStyle/>
          <a:p>
            <a:endParaRPr lang="el-GR" dirty="0"/>
          </a:p>
        </p:txBody>
      </p:sp>
      <p:sp>
        <p:nvSpPr>
          <p:cNvPr id="46093" name="Line 13"/>
          <p:cNvSpPr>
            <a:spLocks noChangeShapeType="1"/>
          </p:cNvSpPr>
          <p:nvPr/>
        </p:nvSpPr>
        <p:spPr bwMode="auto">
          <a:xfrm>
            <a:off x="2286000" y="1905000"/>
            <a:ext cx="838200" cy="0"/>
          </a:xfrm>
          <a:prstGeom prst="line">
            <a:avLst/>
          </a:prstGeom>
          <a:noFill/>
          <a:ln w="63500" cmpd="dbl">
            <a:solidFill>
              <a:schemeClr val="tx1"/>
            </a:solidFill>
            <a:round/>
            <a:headEnd/>
            <a:tailEnd/>
          </a:ln>
          <a:effectLst/>
        </p:spPr>
        <p:txBody>
          <a:bodyPr wrap="none"/>
          <a:lstStyle/>
          <a:p>
            <a:endParaRPr lang="el-GR" dirty="0"/>
          </a:p>
        </p:txBody>
      </p:sp>
      <p:sp>
        <p:nvSpPr>
          <p:cNvPr id="46094" name="Line 14"/>
          <p:cNvSpPr>
            <a:spLocks noChangeShapeType="1"/>
          </p:cNvSpPr>
          <p:nvPr/>
        </p:nvSpPr>
        <p:spPr bwMode="auto">
          <a:xfrm>
            <a:off x="2771800" y="3068960"/>
            <a:ext cx="838200" cy="0"/>
          </a:xfrm>
          <a:prstGeom prst="line">
            <a:avLst/>
          </a:prstGeom>
          <a:noFill/>
          <a:ln w="63500" cmpd="dbl">
            <a:solidFill>
              <a:schemeClr val="tx1"/>
            </a:solidFill>
            <a:round/>
            <a:headEnd/>
            <a:tailEnd/>
          </a:ln>
          <a:effectLst/>
        </p:spPr>
        <p:txBody>
          <a:bodyPr wrap="none"/>
          <a:lstStyle/>
          <a:p>
            <a:endParaRPr lang="el-GR" dirty="0"/>
          </a:p>
        </p:txBody>
      </p:sp>
      <p:sp>
        <p:nvSpPr>
          <p:cNvPr id="46095" name="Line 15"/>
          <p:cNvSpPr>
            <a:spLocks noChangeShapeType="1"/>
          </p:cNvSpPr>
          <p:nvPr/>
        </p:nvSpPr>
        <p:spPr bwMode="auto">
          <a:xfrm>
            <a:off x="1619672" y="3068960"/>
            <a:ext cx="838200" cy="0"/>
          </a:xfrm>
          <a:prstGeom prst="line">
            <a:avLst/>
          </a:prstGeom>
          <a:noFill/>
          <a:ln w="63500" cmpd="dbl">
            <a:solidFill>
              <a:schemeClr val="tx1"/>
            </a:solidFill>
            <a:round/>
            <a:headEnd/>
            <a:tailEnd/>
          </a:ln>
          <a:effectLst/>
        </p:spPr>
        <p:txBody>
          <a:bodyPr wrap="none"/>
          <a:lstStyle/>
          <a:p>
            <a:endParaRPr lang="el-GR" dirty="0"/>
          </a:p>
        </p:txBody>
      </p:sp>
    </p:spTree>
  </p:cSld>
  <p:clrMapOvr>
    <a:masterClrMapping/>
  </p:clrMapOvr>
  <p:transition/>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7FDEB7AD-5A41-43CA-8F01-E313C012D556}" type="slidenum">
              <a:rPr lang="el-GR"/>
              <a:pPr/>
              <a:t>738</a:t>
            </a:fld>
            <a:endParaRPr lang="el-GR" dirty="0"/>
          </a:p>
        </p:txBody>
      </p:sp>
      <p:sp>
        <p:nvSpPr>
          <p:cNvPr id="47106" name="Rectangle 2"/>
          <p:cNvSpPr>
            <a:spLocks noGrp="1" noChangeArrowheads="1"/>
          </p:cNvSpPr>
          <p:nvPr>
            <p:ph type="title"/>
          </p:nvPr>
        </p:nvSpPr>
        <p:spPr>
          <a:xfrm>
            <a:off x="685800" y="228600"/>
            <a:ext cx="7772400" cy="533400"/>
          </a:xfrm>
        </p:spPr>
        <p:txBody>
          <a:bodyPr/>
          <a:lstStyle/>
          <a:p>
            <a:r>
              <a:rPr lang="el-GR" sz="2800" b="1" dirty="0"/>
              <a:t>ΑΣΚΗΣΗ 7.</a:t>
            </a:r>
          </a:p>
        </p:txBody>
      </p:sp>
      <p:sp>
        <p:nvSpPr>
          <p:cNvPr id="47107" name="Rectangle 3"/>
          <p:cNvSpPr>
            <a:spLocks noGrp="1" noChangeArrowheads="1"/>
          </p:cNvSpPr>
          <p:nvPr>
            <p:ph type="body" idx="1"/>
          </p:nvPr>
        </p:nvSpPr>
        <p:spPr>
          <a:xfrm>
            <a:off x="685800" y="838200"/>
            <a:ext cx="7772400" cy="5257800"/>
          </a:xfrm>
        </p:spPr>
        <p:txBody>
          <a:bodyPr/>
          <a:lstStyle/>
          <a:p>
            <a:pPr>
              <a:buFont typeface="Wingdings" pitchFamily="2" charset="2"/>
              <a:buNone/>
            </a:pPr>
            <a:r>
              <a:rPr lang="el-GR" sz="1400" dirty="0">
                <a:cs typeface="Times New Roman" pitchFamily="18" charset="0"/>
              </a:rPr>
              <a:t>     </a:t>
            </a:r>
            <a:r>
              <a:rPr lang="en-US" sz="1800" b="1" dirty="0">
                <a:cs typeface="Times New Roman" pitchFamily="18" charset="0"/>
              </a:rPr>
              <a:t>H</a:t>
            </a:r>
            <a:r>
              <a:rPr lang="el-GR" sz="1800" b="1" dirty="0">
                <a:cs typeface="Times New Roman" pitchFamily="18" charset="0"/>
              </a:rPr>
              <a:t> </a:t>
            </a:r>
            <a:r>
              <a:rPr lang="el-GR" sz="1800" b="1" dirty="0"/>
              <a:t>Βιομηχανι</a:t>
            </a:r>
            <a:r>
              <a:rPr lang="el-GR" sz="1800" b="1" dirty="0">
                <a:cs typeface="Times New Roman" pitchFamily="18" charset="0"/>
              </a:rPr>
              <a:t>κή επιχείρηση </a:t>
            </a:r>
            <a:r>
              <a:rPr lang="el-GR" sz="1800" b="1" dirty="0"/>
              <a:t>ΧΡΩΜΑ</a:t>
            </a:r>
            <a:r>
              <a:rPr lang="en-US" sz="1800" b="1" dirty="0"/>
              <a:t>T</a:t>
            </a:r>
            <a:r>
              <a:rPr lang="el-GR" sz="1800" b="1" dirty="0"/>
              <a:t>Α </a:t>
            </a:r>
            <a:r>
              <a:rPr lang="el-GR" sz="1800" b="1" dirty="0">
                <a:cs typeface="Times New Roman" pitchFamily="18" charset="0"/>
              </a:rPr>
              <a:t> Α.Ε. </a:t>
            </a:r>
            <a:r>
              <a:rPr lang="el-GR" sz="1800" b="1" dirty="0"/>
              <a:t>α</a:t>
            </a:r>
            <a:r>
              <a:rPr lang="el-GR" sz="1800" b="1" dirty="0">
                <a:cs typeface="Times New Roman" pitchFamily="18" charset="0"/>
              </a:rPr>
              <a:t>νέθεσε στην εταιρία </a:t>
            </a:r>
            <a:r>
              <a:rPr lang="el-GR" sz="1800" b="1" dirty="0"/>
              <a:t>ΓΕΝΙΚΗ ΤΕΧΝΙΚΗ ΑΕ </a:t>
            </a:r>
            <a:r>
              <a:rPr lang="el-GR" sz="1800" b="1" dirty="0">
                <a:cs typeface="Times New Roman" pitchFamily="18" charset="0"/>
              </a:rPr>
              <a:t>την ανέγερση </a:t>
            </a:r>
            <a:r>
              <a:rPr lang="el-GR" sz="1800" b="1" dirty="0"/>
              <a:t>του Εργοστασίου</a:t>
            </a:r>
            <a:r>
              <a:rPr lang="el-GR" sz="1800" b="1" dirty="0">
                <a:cs typeface="Times New Roman" pitchFamily="18" charset="0"/>
              </a:rPr>
              <a:t> και δίνει προκαταβολή 30.000</a:t>
            </a:r>
            <a:r>
              <a:rPr lang="en-US" sz="1800" b="1" dirty="0">
                <a:cs typeface="Times New Roman" pitchFamily="18" charset="0"/>
              </a:rPr>
              <a:t> €</a:t>
            </a:r>
            <a:r>
              <a:rPr lang="el-GR" sz="1800" b="1" dirty="0">
                <a:cs typeface="Times New Roman" pitchFamily="18" charset="0"/>
              </a:rPr>
              <a:t> μετρητά . Με την ολοκλήρωση του έργου η Γενική Τεχνική εκδίδει Τιμολόγιο όπου αναφέρονται: </a:t>
            </a:r>
          </a:p>
          <a:p>
            <a:pPr>
              <a:buFont typeface="Wingdings" pitchFamily="2" charset="2"/>
              <a:buNone/>
            </a:pPr>
            <a:r>
              <a:rPr lang="el-GR" sz="1800" b="1" dirty="0">
                <a:latin typeface="Wingdings" pitchFamily="2" charset="2"/>
                <a:cs typeface="Times New Roman" pitchFamily="18" charset="0"/>
              </a:rPr>
              <a:t>Ø</a:t>
            </a:r>
            <a:r>
              <a:rPr lang="el-GR" sz="1800" b="1" dirty="0">
                <a:cs typeface="Times New Roman" pitchFamily="18" charset="0"/>
              </a:rPr>
              <a:t>     Κόστος Κτιρίου 70.000</a:t>
            </a:r>
            <a:r>
              <a:rPr lang="el-GR" sz="1800" b="1" dirty="0"/>
              <a:t> </a:t>
            </a:r>
            <a:r>
              <a:rPr lang="en-US" sz="1800" b="1" dirty="0"/>
              <a:t>€</a:t>
            </a:r>
            <a:endParaRPr lang="el-GR" sz="1800" b="1" dirty="0">
              <a:cs typeface="Times New Roman" pitchFamily="18" charset="0"/>
            </a:endParaRPr>
          </a:p>
          <a:p>
            <a:pPr>
              <a:buFont typeface="Wingdings" pitchFamily="2" charset="2"/>
              <a:buNone/>
            </a:pPr>
            <a:r>
              <a:rPr lang="el-GR" sz="1800" b="1" dirty="0">
                <a:latin typeface="Wingdings" pitchFamily="2" charset="2"/>
                <a:cs typeface="Times New Roman" pitchFamily="18" charset="0"/>
              </a:rPr>
              <a:t>Ø</a:t>
            </a:r>
            <a:r>
              <a:rPr lang="el-GR" sz="1800" b="1" dirty="0">
                <a:cs typeface="Times New Roman" pitchFamily="18" charset="0"/>
              </a:rPr>
              <a:t>     Κτιριακές Εγκαταστάσεις 35.000</a:t>
            </a:r>
            <a:r>
              <a:rPr lang="en-US" sz="1800" b="1" dirty="0">
                <a:cs typeface="Times New Roman" pitchFamily="18" charset="0"/>
              </a:rPr>
              <a:t> €</a:t>
            </a:r>
            <a:endParaRPr lang="el-GR" sz="1800" b="1" dirty="0">
              <a:cs typeface="Times New Roman" pitchFamily="18" charset="0"/>
            </a:endParaRPr>
          </a:p>
          <a:p>
            <a:pPr>
              <a:buFont typeface="Wingdings" pitchFamily="2" charset="2"/>
              <a:buNone/>
            </a:pPr>
            <a:r>
              <a:rPr lang="el-GR" sz="1800" b="1" dirty="0">
                <a:latin typeface="Wingdings" pitchFamily="2" charset="2"/>
                <a:cs typeface="Times New Roman" pitchFamily="18" charset="0"/>
              </a:rPr>
              <a:t>Ø</a:t>
            </a:r>
            <a:r>
              <a:rPr lang="el-GR" sz="1800" b="1" dirty="0">
                <a:cs typeface="Times New Roman" pitchFamily="18" charset="0"/>
              </a:rPr>
              <a:t>     Λοιπά Τεχνικά Έργα 18.000</a:t>
            </a:r>
            <a:r>
              <a:rPr lang="en-US" sz="1800" b="1" dirty="0">
                <a:cs typeface="Times New Roman" pitchFamily="18" charset="0"/>
              </a:rPr>
              <a:t> €</a:t>
            </a:r>
            <a:endParaRPr lang="el-GR" sz="1800" b="1" dirty="0">
              <a:cs typeface="Times New Roman" pitchFamily="18" charset="0"/>
            </a:endParaRPr>
          </a:p>
          <a:p>
            <a:pPr>
              <a:buFont typeface="Wingdings" pitchFamily="2" charset="2"/>
              <a:buNone/>
            </a:pPr>
            <a:r>
              <a:rPr lang="el-GR" sz="1800" b="1" dirty="0">
                <a:latin typeface="Wingdings" pitchFamily="2" charset="2"/>
                <a:cs typeface="Times New Roman" pitchFamily="18" charset="0"/>
              </a:rPr>
              <a:t>Ø</a:t>
            </a:r>
            <a:r>
              <a:rPr lang="el-GR" sz="1800" b="1" dirty="0">
                <a:cs typeface="Times New Roman" pitchFamily="18" charset="0"/>
              </a:rPr>
              <a:t>     Για τα παραπάνω ποσά υπολογίζει + 8% ΦΠΑ. </a:t>
            </a:r>
          </a:p>
          <a:p>
            <a:pPr>
              <a:buFont typeface="Wingdings" pitchFamily="2" charset="2"/>
              <a:buNone/>
            </a:pPr>
            <a:r>
              <a:rPr lang="el-GR" sz="1800" b="1" dirty="0">
                <a:cs typeface="Times New Roman" pitchFamily="18" charset="0"/>
              </a:rPr>
              <a:t>Η </a:t>
            </a:r>
            <a:r>
              <a:rPr lang="el-GR" sz="1800" b="1" dirty="0"/>
              <a:t>Βιομηχανική</a:t>
            </a:r>
            <a:r>
              <a:rPr lang="el-GR" sz="1800" b="1" dirty="0">
                <a:cs typeface="Times New Roman" pitchFamily="18" charset="0"/>
              </a:rPr>
              <a:t> επιχείρηση αφού παρακράτησε τον Φόρο Αμοιβών Εργολάβων 2%, εξόφλησε τον λογαριασμό με επιταγή της ΑΛΦΑ ΒΑΝΚ.</a:t>
            </a:r>
          </a:p>
          <a:p>
            <a:pPr>
              <a:buFont typeface="Wingdings" pitchFamily="2" charset="2"/>
              <a:buNone/>
            </a:pPr>
            <a:r>
              <a:rPr lang="el-GR" sz="1800" b="1" dirty="0">
                <a:cs typeface="Times New Roman" pitchFamily="18" charset="0"/>
              </a:rPr>
              <a:t>Να γίνουν οι εγγραφές μέχρι β΄βάθμιο, σύμφωνα με το ΓΛΣ.</a:t>
            </a:r>
          </a:p>
          <a:p>
            <a:pPr>
              <a:buFont typeface="Wingdings" pitchFamily="2" charset="2"/>
              <a:buNone/>
            </a:pPr>
            <a:endParaRPr lang="el-GR" sz="1800" b="1" dirty="0"/>
          </a:p>
        </p:txBody>
      </p:sp>
    </p:spTree>
  </p:cSld>
  <p:clrMapOvr>
    <a:masterClrMapping/>
  </p:clrMapOvr>
  <p:transition/>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E18A987F-0338-4DB8-BFC9-2DE0073B6C37}" type="slidenum">
              <a:rPr lang="el-GR"/>
              <a:pPr/>
              <a:t>739</a:t>
            </a:fld>
            <a:endParaRPr lang="el-GR" dirty="0"/>
          </a:p>
        </p:txBody>
      </p:sp>
      <p:sp>
        <p:nvSpPr>
          <p:cNvPr id="48130" name="Rectangle 2"/>
          <p:cNvSpPr>
            <a:spLocks noGrp="1" noChangeArrowheads="1"/>
          </p:cNvSpPr>
          <p:nvPr>
            <p:ph type="title"/>
          </p:nvPr>
        </p:nvSpPr>
        <p:spPr>
          <a:xfrm>
            <a:off x="685800" y="152400"/>
            <a:ext cx="7772400" cy="457200"/>
          </a:xfrm>
        </p:spPr>
        <p:txBody>
          <a:bodyPr>
            <a:normAutofit fontScale="90000"/>
          </a:bodyPr>
          <a:lstStyle/>
          <a:p>
            <a:r>
              <a:rPr lang="el-GR" sz="2800" b="1" dirty="0"/>
              <a:t>ΛΥΣΗ ΑΣΚΗΣΗΣ 7</a:t>
            </a:r>
            <a:r>
              <a:rPr lang="en-US" sz="2800" b="1" dirty="0"/>
              <a:t>.</a:t>
            </a:r>
            <a:endParaRPr lang="el-GR" sz="2800" b="1" dirty="0"/>
          </a:p>
        </p:txBody>
      </p:sp>
      <p:sp>
        <p:nvSpPr>
          <p:cNvPr id="48131" name="Rectangle 3"/>
          <p:cNvSpPr>
            <a:spLocks noGrp="1" noChangeArrowheads="1"/>
          </p:cNvSpPr>
          <p:nvPr>
            <p:ph type="body" idx="1"/>
          </p:nvPr>
        </p:nvSpPr>
        <p:spPr>
          <a:xfrm>
            <a:off x="457200" y="685800"/>
            <a:ext cx="8382000" cy="5410200"/>
          </a:xfrm>
        </p:spPr>
        <p:txBody>
          <a:bodyPr>
            <a:normAutofit fontScale="92500" lnSpcReduction="20000"/>
          </a:bodyPr>
          <a:lstStyle/>
          <a:p>
            <a:pPr>
              <a:lnSpc>
                <a:spcPct val="90000"/>
              </a:lnSpc>
              <a:buFont typeface="Wingdings" pitchFamily="2" charset="2"/>
              <a:buNone/>
            </a:pPr>
            <a:r>
              <a:rPr lang="el-GR" sz="1400" b="1" dirty="0">
                <a:cs typeface="Times New Roman" pitchFamily="18" charset="0"/>
              </a:rPr>
              <a:t>------------------------------------------Ημερομηνία --------------------------------------------</a:t>
            </a:r>
          </a:p>
          <a:p>
            <a:pPr>
              <a:lnSpc>
                <a:spcPct val="90000"/>
              </a:lnSpc>
              <a:buFont typeface="Wingdings" pitchFamily="2" charset="2"/>
              <a:buNone/>
            </a:pPr>
            <a:r>
              <a:rPr lang="el-GR" sz="1400" b="1" dirty="0">
                <a:cs typeface="Times New Roman" pitchFamily="18" charset="0"/>
              </a:rPr>
              <a:t>35.ΛΟΓΑΡΙΑΣΜΟΙ  ΔΙΑΧΕΙΡΙΣΗΣ </a:t>
            </a:r>
          </a:p>
          <a:p>
            <a:pPr>
              <a:lnSpc>
                <a:spcPct val="90000"/>
              </a:lnSpc>
              <a:buFont typeface="Wingdings" pitchFamily="2" charset="2"/>
              <a:buNone/>
            </a:pPr>
            <a:r>
              <a:rPr lang="el-GR" sz="1400" b="1" dirty="0">
                <a:cs typeface="Times New Roman" pitchFamily="18" charset="0"/>
              </a:rPr>
              <a:t>ΠΡΟΚΑΤΑΒΟΛΩΝ &amp; ΠΙΣΤΩΣΕΩΝ              </a:t>
            </a:r>
          </a:p>
          <a:p>
            <a:pPr>
              <a:lnSpc>
                <a:spcPct val="90000"/>
              </a:lnSpc>
              <a:buFont typeface="Wingdings" pitchFamily="2" charset="2"/>
              <a:buNone/>
            </a:pPr>
            <a:r>
              <a:rPr lang="el-GR" sz="1400" b="1" dirty="0">
                <a:cs typeface="Times New Roman" pitchFamily="18" charset="0"/>
              </a:rPr>
              <a:t>35.02 Λοιποί Συνεργάτες-Κατασκευαστές                 </a:t>
            </a:r>
            <a:r>
              <a:rPr lang="el-GR" sz="1400" b="1" dirty="0"/>
              <a:t>	</a:t>
            </a:r>
            <a:r>
              <a:rPr lang="el-GR" sz="1400" b="1" dirty="0">
                <a:cs typeface="Times New Roman" pitchFamily="18" charset="0"/>
              </a:rPr>
              <a:t>  </a:t>
            </a:r>
            <a:r>
              <a:rPr lang="el-GR" sz="1400" b="1" dirty="0"/>
              <a:t>	</a:t>
            </a:r>
            <a:r>
              <a:rPr lang="el-GR" sz="1400" b="1" dirty="0">
                <a:cs typeface="Times New Roman" pitchFamily="18" charset="0"/>
              </a:rPr>
              <a:t>30.000</a:t>
            </a:r>
          </a:p>
          <a:p>
            <a:pPr algn="just">
              <a:lnSpc>
                <a:spcPct val="90000"/>
              </a:lnSpc>
              <a:buFont typeface="Wingdings" pitchFamily="2" charset="2"/>
              <a:buNone/>
            </a:pPr>
            <a:r>
              <a:rPr lang="el-GR" sz="1400" b="1" dirty="0"/>
              <a:t>		</a:t>
            </a:r>
            <a:r>
              <a:rPr lang="el-GR" sz="1400" b="1" dirty="0">
                <a:cs typeface="Times New Roman" pitchFamily="18" charset="0"/>
              </a:rPr>
              <a:t>38. ΧΡΗΜΑΤΙΚΑ ΔΙΑΘΕΣΙΜΑ</a:t>
            </a:r>
          </a:p>
          <a:p>
            <a:pPr algn="just">
              <a:lnSpc>
                <a:spcPct val="90000"/>
              </a:lnSpc>
              <a:buFont typeface="Wingdings" pitchFamily="2" charset="2"/>
              <a:buNone/>
            </a:pPr>
            <a:r>
              <a:rPr lang="el-GR" sz="1400" b="1" dirty="0"/>
              <a:t>		</a:t>
            </a:r>
            <a:r>
              <a:rPr lang="el-GR" sz="1400" b="1" dirty="0">
                <a:cs typeface="Times New Roman" pitchFamily="18" charset="0"/>
              </a:rPr>
              <a:t>38.00 Ταμείο				</a:t>
            </a:r>
            <a:r>
              <a:rPr lang="el-GR" sz="1400" b="1" dirty="0"/>
              <a:t>                  </a:t>
            </a:r>
            <a:r>
              <a:rPr lang="el-GR" sz="1400" b="1" dirty="0">
                <a:cs typeface="Times New Roman" pitchFamily="18" charset="0"/>
              </a:rPr>
              <a:t> 30.000</a:t>
            </a:r>
          </a:p>
          <a:p>
            <a:pPr>
              <a:lnSpc>
                <a:spcPct val="90000"/>
              </a:lnSpc>
              <a:buFont typeface="Wingdings" pitchFamily="2" charset="2"/>
              <a:buNone/>
            </a:pPr>
            <a:r>
              <a:rPr lang="el-GR" sz="1400" b="1" dirty="0">
                <a:cs typeface="Times New Roman" pitchFamily="18" charset="0"/>
              </a:rPr>
              <a:t> </a:t>
            </a:r>
            <a:r>
              <a:rPr lang="el-GR" sz="1400" b="1" dirty="0"/>
              <a:t>		</a:t>
            </a:r>
            <a:r>
              <a:rPr lang="el-GR" sz="1400" b="1" dirty="0">
                <a:cs typeface="Times New Roman" pitchFamily="18" charset="0"/>
              </a:rPr>
              <a:t>( Προκαταβολή μετρητών στη Γενική Τεχνική)</a:t>
            </a:r>
          </a:p>
          <a:p>
            <a:pPr>
              <a:lnSpc>
                <a:spcPct val="90000"/>
              </a:lnSpc>
              <a:buFont typeface="Wingdings" pitchFamily="2" charset="2"/>
              <a:buNone/>
            </a:pPr>
            <a:r>
              <a:rPr lang="el-GR" sz="1400" b="1" dirty="0">
                <a:cs typeface="Times New Roman" pitchFamily="18" charset="0"/>
              </a:rPr>
              <a:t> </a:t>
            </a:r>
            <a:r>
              <a:rPr lang="el-GR" sz="1400" b="1" dirty="0"/>
              <a:t>	</a:t>
            </a:r>
            <a:r>
              <a:rPr lang="el-GR" sz="1400" b="1" dirty="0">
                <a:cs typeface="Times New Roman" pitchFamily="18" charset="0"/>
              </a:rPr>
              <a:t>------------------------------------------Ημερομηνία --------------------------------------------</a:t>
            </a:r>
          </a:p>
          <a:p>
            <a:pPr>
              <a:lnSpc>
                <a:spcPct val="90000"/>
              </a:lnSpc>
              <a:buFont typeface="Wingdings" pitchFamily="2" charset="2"/>
              <a:buNone/>
            </a:pPr>
            <a:r>
              <a:rPr lang="el-GR" sz="1400" b="1" dirty="0">
                <a:cs typeface="Times New Roman" pitchFamily="18" charset="0"/>
              </a:rPr>
              <a:t>11.ΚΤΙΡΙΑ – ΕΓΚΑΤΑΣΤΑΣΕΙΣ ΚΤΙΡΙΩΝ   ΤΕΧΝΙΚΑ ΕΡΓΑ   </a:t>
            </a:r>
            <a:r>
              <a:rPr lang="el-GR" sz="1400" b="1" dirty="0"/>
              <a:t>      </a:t>
            </a:r>
            <a:r>
              <a:rPr lang="el-GR" sz="1400" b="1" dirty="0">
                <a:cs typeface="Times New Roman" pitchFamily="18" charset="0"/>
              </a:rPr>
              <a:t>  </a:t>
            </a:r>
            <a:r>
              <a:rPr lang="el-GR" sz="1400" b="1" dirty="0"/>
              <a:t>        </a:t>
            </a:r>
            <a:r>
              <a:rPr lang="el-GR" sz="1400" b="1" dirty="0">
                <a:cs typeface="Times New Roman" pitchFamily="18" charset="0"/>
              </a:rPr>
              <a:t>123.000</a:t>
            </a:r>
          </a:p>
          <a:p>
            <a:pPr>
              <a:lnSpc>
                <a:spcPct val="90000"/>
              </a:lnSpc>
              <a:buFont typeface="Wingdings" pitchFamily="2" charset="2"/>
              <a:buNone/>
            </a:pPr>
            <a:r>
              <a:rPr lang="el-GR" sz="1400" b="1" dirty="0">
                <a:cs typeface="Times New Roman" pitchFamily="18" charset="0"/>
              </a:rPr>
              <a:t>11.00.00 Κτίρια                             </a:t>
            </a:r>
            <a:r>
              <a:rPr lang="el-GR" sz="1400" b="1" dirty="0"/>
              <a:t>			</a:t>
            </a:r>
            <a:r>
              <a:rPr lang="el-GR" sz="1400" b="1" dirty="0">
                <a:cs typeface="Times New Roman" pitchFamily="18" charset="0"/>
              </a:rPr>
              <a:t>70.000</a:t>
            </a:r>
          </a:p>
          <a:p>
            <a:pPr>
              <a:lnSpc>
                <a:spcPct val="90000"/>
              </a:lnSpc>
              <a:buFont typeface="Wingdings" pitchFamily="2" charset="2"/>
              <a:buNone/>
            </a:pPr>
            <a:r>
              <a:rPr lang="el-GR" sz="1400" b="1" dirty="0">
                <a:cs typeface="Times New Roman" pitchFamily="18" charset="0"/>
              </a:rPr>
              <a:t>11.00.01 Εγκαταστάσεις Κτιρίων  </a:t>
            </a:r>
            <a:r>
              <a:rPr lang="el-GR" sz="1400" b="1" dirty="0"/>
              <a:t>			</a:t>
            </a:r>
            <a:r>
              <a:rPr lang="el-GR" sz="1400" b="1" dirty="0">
                <a:cs typeface="Times New Roman" pitchFamily="18" charset="0"/>
              </a:rPr>
              <a:t>35.000 </a:t>
            </a:r>
          </a:p>
          <a:p>
            <a:pPr>
              <a:lnSpc>
                <a:spcPct val="90000"/>
              </a:lnSpc>
              <a:buFont typeface="Wingdings" pitchFamily="2" charset="2"/>
              <a:buNone/>
            </a:pPr>
            <a:r>
              <a:rPr lang="el-GR" sz="1400" b="1" dirty="0">
                <a:cs typeface="Times New Roman" pitchFamily="18" charset="0"/>
              </a:rPr>
              <a:t>11.02      Τεχνικά Έργα                  </a:t>
            </a:r>
            <a:r>
              <a:rPr lang="el-GR" sz="1400" b="1" dirty="0"/>
              <a:t>			</a:t>
            </a:r>
            <a:r>
              <a:rPr lang="el-GR" sz="1400" b="1" u="sng" dirty="0">
                <a:cs typeface="Times New Roman" pitchFamily="18" charset="0"/>
              </a:rPr>
              <a:t>18.000</a:t>
            </a:r>
            <a:endParaRPr lang="el-GR" sz="1400" b="1" dirty="0">
              <a:cs typeface="Times New Roman" pitchFamily="18" charset="0"/>
            </a:endParaRPr>
          </a:p>
          <a:p>
            <a:pPr>
              <a:lnSpc>
                <a:spcPct val="90000"/>
              </a:lnSpc>
              <a:buFont typeface="Wingdings" pitchFamily="2" charset="2"/>
              <a:buNone/>
            </a:pPr>
            <a:r>
              <a:rPr lang="el-GR" sz="1400" b="1" dirty="0">
                <a:cs typeface="Times New Roman" pitchFamily="18" charset="0"/>
              </a:rPr>
              <a:t> 54 ΥΠΟΧΡΕΩΣΕΙΣ ΑΠΟ ΦΟΡΟΥΣ-ΤΕΛΗ</a:t>
            </a:r>
          </a:p>
          <a:p>
            <a:pPr>
              <a:lnSpc>
                <a:spcPct val="90000"/>
              </a:lnSpc>
              <a:buFont typeface="Wingdings" pitchFamily="2" charset="2"/>
              <a:buNone/>
            </a:pPr>
            <a:r>
              <a:rPr lang="el-GR" sz="1400" b="1" dirty="0">
                <a:cs typeface="Times New Roman" pitchFamily="18" charset="0"/>
              </a:rPr>
              <a:t>54.00 Φόρος Προστιθέμενης Αξίας</a:t>
            </a:r>
          </a:p>
          <a:p>
            <a:pPr>
              <a:lnSpc>
                <a:spcPct val="90000"/>
              </a:lnSpc>
              <a:buFont typeface="Wingdings" pitchFamily="2" charset="2"/>
              <a:buNone/>
            </a:pPr>
            <a:r>
              <a:rPr lang="el-GR" sz="1400" b="1" dirty="0">
                <a:cs typeface="Times New Roman" pitchFamily="18" charset="0"/>
              </a:rPr>
              <a:t>54.00.00  Φ.Π.Α. Συντ/τής  8%                          </a:t>
            </a:r>
            <a:r>
              <a:rPr lang="el-GR" sz="1400" b="1" dirty="0"/>
              <a:t>		</a:t>
            </a:r>
            <a:r>
              <a:rPr lang="el-GR" sz="1400" b="1" dirty="0">
                <a:cs typeface="Times New Roman" pitchFamily="18" charset="0"/>
              </a:rPr>
              <a:t> </a:t>
            </a:r>
            <a:r>
              <a:rPr lang="el-GR" sz="1400" b="1" dirty="0"/>
              <a:t>       </a:t>
            </a:r>
            <a:r>
              <a:rPr lang="en-US" sz="1400" b="1" dirty="0"/>
              <a:t>                     </a:t>
            </a:r>
            <a:r>
              <a:rPr lang="el-GR" sz="1400" b="1" dirty="0">
                <a:cs typeface="Times New Roman" pitchFamily="18" charset="0"/>
              </a:rPr>
              <a:t>9.840   </a:t>
            </a:r>
          </a:p>
          <a:p>
            <a:pPr>
              <a:lnSpc>
                <a:spcPct val="90000"/>
              </a:lnSpc>
              <a:buFont typeface="Wingdings" pitchFamily="2" charset="2"/>
              <a:buNone/>
            </a:pPr>
            <a:r>
              <a:rPr lang="el-GR" sz="1400" b="1" dirty="0">
                <a:cs typeface="Times New Roman" pitchFamily="18" charset="0"/>
              </a:rPr>
              <a:t>                    35.ΛΟΓΑΡΙΑΣΜΟΙ  ΔΙΑΧΕΙΡΙΣΗΣ ΠΡΟΚΑΤΑΒΟΛΩΝ &amp; ΠΙΣΤΩΣΕΩΝ              </a:t>
            </a:r>
          </a:p>
          <a:p>
            <a:pPr>
              <a:lnSpc>
                <a:spcPct val="90000"/>
              </a:lnSpc>
              <a:buFont typeface="Wingdings" pitchFamily="2" charset="2"/>
              <a:buNone/>
            </a:pPr>
            <a:r>
              <a:rPr lang="el-GR" sz="1400" b="1" dirty="0"/>
              <a:t>		</a:t>
            </a:r>
            <a:r>
              <a:rPr lang="el-GR" sz="1400" b="1" dirty="0">
                <a:cs typeface="Times New Roman" pitchFamily="18" charset="0"/>
              </a:rPr>
              <a:t>35.02 Λοιποί Συνεργάτες-Κατασκευαστές                 </a:t>
            </a:r>
            <a:r>
              <a:rPr lang="el-GR" sz="1400" b="1" dirty="0"/>
              <a:t>	</a:t>
            </a:r>
            <a:r>
              <a:rPr lang="el-GR" sz="1400" b="1" dirty="0">
                <a:cs typeface="Times New Roman" pitchFamily="18" charset="0"/>
              </a:rPr>
              <a:t> </a:t>
            </a:r>
            <a:r>
              <a:rPr lang="el-GR" sz="1400" b="1" dirty="0"/>
              <a:t>	</a:t>
            </a:r>
            <a:r>
              <a:rPr lang="el-GR" sz="1400" b="1" dirty="0">
                <a:cs typeface="Times New Roman" pitchFamily="18" charset="0"/>
              </a:rPr>
              <a:t>30.000</a:t>
            </a:r>
          </a:p>
          <a:p>
            <a:pPr algn="just">
              <a:lnSpc>
                <a:spcPct val="90000"/>
              </a:lnSpc>
              <a:buFont typeface="Wingdings" pitchFamily="2" charset="2"/>
              <a:buNone/>
            </a:pPr>
            <a:r>
              <a:rPr lang="el-GR" sz="1400" b="1" dirty="0"/>
              <a:t>		</a:t>
            </a:r>
            <a:r>
              <a:rPr lang="el-GR" sz="1400" b="1" dirty="0">
                <a:cs typeface="Times New Roman" pitchFamily="18" charset="0"/>
              </a:rPr>
              <a:t>38. ΧΡΗΜΑΤΙΚΑ ΔΙΑΘΕΣΙΜΑ</a:t>
            </a:r>
          </a:p>
          <a:p>
            <a:pPr algn="just">
              <a:lnSpc>
                <a:spcPct val="90000"/>
              </a:lnSpc>
              <a:buFont typeface="Wingdings" pitchFamily="2" charset="2"/>
              <a:buNone/>
            </a:pPr>
            <a:r>
              <a:rPr lang="el-GR" sz="1400" b="1" dirty="0"/>
              <a:t>		</a:t>
            </a:r>
            <a:r>
              <a:rPr lang="el-GR" sz="1400" b="1" dirty="0">
                <a:cs typeface="Times New Roman" pitchFamily="18" charset="0"/>
              </a:rPr>
              <a:t>38.03 Καταθ</a:t>
            </a:r>
            <a:r>
              <a:rPr lang="el-GR" sz="1400" b="1" dirty="0"/>
              <a:t>έσεις </a:t>
            </a:r>
            <a:r>
              <a:rPr lang="el-GR" sz="1400" b="1" dirty="0">
                <a:cs typeface="Times New Roman" pitchFamily="18" charset="0"/>
              </a:rPr>
              <a:t>. Όψεως			                       </a:t>
            </a:r>
          </a:p>
          <a:p>
            <a:pPr algn="just">
              <a:lnSpc>
                <a:spcPct val="90000"/>
              </a:lnSpc>
              <a:buFont typeface="Wingdings" pitchFamily="2" charset="2"/>
              <a:buNone/>
            </a:pPr>
            <a:r>
              <a:rPr lang="el-GR" sz="1400" b="1" dirty="0"/>
              <a:t>		</a:t>
            </a:r>
            <a:r>
              <a:rPr lang="el-GR" sz="1400" b="1" dirty="0">
                <a:cs typeface="Times New Roman" pitchFamily="18" charset="0"/>
              </a:rPr>
              <a:t>38.03.04 </a:t>
            </a:r>
            <a:r>
              <a:rPr lang="en-US" sz="1400" b="1" dirty="0">
                <a:cs typeface="Times New Roman" pitchFamily="18" charset="0"/>
              </a:rPr>
              <a:t>ALFA BANK</a:t>
            </a:r>
            <a:r>
              <a:rPr lang="el-GR" sz="1400" b="1" dirty="0">
                <a:cs typeface="Times New Roman" pitchFamily="18" charset="0"/>
              </a:rPr>
              <a:t>                                      </a:t>
            </a:r>
            <a:r>
              <a:rPr lang="el-GR" sz="1400" b="1" dirty="0"/>
              <a:t>		                   </a:t>
            </a:r>
            <a:r>
              <a:rPr lang="el-GR" sz="1400" b="1" dirty="0">
                <a:cs typeface="Times New Roman" pitchFamily="18" charset="0"/>
              </a:rPr>
              <a:t>100</a:t>
            </a:r>
            <a:r>
              <a:rPr lang="el-GR" sz="1400" b="1" dirty="0"/>
              <a:t>.</a:t>
            </a:r>
            <a:r>
              <a:rPr lang="el-GR" sz="1400" b="1" dirty="0">
                <a:cs typeface="Times New Roman" pitchFamily="18" charset="0"/>
              </a:rPr>
              <a:t>380</a:t>
            </a:r>
          </a:p>
          <a:p>
            <a:pPr>
              <a:lnSpc>
                <a:spcPct val="90000"/>
              </a:lnSpc>
              <a:buFont typeface="Wingdings" pitchFamily="2" charset="2"/>
              <a:buNone/>
            </a:pPr>
            <a:r>
              <a:rPr lang="el-GR" sz="1400" b="1" dirty="0"/>
              <a:t>		</a:t>
            </a:r>
            <a:r>
              <a:rPr lang="el-GR" sz="1400" b="1" dirty="0">
                <a:cs typeface="Times New Roman" pitchFamily="18" charset="0"/>
              </a:rPr>
              <a:t>54 ΥΠΟΧΡΕΩΣΕΙΣ ΑΠΟ ΦΟΡΟΥΣ-ΤΕΛΗ</a:t>
            </a:r>
          </a:p>
          <a:p>
            <a:pPr algn="just">
              <a:lnSpc>
                <a:spcPct val="90000"/>
              </a:lnSpc>
              <a:buFont typeface="Wingdings" pitchFamily="2" charset="2"/>
              <a:buNone/>
            </a:pPr>
            <a:r>
              <a:rPr lang="el-GR" sz="1400" b="1" dirty="0"/>
              <a:t>		</a:t>
            </a:r>
            <a:r>
              <a:rPr lang="el-GR" sz="1400" b="1" dirty="0">
                <a:cs typeface="Times New Roman" pitchFamily="18" charset="0"/>
              </a:rPr>
              <a:t>54.09.12 Φόρος Αμοιβών Εργολάβων (2%)              </a:t>
            </a:r>
            <a:r>
              <a:rPr lang="el-GR" sz="1400" b="1" dirty="0"/>
              <a:t>		</a:t>
            </a:r>
            <a:r>
              <a:rPr lang="el-GR" sz="1400" b="1" dirty="0">
                <a:cs typeface="Times New Roman" pitchFamily="18" charset="0"/>
              </a:rPr>
              <a:t>  2.460</a:t>
            </a:r>
          </a:p>
          <a:p>
            <a:pPr algn="just">
              <a:lnSpc>
                <a:spcPct val="90000"/>
              </a:lnSpc>
              <a:buFont typeface="Wingdings" pitchFamily="2" charset="2"/>
              <a:buNone/>
            </a:pPr>
            <a:r>
              <a:rPr lang="el-GR" sz="1400" b="1" dirty="0">
                <a:cs typeface="Times New Roman" pitchFamily="18" charset="0"/>
              </a:rPr>
              <a:t> </a:t>
            </a:r>
            <a:r>
              <a:rPr lang="el-GR" sz="1400" b="1" dirty="0"/>
              <a:t>		</a:t>
            </a:r>
            <a:r>
              <a:rPr lang="el-GR" sz="1400" b="1" dirty="0">
                <a:cs typeface="Times New Roman" pitchFamily="18" charset="0"/>
              </a:rPr>
              <a:t>(Λήψη Τιμολ. # … &amp; Εξόφληση οφειλής)</a:t>
            </a:r>
          </a:p>
          <a:p>
            <a:pPr>
              <a:lnSpc>
                <a:spcPct val="90000"/>
              </a:lnSpc>
              <a:buFont typeface="Wingdings" pitchFamily="2" charset="2"/>
              <a:buNone/>
            </a:pPr>
            <a:r>
              <a:rPr lang="el-GR" sz="1200" b="1" dirty="0"/>
              <a:t>	</a:t>
            </a:r>
            <a:r>
              <a:rPr lang="el-GR" sz="1200" b="1" dirty="0">
                <a:cs typeface="Times New Roman" pitchFamily="18" charset="0"/>
              </a:rPr>
              <a:t>-------------------------------------------------------------------------------------------------------</a:t>
            </a:r>
          </a:p>
          <a:p>
            <a:pPr>
              <a:lnSpc>
                <a:spcPct val="90000"/>
              </a:lnSpc>
              <a:buFont typeface="Wingdings" pitchFamily="2" charset="2"/>
              <a:buNone/>
            </a:pPr>
            <a:endParaRPr lang="el-GR" sz="1200" b="1" dirty="0"/>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251520" y="188640"/>
            <a:ext cx="8712968" cy="6408712"/>
          </a:xfrm>
          <a:prstGeom prst="rect">
            <a:avLst/>
          </a:prstGeom>
          <a:noFill/>
          <a:ln w="9525">
            <a:noFill/>
            <a:miter lim="800000"/>
            <a:headEnd/>
            <a:tailEnd/>
          </a:ln>
        </p:spPr>
      </p:pic>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6B036399-FC47-437C-888F-078D28BFDDF1}" type="slidenum">
              <a:rPr lang="el-GR"/>
              <a:pPr/>
              <a:t>740</a:t>
            </a:fld>
            <a:endParaRPr lang="el-GR" dirty="0"/>
          </a:p>
        </p:txBody>
      </p:sp>
      <p:sp>
        <p:nvSpPr>
          <p:cNvPr id="49154" name="Rectangle 2"/>
          <p:cNvSpPr>
            <a:spLocks noGrp="1" noChangeArrowheads="1"/>
          </p:cNvSpPr>
          <p:nvPr>
            <p:ph type="title"/>
          </p:nvPr>
        </p:nvSpPr>
        <p:spPr>
          <a:xfrm>
            <a:off x="685800" y="609600"/>
            <a:ext cx="7772400" cy="457200"/>
          </a:xfrm>
        </p:spPr>
        <p:txBody>
          <a:bodyPr>
            <a:normAutofit fontScale="90000"/>
          </a:bodyPr>
          <a:lstStyle/>
          <a:p>
            <a:r>
              <a:rPr lang="el-GR" sz="2800" b="1" dirty="0"/>
              <a:t>ΑΣΚΗΣΗ 8.</a:t>
            </a:r>
          </a:p>
        </p:txBody>
      </p:sp>
      <p:sp>
        <p:nvSpPr>
          <p:cNvPr id="49155" name="Rectangle 3"/>
          <p:cNvSpPr>
            <a:spLocks noGrp="1" noChangeArrowheads="1"/>
          </p:cNvSpPr>
          <p:nvPr>
            <p:ph type="body" idx="1"/>
          </p:nvPr>
        </p:nvSpPr>
        <p:spPr>
          <a:xfrm>
            <a:off x="381000" y="1219200"/>
            <a:ext cx="8458200" cy="4876800"/>
          </a:xfrm>
        </p:spPr>
        <p:txBody>
          <a:bodyPr/>
          <a:lstStyle/>
          <a:p>
            <a:pPr>
              <a:buFont typeface="Wingdings" pitchFamily="2" charset="2"/>
              <a:buNone/>
            </a:pPr>
            <a:r>
              <a:rPr lang="el-GR" sz="1800" b="1" dirty="0">
                <a:cs typeface="Times New Roman" pitchFamily="18" charset="0"/>
              </a:rPr>
              <a:t>Η Ξενοδοχειακή επιχείρηση ΦΛΟΙΣΒΟΣ αγόρασε από την ΠΡΟΜΗΘΕΥΤΙΚΗ ΕΠΕ  50 Τ.</a:t>
            </a:r>
            <a:r>
              <a:rPr lang="en-US" sz="1800" b="1" dirty="0">
                <a:cs typeface="Times New Roman" pitchFamily="18" charset="0"/>
              </a:rPr>
              <a:t>V</a:t>
            </a:r>
            <a:r>
              <a:rPr lang="el-GR" sz="1800" b="1" dirty="0">
                <a:cs typeface="Times New Roman" pitchFamily="18" charset="0"/>
              </a:rPr>
              <a:t>. για να τις τοποθετήσει στα δωμάτια του Ξενοδοχείου, αξίας </a:t>
            </a:r>
            <a:r>
              <a:rPr lang="el-GR" sz="1800" b="1" dirty="0"/>
              <a:t>2</a:t>
            </a:r>
            <a:r>
              <a:rPr lang="el-GR" sz="1800" b="1" dirty="0">
                <a:cs typeface="Times New Roman" pitchFamily="18" charset="0"/>
              </a:rPr>
              <a:t>00 </a:t>
            </a:r>
            <a:r>
              <a:rPr lang="en-US" sz="1800" b="1" dirty="0"/>
              <a:t>€</a:t>
            </a:r>
            <a:r>
              <a:rPr lang="el-GR" sz="1800" b="1" dirty="0">
                <a:cs typeface="Times New Roman" pitchFamily="18" charset="0"/>
              </a:rPr>
              <a:t>.  συν 18% Φ.Π.Α., και 50 ψυγεία αξίας </a:t>
            </a:r>
            <a:r>
              <a:rPr lang="en-US" sz="1800" b="1" dirty="0">
                <a:cs typeface="Times New Roman" pitchFamily="18" charset="0"/>
              </a:rPr>
              <a:t>1</a:t>
            </a:r>
            <a:r>
              <a:rPr lang="el-GR" sz="1800" b="1" dirty="0">
                <a:cs typeface="Times New Roman" pitchFamily="18" charset="0"/>
              </a:rPr>
              <a:t>50</a:t>
            </a:r>
            <a:r>
              <a:rPr lang="en-US" sz="1800" b="1" dirty="0">
                <a:cs typeface="Times New Roman" pitchFamily="18" charset="0"/>
              </a:rPr>
              <a:t> </a:t>
            </a:r>
            <a:r>
              <a:rPr lang="el-GR" sz="1800" b="1" dirty="0">
                <a:cs typeface="Times New Roman" pitchFamily="18" charset="0"/>
              </a:rPr>
              <a:t> </a:t>
            </a:r>
            <a:r>
              <a:rPr lang="en-US" sz="1800" b="1" dirty="0">
                <a:cs typeface="Times New Roman" pitchFamily="18" charset="0"/>
              </a:rPr>
              <a:t>€</a:t>
            </a:r>
            <a:r>
              <a:rPr lang="el-GR" sz="1800" b="1" dirty="0">
                <a:cs typeface="Times New Roman" pitchFamily="18" charset="0"/>
              </a:rPr>
              <a:t> το ένα, συν 18% Φ.Π.Α. Επίσης αγόρασε ένα επαγγελματικό Πλυντήριο-Στεγνωτήριο αξίας 800</a:t>
            </a:r>
            <a:r>
              <a:rPr lang="en-US" sz="1800" b="1" dirty="0">
                <a:cs typeface="Times New Roman" pitchFamily="18" charset="0"/>
              </a:rPr>
              <a:t> €</a:t>
            </a:r>
            <a:r>
              <a:rPr lang="el-GR" sz="1800" b="1" dirty="0">
                <a:cs typeface="Times New Roman" pitchFamily="18" charset="0"/>
              </a:rPr>
              <a:t> συν 18% Φ.Π.Α. Πήρε για όλα τα προϊόντα που αγόρασε το Τιμολόγιο # 8, επί Πιστώσει, το οποίο εξόφλησε αργότερα με επιταγή της ΕΜΠΟΡΙΚΗΣ Τράπεζας.  Να γίνουν οι Λογιστικές εγγραφές μέχρι Β’βάθμιο.</a:t>
            </a:r>
            <a:r>
              <a:rPr lang="el-GR" sz="1800" b="1" dirty="0"/>
              <a:t> </a:t>
            </a:r>
          </a:p>
        </p:txBody>
      </p:sp>
    </p:spTree>
  </p:cSld>
  <p:clrMapOvr>
    <a:masterClrMapping/>
  </p:clrMapOvr>
  <p:transition/>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F5EC6DF8-C2CC-491F-A422-62A029BAA394}" type="slidenum">
              <a:rPr lang="el-GR"/>
              <a:pPr/>
              <a:t>741</a:t>
            </a:fld>
            <a:endParaRPr lang="el-GR" dirty="0"/>
          </a:p>
        </p:txBody>
      </p:sp>
      <p:sp>
        <p:nvSpPr>
          <p:cNvPr id="50178" name="Rectangle 2"/>
          <p:cNvSpPr>
            <a:spLocks noGrp="1" noChangeArrowheads="1"/>
          </p:cNvSpPr>
          <p:nvPr>
            <p:ph type="title"/>
          </p:nvPr>
        </p:nvSpPr>
        <p:spPr>
          <a:xfrm>
            <a:off x="901700" y="260350"/>
            <a:ext cx="7340600" cy="504825"/>
          </a:xfrm>
        </p:spPr>
        <p:txBody>
          <a:bodyPr>
            <a:normAutofit fontScale="90000"/>
          </a:bodyPr>
          <a:lstStyle/>
          <a:p>
            <a:r>
              <a:rPr lang="el-GR" sz="2800" b="1" dirty="0"/>
              <a:t>ΛΥΣΗ ΑΣΚΗΣΗΣ </a:t>
            </a:r>
            <a:r>
              <a:rPr lang="en-US" sz="2800" b="1" dirty="0"/>
              <a:t>8.</a:t>
            </a:r>
            <a:endParaRPr lang="el-GR" sz="2800" b="1" dirty="0"/>
          </a:p>
        </p:txBody>
      </p:sp>
      <p:sp>
        <p:nvSpPr>
          <p:cNvPr id="50179" name="Rectangle 3"/>
          <p:cNvSpPr>
            <a:spLocks noGrp="1" noChangeArrowheads="1"/>
          </p:cNvSpPr>
          <p:nvPr>
            <p:ph type="body" idx="1"/>
          </p:nvPr>
        </p:nvSpPr>
        <p:spPr>
          <a:xfrm>
            <a:off x="381000" y="914400"/>
            <a:ext cx="8458200" cy="5181600"/>
          </a:xfrm>
        </p:spPr>
        <p:txBody>
          <a:bodyPr>
            <a:normAutofit fontScale="92500" lnSpcReduction="20000"/>
          </a:bodyPr>
          <a:lstStyle/>
          <a:p>
            <a:pPr algn="ctr">
              <a:lnSpc>
                <a:spcPct val="90000"/>
              </a:lnSpc>
              <a:buFont typeface="Wingdings" pitchFamily="2" charset="2"/>
              <a:buNone/>
            </a:pPr>
            <a:r>
              <a:rPr lang="en-US" sz="1200" b="1" dirty="0">
                <a:cs typeface="Times New Roman" pitchFamily="18" charset="0"/>
              </a:rPr>
              <a:t>	</a:t>
            </a:r>
            <a:r>
              <a:rPr lang="el-GR" sz="1400" b="1" dirty="0">
                <a:cs typeface="Times New Roman" pitchFamily="18" charset="0"/>
              </a:rPr>
              <a:t>-------------------------------------------ημερομηνία ---------------------------------------------</a:t>
            </a:r>
          </a:p>
          <a:p>
            <a:pPr algn="just">
              <a:lnSpc>
                <a:spcPct val="90000"/>
              </a:lnSpc>
              <a:buFont typeface="Wingdings" pitchFamily="2" charset="2"/>
              <a:buNone/>
            </a:pPr>
            <a:r>
              <a:rPr lang="el-GR" sz="1200" b="1" dirty="0">
                <a:cs typeface="Times New Roman" pitchFamily="18" charset="0"/>
              </a:rPr>
              <a:t> </a:t>
            </a:r>
            <a:r>
              <a:rPr lang="el-GR" sz="1400" b="1" dirty="0">
                <a:cs typeface="Times New Roman" pitchFamily="18" charset="0"/>
              </a:rPr>
              <a:t>14.ΕΠΙΠΛΑ ΕΞΟΠΛΙΣΜΟΣ  				       </a:t>
            </a:r>
            <a:r>
              <a:rPr lang="en-US" sz="1400" b="1" dirty="0">
                <a:cs typeface="Times New Roman" pitchFamily="18" charset="0"/>
              </a:rPr>
              <a:t>17.5</a:t>
            </a:r>
            <a:r>
              <a:rPr lang="el-GR" sz="1400" b="1" dirty="0">
                <a:cs typeface="Times New Roman" pitchFamily="18" charset="0"/>
              </a:rPr>
              <a:t>00</a:t>
            </a:r>
          </a:p>
          <a:p>
            <a:pPr>
              <a:lnSpc>
                <a:spcPct val="90000"/>
              </a:lnSpc>
              <a:buFont typeface="Wingdings" pitchFamily="2" charset="2"/>
              <a:buNone/>
            </a:pPr>
            <a:r>
              <a:rPr lang="el-GR" sz="1400" b="1" dirty="0">
                <a:cs typeface="Times New Roman" pitchFamily="18" charset="0"/>
              </a:rPr>
              <a:t>14.17 Εξοπλισμός Δωματίων </a:t>
            </a:r>
          </a:p>
          <a:p>
            <a:pPr>
              <a:lnSpc>
                <a:spcPct val="90000"/>
              </a:lnSpc>
              <a:buFont typeface="Wingdings" pitchFamily="2" charset="2"/>
              <a:buNone/>
            </a:pPr>
            <a:r>
              <a:rPr lang="el-GR" sz="1400" b="1" dirty="0">
                <a:cs typeface="Times New Roman" pitchFamily="18" charset="0"/>
              </a:rPr>
              <a:t>	(50 Τηλεοράσεις)                               </a:t>
            </a:r>
            <a:r>
              <a:rPr lang="en-US" sz="1400" b="1" dirty="0">
                <a:cs typeface="Times New Roman" pitchFamily="18" charset="0"/>
              </a:rPr>
              <a:t>		10</a:t>
            </a:r>
            <a:r>
              <a:rPr lang="el-GR" sz="1400" b="1" dirty="0">
                <a:cs typeface="Times New Roman" pitchFamily="18" charset="0"/>
              </a:rPr>
              <a:t>.000</a:t>
            </a:r>
          </a:p>
          <a:p>
            <a:pPr>
              <a:lnSpc>
                <a:spcPct val="90000"/>
              </a:lnSpc>
              <a:buFont typeface="Wingdings" pitchFamily="2" charset="2"/>
              <a:buNone/>
            </a:pPr>
            <a:r>
              <a:rPr lang="el-GR" sz="1400" b="1" dirty="0">
                <a:cs typeface="Times New Roman" pitchFamily="18" charset="0"/>
              </a:rPr>
              <a:t>	(50 Ψυγεία)                                        </a:t>
            </a:r>
            <a:r>
              <a:rPr lang="en-US" sz="1400" b="1" dirty="0">
                <a:cs typeface="Times New Roman" pitchFamily="18" charset="0"/>
              </a:rPr>
              <a:t>  		  </a:t>
            </a:r>
            <a:r>
              <a:rPr lang="en-US" sz="1400" b="1" u="sng" dirty="0">
                <a:cs typeface="Times New Roman" pitchFamily="18" charset="0"/>
              </a:rPr>
              <a:t>7</a:t>
            </a:r>
            <a:r>
              <a:rPr lang="el-GR" sz="1400" b="1" u="sng" dirty="0">
                <a:cs typeface="Times New Roman" pitchFamily="18" charset="0"/>
              </a:rPr>
              <a:t>.</a:t>
            </a:r>
            <a:r>
              <a:rPr lang="en-US" sz="1400" b="1" u="sng" dirty="0">
                <a:cs typeface="Times New Roman" pitchFamily="18" charset="0"/>
              </a:rPr>
              <a:t>5</a:t>
            </a:r>
            <a:r>
              <a:rPr lang="el-GR" sz="1400" b="1" u="sng" dirty="0">
                <a:cs typeface="Times New Roman" pitchFamily="18" charset="0"/>
              </a:rPr>
              <a:t>00</a:t>
            </a:r>
            <a:endParaRPr lang="el-GR" sz="1400" b="1" dirty="0">
              <a:cs typeface="Times New Roman" pitchFamily="18" charset="0"/>
            </a:endParaRPr>
          </a:p>
          <a:p>
            <a:pPr>
              <a:lnSpc>
                <a:spcPct val="90000"/>
              </a:lnSpc>
              <a:buFont typeface="Wingdings" pitchFamily="2" charset="2"/>
              <a:buNone/>
            </a:pPr>
            <a:r>
              <a:rPr lang="el-GR" sz="1400" b="1" dirty="0">
                <a:cs typeface="Times New Roman" pitchFamily="18" charset="0"/>
              </a:rPr>
              <a:t>12. ΜΗΧΑΝΗΜΑΤΑ ΕΞΟΠΛΙΣΜΟΣ                            </a:t>
            </a:r>
            <a:r>
              <a:rPr lang="en-US" sz="1400" b="1" dirty="0">
                <a:cs typeface="Times New Roman" pitchFamily="18" charset="0"/>
              </a:rPr>
              <a:t>		         </a:t>
            </a:r>
            <a:r>
              <a:rPr lang="el-GR" sz="1400" b="1" dirty="0">
                <a:cs typeface="Times New Roman" pitchFamily="18" charset="0"/>
              </a:rPr>
              <a:t>  800</a:t>
            </a:r>
          </a:p>
          <a:p>
            <a:pPr>
              <a:lnSpc>
                <a:spcPct val="90000"/>
              </a:lnSpc>
              <a:buFont typeface="Wingdings" pitchFamily="2" charset="2"/>
              <a:buNone/>
            </a:pPr>
            <a:r>
              <a:rPr lang="el-GR" sz="1400" b="1" dirty="0">
                <a:cs typeface="Times New Roman" pitchFamily="18" charset="0"/>
              </a:rPr>
              <a:t>12.00 Μηχανήματα</a:t>
            </a:r>
          </a:p>
          <a:p>
            <a:pPr>
              <a:lnSpc>
                <a:spcPct val="90000"/>
              </a:lnSpc>
              <a:buFont typeface="Wingdings" pitchFamily="2" charset="2"/>
              <a:buNone/>
            </a:pPr>
            <a:r>
              <a:rPr lang="el-GR" sz="1400" b="1" dirty="0">
                <a:cs typeface="Times New Roman" pitchFamily="18" charset="0"/>
              </a:rPr>
              <a:t>	( Πλυντήριο-Στεγνωτήριο)		</a:t>
            </a:r>
            <a:r>
              <a:rPr lang="en-US" sz="1400" b="1" dirty="0">
                <a:cs typeface="Times New Roman" pitchFamily="18" charset="0"/>
              </a:rPr>
              <a:t>     </a:t>
            </a:r>
            <a:r>
              <a:rPr lang="el-GR" sz="1400" b="1" u="sng" dirty="0">
                <a:cs typeface="Times New Roman" pitchFamily="18" charset="0"/>
              </a:rPr>
              <a:t>800</a:t>
            </a:r>
            <a:endParaRPr lang="el-GR" sz="1400" b="1" dirty="0">
              <a:cs typeface="Times New Roman" pitchFamily="18" charset="0"/>
            </a:endParaRPr>
          </a:p>
          <a:p>
            <a:pPr>
              <a:lnSpc>
                <a:spcPct val="90000"/>
              </a:lnSpc>
              <a:buFont typeface="Wingdings" pitchFamily="2" charset="2"/>
              <a:buNone/>
            </a:pPr>
            <a:r>
              <a:rPr lang="el-GR" sz="1400" b="1" dirty="0">
                <a:cs typeface="Times New Roman" pitchFamily="18" charset="0"/>
              </a:rPr>
              <a:t> 54 ΥΠΟΧΡΕΩΣΕΙΣ ΑΠΟ ΦΟΡΟΥΣ-ΤΕΛΗ </a:t>
            </a:r>
            <a:r>
              <a:rPr lang="en-US" sz="1400" b="1" dirty="0">
                <a:cs typeface="Times New Roman" pitchFamily="18" charset="0"/>
              </a:rPr>
              <a:t>			         3.294</a:t>
            </a:r>
            <a:r>
              <a:rPr lang="el-GR" sz="1400" b="1" dirty="0">
                <a:cs typeface="Times New Roman" pitchFamily="18" charset="0"/>
              </a:rPr>
              <a:t> </a:t>
            </a:r>
          </a:p>
          <a:p>
            <a:pPr>
              <a:lnSpc>
                <a:spcPct val="90000"/>
              </a:lnSpc>
              <a:buFont typeface="Wingdings" pitchFamily="2" charset="2"/>
              <a:buNone/>
            </a:pPr>
            <a:r>
              <a:rPr lang="el-GR" sz="1400" b="1" dirty="0">
                <a:cs typeface="Times New Roman" pitchFamily="18" charset="0"/>
              </a:rPr>
              <a:t>54.00 Φόρος Προστιθέμενης Αξίας</a:t>
            </a:r>
          </a:p>
          <a:p>
            <a:pPr>
              <a:lnSpc>
                <a:spcPct val="90000"/>
              </a:lnSpc>
              <a:buFont typeface="Wingdings" pitchFamily="2" charset="2"/>
              <a:buNone/>
            </a:pPr>
            <a:r>
              <a:rPr lang="el-GR" sz="1400" b="1" dirty="0">
                <a:cs typeface="Times New Roman" pitchFamily="18" charset="0"/>
              </a:rPr>
              <a:t>54.00.00  Φ.Π.Α. Συντ/τής  18%                                       </a:t>
            </a:r>
            <a:r>
              <a:rPr lang="en-US" sz="1400" b="1" dirty="0">
                <a:cs typeface="Times New Roman" pitchFamily="18" charset="0"/>
              </a:rPr>
              <a:t>        </a:t>
            </a:r>
            <a:r>
              <a:rPr lang="en-US" sz="1400" b="1" u="sng" dirty="0">
                <a:cs typeface="Times New Roman" pitchFamily="18" charset="0"/>
              </a:rPr>
              <a:t>3.294</a:t>
            </a:r>
            <a:r>
              <a:rPr lang="el-GR" sz="1400" b="1" dirty="0">
                <a:cs typeface="Times New Roman" pitchFamily="18" charset="0"/>
              </a:rPr>
              <a:t>    </a:t>
            </a:r>
          </a:p>
          <a:p>
            <a:pPr>
              <a:lnSpc>
                <a:spcPct val="90000"/>
              </a:lnSpc>
              <a:buFont typeface="Wingdings" pitchFamily="2" charset="2"/>
              <a:buNone/>
            </a:pPr>
            <a:r>
              <a:rPr lang="el-GR" sz="1400" b="1" dirty="0">
                <a:cs typeface="Times New Roman" pitchFamily="18" charset="0"/>
              </a:rPr>
              <a:t>                               50. ΠΡΟΜΗΘΕΥΤΕΣ </a:t>
            </a:r>
            <a:r>
              <a:rPr lang="en-US" sz="1400" b="1" dirty="0">
                <a:cs typeface="Times New Roman" pitchFamily="18" charset="0"/>
              </a:rPr>
              <a:t>			    	         21.594</a:t>
            </a:r>
            <a:endParaRPr lang="el-GR" sz="1400" b="1" dirty="0">
              <a:cs typeface="Times New Roman" pitchFamily="18" charset="0"/>
            </a:endParaRPr>
          </a:p>
          <a:p>
            <a:pPr>
              <a:lnSpc>
                <a:spcPct val="90000"/>
              </a:lnSpc>
              <a:buFont typeface="Wingdings" pitchFamily="2" charset="2"/>
              <a:buNone/>
            </a:pPr>
            <a:r>
              <a:rPr lang="el-GR" sz="1400" b="1" dirty="0">
                <a:cs typeface="Times New Roman" pitchFamily="18" charset="0"/>
              </a:rPr>
              <a:t>                               50.00 Προμηθευτές Εσωτερικού</a:t>
            </a:r>
          </a:p>
          <a:p>
            <a:pPr>
              <a:lnSpc>
                <a:spcPct val="90000"/>
              </a:lnSpc>
              <a:buFont typeface="Wingdings" pitchFamily="2" charset="2"/>
              <a:buNone/>
            </a:pPr>
            <a:r>
              <a:rPr lang="el-GR" sz="1400" b="1" dirty="0">
                <a:cs typeface="Times New Roman" pitchFamily="18" charset="0"/>
              </a:rPr>
              <a:t>                               50. 00.03 ΠΡΟΜΗΘΕΥΤΙΚΗ  ΕΠΕ </a:t>
            </a:r>
            <a:r>
              <a:rPr lang="en-US" sz="1400" b="1" dirty="0">
                <a:cs typeface="Times New Roman" pitchFamily="18" charset="0"/>
              </a:rPr>
              <a:t>	  </a:t>
            </a:r>
            <a:r>
              <a:rPr lang="en-US" sz="1400" b="1" u="sng" dirty="0">
                <a:cs typeface="Times New Roman" pitchFamily="18" charset="0"/>
              </a:rPr>
              <a:t>21.594</a:t>
            </a:r>
            <a:r>
              <a:rPr lang="el-GR" sz="1400" b="1" dirty="0">
                <a:cs typeface="Times New Roman" pitchFamily="18" charset="0"/>
              </a:rPr>
              <a:t> </a:t>
            </a:r>
            <a:endParaRPr lang="en-US" sz="1400" b="1" dirty="0">
              <a:cs typeface="Times New Roman" pitchFamily="18" charset="0"/>
            </a:endParaRPr>
          </a:p>
          <a:p>
            <a:pPr>
              <a:lnSpc>
                <a:spcPct val="90000"/>
              </a:lnSpc>
              <a:buFont typeface="Wingdings" pitchFamily="2" charset="2"/>
              <a:buNone/>
            </a:pPr>
            <a:r>
              <a:rPr lang="el-GR" sz="1400" b="1" dirty="0">
                <a:cs typeface="Times New Roman" pitchFamily="18" charset="0"/>
              </a:rPr>
              <a:t> </a:t>
            </a:r>
            <a:r>
              <a:rPr lang="en-US" sz="1400" b="1" dirty="0">
                <a:cs typeface="Times New Roman" pitchFamily="18" charset="0"/>
              </a:rPr>
              <a:t>	</a:t>
            </a:r>
            <a:r>
              <a:rPr lang="el-GR" sz="1400" b="1" dirty="0">
                <a:cs typeface="Times New Roman" pitchFamily="18" charset="0"/>
              </a:rPr>
              <a:t>(Αγορά &amp; Παραλαβή Εξοπλισμού, Εταιρία ΠΡΟΜΗΘΕΥΤΙΚΗ ΕΠΕ Τιμολ.# 6)</a:t>
            </a:r>
          </a:p>
          <a:p>
            <a:pPr algn="ctr">
              <a:lnSpc>
                <a:spcPct val="90000"/>
              </a:lnSpc>
              <a:buFont typeface="Wingdings" pitchFamily="2" charset="2"/>
              <a:buNone/>
            </a:pPr>
            <a:r>
              <a:rPr lang="el-GR" sz="1400" b="1" dirty="0">
                <a:cs typeface="Times New Roman" pitchFamily="18" charset="0"/>
              </a:rPr>
              <a:t> -------------------------------------------ημερομηνία ---------------------------------------------</a:t>
            </a:r>
          </a:p>
          <a:p>
            <a:pPr algn="just">
              <a:lnSpc>
                <a:spcPct val="90000"/>
              </a:lnSpc>
              <a:buFont typeface="Wingdings" pitchFamily="2" charset="2"/>
              <a:buNone/>
            </a:pPr>
            <a:r>
              <a:rPr lang="el-GR" sz="1400" b="1" dirty="0">
                <a:cs typeface="Times New Roman" pitchFamily="18" charset="0"/>
              </a:rPr>
              <a:t> 50. ΠΡΟΜΗΘΕΥΤΕΣ</a:t>
            </a:r>
          </a:p>
          <a:p>
            <a:pPr>
              <a:lnSpc>
                <a:spcPct val="90000"/>
              </a:lnSpc>
              <a:buFont typeface="Wingdings" pitchFamily="2" charset="2"/>
              <a:buNone/>
            </a:pPr>
            <a:r>
              <a:rPr lang="en-US" sz="1400" b="1" dirty="0">
                <a:cs typeface="Times New Roman" pitchFamily="18" charset="0"/>
              </a:rPr>
              <a:t> </a:t>
            </a:r>
            <a:r>
              <a:rPr lang="el-GR" sz="1400" b="1" dirty="0">
                <a:cs typeface="Times New Roman" pitchFamily="18" charset="0"/>
              </a:rPr>
              <a:t>50</a:t>
            </a:r>
            <a:r>
              <a:rPr lang="en-US" sz="1400" b="1" dirty="0">
                <a:cs typeface="Times New Roman" pitchFamily="18" charset="0"/>
              </a:rPr>
              <a:t> </a:t>
            </a:r>
            <a:r>
              <a:rPr lang="el-GR" sz="1400" b="1" dirty="0">
                <a:cs typeface="Times New Roman" pitchFamily="18" charset="0"/>
              </a:rPr>
              <a:t>.00 Προμηθευτές Εσωτερικού                                      </a:t>
            </a:r>
            <a:r>
              <a:rPr lang="en-US" sz="1400" b="1" dirty="0">
                <a:cs typeface="Times New Roman" pitchFamily="18" charset="0"/>
              </a:rPr>
              <a:t>		        21.594</a:t>
            </a:r>
            <a:endParaRPr lang="el-GR" sz="1400" b="1" dirty="0">
              <a:cs typeface="Times New Roman" pitchFamily="18" charset="0"/>
            </a:endParaRPr>
          </a:p>
          <a:p>
            <a:pPr algn="just">
              <a:lnSpc>
                <a:spcPct val="90000"/>
              </a:lnSpc>
              <a:buFont typeface="Wingdings" pitchFamily="2" charset="2"/>
              <a:buNone/>
            </a:pPr>
            <a:r>
              <a:rPr lang="el-GR" sz="1400" b="1" dirty="0">
                <a:cs typeface="Times New Roman" pitchFamily="18" charset="0"/>
              </a:rPr>
              <a:t> </a:t>
            </a:r>
            <a:r>
              <a:rPr lang="en-US" sz="1400" b="1" dirty="0">
                <a:cs typeface="Times New Roman" pitchFamily="18" charset="0"/>
              </a:rPr>
              <a:t>		</a:t>
            </a:r>
            <a:r>
              <a:rPr lang="el-GR" sz="1400" b="1" dirty="0">
                <a:cs typeface="Times New Roman" pitchFamily="18" charset="0"/>
              </a:rPr>
              <a:t>  38. ΧΡΗΜΑΤΙΚΑ ΔΙΑΘΕΣΙΜΑ</a:t>
            </a:r>
          </a:p>
          <a:p>
            <a:pPr algn="just">
              <a:lnSpc>
                <a:spcPct val="90000"/>
              </a:lnSpc>
              <a:buFont typeface="Wingdings" pitchFamily="2" charset="2"/>
              <a:buNone/>
            </a:pPr>
            <a:r>
              <a:rPr lang="el-GR" sz="1400" b="1" dirty="0">
                <a:cs typeface="Times New Roman" pitchFamily="18" charset="0"/>
              </a:rPr>
              <a:t>  </a:t>
            </a:r>
            <a:r>
              <a:rPr lang="en-US" sz="1400" b="1" dirty="0">
                <a:cs typeface="Times New Roman" pitchFamily="18" charset="0"/>
              </a:rPr>
              <a:t>		   </a:t>
            </a:r>
            <a:r>
              <a:rPr lang="el-GR" sz="1400" b="1" dirty="0">
                <a:cs typeface="Times New Roman" pitchFamily="18" charset="0"/>
              </a:rPr>
              <a:t>38.03 Καταθ. Όψεως			                       </a:t>
            </a:r>
          </a:p>
          <a:p>
            <a:pPr algn="just">
              <a:lnSpc>
                <a:spcPct val="90000"/>
              </a:lnSpc>
              <a:buFont typeface="Wingdings" pitchFamily="2" charset="2"/>
              <a:buNone/>
            </a:pPr>
            <a:r>
              <a:rPr lang="el-GR" sz="1400" b="1" dirty="0">
                <a:cs typeface="Times New Roman" pitchFamily="18" charset="0"/>
              </a:rPr>
              <a:t>                        38.03.07 ΕΜΠΟΡΙΚΗ Τράπεζα			</a:t>
            </a:r>
            <a:r>
              <a:rPr lang="en-US" sz="1400" b="1" dirty="0">
                <a:cs typeface="Times New Roman" pitchFamily="18" charset="0"/>
              </a:rPr>
              <a:t>              	          21.594</a:t>
            </a:r>
            <a:r>
              <a:rPr lang="el-GR" sz="1400" b="1" dirty="0">
                <a:cs typeface="Times New Roman" pitchFamily="18" charset="0"/>
              </a:rPr>
              <a:t>       </a:t>
            </a:r>
          </a:p>
          <a:p>
            <a:pPr algn="just">
              <a:lnSpc>
                <a:spcPct val="90000"/>
              </a:lnSpc>
              <a:buFont typeface="Wingdings" pitchFamily="2" charset="2"/>
              <a:buNone/>
            </a:pPr>
            <a:r>
              <a:rPr lang="el-GR" sz="1400" b="1" dirty="0">
                <a:cs typeface="Times New Roman" pitchFamily="18" charset="0"/>
              </a:rPr>
              <a:t> </a:t>
            </a:r>
            <a:r>
              <a:rPr lang="en-US" sz="1400" b="1" dirty="0">
                <a:cs typeface="Times New Roman" pitchFamily="18" charset="0"/>
              </a:rPr>
              <a:t>		</a:t>
            </a:r>
            <a:r>
              <a:rPr lang="el-GR" sz="1400" b="1" dirty="0">
                <a:cs typeface="Times New Roman" pitchFamily="18" charset="0"/>
              </a:rPr>
              <a:t>(Εξόφληση του Προμηθευτή ΠΡΟΜΗΘΕΥΤΙΚΗ ΕΠΕ )</a:t>
            </a:r>
          </a:p>
          <a:p>
            <a:pPr algn="ctr">
              <a:lnSpc>
                <a:spcPct val="90000"/>
              </a:lnSpc>
              <a:buFont typeface="Wingdings" pitchFamily="2" charset="2"/>
              <a:buNone/>
            </a:pPr>
            <a:r>
              <a:rPr lang="el-GR" sz="1400" b="1" dirty="0">
                <a:cs typeface="Times New Roman" pitchFamily="18" charset="0"/>
              </a:rPr>
              <a:t>-------------------------------------------------------------------------------------------------------</a:t>
            </a:r>
            <a:endParaRPr lang="el-GR" sz="1400" b="1" dirty="0"/>
          </a:p>
        </p:txBody>
      </p:sp>
    </p:spTree>
  </p:cSld>
  <p:clrMapOvr>
    <a:masterClrMapping/>
  </p:clrMapOvr>
  <p:transition/>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AC1ED038-9F00-47EC-8899-FAC47ACB90EB}" type="slidenum">
              <a:rPr lang="el-GR"/>
              <a:pPr/>
              <a:t>742</a:t>
            </a:fld>
            <a:endParaRPr lang="el-GR" dirty="0"/>
          </a:p>
        </p:txBody>
      </p:sp>
      <p:sp>
        <p:nvSpPr>
          <p:cNvPr id="58370" name="Rectangle 2"/>
          <p:cNvSpPr>
            <a:spLocks noGrp="1" noChangeArrowheads="1"/>
          </p:cNvSpPr>
          <p:nvPr>
            <p:ph type="title"/>
          </p:nvPr>
        </p:nvSpPr>
        <p:spPr>
          <a:xfrm>
            <a:off x="901700" y="639763"/>
            <a:ext cx="7340600" cy="379412"/>
          </a:xfrm>
        </p:spPr>
        <p:txBody>
          <a:bodyPr>
            <a:normAutofit fontScale="90000"/>
          </a:bodyPr>
          <a:lstStyle/>
          <a:p>
            <a:r>
              <a:rPr lang="el-GR" sz="2400" b="1" dirty="0"/>
              <a:t>ΑΣΚΗΣΗ 9.</a:t>
            </a:r>
          </a:p>
        </p:txBody>
      </p:sp>
      <p:sp>
        <p:nvSpPr>
          <p:cNvPr id="58371" name="Rectangle 3"/>
          <p:cNvSpPr>
            <a:spLocks noGrp="1" noChangeArrowheads="1"/>
          </p:cNvSpPr>
          <p:nvPr>
            <p:ph type="body" idx="1"/>
          </p:nvPr>
        </p:nvSpPr>
        <p:spPr>
          <a:xfrm>
            <a:off x="500034" y="1125538"/>
            <a:ext cx="7958166" cy="4970462"/>
          </a:xfrm>
        </p:spPr>
        <p:txBody>
          <a:bodyPr/>
          <a:lstStyle/>
          <a:p>
            <a:pPr>
              <a:lnSpc>
                <a:spcPct val="90000"/>
              </a:lnSpc>
              <a:buFont typeface="Wingdings" pitchFamily="2" charset="2"/>
              <a:buNone/>
            </a:pPr>
            <a:r>
              <a:rPr lang="el-GR" sz="1600" dirty="0"/>
              <a:t>         </a:t>
            </a:r>
            <a:r>
              <a:rPr lang="el-GR" sz="1800" b="1" dirty="0">
                <a:cs typeface="Times New Roman" pitchFamily="18" charset="0"/>
              </a:rPr>
              <a:t>Το Ξενοδοχείο ΠΗΓΑΣΟΣ αγόρασε από την ΤΡΟΦΟΔΟΤΙΚΗ ΕΠΕ στις 10/6/</a:t>
            </a:r>
            <a:r>
              <a:rPr lang="el-GR" sz="1800" b="1" dirty="0"/>
              <a:t>2002</a:t>
            </a:r>
            <a:r>
              <a:rPr lang="el-GR" sz="1800" b="1" dirty="0">
                <a:cs typeface="Times New Roman" pitchFamily="18" charset="0"/>
              </a:rPr>
              <a:t>, επί πιστώσει, </a:t>
            </a:r>
            <a:endParaRPr lang="en-US" sz="1800" b="1" dirty="0">
              <a:cs typeface="Times New Roman" pitchFamily="18" charset="0"/>
            </a:endParaRPr>
          </a:p>
          <a:p>
            <a:pPr>
              <a:lnSpc>
                <a:spcPct val="90000"/>
              </a:lnSpc>
              <a:buFont typeface="Wingdings" pitchFamily="2" charset="2"/>
              <a:buNone/>
            </a:pPr>
            <a:r>
              <a:rPr lang="el-GR" sz="1800" b="1" dirty="0"/>
              <a:t> </a:t>
            </a:r>
            <a:r>
              <a:rPr lang="el-GR" sz="1800" b="1" dirty="0">
                <a:cs typeface="Times New Roman" pitchFamily="18" charset="0"/>
              </a:rPr>
              <a:t>   </a:t>
            </a:r>
            <a:r>
              <a:rPr lang="el-GR" sz="1800" b="1" dirty="0"/>
              <a:t>1) </a:t>
            </a:r>
            <a:r>
              <a:rPr lang="el-GR" sz="1800" b="1" dirty="0">
                <a:cs typeface="Times New Roman" pitchFamily="18" charset="0"/>
              </a:rPr>
              <a:t>Συσκευασμένα Τρόφιμα, Χυμούς, Παγωτά, για το Μίνι-μάρκετ , αξίας </a:t>
            </a:r>
            <a:r>
              <a:rPr lang="el-GR" sz="1800" b="1" dirty="0"/>
              <a:t>   </a:t>
            </a:r>
            <a:r>
              <a:rPr lang="en-US" sz="1800" b="1" dirty="0"/>
              <a:t>  </a:t>
            </a:r>
            <a:r>
              <a:rPr lang="el-GR" sz="1800" b="1" dirty="0">
                <a:cs typeface="Times New Roman" pitchFamily="18" charset="0"/>
              </a:rPr>
              <a:t>2</a:t>
            </a:r>
            <a:r>
              <a:rPr lang="el-GR" sz="1800" b="1" dirty="0"/>
              <a:t>. </a:t>
            </a:r>
            <a:r>
              <a:rPr lang="el-GR" sz="1800" b="1" dirty="0">
                <a:cs typeface="Times New Roman" pitchFamily="18" charset="0"/>
              </a:rPr>
              <a:t>500 </a:t>
            </a:r>
            <a:r>
              <a:rPr lang="en-US" sz="1800" b="1" dirty="0">
                <a:cs typeface="Times New Roman" pitchFamily="18" charset="0"/>
              </a:rPr>
              <a:t>€</a:t>
            </a:r>
            <a:r>
              <a:rPr lang="el-GR" sz="1800" b="1" dirty="0">
                <a:cs typeface="Times New Roman" pitchFamily="18" charset="0"/>
              </a:rPr>
              <a:t> + 8% Φ.Π.Α.</a:t>
            </a:r>
            <a:endParaRPr lang="en-US" sz="1800" b="1" dirty="0">
              <a:cs typeface="Times New Roman" pitchFamily="18" charset="0"/>
            </a:endParaRPr>
          </a:p>
          <a:p>
            <a:pPr>
              <a:lnSpc>
                <a:spcPct val="90000"/>
              </a:lnSpc>
              <a:buFont typeface="Wingdings" pitchFamily="2" charset="2"/>
              <a:buNone/>
            </a:pPr>
            <a:r>
              <a:rPr lang="el-GR" sz="1800" b="1" dirty="0">
                <a:cs typeface="Times New Roman" pitchFamily="18" charset="0"/>
              </a:rPr>
              <a:t>    </a:t>
            </a:r>
            <a:r>
              <a:rPr lang="el-GR" sz="1800" b="1" dirty="0"/>
              <a:t>2)</a:t>
            </a:r>
            <a:r>
              <a:rPr lang="el-GR" sz="1800" b="1" dirty="0">
                <a:cs typeface="Times New Roman" pitchFamily="18" charset="0"/>
              </a:rPr>
              <a:t>Είδη διατροφής και 15 κιβώτια αναψυκτικά, για το Εστιατόριο, αξίας 3</a:t>
            </a:r>
            <a:r>
              <a:rPr lang="en-US" sz="1800" b="1" dirty="0">
                <a:cs typeface="Times New Roman" pitchFamily="18" charset="0"/>
              </a:rPr>
              <a:t>.</a:t>
            </a:r>
            <a:r>
              <a:rPr lang="el-GR" sz="1800" b="1" dirty="0">
                <a:cs typeface="Times New Roman" pitchFamily="18" charset="0"/>
              </a:rPr>
              <a:t>200 </a:t>
            </a:r>
            <a:r>
              <a:rPr lang="en-US" sz="1800" b="1" dirty="0">
                <a:cs typeface="Times New Roman" pitchFamily="18" charset="0"/>
              </a:rPr>
              <a:t>€</a:t>
            </a:r>
            <a:r>
              <a:rPr lang="el-GR" sz="1800" b="1" dirty="0">
                <a:cs typeface="Times New Roman" pitchFamily="18" charset="0"/>
              </a:rPr>
              <a:t> + 8% Φ.Π.Α. (Το κενό κιβώτιο με τα μπουκάλια κοστολογείται </a:t>
            </a:r>
            <a:r>
              <a:rPr lang="en-US" sz="1800" b="1" dirty="0">
                <a:cs typeface="Times New Roman" pitchFamily="18" charset="0"/>
              </a:rPr>
              <a:t>0,</a:t>
            </a:r>
            <a:r>
              <a:rPr lang="el-GR" sz="1800" b="1" dirty="0">
                <a:cs typeface="Times New Roman" pitchFamily="18" charset="0"/>
              </a:rPr>
              <a:t>90</a:t>
            </a:r>
            <a:r>
              <a:rPr lang="en-US" sz="1800" b="1" dirty="0">
                <a:cs typeface="Times New Roman" pitchFamily="18" charset="0"/>
              </a:rPr>
              <a:t> €</a:t>
            </a:r>
            <a:r>
              <a:rPr lang="el-GR" sz="1800" b="1" dirty="0">
                <a:cs typeface="Times New Roman" pitchFamily="18" charset="0"/>
              </a:rPr>
              <a:t>)</a:t>
            </a:r>
            <a:endParaRPr lang="en-US" sz="1800" b="1" dirty="0">
              <a:cs typeface="Times New Roman" pitchFamily="18" charset="0"/>
            </a:endParaRPr>
          </a:p>
          <a:p>
            <a:pPr>
              <a:lnSpc>
                <a:spcPct val="90000"/>
              </a:lnSpc>
              <a:buFont typeface="Wingdings" pitchFamily="2" charset="2"/>
              <a:buNone/>
            </a:pPr>
            <a:r>
              <a:rPr lang="el-GR" sz="1800" b="1" dirty="0"/>
              <a:t> </a:t>
            </a:r>
            <a:r>
              <a:rPr lang="en-US" sz="1800" b="1" dirty="0">
                <a:cs typeface="Times New Roman" pitchFamily="18" charset="0"/>
              </a:rPr>
              <a:t>   </a:t>
            </a:r>
            <a:r>
              <a:rPr lang="el-GR" sz="1800" b="1" dirty="0"/>
              <a:t>3)</a:t>
            </a:r>
            <a:r>
              <a:rPr lang="en-US" sz="1800" b="1" dirty="0">
                <a:cs typeface="Times New Roman" pitchFamily="18" charset="0"/>
              </a:rPr>
              <a:t> </a:t>
            </a:r>
            <a:r>
              <a:rPr lang="el-GR" sz="1800" b="1" dirty="0">
                <a:cs typeface="Times New Roman" pitchFamily="18" charset="0"/>
              </a:rPr>
              <a:t>Στις 30/6/ επέστρεψε τα 8 κιβώτια με τα μπουκάλια. Τα άλλα 7 καταστράφηκαν.</a:t>
            </a:r>
            <a:r>
              <a:rPr lang="el-GR" sz="1800" b="1" dirty="0"/>
              <a:t>                                                             </a:t>
            </a:r>
            <a:endParaRPr lang="en-US" sz="1800" b="1" dirty="0"/>
          </a:p>
          <a:p>
            <a:pPr>
              <a:lnSpc>
                <a:spcPct val="90000"/>
              </a:lnSpc>
              <a:buFont typeface="Wingdings" pitchFamily="2" charset="2"/>
              <a:buNone/>
            </a:pPr>
            <a:r>
              <a:rPr lang="el-GR" sz="1800" b="1" dirty="0"/>
              <a:t>                                                              </a:t>
            </a:r>
          </a:p>
          <a:p>
            <a:pPr>
              <a:lnSpc>
                <a:spcPct val="90000"/>
              </a:lnSpc>
              <a:buFont typeface="Wingdings" pitchFamily="2" charset="2"/>
              <a:buNone/>
            </a:pPr>
            <a:r>
              <a:rPr lang="el-GR" sz="1800" b="1" dirty="0"/>
              <a:t>   4)Την ίδια μέρα το</a:t>
            </a:r>
            <a:r>
              <a:rPr lang="el-GR" sz="1800" b="1" dirty="0">
                <a:cs typeface="Times New Roman" pitchFamily="18" charset="0"/>
              </a:rPr>
              <a:t> Ξενοδοχείο ζήτησε από το πρακτορείο ΙΑΛΥΣΟΣ (το  οποίο οφείλει στο ξενοδοχείο 10.000 </a:t>
            </a:r>
            <a:r>
              <a:rPr lang="en-US" sz="1800" b="1" dirty="0">
                <a:cs typeface="Times New Roman" pitchFamily="18" charset="0"/>
              </a:rPr>
              <a:t>€</a:t>
            </a:r>
            <a:r>
              <a:rPr lang="el-GR" sz="1800" b="1" dirty="0">
                <a:cs typeface="Times New Roman" pitchFamily="18" charset="0"/>
              </a:rPr>
              <a:t>) να δώσει επιταγή στην ΤΡΟΦΟΔΟΤΙΚΗ ΕΠΕ για να εξοφλήσει το παραπάνω λογαριασμό και να δώσει το υπόλοιπο που οφείλει στο ξενοδοχείο με μετρητά.</a:t>
            </a:r>
            <a:endParaRPr lang="el-GR" sz="1800" b="1" dirty="0"/>
          </a:p>
          <a:p>
            <a:pPr>
              <a:lnSpc>
                <a:spcPct val="90000"/>
              </a:lnSpc>
              <a:buFont typeface="Wingdings" pitchFamily="2" charset="2"/>
              <a:buNone/>
            </a:pPr>
            <a:r>
              <a:rPr lang="el-GR" sz="1800" b="1" dirty="0"/>
              <a:t>       </a:t>
            </a:r>
            <a:endParaRPr lang="en-US" sz="1800" b="1" dirty="0"/>
          </a:p>
          <a:p>
            <a:pPr>
              <a:lnSpc>
                <a:spcPct val="90000"/>
              </a:lnSpc>
              <a:buFont typeface="Wingdings" pitchFamily="2" charset="2"/>
              <a:buNone/>
            </a:pPr>
            <a:r>
              <a:rPr lang="el-GR" sz="1800" b="1" dirty="0"/>
              <a:t>     </a:t>
            </a:r>
            <a:r>
              <a:rPr lang="el-GR" sz="1800" b="1" dirty="0">
                <a:cs typeface="Times New Roman" pitchFamily="18" charset="0"/>
              </a:rPr>
              <a:t>Να γίνουν οι εγγραφές για</a:t>
            </a:r>
            <a:r>
              <a:rPr lang="el-GR" sz="1800" b="1" dirty="0"/>
              <a:t>  </a:t>
            </a:r>
            <a:r>
              <a:rPr lang="el-GR" sz="1800" b="1" dirty="0">
                <a:cs typeface="Times New Roman" pitchFamily="18" charset="0"/>
              </a:rPr>
              <a:t>τις παραπάνω συναλλαγές μέχρι β΄ βάθμιο με τις απαραίτητες επεξηγήσεις</a:t>
            </a:r>
            <a:r>
              <a:rPr lang="el-GR" sz="1600" dirty="0">
                <a:cs typeface="Times New Roman" pitchFamily="18" charset="0"/>
              </a:rPr>
              <a:t>.</a:t>
            </a:r>
            <a:endParaRPr lang="en-US" sz="1600" dirty="0">
              <a:cs typeface="Times New Roman" pitchFamily="18" charset="0"/>
            </a:endParaRPr>
          </a:p>
          <a:p>
            <a:pPr>
              <a:lnSpc>
                <a:spcPct val="90000"/>
              </a:lnSpc>
              <a:buFont typeface="Wingdings" pitchFamily="2" charset="2"/>
              <a:buNone/>
            </a:pPr>
            <a:endParaRPr lang="el-GR" sz="1600" dirty="0"/>
          </a:p>
        </p:txBody>
      </p:sp>
    </p:spTree>
  </p:cSld>
  <p:clrMapOvr>
    <a:masterClrMapping/>
  </p:clrMapOvr>
  <p:transition/>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90ADD735-8246-4B7E-9BE7-7ED4D9BD4B0B}" type="slidenum">
              <a:rPr lang="el-GR"/>
              <a:pPr/>
              <a:t>743</a:t>
            </a:fld>
            <a:endParaRPr lang="el-GR" dirty="0"/>
          </a:p>
        </p:txBody>
      </p:sp>
      <p:sp>
        <p:nvSpPr>
          <p:cNvPr id="59394" name="Rectangle 2"/>
          <p:cNvSpPr>
            <a:spLocks noGrp="1" noChangeArrowheads="1"/>
          </p:cNvSpPr>
          <p:nvPr>
            <p:ph type="title"/>
          </p:nvPr>
        </p:nvSpPr>
        <p:spPr>
          <a:xfrm>
            <a:off x="900113" y="333375"/>
            <a:ext cx="7340600" cy="533400"/>
          </a:xfrm>
        </p:spPr>
        <p:txBody>
          <a:bodyPr/>
          <a:lstStyle/>
          <a:p>
            <a:r>
              <a:rPr lang="el-GR" sz="2400" b="1" dirty="0"/>
              <a:t>ΛΥΣΗ ΑΣΚΗΣΗΣ 9.</a:t>
            </a:r>
          </a:p>
        </p:txBody>
      </p:sp>
      <p:sp>
        <p:nvSpPr>
          <p:cNvPr id="59395" name="Rectangle 3"/>
          <p:cNvSpPr>
            <a:spLocks noGrp="1" noChangeArrowheads="1"/>
          </p:cNvSpPr>
          <p:nvPr>
            <p:ph type="body" idx="1"/>
          </p:nvPr>
        </p:nvSpPr>
        <p:spPr>
          <a:xfrm>
            <a:off x="685800" y="914400"/>
            <a:ext cx="7772400" cy="5181600"/>
          </a:xfrm>
        </p:spPr>
        <p:txBody>
          <a:bodyPr>
            <a:normAutofit fontScale="92500" lnSpcReduction="10000"/>
          </a:bodyPr>
          <a:lstStyle/>
          <a:p>
            <a:pPr algn="just">
              <a:lnSpc>
                <a:spcPct val="90000"/>
              </a:lnSpc>
              <a:buFont typeface="Wingdings" pitchFamily="2" charset="2"/>
              <a:buNone/>
            </a:pPr>
            <a:r>
              <a:rPr lang="el-GR" sz="1400" dirty="0">
                <a:cs typeface="Times New Roman" pitchFamily="18" charset="0"/>
              </a:rPr>
              <a:t>-------------------------------------------10/6/</a:t>
            </a:r>
            <a:r>
              <a:rPr lang="el-GR" sz="1400" dirty="0"/>
              <a:t>02</a:t>
            </a:r>
            <a:r>
              <a:rPr lang="el-GR" sz="1400" dirty="0">
                <a:cs typeface="Times New Roman" pitchFamily="18" charset="0"/>
              </a:rPr>
              <a:t> ---------------------------------------------</a:t>
            </a:r>
          </a:p>
          <a:p>
            <a:pPr algn="just">
              <a:lnSpc>
                <a:spcPct val="90000"/>
              </a:lnSpc>
              <a:buFont typeface="Wingdings" pitchFamily="2" charset="2"/>
              <a:buNone/>
            </a:pPr>
            <a:r>
              <a:rPr lang="el-GR" sz="1400" dirty="0">
                <a:cs typeface="Times New Roman" pitchFamily="18" charset="0"/>
              </a:rPr>
              <a:t>20.ΕΜΠΟΡΕΥΜΑΤΑ</a:t>
            </a:r>
          </a:p>
          <a:p>
            <a:pPr algn="just">
              <a:lnSpc>
                <a:spcPct val="90000"/>
              </a:lnSpc>
              <a:buFont typeface="Wingdings" pitchFamily="2" charset="2"/>
              <a:buNone/>
            </a:pPr>
            <a:r>
              <a:rPr lang="el-GR" sz="1400" dirty="0">
                <a:cs typeface="Times New Roman" pitchFamily="18" charset="0"/>
              </a:rPr>
              <a:t>20.00 Εμπορεύματα </a:t>
            </a:r>
            <a:r>
              <a:rPr lang="en-US" sz="1400" dirty="0">
                <a:cs typeface="Times New Roman" pitchFamily="18" charset="0"/>
              </a:rPr>
              <a:t>Mini Market</a:t>
            </a:r>
            <a:endParaRPr lang="el-GR" sz="1400" dirty="0">
              <a:cs typeface="Times New Roman" pitchFamily="18" charset="0"/>
            </a:endParaRPr>
          </a:p>
          <a:p>
            <a:pPr algn="just">
              <a:lnSpc>
                <a:spcPct val="90000"/>
              </a:lnSpc>
              <a:buFont typeface="Wingdings" pitchFamily="2" charset="2"/>
              <a:buNone/>
            </a:pPr>
            <a:r>
              <a:rPr lang="el-GR" sz="1400" dirty="0">
                <a:cs typeface="Times New Roman" pitchFamily="18" charset="0"/>
              </a:rPr>
              <a:t>	(Τρόφιμα, Χυμοί, Παγωτά)			2</a:t>
            </a:r>
            <a:r>
              <a:rPr lang="el-GR" sz="1400" dirty="0"/>
              <a:t>. </a:t>
            </a:r>
            <a:r>
              <a:rPr lang="el-GR" sz="1400" dirty="0">
                <a:cs typeface="Times New Roman" pitchFamily="18" charset="0"/>
              </a:rPr>
              <a:t>500</a:t>
            </a:r>
          </a:p>
          <a:p>
            <a:pPr>
              <a:lnSpc>
                <a:spcPct val="90000"/>
              </a:lnSpc>
              <a:buFont typeface="Wingdings" pitchFamily="2" charset="2"/>
              <a:buNone/>
            </a:pPr>
            <a:r>
              <a:rPr lang="el-GR" sz="1400" dirty="0">
                <a:cs typeface="Times New Roman" pitchFamily="18" charset="0"/>
              </a:rPr>
              <a:t>54 ΥΠΟΧΡΕΩΣΕΙΣ ΑΠΟ ΦΟΡΟΥΣ-ΤΕΛΗ</a:t>
            </a:r>
          </a:p>
          <a:p>
            <a:pPr>
              <a:lnSpc>
                <a:spcPct val="90000"/>
              </a:lnSpc>
              <a:buFont typeface="Wingdings" pitchFamily="2" charset="2"/>
              <a:buNone/>
            </a:pPr>
            <a:r>
              <a:rPr lang="el-GR" sz="1400" dirty="0">
                <a:cs typeface="Times New Roman" pitchFamily="18" charset="0"/>
              </a:rPr>
              <a:t>54.00 Φόρος Προστιθέμενης Αξίας</a:t>
            </a:r>
          </a:p>
          <a:p>
            <a:pPr>
              <a:lnSpc>
                <a:spcPct val="90000"/>
              </a:lnSpc>
              <a:buFont typeface="Wingdings" pitchFamily="2" charset="2"/>
              <a:buNone/>
            </a:pPr>
            <a:r>
              <a:rPr lang="el-GR" sz="1400" dirty="0">
                <a:cs typeface="Times New Roman" pitchFamily="18" charset="0"/>
              </a:rPr>
              <a:t>54.00.01 Φ.Π.Α. Συντ/τής  8%                                    </a:t>
            </a:r>
            <a:r>
              <a:rPr lang="el-GR" sz="1400" dirty="0"/>
              <a:t>	    </a:t>
            </a:r>
            <a:r>
              <a:rPr lang="el-GR" sz="1400" dirty="0">
                <a:cs typeface="Times New Roman" pitchFamily="18" charset="0"/>
              </a:rPr>
              <a:t>200   </a:t>
            </a:r>
          </a:p>
          <a:p>
            <a:pPr>
              <a:lnSpc>
                <a:spcPct val="90000"/>
              </a:lnSpc>
              <a:buFont typeface="Wingdings" pitchFamily="2" charset="2"/>
              <a:buNone/>
            </a:pPr>
            <a:r>
              <a:rPr lang="el-GR" sz="1400" dirty="0">
                <a:cs typeface="Times New Roman" pitchFamily="18" charset="0"/>
              </a:rPr>
              <a:t>24. ΠΡΩΤΕΣ &amp; ΒΟΗΘΗΤΙΚΕΣ ΥΛΕΣ </a:t>
            </a:r>
          </a:p>
          <a:p>
            <a:pPr>
              <a:lnSpc>
                <a:spcPct val="90000"/>
              </a:lnSpc>
              <a:buFont typeface="Wingdings" pitchFamily="2" charset="2"/>
              <a:buNone/>
            </a:pPr>
            <a:r>
              <a:rPr lang="el-GR" sz="1400" dirty="0">
                <a:cs typeface="Times New Roman" pitchFamily="18" charset="0"/>
              </a:rPr>
              <a:t>24.00 Τρόφιμα (&amp; Αναψυκτικά)			3</a:t>
            </a:r>
            <a:r>
              <a:rPr lang="el-GR" sz="1400" dirty="0"/>
              <a:t>.</a:t>
            </a:r>
            <a:r>
              <a:rPr lang="el-GR" sz="1400" dirty="0">
                <a:cs typeface="Times New Roman" pitchFamily="18" charset="0"/>
              </a:rPr>
              <a:t>065</a:t>
            </a:r>
          </a:p>
          <a:p>
            <a:pPr>
              <a:lnSpc>
                <a:spcPct val="90000"/>
              </a:lnSpc>
              <a:buFont typeface="Wingdings" pitchFamily="2" charset="2"/>
              <a:buNone/>
            </a:pPr>
            <a:r>
              <a:rPr lang="el-GR" sz="1400" dirty="0">
                <a:cs typeface="Times New Roman" pitchFamily="18" charset="0"/>
              </a:rPr>
              <a:t>24.02 Υλικά Συσκευασίας</a:t>
            </a:r>
          </a:p>
          <a:p>
            <a:pPr>
              <a:lnSpc>
                <a:spcPct val="90000"/>
              </a:lnSpc>
              <a:buFont typeface="Wingdings" pitchFamily="2" charset="2"/>
              <a:buNone/>
            </a:pPr>
            <a:r>
              <a:rPr lang="el-GR" sz="1400" dirty="0">
                <a:cs typeface="Times New Roman" pitchFamily="18" charset="0"/>
              </a:rPr>
              <a:t>           (15 κιβώτια με μπουκάλια)        		   135</a:t>
            </a:r>
          </a:p>
          <a:p>
            <a:pPr>
              <a:lnSpc>
                <a:spcPct val="90000"/>
              </a:lnSpc>
              <a:buFont typeface="Wingdings" pitchFamily="2" charset="2"/>
              <a:buNone/>
            </a:pPr>
            <a:r>
              <a:rPr lang="el-GR" sz="1400" dirty="0">
                <a:cs typeface="Times New Roman" pitchFamily="18" charset="0"/>
              </a:rPr>
              <a:t>54 ΥΠΟΧΡΕΩΣΕΙΣ ΑΠΟ ΦΟΡΟΥΣ-ΤΕΛΗ</a:t>
            </a:r>
          </a:p>
          <a:p>
            <a:pPr>
              <a:lnSpc>
                <a:spcPct val="90000"/>
              </a:lnSpc>
              <a:buFont typeface="Wingdings" pitchFamily="2" charset="2"/>
              <a:buNone/>
            </a:pPr>
            <a:r>
              <a:rPr lang="el-GR" sz="1400" dirty="0">
                <a:cs typeface="Times New Roman" pitchFamily="18" charset="0"/>
              </a:rPr>
              <a:t>54.00 Φόρος Προστιθέμενης Αξίας</a:t>
            </a:r>
          </a:p>
          <a:p>
            <a:pPr>
              <a:lnSpc>
                <a:spcPct val="90000"/>
              </a:lnSpc>
              <a:buFont typeface="Wingdings" pitchFamily="2" charset="2"/>
              <a:buNone/>
            </a:pPr>
            <a:r>
              <a:rPr lang="el-GR" sz="1400" dirty="0">
                <a:cs typeface="Times New Roman" pitchFamily="18" charset="0"/>
              </a:rPr>
              <a:t>54.00.01 Φ.Π.Α. Συντ/τής  8%                                    </a:t>
            </a:r>
            <a:r>
              <a:rPr lang="el-GR" sz="1400" dirty="0"/>
              <a:t>                     </a:t>
            </a:r>
            <a:r>
              <a:rPr lang="el-GR" sz="1400" dirty="0">
                <a:cs typeface="Times New Roman" pitchFamily="18" charset="0"/>
              </a:rPr>
              <a:t>256   </a:t>
            </a:r>
          </a:p>
          <a:p>
            <a:pPr>
              <a:lnSpc>
                <a:spcPct val="90000"/>
              </a:lnSpc>
              <a:buFont typeface="Wingdings" pitchFamily="2" charset="2"/>
              <a:buNone/>
            </a:pPr>
            <a:r>
              <a:rPr lang="el-GR" sz="1400" dirty="0"/>
              <a:t>      		</a:t>
            </a:r>
            <a:r>
              <a:rPr lang="el-GR" sz="1400" dirty="0">
                <a:cs typeface="Times New Roman" pitchFamily="18" charset="0"/>
              </a:rPr>
              <a:t>50.ΠΡΟΜΗΘΕΥΤΕΣ</a:t>
            </a:r>
          </a:p>
          <a:p>
            <a:pPr>
              <a:lnSpc>
                <a:spcPct val="90000"/>
              </a:lnSpc>
              <a:buFont typeface="Wingdings" pitchFamily="2" charset="2"/>
              <a:buNone/>
            </a:pPr>
            <a:r>
              <a:rPr lang="el-GR" sz="1400" dirty="0">
                <a:cs typeface="Times New Roman" pitchFamily="18" charset="0"/>
              </a:rPr>
              <a:t> </a:t>
            </a:r>
            <a:r>
              <a:rPr lang="el-GR" sz="1400" dirty="0"/>
              <a:t>	</a:t>
            </a:r>
            <a:r>
              <a:rPr lang="el-GR" sz="1400" dirty="0">
                <a:cs typeface="Times New Roman" pitchFamily="18" charset="0"/>
              </a:rPr>
              <a:t>50.00 Προμηθευτές Εσωτερικού</a:t>
            </a:r>
          </a:p>
          <a:p>
            <a:pPr>
              <a:lnSpc>
                <a:spcPct val="90000"/>
              </a:lnSpc>
              <a:buFont typeface="Wingdings" pitchFamily="2" charset="2"/>
              <a:buNone/>
            </a:pPr>
            <a:r>
              <a:rPr lang="el-GR" sz="1400" dirty="0">
                <a:cs typeface="Times New Roman" pitchFamily="18" charset="0"/>
              </a:rPr>
              <a:t> </a:t>
            </a:r>
            <a:r>
              <a:rPr lang="el-GR" sz="1400" dirty="0"/>
              <a:t>	</a:t>
            </a:r>
            <a:r>
              <a:rPr lang="el-GR" sz="1400" dirty="0">
                <a:cs typeface="Times New Roman" pitchFamily="18" charset="0"/>
              </a:rPr>
              <a:t>50. 00.03 ΤΡΟΦΟΔΟΤΙΚΗ ΕΠΕ                </a:t>
            </a:r>
            <a:r>
              <a:rPr lang="el-GR" sz="1400" dirty="0"/>
              <a:t>			</a:t>
            </a:r>
            <a:r>
              <a:rPr lang="el-GR" sz="1400" dirty="0">
                <a:cs typeface="Times New Roman" pitchFamily="18" charset="0"/>
              </a:rPr>
              <a:t>6</a:t>
            </a:r>
            <a:r>
              <a:rPr lang="el-GR" sz="1400" dirty="0"/>
              <a:t>.</a:t>
            </a:r>
            <a:r>
              <a:rPr lang="el-GR" sz="1400" dirty="0">
                <a:cs typeface="Times New Roman" pitchFamily="18" charset="0"/>
              </a:rPr>
              <a:t>156     </a:t>
            </a:r>
          </a:p>
          <a:p>
            <a:pPr>
              <a:lnSpc>
                <a:spcPct val="90000"/>
              </a:lnSpc>
              <a:buFont typeface="Wingdings" pitchFamily="2" charset="2"/>
              <a:buNone/>
            </a:pPr>
            <a:r>
              <a:rPr lang="el-GR" sz="1400" dirty="0">
                <a:cs typeface="Times New Roman" pitchFamily="18" charset="0"/>
              </a:rPr>
              <a:t>(Αγορά  Εμπορευμάτων,  Α΄ &amp; Βοηθητικών Υλών, ΤΡΟΦΟΔΟΤΙΚΗ ΕΠΕ Τιμ.# 12)               </a:t>
            </a:r>
          </a:p>
          <a:p>
            <a:pPr>
              <a:lnSpc>
                <a:spcPct val="90000"/>
              </a:lnSpc>
              <a:buFont typeface="Wingdings" pitchFamily="2" charset="2"/>
              <a:buNone/>
            </a:pPr>
            <a:r>
              <a:rPr lang="el-GR" sz="1400" dirty="0">
                <a:cs typeface="Times New Roman" pitchFamily="18" charset="0"/>
              </a:rPr>
              <a:t>50. 00.03 ΤΡΟΦΟΔΟΤΙΚΗ ΕΠΕ                                </a:t>
            </a:r>
            <a:r>
              <a:rPr lang="el-GR" sz="1400" dirty="0"/>
              <a:t>	</a:t>
            </a:r>
            <a:r>
              <a:rPr lang="el-GR" sz="1400" dirty="0">
                <a:cs typeface="Times New Roman" pitchFamily="18" charset="0"/>
              </a:rPr>
              <a:t>6</a:t>
            </a:r>
            <a:r>
              <a:rPr lang="el-GR" sz="1400" dirty="0"/>
              <a:t>.</a:t>
            </a:r>
            <a:r>
              <a:rPr lang="el-GR" sz="1400" dirty="0">
                <a:cs typeface="Times New Roman" pitchFamily="18" charset="0"/>
              </a:rPr>
              <a:t>084   </a:t>
            </a:r>
          </a:p>
          <a:p>
            <a:pPr>
              <a:lnSpc>
                <a:spcPct val="90000"/>
              </a:lnSpc>
              <a:buFont typeface="Wingdings" pitchFamily="2" charset="2"/>
              <a:buNone/>
            </a:pPr>
            <a:r>
              <a:rPr lang="el-GR" sz="1400" dirty="0"/>
              <a:t>	</a:t>
            </a:r>
            <a:r>
              <a:rPr lang="el-GR" sz="1400" dirty="0">
                <a:cs typeface="Times New Roman" pitchFamily="18" charset="0"/>
              </a:rPr>
              <a:t>33. ΧΡΕΩΣΤΕΣ</a:t>
            </a:r>
          </a:p>
          <a:p>
            <a:pPr>
              <a:lnSpc>
                <a:spcPct val="90000"/>
              </a:lnSpc>
              <a:buFont typeface="Wingdings" pitchFamily="2" charset="2"/>
              <a:buNone/>
            </a:pPr>
            <a:r>
              <a:rPr lang="el-GR" sz="1400" dirty="0"/>
              <a:t>	</a:t>
            </a:r>
            <a:r>
              <a:rPr lang="el-GR" sz="1400" dirty="0">
                <a:cs typeface="Times New Roman" pitchFamily="18" charset="0"/>
              </a:rPr>
              <a:t>33.23 Χρεώστες- Πρακτορεία</a:t>
            </a:r>
          </a:p>
          <a:p>
            <a:pPr>
              <a:lnSpc>
                <a:spcPct val="90000"/>
              </a:lnSpc>
              <a:buFont typeface="Wingdings" pitchFamily="2" charset="2"/>
              <a:buNone/>
            </a:pPr>
            <a:r>
              <a:rPr lang="el-GR" sz="1400" dirty="0"/>
              <a:t>	</a:t>
            </a:r>
            <a:r>
              <a:rPr lang="el-GR" sz="1400" dirty="0">
                <a:cs typeface="Times New Roman" pitchFamily="18" charset="0"/>
              </a:rPr>
              <a:t>33.23.05 </a:t>
            </a:r>
            <a:r>
              <a:rPr lang="en-US" sz="1400" dirty="0">
                <a:cs typeface="Times New Roman" pitchFamily="18" charset="0"/>
              </a:rPr>
              <a:t>IALYSSOS</a:t>
            </a:r>
            <a:r>
              <a:rPr lang="el-GR" sz="1400" dirty="0">
                <a:cs typeface="Times New Roman" pitchFamily="18" charset="0"/>
              </a:rPr>
              <a:t> 				</a:t>
            </a:r>
            <a:r>
              <a:rPr lang="el-GR" sz="1400" dirty="0"/>
              <a:t>	</a:t>
            </a:r>
            <a:r>
              <a:rPr lang="el-GR" sz="1400" dirty="0">
                <a:cs typeface="Times New Roman" pitchFamily="18" charset="0"/>
              </a:rPr>
              <a:t>6</a:t>
            </a:r>
            <a:r>
              <a:rPr lang="el-GR" sz="1400" dirty="0"/>
              <a:t>.</a:t>
            </a:r>
            <a:r>
              <a:rPr lang="el-GR" sz="1400" dirty="0">
                <a:cs typeface="Times New Roman" pitchFamily="18" charset="0"/>
              </a:rPr>
              <a:t>084 </a:t>
            </a:r>
          </a:p>
          <a:p>
            <a:pPr algn="just">
              <a:lnSpc>
                <a:spcPct val="90000"/>
              </a:lnSpc>
              <a:buFont typeface="Wingdings" pitchFamily="2" charset="2"/>
              <a:buNone/>
            </a:pPr>
            <a:endParaRPr lang="el-GR" sz="1400" dirty="0"/>
          </a:p>
        </p:txBody>
      </p:sp>
    </p:spTree>
  </p:cSld>
  <p:clrMapOvr>
    <a:masterClrMapping/>
  </p:clrMapOvr>
  <p:transition/>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C9337DF2-1D65-4879-93BA-60A6A51230AE}" type="slidenum">
              <a:rPr lang="el-GR"/>
              <a:pPr/>
              <a:t>744</a:t>
            </a:fld>
            <a:endParaRPr lang="el-GR" dirty="0"/>
          </a:p>
        </p:txBody>
      </p:sp>
      <p:sp>
        <p:nvSpPr>
          <p:cNvPr id="60418" name="Rectangle 2"/>
          <p:cNvSpPr>
            <a:spLocks noGrp="1" noChangeArrowheads="1"/>
          </p:cNvSpPr>
          <p:nvPr>
            <p:ph type="title"/>
          </p:nvPr>
        </p:nvSpPr>
        <p:spPr>
          <a:xfrm>
            <a:off x="685800" y="228600"/>
            <a:ext cx="7772400" cy="381000"/>
          </a:xfrm>
        </p:spPr>
        <p:txBody>
          <a:bodyPr>
            <a:normAutofit fontScale="90000"/>
          </a:bodyPr>
          <a:lstStyle/>
          <a:p>
            <a:r>
              <a:rPr lang="el-GR" sz="2400" b="1" dirty="0"/>
              <a:t>ΛΥΣΗ ΑΣΚΗΣΗΣ 9.</a:t>
            </a:r>
          </a:p>
        </p:txBody>
      </p:sp>
      <p:sp>
        <p:nvSpPr>
          <p:cNvPr id="60419" name="Rectangle 3"/>
          <p:cNvSpPr>
            <a:spLocks noGrp="1" noChangeArrowheads="1"/>
          </p:cNvSpPr>
          <p:nvPr>
            <p:ph type="body" idx="1"/>
          </p:nvPr>
        </p:nvSpPr>
        <p:spPr>
          <a:xfrm>
            <a:off x="685800" y="685800"/>
            <a:ext cx="7772400" cy="5410200"/>
          </a:xfrm>
        </p:spPr>
        <p:txBody>
          <a:bodyPr>
            <a:normAutofit fontScale="92500" lnSpcReduction="20000"/>
          </a:bodyPr>
          <a:lstStyle/>
          <a:p>
            <a:pPr marL="0" indent="0" algn="just">
              <a:lnSpc>
                <a:spcPct val="90000"/>
              </a:lnSpc>
              <a:buFont typeface="Wingdings" pitchFamily="2" charset="2"/>
              <a:buNone/>
            </a:pPr>
            <a:r>
              <a:rPr lang="el-GR" sz="1400" dirty="0">
                <a:cs typeface="Times New Roman" pitchFamily="18" charset="0"/>
              </a:rPr>
              <a:t>-------------------------------------------30/6/</a:t>
            </a:r>
            <a:r>
              <a:rPr lang="el-GR" sz="1400" dirty="0"/>
              <a:t>02</a:t>
            </a:r>
            <a:r>
              <a:rPr lang="el-GR" sz="1400" dirty="0">
                <a:cs typeface="Times New Roman" pitchFamily="18" charset="0"/>
              </a:rPr>
              <a:t> ---------------------------------------------</a:t>
            </a:r>
          </a:p>
          <a:p>
            <a:pPr marL="0" indent="0">
              <a:lnSpc>
                <a:spcPct val="90000"/>
              </a:lnSpc>
              <a:buFont typeface="Wingdings" pitchFamily="2" charset="2"/>
              <a:buNone/>
            </a:pPr>
            <a:r>
              <a:rPr lang="el-GR" sz="1400" dirty="0"/>
              <a:t>      </a:t>
            </a:r>
            <a:r>
              <a:rPr lang="el-GR" sz="1400" dirty="0">
                <a:cs typeface="Times New Roman" pitchFamily="18" charset="0"/>
              </a:rPr>
              <a:t>50.ΠΡΟΜΗΘΕΥΤΕΣ</a:t>
            </a:r>
          </a:p>
          <a:p>
            <a:pPr marL="0" indent="0">
              <a:lnSpc>
                <a:spcPct val="90000"/>
              </a:lnSpc>
              <a:buFont typeface="Wingdings" pitchFamily="2" charset="2"/>
              <a:buNone/>
            </a:pPr>
            <a:r>
              <a:rPr lang="el-GR" sz="1400" dirty="0"/>
              <a:t>      </a:t>
            </a:r>
            <a:r>
              <a:rPr lang="el-GR" sz="1400" dirty="0">
                <a:cs typeface="Times New Roman" pitchFamily="18" charset="0"/>
              </a:rPr>
              <a:t>50.00 Προμηθευτές Εσωτερικού</a:t>
            </a:r>
          </a:p>
          <a:p>
            <a:pPr marL="0" indent="0">
              <a:lnSpc>
                <a:spcPct val="90000"/>
              </a:lnSpc>
              <a:buFont typeface="Wingdings" pitchFamily="2" charset="2"/>
              <a:buNone/>
            </a:pPr>
            <a:r>
              <a:rPr lang="el-GR" sz="1400" dirty="0">
                <a:cs typeface="Times New Roman" pitchFamily="18" charset="0"/>
              </a:rPr>
              <a:t>50. 00.03 ΤΡΟΦΟΔΟΤΙΚΗ ΕΠΕ                                </a:t>
            </a:r>
            <a:r>
              <a:rPr lang="el-GR" sz="1400" dirty="0"/>
              <a:t>	</a:t>
            </a:r>
            <a:r>
              <a:rPr lang="el-GR" sz="1400" dirty="0">
                <a:cs typeface="Times New Roman" pitchFamily="18" charset="0"/>
              </a:rPr>
              <a:t>72   </a:t>
            </a:r>
          </a:p>
          <a:p>
            <a:pPr marL="0" indent="0" algn="just">
              <a:lnSpc>
                <a:spcPct val="90000"/>
              </a:lnSpc>
              <a:buFont typeface="Wingdings" pitchFamily="2" charset="2"/>
              <a:buNone/>
            </a:pPr>
            <a:r>
              <a:rPr lang="el-GR" sz="1400" dirty="0">
                <a:cs typeface="Times New Roman" pitchFamily="18" charset="0"/>
              </a:rPr>
              <a:t>61.ΑΜΟΙΒΕΣ ΚΑΙ ΕΞΟΔΑ ΤΡΙΤΩΝ</a:t>
            </a:r>
          </a:p>
          <a:p>
            <a:pPr marL="0" indent="0" algn="just">
              <a:lnSpc>
                <a:spcPct val="90000"/>
              </a:lnSpc>
              <a:buFont typeface="Wingdings" pitchFamily="2" charset="2"/>
              <a:buNone/>
            </a:pPr>
            <a:r>
              <a:rPr lang="el-GR" sz="1400" dirty="0">
                <a:cs typeface="Times New Roman" pitchFamily="18" charset="0"/>
              </a:rPr>
              <a:t>61.98 Λοιπές Αμοιβές Τρίτων</a:t>
            </a:r>
          </a:p>
          <a:p>
            <a:pPr marL="0" indent="0" algn="just">
              <a:lnSpc>
                <a:spcPct val="90000"/>
              </a:lnSpc>
              <a:buFont typeface="Wingdings" pitchFamily="2" charset="2"/>
              <a:buNone/>
            </a:pPr>
            <a:r>
              <a:rPr lang="el-GR" sz="1400" dirty="0">
                <a:cs typeface="Times New Roman" pitchFamily="18" charset="0"/>
              </a:rPr>
              <a:t>61.98.01Αποζημιώσεις για Υλικά Συσκευασίας          </a:t>
            </a:r>
            <a:r>
              <a:rPr lang="el-GR" sz="1400" dirty="0"/>
              <a:t>	</a:t>
            </a:r>
            <a:r>
              <a:rPr lang="el-GR" sz="1400" dirty="0">
                <a:cs typeface="Times New Roman" pitchFamily="18" charset="0"/>
              </a:rPr>
              <a:t>63</a:t>
            </a:r>
          </a:p>
          <a:p>
            <a:pPr marL="0" indent="0">
              <a:lnSpc>
                <a:spcPct val="90000"/>
              </a:lnSpc>
              <a:buFont typeface="Wingdings" pitchFamily="2" charset="2"/>
              <a:buNone/>
            </a:pPr>
            <a:r>
              <a:rPr lang="el-GR" sz="1400" dirty="0">
                <a:cs typeface="Times New Roman" pitchFamily="18" charset="0"/>
              </a:rPr>
              <a:t>                                          24. ΠΡΩΤΕΣ &amp; ΒΟΗΘΗΤΙΚΕΣ ΥΛΕΣ </a:t>
            </a:r>
          </a:p>
          <a:p>
            <a:pPr marL="0" indent="0">
              <a:lnSpc>
                <a:spcPct val="90000"/>
              </a:lnSpc>
              <a:buFont typeface="Wingdings" pitchFamily="2" charset="2"/>
              <a:buNone/>
            </a:pPr>
            <a:r>
              <a:rPr lang="el-GR" sz="1400" dirty="0">
                <a:cs typeface="Times New Roman" pitchFamily="18" charset="0"/>
              </a:rPr>
              <a:t>                                          24.02 Υλικά Συσκευασίας                             </a:t>
            </a:r>
            <a:r>
              <a:rPr lang="el-GR" sz="1400" dirty="0"/>
              <a:t>	</a:t>
            </a:r>
            <a:r>
              <a:rPr lang="el-GR" sz="1400" dirty="0">
                <a:cs typeface="Times New Roman" pitchFamily="18" charset="0"/>
              </a:rPr>
              <a:t>135</a:t>
            </a:r>
          </a:p>
          <a:p>
            <a:pPr marL="0" indent="0" algn="ctr">
              <a:lnSpc>
                <a:spcPct val="90000"/>
              </a:lnSpc>
              <a:buFont typeface="Wingdings" pitchFamily="2" charset="2"/>
              <a:buNone/>
            </a:pPr>
            <a:r>
              <a:rPr lang="el-GR" sz="1400" dirty="0">
                <a:cs typeface="Times New Roman" pitchFamily="18" charset="0"/>
              </a:rPr>
              <a:t>(Επιστροφή &amp;Αποζημίωση  Υλικών Συσκευασίας)</a:t>
            </a:r>
          </a:p>
          <a:p>
            <a:pPr marL="0" indent="0" algn="just">
              <a:lnSpc>
                <a:spcPct val="90000"/>
              </a:lnSpc>
              <a:buFont typeface="Wingdings" pitchFamily="2" charset="2"/>
              <a:buNone/>
            </a:pPr>
            <a:r>
              <a:rPr lang="el-GR" sz="1400" dirty="0">
                <a:cs typeface="Times New Roman" pitchFamily="18" charset="0"/>
              </a:rPr>
              <a:t>-------------------------------------------30/6/</a:t>
            </a:r>
            <a:r>
              <a:rPr lang="el-GR" sz="1400" dirty="0"/>
              <a:t>02</a:t>
            </a:r>
            <a:r>
              <a:rPr lang="el-GR" sz="1400" dirty="0">
                <a:cs typeface="Times New Roman" pitchFamily="18" charset="0"/>
              </a:rPr>
              <a:t> ---------------------------------------------</a:t>
            </a:r>
          </a:p>
          <a:p>
            <a:pPr marL="0" indent="0">
              <a:lnSpc>
                <a:spcPct val="90000"/>
              </a:lnSpc>
              <a:buFont typeface="Wingdings" pitchFamily="2" charset="2"/>
              <a:buNone/>
            </a:pPr>
            <a:r>
              <a:rPr lang="el-GR" sz="1400" dirty="0"/>
              <a:t>      </a:t>
            </a:r>
            <a:r>
              <a:rPr lang="el-GR" sz="1400" dirty="0">
                <a:cs typeface="Times New Roman" pitchFamily="18" charset="0"/>
              </a:rPr>
              <a:t>50.</a:t>
            </a:r>
            <a:r>
              <a:rPr lang="el-GR" sz="1400" dirty="0"/>
              <a:t> </a:t>
            </a:r>
            <a:r>
              <a:rPr lang="el-GR" sz="1400" dirty="0">
                <a:cs typeface="Times New Roman" pitchFamily="18" charset="0"/>
              </a:rPr>
              <a:t>ΠΡΟΜΗΘΕΥΤΕΣ</a:t>
            </a:r>
          </a:p>
          <a:p>
            <a:pPr marL="0" indent="0">
              <a:lnSpc>
                <a:spcPct val="90000"/>
              </a:lnSpc>
              <a:buFont typeface="Wingdings" pitchFamily="2" charset="2"/>
              <a:buNone/>
            </a:pPr>
            <a:r>
              <a:rPr lang="el-GR" sz="1400" dirty="0"/>
              <a:t>      </a:t>
            </a:r>
            <a:r>
              <a:rPr lang="el-GR" sz="1400" dirty="0">
                <a:cs typeface="Times New Roman" pitchFamily="18" charset="0"/>
              </a:rPr>
              <a:t>50.00 Προμηθευτές Εσωτερικού</a:t>
            </a:r>
          </a:p>
          <a:p>
            <a:pPr marL="0" indent="0">
              <a:lnSpc>
                <a:spcPct val="90000"/>
              </a:lnSpc>
              <a:buFont typeface="Wingdings" pitchFamily="2" charset="2"/>
              <a:buNone/>
            </a:pPr>
            <a:r>
              <a:rPr lang="el-GR" sz="1400" dirty="0"/>
              <a:t>       </a:t>
            </a:r>
            <a:r>
              <a:rPr lang="el-GR" sz="1400" dirty="0">
                <a:cs typeface="Times New Roman" pitchFamily="18" charset="0"/>
              </a:rPr>
              <a:t>50. 00.03 ΤΡΟΦΟΔΟΤΙΚΗ ΕΠΕ                                6</a:t>
            </a:r>
            <a:r>
              <a:rPr lang="el-GR" sz="1400" dirty="0"/>
              <a:t>.</a:t>
            </a:r>
            <a:r>
              <a:rPr lang="el-GR" sz="1400" dirty="0">
                <a:cs typeface="Times New Roman" pitchFamily="18" charset="0"/>
              </a:rPr>
              <a:t>084   </a:t>
            </a:r>
          </a:p>
          <a:p>
            <a:pPr marL="0" indent="0">
              <a:lnSpc>
                <a:spcPct val="90000"/>
              </a:lnSpc>
              <a:buFont typeface="Wingdings" pitchFamily="2" charset="2"/>
              <a:buNone/>
            </a:pPr>
            <a:r>
              <a:rPr lang="el-GR" sz="1400" dirty="0">
                <a:cs typeface="Times New Roman" pitchFamily="18" charset="0"/>
              </a:rPr>
              <a:t>33. ΧΡΕΩΣΤΕΣ</a:t>
            </a:r>
          </a:p>
          <a:p>
            <a:pPr marL="0" indent="0">
              <a:lnSpc>
                <a:spcPct val="90000"/>
              </a:lnSpc>
              <a:buFont typeface="Wingdings" pitchFamily="2" charset="2"/>
              <a:buNone/>
            </a:pPr>
            <a:r>
              <a:rPr lang="el-GR" sz="1400" dirty="0">
                <a:cs typeface="Times New Roman" pitchFamily="18" charset="0"/>
              </a:rPr>
              <a:t>33.23 Χρεώστες- Πρακτορεία</a:t>
            </a:r>
          </a:p>
          <a:p>
            <a:pPr marL="0" indent="0">
              <a:lnSpc>
                <a:spcPct val="90000"/>
              </a:lnSpc>
              <a:buFont typeface="Wingdings" pitchFamily="2" charset="2"/>
              <a:buNone/>
            </a:pPr>
            <a:r>
              <a:rPr lang="el-GR" sz="1400" dirty="0">
                <a:cs typeface="Times New Roman" pitchFamily="18" charset="0"/>
              </a:rPr>
              <a:t>33.23.05 </a:t>
            </a:r>
            <a:r>
              <a:rPr lang="en-US" sz="1400" dirty="0">
                <a:cs typeface="Times New Roman" pitchFamily="18" charset="0"/>
              </a:rPr>
              <a:t>IALYSSOS</a:t>
            </a:r>
            <a:r>
              <a:rPr lang="el-GR" sz="1400" dirty="0">
                <a:cs typeface="Times New Roman" pitchFamily="18" charset="0"/>
              </a:rPr>
              <a:t> 				6</a:t>
            </a:r>
            <a:r>
              <a:rPr lang="el-GR" sz="1400" dirty="0"/>
              <a:t>.</a:t>
            </a:r>
            <a:r>
              <a:rPr lang="el-GR" sz="1400" dirty="0">
                <a:cs typeface="Times New Roman" pitchFamily="18" charset="0"/>
              </a:rPr>
              <a:t>0</a:t>
            </a:r>
            <a:r>
              <a:rPr lang="el-GR" sz="1400" dirty="0"/>
              <a:t>8</a:t>
            </a:r>
            <a:r>
              <a:rPr lang="el-GR" sz="1400" dirty="0">
                <a:cs typeface="Times New Roman" pitchFamily="18" charset="0"/>
              </a:rPr>
              <a:t>4</a:t>
            </a:r>
            <a:endParaRPr lang="el-GR" sz="1400" dirty="0"/>
          </a:p>
          <a:p>
            <a:pPr marL="0" indent="0">
              <a:lnSpc>
                <a:spcPct val="90000"/>
              </a:lnSpc>
              <a:buFont typeface="Wingdings" pitchFamily="2" charset="2"/>
              <a:buNone/>
            </a:pPr>
            <a:r>
              <a:rPr lang="el-GR" sz="1400" dirty="0"/>
              <a:t>---</a:t>
            </a:r>
            <a:r>
              <a:rPr lang="el-GR" sz="1400" dirty="0">
                <a:cs typeface="Times New Roman" pitchFamily="18" charset="0"/>
              </a:rPr>
              <a:t>-----------------------------------------30/6/</a:t>
            </a:r>
            <a:r>
              <a:rPr lang="el-GR" sz="1400" dirty="0"/>
              <a:t>02</a:t>
            </a:r>
            <a:r>
              <a:rPr lang="el-GR" sz="1400" dirty="0">
                <a:cs typeface="Times New Roman" pitchFamily="18" charset="0"/>
              </a:rPr>
              <a:t>---------------------------------------------</a:t>
            </a:r>
          </a:p>
          <a:p>
            <a:pPr marL="0" indent="0" algn="just">
              <a:lnSpc>
                <a:spcPct val="90000"/>
              </a:lnSpc>
              <a:buFont typeface="Wingdings" pitchFamily="2" charset="2"/>
              <a:buNone/>
            </a:pPr>
            <a:r>
              <a:rPr lang="el-GR" sz="1400" dirty="0">
                <a:cs typeface="Times New Roman" pitchFamily="18" charset="0"/>
              </a:rPr>
              <a:t> 38. ΧΡΗΜΑΤΙΚΑ ΔΙΑΘΕΣΙΜΑ</a:t>
            </a:r>
          </a:p>
          <a:p>
            <a:pPr marL="0" indent="0">
              <a:lnSpc>
                <a:spcPct val="90000"/>
              </a:lnSpc>
              <a:buFont typeface="Wingdings" pitchFamily="2" charset="2"/>
              <a:buNone/>
            </a:pPr>
            <a:r>
              <a:rPr lang="el-GR" sz="1400" dirty="0">
                <a:cs typeface="Times New Roman" pitchFamily="18" charset="0"/>
              </a:rPr>
              <a:t>38.00 Ταμείο						   3</a:t>
            </a:r>
            <a:r>
              <a:rPr lang="el-GR" sz="1400" dirty="0"/>
              <a:t>.</a:t>
            </a:r>
            <a:r>
              <a:rPr lang="el-GR" sz="1400" dirty="0">
                <a:cs typeface="Times New Roman" pitchFamily="18" charset="0"/>
              </a:rPr>
              <a:t>916</a:t>
            </a:r>
          </a:p>
          <a:p>
            <a:pPr marL="0" indent="0">
              <a:lnSpc>
                <a:spcPct val="90000"/>
              </a:lnSpc>
              <a:buFont typeface="Wingdings" pitchFamily="2" charset="2"/>
              <a:buNone/>
            </a:pPr>
            <a:r>
              <a:rPr lang="el-GR" sz="1400" dirty="0">
                <a:cs typeface="Times New Roman" pitchFamily="18" charset="0"/>
              </a:rPr>
              <a:t>	33. ΧΡΕΩΣΤΕΣ</a:t>
            </a:r>
          </a:p>
          <a:p>
            <a:pPr marL="0" indent="0">
              <a:lnSpc>
                <a:spcPct val="90000"/>
              </a:lnSpc>
              <a:buFont typeface="Wingdings" pitchFamily="2" charset="2"/>
              <a:buNone/>
            </a:pPr>
            <a:r>
              <a:rPr lang="el-GR" sz="1400" dirty="0"/>
              <a:t>	</a:t>
            </a:r>
            <a:r>
              <a:rPr lang="el-GR" sz="1400" dirty="0">
                <a:cs typeface="Times New Roman" pitchFamily="18" charset="0"/>
              </a:rPr>
              <a:t>3.23 Χρεώστες- Πρακτορεία</a:t>
            </a:r>
          </a:p>
          <a:p>
            <a:pPr marL="0" indent="0">
              <a:lnSpc>
                <a:spcPct val="90000"/>
              </a:lnSpc>
              <a:buFont typeface="Wingdings" pitchFamily="2" charset="2"/>
              <a:buNone/>
            </a:pPr>
            <a:r>
              <a:rPr lang="el-GR" sz="1400" dirty="0"/>
              <a:t>	</a:t>
            </a:r>
            <a:r>
              <a:rPr lang="el-GR" sz="1400" dirty="0">
                <a:cs typeface="Times New Roman" pitchFamily="18" charset="0"/>
              </a:rPr>
              <a:t>33.23.05 </a:t>
            </a:r>
            <a:r>
              <a:rPr lang="en-US" sz="1400" dirty="0">
                <a:cs typeface="Times New Roman" pitchFamily="18" charset="0"/>
              </a:rPr>
              <a:t>IALYSSOS</a:t>
            </a:r>
            <a:r>
              <a:rPr lang="el-GR" sz="1400" dirty="0">
                <a:cs typeface="Times New Roman" pitchFamily="18" charset="0"/>
              </a:rPr>
              <a:t> 			  3</a:t>
            </a:r>
            <a:r>
              <a:rPr lang="el-GR" sz="1400" dirty="0"/>
              <a:t>.</a:t>
            </a:r>
            <a:r>
              <a:rPr lang="el-GR" sz="1400" dirty="0">
                <a:cs typeface="Times New Roman" pitchFamily="18" charset="0"/>
              </a:rPr>
              <a:t>916</a:t>
            </a:r>
          </a:p>
          <a:p>
            <a:pPr marL="0" indent="0">
              <a:lnSpc>
                <a:spcPct val="90000"/>
              </a:lnSpc>
              <a:buFont typeface="Wingdings" pitchFamily="2" charset="2"/>
              <a:buNone/>
            </a:pPr>
            <a:r>
              <a:rPr lang="el-GR" sz="1400" dirty="0">
                <a:cs typeface="Times New Roman" pitchFamily="18" charset="0"/>
              </a:rPr>
              <a:t> (Εξόφληση Τιμ. 12 ΤΡΟΦΟΔΟΤΙΚΗ ΕΠΕ. Εξόφληση Χρεώστη </a:t>
            </a:r>
            <a:r>
              <a:rPr lang="en-US" sz="1400" dirty="0">
                <a:cs typeface="Times New Roman" pitchFamily="18" charset="0"/>
              </a:rPr>
              <a:t>IALYSSOS</a:t>
            </a:r>
            <a:r>
              <a:rPr lang="el-GR" sz="1400" dirty="0">
                <a:cs typeface="Times New Roman" pitchFamily="18" charset="0"/>
              </a:rPr>
              <a:t>) </a:t>
            </a:r>
          </a:p>
        </p:txBody>
      </p:sp>
    </p:spTree>
  </p:cSld>
  <p:clrMapOvr>
    <a:masterClrMapping/>
  </p:clrMapOvr>
  <p:transition/>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D701141F-FBBA-473A-9F72-120BB4996B3B}" type="slidenum">
              <a:rPr lang="el-GR"/>
              <a:pPr/>
              <a:t>745</a:t>
            </a:fld>
            <a:endParaRPr lang="el-GR" dirty="0"/>
          </a:p>
        </p:txBody>
      </p:sp>
      <p:sp>
        <p:nvSpPr>
          <p:cNvPr id="61442" name="Rectangle 2"/>
          <p:cNvSpPr>
            <a:spLocks noGrp="1" noChangeArrowheads="1"/>
          </p:cNvSpPr>
          <p:nvPr>
            <p:ph type="title"/>
          </p:nvPr>
        </p:nvSpPr>
        <p:spPr>
          <a:xfrm>
            <a:off x="901700" y="639763"/>
            <a:ext cx="7340600" cy="379412"/>
          </a:xfrm>
        </p:spPr>
        <p:txBody>
          <a:bodyPr>
            <a:normAutofit fontScale="90000"/>
          </a:bodyPr>
          <a:lstStyle/>
          <a:p>
            <a:r>
              <a:rPr lang="el-GR" sz="2400" b="1" dirty="0"/>
              <a:t>ΑΣΚΗΣΗ 10.</a:t>
            </a:r>
          </a:p>
        </p:txBody>
      </p:sp>
      <p:sp>
        <p:nvSpPr>
          <p:cNvPr id="61443" name="Rectangle 3"/>
          <p:cNvSpPr>
            <a:spLocks noGrp="1" noChangeArrowheads="1"/>
          </p:cNvSpPr>
          <p:nvPr>
            <p:ph type="body" idx="1"/>
          </p:nvPr>
        </p:nvSpPr>
        <p:spPr>
          <a:xfrm>
            <a:off x="971550" y="1268413"/>
            <a:ext cx="7486650" cy="4827587"/>
          </a:xfrm>
        </p:spPr>
        <p:txBody>
          <a:bodyPr/>
          <a:lstStyle/>
          <a:p>
            <a:pPr algn="just">
              <a:buFont typeface="Wingdings" pitchFamily="2" charset="2"/>
              <a:buNone/>
            </a:pPr>
            <a:r>
              <a:rPr lang="el-GR" sz="2800" dirty="0">
                <a:cs typeface="Times New Roman" pitchFamily="18" charset="0"/>
              </a:rPr>
              <a:t>  </a:t>
            </a:r>
            <a:r>
              <a:rPr lang="el-GR" sz="2400" dirty="0">
                <a:cs typeface="Times New Roman" pitchFamily="18" charset="0"/>
              </a:rPr>
              <a:t>Η εμπορική Εταιρία </a:t>
            </a:r>
            <a:r>
              <a:rPr lang="en-US" sz="2400" dirty="0">
                <a:cs typeface="Times New Roman" pitchFamily="18" charset="0"/>
              </a:rPr>
              <a:t>GREEK ART</a:t>
            </a:r>
            <a:r>
              <a:rPr lang="el-GR" sz="2400" dirty="0">
                <a:cs typeface="Times New Roman" pitchFamily="18" charset="0"/>
              </a:rPr>
              <a:t> που εμπορεύεται είδη Λαϊκής Τέχνης προσφέρει έκπτωση 15% για αγορές πάνω από 10.000 </a:t>
            </a:r>
            <a:r>
              <a:rPr lang="en-US" sz="2400" dirty="0"/>
              <a:t>€</a:t>
            </a:r>
            <a:r>
              <a:rPr lang="el-GR" sz="2400" dirty="0">
                <a:cs typeface="Times New Roman" pitchFamily="18" charset="0"/>
              </a:rPr>
              <a:t> στον ίδιο χρόνο. Η Τουριστική επιχείρηση ΑΠΟΛΛΩΝ αγοράζει εντός του 200</a:t>
            </a:r>
            <a:r>
              <a:rPr lang="en-US" sz="2400" dirty="0">
                <a:cs typeface="Times New Roman" pitchFamily="18" charset="0"/>
              </a:rPr>
              <a:t>3</a:t>
            </a:r>
            <a:r>
              <a:rPr lang="el-GR" sz="2400" dirty="0">
                <a:cs typeface="Times New Roman" pitchFamily="18" charset="0"/>
              </a:rPr>
              <a:t> είδη αξίας 17</a:t>
            </a:r>
            <a:r>
              <a:rPr lang="en-US" sz="2400" dirty="0">
                <a:cs typeface="Times New Roman" pitchFamily="18" charset="0"/>
              </a:rPr>
              <a:t>.</a:t>
            </a:r>
            <a:r>
              <a:rPr lang="el-GR" sz="2400" dirty="0">
                <a:cs typeface="Times New Roman" pitchFamily="18" charset="0"/>
              </a:rPr>
              <a:t>000 </a:t>
            </a:r>
            <a:r>
              <a:rPr lang="en-US" sz="2400" dirty="0">
                <a:cs typeface="Times New Roman" pitchFamily="18" charset="0"/>
              </a:rPr>
              <a:t>€</a:t>
            </a:r>
            <a:r>
              <a:rPr lang="el-GR" sz="2400" dirty="0">
                <a:cs typeface="Times New Roman" pitchFamily="18" charset="0"/>
              </a:rPr>
              <a:t> Μέχρι την 31/12/200</a:t>
            </a:r>
            <a:r>
              <a:rPr lang="en-US" sz="2400" dirty="0">
                <a:cs typeface="Times New Roman" pitchFamily="18" charset="0"/>
              </a:rPr>
              <a:t>3</a:t>
            </a:r>
            <a:r>
              <a:rPr lang="el-GR" sz="2400" dirty="0">
                <a:cs typeface="Times New Roman" pitchFamily="18" charset="0"/>
              </a:rPr>
              <a:t> δεν έχει λάβει το Πιστωτικό Τιμολόγιο το οποίο φτάνει στο λογιστήριο στις 10/1/200</a:t>
            </a:r>
            <a:r>
              <a:rPr lang="en-US" sz="2400" dirty="0">
                <a:cs typeface="Times New Roman" pitchFamily="18" charset="0"/>
              </a:rPr>
              <a:t>4</a:t>
            </a:r>
            <a:r>
              <a:rPr lang="el-GR" sz="2400" dirty="0">
                <a:cs typeface="Times New Roman" pitchFamily="18" charset="0"/>
              </a:rPr>
              <a:t>. (Να υπολογισθεί για τις αγοράς και για το Π.Τ.  18% Φ.Π.Α. </a:t>
            </a:r>
            <a:endParaRPr lang="en-US" sz="2400" dirty="0">
              <a:cs typeface="Times New Roman" pitchFamily="18" charset="0"/>
            </a:endParaRPr>
          </a:p>
          <a:p>
            <a:pPr algn="just">
              <a:buFont typeface="Wingdings" pitchFamily="2" charset="2"/>
              <a:buNone/>
            </a:pPr>
            <a:r>
              <a:rPr lang="en-US" sz="2400" dirty="0">
                <a:cs typeface="Times New Roman" pitchFamily="18" charset="0"/>
              </a:rPr>
              <a:t>                                                                                                                                         </a:t>
            </a:r>
          </a:p>
          <a:p>
            <a:pPr algn="just">
              <a:buFont typeface="Wingdings" pitchFamily="2" charset="2"/>
              <a:buNone/>
            </a:pPr>
            <a:r>
              <a:rPr lang="en-US" sz="2400" dirty="0">
                <a:cs typeface="Times New Roman" pitchFamily="18" charset="0"/>
              </a:rPr>
              <a:t>    </a:t>
            </a:r>
            <a:r>
              <a:rPr lang="el-GR" sz="2400" dirty="0">
                <a:cs typeface="Times New Roman" pitchFamily="18" charset="0"/>
              </a:rPr>
              <a:t>Να γίνει η εγγραφή της 31/12/200</a:t>
            </a:r>
            <a:r>
              <a:rPr lang="en-US" sz="2400" dirty="0">
                <a:cs typeface="Times New Roman" pitchFamily="18" charset="0"/>
              </a:rPr>
              <a:t>3</a:t>
            </a:r>
            <a:r>
              <a:rPr lang="el-GR" sz="2400" dirty="0">
                <a:cs typeface="Times New Roman" pitchFamily="18" charset="0"/>
              </a:rPr>
              <a:t> όπου θα φαίνεται η έκπτωση και η εγγραφή της 10/1/200</a:t>
            </a:r>
            <a:r>
              <a:rPr lang="en-US" sz="2400" dirty="0">
                <a:cs typeface="Times New Roman" pitchFamily="18" charset="0"/>
              </a:rPr>
              <a:t>4</a:t>
            </a:r>
            <a:r>
              <a:rPr lang="el-GR" sz="2400" dirty="0">
                <a:cs typeface="Times New Roman" pitchFamily="18" charset="0"/>
              </a:rPr>
              <a:t> για τη λήψη του Π.Τ.</a:t>
            </a:r>
            <a:endParaRPr lang="en-US" sz="2400" dirty="0">
              <a:cs typeface="Times New Roman" pitchFamily="18" charset="0"/>
            </a:endParaRPr>
          </a:p>
          <a:p>
            <a:pPr>
              <a:buFont typeface="Wingdings" pitchFamily="2" charset="2"/>
              <a:buNone/>
            </a:pPr>
            <a:endParaRPr lang="el-GR" sz="2400" dirty="0"/>
          </a:p>
        </p:txBody>
      </p:sp>
    </p:spTree>
  </p:cSld>
  <p:clrMapOvr>
    <a:masterClrMapping/>
  </p:clrMapOvr>
  <p:transition/>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16750966-9C48-4726-9178-797125C08E8C}" type="slidenum">
              <a:rPr lang="el-GR"/>
              <a:pPr/>
              <a:t>746</a:t>
            </a:fld>
            <a:endParaRPr lang="el-GR" dirty="0"/>
          </a:p>
        </p:txBody>
      </p:sp>
      <p:sp>
        <p:nvSpPr>
          <p:cNvPr id="62466" name="Rectangle 2"/>
          <p:cNvSpPr>
            <a:spLocks noGrp="1" noChangeArrowheads="1"/>
          </p:cNvSpPr>
          <p:nvPr>
            <p:ph type="title"/>
          </p:nvPr>
        </p:nvSpPr>
        <p:spPr>
          <a:xfrm>
            <a:off x="901700" y="260350"/>
            <a:ext cx="7340600" cy="360363"/>
          </a:xfrm>
        </p:spPr>
        <p:txBody>
          <a:bodyPr>
            <a:normAutofit fontScale="90000"/>
          </a:bodyPr>
          <a:lstStyle/>
          <a:p>
            <a:r>
              <a:rPr lang="el-GR" sz="2400" b="1" dirty="0"/>
              <a:t>ΛΥΣΗ ΑΣΚΗΣΗΣ </a:t>
            </a:r>
            <a:r>
              <a:rPr lang="en-US" sz="2400" b="1" dirty="0"/>
              <a:t>10</a:t>
            </a:r>
            <a:r>
              <a:rPr lang="el-GR" sz="2400" b="1" dirty="0"/>
              <a:t>.</a:t>
            </a:r>
          </a:p>
        </p:txBody>
      </p:sp>
      <p:sp>
        <p:nvSpPr>
          <p:cNvPr id="62467" name="Rectangle 3"/>
          <p:cNvSpPr>
            <a:spLocks noGrp="1" noChangeArrowheads="1"/>
          </p:cNvSpPr>
          <p:nvPr>
            <p:ph type="body" idx="1"/>
          </p:nvPr>
        </p:nvSpPr>
        <p:spPr>
          <a:xfrm>
            <a:off x="1042988" y="836613"/>
            <a:ext cx="7415212" cy="4824412"/>
          </a:xfrm>
        </p:spPr>
        <p:txBody>
          <a:bodyPr>
            <a:normAutofit fontScale="92500" lnSpcReduction="20000"/>
          </a:bodyPr>
          <a:lstStyle/>
          <a:p>
            <a:pPr algn="just">
              <a:lnSpc>
                <a:spcPct val="90000"/>
              </a:lnSpc>
              <a:buFont typeface="Wingdings" pitchFamily="2" charset="2"/>
              <a:buNone/>
            </a:pPr>
            <a:r>
              <a:rPr lang="el-GR" sz="1600" dirty="0">
                <a:cs typeface="Times New Roman" pitchFamily="18" charset="0"/>
              </a:rPr>
              <a:t>-------------------------------------------31/12/</a:t>
            </a:r>
            <a:r>
              <a:rPr lang="en-US" sz="1600" dirty="0">
                <a:cs typeface="Times New Roman" pitchFamily="18" charset="0"/>
              </a:rPr>
              <a:t>03</a:t>
            </a:r>
            <a:r>
              <a:rPr lang="el-GR" sz="1600" dirty="0">
                <a:cs typeface="Times New Roman" pitchFamily="18" charset="0"/>
              </a:rPr>
              <a:t> ---------------------------------------------</a:t>
            </a:r>
          </a:p>
          <a:p>
            <a:pPr algn="just">
              <a:lnSpc>
                <a:spcPct val="90000"/>
              </a:lnSpc>
              <a:buFont typeface="Wingdings" pitchFamily="2" charset="2"/>
              <a:buNone/>
            </a:pPr>
            <a:r>
              <a:rPr lang="el-GR" sz="1600" dirty="0">
                <a:cs typeface="Times New Roman" pitchFamily="18" charset="0"/>
              </a:rPr>
              <a:t> 36. ΜΕΤΑΒΑΤΙΚΟΙ ΛΟΓΑΡΙΑΣΜΟΙ</a:t>
            </a:r>
            <a:r>
              <a:rPr lang="en-US" sz="1600" dirty="0">
                <a:cs typeface="Times New Roman" pitchFamily="18" charset="0"/>
              </a:rPr>
              <a:t> </a:t>
            </a:r>
            <a:r>
              <a:rPr lang="el-GR" sz="1600" dirty="0">
                <a:cs typeface="Times New Roman" pitchFamily="18" charset="0"/>
              </a:rPr>
              <a:t>ΕΝΕΡΓΗΤΙΚΟΥ</a:t>
            </a:r>
            <a:endParaRPr lang="en-US" sz="1600" dirty="0">
              <a:cs typeface="Times New Roman" pitchFamily="18" charset="0"/>
            </a:endParaRPr>
          </a:p>
          <a:p>
            <a:pPr algn="just">
              <a:lnSpc>
                <a:spcPct val="90000"/>
              </a:lnSpc>
              <a:buFont typeface="Wingdings" pitchFamily="2" charset="2"/>
              <a:buNone/>
            </a:pPr>
            <a:r>
              <a:rPr lang="en-US" sz="1600" dirty="0">
                <a:cs typeface="Times New Roman" pitchFamily="18" charset="0"/>
              </a:rPr>
              <a:t> </a:t>
            </a:r>
            <a:r>
              <a:rPr lang="el-GR" sz="1600" dirty="0">
                <a:cs typeface="Times New Roman" pitchFamily="18" charset="0"/>
              </a:rPr>
              <a:t>36.03 Εκπτώσεις Αγορών σε Διακανονισμό              </a:t>
            </a:r>
            <a:r>
              <a:rPr lang="en-US" sz="1600" dirty="0">
                <a:cs typeface="Times New Roman" pitchFamily="18" charset="0"/>
              </a:rPr>
              <a:t>     </a:t>
            </a:r>
            <a:r>
              <a:rPr lang="el-GR" sz="1600" dirty="0">
                <a:cs typeface="Times New Roman" pitchFamily="18" charset="0"/>
              </a:rPr>
              <a:t> 2</a:t>
            </a:r>
            <a:r>
              <a:rPr lang="en-US" sz="1600" dirty="0">
                <a:cs typeface="Times New Roman" pitchFamily="18" charset="0"/>
              </a:rPr>
              <a:t>.</a:t>
            </a:r>
            <a:r>
              <a:rPr lang="el-GR" sz="1600" dirty="0">
                <a:cs typeface="Times New Roman" pitchFamily="18" charset="0"/>
              </a:rPr>
              <a:t>550      </a:t>
            </a:r>
          </a:p>
          <a:p>
            <a:pPr>
              <a:lnSpc>
                <a:spcPct val="90000"/>
              </a:lnSpc>
              <a:buFont typeface="Wingdings" pitchFamily="2" charset="2"/>
              <a:buNone/>
            </a:pPr>
            <a:r>
              <a:rPr lang="el-GR" sz="1600" dirty="0">
                <a:cs typeface="Times New Roman" pitchFamily="18" charset="0"/>
              </a:rPr>
              <a:t>  </a:t>
            </a:r>
          </a:p>
          <a:p>
            <a:pPr>
              <a:lnSpc>
                <a:spcPct val="90000"/>
              </a:lnSpc>
              <a:buFont typeface="Wingdings" pitchFamily="2" charset="2"/>
              <a:buNone/>
            </a:pPr>
            <a:r>
              <a:rPr lang="el-GR" sz="1600" dirty="0">
                <a:cs typeface="Times New Roman" pitchFamily="18" charset="0"/>
              </a:rPr>
              <a:t> 		20. ΕΜΠΟΡΕΥΜΑΤΑ</a:t>
            </a:r>
          </a:p>
          <a:p>
            <a:pPr>
              <a:lnSpc>
                <a:spcPct val="90000"/>
              </a:lnSpc>
              <a:buFont typeface="Wingdings" pitchFamily="2" charset="2"/>
              <a:buNone/>
            </a:pPr>
            <a:r>
              <a:rPr lang="en-US" sz="1600" dirty="0">
                <a:cs typeface="Times New Roman" pitchFamily="18" charset="0"/>
              </a:rPr>
              <a:t>		</a:t>
            </a:r>
            <a:r>
              <a:rPr lang="el-GR" sz="1600" dirty="0">
                <a:cs typeface="Times New Roman" pitchFamily="18" charset="0"/>
              </a:rPr>
              <a:t>20.98 Εκπτώσεις Αγορών                            </a:t>
            </a:r>
            <a:r>
              <a:rPr lang="en-US" sz="1600" dirty="0">
                <a:cs typeface="Times New Roman" pitchFamily="18" charset="0"/>
              </a:rPr>
              <a:t>	</a:t>
            </a:r>
            <a:r>
              <a:rPr lang="el-GR" sz="1600" dirty="0">
                <a:cs typeface="Times New Roman" pitchFamily="18" charset="0"/>
              </a:rPr>
              <a:t> </a:t>
            </a:r>
            <a:r>
              <a:rPr lang="en-US" sz="1600" dirty="0">
                <a:cs typeface="Times New Roman" pitchFamily="18" charset="0"/>
              </a:rPr>
              <a:t>	</a:t>
            </a:r>
            <a:r>
              <a:rPr lang="el-GR" sz="1600" dirty="0">
                <a:cs typeface="Times New Roman" pitchFamily="18" charset="0"/>
              </a:rPr>
              <a:t>2</a:t>
            </a:r>
            <a:r>
              <a:rPr lang="en-US" sz="1600" dirty="0">
                <a:cs typeface="Times New Roman" pitchFamily="18" charset="0"/>
              </a:rPr>
              <a:t>.</a:t>
            </a:r>
            <a:r>
              <a:rPr lang="el-GR" sz="1600" dirty="0">
                <a:cs typeface="Times New Roman" pitchFamily="18" charset="0"/>
              </a:rPr>
              <a:t>550                           </a:t>
            </a:r>
          </a:p>
          <a:p>
            <a:pPr>
              <a:lnSpc>
                <a:spcPct val="90000"/>
              </a:lnSpc>
              <a:buFont typeface="Wingdings" pitchFamily="2" charset="2"/>
              <a:buNone/>
            </a:pPr>
            <a:r>
              <a:rPr lang="el-GR" sz="1600" dirty="0">
                <a:cs typeface="Times New Roman" pitchFamily="18" charset="0"/>
              </a:rPr>
              <a:t> </a:t>
            </a:r>
          </a:p>
          <a:p>
            <a:pPr algn="ctr">
              <a:lnSpc>
                <a:spcPct val="90000"/>
              </a:lnSpc>
              <a:buFont typeface="Wingdings" pitchFamily="2" charset="2"/>
              <a:buNone/>
            </a:pPr>
            <a:r>
              <a:rPr lang="el-GR" sz="1600" dirty="0">
                <a:cs typeface="Times New Roman" pitchFamily="18" charset="0"/>
              </a:rPr>
              <a:t>(Τακτοποίηση Λογαριασμού Εκπτώσεων Εμπορευμάτων)</a:t>
            </a:r>
          </a:p>
          <a:p>
            <a:pPr algn="ctr">
              <a:lnSpc>
                <a:spcPct val="90000"/>
              </a:lnSpc>
              <a:buFont typeface="Wingdings" pitchFamily="2" charset="2"/>
              <a:buNone/>
            </a:pPr>
            <a:r>
              <a:rPr lang="el-GR" sz="1600" dirty="0">
                <a:cs typeface="Times New Roman" pitchFamily="18" charset="0"/>
              </a:rPr>
              <a:t> </a:t>
            </a:r>
          </a:p>
          <a:p>
            <a:pPr algn="just">
              <a:lnSpc>
                <a:spcPct val="90000"/>
              </a:lnSpc>
              <a:buFont typeface="Wingdings" pitchFamily="2" charset="2"/>
              <a:buNone/>
            </a:pPr>
            <a:r>
              <a:rPr lang="el-GR" sz="1600" dirty="0">
                <a:cs typeface="Times New Roman" pitchFamily="18" charset="0"/>
              </a:rPr>
              <a:t>------------------------------------------- 10/1/200</a:t>
            </a:r>
            <a:r>
              <a:rPr lang="en-US" sz="1600" dirty="0">
                <a:cs typeface="Times New Roman" pitchFamily="18" charset="0"/>
              </a:rPr>
              <a:t>4</a:t>
            </a:r>
            <a:r>
              <a:rPr lang="el-GR" sz="1600" dirty="0">
                <a:cs typeface="Times New Roman" pitchFamily="18" charset="0"/>
              </a:rPr>
              <a:t>--------------------------------------------</a:t>
            </a:r>
          </a:p>
          <a:p>
            <a:pPr>
              <a:lnSpc>
                <a:spcPct val="90000"/>
              </a:lnSpc>
              <a:buFont typeface="Wingdings" pitchFamily="2" charset="2"/>
              <a:buNone/>
            </a:pPr>
            <a:r>
              <a:rPr lang="el-GR" sz="1600" dirty="0">
                <a:cs typeface="Times New Roman" pitchFamily="18" charset="0"/>
              </a:rPr>
              <a:t>50. ΠΡΟΜΗΘΕΥΤΕΣ</a:t>
            </a:r>
          </a:p>
          <a:p>
            <a:pPr>
              <a:lnSpc>
                <a:spcPct val="90000"/>
              </a:lnSpc>
              <a:buFont typeface="Wingdings" pitchFamily="2" charset="2"/>
              <a:buNone/>
            </a:pPr>
            <a:r>
              <a:rPr lang="el-GR" sz="1600" dirty="0">
                <a:cs typeface="Times New Roman" pitchFamily="18" charset="0"/>
              </a:rPr>
              <a:t>50.00 Προμηθευτές Εσωτερικού            </a:t>
            </a:r>
            <a:r>
              <a:rPr lang="en-US" sz="1600" dirty="0">
                <a:cs typeface="Times New Roman" pitchFamily="18" charset="0"/>
              </a:rPr>
              <a:t>		</a:t>
            </a:r>
            <a:r>
              <a:rPr lang="el-GR" sz="1600" dirty="0">
                <a:cs typeface="Times New Roman" pitchFamily="18" charset="0"/>
              </a:rPr>
              <a:t>3</a:t>
            </a:r>
            <a:r>
              <a:rPr lang="en-US" sz="1600" dirty="0">
                <a:cs typeface="Times New Roman" pitchFamily="18" charset="0"/>
              </a:rPr>
              <a:t>.</a:t>
            </a:r>
            <a:r>
              <a:rPr lang="el-GR" sz="1600" dirty="0">
                <a:cs typeface="Times New Roman" pitchFamily="18" charset="0"/>
              </a:rPr>
              <a:t>009</a:t>
            </a:r>
          </a:p>
          <a:p>
            <a:pPr>
              <a:lnSpc>
                <a:spcPct val="90000"/>
              </a:lnSpc>
              <a:buFont typeface="Wingdings" pitchFamily="2" charset="2"/>
              <a:buNone/>
            </a:pPr>
            <a:r>
              <a:rPr lang="el-GR" sz="1600" dirty="0">
                <a:cs typeface="Times New Roman" pitchFamily="18" charset="0"/>
              </a:rPr>
              <a:t> </a:t>
            </a:r>
          </a:p>
          <a:p>
            <a:pPr>
              <a:lnSpc>
                <a:spcPct val="90000"/>
              </a:lnSpc>
              <a:buFont typeface="Wingdings" pitchFamily="2" charset="2"/>
              <a:buNone/>
            </a:pPr>
            <a:r>
              <a:rPr lang="el-GR" sz="1600" dirty="0">
                <a:cs typeface="Times New Roman" pitchFamily="18" charset="0"/>
              </a:rPr>
              <a:t>		36. ΜΕΤΑΒΑΤΙΚΟΙ ΛΟΓΑΡΙΑΣΜΟΙ ΕΝΕΡΓΗΤΙΚΟΥ</a:t>
            </a:r>
          </a:p>
          <a:p>
            <a:pPr>
              <a:lnSpc>
                <a:spcPct val="90000"/>
              </a:lnSpc>
              <a:buFont typeface="Wingdings" pitchFamily="2" charset="2"/>
              <a:buNone/>
            </a:pPr>
            <a:r>
              <a:rPr lang="en-US" sz="1600" dirty="0">
                <a:cs typeface="Times New Roman" pitchFamily="18" charset="0"/>
              </a:rPr>
              <a:t>		</a:t>
            </a:r>
            <a:r>
              <a:rPr lang="el-GR" sz="1600" dirty="0">
                <a:cs typeface="Times New Roman" pitchFamily="18" charset="0"/>
              </a:rPr>
              <a:t>36.03 Εκπτώσεις Αγορών σε Διακανονισμό           </a:t>
            </a:r>
            <a:r>
              <a:rPr lang="en-US" sz="1600" dirty="0">
                <a:cs typeface="Times New Roman" pitchFamily="18" charset="0"/>
              </a:rPr>
              <a:t>		</a:t>
            </a:r>
            <a:r>
              <a:rPr lang="el-GR" sz="1600" dirty="0">
                <a:cs typeface="Times New Roman" pitchFamily="18" charset="0"/>
              </a:rPr>
              <a:t>2</a:t>
            </a:r>
            <a:r>
              <a:rPr lang="en-US" sz="1600" dirty="0">
                <a:cs typeface="Times New Roman" pitchFamily="18" charset="0"/>
              </a:rPr>
              <a:t>.</a:t>
            </a:r>
            <a:r>
              <a:rPr lang="el-GR" sz="1600" dirty="0">
                <a:cs typeface="Times New Roman" pitchFamily="18" charset="0"/>
              </a:rPr>
              <a:t>550</a:t>
            </a:r>
          </a:p>
          <a:p>
            <a:pPr>
              <a:lnSpc>
                <a:spcPct val="90000"/>
              </a:lnSpc>
              <a:buFont typeface="Wingdings" pitchFamily="2" charset="2"/>
              <a:buNone/>
            </a:pPr>
            <a:r>
              <a:rPr lang="en-US" sz="1600" dirty="0">
                <a:cs typeface="Times New Roman" pitchFamily="18" charset="0"/>
              </a:rPr>
              <a:t>			</a:t>
            </a:r>
            <a:r>
              <a:rPr lang="el-GR" sz="1600" dirty="0">
                <a:cs typeface="Times New Roman" pitchFamily="18" charset="0"/>
              </a:rPr>
              <a:t>54 ΥΠΟΧΡΕΩΣΕΙΣ ΑΠΟ ΦΟΡΟΥΣ-ΤΕΛΗ</a:t>
            </a:r>
          </a:p>
          <a:p>
            <a:pPr>
              <a:lnSpc>
                <a:spcPct val="90000"/>
              </a:lnSpc>
              <a:buFont typeface="Wingdings" pitchFamily="2" charset="2"/>
              <a:buNone/>
            </a:pPr>
            <a:r>
              <a:rPr lang="en-US" sz="1600" dirty="0">
                <a:cs typeface="Times New Roman" pitchFamily="18" charset="0"/>
              </a:rPr>
              <a:t>			</a:t>
            </a:r>
            <a:r>
              <a:rPr lang="el-GR" sz="1600" dirty="0">
                <a:cs typeface="Times New Roman" pitchFamily="18" charset="0"/>
              </a:rPr>
              <a:t>54.00 Φόρος Προστιθέμενης Αξίας</a:t>
            </a:r>
          </a:p>
          <a:p>
            <a:pPr>
              <a:lnSpc>
                <a:spcPct val="90000"/>
              </a:lnSpc>
              <a:buFont typeface="Wingdings" pitchFamily="2" charset="2"/>
              <a:buNone/>
            </a:pPr>
            <a:r>
              <a:rPr lang="en-US" sz="1600" dirty="0">
                <a:cs typeface="Times New Roman" pitchFamily="18" charset="0"/>
              </a:rPr>
              <a:t>			</a:t>
            </a:r>
            <a:r>
              <a:rPr lang="el-GR" sz="1600" dirty="0">
                <a:cs typeface="Times New Roman" pitchFamily="18" charset="0"/>
              </a:rPr>
              <a:t>54.00.01 Φ.Π.Α. Συντ/τής  18%                              </a:t>
            </a:r>
            <a:r>
              <a:rPr lang="en-US" sz="1600" dirty="0">
                <a:cs typeface="Times New Roman" pitchFamily="18" charset="0"/>
              </a:rPr>
              <a:t>             </a:t>
            </a:r>
            <a:r>
              <a:rPr lang="el-GR" sz="1600" dirty="0">
                <a:cs typeface="Times New Roman" pitchFamily="18" charset="0"/>
              </a:rPr>
              <a:t>459  </a:t>
            </a:r>
          </a:p>
          <a:p>
            <a:pPr>
              <a:lnSpc>
                <a:spcPct val="90000"/>
              </a:lnSpc>
              <a:buFont typeface="Wingdings" pitchFamily="2" charset="2"/>
              <a:buNone/>
            </a:pPr>
            <a:r>
              <a:rPr lang="en-US" sz="1600" dirty="0">
                <a:cs typeface="Times New Roman" pitchFamily="18" charset="0"/>
              </a:rPr>
              <a:t>		</a:t>
            </a:r>
            <a:r>
              <a:rPr lang="el-GR" sz="1600" dirty="0">
                <a:cs typeface="Times New Roman" pitchFamily="18" charset="0"/>
              </a:rPr>
              <a:t> (Παραλαβή Πιστωτικού Σημειώματος)</a:t>
            </a:r>
          </a:p>
          <a:p>
            <a:pPr algn="just">
              <a:lnSpc>
                <a:spcPct val="90000"/>
              </a:lnSpc>
              <a:buFont typeface="Wingdings" pitchFamily="2" charset="2"/>
              <a:buNone/>
            </a:pPr>
            <a:r>
              <a:rPr lang="el-GR" sz="1600" dirty="0">
                <a:cs typeface="Times New Roman" pitchFamily="18" charset="0"/>
              </a:rPr>
              <a:t>------------------------------------------------------------------------------------------------------</a:t>
            </a:r>
            <a:endParaRPr lang="el-GR" sz="1600" dirty="0"/>
          </a:p>
        </p:txBody>
      </p:sp>
    </p:spTree>
  </p:cSld>
  <p:clrMapOvr>
    <a:masterClrMapping/>
  </p:clrMapOvr>
  <p:transition/>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30766D76-2AF3-4157-825C-EC6CC0531053}" type="slidenum">
              <a:rPr lang="el-GR"/>
              <a:pPr/>
              <a:t>747</a:t>
            </a:fld>
            <a:endParaRPr lang="el-GR" dirty="0"/>
          </a:p>
        </p:txBody>
      </p:sp>
      <p:sp>
        <p:nvSpPr>
          <p:cNvPr id="31746" name="Rectangle 2"/>
          <p:cNvSpPr>
            <a:spLocks noGrp="1" noChangeArrowheads="1"/>
          </p:cNvSpPr>
          <p:nvPr>
            <p:ph type="title"/>
          </p:nvPr>
        </p:nvSpPr>
        <p:spPr>
          <a:xfrm>
            <a:off x="685800" y="228600"/>
            <a:ext cx="7772400" cy="304800"/>
          </a:xfrm>
        </p:spPr>
        <p:txBody>
          <a:bodyPr>
            <a:normAutofit fontScale="90000"/>
          </a:bodyPr>
          <a:lstStyle/>
          <a:p>
            <a:r>
              <a:rPr lang="el-GR" sz="2800" b="1" dirty="0"/>
              <a:t>ΑΣΚΗΣΗ ΕΚΜΕΤΑΛΛΕΥΣΗΣ </a:t>
            </a:r>
            <a:r>
              <a:rPr lang="en-US" sz="2800" b="1" dirty="0"/>
              <a:t>1</a:t>
            </a:r>
            <a:r>
              <a:rPr lang="el-GR" sz="2800" b="1" dirty="0"/>
              <a:t>.</a:t>
            </a:r>
          </a:p>
        </p:txBody>
      </p:sp>
      <p:sp>
        <p:nvSpPr>
          <p:cNvPr id="31747" name="Rectangle 3"/>
          <p:cNvSpPr>
            <a:spLocks noGrp="1" noChangeArrowheads="1"/>
          </p:cNvSpPr>
          <p:nvPr>
            <p:ph type="body" idx="1"/>
          </p:nvPr>
        </p:nvSpPr>
        <p:spPr>
          <a:xfrm>
            <a:off x="228600" y="533400"/>
            <a:ext cx="8763000" cy="5562600"/>
          </a:xfrm>
        </p:spPr>
        <p:txBody>
          <a:bodyPr>
            <a:normAutofit fontScale="85000" lnSpcReduction="20000"/>
          </a:bodyPr>
          <a:lstStyle/>
          <a:p>
            <a:pPr marL="0" indent="0" algn="just">
              <a:lnSpc>
                <a:spcPct val="90000"/>
              </a:lnSpc>
              <a:buFont typeface="Wingdings" pitchFamily="2" charset="2"/>
              <a:buNone/>
            </a:pPr>
            <a:r>
              <a:rPr lang="el-GR" sz="1400" b="1" dirty="0">
                <a:cs typeface="Arial" charset="0"/>
              </a:rPr>
              <a:t>Η επιχείρηση ΠΑΡΓΑ Α.Ε. έχει στην  ιδιοκτησία της το Ξενοδοχείο ΛΥΧΝΟΣ ΜΠΗΤΣ με τρεις κλάδους Εκμετάλλευσης     </a:t>
            </a:r>
            <a:r>
              <a:rPr lang="el-GR" sz="1400" b="1" dirty="0"/>
              <a:t> </a:t>
            </a:r>
            <a:r>
              <a:rPr lang="el-GR" sz="1400" b="1" dirty="0">
                <a:cs typeface="Arial" charset="0"/>
              </a:rPr>
              <a:t>Α) Δωμάτια</a:t>
            </a:r>
            <a:r>
              <a:rPr lang="el-GR" sz="1400" b="1" dirty="0"/>
              <a:t>   </a:t>
            </a:r>
            <a:r>
              <a:rPr lang="el-GR" sz="1400" b="1" dirty="0">
                <a:cs typeface="Arial" charset="0"/>
              </a:rPr>
              <a:t>Β) Εστιατόριο και</a:t>
            </a:r>
            <a:r>
              <a:rPr lang="el-GR" sz="1400" b="1" dirty="0"/>
              <a:t>  </a:t>
            </a:r>
            <a:r>
              <a:rPr lang="el-GR" sz="1400" b="1" dirty="0">
                <a:cs typeface="Arial" charset="0"/>
              </a:rPr>
              <a:t>Γ) Θαλάσσια Σπορ (Ο κλάδος αυτός ΔΕΝ έχει τακτικά έσοδα διότι προσφέρει τις υπηρεσίες του ΔΩΡΕΑΝ στους πελάτες του Ξενοδοχείου).</a:t>
            </a:r>
            <a:endParaRPr lang="en-US" sz="1400" b="1" dirty="0">
              <a:cs typeface="Arial" charset="0"/>
            </a:endParaRPr>
          </a:p>
          <a:p>
            <a:pPr marL="0" indent="0" algn="just">
              <a:lnSpc>
                <a:spcPct val="90000"/>
              </a:lnSpc>
              <a:buFont typeface="Wingdings" pitchFamily="2" charset="2"/>
              <a:buNone/>
            </a:pPr>
            <a:r>
              <a:rPr lang="el-GR" sz="1400" b="1" dirty="0">
                <a:cs typeface="Arial" charset="0"/>
              </a:rPr>
              <a:t>  Στο τέλος της Χρήσης εμφανίζονται οι παρακάτω λογαριασμοί:</a:t>
            </a:r>
            <a:endParaRPr lang="en-US" sz="1400" b="1" dirty="0">
              <a:cs typeface="Arial" charset="0"/>
            </a:endParaRPr>
          </a:p>
          <a:p>
            <a:pPr marL="0" indent="0" algn="just">
              <a:lnSpc>
                <a:spcPct val="90000"/>
              </a:lnSpc>
              <a:buFont typeface="Wingdings" pitchFamily="2" charset="2"/>
              <a:buNone/>
            </a:pPr>
            <a:r>
              <a:rPr lang="el-GR" sz="1400" b="1" dirty="0">
                <a:cs typeface="Arial" charset="0"/>
              </a:rPr>
              <a:t>ΑΜΟΙΒΕΣ ΠΡΟΣΩΠΙΚΟΥ:                                                    </a:t>
            </a:r>
            <a:r>
              <a:rPr lang="el-GR" sz="1400" b="1" dirty="0"/>
              <a:t> 		</a:t>
            </a:r>
            <a:r>
              <a:rPr lang="el-GR" sz="1400" b="1" dirty="0">
                <a:cs typeface="Arial" charset="0"/>
              </a:rPr>
              <a:t>15.000.000   </a:t>
            </a:r>
            <a:r>
              <a:rPr lang="en-US" sz="1400" b="1" dirty="0"/>
              <a:t>€</a:t>
            </a:r>
            <a:endParaRPr lang="el-GR" sz="1400" b="1" dirty="0"/>
          </a:p>
          <a:p>
            <a:pPr marL="0" indent="0" algn="just">
              <a:lnSpc>
                <a:spcPct val="90000"/>
              </a:lnSpc>
              <a:buFont typeface="Wingdings" pitchFamily="2" charset="2"/>
              <a:buNone/>
            </a:pPr>
            <a:r>
              <a:rPr lang="el-GR" sz="1400" b="1" dirty="0">
                <a:cs typeface="Times New Roman" pitchFamily="18" charset="0"/>
              </a:rPr>
              <a:t>ΕΡΓΟΔΟΤΙΚΕΣ ΕΙΣΦΟΡΕΣ:                                                   </a:t>
            </a:r>
            <a:r>
              <a:rPr lang="el-GR" sz="1400" b="1" dirty="0"/>
              <a:t> 	 </a:t>
            </a:r>
            <a:r>
              <a:rPr lang="el-GR" sz="1400" b="1" dirty="0">
                <a:cs typeface="Times New Roman" pitchFamily="18" charset="0"/>
              </a:rPr>
              <a:t>7.000.000    »</a:t>
            </a:r>
            <a:endParaRPr lang="en-US" sz="1400" b="1" dirty="0">
              <a:cs typeface="Times New Roman" pitchFamily="18" charset="0"/>
            </a:endParaRPr>
          </a:p>
          <a:p>
            <a:pPr marL="0" indent="0" algn="just">
              <a:lnSpc>
                <a:spcPct val="90000"/>
              </a:lnSpc>
              <a:buFont typeface="Wingdings" pitchFamily="2" charset="2"/>
              <a:buNone/>
            </a:pPr>
            <a:r>
              <a:rPr lang="el-GR" sz="1400" b="1" dirty="0">
                <a:cs typeface="Arial" charset="0"/>
              </a:rPr>
              <a:t>ΔΙΑΦΗΜΙΣΕΙΣ:                                                                     </a:t>
            </a:r>
            <a:r>
              <a:rPr lang="el-GR" sz="1400" b="1" dirty="0"/>
              <a:t> </a:t>
            </a:r>
            <a:r>
              <a:rPr lang="el-GR" sz="1400" b="1" dirty="0">
                <a:cs typeface="Arial" charset="0"/>
              </a:rPr>
              <a:t>     </a:t>
            </a:r>
            <a:r>
              <a:rPr lang="el-GR" sz="1400" b="1" dirty="0"/>
              <a:t>		</a:t>
            </a:r>
            <a:r>
              <a:rPr lang="el-GR" sz="1400" b="1" dirty="0">
                <a:cs typeface="Arial" charset="0"/>
              </a:rPr>
              <a:t>500.000    </a:t>
            </a:r>
            <a:r>
              <a:rPr lang="el-GR" sz="1400" b="1" dirty="0"/>
              <a:t>    </a:t>
            </a:r>
            <a:r>
              <a:rPr lang="el-GR" sz="1400" b="1" dirty="0">
                <a:cs typeface="Arial" charset="0"/>
              </a:rPr>
              <a:t>»</a:t>
            </a:r>
            <a:endParaRPr lang="el-GR" sz="1400" b="1" dirty="0">
              <a:cs typeface="Times New Roman" pitchFamily="18" charset="0"/>
            </a:endParaRPr>
          </a:p>
          <a:p>
            <a:pPr marL="0" indent="0" algn="just">
              <a:lnSpc>
                <a:spcPct val="90000"/>
              </a:lnSpc>
              <a:buFont typeface="Wingdings" pitchFamily="2" charset="2"/>
              <a:buNone/>
            </a:pPr>
            <a:r>
              <a:rPr lang="el-GR" sz="1400" b="1" dirty="0">
                <a:cs typeface="Arial" charset="0"/>
              </a:rPr>
              <a:t>ΑΠΟΣΒΕΣΕΙΣ ΕΠΙΠΛΩΝ (ΔΩΜΑΤΙΩΝ &amp; ΕΣΤΙΑΤΟΡΙΟΥ)      </a:t>
            </a:r>
            <a:r>
              <a:rPr lang="el-GR" sz="1400" b="1" dirty="0"/>
              <a:t>	</a:t>
            </a:r>
            <a:r>
              <a:rPr lang="el-GR" sz="1400" b="1" dirty="0">
                <a:cs typeface="Arial" charset="0"/>
              </a:rPr>
              <a:t>1.400.000    </a:t>
            </a:r>
            <a:r>
              <a:rPr lang="el-GR" sz="1400" b="1" dirty="0"/>
              <a:t> </a:t>
            </a:r>
            <a:r>
              <a:rPr lang="el-GR" sz="1400" b="1" dirty="0">
                <a:cs typeface="Arial" charset="0"/>
              </a:rPr>
              <a:t>»</a:t>
            </a:r>
            <a:endParaRPr lang="en-US" sz="1400" b="1" dirty="0">
              <a:cs typeface="Arial" charset="0"/>
            </a:endParaRPr>
          </a:p>
          <a:p>
            <a:pPr marL="0" indent="0" algn="just">
              <a:lnSpc>
                <a:spcPct val="90000"/>
              </a:lnSpc>
              <a:buFont typeface="Wingdings" pitchFamily="2" charset="2"/>
              <a:buNone/>
            </a:pPr>
            <a:r>
              <a:rPr lang="el-GR" sz="1400" b="1" dirty="0">
                <a:cs typeface="Arial" charset="0"/>
              </a:rPr>
              <a:t>ΑΠΟΣΒΕΣΕΙΣ  ΕΞΟΠΛΙΣΜΟΥ ΘΑΛΑΣΣΙΩΝ ΣΠΟΡ:                 </a:t>
            </a:r>
            <a:r>
              <a:rPr lang="el-GR" sz="1400" b="1" dirty="0"/>
              <a:t>	</a:t>
            </a:r>
            <a:r>
              <a:rPr lang="el-GR" sz="1400" b="1" dirty="0">
                <a:cs typeface="Arial" charset="0"/>
              </a:rPr>
              <a:t>600.000    </a:t>
            </a:r>
            <a:r>
              <a:rPr lang="el-GR" sz="1400" b="1" dirty="0"/>
              <a:t>    </a:t>
            </a:r>
            <a:r>
              <a:rPr lang="el-GR" sz="1400" b="1" dirty="0">
                <a:cs typeface="Arial" charset="0"/>
              </a:rPr>
              <a:t>»</a:t>
            </a:r>
            <a:endParaRPr lang="en-US" sz="1400" b="1" dirty="0">
              <a:cs typeface="Arial" charset="0"/>
            </a:endParaRPr>
          </a:p>
          <a:p>
            <a:pPr marL="0" indent="0" algn="just">
              <a:lnSpc>
                <a:spcPct val="90000"/>
              </a:lnSpc>
              <a:buFont typeface="Wingdings" pitchFamily="2" charset="2"/>
              <a:buNone/>
            </a:pPr>
            <a:r>
              <a:rPr lang="el-GR" sz="1400" b="1" dirty="0">
                <a:cs typeface="Times New Roman" pitchFamily="18" charset="0"/>
              </a:rPr>
              <a:t>ΔΗΜΟΤΙΚΟ ΤΕΛΟΣ ΑΔΕΙΑΣ ΘΑΛΑΣΣΙΩΝ ΣΠΟΡ:                   </a:t>
            </a:r>
            <a:r>
              <a:rPr lang="el-GR" sz="1400" b="1" dirty="0"/>
              <a:t>	</a:t>
            </a:r>
            <a:r>
              <a:rPr lang="el-GR" sz="1400" b="1" dirty="0">
                <a:cs typeface="Times New Roman" pitchFamily="18" charset="0"/>
              </a:rPr>
              <a:t> 800.000    </a:t>
            </a:r>
            <a:r>
              <a:rPr lang="el-GR" sz="1400" b="1" dirty="0"/>
              <a:t>   </a:t>
            </a:r>
            <a:r>
              <a:rPr lang="el-GR" sz="1400" b="1" dirty="0">
                <a:cs typeface="Times New Roman" pitchFamily="18" charset="0"/>
              </a:rPr>
              <a:t>»</a:t>
            </a:r>
            <a:endParaRPr lang="en-US" sz="1400" b="1" dirty="0">
              <a:cs typeface="Times New Roman" pitchFamily="18" charset="0"/>
            </a:endParaRPr>
          </a:p>
          <a:p>
            <a:pPr marL="0" indent="0" algn="just">
              <a:lnSpc>
                <a:spcPct val="90000"/>
              </a:lnSpc>
              <a:buFont typeface="Wingdings" pitchFamily="2" charset="2"/>
              <a:buNone/>
            </a:pPr>
            <a:r>
              <a:rPr lang="el-GR" sz="1400" b="1" dirty="0">
                <a:cs typeface="Times New Roman" pitchFamily="18" charset="0"/>
              </a:rPr>
              <a:t>ΔΕΗ ΔΩΜΑΤΙΩΝ:                                                                       </a:t>
            </a:r>
            <a:r>
              <a:rPr lang="el-GR" sz="1400" b="1" dirty="0"/>
              <a:t>	</a:t>
            </a:r>
            <a:r>
              <a:rPr lang="el-GR" sz="1400" b="1" dirty="0">
                <a:cs typeface="Times New Roman" pitchFamily="18" charset="0"/>
              </a:rPr>
              <a:t>200.000    </a:t>
            </a:r>
            <a:r>
              <a:rPr lang="el-GR" sz="1400" b="1" dirty="0"/>
              <a:t>    </a:t>
            </a:r>
            <a:r>
              <a:rPr lang="el-GR" sz="1400" b="1" dirty="0">
                <a:cs typeface="Times New Roman" pitchFamily="18" charset="0"/>
              </a:rPr>
              <a:t>»</a:t>
            </a:r>
            <a:endParaRPr lang="en-US" sz="1400" b="1" dirty="0">
              <a:cs typeface="Times New Roman" pitchFamily="18" charset="0"/>
            </a:endParaRPr>
          </a:p>
          <a:p>
            <a:pPr marL="0" indent="0" algn="just">
              <a:lnSpc>
                <a:spcPct val="90000"/>
              </a:lnSpc>
              <a:buFont typeface="Wingdings" pitchFamily="2" charset="2"/>
              <a:buNone/>
            </a:pPr>
            <a:r>
              <a:rPr lang="el-GR" sz="1400" b="1" dirty="0">
                <a:cs typeface="Arial" charset="0"/>
              </a:rPr>
              <a:t>ΔΕΗ ΕΣΤΙΑΤΟΡΙΟΥ:                                                                  </a:t>
            </a:r>
            <a:r>
              <a:rPr lang="el-GR" sz="1400" b="1" dirty="0"/>
              <a:t>	</a:t>
            </a:r>
            <a:r>
              <a:rPr lang="el-GR" sz="1400" b="1" dirty="0">
                <a:cs typeface="Arial" charset="0"/>
              </a:rPr>
              <a:t>300.000    </a:t>
            </a:r>
            <a:r>
              <a:rPr lang="el-GR" sz="1400" b="1" dirty="0"/>
              <a:t>    </a:t>
            </a:r>
            <a:r>
              <a:rPr lang="el-GR" sz="1400" b="1" dirty="0">
                <a:cs typeface="Arial" charset="0"/>
              </a:rPr>
              <a:t>»</a:t>
            </a:r>
            <a:endParaRPr lang="el-GR" sz="1400" b="1" dirty="0">
              <a:cs typeface="Times New Roman" pitchFamily="18" charset="0"/>
            </a:endParaRPr>
          </a:p>
          <a:p>
            <a:pPr marL="0" indent="0" algn="just">
              <a:lnSpc>
                <a:spcPct val="90000"/>
              </a:lnSpc>
              <a:buFont typeface="Wingdings" pitchFamily="2" charset="2"/>
              <a:buNone/>
            </a:pPr>
            <a:r>
              <a:rPr lang="el-GR" sz="1400" b="1" dirty="0">
                <a:cs typeface="Times New Roman" pitchFamily="18" charset="0"/>
              </a:rPr>
              <a:t>ΘΕΡΜΑΝΣΗ ΔΩΜΑΤΙΩΝ:                                                          </a:t>
            </a:r>
            <a:r>
              <a:rPr lang="el-GR" sz="1400" b="1" dirty="0"/>
              <a:t>	</a:t>
            </a:r>
            <a:r>
              <a:rPr lang="el-GR" sz="1400" b="1" dirty="0">
                <a:cs typeface="Times New Roman" pitchFamily="18" charset="0"/>
              </a:rPr>
              <a:t>350.000    </a:t>
            </a:r>
            <a:r>
              <a:rPr lang="el-GR" sz="1400" b="1" dirty="0"/>
              <a:t>    </a:t>
            </a:r>
            <a:r>
              <a:rPr lang="el-GR" sz="1400" b="1" dirty="0">
                <a:cs typeface="Times New Roman" pitchFamily="18" charset="0"/>
              </a:rPr>
              <a:t>»</a:t>
            </a:r>
            <a:endParaRPr lang="en-US" sz="1400" b="1" dirty="0">
              <a:cs typeface="Times New Roman" pitchFamily="18" charset="0"/>
            </a:endParaRPr>
          </a:p>
          <a:p>
            <a:pPr marL="0" indent="0" algn="just">
              <a:lnSpc>
                <a:spcPct val="90000"/>
              </a:lnSpc>
              <a:buFont typeface="Wingdings" pitchFamily="2" charset="2"/>
              <a:buNone/>
            </a:pPr>
            <a:r>
              <a:rPr lang="el-GR" sz="1400" b="1" dirty="0">
                <a:cs typeface="Arial" charset="0"/>
              </a:rPr>
              <a:t>ΘΕΡΜΑΝΣΗ ΕΣΤΙΑΤΟΡΙΟΥ:                                                     </a:t>
            </a:r>
            <a:r>
              <a:rPr lang="el-GR" sz="1400" b="1" dirty="0"/>
              <a:t>	</a:t>
            </a:r>
            <a:r>
              <a:rPr lang="el-GR" sz="1400" b="1" dirty="0">
                <a:cs typeface="Arial" charset="0"/>
              </a:rPr>
              <a:t>140.000    </a:t>
            </a:r>
            <a:r>
              <a:rPr lang="el-GR" sz="1400" b="1" dirty="0"/>
              <a:t>    </a:t>
            </a:r>
            <a:r>
              <a:rPr lang="el-GR" sz="1400" b="1" dirty="0">
                <a:cs typeface="Arial" charset="0"/>
              </a:rPr>
              <a:t>»</a:t>
            </a:r>
            <a:endParaRPr lang="el-GR" sz="1400" b="1" dirty="0">
              <a:cs typeface="Times New Roman" pitchFamily="18" charset="0"/>
            </a:endParaRPr>
          </a:p>
          <a:p>
            <a:pPr marL="0" indent="0" algn="just">
              <a:lnSpc>
                <a:spcPct val="90000"/>
              </a:lnSpc>
              <a:buFont typeface="Wingdings" pitchFamily="2" charset="2"/>
              <a:buNone/>
            </a:pPr>
            <a:r>
              <a:rPr lang="el-GR" sz="1400" b="1" dirty="0">
                <a:cs typeface="Arial" charset="0"/>
              </a:rPr>
              <a:t> ΕΞΟΔΑ ΚΑΘΑΡΙΟΤΗΤΑΣ ΔΩΜΑΤΙΩΝ:                                    </a:t>
            </a:r>
            <a:r>
              <a:rPr lang="el-GR" sz="1400" b="1" dirty="0"/>
              <a:t>	</a:t>
            </a:r>
            <a:r>
              <a:rPr lang="el-GR" sz="1400" b="1" dirty="0">
                <a:cs typeface="Arial" charset="0"/>
              </a:rPr>
              <a:t>220.000    </a:t>
            </a:r>
            <a:r>
              <a:rPr lang="el-GR" sz="1400" b="1" dirty="0"/>
              <a:t>    </a:t>
            </a:r>
            <a:r>
              <a:rPr lang="el-GR" sz="1400" b="1" dirty="0">
                <a:cs typeface="Arial" charset="0"/>
              </a:rPr>
              <a:t>»</a:t>
            </a:r>
            <a:endParaRPr lang="el-GR" sz="1400" b="1" dirty="0">
              <a:cs typeface="Times New Roman" pitchFamily="18" charset="0"/>
            </a:endParaRPr>
          </a:p>
          <a:p>
            <a:pPr marL="0" indent="0" algn="just">
              <a:lnSpc>
                <a:spcPct val="90000"/>
              </a:lnSpc>
              <a:buFont typeface="Wingdings" pitchFamily="2" charset="2"/>
              <a:buNone/>
            </a:pPr>
            <a:r>
              <a:rPr lang="el-GR" sz="1400" b="1" dirty="0">
                <a:cs typeface="Arial" charset="0"/>
              </a:rPr>
              <a:t>ΥΛΙΚΑ ΕΣΤΙΑΤΟΡΙΟΥ ΑΝΑΛΩΘΕΝΤΑ:                                  </a:t>
            </a:r>
            <a:r>
              <a:rPr lang="el-GR" sz="1400" b="1" dirty="0"/>
              <a:t>	</a:t>
            </a:r>
            <a:r>
              <a:rPr lang="el-GR" sz="1400" b="1" dirty="0">
                <a:cs typeface="Arial" charset="0"/>
              </a:rPr>
              <a:t>3.800.000   </a:t>
            </a:r>
            <a:r>
              <a:rPr lang="el-GR" sz="1400" b="1" dirty="0"/>
              <a:t> </a:t>
            </a:r>
            <a:r>
              <a:rPr lang="el-GR" sz="1400" b="1" dirty="0">
                <a:cs typeface="Arial" charset="0"/>
              </a:rPr>
              <a:t> »</a:t>
            </a:r>
            <a:endParaRPr lang="el-GR" sz="1400" b="1" dirty="0">
              <a:cs typeface="Times New Roman" pitchFamily="18" charset="0"/>
            </a:endParaRPr>
          </a:p>
          <a:p>
            <a:pPr marL="0" indent="0" algn="just">
              <a:lnSpc>
                <a:spcPct val="90000"/>
              </a:lnSpc>
              <a:buFont typeface="Wingdings" pitchFamily="2" charset="2"/>
              <a:buNone/>
            </a:pPr>
            <a:r>
              <a:rPr lang="el-GR" sz="1400" b="1" dirty="0">
                <a:cs typeface="Arial" charset="0"/>
              </a:rPr>
              <a:t>ΕΣΟΔΑ ΔΩΜΑΤΙΩΝ:                                                              </a:t>
            </a:r>
            <a:r>
              <a:rPr lang="el-GR" sz="1400" b="1" dirty="0"/>
              <a:t>		</a:t>
            </a:r>
            <a:r>
              <a:rPr lang="el-GR" sz="1400" b="1" dirty="0">
                <a:cs typeface="Arial" charset="0"/>
              </a:rPr>
              <a:t>23.000.000   »</a:t>
            </a:r>
            <a:endParaRPr lang="el-GR" sz="1400" b="1" dirty="0">
              <a:cs typeface="Times New Roman" pitchFamily="18" charset="0"/>
            </a:endParaRPr>
          </a:p>
          <a:p>
            <a:pPr marL="0" indent="0" algn="just">
              <a:lnSpc>
                <a:spcPct val="90000"/>
              </a:lnSpc>
              <a:buFont typeface="Wingdings" pitchFamily="2" charset="2"/>
              <a:buNone/>
            </a:pPr>
            <a:r>
              <a:rPr lang="el-GR" sz="1400" b="1" dirty="0">
                <a:cs typeface="Arial" charset="0"/>
              </a:rPr>
              <a:t>ΕΣΟΔΑ ΕΣΤΙΑΤΟΡΙΟΥ:                                                         </a:t>
            </a:r>
            <a:r>
              <a:rPr lang="el-GR" sz="1400" b="1" dirty="0"/>
              <a:t>		</a:t>
            </a:r>
            <a:r>
              <a:rPr lang="el-GR" sz="1400" b="1" dirty="0">
                <a:cs typeface="Arial" charset="0"/>
              </a:rPr>
              <a:t>11.500.000   »</a:t>
            </a:r>
            <a:endParaRPr lang="el-GR" sz="1400" b="1" dirty="0">
              <a:cs typeface="Times New Roman" pitchFamily="18" charset="0"/>
            </a:endParaRPr>
          </a:p>
          <a:p>
            <a:pPr marL="0" indent="0" algn="just">
              <a:lnSpc>
                <a:spcPct val="90000"/>
              </a:lnSpc>
              <a:buFont typeface="Wingdings" pitchFamily="2" charset="2"/>
              <a:buNone/>
            </a:pPr>
            <a:r>
              <a:rPr lang="el-GR" sz="1400" b="1" dirty="0">
                <a:cs typeface="Arial" charset="0"/>
              </a:rPr>
              <a:t>   </a:t>
            </a:r>
            <a:r>
              <a:rPr lang="el-GR" sz="1400" b="1" dirty="0"/>
              <a:t> </a:t>
            </a:r>
            <a:r>
              <a:rPr lang="el-GR" sz="1700" b="1" dirty="0">
                <a:latin typeface="Arial" charset="0"/>
              </a:rPr>
              <a:t>Απ</a:t>
            </a:r>
            <a:r>
              <a:rPr lang="el-GR" sz="1700" b="1" dirty="0">
                <a:cs typeface="Arial" charset="0"/>
              </a:rPr>
              <a:t>ό την πώληση παλαιού Εξοπλισμού  ο κλάδος των ΘΑΛΑΣΣΙΩΝ ΣΠΟΡ είχε ΕΚΤΑΚΤΟ ΚΕΡΔΟΣ 900.000 </a:t>
            </a:r>
            <a:r>
              <a:rPr lang="en-US" sz="1700" b="1" dirty="0"/>
              <a:t>€</a:t>
            </a:r>
            <a:r>
              <a:rPr lang="el-GR" sz="1700" b="1" dirty="0">
                <a:cs typeface="Arial" charset="0"/>
              </a:rPr>
              <a:t>, από την παραχώρηση της αίθουσας  εκδηλώσεων για ΣΥΝΕΔΡΙΟ είχε ΕΚΤΑΚΤΟ ΕΣΟΔΟ (κλάδος ΔΩΜΑΤΙΩΝ) 300.000 </a:t>
            </a:r>
            <a:r>
              <a:rPr lang="en-US" sz="1700" b="1" dirty="0">
                <a:cs typeface="Arial" charset="0"/>
              </a:rPr>
              <a:t>€</a:t>
            </a:r>
            <a:r>
              <a:rPr lang="el-GR" sz="1700" b="1" dirty="0">
                <a:cs typeface="Arial" charset="0"/>
              </a:rPr>
              <a:t>, και από το σπάσιμο σκευών του ΕΣΤΙΑΤΟΡΊΟΥ είχε ΖΗΜΙΑ 180.000 </a:t>
            </a:r>
            <a:r>
              <a:rPr lang="en-US" sz="1700" b="1" dirty="0">
                <a:cs typeface="Arial" charset="0"/>
              </a:rPr>
              <a:t>€</a:t>
            </a:r>
            <a:r>
              <a:rPr lang="el-GR" sz="1700" b="1" dirty="0">
                <a:cs typeface="Arial" charset="0"/>
              </a:rPr>
              <a:t> </a:t>
            </a:r>
            <a:endParaRPr lang="el-GR" sz="1700" b="1" dirty="0">
              <a:cs typeface="Times New Roman" pitchFamily="18" charset="0"/>
            </a:endParaRPr>
          </a:p>
          <a:p>
            <a:pPr marL="0" indent="0" algn="just">
              <a:lnSpc>
                <a:spcPct val="90000"/>
              </a:lnSpc>
              <a:buFont typeface="Wingdings" pitchFamily="2" charset="2"/>
              <a:buNone/>
            </a:pPr>
            <a:r>
              <a:rPr lang="el-GR" sz="1700" b="1" dirty="0">
                <a:cs typeface="Arial" charset="0"/>
              </a:rPr>
              <a:t>        ΖΗΤΕΙΤΑΙ: </a:t>
            </a:r>
            <a:r>
              <a:rPr lang="en-US" sz="1700" b="1" dirty="0">
                <a:cs typeface="Arial" charset="0"/>
              </a:rPr>
              <a:t> </a:t>
            </a:r>
            <a:r>
              <a:rPr lang="el-GR" sz="1700" b="1" dirty="0">
                <a:cs typeface="Arial" charset="0"/>
              </a:rPr>
              <a:t>1.</a:t>
            </a:r>
            <a:r>
              <a:rPr lang="el-GR" sz="1700" b="1" dirty="0">
                <a:cs typeface="Times New Roman" pitchFamily="18" charset="0"/>
              </a:rPr>
              <a:t> </a:t>
            </a:r>
            <a:r>
              <a:rPr lang="el-GR" sz="1700" b="1" dirty="0">
                <a:cs typeface="Arial" charset="0"/>
              </a:rPr>
              <a:t>Η σύνταξη του Φύλλου Μερισμού των έμμεσων εξόδων με βάση: Α) Οι ΑΜΟΙΒΕΣ ΠΡΟΣΩΠΙΚΟΥ και οι ΕΡΓΟΔΟΤΙΚΕΣ ΕΙΣΦΟΡΕΣ μερίζονται 55% για τα ΔΩΜΆΤΙΑ,  40% για το ΕΣΤΙΑΤΌΡΙΟ και 5% για τα ΘΑΛΑΣΣΙΑ ΣΠΟΡ. Β) Οι ΔΙΑΦΗΜΗΣΕΙΣ μερίζονται 60% για τα Δωμάτια και 40% για το Εστιατόριο  και Γ) οι ΑΠΟΣΒΕΣΕΙΣ ΕΠΙΠΛΩΝ μερίζονται 50% για τα ΔΩΜΆΤΙΑ, 50%.για το ΕΣΤΙΑΤΌΡΙΟ  2.</a:t>
            </a:r>
            <a:r>
              <a:rPr lang="en-US" sz="1700" b="1" dirty="0">
                <a:cs typeface="Arial" charset="0"/>
              </a:rPr>
              <a:t> </a:t>
            </a:r>
            <a:r>
              <a:rPr lang="el-GR" sz="1700" b="1" dirty="0">
                <a:cs typeface="Arial" charset="0"/>
              </a:rPr>
              <a:t>Να ανοιχθούν </a:t>
            </a:r>
            <a:r>
              <a:rPr lang="el-GR" sz="1700" b="1" dirty="0"/>
              <a:t>και να ενημερωθούν </a:t>
            </a:r>
            <a:r>
              <a:rPr lang="el-GR" sz="1700" b="1" dirty="0">
                <a:cs typeface="Arial" charset="0"/>
              </a:rPr>
              <a:t>οι λογαριασμοί Εκμετάλλευσης 3.</a:t>
            </a:r>
            <a:r>
              <a:rPr lang="el-GR" sz="1700" b="1" dirty="0"/>
              <a:t> </a:t>
            </a:r>
            <a:r>
              <a:rPr lang="el-GR" sz="1700" b="1" dirty="0">
                <a:cs typeface="Times New Roman" pitchFamily="18" charset="0"/>
              </a:rPr>
              <a:t> </a:t>
            </a:r>
            <a:r>
              <a:rPr lang="el-GR" sz="1700" b="1" dirty="0">
                <a:cs typeface="Arial" charset="0"/>
              </a:rPr>
              <a:t>Να προσδιοριστεί το Αποτέλεσμα Εκμετάλλευσης κάθε κλάδου</a:t>
            </a:r>
            <a:r>
              <a:rPr lang="en-US" sz="1700" b="1" dirty="0">
                <a:cs typeface="Arial" charset="0"/>
              </a:rPr>
              <a:t> </a:t>
            </a:r>
            <a:r>
              <a:rPr lang="el-GR" sz="1700" b="1" dirty="0"/>
              <a:t>και</a:t>
            </a:r>
            <a:r>
              <a:rPr lang="en-US" sz="1700" b="1" dirty="0">
                <a:cs typeface="Arial" charset="0"/>
              </a:rPr>
              <a:t> </a:t>
            </a:r>
            <a:r>
              <a:rPr lang="el-GR" sz="1700" b="1" dirty="0">
                <a:cs typeface="Arial" charset="0"/>
              </a:rPr>
              <a:t> το Αποτέλεσμα Χρήσεως της επιχείρησης και να μεταφερθεί στο Κεφάλαιο</a:t>
            </a:r>
            <a:r>
              <a:rPr lang="el-GR" sz="1700" dirty="0">
                <a:cs typeface="Arial" charset="0"/>
              </a:rPr>
              <a:t>.   </a:t>
            </a:r>
            <a:endParaRPr lang="el-GR" sz="1700" dirty="0">
              <a:cs typeface="Times New Roman" pitchFamily="18" charset="0"/>
            </a:endParaRPr>
          </a:p>
          <a:p>
            <a:pPr marL="0" indent="0">
              <a:lnSpc>
                <a:spcPct val="90000"/>
              </a:lnSpc>
              <a:buFont typeface="Wingdings" pitchFamily="2" charset="2"/>
              <a:buNone/>
            </a:pPr>
            <a:endParaRPr lang="el-GR" sz="1400" dirty="0"/>
          </a:p>
        </p:txBody>
      </p:sp>
    </p:spTree>
  </p:cSld>
  <p:clrMapOvr>
    <a:masterClrMapping/>
  </p:clrMapOvr>
  <p:transition/>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8C2ECA44-2799-4FCF-9C30-67380081C83B}" type="slidenum">
              <a:rPr lang="el-GR"/>
              <a:pPr/>
              <a:t>748</a:t>
            </a:fld>
            <a:endParaRPr lang="el-GR" dirty="0"/>
          </a:p>
        </p:txBody>
      </p:sp>
      <p:sp>
        <p:nvSpPr>
          <p:cNvPr id="32770" name="Rectangle 2"/>
          <p:cNvSpPr>
            <a:spLocks noGrp="1" noChangeArrowheads="1"/>
          </p:cNvSpPr>
          <p:nvPr>
            <p:ph type="title"/>
          </p:nvPr>
        </p:nvSpPr>
        <p:spPr>
          <a:xfrm>
            <a:off x="901700" y="639763"/>
            <a:ext cx="7340600" cy="533400"/>
          </a:xfrm>
        </p:spPr>
        <p:txBody>
          <a:bodyPr/>
          <a:lstStyle/>
          <a:p>
            <a:r>
              <a:rPr lang="el-GR" sz="2800" b="1" dirty="0"/>
              <a:t>ΛΥΣΗ ΑΣΚΗΣΗΣ ΕΚΜΕΤΑΛΛΕΥΣΗΣ </a:t>
            </a:r>
            <a:r>
              <a:rPr lang="en-US" sz="2800" b="1" dirty="0"/>
              <a:t>1.</a:t>
            </a:r>
            <a:endParaRPr lang="el-GR" sz="2800" b="1" dirty="0"/>
          </a:p>
        </p:txBody>
      </p:sp>
      <p:graphicFrame>
        <p:nvGraphicFramePr>
          <p:cNvPr id="32905" name="Group 137"/>
          <p:cNvGraphicFramePr>
            <a:graphicFrameLocks noGrp="1"/>
          </p:cNvGraphicFramePr>
          <p:nvPr/>
        </p:nvGraphicFramePr>
        <p:xfrm>
          <a:off x="152400" y="1714500"/>
          <a:ext cx="8839200" cy="3699764"/>
        </p:xfrm>
        <a:graphic>
          <a:graphicData uri="http://schemas.openxmlformats.org/drawingml/2006/table">
            <a:tbl>
              <a:tblPr/>
              <a:tblGrid>
                <a:gridCol w="1447800"/>
                <a:gridCol w="1219200"/>
                <a:gridCol w="990600"/>
                <a:gridCol w="762000"/>
                <a:gridCol w="838200"/>
                <a:gridCol w="1143000"/>
                <a:gridCol w="1219200"/>
                <a:gridCol w="1219200"/>
              </a:tblGrid>
              <a:tr h="4572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Ποσοστά μερισμού</a:t>
                      </a:r>
                      <a:endParaRPr kumimoji="0" lang="el-G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Ποσά ανά κλάδο Εκμετάλλευσης</a:t>
                      </a:r>
                      <a:r>
                        <a:rPr kumimoji="0" lang="el-GR" sz="1400" b="1" i="0" u="none" strike="noStrike" cap="none" normalizeH="0" baseline="0" dirty="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r>
              <a:tr h="4222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Δωμ</a:t>
                      </a:r>
                      <a:r>
                        <a:rPr kumimoji="0" lang="el-GR" sz="1400" b="1" i="0" u="none" strike="noStrike" cap="none" normalizeH="0" baseline="0" dirty="0" smtClean="0">
                          <a:ln>
                            <a:noFill/>
                          </a:ln>
                          <a:solidFill>
                            <a:schemeClr val="tx1"/>
                          </a:solidFill>
                          <a:effectLst/>
                          <a:latin typeface="Arial" charset="0"/>
                        </a:rPr>
                        <a:t>άτια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Εστ</a:t>
                      </a:r>
                      <a:r>
                        <a:rPr kumimoji="0" lang="el-GR" sz="1400" b="1" i="0" u="none" strike="noStrike" cap="none" normalizeH="0" baseline="0" dirty="0" smtClean="0">
                          <a:ln>
                            <a:noFill/>
                          </a:ln>
                          <a:solidFill>
                            <a:schemeClr val="tx1"/>
                          </a:solidFill>
                          <a:effectLst/>
                          <a:latin typeface="Arial" charset="0"/>
                        </a:rPr>
                        <a:t>ια-</a:t>
                      </a:r>
                    </a:p>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rPr>
                        <a:t>τόριο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rPr>
                        <a:t>Θαλάσ</a:t>
                      </a:r>
                      <a:r>
                        <a:rPr kumimoji="0" lang="el-GR" sz="1400" b="1" i="0" u="none" strike="noStrike" cap="none" normalizeH="0" baseline="0" dirty="0" smtClean="0">
                          <a:ln>
                            <a:noFill/>
                          </a:ln>
                          <a:solidFill>
                            <a:schemeClr val="tx1"/>
                          </a:solidFill>
                          <a:effectLst/>
                          <a:latin typeface="Arial" charset="0"/>
                          <a:cs typeface="Arial" charset="0"/>
                        </a:rPr>
                        <a:t>Σπορ</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Δωμάτια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Εστιατόριο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Θαλ. σπορ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Αμοιβές Προσωπικού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15.000.000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8.250.000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6.000.000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750.000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Εργοδοτικές Εισφορές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7.000.000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3.850.000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2.800.000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350.000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Διαφημίσεις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500.000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300.000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200.000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   - 0 -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just"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Αποσβέσεις Επίπλων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1.400.000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700.000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700.000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    -0-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Σύνολα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23.900.000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l-GR" sz="1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13.100.000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9.700.000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400" b="1" i="0" u="none" strike="noStrike" cap="none" normalizeH="0" baseline="0" dirty="0" smtClean="0">
                          <a:ln>
                            <a:noFill/>
                          </a:ln>
                          <a:solidFill>
                            <a:schemeClr val="tx1"/>
                          </a:solidFill>
                          <a:effectLst/>
                          <a:latin typeface="Arial" charset="0"/>
                          <a:cs typeface="Arial" charset="0"/>
                        </a:rPr>
                        <a:t>1.100.000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2904" name="Rectangle 136"/>
          <p:cNvSpPr>
            <a:spLocks noChangeArrowheads="1"/>
          </p:cNvSpPr>
          <p:nvPr/>
        </p:nvSpPr>
        <p:spPr bwMode="auto">
          <a:xfrm>
            <a:off x="990600" y="1143000"/>
            <a:ext cx="6629400" cy="336550"/>
          </a:xfrm>
          <a:prstGeom prst="rect">
            <a:avLst/>
          </a:prstGeom>
          <a:noFill/>
          <a:ln w="9525">
            <a:noFill/>
            <a:miter lim="800000"/>
            <a:headEnd/>
            <a:tailEnd/>
          </a:ln>
          <a:effectLst/>
        </p:spPr>
        <p:txBody>
          <a:bodyPr>
            <a:spAutoFit/>
          </a:bodyPr>
          <a:lstStyle/>
          <a:p>
            <a:pPr eaLnBrk="1" hangingPunct="1"/>
            <a:r>
              <a:rPr lang="el-GR" sz="1600" b="1" dirty="0">
                <a:latin typeface="Times New Roman" pitchFamily="18" charset="0"/>
                <a:cs typeface="Times New Roman" pitchFamily="18" charset="0"/>
              </a:rPr>
              <a:t>ΦΥΛΛΟ ΜΕΡΙΣΜΟΥ ΔΑΠΑΝΩΝ</a:t>
            </a:r>
            <a:r>
              <a:rPr lang="en-US" sz="1600" b="1" dirty="0">
                <a:latin typeface="Times New Roman" pitchFamily="18" charset="0"/>
              </a:rPr>
              <a:t> </a:t>
            </a:r>
          </a:p>
        </p:txBody>
      </p:sp>
    </p:spTree>
  </p:cSld>
  <p:clrMapOvr>
    <a:masterClrMapping/>
  </p:clrMapOvr>
  <p:transition/>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4BBD6A47-9298-492A-88B5-02D2AD1B9906}" type="slidenum">
              <a:rPr lang="el-GR"/>
              <a:pPr/>
              <a:t>749</a:t>
            </a:fld>
            <a:endParaRPr lang="el-GR" dirty="0"/>
          </a:p>
        </p:txBody>
      </p:sp>
      <p:sp>
        <p:nvSpPr>
          <p:cNvPr id="33794" name="Rectangle 2"/>
          <p:cNvSpPr>
            <a:spLocks noGrp="1" noChangeArrowheads="1"/>
          </p:cNvSpPr>
          <p:nvPr>
            <p:ph type="title"/>
          </p:nvPr>
        </p:nvSpPr>
        <p:spPr>
          <a:xfrm>
            <a:off x="342900" y="304800"/>
            <a:ext cx="8458200" cy="533400"/>
          </a:xfrm>
        </p:spPr>
        <p:txBody>
          <a:bodyPr/>
          <a:lstStyle/>
          <a:p>
            <a:r>
              <a:rPr lang="el-GR" sz="2800" b="1" dirty="0"/>
              <a:t>ΛΥΣΗ ΑΣΚΗΣΗΣ ΕΚΜΕΤΑΛΛΕΥΣΗΣ</a:t>
            </a:r>
            <a:r>
              <a:rPr lang="en-US" sz="2800" b="1" dirty="0"/>
              <a:t>1.</a:t>
            </a:r>
            <a:r>
              <a:rPr lang="el-GR" sz="2800" b="1" dirty="0"/>
              <a:t>συνέχεια</a:t>
            </a:r>
          </a:p>
        </p:txBody>
      </p:sp>
      <p:sp>
        <p:nvSpPr>
          <p:cNvPr id="33795" name="Rectangle 3"/>
          <p:cNvSpPr>
            <a:spLocks noGrp="1" noChangeArrowheads="1"/>
          </p:cNvSpPr>
          <p:nvPr>
            <p:ph type="body" idx="1"/>
          </p:nvPr>
        </p:nvSpPr>
        <p:spPr>
          <a:xfrm>
            <a:off x="381000" y="914400"/>
            <a:ext cx="8534400" cy="5181600"/>
          </a:xfrm>
        </p:spPr>
        <p:txBody>
          <a:bodyPr>
            <a:normAutofit fontScale="92500" lnSpcReduction="20000"/>
          </a:bodyPr>
          <a:lstStyle/>
          <a:p>
            <a:pPr algn="just">
              <a:lnSpc>
                <a:spcPct val="90000"/>
              </a:lnSpc>
              <a:buFont typeface="Wingdings" pitchFamily="2" charset="2"/>
              <a:buNone/>
            </a:pPr>
            <a:r>
              <a:rPr lang="el-GR" sz="1200" b="1" dirty="0">
                <a:latin typeface="Arial" charset="0"/>
                <a:cs typeface="Arial" charset="0"/>
              </a:rPr>
              <a:t>-------------------------------------------------ημερομηνία--------------------------------------------------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80.00 Εκμετάλλευση Ξενοδοχείου</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80.00.00 Εκμετάλλευση Δωματίων     			</a:t>
            </a:r>
            <a:r>
              <a:rPr lang="el-GR" sz="1200" b="1" dirty="0">
                <a:latin typeface="Arial" charset="0"/>
              </a:rPr>
              <a:t>	</a:t>
            </a:r>
            <a:r>
              <a:rPr lang="el-GR" sz="1200" b="1" dirty="0">
                <a:latin typeface="Arial" charset="0"/>
                <a:cs typeface="Arial" charset="0"/>
              </a:rPr>
              <a:t>770.000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62 ΠΑΡΟΧΕΣ ΤΡΙΤΩΝ</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62.98.00 ΔΕΗ						200.000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64. ΔΙΑΦΟΡΑ ΕΞΟΔΑ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64.08.00 Έξοδα Θέρμανσης Δωματίων			</a:t>
            </a:r>
            <a:r>
              <a:rPr lang="el-GR" sz="1200" b="1" dirty="0">
                <a:latin typeface="Arial" charset="0"/>
              </a:rPr>
              <a:t>	</a:t>
            </a:r>
            <a:r>
              <a:rPr lang="el-GR" sz="1200" b="1" dirty="0">
                <a:latin typeface="Arial" charset="0"/>
                <a:cs typeface="Arial" charset="0"/>
              </a:rPr>
              <a:t>350.000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64.08.01 Έξοδα  Καθαριότητας   Δωματίων		</a:t>
            </a:r>
            <a:r>
              <a:rPr lang="el-GR" sz="1200" b="1" dirty="0">
                <a:latin typeface="Arial" charset="0"/>
              </a:rPr>
              <a:t>		</a:t>
            </a:r>
            <a:r>
              <a:rPr lang="el-GR" sz="1200" b="1" dirty="0">
                <a:latin typeface="Arial" charset="0"/>
                <a:cs typeface="Arial" charset="0"/>
              </a:rPr>
              <a:t>220.000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-------------------------------------------------ημερομηνία--------------------------------------------------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80.00 Εκμετάλλευση Ξενοδοχείου</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80.00.00 Εκμετάλλευση Δωματίων     				13.100.000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60. ΑΜΟΙΒΕΣ ΠΡΟΣΩΠΙΚΟΥ</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60.00 Αμοιβές Έμμισθου Προσωπικού</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60.00.00 Τακτικές Αποδοχές					8.250.000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60.03 Εργοδοτικές Εισφορές					3.850.000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64. ΔΙΑΦΟΡΑ ΕΞΟΔΑ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64.02 Έξοδα Προβολής &amp; Διαφήμισης				   300.000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66. ΑΠΟΣΒΕΣΕΙΣ ΠΑΓΙΩΝ ΣΤΟΙΧΕΙΩΝ</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66.04.00 Αποσβέσεις Επίπλων					   700.000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a:t>
            </a:r>
            <a:endParaRPr lang="el-GR" sz="1200" b="1" dirty="0">
              <a:cs typeface="Times New Roman" pitchFamily="18" charset="0"/>
            </a:endParaRPr>
          </a:p>
          <a:p>
            <a:pPr>
              <a:lnSpc>
                <a:spcPct val="90000"/>
              </a:lnSpc>
              <a:buFont typeface="Wingdings" pitchFamily="2" charset="2"/>
              <a:buNone/>
            </a:pPr>
            <a:r>
              <a:rPr lang="el-GR" sz="1200" b="1" dirty="0">
                <a:latin typeface="Arial" charset="0"/>
                <a:cs typeface="Arial" charset="0"/>
              </a:rPr>
              <a:t>(όπως Φύλλο Μερισμού)</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------------------------------------------------ημερομηνία--------------------------------------------------</a:t>
            </a:r>
            <a:endParaRPr lang="el-GR" sz="1200" b="1" dirty="0">
              <a:cs typeface="Times New Roman" pitchFamily="18"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r>
              <a:rPr lang="el-GR" sz="3200" b="1" dirty="0" smtClean="0"/>
              <a:t>Χρησιµοποιείται  για να συνδέσει την ποσότητα που είχε επιστραφεί στην εταιρία µε το Δελτίο Αποστολής.</a:t>
            </a:r>
          </a:p>
          <a:p>
            <a:endParaRPr lang="el-GR" sz="3200" b="1" dirty="0" smtClean="0"/>
          </a:p>
          <a:p>
            <a:r>
              <a:rPr lang="el-GR" sz="3200" b="1" dirty="0" smtClean="0"/>
              <a:t> Γίνονται λογιστικές εγγραφές.</a:t>
            </a:r>
          </a:p>
          <a:p>
            <a:endParaRPr lang="el-GR" dirty="0"/>
          </a:p>
        </p:txBody>
      </p:sp>
      <p:sp>
        <p:nvSpPr>
          <p:cNvPr id="3" name="2 - Τίτλος"/>
          <p:cNvSpPr>
            <a:spLocks noGrp="1"/>
          </p:cNvSpPr>
          <p:nvPr>
            <p:ph type="title"/>
          </p:nvPr>
        </p:nvSpPr>
        <p:spPr/>
        <p:txBody>
          <a:bodyPr>
            <a:normAutofit/>
          </a:bodyPr>
          <a:lstStyle/>
          <a:p>
            <a:pPr algn="ctr"/>
            <a:r>
              <a:rPr lang="el-GR" sz="3600" b="1" u="sng" dirty="0" smtClean="0">
                <a:solidFill>
                  <a:srgbClr val="FF3300"/>
                </a:solidFill>
              </a:rPr>
              <a:t>ΧΑΡΑΚΤΗΡΙΣΤΙΚΑ</a:t>
            </a:r>
            <a:br>
              <a:rPr lang="el-GR" sz="3600" b="1" u="sng" dirty="0" smtClean="0">
                <a:solidFill>
                  <a:srgbClr val="FF3300"/>
                </a:solidFill>
              </a:rPr>
            </a:br>
            <a:r>
              <a:rPr lang="el-GR" sz="3600" b="1" u="sng" dirty="0" smtClean="0">
                <a:solidFill>
                  <a:srgbClr val="FF3300"/>
                </a:solidFill>
              </a:rPr>
              <a:t>ΠΙΣΤΩΤΙΚΟ  ΤΙΜΟΛΟΓΙΟ (ΜΕ Δ.Α.)</a:t>
            </a:r>
            <a:endParaRPr lang="el-GR" sz="3600" dirty="0"/>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0301A781-8B9A-4A15-9E0C-F3B1732D1242}" type="slidenum">
              <a:rPr lang="el-GR"/>
              <a:pPr/>
              <a:t>750</a:t>
            </a:fld>
            <a:endParaRPr lang="el-GR" dirty="0"/>
          </a:p>
        </p:txBody>
      </p:sp>
      <p:sp>
        <p:nvSpPr>
          <p:cNvPr id="34818" name="Rectangle 2"/>
          <p:cNvSpPr>
            <a:spLocks noGrp="1" noChangeArrowheads="1"/>
          </p:cNvSpPr>
          <p:nvPr>
            <p:ph type="title"/>
          </p:nvPr>
        </p:nvSpPr>
        <p:spPr>
          <a:xfrm>
            <a:off x="533400" y="228600"/>
            <a:ext cx="8610600" cy="457200"/>
          </a:xfrm>
        </p:spPr>
        <p:txBody>
          <a:bodyPr>
            <a:normAutofit fontScale="90000"/>
          </a:bodyPr>
          <a:lstStyle/>
          <a:p>
            <a:r>
              <a:rPr lang="el-GR" sz="2800" b="1" dirty="0"/>
              <a:t>ΛΥΣΗ ΑΣΚΗΣΗΣ ΕΚΜΕΤΑΛΛΕΥΣΗΣ</a:t>
            </a:r>
            <a:r>
              <a:rPr lang="en-US" sz="2800" b="1" dirty="0"/>
              <a:t> 1.</a:t>
            </a:r>
            <a:r>
              <a:rPr lang="el-GR" sz="2800" b="1" dirty="0"/>
              <a:t>συνέχεια</a:t>
            </a:r>
          </a:p>
        </p:txBody>
      </p:sp>
      <p:sp>
        <p:nvSpPr>
          <p:cNvPr id="34819" name="Rectangle 3"/>
          <p:cNvSpPr>
            <a:spLocks noGrp="1" noChangeArrowheads="1"/>
          </p:cNvSpPr>
          <p:nvPr>
            <p:ph type="body" idx="1"/>
          </p:nvPr>
        </p:nvSpPr>
        <p:spPr>
          <a:xfrm>
            <a:off x="381000" y="838200"/>
            <a:ext cx="8458200" cy="5257800"/>
          </a:xfrm>
        </p:spPr>
        <p:txBody>
          <a:bodyPr>
            <a:normAutofit fontScale="92500" lnSpcReduction="20000"/>
          </a:bodyPr>
          <a:lstStyle/>
          <a:p>
            <a:pPr algn="just">
              <a:lnSpc>
                <a:spcPct val="90000"/>
              </a:lnSpc>
              <a:buFont typeface="Wingdings" pitchFamily="2" charset="2"/>
              <a:buNone/>
            </a:pPr>
            <a:r>
              <a:rPr lang="el-GR" sz="1200" b="1" dirty="0">
                <a:latin typeface="Arial" charset="0"/>
                <a:cs typeface="Arial" charset="0"/>
              </a:rPr>
              <a:t>73.ΠΩΛΗΣΕΙΣ ΥΠΗΡΕΣΙΩΝ</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73.00 Έσοδα Δωματίων				23.000.000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a:t>
            </a:r>
            <a:r>
              <a:rPr lang="el-GR" sz="1200" b="1" dirty="0">
                <a:latin typeface="Arial" charset="0"/>
              </a:rPr>
              <a:t>		</a:t>
            </a: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80.00 Εκμετάλλευση Ξενοδοχείου</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80.00.00 Εκμετάλλευση Δωματίων     				23.000.000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-------------------------------------------------ημερομηνία---------------------------------------------------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80.00 Εκμετάλλευση Ξενοδοχείου</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80.00.00 Εκμετάλλευση Δωματίων     			9.130.000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a:t>
            </a:r>
            <a:r>
              <a:rPr lang="el-GR" sz="1200" b="1" dirty="0">
                <a:latin typeface="Arial" charset="0"/>
              </a:rPr>
              <a:t>		</a:t>
            </a: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80.01 Μικτά Αποτελέσματα Εκμετάλλευσης</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80.01.00 Κέρδη από Εκμετάλλευση Δωματίων			9.130.000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--------------------------------------------------ημερομηνία--------------------------------------------------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80.00 Εκμετάλλευση Ξενοδοχείου</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80.00.01 Εκμετάλλευση Εστιατορίου     </a:t>
            </a:r>
            <a:r>
              <a:rPr lang="el-GR" sz="1200" b="1" dirty="0">
                <a:latin typeface="Arial" charset="0"/>
              </a:rPr>
              <a:t> </a:t>
            </a:r>
            <a:r>
              <a:rPr lang="el-GR" sz="1200" b="1" dirty="0">
                <a:latin typeface="Arial" charset="0"/>
                <a:cs typeface="Arial" charset="0"/>
              </a:rPr>
              <a:t>		4.240.000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62 ΠΑΡΟΧΕΣ ΤΡΙΤΩΝ</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62.98.00 ΔΕΗ					   300.000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64. ΔΙΑΦΟΡΑ ΕΞΟΔΑ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64.08.00 Έξοδα Θέρμανσης Εστιατορίου			</a:t>
            </a:r>
            <a:r>
              <a:rPr lang="el-GR" sz="1200" b="1" dirty="0">
                <a:latin typeface="Arial" charset="0"/>
              </a:rPr>
              <a:t>   </a:t>
            </a:r>
            <a:r>
              <a:rPr lang="el-GR" sz="1200" b="1" dirty="0">
                <a:latin typeface="Arial" charset="0"/>
                <a:cs typeface="Arial" charset="0"/>
              </a:rPr>
              <a:t>140.000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25. ΑΝΑΛΩΣΙΜΑ ΥΛΙΚΑ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25.00 Τρόφιμα - Ποτά </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25.00.01Τρόφιμα – Ποτά Εστιατορίου				3.800.000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--------------------------------------------------ημερομηνία--------------------------------------------------</a:t>
            </a:r>
            <a:endParaRPr lang="el-GR" sz="1200" b="1" dirty="0">
              <a:cs typeface="Times New Roman" pitchFamily="18" charset="0"/>
            </a:endParaRPr>
          </a:p>
          <a:p>
            <a:pPr>
              <a:lnSpc>
                <a:spcPct val="90000"/>
              </a:lnSpc>
              <a:buFont typeface="Wingdings" pitchFamily="2" charset="2"/>
              <a:buNone/>
            </a:pPr>
            <a:endParaRPr lang="el-GR" sz="1200" b="1" dirty="0"/>
          </a:p>
          <a:p>
            <a:pPr>
              <a:lnSpc>
                <a:spcPct val="90000"/>
              </a:lnSpc>
            </a:pPr>
            <a:endParaRPr lang="el-GR" sz="1200" dirty="0"/>
          </a:p>
        </p:txBody>
      </p:sp>
    </p:spTree>
  </p:cSld>
  <p:clrMapOvr>
    <a:masterClrMapping/>
  </p:clrMapOvr>
  <p:transition/>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86A2BE5E-274E-4AC8-9FFC-77B693392B78}" type="slidenum">
              <a:rPr lang="el-GR"/>
              <a:pPr/>
              <a:t>751</a:t>
            </a:fld>
            <a:endParaRPr lang="el-GR" dirty="0"/>
          </a:p>
        </p:txBody>
      </p:sp>
      <p:sp>
        <p:nvSpPr>
          <p:cNvPr id="35842" name="Rectangle 2"/>
          <p:cNvSpPr>
            <a:spLocks noGrp="1" noChangeArrowheads="1"/>
          </p:cNvSpPr>
          <p:nvPr>
            <p:ph type="title"/>
          </p:nvPr>
        </p:nvSpPr>
        <p:spPr>
          <a:xfrm>
            <a:off x="342900" y="304800"/>
            <a:ext cx="8458200" cy="533400"/>
          </a:xfrm>
        </p:spPr>
        <p:txBody>
          <a:bodyPr/>
          <a:lstStyle/>
          <a:p>
            <a:r>
              <a:rPr lang="el-GR" sz="2800" b="1" dirty="0"/>
              <a:t>ΛΥΣΗ ΑΣΚΗΣΗΣ ΕΚΜΕΤΑΛΛΕΥΣΗΣ</a:t>
            </a:r>
            <a:r>
              <a:rPr lang="en-US" sz="2800" b="1" dirty="0"/>
              <a:t> 1.</a:t>
            </a:r>
            <a:r>
              <a:rPr lang="el-GR" sz="2800" b="1" dirty="0"/>
              <a:t>συνέχεια</a:t>
            </a:r>
          </a:p>
        </p:txBody>
      </p:sp>
      <p:sp>
        <p:nvSpPr>
          <p:cNvPr id="35843" name="Rectangle 3"/>
          <p:cNvSpPr>
            <a:spLocks noGrp="1" noChangeArrowheads="1"/>
          </p:cNvSpPr>
          <p:nvPr>
            <p:ph type="body" idx="1"/>
          </p:nvPr>
        </p:nvSpPr>
        <p:spPr>
          <a:xfrm>
            <a:off x="685800" y="838200"/>
            <a:ext cx="7772400" cy="5257800"/>
          </a:xfrm>
        </p:spPr>
        <p:txBody>
          <a:bodyPr>
            <a:normAutofit fontScale="85000" lnSpcReduction="20000"/>
          </a:bodyPr>
          <a:lstStyle/>
          <a:p>
            <a:pPr algn="just">
              <a:lnSpc>
                <a:spcPct val="90000"/>
              </a:lnSpc>
              <a:buFont typeface="Wingdings" pitchFamily="2" charset="2"/>
              <a:buNone/>
            </a:pPr>
            <a:r>
              <a:rPr lang="el-GR" sz="1200" b="1" dirty="0">
                <a:latin typeface="Arial" charset="0"/>
                <a:cs typeface="Arial" charset="0"/>
              </a:rPr>
              <a:t>--------------------------------------------------ημερομηνία--------------------------------------------------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80.00 Εκμετάλλευση Ξενοδοχείου</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80.00.01 Εκμετάλλευση Εστιατορίου     			9.700.000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60. ΑΜΟΙΒΕΣ ΠΡΟΣΩΠΙΚΟΥ</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60.00 Αμοιβές Έμμισθου Προσωπικού</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60.00.00 Τακτικές Αποδοχές				6.000.000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60.03 Εργοδοτικές Εισφορές	</a:t>
            </a:r>
            <a:r>
              <a:rPr lang="el-GR" sz="1200" b="1" dirty="0">
                <a:latin typeface="Arial" charset="0"/>
              </a:rPr>
              <a:t>			</a:t>
            </a:r>
            <a:r>
              <a:rPr lang="el-GR" sz="1200" b="1" dirty="0">
                <a:latin typeface="Arial" charset="0"/>
                <a:cs typeface="Arial" charset="0"/>
              </a:rPr>
              <a:t>2.800.000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64. ΔΙΑΦΟΡΑ ΕΞΟΔΑ</a:t>
            </a:r>
            <a:endParaRPr lang="el-GR" sz="1200" b="1" dirty="0"/>
          </a:p>
          <a:p>
            <a:pPr algn="just">
              <a:lnSpc>
                <a:spcPct val="90000"/>
              </a:lnSpc>
              <a:buFont typeface="Wingdings" pitchFamily="2" charset="2"/>
              <a:buNone/>
            </a:pPr>
            <a:r>
              <a:rPr lang="el-GR" sz="1200" b="1" dirty="0"/>
              <a:t>		</a:t>
            </a:r>
            <a:r>
              <a:rPr lang="el-GR" sz="1200" b="1" dirty="0">
                <a:latin typeface="Arial" charset="0"/>
                <a:cs typeface="Arial" charset="0"/>
              </a:rPr>
              <a:t>64.02 Έξοδα Προβολής &amp; Διαφήμισης			   200.000</a:t>
            </a:r>
            <a:endParaRPr lang="el-GR" sz="1200" b="1" dirty="0"/>
          </a:p>
          <a:p>
            <a:pPr algn="just">
              <a:lnSpc>
                <a:spcPct val="90000"/>
              </a:lnSpc>
              <a:buFont typeface="Wingdings" pitchFamily="2" charset="2"/>
              <a:buNone/>
            </a:pPr>
            <a:r>
              <a:rPr lang="el-GR" sz="1200" b="1" dirty="0"/>
              <a:t>		</a:t>
            </a:r>
            <a:r>
              <a:rPr lang="el-GR" sz="1200" b="1" dirty="0">
                <a:latin typeface="Arial" charset="0"/>
                <a:cs typeface="Arial" charset="0"/>
              </a:rPr>
              <a:t>66. ΑΠΟΣΒΕΣΕΙΣ ΠΑΓΙΩΝ ΣΤΟΙΧΕΙΩΝ</a:t>
            </a:r>
            <a:endParaRPr lang="el-GR" sz="1200" b="1" dirty="0"/>
          </a:p>
          <a:p>
            <a:pPr algn="just">
              <a:lnSpc>
                <a:spcPct val="90000"/>
              </a:lnSpc>
              <a:buFont typeface="Wingdings" pitchFamily="2" charset="2"/>
              <a:buNone/>
            </a:pPr>
            <a:r>
              <a:rPr lang="el-GR" sz="1200" b="1" dirty="0"/>
              <a:t>		</a:t>
            </a:r>
            <a:r>
              <a:rPr lang="el-GR" sz="1200" b="1" dirty="0">
                <a:latin typeface="Arial" charset="0"/>
                <a:cs typeface="Arial" charset="0"/>
              </a:rPr>
              <a:t>66.04.00 Αποσβέσεις Επίπλων	   </a:t>
            </a:r>
            <a:r>
              <a:rPr lang="el-GR" sz="1200" b="1" dirty="0">
                <a:latin typeface="Arial" charset="0"/>
              </a:rPr>
              <a:t>			   </a:t>
            </a:r>
            <a:r>
              <a:rPr lang="el-GR" sz="1200" b="1" dirty="0">
                <a:latin typeface="Arial" charset="0"/>
                <a:cs typeface="Arial" charset="0"/>
              </a:rPr>
              <a:t>700.000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(όπως Φύλλο Μερισμού)</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--------------------------------------------------ημερομηνία--------------------------------------------------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73.ΠΩΛΗΣΕΙΣ ΥΠΗΡΕΣΙΩΝ</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73.01 Έσοδα Εστιατορίου				11.500.000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a:t>
            </a:r>
            <a:r>
              <a:rPr lang="el-GR" sz="1200" b="1" dirty="0">
                <a:latin typeface="Arial" charset="0"/>
              </a:rPr>
              <a:t>		</a:t>
            </a: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80.00 Εκμετάλλευση Ξενοδοχείου</a:t>
            </a:r>
            <a:endParaRPr lang="el-GR" sz="1200" b="1" dirty="0"/>
          </a:p>
          <a:p>
            <a:pPr algn="just">
              <a:lnSpc>
                <a:spcPct val="90000"/>
              </a:lnSpc>
              <a:buFont typeface="Wingdings" pitchFamily="2" charset="2"/>
              <a:buNone/>
            </a:pPr>
            <a:r>
              <a:rPr lang="el-GR" sz="1200" b="1" dirty="0"/>
              <a:t>		</a:t>
            </a:r>
            <a:r>
              <a:rPr lang="el-GR" sz="1200" b="1" dirty="0">
                <a:latin typeface="Arial" charset="0"/>
                <a:cs typeface="Arial" charset="0"/>
              </a:rPr>
              <a:t>80.00.01 Εκμετάλλευση Εστιατορίου     			11.500.000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--------------------------------------------------ημερομηνία--------------------------------------------------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80.01 Μικτά Αποτελέσματα Εκμετάλλευσης</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80.01.01 Ζημίες από Εκμετάλλευση Εστιατορίου		</a:t>
            </a:r>
            <a:r>
              <a:rPr lang="el-GR" sz="1200" b="1" dirty="0">
                <a:latin typeface="Arial" charset="0"/>
              </a:rPr>
              <a:t>	</a:t>
            </a:r>
            <a:r>
              <a:rPr lang="el-GR" sz="1200" b="1" dirty="0">
                <a:latin typeface="Arial" charset="0"/>
                <a:cs typeface="Arial" charset="0"/>
              </a:rPr>
              <a:t>2.440.000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a:t>
            </a:r>
            <a:r>
              <a:rPr lang="el-GR" sz="1200" b="1" dirty="0">
                <a:latin typeface="Arial" charset="0"/>
              </a:rPr>
              <a:t>		</a:t>
            </a: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80.00 Εκμετάλλευση Ξενοδοχείου</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80.00.01 Εκμετάλλευση Εστιατορίου   			</a:t>
            </a:r>
            <a:r>
              <a:rPr lang="el-GR" sz="1200" b="1" dirty="0">
                <a:latin typeface="Arial" charset="0"/>
              </a:rPr>
              <a:t>	</a:t>
            </a:r>
            <a:r>
              <a:rPr lang="el-GR" sz="1200" b="1" dirty="0">
                <a:latin typeface="Arial" charset="0"/>
                <a:cs typeface="Arial" charset="0"/>
              </a:rPr>
              <a:t> 2.440.000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--------------------------------------------------ημερομηνία--------------------------------------------------</a:t>
            </a:r>
            <a:endParaRPr lang="el-GR" sz="1200" b="1" dirty="0">
              <a:cs typeface="Times New Roman" pitchFamily="18" charset="0"/>
            </a:endParaRPr>
          </a:p>
          <a:p>
            <a:pPr algn="just">
              <a:lnSpc>
                <a:spcPct val="90000"/>
              </a:lnSpc>
              <a:buFont typeface="Wingdings" pitchFamily="2" charset="2"/>
              <a:buNone/>
            </a:pPr>
            <a:r>
              <a:rPr lang="el-GR" sz="1200" dirty="0">
                <a:latin typeface="Arial" charset="0"/>
                <a:cs typeface="Arial" charset="0"/>
              </a:rPr>
              <a:t> </a:t>
            </a:r>
            <a:endParaRPr lang="el-GR" sz="1200" dirty="0">
              <a:cs typeface="Times New Roman" pitchFamily="18" charset="0"/>
            </a:endParaRPr>
          </a:p>
          <a:p>
            <a:pPr>
              <a:lnSpc>
                <a:spcPct val="90000"/>
              </a:lnSpc>
              <a:buFont typeface="Wingdings" pitchFamily="2" charset="2"/>
              <a:buNone/>
            </a:pPr>
            <a:endParaRPr lang="el-GR" sz="1200" dirty="0"/>
          </a:p>
        </p:txBody>
      </p:sp>
    </p:spTree>
  </p:cSld>
  <p:clrMapOvr>
    <a:masterClrMapping/>
  </p:clrMapOvr>
  <p:transition/>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0CE06AF4-2ADA-4691-8ED9-6787C8A4B656}" type="slidenum">
              <a:rPr lang="el-GR"/>
              <a:pPr/>
              <a:t>752</a:t>
            </a:fld>
            <a:endParaRPr lang="el-GR" dirty="0"/>
          </a:p>
        </p:txBody>
      </p:sp>
      <p:sp>
        <p:nvSpPr>
          <p:cNvPr id="36866" name="Rectangle 2"/>
          <p:cNvSpPr>
            <a:spLocks noGrp="1" noChangeArrowheads="1"/>
          </p:cNvSpPr>
          <p:nvPr>
            <p:ph type="title"/>
          </p:nvPr>
        </p:nvSpPr>
        <p:spPr>
          <a:xfrm>
            <a:off x="342900" y="381000"/>
            <a:ext cx="8458200" cy="533400"/>
          </a:xfrm>
        </p:spPr>
        <p:txBody>
          <a:bodyPr/>
          <a:lstStyle/>
          <a:p>
            <a:r>
              <a:rPr lang="el-GR" sz="2800" b="1" dirty="0"/>
              <a:t>ΛΥΣΗ ΑΣΚΗΣΗΣ ΕΚΜΕΤΑΛΛΕΥΣΗΣ</a:t>
            </a:r>
            <a:r>
              <a:rPr lang="en-US" sz="2800" b="1" dirty="0"/>
              <a:t> 1.</a:t>
            </a:r>
            <a:r>
              <a:rPr lang="el-GR" sz="2800" b="1" dirty="0"/>
              <a:t>συνέχεια</a:t>
            </a:r>
          </a:p>
        </p:txBody>
      </p:sp>
      <p:sp>
        <p:nvSpPr>
          <p:cNvPr id="36867" name="Rectangle 3"/>
          <p:cNvSpPr>
            <a:spLocks noGrp="1" noChangeArrowheads="1"/>
          </p:cNvSpPr>
          <p:nvPr>
            <p:ph type="body" idx="1"/>
          </p:nvPr>
        </p:nvSpPr>
        <p:spPr>
          <a:xfrm>
            <a:off x="304800" y="990600"/>
            <a:ext cx="8534400" cy="5105400"/>
          </a:xfrm>
        </p:spPr>
        <p:txBody>
          <a:bodyPr>
            <a:normAutofit fontScale="92500" lnSpcReduction="20000"/>
          </a:bodyPr>
          <a:lstStyle/>
          <a:p>
            <a:pPr algn="just">
              <a:lnSpc>
                <a:spcPct val="90000"/>
              </a:lnSpc>
              <a:buFont typeface="Wingdings" pitchFamily="2" charset="2"/>
              <a:buNone/>
            </a:pPr>
            <a:r>
              <a:rPr lang="el-GR" sz="1200" b="1" dirty="0">
                <a:latin typeface="Arial" charset="0"/>
                <a:cs typeface="Arial" charset="0"/>
              </a:rPr>
              <a:t>-------------------------------------------------ημερομηνία--------------------------------------------------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80.00 Εκμετάλλευση Ξενοδοχείου</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80.00.02 Εκμετάλλευση Θαλασσίων Σπορ     			1.400.000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a:t>
            </a:r>
            <a:r>
              <a:rPr lang="el-GR" sz="1200" b="1" dirty="0">
                <a:latin typeface="Arial" charset="0"/>
              </a:rPr>
              <a:t>		</a:t>
            </a:r>
            <a:r>
              <a:rPr lang="el-GR" sz="1200" b="1" dirty="0">
                <a:latin typeface="Arial" charset="0"/>
                <a:cs typeface="Arial" charset="0"/>
              </a:rPr>
              <a:t>66. ΑΠΟΣΒΕΣΕΙΣ ΠΑΓΙΩΝ ΣΤΟΙΧΕΙΩΝ</a:t>
            </a:r>
            <a:endParaRPr lang="el-GR" sz="1200" b="1" dirty="0"/>
          </a:p>
          <a:p>
            <a:pPr algn="just">
              <a:lnSpc>
                <a:spcPct val="90000"/>
              </a:lnSpc>
              <a:buFont typeface="Wingdings" pitchFamily="2" charset="2"/>
              <a:buNone/>
            </a:pPr>
            <a:r>
              <a:rPr lang="el-GR" sz="1200" b="1" dirty="0"/>
              <a:t>		</a:t>
            </a:r>
            <a:r>
              <a:rPr lang="el-GR" sz="1200" b="1" dirty="0">
                <a:latin typeface="Arial" charset="0"/>
                <a:cs typeface="Arial" charset="0"/>
              </a:rPr>
              <a:t>66.04.09 Αποσβέσεις Λοιπού Εξοπλισμού			</a:t>
            </a:r>
            <a:r>
              <a:rPr lang="el-GR" sz="1200" b="1" dirty="0">
                <a:latin typeface="Arial" charset="0"/>
              </a:rPr>
              <a:t>	</a:t>
            </a:r>
            <a:r>
              <a:rPr lang="el-GR" sz="1200" b="1" dirty="0">
                <a:latin typeface="Arial" charset="0"/>
                <a:cs typeface="Arial" charset="0"/>
              </a:rPr>
              <a:t>600.000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63 ΦΟΡΟΙ - ΤΕΛΗ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63.04 Δημοτικοί φόροι – τέλη					800.000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-------------------------------------------------ημερομηνία--------------------------------------------------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80.00 Εκμετάλλευση Ξενοδοχείου</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80.00.02 Εκμετάλλευση Θαλασσίων Σπορ     			1.100.000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a:t>
            </a:r>
            <a:r>
              <a:rPr lang="el-GR" sz="1200" b="1" dirty="0">
                <a:latin typeface="Arial" charset="0"/>
              </a:rPr>
              <a:t>		</a:t>
            </a:r>
            <a:r>
              <a:rPr lang="el-GR" sz="1200" b="1" dirty="0">
                <a:latin typeface="Arial" charset="0"/>
                <a:cs typeface="Arial" charset="0"/>
              </a:rPr>
              <a:t>60. ΑΜΟΙΒΕΣ ΠΡΟΣΩΠΙΚΟΥ</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60.00 Αμοιβές Έμμισθου Προσωπικού</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60.00.00 Τακτικές Αποδοχές					750.000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60.03 Εργοδοτικές Εισφορές					350.000</a:t>
            </a:r>
            <a:endParaRPr lang="el-GR" sz="1200" b="1" dirty="0">
              <a:cs typeface="Times New Roman" pitchFamily="18" charset="0"/>
            </a:endParaRPr>
          </a:p>
          <a:p>
            <a:pPr>
              <a:lnSpc>
                <a:spcPct val="90000"/>
              </a:lnSpc>
              <a:buFont typeface="Wingdings" pitchFamily="2" charset="2"/>
              <a:buNone/>
            </a:pPr>
            <a:r>
              <a:rPr lang="el-GR" sz="1200" b="1" dirty="0">
                <a:latin typeface="Arial" charset="0"/>
                <a:cs typeface="Arial" charset="0"/>
              </a:rPr>
              <a:t> (όπως Φύλλο Μερισμού)</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-------------------------------------------------ημερομηνία--------------------------------------------------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80.01 Μικτά Αποτελέσματα Εκμετάλλευσης</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80.01.02 Ζημίες από Εκμετάλλευση Θαλασσίων Σπορ     	</a:t>
            </a:r>
            <a:r>
              <a:rPr lang="el-GR" sz="1200" b="1" dirty="0">
                <a:latin typeface="Arial" charset="0"/>
              </a:rPr>
              <a:t>	</a:t>
            </a:r>
            <a:r>
              <a:rPr lang="el-GR" sz="1200" b="1" dirty="0">
                <a:latin typeface="Arial" charset="0"/>
                <a:cs typeface="Arial" charset="0"/>
              </a:rPr>
              <a:t>2.500.000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a:t>
            </a:r>
            <a:r>
              <a:rPr lang="el-GR" sz="1200" b="1" dirty="0">
                <a:latin typeface="Arial" charset="0"/>
              </a:rPr>
              <a:t>		</a:t>
            </a: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80.00 Εκμετάλλευση Ξενοδοχείου</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80.00.02 Εκμετάλλευση Θαλασσίων Σπορ    		</a:t>
            </a:r>
            <a:r>
              <a:rPr lang="el-GR" sz="1200" b="1" dirty="0">
                <a:latin typeface="Arial" charset="0"/>
              </a:rPr>
              <a:t>	</a:t>
            </a:r>
            <a:r>
              <a:rPr lang="el-GR" sz="1200" b="1" dirty="0">
                <a:latin typeface="Arial" charset="0"/>
                <a:cs typeface="Arial" charset="0"/>
              </a:rPr>
              <a:t>	2.500.000 </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------------------------------------------------ημερομηνία--------------------------------------------------</a:t>
            </a:r>
            <a:endParaRPr lang="el-GR" sz="1200" b="1" dirty="0">
              <a:cs typeface="Times New Roman" pitchFamily="18" charset="0"/>
            </a:endParaRPr>
          </a:p>
          <a:p>
            <a:pPr>
              <a:lnSpc>
                <a:spcPct val="90000"/>
              </a:lnSpc>
              <a:buFont typeface="Wingdings" pitchFamily="2" charset="2"/>
              <a:buNone/>
            </a:pPr>
            <a:endParaRPr lang="el-GR" sz="1200" b="1" dirty="0"/>
          </a:p>
        </p:txBody>
      </p:sp>
    </p:spTree>
  </p:cSld>
  <p:clrMapOvr>
    <a:masterClrMapping/>
  </p:clrMapOvr>
  <p:transition/>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4DF2D1AD-BD61-4F63-A201-CB0ADAE158AC}" type="slidenum">
              <a:rPr lang="el-GR"/>
              <a:pPr/>
              <a:t>753</a:t>
            </a:fld>
            <a:endParaRPr lang="el-GR" dirty="0"/>
          </a:p>
        </p:txBody>
      </p:sp>
      <p:sp>
        <p:nvSpPr>
          <p:cNvPr id="37890" name="Rectangle 2"/>
          <p:cNvSpPr>
            <a:spLocks noGrp="1" noChangeArrowheads="1"/>
          </p:cNvSpPr>
          <p:nvPr>
            <p:ph type="title"/>
          </p:nvPr>
        </p:nvSpPr>
        <p:spPr>
          <a:xfrm>
            <a:off x="304800" y="304800"/>
            <a:ext cx="8534400" cy="457200"/>
          </a:xfrm>
        </p:spPr>
        <p:txBody>
          <a:bodyPr>
            <a:normAutofit fontScale="90000"/>
          </a:bodyPr>
          <a:lstStyle/>
          <a:p>
            <a:r>
              <a:rPr lang="el-GR" sz="2800" b="1" dirty="0"/>
              <a:t>ΛΥΣΗ ΑΣΚΗΣΗΣ ΕΚΜΕΤΑΛΛΕΥΣΗΣ</a:t>
            </a:r>
            <a:r>
              <a:rPr lang="en-US" sz="2800" b="1" dirty="0"/>
              <a:t> 1. </a:t>
            </a:r>
            <a:r>
              <a:rPr lang="el-GR" sz="2800" b="1" dirty="0"/>
              <a:t>συνέχεια</a:t>
            </a:r>
          </a:p>
        </p:txBody>
      </p:sp>
      <p:sp>
        <p:nvSpPr>
          <p:cNvPr id="37891" name="Rectangle 3"/>
          <p:cNvSpPr>
            <a:spLocks noGrp="1" noChangeArrowheads="1"/>
          </p:cNvSpPr>
          <p:nvPr>
            <p:ph type="body" idx="1"/>
          </p:nvPr>
        </p:nvSpPr>
        <p:spPr>
          <a:xfrm>
            <a:off x="381000" y="838200"/>
            <a:ext cx="8458200" cy="5257800"/>
          </a:xfrm>
        </p:spPr>
        <p:txBody>
          <a:bodyPr>
            <a:normAutofit fontScale="92500" lnSpcReduction="20000"/>
          </a:bodyPr>
          <a:lstStyle/>
          <a:p>
            <a:pPr algn="just">
              <a:lnSpc>
                <a:spcPct val="90000"/>
              </a:lnSpc>
              <a:buFont typeface="Wingdings" pitchFamily="2" charset="2"/>
              <a:buNone/>
            </a:pPr>
            <a:r>
              <a:rPr lang="el-GR" sz="1200" b="1" dirty="0">
                <a:latin typeface="Arial" charset="0"/>
                <a:cs typeface="Arial" charset="0"/>
              </a:rPr>
              <a:t>------------------------------------------------ημερομηνία--------------------------------------------------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 ΓΕΝΙΚΗ ΕΚΜΕΤΑΛΛΕΥΣΗ</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80.01 Μικτά Αποτελέσματα Εκμετάλλευσης</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80.01.00 Κέρδη από Εκμετάλλευση Δωματίων			9.130.000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a:t>
            </a:r>
            <a:r>
              <a:rPr lang="el-GR" sz="1200" b="1" dirty="0">
                <a:latin typeface="Arial" charset="0"/>
              </a:rPr>
              <a:t>		</a:t>
            </a:r>
            <a:r>
              <a:rPr lang="el-GR" sz="1200" b="1" dirty="0">
                <a:latin typeface="Arial" charset="0"/>
                <a:cs typeface="Arial" charset="0"/>
              </a:rPr>
              <a:t>86. ΑΠΟΤΕΛΕΣΜΑΤΑ ΧΡΗΣΕΩΣ</a:t>
            </a:r>
            <a:endParaRPr lang="el-GR" sz="1200" b="1" dirty="0"/>
          </a:p>
          <a:p>
            <a:pPr algn="just">
              <a:lnSpc>
                <a:spcPct val="90000"/>
              </a:lnSpc>
              <a:buFont typeface="Wingdings" pitchFamily="2" charset="2"/>
              <a:buNone/>
            </a:pPr>
            <a:r>
              <a:rPr lang="el-GR" sz="1200" b="1" dirty="0"/>
              <a:t>		</a:t>
            </a:r>
            <a:r>
              <a:rPr lang="el-GR" sz="1200" b="1" dirty="0">
                <a:latin typeface="Arial" charset="0"/>
                <a:cs typeface="Arial" charset="0"/>
              </a:rPr>
              <a:t>86.00 Αποτελέσματα Εκμετάλλευσης</a:t>
            </a:r>
            <a:endParaRPr lang="el-GR" sz="1200" b="1" dirty="0"/>
          </a:p>
          <a:p>
            <a:pPr algn="just">
              <a:lnSpc>
                <a:spcPct val="90000"/>
              </a:lnSpc>
              <a:buFont typeface="Wingdings" pitchFamily="2" charset="2"/>
              <a:buNone/>
            </a:pPr>
            <a:r>
              <a:rPr lang="el-GR" sz="1200" b="1" dirty="0"/>
              <a:t>		</a:t>
            </a:r>
            <a:r>
              <a:rPr lang="el-GR" sz="1200" b="1" dirty="0">
                <a:latin typeface="Arial" charset="0"/>
                <a:cs typeface="Arial" charset="0"/>
              </a:rPr>
              <a:t>86.00.00 Μικτά Αποτελέσματα Εκμετάλλευσης			</a:t>
            </a:r>
            <a:r>
              <a:rPr lang="el-GR" sz="1200" b="1" dirty="0">
                <a:latin typeface="Arial" charset="0"/>
              </a:rPr>
              <a:t>	</a:t>
            </a:r>
            <a:r>
              <a:rPr lang="el-GR" sz="1200" b="1" dirty="0">
                <a:latin typeface="Arial" charset="0"/>
                <a:cs typeface="Arial" charset="0"/>
              </a:rPr>
              <a:t>9.130.000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------------------------------------------------ημερομηνία--------------------------------------------------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86. ΑΠΟΤΕΛΕΣΜΑΤΑ ΧΡΗΣΕΩΣ</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86.00 Αποτελέσματα Εκμετάλλευσης</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86.00.00 Μικτά Αποτελέσματα Εκμετάλλευσης			4.940.000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a:t>
            </a:r>
            <a:r>
              <a:rPr lang="el-GR" sz="1200" b="1" dirty="0">
                <a:latin typeface="Arial" charset="0"/>
              </a:rPr>
              <a:t>		</a:t>
            </a:r>
            <a:r>
              <a:rPr lang="el-GR" sz="1200" b="1" dirty="0">
                <a:latin typeface="Arial" charset="0"/>
                <a:cs typeface="Arial" charset="0"/>
              </a:rPr>
              <a:t>80. ΓΕΝΙΚΗ ΕΚΜΕΤΑΛΛΕΥΣΗ</a:t>
            </a:r>
            <a:endParaRPr lang="el-GR" sz="1200" b="1" dirty="0"/>
          </a:p>
          <a:p>
            <a:pPr algn="just">
              <a:lnSpc>
                <a:spcPct val="90000"/>
              </a:lnSpc>
              <a:buFont typeface="Wingdings" pitchFamily="2" charset="2"/>
              <a:buNone/>
            </a:pPr>
            <a:r>
              <a:rPr lang="el-GR" sz="1200" b="1" dirty="0"/>
              <a:t>		</a:t>
            </a:r>
            <a:r>
              <a:rPr lang="el-GR" sz="1200" b="1" dirty="0">
                <a:latin typeface="Arial" charset="0"/>
                <a:cs typeface="Arial" charset="0"/>
              </a:rPr>
              <a:t>80.01 Μικτά Αποτελέσματα Εκμετάλλευσης</a:t>
            </a:r>
            <a:endParaRPr lang="el-GR" sz="1200" b="1" dirty="0"/>
          </a:p>
          <a:p>
            <a:pPr algn="just">
              <a:lnSpc>
                <a:spcPct val="90000"/>
              </a:lnSpc>
              <a:buFont typeface="Wingdings" pitchFamily="2" charset="2"/>
              <a:buNone/>
            </a:pPr>
            <a:r>
              <a:rPr lang="el-GR" sz="1200" b="1" dirty="0"/>
              <a:t>		</a:t>
            </a:r>
            <a:r>
              <a:rPr lang="el-GR" sz="1200" b="1" dirty="0">
                <a:latin typeface="Arial" charset="0"/>
                <a:cs typeface="Arial" charset="0"/>
              </a:rPr>
              <a:t>80.01.01 Ζημίες από Εκμετάλλευση Εστιατορίου		</a:t>
            </a:r>
            <a:r>
              <a:rPr lang="el-GR" sz="1200" b="1" dirty="0">
                <a:latin typeface="Arial" charset="0"/>
              </a:rPr>
              <a:t>		</a:t>
            </a:r>
            <a:r>
              <a:rPr lang="el-GR" sz="1200" b="1" dirty="0">
                <a:latin typeface="Arial" charset="0"/>
                <a:cs typeface="Arial" charset="0"/>
              </a:rPr>
              <a:t>2.440.000</a:t>
            </a:r>
            <a:endParaRPr lang="el-GR" sz="1200" b="1" dirty="0"/>
          </a:p>
          <a:p>
            <a:pPr algn="just">
              <a:lnSpc>
                <a:spcPct val="90000"/>
              </a:lnSpc>
              <a:buFont typeface="Wingdings" pitchFamily="2" charset="2"/>
              <a:buNone/>
            </a:pPr>
            <a:r>
              <a:rPr lang="el-GR" sz="1200" b="1" dirty="0"/>
              <a:t>		</a:t>
            </a:r>
            <a:r>
              <a:rPr lang="el-GR" sz="1200" b="1" dirty="0">
                <a:latin typeface="Arial" charset="0"/>
                <a:cs typeface="Arial" charset="0"/>
              </a:rPr>
              <a:t>80. ΓΕΝΙΚΗ ΕΚΜΕΤΑΛΛΕΥΣΗ</a:t>
            </a:r>
            <a:endParaRPr lang="el-GR" sz="1200" b="1" dirty="0"/>
          </a:p>
          <a:p>
            <a:pPr algn="just">
              <a:lnSpc>
                <a:spcPct val="90000"/>
              </a:lnSpc>
              <a:buFont typeface="Wingdings" pitchFamily="2" charset="2"/>
              <a:buNone/>
            </a:pPr>
            <a:r>
              <a:rPr lang="el-GR" sz="1200" b="1" dirty="0"/>
              <a:t>		</a:t>
            </a:r>
            <a:r>
              <a:rPr lang="el-GR" sz="1200" b="1" dirty="0">
                <a:latin typeface="Arial" charset="0"/>
                <a:cs typeface="Arial" charset="0"/>
              </a:rPr>
              <a:t>80.01 Μικτά Αποτελέσματα Εκμετάλλευσης</a:t>
            </a:r>
            <a:endParaRPr lang="el-GR" sz="1200" b="1" dirty="0"/>
          </a:p>
          <a:p>
            <a:pPr algn="just">
              <a:lnSpc>
                <a:spcPct val="90000"/>
              </a:lnSpc>
              <a:buFont typeface="Wingdings" pitchFamily="2" charset="2"/>
              <a:buNone/>
            </a:pPr>
            <a:r>
              <a:rPr lang="el-GR" sz="1200" b="1" dirty="0"/>
              <a:t>		</a:t>
            </a:r>
            <a:r>
              <a:rPr lang="el-GR" sz="1200" b="1" dirty="0">
                <a:latin typeface="Arial" charset="0"/>
                <a:cs typeface="Arial" charset="0"/>
              </a:rPr>
              <a:t>80.01.02 Ζημίες από Εκμετάλλευση Θαλασσίων Σπορ     	</a:t>
            </a:r>
            <a:r>
              <a:rPr lang="el-GR" sz="1200" b="1" dirty="0">
                <a:latin typeface="Arial" charset="0"/>
              </a:rPr>
              <a:t>		</a:t>
            </a:r>
            <a:r>
              <a:rPr lang="el-GR" sz="1200" b="1" dirty="0">
                <a:latin typeface="Arial" charset="0"/>
                <a:cs typeface="Arial" charset="0"/>
              </a:rPr>
              <a:t>2.500.000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------------------------------------------------ημερομηνία--------------------------------------------------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81. ΕΚΤΑΚΤΑ ΚΑΙ ΑΝΟΡΓΑΝΑ ΑΠΟΤΕΛΕΣΜΑΤΑ</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81.01 Έκτακτα και Ανόργανα Έσοδα </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81.01.00 Έκτακτα Έσοδα Δωματίων				300.000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81.03. Έκτακτα Κέρδη </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81.03.14 Κέρδη από πωλήσεις Πάγιου Εξοπλισμού		900.000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a:t>
            </a:r>
            <a:r>
              <a:rPr lang="el-GR" sz="1200" b="1" dirty="0">
                <a:latin typeface="Arial" charset="0"/>
              </a:rPr>
              <a:t>		</a:t>
            </a:r>
            <a:r>
              <a:rPr lang="el-GR" sz="1200" b="1" dirty="0">
                <a:latin typeface="Arial" charset="0"/>
                <a:cs typeface="Arial" charset="0"/>
              </a:rPr>
              <a:t>86. ΑΠΟΤΕΛΕΣΜΑΤΑ ΧΡΗΣΕΩΣ</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86.02 Έκτακτα και Ανόργανα Αποτελέσματα  </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86.02.00 Έκτακτα και Ανόργανα Έσοδα  			</a:t>
            </a:r>
            <a:r>
              <a:rPr lang="el-GR" sz="1200" b="1" dirty="0">
                <a:latin typeface="Arial" charset="0"/>
              </a:rPr>
              <a:t>	</a:t>
            </a:r>
            <a:r>
              <a:rPr lang="el-GR" sz="1200" b="1" dirty="0">
                <a:latin typeface="Arial" charset="0"/>
                <a:cs typeface="Arial" charset="0"/>
              </a:rPr>
              <a:t>300.000</a:t>
            </a:r>
            <a:endParaRPr lang="el-GR" sz="1200" b="1" dirty="0">
              <a:cs typeface="Times New Roman" pitchFamily="18" charset="0"/>
            </a:endParaRPr>
          </a:p>
          <a:p>
            <a:pPr algn="just">
              <a:lnSpc>
                <a:spcPct val="90000"/>
              </a:lnSpc>
              <a:buFont typeface="Wingdings" pitchFamily="2" charset="2"/>
              <a:buNone/>
            </a:pPr>
            <a:r>
              <a:rPr lang="el-GR" sz="1200" b="1" dirty="0">
                <a:latin typeface="Arial" charset="0"/>
              </a:rPr>
              <a:t>		</a:t>
            </a:r>
            <a:r>
              <a:rPr lang="el-GR" sz="1200" b="1" dirty="0">
                <a:latin typeface="Arial" charset="0"/>
                <a:cs typeface="Arial" charset="0"/>
              </a:rPr>
              <a:t>86.02.01 Έκτακτα Κέρδη 					</a:t>
            </a:r>
            <a:r>
              <a:rPr lang="el-GR" sz="1200" b="1" dirty="0">
                <a:latin typeface="Arial" charset="0"/>
              </a:rPr>
              <a:t>	</a:t>
            </a:r>
            <a:r>
              <a:rPr lang="el-GR" sz="1200" b="1" dirty="0">
                <a:latin typeface="Arial" charset="0"/>
                <a:cs typeface="Arial" charset="0"/>
              </a:rPr>
              <a:t>900.000</a:t>
            </a:r>
            <a:endParaRPr lang="el-GR" sz="1200" b="1" dirty="0"/>
          </a:p>
        </p:txBody>
      </p:sp>
    </p:spTree>
  </p:cSld>
  <p:clrMapOvr>
    <a:masterClrMapping/>
  </p:clrMapOvr>
  <p:transition/>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9EC33EBD-EA12-4BB9-A8C8-F05C8CE1600B}" type="slidenum">
              <a:rPr lang="el-GR"/>
              <a:pPr/>
              <a:t>754</a:t>
            </a:fld>
            <a:endParaRPr lang="el-GR" dirty="0"/>
          </a:p>
        </p:txBody>
      </p:sp>
      <p:sp>
        <p:nvSpPr>
          <p:cNvPr id="38914" name="Rectangle 2"/>
          <p:cNvSpPr>
            <a:spLocks noGrp="1" noChangeArrowheads="1"/>
          </p:cNvSpPr>
          <p:nvPr>
            <p:ph type="title"/>
          </p:nvPr>
        </p:nvSpPr>
        <p:spPr>
          <a:xfrm>
            <a:off x="342900" y="304800"/>
            <a:ext cx="8458200" cy="457200"/>
          </a:xfrm>
        </p:spPr>
        <p:txBody>
          <a:bodyPr>
            <a:normAutofit fontScale="90000"/>
          </a:bodyPr>
          <a:lstStyle/>
          <a:p>
            <a:r>
              <a:rPr lang="el-GR" sz="2800" b="1" dirty="0"/>
              <a:t>ΛΥΣΗ ΑΣΚΗΣΗΣ ΕΚΜΕΤΑΛΛΕΥΣΗΣ</a:t>
            </a:r>
            <a:r>
              <a:rPr lang="en-US" sz="2800" b="1" dirty="0"/>
              <a:t> 1. </a:t>
            </a:r>
            <a:r>
              <a:rPr lang="el-GR" sz="2800" b="1" dirty="0"/>
              <a:t>συνέχεια</a:t>
            </a:r>
          </a:p>
        </p:txBody>
      </p:sp>
      <p:sp>
        <p:nvSpPr>
          <p:cNvPr id="38915" name="Rectangle 3"/>
          <p:cNvSpPr>
            <a:spLocks noGrp="1" noChangeArrowheads="1"/>
          </p:cNvSpPr>
          <p:nvPr>
            <p:ph type="body" idx="1"/>
          </p:nvPr>
        </p:nvSpPr>
        <p:spPr>
          <a:xfrm>
            <a:off x="304800" y="838200"/>
            <a:ext cx="8458200" cy="5257800"/>
          </a:xfrm>
        </p:spPr>
        <p:txBody>
          <a:bodyPr>
            <a:normAutofit fontScale="92500" lnSpcReduction="10000"/>
          </a:bodyPr>
          <a:lstStyle/>
          <a:p>
            <a:pPr marL="0" indent="0" algn="just">
              <a:lnSpc>
                <a:spcPct val="90000"/>
              </a:lnSpc>
              <a:buFont typeface="Wingdings" pitchFamily="2" charset="2"/>
              <a:buNone/>
            </a:pPr>
            <a:r>
              <a:rPr lang="el-GR" sz="1200" b="1" dirty="0">
                <a:latin typeface="Arial" charset="0"/>
                <a:cs typeface="Arial" charset="0"/>
              </a:rPr>
              <a:t>-----------------------------------------------ημερομηνία--------------------------------------------------</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86. ΑΠΟΤΕΛΕΣΜΑΤΑ ΧΡΗΣΕΩΣ</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86.02 Έκτακτα και Ανόργανα Αποτελέσματα  </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86.02.07 Έκτακτα και Ανόργανα Έξοδα  </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86.02.08 Έκτακτες Ζημίες 				180.000</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 </a:t>
            </a:r>
            <a:r>
              <a:rPr lang="el-GR" sz="1200" b="1" dirty="0">
                <a:latin typeface="Arial" charset="0"/>
              </a:rPr>
              <a:t>	  </a:t>
            </a:r>
            <a:r>
              <a:rPr lang="el-GR" sz="1200" b="1" dirty="0">
                <a:latin typeface="Arial" charset="0"/>
                <a:cs typeface="Arial" charset="0"/>
              </a:rPr>
              <a:t>81. ΕΚΤΑΚΤΑ ΚΑΙ ΑΝΟΡΓΑΝΑ ΑΠΟΤΕΛΕΣΜΑΤΑ</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rPr>
              <a:t>	</a:t>
            </a:r>
            <a:r>
              <a:rPr lang="el-GR" sz="1200" b="1" dirty="0">
                <a:latin typeface="Arial" charset="0"/>
                <a:cs typeface="Arial" charset="0"/>
              </a:rPr>
              <a:t>81.00 Έκτακτα και Ανόργανα Έξοδα </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rPr>
              <a:t>	</a:t>
            </a:r>
            <a:r>
              <a:rPr lang="el-GR" sz="1200" b="1" dirty="0">
                <a:latin typeface="Arial" charset="0"/>
                <a:cs typeface="Arial" charset="0"/>
              </a:rPr>
              <a:t>81.02. Έκτακτες Ζημίες</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rPr>
              <a:t>	</a:t>
            </a:r>
            <a:r>
              <a:rPr lang="el-GR" sz="1200" b="1" dirty="0">
                <a:latin typeface="Arial" charset="0"/>
                <a:cs typeface="Arial" charset="0"/>
              </a:rPr>
              <a:t>81.02.14 Ζημίες από καταστροφή Σκευών			</a:t>
            </a:r>
            <a:r>
              <a:rPr lang="el-GR" sz="1200" b="1" dirty="0">
                <a:latin typeface="Arial" charset="0"/>
              </a:rPr>
              <a:t>	</a:t>
            </a:r>
            <a:r>
              <a:rPr lang="el-GR" sz="1200" b="1" dirty="0">
                <a:latin typeface="Arial" charset="0"/>
                <a:cs typeface="Arial" charset="0"/>
              </a:rPr>
              <a:t>180.0</a:t>
            </a:r>
            <a:r>
              <a:rPr lang="el-GR" sz="1200" b="1" dirty="0">
                <a:latin typeface="Arial" charset="0"/>
              </a:rPr>
              <a:t>00</a:t>
            </a:r>
          </a:p>
          <a:p>
            <a:pPr marL="0" indent="0" algn="just">
              <a:lnSpc>
                <a:spcPct val="90000"/>
              </a:lnSpc>
              <a:buFont typeface="Wingdings" pitchFamily="2" charset="2"/>
              <a:buNone/>
            </a:pPr>
            <a:r>
              <a:rPr lang="el-GR" sz="1200" b="1" dirty="0">
                <a:latin typeface="Arial" charset="0"/>
                <a:cs typeface="Arial" charset="0"/>
              </a:rPr>
              <a:t>------------------------------------------------ημερομηνία--------------------------------------------------</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86. ΑΠΟΤΕΛΕΣΜΑΤΑ ΧΡΗΣΕΩΣ</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86.00 Αποτελέσματα Εκμετάλλευσης				4.190.000</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86.02 Έκτακτα και Ανόργανα Αποτελέσματα  			1.020.000</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 </a:t>
            </a:r>
            <a:r>
              <a:rPr lang="el-GR" sz="1200" b="1" dirty="0">
                <a:latin typeface="Arial" charset="0"/>
              </a:rPr>
              <a:t>         	</a:t>
            </a:r>
            <a:r>
              <a:rPr lang="el-GR" sz="1200" b="1" dirty="0">
                <a:latin typeface="Arial" charset="0"/>
                <a:cs typeface="Arial" charset="0"/>
              </a:rPr>
              <a:t>86. ΑΠΟΤΕΛΕΣΜΑΤΑ ΧΡΗΣΕΩΣ</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rPr>
              <a:t>	</a:t>
            </a:r>
            <a:r>
              <a:rPr lang="el-GR" sz="1200" b="1" dirty="0">
                <a:latin typeface="Arial" charset="0"/>
                <a:cs typeface="Arial" charset="0"/>
              </a:rPr>
              <a:t>86.99 Καθαρά Αποτελέσματα Χρήσης</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rPr>
              <a:t>	</a:t>
            </a:r>
            <a:r>
              <a:rPr lang="el-GR" sz="1200" b="1" dirty="0">
                <a:latin typeface="Arial" charset="0"/>
                <a:cs typeface="Arial" charset="0"/>
              </a:rPr>
              <a:t>86.99.00 Καθαρά Κέρδη Χρήσης  				</a:t>
            </a:r>
            <a:r>
              <a:rPr lang="el-GR" sz="1200" b="1" dirty="0">
                <a:latin typeface="Arial" charset="0"/>
              </a:rPr>
              <a:t>	</a:t>
            </a:r>
            <a:r>
              <a:rPr lang="el-GR" sz="1200" b="1" dirty="0">
                <a:latin typeface="Arial" charset="0"/>
                <a:cs typeface="Arial" charset="0"/>
              </a:rPr>
              <a:t>5.210.000</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rPr>
              <a:t> </a:t>
            </a:r>
            <a:r>
              <a:rPr lang="el-GR" sz="1200" b="1" dirty="0">
                <a:latin typeface="Arial" charset="0"/>
                <a:cs typeface="Arial" charset="0"/>
              </a:rPr>
              <a:t>-----------------------------------------------ημερομηνία--------------------------------------------------</a:t>
            </a:r>
            <a:r>
              <a:rPr lang="el-GR" sz="1200" b="1" dirty="0">
                <a:latin typeface="Arial" charset="0"/>
              </a:rPr>
              <a:t>                                                       </a:t>
            </a:r>
            <a:r>
              <a:rPr lang="el-GR" sz="1200" b="1" dirty="0">
                <a:latin typeface="Arial" charset="0"/>
                <a:cs typeface="Arial" charset="0"/>
              </a:rPr>
              <a:t>86. ΑΠΟΤΕΛΕΣΜΑΤΑ ΧΡΗΣΕΩΣ</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86.99 Καθαρά Αποτελέσματα Χρήσης</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86.99.00 Καθαρά Κέρδη Χρήσης  				5.210.000</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rPr>
              <a:t>	</a:t>
            </a:r>
            <a:r>
              <a:rPr lang="el-GR" sz="1200" b="1" dirty="0">
                <a:latin typeface="Arial" charset="0"/>
                <a:cs typeface="Arial" charset="0"/>
              </a:rPr>
              <a:t>40.ΚΕΦΑΛΑΙΟ</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	40.07 Κεφάλαιο Ατομικών Επιχειρήσεων  </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 ή	40.06 Εταιρικό Κεφάλαιο 				</a:t>
            </a:r>
            <a:r>
              <a:rPr lang="el-GR" sz="1200" b="1" dirty="0">
                <a:latin typeface="Arial" charset="0"/>
              </a:rPr>
              <a:t>	</a:t>
            </a:r>
            <a:r>
              <a:rPr lang="el-GR" sz="1200" b="1" dirty="0">
                <a:latin typeface="Arial" charset="0"/>
                <a:cs typeface="Arial" charset="0"/>
              </a:rPr>
              <a:t>5.210.000</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	</a:t>
            </a:r>
            <a:endParaRPr lang="el-GR" sz="1200" b="1" dirty="0">
              <a:cs typeface="Times New Roman" pitchFamily="18" charset="0"/>
            </a:endParaRPr>
          </a:p>
          <a:p>
            <a:pPr marL="0" indent="0" algn="just">
              <a:lnSpc>
                <a:spcPct val="90000"/>
              </a:lnSpc>
              <a:buFont typeface="Wingdings" pitchFamily="2" charset="2"/>
              <a:buNone/>
            </a:pPr>
            <a:r>
              <a:rPr lang="el-GR" sz="1200" b="1" dirty="0">
                <a:latin typeface="Arial" charset="0"/>
                <a:cs typeface="Arial" charset="0"/>
              </a:rPr>
              <a:t> --------------------------------------------                     --------------------------------------------------</a:t>
            </a:r>
            <a:endParaRPr lang="el-GR" sz="1200" b="1" dirty="0">
              <a:cs typeface="Times New Roman" pitchFamily="18" charset="0"/>
            </a:endParaRPr>
          </a:p>
          <a:p>
            <a:pPr marL="0" indent="0">
              <a:lnSpc>
                <a:spcPct val="90000"/>
              </a:lnSpc>
              <a:buFont typeface="Wingdings" pitchFamily="2" charset="2"/>
              <a:buNone/>
            </a:pPr>
            <a:endParaRPr lang="el-GR" sz="1200" b="1" dirty="0"/>
          </a:p>
        </p:txBody>
      </p:sp>
    </p:spTree>
  </p:cSld>
  <p:clrMapOvr>
    <a:masterClrMapping/>
  </p:clrMapOvr>
  <p:transition/>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D4FF63D1-865D-4A6C-97F8-621CAD1C8E5E}" type="slidenum">
              <a:rPr lang="el-GR"/>
              <a:pPr/>
              <a:t>755</a:t>
            </a:fld>
            <a:endParaRPr lang="el-GR" dirty="0"/>
          </a:p>
        </p:txBody>
      </p:sp>
      <p:sp>
        <p:nvSpPr>
          <p:cNvPr id="39938" name="Rectangle 2"/>
          <p:cNvSpPr>
            <a:spLocks noGrp="1" noChangeArrowheads="1"/>
          </p:cNvSpPr>
          <p:nvPr>
            <p:ph type="title"/>
          </p:nvPr>
        </p:nvSpPr>
        <p:spPr>
          <a:xfrm>
            <a:off x="342900" y="304800"/>
            <a:ext cx="8458200" cy="457200"/>
          </a:xfrm>
        </p:spPr>
        <p:txBody>
          <a:bodyPr>
            <a:normAutofit fontScale="90000"/>
          </a:bodyPr>
          <a:lstStyle/>
          <a:p>
            <a:r>
              <a:rPr lang="el-GR" sz="2800" b="1" dirty="0"/>
              <a:t>ΛΥΣΗ ΑΣΚΗΣΗΣ ΕΚΜΕΤΑΛΛΕΥΣΗΣ</a:t>
            </a:r>
            <a:r>
              <a:rPr lang="en-US" sz="2800" b="1" dirty="0"/>
              <a:t> 1. </a:t>
            </a:r>
            <a:r>
              <a:rPr lang="el-GR" sz="2800" b="1" dirty="0"/>
              <a:t>συνέχεια</a:t>
            </a:r>
          </a:p>
        </p:txBody>
      </p:sp>
      <p:sp>
        <p:nvSpPr>
          <p:cNvPr id="39939" name="Rectangle 3"/>
          <p:cNvSpPr>
            <a:spLocks noGrp="1" noChangeArrowheads="1"/>
          </p:cNvSpPr>
          <p:nvPr>
            <p:ph type="body" idx="1"/>
          </p:nvPr>
        </p:nvSpPr>
        <p:spPr>
          <a:xfrm>
            <a:off x="381000" y="838200"/>
            <a:ext cx="8534400" cy="5257800"/>
          </a:xfrm>
        </p:spPr>
        <p:txBody>
          <a:bodyPr>
            <a:normAutofit fontScale="92500" lnSpcReduction="20000"/>
          </a:bodyPr>
          <a:lstStyle/>
          <a:p>
            <a:pPr>
              <a:lnSpc>
                <a:spcPct val="90000"/>
              </a:lnSpc>
              <a:buFont typeface="Wingdings" pitchFamily="2" charset="2"/>
              <a:buNone/>
            </a:pPr>
            <a:r>
              <a:rPr lang="el-GR" sz="1400" dirty="0">
                <a:latin typeface="Arial" charset="0"/>
              </a:rPr>
              <a:t>    </a:t>
            </a:r>
            <a:r>
              <a:rPr lang="el-GR" sz="1400" b="1" u="sng" dirty="0">
                <a:latin typeface="Arial" charset="0"/>
                <a:cs typeface="Arial" charset="0"/>
              </a:rPr>
              <a:t>ΕΚΜΕΤΑΛΛΕΥΣΗ </a:t>
            </a:r>
            <a:r>
              <a:rPr lang="el-GR" sz="1400" b="1" u="sng" dirty="0">
                <a:latin typeface="Arial" charset="0"/>
              </a:rPr>
              <a:t>      </a:t>
            </a:r>
            <a:r>
              <a:rPr lang="el-GR" sz="1400" b="1" u="sng" dirty="0">
                <a:latin typeface="Arial" charset="0"/>
                <a:cs typeface="Arial" charset="0"/>
              </a:rPr>
              <a:t>ΔΩΜΑΤΙΩΝ</a:t>
            </a:r>
            <a:r>
              <a:rPr lang="el-GR" sz="1400" b="1" dirty="0">
                <a:latin typeface="Arial" charset="0"/>
                <a:cs typeface="Arial" charset="0"/>
              </a:rPr>
              <a:t>	   </a:t>
            </a:r>
            <a:r>
              <a:rPr lang="el-GR" sz="1400" b="1" dirty="0">
                <a:latin typeface="Arial" charset="0"/>
              </a:rPr>
              <a:t>	  </a:t>
            </a:r>
            <a:r>
              <a:rPr lang="el-GR" sz="1400" b="1" u="sng" dirty="0">
                <a:latin typeface="Arial" charset="0"/>
                <a:cs typeface="Arial" charset="0"/>
              </a:rPr>
              <a:t>ΕΚΜΕΤΑΛΛΕΥΣΗ</a:t>
            </a:r>
            <a:r>
              <a:rPr lang="el-GR" sz="1400" b="1" u="sng" dirty="0">
                <a:latin typeface="Arial" charset="0"/>
              </a:rPr>
              <a:t>  </a:t>
            </a:r>
            <a:r>
              <a:rPr lang="el-GR" sz="1400" b="1" u="sng" dirty="0">
                <a:latin typeface="Arial" charset="0"/>
                <a:cs typeface="Arial" charset="0"/>
              </a:rPr>
              <a:t>ΕΣΤΙΑΤΟΡΙΟΥ   </a:t>
            </a:r>
            <a:r>
              <a:rPr lang="el-GR" sz="1400" b="1" u="sng" dirty="0">
                <a:latin typeface="Arial" charset="0"/>
              </a:rPr>
              <a:t>           </a:t>
            </a:r>
            <a:endParaRPr lang="en-US" sz="1400" b="1" u="sng" dirty="0" smtClean="0">
              <a:latin typeface="Arial" charset="0"/>
            </a:endParaRPr>
          </a:p>
          <a:p>
            <a:pPr>
              <a:lnSpc>
                <a:spcPct val="90000"/>
              </a:lnSpc>
              <a:buFont typeface="Wingdings" pitchFamily="2" charset="2"/>
              <a:buNone/>
            </a:pPr>
            <a:r>
              <a:rPr lang="en-US" sz="1400" b="1" dirty="0" smtClean="0">
                <a:latin typeface="Arial" charset="0"/>
                <a:cs typeface="Arial" charset="0"/>
              </a:rPr>
              <a:t>       </a:t>
            </a:r>
            <a:r>
              <a:rPr lang="el-GR" sz="1400" b="1" dirty="0" smtClean="0">
                <a:latin typeface="Arial" charset="0"/>
                <a:cs typeface="Arial" charset="0"/>
              </a:rPr>
              <a:t>770.000  </a:t>
            </a:r>
            <a:r>
              <a:rPr lang="el-GR" sz="1400" b="1" dirty="0" smtClean="0">
                <a:latin typeface="Arial" charset="0"/>
              </a:rPr>
              <a:t>  </a:t>
            </a:r>
            <a:r>
              <a:rPr lang="el-GR" sz="1400" b="1" dirty="0">
                <a:latin typeface="Arial" charset="0"/>
                <a:cs typeface="Arial" charset="0"/>
              </a:rPr>
              <a:t>23.000.000		</a:t>
            </a:r>
            <a:r>
              <a:rPr lang="el-GR" sz="1400" b="1" dirty="0" smtClean="0">
                <a:latin typeface="Arial" charset="0"/>
              </a:rPr>
              <a:t>   </a:t>
            </a:r>
            <a:r>
              <a:rPr lang="en-US" sz="1400" b="1" dirty="0" smtClean="0">
                <a:latin typeface="Arial" charset="0"/>
              </a:rPr>
              <a:t>                   </a:t>
            </a:r>
            <a:r>
              <a:rPr lang="el-GR" sz="1400" b="1" dirty="0" smtClean="0">
                <a:latin typeface="Arial" charset="0"/>
                <a:cs typeface="Arial" charset="0"/>
              </a:rPr>
              <a:t>4.240.000        </a:t>
            </a:r>
            <a:endParaRPr lang="el-GR" sz="1400" b="1" dirty="0">
              <a:cs typeface="Times New Roman" pitchFamily="18" charset="0"/>
            </a:endParaRPr>
          </a:p>
          <a:p>
            <a:pPr algn="just">
              <a:lnSpc>
                <a:spcPct val="90000"/>
              </a:lnSpc>
              <a:buFont typeface="Wingdings" pitchFamily="2" charset="2"/>
              <a:buNone/>
            </a:pPr>
            <a:r>
              <a:rPr lang="el-GR" sz="1400" b="1" dirty="0">
                <a:latin typeface="Arial" charset="0"/>
              </a:rPr>
              <a:t> </a:t>
            </a:r>
            <a:r>
              <a:rPr lang="el-GR" sz="1400" b="1" dirty="0">
                <a:latin typeface="Arial" charset="0"/>
                <a:cs typeface="Arial" charset="0"/>
              </a:rPr>
              <a:t> 13.100.000                   			</a:t>
            </a:r>
            <a:r>
              <a:rPr lang="el-GR" sz="1400" b="1" dirty="0">
                <a:latin typeface="Arial" charset="0"/>
              </a:rPr>
              <a:t>  </a:t>
            </a:r>
            <a:r>
              <a:rPr lang="en-US" sz="1400" b="1" dirty="0" smtClean="0">
                <a:latin typeface="Arial" charset="0"/>
              </a:rPr>
              <a:t>                   </a:t>
            </a:r>
            <a:r>
              <a:rPr lang="el-GR" sz="1400" b="1" dirty="0" smtClean="0">
                <a:latin typeface="Arial" charset="0"/>
              </a:rPr>
              <a:t> </a:t>
            </a:r>
            <a:r>
              <a:rPr lang="el-GR" sz="1400" b="1" dirty="0">
                <a:latin typeface="Arial" charset="0"/>
                <a:cs typeface="Arial" charset="0"/>
              </a:rPr>
              <a:t>9.700.000         </a:t>
            </a:r>
            <a:r>
              <a:rPr lang="en-US" sz="1400" b="1" dirty="0" smtClean="0">
                <a:latin typeface="Arial" charset="0"/>
                <a:cs typeface="Arial" charset="0"/>
              </a:rPr>
              <a:t> </a:t>
            </a:r>
            <a:r>
              <a:rPr lang="el-GR" sz="1400" b="1" dirty="0" smtClean="0">
                <a:latin typeface="Arial" charset="0"/>
                <a:cs typeface="Arial" charset="0"/>
              </a:rPr>
              <a:t>11.500.000</a:t>
            </a:r>
            <a:endParaRPr lang="el-GR" sz="1400" b="1" dirty="0">
              <a:cs typeface="Times New Roman" pitchFamily="18" charset="0"/>
            </a:endParaRPr>
          </a:p>
          <a:p>
            <a:pPr algn="just">
              <a:lnSpc>
                <a:spcPct val="90000"/>
              </a:lnSpc>
              <a:buFont typeface="Wingdings" pitchFamily="2" charset="2"/>
              <a:buNone/>
            </a:pPr>
            <a:r>
              <a:rPr lang="el-GR" sz="1400" b="1" dirty="0">
                <a:cs typeface="Times New Roman" pitchFamily="18" charset="0"/>
              </a:rPr>
              <a:t> </a:t>
            </a:r>
            <a:r>
              <a:rPr lang="el-GR" sz="1400" b="1" dirty="0">
                <a:latin typeface="Arial" charset="0"/>
                <a:cs typeface="Arial" charset="0"/>
              </a:rPr>
              <a:t>(9.130.000)</a:t>
            </a:r>
            <a:r>
              <a:rPr lang="el-GR" sz="1400" b="1" dirty="0">
                <a:cs typeface="Times New Roman" pitchFamily="18" charset="0"/>
              </a:rPr>
              <a:t> 			</a:t>
            </a:r>
            <a:r>
              <a:rPr lang="el-GR" sz="1400" b="1" dirty="0"/>
              <a:t>            </a:t>
            </a:r>
            <a:r>
              <a:rPr lang="el-GR" sz="1400" b="1" dirty="0">
                <a:latin typeface="Arial" charset="0"/>
                <a:cs typeface="Arial" charset="0"/>
              </a:rPr>
              <a:t>       </a:t>
            </a:r>
            <a:r>
              <a:rPr lang="el-GR" sz="1400" b="1" dirty="0">
                <a:latin typeface="Arial" charset="0"/>
              </a:rPr>
              <a:t>  </a:t>
            </a:r>
            <a:r>
              <a:rPr lang="en-US" sz="1400" b="1" dirty="0">
                <a:latin typeface="Arial" charset="0"/>
              </a:rPr>
              <a:t>                            </a:t>
            </a:r>
            <a:r>
              <a:rPr lang="en-US" sz="1400" b="1" dirty="0" smtClean="0">
                <a:latin typeface="Arial" charset="0"/>
              </a:rPr>
              <a:t> </a:t>
            </a:r>
            <a:r>
              <a:rPr lang="el-GR" sz="1400" b="1" dirty="0" smtClean="0">
                <a:latin typeface="Arial" charset="0"/>
                <a:cs typeface="Arial" charset="0"/>
              </a:rPr>
              <a:t>(</a:t>
            </a:r>
            <a:r>
              <a:rPr lang="el-GR" sz="1400" b="1" dirty="0">
                <a:latin typeface="Arial" charset="0"/>
                <a:cs typeface="Arial" charset="0"/>
              </a:rPr>
              <a:t>2.440.000)</a:t>
            </a:r>
            <a:endParaRPr lang="el-GR" sz="1400" b="1" dirty="0"/>
          </a:p>
          <a:p>
            <a:pPr algn="just">
              <a:lnSpc>
                <a:spcPct val="90000"/>
              </a:lnSpc>
              <a:buFont typeface="Wingdings" pitchFamily="2" charset="2"/>
              <a:buNone/>
            </a:pPr>
            <a:r>
              <a:rPr lang="el-GR" sz="1400" b="1" dirty="0">
                <a:latin typeface="Arial" charset="0"/>
                <a:cs typeface="Arial" charset="0"/>
              </a:rPr>
              <a:t>23.000.000  </a:t>
            </a:r>
            <a:r>
              <a:rPr lang="el-GR" sz="1400" b="1" dirty="0">
                <a:latin typeface="Arial" charset="0"/>
              </a:rPr>
              <a:t>   </a:t>
            </a:r>
            <a:r>
              <a:rPr lang="el-GR" sz="1400" b="1" dirty="0">
                <a:latin typeface="Arial" charset="0"/>
                <a:cs typeface="Arial" charset="0"/>
              </a:rPr>
              <a:t>23.000.000.                          </a:t>
            </a:r>
            <a:r>
              <a:rPr lang="el-GR" sz="1400" b="1" dirty="0">
                <a:latin typeface="Arial" charset="0"/>
              </a:rPr>
              <a:t>                         </a:t>
            </a:r>
            <a:r>
              <a:rPr lang="en-US" sz="1400" b="1" dirty="0" smtClean="0">
                <a:latin typeface="Arial" charset="0"/>
              </a:rPr>
              <a:t>      </a:t>
            </a:r>
            <a:r>
              <a:rPr lang="el-GR" sz="1400" b="1" dirty="0" smtClean="0">
                <a:latin typeface="Arial" charset="0"/>
              </a:rPr>
              <a:t> </a:t>
            </a:r>
            <a:r>
              <a:rPr lang="el-GR" sz="1400" b="1" dirty="0">
                <a:latin typeface="Arial" charset="0"/>
                <a:cs typeface="Arial" charset="0"/>
              </a:rPr>
              <a:t>13.940.000    </a:t>
            </a:r>
            <a:r>
              <a:rPr lang="el-GR" sz="1400" b="1" dirty="0">
                <a:latin typeface="Arial" charset="0"/>
              </a:rPr>
              <a:t>   </a:t>
            </a:r>
            <a:r>
              <a:rPr lang="el-GR" sz="1400" b="1" dirty="0">
                <a:latin typeface="Arial" charset="0"/>
                <a:cs typeface="Arial" charset="0"/>
              </a:rPr>
              <a:t>  13.940.000</a:t>
            </a:r>
            <a:endParaRPr lang="el-GR" sz="1400" b="1" dirty="0">
              <a:cs typeface="Times New Roman" pitchFamily="18" charset="0"/>
            </a:endParaRPr>
          </a:p>
          <a:p>
            <a:pPr algn="just">
              <a:lnSpc>
                <a:spcPct val="90000"/>
              </a:lnSpc>
              <a:buFont typeface="Wingdings" pitchFamily="2" charset="2"/>
              <a:buNone/>
            </a:pPr>
            <a:r>
              <a:rPr lang="el-GR" sz="1400" b="1" dirty="0">
                <a:latin typeface="Arial" charset="0"/>
                <a:cs typeface="Arial" charset="0"/>
              </a:rPr>
              <a:t>			</a:t>
            </a:r>
            <a:endParaRPr lang="el-GR" sz="1400" b="1" dirty="0">
              <a:cs typeface="Times New Roman" pitchFamily="18" charset="0"/>
            </a:endParaRPr>
          </a:p>
          <a:p>
            <a:pPr algn="just">
              <a:lnSpc>
                <a:spcPct val="90000"/>
              </a:lnSpc>
              <a:buFont typeface="Wingdings" pitchFamily="2" charset="2"/>
              <a:buNone/>
            </a:pPr>
            <a:r>
              <a:rPr lang="el-GR" sz="1400" b="1" u="sng" dirty="0">
                <a:latin typeface="Arial" charset="0"/>
                <a:cs typeface="Arial" charset="0"/>
              </a:rPr>
              <a:t>ΕΚΜΕΤΑΛΛΕΥΣΗ ΘΑΛΑΣΣΙΩΝ ΣΠΟΡ </a:t>
            </a:r>
            <a:r>
              <a:rPr lang="el-GR" sz="1400" b="1" dirty="0">
                <a:latin typeface="Arial" charset="0"/>
                <a:cs typeface="Arial" charset="0"/>
              </a:rPr>
              <a:t>			</a:t>
            </a:r>
            <a:r>
              <a:rPr lang="el-GR" sz="1400" b="1" u="sng" dirty="0">
                <a:latin typeface="Arial" charset="0"/>
                <a:cs typeface="Arial" charset="0"/>
              </a:rPr>
              <a:t>ΚΕΡΔΟΣ      ΔΩΜΑΤΙΩΝ</a:t>
            </a:r>
            <a:endParaRPr lang="el-GR" sz="1400" b="1" dirty="0">
              <a:cs typeface="Times New Roman" pitchFamily="18" charset="0"/>
            </a:endParaRPr>
          </a:p>
          <a:p>
            <a:pPr algn="just">
              <a:lnSpc>
                <a:spcPct val="90000"/>
              </a:lnSpc>
              <a:buFont typeface="Wingdings" pitchFamily="2" charset="2"/>
              <a:buNone/>
            </a:pPr>
            <a:r>
              <a:rPr lang="el-GR" sz="1400" b="1" dirty="0">
                <a:latin typeface="Arial" charset="0"/>
                <a:cs typeface="Arial" charset="0"/>
              </a:rPr>
              <a:t>	1.400.000                                                            </a:t>
            </a:r>
            <a:r>
              <a:rPr lang="el-GR" sz="1400" b="1" dirty="0">
                <a:latin typeface="Arial" charset="0"/>
              </a:rPr>
              <a:t>		</a:t>
            </a:r>
            <a:r>
              <a:rPr lang="el-GR" sz="1400" b="1" dirty="0">
                <a:latin typeface="Arial" charset="0"/>
                <a:cs typeface="Arial" charset="0"/>
              </a:rPr>
              <a:t>(9.130.000)   9.130.000</a:t>
            </a:r>
            <a:endParaRPr lang="el-GR" sz="1400" b="1" dirty="0">
              <a:cs typeface="Times New Roman" pitchFamily="18" charset="0"/>
            </a:endParaRPr>
          </a:p>
          <a:p>
            <a:pPr>
              <a:lnSpc>
                <a:spcPct val="90000"/>
              </a:lnSpc>
              <a:buFont typeface="Wingdings" pitchFamily="2" charset="2"/>
              <a:buNone/>
            </a:pPr>
            <a:r>
              <a:rPr lang="el-GR" sz="1400" b="1" dirty="0">
                <a:latin typeface="Arial" charset="0"/>
                <a:cs typeface="Arial" charset="0"/>
              </a:rPr>
              <a:t>	1.100.000           (2.500.000)   .   </a:t>
            </a:r>
            <a:endParaRPr lang="el-GR" sz="1400" b="1" dirty="0">
              <a:latin typeface="Arial" charset="0"/>
            </a:endParaRPr>
          </a:p>
          <a:p>
            <a:pPr>
              <a:lnSpc>
                <a:spcPct val="90000"/>
              </a:lnSpc>
              <a:buFont typeface="Wingdings" pitchFamily="2" charset="2"/>
              <a:buNone/>
            </a:pPr>
            <a:r>
              <a:rPr lang="el-GR" sz="1400" b="1" dirty="0">
                <a:latin typeface="Arial" charset="0"/>
                <a:cs typeface="Arial" charset="0"/>
              </a:rPr>
              <a:t>                       </a:t>
            </a:r>
            <a:endParaRPr lang="el-GR" sz="1400" b="1" dirty="0">
              <a:latin typeface="Arial" charset="0"/>
            </a:endParaRPr>
          </a:p>
          <a:p>
            <a:pPr>
              <a:lnSpc>
                <a:spcPct val="90000"/>
              </a:lnSpc>
              <a:buFont typeface="Wingdings" pitchFamily="2" charset="2"/>
              <a:buNone/>
            </a:pPr>
            <a:endParaRPr lang="el-GR" sz="1400" b="1" dirty="0">
              <a:latin typeface="Arial" charset="0"/>
            </a:endParaRPr>
          </a:p>
          <a:p>
            <a:pPr algn="just">
              <a:lnSpc>
                <a:spcPct val="90000"/>
              </a:lnSpc>
              <a:buFont typeface="Wingdings" pitchFamily="2" charset="2"/>
              <a:buNone/>
            </a:pPr>
            <a:r>
              <a:rPr lang="el-GR" sz="1400" b="1" u="sng" dirty="0">
                <a:latin typeface="Arial" charset="0"/>
                <a:cs typeface="Times New Roman" pitchFamily="18" charset="0"/>
              </a:rPr>
              <a:t>ΖΗΜΙΑ ΕΣΤΙΑΤΟΡΙΟΥ</a:t>
            </a:r>
            <a:r>
              <a:rPr lang="el-GR" sz="1400" b="1" dirty="0">
                <a:latin typeface="Arial" charset="0"/>
                <a:cs typeface="Times New Roman" pitchFamily="18" charset="0"/>
              </a:rPr>
              <a:t>				</a:t>
            </a:r>
            <a:r>
              <a:rPr lang="el-GR" sz="1400" b="1" u="sng" dirty="0">
                <a:latin typeface="Arial" charset="0"/>
                <a:cs typeface="Times New Roman" pitchFamily="18" charset="0"/>
              </a:rPr>
              <a:t>ΖΗΜΙΑ ΘΑΛΑΣΣΙΩΝ ΣΠΟΡ</a:t>
            </a:r>
            <a:endParaRPr lang="el-GR" sz="1400" b="1" dirty="0">
              <a:latin typeface="Arial" charset="0"/>
              <a:cs typeface="Times New Roman" pitchFamily="18" charset="0"/>
            </a:endParaRPr>
          </a:p>
          <a:p>
            <a:pPr algn="just">
              <a:lnSpc>
                <a:spcPct val="90000"/>
              </a:lnSpc>
              <a:buFont typeface="Wingdings" pitchFamily="2" charset="2"/>
              <a:buNone/>
            </a:pPr>
            <a:r>
              <a:rPr lang="el-GR" sz="1400" b="1" dirty="0">
                <a:latin typeface="Arial" charset="0"/>
                <a:cs typeface="Times New Roman" pitchFamily="18" charset="0"/>
              </a:rPr>
              <a:t>2.440.000   (2.440.000)		</a:t>
            </a:r>
            <a:r>
              <a:rPr lang="el-GR" sz="1400" b="1" dirty="0">
                <a:latin typeface="Arial" charset="0"/>
              </a:rPr>
              <a:t>		</a:t>
            </a:r>
            <a:r>
              <a:rPr lang="el-GR" sz="1400" b="1" dirty="0">
                <a:latin typeface="Arial" charset="0"/>
                <a:cs typeface="Times New Roman" pitchFamily="18" charset="0"/>
              </a:rPr>
              <a:t>2.</a:t>
            </a:r>
            <a:r>
              <a:rPr lang="en-US" sz="1400" b="1" dirty="0">
                <a:latin typeface="Arial" charset="0"/>
                <a:cs typeface="Times New Roman" pitchFamily="18" charset="0"/>
              </a:rPr>
              <a:t>5</a:t>
            </a:r>
            <a:r>
              <a:rPr lang="el-GR" sz="1400" b="1" dirty="0">
                <a:latin typeface="Arial" charset="0"/>
                <a:cs typeface="Times New Roman" pitchFamily="18" charset="0"/>
              </a:rPr>
              <a:t>00.000    (2.</a:t>
            </a:r>
            <a:r>
              <a:rPr lang="en-US" sz="1400" b="1" dirty="0">
                <a:latin typeface="Arial" charset="0"/>
                <a:cs typeface="Times New Roman" pitchFamily="18" charset="0"/>
              </a:rPr>
              <a:t>5</a:t>
            </a:r>
            <a:r>
              <a:rPr lang="el-GR" sz="1400" b="1" dirty="0">
                <a:latin typeface="Arial" charset="0"/>
                <a:cs typeface="Times New Roman" pitchFamily="18" charset="0"/>
              </a:rPr>
              <a:t>00.000)</a:t>
            </a:r>
            <a:endParaRPr lang="el-GR" sz="1400" b="1" dirty="0">
              <a:latin typeface="Arial" charset="0"/>
            </a:endParaRPr>
          </a:p>
          <a:p>
            <a:pPr algn="just">
              <a:lnSpc>
                <a:spcPct val="90000"/>
              </a:lnSpc>
              <a:buFont typeface="Wingdings" pitchFamily="2" charset="2"/>
              <a:buNone/>
            </a:pPr>
            <a:endParaRPr lang="el-GR" sz="1400" b="1" dirty="0">
              <a:latin typeface="Arial" charset="0"/>
            </a:endParaRPr>
          </a:p>
          <a:p>
            <a:pPr algn="just">
              <a:lnSpc>
                <a:spcPct val="90000"/>
              </a:lnSpc>
              <a:buFont typeface="Wingdings" pitchFamily="2" charset="2"/>
              <a:buNone/>
            </a:pPr>
            <a:r>
              <a:rPr lang="el-GR" sz="1400" b="1" u="sng" dirty="0">
                <a:latin typeface="Arial" charset="0"/>
                <a:cs typeface="Arial" charset="0"/>
              </a:rPr>
              <a:t>ΑΠΟΤΕΛΕΣΜΑ ΕΚΜΕΤΑΛΛΕΥΣΗΣ</a:t>
            </a:r>
            <a:r>
              <a:rPr lang="el-GR" sz="1400" b="1" dirty="0">
                <a:latin typeface="Arial" charset="0"/>
                <a:cs typeface="Arial" charset="0"/>
              </a:rPr>
              <a:t>			 </a:t>
            </a:r>
            <a:r>
              <a:rPr lang="el-GR" sz="1400" b="1" u="sng" dirty="0">
                <a:latin typeface="Arial" charset="0"/>
                <a:cs typeface="Arial" charset="0"/>
              </a:rPr>
              <a:t>ΕΚΤΑΚΤΑ  ΑΠΟΤΕΛΕΣΜΑΤΑ</a:t>
            </a:r>
            <a:r>
              <a:rPr lang="el-GR" sz="1400" b="1" dirty="0">
                <a:latin typeface="Arial" charset="0"/>
                <a:cs typeface="Arial" charset="0"/>
              </a:rPr>
              <a:t>	 </a:t>
            </a:r>
            <a:endParaRPr lang="en-US" sz="1400" b="1" dirty="0" smtClean="0">
              <a:latin typeface="Arial" charset="0"/>
              <a:cs typeface="Arial" charset="0"/>
            </a:endParaRPr>
          </a:p>
          <a:p>
            <a:pPr algn="just">
              <a:lnSpc>
                <a:spcPct val="90000"/>
              </a:lnSpc>
              <a:buFont typeface="Wingdings" pitchFamily="2" charset="2"/>
              <a:buNone/>
            </a:pPr>
            <a:r>
              <a:rPr lang="en-US" sz="1400" b="1" dirty="0" smtClean="0">
                <a:latin typeface="Arial" charset="0"/>
                <a:cs typeface="Arial" charset="0"/>
              </a:rPr>
              <a:t>       </a:t>
            </a:r>
            <a:r>
              <a:rPr lang="el-GR" sz="1400" b="1" dirty="0" smtClean="0">
                <a:latin typeface="Arial" charset="0"/>
                <a:cs typeface="Arial" charset="0"/>
              </a:rPr>
              <a:t>2.440.000</a:t>
            </a:r>
            <a:r>
              <a:rPr lang="en-US" sz="1400" b="1" dirty="0" smtClean="0">
                <a:latin typeface="Arial" charset="0"/>
                <a:cs typeface="Arial" charset="0"/>
              </a:rPr>
              <a:t>       </a:t>
            </a:r>
            <a:r>
              <a:rPr lang="el-GR" sz="1400" b="1" dirty="0" smtClean="0">
                <a:latin typeface="Arial" charset="0"/>
                <a:cs typeface="Arial" charset="0"/>
              </a:rPr>
              <a:t> 9.130.000</a:t>
            </a:r>
            <a:r>
              <a:rPr lang="el-GR" sz="1400" b="1" dirty="0">
                <a:latin typeface="Arial" charset="0"/>
                <a:cs typeface="Arial" charset="0"/>
              </a:rPr>
              <a:t>	</a:t>
            </a:r>
            <a:r>
              <a:rPr lang="en-US" sz="1400" b="1" dirty="0" smtClean="0">
                <a:latin typeface="Arial" charset="0"/>
                <a:cs typeface="Arial" charset="0"/>
              </a:rPr>
              <a:t>                                         </a:t>
            </a:r>
            <a:r>
              <a:rPr lang="el-GR" sz="1400" b="1" dirty="0" smtClean="0">
                <a:latin typeface="Arial" charset="0"/>
                <a:cs typeface="Arial" charset="0"/>
              </a:rPr>
              <a:t> </a:t>
            </a:r>
            <a:r>
              <a:rPr lang="en-US" sz="1400" b="1" dirty="0" smtClean="0">
                <a:latin typeface="Arial" charset="0"/>
                <a:cs typeface="Arial" charset="0"/>
              </a:rPr>
              <a:t>  </a:t>
            </a:r>
            <a:r>
              <a:rPr lang="el-GR" sz="1400" b="1" dirty="0" smtClean="0">
                <a:latin typeface="Arial" charset="0"/>
                <a:cs typeface="Arial" charset="0"/>
              </a:rPr>
              <a:t>180.000        </a:t>
            </a:r>
            <a:r>
              <a:rPr lang="el-GR" sz="1400" b="1" dirty="0">
                <a:latin typeface="Arial" charset="0"/>
                <a:cs typeface="Arial" charset="0"/>
              </a:rPr>
              <a:t>1.200.000</a:t>
            </a:r>
            <a:endParaRPr lang="el-GR" sz="1400" b="1" dirty="0">
              <a:cs typeface="Times New Roman" pitchFamily="18" charset="0"/>
            </a:endParaRPr>
          </a:p>
          <a:p>
            <a:pPr algn="just">
              <a:lnSpc>
                <a:spcPct val="90000"/>
              </a:lnSpc>
              <a:buFont typeface="Wingdings" pitchFamily="2" charset="2"/>
              <a:buNone/>
            </a:pPr>
            <a:r>
              <a:rPr lang="el-GR" sz="1400" b="1" dirty="0">
                <a:latin typeface="Arial" charset="0"/>
                <a:cs typeface="Arial" charset="0"/>
              </a:rPr>
              <a:t>       2.500.000     	</a:t>
            </a:r>
            <a:r>
              <a:rPr lang="el-GR" sz="1400" b="1" dirty="0">
                <a:latin typeface="Arial" charset="0"/>
              </a:rPr>
              <a:t>			</a:t>
            </a:r>
            <a:r>
              <a:rPr lang="el-GR" sz="1400" b="1" dirty="0" smtClean="0">
                <a:latin typeface="Arial" charset="0"/>
                <a:cs typeface="Arial" charset="0"/>
              </a:rPr>
              <a:t>(</a:t>
            </a:r>
            <a:r>
              <a:rPr lang="el-GR" sz="1400" b="1" dirty="0">
                <a:latin typeface="Arial" charset="0"/>
                <a:cs typeface="Arial" charset="0"/>
              </a:rPr>
              <a:t>1.020.000</a:t>
            </a:r>
            <a:endParaRPr lang="el-GR" sz="1400" b="1" dirty="0">
              <a:latin typeface="Arial" charset="0"/>
            </a:endParaRPr>
          </a:p>
          <a:p>
            <a:pPr algn="just">
              <a:lnSpc>
                <a:spcPct val="90000"/>
              </a:lnSpc>
              <a:buFont typeface="Wingdings" pitchFamily="2" charset="2"/>
              <a:buNone/>
            </a:pPr>
            <a:r>
              <a:rPr lang="el-GR" sz="1400" b="1" dirty="0">
                <a:latin typeface="Arial" charset="0"/>
              </a:rPr>
              <a:t>     </a:t>
            </a:r>
            <a:r>
              <a:rPr lang="el-GR" sz="1400" b="1" dirty="0">
                <a:latin typeface="Arial" charset="0"/>
                <a:cs typeface="Arial" charset="0"/>
              </a:rPr>
              <a:t>(4.190.000) 								            	</a:t>
            </a:r>
            <a:endParaRPr lang="el-GR" sz="1400" b="1" dirty="0">
              <a:cs typeface="Times New Roman" pitchFamily="18" charset="0"/>
            </a:endParaRPr>
          </a:p>
          <a:p>
            <a:pPr algn="just">
              <a:lnSpc>
                <a:spcPct val="90000"/>
              </a:lnSpc>
              <a:buFont typeface="Wingdings" pitchFamily="2" charset="2"/>
              <a:buNone/>
            </a:pPr>
            <a:r>
              <a:rPr lang="el-GR" sz="1400" b="1" dirty="0">
                <a:latin typeface="Arial" charset="0"/>
                <a:cs typeface="Arial" charset="0"/>
              </a:rPr>
              <a:t>          </a:t>
            </a:r>
            <a:r>
              <a:rPr lang="el-GR" sz="1400" b="1" u="sng" dirty="0">
                <a:latin typeface="Arial" charset="0"/>
                <a:cs typeface="Times New Roman" pitchFamily="18" charset="0"/>
              </a:rPr>
              <a:t>ΚΕΡΔΟΣ         ΧΡΗΣΗΣ</a:t>
            </a:r>
            <a:r>
              <a:rPr lang="el-GR" sz="1400" b="1" dirty="0">
                <a:latin typeface="Arial" charset="0"/>
                <a:cs typeface="Times New Roman" pitchFamily="18" charset="0"/>
              </a:rPr>
              <a:t>                                                                          </a:t>
            </a:r>
            <a:r>
              <a:rPr lang="el-GR" sz="1400" b="1" u="sng" dirty="0">
                <a:latin typeface="Arial" charset="0"/>
                <a:cs typeface="Times New Roman" pitchFamily="18" charset="0"/>
              </a:rPr>
              <a:t> </a:t>
            </a:r>
            <a:r>
              <a:rPr lang="el-GR" sz="1400" b="1" u="sng" dirty="0">
                <a:latin typeface="Arial" charset="0"/>
              </a:rPr>
              <a:t>   </a:t>
            </a:r>
            <a:r>
              <a:rPr lang="el-GR" sz="1400" b="1" u="sng" dirty="0">
                <a:latin typeface="Arial" charset="0"/>
                <a:cs typeface="Times New Roman" pitchFamily="18" charset="0"/>
              </a:rPr>
              <a:t>Κ Ε Φ Α Λ Α Ι Ο </a:t>
            </a:r>
            <a:r>
              <a:rPr lang="el-GR" sz="1400" b="1" dirty="0">
                <a:latin typeface="Arial" charset="0"/>
                <a:cs typeface="Times New Roman" pitchFamily="18" charset="0"/>
              </a:rPr>
              <a:t>	          </a:t>
            </a:r>
            <a:endParaRPr lang="el-GR" sz="1400" b="1" dirty="0">
              <a:latin typeface="Arial" charset="0"/>
            </a:endParaRPr>
          </a:p>
          <a:p>
            <a:pPr algn="just">
              <a:lnSpc>
                <a:spcPct val="90000"/>
              </a:lnSpc>
              <a:buFont typeface="Wingdings" pitchFamily="2" charset="2"/>
              <a:buNone/>
            </a:pPr>
            <a:r>
              <a:rPr lang="en-US" sz="1400" b="1" dirty="0">
                <a:latin typeface="Arial" charset="0"/>
              </a:rPr>
              <a:t>                           4.190.000</a:t>
            </a:r>
          </a:p>
          <a:p>
            <a:pPr algn="just">
              <a:lnSpc>
                <a:spcPct val="90000"/>
              </a:lnSpc>
              <a:buFont typeface="Wingdings" pitchFamily="2" charset="2"/>
              <a:buNone/>
            </a:pPr>
            <a:r>
              <a:rPr lang="en-US" sz="1400" b="1" dirty="0">
                <a:latin typeface="Arial" charset="0"/>
              </a:rPr>
              <a:t>    (</a:t>
            </a:r>
            <a:r>
              <a:rPr lang="el-GR" sz="1400" b="1" dirty="0">
                <a:latin typeface="Arial" charset="0"/>
                <a:cs typeface="Times New Roman" pitchFamily="18" charset="0"/>
              </a:rPr>
              <a:t>5.210.000</a:t>
            </a:r>
            <a:r>
              <a:rPr lang="en-US" sz="1400" b="1" dirty="0">
                <a:latin typeface="Arial" charset="0"/>
                <a:cs typeface="Times New Roman" pitchFamily="18" charset="0"/>
              </a:rPr>
              <a:t>)</a:t>
            </a:r>
            <a:r>
              <a:rPr lang="en-US" sz="1400" b="1" dirty="0">
                <a:latin typeface="Arial" charset="0"/>
              </a:rPr>
              <a:t>    1.020.000</a:t>
            </a:r>
            <a:r>
              <a:rPr lang="el-GR" sz="1400" b="1" dirty="0">
                <a:latin typeface="Arial" charset="0"/>
              </a:rPr>
              <a:t>				                         ΧΧΧΧΧΧΧ</a:t>
            </a:r>
            <a:endParaRPr lang="en-US" sz="1400" b="1" dirty="0">
              <a:latin typeface="Arial" charset="0"/>
            </a:endParaRPr>
          </a:p>
          <a:p>
            <a:pPr algn="just">
              <a:lnSpc>
                <a:spcPct val="90000"/>
              </a:lnSpc>
              <a:buFont typeface="Wingdings" pitchFamily="2" charset="2"/>
              <a:buNone/>
            </a:pPr>
            <a:r>
              <a:rPr lang="en-US" sz="1400" b="1" dirty="0">
                <a:latin typeface="Arial" charset="0"/>
              </a:rPr>
              <a:t>     5.210.000    </a:t>
            </a:r>
            <a:r>
              <a:rPr lang="el-GR" sz="1400" b="1" dirty="0">
                <a:latin typeface="Arial" charset="0"/>
              </a:rPr>
              <a:t> </a:t>
            </a:r>
            <a:r>
              <a:rPr lang="en-US" sz="1400" b="1" dirty="0">
                <a:latin typeface="Arial" charset="0"/>
              </a:rPr>
              <a:t> </a:t>
            </a:r>
            <a:r>
              <a:rPr lang="el-GR" sz="1400" b="1" dirty="0">
                <a:latin typeface="Arial" charset="0"/>
                <a:cs typeface="Times New Roman" pitchFamily="18" charset="0"/>
              </a:rPr>
              <a:t>5.210.000 </a:t>
            </a:r>
            <a:r>
              <a:rPr lang="el-GR" sz="1400" b="1" dirty="0">
                <a:latin typeface="Arial" charset="0"/>
              </a:rPr>
              <a:t>					       </a:t>
            </a:r>
            <a:r>
              <a:rPr lang="el-GR" sz="1400" b="1" dirty="0">
                <a:latin typeface="Arial" charset="0"/>
                <a:cs typeface="Times New Roman" pitchFamily="18" charset="0"/>
              </a:rPr>
              <a:t>5.210.000</a:t>
            </a:r>
            <a:r>
              <a:rPr lang="el-GR" sz="1400" dirty="0">
                <a:latin typeface="Arial" charset="0"/>
                <a:cs typeface="Times New Roman" pitchFamily="18" charset="0"/>
              </a:rPr>
              <a:t>	</a:t>
            </a:r>
            <a:r>
              <a:rPr lang="el-GR" sz="1400" dirty="0">
                <a:latin typeface="Arial" charset="0"/>
              </a:rPr>
              <a:t>           </a:t>
            </a:r>
            <a:endParaRPr lang="el-GR" sz="1400" dirty="0"/>
          </a:p>
          <a:p>
            <a:pPr>
              <a:lnSpc>
                <a:spcPct val="90000"/>
              </a:lnSpc>
              <a:buFont typeface="Wingdings" pitchFamily="2" charset="2"/>
              <a:buNone/>
            </a:pPr>
            <a:endParaRPr lang="el-GR" sz="1400" dirty="0"/>
          </a:p>
        </p:txBody>
      </p:sp>
      <p:sp>
        <p:nvSpPr>
          <p:cNvPr id="39940" name="Line 4"/>
          <p:cNvSpPr>
            <a:spLocks noChangeShapeType="1"/>
          </p:cNvSpPr>
          <p:nvPr/>
        </p:nvSpPr>
        <p:spPr bwMode="auto">
          <a:xfrm>
            <a:off x="1524000" y="1066800"/>
            <a:ext cx="0" cy="990600"/>
          </a:xfrm>
          <a:prstGeom prst="line">
            <a:avLst/>
          </a:prstGeom>
          <a:noFill/>
          <a:ln w="9525">
            <a:solidFill>
              <a:schemeClr val="tx1"/>
            </a:solidFill>
            <a:round/>
            <a:headEnd/>
            <a:tailEnd/>
          </a:ln>
          <a:effectLst/>
        </p:spPr>
        <p:txBody>
          <a:bodyPr wrap="none"/>
          <a:lstStyle/>
          <a:p>
            <a:endParaRPr lang="el-GR" dirty="0"/>
          </a:p>
        </p:txBody>
      </p:sp>
      <p:sp>
        <p:nvSpPr>
          <p:cNvPr id="39941" name="Line 5"/>
          <p:cNvSpPr>
            <a:spLocks noChangeShapeType="1"/>
          </p:cNvSpPr>
          <p:nvPr/>
        </p:nvSpPr>
        <p:spPr bwMode="auto">
          <a:xfrm>
            <a:off x="6248400" y="1066800"/>
            <a:ext cx="0" cy="990600"/>
          </a:xfrm>
          <a:prstGeom prst="line">
            <a:avLst/>
          </a:prstGeom>
          <a:noFill/>
          <a:ln w="9525">
            <a:solidFill>
              <a:schemeClr val="tx1"/>
            </a:solidFill>
            <a:round/>
            <a:headEnd/>
            <a:tailEnd/>
          </a:ln>
          <a:effectLst/>
        </p:spPr>
        <p:txBody>
          <a:bodyPr wrap="none"/>
          <a:lstStyle/>
          <a:p>
            <a:endParaRPr lang="el-GR" dirty="0"/>
          </a:p>
        </p:txBody>
      </p:sp>
      <p:sp>
        <p:nvSpPr>
          <p:cNvPr id="39942" name="Line 6"/>
          <p:cNvSpPr>
            <a:spLocks noChangeShapeType="1"/>
          </p:cNvSpPr>
          <p:nvPr/>
        </p:nvSpPr>
        <p:spPr bwMode="auto">
          <a:xfrm>
            <a:off x="1828800" y="2438400"/>
            <a:ext cx="0" cy="533400"/>
          </a:xfrm>
          <a:prstGeom prst="line">
            <a:avLst/>
          </a:prstGeom>
          <a:noFill/>
          <a:ln w="9525">
            <a:solidFill>
              <a:schemeClr val="tx1"/>
            </a:solidFill>
            <a:round/>
            <a:headEnd/>
            <a:tailEnd/>
          </a:ln>
          <a:effectLst/>
        </p:spPr>
        <p:txBody>
          <a:bodyPr wrap="none"/>
          <a:lstStyle/>
          <a:p>
            <a:endParaRPr lang="el-GR" dirty="0"/>
          </a:p>
        </p:txBody>
      </p:sp>
      <p:sp>
        <p:nvSpPr>
          <p:cNvPr id="39943" name="Line 7"/>
          <p:cNvSpPr>
            <a:spLocks noChangeShapeType="1"/>
          </p:cNvSpPr>
          <p:nvPr/>
        </p:nvSpPr>
        <p:spPr bwMode="auto">
          <a:xfrm>
            <a:off x="6876256" y="2348880"/>
            <a:ext cx="0" cy="381000"/>
          </a:xfrm>
          <a:prstGeom prst="line">
            <a:avLst/>
          </a:prstGeom>
          <a:noFill/>
          <a:ln w="9525">
            <a:solidFill>
              <a:schemeClr val="tx1"/>
            </a:solidFill>
            <a:round/>
            <a:headEnd/>
            <a:tailEnd/>
          </a:ln>
          <a:effectLst/>
        </p:spPr>
        <p:txBody>
          <a:bodyPr wrap="none"/>
          <a:lstStyle/>
          <a:p>
            <a:endParaRPr lang="el-GR" dirty="0"/>
          </a:p>
        </p:txBody>
      </p:sp>
      <p:sp>
        <p:nvSpPr>
          <p:cNvPr id="39944" name="Line 8"/>
          <p:cNvSpPr>
            <a:spLocks noChangeShapeType="1"/>
          </p:cNvSpPr>
          <p:nvPr/>
        </p:nvSpPr>
        <p:spPr bwMode="auto">
          <a:xfrm>
            <a:off x="1259632" y="3645024"/>
            <a:ext cx="0" cy="304800"/>
          </a:xfrm>
          <a:prstGeom prst="line">
            <a:avLst/>
          </a:prstGeom>
          <a:noFill/>
          <a:ln w="9525">
            <a:solidFill>
              <a:schemeClr val="tx1"/>
            </a:solidFill>
            <a:round/>
            <a:headEnd/>
            <a:tailEnd/>
          </a:ln>
          <a:effectLst/>
        </p:spPr>
        <p:txBody>
          <a:bodyPr wrap="none"/>
          <a:lstStyle/>
          <a:p>
            <a:endParaRPr lang="el-GR" dirty="0"/>
          </a:p>
        </p:txBody>
      </p:sp>
      <p:sp>
        <p:nvSpPr>
          <p:cNvPr id="39945" name="Line 9"/>
          <p:cNvSpPr>
            <a:spLocks noChangeShapeType="1"/>
          </p:cNvSpPr>
          <p:nvPr/>
        </p:nvSpPr>
        <p:spPr bwMode="auto">
          <a:xfrm>
            <a:off x="5868144" y="3429000"/>
            <a:ext cx="0" cy="304800"/>
          </a:xfrm>
          <a:prstGeom prst="line">
            <a:avLst/>
          </a:prstGeom>
          <a:noFill/>
          <a:ln w="9525">
            <a:solidFill>
              <a:schemeClr val="tx1"/>
            </a:solidFill>
            <a:round/>
            <a:headEnd/>
            <a:tailEnd/>
          </a:ln>
          <a:effectLst/>
        </p:spPr>
        <p:txBody>
          <a:bodyPr wrap="none"/>
          <a:lstStyle/>
          <a:p>
            <a:endParaRPr lang="el-GR" dirty="0"/>
          </a:p>
        </p:txBody>
      </p:sp>
      <p:sp>
        <p:nvSpPr>
          <p:cNvPr id="39946" name="Line 10"/>
          <p:cNvSpPr>
            <a:spLocks noChangeShapeType="1"/>
          </p:cNvSpPr>
          <p:nvPr/>
        </p:nvSpPr>
        <p:spPr bwMode="auto">
          <a:xfrm>
            <a:off x="1763688" y="3933056"/>
            <a:ext cx="0" cy="762000"/>
          </a:xfrm>
          <a:prstGeom prst="line">
            <a:avLst/>
          </a:prstGeom>
          <a:noFill/>
          <a:ln w="9525">
            <a:solidFill>
              <a:schemeClr val="tx1"/>
            </a:solidFill>
            <a:round/>
            <a:headEnd/>
            <a:tailEnd/>
          </a:ln>
          <a:effectLst/>
        </p:spPr>
        <p:txBody>
          <a:bodyPr wrap="none"/>
          <a:lstStyle/>
          <a:p>
            <a:endParaRPr lang="el-GR" dirty="0"/>
          </a:p>
        </p:txBody>
      </p:sp>
      <p:sp>
        <p:nvSpPr>
          <p:cNvPr id="39947" name="Line 11"/>
          <p:cNvSpPr>
            <a:spLocks noChangeShapeType="1"/>
          </p:cNvSpPr>
          <p:nvPr/>
        </p:nvSpPr>
        <p:spPr bwMode="auto">
          <a:xfrm>
            <a:off x="6084168" y="4005064"/>
            <a:ext cx="0" cy="685800"/>
          </a:xfrm>
          <a:prstGeom prst="line">
            <a:avLst/>
          </a:prstGeom>
          <a:noFill/>
          <a:ln w="9525">
            <a:solidFill>
              <a:schemeClr val="tx1"/>
            </a:solidFill>
            <a:round/>
            <a:headEnd/>
            <a:tailEnd/>
          </a:ln>
          <a:effectLst/>
        </p:spPr>
        <p:txBody>
          <a:bodyPr wrap="none"/>
          <a:lstStyle/>
          <a:p>
            <a:endParaRPr lang="el-GR" dirty="0"/>
          </a:p>
        </p:txBody>
      </p:sp>
      <p:sp>
        <p:nvSpPr>
          <p:cNvPr id="39948" name="Line 12"/>
          <p:cNvSpPr>
            <a:spLocks noChangeShapeType="1"/>
          </p:cNvSpPr>
          <p:nvPr/>
        </p:nvSpPr>
        <p:spPr bwMode="auto">
          <a:xfrm>
            <a:off x="1619672" y="5013176"/>
            <a:ext cx="0" cy="685800"/>
          </a:xfrm>
          <a:prstGeom prst="line">
            <a:avLst/>
          </a:prstGeom>
          <a:noFill/>
          <a:ln w="9525">
            <a:solidFill>
              <a:schemeClr val="tx1"/>
            </a:solidFill>
            <a:round/>
            <a:headEnd/>
            <a:tailEnd/>
          </a:ln>
          <a:effectLst/>
        </p:spPr>
        <p:txBody>
          <a:bodyPr wrap="none"/>
          <a:lstStyle/>
          <a:p>
            <a:endParaRPr lang="el-GR" dirty="0"/>
          </a:p>
        </p:txBody>
      </p:sp>
      <p:sp>
        <p:nvSpPr>
          <p:cNvPr id="39949" name="Line 13"/>
          <p:cNvSpPr>
            <a:spLocks noChangeShapeType="1"/>
          </p:cNvSpPr>
          <p:nvPr/>
        </p:nvSpPr>
        <p:spPr bwMode="auto">
          <a:xfrm>
            <a:off x="6732240" y="5085184"/>
            <a:ext cx="0" cy="533400"/>
          </a:xfrm>
          <a:prstGeom prst="line">
            <a:avLst/>
          </a:prstGeom>
          <a:noFill/>
          <a:ln w="9525">
            <a:solidFill>
              <a:schemeClr val="tx1"/>
            </a:solidFill>
            <a:round/>
            <a:headEnd/>
            <a:tailEnd/>
          </a:ln>
          <a:effectLst/>
        </p:spPr>
        <p:txBody>
          <a:bodyPr wrap="none"/>
          <a:lstStyle/>
          <a:p>
            <a:endParaRPr lang="el-GR" dirty="0"/>
          </a:p>
        </p:txBody>
      </p:sp>
      <p:sp>
        <p:nvSpPr>
          <p:cNvPr id="39951" name="Line 15"/>
          <p:cNvSpPr>
            <a:spLocks noChangeShapeType="1"/>
          </p:cNvSpPr>
          <p:nvPr/>
        </p:nvSpPr>
        <p:spPr bwMode="auto">
          <a:xfrm flipV="1">
            <a:off x="539552" y="1700808"/>
            <a:ext cx="2133600" cy="0"/>
          </a:xfrm>
          <a:prstGeom prst="line">
            <a:avLst/>
          </a:prstGeom>
          <a:noFill/>
          <a:ln w="9525">
            <a:solidFill>
              <a:schemeClr val="tx1"/>
            </a:solidFill>
            <a:round/>
            <a:headEnd/>
            <a:tailEnd/>
          </a:ln>
          <a:effectLst/>
        </p:spPr>
        <p:txBody>
          <a:bodyPr wrap="none"/>
          <a:lstStyle/>
          <a:p>
            <a:endParaRPr lang="el-GR" dirty="0"/>
          </a:p>
        </p:txBody>
      </p:sp>
      <p:sp>
        <p:nvSpPr>
          <p:cNvPr id="39952" name="Line 16"/>
          <p:cNvSpPr>
            <a:spLocks noChangeShapeType="1"/>
          </p:cNvSpPr>
          <p:nvPr/>
        </p:nvSpPr>
        <p:spPr bwMode="auto">
          <a:xfrm flipV="1">
            <a:off x="5148064" y="1700808"/>
            <a:ext cx="2362200" cy="0"/>
          </a:xfrm>
          <a:prstGeom prst="line">
            <a:avLst/>
          </a:prstGeom>
          <a:noFill/>
          <a:ln w="9525">
            <a:solidFill>
              <a:schemeClr val="tx1"/>
            </a:solidFill>
            <a:round/>
            <a:headEnd/>
            <a:tailEnd/>
          </a:ln>
          <a:effectLst/>
        </p:spPr>
        <p:txBody>
          <a:bodyPr wrap="none"/>
          <a:lstStyle/>
          <a:p>
            <a:endParaRPr lang="el-GR" dirty="0"/>
          </a:p>
        </p:txBody>
      </p:sp>
      <p:sp>
        <p:nvSpPr>
          <p:cNvPr id="39953" name="Line 17"/>
          <p:cNvSpPr>
            <a:spLocks noChangeShapeType="1"/>
          </p:cNvSpPr>
          <p:nvPr/>
        </p:nvSpPr>
        <p:spPr bwMode="auto">
          <a:xfrm flipV="1">
            <a:off x="762000" y="2895600"/>
            <a:ext cx="2438400" cy="0"/>
          </a:xfrm>
          <a:prstGeom prst="line">
            <a:avLst/>
          </a:prstGeom>
          <a:noFill/>
          <a:ln w="9525">
            <a:solidFill>
              <a:schemeClr val="tx1"/>
            </a:solidFill>
            <a:round/>
            <a:headEnd/>
            <a:tailEnd/>
          </a:ln>
          <a:effectLst/>
        </p:spPr>
        <p:txBody>
          <a:bodyPr wrap="none"/>
          <a:lstStyle/>
          <a:p>
            <a:endParaRPr lang="el-GR" dirty="0"/>
          </a:p>
        </p:txBody>
      </p:sp>
      <p:sp>
        <p:nvSpPr>
          <p:cNvPr id="39954" name="Line 18"/>
          <p:cNvSpPr>
            <a:spLocks noChangeShapeType="1"/>
          </p:cNvSpPr>
          <p:nvPr/>
        </p:nvSpPr>
        <p:spPr bwMode="auto">
          <a:xfrm flipV="1">
            <a:off x="5868144" y="2564904"/>
            <a:ext cx="2133600" cy="0"/>
          </a:xfrm>
          <a:prstGeom prst="line">
            <a:avLst/>
          </a:prstGeom>
          <a:noFill/>
          <a:ln w="9525">
            <a:solidFill>
              <a:schemeClr val="tx1"/>
            </a:solidFill>
            <a:round/>
            <a:headEnd/>
            <a:tailEnd/>
          </a:ln>
          <a:effectLst/>
        </p:spPr>
        <p:txBody>
          <a:bodyPr wrap="none"/>
          <a:lstStyle/>
          <a:p>
            <a:endParaRPr lang="el-GR" dirty="0"/>
          </a:p>
        </p:txBody>
      </p:sp>
      <p:sp>
        <p:nvSpPr>
          <p:cNvPr id="39955" name="Line 19"/>
          <p:cNvSpPr>
            <a:spLocks noChangeShapeType="1"/>
          </p:cNvSpPr>
          <p:nvPr/>
        </p:nvSpPr>
        <p:spPr bwMode="auto">
          <a:xfrm flipV="1">
            <a:off x="4932040" y="3645024"/>
            <a:ext cx="2133600" cy="0"/>
          </a:xfrm>
          <a:prstGeom prst="line">
            <a:avLst/>
          </a:prstGeom>
          <a:noFill/>
          <a:ln w="9525">
            <a:solidFill>
              <a:schemeClr val="tx1"/>
            </a:solidFill>
            <a:round/>
            <a:headEnd/>
            <a:tailEnd/>
          </a:ln>
          <a:effectLst/>
        </p:spPr>
        <p:txBody>
          <a:bodyPr wrap="none"/>
          <a:lstStyle/>
          <a:p>
            <a:endParaRPr lang="el-GR" dirty="0"/>
          </a:p>
        </p:txBody>
      </p:sp>
      <p:sp>
        <p:nvSpPr>
          <p:cNvPr id="39956" name="Line 20"/>
          <p:cNvSpPr>
            <a:spLocks noChangeShapeType="1"/>
          </p:cNvSpPr>
          <p:nvPr/>
        </p:nvSpPr>
        <p:spPr bwMode="auto">
          <a:xfrm flipV="1">
            <a:off x="539552" y="5445224"/>
            <a:ext cx="2133600" cy="0"/>
          </a:xfrm>
          <a:prstGeom prst="line">
            <a:avLst/>
          </a:prstGeom>
          <a:noFill/>
          <a:ln w="9525">
            <a:solidFill>
              <a:schemeClr val="tx1"/>
            </a:solidFill>
            <a:round/>
            <a:headEnd/>
            <a:tailEnd/>
          </a:ln>
          <a:effectLst/>
        </p:spPr>
        <p:txBody>
          <a:bodyPr wrap="none"/>
          <a:lstStyle/>
          <a:p>
            <a:endParaRPr lang="el-GR" dirty="0"/>
          </a:p>
        </p:txBody>
      </p:sp>
      <p:sp>
        <p:nvSpPr>
          <p:cNvPr id="39957" name="Line 21"/>
          <p:cNvSpPr>
            <a:spLocks noChangeShapeType="1"/>
          </p:cNvSpPr>
          <p:nvPr/>
        </p:nvSpPr>
        <p:spPr bwMode="auto">
          <a:xfrm flipV="1">
            <a:off x="611560" y="4653136"/>
            <a:ext cx="2133600" cy="0"/>
          </a:xfrm>
          <a:prstGeom prst="line">
            <a:avLst/>
          </a:prstGeom>
          <a:noFill/>
          <a:ln w="9525">
            <a:solidFill>
              <a:schemeClr val="tx1"/>
            </a:solidFill>
            <a:round/>
            <a:headEnd/>
            <a:tailEnd/>
          </a:ln>
          <a:effectLst/>
        </p:spPr>
        <p:txBody>
          <a:bodyPr wrap="none"/>
          <a:lstStyle/>
          <a:p>
            <a:endParaRPr lang="el-GR" dirty="0"/>
          </a:p>
        </p:txBody>
      </p:sp>
      <p:sp>
        <p:nvSpPr>
          <p:cNvPr id="39958" name="Line 22"/>
          <p:cNvSpPr>
            <a:spLocks noChangeShapeType="1"/>
          </p:cNvSpPr>
          <p:nvPr/>
        </p:nvSpPr>
        <p:spPr bwMode="auto">
          <a:xfrm flipV="1">
            <a:off x="395536" y="3645024"/>
            <a:ext cx="2133600" cy="0"/>
          </a:xfrm>
          <a:prstGeom prst="line">
            <a:avLst/>
          </a:prstGeom>
          <a:noFill/>
          <a:ln w="9525">
            <a:solidFill>
              <a:schemeClr val="tx1"/>
            </a:solidFill>
            <a:round/>
            <a:headEnd/>
            <a:tailEnd/>
          </a:ln>
          <a:effectLst/>
        </p:spPr>
        <p:txBody>
          <a:bodyPr wrap="none"/>
          <a:lstStyle/>
          <a:p>
            <a:endParaRPr lang="el-GR" dirty="0"/>
          </a:p>
        </p:txBody>
      </p:sp>
      <p:sp>
        <p:nvSpPr>
          <p:cNvPr id="39959" name="Line 23"/>
          <p:cNvSpPr>
            <a:spLocks noChangeShapeType="1"/>
          </p:cNvSpPr>
          <p:nvPr/>
        </p:nvSpPr>
        <p:spPr bwMode="auto">
          <a:xfrm flipV="1">
            <a:off x="5220072" y="4509120"/>
            <a:ext cx="2133600" cy="0"/>
          </a:xfrm>
          <a:prstGeom prst="line">
            <a:avLst/>
          </a:prstGeom>
          <a:noFill/>
          <a:ln w="9525">
            <a:solidFill>
              <a:schemeClr val="tx1"/>
            </a:solidFill>
            <a:round/>
            <a:headEnd/>
            <a:tailEnd/>
          </a:ln>
          <a:effectLst/>
        </p:spPr>
        <p:txBody>
          <a:bodyPr wrap="none"/>
          <a:lstStyle/>
          <a:p>
            <a:endParaRPr lang="el-GR" dirty="0"/>
          </a:p>
        </p:txBody>
      </p:sp>
      <p:sp>
        <p:nvSpPr>
          <p:cNvPr id="39960" name="Line 24"/>
          <p:cNvSpPr>
            <a:spLocks noChangeShapeType="1"/>
          </p:cNvSpPr>
          <p:nvPr/>
        </p:nvSpPr>
        <p:spPr bwMode="auto">
          <a:xfrm flipV="1">
            <a:off x="6084168" y="5445224"/>
            <a:ext cx="1752600" cy="0"/>
          </a:xfrm>
          <a:prstGeom prst="line">
            <a:avLst/>
          </a:prstGeom>
          <a:noFill/>
          <a:ln w="9525">
            <a:solidFill>
              <a:schemeClr val="tx1"/>
            </a:solidFill>
            <a:round/>
            <a:headEnd/>
            <a:tailEnd/>
          </a:ln>
          <a:effectLst/>
        </p:spPr>
        <p:txBody>
          <a:bodyPr wrap="none"/>
          <a:lstStyle/>
          <a:p>
            <a:endParaRPr lang="el-GR" dirty="0"/>
          </a:p>
        </p:txBody>
      </p:sp>
    </p:spTree>
  </p:cSld>
  <p:clrMapOvr>
    <a:masterClrMapping/>
  </p:clrMapOvr>
  <p:transition/>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2A066BD1-6B1F-49AF-B4DC-0D83FCF91857}" type="slidenum">
              <a:rPr lang="el-GR"/>
              <a:pPr/>
              <a:t>756</a:t>
            </a:fld>
            <a:endParaRPr lang="el-GR" dirty="0"/>
          </a:p>
        </p:txBody>
      </p:sp>
      <p:sp>
        <p:nvSpPr>
          <p:cNvPr id="51202" name="Rectangle 2"/>
          <p:cNvSpPr>
            <a:spLocks noGrp="1" noChangeArrowheads="1"/>
          </p:cNvSpPr>
          <p:nvPr>
            <p:ph type="title"/>
          </p:nvPr>
        </p:nvSpPr>
        <p:spPr>
          <a:xfrm>
            <a:off x="901700" y="260649"/>
            <a:ext cx="7340600" cy="720080"/>
          </a:xfrm>
        </p:spPr>
        <p:txBody>
          <a:bodyPr>
            <a:normAutofit/>
          </a:bodyPr>
          <a:lstStyle/>
          <a:p>
            <a:r>
              <a:rPr lang="el-GR" sz="2800" b="1" dirty="0"/>
              <a:t>ΑΣΚΗΣΗ ΕΚΜΕΤΑΛΛΕΥΣΗΣ</a:t>
            </a:r>
            <a:r>
              <a:rPr lang="en-US" sz="2800" b="1" dirty="0"/>
              <a:t> 2</a:t>
            </a:r>
            <a:endParaRPr lang="el-GR" sz="2800" b="1" dirty="0"/>
          </a:p>
        </p:txBody>
      </p:sp>
      <p:sp>
        <p:nvSpPr>
          <p:cNvPr id="51203" name="Rectangle 3"/>
          <p:cNvSpPr>
            <a:spLocks noGrp="1" noChangeArrowheads="1"/>
          </p:cNvSpPr>
          <p:nvPr>
            <p:ph type="body" idx="1"/>
          </p:nvPr>
        </p:nvSpPr>
        <p:spPr>
          <a:xfrm>
            <a:off x="342900" y="1104900"/>
            <a:ext cx="8458200" cy="5204420"/>
          </a:xfrm>
        </p:spPr>
        <p:txBody>
          <a:bodyPr>
            <a:normAutofit/>
          </a:bodyPr>
          <a:lstStyle/>
          <a:p>
            <a:pPr algn="just">
              <a:lnSpc>
                <a:spcPct val="90000"/>
              </a:lnSpc>
              <a:buFont typeface="Wingdings" pitchFamily="2" charset="2"/>
              <a:buNone/>
            </a:pPr>
            <a:r>
              <a:rPr lang="en-US" sz="1400" dirty="0">
                <a:cs typeface="Arial" charset="0"/>
              </a:rPr>
              <a:t>    </a:t>
            </a:r>
            <a:r>
              <a:rPr lang="el-GR" sz="1600" b="1" dirty="0">
                <a:cs typeface="Arial" charset="0"/>
              </a:rPr>
              <a:t>Το Προσωρινό Ισοζύγιο της 31/12/1998 της Εμπορικής Εταιρίας «ΜΕΤΡΟ» δίνεται. </a:t>
            </a:r>
            <a:endParaRPr lang="en-US" sz="1600" b="1" dirty="0">
              <a:cs typeface="Arial" charset="0"/>
            </a:endParaRPr>
          </a:p>
          <a:p>
            <a:pPr algn="just">
              <a:lnSpc>
                <a:spcPct val="90000"/>
              </a:lnSpc>
              <a:buFont typeface="Wingdings" pitchFamily="2" charset="2"/>
              <a:buNone/>
            </a:pPr>
            <a:r>
              <a:rPr lang="en-US" sz="1600" b="1" dirty="0">
                <a:cs typeface="Arial" charset="0"/>
              </a:rPr>
              <a:t>    </a:t>
            </a:r>
            <a:r>
              <a:rPr lang="el-GR" sz="1600" b="1" dirty="0">
                <a:cs typeface="Arial" charset="0"/>
              </a:rPr>
              <a:t>Τα γεγονότα που ακολούθησαν μετά τη σύνταξή του είναι τα εξής:</a:t>
            </a:r>
            <a:endParaRPr lang="el-GR" sz="1600" b="1" dirty="0">
              <a:cs typeface="Times New Roman" pitchFamily="18" charset="0"/>
            </a:endParaRPr>
          </a:p>
          <a:p>
            <a:pPr algn="just">
              <a:lnSpc>
                <a:spcPct val="90000"/>
              </a:lnSpc>
              <a:buFont typeface="Wingdings" pitchFamily="2" charset="2"/>
              <a:buNone/>
            </a:pPr>
            <a:r>
              <a:rPr lang="el-GR" sz="1600" b="1" dirty="0">
                <a:cs typeface="Arial" charset="0"/>
              </a:rPr>
              <a:t>1.</a:t>
            </a:r>
            <a:r>
              <a:rPr lang="el-GR" sz="1600" b="1" dirty="0">
                <a:cs typeface="Times New Roman" pitchFamily="18" charset="0"/>
              </a:rPr>
              <a:t>     </a:t>
            </a:r>
            <a:r>
              <a:rPr lang="el-GR" sz="1600" b="1" dirty="0">
                <a:cs typeface="Arial" charset="0"/>
              </a:rPr>
              <a:t>Δεν έχει καταχωρηθεί από παράληψη η είσπραξη ΓΡΑΜΜΑΤΙΟΥ ΕΙΣΠΡΑΚΤΕΟΥ 340</a:t>
            </a:r>
            <a:r>
              <a:rPr lang="el-GR" sz="1600" b="1" dirty="0"/>
              <a:t> </a:t>
            </a:r>
            <a:r>
              <a:rPr lang="en-US" sz="1600" b="1" dirty="0"/>
              <a:t>€</a:t>
            </a:r>
            <a:r>
              <a:rPr lang="el-GR" sz="1600" b="1" dirty="0">
                <a:cs typeface="Arial" charset="0"/>
              </a:rPr>
              <a:t>   </a:t>
            </a:r>
            <a:endParaRPr lang="el-GR" sz="1600" b="1" dirty="0">
              <a:cs typeface="Times New Roman" pitchFamily="18" charset="0"/>
            </a:endParaRPr>
          </a:p>
          <a:p>
            <a:pPr algn="just">
              <a:lnSpc>
                <a:spcPct val="90000"/>
              </a:lnSpc>
              <a:buFont typeface="Wingdings" pitchFamily="2" charset="2"/>
              <a:buNone/>
            </a:pPr>
            <a:r>
              <a:rPr lang="el-GR" sz="1600" b="1" dirty="0">
                <a:cs typeface="Arial" charset="0"/>
              </a:rPr>
              <a:t>2.</a:t>
            </a:r>
            <a:r>
              <a:rPr lang="el-GR" sz="1600" b="1" dirty="0">
                <a:cs typeface="Times New Roman" pitchFamily="18" charset="0"/>
              </a:rPr>
              <a:t>     </a:t>
            </a:r>
            <a:r>
              <a:rPr lang="el-GR" sz="1600" b="1" dirty="0">
                <a:cs typeface="Arial" charset="0"/>
              </a:rPr>
              <a:t>Δεν έχουν καταχωρηθεί : Μισθοί-Ημερομίσθια 120</a:t>
            </a:r>
            <a:r>
              <a:rPr lang="en-US" sz="1600" b="1" dirty="0">
                <a:cs typeface="Arial" charset="0"/>
              </a:rPr>
              <a:t> €</a:t>
            </a:r>
            <a:r>
              <a:rPr lang="el-GR" sz="1600" b="1" dirty="0">
                <a:cs typeface="Arial" charset="0"/>
              </a:rPr>
              <a:t>,  και Ασφάλιστρα 60</a:t>
            </a:r>
            <a:r>
              <a:rPr lang="en-US" sz="1600" b="1" dirty="0">
                <a:cs typeface="Arial" charset="0"/>
              </a:rPr>
              <a:t> €</a:t>
            </a:r>
            <a:r>
              <a:rPr lang="el-GR" sz="1600" b="1" dirty="0">
                <a:cs typeface="Arial" charset="0"/>
              </a:rPr>
              <a:t> , τα οποία δεν</a:t>
            </a:r>
            <a:endParaRPr lang="en-US" sz="1600" b="1" dirty="0">
              <a:cs typeface="Arial" charset="0"/>
            </a:endParaRPr>
          </a:p>
          <a:p>
            <a:pPr algn="just">
              <a:lnSpc>
                <a:spcPct val="90000"/>
              </a:lnSpc>
              <a:buFont typeface="Wingdings" pitchFamily="2" charset="2"/>
              <a:buNone/>
            </a:pPr>
            <a:r>
              <a:rPr lang="en-US" sz="1600" b="1" dirty="0">
                <a:cs typeface="Arial" charset="0"/>
              </a:rPr>
              <a:t>        </a:t>
            </a:r>
            <a:r>
              <a:rPr lang="el-GR" sz="1600" b="1" dirty="0">
                <a:cs typeface="Arial" charset="0"/>
              </a:rPr>
              <a:t>έχουν πληρωθεί μέχρι τώρα.</a:t>
            </a:r>
            <a:endParaRPr lang="el-GR" sz="1600" b="1" dirty="0">
              <a:cs typeface="Times New Roman" pitchFamily="18" charset="0"/>
            </a:endParaRPr>
          </a:p>
          <a:p>
            <a:pPr algn="just">
              <a:lnSpc>
                <a:spcPct val="90000"/>
              </a:lnSpc>
              <a:buFont typeface="Wingdings" pitchFamily="2" charset="2"/>
              <a:buNone/>
            </a:pPr>
            <a:r>
              <a:rPr lang="el-GR" sz="1600" b="1" dirty="0">
                <a:cs typeface="Arial" charset="0"/>
              </a:rPr>
              <a:t>3.</a:t>
            </a:r>
            <a:r>
              <a:rPr lang="el-GR" sz="1600" b="1" dirty="0">
                <a:cs typeface="Times New Roman" pitchFamily="18" charset="0"/>
              </a:rPr>
              <a:t>  </a:t>
            </a:r>
            <a:r>
              <a:rPr lang="en-US" sz="1600" b="1" dirty="0">
                <a:cs typeface="Times New Roman" pitchFamily="18" charset="0"/>
              </a:rPr>
              <a:t>   </a:t>
            </a:r>
            <a:r>
              <a:rPr lang="el-GR" sz="1600" b="1" dirty="0">
                <a:cs typeface="Arial" charset="0"/>
              </a:rPr>
              <a:t>Το Τελικό Απόθεμα (υπόλοιπο στη Αποθήκη) μετά την Απογραφή της 31/12/1998 είναι:</a:t>
            </a:r>
            <a:endParaRPr lang="en-US" sz="1600" b="1" dirty="0">
              <a:cs typeface="Arial" charset="0"/>
            </a:endParaRPr>
          </a:p>
          <a:p>
            <a:pPr algn="just">
              <a:lnSpc>
                <a:spcPct val="90000"/>
              </a:lnSpc>
              <a:buFont typeface="Wingdings" pitchFamily="2" charset="2"/>
              <a:buNone/>
            </a:pPr>
            <a:r>
              <a:rPr lang="en-US" sz="1600" b="1" dirty="0">
                <a:cs typeface="Arial" charset="0"/>
              </a:rPr>
              <a:t>        </a:t>
            </a:r>
            <a:r>
              <a:rPr lang="el-GR" sz="1600" b="1" dirty="0">
                <a:cs typeface="Arial" charset="0"/>
              </a:rPr>
              <a:t>εμπορεύματα: 5.880</a:t>
            </a:r>
            <a:r>
              <a:rPr lang="en-US" sz="1600" b="1" dirty="0">
                <a:cs typeface="Arial" charset="0"/>
              </a:rPr>
              <a:t> €</a:t>
            </a:r>
            <a:r>
              <a:rPr lang="el-GR" sz="1600" b="1" dirty="0">
                <a:cs typeface="Arial" charset="0"/>
              </a:rPr>
              <a:t>.,  Αναλώσιμα Υλικά: 65</a:t>
            </a:r>
            <a:r>
              <a:rPr lang="en-US" sz="1600" b="1" dirty="0">
                <a:cs typeface="Arial" charset="0"/>
              </a:rPr>
              <a:t> €</a:t>
            </a:r>
            <a:r>
              <a:rPr lang="el-GR" sz="1600" b="1" dirty="0">
                <a:cs typeface="Arial" charset="0"/>
              </a:rPr>
              <a:t>.</a:t>
            </a:r>
            <a:endParaRPr lang="el-GR" sz="1600" b="1" dirty="0">
              <a:cs typeface="Times New Roman" pitchFamily="18" charset="0"/>
            </a:endParaRPr>
          </a:p>
          <a:p>
            <a:pPr algn="just">
              <a:lnSpc>
                <a:spcPct val="90000"/>
              </a:lnSpc>
              <a:buFont typeface="Wingdings" pitchFamily="2" charset="2"/>
              <a:buNone/>
            </a:pPr>
            <a:r>
              <a:rPr lang="el-GR" sz="1600" b="1" dirty="0">
                <a:cs typeface="Arial" charset="0"/>
              </a:rPr>
              <a:t>4.</a:t>
            </a:r>
            <a:r>
              <a:rPr lang="el-GR" sz="1600" b="1" dirty="0">
                <a:cs typeface="Times New Roman" pitchFamily="18" charset="0"/>
              </a:rPr>
              <a:t>       </a:t>
            </a:r>
            <a:r>
              <a:rPr lang="el-GR" sz="1600" b="1" dirty="0">
                <a:cs typeface="Arial" charset="0"/>
              </a:rPr>
              <a:t>Οι συντελεστές Απόσβεσης είναι: Κτίρια 10%, Μηχανές Γραφείου 25%, Έπιπλα 30%.</a:t>
            </a:r>
            <a:endParaRPr lang="el-GR" sz="1600" b="1" dirty="0">
              <a:cs typeface="Times New Roman" pitchFamily="18" charset="0"/>
            </a:endParaRPr>
          </a:p>
          <a:p>
            <a:pPr algn="just">
              <a:lnSpc>
                <a:spcPct val="90000"/>
              </a:lnSpc>
              <a:buFont typeface="Wingdings" pitchFamily="2" charset="2"/>
              <a:buNone/>
            </a:pPr>
            <a:r>
              <a:rPr lang="el-GR" sz="1600" b="1" dirty="0">
                <a:cs typeface="Arial" charset="0"/>
              </a:rPr>
              <a:t> </a:t>
            </a:r>
            <a:endParaRPr lang="el-GR" sz="1600" b="1" dirty="0">
              <a:cs typeface="Times New Roman" pitchFamily="18" charset="0"/>
            </a:endParaRPr>
          </a:p>
          <a:p>
            <a:pPr algn="just">
              <a:lnSpc>
                <a:spcPct val="90000"/>
              </a:lnSpc>
              <a:buFont typeface="Wingdings" pitchFamily="2" charset="2"/>
              <a:buNone/>
            </a:pPr>
            <a:r>
              <a:rPr lang="el-GR" sz="1600" b="1" dirty="0">
                <a:cs typeface="Arial" charset="0"/>
              </a:rPr>
              <a:t>Ζητείται: </a:t>
            </a:r>
            <a:endParaRPr lang="el-GR" sz="1600" b="1" dirty="0">
              <a:cs typeface="Times New Roman" pitchFamily="18" charset="0"/>
            </a:endParaRPr>
          </a:p>
          <a:p>
            <a:pPr algn="just">
              <a:lnSpc>
                <a:spcPct val="90000"/>
              </a:lnSpc>
              <a:buFont typeface="Wingdings" pitchFamily="2" charset="2"/>
              <a:buNone/>
            </a:pPr>
            <a:r>
              <a:rPr lang="el-GR" sz="1600" b="1" dirty="0">
                <a:cs typeface="Arial" charset="0"/>
              </a:rPr>
              <a:t>1.</a:t>
            </a:r>
            <a:r>
              <a:rPr lang="el-GR" sz="1600" b="1" dirty="0">
                <a:cs typeface="Times New Roman" pitchFamily="18" charset="0"/>
              </a:rPr>
              <a:t>   </a:t>
            </a:r>
            <a:r>
              <a:rPr lang="en-US" sz="1600" b="1" dirty="0">
                <a:cs typeface="Times New Roman" pitchFamily="18" charset="0"/>
              </a:rPr>
              <a:t>	</a:t>
            </a:r>
            <a:r>
              <a:rPr lang="el-GR" sz="1600" b="1" dirty="0">
                <a:cs typeface="Arial" charset="0"/>
              </a:rPr>
              <a:t>Να συνταχθούν το ΙΣΟΖΥΓΙΟ ΕΓΓΡΑΦΩΝ ΠΡΟΣΑΡΜΟΓΗΣ, αφού γίνουν οι Ημερολογιακές Εγγραφές.</a:t>
            </a:r>
            <a:endParaRPr lang="el-GR" sz="1600" b="1" dirty="0">
              <a:cs typeface="Times New Roman" pitchFamily="18" charset="0"/>
            </a:endParaRPr>
          </a:p>
          <a:p>
            <a:pPr algn="just">
              <a:lnSpc>
                <a:spcPct val="90000"/>
              </a:lnSpc>
              <a:buFont typeface="Wingdings" pitchFamily="2" charset="2"/>
              <a:buNone/>
            </a:pPr>
            <a:r>
              <a:rPr lang="el-GR" sz="1600" b="1" dirty="0">
                <a:cs typeface="Arial" charset="0"/>
              </a:rPr>
              <a:t>2.</a:t>
            </a:r>
            <a:r>
              <a:rPr lang="el-GR" sz="1600" b="1" dirty="0">
                <a:cs typeface="Times New Roman" pitchFamily="18" charset="0"/>
              </a:rPr>
              <a:t>       </a:t>
            </a:r>
            <a:r>
              <a:rPr lang="en-US" sz="1600" b="1" dirty="0">
                <a:cs typeface="Times New Roman" pitchFamily="18" charset="0"/>
              </a:rPr>
              <a:t> </a:t>
            </a:r>
            <a:r>
              <a:rPr lang="el-GR" sz="1600" b="1" dirty="0">
                <a:cs typeface="Arial" charset="0"/>
              </a:rPr>
              <a:t>Το ΟΡΙΣΤΙΚΟ (Προσαρμοσμένο) ΙΣΟΖΥΓΙΟ.</a:t>
            </a:r>
            <a:endParaRPr lang="el-GR" sz="1600" b="1" dirty="0">
              <a:cs typeface="Times New Roman" pitchFamily="18" charset="0"/>
            </a:endParaRPr>
          </a:p>
          <a:p>
            <a:pPr algn="just">
              <a:lnSpc>
                <a:spcPct val="90000"/>
              </a:lnSpc>
              <a:buFont typeface="Wingdings" pitchFamily="2" charset="2"/>
              <a:buNone/>
            </a:pPr>
            <a:r>
              <a:rPr lang="el-GR" sz="1600" b="1" dirty="0">
                <a:cs typeface="Arial" charset="0"/>
              </a:rPr>
              <a:t>3.</a:t>
            </a:r>
            <a:r>
              <a:rPr lang="el-GR" sz="1600" b="1" dirty="0">
                <a:cs typeface="Times New Roman" pitchFamily="18" charset="0"/>
              </a:rPr>
              <a:t>   </a:t>
            </a:r>
            <a:r>
              <a:rPr lang="en-US" sz="1600" b="1" dirty="0">
                <a:cs typeface="Times New Roman" pitchFamily="18" charset="0"/>
              </a:rPr>
              <a:t> </a:t>
            </a:r>
            <a:r>
              <a:rPr lang="el-GR" sz="1600" b="1" dirty="0">
                <a:cs typeface="Arial" charset="0"/>
              </a:rPr>
              <a:t>Ο Λογαριασμός ΑΠΟΤΕΛΕΣΜΑΤΑ ΧΡΗΣΕΩΣ και ο ΙΣΟΛΟΓΙΣΜΟΣ, σύμφωνα με τα παρακάτω υποδείγματα.</a:t>
            </a:r>
            <a:endParaRPr lang="el-GR" sz="1600" b="1" dirty="0"/>
          </a:p>
        </p:txBody>
      </p:sp>
    </p:spTree>
  </p:cSld>
  <p:clrMapOvr>
    <a:masterClrMapping/>
  </p:clrMapOvr>
  <p:transition/>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403966FC-6D71-41AE-A7CF-07C29B5E0651}" type="slidenum">
              <a:rPr lang="el-GR"/>
              <a:pPr/>
              <a:t>757</a:t>
            </a:fld>
            <a:endParaRPr lang="el-GR" dirty="0"/>
          </a:p>
        </p:txBody>
      </p:sp>
      <p:sp>
        <p:nvSpPr>
          <p:cNvPr id="53252" name="Rectangle 4"/>
          <p:cNvSpPr>
            <a:spLocks noChangeArrowheads="1"/>
          </p:cNvSpPr>
          <p:nvPr/>
        </p:nvSpPr>
        <p:spPr bwMode="auto">
          <a:xfrm>
            <a:off x="0" y="-6705600"/>
            <a:ext cx="9144000" cy="258762"/>
          </a:xfrm>
          <a:prstGeom prst="rect">
            <a:avLst/>
          </a:prstGeom>
          <a:noFill/>
          <a:ln w="9525">
            <a:noFill/>
            <a:miter lim="800000"/>
            <a:headEnd/>
            <a:tailEnd/>
          </a:ln>
          <a:effectLst/>
        </p:spPr>
        <p:txBody>
          <a:bodyPr bIns="0">
            <a:spAutoFit/>
          </a:bodyPr>
          <a:lstStyle/>
          <a:p>
            <a:pPr eaLnBrk="1" hangingPunct="1"/>
            <a:r>
              <a:rPr lang="el-GR" sz="1400" b="1" dirty="0">
                <a:latin typeface="Times New Roman" pitchFamily="18" charset="0"/>
                <a:cs typeface="Times New Roman" pitchFamily="18" charset="0"/>
              </a:rPr>
              <a:t>ΙΣΟΖΥΓΙΟ ΤΗΣ ΕΜΠΟΡΙΚΗΣ ΕΠΙΧΕΙΡΗΣΗΣ  “ΜΕΤΡΟ”  31-12 1998</a:t>
            </a:r>
            <a:endParaRPr lang="en-US" sz="2400" dirty="0">
              <a:latin typeface="Times New Roman" pitchFamily="18" charset="0"/>
            </a:endParaRPr>
          </a:p>
        </p:txBody>
      </p:sp>
      <p:graphicFrame>
        <p:nvGraphicFramePr>
          <p:cNvPr id="54326" name="Group 1078"/>
          <p:cNvGraphicFramePr>
            <a:graphicFrameLocks noGrp="1"/>
          </p:cNvGraphicFramePr>
          <p:nvPr/>
        </p:nvGraphicFramePr>
        <p:xfrm>
          <a:off x="251521" y="-3"/>
          <a:ext cx="8587679" cy="6597355"/>
        </p:xfrm>
        <a:graphic>
          <a:graphicData uri="http://schemas.openxmlformats.org/drawingml/2006/table">
            <a:tbl>
              <a:tblPr/>
              <a:tblGrid>
                <a:gridCol w="3017293"/>
                <a:gridCol w="1005764"/>
                <a:gridCol w="851031"/>
                <a:gridCol w="1005764"/>
                <a:gridCol w="928398"/>
                <a:gridCol w="1005764"/>
                <a:gridCol w="773665"/>
              </a:tblGrid>
              <a:tr h="394995">
                <a:tc rowSpan="2">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l-GR"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ΥΠΟΛΟΙΠΑ</a:t>
                      </a:r>
                    </a:p>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ΛΟΓΑΡΙΑΣΜΩΝ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ΠΡΟΣΩΡΙΝΟ</a:t>
                      </a:r>
                      <a:r>
                        <a:rPr kumimoji="0" lang="el-GR" sz="1100" b="1" i="0" u="none" strike="noStrike" cap="none" normalizeH="0" baseline="0" dirty="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gridSpan="2">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ΕΓΓΡΑΦΩΝ</a:t>
                      </a:r>
                    </a:p>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ΠΡΟΣΑΡΜΟΓΗΣ</a:t>
                      </a:r>
                      <a:r>
                        <a:rPr kumimoji="0" lang="el-GR" sz="1100" b="1" i="0" u="none" strike="noStrike" cap="none" normalizeH="0" baseline="0" dirty="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gridSpan="2">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ΟΡΙΣΤΙΚΟ</a:t>
                      </a:r>
                      <a:r>
                        <a:rPr kumimoji="0" lang="el-GR" sz="1100" b="1" i="0" u="none" strike="noStrike" cap="none" normalizeH="0" baseline="0" dirty="0" smtClean="0">
                          <a:ln>
                            <a:noFill/>
                          </a:ln>
                          <a:solidFill>
                            <a:schemeClr val="tx1"/>
                          </a:solidFill>
                          <a:effectLst/>
                          <a:latin typeface="Times New Roman" pitchFamily="18" charset="0"/>
                        </a:rPr>
                        <a:t>  </a:t>
                      </a: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ΙΣΟΖΥΓΙΟ</a:t>
                      </a:r>
                      <a:r>
                        <a:rPr kumimoji="0" lang="el-GR" sz="1100" b="1" i="0" u="none" strike="noStrike" cap="none" normalizeH="0" baseline="0" dirty="0" smtClean="0">
                          <a:ln>
                            <a:noFill/>
                          </a:ln>
                          <a:solidFill>
                            <a:schemeClr val="tx1"/>
                          </a:solidFill>
                          <a:effectLst/>
                          <a:latin typeface="Times New Roman" pitchFamily="18" charset="0"/>
                        </a:rPr>
                        <a:t> </a:t>
                      </a:r>
                    </a:p>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(ΠΡΟΣΑΡΜΟΣΜΕΝΟ)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r>
              <a:tr h="228459">
                <a:tc vMerge="1">
                  <a:txBody>
                    <a:bodyPr/>
                    <a:lstStyle/>
                    <a:p>
                      <a:endParaRPr lang="el-GR"/>
                    </a:p>
                  </a:txBody>
                  <a:tcPr/>
                </a:tc>
                <a:tc>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Π</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4862">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ΚΤΙΡΙΑ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7.</a:t>
                      </a:r>
                      <a:r>
                        <a:rPr kumimoji="0" lang="en-US" sz="1200" b="1" i="0" u="none" strike="noStrike" cap="none" normalizeH="0" baseline="0" dirty="0" smtClean="0">
                          <a:ln>
                            <a:noFill/>
                          </a:ln>
                          <a:solidFill>
                            <a:schemeClr val="tx1"/>
                          </a:solidFill>
                          <a:effectLst/>
                          <a:latin typeface="Times New Roman" pitchFamily="18" charset="0"/>
                        </a:rPr>
                        <a:t>5</a:t>
                      </a:r>
                      <a:r>
                        <a:rPr kumimoji="0" lang="el-GR" sz="1200" b="1" i="0" u="none" strike="noStrike" cap="none" normalizeH="0" baseline="0" dirty="0" smtClean="0">
                          <a:ln>
                            <a:noFill/>
                          </a:ln>
                          <a:solidFill>
                            <a:schemeClr val="tx1"/>
                          </a:solidFill>
                          <a:effectLst/>
                          <a:latin typeface="Times New Roman" pitchFamily="18" charset="0"/>
                        </a:rPr>
                        <a:t>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ΜΗΧΑΝΕΣ ΓΡΑΦΕΙΟΥ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ΕΠΙΠΛΑ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ΕΜΠΟΡΕΥΜΑΤΑ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24.600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ΑΝΑΛΩΣΙΜΑ ΥΛΙΚΑ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ΓΡΑΜΜΑΤΕΙΑ ΕΙΣΠΡΑΚΤΕΑ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1.940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ΠΕΛΑΤΕΣ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ΤΑΜΕΙΟ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375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ΓΕΝΙΚΑ ΕΞΟΔΑ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2.635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ΜΙΣΘΟΙ – ΗΜΕΡΟΜΙΣΘΙΑ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1.750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ΑΣΦΑΛΙΣΤΡΑ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ΑΠΟΣΒΕΣΕΙΣ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ΕΜΠΟΡΕΥΜΑΤΑ ΠΩΛΗΘΕΝΤΑ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ΑΝΑΛΩΣΙΜΑ ΑΝΑΛΩΘΕΝΤΑ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568325"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ΚΕΦΑΛΑΙΟ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568325"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ΑΠΟΤΕΛΕΣΜΑ ΧΡΗΣΗΣ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568325"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ΠΡΟΜΗΘΕΥΤΕΣ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3.670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568325"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ΑΣΦΑΛΙΣΤΙΚΟΙ ΟΡΓΑΝΙΣΜΟΙ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330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568325"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ΜΙΣΘΟΙ ΠΛΗΡΩΤΕΟΙ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568325"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ΑΣΦΑΛΙΣΤΡΑ ΠΗΡΩΤΕΑ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568325"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ΕΣΟΔΑ ΠΩΛΗΣΕΩΝ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29.620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8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ΣΥΝΟΛΑ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43.620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43.620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BADC3872-248E-431E-9C80-205AA76D7D4D}" type="slidenum">
              <a:rPr lang="el-GR"/>
              <a:pPr/>
              <a:t>758</a:t>
            </a:fld>
            <a:endParaRPr lang="el-GR" dirty="0"/>
          </a:p>
        </p:txBody>
      </p:sp>
      <p:sp>
        <p:nvSpPr>
          <p:cNvPr id="52226" name="Rectangle 2"/>
          <p:cNvSpPr>
            <a:spLocks noGrp="1" noChangeArrowheads="1"/>
          </p:cNvSpPr>
          <p:nvPr>
            <p:ph type="title"/>
          </p:nvPr>
        </p:nvSpPr>
        <p:spPr>
          <a:xfrm>
            <a:off x="901700" y="639763"/>
            <a:ext cx="7340600" cy="533400"/>
          </a:xfrm>
        </p:spPr>
        <p:txBody>
          <a:bodyPr/>
          <a:lstStyle/>
          <a:p>
            <a:r>
              <a:rPr lang="el-GR" sz="2800" b="1" dirty="0"/>
              <a:t>ΑΣΚΗΣΗ ΕΚΜΕΤΑΛΛΕΥΣΗΣ</a:t>
            </a:r>
            <a:r>
              <a:rPr lang="en-US" sz="2800" b="1" dirty="0"/>
              <a:t> 2</a:t>
            </a:r>
            <a:endParaRPr lang="el-GR" sz="2800" b="1" dirty="0"/>
          </a:p>
        </p:txBody>
      </p:sp>
      <p:sp>
        <p:nvSpPr>
          <p:cNvPr id="52227" name="Rectangle 3"/>
          <p:cNvSpPr>
            <a:spLocks noGrp="1" noChangeArrowheads="1"/>
          </p:cNvSpPr>
          <p:nvPr>
            <p:ph type="body" idx="1"/>
          </p:nvPr>
        </p:nvSpPr>
        <p:spPr>
          <a:xfrm>
            <a:off x="228600" y="1066800"/>
            <a:ext cx="4114800" cy="4495800"/>
          </a:xfrm>
        </p:spPr>
        <p:txBody>
          <a:bodyPr>
            <a:normAutofit fontScale="92500" lnSpcReduction="20000"/>
          </a:bodyPr>
          <a:lstStyle/>
          <a:p>
            <a:pPr algn="just">
              <a:lnSpc>
                <a:spcPct val="90000"/>
              </a:lnSpc>
              <a:buFont typeface="Wingdings" pitchFamily="2" charset="2"/>
              <a:buNone/>
            </a:pPr>
            <a:r>
              <a:rPr lang="el-GR" sz="1400" b="1" u="sng" dirty="0">
                <a:latin typeface="Arial" charset="0"/>
                <a:cs typeface="Times New Roman" pitchFamily="18" charset="0"/>
              </a:rPr>
              <a:t>ΑΠΟΤΕΛΕΣΜΑΤΑ ΧΡΗΣΕΩΣ                                   </a:t>
            </a:r>
          </a:p>
          <a:p>
            <a:pPr algn="just">
              <a:lnSpc>
                <a:spcPct val="90000"/>
              </a:lnSpc>
              <a:buFont typeface="Wingdings" pitchFamily="2" charset="2"/>
              <a:buNone/>
            </a:pPr>
            <a:r>
              <a:rPr lang="el-GR" sz="1400" b="1" u="sng" dirty="0">
                <a:latin typeface="Arial" charset="0"/>
                <a:cs typeface="Times New Roman" pitchFamily="18" charset="0"/>
              </a:rPr>
              <a:t>                               </a:t>
            </a:r>
            <a:r>
              <a:rPr lang="el-GR" sz="1400" u="sng" dirty="0">
                <a:latin typeface="Arial" charset="0"/>
                <a:cs typeface="Times New Roman" pitchFamily="18" charset="0"/>
              </a:rPr>
              <a:t>                 </a:t>
            </a:r>
            <a:endParaRPr lang="el-GR" sz="1400" b="1" u="sng" dirty="0">
              <a:latin typeface="Arial" charset="0"/>
              <a:cs typeface="Times New Roman" pitchFamily="18" charset="0"/>
            </a:endParaRPr>
          </a:p>
          <a:p>
            <a:pPr algn="just">
              <a:lnSpc>
                <a:spcPct val="90000"/>
              </a:lnSpc>
              <a:buFont typeface="Wingdings" pitchFamily="2" charset="2"/>
              <a:buNone/>
            </a:pPr>
            <a:r>
              <a:rPr lang="el-GR" sz="1400" dirty="0">
                <a:latin typeface="Arial" charset="0"/>
                <a:cs typeface="Arial" charset="0"/>
              </a:rPr>
              <a:t>          </a:t>
            </a:r>
            <a:r>
              <a:rPr lang="el-GR" sz="1400" b="1" dirty="0">
                <a:latin typeface="Arial" charset="0"/>
              </a:rPr>
              <a:t>Έ</a:t>
            </a:r>
            <a:r>
              <a:rPr lang="el-GR" sz="1400" b="1" dirty="0">
                <a:latin typeface="Arial" charset="0"/>
                <a:cs typeface="Arial" charset="0"/>
              </a:rPr>
              <a:t>σοδα Εκμετάλ</a:t>
            </a:r>
            <a:r>
              <a:rPr lang="el-GR" sz="1400" b="1" dirty="0">
                <a:latin typeface="Arial" charset="0"/>
              </a:rPr>
              <a:t>λ</a:t>
            </a:r>
            <a:r>
              <a:rPr lang="el-GR" sz="1400" b="1" dirty="0">
                <a:latin typeface="Arial" charset="0"/>
                <a:cs typeface="Arial" charset="0"/>
              </a:rPr>
              <a:t>ευσης</a:t>
            </a:r>
            <a:r>
              <a:rPr lang="el-GR" sz="1200" b="1" dirty="0">
                <a:latin typeface="Arial" charset="0"/>
                <a:cs typeface="Arial" charset="0"/>
              </a:rPr>
              <a:t> </a:t>
            </a:r>
            <a:r>
              <a:rPr lang="el-GR" sz="1200" b="1" dirty="0">
                <a:latin typeface="Arial" charset="0"/>
              </a:rPr>
              <a:t>   </a:t>
            </a:r>
            <a:r>
              <a:rPr lang="el-GR" sz="1200" b="1" dirty="0">
                <a:latin typeface="Arial" charset="0"/>
                <a:cs typeface="Arial" charset="0"/>
              </a:rPr>
              <a:t>____________</a:t>
            </a:r>
            <a:r>
              <a:rPr lang="el-GR" sz="1200" b="1" dirty="0">
                <a:latin typeface="Arial" charset="0"/>
              </a:rPr>
              <a:t>___</a:t>
            </a:r>
            <a:endParaRPr lang="el-GR" sz="1200" b="1" dirty="0"/>
          </a:p>
          <a:p>
            <a:pPr algn="just">
              <a:lnSpc>
                <a:spcPct val="90000"/>
              </a:lnSpc>
              <a:buFont typeface="Wingdings" pitchFamily="2" charset="2"/>
              <a:buNone/>
            </a:pPr>
            <a:r>
              <a:rPr lang="el-GR" sz="1400" b="1" dirty="0">
                <a:latin typeface="Arial" charset="0"/>
                <a:cs typeface="Arial" charset="0"/>
              </a:rPr>
              <a:t>Μείον:</a:t>
            </a:r>
            <a:endParaRPr lang="el-GR" sz="1400" b="1" dirty="0">
              <a:cs typeface="Times New Roman" pitchFamily="18" charset="0"/>
            </a:endParaRPr>
          </a:p>
          <a:p>
            <a:pPr algn="just">
              <a:lnSpc>
                <a:spcPct val="90000"/>
              </a:lnSpc>
              <a:buFont typeface="Wingdings" pitchFamily="2" charset="2"/>
              <a:buNone/>
            </a:pPr>
            <a:r>
              <a:rPr lang="el-GR" sz="1200" b="1" dirty="0">
                <a:latin typeface="Arial" charset="0"/>
                <a:cs typeface="Arial" charset="0"/>
              </a:rPr>
              <a:t> ………………. __________</a:t>
            </a:r>
            <a:endParaRPr lang="el-GR" sz="1200" b="1" dirty="0">
              <a:latin typeface="Arial" charset="0"/>
            </a:endParaRPr>
          </a:p>
          <a:p>
            <a:pPr algn="just">
              <a:lnSpc>
                <a:spcPct val="90000"/>
              </a:lnSpc>
              <a:buFont typeface="Wingdings" pitchFamily="2" charset="2"/>
              <a:buNone/>
            </a:pPr>
            <a:endParaRPr lang="el-GR" sz="1200" b="1" dirty="0"/>
          </a:p>
          <a:p>
            <a:pPr algn="just">
              <a:lnSpc>
                <a:spcPct val="90000"/>
              </a:lnSpc>
              <a:buFont typeface="Wingdings" pitchFamily="2" charset="2"/>
              <a:buNone/>
            </a:pPr>
            <a:r>
              <a:rPr lang="el-GR" sz="1200" b="1" dirty="0">
                <a:latin typeface="Arial" charset="0"/>
                <a:cs typeface="Arial" charset="0"/>
              </a:rPr>
              <a:t>……………….. __________</a:t>
            </a:r>
            <a:endParaRPr lang="el-GR" sz="1200" b="1" dirty="0">
              <a:latin typeface="Arial" charset="0"/>
            </a:endParaRPr>
          </a:p>
          <a:p>
            <a:pPr algn="just">
              <a:lnSpc>
                <a:spcPct val="90000"/>
              </a:lnSpc>
              <a:buFont typeface="Wingdings" pitchFamily="2" charset="2"/>
              <a:buNone/>
            </a:pPr>
            <a:endParaRPr lang="el-GR" sz="1200" b="1" dirty="0"/>
          </a:p>
          <a:p>
            <a:pPr algn="just">
              <a:lnSpc>
                <a:spcPct val="90000"/>
              </a:lnSpc>
              <a:buFont typeface="Wingdings" pitchFamily="2" charset="2"/>
              <a:buNone/>
            </a:pPr>
            <a:r>
              <a:rPr lang="el-GR" sz="1200" b="1" dirty="0">
                <a:latin typeface="Arial" charset="0"/>
                <a:cs typeface="Arial" charset="0"/>
              </a:rPr>
              <a:t>……………….. __________</a:t>
            </a:r>
            <a:endParaRPr lang="el-GR" sz="1200" b="1" dirty="0">
              <a:latin typeface="Arial" charset="0"/>
            </a:endParaRPr>
          </a:p>
          <a:p>
            <a:pPr algn="just">
              <a:lnSpc>
                <a:spcPct val="90000"/>
              </a:lnSpc>
              <a:buFont typeface="Wingdings" pitchFamily="2" charset="2"/>
              <a:buNone/>
            </a:pPr>
            <a:endParaRPr lang="el-GR" sz="1200" b="1" dirty="0"/>
          </a:p>
          <a:p>
            <a:pPr algn="just">
              <a:lnSpc>
                <a:spcPct val="90000"/>
              </a:lnSpc>
              <a:buFont typeface="Wingdings" pitchFamily="2" charset="2"/>
              <a:buNone/>
            </a:pPr>
            <a:r>
              <a:rPr lang="el-GR" sz="1200" b="1" dirty="0">
                <a:latin typeface="Arial" charset="0"/>
                <a:cs typeface="Arial" charset="0"/>
              </a:rPr>
              <a:t>……………….. __________</a:t>
            </a:r>
            <a:endParaRPr lang="el-GR" sz="1200" b="1" dirty="0">
              <a:latin typeface="Arial" charset="0"/>
            </a:endParaRPr>
          </a:p>
          <a:p>
            <a:pPr algn="just">
              <a:lnSpc>
                <a:spcPct val="90000"/>
              </a:lnSpc>
              <a:buFont typeface="Wingdings" pitchFamily="2" charset="2"/>
              <a:buNone/>
            </a:pPr>
            <a:endParaRPr lang="el-GR" sz="1200" b="1" dirty="0"/>
          </a:p>
          <a:p>
            <a:pPr algn="just">
              <a:lnSpc>
                <a:spcPct val="90000"/>
              </a:lnSpc>
              <a:buFont typeface="Wingdings" pitchFamily="2" charset="2"/>
              <a:buNone/>
            </a:pPr>
            <a:r>
              <a:rPr lang="el-GR" sz="1200" b="1" dirty="0">
                <a:latin typeface="Arial" charset="0"/>
                <a:cs typeface="Arial" charset="0"/>
              </a:rPr>
              <a:t>……………….. __________</a:t>
            </a:r>
            <a:endParaRPr lang="el-GR" sz="1200" b="1" dirty="0">
              <a:latin typeface="Arial" charset="0"/>
            </a:endParaRPr>
          </a:p>
          <a:p>
            <a:pPr algn="just">
              <a:lnSpc>
                <a:spcPct val="90000"/>
              </a:lnSpc>
              <a:buFont typeface="Wingdings" pitchFamily="2" charset="2"/>
              <a:buNone/>
            </a:pPr>
            <a:endParaRPr lang="el-GR" sz="1200" b="1" dirty="0">
              <a:latin typeface="Arial" charset="0"/>
            </a:endParaRPr>
          </a:p>
          <a:p>
            <a:pPr algn="just">
              <a:lnSpc>
                <a:spcPct val="90000"/>
              </a:lnSpc>
              <a:buFont typeface="Wingdings" pitchFamily="2" charset="2"/>
              <a:buNone/>
            </a:pPr>
            <a:r>
              <a:rPr lang="el-GR" sz="1200" b="1" dirty="0">
                <a:latin typeface="Arial" charset="0"/>
              </a:rPr>
              <a:t>……………….. __________</a:t>
            </a:r>
          </a:p>
          <a:p>
            <a:pPr algn="just">
              <a:lnSpc>
                <a:spcPct val="90000"/>
              </a:lnSpc>
              <a:buFont typeface="Wingdings" pitchFamily="2" charset="2"/>
              <a:buNone/>
            </a:pPr>
            <a:endParaRPr lang="el-GR" sz="1400" b="1" dirty="0">
              <a:latin typeface="Arial" charset="0"/>
            </a:endParaRPr>
          </a:p>
          <a:p>
            <a:pPr algn="just">
              <a:lnSpc>
                <a:spcPct val="90000"/>
              </a:lnSpc>
              <a:buFont typeface="Wingdings" pitchFamily="2" charset="2"/>
              <a:buNone/>
            </a:pPr>
            <a:r>
              <a:rPr lang="el-GR" sz="1400" b="1" dirty="0">
                <a:latin typeface="Arial" charset="0"/>
              </a:rPr>
              <a:t>                     Σύνολο</a:t>
            </a:r>
            <a:r>
              <a:rPr lang="el-GR" sz="1400" b="1" dirty="0">
                <a:latin typeface="Arial" charset="0"/>
                <a:cs typeface="Arial" charset="0"/>
              </a:rPr>
              <a:t>  </a:t>
            </a:r>
            <a:r>
              <a:rPr lang="el-GR" sz="1400" b="1" dirty="0">
                <a:latin typeface="Arial" charset="0"/>
              </a:rPr>
              <a:t>                 </a:t>
            </a:r>
            <a:r>
              <a:rPr lang="el-GR" sz="1400" b="1" dirty="0">
                <a:latin typeface="Arial" charset="0"/>
                <a:cs typeface="Arial" charset="0"/>
              </a:rPr>
              <a:t>__________</a:t>
            </a:r>
            <a:r>
              <a:rPr lang="el-GR" sz="1400" b="1" dirty="0">
                <a:latin typeface="Arial" charset="0"/>
              </a:rPr>
              <a:t>__</a:t>
            </a:r>
          </a:p>
          <a:p>
            <a:pPr algn="just">
              <a:lnSpc>
                <a:spcPct val="90000"/>
              </a:lnSpc>
              <a:buFont typeface="Wingdings" pitchFamily="2" charset="2"/>
              <a:buNone/>
            </a:pPr>
            <a:r>
              <a:rPr lang="el-GR" sz="1400" b="1" dirty="0">
                <a:latin typeface="Arial" charset="0"/>
              </a:rPr>
              <a:t> </a:t>
            </a:r>
          </a:p>
          <a:p>
            <a:pPr>
              <a:lnSpc>
                <a:spcPct val="90000"/>
              </a:lnSpc>
              <a:buFont typeface="Wingdings" pitchFamily="2" charset="2"/>
              <a:buNone/>
            </a:pPr>
            <a:r>
              <a:rPr lang="el-GR" sz="1400" b="1" dirty="0">
                <a:latin typeface="Arial" charset="0"/>
              </a:rPr>
              <a:t>Καθαρό </a:t>
            </a:r>
            <a:r>
              <a:rPr lang="el-GR" sz="1400" b="1" dirty="0">
                <a:latin typeface="Arial" charset="0"/>
                <a:cs typeface="Arial" charset="0"/>
              </a:rPr>
              <a:t>Αποτ</a:t>
            </a:r>
            <a:r>
              <a:rPr lang="el-GR" sz="1400" b="1" dirty="0">
                <a:latin typeface="Arial" charset="0"/>
              </a:rPr>
              <a:t>έλεσμα </a:t>
            </a:r>
            <a:r>
              <a:rPr lang="el-GR" sz="1400" b="1" dirty="0">
                <a:latin typeface="Arial" charset="0"/>
                <a:cs typeface="Arial" charset="0"/>
              </a:rPr>
              <a:t>.Χρήσεως</a:t>
            </a:r>
            <a:r>
              <a:rPr lang="el-GR" sz="1200" b="1" dirty="0">
                <a:latin typeface="Arial" charset="0"/>
                <a:cs typeface="Arial" charset="0"/>
              </a:rPr>
              <a:t> </a:t>
            </a:r>
            <a:r>
              <a:rPr lang="el-GR" sz="1200" b="1" dirty="0">
                <a:latin typeface="Arial" charset="0"/>
              </a:rPr>
              <a:t> </a:t>
            </a:r>
            <a:r>
              <a:rPr lang="el-GR" sz="1200" b="1" u="sng" dirty="0">
                <a:latin typeface="Arial" charset="0"/>
              </a:rPr>
              <a:t>__</a:t>
            </a:r>
            <a:r>
              <a:rPr lang="el-GR" sz="1200" b="1" u="sng" dirty="0">
                <a:latin typeface="Arial" charset="0"/>
                <a:cs typeface="Arial" charset="0"/>
              </a:rPr>
              <a:t>                   </a:t>
            </a:r>
            <a:r>
              <a:rPr lang="el-GR" sz="1200" b="1" dirty="0">
                <a:latin typeface="Arial" charset="0"/>
                <a:cs typeface="Arial" charset="0"/>
              </a:rPr>
              <a:t>   </a:t>
            </a:r>
          </a:p>
          <a:p>
            <a:pPr algn="r">
              <a:lnSpc>
                <a:spcPct val="90000"/>
              </a:lnSpc>
              <a:buFont typeface="Wingdings" pitchFamily="2" charset="2"/>
              <a:buNone/>
            </a:pPr>
            <a:r>
              <a:rPr lang="el-GR" sz="1200" dirty="0">
                <a:latin typeface="Arial" charset="0"/>
                <a:cs typeface="Arial" charset="0"/>
              </a:rPr>
              <a:t>                                                                                         </a:t>
            </a:r>
          </a:p>
          <a:p>
            <a:pPr algn="just">
              <a:lnSpc>
                <a:spcPct val="90000"/>
              </a:lnSpc>
              <a:buFont typeface="Wingdings" pitchFamily="2" charset="2"/>
              <a:buNone/>
            </a:pPr>
            <a:r>
              <a:rPr lang="el-GR" sz="1200" dirty="0">
                <a:latin typeface="Arial" charset="0"/>
                <a:cs typeface="Arial" charset="0"/>
              </a:rPr>
              <a:t> </a:t>
            </a:r>
          </a:p>
        </p:txBody>
      </p:sp>
      <p:sp>
        <p:nvSpPr>
          <p:cNvPr id="52228" name="Text Box 4"/>
          <p:cNvSpPr txBox="1">
            <a:spLocks noChangeArrowheads="1"/>
          </p:cNvSpPr>
          <p:nvPr/>
        </p:nvSpPr>
        <p:spPr bwMode="auto">
          <a:xfrm>
            <a:off x="4800600" y="1143000"/>
            <a:ext cx="4343400" cy="304800"/>
          </a:xfrm>
          <a:prstGeom prst="rect">
            <a:avLst/>
          </a:prstGeom>
          <a:noFill/>
          <a:ln w="9525">
            <a:noFill/>
            <a:miter lim="800000"/>
            <a:headEnd/>
            <a:tailEnd/>
          </a:ln>
          <a:effectLst/>
        </p:spPr>
        <p:txBody>
          <a:bodyPr>
            <a:spAutoFit/>
          </a:bodyPr>
          <a:lstStyle/>
          <a:p>
            <a:pPr algn="l" eaLnBrk="1" hangingPunct="1">
              <a:spcBef>
                <a:spcPct val="50000"/>
              </a:spcBef>
            </a:pPr>
            <a:endParaRPr lang="el-GR" sz="1400" dirty="0">
              <a:latin typeface="Times New Roman" pitchFamily="18" charset="0"/>
            </a:endParaRPr>
          </a:p>
        </p:txBody>
      </p:sp>
      <p:sp>
        <p:nvSpPr>
          <p:cNvPr id="52230" name="Text Box 6"/>
          <p:cNvSpPr txBox="1">
            <a:spLocks noChangeArrowheads="1"/>
          </p:cNvSpPr>
          <p:nvPr/>
        </p:nvSpPr>
        <p:spPr bwMode="auto">
          <a:xfrm>
            <a:off x="4572000" y="1042988"/>
            <a:ext cx="4343400" cy="5595937"/>
          </a:xfrm>
          <a:prstGeom prst="rect">
            <a:avLst/>
          </a:prstGeom>
          <a:noFill/>
          <a:ln w="9525">
            <a:noFill/>
            <a:miter lim="800000"/>
            <a:headEnd/>
            <a:tailEnd/>
          </a:ln>
          <a:effectLst/>
        </p:spPr>
        <p:txBody>
          <a:bodyPr>
            <a:spAutoFit/>
          </a:bodyPr>
          <a:lstStyle/>
          <a:p>
            <a:pPr eaLnBrk="1" hangingPunct="1">
              <a:spcBef>
                <a:spcPct val="50000"/>
              </a:spcBef>
            </a:pPr>
            <a:r>
              <a:rPr lang="el-GR" sz="1400" b="1" dirty="0">
                <a:cs typeface="Arial" charset="0"/>
              </a:rPr>
              <a:t>ΙΣΟΛΟΓΙΣΜΟΣ</a:t>
            </a:r>
            <a:endParaRPr lang="en-US" sz="1400" b="1" dirty="0">
              <a:latin typeface="Times New Roman" pitchFamily="18" charset="0"/>
              <a:cs typeface="Times New Roman" pitchFamily="18" charset="0"/>
            </a:endParaRPr>
          </a:p>
          <a:p>
            <a:pPr algn="just" eaLnBrk="1" hangingPunct="1">
              <a:spcBef>
                <a:spcPct val="50000"/>
              </a:spcBef>
            </a:pPr>
            <a:r>
              <a:rPr lang="el-GR" sz="1400" b="1" u="sng" dirty="0">
                <a:cs typeface="Arial" charset="0"/>
              </a:rPr>
              <a:t>ΕΝΕΡΓΗΤΙΚΟ                                         ΠΑΘΗΤΙΚΟ</a:t>
            </a:r>
          </a:p>
          <a:p>
            <a:pPr algn="just" eaLnBrk="1" hangingPunct="1">
              <a:lnSpc>
                <a:spcPct val="70000"/>
              </a:lnSpc>
              <a:spcBef>
                <a:spcPct val="50000"/>
              </a:spcBef>
            </a:pPr>
            <a:endParaRPr lang="en-US" sz="1400" dirty="0">
              <a:cs typeface="Arial" charset="0"/>
            </a:endParaRPr>
          </a:p>
          <a:p>
            <a:pPr algn="just" eaLnBrk="1" hangingPunct="1">
              <a:lnSpc>
                <a:spcPct val="70000"/>
              </a:lnSpc>
              <a:spcBef>
                <a:spcPct val="50000"/>
              </a:spcBef>
            </a:pPr>
            <a:r>
              <a:rPr lang="el-GR" sz="1400" b="1" dirty="0">
                <a:cs typeface="Arial" charset="0"/>
              </a:rPr>
              <a:t>Κτίρια          ________</a:t>
            </a:r>
            <a:endParaRPr lang="en-US" sz="1400" b="1" dirty="0">
              <a:cs typeface="Arial" charset="0"/>
            </a:endParaRPr>
          </a:p>
          <a:p>
            <a:pPr algn="just" eaLnBrk="1" hangingPunct="1">
              <a:lnSpc>
                <a:spcPct val="70000"/>
              </a:lnSpc>
              <a:spcBef>
                <a:spcPct val="50000"/>
              </a:spcBef>
            </a:pPr>
            <a:endParaRPr lang="el-GR" sz="1400" b="1" dirty="0">
              <a:latin typeface="Times New Roman" pitchFamily="18" charset="0"/>
              <a:cs typeface="Times New Roman" pitchFamily="18" charset="0"/>
            </a:endParaRPr>
          </a:p>
          <a:p>
            <a:pPr algn="just" eaLnBrk="1" hangingPunct="1">
              <a:lnSpc>
                <a:spcPct val="70000"/>
              </a:lnSpc>
              <a:spcBef>
                <a:spcPct val="50000"/>
              </a:spcBef>
            </a:pPr>
            <a:r>
              <a:rPr lang="el-GR" sz="1400" b="1" dirty="0">
                <a:cs typeface="Arial" charset="0"/>
              </a:rPr>
              <a:t>                     ________</a:t>
            </a:r>
            <a:endParaRPr lang="en-US" sz="1400" b="1" dirty="0">
              <a:cs typeface="Arial" charset="0"/>
            </a:endParaRPr>
          </a:p>
          <a:p>
            <a:pPr algn="just" eaLnBrk="1" hangingPunct="1">
              <a:lnSpc>
                <a:spcPct val="70000"/>
              </a:lnSpc>
              <a:spcBef>
                <a:spcPct val="50000"/>
              </a:spcBef>
            </a:pPr>
            <a:endParaRPr lang="el-GR" sz="1400" b="1" dirty="0">
              <a:latin typeface="Times New Roman" pitchFamily="18" charset="0"/>
              <a:cs typeface="Times New Roman" pitchFamily="18" charset="0"/>
            </a:endParaRPr>
          </a:p>
          <a:p>
            <a:pPr algn="just" eaLnBrk="1" hangingPunct="1">
              <a:lnSpc>
                <a:spcPct val="70000"/>
              </a:lnSpc>
              <a:spcBef>
                <a:spcPct val="50000"/>
              </a:spcBef>
            </a:pPr>
            <a:r>
              <a:rPr lang="el-GR" sz="1400" b="1" dirty="0">
                <a:cs typeface="Arial" charset="0"/>
              </a:rPr>
              <a:t>                     ________</a:t>
            </a:r>
            <a:endParaRPr lang="en-US" sz="1400" b="1" dirty="0">
              <a:cs typeface="Arial" charset="0"/>
            </a:endParaRPr>
          </a:p>
          <a:p>
            <a:pPr algn="just" eaLnBrk="1" hangingPunct="1">
              <a:lnSpc>
                <a:spcPct val="70000"/>
              </a:lnSpc>
              <a:spcBef>
                <a:spcPct val="50000"/>
              </a:spcBef>
            </a:pPr>
            <a:endParaRPr lang="el-GR" sz="1400" b="1" dirty="0">
              <a:latin typeface="Times New Roman" pitchFamily="18" charset="0"/>
              <a:cs typeface="Times New Roman" pitchFamily="18" charset="0"/>
            </a:endParaRPr>
          </a:p>
          <a:p>
            <a:pPr algn="just" eaLnBrk="1" hangingPunct="1">
              <a:lnSpc>
                <a:spcPct val="70000"/>
              </a:lnSpc>
              <a:spcBef>
                <a:spcPct val="50000"/>
              </a:spcBef>
            </a:pPr>
            <a:r>
              <a:rPr lang="el-GR" sz="1400" b="1" dirty="0">
                <a:cs typeface="Arial" charset="0"/>
              </a:rPr>
              <a:t>                     ________</a:t>
            </a:r>
            <a:endParaRPr lang="en-US" sz="1400" b="1" dirty="0">
              <a:cs typeface="Arial" charset="0"/>
            </a:endParaRPr>
          </a:p>
          <a:p>
            <a:pPr algn="just" eaLnBrk="1" hangingPunct="1">
              <a:lnSpc>
                <a:spcPct val="70000"/>
              </a:lnSpc>
              <a:spcBef>
                <a:spcPct val="50000"/>
              </a:spcBef>
            </a:pPr>
            <a:endParaRPr lang="el-GR" sz="1400" b="1" dirty="0">
              <a:latin typeface="Times New Roman" pitchFamily="18" charset="0"/>
              <a:cs typeface="Times New Roman" pitchFamily="18" charset="0"/>
            </a:endParaRPr>
          </a:p>
          <a:p>
            <a:pPr algn="just" eaLnBrk="1" hangingPunct="1">
              <a:lnSpc>
                <a:spcPct val="70000"/>
              </a:lnSpc>
              <a:spcBef>
                <a:spcPct val="50000"/>
              </a:spcBef>
            </a:pPr>
            <a:r>
              <a:rPr lang="el-GR" sz="1400" b="1" dirty="0">
                <a:cs typeface="Arial" charset="0"/>
              </a:rPr>
              <a:t>                     ________</a:t>
            </a:r>
            <a:endParaRPr lang="en-US" sz="1400" b="1" dirty="0">
              <a:cs typeface="Arial" charset="0"/>
            </a:endParaRPr>
          </a:p>
          <a:p>
            <a:pPr algn="just" eaLnBrk="1" hangingPunct="1">
              <a:lnSpc>
                <a:spcPct val="70000"/>
              </a:lnSpc>
              <a:spcBef>
                <a:spcPct val="50000"/>
              </a:spcBef>
            </a:pPr>
            <a:endParaRPr lang="el-GR" sz="1400" b="1" dirty="0">
              <a:latin typeface="Times New Roman" pitchFamily="18" charset="0"/>
              <a:cs typeface="Times New Roman" pitchFamily="18" charset="0"/>
            </a:endParaRPr>
          </a:p>
          <a:p>
            <a:pPr algn="just" eaLnBrk="1" hangingPunct="1">
              <a:lnSpc>
                <a:spcPct val="70000"/>
              </a:lnSpc>
              <a:spcBef>
                <a:spcPct val="50000"/>
              </a:spcBef>
            </a:pPr>
            <a:r>
              <a:rPr lang="el-GR" sz="1400" b="1" dirty="0">
                <a:cs typeface="Arial" charset="0"/>
              </a:rPr>
              <a:t>                    </a:t>
            </a:r>
            <a:r>
              <a:rPr lang="el-GR" sz="1400" b="1" dirty="0"/>
              <a:t> </a:t>
            </a:r>
            <a:r>
              <a:rPr lang="el-GR" sz="1400" b="1" dirty="0">
                <a:cs typeface="Arial" charset="0"/>
              </a:rPr>
              <a:t>________</a:t>
            </a:r>
            <a:endParaRPr lang="en-US" sz="1400" b="1" dirty="0">
              <a:cs typeface="Arial" charset="0"/>
            </a:endParaRPr>
          </a:p>
          <a:p>
            <a:pPr algn="just" eaLnBrk="1" hangingPunct="1">
              <a:lnSpc>
                <a:spcPct val="70000"/>
              </a:lnSpc>
              <a:spcBef>
                <a:spcPct val="50000"/>
              </a:spcBef>
            </a:pPr>
            <a:endParaRPr lang="el-GR" sz="1400" b="1" dirty="0">
              <a:latin typeface="Times New Roman" pitchFamily="18" charset="0"/>
              <a:cs typeface="Times New Roman" pitchFamily="18" charset="0"/>
            </a:endParaRPr>
          </a:p>
          <a:p>
            <a:pPr algn="just" eaLnBrk="1" hangingPunct="1">
              <a:lnSpc>
                <a:spcPct val="70000"/>
              </a:lnSpc>
              <a:spcBef>
                <a:spcPct val="50000"/>
              </a:spcBef>
            </a:pPr>
            <a:r>
              <a:rPr lang="el-GR" sz="1400" b="1" dirty="0">
                <a:cs typeface="Arial" charset="0"/>
              </a:rPr>
              <a:t>                    </a:t>
            </a:r>
            <a:r>
              <a:rPr lang="el-GR" sz="1400" b="1" dirty="0"/>
              <a:t> </a:t>
            </a:r>
            <a:r>
              <a:rPr lang="el-GR" sz="1400" b="1" dirty="0">
                <a:cs typeface="Arial" charset="0"/>
              </a:rPr>
              <a:t>________</a:t>
            </a:r>
            <a:endParaRPr lang="en-US" sz="1400" b="1" dirty="0">
              <a:cs typeface="Arial" charset="0"/>
            </a:endParaRPr>
          </a:p>
          <a:p>
            <a:pPr algn="just" eaLnBrk="1" hangingPunct="1">
              <a:lnSpc>
                <a:spcPct val="70000"/>
              </a:lnSpc>
              <a:spcBef>
                <a:spcPct val="50000"/>
              </a:spcBef>
            </a:pPr>
            <a:endParaRPr lang="el-GR" sz="1400" b="1" dirty="0">
              <a:latin typeface="Times New Roman" pitchFamily="18" charset="0"/>
              <a:cs typeface="Times New Roman" pitchFamily="18" charset="0"/>
            </a:endParaRPr>
          </a:p>
          <a:p>
            <a:pPr algn="just" eaLnBrk="1" hangingPunct="1">
              <a:lnSpc>
                <a:spcPct val="70000"/>
              </a:lnSpc>
              <a:spcBef>
                <a:spcPct val="50000"/>
              </a:spcBef>
            </a:pPr>
            <a:r>
              <a:rPr lang="el-GR" sz="1400" b="1" dirty="0">
                <a:cs typeface="Arial" charset="0"/>
              </a:rPr>
              <a:t>                    </a:t>
            </a:r>
            <a:r>
              <a:rPr lang="el-GR" sz="1400" b="1" dirty="0"/>
              <a:t> </a:t>
            </a:r>
            <a:r>
              <a:rPr lang="el-GR" sz="1400" b="1" dirty="0">
                <a:cs typeface="Arial" charset="0"/>
              </a:rPr>
              <a:t>________</a:t>
            </a:r>
            <a:endParaRPr lang="el-GR" sz="1400" b="1" dirty="0">
              <a:latin typeface="Times New Roman" pitchFamily="18" charset="0"/>
              <a:cs typeface="Times New Roman" pitchFamily="18" charset="0"/>
            </a:endParaRPr>
          </a:p>
          <a:p>
            <a:pPr algn="just" eaLnBrk="1" hangingPunct="1">
              <a:spcBef>
                <a:spcPct val="50000"/>
              </a:spcBef>
            </a:pPr>
            <a:r>
              <a:rPr lang="el-GR" sz="1400" b="1" dirty="0">
                <a:cs typeface="Arial" charset="0"/>
              </a:rPr>
              <a:t>  Σύνολο </a:t>
            </a:r>
            <a:endParaRPr lang="en-US" sz="1400" b="1" dirty="0">
              <a:cs typeface="Arial" charset="0"/>
            </a:endParaRPr>
          </a:p>
          <a:p>
            <a:pPr algn="just" eaLnBrk="1" hangingPunct="1">
              <a:lnSpc>
                <a:spcPct val="65000"/>
              </a:lnSpc>
              <a:spcBef>
                <a:spcPct val="50000"/>
              </a:spcBef>
            </a:pPr>
            <a:r>
              <a:rPr lang="el-GR" sz="1400" b="1" dirty="0">
                <a:cs typeface="Arial" charset="0"/>
              </a:rPr>
              <a:t>Ενεργ</a:t>
            </a:r>
            <a:r>
              <a:rPr lang="el-GR" sz="1400" dirty="0">
                <a:cs typeface="Arial" charset="0"/>
              </a:rPr>
              <a:t>.______</a:t>
            </a:r>
            <a:r>
              <a:rPr lang="en-US" sz="1400" dirty="0">
                <a:cs typeface="Arial" charset="0"/>
              </a:rPr>
              <a:t>_______</a:t>
            </a:r>
            <a:r>
              <a:rPr lang="el-GR" sz="1400" dirty="0">
                <a:cs typeface="Arial" charset="0"/>
              </a:rPr>
              <a:t>    </a:t>
            </a:r>
            <a:endParaRPr lang="el-GR" sz="1400" dirty="0">
              <a:latin typeface="Times New Roman" pitchFamily="18" charset="0"/>
              <a:cs typeface="Times New Roman" pitchFamily="18" charset="0"/>
            </a:endParaRPr>
          </a:p>
          <a:p>
            <a:pPr algn="l" eaLnBrk="1" hangingPunct="1">
              <a:spcBef>
                <a:spcPct val="50000"/>
              </a:spcBef>
            </a:pPr>
            <a:endParaRPr lang="el-GR" sz="1400" dirty="0">
              <a:latin typeface="Times New Roman" pitchFamily="18" charset="0"/>
            </a:endParaRPr>
          </a:p>
        </p:txBody>
      </p:sp>
      <p:sp>
        <p:nvSpPr>
          <p:cNvPr id="52231" name="Text Box 7"/>
          <p:cNvSpPr txBox="1">
            <a:spLocks noChangeArrowheads="1"/>
          </p:cNvSpPr>
          <p:nvPr/>
        </p:nvSpPr>
        <p:spPr bwMode="auto">
          <a:xfrm>
            <a:off x="6629400" y="1600200"/>
            <a:ext cx="2514600" cy="5069080"/>
          </a:xfrm>
          <a:prstGeom prst="rect">
            <a:avLst/>
          </a:prstGeom>
          <a:noFill/>
          <a:ln w="9525">
            <a:noFill/>
            <a:miter lim="800000"/>
            <a:headEnd/>
            <a:tailEnd/>
          </a:ln>
          <a:effectLst/>
        </p:spPr>
        <p:txBody>
          <a:bodyPr>
            <a:spAutoFit/>
          </a:bodyPr>
          <a:lstStyle/>
          <a:p>
            <a:pPr algn="l" eaLnBrk="1" hangingPunct="1">
              <a:lnSpc>
                <a:spcPct val="70000"/>
              </a:lnSpc>
              <a:spcBef>
                <a:spcPct val="50000"/>
              </a:spcBef>
            </a:pPr>
            <a:endParaRPr lang="en-US" sz="1400" dirty="0">
              <a:cs typeface="Arial" charset="0"/>
            </a:endParaRPr>
          </a:p>
          <a:p>
            <a:pPr algn="l" eaLnBrk="1" hangingPunct="1">
              <a:lnSpc>
                <a:spcPct val="70000"/>
              </a:lnSpc>
              <a:spcBef>
                <a:spcPct val="50000"/>
              </a:spcBef>
            </a:pPr>
            <a:r>
              <a:rPr lang="el-GR" sz="1400" b="1" dirty="0">
                <a:cs typeface="Arial" charset="0"/>
              </a:rPr>
              <a:t>Κεφάλαιο    _________</a:t>
            </a:r>
            <a:endParaRPr lang="en-US" sz="1400" b="1" dirty="0">
              <a:cs typeface="Arial" charset="0"/>
            </a:endParaRPr>
          </a:p>
          <a:p>
            <a:pPr algn="l" eaLnBrk="1" hangingPunct="1">
              <a:lnSpc>
                <a:spcPct val="70000"/>
              </a:lnSpc>
              <a:spcBef>
                <a:spcPct val="50000"/>
              </a:spcBef>
            </a:pPr>
            <a:endParaRPr lang="el-GR" sz="1400" b="1" dirty="0">
              <a:latin typeface="Times New Roman" pitchFamily="18" charset="0"/>
              <a:cs typeface="Times New Roman" pitchFamily="18" charset="0"/>
            </a:endParaRPr>
          </a:p>
          <a:p>
            <a:pPr algn="l" eaLnBrk="1" hangingPunct="1">
              <a:lnSpc>
                <a:spcPct val="70000"/>
              </a:lnSpc>
              <a:spcBef>
                <a:spcPct val="50000"/>
              </a:spcBef>
            </a:pPr>
            <a:r>
              <a:rPr lang="el-GR" sz="1400" b="1" dirty="0">
                <a:cs typeface="Arial" charset="0"/>
              </a:rPr>
              <a:t>Αποτελ.Χρήσεως_____</a:t>
            </a:r>
            <a:endParaRPr lang="en-US" sz="1400" b="1" dirty="0">
              <a:cs typeface="Arial" charset="0"/>
            </a:endParaRPr>
          </a:p>
          <a:p>
            <a:pPr algn="l" eaLnBrk="1" hangingPunct="1">
              <a:lnSpc>
                <a:spcPct val="70000"/>
              </a:lnSpc>
              <a:spcBef>
                <a:spcPct val="50000"/>
              </a:spcBef>
            </a:pPr>
            <a:endParaRPr lang="el-GR" sz="1400" b="1" dirty="0">
              <a:latin typeface="Times New Roman" pitchFamily="18" charset="0"/>
              <a:cs typeface="Times New Roman" pitchFamily="18" charset="0"/>
            </a:endParaRPr>
          </a:p>
          <a:p>
            <a:pPr algn="l" eaLnBrk="1" hangingPunct="1">
              <a:lnSpc>
                <a:spcPct val="70000"/>
              </a:lnSpc>
              <a:spcBef>
                <a:spcPct val="50000"/>
              </a:spcBef>
            </a:pPr>
            <a:r>
              <a:rPr lang="el-GR" sz="1400" b="1" dirty="0">
                <a:cs typeface="Arial" charset="0"/>
              </a:rPr>
              <a:t>                     _________</a:t>
            </a:r>
            <a:endParaRPr lang="en-US" sz="1400" b="1" dirty="0">
              <a:cs typeface="Arial" charset="0"/>
            </a:endParaRPr>
          </a:p>
          <a:p>
            <a:pPr algn="l" eaLnBrk="1" hangingPunct="1">
              <a:lnSpc>
                <a:spcPct val="70000"/>
              </a:lnSpc>
              <a:spcBef>
                <a:spcPct val="50000"/>
              </a:spcBef>
            </a:pPr>
            <a:endParaRPr lang="el-GR" sz="1400" b="1" dirty="0">
              <a:latin typeface="Times New Roman" pitchFamily="18" charset="0"/>
              <a:cs typeface="Times New Roman" pitchFamily="18" charset="0"/>
            </a:endParaRPr>
          </a:p>
          <a:p>
            <a:pPr algn="l" eaLnBrk="1" hangingPunct="1">
              <a:lnSpc>
                <a:spcPct val="70000"/>
              </a:lnSpc>
              <a:spcBef>
                <a:spcPct val="50000"/>
              </a:spcBef>
            </a:pPr>
            <a:r>
              <a:rPr lang="el-GR" sz="1400" b="1" dirty="0">
                <a:cs typeface="Arial" charset="0"/>
              </a:rPr>
              <a:t>                     _________</a:t>
            </a:r>
            <a:endParaRPr lang="en-US" sz="1400" b="1" dirty="0">
              <a:cs typeface="Arial" charset="0"/>
            </a:endParaRPr>
          </a:p>
          <a:p>
            <a:pPr algn="l" eaLnBrk="1" hangingPunct="1">
              <a:lnSpc>
                <a:spcPct val="70000"/>
              </a:lnSpc>
              <a:spcBef>
                <a:spcPct val="50000"/>
              </a:spcBef>
            </a:pPr>
            <a:endParaRPr lang="el-GR" sz="1400" b="1" dirty="0">
              <a:latin typeface="Times New Roman" pitchFamily="18" charset="0"/>
              <a:cs typeface="Times New Roman" pitchFamily="18" charset="0"/>
            </a:endParaRPr>
          </a:p>
          <a:p>
            <a:pPr algn="l" eaLnBrk="1" hangingPunct="1">
              <a:lnSpc>
                <a:spcPct val="70000"/>
              </a:lnSpc>
              <a:spcBef>
                <a:spcPct val="50000"/>
              </a:spcBef>
            </a:pPr>
            <a:r>
              <a:rPr lang="el-GR" sz="1400" b="1" dirty="0">
                <a:cs typeface="Arial" charset="0"/>
              </a:rPr>
              <a:t>                     _________</a:t>
            </a:r>
            <a:endParaRPr lang="en-US" sz="1400" b="1" dirty="0">
              <a:cs typeface="Arial" charset="0"/>
            </a:endParaRPr>
          </a:p>
          <a:p>
            <a:pPr algn="l" eaLnBrk="1" hangingPunct="1">
              <a:lnSpc>
                <a:spcPct val="70000"/>
              </a:lnSpc>
              <a:spcBef>
                <a:spcPct val="50000"/>
              </a:spcBef>
            </a:pPr>
            <a:r>
              <a:rPr lang="el-GR" sz="1400" b="1" dirty="0">
                <a:latin typeface="Times New Roman" pitchFamily="18" charset="0"/>
              </a:rPr>
              <a:t>	  </a:t>
            </a:r>
            <a:endParaRPr lang="en-US" sz="1400" b="1" dirty="0">
              <a:latin typeface="Times New Roman" pitchFamily="18" charset="0"/>
            </a:endParaRPr>
          </a:p>
          <a:p>
            <a:pPr algn="l" eaLnBrk="1" hangingPunct="1">
              <a:lnSpc>
                <a:spcPct val="70000"/>
              </a:lnSpc>
              <a:spcBef>
                <a:spcPct val="50000"/>
              </a:spcBef>
            </a:pPr>
            <a:r>
              <a:rPr lang="en-US" sz="1400" b="1" dirty="0">
                <a:latin typeface="Times New Roman" pitchFamily="18" charset="0"/>
              </a:rPr>
              <a:t>	</a:t>
            </a:r>
            <a:r>
              <a:rPr lang="el-GR" sz="1400" b="1" dirty="0"/>
              <a:t> </a:t>
            </a:r>
            <a:r>
              <a:rPr lang="en-US" sz="1400" b="1" dirty="0"/>
              <a:t> </a:t>
            </a:r>
            <a:r>
              <a:rPr lang="el-GR" sz="1400" b="1" dirty="0">
                <a:cs typeface="Arial" charset="0"/>
              </a:rPr>
              <a:t>__________</a:t>
            </a:r>
            <a:endParaRPr lang="en-US" sz="1400" b="1" dirty="0">
              <a:cs typeface="Arial" charset="0"/>
            </a:endParaRPr>
          </a:p>
          <a:p>
            <a:pPr algn="l" eaLnBrk="1" hangingPunct="1">
              <a:lnSpc>
                <a:spcPct val="70000"/>
              </a:lnSpc>
              <a:spcBef>
                <a:spcPct val="50000"/>
              </a:spcBef>
            </a:pPr>
            <a:endParaRPr lang="en-US" sz="1400" b="1" dirty="0">
              <a:cs typeface="Arial" charset="0"/>
            </a:endParaRPr>
          </a:p>
          <a:p>
            <a:pPr algn="l" eaLnBrk="1" hangingPunct="1">
              <a:lnSpc>
                <a:spcPct val="70000"/>
              </a:lnSpc>
              <a:spcBef>
                <a:spcPct val="50000"/>
              </a:spcBef>
            </a:pPr>
            <a:r>
              <a:rPr lang="en-US" sz="1400" b="1" dirty="0">
                <a:cs typeface="Arial" charset="0"/>
              </a:rPr>
              <a:t>                     __________</a:t>
            </a:r>
            <a:r>
              <a:rPr lang="el-GR" sz="1400" b="1" dirty="0">
                <a:cs typeface="Arial" charset="0"/>
              </a:rPr>
              <a:t>                                                                                  </a:t>
            </a:r>
          </a:p>
          <a:p>
            <a:pPr algn="r" eaLnBrk="1" hangingPunct="1">
              <a:spcBef>
                <a:spcPct val="50000"/>
              </a:spcBef>
            </a:pPr>
            <a:endParaRPr lang="en-US" sz="1400" b="1" dirty="0">
              <a:cs typeface="Arial" charset="0"/>
            </a:endParaRPr>
          </a:p>
          <a:p>
            <a:pPr algn="r" eaLnBrk="1" hangingPunct="1">
              <a:spcBef>
                <a:spcPct val="50000"/>
              </a:spcBef>
            </a:pPr>
            <a:endParaRPr lang="el-GR" sz="1400" b="1" dirty="0">
              <a:cs typeface="Arial" charset="0"/>
            </a:endParaRPr>
          </a:p>
          <a:p>
            <a:pPr algn="just" eaLnBrk="1" hangingPunct="1">
              <a:lnSpc>
                <a:spcPct val="65000"/>
              </a:lnSpc>
              <a:spcBef>
                <a:spcPct val="50000"/>
              </a:spcBef>
            </a:pPr>
            <a:r>
              <a:rPr lang="el-GR" sz="1400" b="1" dirty="0">
                <a:cs typeface="Arial" charset="0"/>
              </a:rPr>
              <a:t> Σύνολο </a:t>
            </a:r>
            <a:endParaRPr lang="en-US" sz="1400" b="1" dirty="0">
              <a:cs typeface="Arial" charset="0"/>
            </a:endParaRPr>
          </a:p>
          <a:p>
            <a:pPr algn="just" eaLnBrk="1" hangingPunct="1">
              <a:lnSpc>
                <a:spcPct val="65000"/>
              </a:lnSpc>
              <a:spcBef>
                <a:spcPct val="50000"/>
              </a:spcBef>
            </a:pPr>
            <a:r>
              <a:rPr lang="el-GR" sz="1400" b="1" dirty="0">
                <a:cs typeface="Arial" charset="0"/>
              </a:rPr>
              <a:t>Παθητικού</a:t>
            </a:r>
            <a:r>
              <a:rPr lang="en-US" sz="1400" b="1" dirty="0">
                <a:cs typeface="Arial" charset="0"/>
              </a:rPr>
              <a:t>______</a:t>
            </a:r>
            <a:r>
              <a:rPr lang="el-GR" sz="1400" b="1" dirty="0">
                <a:cs typeface="Arial" charset="0"/>
              </a:rPr>
              <a:t>_</a:t>
            </a:r>
            <a:r>
              <a:rPr lang="en-US" sz="1400" b="1" dirty="0">
                <a:cs typeface="Arial" charset="0"/>
              </a:rPr>
              <a:t>__</a:t>
            </a:r>
            <a:r>
              <a:rPr lang="el-GR" sz="1400" b="1" dirty="0">
                <a:cs typeface="Arial" charset="0"/>
              </a:rPr>
              <a:t>___</a:t>
            </a:r>
          </a:p>
          <a:p>
            <a:pPr algn="l" eaLnBrk="1" hangingPunct="1">
              <a:spcBef>
                <a:spcPct val="50000"/>
              </a:spcBef>
            </a:pPr>
            <a:endParaRPr lang="el-GR" sz="1400" b="1" dirty="0">
              <a:latin typeface="Times New Roman" pitchFamily="18" charset="0"/>
            </a:endParaRPr>
          </a:p>
        </p:txBody>
      </p:sp>
      <p:sp>
        <p:nvSpPr>
          <p:cNvPr id="52232" name="Line 8"/>
          <p:cNvSpPr>
            <a:spLocks noChangeShapeType="1"/>
          </p:cNvSpPr>
          <p:nvPr/>
        </p:nvSpPr>
        <p:spPr bwMode="auto">
          <a:xfrm>
            <a:off x="4572000" y="990600"/>
            <a:ext cx="0" cy="5257800"/>
          </a:xfrm>
          <a:prstGeom prst="line">
            <a:avLst/>
          </a:prstGeom>
          <a:noFill/>
          <a:ln w="57150" cmpd="thinThick">
            <a:solidFill>
              <a:schemeClr val="tx1"/>
            </a:solidFill>
            <a:round/>
            <a:headEnd/>
            <a:tailEnd/>
          </a:ln>
          <a:effectLst/>
        </p:spPr>
        <p:txBody>
          <a:bodyPr wrap="none"/>
          <a:lstStyle/>
          <a:p>
            <a:endParaRPr lang="el-GR" dirty="0"/>
          </a:p>
        </p:txBody>
      </p:sp>
      <p:sp>
        <p:nvSpPr>
          <p:cNvPr id="52233" name="Line 9"/>
          <p:cNvSpPr>
            <a:spLocks noChangeShapeType="1"/>
          </p:cNvSpPr>
          <p:nvPr/>
        </p:nvSpPr>
        <p:spPr bwMode="auto">
          <a:xfrm>
            <a:off x="6553200" y="1600200"/>
            <a:ext cx="0" cy="4876800"/>
          </a:xfrm>
          <a:prstGeom prst="line">
            <a:avLst/>
          </a:prstGeom>
          <a:noFill/>
          <a:ln w="9525">
            <a:solidFill>
              <a:schemeClr val="tx1"/>
            </a:solidFill>
            <a:round/>
            <a:headEnd/>
            <a:tailEnd/>
          </a:ln>
          <a:effectLst/>
        </p:spPr>
        <p:txBody>
          <a:bodyPr wrap="none"/>
          <a:lstStyle/>
          <a:p>
            <a:endParaRPr lang="el-GR" dirty="0"/>
          </a:p>
        </p:txBody>
      </p:sp>
    </p:spTree>
  </p:cSld>
  <p:clrMapOvr>
    <a:masterClrMapping/>
  </p:clrMapOvr>
  <p:transition/>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A804BBEB-1360-42DB-B02B-FEF5EF25F668}" type="slidenum">
              <a:rPr lang="el-GR"/>
              <a:pPr/>
              <a:t>759</a:t>
            </a:fld>
            <a:endParaRPr lang="el-GR" dirty="0"/>
          </a:p>
        </p:txBody>
      </p:sp>
      <p:sp>
        <p:nvSpPr>
          <p:cNvPr id="56322" name="Rectangle 2"/>
          <p:cNvSpPr>
            <a:spLocks noGrp="1" noChangeArrowheads="1"/>
          </p:cNvSpPr>
          <p:nvPr>
            <p:ph type="title"/>
          </p:nvPr>
        </p:nvSpPr>
        <p:spPr>
          <a:xfrm>
            <a:off x="901700" y="260649"/>
            <a:ext cx="7340600" cy="432048"/>
          </a:xfrm>
        </p:spPr>
        <p:txBody>
          <a:bodyPr>
            <a:normAutofit fontScale="90000"/>
          </a:bodyPr>
          <a:lstStyle/>
          <a:p>
            <a:r>
              <a:rPr lang="el-GR" sz="2800" b="1" dirty="0"/>
              <a:t>ΛΥΣΗ ΑΣΚΗΣΗΣ ΕΚΜΕΤΑΛΛΕΥΣΗΣ</a:t>
            </a:r>
            <a:r>
              <a:rPr lang="en-US" sz="2800" b="1" dirty="0"/>
              <a:t> 2.</a:t>
            </a:r>
            <a:endParaRPr lang="el-GR" sz="2800" b="1" dirty="0"/>
          </a:p>
        </p:txBody>
      </p:sp>
      <p:sp>
        <p:nvSpPr>
          <p:cNvPr id="56323" name="Rectangle 3"/>
          <p:cNvSpPr>
            <a:spLocks noGrp="1" noChangeArrowheads="1"/>
          </p:cNvSpPr>
          <p:nvPr>
            <p:ph type="body" idx="1"/>
          </p:nvPr>
        </p:nvSpPr>
        <p:spPr>
          <a:xfrm>
            <a:off x="2133600" y="838200"/>
            <a:ext cx="6324600" cy="5257800"/>
          </a:xfrm>
        </p:spPr>
        <p:txBody>
          <a:bodyPr>
            <a:normAutofit lnSpcReduction="10000"/>
          </a:bodyPr>
          <a:lstStyle/>
          <a:p>
            <a:pPr>
              <a:lnSpc>
                <a:spcPct val="90000"/>
              </a:lnSpc>
              <a:buFont typeface="Wingdings" pitchFamily="2" charset="2"/>
              <a:buNone/>
            </a:pPr>
            <a:r>
              <a:rPr lang="en-US" sz="1600" dirty="0"/>
              <a:t> </a:t>
            </a:r>
            <a:r>
              <a:rPr lang="el-GR" sz="1600" dirty="0"/>
              <a:t>Ταμείο 			340</a:t>
            </a:r>
          </a:p>
          <a:p>
            <a:pPr>
              <a:lnSpc>
                <a:spcPct val="90000"/>
              </a:lnSpc>
              <a:buFont typeface="Wingdings" pitchFamily="2" charset="2"/>
              <a:buNone/>
            </a:pPr>
            <a:r>
              <a:rPr lang="el-GR" sz="1600" dirty="0"/>
              <a:t>		Γραμμάτια Εισπρακτέα	340</a:t>
            </a:r>
          </a:p>
          <a:p>
            <a:pPr>
              <a:lnSpc>
                <a:spcPct val="90000"/>
              </a:lnSpc>
              <a:buFont typeface="Wingdings" pitchFamily="2" charset="2"/>
              <a:buNone/>
            </a:pPr>
            <a:endParaRPr lang="el-GR" sz="1600" dirty="0"/>
          </a:p>
          <a:p>
            <a:pPr>
              <a:lnSpc>
                <a:spcPct val="90000"/>
              </a:lnSpc>
              <a:buFont typeface="Wingdings" pitchFamily="2" charset="2"/>
              <a:buNone/>
            </a:pPr>
            <a:r>
              <a:rPr lang="el-GR" sz="1600" dirty="0"/>
              <a:t>Μισθοί Ημερομίσθια		120</a:t>
            </a:r>
          </a:p>
          <a:p>
            <a:pPr>
              <a:lnSpc>
                <a:spcPct val="90000"/>
              </a:lnSpc>
              <a:buFont typeface="Wingdings" pitchFamily="2" charset="2"/>
              <a:buNone/>
            </a:pPr>
            <a:r>
              <a:rPr lang="el-GR" sz="1600" dirty="0"/>
              <a:t>		Μισθοί Ημερομίσθια Πληρωτέα  120</a:t>
            </a:r>
          </a:p>
          <a:p>
            <a:pPr>
              <a:lnSpc>
                <a:spcPct val="90000"/>
              </a:lnSpc>
              <a:buFont typeface="Wingdings" pitchFamily="2" charset="2"/>
              <a:buNone/>
            </a:pPr>
            <a:endParaRPr lang="el-GR" sz="1600" dirty="0"/>
          </a:p>
          <a:p>
            <a:pPr>
              <a:lnSpc>
                <a:spcPct val="90000"/>
              </a:lnSpc>
              <a:buFont typeface="Wingdings" pitchFamily="2" charset="2"/>
              <a:buNone/>
            </a:pPr>
            <a:r>
              <a:rPr lang="el-GR" sz="1600" dirty="0"/>
              <a:t>Ασφάλιστρα		60</a:t>
            </a:r>
          </a:p>
          <a:p>
            <a:pPr>
              <a:lnSpc>
                <a:spcPct val="90000"/>
              </a:lnSpc>
              <a:buFont typeface="Wingdings" pitchFamily="2" charset="2"/>
              <a:buNone/>
            </a:pPr>
            <a:r>
              <a:rPr lang="el-GR" sz="1600" dirty="0"/>
              <a:t>		Ασφάλιστρα Πληρωτέα	60</a:t>
            </a:r>
          </a:p>
          <a:p>
            <a:pPr>
              <a:lnSpc>
                <a:spcPct val="90000"/>
              </a:lnSpc>
              <a:buFont typeface="Wingdings" pitchFamily="2" charset="2"/>
              <a:buNone/>
            </a:pPr>
            <a:endParaRPr lang="el-GR" sz="1600" dirty="0"/>
          </a:p>
          <a:p>
            <a:pPr>
              <a:lnSpc>
                <a:spcPct val="90000"/>
              </a:lnSpc>
              <a:buFont typeface="Wingdings" pitchFamily="2" charset="2"/>
              <a:buNone/>
            </a:pPr>
            <a:r>
              <a:rPr lang="el-GR" sz="1600" dirty="0"/>
              <a:t>Εμπορεύματα Πωληθέντα     18.720</a:t>
            </a:r>
          </a:p>
          <a:p>
            <a:pPr>
              <a:lnSpc>
                <a:spcPct val="90000"/>
              </a:lnSpc>
              <a:buFont typeface="Wingdings" pitchFamily="2" charset="2"/>
              <a:buNone/>
            </a:pPr>
            <a:r>
              <a:rPr lang="el-GR" sz="1600" dirty="0"/>
              <a:t>		Εμπορεύματα	           18.720</a:t>
            </a:r>
          </a:p>
          <a:p>
            <a:pPr>
              <a:lnSpc>
                <a:spcPct val="90000"/>
              </a:lnSpc>
              <a:buFont typeface="Wingdings" pitchFamily="2" charset="2"/>
              <a:buNone/>
            </a:pPr>
            <a:endParaRPr lang="el-GR" sz="1600" dirty="0"/>
          </a:p>
          <a:p>
            <a:pPr>
              <a:lnSpc>
                <a:spcPct val="90000"/>
              </a:lnSpc>
              <a:buFont typeface="Wingdings" pitchFamily="2" charset="2"/>
              <a:buNone/>
            </a:pPr>
            <a:r>
              <a:rPr lang="el-GR" sz="1600" dirty="0"/>
              <a:t>Αναλώσιμα Αναλωθέντα	115</a:t>
            </a:r>
          </a:p>
          <a:p>
            <a:pPr>
              <a:lnSpc>
                <a:spcPct val="90000"/>
              </a:lnSpc>
              <a:buFont typeface="Wingdings" pitchFamily="2" charset="2"/>
              <a:buNone/>
            </a:pPr>
            <a:r>
              <a:rPr lang="el-GR" sz="1600" dirty="0"/>
              <a:t>		Αναλώσιμα		115</a:t>
            </a:r>
          </a:p>
          <a:p>
            <a:pPr>
              <a:lnSpc>
                <a:spcPct val="90000"/>
              </a:lnSpc>
              <a:buFont typeface="Wingdings" pitchFamily="2" charset="2"/>
              <a:buNone/>
            </a:pPr>
            <a:endParaRPr lang="el-GR" sz="1600" dirty="0"/>
          </a:p>
          <a:p>
            <a:pPr>
              <a:lnSpc>
                <a:spcPct val="90000"/>
              </a:lnSpc>
              <a:buFont typeface="Wingdings" pitchFamily="2" charset="2"/>
              <a:buNone/>
            </a:pPr>
            <a:r>
              <a:rPr lang="el-GR" sz="1600" dirty="0"/>
              <a:t>Αποσβέσεις		1.365</a:t>
            </a:r>
          </a:p>
          <a:p>
            <a:pPr>
              <a:lnSpc>
                <a:spcPct val="90000"/>
              </a:lnSpc>
              <a:buFont typeface="Wingdings" pitchFamily="2" charset="2"/>
              <a:buNone/>
            </a:pPr>
            <a:r>
              <a:rPr lang="el-GR" sz="1600" dirty="0"/>
              <a:t>		Κτίρια			750</a:t>
            </a:r>
          </a:p>
          <a:p>
            <a:pPr>
              <a:lnSpc>
                <a:spcPct val="90000"/>
              </a:lnSpc>
              <a:buFont typeface="Wingdings" pitchFamily="2" charset="2"/>
              <a:buNone/>
            </a:pPr>
            <a:r>
              <a:rPr lang="el-GR" sz="1600" dirty="0"/>
              <a:t>		Μηχανές Γραφείου		 75</a:t>
            </a:r>
          </a:p>
          <a:p>
            <a:pPr>
              <a:lnSpc>
                <a:spcPct val="90000"/>
              </a:lnSpc>
              <a:buFont typeface="Wingdings" pitchFamily="2" charset="2"/>
              <a:buNone/>
            </a:pPr>
            <a:r>
              <a:rPr lang="el-GR" sz="1600" dirty="0"/>
              <a:t>		Έπιπλα		                 540</a:t>
            </a:r>
          </a:p>
          <a:p>
            <a:pPr>
              <a:lnSpc>
                <a:spcPct val="90000"/>
              </a:lnSpc>
              <a:buFont typeface="Wingdings" pitchFamily="2" charset="2"/>
              <a:buNone/>
            </a:pPr>
            <a:endParaRPr lang="el-GR" sz="1600" dirty="0"/>
          </a:p>
        </p:txBody>
      </p:sp>
      <p:sp>
        <p:nvSpPr>
          <p:cNvPr id="56324" name="Line 4"/>
          <p:cNvSpPr>
            <a:spLocks noChangeShapeType="1"/>
          </p:cNvSpPr>
          <p:nvPr/>
        </p:nvSpPr>
        <p:spPr bwMode="auto">
          <a:xfrm>
            <a:off x="2286000" y="1524000"/>
            <a:ext cx="3810000" cy="0"/>
          </a:xfrm>
          <a:prstGeom prst="line">
            <a:avLst/>
          </a:prstGeom>
          <a:noFill/>
          <a:ln w="9525">
            <a:solidFill>
              <a:schemeClr val="tx1"/>
            </a:solidFill>
            <a:round/>
            <a:headEnd/>
            <a:tailEnd/>
          </a:ln>
          <a:effectLst/>
        </p:spPr>
        <p:txBody>
          <a:bodyPr wrap="none"/>
          <a:lstStyle/>
          <a:p>
            <a:endParaRPr lang="el-GR" dirty="0"/>
          </a:p>
        </p:txBody>
      </p:sp>
      <p:sp>
        <p:nvSpPr>
          <p:cNvPr id="56325" name="Line 5"/>
          <p:cNvSpPr>
            <a:spLocks noChangeShapeType="1"/>
          </p:cNvSpPr>
          <p:nvPr/>
        </p:nvSpPr>
        <p:spPr bwMode="auto">
          <a:xfrm>
            <a:off x="2286000" y="2286000"/>
            <a:ext cx="3810000" cy="0"/>
          </a:xfrm>
          <a:prstGeom prst="line">
            <a:avLst/>
          </a:prstGeom>
          <a:noFill/>
          <a:ln w="9525">
            <a:solidFill>
              <a:schemeClr val="tx1"/>
            </a:solidFill>
            <a:round/>
            <a:headEnd/>
            <a:tailEnd/>
          </a:ln>
          <a:effectLst/>
        </p:spPr>
        <p:txBody>
          <a:bodyPr wrap="none"/>
          <a:lstStyle/>
          <a:p>
            <a:endParaRPr lang="el-GR" dirty="0"/>
          </a:p>
        </p:txBody>
      </p:sp>
      <p:sp>
        <p:nvSpPr>
          <p:cNvPr id="56326" name="Line 6"/>
          <p:cNvSpPr>
            <a:spLocks noChangeShapeType="1"/>
          </p:cNvSpPr>
          <p:nvPr/>
        </p:nvSpPr>
        <p:spPr bwMode="auto">
          <a:xfrm>
            <a:off x="2286000" y="3124200"/>
            <a:ext cx="3810000" cy="0"/>
          </a:xfrm>
          <a:prstGeom prst="line">
            <a:avLst/>
          </a:prstGeom>
          <a:noFill/>
          <a:ln w="9525">
            <a:solidFill>
              <a:schemeClr val="tx1"/>
            </a:solidFill>
            <a:round/>
            <a:headEnd/>
            <a:tailEnd/>
          </a:ln>
          <a:effectLst/>
        </p:spPr>
        <p:txBody>
          <a:bodyPr wrap="none"/>
          <a:lstStyle/>
          <a:p>
            <a:endParaRPr lang="el-GR" dirty="0"/>
          </a:p>
        </p:txBody>
      </p:sp>
      <p:sp>
        <p:nvSpPr>
          <p:cNvPr id="56327" name="Line 7"/>
          <p:cNvSpPr>
            <a:spLocks noChangeShapeType="1"/>
          </p:cNvSpPr>
          <p:nvPr/>
        </p:nvSpPr>
        <p:spPr bwMode="auto">
          <a:xfrm>
            <a:off x="2209800" y="3962400"/>
            <a:ext cx="3810000" cy="0"/>
          </a:xfrm>
          <a:prstGeom prst="line">
            <a:avLst/>
          </a:prstGeom>
          <a:noFill/>
          <a:ln w="9525">
            <a:solidFill>
              <a:schemeClr val="tx1"/>
            </a:solidFill>
            <a:round/>
            <a:headEnd/>
            <a:tailEnd/>
          </a:ln>
          <a:effectLst/>
        </p:spPr>
        <p:txBody>
          <a:bodyPr wrap="none"/>
          <a:lstStyle/>
          <a:p>
            <a:endParaRPr lang="el-GR" dirty="0"/>
          </a:p>
        </p:txBody>
      </p:sp>
      <p:sp>
        <p:nvSpPr>
          <p:cNvPr id="56328" name="Line 8"/>
          <p:cNvSpPr>
            <a:spLocks noChangeShapeType="1"/>
          </p:cNvSpPr>
          <p:nvPr/>
        </p:nvSpPr>
        <p:spPr bwMode="auto">
          <a:xfrm>
            <a:off x="2286000" y="4800600"/>
            <a:ext cx="3810000" cy="0"/>
          </a:xfrm>
          <a:prstGeom prst="line">
            <a:avLst/>
          </a:prstGeom>
          <a:noFill/>
          <a:ln w="9525">
            <a:solidFill>
              <a:schemeClr val="tx1"/>
            </a:solidFill>
            <a:round/>
            <a:headEnd/>
            <a:tailEnd/>
          </a:ln>
          <a:effectLst/>
        </p:spPr>
        <p:txBody>
          <a:bodyPr wrap="none"/>
          <a:lstStyle/>
          <a:p>
            <a:endParaRPr lang="el-GR" dirty="0"/>
          </a:p>
        </p:txBody>
      </p:sp>
      <p:sp>
        <p:nvSpPr>
          <p:cNvPr id="56329" name="Line 9"/>
          <p:cNvSpPr>
            <a:spLocks noChangeShapeType="1"/>
          </p:cNvSpPr>
          <p:nvPr/>
        </p:nvSpPr>
        <p:spPr bwMode="auto">
          <a:xfrm>
            <a:off x="2286000" y="6096000"/>
            <a:ext cx="3810000" cy="0"/>
          </a:xfrm>
          <a:prstGeom prst="line">
            <a:avLst/>
          </a:prstGeom>
          <a:noFill/>
          <a:ln w="9525">
            <a:solidFill>
              <a:schemeClr val="tx1"/>
            </a:solidFill>
            <a:round/>
            <a:headEnd/>
            <a:tailEnd/>
          </a:ln>
          <a:effectLst/>
        </p:spPr>
        <p:txBody>
          <a:bodyPr wrap="none"/>
          <a:lstStyle/>
          <a:p>
            <a:endParaRPr lang="el-GR" dirty="0"/>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r>
              <a:rPr lang="el-GR" sz="3600" dirty="0" smtClean="0"/>
              <a:t>Οι πελάτες λιανικής πώλησης δεν παρακολουθούνται από τη Γενική Λογιστική.</a:t>
            </a:r>
          </a:p>
          <a:p>
            <a:endParaRPr lang="el-GR" sz="3600" dirty="0" smtClean="0"/>
          </a:p>
          <a:p>
            <a:r>
              <a:rPr lang="el-GR" sz="3600" dirty="0" smtClean="0"/>
              <a:t> Ενηµερώνει το Βιβλίο Αποθήκης.</a:t>
            </a:r>
          </a:p>
          <a:p>
            <a:endParaRPr lang="el-GR" sz="3600" dirty="0" smtClean="0"/>
          </a:p>
          <a:p>
            <a:r>
              <a:rPr lang="el-GR" sz="3600" dirty="0" smtClean="0"/>
              <a:t> Ενηµερώνεται η Γενική Λογιστική</a:t>
            </a:r>
          </a:p>
          <a:p>
            <a:endParaRPr lang="el-GR" dirty="0"/>
          </a:p>
        </p:txBody>
      </p:sp>
      <p:sp>
        <p:nvSpPr>
          <p:cNvPr id="3" name="2 - Τίτλος"/>
          <p:cNvSpPr>
            <a:spLocks noGrp="1"/>
          </p:cNvSpPr>
          <p:nvPr>
            <p:ph type="title"/>
          </p:nvPr>
        </p:nvSpPr>
        <p:spPr/>
        <p:txBody>
          <a:bodyPr>
            <a:normAutofit/>
          </a:bodyPr>
          <a:lstStyle/>
          <a:p>
            <a:pPr algn="ctr"/>
            <a:r>
              <a:rPr lang="el-GR" sz="3600" b="1" u="sng" dirty="0" smtClean="0">
                <a:solidFill>
                  <a:srgbClr val="FF3300"/>
                </a:solidFill>
              </a:rPr>
              <a:t>ΧΑΡΑΚΤΗΡΙΣΤΙΚΑ</a:t>
            </a:r>
            <a:br>
              <a:rPr lang="el-GR" sz="3600" b="1" u="sng" dirty="0" smtClean="0">
                <a:solidFill>
                  <a:srgbClr val="FF3300"/>
                </a:solidFill>
              </a:rPr>
            </a:br>
            <a:r>
              <a:rPr lang="el-GR" sz="3600" b="1" u="sng" dirty="0" smtClean="0">
                <a:solidFill>
                  <a:srgbClr val="FF3300"/>
                </a:solidFill>
              </a:rPr>
              <a:t>ΑΠΟΔΕΙΞΗΣ ΛΙΑΝΙΚΗΣ ΠΩΛΗΣΗΣ</a:t>
            </a:r>
            <a:endParaRPr lang="el-GR" sz="3600" dirty="0"/>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3 - Θέση αριθμού διαφάνειας"/>
          <p:cNvSpPr>
            <a:spLocks noGrp="1"/>
          </p:cNvSpPr>
          <p:nvPr>
            <p:ph type="sldNum" sz="quarter" idx="12"/>
          </p:nvPr>
        </p:nvSpPr>
        <p:spPr>
          <a:xfrm>
            <a:off x="8534400" y="6400800"/>
            <a:ext cx="609600" cy="457200"/>
          </a:xfrm>
        </p:spPr>
        <p:txBody>
          <a:bodyPr/>
          <a:lstStyle/>
          <a:p>
            <a:fld id="{87AE2B6C-2A2C-4794-BA47-C76FD77E8EF7}" type="slidenum">
              <a:rPr lang="el-GR"/>
              <a:pPr/>
              <a:t>760</a:t>
            </a:fld>
            <a:endParaRPr lang="el-GR" dirty="0"/>
          </a:p>
        </p:txBody>
      </p:sp>
      <p:graphicFrame>
        <p:nvGraphicFramePr>
          <p:cNvPr id="55499" name="Group 203"/>
          <p:cNvGraphicFramePr>
            <a:graphicFrameLocks noGrp="1"/>
          </p:cNvGraphicFramePr>
          <p:nvPr/>
        </p:nvGraphicFramePr>
        <p:xfrm>
          <a:off x="381000" y="-5"/>
          <a:ext cx="8458200" cy="6525348"/>
        </p:xfrm>
        <a:graphic>
          <a:graphicData uri="http://schemas.openxmlformats.org/drawingml/2006/table">
            <a:tbl>
              <a:tblPr/>
              <a:tblGrid>
                <a:gridCol w="2971800"/>
                <a:gridCol w="990600"/>
                <a:gridCol w="838200"/>
                <a:gridCol w="990600"/>
                <a:gridCol w="914400"/>
                <a:gridCol w="990600"/>
                <a:gridCol w="762000"/>
              </a:tblGrid>
              <a:tr h="392060">
                <a:tc rowSpan="2">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l-GR"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ΥΠΟΛΟΙΠΑ</a:t>
                      </a:r>
                    </a:p>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ΛΟΓΑΡΙΑΣΜΩΝ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ΠΡΟΣΩΡΙΝΟ</a:t>
                      </a:r>
                      <a:r>
                        <a:rPr kumimoji="0" lang="el-GR" sz="1100" b="1" i="0" u="none" strike="noStrike" cap="none" normalizeH="0" baseline="0" dirty="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gridSpan="2">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ΕΓΓΡΑΦΩΝ</a:t>
                      </a:r>
                    </a:p>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ΠΡΟΣΑΡΜΟΓΗΣ</a:t>
                      </a:r>
                      <a:r>
                        <a:rPr kumimoji="0" lang="el-GR" sz="1100" b="1" i="0" u="none" strike="noStrike" cap="none" normalizeH="0" baseline="0" dirty="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gridSpan="2">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ΟΡΙΣΤΙΚΟ</a:t>
                      </a:r>
                      <a:r>
                        <a:rPr kumimoji="0" lang="el-GR" sz="1100" b="1" i="0" u="none" strike="noStrike" cap="none" normalizeH="0" baseline="0" dirty="0" smtClean="0">
                          <a:ln>
                            <a:noFill/>
                          </a:ln>
                          <a:solidFill>
                            <a:schemeClr val="tx1"/>
                          </a:solidFill>
                          <a:effectLst/>
                          <a:latin typeface="Times New Roman" pitchFamily="18" charset="0"/>
                        </a:rPr>
                        <a:t>  </a:t>
                      </a: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ΙΣΟΖΥΓΙΟ</a:t>
                      </a:r>
                      <a:r>
                        <a:rPr kumimoji="0" lang="el-GR" sz="1100" b="1" i="0" u="none" strike="noStrike" cap="none" normalizeH="0" baseline="0" dirty="0" smtClean="0">
                          <a:ln>
                            <a:noFill/>
                          </a:ln>
                          <a:solidFill>
                            <a:schemeClr val="tx1"/>
                          </a:solidFill>
                          <a:effectLst/>
                          <a:latin typeface="Times New Roman" pitchFamily="18" charset="0"/>
                        </a:rPr>
                        <a:t> </a:t>
                      </a:r>
                    </a:p>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cs typeface="Times New Roman" pitchFamily="18" charset="0"/>
                        </a:rPr>
                        <a:t>(ΠΡΟΣΑΡΜΟΣΜΕΝΟ)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r>
              <a:tr h="226774">
                <a:tc vMerge="1">
                  <a:txBody>
                    <a:bodyPr/>
                    <a:lstStyle/>
                    <a:p>
                      <a:endParaRPr lang="el-GR"/>
                    </a:p>
                  </a:txBody>
                  <a:tcPr/>
                </a:tc>
                <a:tc>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Π</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9908">
                <a:tc>
                  <a:txBody>
                    <a:bodyPr/>
                    <a:lstStyle/>
                    <a:p>
                      <a:pPr marL="0" marR="0" lvl="0" indent="0" algn="l"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ΚΤΙΡΙΑ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7.</a:t>
                      </a:r>
                      <a:r>
                        <a:rPr kumimoji="0" lang="en-US" sz="1200" b="1" i="0" u="none" strike="noStrike" cap="none" normalizeH="0" baseline="0" dirty="0" smtClean="0">
                          <a:ln>
                            <a:noFill/>
                          </a:ln>
                          <a:solidFill>
                            <a:schemeClr val="tx1"/>
                          </a:solidFill>
                          <a:effectLst/>
                          <a:latin typeface="Times New Roman" pitchFamily="18" charset="0"/>
                        </a:rPr>
                        <a:t>5</a:t>
                      </a:r>
                      <a:r>
                        <a:rPr kumimoji="0" lang="el-GR" sz="1200" b="1" i="0" u="none" strike="noStrike" cap="none" normalizeH="0" baseline="0" dirty="0" smtClean="0">
                          <a:ln>
                            <a:noFill/>
                          </a:ln>
                          <a:solidFill>
                            <a:schemeClr val="tx1"/>
                          </a:solidFill>
                          <a:effectLst/>
                          <a:latin typeface="Times New Roman" pitchFamily="18" charset="0"/>
                        </a:rPr>
                        <a:t>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750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6.750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ΜΗΧΑΝΕΣ ΓΡΑΦΕΙΟΥ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ΕΠΙΠΛΑ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540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1.260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ΕΜΠΟΡΕΥΜΑΤΑ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24.600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18.720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5.880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ΑΝΑΛΩΣΙΜΑ ΥΛΙΚΑ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ΓΡΑΜΜΑΤΕΙΑ ΕΙΣΠΡΑΚΤΕΑ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1.940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340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ΠΕΛΑΤΕΣ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ΤΑΜΕΙΟ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375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340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715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ΓΕΝΙΚΑ ΕΞΟΔΑ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2.635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2.635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ΜΙΣΘΟΙ – ΗΜΕΡΟΜΙΣΘΙΑ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1.750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1.870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ΑΣΦΑΛΙΣΤΡΑ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ΑΠΟΣΒΕΣΕΙΣ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1.365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1.365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ΕΜΠΟΡΕΥΜΑΤΑ ΠΩΛΗΘΕΝΤΑ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18.720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18.720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ΑΝΑΛΩΣΙΜΑ ΑΝΑΛΩΘΕΝΤΑ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568325"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ΚΕΦΑΛΑΙΟ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568325"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ΑΠΟΤΕΛΕΣΜΑ ΧΡΗΣΗΣ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568325"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ΠΡΟΜΗΘΕΥΤΕΣ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3.670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3.670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568325"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ΑΣΦΑΛΙΣΤΙΚΟΙ ΟΡΓΑΝΙΣΜΟΙ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330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330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568325"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ΜΙΣΘΟΙ ΠΛΗΡΩΤΕΟΙ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120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568325"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ΑΣΦΑΛΙΣΤΡΑ ΠΗΡΩΤΕΑ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568325"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ΕΣΟΔΑ ΠΩΛΗΣΕΩΝ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29.620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endParaRPr kumimoji="0" lang="el-GR"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29.620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88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l-GR" sz="1100" b="1" i="0" u="none" strike="noStrike" cap="none" normalizeH="0" baseline="0" dirty="0" smtClean="0">
                          <a:ln>
                            <a:noFill/>
                          </a:ln>
                          <a:solidFill>
                            <a:schemeClr val="tx1"/>
                          </a:solidFill>
                          <a:effectLst/>
                          <a:latin typeface="Times New Roman" pitchFamily="18" charset="0"/>
                        </a:rPr>
                        <a:t>ΣΥΝΟΛΑ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43.620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43.620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20.720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20.720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43.800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20000"/>
                        </a:spcBef>
                        <a:spcAft>
                          <a:spcPct val="0"/>
                        </a:spcAft>
                        <a:buClr>
                          <a:schemeClr val="accent2"/>
                        </a:buClr>
                        <a:buSzPct val="80000"/>
                        <a:buFont typeface="Wingdings" pitchFamily="2" charset="2"/>
                        <a:buNone/>
                        <a:tabLst/>
                      </a:pPr>
                      <a:r>
                        <a:rPr kumimoji="0" lang="el-GR" sz="1200" b="1" i="0" u="none" strike="noStrike" cap="none" normalizeH="0" baseline="0" dirty="0" smtClean="0">
                          <a:ln>
                            <a:noFill/>
                          </a:ln>
                          <a:solidFill>
                            <a:schemeClr val="tx1"/>
                          </a:solidFill>
                          <a:effectLst/>
                          <a:latin typeface="Times New Roman" pitchFamily="18" charset="0"/>
                        </a:rPr>
                        <a:t>43.800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3CF3A1D1-2D92-4A4D-ADC8-E9B4FC71195F}" type="slidenum">
              <a:rPr lang="el-GR"/>
              <a:pPr/>
              <a:t>761</a:t>
            </a:fld>
            <a:endParaRPr lang="el-GR" dirty="0"/>
          </a:p>
        </p:txBody>
      </p:sp>
      <p:sp>
        <p:nvSpPr>
          <p:cNvPr id="57346" name="Rectangle 2"/>
          <p:cNvSpPr>
            <a:spLocks noGrp="1" noChangeArrowheads="1"/>
          </p:cNvSpPr>
          <p:nvPr>
            <p:ph type="title"/>
          </p:nvPr>
        </p:nvSpPr>
        <p:spPr>
          <a:xfrm>
            <a:off x="901700" y="639763"/>
            <a:ext cx="7340600" cy="379412"/>
          </a:xfrm>
        </p:spPr>
        <p:txBody>
          <a:bodyPr>
            <a:normAutofit fontScale="90000"/>
          </a:bodyPr>
          <a:lstStyle/>
          <a:p>
            <a:r>
              <a:rPr lang="el-GR" sz="2800" b="1" dirty="0"/>
              <a:t>ΛΥΣΗ ΑΣΚΗΣΗΣ ΕΚΜΕΤΑΛΛΕΥΣΗΣ</a:t>
            </a:r>
            <a:r>
              <a:rPr lang="en-US" sz="2800" b="1" dirty="0"/>
              <a:t> 2.</a:t>
            </a:r>
            <a:endParaRPr lang="el-GR" sz="2800" b="1" dirty="0"/>
          </a:p>
        </p:txBody>
      </p:sp>
      <p:sp>
        <p:nvSpPr>
          <p:cNvPr id="57348" name="Rectangle 4"/>
          <p:cNvSpPr>
            <a:spLocks noGrp="1" noChangeArrowheads="1"/>
          </p:cNvSpPr>
          <p:nvPr>
            <p:ph type="body" idx="1"/>
          </p:nvPr>
        </p:nvSpPr>
        <p:spPr>
          <a:xfrm>
            <a:off x="266700" y="990600"/>
            <a:ext cx="8610600" cy="5257800"/>
          </a:xfrm>
          <a:noFill/>
          <a:ln/>
        </p:spPr>
        <p:txBody>
          <a:bodyPr>
            <a:normAutofit fontScale="92500" lnSpcReduction="10000"/>
          </a:bodyPr>
          <a:lstStyle/>
          <a:p>
            <a:pPr algn="just">
              <a:lnSpc>
                <a:spcPct val="90000"/>
              </a:lnSpc>
              <a:buFont typeface="Wingdings" pitchFamily="2" charset="2"/>
              <a:buNone/>
            </a:pPr>
            <a:r>
              <a:rPr lang="el-GR" sz="1600" b="1" u="sng" dirty="0">
                <a:latin typeface="Arial" charset="0"/>
                <a:cs typeface="Times New Roman" pitchFamily="18" charset="0"/>
              </a:rPr>
              <a:t>ΑΠΟΤΕΛΕΣΜΑΤΑ ΧΡΗΣΕΩΣ                                   </a:t>
            </a:r>
          </a:p>
          <a:p>
            <a:pPr algn="just">
              <a:lnSpc>
                <a:spcPct val="90000"/>
              </a:lnSpc>
              <a:buFont typeface="Wingdings" pitchFamily="2" charset="2"/>
              <a:buNone/>
            </a:pPr>
            <a:r>
              <a:rPr lang="el-GR" sz="1600" b="1" u="sng" dirty="0">
                <a:latin typeface="Arial" charset="0"/>
                <a:cs typeface="Times New Roman" pitchFamily="18" charset="0"/>
              </a:rPr>
              <a:t>                               </a:t>
            </a:r>
            <a:r>
              <a:rPr lang="el-GR" sz="1600" u="sng" dirty="0">
                <a:latin typeface="Arial" charset="0"/>
                <a:cs typeface="Times New Roman" pitchFamily="18" charset="0"/>
              </a:rPr>
              <a:t>                 </a:t>
            </a:r>
            <a:endParaRPr lang="el-GR" sz="1600" b="1" u="sng" dirty="0">
              <a:latin typeface="Arial" charset="0"/>
              <a:cs typeface="Times New Roman" pitchFamily="18" charset="0"/>
            </a:endParaRPr>
          </a:p>
          <a:p>
            <a:pPr algn="just">
              <a:lnSpc>
                <a:spcPct val="90000"/>
              </a:lnSpc>
              <a:buFont typeface="Wingdings" pitchFamily="2" charset="2"/>
              <a:buNone/>
            </a:pPr>
            <a:r>
              <a:rPr lang="el-GR" sz="1600" dirty="0">
                <a:latin typeface="Arial" charset="0"/>
                <a:cs typeface="Arial" charset="0"/>
              </a:rPr>
              <a:t>          </a:t>
            </a:r>
            <a:r>
              <a:rPr lang="el-GR" sz="1600" b="1" dirty="0">
                <a:latin typeface="Arial" charset="0"/>
              </a:rPr>
              <a:t>Έ</a:t>
            </a:r>
            <a:r>
              <a:rPr lang="el-GR" sz="1600" b="1" dirty="0">
                <a:latin typeface="Arial" charset="0"/>
                <a:cs typeface="Arial" charset="0"/>
              </a:rPr>
              <a:t>σοδα Εκμετάλ</a:t>
            </a:r>
            <a:r>
              <a:rPr lang="el-GR" sz="1600" b="1" dirty="0">
                <a:latin typeface="Arial" charset="0"/>
              </a:rPr>
              <a:t>λ</a:t>
            </a:r>
            <a:r>
              <a:rPr lang="el-GR" sz="1600" b="1" dirty="0">
                <a:latin typeface="Arial" charset="0"/>
                <a:cs typeface="Arial" charset="0"/>
              </a:rPr>
              <a:t>ευσης</a:t>
            </a:r>
            <a:r>
              <a:rPr lang="el-GR" sz="1400" b="1" dirty="0">
                <a:latin typeface="Arial" charset="0"/>
                <a:cs typeface="Arial" charset="0"/>
              </a:rPr>
              <a:t> </a:t>
            </a:r>
            <a:r>
              <a:rPr lang="el-GR" sz="1400" b="1" dirty="0">
                <a:latin typeface="Arial" charset="0"/>
              </a:rPr>
              <a:t>           29.620</a:t>
            </a:r>
            <a:endParaRPr lang="el-GR" sz="1400" b="1" dirty="0"/>
          </a:p>
          <a:p>
            <a:pPr algn="just">
              <a:lnSpc>
                <a:spcPct val="90000"/>
              </a:lnSpc>
              <a:buFont typeface="Wingdings" pitchFamily="2" charset="2"/>
              <a:buNone/>
            </a:pPr>
            <a:r>
              <a:rPr lang="el-GR" sz="1600" b="1" dirty="0">
                <a:latin typeface="Arial" charset="0"/>
                <a:cs typeface="Arial" charset="0"/>
              </a:rPr>
              <a:t>Μείον:</a:t>
            </a:r>
            <a:endParaRPr lang="el-GR" sz="1600" b="1" dirty="0">
              <a:cs typeface="Times New Roman" pitchFamily="18" charset="0"/>
            </a:endParaRPr>
          </a:p>
          <a:p>
            <a:pPr algn="just">
              <a:lnSpc>
                <a:spcPct val="90000"/>
              </a:lnSpc>
              <a:buFont typeface="Wingdings" pitchFamily="2" charset="2"/>
              <a:buNone/>
            </a:pPr>
            <a:r>
              <a:rPr lang="el-GR" sz="1400" b="1" dirty="0">
                <a:latin typeface="Arial" charset="0"/>
                <a:cs typeface="Arial" charset="0"/>
              </a:rPr>
              <a:t> </a:t>
            </a:r>
            <a:r>
              <a:rPr lang="el-GR" sz="1400" b="1" dirty="0">
                <a:latin typeface="Arial" charset="0"/>
              </a:rPr>
              <a:t>Γενικά Έξοδα		2.635</a:t>
            </a:r>
          </a:p>
          <a:p>
            <a:pPr algn="just">
              <a:lnSpc>
                <a:spcPct val="90000"/>
              </a:lnSpc>
              <a:buFont typeface="Wingdings" pitchFamily="2" charset="2"/>
              <a:buNone/>
            </a:pPr>
            <a:endParaRPr lang="el-GR" sz="1400" b="1" dirty="0"/>
          </a:p>
          <a:p>
            <a:pPr algn="just">
              <a:lnSpc>
                <a:spcPct val="90000"/>
              </a:lnSpc>
              <a:buFont typeface="Wingdings" pitchFamily="2" charset="2"/>
              <a:buNone/>
            </a:pPr>
            <a:r>
              <a:rPr lang="el-GR" sz="1400" b="1" dirty="0">
                <a:latin typeface="Arial" charset="0"/>
              </a:rPr>
              <a:t>Μισθοί Ημερομίσθια   	1.870</a:t>
            </a:r>
          </a:p>
          <a:p>
            <a:pPr algn="just">
              <a:lnSpc>
                <a:spcPct val="90000"/>
              </a:lnSpc>
              <a:buFont typeface="Wingdings" pitchFamily="2" charset="2"/>
              <a:buNone/>
            </a:pPr>
            <a:endParaRPr lang="el-GR" sz="1400" b="1" dirty="0"/>
          </a:p>
          <a:p>
            <a:pPr algn="just">
              <a:lnSpc>
                <a:spcPct val="90000"/>
              </a:lnSpc>
              <a:buFont typeface="Wingdings" pitchFamily="2" charset="2"/>
              <a:buNone/>
            </a:pPr>
            <a:r>
              <a:rPr lang="el-GR" sz="1400" b="1" dirty="0">
                <a:latin typeface="Arial" charset="0"/>
              </a:rPr>
              <a:t>Ασφάλιστρα                   	   300</a:t>
            </a:r>
          </a:p>
          <a:p>
            <a:pPr algn="just">
              <a:lnSpc>
                <a:spcPct val="90000"/>
              </a:lnSpc>
              <a:buFont typeface="Wingdings" pitchFamily="2" charset="2"/>
              <a:buNone/>
            </a:pPr>
            <a:endParaRPr lang="el-GR" sz="1400" b="1" dirty="0"/>
          </a:p>
          <a:p>
            <a:pPr algn="just">
              <a:lnSpc>
                <a:spcPct val="90000"/>
              </a:lnSpc>
              <a:buFont typeface="Wingdings" pitchFamily="2" charset="2"/>
              <a:buNone/>
            </a:pPr>
            <a:r>
              <a:rPr lang="el-GR" sz="1400" b="1" dirty="0">
                <a:latin typeface="Arial" charset="0"/>
              </a:rPr>
              <a:t>Αποσβέσεις                 	1.365</a:t>
            </a:r>
          </a:p>
          <a:p>
            <a:pPr algn="just">
              <a:lnSpc>
                <a:spcPct val="90000"/>
              </a:lnSpc>
              <a:buFont typeface="Wingdings" pitchFamily="2" charset="2"/>
              <a:buNone/>
            </a:pPr>
            <a:endParaRPr lang="el-GR" sz="1400" b="1" dirty="0"/>
          </a:p>
          <a:p>
            <a:pPr algn="just">
              <a:lnSpc>
                <a:spcPct val="90000"/>
              </a:lnSpc>
              <a:buFont typeface="Wingdings" pitchFamily="2" charset="2"/>
              <a:buNone/>
            </a:pPr>
            <a:r>
              <a:rPr lang="el-GR" sz="1400" b="1" dirty="0">
                <a:latin typeface="Arial" charset="0"/>
              </a:rPr>
              <a:t>Εμπορεύματα </a:t>
            </a:r>
          </a:p>
          <a:p>
            <a:pPr algn="just">
              <a:lnSpc>
                <a:spcPct val="90000"/>
              </a:lnSpc>
              <a:buFont typeface="Wingdings" pitchFamily="2" charset="2"/>
              <a:buNone/>
            </a:pPr>
            <a:r>
              <a:rPr lang="el-GR" sz="1400" b="1" dirty="0">
                <a:latin typeface="Arial" charset="0"/>
              </a:rPr>
              <a:t>Πωληθέντα                 	                 18.720</a:t>
            </a:r>
          </a:p>
          <a:p>
            <a:pPr algn="just">
              <a:lnSpc>
                <a:spcPct val="90000"/>
              </a:lnSpc>
              <a:buFont typeface="Wingdings" pitchFamily="2" charset="2"/>
              <a:buNone/>
            </a:pPr>
            <a:endParaRPr lang="el-GR" sz="1400" b="1" dirty="0">
              <a:latin typeface="Arial" charset="0"/>
            </a:endParaRPr>
          </a:p>
          <a:p>
            <a:pPr algn="just">
              <a:lnSpc>
                <a:spcPct val="90000"/>
              </a:lnSpc>
              <a:buFont typeface="Wingdings" pitchFamily="2" charset="2"/>
              <a:buNone/>
            </a:pPr>
            <a:r>
              <a:rPr lang="el-GR" sz="1600" b="1" dirty="0">
                <a:latin typeface="Arial" charset="0"/>
              </a:rPr>
              <a:t>Αναλώσιμα Αναλωθέντα         115</a:t>
            </a:r>
          </a:p>
          <a:p>
            <a:pPr algn="just">
              <a:lnSpc>
                <a:spcPct val="90000"/>
              </a:lnSpc>
              <a:buFont typeface="Wingdings" pitchFamily="2" charset="2"/>
              <a:buNone/>
            </a:pPr>
            <a:r>
              <a:rPr lang="el-GR" sz="1600" b="1" dirty="0">
                <a:latin typeface="Arial" charset="0"/>
              </a:rPr>
              <a:t>                     Σύνολο</a:t>
            </a:r>
            <a:r>
              <a:rPr lang="el-GR" sz="1600" b="1" dirty="0">
                <a:latin typeface="Arial" charset="0"/>
                <a:cs typeface="Arial" charset="0"/>
              </a:rPr>
              <a:t>  </a:t>
            </a:r>
            <a:r>
              <a:rPr lang="el-GR" sz="1600" b="1" dirty="0">
                <a:latin typeface="Arial" charset="0"/>
              </a:rPr>
              <a:t>                         25.005</a:t>
            </a:r>
          </a:p>
          <a:p>
            <a:pPr algn="just">
              <a:lnSpc>
                <a:spcPct val="90000"/>
              </a:lnSpc>
              <a:buFont typeface="Wingdings" pitchFamily="2" charset="2"/>
              <a:buNone/>
            </a:pPr>
            <a:r>
              <a:rPr lang="el-GR" sz="1600" b="1" dirty="0">
                <a:latin typeface="Arial" charset="0"/>
              </a:rPr>
              <a:t> </a:t>
            </a:r>
          </a:p>
          <a:p>
            <a:pPr>
              <a:lnSpc>
                <a:spcPct val="90000"/>
              </a:lnSpc>
              <a:buFont typeface="Wingdings" pitchFamily="2" charset="2"/>
              <a:buNone/>
            </a:pPr>
            <a:r>
              <a:rPr lang="el-GR" sz="1600" b="1" dirty="0">
                <a:latin typeface="Arial" charset="0"/>
              </a:rPr>
              <a:t>Καθαρό </a:t>
            </a:r>
            <a:r>
              <a:rPr lang="el-GR" sz="1600" b="1" dirty="0">
                <a:latin typeface="Arial" charset="0"/>
                <a:cs typeface="Arial" charset="0"/>
              </a:rPr>
              <a:t>Αποτ</a:t>
            </a:r>
            <a:r>
              <a:rPr lang="el-GR" sz="1600" b="1" dirty="0">
                <a:latin typeface="Arial" charset="0"/>
              </a:rPr>
              <a:t>έλεσμα </a:t>
            </a:r>
            <a:r>
              <a:rPr lang="el-GR" sz="1600" b="1" dirty="0">
                <a:latin typeface="Arial" charset="0"/>
                <a:cs typeface="Arial" charset="0"/>
              </a:rPr>
              <a:t>.Χρήσεως</a:t>
            </a:r>
            <a:r>
              <a:rPr lang="el-GR" sz="1400" b="1" dirty="0">
                <a:latin typeface="Arial" charset="0"/>
                <a:cs typeface="Arial" charset="0"/>
              </a:rPr>
              <a:t> </a:t>
            </a:r>
            <a:r>
              <a:rPr lang="el-GR" sz="1400" b="1" dirty="0">
                <a:latin typeface="Arial" charset="0"/>
              </a:rPr>
              <a:t>           4.615</a:t>
            </a:r>
            <a:r>
              <a:rPr lang="el-GR" sz="1400" b="1" dirty="0">
                <a:latin typeface="Arial" charset="0"/>
                <a:cs typeface="Arial" charset="0"/>
              </a:rPr>
              <a:t>   </a:t>
            </a:r>
          </a:p>
          <a:p>
            <a:pPr algn="r">
              <a:lnSpc>
                <a:spcPct val="90000"/>
              </a:lnSpc>
              <a:buFont typeface="Wingdings" pitchFamily="2" charset="2"/>
              <a:buNone/>
            </a:pPr>
            <a:r>
              <a:rPr lang="el-GR" sz="1400" dirty="0">
                <a:latin typeface="Arial" charset="0"/>
                <a:cs typeface="Arial" charset="0"/>
              </a:rPr>
              <a:t>                                                                                         </a:t>
            </a:r>
          </a:p>
          <a:p>
            <a:pPr algn="just">
              <a:lnSpc>
                <a:spcPct val="90000"/>
              </a:lnSpc>
              <a:buFont typeface="Wingdings" pitchFamily="2" charset="2"/>
              <a:buNone/>
            </a:pPr>
            <a:r>
              <a:rPr lang="el-GR" sz="1400" dirty="0">
                <a:latin typeface="Arial" charset="0"/>
                <a:cs typeface="Arial" charset="0"/>
              </a:rPr>
              <a:t> </a:t>
            </a:r>
          </a:p>
        </p:txBody>
      </p:sp>
      <p:sp>
        <p:nvSpPr>
          <p:cNvPr id="57349" name="Text Box 5"/>
          <p:cNvSpPr txBox="1">
            <a:spLocks noChangeArrowheads="1"/>
          </p:cNvSpPr>
          <p:nvPr/>
        </p:nvSpPr>
        <p:spPr bwMode="auto">
          <a:xfrm>
            <a:off x="4572000" y="914400"/>
            <a:ext cx="4343400" cy="5788025"/>
          </a:xfrm>
          <a:prstGeom prst="rect">
            <a:avLst/>
          </a:prstGeom>
          <a:noFill/>
          <a:ln w="9525">
            <a:noFill/>
            <a:miter lim="800000"/>
            <a:headEnd/>
            <a:tailEnd/>
          </a:ln>
          <a:effectLst/>
        </p:spPr>
        <p:txBody>
          <a:bodyPr>
            <a:spAutoFit/>
          </a:bodyPr>
          <a:lstStyle/>
          <a:p>
            <a:pPr eaLnBrk="1" hangingPunct="1">
              <a:spcBef>
                <a:spcPct val="50000"/>
              </a:spcBef>
            </a:pPr>
            <a:r>
              <a:rPr lang="el-GR" sz="1400" b="1" dirty="0">
                <a:cs typeface="Arial" charset="0"/>
              </a:rPr>
              <a:t>ΙΣΟΛΟΓΙΣΜΟΣ</a:t>
            </a:r>
            <a:endParaRPr lang="en-US" sz="1400" b="1" dirty="0">
              <a:latin typeface="Times New Roman" pitchFamily="18" charset="0"/>
              <a:cs typeface="Times New Roman" pitchFamily="18" charset="0"/>
            </a:endParaRPr>
          </a:p>
          <a:p>
            <a:pPr algn="just" eaLnBrk="1" hangingPunct="1">
              <a:spcBef>
                <a:spcPct val="50000"/>
              </a:spcBef>
            </a:pPr>
            <a:r>
              <a:rPr lang="el-GR" sz="1400" b="1" u="sng" dirty="0">
                <a:cs typeface="Arial" charset="0"/>
              </a:rPr>
              <a:t>ΕΝΕΡΓΗΤΙΚΟ                                         ΠΑΘΗΤΙΚΟ</a:t>
            </a:r>
          </a:p>
          <a:p>
            <a:pPr algn="just" eaLnBrk="1" hangingPunct="1">
              <a:lnSpc>
                <a:spcPct val="70000"/>
              </a:lnSpc>
              <a:spcBef>
                <a:spcPct val="50000"/>
              </a:spcBef>
            </a:pPr>
            <a:r>
              <a:rPr lang="el-GR" sz="1400" b="1" dirty="0">
                <a:cs typeface="Arial" charset="0"/>
              </a:rPr>
              <a:t>Κτίρια          </a:t>
            </a:r>
            <a:r>
              <a:rPr lang="el-GR" sz="1400" b="1" dirty="0"/>
              <a:t>    6.750</a:t>
            </a:r>
            <a:endParaRPr lang="el-GR" sz="1400" b="1" dirty="0">
              <a:latin typeface="Times New Roman" pitchFamily="18" charset="0"/>
            </a:endParaRPr>
          </a:p>
          <a:p>
            <a:pPr algn="just" eaLnBrk="1" hangingPunct="1">
              <a:lnSpc>
                <a:spcPct val="70000"/>
              </a:lnSpc>
              <a:spcBef>
                <a:spcPct val="50000"/>
              </a:spcBef>
            </a:pPr>
            <a:r>
              <a:rPr lang="el-GR" sz="1400" b="1" dirty="0">
                <a:cs typeface="Arial" charset="0"/>
              </a:rPr>
              <a:t>                     </a:t>
            </a:r>
            <a:endParaRPr lang="el-GR" sz="1400" b="1" dirty="0"/>
          </a:p>
          <a:p>
            <a:pPr algn="just" eaLnBrk="1" hangingPunct="1">
              <a:lnSpc>
                <a:spcPct val="70000"/>
              </a:lnSpc>
              <a:spcBef>
                <a:spcPct val="50000"/>
              </a:spcBef>
            </a:pPr>
            <a:r>
              <a:rPr lang="el-GR" sz="1400" b="1" dirty="0"/>
              <a:t>Μηχανές </a:t>
            </a:r>
          </a:p>
          <a:p>
            <a:pPr algn="just" eaLnBrk="1" hangingPunct="1">
              <a:lnSpc>
                <a:spcPct val="70000"/>
              </a:lnSpc>
              <a:spcBef>
                <a:spcPct val="50000"/>
              </a:spcBef>
            </a:pPr>
            <a:r>
              <a:rPr lang="el-GR" sz="1400" b="1" dirty="0"/>
              <a:t>Γραφείου           225</a:t>
            </a:r>
            <a:endParaRPr lang="el-GR" sz="1400" b="1" dirty="0">
              <a:latin typeface="Times New Roman" pitchFamily="18" charset="0"/>
            </a:endParaRPr>
          </a:p>
          <a:p>
            <a:pPr algn="just" eaLnBrk="1" hangingPunct="1">
              <a:lnSpc>
                <a:spcPct val="70000"/>
              </a:lnSpc>
              <a:spcBef>
                <a:spcPct val="50000"/>
              </a:spcBef>
            </a:pPr>
            <a:r>
              <a:rPr lang="el-GR" sz="1400" b="1" dirty="0">
                <a:cs typeface="Arial" charset="0"/>
              </a:rPr>
              <a:t>                     </a:t>
            </a:r>
            <a:endParaRPr lang="el-GR" sz="1400" b="1" dirty="0"/>
          </a:p>
          <a:p>
            <a:pPr algn="just" eaLnBrk="1" hangingPunct="1">
              <a:lnSpc>
                <a:spcPct val="70000"/>
              </a:lnSpc>
              <a:spcBef>
                <a:spcPct val="50000"/>
              </a:spcBef>
            </a:pPr>
            <a:r>
              <a:rPr lang="el-GR" sz="1400" b="1" dirty="0"/>
              <a:t>Έπιπλα           1.260</a:t>
            </a:r>
            <a:endParaRPr lang="en-US" sz="1400" b="1" dirty="0"/>
          </a:p>
          <a:p>
            <a:pPr algn="just" eaLnBrk="1" hangingPunct="1">
              <a:lnSpc>
                <a:spcPct val="70000"/>
              </a:lnSpc>
              <a:spcBef>
                <a:spcPct val="50000"/>
              </a:spcBef>
            </a:pPr>
            <a:endParaRPr lang="el-GR" sz="1400" b="1" dirty="0">
              <a:latin typeface="Times New Roman" pitchFamily="18" charset="0"/>
              <a:cs typeface="Times New Roman" pitchFamily="18" charset="0"/>
            </a:endParaRPr>
          </a:p>
          <a:p>
            <a:pPr algn="just" eaLnBrk="1" hangingPunct="1">
              <a:lnSpc>
                <a:spcPct val="70000"/>
              </a:lnSpc>
              <a:spcBef>
                <a:spcPct val="50000"/>
              </a:spcBef>
            </a:pPr>
            <a:r>
              <a:rPr lang="el-GR" sz="1400" b="1" dirty="0"/>
              <a:t>Εμπορεύματα 5.880</a:t>
            </a:r>
            <a:endParaRPr lang="en-US" sz="1400" b="1" dirty="0"/>
          </a:p>
          <a:p>
            <a:pPr algn="just" eaLnBrk="1" hangingPunct="1">
              <a:lnSpc>
                <a:spcPct val="70000"/>
              </a:lnSpc>
              <a:spcBef>
                <a:spcPct val="50000"/>
              </a:spcBef>
            </a:pPr>
            <a:endParaRPr lang="el-GR" sz="1400" b="1" dirty="0">
              <a:latin typeface="Times New Roman" pitchFamily="18" charset="0"/>
              <a:cs typeface="Times New Roman" pitchFamily="18" charset="0"/>
            </a:endParaRPr>
          </a:p>
          <a:p>
            <a:pPr algn="just" eaLnBrk="1" hangingPunct="1">
              <a:lnSpc>
                <a:spcPct val="70000"/>
              </a:lnSpc>
              <a:spcBef>
                <a:spcPct val="50000"/>
              </a:spcBef>
            </a:pPr>
            <a:r>
              <a:rPr lang="el-GR" sz="1400" b="1" dirty="0"/>
              <a:t>Αναλώσιμα          65</a:t>
            </a:r>
            <a:endParaRPr lang="en-US" sz="1400" b="1" dirty="0"/>
          </a:p>
          <a:p>
            <a:pPr algn="just" eaLnBrk="1" hangingPunct="1">
              <a:lnSpc>
                <a:spcPct val="70000"/>
              </a:lnSpc>
              <a:spcBef>
                <a:spcPct val="50000"/>
              </a:spcBef>
            </a:pPr>
            <a:endParaRPr lang="el-GR" sz="1400" b="1" dirty="0"/>
          </a:p>
          <a:p>
            <a:pPr algn="just" eaLnBrk="1" hangingPunct="1">
              <a:lnSpc>
                <a:spcPct val="70000"/>
              </a:lnSpc>
              <a:spcBef>
                <a:spcPct val="50000"/>
              </a:spcBef>
            </a:pPr>
            <a:r>
              <a:rPr lang="el-GR" sz="1400" b="1" dirty="0"/>
              <a:t>Γραμμάτια </a:t>
            </a:r>
          </a:p>
          <a:p>
            <a:pPr algn="just" eaLnBrk="1" hangingPunct="1">
              <a:lnSpc>
                <a:spcPct val="70000"/>
              </a:lnSpc>
              <a:spcBef>
                <a:spcPct val="50000"/>
              </a:spcBef>
            </a:pPr>
            <a:r>
              <a:rPr lang="el-GR" sz="1400" b="1" dirty="0"/>
              <a:t>Εισπρακτέα     1.600</a:t>
            </a:r>
            <a:endParaRPr lang="en-US" sz="1400" b="1" dirty="0"/>
          </a:p>
          <a:p>
            <a:pPr algn="just" eaLnBrk="1" hangingPunct="1">
              <a:lnSpc>
                <a:spcPct val="70000"/>
              </a:lnSpc>
              <a:spcBef>
                <a:spcPct val="50000"/>
              </a:spcBef>
            </a:pPr>
            <a:endParaRPr lang="el-GR" sz="1400" b="1" dirty="0">
              <a:latin typeface="Times New Roman" pitchFamily="18" charset="0"/>
              <a:cs typeface="Times New Roman" pitchFamily="18" charset="0"/>
            </a:endParaRPr>
          </a:p>
          <a:p>
            <a:pPr algn="just" eaLnBrk="1" hangingPunct="1">
              <a:lnSpc>
                <a:spcPct val="70000"/>
              </a:lnSpc>
              <a:spcBef>
                <a:spcPct val="50000"/>
              </a:spcBef>
            </a:pPr>
            <a:r>
              <a:rPr lang="el-GR" sz="1400" b="1" dirty="0"/>
              <a:t>Πελάτες            2.300</a:t>
            </a:r>
            <a:endParaRPr lang="en-US" sz="1400" b="1" dirty="0"/>
          </a:p>
          <a:p>
            <a:pPr algn="just" eaLnBrk="1" hangingPunct="1">
              <a:lnSpc>
                <a:spcPct val="70000"/>
              </a:lnSpc>
              <a:spcBef>
                <a:spcPct val="50000"/>
              </a:spcBef>
            </a:pPr>
            <a:endParaRPr lang="el-GR" sz="1400" b="1" dirty="0">
              <a:latin typeface="Times New Roman" pitchFamily="18" charset="0"/>
              <a:cs typeface="Times New Roman" pitchFamily="18" charset="0"/>
            </a:endParaRPr>
          </a:p>
          <a:p>
            <a:pPr algn="just" eaLnBrk="1" hangingPunct="1">
              <a:lnSpc>
                <a:spcPct val="70000"/>
              </a:lnSpc>
              <a:spcBef>
                <a:spcPct val="50000"/>
              </a:spcBef>
            </a:pPr>
            <a:r>
              <a:rPr lang="el-GR" sz="1400" b="1" dirty="0"/>
              <a:t>Ταμείο                 715</a:t>
            </a:r>
            <a:r>
              <a:rPr lang="el-GR" sz="1400" b="1" dirty="0">
                <a:cs typeface="Arial" charset="0"/>
              </a:rPr>
              <a:t>                  </a:t>
            </a:r>
            <a:endParaRPr lang="el-GR" sz="1400" b="1" dirty="0"/>
          </a:p>
          <a:p>
            <a:pPr algn="just" eaLnBrk="1" hangingPunct="1">
              <a:lnSpc>
                <a:spcPct val="70000"/>
              </a:lnSpc>
              <a:spcBef>
                <a:spcPct val="50000"/>
              </a:spcBef>
            </a:pPr>
            <a:r>
              <a:rPr lang="el-GR" sz="1400" b="1" dirty="0">
                <a:cs typeface="Arial" charset="0"/>
              </a:rPr>
              <a:t>  </a:t>
            </a:r>
            <a:r>
              <a:rPr lang="el-GR" sz="1400" b="1" dirty="0"/>
              <a:t>      </a:t>
            </a:r>
            <a:r>
              <a:rPr lang="el-GR" sz="1400" b="1" dirty="0">
                <a:cs typeface="Arial" charset="0"/>
              </a:rPr>
              <a:t>Σύνολο </a:t>
            </a:r>
            <a:r>
              <a:rPr lang="el-GR" sz="1400" b="1" dirty="0"/>
              <a:t> </a:t>
            </a:r>
            <a:endParaRPr lang="en-US" sz="1400" b="1" dirty="0"/>
          </a:p>
          <a:p>
            <a:pPr algn="just" eaLnBrk="1" hangingPunct="1">
              <a:lnSpc>
                <a:spcPct val="65000"/>
              </a:lnSpc>
              <a:spcBef>
                <a:spcPct val="50000"/>
              </a:spcBef>
            </a:pPr>
            <a:r>
              <a:rPr lang="el-GR" sz="1400" b="1" dirty="0">
                <a:cs typeface="Arial" charset="0"/>
              </a:rPr>
              <a:t>Ενεργ</a:t>
            </a:r>
            <a:r>
              <a:rPr lang="el-GR" sz="1400" b="1" dirty="0"/>
              <a:t>ητικού</a:t>
            </a:r>
            <a:r>
              <a:rPr lang="el-GR" sz="1400" dirty="0">
                <a:cs typeface="Arial" charset="0"/>
              </a:rPr>
              <a:t>   </a:t>
            </a:r>
            <a:r>
              <a:rPr lang="el-GR" sz="1400" b="1" dirty="0"/>
              <a:t>18.795</a:t>
            </a:r>
            <a:endParaRPr lang="el-GR" sz="1400" b="1" dirty="0">
              <a:latin typeface="Times New Roman" pitchFamily="18" charset="0"/>
            </a:endParaRPr>
          </a:p>
          <a:p>
            <a:pPr algn="l" eaLnBrk="1" hangingPunct="1">
              <a:spcBef>
                <a:spcPct val="50000"/>
              </a:spcBef>
            </a:pPr>
            <a:endParaRPr lang="el-GR" sz="1400" b="1" dirty="0">
              <a:latin typeface="Times New Roman" pitchFamily="18" charset="0"/>
            </a:endParaRPr>
          </a:p>
        </p:txBody>
      </p:sp>
      <p:sp>
        <p:nvSpPr>
          <p:cNvPr id="57350" name="Text Box 6"/>
          <p:cNvSpPr txBox="1">
            <a:spLocks noChangeArrowheads="1"/>
          </p:cNvSpPr>
          <p:nvPr/>
        </p:nvSpPr>
        <p:spPr bwMode="auto">
          <a:xfrm>
            <a:off x="6629400" y="1524000"/>
            <a:ext cx="2514600" cy="4778231"/>
          </a:xfrm>
          <a:prstGeom prst="rect">
            <a:avLst/>
          </a:prstGeom>
          <a:noFill/>
          <a:ln w="9525">
            <a:noFill/>
            <a:miter lim="800000"/>
            <a:headEnd/>
            <a:tailEnd/>
          </a:ln>
          <a:effectLst/>
        </p:spPr>
        <p:txBody>
          <a:bodyPr>
            <a:spAutoFit/>
          </a:bodyPr>
          <a:lstStyle/>
          <a:p>
            <a:pPr algn="l" eaLnBrk="1" hangingPunct="1">
              <a:lnSpc>
                <a:spcPct val="70000"/>
              </a:lnSpc>
              <a:spcBef>
                <a:spcPct val="50000"/>
              </a:spcBef>
            </a:pPr>
            <a:r>
              <a:rPr lang="el-GR" sz="1400" b="1" dirty="0">
                <a:cs typeface="Arial" charset="0"/>
              </a:rPr>
              <a:t>Κεφάλαιο </a:t>
            </a:r>
            <a:r>
              <a:rPr lang="el-GR" sz="1400" b="1" dirty="0"/>
              <a:t>	               10.000</a:t>
            </a:r>
            <a:r>
              <a:rPr lang="el-GR" sz="1400" b="1" dirty="0">
                <a:cs typeface="Arial" charset="0"/>
              </a:rPr>
              <a:t>   </a:t>
            </a:r>
            <a:endParaRPr lang="el-GR" sz="1400" b="1" dirty="0"/>
          </a:p>
          <a:p>
            <a:pPr algn="l" eaLnBrk="1" hangingPunct="1">
              <a:lnSpc>
                <a:spcPct val="70000"/>
              </a:lnSpc>
              <a:spcBef>
                <a:spcPct val="50000"/>
              </a:spcBef>
            </a:pPr>
            <a:r>
              <a:rPr lang="el-GR" sz="1400" b="1" dirty="0"/>
              <a:t>           </a:t>
            </a:r>
            <a:endParaRPr lang="el-GR" sz="1400" b="1" dirty="0">
              <a:latin typeface="Times New Roman" pitchFamily="18" charset="0"/>
            </a:endParaRPr>
          </a:p>
          <a:p>
            <a:pPr algn="l" eaLnBrk="1" hangingPunct="1">
              <a:lnSpc>
                <a:spcPct val="70000"/>
              </a:lnSpc>
              <a:spcBef>
                <a:spcPct val="50000"/>
              </a:spcBef>
            </a:pPr>
            <a:r>
              <a:rPr lang="el-GR" sz="1400" b="1" dirty="0">
                <a:cs typeface="Arial" charset="0"/>
              </a:rPr>
              <a:t>Αποτελ.Χρήσεως</a:t>
            </a:r>
            <a:r>
              <a:rPr lang="el-GR" sz="1400" b="1" dirty="0"/>
              <a:t>      4.615</a:t>
            </a:r>
            <a:endParaRPr lang="en-US" sz="1400" b="1" dirty="0"/>
          </a:p>
          <a:p>
            <a:pPr algn="l" eaLnBrk="1" hangingPunct="1">
              <a:lnSpc>
                <a:spcPct val="70000"/>
              </a:lnSpc>
              <a:spcBef>
                <a:spcPct val="50000"/>
              </a:spcBef>
            </a:pPr>
            <a:endParaRPr lang="el-GR" sz="1400" b="1" dirty="0">
              <a:latin typeface="Times New Roman" pitchFamily="18" charset="0"/>
              <a:cs typeface="Times New Roman" pitchFamily="18" charset="0"/>
            </a:endParaRPr>
          </a:p>
          <a:p>
            <a:pPr algn="l" eaLnBrk="1" hangingPunct="1">
              <a:lnSpc>
                <a:spcPct val="70000"/>
              </a:lnSpc>
              <a:spcBef>
                <a:spcPct val="50000"/>
              </a:spcBef>
            </a:pPr>
            <a:r>
              <a:rPr lang="el-GR" sz="1400" b="1" dirty="0"/>
              <a:t>Προμηθευτές              3.670</a:t>
            </a:r>
            <a:endParaRPr lang="en-US" sz="1400" b="1" dirty="0"/>
          </a:p>
          <a:p>
            <a:pPr algn="l" eaLnBrk="1" hangingPunct="1">
              <a:lnSpc>
                <a:spcPct val="70000"/>
              </a:lnSpc>
              <a:spcBef>
                <a:spcPct val="50000"/>
              </a:spcBef>
            </a:pPr>
            <a:endParaRPr lang="el-GR" sz="1400" b="1" dirty="0">
              <a:latin typeface="Times New Roman" pitchFamily="18" charset="0"/>
              <a:cs typeface="Times New Roman" pitchFamily="18" charset="0"/>
            </a:endParaRPr>
          </a:p>
          <a:p>
            <a:pPr algn="l" eaLnBrk="1" hangingPunct="1">
              <a:lnSpc>
                <a:spcPct val="70000"/>
              </a:lnSpc>
              <a:spcBef>
                <a:spcPct val="50000"/>
              </a:spcBef>
            </a:pPr>
            <a:r>
              <a:rPr lang="el-GR" sz="1400" b="1" dirty="0"/>
              <a:t>Ασφαλιστικοί</a:t>
            </a:r>
          </a:p>
          <a:p>
            <a:pPr algn="l" eaLnBrk="1" hangingPunct="1">
              <a:lnSpc>
                <a:spcPct val="70000"/>
              </a:lnSpc>
              <a:spcBef>
                <a:spcPct val="50000"/>
              </a:spcBef>
            </a:pPr>
            <a:r>
              <a:rPr lang="el-GR" sz="1400" b="1" dirty="0"/>
              <a:t>Οργανισμοί                   330</a:t>
            </a:r>
            <a:endParaRPr lang="en-US" sz="1400" b="1" dirty="0"/>
          </a:p>
          <a:p>
            <a:pPr algn="l" eaLnBrk="1" hangingPunct="1">
              <a:lnSpc>
                <a:spcPct val="70000"/>
              </a:lnSpc>
              <a:spcBef>
                <a:spcPct val="50000"/>
              </a:spcBef>
            </a:pPr>
            <a:endParaRPr lang="el-GR" sz="1400" b="1" dirty="0">
              <a:latin typeface="Times New Roman" pitchFamily="18" charset="0"/>
              <a:cs typeface="Times New Roman" pitchFamily="18" charset="0"/>
            </a:endParaRPr>
          </a:p>
          <a:p>
            <a:pPr algn="l" eaLnBrk="1" hangingPunct="1">
              <a:lnSpc>
                <a:spcPct val="70000"/>
              </a:lnSpc>
              <a:spcBef>
                <a:spcPct val="50000"/>
              </a:spcBef>
            </a:pPr>
            <a:r>
              <a:rPr lang="el-GR" sz="1400" b="1" dirty="0"/>
              <a:t>Μισθοί – Ημερομ.</a:t>
            </a:r>
          </a:p>
          <a:p>
            <a:pPr algn="l" eaLnBrk="1" hangingPunct="1">
              <a:lnSpc>
                <a:spcPct val="70000"/>
              </a:lnSpc>
              <a:spcBef>
                <a:spcPct val="50000"/>
              </a:spcBef>
            </a:pPr>
            <a:r>
              <a:rPr lang="el-GR" sz="1400" b="1" dirty="0"/>
              <a:t>Πληρωτέα                      120</a:t>
            </a:r>
          </a:p>
          <a:p>
            <a:pPr algn="l" eaLnBrk="1" hangingPunct="1">
              <a:lnSpc>
                <a:spcPct val="70000"/>
              </a:lnSpc>
              <a:spcBef>
                <a:spcPct val="50000"/>
              </a:spcBef>
            </a:pPr>
            <a:endParaRPr lang="el-GR" sz="1400" b="1" dirty="0"/>
          </a:p>
          <a:p>
            <a:pPr algn="l" eaLnBrk="1" hangingPunct="1">
              <a:lnSpc>
                <a:spcPct val="70000"/>
              </a:lnSpc>
              <a:spcBef>
                <a:spcPct val="50000"/>
              </a:spcBef>
            </a:pPr>
            <a:r>
              <a:rPr lang="el-GR" sz="1400" b="1" dirty="0"/>
              <a:t>Ασφάλιστρα</a:t>
            </a:r>
          </a:p>
          <a:p>
            <a:pPr algn="l" eaLnBrk="1" hangingPunct="1">
              <a:lnSpc>
                <a:spcPct val="70000"/>
              </a:lnSpc>
              <a:spcBef>
                <a:spcPct val="50000"/>
              </a:spcBef>
            </a:pPr>
            <a:r>
              <a:rPr lang="el-GR" sz="1400" b="1" dirty="0"/>
              <a:t>Πληρωτέα                         60</a:t>
            </a:r>
            <a:endParaRPr lang="en-US" sz="1400" b="1" dirty="0">
              <a:cs typeface="Arial" charset="0"/>
            </a:endParaRPr>
          </a:p>
          <a:p>
            <a:pPr algn="l" eaLnBrk="1" hangingPunct="1">
              <a:lnSpc>
                <a:spcPct val="70000"/>
              </a:lnSpc>
              <a:spcBef>
                <a:spcPct val="50000"/>
              </a:spcBef>
            </a:pPr>
            <a:endParaRPr lang="el-GR" sz="1400" b="1" dirty="0"/>
          </a:p>
          <a:p>
            <a:pPr algn="l" eaLnBrk="1" hangingPunct="1">
              <a:lnSpc>
                <a:spcPct val="70000"/>
              </a:lnSpc>
              <a:spcBef>
                <a:spcPct val="50000"/>
              </a:spcBef>
            </a:pPr>
            <a:endParaRPr lang="en-US" sz="1400" b="1" dirty="0"/>
          </a:p>
          <a:p>
            <a:pPr algn="l" eaLnBrk="1" hangingPunct="1">
              <a:lnSpc>
                <a:spcPct val="70000"/>
              </a:lnSpc>
              <a:spcBef>
                <a:spcPct val="50000"/>
              </a:spcBef>
            </a:pPr>
            <a:r>
              <a:rPr lang="en-US" sz="1400" b="1" dirty="0">
                <a:cs typeface="Arial" charset="0"/>
              </a:rPr>
              <a:t>         </a:t>
            </a:r>
            <a:r>
              <a:rPr lang="el-GR" sz="1400" b="1" dirty="0"/>
              <a:t> </a:t>
            </a:r>
            <a:r>
              <a:rPr lang="el-GR" sz="1400" b="1" dirty="0">
                <a:cs typeface="Arial" charset="0"/>
              </a:rPr>
              <a:t>                                                             Σύνολο </a:t>
            </a:r>
            <a:endParaRPr lang="en-US" sz="1400" b="1" dirty="0">
              <a:cs typeface="Arial" charset="0"/>
            </a:endParaRPr>
          </a:p>
          <a:p>
            <a:pPr algn="just" eaLnBrk="1" hangingPunct="1">
              <a:lnSpc>
                <a:spcPct val="65000"/>
              </a:lnSpc>
              <a:spcBef>
                <a:spcPct val="50000"/>
              </a:spcBef>
            </a:pPr>
            <a:r>
              <a:rPr lang="el-GR" sz="1400" b="1" dirty="0">
                <a:cs typeface="Arial" charset="0"/>
              </a:rPr>
              <a:t>Παθητικού</a:t>
            </a:r>
            <a:r>
              <a:rPr lang="el-GR" sz="1400" b="1" dirty="0"/>
              <a:t>                18.795</a:t>
            </a:r>
            <a:endParaRPr lang="el-GR" sz="1400" b="1" dirty="0">
              <a:latin typeface="Times New Roman" pitchFamily="18" charset="0"/>
            </a:endParaRPr>
          </a:p>
        </p:txBody>
      </p:sp>
      <p:sp>
        <p:nvSpPr>
          <p:cNvPr id="57351" name="Line 7"/>
          <p:cNvSpPr>
            <a:spLocks noChangeShapeType="1"/>
          </p:cNvSpPr>
          <p:nvPr/>
        </p:nvSpPr>
        <p:spPr bwMode="auto">
          <a:xfrm>
            <a:off x="2699792" y="4869160"/>
            <a:ext cx="838200" cy="0"/>
          </a:xfrm>
          <a:prstGeom prst="line">
            <a:avLst/>
          </a:prstGeom>
          <a:noFill/>
          <a:ln w="9525">
            <a:solidFill>
              <a:schemeClr val="tx1"/>
            </a:solidFill>
            <a:round/>
            <a:headEnd/>
            <a:tailEnd/>
          </a:ln>
          <a:effectLst/>
        </p:spPr>
        <p:txBody>
          <a:bodyPr wrap="none"/>
          <a:lstStyle/>
          <a:p>
            <a:endParaRPr lang="el-GR" dirty="0"/>
          </a:p>
        </p:txBody>
      </p:sp>
      <p:sp>
        <p:nvSpPr>
          <p:cNvPr id="57352" name="Line 8"/>
          <p:cNvSpPr>
            <a:spLocks noChangeShapeType="1"/>
          </p:cNvSpPr>
          <p:nvPr/>
        </p:nvSpPr>
        <p:spPr bwMode="auto">
          <a:xfrm>
            <a:off x="3491880" y="5157192"/>
            <a:ext cx="838200" cy="0"/>
          </a:xfrm>
          <a:prstGeom prst="line">
            <a:avLst/>
          </a:prstGeom>
          <a:noFill/>
          <a:ln w="9525">
            <a:solidFill>
              <a:schemeClr val="tx1"/>
            </a:solidFill>
            <a:round/>
            <a:headEnd/>
            <a:tailEnd/>
          </a:ln>
          <a:effectLst/>
        </p:spPr>
        <p:txBody>
          <a:bodyPr wrap="none"/>
          <a:lstStyle/>
          <a:p>
            <a:endParaRPr lang="el-GR" dirty="0"/>
          </a:p>
        </p:txBody>
      </p:sp>
      <p:sp>
        <p:nvSpPr>
          <p:cNvPr id="57353" name="Line 9"/>
          <p:cNvSpPr>
            <a:spLocks noChangeShapeType="1"/>
          </p:cNvSpPr>
          <p:nvPr/>
        </p:nvSpPr>
        <p:spPr bwMode="auto">
          <a:xfrm>
            <a:off x="3563888" y="5733256"/>
            <a:ext cx="838200" cy="0"/>
          </a:xfrm>
          <a:prstGeom prst="line">
            <a:avLst/>
          </a:prstGeom>
          <a:noFill/>
          <a:ln w="63500" cmpd="dbl">
            <a:solidFill>
              <a:schemeClr val="tx1"/>
            </a:solidFill>
            <a:round/>
            <a:headEnd/>
            <a:tailEnd/>
          </a:ln>
          <a:effectLst/>
        </p:spPr>
        <p:txBody>
          <a:bodyPr wrap="none"/>
          <a:lstStyle/>
          <a:p>
            <a:endParaRPr lang="el-GR" dirty="0"/>
          </a:p>
        </p:txBody>
      </p:sp>
      <p:sp>
        <p:nvSpPr>
          <p:cNvPr id="57354" name="Line 10"/>
          <p:cNvSpPr>
            <a:spLocks noChangeShapeType="1"/>
          </p:cNvSpPr>
          <p:nvPr/>
        </p:nvSpPr>
        <p:spPr bwMode="auto">
          <a:xfrm>
            <a:off x="8305800" y="6248400"/>
            <a:ext cx="838200" cy="0"/>
          </a:xfrm>
          <a:prstGeom prst="line">
            <a:avLst/>
          </a:prstGeom>
          <a:noFill/>
          <a:ln w="63500" cmpd="dbl">
            <a:solidFill>
              <a:schemeClr val="tx1"/>
            </a:solidFill>
            <a:round/>
            <a:headEnd/>
            <a:tailEnd/>
          </a:ln>
          <a:effectLst/>
        </p:spPr>
        <p:txBody>
          <a:bodyPr wrap="none"/>
          <a:lstStyle/>
          <a:p>
            <a:endParaRPr lang="el-GR" dirty="0"/>
          </a:p>
        </p:txBody>
      </p:sp>
      <p:sp>
        <p:nvSpPr>
          <p:cNvPr id="57355" name="Line 11"/>
          <p:cNvSpPr>
            <a:spLocks noChangeShapeType="1"/>
          </p:cNvSpPr>
          <p:nvPr/>
        </p:nvSpPr>
        <p:spPr bwMode="auto">
          <a:xfrm>
            <a:off x="5791200" y="6400800"/>
            <a:ext cx="838200" cy="0"/>
          </a:xfrm>
          <a:prstGeom prst="line">
            <a:avLst/>
          </a:prstGeom>
          <a:noFill/>
          <a:ln w="63500" cmpd="dbl">
            <a:solidFill>
              <a:schemeClr val="tx1"/>
            </a:solidFill>
            <a:round/>
            <a:headEnd/>
            <a:tailEnd/>
          </a:ln>
          <a:effectLst/>
        </p:spPr>
        <p:txBody>
          <a:bodyPr wrap="none"/>
          <a:lstStyle/>
          <a:p>
            <a:endParaRPr lang="el-GR" dirty="0"/>
          </a:p>
        </p:txBody>
      </p:sp>
      <p:sp>
        <p:nvSpPr>
          <p:cNvPr id="57356" name="Line 12"/>
          <p:cNvSpPr>
            <a:spLocks noChangeShapeType="1"/>
          </p:cNvSpPr>
          <p:nvPr/>
        </p:nvSpPr>
        <p:spPr bwMode="auto">
          <a:xfrm>
            <a:off x="4572000" y="990600"/>
            <a:ext cx="0" cy="5257800"/>
          </a:xfrm>
          <a:prstGeom prst="line">
            <a:avLst/>
          </a:prstGeom>
          <a:noFill/>
          <a:ln w="57150" cmpd="thinThick">
            <a:solidFill>
              <a:schemeClr val="tx1"/>
            </a:solidFill>
            <a:round/>
            <a:headEnd/>
            <a:tailEnd/>
          </a:ln>
          <a:effectLst/>
        </p:spPr>
        <p:txBody>
          <a:bodyPr wrap="none"/>
          <a:lstStyle/>
          <a:p>
            <a:endParaRPr lang="el-GR" dirty="0"/>
          </a:p>
        </p:txBody>
      </p:sp>
    </p:spTree>
  </p:cSld>
  <p:clrMapOvr>
    <a:masterClrMapping/>
  </p:clrMapOvr>
  <p:transition/>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l-GR"/>
              <a:t>ΜΟΧΛΕΥΣΗ </a:t>
            </a:r>
          </a:p>
        </p:txBody>
      </p:sp>
      <p:sp>
        <p:nvSpPr>
          <p:cNvPr id="2051" name="Rectangle 3"/>
          <p:cNvSpPr>
            <a:spLocks noGrp="1" noChangeArrowheads="1"/>
          </p:cNvSpPr>
          <p:nvPr>
            <p:ph type="subTitle" idx="1"/>
          </p:nvPr>
        </p:nvSpPr>
        <p:spPr/>
        <p:txBody>
          <a:bodyPr/>
          <a:lstStyle/>
          <a:p>
            <a:r>
              <a:rPr lang="en-US"/>
              <a:t>Leverage, Gearing</a:t>
            </a:r>
            <a:endParaRPr lang="el-GR"/>
          </a:p>
        </p:txBody>
      </p:sp>
    </p:spTree>
  </p:cSld>
  <p:clrMapOvr>
    <a:masterClrMapping/>
  </p:clrMapOvr>
  <p:timing>
    <p:tnLst>
      <p:par>
        <p:cTn id="1" dur="indefinite" restart="never" nodeType="tmRoot"/>
      </p:par>
    </p:tnLst>
  </p:timing>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r>
              <a:rPr lang="el-GR"/>
              <a:t>Λειτουργική Μόχλευση</a:t>
            </a:r>
          </a:p>
        </p:txBody>
      </p:sp>
      <p:sp>
        <p:nvSpPr>
          <p:cNvPr id="1027" name="Rectangle 3"/>
          <p:cNvSpPr>
            <a:spLocks noGrp="1" noChangeArrowheads="1"/>
          </p:cNvSpPr>
          <p:nvPr>
            <p:ph type="body" idx="1"/>
          </p:nvPr>
        </p:nvSpPr>
        <p:spPr/>
        <p:txBody>
          <a:bodyPr/>
          <a:lstStyle/>
          <a:p>
            <a:pPr>
              <a:lnSpc>
                <a:spcPct val="90000"/>
              </a:lnSpc>
            </a:pPr>
            <a:r>
              <a:rPr lang="el-GR"/>
              <a:t>Ποσοστιαία μεταβολή αξίας κερδών=</a:t>
            </a:r>
          </a:p>
          <a:p>
            <a:pPr>
              <a:lnSpc>
                <a:spcPct val="90000"/>
              </a:lnSpc>
            </a:pPr>
            <a:endParaRPr lang="el-GR"/>
          </a:p>
          <a:p>
            <a:pPr>
              <a:lnSpc>
                <a:spcPct val="90000"/>
              </a:lnSpc>
            </a:pPr>
            <a:r>
              <a:rPr lang="el-GR"/>
              <a:t>Λειτουργική μόχλευση*Ποσοστιαία μεταβολή αξίας πωλήσεων</a:t>
            </a:r>
          </a:p>
          <a:p>
            <a:pPr>
              <a:lnSpc>
                <a:spcPct val="90000"/>
              </a:lnSpc>
            </a:pPr>
            <a:endParaRPr lang="el-GR"/>
          </a:p>
          <a:p>
            <a:pPr>
              <a:lnSpc>
                <a:spcPct val="90000"/>
              </a:lnSpc>
            </a:pPr>
            <a:r>
              <a:rPr lang="el-GR"/>
              <a:t>Λειτουργική μόχλευση&gt;1</a:t>
            </a:r>
          </a:p>
          <a:p>
            <a:pPr>
              <a:lnSpc>
                <a:spcPct val="90000"/>
              </a:lnSpc>
            </a:pPr>
            <a:r>
              <a:rPr lang="el-GR"/>
              <a:t>Εξαρτάται από τη δομή σταθερού και μεταβλητού κόστους</a:t>
            </a:r>
          </a:p>
        </p:txBody>
      </p:sp>
    </p:spTree>
  </p:cSld>
  <p:clrMapOvr>
    <a:masterClrMapping/>
  </p:clrMapOvr>
  <p:timing>
    <p:tnLst>
      <p:par>
        <p:cTn id="1" dur="indefinite" restart="never" nodeType="tmRoot"/>
      </p:par>
    </p:tnLst>
  </p:timing>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l-GR"/>
              <a:t>Χρηματοοικονομική Μόχλευση</a:t>
            </a:r>
          </a:p>
        </p:txBody>
      </p:sp>
      <p:sp>
        <p:nvSpPr>
          <p:cNvPr id="5123" name="Rectangle 3"/>
          <p:cNvSpPr>
            <a:spLocks noGrp="1" noChangeArrowheads="1"/>
          </p:cNvSpPr>
          <p:nvPr>
            <p:ph type="body" idx="1"/>
          </p:nvPr>
        </p:nvSpPr>
        <p:spPr/>
        <p:txBody>
          <a:bodyPr/>
          <a:lstStyle/>
          <a:p>
            <a:r>
              <a:rPr lang="el-GR"/>
              <a:t>Ποσοστιαία μεταβολή αξίας μερισμάτων=</a:t>
            </a:r>
          </a:p>
          <a:p>
            <a:endParaRPr lang="el-GR"/>
          </a:p>
          <a:p>
            <a:r>
              <a:rPr lang="el-GR"/>
              <a:t>Χρηματοοικονομική μόχλευση*Ποσοστιαία μεταβολή αξίας κερδών</a:t>
            </a:r>
          </a:p>
          <a:p>
            <a:endParaRPr lang="el-GR"/>
          </a:p>
          <a:p>
            <a:r>
              <a:rPr lang="el-GR"/>
              <a:t>Χρηματοοικονομική μόχλευση &gt;1</a:t>
            </a:r>
          </a:p>
          <a:p>
            <a:r>
              <a:rPr lang="el-GR"/>
              <a:t>(εξαρτάται από την δομή των κεφαλαίων)</a:t>
            </a:r>
          </a:p>
          <a:p>
            <a:pPr>
              <a:buFont typeface="Wingdings" pitchFamily="2" charset="2"/>
              <a:buNone/>
            </a:pPr>
            <a:endParaRPr lang="el-GR"/>
          </a:p>
        </p:txBody>
      </p:sp>
    </p:spTree>
  </p:cSld>
  <p:clrMapOvr>
    <a:masterClrMapping/>
  </p:clrMapOvr>
  <p:timing>
    <p:tnLst>
      <p:par>
        <p:cTn id="1" dur="indefinite" restart="never" nodeType="tmRoot"/>
      </p:par>
    </p:tnLst>
  </p:timing>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l-GR"/>
              <a:t>Συνολική μόχλευση</a:t>
            </a:r>
          </a:p>
        </p:txBody>
      </p:sp>
      <p:sp>
        <p:nvSpPr>
          <p:cNvPr id="6147" name="Rectangle 3"/>
          <p:cNvSpPr>
            <a:spLocks noGrp="1" noChangeArrowheads="1"/>
          </p:cNvSpPr>
          <p:nvPr>
            <p:ph type="body" idx="1"/>
          </p:nvPr>
        </p:nvSpPr>
        <p:spPr/>
        <p:txBody>
          <a:bodyPr/>
          <a:lstStyle/>
          <a:p>
            <a:pPr>
              <a:lnSpc>
                <a:spcPct val="90000"/>
              </a:lnSpc>
            </a:pPr>
            <a:r>
              <a:rPr lang="el-GR"/>
              <a:t>Ποσοστιαία μεταβολή αξίας μερισμάτων=</a:t>
            </a:r>
          </a:p>
          <a:p>
            <a:pPr>
              <a:lnSpc>
                <a:spcPct val="90000"/>
              </a:lnSpc>
            </a:pPr>
            <a:r>
              <a:rPr lang="el-GR"/>
              <a:t>Συνολική μόχλευση*Ποσοστιαία μεταβολή αξίας πωλήσεων</a:t>
            </a:r>
          </a:p>
          <a:p>
            <a:pPr>
              <a:lnSpc>
                <a:spcPct val="90000"/>
              </a:lnSpc>
            </a:pPr>
            <a:endParaRPr lang="el-GR"/>
          </a:p>
          <a:p>
            <a:pPr>
              <a:lnSpc>
                <a:spcPct val="90000"/>
              </a:lnSpc>
            </a:pPr>
            <a:r>
              <a:rPr lang="el-GR"/>
              <a:t>Συνολική μόχλευση &gt;1</a:t>
            </a:r>
          </a:p>
          <a:p>
            <a:pPr>
              <a:lnSpc>
                <a:spcPct val="90000"/>
              </a:lnSpc>
            </a:pPr>
            <a:r>
              <a:rPr lang="el-GR"/>
              <a:t>Συνολική μόχλευση=Λειτουργική μόχλευση*Χρηματοοικονομική μόχλευση</a:t>
            </a:r>
          </a:p>
          <a:p>
            <a:pPr>
              <a:lnSpc>
                <a:spcPct val="90000"/>
              </a:lnSpc>
            </a:pPr>
            <a:r>
              <a:rPr lang="el-GR"/>
              <a:t>(συνήθεις τιμές=2-20)</a:t>
            </a:r>
          </a:p>
          <a:p>
            <a:pPr>
              <a:lnSpc>
                <a:spcPct val="90000"/>
              </a:lnSpc>
              <a:buFont typeface="Wingdings" pitchFamily="2" charset="2"/>
              <a:buNone/>
            </a:pPr>
            <a:endParaRPr lang="el-GR"/>
          </a:p>
          <a:p>
            <a:pPr>
              <a:lnSpc>
                <a:spcPct val="90000"/>
              </a:lnSpc>
            </a:pPr>
            <a:endParaRPr lang="el-GR"/>
          </a:p>
        </p:txBody>
      </p:sp>
    </p:spTree>
  </p:cSld>
  <p:clrMapOvr>
    <a:masterClrMapping/>
  </p:clrMapOvr>
  <p:timing>
    <p:tnLst>
      <p:par>
        <p:cTn id="1" dur="indefinite" restart="never" nodeType="tmRoot"/>
      </p:par>
    </p:tnLst>
  </p:timing>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l-GR"/>
              <a:t>Μόχλευση Παραγώγων</a:t>
            </a:r>
          </a:p>
        </p:txBody>
      </p:sp>
      <p:sp>
        <p:nvSpPr>
          <p:cNvPr id="9219" name="Rectangle 3"/>
          <p:cNvSpPr>
            <a:spLocks noGrp="1" noChangeArrowheads="1"/>
          </p:cNvSpPr>
          <p:nvPr>
            <p:ph type="body" idx="1"/>
          </p:nvPr>
        </p:nvSpPr>
        <p:spPr/>
        <p:txBody>
          <a:bodyPr/>
          <a:lstStyle/>
          <a:p>
            <a:r>
              <a:rPr lang="el-GR" sz="2400" b="1"/>
              <a:t>Μόχλευση των </a:t>
            </a:r>
            <a:r>
              <a:rPr lang="en-US" sz="2400" b="1"/>
              <a:t>futures </a:t>
            </a:r>
            <a:r>
              <a:rPr lang="el-GR" sz="2400" b="1"/>
              <a:t>με υποκείμενα προϊόντα</a:t>
            </a:r>
          </a:p>
          <a:p>
            <a:r>
              <a:rPr lang="el-GR" sz="2400" b="1"/>
              <a:t>1) Χρηματιστηριακούς δείκτες (συνήθεις τιμές 6-80)</a:t>
            </a:r>
          </a:p>
          <a:p>
            <a:r>
              <a:rPr lang="el-GR" sz="2400" b="1"/>
              <a:t>2) Τιμές εμπορευμάτων (</a:t>
            </a:r>
            <a:r>
              <a:rPr lang="en-US" sz="2400" b="1"/>
              <a:t>commodities)</a:t>
            </a:r>
            <a:r>
              <a:rPr lang="el-GR" sz="2400" b="1"/>
              <a:t> (συνήθεις  τιμές 6-80)</a:t>
            </a:r>
          </a:p>
          <a:p>
            <a:r>
              <a:rPr lang="el-GR" sz="2400" b="1"/>
              <a:t>3) Συναλλαγματικές ισοτιμίες (συνήθεις τιμές 6-400)</a:t>
            </a:r>
          </a:p>
          <a:p>
            <a:r>
              <a:rPr lang="el-GR" sz="2400" b="1"/>
              <a:t>4) Επιτόκια (συνήθεις τιμές 6-80)</a:t>
            </a:r>
          </a:p>
          <a:p>
            <a:r>
              <a:rPr lang="el-GR" sz="2400" b="1"/>
              <a:t>5) Κρατικά Ομόλογα (συνήθεις  τιμές 6-80)</a:t>
            </a:r>
          </a:p>
          <a:p>
            <a:r>
              <a:rPr lang="el-GR" sz="2400" b="1"/>
              <a:t>6) Έμμεση μόχλευση των </a:t>
            </a:r>
            <a:r>
              <a:rPr lang="en-US" sz="2400" b="1"/>
              <a:t>options (elasticity) </a:t>
            </a:r>
            <a:r>
              <a:rPr lang="el-GR" sz="2400" b="1"/>
              <a:t>(συνήθεις  τιμές 6-</a:t>
            </a:r>
            <a:r>
              <a:rPr lang="en-US" sz="2400" b="1"/>
              <a:t>25</a:t>
            </a:r>
            <a:r>
              <a:rPr lang="el-GR" sz="2400" b="1"/>
              <a:t>)</a:t>
            </a:r>
          </a:p>
          <a:p>
            <a:endParaRPr lang="el-GR" sz="2400" b="1"/>
          </a:p>
          <a:p>
            <a:pPr>
              <a:buFont typeface="Wingdings" pitchFamily="2" charset="2"/>
              <a:buNone/>
            </a:pPr>
            <a:endParaRPr lang="el-GR" sz="2400" b="1"/>
          </a:p>
        </p:txBody>
      </p:sp>
    </p:spTree>
  </p:cSld>
  <p:clrMapOvr>
    <a:masterClrMapping/>
  </p:clrMapOvr>
  <p:timing>
    <p:tnLst>
      <p:par>
        <p:cTn id="1" dur="indefinite" restart="never" nodeType="tmRoot"/>
      </p:par>
    </p:tnLst>
  </p:timing>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l-GR"/>
              <a:t>Ανάλυση Ταμειακών Ροών 1</a:t>
            </a:r>
          </a:p>
        </p:txBody>
      </p:sp>
      <p:sp>
        <p:nvSpPr>
          <p:cNvPr id="10243" name="Rectangle 3"/>
          <p:cNvSpPr>
            <a:spLocks noGrp="1" noChangeArrowheads="1"/>
          </p:cNvSpPr>
          <p:nvPr>
            <p:ph type="body" idx="1"/>
          </p:nvPr>
        </p:nvSpPr>
        <p:spPr/>
        <p:txBody>
          <a:bodyPr/>
          <a:lstStyle/>
          <a:p>
            <a:r>
              <a:rPr lang="el-GR" dirty="0"/>
              <a:t>Κάλυψη </a:t>
            </a:r>
            <a:r>
              <a:rPr lang="el-GR" dirty="0" smtClean="0"/>
              <a:t>τόκων = Κέρδη </a:t>
            </a:r>
            <a:r>
              <a:rPr lang="el-GR" dirty="0"/>
              <a:t>προ τόκων και φόρων/Τόκοι χρεωστικοί</a:t>
            </a:r>
          </a:p>
          <a:p>
            <a:r>
              <a:rPr lang="el-GR" dirty="0"/>
              <a:t>Π.χ.</a:t>
            </a:r>
          </a:p>
          <a:p>
            <a:r>
              <a:rPr lang="el-GR" dirty="0"/>
              <a:t>Κάλυψη </a:t>
            </a:r>
            <a:r>
              <a:rPr lang="el-GR" dirty="0" smtClean="0"/>
              <a:t>τόκων = 6.000.000 / 1.500.000 = 4</a:t>
            </a:r>
            <a:endParaRPr lang="el-GR" dirty="0"/>
          </a:p>
          <a:p>
            <a:endParaRPr lang="el-GR" dirty="0"/>
          </a:p>
          <a:p>
            <a:endParaRPr lang="el-GR" dirty="0"/>
          </a:p>
        </p:txBody>
      </p:sp>
    </p:spTree>
  </p:cSld>
  <p:clrMapOvr>
    <a:masterClrMapping/>
  </p:clrMapOvr>
  <p:timing>
    <p:tnLst>
      <p:par>
        <p:cTn id="1" dur="indefinite" restart="never" nodeType="tmRoot"/>
      </p:par>
    </p:tnLst>
  </p:timing>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l-GR"/>
              <a:t>Ανάλυση Ταμειακών Ροών 2</a:t>
            </a:r>
          </a:p>
        </p:txBody>
      </p:sp>
      <p:sp>
        <p:nvSpPr>
          <p:cNvPr id="12291" name="Rectangle 3"/>
          <p:cNvSpPr>
            <a:spLocks noGrp="1" noChangeArrowheads="1"/>
          </p:cNvSpPr>
          <p:nvPr>
            <p:ph type="body" idx="1"/>
          </p:nvPr>
        </p:nvSpPr>
        <p:spPr>
          <a:xfrm>
            <a:off x="214282" y="1524000"/>
            <a:ext cx="8643998" cy="4572000"/>
          </a:xfrm>
        </p:spPr>
        <p:txBody>
          <a:bodyPr/>
          <a:lstStyle/>
          <a:p>
            <a:pPr>
              <a:lnSpc>
                <a:spcPct val="90000"/>
              </a:lnSpc>
            </a:pPr>
            <a:r>
              <a:rPr lang="el-GR" dirty="0"/>
              <a:t>Κάλυψη δανείων </a:t>
            </a:r>
            <a:r>
              <a:rPr lang="el-GR" dirty="0" smtClean="0"/>
              <a:t>= </a:t>
            </a:r>
            <a:r>
              <a:rPr lang="el-GR" u="sng" dirty="0" smtClean="0"/>
              <a:t>Κέρδη </a:t>
            </a:r>
            <a:r>
              <a:rPr lang="el-GR" u="sng" dirty="0"/>
              <a:t>προ τόκων και </a:t>
            </a:r>
            <a:r>
              <a:rPr lang="el-GR" u="sng" dirty="0" smtClean="0"/>
              <a:t>φόρων</a:t>
            </a:r>
            <a:endParaRPr lang="el-GR" dirty="0" smtClean="0"/>
          </a:p>
          <a:p>
            <a:pPr>
              <a:lnSpc>
                <a:spcPct val="90000"/>
              </a:lnSpc>
              <a:buNone/>
            </a:pPr>
            <a:r>
              <a:rPr lang="el-GR" dirty="0" smtClean="0"/>
              <a:t>                              [Τόκοι + χρεολύσια</a:t>
            </a:r>
            <a:r>
              <a:rPr lang="el-GR" dirty="0"/>
              <a:t>/(1-συντελ. φόρου</a:t>
            </a:r>
            <a:r>
              <a:rPr lang="el-GR" dirty="0" smtClean="0"/>
              <a:t>)]</a:t>
            </a:r>
            <a:endParaRPr lang="el-GR" dirty="0"/>
          </a:p>
          <a:p>
            <a:pPr>
              <a:lnSpc>
                <a:spcPct val="90000"/>
              </a:lnSpc>
            </a:pPr>
            <a:r>
              <a:rPr lang="el-GR" dirty="0"/>
              <a:t>π.χ.</a:t>
            </a:r>
          </a:p>
          <a:p>
            <a:pPr>
              <a:lnSpc>
                <a:spcPct val="90000"/>
              </a:lnSpc>
            </a:pPr>
            <a:r>
              <a:rPr lang="el-GR" dirty="0"/>
              <a:t>Κάλυψη </a:t>
            </a:r>
            <a:r>
              <a:rPr lang="el-GR" dirty="0" smtClean="0"/>
              <a:t>δανείων = 6.000.000/[(</a:t>
            </a:r>
            <a:r>
              <a:rPr lang="el-GR" dirty="0"/>
              <a:t>1.500.000+1.000.000/(1-0,4</a:t>
            </a:r>
            <a:r>
              <a:rPr lang="el-GR" dirty="0" smtClean="0"/>
              <a:t>)]=</a:t>
            </a:r>
            <a:r>
              <a:rPr lang="el-GR" dirty="0"/>
              <a:t>1,89</a:t>
            </a:r>
          </a:p>
          <a:p>
            <a:pPr>
              <a:lnSpc>
                <a:spcPct val="90000"/>
              </a:lnSpc>
            </a:pPr>
            <a:endParaRPr lang="el-GR" dirty="0"/>
          </a:p>
          <a:p>
            <a:pPr>
              <a:lnSpc>
                <a:spcPct val="90000"/>
              </a:lnSpc>
            </a:pPr>
            <a:endParaRPr lang="el-GR" dirty="0"/>
          </a:p>
        </p:txBody>
      </p:sp>
    </p:spTree>
  </p:cSld>
  <p:clrMapOvr>
    <a:masterClrMapping/>
  </p:clrMapOvr>
  <p:timing>
    <p:tnLst>
      <p:par>
        <p:cTn id="1" dur="indefinite" restart="never" nodeType="tmRoot"/>
      </p:par>
    </p:tnLst>
  </p:timing>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l-GR"/>
              <a:t>Ουδέτερο σημείο κύκλου εργασιών 1</a:t>
            </a:r>
          </a:p>
        </p:txBody>
      </p:sp>
      <p:sp>
        <p:nvSpPr>
          <p:cNvPr id="11267" name="Rectangle 3"/>
          <p:cNvSpPr>
            <a:spLocks noGrp="1" noChangeArrowheads="1"/>
          </p:cNvSpPr>
          <p:nvPr>
            <p:ph type="body" idx="1"/>
          </p:nvPr>
        </p:nvSpPr>
        <p:spPr/>
        <p:txBody>
          <a:bodyPr/>
          <a:lstStyle/>
          <a:p>
            <a:r>
              <a:rPr lang="el-GR"/>
              <a:t>ΚΠΤΦ-ΣΚ1/Μ1=</a:t>
            </a:r>
          </a:p>
          <a:p>
            <a:r>
              <a:rPr lang="el-GR"/>
              <a:t>ΚΠΤΦ-ΣΚ2/Μ2</a:t>
            </a:r>
          </a:p>
          <a:p>
            <a:r>
              <a:rPr lang="el-GR"/>
              <a:t>ΚΠΤΦ=κέρδη προ τόκων και φόρων</a:t>
            </a:r>
          </a:p>
          <a:p>
            <a:r>
              <a:rPr lang="el-GR"/>
              <a:t>ΣΚ1=</a:t>
            </a:r>
            <a:r>
              <a:rPr lang="el-GR" sz="2400"/>
              <a:t>σταθερό κόστος κεφαλαίου σεναρίου 1</a:t>
            </a:r>
          </a:p>
          <a:p>
            <a:r>
              <a:rPr lang="el-GR"/>
              <a:t>ΣΚ2=</a:t>
            </a:r>
            <a:r>
              <a:rPr lang="el-GR" sz="2400"/>
              <a:t>σταθερό κόστος κεφαλαίου σεναρίου 2</a:t>
            </a:r>
          </a:p>
          <a:p>
            <a:r>
              <a:rPr lang="el-GR"/>
              <a:t>Μ1=</a:t>
            </a:r>
            <a:r>
              <a:rPr lang="el-GR" sz="2400"/>
              <a:t>αξία μετοχών σεναρίου 1</a:t>
            </a:r>
          </a:p>
          <a:p>
            <a:r>
              <a:rPr lang="el-GR"/>
              <a:t>Μ2=</a:t>
            </a:r>
            <a:r>
              <a:rPr lang="el-GR" sz="2400"/>
              <a:t>αξία μετοχών σεναρίου 2</a:t>
            </a:r>
          </a:p>
          <a:p>
            <a:endParaRPr lang="el-GR" sz="2400"/>
          </a:p>
          <a:p>
            <a:endParaRPr lang="el-GR" sz="2400"/>
          </a:p>
          <a:p>
            <a:endParaRPr lang="el-GR" sz="2400"/>
          </a:p>
          <a:p>
            <a:endParaRPr lang="el-G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179512" y="260648"/>
            <a:ext cx="8712968" cy="6408712"/>
          </a:xfrm>
          <a:prstGeom prst="rect">
            <a:avLst/>
          </a:prstGeom>
          <a:noFill/>
          <a:ln w="9525">
            <a:noFill/>
            <a:miter lim="800000"/>
            <a:headEnd/>
            <a:tailEnd/>
          </a:ln>
        </p:spPr>
      </p:pic>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l-GR"/>
              <a:t>Ουδέτερο σημείο κύκλου εργασιών 2</a:t>
            </a:r>
          </a:p>
        </p:txBody>
      </p:sp>
      <p:sp>
        <p:nvSpPr>
          <p:cNvPr id="13315" name="Rectangle 3"/>
          <p:cNvSpPr>
            <a:spLocks noGrp="1" noChangeArrowheads="1"/>
          </p:cNvSpPr>
          <p:nvPr>
            <p:ph type="body" idx="1"/>
          </p:nvPr>
        </p:nvSpPr>
        <p:spPr/>
        <p:txBody>
          <a:bodyPr/>
          <a:lstStyle/>
          <a:p>
            <a:r>
              <a:rPr lang="el-GR" dirty="0"/>
              <a:t>Παράδειγμα</a:t>
            </a:r>
          </a:p>
          <a:p>
            <a:r>
              <a:rPr lang="el-GR" dirty="0" smtClean="0"/>
              <a:t>(</a:t>
            </a:r>
            <a:r>
              <a:rPr lang="el-GR" dirty="0"/>
              <a:t>ΚΠΤΦ-0)/5.000.000=</a:t>
            </a:r>
          </a:p>
          <a:p>
            <a:r>
              <a:rPr lang="el-GR" dirty="0"/>
              <a:t>(ΚΠΤΦ-30000)/3.500.000</a:t>
            </a:r>
            <a:r>
              <a:rPr lang="el-GR" dirty="0">
                <a:sym typeface="Wingdings" pitchFamily="2" charset="2"/>
              </a:rPr>
              <a:t></a:t>
            </a:r>
          </a:p>
          <a:p>
            <a:r>
              <a:rPr lang="el-GR" dirty="0"/>
              <a:t>ΚΠΤΦ=10.000</a:t>
            </a:r>
          </a:p>
          <a:p>
            <a:r>
              <a:rPr lang="el-GR" dirty="0"/>
              <a:t>ΚΠΤΦ&lt; 10.000 </a:t>
            </a:r>
            <a:r>
              <a:rPr lang="el-GR" dirty="0">
                <a:sym typeface="Wingdings" pitchFamily="2" charset="2"/>
              </a:rPr>
              <a:t> υπερτερεί σενάριο 1</a:t>
            </a:r>
          </a:p>
          <a:p>
            <a:r>
              <a:rPr lang="el-GR" dirty="0"/>
              <a:t>ΚΠΤΦ&gt; 10.000 </a:t>
            </a:r>
            <a:r>
              <a:rPr lang="el-GR" dirty="0">
                <a:sym typeface="Wingdings" pitchFamily="2" charset="2"/>
              </a:rPr>
              <a:t> υπερτερεί σενάριο 2</a:t>
            </a:r>
          </a:p>
          <a:p>
            <a:endParaRPr lang="el-GR" dirty="0"/>
          </a:p>
          <a:p>
            <a:endParaRPr lang="el-GR" dirty="0"/>
          </a:p>
          <a:p>
            <a:endParaRPr lang="el-GR" dirty="0"/>
          </a:p>
        </p:txBody>
      </p:sp>
    </p:spTree>
  </p:cSld>
  <p:clrMapOvr>
    <a:masterClrMapping/>
  </p:clrMapOvr>
  <p:timing>
    <p:tnLst>
      <p:par>
        <p:cTn id="1" dur="indefinite" restart="never" nodeType="tmRoot"/>
      </p:par>
    </p:tnLst>
  </p:timing>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l-GR"/>
              <a:t>Πλεονεκτήματα της μόχλευσης</a:t>
            </a:r>
          </a:p>
        </p:txBody>
      </p:sp>
      <p:sp>
        <p:nvSpPr>
          <p:cNvPr id="7171" name="Rectangle 3"/>
          <p:cNvSpPr>
            <a:spLocks noGrp="1" noChangeArrowheads="1"/>
          </p:cNvSpPr>
          <p:nvPr>
            <p:ph type="body" idx="1"/>
          </p:nvPr>
        </p:nvSpPr>
        <p:spPr/>
        <p:txBody>
          <a:bodyPr/>
          <a:lstStyle/>
          <a:p>
            <a:r>
              <a:rPr lang="el-GR"/>
              <a:t>Γρήγορη ανάπτυξη της επιχείρησης</a:t>
            </a:r>
          </a:p>
          <a:p>
            <a:r>
              <a:rPr lang="el-GR"/>
              <a:t>Υψηλά επιτόκια μερισματικής απόδοσης</a:t>
            </a:r>
          </a:p>
          <a:p>
            <a:r>
              <a:rPr lang="el-GR"/>
              <a:t>Περισσότερα ξένα  κεφάλαια </a:t>
            </a:r>
            <a:r>
              <a:rPr lang="el-GR">
                <a:sym typeface="Wingdings" pitchFamily="2" charset="2"/>
              </a:rPr>
              <a:t>Μεγαλύτερη μόχλευση</a:t>
            </a:r>
            <a:endParaRPr lang="el-GR"/>
          </a:p>
          <a:p>
            <a:endParaRPr lang="el-GR"/>
          </a:p>
        </p:txBody>
      </p:sp>
    </p:spTree>
  </p:cSld>
  <p:clrMapOvr>
    <a:masterClrMapping/>
  </p:clrMapOvr>
  <p:timing>
    <p:tnLst>
      <p:par>
        <p:cTn id="1" dur="indefinite" restart="never" nodeType="tmRoot"/>
      </p:par>
    </p:tnLst>
  </p:timing>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l-GR"/>
              <a:t>Μειονεκτήματα της μόχλευσης</a:t>
            </a:r>
          </a:p>
        </p:txBody>
      </p:sp>
      <p:sp>
        <p:nvSpPr>
          <p:cNvPr id="8195" name="Rectangle 3"/>
          <p:cNvSpPr>
            <a:spLocks noGrp="1" noChangeArrowheads="1"/>
          </p:cNvSpPr>
          <p:nvPr>
            <p:ph type="body" idx="1"/>
          </p:nvPr>
        </p:nvSpPr>
        <p:spPr/>
        <p:txBody>
          <a:bodyPr/>
          <a:lstStyle/>
          <a:p>
            <a:r>
              <a:rPr lang="el-GR"/>
              <a:t>Σε περιβάλλον υψηλής μεταβλητότητας της αξίας πωλήσεων και στην περίπτωση αρνητικών τιμών στα κέρδη μπορεί να οδηγήσει στην πτώχευση επίσης πολύ γρήγορα</a:t>
            </a:r>
          </a:p>
        </p:txBody>
      </p:sp>
    </p:spTree>
  </p:cSld>
  <p:clrMapOvr>
    <a:masterClrMapping/>
  </p:clrMapOvr>
  <p:timing>
    <p:tnLst>
      <p:par>
        <p:cTn id="1" dur="indefinite" restart="never" nodeType="tmRoot"/>
      </p:par>
    </p:tnLst>
  </p:timing>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r>
              <a:rPr lang="el-GR" b="1" dirty="0" smtClean="0"/>
              <a:t>ΑΣΚΗΣΗ </a:t>
            </a:r>
            <a:endParaRPr lang="el-GR" b="1" dirty="0"/>
          </a:p>
        </p:txBody>
      </p:sp>
      <p:sp>
        <p:nvSpPr>
          <p:cNvPr id="3" name="2 - Θέση περιεχομένου"/>
          <p:cNvSpPr>
            <a:spLocks noGrp="1"/>
          </p:cNvSpPr>
          <p:nvPr>
            <p:ph idx="1"/>
          </p:nvPr>
        </p:nvSpPr>
        <p:spPr>
          <a:xfrm>
            <a:off x="0" y="908720"/>
            <a:ext cx="9144000" cy="5949280"/>
          </a:xfrm>
        </p:spPr>
        <p:txBody>
          <a:bodyPr/>
          <a:lstStyle/>
          <a:p>
            <a:pPr algn="just"/>
            <a:r>
              <a:rPr lang="el-GR" dirty="0" smtClean="0"/>
              <a:t>Στα λογιστικά βιβλία μιας επιχείρησης εμφανίζεται τραπεζική υποχρέωση για δάνειο ύψους 400.000€. Το επιτόκιο του δανείου είναι 6% και η αποπληρωμή του θα πραγματοποιηθεί σε </a:t>
            </a:r>
            <a:r>
              <a:rPr lang="el-GR" b="1" dirty="0" smtClean="0"/>
              <a:t>4</a:t>
            </a:r>
            <a:r>
              <a:rPr lang="el-GR" dirty="0" smtClean="0"/>
              <a:t> δόσεις (με τοκοχρεολύσια). Ωστόσο, το επιτόκιο της αγοράς είναι σήμερα 8% για δάνεια ίδιου τύπου και ίδιας διάρκειας. Να προσδιοριστεί η πραγματική αξία του δανείου. </a:t>
            </a:r>
            <a:endParaRPr lang="el-GR" dirty="0"/>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p:spPr>
        <p:txBody>
          <a:bodyPr>
            <a:normAutofit fontScale="90000"/>
          </a:bodyPr>
          <a:lstStyle/>
          <a:p>
            <a:r>
              <a:rPr lang="el-GR" b="1" dirty="0" smtClean="0"/>
              <a:t>ΛΥΣΗ</a:t>
            </a:r>
            <a:endParaRPr lang="el-GR" b="1" dirty="0"/>
          </a:p>
        </p:txBody>
      </p:sp>
      <p:pic>
        <p:nvPicPr>
          <p:cNvPr id="647170" name="Picture 2"/>
          <p:cNvPicPr>
            <a:picLocks noGrp="1" noChangeAspect="1" noChangeArrowheads="1"/>
          </p:cNvPicPr>
          <p:nvPr>
            <p:ph idx="1"/>
          </p:nvPr>
        </p:nvPicPr>
        <p:blipFill>
          <a:blip r:embed="rId2" cstate="print"/>
          <a:srcRect/>
          <a:stretch>
            <a:fillRect/>
          </a:stretch>
        </p:blipFill>
        <p:spPr bwMode="auto">
          <a:xfrm>
            <a:off x="323528" y="764705"/>
            <a:ext cx="8448675" cy="2016224"/>
          </a:xfrm>
          <a:prstGeom prst="rect">
            <a:avLst/>
          </a:prstGeom>
          <a:noFill/>
          <a:ln w="9525">
            <a:noFill/>
            <a:miter lim="800000"/>
            <a:headEnd/>
            <a:tailEnd/>
          </a:ln>
        </p:spPr>
      </p:pic>
      <p:sp>
        <p:nvSpPr>
          <p:cNvPr id="5" name="4 - Ορθογώνιο"/>
          <p:cNvSpPr/>
          <p:nvPr/>
        </p:nvSpPr>
        <p:spPr>
          <a:xfrm>
            <a:off x="0" y="2852937"/>
            <a:ext cx="9144000" cy="830997"/>
          </a:xfrm>
          <a:prstGeom prst="rect">
            <a:avLst/>
          </a:prstGeom>
        </p:spPr>
        <p:txBody>
          <a:bodyPr wrap="square">
            <a:spAutoFit/>
          </a:bodyPr>
          <a:lstStyle/>
          <a:p>
            <a:pPr algn="just"/>
            <a:r>
              <a:rPr lang="el-GR" sz="2400" dirty="0" smtClean="0"/>
              <a:t>Η παρούσα αξία (Π.Α.) των τοκοχρεολυσίων για επιτόκιο i = 8% είναι: </a:t>
            </a:r>
            <a:endParaRPr lang="el-GR" sz="2400" dirty="0"/>
          </a:p>
        </p:txBody>
      </p:sp>
      <p:pic>
        <p:nvPicPr>
          <p:cNvPr id="647171" name="Picture 3"/>
          <p:cNvPicPr>
            <a:picLocks noChangeAspect="1" noChangeArrowheads="1"/>
          </p:cNvPicPr>
          <p:nvPr/>
        </p:nvPicPr>
        <p:blipFill>
          <a:blip r:embed="rId3" cstate="print"/>
          <a:srcRect/>
          <a:stretch>
            <a:fillRect/>
          </a:stretch>
        </p:blipFill>
        <p:spPr bwMode="auto">
          <a:xfrm>
            <a:off x="323528" y="3717032"/>
            <a:ext cx="8524875" cy="1057275"/>
          </a:xfrm>
          <a:prstGeom prst="rect">
            <a:avLst/>
          </a:prstGeom>
          <a:noFill/>
          <a:ln w="9525">
            <a:noFill/>
            <a:miter lim="800000"/>
            <a:headEnd/>
            <a:tailEnd/>
          </a:ln>
        </p:spPr>
      </p:pic>
      <p:sp>
        <p:nvSpPr>
          <p:cNvPr id="7" name="6 - Ορθογώνιο"/>
          <p:cNvSpPr/>
          <p:nvPr/>
        </p:nvSpPr>
        <p:spPr>
          <a:xfrm>
            <a:off x="0" y="5013176"/>
            <a:ext cx="9144000" cy="1200329"/>
          </a:xfrm>
          <a:prstGeom prst="rect">
            <a:avLst/>
          </a:prstGeom>
        </p:spPr>
        <p:txBody>
          <a:bodyPr wrap="square">
            <a:spAutoFit/>
          </a:bodyPr>
          <a:lstStyle/>
          <a:p>
            <a:pPr algn="just"/>
            <a:r>
              <a:rPr lang="el-GR" sz="2400" dirty="0" smtClean="0"/>
              <a:t>Επομένως, η </a:t>
            </a:r>
            <a:r>
              <a:rPr lang="el-GR" sz="2400" b="1" dirty="0" smtClean="0"/>
              <a:t>πραγματική αξία του δανείου είναι: 383.000€ </a:t>
            </a:r>
          </a:p>
          <a:p>
            <a:pPr algn="just"/>
            <a:r>
              <a:rPr lang="el-GR" sz="2400" dirty="0" smtClean="0"/>
              <a:t>Διόρθωση: 400.000 − 383.000 = 17.000 ή το όφελος της επιχείρησης που σύναψε το δάνειο με 6% και όχι 8% </a:t>
            </a:r>
            <a:endParaRPr lang="el-GR" sz="2400" dirty="0"/>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normAutofit fontScale="90000"/>
          </a:bodyPr>
          <a:lstStyle/>
          <a:p>
            <a:r>
              <a:rPr lang="el-GR" b="1" dirty="0" smtClean="0"/>
              <a:t>ΑΣΚΗΣΗ </a:t>
            </a:r>
            <a:endParaRPr lang="el-GR" b="1" dirty="0"/>
          </a:p>
        </p:txBody>
      </p:sp>
      <p:sp>
        <p:nvSpPr>
          <p:cNvPr id="3" name="2 - Θέση περιεχομένου"/>
          <p:cNvSpPr>
            <a:spLocks noGrp="1"/>
          </p:cNvSpPr>
          <p:nvPr>
            <p:ph idx="1"/>
          </p:nvPr>
        </p:nvSpPr>
        <p:spPr>
          <a:xfrm>
            <a:off x="0" y="836712"/>
            <a:ext cx="9144000" cy="6021288"/>
          </a:xfrm>
        </p:spPr>
        <p:txBody>
          <a:bodyPr/>
          <a:lstStyle/>
          <a:p>
            <a:pPr algn="just"/>
            <a:r>
              <a:rPr lang="el-GR" sz="2400" dirty="0" smtClean="0"/>
              <a:t>Η λογιστική αξία ενός μεταχειρισμένου μηχανήματος είναι 40.000€. Το μηχάνημα έχει διάρκεια ζωής 5 έτη και βρίσκεται σε λειτουργία 2 έτη. Να προσδιοριστεί η πραγματική του αξία όταν: </a:t>
            </a:r>
          </a:p>
          <a:p>
            <a:pPr algn="just"/>
            <a:r>
              <a:rPr lang="el-GR" sz="2400" b="1" dirty="0" smtClean="0"/>
              <a:t>a) </a:t>
            </a:r>
            <a:r>
              <a:rPr lang="el-GR" sz="2400" dirty="0" smtClean="0"/>
              <a:t>Στην αγορά μεταχειρισμένων υπάρχουν ίδιας παλαιότητας μηχανήματα και ίδιας μάρκας και μοντέλου που πωλούνται 30.000€. </a:t>
            </a:r>
          </a:p>
          <a:p>
            <a:pPr algn="just"/>
            <a:r>
              <a:rPr lang="el-GR" sz="2400" b="1" dirty="0" smtClean="0"/>
              <a:t>b)</a:t>
            </a:r>
            <a:r>
              <a:rPr lang="el-GR" sz="2400" dirty="0" smtClean="0"/>
              <a:t> Στην αγορά δεν υπάρχουν ίδια μηχανήματα, υπάρχουν όμως καινούρια, τα οποία έχουν τιμή 80.000€ και είναι παραγωγικής δυναμικότητας κατά 20% μεγαλύτερης σε σχέση με το προς αποτίμηση μεταχειρισμένο μηχάνημα. </a:t>
            </a:r>
          </a:p>
          <a:p>
            <a:endParaRPr lang="el-GR" dirty="0"/>
          </a:p>
        </p:txBody>
      </p:sp>
    </p:spTree>
  </p:cSld>
  <p:clrMapOvr>
    <a:masterClrMapping/>
  </p:clrMapOvr>
  <p:timing>
    <p:tnLst>
      <p:par>
        <p:cTn id="1" dur="indefinite" restart="never" nodeType="tmRoot"/>
      </p:par>
    </p:tnLst>
  </p:timing>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normAutofit fontScale="90000"/>
          </a:bodyPr>
          <a:lstStyle/>
          <a:p>
            <a:r>
              <a:rPr lang="el-GR" b="1" dirty="0" smtClean="0"/>
              <a:t>ΛΥΣΗ (α)</a:t>
            </a:r>
            <a:endParaRPr lang="el-GR" b="1" dirty="0"/>
          </a:p>
        </p:txBody>
      </p:sp>
      <p:sp>
        <p:nvSpPr>
          <p:cNvPr id="3" name="2 - Θέση περιεχομένου"/>
          <p:cNvSpPr>
            <a:spLocks noGrp="1"/>
          </p:cNvSpPr>
          <p:nvPr>
            <p:ph idx="1"/>
          </p:nvPr>
        </p:nvSpPr>
        <p:spPr>
          <a:xfrm>
            <a:off x="0" y="836712"/>
            <a:ext cx="9144000" cy="6021288"/>
          </a:xfrm>
        </p:spPr>
        <p:txBody>
          <a:bodyPr/>
          <a:lstStyle/>
          <a:p>
            <a:endParaRPr lang="el-GR" dirty="0" smtClean="0"/>
          </a:p>
          <a:p>
            <a:pPr algn="just"/>
            <a:r>
              <a:rPr lang="el-GR" b="1" dirty="0" smtClean="0"/>
              <a:t>a)</a:t>
            </a:r>
            <a:r>
              <a:rPr lang="el-GR" dirty="0" smtClean="0"/>
              <a:t> Το μεταχειρισμένο μηχάνημα έχει αποσβεστεί κατά τα 2/5, δηλαδή κατά 40%, και το μεταχειρισμένο της αγοράς, που είναι ανάλογης παλαιότητας, έχει αποσβεστεί επίσης κατά 40%. Επομένως, η πραγματική αξία του μηχανήματος είναι ίση με την αξία πώλησης του μεταχειρισμένου μηχανήματος. </a:t>
            </a:r>
          </a:p>
          <a:p>
            <a:pPr algn="just"/>
            <a:r>
              <a:rPr lang="el-GR" dirty="0" smtClean="0"/>
              <a:t>Διόρθωση: 40.000 – 30.000 = 10.000 </a:t>
            </a:r>
          </a:p>
          <a:p>
            <a:pPr algn="just"/>
            <a:r>
              <a:rPr lang="el-GR" b="1" dirty="0" smtClean="0"/>
              <a:t>Πραγματική αξία: 30.000€ </a:t>
            </a:r>
            <a:endParaRPr lang="el-GR" dirty="0"/>
          </a:p>
        </p:txBody>
      </p:sp>
    </p:spTree>
  </p:cSld>
  <p:clrMapOvr>
    <a:masterClrMapping/>
  </p:clrMapOvr>
  <p:timing>
    <p:tnLst>
      <p:par>
        <p:cTn id="1" dur="indefinite" restart="never" nodeType="tmRoot"/>
      </p:par>
    </p:tnLst>
  </p:timing>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normAutofit fontScale="90000"/>
          </a:bodyPr>
          <a:lstStyle/>
          <a:p>
            <a:r>
              <a:rPr lang="el-GR" b="1" dirty="0" smtClean="0"/>
              <a:t>ΛΥΣΗ (β)</a:t>
            </a:r>
            <a:endParaRPr lang="el-GR" b="1" dirty="0"/>
          </a:p>
        </p:txBody>
      </p:sp>
      <p:sp>
        <p:nvSpPr>
          <p:cNvPr id="3" name="2 - Θέση περιεχομένου"/>
          <p:cNvSpPr>
            <a:spLocks noGrp="1"/>
          </p:cNvSpPr>
          <p:nvPr>
            <p:ph idx="1"/>
          </p:nvPr>
        </p:nvSpPr>
        <p:spPr>
          <a:xfrm>
            <a:off x="0" y="980728"/>
            <a:ext cx="9144000" cy="5877272"/>
          </a:xfrm>
        </p:spPr>
        <p:txBody>
          <a:bodyPr/>
          <a:lstStyle/>
          <a:p>
            <a:r>
              <a:rPr lang="el-GR" b="1" dirty="0" smtClean="0"/>
              <a:t>b)</a:t>
            </a:r>
            <a:r>
              <a:rPr lang="el-GR" dirty="0" smtClean="0"/>
              <a:t> Η αξία ενός καινούριου μηχανήματος είναι 80.000€. Η αξία ενός καινούριου μηχανήματος, με τις ίδιες παραγωγικές δυνατότητες του μεταχειρισμένου, πρέπει να είναι </a:t>
            </a:r>
          </a:p>
          <a:p>
            <a:pPr>
              <a:buNone/>
            </a:pPr>
            <a:r>
              <a:rPr lang="el-GR" dirty="0" smtClean="0"/>
              <a:t>80.000−(80.000×0, 2)=80.000−16.000 = 64.000€ </a:t>
            </a:r>
          </a:p>
          <a:p>
            <a:r>
              <a:rPr lang="el-GR" dirty="0" smtClean="0"/>
              <a:t>και η </a:t>
            </a:r>
            <a:r>
              <a:rPr lang="el-GR" b="1" dirty="0" smtClean="0"/>
              <a:t>πραγματική αξία του μεταχειρισμένου: 64.000 − (64.000×0, 4) = 38.400€. </a:t>
            </a:r>
          </a:p>
          <a:p>
            <a:r>
              <a:rPr lang="el-GR" dirty="0" smtClean="0"/>
              <a:t>Διόρθωση: 40.000 − 38.400 = 1.600 </a:t>
            </a:r>
            <a:endParaRPr lang="el-GR" dirty="0"/>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562074"/>
          </a:xfrm>
        </p:spPr>
        <p:txBody>
          <a:bodyPr>
            <a:normAutofit fontScale="90000"/>
          </a:bodyPr>
          <a:lstStyle/>
          <a:p>
            <a:r>
              <a:rPr lang="en-US" dirty="0" smtClean="0"/>
              <a:t/>
            </a:r>
            <a:br>
              <a:rPr lang="en-US" dirty="0" smtClean="0"/>
            </a:br>
            <a:r>
              <a:rPr lang="el-GR" dirty="0" smtClean="0"/>
              <a:t> </a:t>
            </a:r>
            <a:r>
              <a:rPr lang="el-GR" dirty="0"/>
              <a:t/>
            </a:r>
            <a:br>
              <a:rPr lang="el-GR" dirty="0"/>
            </a:br>
            <a:r>
              <a:rPr lang="el-GR" sz="4400" b="1" dirty="0" smtClean="0"/>
              <a:t> ΑΣΚΗΣΗ </a:t>
            </a:r>
            <a:endParaRPr lang="el-GR" dirty="0"/>
          </a:p>
        </p:txBody>
      </p:sp>
      <p:sp>
        <p:nvSpPr>
          <p:cNvPr id="3" name="Θέση περιεχομένου 2"/>
          <p:cNvSpPr>
            <a:spLocks noGrp="1"/>
          </p:cNvSpPr>
          <p:nvPr>
            <p:ph idx="1"/>
          </p:nvPr>
        </p:nvSpPr>
        <p:spPr>
          <a:xfrm>
            <a:off x="0" y="980728"/>
            <a:ext cx="9144000" cy="5877272"/>
          </a:xfrm>
        </p:spPr>
        <p:txBody>
          <a:bodyPr/>
          <a:lstStyle/>
          <a:p>
            <a:pPr algn="just"/>
            <a:r>
              <a:rPr lang="el-GR" sz="2400" dirty="0"/>
              <a:t>Το </a:t>
            </a:r>
            <a:r>
              <a:rPr lang="el-GR" sz="2400" dirty="0" smtClean="0"/>
              <a:t>πιστωτικό </a:t>
            </a:r>
            <a:r>
              <a:rPr lang="el-GR" sz="2400" dirty="0"/>
              <a:t>υπόλοιπο του λογαριασμού </a:t>
            </a:r>
            <a:r>
              <a:rPr lang="el-GR" sz="2400" dirty="0" smtClean="0"/>
              <a:t>Καθαρής Θέσης είναι κατά την ημέρα (1/1/2015) της αποτίμησης €190.000. </a:t>
            </a:r>
            <a:r>
              <a:rPr lang="el-GR" sz="2400" dirty="0"/>
              <a:t>Από την εξέταση των </a:t>
            </a:r>
            <a:r>
              <a:rPr lang="el-GR" sz="2400" dirty="0" smtClean="0"/>
              <a:t>κερδών και της απόδοσης των τόκων των απασχολούμενων Ιδίων Κεφαλαίων των </a:t>
            </a:r>
            <a:r>
              <a:rPr lang="el-GR" sz="2400" dirty="0"/>
              <a:t>τριών προηγούμενων ετών, προέκυψαν τα </a:t>
            </a:r>
            <a:r>
              <a:rPr lang="el-GR" sz="2400" dirty="0" smtClean="0"/>
              <a:t>εξής:</a:t>
            </a:r>
          </a:p>
          <a:p>
            <a:pPr algn="just"/>
            <a:endParaRPr lang="el-GR" sz="2400" dirty="0"/>
          </a:p>
          <a:p>
            <a:pPr algn="just"/>
            <a:endParaRPr lang="el-GR" sz="2400" dirty="0" smtClean="0"/>
          </a:p>
          <a:p>
            <a:pPr algn="just"/>
            <a:endParaRPr lang="el-GR" sz="2400" dirty="0"/>
          </a:p>
          <a:p>
            <a:pPr algn="just"/>
            <a:endParaRPr lang="el-GR" sz="2400" dirty="0" smtClean="0"/>
          </a:p>
          <a:p>
            <a:pPr algn="just"/>
            <a:r>
              <a:rPr lang="el-GR" sz="2400" dirty="0"/>
              <a:t>Να προσδιοριστεί η πραγματική αξία του λογαριασμού. </a:t>
            </a:r>
          </a:p>
          <a:p>
            <a:pPr algn="just"/>
            <a:endParaRPr lang="el-GR" sz="2400" dirty="0" smtClean="0"/>
          </a:p>
          <a:p>
            <a:pPr algn="just"/>
            <a:endParaRPr lang="el-GR" sz="2400" dirty="0"/>
          </a:p>
        </p:txBody>
      </p:sp>
      <p:graphicFrame>
        <p:nvGraphicFramePr>
          <p:cNvPr id="4" name="Πίνακας 3"/>
          <p:cNvGraphicFramePr>
            <a:graphicFrameLocks noGrp="1"/>
          </p:cNvGraphicFramePr>
          <p:nvPr>
            <p:extLst>
              <p:ext uri="{D42A27DB-BD31-4B8C-83A1-F6EECF244321}">
                <p14:modId xmlns="" xmlns:p14="http://schemas.microsoft.com/office/powerpoint/2010/main" val="1449996657"/>
              </p:ext>
            </p:extLst>
          </p:nvPr>
        </p:nvGraphicFramePr>
        <p:xfrm>
          <a:off x="539552" y="2852936"/>
          <a:ext cx="8064897" cy="1483360"/>
        </p:xfrm>
        <a:graphic>
          <a:graphicData uri="http://schemas.openxmlformats.org/drawingml/2006/table">
            <a:tbl>
              <a:tblPr firstRow="1" bandRow="1">
                <a:tableStyleId>{5C22544A-7EE6-4342-B048-85BDC9FD1C3A}</a:tableStyleId>
              </a:tblPr>
              <a:tblGrid>
                <a:gridCol w="2688299"/>
                <a:gridCol w="2688299"/>
                <a:gridCol w="2688299"/>
              </a:tblGrid>
              <a:tr h="370840">
                <a:tc>
                  <a:txBody>
                    <a:bodyPr/>
                    <a:lstStyle/>
                    <a:p>
                      <a:pPr algn="ctr"/>
                      <a:r>
                        <a:rPr lang="el-GR" dirty="0" smtClean="0">
                          <a:solidFill>
                            <a:srgbClr val="660033"/>
                          </a:solidFill>
                        </a:rPr>
                        <a:t>ΠΡΟΗΓΟΥΜΕΝΑ ΕΤΗ</a:t>
                      </a:r>
                      <a:endParaRPr lang="el-GR" dirty="0">
                        <a:solidFill>
                          <a:srgbClr val="660033"/>
                        </a:solidFill>
                      </a:endParaRPr>
                    </a:p>
                  </a:txBody>
                  <a:tcPr/>
                </a:tc>
                <a:tc>
                  <a:txBody>
                    <a:bodyPr/>
                    <a:lstStyle/>
                    <a:p>
                      <a:pPr algn="ctr"/>
                      <a:r>
                        <a:rPr lang="el-GR" dirty="0" smtClean="0">
                          <a:solidFill>
                            <a:srgbClr val="660033"/>
                          </a:solidFill>
                        </a:rPr>
                        <a:t>ΙΔΙΑ ΚΕΦΑΛΑΙΑ</a:t>
                      </a:r>
                      <a:endParaRPr lang="el-GR" dirty="0">
                        <a:solidFill>
                          <a:srgbClr val="660033"/>
                        </a:solidFill>
                      </a:endParaRPr>
                    </a:p>
                  </a:txBody>
                  <a:tcPr/>
                </a:tc>
                <a:tc>
                  <a:txBody>
                    <a:bodyPr/>
                    <a:lstStyle/>
                    <a:p>
                      <a:pPr algn="ctr"/>
                      <a:r>
                        <a:rPr lang="el-GR" dirty="0" smtClean="0">
                          <a:solidFill>
                            <a:srgbClr val="660033"/>
                          </a:solidFill>
                        </a:rPr>
                        <a:t>ΤΟΚΟΙ</a:t>
                      </a:r>
                      <a:endParaRPr lang="el-GR" dirty="0">
                        <a:solidFill>
                          <a:srgbClr val="660033"/>
                        </a:solidFill>
                      </a:endParaRPr>
                    </a:p>
                  </a:txBody>
                  <a:tcPr/>
                </a:tc>
              </a:tr>
              <a:tr h="370840">
                <a:tc>
                  <a:txBody>
                    <a:bodyPr/>
                    <a:lstStyle/>
                    <a:p>
                      <a:pPr algn="ctr"/>
                      <a:r>
                        <a:rPr lang="el-GR" dirty="0" smtClean="0"/>
                        <a:t>2014</a:t>
                      </a:r>
                      <a:endParaRPr lang="el-GR" dirty="0"/>
                    </a:p>
                  </a:txBody>
                  <a:tcPr/>
                </a:tc>
                <a:tc>
                  <a:txBody>
                    <a:bodyPr/>
                    <a:lstStyle/>
                    <a:p>
                      <a:pPr algn="ctr"/>
                      <a:r>
                        <a:rPr lang="el-GR" dirty="0" smtClean="0"/>
                        <a:t>180.000</a:t>
                      </a:r>
                      <a:endParaRPr lang="el-GR" dirty="0"/>
                    </a:p>
                  </a:txBody>
                  <a:tcPr/>
                </a:tc>
                <a:tc>
                  <a:txBody>
                    <a:bodyPr/>
                    <a:lstStyle/>
                    <a:p>
                      <a:pPr algn="ctr"/>
                      <a:r>
                        <a:rPr lang="el-GR" dirty="0" smtClean="0"/>
                        <a:t>5.800</a:t>
                      </a:r>
                      <a:endParaRPr lang="el-GR" dirty="0"/>
                    </a:p>
                  </a:txBody>
                  <a:tcPr/>
                </a:tc>
              </a:tr>
              <a:tr h="370840">
                <a:tc>
                  <a:txBody>
                    <a:bodyPr/>
                    <a:lstStyle/>
                    <a:p>
                      <a:pPr algn="ctr"/>
                      <a:r>
                        <a:rPr lang="el-GR" dirty="0" smtClean="0"/>
                        <a:t>2013</a:t>
                      </a:r>
                      <a:endParaRPr lang="el-GR" dirty="0"/>
                    </a:p>
                  </a:txBody>
                  <a:tcPr/>
                </a:tc>
                <a:tc>
                  <a:txBody>
                    <a:bodyPr/>
                    <a:lstStyle/>
                    <a:p>
                      <a:pPr algn="ctr"/>
                      <a:r>
                        <a:rPr lang="el-GR" dirty="0" smtClean="0"/>
                        <a:t>162.000</a:t>
                      </a:r>
                      <a:endParaRPr lang="el-GR" dirty="0"/>
                    </a:p>
                  </a:txBody>
                  <a:tcPr/>
                </a:tc>
                <a:tc>
                  <a:txBody>
                    <a:bodyPr/>
                    <a:lstStyle/>
                    <a:p>
                      <a:pPr algn="ctr"/>
                      <a:r>
                        <a:rPr lang="el-GR" dirty="0" smtClean="0"/>
                        <a:t>6.300</a:t>
                      </a:r>
                      <a:endParaRPr lang="el-GR" dirty="0"/>
                    </a:p>
                  </a:txBody>
                  <a:tcPr/>
                </a:tc>
              </a:tr>
              <a:tr h="370840">
                <a:tc>
                  <a:txBody>
                    <a:bodyPr/>
                    <a:lstStyle/>
                    <a:p>
                      <a:pPr algn="ctr"/>
                      <a:r>
                        <a:rPr lang="el-GR" dirty="0" smtClean="0"/>
                        <a:t>2012</a:t>
                      </a:r>
                      <a:endParaRPr lang="el-GR" dirty="0"/>
                    </a:p>
                  </a:txBody>
                  <a:tcPr/>
                </a:tc>
                <a:tc>
                  <a:txBody>
                    <a:bodyPr/>
                    <a:lstStyle/>
                    <a:p>
                      <a:pPr algn="ctr"/>
                      <a:r>
                        <a:rPr lang="el-GR" dirty="0" smtClean="0"/>
                        <a:t>157.000</a:t>
                      </a:r>
                      <a:endParaRPr lang="el-GR" dirty="0"/>
                    </a:p>
                  </a:txBody>
                  <a:tcPr/>
                </a:tc>
                <a:tc>
                  <a:txBody>
                    <a:bodyPr/>
                    <a:lstStyle/>
                    <a:p>
                      <a:pPr algn="ctr"/>
                      <a:r>
                        <a:rPr lang="el-GR" dirty="0" smtClean="0"/>
                        <a:t>4.500</a:t>
                      </a:r>
                      <a:endParaRPr lang="el-GR" dirty="0"/>
                    </a:p>
                  </a:txBody>
                  <a:tcPr/>
                </a:tc>
              </a:tr>
            </a:tbl>
          </a:graphicData>
        </a:graphic>
      </p:graphicFrame>
    </p:spTree>
    <p:extLst>
      <p:ext uri="{BB962C8B-B14F-4D97-AF65-F5344CB8AC3E}">
        <p14:creationId xmlns="" xmlns:p14="http://schemas.microsoft.com/office/powerpoint/2010/main" val="396805145"/>
      </p:ext>
    </p:extLst>
  </p:cSld>
  <p:clrMapOvr>
    <a:masterClrMapping/>
  </p:clrMapOvr>
  <p:timing>
    <p:tnLst>
      <p:par>
        <p:cTn id="1" dur="indefinite" restart="never" nodeType="tmRoot"/>
      </p:par>
    </p:tnLst>
  </p:timing>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20688"/>
          </a:xfrm>
        </p:spPr>
        <p:txBody>
          <a:bodyPr>
            <a:normAutofit fontScale="90000"/>
          </a:bodyPr>
          <a:lstStyle/>
          <a:p>
            <a:r>
              <a:rPr lang="el-GR" b="1" dirty="0" smtClean="0"/>
              <a:t>ΛΥΣΗ</a:t>
            </a:r>
            <a:endParaRPr lang="el-GR" b="1" dirty="0"/>
          </a:p>
        </p:txBody>
      </p:sp>
      <p:pic>
        <p:nvPicPr>
          <p:cNvPr id="645122" name="Picture 2"/>
          <p:cNvPicPr>
            <a:picLocks noGrp="1" noChangeAspect="1" noChangeArrowheads="1"/>
          </p:cNvPicPr>
          <p:nvPr>
            <p:ph idx="1"/>
          </p:nvPr>
        </p:nvPicPr>
        <p:blipFill>
          <a:blip r:embed="rId2" cstate="print"/>
          <a:srcRect/>
          <a:stretch>
            <a:fillRect/>
          </a:stretch>
        </p:blipFill>
        <p:spPr bwMode="auto">
          <a:xfrm>
            <a:off x="2483768" y="3284985"/>
            <a:ext cx="4152900" cy="864095"/>
          </a:xfrm>
          <a:prstGeom prst="rect">
            <a:avLst/>
          </a:prstGeom>
          <a:noFill/>
          <a:ln w="9525">
            <a:noFill/>
            <a:miter lim="800000"/>
            <a:headEnd/>
            <a:tailEnd/>
          </a:ln>
        </p:spPr>
      </p:pic>
      <p:sp>
        <p:nvSpPr>
          <p:cNvPr id="5" name="4 - Ορθογώνιο"/>
          <p:cNvSpPr/>
          <p:nvPr/>
        </p:nvSpPr>
        <p:spPr>
          <a:xfrm>
            <a:off x="0" y="620688"/>
            <a:ext cx="9144000" cy="2677656"/>
          </a:xfrm>
          <a:prstGeom prst="rect">
            <a:avLst/>
          </a:prstGeom>
        </p:spPr>
        <p:txBody>
          <a:bodyPr wrap="square">
            <a:spAutoFit/>
          </a:bodyPr>
          <a:lstStyle/>
          <a:p>
            <a:pPr algn="just"/>
            <a:r>
              <a:rPr lang="el-GR" sz="2400" dirty="0" smtClean="0"/>
              <a:t>Το ποσοστό απόδοσης των ΙΚ του έτους 2014 είναι: </a:t>
            </a:r>
          </a:p>
          <a:p>
            <a:pPr algn="just"/>
            <a:r>
              <a:rPr lang="el-GR" sz="2400" dirty="0" smtClean="0"/>
              <a:t>(5.800 / 180.000)*100 =  0.032 </a:t>
            </a:r>
            <a:r>
              <a:rPr lang="el-GR" sz="2400" b="1" dirty="0" smtClean="0"/>
              <a:t>*</a:t>
            </a:r>
            <a:r>
              <a:rPr lang="el-GR" sz="2400" dirty="0" smtClean="0"/>
              <a:t> 100 = 3,2%</a:t>
            </a:r>
          </a:p>
          <a:p>
            <a:pPr algn="just"/>
            <a:r>
              <a:rPr lang="el-GR" sz="2400" dirty="0" smtClean="0"/>
              <a:t>Το ποσοστό </a:t>
            </a:r>
            <a:r>
              <a:rPr lang="el-GR" sz="2400" dirty="0"/>
              <a:t>απόδοσης των ΙΚ  </a:t>
            </a:r>
            <a:r>
              <a:rPr lang="el-GR" sz="2400" dirty="0" smtClean="0"/>
              <a:t>του έτους 2013 είναι: </a:t>
            </a:r>
          </a:p>
          <a:p>
            <a:pPr algn="just"/>
            <a:r>
              <a:rPr lang="el-GR" sz="2400" dirty="0" smtClean="0"/>
              <a:t>(6.300 / 162.000)*100 =  0,039 </a:t>
            </a:r>
            <a:r>
              <a:rPr lang="el-GR" sz="2400" b="1" dirty="0" smtClean="0"/>
              <a:t>*</a:t>
            </a:r>
            <a:r>
              <a:rPr lang="el-GR" sz="2400" dirty="0" smtClean="0"/>
              <a:t> 100 = 3,9%</a:t>
            </a:r>
          </a:p>
          <a:p>
            <a:pPr algn="just"/>
            <a:r>
              <a:rPr lang="el-GR" sz="2400" dirty="0" smtClean="0"/>
              <a:t>Το ποσοστό </a:t>
            </a:r>
            <a:r>
              <a:rPr lang="el-GR" sz="2400" dirty="0"/>
              <a:t>απόδοσης των ΙΚ </a:t>
            </a:r>
            <a:r>
              <a:rPr lang="el-GR" sz="2400" dirty="0" smtClean="0"/>
              <a:t>του έτους 2012 είναι: </a:t>
            </a:r>
          </a:p>
          <a:p>
            <a:pPr algn="just"/>
            <a:r>
              <a:rPr lang="el-GR" sz="2400" dirty="0" smtClean="0"/>
              <a:t>(4.500 / 157.000)*100 =  0,029 </a:t>
            </a:r>
            <a:r>
              <a:rPr lang="el-GR" sz="2400" b="1" dirty="0" smtClean="0"/>
              <a:t>*</a:t>
            </a:r>
            <a:r>
              <a:rPr lang="el-GR" sz="2400" dirty="0" smtClean="0"/>
              <a:t> 100 = 2,9%</a:t>
            </a:r>
          </a:p>
          <a:p>
            <a:pPr algn="just"/>
            <a:r>
              <a:rPr lang="el-GR" sz="2400" dirty="0" smtClean="0"/>
              <a:t>Ο αριθμητικός μέσος των ποσοστών είναι:</a:t>
            </a:r>
            <a:endParaRPr lang="el-GR" sz="2400" dirty="0"/>
          </a:p>
        </p:txBody>
      </p:sp>
      <p:sp>
        <p:nvSpPr>
          <p:cNvPr id="6" name="5 - Ορθογώνιο"/>
          <p:cNvSpPr/>
          <p:nvPr/>
        </p:nvSpPr>
        <p:spPr>
          <a:xfrm>
            <a:off x="0" y="4221088"/>
            <a:ext cx="9144000" cy="2462213"/>
          </a:xfrm>
          <a:prstGeom prst="rect">
            <a:avLst/>
          </a:prstGeom>
        </p:spPr>
        <p:txBody>
          <a:bodyPr wrap="square">
            <a:spAutoFit/>
          </a:bodyPr>
          <a:lstStyle/>
          <a:p>
            <a:pPr algn="just"/>
            <a:r>
              <a:rPr lang="el-GR" sz="2200" dirty="0" smtClean="0"/>
              <a:t>Επομένως το ποσό που προβλέπεται να εισπραχθεί για τόκους των 190.000 € είναι 190.000×3,3% = 6.270 € </a:t>
            </a:r>
          </a:p>
          <a:p>
            <a:pPr algn="just"/>
            <a:r>
              <a:rPr lang="el-GR" sz="2200" dirty="0" smtClean="0"/>
              <a:t>και η μικρότερη αποτίμηση σε πραγματική αξία της επιχείρησης θα είναι: 190.000 + 6.270 = </a:t>
            </a:r>
            <a:r>
              <a:rPr lang="el-GR" sz="2200" b="1" dirty="0" smtClean="0"/>
              <a:t>196.270. </a:t>
            </a:r>
          </a:p>
          <a:p>
            <a:pPr algn="just"/>
            <a:r>
              <a:rPr lang="el-GR" sz="2200" dirty="0" smtClean="0"/>
              <a:t>Ότι επιπλέον των τόκων πληρώσουμε για να αγοράσουμε την επιχείρηση θα πρέπει να είναι η υπερπρόσοδος, ενώ η διαφορά </a:t>
            </a:r>
            <a:r>
              <a:rPr lang="en-US" sz="2200" b="1" dirty="0" smtClean="0">
                <a:solidFill>
                  <a:srgbClr val="C00000"/>
                </a:solidFill>
              </a:rPr>
              <a:t>ROE-i</a:t>
            </a:r>
            <a:r>
              <a:rPr lang="en-US" sz="2200" dirty="0" smtClean="0"/>
              <a:t> </a:t>
            </a:r>
            <a:r>
              <a:rPr lang="el-GR" sz="2200" dirty="0" smtClean="0"/>
              <a:t>αποτελεί το </a:t>
            </a:r>
            <a:r>
              <a:rPr lang="en-US" sz="2200" b="1" dirty="0" smtClean="0">
                <a:solidFill>
                  <a:srgbClr val="0000FF"/>
                </a:solidFill>
              </a:rPr>
              <a:t>Goodwill</a:t>
            </a:r>
            <a:r>
              <a:rPr lang="en-US" sz="2200" dirty="0" smtClean="0"/>
              <a:t> </a:t>
            </a:r>
            <a:r>
              <a:rPr lang="el-GR" sz="2200" dirty="0" smtClean="0"/>
              <a:t>της επιχείρησης.</a:t>
            </a:r>
            <a:endParaRPr lang="el-GR" sz="22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r>
              <a:rPr lang="el-GR" sz="3200" b="1" dirty="0" smtClean="0"/>
              <a:t>Γίνονται λογιστικές εγγραφές.</a:t>
            </a:r>
          </a:p>
          <a:p>
            <a:endParaRPr lang="el-GR" sz="3200" b="1" dirty="0" smtClean="0"/>
          </a:p>
          <a:p>
            <a:r>
              <a:rPr lang="el-GR" sz="3200" b="1" dirty="0" smtClean="0"/>
              <a:t> Ο επιτηδευµατίας είναι ελεύθερος επαγγελµατίας.</a:t>
            </a:r>
          </a:p>
          <a:p>
            <a:endParaRPr lang="el-GR" dirty="0"/>
          </a:p>
        </p:txBody>
      </p:sp>
      <p:sp>
        <p:nvSpPr>
          <p:cNvPr id="3" name="2 - Τίτλος"/>
          <p:cNvSpPr>
            <a:spLocks noGrp="1"/>
          </p:cNvSpPr>
          <p:nvPr>
            <p:ph type="title"/>
          </p:nvPr>
        </p:nvSpPr>
        <p:spPr/>
        <p:txBody>
          <a:bodyPr>
            <a:normAutofit/>
          </a:bodyPr>
          <a:lstStyle/>
          <a:p>
            <a:pPr algn="ctr"/>
            <a:r>
              <a:rPr lang="el-GR" sz="3600" b="1" u="sng" dirty="0" smtClean="0">
                <a:solidFill>
                  <a:srgbClr val="FF3300"/>
                </a:solidFill>
              </a:rPr>
              <a:t>ΧΑΡΑΚΤΗΡΙΣΤΙΚΑ</a:t>
            </a:r>
            <a:br>
              <a:rPr lang="el-GR" sz="3600" b="1" u="sng" dirty="0" smtClean="0">
                <a:solidFill>
                  <a:srgbClr val="FF3300"/>
                </a:solidFill>
              </a:rPr>
            </a:br>
            <a:r>
              <a:rPr lang="el-GR" sz="3600" b="1" u="sng" dirty="0" smtClean="0">
                <a:solidFill>
                  <a:srgbClr val="FF3300"/>
                </a:solidFill>
              </a:rPr>
              <a:t>ΑΠΟΔΕΙΞΗΣ ΠΑΡΟΧΗΣ ΥΠΗΡΕΣΙΩΝ</a:t>
            </a:r>
            <a:endParaRPr lang="el-GR" sz="3600" dirty="0"/>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6" name="Rectangle 4"/>
          <p:cNvSpPr>
            <a:spLocks noGrp="1" noChangeArrowheads="1"/>
          </p:cNvSpPr>
          <p:nvPr>
            <p:ph type="title"/>
          </p:nvPr>
        </p:nvSpPr>
        <p:spPr>
          <a:xfrm>
            <a:off x="0" y="96839"/>
            <a:ext cx="9144000" cy="617517"/>
          </a:xfrm>
        </p:spPr>
        <p:txBody>
          <a:bodyPr>
            <a:normAutofit fontScale="90000"/>
          </a:bodyPr>
          <a:lstStyle/>
          <a:p>
            <a:pPr algn="ctr"/>
            <a:r>
              <a:rPr lang="en-US" sz="2800" b="1" dirty="0" smtClean="0"/>
              <a:t/>
            </a:r>
            <a:br>
              <a:rPr lang="en-US" sz="2800" b="1" dirty="0" smtClean="0"/>
            </a:br>
            <a:r>
              <a:rPr lang="el-GR" sz="2800" b="1" dirty="0" smtClean="0">
                <a:solidFill>
                  <a:srgbClr val="C00000"/>
                </a:solidFill>
              </a:rPr>
              <a:t> ΑΡΙΘΜΟΔΕΙΚΤΕΣ ΠΑΡΑΓΩΓΙΚΟΤΗΤΑΣ ΕΡΓΑΣΙΑΣ ΤΩΝ Ε+Σ</a:t>
            </a:r>
            <a:endParaRPr lang="el-GR" sz="2800" dirty="0"/>
          </a:p>
        </p:txBody>
      </p:sp>
      <p:sp>
        <p:nvSpPr>
          <p:cNvPr id="284677" name="Rectangle 5"/>
          <p:cNvSpPr>
            <a:spLocks noGrp="1" noChangeArrowheads="1"/>
          </p:cNvSpPr>
          <p:nvPr>
            <p:ph type="body" idx="1"/>
          </p:nvPr>
        </p:nvSpPr>
        <p:spPr>
          <a:xfrm>
            <a:off x="0" y="785794"/>
            <a:ext cx="9144000" cy="6072206"/>
          </a:xfrm>
        </p:spPr>
        <p:txBody>
          <a:bodyPr/>
          <a:lstStyle/>
          <a:p>
            <a:pPr marL="457200" indent="-457200" algn="just">
              <a:buFont typeface="+mj-lt"/>
              <a:buAutoNum type="arabicPeriod"/>
            </a:pPr>
            <a:r>
              <a:rPr lang="el-GR" sz="2400" u="sng" dirty="0" smtClean="0">
                <a:latin typeface="Arial" pitchFamily="34" charset="0"/>
                <a:cs typeface="Arial" pitchFamily="34" charset="0"/>
              </a:rPr>
              <a:t>Κέρδος </a:t>
            </a:r>
            <a:r>
              <a:rPr lang="el-GR" sz="2400" u="sng" dirty="0">
                <a:latin typeface="Arial" pitchFamily="34" charset="0"/>
                <a:cs typeface="Arial" pitchFamily="34" charset="0"/>
              </a:rPr>
              <a:t>ανά εργαζόμενο (</a:t>
            </a:r>
            <a:r>
              <a:rPr lang="en-US" sz="2400" u="sng" dirty="0">
                <a:latin typeface="Arial" pitchFamily="34" charset="0"/>
                <a:cs typeface="Arial" pitchFamily="34" charset="0"/>
              </a:rPr>
              <a:t>profit per </a:t>
            </a:r>
            <a:r>
              <a:rPr lang="en-US" sz="2400" u="sng" dirty="0" smtClean="0">
                <a:latin typeface="Arial" pitchFamily="34" charset="0"/>
                <a:cs typeface="Arial" pitchFamily="34" charset="0"/>
              </a:rPr>
              <a:t>employee)</a:t>
            </a:r>
            <a:r>
              <a:rPr lang="el-GR" sz="2400" u="sng" dirty="0" smtClean="0">
                <a:latin typeface="Arial" pitchFamily="34" charset="0"/>
                <a:cs typeface="Arial" pitchFamily="34" charset="0"/>
              </a:rPr>
              <a:t>:</a:t>
            </a:r>
            <a:r>
              <a:rPr lang="en-US" sz="2400" dirty="0" smtClean="0">
                <a:latin typeface="Arial" pitchFamily="34" charset="0"/>
                <a:cs typeface="Arial" pitchFamily="34" charset="0"/>
              </a:rPr>
              <a:t> </a:t>
            </a:r>
            <a:r>
              <a:rPr lang="el-GR" sz="2400" b="1" dirty="0" smtClean="0">
                <a:latin typeface="Arial" pitchFamily="34" charset="0"/>
                <a:cs typeface="Arial" pitchFamily="34" charset="0"/>
              </a:rPr>
              <a:t>Σύνολο Καθαρών Κερδών  προ Φόρων </a:t>
            </a:r>
            <a:r>
              <a:rPr lang="el-GR" sz="2400" b="1" dirty="0">
                <a:latin typeface="Arial" pitchFamily="34" charset="0"/>
                <a:cs typeface="Arial" pitchFamily="34" charset="0"/>
              </a:rPr>
              <a:t>/ </a:t>
            </a:r>
            <a:r>
              <a:rPr lang="el-GR" sz="2400" b="1" dirty="0" smtClean="0">
                <a:latin typeface="Arial" pitchFamily="34" charset="0"/>
                <a:cs typeface="Arial" pitchFamily="34" charset="0"/>
              </a:rPr>
              <a:t>Αριθμός Εργαζομένων.</a:t>
            </a:r>
            <a:endParaRPr lang="el-GR" sz="2400" b="1" dirty="0">
              <a:latin typeface="Arial" pitchFamily="34" charset="0"/>
              <a:cs typeface="Arial" pitchFamily="34" charset="0"/>
            </a:endParaRPr>
          </a:p>
          <a:p>
            <a:pPr marL="457200" indent="-457200" algn="just">
              <a:buFont typeface="+mj-lt"/>
              <a:buAutoNum type="arabicPeriod"/>
            </a:pPr>
            <a:r>
              <a:rPr lang="el-GR" sz="2400" u="sng" dirty="0" smtClean="0">
                <a:latin typeface="Arial" pitchFamily="34" charset="0"/>
                <a:cs typeface="Arial" pitchFamily="34" charset="0"/>
              </a:rPr>
              <a:t>Έσοδα </a:t>
            </a:r>
            <a:r>
              <a:rPr lang="el-GR" sz="2400" u="sng" dirty="0">
                <a:latin typeface="Arial" pitchFamily="34" charset="0"/>
                <a:cs typeface="Arial" pitchFamily="34" charset="0"/>
              </a:rPr>
              <a:t>από λειτουργικές δραστηριότητες ανά </a:t>
            </a:r>
            <a:r>
              <a:rPr lang="el-GR" sz="2400" u="sng" dirty="0" smtClean="0">
                <a:latin typeface="Arial" pitchFamily="34" charset="0"/>
                <a:cs typeface="Arial" pitchFamily="34" charset="0"/>
              </a:rPr>
              <a:t>εργαζόμενο</a:t>
            </a:r>
            <a:r>
              <a:rPr lang="en-US" sz="2400" u="sng" dirty="0" smtClean="0">
                <a:latin typeface="Arial" pitchFamily="34" charset="0"/>
                <a:cs typeface="Arial" pitchFamily="34" charset="0"/>
              </a:rPr>
              <a:t> </a:t>
            </a:r>
            <a:r>
              <a:rPr lang="el-GR" sz="2400" u="sng" dirty="0" smtClean="0">
                <a:latin typeface="Arial" pitchFamily="34" charset="0"/>
                <a:cs typeface="Arial" pitchFamily="34" charset="0"/>
              </a:rPr>
              <a:t>(</a:t>
            </a:r>
            <a:r>
              <a:rPr lang="en-US" sz="2400" u="sng" dirty="0">
                <a:latin typeface="Arial" pitchFamily="34" charset="0"/>
                <a:cs typeface="Arial" pitchFamily="34" charset="0"/>
              </a:rPr>
              <a:t>operating revenue per employee</a:t>
            </a:r>
            <a:r>
              <a:rPr lang="en-US" sz="2400" u="sng" dirty="0" smtClean="0">
                <a:latin typeface="Arial" pitchFamily="34" charset="0"/>
                <a:cs typeface="Arial" pitchFamily="34" charset="0"/>
              </a:rPr>
              <a:t>)</a:t>
            </a:r>
            <a:r>
              <a:rPr lang="el-GR" sz="2400" u="sng" dirty="0" smtClean="0">
                <a:latin typeface="Arial" pitchFamily="34" charset="0"/>
                <a:cs typeface="Arial" pitchFamily="34" charset="0"/>
              </a:rPr>
              <a:t>:</a:t>
            </a:r>
            <a:r>
              <a:rPr lang="en-US" sz="2400" dirty="0" smtClean="0">
                <a:latin typeface="Arial" pitchFamily="34" charset="0"/>
                <a:cs typeface="Arial" pitchFamily="34" charset="0"/>
              </a:rPr>
              <a:t> </a:t>
            </a:r>
            <a:r>
              <a:rPr lang="el-GR" sz="2400" b="1" dirty="0" smtClean="0">
                <a:latin typeface="Arial" pitchFamily="34" charset="0"/>
                <a:cs typeface="Arial" pitchFamily="34" charset="0"/>
              </a:rPr>
              <a:t>Λειτουργικά Έσοδα Επιχείρησης </a:t>
            </a:r>
            <a:r>
              <a:rPr lang="el-GR" sz="2400" b="1" dirty="0">
                <a:latin typeface="Arial" pitchFamily="34" charset="0"/>
                <a:cs typeface="Arial" pitchFamily="34" charset="0"/>
              </a:rPr>
              <a:t>/ </a:t>
            </a:r>
            <a:r>
              <a:rPr lang="el-GR" sz="2400" b="1" dirty="0" smtClean="0">
                <a:latin typeface="Arial" pitchFamily="34" charset="0"/>
                <a:cs typeface="Arial" pitchFamily="34" charset="0"/>
              </a:rPr>
              <a:t>Αριθμός Εργαζομένων.</a:t>
            </a:r>
            <a:endParaRPr lang="el-GR" sz="2400" b="1" dirty="0">
              <a:latin typeface="Arial" pitchFamily="34" charset="0"/>
              <a:cs typeface="Arial" pitchFamily="34" charset="0"/>
            </a:endParaRPr>
          </a:p>
          <a:p>
            <a:pPr marL="457200" indent="-457200" algn="just">
              <a:buFont typeface="+mj-lt"/>
              <a:buAutoNum type="arabicPeriod"/>
            </a:pPr>
            <a:r>
              <a:rPr lang="el-GR" sz="2400" u="sng" dirty="0" smtClean="0">
                <a:latin typeface="Arial" pitchFamily="34" charset="0"/>
                <a:cs typeface="Arial" pitchFamily="34" charset="0"/>
              </a:rPr>
              <a:t>Ύψος </a:t>
            </a:r>
            <a:r>
              <a:rPr lang="el-GR" sz="2400" u="sng" dirty="0">
                <a:latin typeface="Arial" pitchFamily="34" charset="0"/>
                <a:cs typeface="Arial" pitchFamily="34" charset="0"/>
              </a:rPr>
              <a:t>μετοχικού κεφαλαίου ανά </a:t>
            </a:r>
            <a:r>
              <a:rPr lang="el-GR" sz="2400" u="sng" dirty="0" smtClean="0">
                <a:latin typeface="Arial" pitchFamily="34" charset="0"/>
                <a:cs typeface="Arial" pitchFamily="34" charset="0"/>
              </a:rPr>
              <a:t>εργαζόμενο</a:t>
            </a:r>
            <a:r>
              <a:rPr lang="en-US" sz="2400" u="sng" dirty="0" smtClean="0">
                <a:latin typeface="Arial" pitchFamily="34" charset="0"/>
                <a:cs typeface="Arial" pitchFamily="34" charset="0"/>
              </a:rPr>
              <a:t> (</a:t>
            </a:r>
            <a:r>
              <a:rPr lang="en-US" sz="2400" u="sng" dirty="0">
                <a:latin typeface="Arial" pitchFamily="34" charset="0"/>
                <a:cs typeface="Arial" pitchFamily="34" charset="0"/>
              </a:rPr>
              <a:t>shareholders funds per </a:t>
            </a:r>
            <a:r>
              <a:rPr lang="en-US" sz="2400" u="sng" dirty="0" smtClean="0">
                <a:latin typeface="Arial" pitchFamily="34" charset="0"/>
                <a:cs typeface="Arial" pitchFamily="34" charset="0"/>
              </a:rPr>
              <a:t>employee):</a:t>
            </a:r>
            <a:r>
              <a:rPr lang="el-GR" sz="2400" dirty="0" smtClean="0">
                <a:latin typeface="Arial" pitchFamily="34" charset="0"/>
                <a:cs typeface="Arial" pitchFamily="34" charset="0"/>
              </a:rPr>
              <a:t> </a:t>
            </a:r>
            <a:r>
              <a:rPr lang="el-GR" sz="2400" b="1" dirty="0" smtClean="0">
                <a:latin typeface="Arial" pitchFamily="34" charset="0"/>
                <a:cs typeface="Arial" pitchFamily="34" charset="0"/>
              </a:rPr>
              <a:t>Σύνολο Μετοχικού Κεφαλαίου </a:t>
            </a:r>
            <a:r>
              <a:rPr lang="el-GR" sz="2400" b="1" dirty="0">
                <a:latin typeface="Arial" pitchFamily="34" charset="0"/>
                <a:cs typeface="Arial" pitchFamily="34" charset="0"/>
              </a:rPr>
              <a:t>/ </a:t>
            </a:r>
            <a:r>
              <a:rPr lang="el-GR" sz="2400" b="1" dirty="0" smtClean="0">
                <a:latin typeface="Arial" pitchFamily="34" charset="0"/>
                <a:cs typeface="Arial" pitchFamily="34" charset="0"/>
              </a:rPr>
              <a:t>Αριθμός Εργαζομένων.</a:t>
            </a:r>
            <a:endParaRPr lang="el-GR" sz="2400" b="1" dirty="0">
              <a:latin typeface="Arial" pitchFamily="34" charset="0"/>
              <a:cs typeface="Arial" pitchFamily="34" charset="0"/>
            </a:endParaRPr>
          </a:p>
          <a:p>
            <a:pPr marL="457200" indent="-457200" algn="just">
              <a:buFont typeface="+mj-lt"/>
              <a:buAutoNum type="arabicPeriod"/>
            </a:pPr>
            <a:r>
              <a:rPr lang="el-GR" sz="2400" u="sng" dirty="0" smtClean="0">
                <a:latin typeface="Arial" pitchFamily="34" charset="0"/>
                <a:cs typeface="Arial" pitchFamily="34" charset="0"/>
              </a:rPr>
              <a:t>Κεφάλαιο </a:t>
            </a:r>
            <a:r>
              <a:rPr lang="el-GR" sz="2400" u="sng" dirty="0">
                <a:latin typeface="Arial" pitchFamily="34" charset="0"/>
                <a:cs typeface="Arial" pitchFamily="34" charset="0"/>
              </a:rPr>
              <a:t>κίνησης ανά εργαζόμενο (</a:t>
            </a:r>
            <a:r>
              <a:rPr lang="en-US" sz="2400" u="sng" dirty="0">
                <a:latin typeface="Arial" pitchFamily="34" charset="0"/>
                <a:cs typeface="Arial" pitchFamily="34" charset="0"/>
              </a:rPr>
              <a:t>working capital per </a:t>
            </a:r>
            <a:r>
              <a:rPr lang="en-US" sz="2400" u="sng" dirty="0" smtClean="0">
                <a:latin typeface="Arial" pitchFamily="34" charset="0"/>
                <a:cs typeface="Arial" pitchFamily="34" charset="0"/>
              </a:rPr>
              <a:t>employee)</a:t>
            </a:r>
            <a:r>
              <a:rPr lang="el-GR" sz="2400" u="sng" dirty="0" smtClean="0">
                <a:latin typeface="Arial" pitchFamily="34" charset="0"/>
                <a:cs typeface="Arial" pitchFamily="34" charset="0"/>
              </a:rPr>
              <a:t>:</a:t>
            </a:r>
            <a:r>
              <a:rPr lang="el-GR" sz="2400" dirty="0" smtClean="0">
                <a:latin typeface="Arial" pitchFamily="34" charset="0"/>
                <a:cs typeface="Arial" pitchFamily="34" charset="0"/>
              </a:rPr>
              <a:t> </a:t>
            </a:r>
            <a:r>
              <a:rPr lang="el-GR" sz="2400" b="1" dirty="0" smtClean="0">
                <a:latin typeface="Arial" pitchFamily="34" charset="0"/>
                <a:cs typeface="Arial" pitchFamily="34" charset="0"/>
              </a:rPr>
              <a:t>Κεφάλαιο Κίνησης </a:t>
            </a:r>
            <a:r>
              <a:rPr lang="el-GR" sz="2400" b="1" dirty="0">
                <a:latin typeface="Arial" pitchFamily="34" charset="0"/>
                <a:cs typeface="Arial" pitchFamily="34" charset="0"/>
              </a:rPr>
              <a:t>/ </a:t>
            </a:r>
            <a:r>
              <a:rPr lang="el-GR" sz="2400" b="1" dirty="0" smtClean="0">
                <a:latin typeface="Arial" pitchFamily="34" charset="0"/>
                <a:cs typeface="Arial" pitchFamily="34" charset="0"/>
              </a:rPr>
              <a:t>Αριθμός Εργαζομένων.</a:t>
            </a:r>
            <a:endParaRPr lang="el-GR" sz="2400" b="1" dirty="0">
              <a:latin typeface="Arial" pitchFamily="34" charset="0"/>
              <a:cs typeface="Arial" pitchFamily="34" charset="0"/>
            </a:endParaRPr>
          </a:p>
          <a:p>
            <a:pPr marL="457200" indent="-457200" algn="just">
              <a:buFont typeface="+mj-lt"/>
              <a:buAutoNum type="arabicPeriod"/>
            </a:pPr>
            <a:r>
              <a:rPr lang="el-GR" sz="2400" u="sng" dirty="0" smtClean="0">
                <a:latin typeface="Arial" pitchFamily="34" charset="0"/>
                <a:cs typeface="Arial" pitchFamily="34" charset="0"/>
              </a:rPr>
              <a:t>Συνολικά </a:t>
            </a:r>
            <a:r>
              <a:rPr lang="el-GR" sz="2400" u="sng" dirty="0">
                <a:latin typeface="Arial" pitchFamily="34" charset="0"/>
                <a:cs typeface="Arial" pitchFamily="34" charset="0"/>
              </a:rPr>
              <a:t>απασχολούμενα κεφάλαια ανά </a:t>
            </a:r>
            <a:r>
              <a:rPr lang="el-GR" sz="2400" u="sng" dirty="0" smtClean="0">
                <a:latin typeface="Arial" pitchFamily="34" charset="0"/>
                <a:cs typeface="Arial" pitchFamily="34" charset="0"/>
              </a:rPr>
              <a:t>εργαζόμενο</a:t>
            </a:r>
            <a:r>
              <a:rPr lang="en-US" sz="2400" u="sng" dirty="0" smtClean="0">
                <a:latin typeface="Arial" pitchFamily="34" charset="0"/>
                <a:cs typeface="Arial" pitchFamily="34" charset="0"/>
              </a:rPr>
              <a:t> </a:t>
            </a:r>
            <a:r>
              <a:rPr lang="el-GR" sz="2400" u="sng" dirty="0" smtClean="0">
                <a:latin typeface="Arial" pitchFamily="34" charset="0"/>
                <a:cs typeface="Arial" pitchFamily="34" charset="0"/>
              </a:rPr>
              <a:t>(</a:t>
            </a:r>
            <a:r>
              <a:rPr lang="en-US" sz="2400" u="sng" dirty="0">
                <a:latin typeface="Arial" pitchFamily="34" charset="0"/>
                <a:cs typeface="Arial" pitchFamily="34" charset="0"/>
              </a:rPr>
              <a:t>total assets per </a:t>
            </a:r>
            <a:r>
              <a:rPr lang="en-US" sz="2400" u="sng" dirty="0" smtClean="0">
                <a:latin typeface="Arial" pitchFamily="34" charset="0"/>
                <a:cs typeface="Arial" pitchFamily="34" charset="0"/>
              </a:rPr>
              <a:t>employee)</a:t>
            </a:r>
            <a:r>
              <a:rPr lang="el-GR" sz="2400" u="sng" dirty="0" smtClean="0">
                <a:latin typeface="Arial" pitchFamily="34" charset="0"/>
                <a:cs typeface="Arial" pitchFamily="34" charset="0"/>
              </a:rPr>
              <a:t>:</a:t>
            </a:r>
            <a:r>
              <a:rPr lang="el-GR" sz="2400" dirty="0" smtClean="0">
                <a:latin typeface="Arial" pitchFamily="34" charset="0"/>
                <a:cs typeface="Arial" pitchFamily="34" charset="0"/>
              </a:rPr>
              <a:t> </a:t>
            </a:r>
            <a:r>
              <a:rPr lang="el-GR" sz="2400" b="1" dirty="0" smtClean="0">
                <a:latin typeface="Arial" pitchFamily="34" charset="0"/>
                <a:cs typeface="Arial" pitchFamily="34" charset="0"/>
              </a:rPr>
              <a:t>Σύνολο Στοιχείων </a:t>
            </a:r>
            <a:r>
              <a:rPr lang="el-GR" sz="2400" b="1" dirty="0">
                <a:latin typeface="Arial" pitchFamily="34" charset="0"/>
                <a:cs typeface="Arial" pitchFamily="34" charset="0"/>
              </a:rPr>
              <a:t>Ενεργητικού / </a:t>
            </a:r>
            <a:r>
              <a:rPr lang="el-GR" sz="2400" b="1" dirty="0" smtClean="0">
                <a:latin typeface="Arial" pitchFamily="34" charset="0"/>
                <a:cs typeface="Arial" pitchFamily="34" charset="0"/>
              </a:rPr>
              <a:t>Αριθμός Εργαζομένων.</a:t>
            </a:r>
            <a:endParaRPr lang="el-GR"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0" y="96839"/>
            <a:ext cx="9144000" cy="546079"/>
          </a:xfrm>
        </p:spPr>
        <p:txBody>
          <a:bodyPr/>
          <a:lstStyle/>
          <a:p>
            <a:pPr algn="ctr"/>
            <a:r>
              <a:rPr lang="el-GR" sz="2800" b="1" dirty="0" smtClean="0">
                <a:solidFill>
                  <a:schemeClr val="accent6">
                    <a:lumMod val="50000"/>
                  </a:schemeClr>
                </a:solidFill>
              </a:rPr>
              <a:t>ΑΡΙΘΜΟΔΕΙΚΤΕΣ ΑΠΟΔΟΤΙΚΟΤΗΤΑΣ Ε+Σ</a:t>
            </a:r>
            <a:endParaRPr lang="en-US" sz="2800" b="1" dirty="0">
              <a:solidFill>
                <a:schemeClr val="accent6">
                  <a:lumMod val="50000"/>
                </a:schemeClr>
              </a:solidFill>
            </a:endParaRPr>
          </a:p>
        </p:txBody>
      </p:sp>
      <p:sp>
        <p:nvSpPr>
          <p:cNvPr id="287747" name="Rectangle 3"/>
          <p:cNvSpPr>
            <a:spLocks noGrp="1" noChangeArrowheads="1"/>
          </p:cNvSpPr>
          <p:nvPr>
            <p:ph type="body" idx="1"/>
          </p:nvPr>
        </p:nvSpPr>
        <p:spPr>
          <a:xfrm>
            <a:off x="0" y="642918"/>
            <a:ext cx="9144000" cy="6215082"/>
          </a:xfrm>
        </p:spPr>
        <p:txBody>
          <a:bodyPr/>
          <a:lstStyle/>
          <a:p>
            <a:pPr marL="457200" indent="-457200">
              <a:buFont typeface="+mj-lt"/>
              <a:buAutoNum type="arabicPeriod"/>
            </a:pPr>
            <a:r>
              <a:rPr lang="el-GR" sz="2400" u="sng" dirty="0" smtClean="0">
                <a:latin typeface="Arial" pitchFamily="34" charset="0"/>
                <a:cs typeface="Arial" pitchFamily="34" charset="0"/>
              </a:rPr>
              <a:t>Περιθώριο </a:t>
            </a:r>
            <a:r>
              <a:rPr lang="el-GR" sz="2400" u="sng" dirty="0">
                <a:latin typeface="Arial" pitchFamily="34" charset="0"/>
                <a:cs typeface="Arial" pitchFamily="34" charset="0"/>
              </a:rPr>
              <a:t>κέρδους (</a:t>
            </a:r>
            <a:r>
              <a:rPr lang="en-US" sz="2400" u="sng" dirty="0">
                <a:latin typeface="Arial" pitchFamily="34" charset="0"/>
                <a:cs typeface="Arial" pitchFamily="34" charset="0"/>
              </a:rPr>
              <a:t>profit margin </a:t>
            </a:r>
            <a:r>
              <a:rPr lang="en-US" sz="2400" u="sng" dirty="0" smtClean="0">
                <a:latin typeface="Arial" pitchFamily="34" charset="0"/>
                <a:cs typeface="Arial" pitchFamily="34" charset="0"/>
              </a:rPr>
              <a:t>%)</a:t>
            </a:r>
            <a:r>
              <a:rPr lang="el-GR" sz="2400" u="sng" dirty="0" smtClean="0">
                <a:latin typeface="Arial" pitchFamily="34" charset="0"/>
                <a:cs typeface="Arial" pitchFamily="34" charset="0"/>
              </a:rPr>
              <a:t>:</a:t>
            </a:r>
            <a:r>
              <a:rPr lang="en-US" sz="2400" dirty="0" smtClean="0">
                <a:latin typeface="Arial" pitchFamily="34" charset="0"/>
                <a:cs typeface="Arial" pitchFamily="34" charset="0"/>
              </a:rPr>
              <a:t> </a:t>
            </a:r>
            <a:r>
              <a:rPr lang="el-GR" sz="2400" b="1" dirty="0" smtClean="0">
                <a:latin typeface="Arial" pitchFamily="34" charset="0"/>
                <a:cs typeface="Arial" pitchFamily="34" charset="0"/>
              </a:rPr>
              <a:t>Καθαρά Κέρδη </a:t>
            </a:r>
            <a:r>
              <a:rPr lang="el-GR" sz="2400" b="1" dirty="0">
                <a:latin typeface="Arial" pitchFamily="34" charset="0"/>
                <a:cs typeface="Arial" pitchFamily="34" charset="0"/>
              </a:rPr>
              <a:t>προ </a:t>
            </a:r>
            <a:r>
              <a:rPr lang="el-GR" sz="2400" b="1" dirty="0" smtClean="0">
                <a:latin typeface="Arial" pitchFamily="34" charset="0"/>
                <a:cs typeface="Arial" pitchFamily="34" charset="0"/>
              </a:rPr>
              <a:t>Φόρων </a:t>
            </a:r>
            <a:r>
              <a:rPr lang="el-GR" sz="2400" b="1" dirty="0">
                <a:latin typeface="Arial" pitchFamily="34" charset="0"/>
                <a:cs typeface="Arial" pitchFamily="34" charset="0"/>
              </a:rPr>
              <a:t>/ </a:t>
            </a:r>
            <a:r>
              <a:rPr lang="el-GR" sz="2400" b="1" dirty="0" smtClean="0">
                <a:latin typeface="Arial" pitchFamily="34" charset="0"/>
                <a:cs typeface="Arial" pitchFamily="34" charset="0"/>
              </a:rPr>
              <a:t>Έσοδα </a:t>
            </a:r>
            <a:r>
              <a:rPr lang="el-GR" sz="2400" b="1" dirty="0">
                <a:latin typeface="Arial" pitchFamily="34" charset="0"/>
                <a:cs typeface="Arial" pitchFamily="34" charset="0"/>
              </a:rPr>
              <a:t>από </a:t>
            </a:r>
            <a:r>
              <a:rPr lang="el-GR" sz="2400" b="1" dirty="0" smtClean="0">
                <a:latin typeface="Arial" pitchFamily="34" charset="0"/>
                <a:cs typeface="Arial" pitchFamily="34" charset="0"/>
              </a:rPr>
              <a:t>Λειτουργικές Δραστηριότητες.</a:t>
            </a:r>
            <a:endParaRPr lang="el-GR" sz="2400" b="1" dirty="0">
              <a:latin typeface="Arial" pitchFamily="34" charset="0"/>
              <a:cs typeface="Arial" pitchFamily="34" charset="0"/>
            </a:endParaRPr>
          </a:p>
          <a:p>
            <a:pPr marL="457200" indent="-457200">
              <a:buFont typeface="+mj-lt"/>
              <a:buAutoNum type="arabicPeriod"/>
            </a:pPr>
            <a:r>
              <a:rPr lang="el-GR" sz="2400" u="sng" dirty="0" smtClean="0">
                <a:latin typeface="Arial" pitchFamily="34" charset="0"/>
                <a:cs typeface="Arial" pitchFamily="34" charset="0"/>
              </a:rPr>
              <a:t>Περιθώριο </a:t>
            </a:r>
            <a:r>
              <a:rPr lang="el-GR" sz="2400" u="sng" dirty="0">
                <a:latin typeface="Arial" pitchFamily="34" charset="0"/>
                <a:cs typeface="Arial" pitchFamily="34" charset="0"/>
              </a:rPr>
              <a:t>μικτού κέρδους (</a:t>
            </a:r>
            <a:r>
              <a:rPr lang="en-US" sz="2400" u="sng" dirty="0">
                <a:latin typeface="Arial" pitchFamily="34" charset="0"/>
                <a:cs typeface="Arial" pitchFamily="34" charset="0"/>
              </a:rPr>
              <a:t>gross margin </a:t>
            </a:r>
            <a:r>
              <a:rPr lang="en-US" sz="2400" u="sng" dirty="0" smtClean="0">
                <a:latin typeface="Arial" pitchFamily="34" charset="0"/>
                <a:cs typeface="Arial" pitchFamily="34" charset="0"/>
              </a:rPr>
              <a:t>%)</a:t>
            </a:r>
            <a:r>
              <a:rPr lang="el-GR" sz="2400" u="sng" dirty="0" smtClean="0">
                <a:latin typeface="Arial" pitchFamily="34" charset="0"/>
                <a:cs typeface="Arial" pitchFamily="34" charset="0"/>
              </a:rPr>
              <a:t>:</a:t>
            </a:r>
            <a:r>
              <a:rPr lang="en-US" sz="2400" dirty="0" smtClean="0">
                <a:latin typeface="Arial" pitchFamily="34" charset="0"/>
                <a:cs typeface="Arial" pitchFamily="34" charset="0"/>
              </a:rPr>
              <a:t> </a:t>
            </a:r>
            <a:r>
              <a:rPr lang="el-GR" sz="2400" b="1" dirty="0" smtClean="0">
                <a:latin typeface="Arial" pitchFamily="34" charset="0"/>
                <a:cs typeface="Arial" pitchFamily="34" charset="0"/>
              </a:rPr>
              <a:t>Μεικτό Κέρδος </a:t>
            </a:r>
            <a:r>
              <a:rPr lang="el-GR" sz="2400" b="1" dirty="0">
                <a:latin typeface="Arial" pitchFamily="34" charset="0"/>
                <a:cs typeface="Arial" pitchFamily="34" charset="0"/>
              </a:rPr>
              <a:t>/ </a:t>
            </a:r>
            <a:r>
              <a:rPr lang="el-GR" sz="2400" b="1" dirty="0" smtClean="0">
                <a:latin typeface="Arial" pitchFamily="34" charset="0"/>
                <a:cs typeface="Arial" pitchFamily="34" charset="0"/>
              </a:rPr>
              <a:t>Έσοδα </a:t>
            </a:r>
            <a:r>
              <a:rPr lang="el-GR" sz="2400" b="1" dirty="0">
                <a:latin typeface="Arial" pitchFamily="34" charset="0"/>
                <a:cs typeface="Arial" pitchFamily="34" charset="0"/>
              </a:rPr>
              <a:t>από </a:t>
            </a:r>
            <a:r>
              <a:rPr lang="el-GR" sz="2400" b="1" dirty="0" smtClean="0">
                <a:latin typeface="Arial" pitchFamily="34" charset="0"/>
                <a:cs typeface="Arial" pitchFamily="34" charset="0"/>
              </a:rPr>
              <a:t>Λειτουργικές Δραστηριότητες.</a:t>
            </a:r>
            <a:endParaRPr lang="el-GR" sz="2400" b="1" dirty="0">
              <a:latin typeface="Arial" pitchFamily="34" charset="0"/>
              <a:cs typeface="Arial" pitchFamily="34" charset="0"/>
            </a:endParaRPr>
          </a:p>
          <a:p>
            <a:pPr marL="457200" indent="-457200">
              <a:buFont typeface="+mj-lt"/>
              <a:buAutoNum type="arabicPeriod"/>
            </a:pPr>
            <a:r>
              <a:rPr lang="el-GR" sz="2400" u="sng" dirty="0" smtClean="0">
                <a:latin typeface="Arial" pitchFamily="34" charset="0"/>
                <a:cs typeface="Arial" pitchFamily="34" charset="0"/>
              </a:rPr>
              <a:t>Περιθώριο </a:t>
            </a:r>
            <a:r>
              <a:rPr lang="en-US" sz="2400" u="sng" dirty="0">
                <a:latin typeface="Arial" pitchFamily="34" charset="0"/>
                <a:cs typeface="Arial" pitchFamily="34" charset="0"/>
              </a:rPr>
              <a:t>EBITDA (EBITDA margin </a:t>
            </a:r>
            <a:r>
              <a:rPr lang="en-US" sz="2400" u="sng" dirty="0" smtClean="0">
                <a:latin typeface="Arial" pitchFamily="34" charset="0"/>
                <a:cs typeface="Arial" pitchFamily="34" charset="0"/>
              </a:rPr>
              <a:t>%)</a:t>
            </a:r>
            <a:r>
              <a:rPr lang="el-GR" sz="2400" u="sng" dirty="0" smtClean="0">
                <a:latin typeface="Arial" pitchFamily="34" charset="0"/>
                <a:cs typeface="Arial" pitchFamily="34" charset="0"/>
              </a:rPr>
              <a:t>:</a:t>
            </a:r>
            <a:r>
              <a:rPr lang="en-US" sz="2400" dirty="0" smtClean="0">
                <a:latin typeface="Arial" pitchFamily="34" charset="0"/>
                <a:cs typeface="Arial" pitchFamily="34" charset="0"/>
              </a:rPr>
              <a:t> </a:t>
            </a:r>
            <a:r>
              <a:rPr lang="el-GR" sz="2400" b="1" dirty="0" smtClean="0">
                <a:latin typeface="Arial" pitchFamily="34" charset="0"/>
                <a:cs typeface="Arial" pitchFamily="34" charset="0"/>
              </a:rPr>
              <a:t>Κέρδη </a:t>
            </a:r>
            <a:r>
              <a:rPr lang="el-GR" sz="2400" b="1" dirty="0">
                <a:latin typeface="Arial" pitchFamily="34" charset="0"/>
                <a:cs typeface="Arial" pitchFamily="34" charset="0"/>
              </a:rPr>
              <a:t>προ </a:t>
            </a:r>
            <a:r>
              <a:rPr lang="el-GR" sz="2400" b="1" dirty="0" smtClean="0">
                <a:latin typeface="Arial" pitchFamily="34" charset="0"/>
                <a:cs typeface="Arial" pitchFamily="34" charset="0"/>
              </a:rPr>
              <a:t>Τόκων</a:t>
            </a:r>
            <a:r>
              <a:rPr lang="el-GR" sz="2400" b="1" dirty="0">
                <a:latin typeface="Arial" pitchFamily="34" charset="0"/>
                <a:cs typeface="Arial" pitchFamily="34" charset="0"/>
              </a:rPr>
              <a:t>, </a:t>
            </a:r>
            <a:r>
              <a:rPr lang="el-GR" sz="2400" b="1" dirty="0" smtClean="0">
                <a:latin typeface="Arial" pitchFamily="34" charset="0"/>
                <a:cs typeface="Arial" pitchFamily="34" charset="0"/>
              </a:rPr>
              <a:t>Φόρων </a:t>
            </a:r>
            <a:r>
              <a:rPr lang="el-GR" sz="2400" b="1" dirty="0">
                <a:latin typeface="Arial" pitchFamily="34" charset="0"/>
                <a:cs typeface="Arial" pitchFamily="34" charset="0"/>
              </a:rPr>
              <a:t>&amp; </a:t>
            </a:r>
            <a:r>
              <a:rPr lang="el-GR" sz="2400" b="1" dirty="0" smtClean="0">
                <a:latin typeface="Arial" pitchFamily="34" charset="0"/>
                <a:cs typeface="Arial" pitchFamily="34" charset="0"/>
              </a:rPr>
              <a:t>Αποσβέσεων </a:t>
            </a:r>
            <a:r>
              <a:rPr lang="el-GR" sz="2400" b="1" dirty="0">
                <a:latin typeface="Arial" pitchFamily="34" charset="0"/>
                <a:cs typeface="Arial" pitchFamily="34" charset="0"/>
              </a:rPr>
              <a:t>/ </a:t>
            </a:r>
            <a:r>
              <a:rPr lang="el-GR" sz="2400" b="1" dirty="0" smtClean="0">
                <a:latin typeface="Arial" pitchFamily="34" charset="0"/>
                <a:cs typeface="Arial" pitchFamily="34" charset="0"/>
              </a:rPr>
              <a:t>Έσοδα </a:t>
            </a:r>
            <a:r>
              <a:rPr lang="el-GR" sz="2400" b="1" dirty="0">
                <a:latin typeface="Arial" pitchFamily="34" charset="0"/>
                <a:cs typeface="Arial" pitchFamily="34" charset="0"/>
              </a:rPr>
              <a:t>από </a:t>
            </a:r>
            <a:r>
              <a:rPr lang="el-GR" sz="2400" b="1" dirty="0" smtClean="0">
                <a:latin typeface="Arial" pitchFamily="34" charset="0"/>
                <a:cs typeface="Arial" pitchFamily="34" charset="0"/>
              </a:rPr>
              <a:t>Λειτουργικές Δραστηριότητες.</a:t>
            </a:r>
            <a:endParaRPr lang="el-GR" sz="2400" b="1" dirty="0">
              <a:latin typeface="Arial" pitchFamily="34" charset="0"/>
              <a:cs typeface="Arial" pitchFamily="34" charset="0"/>
            </a:endParaRPr>
          </a:p>
          <a:p>
            <a:pPr marL="457200" indent="-457200">
              <a:buFont typeface="+mj-lt"/>
              <a:buAutoNum type="arabicPeriod"/>
            </a:pPr>
            <a:r>
              <a:rPr lang="el-GR" sz="2400" u="sng" dirty="0" smtClean="0">
                <a:latin typeface="Arial" pitchFamily="34" charset="0"/>
                <a:cs typeface="Arial" pitchFamily="34" charset="0"/>
              </a:rPr>
              <a:t>Περιθώριο </a:t>
            </a:r>
            <a:r>
              <a:rPr lang="en-US" sz="2400" u="sng" dirty="0">
                <a:latin typeface="Arial" pitchFamily="34" charset="0"/>
                <a:cs typeface="Arial" pitchFamily="34" charset="0"/>
              </a:rPr>
              <a:t>EBIT (EBIT margin </a:t>
            </a:r>
            <a:r>
              <a:rPr lang="en-US" sz="2400" u="sng" dirty="0" smtClean="0">
                <a:latin typeface="Arial" pitchFamily="34" charset="0"/>
                <a:cs typeface="Arial" pitchFamily="34" charset="0"/>
              </a:rPr>
              <a:t>%)</a:t>
            </a:r>
            <a:r>
              <a:rPr lang="el-GR" sz="2400" u="sng" dirty="0" smtClean="0">
                <a:latin typeface="Arial" pitchFamily="34" charset="0"/>
                <a:cs typeface="Arial" pitchFamily="34" charset="0"/>
              </a:rPr>
              <a:t>:</a:t>
            </a:r>
            <a:r>
              <a:rPr lang="en-US" sz="2400" dirty="0" smtClean="0">
                <a:latin typeface="Arial" pitchFamily="34" charset="0"/>
                <a:cs typeface="Arial" pitchFamily="34" charset="0"/>
              </a:rPr>
              <a:t> </a:t>
            </a:r>
            <a:r>
              <a:rPr lang="el-GR" sz="2400" b="1" dirty="0" smtClean="0">
                <a:latin typeface="Arial" pitchFamily="34" charset="0"/>
                <a:cs typeface="Arial" pitchFamily="34" charset="0"/>
              </a:rPr>
              <a:t>Κέρδη </a:t>
            </a:r>
            <a:r>
              <a:rPr lang="el-GR" sz="2400" b="1" dirty="0">
                <a:latin typeface="Arial" pitchFamily="34" charset="0"/>
                <a:cs typeface="Arial" pitchFamily="34" charset="0"/>
              </a:rPr>
              <a:t>προ </a:t>
            </a:r>
            <a:r>
              <a:rPr lang="el-GR" sz="2400" b="1" dirty="0" smtClean="0">
                <a:latin typeface="Arial" pitchFamily="34" charset="0"/>
                <a:cs typeface="Arial" pitchFamily="34" charset="0"/>
              </a:rPr>
              <a:t>Τόκων </a:t>
            </a:r>
            <a:r>
              <a:rPr lang="el-GR" sz="2400" b="1" dirty="0">
                <a:latin typeface="Arial" pitchFamily="34" charset="0"/>
                <a:cs typeface="Arial" pitchFamily="34" charset="0"/>
              </a:rPr>
              <a:t>&amp; </a:t>
            </a:r>
            <a:r>
              <a:rPr lang="el-GR" sz="2400" b="1" dirty="0" smtClean="0">
                <a:latin typeface="Arial" pitchFamily="34" charset="0"/>
                <a:cs typeface="Arial" pitchFamily="34" charset="0"/>
              </a:rPr>
              <a:t>Φόρων </a:t>
            </a:r>
            <a:r>
              <a:rPr lang="el-GR" sz="2400" b="1" dirty="0">
                <a:latin typeface="Arial" pitchFamily="34" charset="0"/>
                <a:cs typeface="Arial" pitchFamily="34" charset="0"/>
              </a:rPr>
              <a:t>/ </a:t>
            </a:r>
            <a:r>
              <a:rPr lang="el-GR" sz="2400" b="1" dirty="0" smtClean="0">
                <a:latin typeface="Arial" pitchFamily="34" charset="0"/>
                <a:cs typeface="Arial" pitchFamily="34" charset="0"/>
              </a:rPr>
              <a:t>Έσοδα </a:t>
            </a:r>
            <a:r>
              <a:rPr lang="el-GR" sz="2400" b="1" dirty="0">
                <a:latin typeface="Arial" pitchFamily="34" charset="0"/>
                <a:cs typeface="Arial" pitchFamily="34" charset="0"/>
              </a:rPr>
              <a:t>από </a:t>
            </a:r>
            <a:r>
              <a:rPr lang="el-GR" sz="2400" b="1" dirty="0" smtClean="0">
                <a:latin typeface="Arial" pitchFamily="34" charset="0"/>
                <a:cs typeface="Arial" pitchFamily="34" charset="0"/>
              </a:rPr>
              <a:t>Λειτουργικές Δραστηριότητες.</a:t>
            </a:r>
            <a:endParaRPr lang="el-GR" sz="2400" b="1" dirty="0">
              <a:latin typeface="Arial" pitchFamily="34" charset="0"/>
              <a:cs typeface="Arial" pitchFamily="34" charset="0"/>
            </a:endParaRPr>
          </a:p>
          <a:p>
            <a:pPr marL="457200" indent="-457200">
              <a:buFont typeface="+mj-lt"/>
              <a:buAutoNum type="arabicPeriod"/>
            </a:pPr>
            <a:r>
              <a:rPr lang="el-GR" sz="2400" u="sng" dirty="0" smtClean="0">
                <a:latin typeface="Arial" pitchFamily="34" charset="0"/>
                <a:cs typeface="Arial" pitchFamily="34" charset="0"/>
              </a:rPr>
              <a:t>Αποδοτικότητα Ιδίων Κεφαλαίων </a:t>
            </a:r>
            <a:r>
              <a:rPr lang="el-GR" sz="2400" u="sng" dirty="0">
                <a:latin typeface="Arial" pitchFamily="34" charset="0"/>
                <a:cs typeface="Arial" pitchFamily="34" charset="0"/>
              </a:rPr>
              <a:t>(</a:t>
            </a:r>
            <a:r>
              <a:rPr lang="en-US" sz="2400" u="sng" dirty="0">
                <a:latin typeface="Arial" pitchFamily="34" charset="0"/>
                <a:cs typeface="Arial" pitchFamily="34" charset="0"/>
              </a:rPr>
              <a:t>ROE </a:t>
            </a:r>
            <a:r>
              <a:rPr lang="en-US" sz="2400" u="sng" dirty="0" smtClean="0">
                <a:latin typeface="Arial" pitchFamily="34" charset="0"/>
                <a:cs typeface="Arial" pitchFamily="34" charset="0"/>
              </a:rPr>
              <a:t>%)</a:t>
            </a:r>
            <a:r>
              <a:rPr lang="el-GR" sz="2400" u="sng" dirty="0" smtClean="0">
                <a:latin typeface="Arial" pitchFamily="34" charset="0"/>
                <a:cs typeface="Arial" pitchFamily="34" charset="0"/>
              </a:rPr>
              <a:t>:</a:t>
            </a:r>
            <a:r>
              <a:rPr lang="en-US" sz="2400" dirty="0" smtClean="0">
                <a:latin typeface="Arial" pitchFamily="34" charset="0"/>
                <a:cs typeface="Arial" pitchFamily="34" charset="0"/>
              </a:rPr>
              <a:t> </a:t>
            </a:r>
            <a:r>
              <a:rPr lang="el-GR" sz="2400" b="1" dirty="0" smtClean="0">
                <a:latin typeface="Arial" pitchFamily="34" charset="0"/>
                <a:cs typeface="Arial" pitchFamily="34" charset="0"/>
              </a:rPr>
              <a:t>Κέρδη προ Τόκων &amp; Φόρων / Ίδια Κεφάλαια.</a:t>
            </a:r>
            <a:endParaRPr lang="el-GR" sz="2400" b="1" dirty="0">
              <a:latin typeface="Arial" pitchFamily="34" charset="0"/>
              <a:cs typeface="Arial" pitchFamily="34" charset="0"/>
            </a:endParaRPr>
          </a:p>
          <a:p>
            <a:pPr marL="457200" indent="-457200">
              <a:buFont typeface="+mj-lt"/>
              <a:buAutoNum type="arabicPeriod"/>
            </a:pPr>
            <a:r>
              <a:rPr lang="el-GR" sz="2400" u="sng" dirty="0" smtClean="0">
                <a:latin typeface="Arial" pitchFamily="34" charset="0"/>
                <a:cs typeface="Arial" pitchFamily="34" charset="0"/>
              </a:rPr>
              <a:t>Απόδοση </a:t>
            </a:r>
            <a:r>
              <a:rPr lang="el-GR" sz="2400" u="sng" dirty="0">
                <a:latin typeface="Arial" pitchFamily="34" charset="0"/>
                <a:cs typeface="Arial" pitchFamily="34" charset="0"/>
              </a:rPr>
              <a:t>επενδυμένων κεφαλαίων (</a:t>
            </a:r>
            <a:r>
              <a:rPr lang="en-US" sz="2400" u="sng" dirty="0">
                <a:latin typeface="Arial" pitchFamily="34" charset="0"/>
                <a:cs typeface="Arial" pitchFamily="34" charset="0"/>
              </a:rPr>
              <a:t>ROA </a:t>
            </a:r>
            <a:r>
              <a:rPr lang="en-US" sz="2400" u="sng" dirty="0" smtClean="0">
                <a:latin typeface="Arial" pitchFamily="34" charset="0"/>
                <a:cs typeface="Arial" pitchFamily="34" charset="0"/>
              </a:rPr>
              <a:t>%)</a:t>
            </a:r>
            <a:r>
              <a:rPr lang="el-GR" sz="2400" u="sng" dirty="0" smtClean="0">
                <a:latin typeface="Arial" pitchFamily="34" charset="0"/>
                <a:cs typeface="Arial" pitchFamily="34" charset="0"/>
              </a:rPr>
              <a:t>:</a:t>
            </a:r>
            <a:r>
              <a:rPr lang="en-US" sz="2400" dirty="0" smtClean="0">
                <a:latin typeface="Arial" pitchFamily="34" charset="0"/>
                <a:cs typeface="Arial" pitchFamily="34" charset="0"/>
              </a:rPr>
              <a:t> </a:t>
            </a:r>
            <a:r>
              <a:rPr lang="el-GR" sz="2400" b="1" dirty="0" smtClean="0">
                <a:latin typeface="Arial" pitchFamily="34" charset="0"/>
                <a:cs typeface="Arial" pitchFamily="34" charset="0"/>
              </a:rPr>
              <a:t>Κέρδη </a:t>
            </a:r>
            <a:r>
              <a:rPr lang="el-GR" sz="2400" b="1" dirty="0">
                <a:latin typeface="Arial" pitchFamily="34" charset="0"/>
                <a:cs typeface="Arial" pitchFamily="34" charset="0"/>
              </a:rPr>
              <a:t>προ </a:t>
            </a:r>
            <a:r>
              <a:rPr lang="el-GR" sz="2400" b="1" dirty="0" smtClean="0">
                <a:latin typeface="Arial" pitchFamily="34" charset="0"/>
                <a:cs typeface="Arial" pitchFamily="34" charset="0"/>
              </a:rPr>
              <a:t>Τόκων &amp; Φόρων / Σύνολο Ενεργητικού.</a:t>
            </a:r>
            <a:endParaRPr lang="el-GR" sz="2400" b="1" dirty="0">
              <a:latin typeface="Arial" pitchFamily="34" charset="0"/>
              <a:cs typeface="Arial" pitchFamily="34" charset="0"/>
            </a:endParaRPr>
          </a:p>
          <a:p>
            <a:pPr>
              <a:buFont typeface="Wingdings" pitchFamily="2" charset="2"/>
              <a:buNone/>
            </a:pPr>
            <a:endParaRPr lang="en-US" sz="1800" dirty="0"/>
          </a:p>
          <a:p>
            <a:pPr>
              <a:buFont typeface="Wingdings" pitchFamily="2" charset="2"/>
              <a:buNone/>
            </a:pPr>
            <a:endParaRPr lang="el-GR" dirty="0"/>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l-GR"/>
              <a:t>ΧΡΗΜΑΤΟΔΟΤΙΚΕΣ ΑΝΑΓΚΕΣ</a:t>
            </a:r>
          </a:p>
        </p:txBody>
      </p:sp>
      <p:sp>
        <p:nvSpPr>
          <p:cNvPr id="9219" name="Rectangle 3"/>
          <p:cNvSpPr>
            <a:spLocks noGrp="1" noChangeArrowheads="1"/>
          </p:cNvSpPr>
          <p:nvPr>
            <p:ph idx="1"/>
          </p:nvPr>
        </p:nvSpPr>
        <p:spPr>
          <a:xfrm>
            <a:off x="228600" y="1981200"/>
            <a:ext cx="8915400" cy="4114800"/>
          </a:xfrm>
        </p:spPr>
        <p:txBody>
          <a:bodyPr/>
          <a:lstStyle/>
          <a:p>
            <a:pPr algn="just"/>
            <a:r>
              <a:rPr lang="el-GR" sz="3600">
                <a:solidFill>
                  <a:srgbClr val="000000"/>
                </a:solidFill>
                <a:latin typeface="Arial Unicode MS" pitchFamily="34" charset="-128"/>
                <a:ea typeface="Arial Unicode MS" pitchFamily="34" charset="-128"/>
                <a:cs typeface="Arial Unicode MS" pitchFamily="34" charset="-128"/>
              </a:rPr>
              <a:t>Αναγκαία είναι για μια επιχείρηση η έγκαιρη πρόβλεψη για τις χρηματοδοτικές ανάγκες της.</a:t>
            </a:r>
          </a:p>
          <a:p>
            <a:pPr algn="just"/>
            <a:r>
              <a:rPr lang="el-GR" sz="3600">
                <a:solidFill>
                  <a:srgbClr val="000000"/>
                </a:solidFill>
                <a:latin typeface="Arial Unicode MS" pitchFamily="34" charset="-128"/>
                <a:ea typeface="Arial Unicode MS" pitchFamily="34" charset="-128"/>
                <a:cs typeface="Arial Unicode MS" pitchFamily="34" charset="-128"/>
              </a:rPr>
              <a:t>Δύο βασικές μέθοδοι πρόβλεψης των χρηματοδοτικών αναγκών είναι</a:t>
            </a:r>
            <a:r>
              <a:rPr lang="en-US" sz="3600">
                <a:solidFill>
                  <a:srgbClr val="000000"/>
                </a:solidFill>
                <a:latin typeface="Arial Unicode MS" pitchFamily="34" charset="-128"/>
                <a:ea typeface="Arial Unicode MS" pitchFamily="34" charset="-128"/>
                <a:cs typeface="Arial Unicode MS" pitchFamily="34" charset="-128"/>
              </a:rPr>
              <a:t>:</a:t>
            </a:r>
            <a:endParaRPr lang="el-GR" sz="3600">
              <a:solidFill>
                <a:srgbClr val="000000"/>
              </a:solidFill>
              <a:latin typeface="Arial Unicode MS" pitchFamily="34" charset="-128"/>
              <a:ea typeface="Arial Unicode MS" pitchFamily="34" charset="-128"/>
              <a:cs typeface="Arial Unicode MS" pitchFamily="34" charset="-128"/>
            </a:endParaRPr>
          </a:p>
          <a:p>
            <a:pPr lvl="1" algn="just"/>
            <a:r>
              <a:rPr lang="el-GR" sz="3200">
                <a:solidFill>
                  <a:srgbClr val="000000"/>
                </a:solidFill>
                <a:latin typeface="Arial Unicode MS" pitchFamily="34" charset="-128"/>
                <a:ea typeface="Arial Unicode MS" pitchFamily="34" charset="-128"/>
                <a:cs typeface="Arial Unicode MS" pitchFamily="34" charset="-128"/>
              </a:rPr>
              <a:t>Μέθοδος του Ποσοστού των Πωλήσεων</a:t>
            </a:r>
          </a:p>
          <a:p>
            <a:pPr lvl="1" algn="just"/>
            <a:r>
              <a:rPr lang="el-GR" sz="3200">
                <a:solidFill>
                  <a:srgbClr val="000000"/>
                </a:solidFill>
                <a:latin typeface="Arial Unicode MS" pitchFamily="34" charset="-128"/>
                <a:ea typeface="Arial Unicode MS" pitchFamily="34" charset="-128"/>
                <a:cs typeface="Arial Unicode MS" pitchFamily="34" charset="-128"/>
              </a:rPr>
              <a:t>Μέθοδο</a:t>
            </a:r>
            <a:r>
              <a:rPr lang="el-GR" sz="3200">
                <a:solidFill>
                  <a:srgbClr val="000000"/>
                </a:solidFill>
                <a:latin typeface="Times New Roman" pitchFamily="18" charset="0"/>
              </a:rPr>
              <a:t>ς</a:t>
            </a:r>
            <a:r>
              <a:rPr lang="el-GR" sz="3200">
                <a:solidFill>
                  <a:srgbClr val="000000"/>
                </a:solidFill>
                <a:latin typeface="Arial Unicode MS" pitchFamily="34" charset="-128"/>
                <a:ea typeface="Arial Unicode MS" pitchFamily="34" charset="-128"/>
                <a:cs typeface="Arial Unicode MS" pitchFamily="34" charset="-128"/>
              </a:rPr>
              <a:t> της Παλινδρόμησης.</a:t>
            </a:r>
            <a:endParaRPr lang="el-GR"/>
          </a:p>
        </p:txBody>
      </p:sp>
      <p:graphicFrame>
        <p:nvGraphicFramePr>
          <p:cNvPr id="77824" name="Rectangle 0"/>
          <p:cNvGraphicFramePr>
            <a:graphicFrameLocks/>
          </p:cNvGraphicFramePr>
          <p:nvPr/>
        </p:nvGraphicFramePr>
        <p:xfrm>
          <a:off x="1524000" y="1397000"/>
          <a:ext cx="6096000" cy="4064000"/>
        </p:xfrm>
        <a:graphic>
          <a:graphicData uri="http://schemas.openxmlformats.org/presentationml/2006/ole">
            <p:oleObj spid="_x0000_s652290" name="MS Org Chart" r:id="rId3" imgW="0" imgH="0" progId="OrgPlusWOPX.4">
              <p:embed followColorScheme="full"/>
            </p:oleObj>
          </a:graphicData>
        </a:graphic>
      </p:graphicFrame>
    </p:spTree>
  </p:cSld>
  <p:clrMapOvr>
    <a:masterClrMapping/>
  </p:clrMapOvr>
  <p:transition/>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357166"/>
            <a:ext cx="9144000" cy="642942"/>
          </a:xfrm>
          <a:solidFill>
            <a:srgbClr val="FEFEFC"/>
          </a:solidFill>
        </p:spPr>
        <p:txBody>
          <a:bodyPr>
            <a:normAutofit fontScale="90000"/>
          </a:bodyPr>
          <a:lstStyle/>
          <a:p>
            <a:r>
              <a:rPr lang="el-GR" sz="3600" b="1" dirty="0">
                <a:solidFill>
                  <a:srgbClr val="000000"/>
                </a:solidFill>
                <a:latin typeface="Times New Roman" pitchFamily="18" charset="0"/>
              </a:rPr>
              <a:t>Μ</a:t>
            </a:r>
            <a:r>
              <a:rPr lang="el-GR" sz="3600" b="1" dirty="0">
                <a:solidFill>
                  <a:srgbClr val="000000"/>
                </a:solidFill>
                <a:latin typeface="Bookman Old Style" pitchFamily="18" charset="0"/>
                <a:cs typeface="Times New Roman" pitchFamily="18" charset="0"/>
              </a:rPr>
              <a:t>έθοδος του ποσοστού των πωλήσεων</a:t>
            </a:r>
            <a:r>
              <a:rPr lang="el-GR" dirty="0"/>
              <a:t> </a:t>
            </a:r>
          </a:p>
        </p:txBody>
      </p:sp>
      <p:sp>
        <p:nvSpPr>
          <p:cNvPr id="10244" name="AutoShape 4"/>
          <p:cNvSpPr>
            <a:spLocks noChangeArrowheads="1"/>
          </p:cNvSpPr>
          <p:nvPr/>
        </p:nvSpPr>
        <p:spPr bwMode="auto">
          <a:xfrm>
            <a:off x="2057400" y="1214422"/>
            <a:ext cx="5105400" cy="1047766"/>
          </a:xfrm>
          <a:prstGeom prst="bevel">
            <a:avLst>
              <a:gd name="adj" fmla="val 12500"/>
            </a:avLst>
          </a:prstGeom>
          <a:solidFill>
            <a:schemeClr val="accent1"/>
          </a:solidFill>
          <a:ln w="9525">
            <a:solidFill>
              <a:schemeClr val="tx1"/>
            </a:solidFill>
            <a:miter lim="800000"/>
            <a:headEnd/>
            <a:tailEnd/>
          </a:ln>
          <a:effectLst/>
        </p:spPr>
        <p:txBody>
          <a:bodyPr wrap="none" anchor="ctr"/>
          <a:lstStyle/>
          <a:p>
            <a:pPr algn="ctr"/>
            <a:r>
              <a:rPr lang="el-GR" sz="3200" dirty="0">
                <a:solidFill>
                  <a:srgbClr val="000000"/>
                </a:solidFill>
                <a:latin typeface="Bookman Old Style" pitchFamily="18" charset="0"/>
                <a:ea typeface="Arial Unicode MS" pitchFamily="34" charset="-128"/>
                <a:cs typeface="Arial Unicode MS" pitchFamily="34" charset="-128"/>
              </a:rPr>
              <a:t>Οι πωλήσεις είναι η πιο </a:t>
            </a:r>
          </a:p>
          <a:p>
            <a:pPr algn="ctr"/>
            <a:r>
              <a:rPr lang="el-GR" sz="3200" dirty="0">
                <a:solidFill>
                  <a:srgbClr val="000000"/>
                </a:solidFill>
                <a:latin typeface="Bookman Old Style" pitchFamily="18" charset="0"/>
                <a:ea typeface="Arial Unicode MS" pitchFamily="34" charset="-128"/>
                <a:cs typeface="Arial Unicode MS" pitchFamily="34" charset="-128"/>
              </a:rPr>
              <a:t>σημαντική μεταβλητή</a:t>
            </a:r>
          </a:p>
        </p:txBody>
      </p:sp>
      <p:sp>
        <p:nvSpPr>
          <p:cNvPr id="10245" name="AutoShape 5"/>
          <p:cNvSpPr>
            <a:spLocks noChangeArrowheads="1"/>
          </p:cNvSpPr>
          <p:nvPr/>
        </p:nvSpPr>
        <p:spPr bwMode="auto">
          <a:xfrm>
            <a:off x="0" y="3048000"/>
            <a:ext cx="9144000" cy="1828800"/>
          </a:xfrm>
          <a:prstGeom prst="pentagon">
            <a:avLst/>
          </a:prstGeom>
          <a:solidFill>
            <a:srgbClr val="CCFFCC"/>
          </a:solidFill>
          <a:ln w="9525">
            <a:solidFill>
              <a:schemeClr val="tx1"/>
            </a:solidFill>
            <a:miter lim="800000"/>
            <a:headEnd/>
            <a:tailEnd/>
          </a:ln>
          <a:effectLst/>
        </p:spPr>
        <p:txBody>
          <a:bodyPr wrap="none" anchor="ctr"/>
          <a:lstStyle/>
          <a:p>
            <a:pPr algn="ctr"/>
            <a:r>
              <a:rPr lang="el-GR" sz="3200">
                <a:solidFill>
                  <a:srgbClr val="000000"/>
                </a:solidFill>
                <a:latin typeface="Bookman Old Style" pitchFamily="18" charset="0"/>
                <a:ea typeface="Arial Unicode MS" pitchFamily="34" charset="-128"/>
                <a:cs typeface="Arial Unicode MS" pitchFamily="34" charset="-128"/>
              </a:rPr>
              <a:t>επηρεάζει τις άλλες μεταβλητές</a:t>
            </a:r>
            <a:endParaRPr lang="el-GR" sz="3200">
              <a:solidFill>
                <a:srgbClr val="000000"/>
              </a:solidFill>
            </a:endParaRPr>
          </a:p>
          <a:p>
            <a:pPr algn="ctr"/>
            <a:r>
              <a:rPr lang="el-GR" sz="3200">
                <a:solidFill>
                  <a:srgbClr val="000000"/>
                </a:solidFill>
                <a:latin typeface="Bookman Old Style" pitchFamily="18" charset="0"/>
                <a:ea typeface="Arial Unicode MS" pitchFamily="34" charset="-128"/>
                <a:cs typeface="Arial Unicode MS" pitchFamily="34" charset="-128"/>
              </a:rPr>
              <a:t>άρα και τις χρηματοδοτικές ανάγκες </a:t>
            </a:r>
            <a:endParaRPr lang="el-GR" sz="3200">
              <a:solidFill>
                <a:srgbClr val="000000"/>
              </a:solidFill>
            </a:endParaRPr>
          </a:p>
          <a:p>
            <a:pPr algn="ctr"/>
            <a:r>
              <a:rPr lang="el-GR" sz="3200">
                <a:solidFill>
                  <a:srgbClr val="000000"/>
                </a:solidFill>
                <a:latin typeface="Bookman Old Style" pitchFamily="18" charset="0"/>
                <a:ea typeface="Arial Unicode MS" pitchFamily="34" charset="-128"/>
                <a:cs typeface="Arial Unicode MS" pitchFamily="34" charset="-128"/>
              </a:rPr>
              <a:t>της επιχείρησης</a:t>
            </a:r>
          </a:p>
        </p:txBody>
      </p:sp>
      <p:sp>
        <p:nvSpPr>
          <p:cNvPr id="10246" name="AutoShape 6"/>
          <p:cNvSpPr>
            <a:spLocks noChangeArrowheads="1"/>
          </p:cNvSpPr>
          <p:nvPr/>
        </p:nvSpPr>
        <p:spPr bwMode="auto">
          <a:xfrm>
            <a:off x="4343400" y="2286000"/>
            <a:ext cx="485775" cy="762000"/>
          </a:xfrm>
          <a:prstGeom prst="downArrow">
            <a:avLst>
              <a:gd name="adj1" fmla="val 50000"/>
              <a:gd name="adj2" fmla="val 39216"/>
            </a:avLst>
          </a:prstGeom>
          <a:solidFill>
            <a:srgbClr val="FF0000"/>
          </a:solidFill>
          <a:ln w="9525">
            <a:solidFill>
              <a:schemeClr val="tx1"/>
            </a:solidFill>
            <a:miter lim="800000"/>
            <a:headEnd/>
            <a:tailEnd/>
          </a:ln>
          <a:effectLst/>
        </p:spPr>
        <p:txBody>
          <a:bodyPr wrap="none" anchor="ctr"/>
          <a:lstStyle/>
          <a:p>
            <a:endParaRPr lang="el-GR"/>
          </a:p>
        </p:txBody>
      </p:sp>
      <p:sp>
        <p:nvSpPr>
          <p:cNvPr id="10247" name="AutoShape 7"/>
          <p:cNvSpPr>
            <a:spLocks noChangeArrowheads="1"/>
          </p:cNvSpPr>
          <p:nvPr/>
        </p:nvSpPr>
        <p:spPr bwMode="auto">
          <a:xfrm>
            <a:off x="228600" y="5181600"/>
            <a:ext cx="8610600" cy="1319234"/>
          </a:xfrm>
          <a:prstGeom prst="flowChartAlternateProcess">
            <a:avLst/>
          </a:prstGeom>
          <a:solidFill>
            <a:srgbClr val="99CCFF"/>
          </a:solidFill>
          <a:ln w="9525">
            <a:solidFill>
              <a:schemeClr val="tx1"/>
            </a:solidFill>
            <a:miter lim="800000"/>
            <a:headEnd/>
            <a:tailEnd/>
          </a:ln>
          <a:effectLst/>
        </p:spPr>
        <p:txBody>
          <a:bodyPr wrap="none" anchor="ctr"/>
          <a:lstStyle/>
          <a:p>
            <a:pPr algn="ctr">
              <a:spcBef>
                <a:spcPct val="20000"/>
              </a:spcBef>
              <a:buSzPct val="80000"/>
              <a:buFontTx/>
              <a:buBlip>
                <a:blip r:embed="rId2"/>
              </a:buBlip>
            </a:pPr>
            <a:r>
              <a:rPr lang="el-GR" sz="2800" dirty="0">
                <a:solidFill>
                  <a:srgbClr val="000000"/>
                </a:solidFill>
                <a:latin typeface="Bookman Old Style" pitchFamily="18" charset="0"/>
                <a:ea typeface="Arial Unicode MS" pitchFamily="34" charset="-128"/>
                <a:cs typeface="Arial Unicode MS" pitchFamily="34" charset="-128"/>
              </a:rPr>
              <a:t>Όσο ακριβέστερη είναι η πρόβλεψη </a:t>
            </a:r>
            <a:endParaRPr lang="el-GR" sz="2800" dirty="0">
              <a:solidFill>
                <a:srgbClr val="000000"/>
              </a:solidFill>
              <a:latin typeface="Bookman Old Style" pitchFamily="18" charset="0"/>
            </a:endParaRPr>
          </a:p>
          <a:p>
            <a:pPr algn="ctr">
              <a:spcBef>
                <a:spcPct val="20000"/>
              </a:spcBef>
              <a:buSzPct val="80000"/>
            </a:pPr>
            <a:r>
              <a:rPr lang="el-GR" sz="2800" dirty="0">
                <a:solidFill>
                  <a:srgbClr val="000000"/>
                </a:solidFill>
                <a:latin typeface="Bookman Old Style" pitchFamily="18" charset="0"/>
                <a:ea typeface="Arial Unicode MS" pitchFamily="34" charset="-128"/>
                <a:cs typeface="Arial Unicode MS" pitchFamily="34" charset="-128"/>
              </a:rPr>
              <a:t>των πωλήσεων τόσο ακριβέστερη θα είναι </a:t>
            </a:r>
            <a:endParaRPr lang="el-GR" sz="2800" dirty="0">
              <a:solidFill>
                <a:srgbClr val="000000"/>
              </a:solidFill>
              <a:latin typeface="Bookman Old Style" pitchFamily="18" charset="0"/>
            </a:endParaRPr>
          </a:p>
          <a:p>
            <a:pPr algn="ctr">
              <a:spcBef>
                <a:spcPct val="20000"/>
              </a:spcBef>
              <a:buSzPct val="80000"/>
            </a:pPr>
            <a:r>
              <a:rPr lang="el-GR" sz="2800" dirty="0">
                <a:solidFill>
                  <a:srgbClr val="000000"/>
                </a:solidFill>
                <a:latin typeface="Bookman Old Style" pitchFamily="18" charset="0"/>
                <a:ea typeface="Arial Unicode MS" pitchFamily="34" charset="-128"/>
                <a:cs typeface="Arial Unicode MS" pitchFamily="34" charset="-128"/>
              </a:rPr>
              <a:t>η εκτίμηση των χρηματοδοτικών αναγκών</a:t>
            </a:r>
            <a:endParaRPr lang="el-GR" sz="2800" dirty="0"/>
          </a:p>
        </p:txBody>
      </p:sp>
    </p:spTree>
  </p:cSld>
  <p:clrMapOvr>
    <a:masterClrMapping/>
  </p:clrMapOvr>
  <p:transition/>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r>
              <a:rPr lang="el-GR" b="1">
                <a:solidFill>
                  <a:srgbClr val="000000"/>
                </a:solidFill>
                <a:latin typeface="Times New Roman" pitchFamily="18" charset="0"/>
              </a:rPr>
              <a:t>Μ</a:t>
            </a:r>
            <a:r>
              <a:rPr lang="el-GR" b="1">
                <a:solidFill>
                  <a:srgbClr val="000000"/>
                </a:solidFill>
                <a:latin typeface="Bookman Old Style" pitchFamily="18" charset="0"/>
                <a:cs typeface="Times New Roman" pitchFamily="18" charset="0"/>
              </a:rPr>
              <a:t>έθοδος του ποσοστού των πωλήσεων</a:t>
            </a:r>
            <a:r>
              <a:rPr lang="el-GR"/>
              <a:t> </a:t>
            </a:r>
          </a:p>
        </p:txBody>
      </p:sp>
      <p:sp>
        <p:nvSpPr>
          <p:cNvPr id="11267" name="Rectangle 3"/>
          <p:cNvSpPr>
            <a:spLocks noGrp="1" noChangeArrowheads="1"/>
          </p:cNvSpPr>
          <p:nvPr>
            <p:ph idx="1"/>
          </p:nvPr>
        </p:nvSpPr>
        <p:spPr>
          <a:xfrm>
            <a:off x="457200" y="1981200"/>
            <a:ext cx="8305800" cy="4471988"/>
          </a:xfrm>
        </p:spPr>
        <p:txBody>
          <a:bodyPr/>
          <a:lstStyle/>
          <a:p>
            <a:pPr algn="just"/>
            <a:r>
              <a:rPr lang="el-GR">
                <a:solidFill>
                  <a:srgbClr val="000000"/>
                </a:solidFill>
                <a:latin typeface="Bookman Old Style" pitchFamily="18" charset="0"/>
                <a:ea typeface="Arial Unicode MS" pitchFamily="34" charset="-128"/>
                <a:cs typeface="Arial Unicode MS" pitchFamily="34" charset="-128"/>
              </a:rPr>
              <a:t>Η εφαρμογή της μεθόδου απαιτεί την έκφραση των αναγκών της επιχείρησης ως ποσοστό των πωλήσεων</a:t>
            </a:r>
          </a:p>
          <a:p>
            <a:pPr algn="just"/>
            <a:r>
              <a:rPr lang="el-GR">
                <a:solidFill>
                  <a:srgbClr val="000000"/>
                </a:solidFill>
                <a:latin typeface="Bookman Old Style" pitchFamily="18" charset="0"/>
                <a:ea typeface="Arial Unicode MS" pitchFamily="34" charset="-128"/>
                <a:cs typeface="Arial Unicode MS" pitchFamily="34" charset="-128"/>
              </a:rPr>
              <a:t>Υποθέτουμε ότι οι πωλήσεις της εταιρίας</a:t>
            </a:r>
            <a:r>
              <a:rPr lang="el-GR">
                <a:solidFill>
                  <a:srgbClr val="000000"/>
                </a:solidFill>
                <a:latin typeface="Times New Roman" pitchFamily="18" charset="0"/>
              </a:rPr>
              <a:t> ΑΛΦΑ</a:t>
            </a:r>
            <a:r>
              <a:rPr lang="el-GR">
                <a:solidFill>
                  <a:srgbClr val="000000"/>
                </a:solidFill>
                <a:latin typeface="Bookman Old Style" pitchFamily="18" charset="0"/>
                <a:ea typeface="Arial Unicode MS" pitchFamily="34" charset="-128"/>
                <a:cs typeface="Arial Unicode MS" pitchFamily="34" charset="-128"/>
              </a:rPr>
              <a:t> ανέρχονται περίπου σε 1.000.000 χιλιάδες </a:t>
            </a:r>
            <a:r>
              <a:rPr lang="el-GR">
                <a:solidFill>
                  <a:srgbClr val="000000"/>
                </a:solidFill>
                <a:ea typeface="Arial Unicode MS" pitchFamily="34" charset="-128"/>
                <a:cs typeface="Arial Unicode MS" pitchFamily="34" charset="-128"/>
              </a:rPr>
              <a:t>€</a:t>
            </a:r>
            <a:r>
              <a:rPr lang="el-GR">
                <a:solidFill>
                  <a:srgbClr val="000000"/>
                </a:solidFill>
                <a:latin typeface="Bookman Old Style" pitchFamily="18" charset="0"/>
                <a:ea typeface="Arial Unicode MS" pitchFamily="34" charset="-128"/>
                <a:cs typeface="Arial Unicode MS" pitchFamily="34" charset="-128"/>
              </a:rPr>
              <a:t> το χρόνο, που είναι το ανώτατο όριο της </a:t>
            </a:r>
            <a:r>
              <a:rPr lang="el-GR" b="1">
                <a:solidFill>
                  <a:srgbClr val="FF0000"/>
                </a:solidFill>
                <a:latin typeface="Bookman Old Style" pitchFamily="18" charset="0"/>
                <a:ea typeface="Arial Unicode MS" pitchFamily="34" charset="-128"/>
                <a:cs typeface="Arial Unicode MS" pitchFamily="34" charset="-128"/>
              </a:rPr>
              <a:t>παραγωγικής δυναμικότητας</a:t>
            </a:r>
            <a:r>
              <a:rPr lang="el-GR">
                <a:solidFill>
                  <a:srgbClr val="000000"/>
                </a:solidFill>
                <a:latin typeface="Bookman Old Style" pitchFamily="18" charset="0"/>
                <a:ea typeface="Arial Unicode MS" pitchFamily="34" charset="-128"/>
                <a:cs typeface="Arial Unicode MS" pitchFamily="34" charset="-128"/>
              </a:rPr>
              <a:t> της.</a:t>
            </a:r>
          </a:p>
          <a:p>
            <a:pPr algn="just"/>
            <a:endParaRPr lang="el-GR">
              <a:solidFill>
                <a:srgbClr val="000000"/>
              </a:solidFill>
              <a:latin typeface="Bookman Old Style" pitchFamily="18" charset="0"/>
              <a:ea typeface="Arial Unicode MS" pitchFamily="34" charset="-128"/>
              <a:cs typeface="Arial Unicode MS" pitchFamily="34" charset="-128"/>
            </a:endParaRPr>
          </a:p>
        </p:txBody>
      </p:sp>
    </p:spTree>
  </p:cSld>
  <p:clrMapOvr>
    <a:masterClrMapping/>
  </p:clrMapOvr>
  <p:transition/>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r>
              <a:rPr lang="el-GR" b="1">
                <a:solidFill>
                  <a:srgbClr val="000000"/>
                </a:solidFill>
                <a:latin typeface="Times New Roman" pitchFamily="18" charset="0"/>
              </a:rPr>
              <a:t>Μ</a:t>
            </a:r>
            <a:r>
              <a:rPr lang="el-GR" b="1">
                <a:solidFill>
                  <a:srgbClr val="000000"/>
                </a:solidFill>
                <a:latin typeface="Bookman Old Style" pitchFamily="18" charset="0"/>
                <a:cs typeface="Times New Roman" pitchFamily="18" charset="0"/>
              </a:rPr>
              <a:t>έθοδος του ποσοστού των πωλήσεων</a:t>
            </a:r>
            <a:r>
              <a:rPr lang="el-GR"/>
              <a:t> </a:t>
            </a:r>
          </a:p>
        </p:txBody>
      </p:sp>
      <p:sp>
        <p:nvSpPr>
          <p:cNvPr id="13315" name="Rectangle 3"/>
          <p:cNvSpPr>
            <a:spLocks noGrp="1" noChangeArrowheads="1"/>
          </p:cNvSpPr>
          <p:nvPr>
            <p:ph idx="1"/>
          </p:nvPr>
        </p:nvSpPr>
        <p:spPr>
          <a:xfrm>
            <a:off x="0" y="1981200"/>
            <a:ext cx="9144000" cy="4114800"/>
          </a:xfrm>
        </p:spPr>
        <p:txBody>
          <a:bodyPr>
            <a:normAutofit lnSpcReduction="10000"/>
          </a:bodyPr>
          <a:lstStyle/>
          <a:p>
            <a:pPr algn="just"/>
            <a:r>
              <a:rPr lang="el-GR" sz="2800" b="1">
                <a:solidFill>
                  <a:srgbClr val="009900"/>
                </a:solidFill>
                <a:latin typeface="Arial Unicode MS" pitchFamily="34" charset="-128"/>
                <a:ea typeface="Arial Unicode MS" pitchFamily="34" charset="-128"/>
                <a:cs typeface="Arial Unicode MS" pitchFamily="34" charset="-128"/>
              </a:rPr>
              <a:t>Το περιθώριο καθαρού κέρδους μετά από φόρους είναι 4%.</a:t>
            </a:r>
          </a:p>
          <a:p>
            <a:pPr algn="just"/>
            <a:r>
              <a:rPr lang="el-GR" sz="2800">
                <a:solidFill>
                  <a:srgbClr val="000000"/>
                </a:solidFill>
                <a:latin typeface="Arial Unicode MS" pitchFamily="34" charset="-128"/>
                <a:ea typeface="Arial Unicode MS" pitchFamily="34" charset="-128"/>
                <a:cs typeface="Arial Unicode MS" pitchFamily="34" charset="-128"/>
              </a:rPr>
              <a:t>Το </a:t>
            </a:r>
            <a:r>
              <a:rPr lang="el-GR" sz="2800">
                <a:solidFill>
                  <a:srgbClr val="000000"/>
                </a:solidFill>
                <a:ea typeface="Arial Unicode MS" pitchFamily="34" charset="-128"/>
                <a:cs typeface="Arial Unicode MS" pitchFamily="34" charset="-128"/>
              </a:rPr>
              <a:t>2006</a:t>
            </a:r>
            <a:r>
              <a:rPr lang="el-GR" sz="2800">
                <a:solidFill>
                  <a:srgbClr val="000000"/>
                </a:solidFill>
                <a:latin typeface="Arial Unicode MS" pitchFamily="34" charset="-128"/>
                <a:ea typeface="Arial Unicode MS" pitchFamily="34" charset="-128"/>
                <a:cs typeface="Arial Unicode MS" pitchFamily="34" charset="-128"/>
              </a:rPr>
              <a:t> η εταιρία πραγματοποίησε κέρδη μετά από φόρους 40.000 (0,04</a:t>
            </a:r>
            <a:r>
              <a:rPr lang="el-GR" sz="2800">
                <a:solidFill>
                  <a:srgbClr val="000000"/>
                </a:solidFill>
                <a:ea typeface="Arial Unicode MS" pitchFamily="34" charset="-128"/>
                <a:cs typeface="Arial Unicode MS" pitchFamily="34" charset="-128"/>
              </a:rPr>
              <a:t>*</a:t>
            </a:r>
            <a:r>
              <a:rPr lang="el-GR" sz="2800">
                <a:solidFill>
                  <a:srgbClr val="000000"/>
                </a:solidFill>
                <a:latin typeface="Arial Unicode MS" pitchFamily="34" charset="-128"/>
                <a:ea typeface="Arial Unicode MS" pitchFamily="34" charset="-128"/>
                <a:cs typeface="Arial Unicode MS" pitchFamily="34" charset="-128"/>
              </a:rPr>
              <a:t>1.000.000) χιλιάδες </a:t>
            </a:r>
            <a:r>
              <a:rPr lang="el-GR" sz="2800">
                <a:solidFill>
                  <a:srgbClr val="000000"/>
                </a:solidFill>
                <a:ea typeface="Arial Unicode MS" pitchFamily="34" charset="-128"/>
                <a:cs typeface="Arial Unicode MS" pitchFamily="34" charset="-128"/>
              </a:rPr>
              <a:t>€</a:t>
            </a:r>
            <a:r>
              <a:rPr lang="el-GR" sz="2800">
                <a:solidFill>
                  <a:srgbClr val="000000"/>
                </a:solidFill>
                <a:latin typeface="Arial Unicode MS" pitchFamily="34" charset="-128"/>
                <a:ea typeface="Arial Unicode MS" pitchFamily="34" charset="-128"/>
                <a:cs typeface="Arial Unicode MS" pitchFamily="34" charset="-128"/>
              </a:rPr>
              <a:t>.</a:t>
            </a:r>
          </a:p>
          <a:p>
            <a:pPr algn="just"/>
            <a:r>
              <a:rPr lang="el-GR" sz="2800" b="1">
                <a:solidFill>
                  <a:srgbClr val="3333FF"/>
                </a:solidFill>
                <a:latin typeface="Arial Unicode MS" pitchFamily="34" charset="-128"/>
                <a:ea typeface="Arial Unicode MS" pitchFamily="34" charset="-128"/>
                <a:cs typeface="Arial Unicode MS" pitchFamily="34" charset="-128"/>
              </a:rPr>
              <a:t>Το ήμισυ των κερδών</a:t>
            </a:r>
            <a:r>
              <a:rPr lang="el-GR" sz="2800">
                <a:solidFill>
                  <a:srgbClr val="000000"/>
                </a:solidFill>
                <a:latin typeface="Arial Unicode MS" pitchFamily="34" charset="-128"/>
                <a:ea typeface="Arial Unicode MS" pitchFamily="34" charset="-128"/>
                <a:cs typeface="Arial Unicode MS" pitchFamily="34" charset="-128"/>
              </a:rPr>
              <a:t>, δηλαδή 20.000 χιλιάδες </a:t>
            </a:r>
            <a:r>
              <a:rPr lang="el-GR" sz="2800">
                <a:solidFill>
                  <a:srgbClr val="000000"/>
                </a:solidFill>
                <a:ea typeface="Arial Unicode MS" pitchFamily="34" charset="-128"/>
                <a:cs typeface="Arial Unicode MS" pitchFamily="34" charset="-128"/>
              </a:rPr>
              <a:t>€</a:t>
            </a:r>
            <a:r>
              <a:rPr lang="el-GR" sz="2800">
                <a:solidFill>
                  <a:srgbClr val="000000"/>
                </a:solidFill>
                <a:latin typeface="Arial Unicode MS" pitchFamily="34" charset="-128"/>
                <a:ea typeface="Arial Unicode MS" pitchFamily="34" charset="-128"/>
                <a:cs typeface="Arial Unicode MS" pitchFamily="34" charset="-128"/>
              </a:rPr>
              <a:t>, </a:t>
            </a:r>
            <a:r>
              <a:rPr lang="el-GR" sz="2800" b="1">
                <a:solidFill>
                  <a:srgbClr val="3333FF"/>
                </a:solidFill>
                <a:latin typeface="Arial Unicode MS" pitchFamily="34" charset="-128"/>
                <a:ea typeface="Arial Unicode MS" pitchFamily="34" charset="-128"/>
                <a:cs typeface="Arial Unicode MS" pitchFamily="34" charset="-128"/>
              </a:rPr>
              <a:t>διανεμήθηκε σε μερίσματα</a:t>
            </a:r>
            <a:r>
              <a:rPr lang="el-GR" sz="2800">
                <a:solidFill>
                  <a:srgbClr val="000000"/>
                </a:solidFill>
                <a:latin typeface="Arial Unicode MS" pitchFamily="34" charset="-128"/>
                <a:ea typeface="Arial Unicode MS" pitchFamily="34" charset="-128"/>
                <a:cs typeface="Arial Unicode MS" pitchFamily="34" charset="-128"/>
              </a:rPr>
              <a:t>.</a:t>
            </a:r>
          </a:p>
          <a:p>
            <a:pPr algn="just"/>
            <a:r>
              <a:rPr lang="el-GR" sz="2800">
                <a:solidFill>
                  <a:srgbClr val="000000"/>
                </a:solidFill>
                <a:latin typeface="Arial Unicode MS" pitchFamily="34" charset="-128"/>
                <a:ea typeface="Arial Unicode MS" pitchFamily="34" charset="-128"/>
                <a:cs typeface="Arial Unicode MS" pitchFamily="34" charset="-128"/>
              </a:rPr>
              <a:t>Η εταιρία κατά τα επόμενα χρόνια πρόκειται να ακολουθήσει την </a:t>
            </a:r>
            <a:r>
              <a:rPr lang="el-GR" sz="2800" b="1">
                <a:solidFill>
                  <a:srgbClr val="3333FF"/>
                </a:solidFill>
                <a:latin typeface="Arial Unicode MS" pitchFamily="34" charset="-128"/>
                <a:ea typeface="Arial Unicode MS" pitchFamily="34" charset="-128"/>
                <a:cs typeface="Arial Unicode MS" pitchFamily="34" charset="-128"/>
              </a:rPr>
              <a:t>ίδια πολιτική μερισμάτων,</a:t>
            </a:r>
            <a:r>
              <a:rPr lang="el-GR" sz="2800">
                <a:solidFill>
                  <a:srgbClr val="000000"/>
                </a:solidFill>
                <a:latin typeface="Arial Unicode MS" pitchFamily="34" charset="-128"/>
                <a:ea typeface="Arial Unicode MS" pitchFamily="34" charset="-128"/>
                <a:cs typeface="Arial Unicode MS" pitchFamily="34" charset="-128"/>
              </a:rPr>
              <a:t> δηλαδή το ήμισυ των κερδών της θα διανέμεται σε μερίσματα.</a:t>
            </a:r>
          </a:p>
        </p:txBody>
      </p:sp>
    </p:spTree>
  </p:cSld>
  <p:clrMapOvr>
    <a:masterClrMapping/>
  </p:clrMapOvr>
  <p:transition/>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r>
              <a:rPr lang="el-GR" b="1">
                <a:solidFill>
                  <a:srgbClr val="000000"/>
                </a:solidFill>
                <a:latin typeface="Times New Roman" pitchFamily="18" charset="0"/>
              </a:rPr>
              <a:t>Μ</a:t>
            </a:r>
            <a:r>
              <a:rPr lang="el-GR" b="1">
                <a:solidFill>
                  <a:srgbClr val="000000"/>
                </a:solidFill>
                <a:latin typeface="Bookman Old Style" pitchFamily="18" charset="0"/>
                <a:cs typeface="Times New Roman" pitchFamily="18" charset="0"/>
              </a:rPr>
              <a:t>έθοδος του ποσοστού των πωλήσεων</a:t>
            </a:r>
            <a:r>
              <a:rPr lang="el-GR"/>
              <a:t> </a:t>
            </a:r>
          </a:p>
        </p:txBody>
      </p:sp>
      <p:sp>
        <p:nvSpPr>
          <p:cNvPr id="14339" name="Rectangle 3"/>
          <p:cNvSpPr>
            <a:spLocks noGrp="1" noChangeArrowheads="1"/>
          </p:cNvSpPr>
          <p:nvPr>
            <p:ph idx="1"/>
          </p:nvPr>
        </p:nvSpPr>
        <p:spPr>
          <a:xfrm>
            <a:off x="428596" y="1981200"/>
            <a:ext cx="8358246" cy="4114800"/>
          </a:xfrm>
        </p:spPr>
        <p:txBody>
          <a:bodyPr/>
          <a:lstStyle/>
          <a:p>
            <a:pPr algn="just"/>
            <a:r>
              <a:rPr lang="el-GR" dirty="0">
                <a:solidFill>
                  <a:srgbClr val="000000"/>
                </a:solidFill>
                <a:latin typeface="Arial" pitchFamily="34" charset="0"/>
                <a:ea typeface="Arial Unicode MS" pitchFamily="34" charset="-128"/>
                <a:cs typeface="Arial" pitchFamily="34" charset="0"/>
              </a:rPr>
              <a:t>Εάν οι πωλήσεις της εταιρίας κατά το έτος </a:t>
            </a:r>
            <a:r>
              <a:rPr lang="el-GR" dirty="0" smtClean="0">
                <a:solidFill>
                  <a:srgbClr val="000000"/>
                </a:solidFill>
                <a:latin typeface="Arial" pitchFamily="34" charset="0"/>
                <a:ea typeface="Arial Unicode MS" pitchFamily="34" charset="-128"/>
                <a:cs typeface="Arial" pitchFamily="34" charset="0"/>
              </a:rPr>
              <a:t>200</a:t>
            </a:r>
            <a:r>
              <a:rPr lang="en-US" dirty="0" smtClean="0">
                <a:solidFill>
                  <a:srgbClr val="000000"/>
                </a:solidFill>
                <a:latin typeface="Arial" pitchFamily="34" charset="0"/>
                <a:ea typeface="Arial Unicode MS" pitchFamily="34" charset="-128"/>
                <a:cs typeface="Arial" pitchFamily="34" charset="0"/>
              </a:rPr>
              <a:t>7</a:t>
            </a:r>
            <a:r>
              <a:rPr lang="el-GR" dirty="0" smtClean="0">
                <a:solidFill>
                  <a:srgbClr val="000000"/>
                </a:solidFill>
                <a:latin typeface="Arial" pitchFamily="34" charset="0"/>
                <a:ea typeface="Arial Unicode MS" pitchFamily="34" charset="-128"/>
                <a:cs typeface="Arial" pitchFamily="34" charset="0"/>
              </a:rPr>
              <a:t> </a:t>
            </a:r>
            <a:r>
              <a:rPr lang="el-GR" b="1" dirty="0">
                <a:solidFill>
                  <a:srgbClr val="CC6600"/>
                </a:solidFill>
                <a:latin typeface="Arial" pitchFamily="34" charset="0"/>
                <a:ea typeface="Arial Unicode MS" pitchFamily="34" charset="-128"/>
                <a:cs typeface="Arial" pitchFamily="34" charset="0"/>
              </a:rPr>
              <a:t>αυξηθούν κατά 60%</a:t>
            </a:r>
            <a:r>
              <a:rPr lang="el-GR" dirty="0">
                <a:solidFill>
                  <a:srgbClr val="000000"/>
                </a:solidFill>
                <a:latin typeface="Arial" pitchFamily="34" charset="0"/>
                <a:ea typeface="Arial Unicode MS" pitchFamily="34" charset="-128"/>
                <a:cs typeface="Arial" pitchFamily="34" charset="0"/>
              </a:rPr>
              <a:t> έναντι των πωλήσεων του έτους 2006, </a:t>
            </a:r>
            <a:r>
              <a:rPr lang="el-GR" dirty="0" smtClean="0">
                <a:solidFill>
                  <a:srgbClr val="000000"/>
                </a:solidFill>
                <a:latin typeface="Arial" pitchFamily="34" charset="0"/>
                <a:ea typeface="Arial Unicode MS" pitchFamily="34" charset="-128"/>
                <a:cs typeface="Arial" pitchFamily="34" charset="0"/>
              </a:rPr>
              <a:t>δηλαδή </a:t>
            </a:r>
            <a:r>
              <a:rPr lang="el-GR" dirty="0">
                <a:solidFill>
                  <a:srgbClr val="000000"/>
                </a:solidFill>
                <a:latin typeface="Arial" pitchFamily="34" charset="0"/>
                <a:ea typeface="Arial Unicode MS" pitchFamily="34" charset="-128"/>
                <a:cs typeface="Arial" pitchFamily="34" charset="0"/>
              </a:rPr>
              <a:t>από </a:t>
            </a:r>
            <a:r>
              <a:rPr lang="el-GR" b="1" dirty="0">
                <a:solidFill>
                  <a:srgbClr val="CC6600"/>
                </a:solidFill>
                <a:latin typeface="Arial" pitchFamily="34" charset="0"/>
                <a:ea typeface="Arial Unicode MS" pitchFamily="34" charset="-128"/>
                <a:cs typeface="Arial" pitchFamily="34" charset="0"/>
              </a:rPr>
              <a:t>1.000.000</a:t>
            </a:r>
            <a:r>
              <a:rPr lang="el-GR" dirty="0">
                <a:solidFill>
                  <a:srgbClr val="000000"/>
                </a:solidFill>
                <a:latin typeface="Arial" pitchFamily="34" charset="0"/>
                <a:ea typeface="Arial Unicode MS" pitchFamily="34" charset="-128"/>
                <a:cs typeface="Arial" pitchFamily="34" charset="0"/>
              </a:rPr>
              <a:t> χιλιάδες € το 2006 αυξηθούν στα </a:t>
            </a:r>
            <a:r>
              <a:rPr lang="el-GR" b="1" dirty="0">
                <a:solidFill>
                  <a:srgbClr val="CC6600"/>
                </a:solidFill>
                <a:latin typeface="Arial" pitchFamily="34" charset="0"/>
                <a:ea typeface="Arial Unicode MS" pitchFamily="34" charset="-128"/>
                <a:cs typeface="Arial" pitchFamily="34" charset="0"/>
              </a:rPr>
              <a:t>1.600.000</a:t>
            </a:r>
            <a:r>
              <a:rPr lang="el-GR" dirty="0">
                <a:solidFill>
                  <a:srgbClr val="000000"/>
                </a:solidFill>
                <a:latin typeface="Arial" pitchFamily="34" charset="0"/>
                <a:ea typeface="Arial Unicode MS" pitchFamily="34" charset="-128"/>
                <a:cs typeface="Arial" pitchFamily="34" charset="0"/>
              </a:rPr>
              <a:t> χιλιάδες € το 2007, </a:t>
            </a:r>
            <a:r>
              <a:rPr lang="el-GR" b="1" dirty="0">
                <a:solidFill>
                  <a:srgbClr val="660066"/>
                </a:solidFill>
                <a:latin typeface="Arial" pitchFamily="34" charset="0"/>
                <a:ea typeface="Arial Unicode MS" pitchFamily="34" charset="-128"/>
                <a:cs typeface="Arial" pitchFamily="34" charset="0"/>
              </a:rPr>
              <a:t>τι ύψους πρόσθετης χρηματοδοτήσεις θα απαιτηθεί</a:t>
            </a:r>
            <a:r>
              <a:rPr lang="el-GR" dirty="0">
                <a:solidFill>
                  <a:srgbClr val="000000"/>
                </a:solidFill>
                <a:latin typeface="Arial" pitchFamily="34" charset="0"/>
                <a:ea typeface="Arial Unicode MS" pitchFamily="34" charset="-128"/>
                <a:cs typeface="Arial" pitchFamily="34" charset="0"/>
              </a:rPr>
              <a:t>;</a:t>
            </a:r>
          </a:p>
        </p:txBody>
      </p:sp>
    </p:spTree>
  </p:cSld>
  <p:clrMapOvr>
    <a:masterClrMapping/>
  </p:clrMapOvr>
  <p:transition/>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r>
              <a:rPr lang="el-GR" b="1">
                <a:solidFill>
                  <a:srgbClr val="000000"/>
                </a:solidFill>
                <a:latin typeface="Times New Roman" pitchFamily="18" charset="0"/>
              </a:rPr>
              <a:t>Μ</a:t>
            </a:r>
            <a:r>
              <a:rPr lang="el-GR" b="1">
                <a:solidFill>
                  <a:srgbClr val="000000"/>
                </a:solidFill>
                <a:latin typeface="Bookman Old Style" pitchFamily="18" charset="0"/>
                <a:cs typeface="Times New Roman" pitchFamily="18" charset="0"/>
              </a:rPr>
              <a:t>έθοδος του ποσοστού των πωλήσεων</a:t>
            </a:r>
            <a:r>
              <a:rPr lang="el-GR"/>
              <a:t> </a:t>
            </a:r>
          </a:p>
        </p:txBody>
      </p:sp>
      <p:sp>
        <p:nvSpPr>
          <p:cNvPr id="15363" name="Rectangle 3"/>
          <p:cNvSpPr>
            <a:spLocks noGrp="1" noChangeArrowheads="1"/>
          </p:cNvSpPr>
          <p:nvPr>
            <p:ph idx="1"/>
          </p:nvPr>
        </p:nvSpPr>
        <p:spPr>
          <a:xfrm>
            <a:off x="304800" y="1981200"/>
            <a:ext cx="8534400" cy="4114800"/>
          </a:xfrm>
        </p:spPr>
        <p:txBody>
          <a:bodyPr/>
          <a:lstStyle/>
          <a:p>
            <a:pPr algn="just"/>
            <a:r>
              <a:rPr lang="el-GR">
                <a:solidFill>
                  <a:srgbClr val="000000"/>
                </a:solidFill>
                <a:latin typeface="Arial Unicode MS" pitchFamily="34" charset="-128"/>
                <a:ea typeface="Arial Unicode MS" pitchFamily="34" charset="-128"/>
                <a:cs typeface="Arial Unicode MS" pitchFamily="34" charset="-128"/>
              </a:rPr>
              <a:t>Η διαδικασία πρόβλεψης (υπολογισμού) των χρηματοδοτικών αναγκών της εταιρίας με τη βοήθεια της μεθόδου των πωλήσεων αναλύεται ως εξής:</a:t>
            </a:r>
          </a:p>
          <a:p>
            <a:pPr algn="just"/>
            <a:r>
              <a:rPr lang="el-GR">
                <a:solidFill>
                  <a:srgbClr val="000000"/>
                </a:solidFill>
                <a:latin typeface="Arial Unicode MS" pitchFamily="34" charset="-128"/>
                <a:ea typeface="Arial Unicode MS" pitchFamily="34" charset="-128"/>
                <a:cs typeface="Arial Unicode MS" pitchFamily="34" charset="-128"/>
              </a:rPr>
              <a:t>1) Το πρώτο βήμα είναι να εντοπίσουμε εκείνα </a:t>
            </a:r>
            <a:r>
              <a:rPr lang="el-GR" b="1">
                <a:solidFill>
                  <a:srgbClr val="CC6600"/>
                </a:solidFill>
                <a:latin typeface="Arial Unicode MS" pitchFamily="34" charset="-128"/>
                <a:ea typeface="Arial Unicode MS" pitchFamily="34" charset="-128"/>
                <a:cs typeface="Arial Unicode MS" pitchFamily="34" charset="-128"/>
              </a:rPr>
              <a:t>τα στοιχεία του ισολογισμού</a:t>
            </a:r>
            <a:r>
              <a:rPr lang="el-GR">
                <a:solidFill>
                  <a:srgbClr val="000000"/>
                </a:solidFill>
                <a:latin typeface="Arial Unicode MS" pitchFamily="34" charset="-128"/>
                <a:ea typeface="Arial Unicode MS" pitchFamily="34" charset="-128"/>
                <a:cs typeface="Arial Unicode MS" pitchFamily="34" charset="-128"/>
              </a:rPr>
              <a:t> που αναμένεται </a:t>
            </a:r>
            <a:r>
              <a:rPr lang="el-GR" b="1">
                <a:solidFill>
                  <a:srgbClr val="CC6600"/>
                </a:solidFill>
                <a:latin typeface="Arial Unicode MS" pitchFamily="34" charset="-128"/>
                <a:ea typeface="Arial Unicode MS" pitchFamily="34" charset="-128"/>
                <a:cs typeface="Arial Unicode MS" pitchFamily="34" charset="-128"/>
              </a:rPr>
              <a:t>να μεταβληθούν</a:t>
            </a:r>
            <a:r>
              <a:rPr lang="el-GR">
                <a:solidFill>
                  <a:srgbClr val="000000"/>
                </a:solidFill>
                <a:latin typeface="Arial Unicode MS" pitchFamily="34" charset="-128"/>
                <a:ea typeface="Arial Unicode MS" pitchFamily="34" charset="-128"/>
                <a:cs typeface="Arial Unicode MS" pitchFamily="34" charset="-128"/>
              </a:rPr>
              <a:t> άμεσα από τις </a:t>
            </a:r>
            <a:r>
              <a:rPr lang="el-GR" b="1">
                <a:solidFill>
                  <a:srgbClr val="CC6600"/>
                </a:solidFill>
                <a:latin typeface="Arial Unicode MS" pitchFamily="34" charset="-128"/>
                <a:ea typeface="Arial Unicode MS" pitchFamily="34" charset="-128"/>
                <a:cs typeface="Arial Unicode MS" pitchFamily="34" charset="-128"/>
              </a:rPr>
              <a:t>πωλήσεις.</a:t>
            </a:r>
            <a:endParaRPr lang="el-GR" b="1">
              <a:solidFill>
                <a:srgbClr val="CC6600"/>
              </a:solidFill>
              <a:latin typeface="Bookman Old Style" pitchFamily="18" charset="0"/>
              <a:ea typeface="Arial Unicode MS" pitchFamily="34" charset="-128"/>
              <a:cs typeface="Arial Unicode MS" pitchFamily="34" charset="-128"/>
            </a:endParaRPr>
          </a:p>
        </p:txBody>
      </p:sp>
    </p:spTree>
  </p:cSld>
  <p:clrMapOvr>
    <a:masterClrMapping/>
  </p:clrMapOvr>
  <p:transition/>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2" name="Object 4"/>
          <p:cNvGraphicFramePr>
            <a:graphicFrameLocks noChangeAspect="1"/>
          </p:cNvGraphicFramePr>
          <p:nvPr/>
        </p:nvGraphicFramePr>
        <p:xfrm>
          <a:off x="304800" y="533400"/>
          <a:ext cx="7848600" cy="2438400"/>
        </p:xfrm>
        <a:graphic>
          <a:graphicData uri="http://schemas.openxmlformats.org/presentationml/2006/ole">
            <p:oleObj spid="_x0000_s653314" name="Φύλλο εργασίας" r:id="rId3" imgW="4259794" imgH="1196803" progId="Excel.Sheet.8">
              <p:embed/>
            </p:oleObj>
          </a:graphicData>
        </a:graphic>
      </p:graphicFrame>
      <p:sp>
        <p:nvSpPr>
          <p:cNvPr id="12294" name="Text Box 6"/>
          <p:cNvSpPr txBox="1">
            <a:spLocks noChangeArrowheads="1"/>
          </p:cNvSpPr>
          <p:nvPr/>
        </p:nvSpPr>
        <p:spPr bwMode="auto">
          <a:xfrm>
            <a:off x="214282" y="2971800"/>
            <a:ext cx="8715436" cy="3686175"/>
          </a:xfrm>
          <a:prstGeom prst="rect">
            <a:avLst/>
          </a:prstGeom>
          <a:noFill/>
          <a:ln w="9525">
            <a:noFill/>
            <a:miter lim="800000"/>
            <a:headEnd/>
            <a:tailEnd/>
          </a:ln>
          <a:effectLst/>
        </p:spPr>
        <p:txBody>
          <a:bodyPr wrap="square">
            <a:spAutoFit/>
          </a:bodyPr>
          <a:lstStyle/>
          <a:p>
            <a:pPr algn="just">
              <a:lnSpc>
                <a:spcPct val="95000"/>
              </a:lnSpc>
              <a:spcBef>
                <a:spcPct val="20000"/>
              </a:spcBef>
            </a:pPr>
            <a:r>
              <a:rPr lang="el-GR" sz="2800" dirty="0" smtClean="0">
                <a:solidFill>
                  <a:srgbClr val="000000"/>
                </a:solidFill>
                <a:latin typeface="Arial Unicode MS" pitchFamily="34" charset="-128"/>
                <a:ea typeface="Arial Unicode MS" pitchFamily="34" charset="-128"/>
                <a:cs typeface="Arial Unicode MS" pitchFamily="34" charset="-128"/>
              </a:rPr>
              <a:t>Α)</a:t>
            </a:r>
            <a:r>
              <a:rPr lang="en-US" sz="2800" dirty="0" smtClean="0">
                <a:solidFill>
                  <a:srgbClr val="000000"/>
                </a:solidFill>
                <a:latin typeface="Arial Unicode MS" pitchFamily="34" charset="-128"/>
                <a:ea typeface="Arial Unicode MS" pitchFamily="34" charset="-128"/>
                <a:cs typeface="Arial Unicode MS" pitchFamily="34" charset="-128"/>
              </a:rPr>
              <a:t> </a:t>
            </a:r>
            <a:r>
              <a:rPr lang="el-GR" sz="2800" b="1" dirty="0" smtClean="0">
                <a:solidFill>
                  <a:srgbClr val="990000"/>
                </a:solidFill>
                <a:latin typeface="Arial Unicode MS" pitchFamily="34" charset="-128"/>
                <a:ea typeface="Arial Unicode MS" pitchFamily="34" charset="-128"/>
                <a:cs typeface="Arial Unicode MS" pitchFamily="34" charset="-128"/>
              </a:rPr>
              <a:t>Όλα </a:t>
            </a:r>
            <a:r>
              <a:rPr lang="el-GR" sz="2800" b="1" dirty="0">
                <a:solidFill>
                  <a:srgbClr val="990000"/>
                </a:solidFill>
                <a:latin typeface="Arial Unicode MS" pitchFamily="34" charset="-128"/>
                <a:ea typeface="Arial Unicode MS" pitchFamily="34" charset="-128"/>
                <a:cs typeface="Arial Unicode MS" pitchFamily="34" charset="-128"/>
              </a:rPr>
              <a:t>τα στοιχεία του ενεργητικού της εταιρίας πρέπει να αυξηθούν</a:t>
            </a:r>
            <a:r>
              <a:rPr lang="el-GR" sz="2800" dirty="0">
                <a:solidFill>
                  <a:srgbClr val="000000"/>
                </a:solidFill>
                <a:latin typeface="Arial Unicode MS" pitchFamily="34" charset="-128"/>
                <a:ea typeface="Arial Unicode MS" pitchFamily="34" charset="-128"/>
                <a:cs typeface="Arial Unicode MS" pitchFamily="34" charset="-128"/>
              </a:rPr>
              <a:t> ως αποτέλεσμα της αύξησης των πωλήσεων.</a:t>
            </a:r>
            <a:endParaRPr lang="el-GR" sz="2800" dirty="0">
              <a:latin typeface="Arial Unicode MS" pitchFamily="34" charset="-128"/>
              <a:ea typeface="Arial Unicode MS" pitchFamily="34" charset="-128"/>
              <a:cs typeface="Arial Unicode MS" pitchFamily="34" charset="-128"/>
            </a:endParaRPr>
          </a:p>
          <a:p>
            <a:pPr algn="just">
              <a:lnSpc>
                <a:spcPct val="95000"/>
              </a:lnSpc>
              <a:spcBef>
                <a:spcPct val="20000"/>
              </a:spcBef>
            </a:pPr>
            <a:r>
              <a:rPr lang="el-GR" sz="2800" dirty="0">
                <a:solidFill>
                  <a:srgbClr val="000000"/>
                </a:solidFill>
              </a:rPr>
              <a:t>Γ</a:t>
            </a:r>
            <a:r>
              <a:rPr lang="el-GR" sz="2800" dirty="0">
                <a:solidFill>
                  <a:srgbClr val="000000"/>
                </a:solidFill>
                <a:latin typeface="Arial Unicode MS" pitchFamily="34" charset="-128"/>
                <a:ea typeface="Arial Unicode MS" pitchFamily="34" charset="-128"/>
                <a:cs typeface="Arial Unicode MS" pitchFamily="34" charset="-128"/>
              </a:rPr>
              <a:t>ια να πραγματοποιηθεί μεγαλύτερο ύψος πωλήσεων, απαιτούνται:</a:t>
            </a:r>
            <a:endParaRPr lang="el-GR" sz="2800" dirty="0">
              <a:latin typeface="Arial Unicode MS" pitchFamily="34" charset="-128"/>
              <a:ea typeface="Arial Unicode MS" pitchFamily="34" charset="-128"/>
              <a:cs typeface="Arial Unicode MS" pitchFamily="34" charset="-128"/>
            </a:endParaRPr>
          </a:p>
          <a:p>
            <a:pPr algn="just">
              <a:lnSpc>
                <a:spcPct val="95000"/>
              </a:lnSpc>
              <a:spcBef>
                <a:spcPct val="20000"/>
              </a:spcBef>
            </a:pPr>
            <a:r>
              <a:rPr lang="el-GR" sz="2800" dirty="0">
                <a:solidFill>
                  <a:srgbClr val="000000"/>
                </a:solidFill>
                <a:latin typeface="Arial Unicode MS" pitchFamily="34" charset="-128"/>
                <a:ea typeface="Arial Unicode MS" pitchFamily="34" charset="-128"/>
                <a:cs typeface="Arial Unicode MS" pitchFamily="34" charset="-128"/>
              </a:rPr>
              <a:t>- </a:t>
            </a:r>
            <a:r>
              <a:rPr lang="el-GR" sz="2800" b="1" dirty="0">
                <a:solidFill>
                  <a:srgbClr val="3333CC"/>
                </a:solidFill>
                <a:latin typeface="Arial Unicode MS" pitchFamily="34" charset="-128"/>
                <a:ea typeface="Arial Unicode MS" pitchFamily="34" charset="-128"/>
                <a:cs typeface="Arial Unicode MS" pitchFamily="34" charset="-128"/>
              </a:rPr>
              <a:t>Περισσότερα ρευστά διαθέσιμα για συναλλαγές,</a:t>
            </a:r>
          </a:p>
          <a:p>
            <a:pPr algn="just">
              <a:lnSpc>
                <a:spcPct val="95000"/>
              </a:lnSpc>
              <a:spcBef>
                <a:spcPct val="20000"/>
              </a:spcBef>
            </a:pPr>
            <a:r>
              <a:rPr lang="el-GR" sz="2800" b="1" dirty="0">
                <a:solidFill>
                  <a:srgbClr val="3333CC"/>
                </a:solidFill>
                <a:latin typeface="Arial Unicode MS" pitchFamily="34" charset="-128"/>
                <a:ea typeface="Arial Unicode MS" pitchFamily="34" charset="-128"/>
                <a:cs typeface="Arial Unicode MS" pitchFamily="34" charset="-128"/>
              </a:rPr>
              <a:t>- Υψηλότερο επίπεδο εισπρακτέων λογαριασμών,</a:t>
            </a:r>
          </a:p>
          <a:p>
            <a:pPr algn="just">
              <a:lnSpc>
                <a:spcPct val="95000"/>
              </a:lnSpc>
              <a:spcBef>
                <a:spcPct val="20000"/>
              </a:spcBef>
            </a:pPr>
            <a:r>
              <a:rPr lang="el-GR" sz="2800" b="1" dirty="0">
                <a:solidFill>
                  <a:srgbClr val="3333CC"/>
                </a:solidFill>
                <a:latin typeface="Arial Unicode MS" pitchFamily="34" charset="-128"/>
                <a:ea typeface="Arial Unicode MS" pitchFamily="34" charset="-128"/>
                <a:cs typeface="Arial Unicode MS" pitchFamily="34" charset="-128"/>
              </a:rPr>
              <a:t>- Μεγαλύτερο επίπεδο αποθεμάτων, καθώς και</a:t>
            </a:r>
            <a:endParaRPr lang="el-GR" sz="2800" b="1" dirty="0">
              <a:solidFill>
                <a:srgbClr val="3333CC"/>
              </a:solidFill>
            </a:endParaRPr>
          </a:p>
        </p:txBody>
      </p:sp>
    </p:spTree>
  </p:cSld>
  <p:clrMapOvr>
    <a:masterClrMapping/>
  </p:clrMapOvr>
  <p:transition/>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381000" y="214290"/>
          <a:ext cx="8405842" cy="2224110"/>
        </p:xfrm>
        <a:graphic>
          <a:graphicData uri="http://schemas.openxmlformats.org/presentationml/2006/ole">
            <p:oleObj spid="_x0000_s654338" name="Φύλλο εργασίας" r:id="rId3" imgW="4259794" imgH="1196803" progId="Excel.Sheet.8">
              <p:embed/>
            </p:oleObj>
          </a:graphicData>
        </a:graphic>
      </p:graphicFrame>
      <p:sp>
        <p:nvSpPr>
          <p:cNvPr id="16387" name="Text Box 3"/>
          <p:cNvSpPr txBox="1">
            <a:spLocks noChangeArrowheads="1"/>
          </p:cNvSpPr>
          <p:nvPr/>
        </p:nvSpPr>
        <p:spPr bwMode="auto">
          <a:xfrm>
            <a:off x="228600" y="2514600"/>
            <a:ext cx="8610600" cy="498475"/>
          </a:xfrm>
          <a:prstGeom prst="rect">
            <a:avLst/>
          </a:prstGeom>
          <a:noFill/>
          <a:ln w="9525">
            <a:noFill/>
            <a:miter lim="800000"/>
            <a:headEnd/>
            <a:tailEnd/>
          </a:ln>
          <a:effectLst/>
        </p:spPr>
        <p:txBody>
          <a:bodyPr>
            <a:spAutoFit/>
          </a:bodyPr>
          <a:lstStyle/>
          <a:p>
            <a:pPr algn="just">
              <a:lnSpc>
                <a:spcPct val="95000"/>
              </a:lnSpc>
              <a:spcBef>
                <a:spcPct val="20000"/>
              </a:spcBef>
            </a:pPr>
            <a:r>
              <a:rPr lang="el-GR" sz="2800" b="1">
                <a:solidFill>
                  <a:srgbClr val="3333CC"/>
                </a:solidFill>
                <a:latin typeface="Arial Unicode MS" pitchFamily="34" charset="-128"/>
                <a:ea typeface="Arial Unicode MS" pitchFamily="34" charset="-128"/>
                <a:cs typeface="Arial Unicode MS" pitchFamily="34" charset="-128"/>
              </a:rPr>
              <a:t>- Πρόσθετες παραγωγικές επενδύσεις.</a:t>
            </a:r>
            <a:endParaRPr lang="el-GR" sz="2800"/>
          </a:p>
        </p:txBody>
      </p:sp>
      <p:sp>
        <p:nvSpPr>
          <p:cNvPr id="16388" name="Oval 4"/>
          <p:cNvSpPr>
            <a:spLocks noChangeArrowheads="1"/>
          </p:cNvSpPr>
          <p:nvPr/>
        </p:nvSpPr>
        <p:spPr bwMode="auto">
          <a:xfrm>
            <a:off x="357158" y="5000636"/>
            <a:ext cx="8610600" cy="1676400"/>
          </a:xfrm>
          <a:prstGeom prst="ellipse">
            <a:avLst/>
          </a:prstGeom>
          <a:solidFill>
            <a:srgbClr val="99CCFF"/>
          </a:solidFill>
          <a:ln w="9525">
            <a:solidFill>
              <a:schemeClr val="tx1"/>
            </a:solidFill>
            <a:round/>
            <a:headEnd/>
            <a:tailEnd/>
          </a:ln>
          <a:effectLst/>
        </p:spPr>
        <p:txBody>
          <a:bodyPr wrap="none" anchor="ctr"/>
          <a:lstStyle/>
          <a:p>
            <a:pPr algn="ctr"/>
            <a:r>
              <a:rPr lang="el-GR" sz="2800" dirty="0">
                <a:solidFill>
                  <a:srgbClr val="000000"/>
                </a:solidFill>
                <a:latin typeface="Arial Unicode MS" pitchFamily="34" charset="-128"/>
                <a:ea typeface="Arial Unicode MS" pitchFamily="34" charset="-128"/>
                <a:cs typeface="Arial Unicode MS" pitchFamily="34" charset="-128"/>
              </a:rPr>
              <a:t>για να πραγματοποιηθεί </a:t>
            </a:r>
          </a:p>
          <a:p>
            <a:pPr algn="ctr"/>
            <a:r>
              <a:rPr lang="el-GR" sz="2800" dirty="0">
                <a:solidFill>
                  <a:srgbClr val="000000"/>
                </a:solidFill>
                <a:latin typeface="Arial Unicode MS" pitchFamily="34" charset="-128"/>
                <a:ea typeface="Arial Unicode MS" pitchFamily="34" charset="-128"/>
                <a:cs typeface="Arial Unicode MS" pitchFamily="34" charset="-128"/>
              </a:rPr>
              <a:t>μεγαλύτερο ύψος πωλήσεων απαραίτητες </a:t>
            </a:r>
          </a:p>
          <a:p>
            <a:pPr algn="ctr"/>
            <a:r>
              <a:rPr lang="el-GR" sz="2800" dirty="0">
                <a:solidFill>
                  <a:srgbClr val="000000"/>
                </a:solidFill>
                <a:latin typeface="Arial Unicode MS" pitchFamily="34" charset="-128"/>
                <a:ea typeface="Arial Unicode MS" pitchFamily="34" charset="-128"/>
                <a:cs typeface="Arial Unicode MS" pitchFamily="34" charset="-128"/>
              </a:rPr>
              <a:t> </a:t>
            </a:r>
            <a:r>
              <a:rPr lang="el-GR" sz="2800" dirty="0">
                <a:solidFill>
                  <a:srgbClr val="000000"/>
                </a:solidFill>
                <a:latin typeface="Arial" pitchFamily="34" charset="0"/>
                <a:cs typeface="Arial" pitchFamily="34" charset="0"/>
              </a:rPr>
              <a:t>οι</a:t>
            </a:r>
            <a:r>
              <a:rPr lang="el-GR" sz="2800" dirty="0">
                <a:solidFill>
                  <a:srgbClr val="000000"/>
                </a:solidFill>
              </a:rPr>
              <a:t> </a:t>
            </a:r>
            <a:r>
              <a:rPr lang="el-GR" sz="2800" dirty="0">
                <a:solidFill>
                  <a:srgbClr val="000000"/>
                </a:solidFill>
                <a:latin typeface="Arial Unicode MS" pitchFamily="34" charset="-128"/>
                <a:ea typeface="Arial Unicode MS" pitchFamily="34" charset="-128"/>
                <a:cs typeface="Arial Unicode MS" pitchFamily="34" charset="-128"/>
              </a:rPr>
              <a:t>επιπρόσθετες παραγωγικές επενδύσεις</a:t>
            </a:r>
          </a:p>
        </p:txBody>
      </p:sp>
      <p:sp>
        <p:nvSpPr>
          <p:cNvPr id="16389" name="Rectangle 5"/>
          <p:cNvSpPr>
            <a:spLocks noChangeArrowheads="1"/>
          </p:cNvSpPr>
          <p:nvPr/>
        </p:nvSpPr>
        <p:spPr bwMode="auto">
          <a:xfrm>
            <a:off x="152400" y="3124200"/>
            <a:ext cx="8991600" cy="914400"/>
          </a:xfrm>
          <a:prstGeom prst="rect">
            <a:avLst/>
          </a:prstGeom>
          <a:solidFill>
            <a:schemeClr val="accent1"/>
          </a:solidFill>
          <a:ln w="9525">
            <a:solidFill>
              <a:schemeClr val="tx1"/>
            </a:solidFill>
            <a:miter lim="800000"/>
            <a:headEnd/>
            <a:tailEnd/>
          </a:ln>
          <a:effectLst/>
        </p:spPr>
        <p:txBody>
          <a:bodyPr wrap="none" anchor="ctr"/>
          <a:lstStyle/>
          <a:p>
            <a:pPr algn="ctr"/>
            <a:r>
              <a:rPr lang="el-GR" sz="2800" dirty="0">
                <a:solidFill>
                  <a:srgbClr val="000000"/>
                </a:solidFill>
                <a:latin typeface="Arial" pitchFamily="34" charset="0"/>
                <a:cs typeface="Arial" pitchFamily="34" charset="0"/>
              </a:rPr>
              <a:t>Υ</a:t>
            </a:r>
            <a:r>
              <a:rPr lang="el-GR" sz="2800" dirty="0">
                <a:solidFill>
                  <a:srgbClr val="000000"/>
                </a:solidFill>
                <a:latin typeface="Arial Unicode MS" pitchFamily="34" charset="-128"/>
                <a:ea typeface="Arial Unicode MS" pitchFamily="34" charset="-128"/>
                <a:cs typeface="Arial Unicode MS" pitchFamily="34" charset="-128"/>
              </a:rPr>
              <a:t>ποθέσαμε ότι έχει εξαντληθεί το ανώτατο όριο  </a:t>
            </a:r>
            <a:endParaRPr lang="el-GR" sz="2800" dirty="0">
              <a:solidFill>
                <a:srgbClr val="000000"/>
              </a:solidFill>
            </a:endParaRPr>
          </a:p>
          <a:p>
            <a:pPr algn="ctr"/>
            <a:r>
              <a:rPr lang="el-GR" sz="2800" dirty="0">
                <a:solidFill>
                  <a:srgbClr val="000000"/>
                </a:solidFill>
                <a:latin typeface="Arial Unicode MS" pitchFamily="34" charset="-128"/>
                <a:ea typeface="Arial Unicode MS" pitchFamily="34" charset="-128"/>
                <a:cs typeface="Arial Unicode MS" pitchFamily="34" charset="-128"/>
              </a:rPr>
              <a:t>παραγωγικής δυναμικότητας</a:t>
            </a:r>
          </a:p>
        </p:txBody>
      </p:sp>
      <p:sp>
        <p:nvSpPr>
          <p:cNvPr id="16391" name="AutoShape 7"/>
          <p:cNvSpPr>
            <a:spLocks noChangeArrowheads="1"/>
          </p:cNvSpPr>
          <p:nvPr/>
        </p:nvSpPr>
        <p:spPr bwMode="auto">
          <a:xfrm>
            <a:off x="4038600" y="4038600"/>
            <a:ext cx="485775" cy="1062038"/>
          </a:xfrm>
          <a:prstGeom prst="upDownArrow">
            <a:avLst>
              <a:gd name="adj1" fmla="val 50000"/>
              <a:gd name="adj2" fmla="val 43726"/>
            </a:avLst>
          </a:prstGeom>
          <a:solidFill>
            <a:srgbClr val="FB7353"/>
          </a:solidFill>
          <a:ln w="9525">
            <a:solidFill>
              <a:schemeClr val="tx1"/>
            </a:solidFill>
            <a:miter lim="800000"/>
            <a:headEnd/>
            <a:tailEnd/>
          </a:ln>
          <a:effectLst/>
        </p:spPr>
        <p:txBody>
          <a:bodyPr wrap="none" anchor="ctr"/>
          <a:lstStyle/>
          <a:p>
            <a:endParaRPr lang="el-G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251520" y="188640"/>
            <a:ext cx="8712968" cy="6408712"/>
          </a:xfrm>
          <a:prstGeom prst="rect">
            <a:avLst/>
          </a:prstGeom>
          <a:noFill/>
          <a:ln w="9525">
            <a:noFill/>
            <a:miter lim="800000"/>
            <a:headEnd/>
            <a:tailEnd/>
          </a:ln>
        </p:spPr>
      </p:pic>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304800" y="533400"/>
          <a:ext cx="8482042" cy="2438400"/>
        </p:xfrm>
        <a:graphic>
          <a:graphicData uri="http://schemas.openxmlformats.org/presentationml/2006/ole">
            <p:oleObj spid="_x0000_s655362" name="Φύλλο εργασίας" r:id="rId3" imgW="4259794" imgH="1196803" progId="Excel.Sheet.8">
              <p:embed/>
            </p:oleObj>
          </a:graphicData>
        </a:graphic>
      </p:graphicFrame>
      <p:sp>
        <p:nvSpPr>
          <p:cNvPr id="17411" name="Text Box 3"/>
          <p:cNvSpPr txBox="1">
            <a:spLocks noChangeArrowheads="1"/>
          </p:cNvSpPr>
          <p:nvPr/>
        </p:nvSpPr>
        <p:spPr bwMode="auto">
          <a:xfrm>
            <a:off x="0" y="3200400"/>
            <a:ext cx="9144000" cy="3108325"/>
          </a:xfrm>
          <a:prstGeom prst="rect">
            <a:avLst/>
          </a:prstGeom>
          <a:noFill/>
          <a:ln w="9525">
            <a:noFill/>
            <a:miter lim="800000"/>
            <a:headEnd/>
            <a:tailEnd/>
          </a:ln>
          <a:effectLst/>
        </p:spPr>
        <p:txBody>
          <a:bodyPr>
            <a:spAutoFit/>
          </a:bodyPr>
          <a:lstStyle/>
          <a:p>
            <a:pPr algn="just">
              <a:lnSpc>
                <a:spcPct val="95000"/>
              </a:lnSpc>
              <a:spcBef>
                <a:spcPct val="20000"/>
              </a:spcBef>
              <a:buFont typeface="Wingdings" pitchFamily="2" charset="2"/>
              <a:buChar char="q"/>
            </a:pPr>
            <a:r>
              <a:rPr lang="el-GR" sz="2800" dirty="0">
                <a:solidFill>
                  <a:srgbClr val="000000"/>
                </a:solidFill>
                <a:latin typeface="Arial Unicode MS" pitchFamily="34" charset="-128"/>
                <a:ea typeface="Arial Unicode MS" pitchFamily="34" charset="-128"/>
                <a:cs typeface="Arial Unicode MS" pitchFamily="34" charset="-128"/>
              </a:rPr>
              <a:t>Από τα στοιχεία του παθητικού θα επηρεασθούν </a:t>
            </a:r>
            <a:endParaRPr lang="el-GR" sz="2800" dirty="0">
              <a:latin typeface="Arial Unicode MS" pitchFamily="34" charset="-128"/>
              <a:ea typeface="Arial Unicode MS" pitchFamily="34" charset="-128"/>
              <a:cs typeface="Arial Unicode MS" pitchFamily="34" charset="-128"/>
            </a:endParaRPr>
          </a:p>
          <a:p>
            <a:pPr algn="just">
              <a:lnSpc>
                <a:spcPct val="95000"/>
              </a:lnSpc>
              <a:spcBef>
                <a:spcPct val="20000"/>
              </a:spcBef>
              <a:buFontTx/>
              <a:buChar char="•"/>
            </a:pPr>
            <a:r>
              <a:rPr lang="el-GR" sz="2800" b="1" dirty="0">
                <a:solidFill>
                  <a:srgbClr val="000000"/>
                </a:solidFill>
                <a:latin typeface="Arial Unicode MS" pitchFamily="34" charset="-128"/>
                <a:ea typeface="Arial Unicode MS" pitchFamily="34" charset="-128"/>
                <a:cs typeface="Arial Unicode MS" pitchFamily="34" charset="-128"/>
              </a:rPr>
              <a:t>Οι πληρωτέοι λογαριασμοί, οι μισθοί και οι πληρωτέοι φόροι θα αυξηθούν, λόγω αύξησης των </a:t>
            </a:r>
            <a:r>
              <a:rPr lang="el-GR" sz="2800" b="1" dirty="0" smtClean="0">
                <a:solidFill>
                  <a:srgbClr val="000000"/>
                </a:solidFill>
                <a:latin typeface="Arial Unicode MS" pitchFamily="34" charset="-128"/>
                <a:ea typeface="Arial Unicode MS" pitchFamily="34" charset="-128"/>
                <a:cs typeface="Arial Unicode MS" pitchFamily="34" charset="-128"/>
              </a:rPr>
              <a:t>πωλήσεων</a:t>
            </a:r>
            <a:r>
              <a:rPr lang="en-US" sz="2800" b="1" dirty="0" smtClean="0">
                <a:solidFill>
                  <a:srgbClr val="000000"/>
                </a:solidFill>
                <a:latin typeface="Arial Unicode MS" pitchFamily="34" charset="-128"/>
                <a:ea typeface="Arial Unicode MS" pitchFamily="34" charset="-128"/>
                <a:cs typeface="Arial Unicode MS" pitchFamily="34" charset="-128"/>
              </a:rPr>
              <a:t>.</a:t>
            </a:r>
            <a:endParaRPr lang="el-GR" sz="2800" b="1" dirty="0">
              <a:latin typeface="Arial Unicode MS" pitchFamily="34" charset="-128"/>
              <a:ea typeface="Arial Unicode MS" pitchFamily="34" charset="-128"/>
              <a:cs typeface="Arial Unicode MS" pitchFamily="34" charset="-128"/>
            </a:endParaRPr>
          </a:p>
          <a:p>
            <a:pPr algn="just">
              <a:lnSpc>
                <a:spcPct val="95000"/>
              </a:lnSpc>
              <a:spcBef>
                <a:spcPct val="20000"/>
              </a:spcBef>
              <a:buFontTx/>
              <a:buChar char="•"/>
            </a:pPr>
            <a:r>
              <a:rPr lang="el-GR" sz="2800" dirty="0">
                <a:solidFill>
                  <a:srgbClr val="000000"/>
                </a:solidFill>
                <a:latin typeface="Arial Unicode MS" pitchFamily="34" charset="-128"/>
                <a:ea typeface="Arial Unicode MS" pitchFamily="34" charset="-128"/>
                <a:cs typeface="Arial Unicode MS" pitchFamily="34" charset="-128"/>
              </a:rPr>
              <a:t>Τα παρακρατηθέντα κέρδη θα αυξηθούν με την αύξηση των πωλήσεων, με την προϋπόθεση ότι η εταιρία θα πραγματοποιήσει κέρδη και φυσικά δεν θα διανείμει το σύνολο των κερδών σε μερίσματα. </a:t>
            </a:r>
            <a:endParaRPr lang="el-GR" sz="2800" dirty="0">
              <a:solidFill>
                <a:srgbClr val="000000"/>
              </a:solidFill>
            </a:endParaRPr>
          </a:p>
        </p:txBody>
      </p:sp>
    </p:spTree>
  </p:cSld>
  <p:clrMapOvr>
    <a:masterClrMapping/>
  </p:clrMapOvr>
  <p:transition/>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304800" y="533400"/>
          <a:ext cx="7848600" cy="2438400"/>
        </p:xfrm>
        <a:graphic>
          <a:graphicData uri="http://schemas.openxmlformats.org/presentationml/2006/ole">
            <p:oleObj spid="_x0000_s656386" name="Φύλλο εργασίας" r:id="rId3" imgW="4259794" imgH="1196803" progId="Excel.Sheet.8">
              <p:embed/>
            </p:oleObj>
          </a:graphicData>
        </a:graphic>
      </p:graphicFrame>
      <p:sp>
        <p:nvSpPr>
          <p:cNvPr id="18435" name="Text Box 3"/>
          <p:cNvSpPr txBox="1">
            <a:spLocks noChangeArrowheads="1"/>
          </p:cNvSpPr>
          <p:nvPr/>
        </p:nvSpPr>
        <p:spPr bwMode="auto">
          <a:xfrm>
            <a:off x="152400" y="3200400"/>
            <a:ext cx="8763000" cy="2924175"/>
          </a:xfrm>
          <a:prstGeom prst="rect">
            <a:avLst/>
          </a:prstGeom>
          <a:noFill/>
          <a:ln w="9525">
            <a:noFill/>
            <a:miter lim="800000"/>
            <a:headEnd/>
            <a:tailEnd/>
          </a:ln>
          <a:effectLst/>
        </p:spPr>
        <p:txBody>
          <a:bodyPr>
            <a:spAutoFit/>
          </a:bodyPr>
          <a:lstStyle/>
          <a:p>
            <a:pPr algn="just">
              <a:lnSpc>
                <a:spcPct val="95000"/>
              </a:lnSpc>
              <a:spcBef>
                <a:spcPct val="20000"/>
              </a:spcBef>
              <a:buFont typeface="Wingdings" pitchFamily="2" charset="2"/>
              <a:buChar char="q"/>
            </a:pPr>
            <a:r>
              <a:rPr lang="el-GR" sz="2800">
                <a:solidFill>
                  <a:srgbClr val="000000"/>
                </a:solidFill>
              </a:rPr>
              <a:t>Α</a:t>
            </a:r>
            <a:r>
              <a:rPr lang="el-GR" sz="2800">
                <a:solidFill>
                  <a:srgbClr val="000000"/>
                </a:solidFill>
                <a:latin typeface="Arial Unicode MS" pitchFamily="34" charset="-128"/>
                <a:ea typeface="Arial Unicode MS" pitchFamily="34" charset="-128"/>
                <a:cs typeface="Arial Unicode MS" pitchFamily="34" charset="-128"/>
              </a:rPr>
              <a:t>νεπηρέαστα από τη μεταβολή των πωλήσεων στη συγκεκριμένη εταιρία θα παραμείνουν τα εξής στοιχεία του παθητικού:</a:t>
            </a:r>
            <a:endParaRPr lang="el-GR" sz="2800">
              <a:latin typeface="Arial Unicode MS" pitchFamily="34" charset="-128"/>
              <a:ea typeface="Arial Unicode MS" pitchFamily="34" charset="-128"/>
              <a:cs typeface="Arial Unicode MS" pitchFamily="34" charset="-128"/>
            </a:endParaRPr>
          </a:p>
          <a:p>
            <a:pPr algn="just">
              <a:lnSpc>
                <a:spcPct val="95000"/>
              </a:lnSpc>
              <a:spcBef>
                <a:spcPct val="20000"/>
              </a:spcBef>
              <a:buFontTx/>
              <a:buChar char="•"/>
            </a:pPr>
            <a:r>
              <a:rPr lang="el-GR" sz="3200" b="1">
                <a:solidFill>
                  <a:srgbClr val="009900"/>
                </a:solidFill>
                <a:latin typeface="Arial Unicode MS" pitchFamily="34" charset="-128"/>
                <a:ea typeface="Arial Unicode MS" pitchFamily="34" charset="-128"/>
                <a:cs typeface="Arial Unicode MS" pitchFamily="34" charset="-128"/>
              </a:rPr>
              <a:t>το μετοχικό κεφάλαιο, και</a:t>
            </a:r>
          </a:p>
          <a:p>
            <a:pPr algn="just">
              <a:lnSpc>
                <a:spcPct val="95000"/>
              </a:lnSpc>
              <a:spcBef>
                <a:spcPct val="20000"/>
              </a:spcBef>
              <a:buFontTx/>
              <a:buChar char="•"/>
            </a:pPr>
            <a:r>
              <a:rPr lang="el-GR" sz="3200" b="1">
                <a:solidFill>
                  <a:srgbClr val="009900"/>
                </a:solidFill>
                <a:latin typeface="Arial Unicode MS" pitchFamily="34" charset="-128"/>
                <a:ea typeface="Arial Unicode MS" pitchFamily="34" charset="-128"/>
                <a:cs typeface="Arial Unicode MS" pitchFamily="34" charset="-128"/>
              </a:rPr>
              <a:t>οι ομολογίες</a:t>
            </a:r>
            <a:r>
              <a:rPr lang="el-GR" sz="2800">
                <a:solidFill>
                  <a:srgbClr val="000000"/>
                </a:solidFill>
                <a:latin typeface="Arial Unicode MS" pitchFamily="34" charset="-128"/>
                <a:ea typeface="Arial Unicode MS" pitchFamily="34" charset="-128"/>
                <a:cs typeface="Arial Unicode MS" pitchFamily="34" charset="-128"/>
              </a:rPr>
              <a:t>.</a:t>
            </a:r>
            <a:endParaRPr lang="el-GR" sz="2800">
              <a:latin typeface="Arial Unicode MS" pitchFamily="34" charset="-128"/>
              <a:ea typeface="Arial Unicode MS" pitchFamily="34" charset="-128"/>
              <a:cs typeface="Arial Unicode MS" pitchFamily="34" charset="-128"/>
            </a:endParaRPr>
          </a:p>
          <a:p>
            <a:pPr algn="just">
              <a:lnSpc>
                <a:spcPct val="95000"/>
              </a:lnSpc>
              <a:spcBef>
                <a:spcPct val="20000"/>
              </a:spcBef>
              <a:buFontTx/>
              <a:buChar char="•"/>
            </a:pPr>
            <a:endParaRPr lang="el-GR" sz="2800"/>
          </a:p>
        </p:txBody>
      </p:sp>
    </p:spTree>
  </p:cSld>
  <p:clrMapOvr>
    <a:masterClrMapping/>
  </p:clrMapOvr>
  <p:transition/>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r>
              <a:rPr lang="el-GR" b="1">
                <a:solidFill>
                  <a:srgbClr val="000000"/>
                </a:solidFill>
                <a:latin typeface="Times New Roman" pitchFamily="18" charset="0"/>
              </a:rPr>
              <a:t>Μ</a:t>
            </a:r>
            <a:r>
              <a:rPr lang="el-GR" b="1">
                <a:solidFill>
                  <a:srgbClr val="000000"/>
                </a:solidFill>
                <a:latin typeface="Bookman Old Style" pitchFamily="18" charset="0"/>
                <a:cs typeface="Times New Roman" pitchFamily="18" charset="0"/>
              </a:rPr>
              <a:t>έθοδος του ποσοστού των πωλήσεων</a:t>
            </a:r>
          </a:p>
        </p:txBody>
      </p:sp>
      <p:sp>
        <p:nvSpPr>
          <p:cNvPr id="19459" name="Rectangle 3"/>
          <p:cNvSpPr>
            <a:spLocks noGrp="1" noChangeArrowheads="1"/>
          </p:cNvSpPr>
          <p:nvPr>
            <p:ph idx="1"/>
          </p:nvPr>
        </p:nvSpPr>
        <p:spPr>
          <a:xfrm>
            <a:off x="214282" y="1981200"/>
            <a:ext cx="8643998" cy="4724400"/>
          </a:xfrm>
        </p:spPr>
        <p:txBody>
          <a:bodyPr/>
          <a:lstStyle/>
          <a:p>
            <a:pPr algn="just"/>
            <a:r>
              <a:rPr lang="el-GR" dirty="0">
                <a:solidFill>
                  <a:srgbClr val="000000"/>
                </a:solidFill>
                <a:latin typeface="Arial Unicode MS" pitchFamily="34" charset="-128"/>
                <a:ea typeface="Arial Unicode MS" pitchFamily="34" charset="-128"/>
                <a:cs typeface="Arial Unicode MS" pitchFamily="34" charset="-128"/>
              </a:rPr>
              <a:t>Το δεύτερο βήμα στην προσέγγιση αυτή είναι το εξής: </a:t>
            </a:r>
            <a:endParaRPr lang="en-US" dirty="0">
              <a:solidFill>
                <a:srgbClr val="000000"/>
              </a:solidFill>
              <a:latin typeface="Arial Unicode MS" pitchFamily="34" charset="-128"/>
              <a:ea typeface="Arial Unicode MS" pitchFamily="34" charset="-128"/>
              <a:cs typeface="Arial Unicode MS" pitchFamily="34" charset="-128"/>
            </a:endParaRPr>
          </a:p>
          <a:p>
            <a:pPr algn="just"/>
            <a:r>
              <a:rPr lang="el-GR" dirty="0">
                <a:solidFill>
                  <a:srgbClr val="000000"/>
                </a:solidFill>
                <a:latin typeface="Arial Unicode MS" pitchFamily="34" charset="-128"/>
                <a:ea typeface="Arial Unicode MS" pitchFamily="34" charset="-128"/>
                <a:cs typeface="Arial Unicode MS" pitchFamily="34" charset="-128"/>
              </a:rPr>
              <a:t>Να εκφρασθούν όλα τα κονδύλια των </a:t>
            </a:r>
            <a:r>
              <a:rPr lang="el-GR" dirty="0" smtClean="0">
                <a:solidFill>
                  <a:srgbClr val="000000"/>
                </a:solidFill>
                <a:latin typeface="Arial Unicode MS" pitchFamily="34" charset="-128"/>
                <a:ea typeface="Arial Unicode MS" pitchFamily="34" charset="-128"/>
                <a:cs typeface="Arial Unicode MS" pitchFamily="34" charset="-128"/>
              </a:rPr>
              <a:t>λογαριασμών</a:t>
            </a:r>
            <a:r>
              <a:rPr lang="en-US" dirty="0" smtClean="0">
                <a:solidFill>
                  <a:srgbClr val="000000"/>
                </a:solidFill>
                <a:latin typeface="Arial Unicode MS" pitchFamily="34" charset="-128"/>
                <a:ea typeface="Arial Unicode MS" pitchFamily="34" charset="-128"/>
                <a:cs typeface="Arial Unicode MS" pitchFamily="34" charset="-128"/>
              </a:rPr>
              <a:t> </a:t>
            </a:r>
            <a:r>
              <a:rPr lang="el-GR" b="1" dirty="0" smtClean="0">
                <a:solidFill>
                  <a:srgbClr val="000000"/>
                </a:solidFill>
                <a:latin typeface="Arial Unicode MS" pitchFamily="34" charset="-128"/>
                <a:ea typeface="Arial Unicode MS" pitchFamily="34" charset="-128"/>
                <a:cs typeface="Arial Unicode MS" pitchFamily="34" charset="-128"/>
              </a:rPr>
              <a:t>τα </a:t>
            </a:r>
            <a:r>
              <a:rPr lang="el-GR" b="1" dirty="0">
                <a:solidFill>
                  <a:srgbClr val="000000"/>
                </a:solidFill>
                <a:latin typeface="Arial Unicode MS" pitchFamily="34" charset="-128"/>
                <a:ea typeface="Arial Unicode MS" pitchFamily="34" charset="-128"/>
                <a:cs typeface="Arial Unicode MS" pitchFamily="34" charset="-128"/>
              </a:rPr>
              <a:t>οποία αναμένεται να μεταβληθούν από την αύξηση των </a:t>
            </a:r>
            <a:r>
              <a:rPr lang="el-GR" b="1" dirty="0" smtClean="0">
                <a:solidFill>
                  <a:srgbClr val="000000"/>
                </a:solidFill>
                <a:latin typeface="Arial Unicode MS" pitchFamily="34" charset="-128"/>
                <a:ea typeface="Arial Unicode MS" pitchFamily="34" charset="-128"/>
                <a:cs typeface="Arial Unicode MS" pitchFamily="34" charset="-128"/>
              </a:rPr>
              <a:t>πωλήσεων,</a:t>
            </a:r>
            <a:r>
              <a:rPr lang="en-US" dirty="0" smtClean="0">
                <a:solidFill>
                  <a:srgbClr val="000000"/>
                </a:solidFill>
                <a:latin typeface="Arial Unicode MS" pitchFamily="34" charset="-128"/>
                <a:ea typeface="Arial Unicode MS" pitchFamily="34" charset="-128"/>
                <a:cs typeface="Arial Unicode MS" pitchFamily="34" charset="-128"/>
              </a:rPr>
              <a:t> </a:t>
            </a:r>
            <a:r>
              <a:rPr lang="el-GR" dirty="0" smtClean="0">
                <a:solidFill>
                  <a:srgbClr val="000000"/>
                </a:solidFill>
                <a:latin typeface="Arial Unicode MS" pitchFamily="34" charset="-128"/>
                <a:ea typeface="Arial Unicode MS" pitchFamily="34" charset="-128"/>
                <a:cs typeface="Arial Unicode MS" pitchFamily="34" charset="-128"/>
              </a:rPr>
              <a:t>ως </a:t>
            </a:r>
            <a:r>
              <a:rPr lang="el-GR" dirty="0">
                <a:solidFill>
                  <a:srgbClr val="000000"/>
                </a:solidFill>
                <a:latin typeface="Arial Unicode MS" pitchFamily="34" charset="-128"/>
                <a:ea typeface="Arial Unicode MS" pitchFamily="34" charset="-128"/>
                <a:cs typeface="Arial Unicode MS" pitchFamily="34" charset="-128"/>
              </a:rPr>
              <a:t>ποσοστό επί των πωλήσεων ενός συγκεκριμένου έτους.</a:t>
            </a:r>
            <a:endParaRPr lang="el-GR" dirty="0">
              <a:latin typeface="Arial Unicode MS" pitchFamily="34" charset="-128"/>
              <a:ea typeface="Arial Unicode MS" pitchFamily="34" charset="-128"/>
              <a:cs typeface="Arial Unicode MS" pitchFamily="34" charset="-128"/>
            </a:endParaRPr>
          </a:p>
        </p:txBody>
      </p:sp>
    </p:spTree>
  </p:cSld>
  <p:clrMapOvr>
    <a:masterClrMapping/>
  </p:clrMapOvr>
  <p:transition/>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l-GR" b="1">
                <a:solidFill>
                  <a:srgbClr val="000000"/>
                </a:solidFill>
                <a:latin typeface="Times New Roman" pitchFamily="18" charset="0"/>
              </a:rPr>
              <a:t>Μ</a:t>
            </a:r>
            <a:r>
              <a:rPr lang="el-GR" b="1">
                <a:solidFill>
                  <a:srgbClr val="000000"/>
                </a:solidFill>
                <a:latin typeface="Bookman Old Style" pitchFamily="18" charset="0"/>
                <a:cs typeface="Times New Roman" pitchFamily="18" charset="0"/>
              </a:rPr>
              <a:t>έθοδος του ποσοστού των πωλήσεων</a:t>
            </a:r>
          </a:p>
        </p:txBody>
      </p:sp>
      <p:sp>
        <p:nvSpPr>
          <p:cNvPr id="20483" name="Rectangle 3"/>
          <p:cNvSpPr>
            <a:spLocks noGrp="1" noChangeArrowheads="1"/>
          </p:cNvSpPr>
          <p:nvPr>
            <p:ph idx="1"/>
          </p:nvPr>
        </p:nvSpPr>
        <p:spPr>
          <a:xfrm>
            <a:off x="228600" y="1981200"/>
            <a:ext cx="8686800" cy="4114800"/>
          </a:xfrm>
        </p:spPr>
        <p:txBody>
          <a:bodyPr/>
          <a:lstStyle/>
          <a:p>
            <a:pPr algn="just"/>
            <a:r>
              <a:rPr lang="el-GR" dirty="0">
                <a:solidFill>
                  <a:srgbClr val="000000"/>
                </a:solidFill>
                <a:latin typeface="Arial Unicode MS" pitchFamily="34" charset="-128"/>
                <a:ea typeface="Arial Unicode MS" pitchFamily="34" charset="-128"/>
                <a:cs typeface="Arial Unicode MS" pitchFamily="34" charset="-128"/>
              </a:rPr>
              <a:t>Ποσά του ενεργητικού και παθητικού του έτους </a:t>
            </a:r>
            <a:r>
              <a:rPr lang="el-GR" dirty="0">
                <a:solidFill>
                  <a:srgbClr val="000000"/>
                </a:solidFill>
                <a:latin typeface="Arial" pitchFamily="34" charset="0"/>
                <a:ea typeface="Arial Unicode MS" pitchFamily="34" charset="-128"/>
                <a:cs typeface="Arial" pitchFamily="34" charset="0"/>
              </a:rPr>
              <a:t>2006</a:t>
            </a:r>
            <a:r>
              <a:rPr lang="el-GR" dirty="0">
                <a:solidFill>
                  <a:srgbClr val="000000"/>
                </a:solidFill>
                <a:latin typeface="Arial Unicode MS" pitchFamily="34" charset="-128"/>
                <a:ea typeface="Arial Unicode MS" pitchFamily="34" charset="-128"/>
                <a:cs typeface="Arial Unicode MS" pitchFamily="34" charset="-128"/>
              </a:rPr>
              <a:t> θα διαιρεθούν με το ύψος των πωλήσεων 1.000.000 του ιδίου έτους </a:t>
            </a:r>
            <a:r>
              <a:rPr lang="el-GR" dirty="0">
                <a:solidFill>
                  <a:srgbClr val="000000"/>
                </a:solidFill>
                <a:latin typeface="Arial" pitchFamily="34" charset="0"/>
                <a:ea typeface="Arial Unicode MS" pitchFamily="34" charset="-128"/>
                <a:cs typeface="Arial" pitchFamily="34" charset="0"/>
              </a:rPr>
              <a:t>2006</a:t>
            </a:r>
            <a:r>
              <a:rPr lang="el-GR" dirty="0">
                <a:solidFill>
                  <a:srgbClr val="000000"/>
                </a:solidFill>
                <a:latin typeface="Arial Unicode MS" pitchFamily="34" charset="-128"/>
                <a:ea typeface="Arial Unicode MS" pitchFamily="34" charset="-128"/>
                <a:cs typeface="Arial Unicode MS" pitchFamily="34" charset="-128"/>
              </a:rPr>
              <a:t>.</a:t>
            </a:r>
            <a:endParaRPr lang="el-GR" dirty="0">
              <a:solidFill>
                <a:srgbClr val="000000"/>
              </a:solidFill>
              <a:latin typeface="Times New Roman" pitchFamily="18" charset="0"/>
            </a:endParaRPr>
          </a:p>
        </p:txBody>
      </p:sp>
    </p:spTree>
  </p:cSld>
  <p:clrMapOvr>
    <a:masterClrMapping/>
  </p:clrMapOvr>
  <p:transition/>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304800" y="533400"/>
          <a:ext cx="8339166" cy="2438400"/>
        </p:xfrm>
        <a:graphic>
          <a:graphicData uri="http://schemas.openxmlformats.org/presentationml/2006/ole">
            <p:oleObj spid="_x0000_s657410" name="Φύλλο εργασίας" r:id="rId3" imgW="4259794" imgH="1196803" progId="Excel.Sheet.8">
              <p:embed/>
            </p:oleObj>
          </a:graphicData>
        </a:graphic>
      </p:graphicFrame>
      <p:sp>
        <p:nvSpPr>
          <p:cNvPr id="21507" name="Text Box 3"/>
          <p:cNvSpPr txBox="1">
            <a:spLocks noChangeArrowheads="1"/>
          </p:cNvSpPr>
          <p:nvPr/>
        </p:nvSpPr>
        <p:spPr bwMode="auto">
          <a:xfrm>
            <a:off x="152400" y="3200400"/>
            <a:ext cx="8777318" cy="3163888"/>
          </a:xfrm>
          <a:prstGeom prst="rect">
            <a:avLst/>
          </a:prstGeom>
          <a:noFill/>
          <a:ln w="9525">
            <a:noFill/>
            <a:miter lim="800000"/>
            <a:headEnd/>
            <a:tailEnd/>
          </a:ln>
          <a:effectLst/>
        </p:spPr>
        <p:txBody>
          <a:bodyPr wrap="square">
            <a:spAutoFit/>
          </a:bodyPr>
          <a:lstStyle/>
          <a:p>
            <a:pPr algn="just">
              <a:lnSpc>
                <a:spcPct val="95000"/>
              </a:lnSpc>
              <a:spcBef>
                <a:spcPct val="20000"/>
              </a:spcBef>
              <a:buFont typeface="Wingdings" pitchFamily="2" charset="2"/>
              <a:buChar char="q"/>
            </a:pPr>
            <a:r>
              <a:rPr lang="el-GR" sz="3200" b="1" dirty="0"/>
              <a:t>Παράδειγμα</a:t>
            </a:r>
          </a:p>
          <a:p>
            <a:pPr algn="just">
              <a:lnSpc>
                <a:spcPct val="95000"/>
              </a:lnSpc>
              <a:spcBef>
                <a:spcPct val="20000"/>
              </a:spcBef>
              <a:buFont typeface="Wingdings" pitchFamily="2" charset="2"/>
              <a:buChar char="q"/>
            </a:pPr>
            <a:r>
              <a:rPr lang="el-GR" sz="3200" dirty="0">
                <a:solidFill>
                  <a:srgbClr val="000000"/>
                </a:solidFill>
                <a:latin typeface="Arial Unicode MS" pitchFamily="34" charset="-128"/>
                <a:ea typeface="Arial Unicode MS" pitchFamily="34" charset="-128"/>
                <a:cs typeface="Arial Unicode MS" pitchFamily="34" charset="-128"/>
              </a:rPr>
              <a:t>Ταμείο/Πωλήσεις = 20.000/1.000.000=0,02 ή </a:t>
            </a:r>
            <a:r>
              <a:rPr lang="el-GR" sz="3200" dirty="0">
                <a:solidFill>
                  <a:srgbClr val="000000"/>
                </a:solidFill>
              </a:rPr>
              <a:t> </a:t>
            </a:r>
            <a:r>
              <a:rPr lang="el-GR" sz="3200" dirty="0">
                <a:solidFill>
                  <a:srgbClr val="000000"/>
                </a:solidFill>
                <a:latin typeface="Arial Unicode MS" pitchFamily="34" charset="-128"/>
                <a:ea typeface="Arial Unicode MS" pitchFamily="34" charset="-128"/>
                <a:cs typeface="Arial Unicode MS" pitchFamily="34" charset="-128"/>
              </a:rPr>
              <a:t>2 %</a:t>
            </a:r>
            <a:endParaRPr lang="el-GR" sz="3200" dirty="0">
              <a:latin typeface="Arial Unicode MS" pitchFamily="34" charset="-128"/>
              <a:ea typeface="Arial Unicode MS" pitchFamily="34" charset="-128"/>
              <a:cs typeface="Arial Unicode MS" pitchFamily="34" charset="-128"/>
            </a:endParaRPr>
          </a:p>
          <a:p>
            <a:pPr algn="just">
              <a:lnSpc>
                <a:spcPct val="95000"/>
              </a:lnSpc>
              <a:spcBef>
                <a:spcPct val="20000"/>
              </a:spcBef>
              <a:buFont typeface="Wingdings" pitchFamily="2" charset="2"/>
              <a:buNone/>
            </a:pPr>
            <a:endParaRPr lang="el-GR" sz="3200" dirty="0">
              <a:latin typeface="Arial Unicode MS" pitchFamily="34" charset="-128"/>
              <a:ea typeface="Arial Unicode MS" pitchFamily="34" charset="-128"/>
              <a:cs typeface="Arial Unicode MS" pitchFamily="34" charset="-128"/>
            </a:endParaRPr>
          </a:p>
          <a:p>
            <a:pPr algn="just">
              <a:lnSpc>
                <a:spcPct val="95000"/>
              </a:lnSpc>
              <a:spcBef>
                <a:spcPct val="20000"/>
              </a:spcBef>
              <a:buFont typeface="Wingdings" pitchFamily="2" charset="2"/>
              <a:buChar char="q"/>
            </a:pPr>
            <a:r>
              <a:rPr lang="el-GR" sz="3200" dirty="0">
                <a:solidFill>
                  <a:srgbClr val="000000"/>
                </a:solidFill>
                <a:latin typeface="Arial Unicode MS" pitchFamily="34" charset="-128"/>
                <a:ea typeface="Arial Unicode MS" pitchFamily="34" charset="-128"/>
                <a:cs typeface="Arial Unicode MS" pitchFamily="34" charset="-128"/>
              </a:rPr>
              <a:t>Εισπρακτέοι </a:t>
            </a:r>
            <a:r>
              <a:rPr lang="el-GR" sz="3200" dirty="0" err="1" smtClean="0">
                <a:solidFill>
                  <a:srgbClr val="000000"/>
                </a:solidFill>
                <a:latin typeface="Arial Unicode MS" pitchFamily="34" charset="-128"/>
                <a:ea typeface="Arial Unicode MS" pitchFamily="34" charset="-128"/>
                <a:cs typeface="Arial Unicode MS" pitchFamily="34" charset="-128"/>
              </a:rPr>
              <a:t>Λογ</a:t>
            </a:r>
            <a:r>
              <a:rPr lang="el-GR" sz="3200" dirty="0" smtClean="0">
                <a:solidFill>
                  <a:srgbClr val="000000"/>
                </a:solidFill>
                <a:latin typeface="Arial Unicode MS" pitchFamily="34" charset="-128"/>
                <a:ea typeface="Arial Unicode MS" pitchFamily="34" charset="-128"/>
                <a:cs typeface="Arial Unicode MS" pitchFamily="34" charset="-128"/>
              </a:rPr>
              <a:t>/</a:t>
            </a:r>
            <a:r>
              <a:rPr lang="el-GR" sz="3200" dirty="0" err="1" smtClean="0">
                <a:solidFill>
                  <a:srgbClr val="000000"/>
                </a:solidFill>
                <a:latin typeface="Arial Unicode MS" pitchFamily="34" charset="-128"/>
                <a:ea typeface="Arial Unicode MS" pitchFamily="34" charset="-128"/>
                <a:cs typeface="Arial Unicode MS" pitchFamily="34" charset="-128"/>
              </a:rPr>
              <a:t>σμοί</a:t>
            </a:r>
            <a:r>
              <a:rPr lang="en-US" sz="3200" dirty="0" smtClean="0">
                <a:solidFill>
                  <a:srgbClr val="000000"/>
                </a:solidFill>
                <a:latin typeface="Arial Unicode MS" pitchFamily="34" charset="-128"/>
                <a:ea typeface="Arial Unicode MS" pitchFamily="34" charset="-128"/>
                <a:cs typeface="Arial Unicode MS" pitchFamily="34" charset="-128"/>
              </a:rPr>
              <a:t> </a:t>
            </a:r>
            <a:r>
              <a:rPr lang="el-GR" sz="3200" dirty="0" smtClean="0">
                <a:solidFill>
                  <a:srgbClr val="000000"/>
                </a:solidFill>
                <a:latin typeface="Arial Unicode MS" pitchFamily="34" charset="-128"/>
                <a:ea typeface="Arial Unicode MS" pitchFamily="34" charset="-128"/>
                <a:cs typeface="Arial Unicode MS" pitchFamily="34" charset="-128"/>
              </a:rPr>
              <a:t>= 170.000/1.000.000</a:t>
            </a:r>
            <a:r>
              <a:rPr lang="en-US" sz="3200" dirty="0" smtClean="0">
                <a:solidFill>
                  <a:srgbClr val="000000"/>
                </a:solidFill>
                <a:latin typeface="Arial Unicode MS" pitchFamily="34" charset="-128"/>
                <a:ea typeface="Arial Unicode MS" pitchFamily="34" charset="-128"/>
                <a:cs typeface="Arial Unicode MS" pitchFamily="34" charset="-128"/>
              </a:rPr>
              <a:t> </a:t>
            </a:r>
            <a:r>
              <a:rPr lang="el-GR" sz="3200" dirty="0" smtClean="0">
                <a:solidFill>
                  <a:srgbClr val="000000"/>
                </a:solidFill>
                <a:latin typeface="Arial Unicode MS" pitchFamily="34" charset="-128"/>
                <a:ea typeface="Arial Unicode MS" pitchFamily="34" charset="-128"/>
                <a:cs typeface="Arial Unicode MS" pitchFamily="34" charset="-128"/>
              </a:rPr>
              <a:t>=</a:t>
            </a:r>
            <a:r>
              <a:rPr lang="el-GR" sz="3200" dirty="0" smtClean="0">
                <a:solidFill>
                  <a:srgbClr val="000000"/>
                </a:solidFill>
              </a:rPr>
              <a:t> </a:t>
            </a:r>
            <a:r>
              <a:rPr lang="el-GR" sz="3200" dirty="0">
                <a:solidFill>
                  <a:srgbClr val="000000"/>
                </a:solidFill>
                <a:latin typeface="Arial Unicode MS" pitchFamily="34" charset="-128"/>
                <a:ea typeface="Arial Unicode MS" pitchFamily="34" charset="-128"/>
                <a:cs typeface="Arial Unicode MS" pitchFamily="34" charset="-128"/>
              </a:rPr>
              <a:t>0,17 ή 17 %</a:t>
            </a:r>
            <a:endParaRPr lang="el-GR" sz="3200" dirty="0"/>
          </a:p>
        </p:txBody>
      </p:sp>
    </p:spTree>
  </p:cSld>
  <p:clrMapOvr>
    <a:masterClrMapping/>
  </p:clrMapOvr>
  <p:transition/>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285720" y="533400"/>
          <a:ext cx="8643998" cy="5324492"/>
        </p:xfrm>
        <a:graphic>
          <a:graphicData uri="http://schemas.openxmlformats.org/presentationml/2006/ole">
            <p:oleObj spid="_x0000_s658434" name="Φύλλο εργασίας" r:id="rId3" imgW="4290500" imgH="2065234" progId="Excel.Sheet.8">
              <p:embed/>
            </p:oleObj>
          </a:graphicData>
        </a:graphic>
      </p:graphicFrame>
    </p:spTree>
  </p:cSld>
  <p:clrMapOvr>
    <a:masterClrMapping/>
  </p:clrMapOvr>
  <p:transition/>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142844" y="457200"/>
            <a:ext cx="8715436" cy="5562600"/>
          </a:xfrm>
        </p:spPr>
        <p:txBody>
          <a:bodyPr/>
          <a:lstStyle/>
          <a:p>
            <a:pPr algn="just"/>
            <a:r>
              <a:rPr lang="el-GR" dirty="0">
                <a:solidFill>
                  <a:srgbClr val="000000"/>
                </a:solidFill>
                <a:latin typeface="Arial Unicode MS" pitchFamily="34" charset="-128"/>
                <a:ea typeface="Arial Unicode MS" pitchFamily="34" charset="-128"/>
                <a:cs typeface="Arial Unicode MS" pitchFamily="34" charset="-128"/>
              </a:rPr>
              <a:t>Στο συγκεκριμένο παράδειγμα της εταιρίας </a:t>
            </a:r>
            <a:r>
              <a:rPr lang="el-GR" dirty="0">
                <a:solidFill>
                  <a:srgbClr val="000000"/>
                </a:solidFill>
                <a:latin typeface="Arial" pitchFamily="34" charset="0"/>
                <a:ea typeface="Arial Unicode MS" pitchFamily="34" charset="-128"/>
                <a:cs typeface="Arial" pitchFamily="34" charset="0"/>
              </a:rPr>
              <a:t>ΑΛΦΑ</a:t>
            </a:r>
            <a:r>
              <a:rPr lang="el-GR" dirty="0">
                <a:solidFill>
                  <a:srgbClr val="000000"/>
                </a:solidFill>
                <a:latin typeface="Arial Unicode MS" pitchFamily="34" charset="-128"/>
                <a:ea typeface="Arial Unicode MS" pitchFamily="34" charset="-128"/>
                <a:cs typeface="Arial Unicode MS" pitchFamily="34" charset="-128"/>
              </a:rPr>
              <a:t> υποθέσαμε ότι οι πωλήσεις της εταιρίας θα αυξηθούν από 1.000.000 το </a:t>
            </a:r>
            <a:r>
              <a:rPr lang="el-GR" dirty="0">
                <a:solidFill>
                  <a:srgbClr val="000000"/>
                </a:solidFill>
                <a:latin typeface="Arial" pitchFamily="34" charset="0"/>
                <a:ea typeface="Arial Unicode MS" pitchFamily="34" charset="-128"/>
                <a:cs typeface="Arial" pitchFamily="34" charset="0"/>
              </a:rPr>
              <a:t>2006</a:t>
            </a:r>
            <a:r>
              <a:rPr lang="el-GR" dirty="0">
                <a:solidFill>
                  <a:srgbClr val="000000"/>
                </a:solidFill>
                <a:ea typeface="Arial Unicode MS" pitchFamily="34" charset="-128"/>
                <a:cs typeface="Arial Unicode MS" pitchFamily="34" charset="-128"/>
              </a:rPr>
              <a:t> </a:t>
            </a:r>
            <a:r>
              <a:rPr lang="el-GR" dirty="0">
                <a:solidFill>
                  <a:srgbClr val="000000"/>
                </a:solidFill>
                <a:latin typeface="Arial Unicode MS" pitchFamily="34" charset="-128"/>
                <a:ea typeface="Arial Unicode MS" pitchFamily="34" charset="-128"/>
                <a:cs typeface="Arial Unicode MS" pitchFamily="34" charset="-128"/>
              </a:rPr>
              <a:t>σε 1.600.000  το 200</a:t>
            </a:r>
            <a:r>
              <a:rPr lang="el-GR" dirty="0">
                <a:solidFill>
                  <a:srgbClr val="000000"/>
                </a:solidFill>
                <a:latin typeface="Arial" pitchFamily="34" charset="0"/>
                <a:ea typeface="Arial Unicode MS" pitchFamily="34" charset="-128"/>
                <a:cs typeface="Arial" pitchFamily="34" charset="0"/>
              </a:rPr>
              <a:t>7</a:t>
            </a:r>
            <a:r>
              <a:rPr lang="el-GR" dirty="0">
                <a:solidFill>
                  <a:srgbClr val="000000"/>
                </a:solidFill>
                <a:latin typeface="Arial Unicode MS" pitchFamily="34" charset="-128"/>
                <a:ea typeface="Arial Unicode MS" pitchFamily="34" charset="-128"/>
                <a:cs typeface="Arial Unicode MS" pitchFamily="34" charset="-128"/>
              </a:rPr>
              <a:t>, αύξηση κατά 600.000 χιλιάδες </a:t>
            </a:r>
            <a:r>
              <a:rPr lang="el-GR" dirty="0">
                <a:solidFill>
                  <a:srgbClr val="000000"/>
                </a:solidFill>
                <a:ea typeface="Arial Unicode MS" pitchFamily="34" charset="-128"/>
                <a:cs typeface="Arial Unicode MS" pitchFamily="34" charset="-128"/>
              </a:rPr>
              <a:t>€</a:t>
            </a:r>
            <a:r>
              <a:rPr lang="el-GR" dirty="0">
                <a:solidFill>
                  <a:srgbClr val="000000"/>
                </a:solidFill>
                <a:latin typeface="Arial Unicode MS" pitchFamily="34" charset="-128"/>
                <a:ea typeface="Arial Unicode MS" pitchFamily="34" charset="-128"/>
                <a:cs typeface="Arial Unicode MS" pitchFamily="34" charset="-128"/>
              </a:rPr>
              <a:t> (60%).</a:t>
            </a:r>
            <a:endParaRPr lang="el-GR" dirty="0">
              <a:latin typeface="Arial Unicode MS" pitchFamily="34" charset="-128"/>
              <a:ea typeface="Arial Unicode MS" pitchFamily="34" charset="-128"/>
              <a:cs typeface="Arial Unicode MS" pitchFamily="34" charset="-128"/>
            </a:endParaRPr>
          </a:p>
          <a:p>
            <a:pPr algn="just"/>
            <a:r>
              <a:rPr lang="el-GR" dirty="0">
                <a:solidFill>
                  <a:srgbClr val="000000"/>
                </a:solidFill>
                <a:latin typeface="Arial Unicode MS" pitchFamily="34" charset="-128"/>
                <a:ea typeface="Arial Unicode MS" pitchFamily="34" charset="-128"/>
                <a:cs typeface="Arial Unicode MS" pitchFamily="34" charset="-128"/>
              </a:rPr>
              <a:t>Για να βρούμε την επιπρόσθετη χρηματοδότηση που θα απαιτηθεί από την προβλεπόμενη αύξηση των πωλήσεων κατά 600.000, θα πολλαπλασιάσουμε το συντελεστή 54% με την αναμενόμενη αύξηση των πωλήσεων 600.000.</a:t>
            </a:r>
            <a:endParaRPr lang="el-GR" dirty="0">
              <a:latin typeface="Arial Unicode MS" pitchFamily="34" charset="-128"/>
              <a:ea typeface="Arial Unicode MS" pitchFamily="34" charset="-128"/>
              <a:cs typeface="Arial Unicode MS" pitchFamily="34" charset="-128"/>
            </a:endParaRPr>
          </a:p>
          <a:p>
            <a:pPr lvl="1" algn="just"/>
            <a:r>
              <a:rPr lang="el-GR" b="1" dirty="0">
                <a:solidFill>
                  <a:srgbClr val="000000"/>
                </a:solidFill>
                <a:latin typeface="Arial" pitchFamily="34" charset="0"/>
                <a:cs typeface="Arial" pitchFamily="34" charset="0"/>
              </a:rPr>
              <a:t>Ε</a:t>
            </a:r>
            <a:r>
              <a:rPr lang="el-GR" b="1" dirty="0">
                <a:solidFill>
                  <a:srgbClr val="000000"/>
                </a:solidFill>
                <a:latin typeface="Arial" pitchFamily="34" charset="0"/>
                <a:ea typeface="Arial Unicode MS" pitchFamily="34" charset="-128"/>
                <a:cs typeface="Arial" pitchFamily="34" charset="0"/>
              </a:rPr>
              <a:t>πιπρόσθετη χρηματοδότηση (600.000 * 54%) 324.000 χιλιάδες €.</a:t>
            </a:r>
          </a:p>
        </p:txBody>
      </p:sp>
    </p:spTree>
  </p:cSld>
  <p:clrMapOvr>
    <a:masterClrMapping/>
  </p:clrMapOvr>
  <p:transition/>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0" y="457200"/>
            <a:ext cx="9144000" cy="5562600"/>
          </a:xfrm>
        </p:spPr>
        <p:txBody>
          <a:bodyPr>
            <a:normAutofit fontScale="92500" lnSpcReduction="10000"/>
          </a:bodyPr>
          <a:lstStyle/>
          <a:p>
            <a:pPr algn="just"/>
            <a:r>
              <a:rPr lang="el-GR" sz="2700" dirty="0">
                <a:solidFill>
                  <a:srgbClr val="000000"/>
                </a:solidFill>
                <a:latin typeface="Arial Unicode MS" pitchFamily="34" charset="-128"/>
                <a:ea typeface="Arial Unicode MS" pitchFamily="34" charset="-128"/>
                <a:cs typeface="Arial Unicode MS" pitchFamily="34" charset="-128"/>
              </a:rPr>
              <a:t>Ένα μέρος της επιπρόσθετης χρηματοδότησης θα καλυφθεί από τα αναμενόμενα παρακρατηθέντα κέρδη.</a:t>
            </a:r>
          </a:p>
          <a:p>
            <a:pPr algn="just"/>
            <a:r>
              <a:rPr lang="el-GR" sz="2700" dirty="0">
                <a:solidFill>
                  <a:srgbClr val="000000"/>
                </a:solidFill>
                <a:latin typeface="Arial Unicode MS" pitchFamily="34" charset="-128"/>
                <a:ea typeface="Arial Unicode MS" pitchFamily="34" charset="-128"/>
                <a:cs typeface="Arial Unicode MS" pitchFamily="34" charset="-128"/>
              </a:rPr>
              <a:t>Αν το περιθώριο κέρδους μετά από φόρους επί των εσόδων πωλήσεων είναι </a:t>
            </a:r>
            <a:r>
              <a:rPr lang="el-GR" sz="2800" b="1" dirty="0">
                <a:solidFill>
                  <a:srgbClr val="FF0000"/>
                </a:solidFill>
                <a:latin typeface="Arial Unicode MS" pitchFamily="34" charset="-128"/>
                <a:ea typeface="Arial Unicode MS" pitchFamily="34" charset="-128"/>
                <a:cs typeface="Arial Unicode MS" pitchFamily="34" charset="-128"/>
              </a:rPr>
              <a:t>4%,</a:t>
            </a:r>
            <a:r>
              <a:rPr lang="el-GR" sz="2700" dirty="0">
                <a:solidFill>
                  <a:srgbClr val="000000"/>
                </a:solidFill>
                <a:latin typeface="Arial Unicode MS" pitchFamily="34" charset="-128"/>
                <a:ea typeface="Arial Unicode MS" pitchFamily="34" charset="-128"/>
                <a:cs typeface="Arial Unicode MS" pitchFamily="34" charset="-128"/>
              </a:rPr>
              <a:t> το ίδιο που υποθέσαμε για το έτος </a:t>
            </a:r>
            <a:r>
              <a:rPr lang="el-GR" sz="2700" dirty="0">
                <a:solidFill>
                  <a:srgbClr val="000000"/>
                </a:solidFill>
                <a:latin typeface="Arial" pitchFamily="34" charset="0"/>
                <a:ea typeface="Arial Unicode MS" pitchFamily="34" charset="-128"/>
                <a:cs typeface="Arial" pitchFamily="34" charset="0"/>
              </a:rPr>
              <a:t>2006</a:t>
            </a:r>
            <a:r>
              <a:rPr lang="el-GR" sz="2700" dirty="0">
                <a:solidFill>
                  <a:srgbClr val="000000"/>
                </a:solidFill>
                <a:latin typeface="Arial Unicode MS" pitchFamily="34" charset="-128"/>
                <a:ea typeface="Arial Unicode MS" pitchFamily="34" charset="-128"/>
                <a:cs typeface="Arial Unicode MS" pitchFamily="34" charset="-128"/>
              </a:rPr>
              <a:t>, τότε τα καθαρά κέρδη της εταιρίας θα ανέλθουν:</a:t>
            </a:r>
            <a:r>
              <a:rPr lang="el-GR" sz="2700" dirty="0">
                <a:solidFill>
                  <a:srgbClr val="000000"/>
                </a:solidFill>
                <a:latin typeface="Times New Roman" pitchFamily="18" charset="0"/>
              </a:rPr>
              <a:t> </a:t>
            </a:r>
            <a:r>
              <a:rPr lang="el-GR" sz="2700" dirty="0">
                <a:solidFill>
                  <a:srgbClr val="000000"/>
                </a:solidFill>
                <a:latin typeface="Arial Unicode MS" pitchFamily="34" charset="-128"/>
                <a:ea typeface="Arial Unicode MS" pitchFamily="34" charset="-128"/>
                <a:cs typeface="Arial Unicode MS" pitchFamily="34" charset="-128"/>
              </a:rPr>
              <a:t>Έσοδα πωλήσεων </a:t>
            </a:r>
            <a:r>
              <a:rPr lang="el-GR" sz="2800" b="1" dirty="0">
                <a:solidFill>
                  <a:srgbClr val="FF0000"/>
                </a:solidFill>
                <a:latin typeface="Arial Unicode MS" pitchFamily="34" charset="-128"/>
                <a:ea typeface="Arial Unicode MS" pitchFamily="34" charset="-128"/>
                <a:cs typeface="Arial Unicode MS" pitchFamily="34" charset="-128"/>
              </a:rPr>
              <a:t>1.600.000</a:t>
            </a:r>
            <a:r>
              <a:rPr lang="el-GR" sz="2800" b="1" dirty="0">
                <a:solidFill>
                  <a:srgbClr val="FF0000"/>
                </a:solidFill>
                <a:ea typeface="Arial Unicode MS" pitchFamily="34" charset="-128"/>
                <a:cs typeface="Arial Unicode MS" pitchFamily="34" charset="-128"/>
              </a:rPr>
              <a:t>*</a:t>
            </a:r>
            <a:r>
              <a:rPr lang="el-GR" sz="2800" b="1" dirty="0">
                <a:solidFill>
                  <a:srgbClr val="FF0000"/>
                </a:solidFill>
                <a:latin typeface="Arial Unicode MS" pitchFamily="34" charset="-128"/>
                <a:ea typeface="Arial Unicode MS" pitchFamily="34" charset="-128"/>
                <a:cs typeface="Arial Unicode MS" pitchFamily="34" charset="-128"/>
              </a:rPr>
              <a:t>4% = 64.000</a:t>
            </a:r>
            <a:r>
              <a:rPr lang="el-GR" sz="2700" dirty="0">
                <a:solidFill>
                  <a:srgbClr val="000000"/>
                </a:solidFill>
                <a:latin typeface="Times New Roman" pitchFamily="18" charset="0"/>
              </a:rPr>
              <a:t>.</a:t>
            </a:r>
          </a:p>
          <a:p>
            <a:pPr algn="just"/>
            <a:r>
              <a:rPr lang="el-GR" sz="2800" dirty="0">
                <a:solidFill>
                  <a:srgbClr val="000000"/>
                </a:solidFill>
                <a:latin typeface="Arial Unicode MS" pitchFamily="34" charset="-128"/>
                <a:ea typeface="Arial Unicode MS" pitchFamily="34" charset="-128"/>
                <a:cs typeface="Arial Unicode MS" pitchFamily="34" charset="-128"/>
              </a:rPr>
              <a:t>Υποθέτοντας ότι η πολιτική μερισμάτων της εταιρίας θα παραμείνει η ίδια του προηγούμενου έτους </a:t>
            </a:r>
            <a:r>
              <a:rPr lang="el-GR" sz="2800" dirty="0">
                <a:solidFill>
                  <a:srgbClr val="000000"/>
                </a:solidFill>
                <a:latin typeface="Arial" pitchFamily="34" charset="0"/>
                <a:ea typeface="Arial Unicode MS" pitchFamily="34" charset="-128"/>
                <a:cs typeface="Arial" pitchFamily="34" charset="0"/>
              </a:rPr>
              <a:t>2006</a:t>
            </a:r>
            <a:r>
              <a:rPr lang="el-GR" sz="2800" dirty="0">
                <a:solidFill>
                  <a:srgbClr val="000000"/>
                </a:solidFill>
                <a:latin typeface="Arial Unicode MS" pitchFamily="34" charset="-128"/>
                <a:ea typeface="Arial Unicode MS" pitchFamily="34" charset="-128"/>
                <a:cs typeface="Arial Unicode MS" pitchFamily="34" charset="-128"/>
              </a:rPr>
              <a:t>, </a:t>
            </a:r>
            <a:endParaRPr lang="el-GR" sz="2800" dirty="0">
              <a:solidFill>
                <a:srgbClr val="000000"/>
              </a:solidFill>
              <a:latin typeface="Times New Roman" pitchFamily="18" charset="0"/>
            </a:endParaRPr>
          </a:p>
          <a:p>
            <a:pPr algn="just">
              <a:buFont typeface="Wingdings" pitchFamily="2" charset="2"/>
              <a:buChar char="Ø"/>
            </a:pPr>
            <a:r>
              <a:rPr lang="el-GR" sz="2800" dirty="0">
                <a:solidFill>
                  <a:srgbClr val="000000"/>
                </a:solidFill>
                <a:latin typeface="Times New Roman" pitchFamily="18" charset="0"/>
              </a:rPr>
              <a:t>Τ</a:t>
            </a:r>
            <a:r>
              <a:rPr lang="el-GR" sz="2800" dirty="0">
                <a:solidFill>
                  <a:srgbClr val="000000"/>
                </a:solidFill>
                <a:latin typeface="Arial Unicode MS" pitchFamily="34" charset="-128"/>
                <a:ea typeface="Arial Unicode MS" pitchFamily="34" charset="-128"/>
                <a:cs typeface="Arial Unicode MS" pitchFamily="34" charset="-128"/>
              </a:rPr>
              <a:t>ο </a:t>
            </a:r>
            <a:r>
              <a:rPr lang="el-GR" sz="2800" b="1" dirty="0">
                <a:solidFill>
                  <a:srgbClr val="FF0000"/>
                </a:solidFill>
                <a:latin typeface="Arial Unicode MS" pitchFamily="34" charset="-128"/>
                <a:ea typeface="Arial Unicode MS" pitchFamily="34" charset="-128"/>
                <a:cs typeface="Arial Unicode MS" pitchFamily="34" charset="-128"/>
              </a:rPr>
              <a:t>50%</a:t>
            </a:r>
            <a:r>
              <a:rPr lang="el-GR" sz="2800" dirty="0">
                <a:solidFill>
                  <a:srgbClr val="000000"/>
                </a:solidFill>
                <a:latin typeface="Arial Unicode MS" pitchFamily="34" charset="-128"/>
                <a:ea typeface="Arial Unicode MS" pitchFamily="34" charset="-128"/>
                <a:cs typeface="Arial Unicode MS" pitchFamily="34" charset="-128"/>
              </a:rPr>
              <a:t> των πραγματοποιηθέντων κερδών θα διανεμηθεί ως μερίσματα στους μετόχους της εταιρίας, </a:t>
            </a:r>
            <a:r>
              <a:rPr lang="el-GR" sz="2800" b="1" dirty="0">
                <a:solidFill>
                  <a:srgbClr val="FF0000"/>
                </a:solidFill>
                <a:latin typeface="Arial Unicode MS" pitchFamily="34" charset="-128"/>
                <a:ea typeface="Arial Unicode MS" pitchFamily="34" charset="-128"/>
                <a:cs typeface="Arial Unicode MS" pitchFamily="34" charset="-128"/>
              </a:rPr>
              <a:t>(64.000 </a:t>
            </a:r>
            <a:r>
              <a:rPr lang="el-GR" sz="2800" b="1" dirty="0">
                <a:solidFill>
                  <a:srgbClr val="FF0000"/>
                </a:solidFill>
                <a:ea typeface="Arial Unicode MS" pitchFamily="34" charset="-128"/>
                <a:cs typeface="Arial Unicode MS" pitchFamily="34" charset="-128"/>
              </a:rPr>
              <a:t>*</a:t>
            </a:r>
            <a:r>
              <a:rPr lang="el-GR" sz="2800" b="1" dirty="0">
                <a:solidFill>
                  <a:srgbClr val="FF0000"/>
                </a:solidFill>
                <a:latin typeface="Arial Unicode MS" pitchFamily="34" charset="-128"/>
                <a:ea typeface="Arial Unicode MS" pitchFamily="34" charset="-128"/>
                <a:cs typeface="Arial Unicode MS" pitchFamily="34" charset="-128"/>
              </a:rPr>
              <a:t> 50%) = 32.000</a:t>
            </a:r>
            <a:r>
              <a:rPr lang="el-GR" sz="2800" dirty="0">
                <a:solidFill>
                  <a:srgbClr val="000000"/>
                </a:solidFill>
                <a:latin typeface="Arial Unicode MS" pitchFamily="34" charset="-128"/>
                <a:ea typeface="Arial Unicode MS" pitchFamily="34" charset="-128"/>
                <a:cs typeface="Arial Unicode MS" pitchFamily="34" charset="-128"/>
              </a:rPr>
              <a:t> χιλιάδες </a:t>
            </a:r>
            <a:r>
              <a:rPr lang="el-GR" sz="2800" dirty="0">
                <a:solidFill>
                  <a:srgbClr val="000000"/>
                </a:solidFill>
                <a:ea typeface="Arial Unicode MS" pitchFamily="34" charset="-128"/>
                <a:cs typeface="Arial Unicode MS" pitchFamily="34" charset="-128"/>
              </a:rPr>
              <a:t>€</a:t>
            </a:r>
            <a:r>
              <a:rPr lang="el-GR" sz="2800" dirty="0">
                <a:solidFill>
                  <a:srgbClr val="000000"/>
                </a:solidFill>
                <a:latin typeface="Arial Unicode MS" pitchFamily="34" charset="-128"/>
                <a:ea typeface="Arial Unicode MS" pitchFamily="34" charset="-128"/>
                <a:cs typeface="Arial Unicode MS" pitchFamily="34" charset="-128"/>
              </a:rPr>
              <a:t>  </a:t>
            </a:r>
            <a:endParaRPr lang="el-GR" sz="2800" dirty="0">
              <a:solidFill>
                <a:srgbClr val="000000"/>
              </a:solidFill>
              <a:latin typeface="Times New Roman" pitchFamily="18" charset="0"/>
            </a:endParaRPr>
          </a:p>
          <a:p>
            <a:pPr algn="just">
              <a:buFont typeface="Wingdings" pitchFamily="2" charset="2"/>
              <a:buChar char="Ø"/>
            </a:pPr>
            <a:r>
              <a:rPr lang="el-GR" sz="2800" dirty="0">
                <a:solidFill>
                  <a:srgbClr val="000000"/>
                </a:solidFill>
                <a:latin typeface="Times New Roman" pitchFamily="18" charset="0"/>
              </a:rPr>
              <a:t>Τ</a:t>
            </a:r>
            <a:r>
              <a:rPr lang="el-GR" sz="2800" dirty="0">
                <a:solidFill>
                  <a:srgbClr val="000000"/>
                </a:solidFill>
                <a:latin typeface="Arial Unicode MS" pitchFamily="34" charset="-128"/>
                <a:ea typeface="Arial Unicode MS" pitchFamily="34" charset="-128"/>
                <a:cs typeface="Arial Unicode MS" pitchFamily="34" charset="-128"/>
              </a:rPr>
              <a:t>α εναπομένοντα </a:t>
            </a:r>
            <a:r>
              <a:rPr lang="el-GR" sz="2800" b="1" dirty="0">
                <a:solidFill>
                  <a:srgbClr val="FF0000"/>
                </a:solidFill>
                <a:latin typeface="Arial Unicode MS" pitchFamily="34" charset="-128"/>
                <a:ea typeface="Arial Unicode MS" pitchFamily="34" charset="-128"/>
                <a:cs typeface="Arial Unicode MS" pitchFamily="34" charset="-128"/>
              </a:rPr>
              <a:t>32.000</a:t>
            </a:r>
            <a:r>
              <a:rPr lang="el-GR" sz="2800" dirty="0">
                <a:solidFill>
                  <a:srgbClr val="000000"/>
                </a:solidFill>
                <a:latin typeface="Arial Unicode MS" pitchFamily="34" charset="-128"/>
                <a:ea typeface="Arial Unicode MS" pitchFamily="34" charset="-128"/>
                <a:cs typeface="Arial Unicode MS" pitchFamily="34" charset="-128"/>
              </a:rPr>
              <a:t> χιλιάδες </a:t>
            </a:r>
            <a:r>
              <a:rPr lang="el-GR" sz="2800" dirty="0">
                <a:solidFill>
                  <a:srgbClr val="000000"/>
                </a:solidFill>
                <a:latin typeface="Arial" pitchFamily="34" charset="0"/>
                <a:ea typeface="Arial Unicode MS" pitchFamily="34" charset="-128"/>
                <a:cs typeface="Arial" pitchFamily="34" charset="0"/>
              </a:rPr>
              <a:t>€</a:t>
            </a:r>
            <a:r>
              <a:rPr lang="el-GR" sz="2800" dirty="0">
                <a:solidFill>
                  <a:srgbClr val="000000"/>
                </a:solidFill>
                <a:latin typeface="Arial Unicode MS" pitchFamily="34" charset="-128"/>
                <a:ea typeface="Arial Unicode MS" pitchFamily="34" charset="-128"/>
                <a:cs typeface="Arial Unicode MS" pitchFamily="34" charset="-128"/>
              </a:rPr>
              <a:t> θα είναι κέρδη, τα οποία η εταιρία μπορεί να διαθέσει για κάλυψη χρηματοδοτικών αναγκών της.</a:t>
            </a:r>
          </a:p>
        </p:txBody>
      </p:sp>
    </p:spTree>
  </p:cSld>
  <p:clrMapOvr>
    <a:masterClrMapping/>
  </p:clrMapOvr>
  <p:transition/>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p:nvPr>
        </p:nvSpPr>
        <p:spPr>
          <a:xfrm>
            <a:off x="0" y="609600"/>
            <a:ext cx="9144000" cy="5486400"/>
          </a:xfrm>
        </p:spPr>
        <p:txBody>
          <a:bodyPr/>
          <a:lstStyle/>
          <a:p>
            <a:pPr algn="just"/>
            <a:r>
              <a:rPr lang="el-GR" dirty="0">
                <a:solidFill>
                  <a:srgbClr val="000000"/>
                </a:solidFill>
                <a:latin typeface="Arial Unicode MS" pitchFamily="34" charset="-128"/>
                <a:ea typeface="Arial Unicode MS" pitchFamily="34" charset="-128"/>
                <a:cs typeface="Arial Unicode MS" pitchFamily="34" charset="-128"/>
              </a:rPr>
              <a:t>Βάσει των παραπάνω στοιχείων, οι χρηματοδοτικές ανάγκες της επιχείρησης για το έτος 200</a:t>
            </a:r>
            <a:r>
              <a:rPr lang="el-GR" dirty="0">
                <a:solidFill>
                  <a:srgbClr val="000000"/>
                </a:solidFill>
                <a:latin typeface="Arial" pitchFamily="34" charset="0"/>
                <a:ea typeface="Arial Unicode MS" pitchFamily="34" charset="-128"/>
                <a:cs typeface="Arial" pitchFamily="34" charset="0"/>
              </a:rPr>
              <a:t>7</a:t>
            </a:r>
            <a:r>
              <a:rPr lang="el-GR" dirty="0">
                <a:solidFill>
                  <a:srgbClr val="000000"/>
                </a:solidFill>
                <a:latin typeface="Arial Unicode MS" pitchFamily="34" charset="-128"/>
                <a:ea typeface="Arial Unicode MS" pitchFamily="34" charset="-128"/>
                <a:cs typeface="Arial Unicode MS" pitchFamily="34" charset="-128"/>
              </a:rPr>
              <a:t> θα ανέλθουν ως εξής:</a:t>
            </a:r>
            <a:endParaRPr lang="el-GR" dirty="0">
              <a:latin typeface="Arial Unicode MS" pitchFamily="34" charset="-128"/>
              <a:ea typeface="Arial Unicode MS" pitchFamily="34" charset="-128"/>
              <a:cs typeface="Arial Unicode MS" pitchFamily="34" charset="-128"/>
            </a:endParaRPr>
          </a:p>
          <a:p>
            <a:pPr algn="just">
              <a:spcBef>
                <a:spcPct val="0"/>
              </a:spcBef>
            </a:pPr>
            <a:r>
              <a:rPr lang="el-GR" sz="2800" dirty="0">
                <a:solidFill>
                  <a:srgbClr val="000000"/>
                </a:solidFill>
                <a:latin typeface="Arial Unicode MS" pitchFamily="34" charset="-128"/>
                <a:ea typeface="Arial Unicode MS" pitchFamily="34" charset="-128"/>
                <a:cs typeface="Arial Unicode MS" pitchFamily="34" charset="-128"/>
              </a:rPr>
              <a:t>Απαιτούμενη επιπρόσθετη </a:t>
            </a:r>
            <a:endParaRPr lang="el-GR" sz="2800" dirty="0">
              <a:solidFill>
                <a:srgbClr val="000000"/>
              </a:solidFill>
              <a:latin typeface="Times New Roman" pitchFamily="18" charset="0"/>
            </a:endParaRPr>
          </a:p>
          <a:p>
            <a:pPr algn="just">
              <a:spcBef>
                <a:spcPct val="0"/>
              </a:spcBef>
              <a:buFontTx/>
              <a:buNone/>
            </a:pPr>
            <a:r>
              <a:rPr lang="el-GR" sz="2800" dirty="0">
                <a:solidFill>
                  <a:srgbClr val="000000"/>
                </a:solidFill>
                <a:latin typeface="Times New Roman" pitchFamily="18" charset="0"/>
              </a:rPr>
              <a:t>    </a:t>
            </a:r>
            <a:r>
              <a:rPr lang="el-GR" sz="2800" dirty="0">
                <a:solidFill>
                  <a:srgbClr val="000000"/>
                </a:solidFill>
                <a:latin typeface="Arial Unicode MS" pitchFamily="34" charset="-128"/>
                <a:ea typeface="Arial Unicode MS" pitchFamily="34" charset="-128"/>
                <a:cs typeface="Arial Unicode MS" pitchFamily="34" charset="-128"/>
              </a:rPr>
              <a:t>χρηματοδότηση</a:t>
            </a:r>
            <a:r>
              <a:rPr lang="el-GR" sz="2800" dirty="0">
                <a:solidFill>
                  <a:srgbClr val="000000"/>
                </a:solidFill>
                <a:latin typeface="Times New Roman" pitchFamily="18" charset="0"/>
              </a:rPr>
              <a:t> </a:t>
            </a:r>
            <a:r>
              <a:rPr lang="el-GR" sz="2800" dirty="0">
                <a:solidFill>
                  <a:srgbClr val="000000"/>
                </a:solidFill>
                <a:latin typeface="Arial Unicode MS" pitchFamily="34" charset="-128"/>
                <a:ea typeface="Arial Unicode MS" pitchFamily="34" charset="-128"/>
                <a:cs typeface="Arial Unicode MS" pitchFamily="34" charset="-128"/>
              </a:rPr>
              <a:t>                </a:t>
            </a:r>
            <a:r>
              <a:rPr lang="el-GR" sz="2800" dirty="0">
                <a:solidFill>
                  <a:srgbClr val="000000"/>
                </a:solidFill>
                <a:latin typeface="Times New Roman" pitchFamily="18" charset="0"/>
              </a:rPr>
              <a:t>                               </a:t>
            </a:r>
            <a:r>
              <a:rPr lang="el-GR" sz="2800" dirty="0">
                <a:solidFill>
                  <a:srgbClr val="000000"/>
                </a:solidFill>
                <a:latin typeface="Arial Unicode MS" pitchFamily="34" charset="-128"/>
                <a:ea typeface="Arial Unicode MS" pitchFamily="34" charset="-128"/>
                <a:cs typeface="Arial Unicode MS" pitchFamily="34" charset="-128"/>
              </a:rPr>
              <a:t>(χιλ.</a:t>
            </a:r>
            <a:r>
              <a:rPr lang="el-GR" sz="2800" dirty="0">
                <a:solidFill>
                  <a:srgbClr val="000000"/>
                </a:solidFill>
                <a:ea typeface="Arial Unicode MS" pitchFamily="34" charset="-128"/>
                <a:cs typeface="Arial Unicode MS" pitchFamily="34" charset="-128"/>
              </a:rPr>
              <a:t> €</a:t>
            </a:r>
            <a:r>
              <a:rPr lang="el-GR" sz="2800" dirty="0">
                <a:solidFill>
                  <a:srgbClr val="000000"/>
                </a:solidFill>
                <a:latin typeface="Arial Unicode MS" pitchFamily="34" charset="-128"/>
                <a:ea typeface="Arial Unicode MS" pitchFamily="34" charset="-128"/>
                <a:cs typeface="Arial Unicode MS" pitchFamily="34" charset="-128"/>
              </a:rPr>
              <a:t>)</a:t>
            </a:r>
            <a:endParaRPr lang="el-GR" sz="2800" dirty="0">
              <a:solidFill>
                <a:srgbClr val="000000"/>
              </a:solidFill>
              <a:latin typeface="Times New Roman" pitchFamily="18" charset="0"/>
            </a:endParaRPr>
          </a:p>
          <a:p>
            <a:pPr algn="just">
              <a:spcBef>
                <a:spcPct val="0"/>
              </a:spcBef>
              <a:buFontTx/>
              <a:buNone/>
            </a:pPr>
            <a:endParaRPr lang="el-GR" sz="2800" dirty="0">
              <a:solidFill>
                <a:srgbClr val="000000"/>
              </a:solidFill>
              <a:latin typeface="Times New Roman" pitchFamily="18" charset="0"/>
            </a:endParaRPr>
          </a:p>
          <a:p>
            <a:pPr algn="just">
              <a:spcBef>
                <a:spcPct val="0"/>
              </a:spcBef>
              <a:buFontTx/>
              <a:buChar char="o"/>
            </a:pPr>
            <a:r>
              <a:rPr lang="el-GR" dirty="0">
                <a:solidFill>
                  <a:srgbClr val="000000"/>
                </a:solidFill>
                <a:latin typeface="Arial Unicode MS" pitchFamily="34" charset="-128"/>
                <a:ea typeface="Arial Unicode MS" pitchFamily="34" charset="-128"/>
                <a:cs typeface="Arial Unicode MS" pitchFamily="34" charset="-128"/>
              </a:rPr>
              <a:t>Αύξηση πωλήσεων</a:t>
            </a:r>
          </a:p>
          <a:p>
            <a:pPr algn="just">
              <a:spcBef>
                <a:spcPct val="0"/>
              </a:spcBef>
              <a:buFontTx/>
              <a:buNone/>
            </a:pPr>
            <a:r>
              <a:rPr lang="el-GR" dirty="0">
                <a:solidFill>
                  <a:srgbClr val="000000"/>
                </a:solidFill>
                <a:latin typeface="Arial Unicode MS" pitchFamily="34" charset="-128"/>
                <a:ea typeface="Arial Unicode MS" pitchFamily="34" charset="-128"/>
                <a:cs typeface="Arial Unicode MS" pitchFamily="34" charset="-128"/>
              </a:rPr>
              <a:t>    ( 600.000 </a:t>
            </a:r>
            <a:r>
              <a:rPr lang="el-GR" dirty="0">
                <a:solidFill>
                  <a:srgbClr val="000000"/>
                </a:solidFill>
                <a:ea typeface="Arial Unicode MS" pitchFamily="34" charset="-128"/>
                <a:cs typeface="Arial Unicode MS" pitchFamily="34" charset="-128"/>
              </a:rPr>
              <a:t>*</a:t>
            </a:r>
            <a:r>
              <a:rPr lang="el-GR" dirty="0">
                <a:solidFill>
                  <a:srgbClr val="000000"/>
                </a:solidFill>
                <a:latin typeface="Arial Unicode MS" pitchFamily="34" charset="-128"/>
                <a:ea typeface="Arial Unicode MS" pitchFamily="34" charset="-128"/>
                <a:cs typeface="Arial Unicode MS" pitchFamily="34" charset="-128"/>
              </a:rPr>
              <a:t> 54%)                                  324.000</a:t>
            </a:r>
          </a:p>
          <a:p>
            <a:pPr algn="just">
              <a:spcBef>
                <a:spcPct val="0"/>
              </a:spcBef>
            </a:pPr>
            <a:r>
              <a:rPr lang="el-GR" dirty="0">
                <a:solidFill>
                  <a:srgbClr val="000000"/>
                </a:solidFill>
                <a:latin typeface="Arial Unicode MS" pitchFamily="34" charset="-128"/>
                <a:ea typeface="Arial Unicode MS" pitchFamily="34" charset="-128"/>
                <a:cs typeface="Arial Unicode MS" pitchFamily="34" charset="-128"/>
              </a:rPr>
              <a:t>Μείον: χρηματοδότηση από </a:t>
            </a:r>
          </a:p>
          <a:p>
            <a:pPr algn="just">
              <a:spcBef>
                <a:spcPct val="0"/>
              </a:spcBef>
              <a:buFontTx/>
              <a:buNone/>
            </a:pPr>
            <a:r>
              <a:rPr lang="el-GR" dirty="0">
                <a:solidFill>
                  <a:srgbClr val="000000"/>
                </a:solidFill>
                <a:latin typeface="Times New Roman" pitchFamily="18" charset="0"/>
              </a:rPr>
              <a:t>   </a:t>
            </a:r>
            <a:r>
              <a:rPr lang="el-GR" dirty="0">
                <a:solidFill>
                  <a:srgbClr val="000000"/>
                </a:solidFill>
                <a:latin typeface="Arial Unicode MS" pitchFamily="34" charset="-128"/>
                <a:ea typeface="Arial Unicode MS" pitchFamily="34" charset="-128"/>
                <a:cs typeface="Arial Unicode MS" pitchFamily="34" charset="-128"/>
              </a:rPr>
              <a:t>παρακρατηθέντα κέρδη                           </a:t>
            </a:r>
            <a:r>
              <a:rPr lang="el-GR" u="sng" dirty="0">
                <a:solidFill>
                  <a:srgbClr val="000000"/>
                </a:solidFill>
                <a:latin typeface="Arial Unicode MS" pitchFamily="34" charset="-128"/>
                <a:ea typeface="Arial Unicode MS" pitchFamily="34" charset="-128"/>
                <a:cs typeface="Arial Unicode MS" pitchFamily="34" charset="-128"/>
              </a:rPr>
              <a:t>32.000</a:t>
            </a:r>
          </a:p>
          <a:p>
            <a:pPr algn="just">
              <a:spcBef>
                <a:spcPct val="0"/>
              </a:spcBef>
            </a:pPr>
            <a:r>
              <a:rPr lang="el-GR" dirty="0">
                <a:solidFill>
                  <a:srgbClr val="000000"/>
                </a:solidFill>
                <a:latin typeface="Arial Unicode MS" pitchFamily="34" charset="-128"/>
                <a:ea typeface="Arial Unicode MS" pitchFamily="34" charset="-128"/>
                <a:cs typeface="Arial Unicode MS" pitchFamily="34" charset="-128"/>
              </a:rPr>
              <a:t>Απαιτούμενη</a:t>
            </a:r>
            <a:r>
              <a:rPr lang="el-GR" dirty="0">
                <a:solidFill>
                  <a:srgbClr val="000000"/>
                </a:solidFill>
                <a:latin typeface="Times New Roman" pitchFamily="18" charset="0"/>
              </a:rPr>
              <a:t> </a:t>
            </a:r>
            <a:r>
              <a:rPr lang="el-GR" dirty="0">
                <a:solidFill>
                  <a:srgbClr val="000000"/>
                </a:solidFill>
                <a:latin typeface="Arial Unicode MS" pitchFamily="34" charset="-128"/>
                <a:ea typeface="Arial Unicode MS" pitchFamily="34" charset="-128"/>
                <a:cs typeface="Arial Unicode MS" pitchFamily="34" charset="-128"/>
              </a:rPr>
              <a:t>εξωτερική                          292.000</a:t>
            </a:r>
          </a:p>
          <a:p>
            <a:pPr algn="just">
              <a:spcBef>
                <a:spcPct val="0"/>
              </a:spcBef>
              <a:buFontTx/>
              <a:buNone/>
            </a:pPr>
            <a:r>
              <a:rPr lang="el-GR" dirty="0">
                <a:solidFill>
                  <a:srgbClr val="000000"/>
                </a:solidFill>
                <a:latin typeface="Times New Roman" pitchFamily="18" charset="0"/>
              </a:rPr>
              <a:t>    </a:t>
            </a:r>
            <a:r>
              <a:rPr lang="el-GR" dirty="0">
                <a:solidFill>
                  <a:srgbClr val="000000"/>
                </a:solidFill>
                <a:latin typeface="Arial Unicode MS" pitchFamily="34" charset="-128"/>
                <a:ea typeface="Arial Unicode MS" pitchFamily="34" charset="-128"/>
                <a:cs typeface="Arial Unicode MS" pitchFamily="34" charset="-128"/>
              </a:rPr>
              <a:t>χρηματοδότηση                                  </a:t>
            </a:r>
          </a:p>
        </p:txBody>
      </p:sp>
    </p:spTree>
  </p:cSld>
  <p:clrMapOvr>
    <a:masterClrMapping/>
  </p:clrMapOvr>
  <p:transition spd="slow"/>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p:nvPr>
        </p:nvSpPr>
        <p:spPr>
          <a:xfrm>
            <a:off x="0" y="381000"/>
            <a:ext cx="9144000" cy="5715000"/>
          </a:xfrm>
        </p:spPr>
        <p:txBody>
          <a:bodyPr>
            <a:normAutofit lnSpcReduction="10000"/>
          </a:bodyPr>
          <a:lstStyle/>
          <a:p>
            <a:pPr algn="just">
              <a:spcBef>
                <a:spcPct val="10000"/>
              </a:spcBef>
            </a:pPr>
            <a:r>
              <a:rPr lang="el-GR" sz="2800" b="1">
                <a:solidFill>
                  <a:srgbClr val="09090D"/>
                </a:solidFill>
                <a:cs typeface="Times New Roman" pitchFamily="18" charset="0"/>
              </a:rPr>
              <a:t>ΜΕΘΟΔΟΣ ΤΟΥ ΠΟΣΟΣΤΟΥ ΤΩΝ ΠΩΛΗΣΕΩΝ</a:t>
            </a:r>
            <a:endParaRPr lang="el-GR" sz="2800">
              <a:solidFill>
                <a:srgbClr val="09090D"/>
              </a:solidFill>
              <a:cs typeface="Times New Roman" pitchFamily="18" charset="0"/>
            </a:endParaRPr>
          </a:p>
          <a:p>
            <a:pPr algn="just">
              <a:spcBef>
                <a:spcPct val="10000"/>
              </a:spcBef>
            </a:pPr>
            <a:r>
              <a:rPr lang="en-US" sz="2800">
                <a:solidFill>
                  <a:srgbClr val="09090D"/>
                </a:solidFill>
                <a:cs typeface="Times New Roman" pitchFamily="18" charset="0"/>
              </a:rPr>
              <a:t>AK=(A/S) DS –(L/S) DS – PM PS </a:t>
            </a:r>
            <a:r>
              <a:rPr lang="en-US" sz="2800" b="1">
                <a:solidFill>
                  <a:srgbClr val="09090D"/>
                </a:solidFill>
                <a:cs typeface="Times New Roman" pitchFamily="18" charset="0"/>
              </a:rPr>
              <a:t>(1-d)</a:t>
            </a:r>
            <a:r>
              <a:rPr lang="el-GR" sz="2800" b="1">
                <a:solidFill>
                  <a:srgbClr val="09090D"/>
                </a:solidFill>
                <a:cs typeface="Times New Roman" pitchFamily="18" charset="0"/>
              </a:rPr>
              <a:t> </a:t>
            </a:r>
          </a:p>
          <a:p>
            <a:pPr algn="just">
              <a:spcBef>
                <a:spcPct val="10000"/>
              </a:spcBef>
            </a:pPr>
            <a:r>
              <a:rPr lang="el-GR" sz="2800">
                <a:solidFill>
                  <a:srgbClr val="09090D"/>
                </a:solidFill>
                <a:cs typeface="Times New Roman" pitchFamily="18" charset="0"/>
              </a:rPr>
              <a:t>ΑΚ =</a:t>
            </a:r>
            <a:r>
              <a:rPr lang="en-US" sz="2800">
                <a:solidFill>
                  <a:srgbClr val="09090D"/>
                </a:solidFill>
                <a:cs typeface="Times New Roman" pitchFamily="18" charset="0"/>
              </a:rPr>
              <a:t>0,69*600.000-0,15*600.000-0,04*1.600.000*0,5=</a:t>
            </a:r>
          </a:p>
          <a:p>
            <a:pPr algn="just">
              <a:spcBef>
                <a:spcPct val="10000"/>
              </a:spcBef>
            </a:pPr>
            <a:r>
              <a:rPr lang="en-US" sz="2800">
                <a:solidFill>
                  <a:srgbClr val="09090D"/>
                </a:solidFill>
                <a:cs typeface="Times New Roman" pitchFamily="18" charset="0"/>
              </a:rPr>
              <a:t>=292.000</a:t>
            </a:r>
          </a:p>
          <a:p>
            <a:pPr algn="just">
              <a:spcBef>
                <a:spcPct val="10000"/>
              </a:spcBef>
            </a:pPr>
            <a:r>
              <a:rPr lang="en-US" sz="2800">
                <a:solidFill>
                  <a:srgbClr val="09090D"/>
                </a:solidFill>
                <a:cs typeface="Times New Roman" pitchFamily="18" charset="0"/>
              </a:rPr>
              <a:t>A/S</a:t>
            </a:r>
            <a:r>
              <a:rPr lang="el-GR" sz="2800">
                <a:solidFill>
                  <a:srgbClr val="09090D"/>
                </a:solidFill>
                <a:cs typeface="Times New Roman" pitchFamily="18" charset="0"/>
              </a:rPr>
              <a:t> = Καθαρό ενεργητικό, που αυξάνεται αυτόματα όταν αυξάνονται οι πωλήσεις, ως ποσοστό επί των πωλήσεων.</a:t>
            </a:r>
          </a:p>
          <a:p>
            <a:pPr algn="just"/>
            <a:r>
              <a:rPr lang="en-US" sz="2800">
                <a:solidFill>
                  <a:srgbClr val="09090D"/>
                </a:solidFill>
                <a:cs typeface="Times New Roman" pitchFamily="18" charset="0"/>
              </a:rPr>
              <a:t>L/S</a:t>
            </a:r>
            <a:r>
              <a:rPr lang="en-US" sz="2800" b="1">
                <a:solidFill>
                  <a:srgbClr val="09090D"/>
                </a:solidFill>
                <a:cs typeface="Times New Roman" pitchFamily="18" charset="0"/>
              </a:rPr>
              <a:t> </a:t>
            </a:r>
            <a:r>
              <a:rPr lang="el-GR" sz="2800">
                <a:solidFill>
                  <a:srgbClr val="09090D"/>
                </a:solidFill>
                <a:cs typeface="Times New Roman" pitchFamily="18" charset="0"/>
              </a:rPr>
              <a:t>= Υποχρεώσεις, που αυξάνονται αυτόματα όταν αυξάνονται οι πωλήσεις, ως ποσοστό επί των πωλήσεων.</a:t>
            </a:r>
          </a:p>
          <a:p>
            <a:pPr algn="just"/>
            <a:r>
              <a:rPr lang="el-GR" sz="2800">
                <a:solidFill>
                  <a:srgbClr val="09090D"/>
                </a:solidFill>
                <a:cs typeface="Times New Roman" pitchFamily="18" charset="0"/>
              </a:rPr>
              <a:t>DS = Μεταβολή στις πωλήσεις (διαφορά μεταξύ προβλεπόμενων και σημερινών  πωλήσεων)</a:t>
            </a:r>
          </a:p>
          <a:p>
            <a:pPr algn="just">
              <a:spcBef>
                <a:spcPct val="10000"/>
              </a:spcBef>
            </a:pPr>
            <a:r>
              <a:rPr lang="el-GR" sz="2800">
                <a:solidFill>
                  <a:srgbClr val="09090D"/>
                </a:solidFill>
                <a:cs typeface="Times New Roman" pitchFamily="18" charset="0"/>
              </a:rPr>
              <a:t>PM = Καθαρό περιθώριο κέρδους (καθαρά κέρδη  προς πωλήσεις)</a:t>
            </a:r>
          </a:p>
          <a:p>
            <a:pPr algn="just">
              <a:spcBef>
                <a:spcPct val="10000"/>
              </a:spcBef>
            </a:pPr>
            <a:r>
              <a:rPr lang="el-GR" sz="2800">
                <a:solidFill>
                  <a:srgbClr val="09090D"/>
                </a:solidFill>
                <a:cs typeface="Times New Roman" pitchFamily="18" charset="0"/>
              </a:rPr>
              <a:t>PS = Προβλεπόμενες πωλήσεις</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432048"/>
          </a:xfrm>
        </p:spPr>
        <p:txBody>
          <a:bodyPr>
            <a:normAutofit fontScale="90000"/>
          </a:bodyPr>
          <a:lstStyle/>
          <a:p>
            <a:pPr algn="ctr"/>
            <a:r>
              <a:rPr lang="el-GR" sz="2400" b="1" dirty="0" smtClean="0">
                <a:solidFill>
                  <a:srgbClr val="002060"/>
                </a:solidFill>
              </a:rPr>
              <a:t>ΟΙ ΜΕΓΑΛΥΤΕΡΟΙ ΕΡΓΟΔΟΤΕΣ ΠΑΓΚΟΣΜΙΩΣ</a:t>
            </a:r>
            <a:endParaRPr lang="el-GR" sz="2400" b="1" dirty="0">
              <a:solidFill>
                <a:srgbClr val="002060"/>
              </a:solidFill>
            </a:endParaRPr>
          </a:p>
        </p:txBody>
      </p:sp>
      <p:pic>
        <p:nvPicPr>
          <p:cNvPr id="1175554" name="Picture 2"/>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457200" y="1916832"/>
            <a:ext cx="8229600" cy="4179168"/>
          </a:xfrm>
        </p:spPr>
        <p:txBody>
          <a:bodyPr/>
          <a:lstStyle/>
          <a:p>
            <a:r>
              <a:rPr lang="el-GR" sz="3200" b="1" dirty="0" smtClean="0"/>
              <a:t>Εκδίδεται για συγκεκριµένες πράξεις.</a:t>
            </a:r>
          </a:p>
          <a:p>
            <a:endParaRPr lang="el-GR" sz="3200" b="1" dirty="0" smtClean="0"/>
          </a:p>
          <a:p>
            <a:r>
              <a:rPr lang="el-GR" sz="3200" b="1" dirty="0" smtClean="0"/>
              <a:t>Ενηµερώνεται η Γενική Λογιστική.</a:t>
            </a:r>
          </a:p>
          <a:p>
            <a:endParaRPr lang="el-GR" sz="3200" dirty="0" smtClean="0"/>
          </a:p>
          <a:p>
            <a:endParaRPr lang="el-GR" dirty="0"/>
          </a:p>
        </p:txBody>
      </p:sp>
      <p:sp>
        <p:nvSpPr>
          <p:cNvPr id="3" name="2 - Τίτλος"/>
          <p:cNvSpPr>
            <a:spLocks noGrp="1"/>
          </p:cNvSpPr>
          <p:nvPr>
            <p:ph type="title"/>
          </p:nvPr>
        </p:nvSpPr>
        <p:spPr>
          <a:xfrm>
            <a:off x="179512" y="332656"/>
            <a:ext cx="8784976" cy="1512168"/>
          </a:xfrm>
        </p:spPr>
        <p:txBody>
          <a:bodyPr>
            <a:noAutofit/>
          </a:bodyPr>
          <a:lstStyle/>
          <a:p>
            <a:pPr algn="ctr"/>
            <a:r>
              <a:rPr lang="el-GR" sz="3600" b="1" u="sng" dirty="0" smtClean="0">
                <a:solidFill>
                  <a:srgbClr val="FF3300"/>
                </a:solidFill>
              </a:rPr>
              <a:t>ΧΑΡΑΚΤΗΡΙΣΤΙΚΑ</a:t>
            </a:r>
            <a:br>
              <a:rPr lang="el-GR" sz="3600" b="1" u="sng" dirty="0" smtClean="0">
                <a:solidFill>
                  <a:srgbClr val="FF3300"/>
                </a:solidFill>
              </a:rPr>
            </a:br>
            <a:r>
              <a:rPr lang="el-GR" sz="3600" b="1" u="sng" dirty="0" smtClean="0">
                <a:solidFill>
                  <a:srgbClr val="FF3300"/>
                </a:solidFill>
              </a:rPr>
              <a:t>ΤΙΜΟΛΟΓΙΟΥ (ΓΙΑ ΤΗΝ ΠΑΡΟΧΗ ΥΠΗΡΕΣΙΩΝ)</a:t>
            </a:r>
            <a:endParaRPr lang="el-GR" sz="3600" dirty="0"/>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p:nvPr>
        </p:nvSpPr>
        <p:spPr>
          <a:xfrm>
            <a:off x="357158" y="838200"/>
            <a:ext cx="8072494" cy="5486400"/>
          </a:xfrm>
        </p:spPr>
        <p:txBody>
          <a:bodyPr/>
          <a:lstStyle/>
          <a:p>
            <a:pPr algn="just"/>
            <a:r>
              <a:rPr lang="el-GR" dirty="0">
                <a:solidFill>
                  <a:srgbClr val="000000"/>
                </a:solidFill>
                <a:latin typeface="Arial" pitchFamily="34" charset="0"/>
                <a:ea typeface="Arial Unicode MS" pitchFamily="34" charset="-128"/>
                <a:cs typeface="Arial" pitchFamily="34" charset="0"/>
              </a:rPr>
              <a:t>Αν υποθέσουμε τώρα, ότι οι πωλήσεις της εταιρίας θα αυξηθούν το 2007 μόνο κατά 3% των πωλήσεων του έτους 2006</a:t>
            </a:r>
            <a:r>
              <a:rPr lang="el-GR" dirty="0" smtClean="0">
                <a:solidFill>
                  <a:srgbClr val="000000"/>
                </a:solidFill>
                <a:latin typeface="Arial" pitchFamily="34" charset="0"/>
                <a:ea typeface="Arial Unicode MS" pitchFamily="34" charset="-128"/>
                <a:cs typeface="Arial" pitchFamily="34" charset="0"/>
              </a:rPr>
              <a:t>,</a:t>
            </a:r>
            <a:r>
              <a:rPr lang="en-US" dirty="0" smtClean="0">
                <a:solidFill>
                  <a:srgbClr val="000000"/>
                </a:solidFill>
                <a:latin typeface="Arial" pitchFamily="34" charset="0"/>
                <a:ea typeface="Arial Unicode MS" pitchFamily="34" charset="-128"/>
                <a:cs typeface="Arial" pitchFamily="34" charset="0"/>
              </a:rPr>
              <a:t> </a:t>
            </a:r>
            <a:r>
              <a:rPr lang="el-GR" dirty="0" smtClean="0">
                <a:solidFill>
                  <a:srgbClr val="000000"/>
                </a:solidFill>
                <a:latin typeface="Arial" pitchFamily="34" charset="0"/>
                <a:ea typeface="Arial Unicode MS" pitchFamily="34" charset="-128"/>
                <a:cs typeface="Arial" pitchFamily="34" charset="0"/>
              </a:rPr>
              <a:t>δηλαδή οι </a:t>
            </a:r>
            <a:r>
              <a:rPr lang="el-GR" dirty="0">
                <a:solidFill>
                  <a:srgbClr val="000000"/>
                </a:solidFill>
                <a:latin typeface="Arial" pitchFamily="34" charset="0"/>
                <a:ea typeface="Arial Unicode MS" pitchFamily="34" charset="-128"/>
                <a:cs typeface="Arial" pitchFamily="34" charset="0"/>
              </a:rPr>
              <a:t>πωλήσεις θα αυξηθούν από 1.000.000 χιλιάδες το 2006 στις 1.030.000 το </a:t>
            </a:r>
            <a:r>
              <a:rPr lang="en-US" dirty="0">
                <a:solidFill>
                  <a:srgbClr val="000000"/>
                </a:solidFill>
                <a:latin typeface="Arial" pitchFamily="34" charset="0"/>
                <a:ea typeface="Arial Unicode MS" pitchFamily="34" charset="-128"/>
                <a:cs typeface="Arial" pitchFamily="34" charset="0"/>
              </a:rPr>
              <a:t>200</a:t>
            </a:r>
            <a:r>
              <a:rPr lang="el-GR" dirty="0">
                <a:solidFill>
                  <a:srgbClr val="000000"/>
                </a:solidFill>
                <a:latin typeface="Arial" pitchFamily="34" charset="0"/>
                <a:ea typeface="Arial Unicode MS" pitchFamily="34" charset="-128"/>
                <a:cs typeface="Arial" pitchFamily="34" charset="0"/>
              </a:rPr>
              <a:t>7. </a:t>
            </a:r>
            <a:endParaRPr lang="en-US" dirty="0">
              <a:solidFill>
                <a:srgbClr val="000000"/>
              </a:solidFill>
              <a:latin typeface="Arial" pitchFamily="34" charset="0"/>
              <a:ea typeface="Arial Unicode MS" pitchFamily="34" charset="-128"/>
              <a:cs typeface="Arial" pitchFamily="34" charset="0"/>
            </a:endParaRPr>
          </a:p>
          <a:p>
            <a:pPr algn="just"/>
            <a:r>
              <a:rPr lang="el-GR" dirty="0">
                <a:solidFill>
                  <a:srgbClr val="000000"/>
                </a:solidFill>
                <a:latin typeface="Arial" pitchFamily="34" charset="0"/>
                <a:ea typeface="Arial Unicode MS" pitchFamily="34" charset="-128"/>
                <a:cs typeface="Arial" pitchFamily="34" charset="0"/>
              </a:rPr>
              <a:t>Στην περίπτωση αυτή ποιες θα είναι οι ανάγκες της εταιρίας σε εξωτερική χρηματοδότηση, δηλαδή οι ανάγκες σε δανειακά κεφάλαια;</a:t>
            </a:r>
          </a:p>
        </p:txBody>
      </p:sp>
    </p:spTree>
  </p:cSld>
  <p:clrMapOvr>
    <a:masterClrMapping/>
  </p:clrMapOvr>
  <p:transition spd="slow"/>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7970" name="Picture 2"/>
          <p:cNvPicPr>
            <a:picLocks noGrp="1" noChangeAspect="1" noChangeArrowheads="1"/>
          </p:cNvPicPr>
          <p:nvPr>
            <p:ph/>
          </p:nvPr>
        </p:nvPicPr>
        <p:blipFill>
          <a:blip r:embed="rId2" cstate="print"/>
          <a:srcRect/>
          <a:stretch>
            <a:fillRect/>
          </a:stretch>
        </p:blipFill>
        <p:spPr bwMode="auto">
          <a:xfrm>
            <a:off x="214282" y="347663"/>
            <a:ext cx="8715436" cy="6296047"/>
          </a:xfrm>
          <a:prstGeom prst="rect">
            <a:avLst/>
          </a:prstGeom>
          <a:noFill/>
          <a:ln w="9525">
            <a:noFill/>
            <a:miter lim="800000"/>
            <a:headEnd/>
            <a:tailEnd/>
          </a:ln>
          <a:effectLst/>
        </p:spPr>
      </p:pic>
    </p:spTree>
  </p:cSld>
  <p:clrMapOvr>
    <a:masterClrMapping/>
  </p:clrMapOvr>
  <p:transition spd="slow" advClick="0" advTm="5000"/>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p:nvPr>
        </p:nvSpPr>
        <p:spPr>
          <a:xfrm>
            <a:off x="381000" y="609600"/>
            <a:ext cx="8458200" cy="5486400"/>
          </a:xfrm>
        </p:spPr>
        <p:txBody>
          <a:bodyPr/>
          <a:lstStyle/>
          <a:p>
            <a:pPr algn="just"/>
            <a:r>
              <a:rPr lang="el-GR">
                <a:solidFill>
                  <a:srgbClr val="000000"/>
                </a:solidFill>
                <a:latin typeface="Arial Unicode MS" pitchFamily="34" charset="-128"/>
                <a:ea typeface="Arial Unicode MS" pitchFamily="34" charset="-128"/>
                <a:cs typeface="Arial Unicode MS" pitchFamily="34" charset="-128"/>
              </a:rPr>
              <a:t>Το</a:t>
            </a:r>
            <a:r>
              <a:rPr lang="en-US">
                <a:solidFill>
                  <a:srgbClr val="000000"/>
                </a:solidFill>
                <a:latin typeface="Arial Unicode MS" pitchFamily="34" charset="-128"/>
                <a:ea typeface="Arial Unicode MS" pitchFamily="34" charset="-128"/>
                <a:cs typeface="Arial Unicode MS" pitchFamily="34" charset="-128"/>
              </a:rPr>
              <a:t> </a:t>
            </a:r>
            <a:r>
              <a:rPr lang="el-GR">
                <a:solidFill>
                  <a:srgbClr val="000000"/>
                </a:solidFill>
                <a:latin typeface="Arial Unicode MS" pitchFamily="34" charset="-128"/>
                <a:ea typeface="Arial Unicode MS" pitchFamily="34" charset="-128"/>
                <a:cs typeface="Arial Unicode MS" pitchFamily="34" charset="-128"/>
              </a:rPr>
              <a:t>παράδειγμα μας δείχνει ότι:</a:t>
            </a:r>
            <a:endParaRPr lang="el-GR">
              <a:latin typeface="Arial Unicode MS" pitchFamily="34" charset="-128"/>
              <a:ea typeface="Arial Unicode MS" pitchFamily="34" charset="-128"/>
              <a:cs typeface="Arial Unicode MS" pitchFamily="34" charset="-128"/>
            </a:endParaRPr>
          </a:p>
          <a:p>
            <a:pPr algn="just"/>
            <a:r>
              <a:rPr lang="el-GR">
                <a:solidFill>
                  <a:srgbClr val="000000"/>
                </a:solidFill>
                <a:latin typeface="Arial Unicode MS" pitchFamily="34" charset="-128"/>
                <a:ea typeface="Arial Unicode MS" pitchFamily="34" charset="-128"/>
                <a:cs typeface="Arial Unicode MS" pitchFamily="34" charset="-128"/>
              </a:rPr>
              <a:t>Οι σχετικά μικρές ποσοστιαίες αυξήσεις των πωλήσεων μπορεί να χρηματοδοτηθούν από εσωτερικά κεφάλαια της επιχείρησης.</a:t>
            </a:r>
            <a:endParaRPr lang="el-GR">
              <a:latin typeface="Arial Unicode MS" pitchFamily="34" charset="-128"/>
              <a:ea typeface="Arial Unicode MS" pitchFamily="34" charset="-128"/>
              <a:cs typeface="Arial Unicode MS" pitchFamily="34" charset="-128"/>
            </a:endParaRPr>
          </a:p>
          <a:p>
            <a:pPr algn="just"/>
            <a:r>
              <a:rPr lang="el-GR">
                <a:solidFill>
                  <a:srgbClr val="000000"/>
                </a:solidFill>
                <a:latin typeface="Arial Unicode MS" pitchFamily="34" charset="-128"/>
                <a:ea typeface="Arial Unicode MS" pitchFamily="34" charset="-128"/>
                <a:cs typeface="Arial Unicode MS" pitchFamily="34" charset="-128"/>
              </a:rPr>
              <a:t>Οι μεγαλύτερες, ποσοστιαίες αυξήσεις των πωλήσεων, συνήθως, απαιτούν την αναζήτηση εξωτερικών κεφαλαίων για τις αυξημένες χρηματοδοτικές ανάγκες </a:t>
            </a:r>
            <a:endParaRPr lang="el-GR">
              <a:latin typeface="Arial Unicode MS" pitchFamily="34" charset="-128"/>
              <a:ea typeface="Arial Unicode MS" pitchFamily="34" charset="-128"/>
              <a:cs typeface="Arial Unicode MS" pitchFamily="34" charset="-128"/>
            </a:endParaRPr>
          </a:p>
        </p:txBody>
      </p:sp>
    </p:spTree>
  </p:cSld>
  <p:clrMapOvr>
    <a:masterClrMapping/>
  </p:clrMapOvr>
  <p:transition spd="slow"/>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p:nvPr>
        </p:nvSpPr>
        <p:spPr>
          <a:xfrm>
            <a:off x="0" y="609600"/>
            <a:ext cx="9144000" cy="5486400"/>
          </a:xfrm>
        </p:spPr>
        <p:txBody>
          <a:bodyPr/>
          <a:lstStyle/>
          <a:p>
            <a:pPr algn="just"/>
            <a:r>
              <a:rPr lang="el-GR" dirty="0">
                <a:solidFill>
                  <a:srgbClr val="000000"/>
                </a:solidFill>
                <a:latin typeface="Arial Unicode MS" pitchFamily="34" charset="-128"/>
                <a:ea typeface="Arial Unicode MS" pitchFamily="34" charset="-128"/>
                <a:cs typeface="Arial Unicode MS" pitchFamily="34" charset="-128"/>
              </a:rPr>
              <a:t>Η εφαρμογή της μεθόδου του ποσοστού των πωλήσεων στην πράξη απαιτεί σημαντική πείρα και κρίση.</a:t>
            </a:r>
          </a:p>
          <a:p>
            <a:pPr algn="just"/>
            <a:r>
              <a:rPr lang="el-GR" dirty="0">
                <a:solidFill>
                  <a:srgbClr val="000000"/>
                </a:solidFill>
                <a:latin typeface="Arial Unicode MS" pitchFamily="34" charset="-128"/>
                <a:ea typeface="Arial Unicode MS" pitchFamily="34" charset="-128"/>
                <a:cs typeface="Arial Unicode MS" pitchFamily="34" charset="-128"/>
              </a:rPr>
              <a:t>Η μέθοδος αυτή είναι πιο κατάλληλη για την πρόβλεψη σχετικά βραχυπρόθεσμων μεταβολών στις ανάγκες χρηματοδότησης.</a:t>
            </a:r>
            <a:endParaRPr lang="el-GR" dirty="0">
              <a:latin typeface="Arial Unicode MS" pitchFamily="34" charset="-128"/>
              <a:ea typeface="Arial Unicode MS" pitchFamily="34" charset="-128"/>
              <a:cs typeface="Arial Unicode MS" pitchFamily="34" charset="-128"/>
            </a:endParaRPr>
          </a:p>
          <a:p>
            <a:pPr algn="just"/>
            <a:r>
              <a:rPr lang="el-GR" dirty="0">
                <a:solidFill>
                  <a:srgbClr val="000000"/>
                </a:solidFill>
                <a:latin typeface="Arial Unicode MS" pitchFamily="34" charset="-128"/>
                <a:ea typeface="Arial Unicode MS" pitchFamily="34" charset="-128"/>
                <a:cs typeface="Arial Unicode MS" pitchFamily="34" charset="-128"/>
              </a:rPr>
              <a:t>Για μακροχρόνιες προβλέψεις χρηματοδοτικών αναγκών προτιμότερη είναι η μέθοδος της παλινδρόμησης</a:t>
            </a:r>
            <a:r>
              <a:rPr lang="el-GR" dirty="0">
                <a:solidFill>
                  <a:srgbClr val="000000"/>
                </a:solidFill>
                <a:latin typeface="Times New Roman" pitchFamily="18" charset="0"/>
              </a:rPr>
              <a:t>.</a:t>
            </a:r>
          </a:p>
        </p:txBody>
      </p:sp>
    </p:spTree>
  </p:cSld>
  <p:clrMapOvr>
    <a:masterClrMapping/>
  </p:clrMapOvr>
  <p:transition spd="slow"/>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ph/>
          </p:nvPr>
        </p:nvGraphicFramePr>
        <p:xfrm>
          <a:off x="987425" y="2514600"/>
          <a:ext cx="7169150" cy="2819400"/>
        </p:xfrm>
        <a:graphic>
          <a:graphicData uri="http://schemas.openxmlformats.org/presentationml/2006/ole">
            <p:oleObj spid="_x0000_s659458" name="Φύλλο εργασίας" r:id="rId3" imgW="4238842" imgH="1667361" progId="Excel.Sheet.8">
              <p:embed/>
            </p:oleObj>
          </a:graphicData>
        </a:graphic>
      </p:graphicFrame>
      <p:sp>
        <p:nvSpPr>
          <p:cNvPr id="34819" name="Text Box 3"/>
          <p:cNvSpPr txBox="1">
            <a:spLocks noChangeArrowheads="1"/>
          </p:cNvSpPr>
          <p:nvPr/>
        </p:nvSpPr>
        <p:spPr bwMode="auto">
          <a:xfrm>
            <a:off x="200025" y="457200"/>
            <a:ext cx="8943975" cy="2473325"/>
          </a:xfrm>
          <a:prstGeom prst="rect">
            <a:avLst/>
          </a:prstGeom>
          <a:noFill/>
          <a:ln w="9525">
            <a:noFill/>
            <a:miter lim="800000"/>
            <a:headEnd/>
            <a:tailEnd/>
          </a:ln>
          <a:effectLst/>
        </p:spPr>
        <p:txBody>
          <a:bodyPr>
            <a:spAutoFit/>
          </a:bodyPr>
          <a:lstStyle/>
          <a:p>
            <a:pPr algn="just"/>
            <a:r>
              <a:rPr lang="el-GR" sz="2600">
                <a:solidFill>
                  <a:srgbClr val="09090D"/>
                </a:solidFill>
                <a:latin typeface="Arial" charset="0"/>
                <a:cs typeface="Times New Roman" pitchFamily="18" charset="0"/>
              </a:rPr>
              <a:t>Επιχείρηση πραγματοποίησε το 2005 πωλήσεις ύψους 120.000.000 και καθαρά κέρδη 30.000.000 €. Για το 2006 προβλέπονται πωλήσεις 160.000.000 € χωρίς να αλλάζει ουσιαστικά το καθαρό περιθώριο κέρδους. Ο ισολογισμός της επιχείρησης στις 31/12/05 είχε ως εξής:</a:t>
            </a:r>
          </a:p>
          <a:p>
            <a:endParaRPr lang="el-GR" sz="2600">
              <a:solidFill>
                <a:srgbClr val="09090D"/>
              </a:solidFill>
            </a:endParaRPr>
          </a:p>
        </p:txBody>
      </p:sp>
      <p:sp>
        <p:nvSpPr>
          <p:cNvPr id="34820" name="Text Box 4"/>
          <p:cNvSpPr txBox="1">
            <a:spLocks noChangeArrowheads="1"/>
          </p:cNvSpPr>
          <p:nvPr/>
        </p:nvSpPr>
        <p:spPr bwMode="auto">
          <a:xfrm>
            <a:off x="0" y="5305425"/>
            <a:ext cx="9236075" cy="1647825"/>
          </a:xfrm>
          <a:prstGeom prst="rect">
            <a:avLst/>
          </a:prstGeom>
          <a:noFill/>
          <a:ln w="9525">
            <a:noFill/>
            <a:miter lim="800000"/>
            <a:headEnd/>
            <a:tailEnd/>
          </a:ln>
          <a:effectLst/>
        </p:spPr>
        <p:txBody>
          <a:bodyPr>
            <a:spAutoFit/>
          </a:bodyPr>
          <a:lstStyle/>
          <a:p>
            <a:pPr algn="just">
              <a:buFont typeface="Wingdings" pitchFamily="2" charset="2"/>
              <a:buChar char="q"/>
            </a:pPr>
            <a:r>
              <a:rPr lang="el-GR" sz="2600">
                <a:solidFill>
                  <a:srgbClr val="09090D"/>
                </a:solidFill>
                <a:latin typeface="Arial" charset="0"/>
                <a:cs typeface="Times New Roman" pitchFamily="18" charset="0"/>
              </a:rPr>
              <a:t>Να προσδιοριστούν οι νέες χρηματοδοτικές ανάγκες για το 2006 με την υπόθεση ότι η μερισματική πολιτική της επιχείρησης είναι να δίνει για μερίσματα το 60% των καθαρών κερδών.</a:t>
            </a:r>
          </a:p>
          <a:p>
            <a:endParaRPr lang="el-GR">
              <a:solidFill>
                <a:srgbClr val="09090D"/>
              </a:solidFill>
            </a:endParaRPr>
          </a:p>
        </p:txBody>
      </p:sp>
    </p:spTree>
  </p:cSld>
  <p:clrMapOvr>
    <a:masterClrMapping/>
  </p:clrMapOvr>
  <p:transition spd="slow"/>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p:nvPr>
        </p:nvSpPr>
        <p:spPr>
          <a:xfrm>
            <a:off x="0" y="381000"/>
            <a:ext cx="9144000" cy="5715000"/>
          </a:xfrm>
        </p:spPr>
        <p:txBody>
          <a:bodyPr>
            <a:normAutofit lnSpcReduction="10000"/>
          </a:bodyPr>
          <a:lstStyle/>
          <a:p>
            <a:pPr algn="just"/>
            <a:r>
              <a:rPr lang="el-GR" sz="2800">
                <a:solidFill>
                  <a:srgbClr val="09090D"/>
                </a:solidFill>
                <a:cs typeface="Times New Roman" pitchFamily="18" charset="0"/>
              </a:rPr>
              <a:t>Το περιθώριο καθαρού κέρδους της επιχείρησης είναι το 2005 </a:t>
            </a:r>
          </a:p>
          <a:p>
            <a:pPr algn="just"/>
            <a:r>
              <a:rPr lang="el-GR" sz="2800">
                <a:solidFill>
                  <a:srgbClr val="09090D"/>
                </a:solidFill>
                <a:cs typeface="Times New Roman" pitchFamily="18" charset="0"/>
              </a:rPr>
              <a:t>PM = Kαθαρά κέρδη / πωλήσεις = 30.000.000 / 120.000.000 = 0,25 ή 25%</a:t>
            </a:r>
          </a:p>
          <a:p>
            <a:pPr algn="just"/>
            <a:r>
              <a:rPr lang="el-GR" sz="2800">
                <a:solidFill>
                  <a:srgbClr val="09090D"/>
                </a:solidFill>
                <a:cs typeface="Times New Roman" pitchFamily="18" charset="0"/>
              </a:rPr>
              <a:t>και δεν πρόκειται να αλλάξει το 2006, σύμφωνα με τα δεδομένα του παραδείγματος. </a:t>
            </a:r>
            <a:endParaRPr lang="el-GR" sz="2800">
              <a:solidFill>
                <a:srgbClr val="09090D"/>
              </a:solidFill>
            </a:endParaRPr>
          </a:p>
          <a:p>
            <a:pPr algn="just"/>
            <a:r>
              <a:rPr lang="en-US" sz="2800">
                <a:solidFill>
                  <a:srgbClr val="09090D"/>
                </a:solidFill>
              </a:rPr>
              <a:t>A/S=90.000.000/120.000.000=0,75</a:t>
            </a:r>
          </a:p>
          <a:p>
            <a:pPr algn="just"/>
            <a:r>
              <a:rPr lang="en-US" sz="2800">
                <a:solidFill>
                  <a:srgbClr val="09090D"/>
                </a:solidFill>
              </a:rPr>
              <a:t>L/S=30.000.000/120.000.000=0,25</a:t>
            </a:r>
            <a:endParaRPr lang="el-GR" sz="2800">
              <a:solidFill>
                <a:srgbClr val="09090D"/>
              </a:solidFill>
            </a:endParaRPr>
          </a:p>
          <a:p>
            <a:pPr algn="just"/>
            <a:r>
              <a:rPr lang="el-GR" sz="2800">
                <a:solidFill>
                  <a:srgbClr val="09090D"/>
                </a:solidFill>
                <a:cs typeface="Times New Roman" pitchFamily="18" charset="0"/>
              </a:rPr>
              <a:t>DS = 160.000.000 - 120.000.000 = 40.000.000 €</a:t>
            </a:r>
          </a:p>
          <a:p>
            <a:pPr algn="just"/>
            <a:r>
              <a:rPr lang="el-GR" sz="2800">
                <a:solidFill>
                  <a:srgbClr val="09090D"/>
                </a:solidFill>
                <a:cs typeface="Times New Roman" pitchFamily="18" charset="0"/>
              </a:rPr>
              <a:t>PS = 160.000.000 €</a:t>
            </a:r>
            <a:r>
              <a:rPr lang="en-US" sz="2800">
                <a:solidFill>
                  <a:srgbClr val="09090D"/>
                </a:solidFill>
                <a:cs typeface="Times New Roman" pitchFamily="18" charset="0"/>
              </a:rPr>
              <a:t>                   </a:t>
            </a:r>
            <a:r>
              <a:rPr lang="de-DE" sz="2800">
                <a:solidFill>
                  <a:srgbClr val="09090D"/>
                </a:solidFill>
                <a:cs typeface="Times New Roman" pitchFamily="18" charset="0"/>
              </a:rPr>
              <a:t>d = 0,60</a:t>
            </a:r>
            <a:endParaRPr lang="el-GR" sz="2800">
              <a:solidFill>
                <a:srgbClr val="09090D"/>
              </a:solidFill>
              <a:cs typeface="Times New Roman" pitchFamily="18" charset="0"/>
            </a:endParaRPr>
          </a:p>
          <a:p>
            <a:pPr algn="just"/>
            <a:r>
              <a:rPr lang="de-DE" sz="2800">
                <a:solidFill>
                  <a:srgbClr val="09090D"/>
                </a:solidFill>
                <a:cs typeface="Times New Roman" pitchFamily="18" charset="0"/>
              </a:rPr>
              <a:t>AK =  0,75 X 40.000.000 - 0,25 X 40.000.000 - </a:t>
            </a:r>
            <a:endParaRPr lang="el-GR" sz="2800">
              <a:solidFill>
                <a:srgbClr val="09090D"/>
              </a:solidFill>
              <a:cs typeface="Times New Roman" pitchFamily="18" charset="0"/>
            </a:endParaRPr>
          </a:p>
          <a:p>
            <a:pPr algn="just"/>
            <a:r>
              <a:rPr lang="de-DE" sz="2800">
                <a:solidFill>
                  <a:srgbClr val="09090D"/>
                </a:solidFill>
                <a:cs typeface="Times New Roman" pitchFamily="18" charset="0"/>
              </a:rPr>
              <a:t>          </a:t>
            </a:r>
            <a:r>
              <a:rPr lang="el-GR" sz="2800">
                <a:solidFill>
                  <a:srgbClr val="09090D"/>
                </a:solidFill>
                <a:cs typeface="Times New Roman" pitchFamily="18" charset="0"/>
              </a:rPr>
              <a:t>- 0,25 X 160.000.000 X (1-0,60) = 30.000.000 - 10.000.000 - 16.000.000 =</a:t>
            </a:r>
            <a:r>
              <a:rPr lang="en-US" sz="2800">
                <a:solidFill>
                  <a:srgbClr val="09090D"/>
                </a:solidFill>
                <a:cs typeface="Times New Roman" pitchFamily="18" charset="0"/>
              </a:rPr>
              <a:t> </a:t>
            </a:r>
            <a:r>
              <a:rPr lang="el-GR" sz="2800">
                <a:solidFill>
                  <a:srgbClr val="09090D"/>
                </a:solidFill>
                <a:cs typeface="Times New Roman" pitchFamily="18" charset="0"/>
              </a:rPr>
              <a:t>4.000.000 €</a:t>
            </a:r>
            <a:r>
              <a:rPr lang="el-GR" sz="2800">
                <a:cs typeface="Times New Roman" pitchFamily="18" charset="0"/>
              </a:rPr>
              <a:t>    </a:t>
            </a:r>
          </a:p>
        </p:txBody>
      </p:sp>
    </p:spTree>
  </p:cSld>
  <p:clrMapOvr>
    <a:masterClrMapping/>
  </p:clrMapOvr>
  <p:transition spd="slow"/>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8994" name="Picture 2"/>
          <p:cNvPicPr>
            <a:picLocks noGrp="1" noChangeAspect="1" noChangeArrowheads="1"/>
          </p:cNvPicPr>
          <p:nvPr>
            <p:ph/>
          </p:nvPr>
        </p:nvPicPr>
        <p:blipFill>
          <a:blip r:embed="rId2" cstate="print"/>
          <a:srcRect/>
          <a:stretch>
            <a:fillRect/>
          </a:stretch>
        </p:blipFill>
        <p:spPr bwMode="auto">
          <a:xfrm>
            <a:off x="285720" y="285728"/>
            <a:ext cx="8572560" cy="6215105"/>
          </a:xfrm>
          <a:prstGeom prst="rect">
            <a:avLst/>
          </a:prstGeom>
          <a:noFill/>
          <a:ln w="9525">
            <a:noFill/>
            <a:miter lim="800000"/>
            <a:headEnd/>
            <a:tailEnd/>
          </a:ln>
          <a:effectLst/>
        </p:spPr>
      </p:pic>
    </p:spTree>
  </p:cSld>
  <p:clrMapOvr>
    <a:masterClrMapping/>
  </p:clrMapOvr>
  <p:transition spd="slow" advClick="0" advTm="5000"/>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0688"/>
          </a:xfrm>
        </p:spPr>
        <p:txBody>
          <a:bodyPr>
            <a:normAutofit fontScale="90000"/>
          </a:bodyPr>
          <a:lstStyle/>
          <a:p>
            <a:r>
              <a:rPr lang="el-GR" sz="3600" b="1" dirty="0" smtClean="0">
                <a:solidFill>
                  <a:schemeClr val="bg1"/>
                </a:solidFill>
              </a:rPr>
              <a:t>ΒΙΒΛΙΟΓΡΑΦΙΑ (1)</a:t>
            </a:r>
            <a:endParaRPr lang="el-GR" sz="3600" b="1" dirty="0">
              <a:solidFill>
                <a:schemeClr val="bg1"/>
              </a:solidFill>
            </a:endParaRPr>
          </a:p>
        </p:txBody>
      </p:sp>
      <p:sp>
        <p:nvSpPr>
          <p:cNvPr id="3" name="Content Placeholder 2"/>
          <p:cNvSpPr>
            <a:spLocks noGrp="1"/>
          </p:cNvSpPr>
          <p:nvPr>
            <p:ph idx="1"/>
          </p:nvPr>
        </p:nvSpPr>
        <p:spPr>
          <a:xfrm>
            <a:off x="0" y="692696"/>
            <a:ext cx="9144000" cy="6165304"/>
          </a:xfrm>
        </p:spPr>
        <p:txBody>
          <a:bodyPr/>
          <a:lstStyle/>
          <a:p>
            <a:pPr algn="just"/>
            <a:r>
              <a:rPr lang="el-GR" sz="2200" dirty="0" smtClean="0"/>
              <a:t>Αδαμίδης  Α.,  (1998), </a:t>
            </a:r>
            <a:r>
              <a:rPr lang="el-GR" sz="2200" i="1" dirty="0" smtClean="0"/>
              <a:t>Ανάλυση Χρηματοοικονομικών Καταστάσεων, </a:t>
            </a:r>
            <a:r>
              <a:rPr lang="el-GR" sz="2200" dirty="0" smtClean="0"/>
              <a:t>Εκδ</a:t>
            </a:r>
            <a:r>
              <a:rPr lang="en-US" sz="2200" dirty="0" smtClean="0"/>
              <a:t>.</a:t>
            </a:r>
            <a:r>
              <a:rPr lang="el-GR" sz="2200" dirty="0" smtClean="0"/>
              <a:t> </a:t>
            </a:r>
            <a:r>
              <a:rPr lang="en-US" sz="2200" dirty="0" smtClean="0"/>
              <a:t>University Studio Press A.E. </a:t>
            </a:r>
            <a:r>
              <a:rPr lang="el-GR" sz="2200" dirty="0" smtClean="0"/>
              <a:t>Θεσσαλονίκη.</a:t>
            </a:r>
          </a:p>
          <a:p>
            <a:pPr lvl="0" algn="just"/>
            <a:r>
              <a:rPr lang="el-GR" sz="2200" dirty="0" smtClean="0"/>
              <a:t>Αρτίκης Γ., (2002), Χρηματοοικονομική Διοίκηση, Εκδ. </a:t>
            </a:r>
            <a:r>
              <a:rPr lang="en-US" sz="2200" dirty="0" smtClean="0"/>
              <a:t>Interbooks, </a:t>
            </a:r>
            <a:r>
              <a:rPr lang="el-GR" sz="2200" dirty="0" smtClean="0"/>
              <a:t>Αθήνα </a:t>
            </a:r>
            <a:r>
              <a:rPr lang="en-US" sz="2200" dirty="0" smtClean="0"/>
              <a:t>ISBN   960-390-116-4</a:t>
            </a:r>
            <a:endParaRPr lang="el-GR" sz="2200" dirty="0" smtClean="0"/>
          </a:p>
          <a:p>
            <a:pPr lvl="0" algn="just"/>
            <a:r>
              <a:rPr lang="el-GR" sz="2200" dirty="0" smtClean="0"/>
              <a:t>Βασιλείου Δ., Ηρειώτης Ν., (2008) </a:t>
            </a:r>
            <a:r>
              <a:rPr lang="el-GR" sz="2200" i="1" dirty="0" smtClean="0"/>
              <a:t>Χρηματοοικονομική Διοίκηση  Θεωρία &amp; Πράξη</a:t>
            </a:r>
            <a:r>
              <a:rPr lang="el-GR" sz="2200" dirty="0" smtClean="0"/>
              <a:t>, Εκδ. Rosili Αθήνα, </a:t>
            </a:r>
            <a:r>
              <a:rPr lang="en-US" sz="2200" dirty="0" smtClean="0"/>
              <a:t>ISBN 978-960-89407-1-0</a:t>
            </a:r>
            <a:endParaRPr lang="el-GR" sz="2200" dirty="0" smtClean="0"/>
          </a:p>
          <a:p>
            <a:pPr lvl="0" algn="just"/>
            <a:r>
              <a:rPr lang="el-GR" sz="2200" dirty="0" smtClean="0"/>
              <a:t>Γκίνογλου Δ., Ταχυνάκης Π., Μωϋσή Σ., (2005). Χρηματοοικονομική Λογιστική Εκδ. Rosili Αθήνα, </a:t>
            </a:r>
            <a:r>
              <a:rPr lang="en-US" sz="2200" dirty="0" smtClean="0"/>
              <a:t>ISBN </a:t>
            </a:r>
            <a:r>
              <a:rPr lang="el-GR" sz="2400" dirty="0" smtClean="0"/>
              <a:t>960-7745-17-5</a:t>
            </a:r>
            <a:endParaRPr lang="en-US" sz="2200" dirty="0" smtClean="0"/>
          </a:p>
          <a:p>
            <a:pPr algn="just"/>
            <a:r>
              <a:rPr lang="el-GR" sz="2200" dirty="0" smtClean="0"/>
              <a:t>Κάντζος Κωνσταντίνος (2002) </a:t>
            </a:r>
            <a:r>
              <a:rPr lang="el-GR" sz="2200" i="1" dirty="0" smtClean="0"/>
              <a:t>Ανάλυση Χρηματοοικονομικών Καταστάσεων</a:t>
            </a:r>
            <a:r>
              <a:rPr lang="el-GR" sz="2200" dirty="0" smtClean="0"/>
              <a:t> Εκδ. Νικητόπουλος Ε. και Σία Ο.Ε. [ISBN 960-390-024-0] </a:t>
            </a:r>
          </a:p>
          <a:p>
            <a:pPr algn="just"/>
            <a:r>
              <a:rPr lang="el-GR" sz="2200" dirty="0" smtClean="0"/>
              <a:t>Καραθανάση Γ., (1999), Χρηματοοικονομική Διοίκηση και Χρηματιστηριακές Αγορές, Εκδ. Ευγ. Μπένου Αθήνα </a:t>
            </a:r>
            <a:r>
              <a:rPr lang="en-US" sz="2200" dirty="0" smtClean="0"/>
              <a:t>ISBN 960-359-063-0</a:t>
            </a:r>
          </a:p>
          <a:p>
            <a:pPr algn="just"/>
            <a:r>
              <a:rPr lang="el-GR" sz="2200" dirty="0" smtClean="0"/>
              <a:t>Καρτάλης Ν., (2011) </a:t>
            </a:r>
            <a:r>
              <a:rPr lang="el-GR" sz="2200" i="1" dirty="0" smtClean="0"/>
              <a:t>Ανάλυση Χρηματοοικονομικών Καταστάσεων</a:t>
            </a:r>
            <a:r>
              <a:rPr lang="el-GR" sz="2200" dirty="0" smtClean="0"/>
              <a:t> Αυτοέκδοση [ISBN: 978-618-80095-3-0]</a:t>
            </a:r>
          </a:p>
          <a:p>
            <a:pPr algn="just"/>
            <a:r>
              <a:rPr lang="el-GR" sz="2200" dirty="0" smtClean="0"/>
              <a:t>Κατσανίδης Στ., (2006) Χρηματοοικονομική </a:t>
            </a:r>
            <a:r>
              <a:rPr lang="el-GR" sz="2200" i="1" dirty="0" smtClean="0"/>
              <a:t>Επιχειρήσεων</a:t>
            </a:r>
            <a:r>
              <a:rPr lang="el-GR" sz="2200" dirty="0" smtClean="0"/>
              <a:t> Εκδ. Μπαρμπουνάκης Χαράλαμπος [ISBN: 960-287-068-0]</a:t>
            </a:r>
          </a:p>
          <a:p>
            <a:endParaRPr lang="el-GR" dirty="0"/>
          </a:p>
        </p:txBody>
      </p:sp>
    </p:spTree>
    <p:extLst>
      <p:ext uri="{BB962C8B-B14F-4D97-AF65-F5344CB8AC3E}">
        <p14:creationId xmlns:p14="http://schemas.microsoft.com/office/powerpoint/2010/main" xmlns="" val="3338768970"/>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3600" b="1" dirty="0" smtClean="0">
                <a:solidFill>
                  <a:schemeClr val="bg1"/>
                </a:solidFill>
              </a:rPr>
              <a:t>ΒΙΒΛΙΟΓΡΑΦΙΑ (2)</a:t>
            </a:r>
            <a:endParaRPr lang="el-GR" sz="3600" b="1" dirty="0">
              <a:solidFill>
                <a:schemeClr val="bg1"/>
              </a:solidFill>
            </a:endParaRPr>
          </a:p>
        </p:txBody>
      </p:sp>
      <p:sp>
        <p:nvSpPr>
          <p:cNvPr id="3" name="2 - Θέση περιεχομένου"/>
          <p:cNvSpPr>
            <a:spLocks noGrp="1"/>
          </p:cNvSpPr>
          <p:nvPr>
            <p:ph idx="1"/>
          </p:nvPr>
        </p:nvSpPr>
        <p:spPr>
          <a:xfrm>
            <a:off x="0" y="764704"/>
            <a:ext cx="9144000" cy="6093296"/>
          </a:xfrm>
        </p:spPr>
        <p:txBody>
          <a:bodyPr>
            <a:normAutofit fontScale="92500" lnSpcReduction="10000"/>
          </a:bodyPr>
          <a:lstStyle/>
          <a:p>
            <a:pPr algn="just"/>
            <a:r>
              <a:rPr lang="el-GR" sz="2400" dirty="0" smtClean="0"/>
              <a:t>Κιόχος Π., Παπανικολάου Γ., Θάνος Γ., Κιόχος Α., (2002)., </a:t>
            </a:r>
            <a:r>
              <a:rPr lang="el-GR" sz="2400" i="1" dirty="0" smtClean="0"/>
              <a:t>Χρηματοοικονομική Διοίκηση &amp; Πολιτική</a:t>
            </a:r>
            <a:r>
              <a:rPr lang="el-GR" sz="2400" dirty="0" smtClean="0"/>
              <a:t>, Εκδ. Σύγχρονη Εκδοτική Αθήνα </a:t>
            </a:r>
            <a:r>
              <a:rPr lang="en-US" sz="2400" dirty="0" smtClean="0"/>
              <a:t>ISBN 978-960-8165-34-2</a:t>
            </a:r>
          </a:p>
          <a:p>
            <a:pPr lvl="0" algn="just"/>
            <a:r>
              <a:rPr lang="el-GR" sz="2400" dirty="0" smtClean="0"/>
              <a:t>Λαζαρίδης Θ., Κοντέος Γ., Σαριαννίδης Ν., (2013) </a:t>
            </a:r>
            <a:r>
              <a:rPr lang="el-GR" sz="2400" i="1" dirty="0" smtClean="0"/>
              <a:t>Σύγχρονη Χρηματοοικονομική Ανάλυση</a:t>
            </a:r>
            <a:r>
              <a:rPr lang="el-GR" sz="2400" dirty="0" smtClean="0"/>
              <a:t> Αυτοέκδοση των συγγραφέων [</a:t>
            </a:r>
            <a:r>
              <a:rPr lang="en-US" sz="2400" dirty="0" smtClean="0"/>
              <a:t>ISBN</a:t>
            </a:r>
            <a:r>
              <a:rPr lang="el-GR" sz="2400" dirty="0" smtClean="0"/>
              <a:t>: 978-960-93-5138-6]</a:t>
            </a:r>
          </a:p>
          <a:p>
            <a:pPr lvl="0" algn="just"/>
            <a:r>
              <a:rPr lang="el-GR" sz="2400" dirty="0" smtClean="0"/>
              <a:t>Λαζαρίδης Ι., Παπαδόπουλος Δ. (2005) </a:t>
            </a:r>
            <a:r>
              <a:rPr lang="el-GR" sz="2400" i="1" dirty="0" smtClean="0"/>
              <a:t>Χρηματοοικονομική Διοίκηση, τεύχος Α΄</a:t>
            </a:r>
            <a:r>
              <a:rPr lang="el-GR" sz="2400" dirty="0" smtClean="0"/>
              <a:t> Εκδ. Ιωάννης Λαζαρίδης [ISBN 960-92515-0-1]</a:t>
            </a:r>
          </a:p>
          <a:p>
            <a:pPr lvl="0" algn="just"/>
            <a:r>
              <a:rPr lang="el-GR" sz="2400" dirty="0" smtClean="0"/>
              <a:t>Λαζαρίδης Ι., Παπαδόπουλος Δ. (2005) </a:t>
            </a:r>
            <a:r>
              <a:rPr lang="el-GR" sz="2400" i="1" dirty="0" smtClean="0"/>
              <a:t>Χρηματοοικονομική Διοίκηση, </a:t>
            </a:r>
            <a:r>
              <a:rPr lang="el-GR" sz="2400" dirty="0" smtClean="0"/>
              <a:t>Case Studies Αυτοέκδοση [ISBN 978-960-92515-5-6].</a:t>
            </a:r>
          </a:p>
          <a:p>
            <a:pPr lvl="0" algn="just"/>
            <a:r>
              <a:rPr lang="el-GR" sz="2400" dirty="0" smtClean="0"/>
              <a:t>Λεκαράκου Αικ., Σημειώσεις μαθήματος Χρηματοοικονομικής Λογιστικής.</a:t>
            </a:r>
          </a:p>
          <a:p>
            <a:pPr lvl="0" algn="just"/>
            <a:r>
              <a:rPr lang="el-GR" sz="2400" dirty="0" err="1" smtClean="0"/>
              <a:t>Λεμονάκης</a:t>
            </a:r>
            <a:r>
              <a:rPr lang="el-GR" sz="2400" dirty="0" smtClean="0"/>
              <a:t> Χ., (2016). Σημειώσεις Μαθήματος </a:t>
            </a:r>
            <a:r>
              <a:rPr lang="el-GR" sz="2400" smtClean="0"/>
              <a:t>Χρηματοοικονομικής Λογιστικής. </a:t>
            </a:r>
            <a:endParaRPr lang="en-US" sz="2400" dirty="0" smtClean="0"/>
          </a:p>
          <a:p>
            <a:pPr lvl="0" algn="just"/>
            <a:r>
              <a:rPr lang="el-GR" sz="2400" dirty="0" smtClean="0"/>
              <a:t>Ξανθάκης Μ., Αλεξάκης Χ., (2007), </a:t>
            </a:r>
            <a:r>
              <a:rPr lang="el-GR" sz="2400" i="1" dirty="0" smtClean="0"/>
              <a:t>Χρηματοοικονομική Ανάλυση Επιχειρήσεων</a:t>
            </a:r>
            <a:r>
              <a:rPr lang="el-GR" sz="2400" dirty="0" smtClean="0"/>
              <a:t>, Εκδ. ΣΤΑΜΟΥΛΗ Α.Ε. Αθήνα</a:t>
            </a:r>
            <a:r>
              <a:rPr lang="en-US" sz="2400" dirty="0" smtClean="0"/>
              <a:t> ISBN 978-960-351-679-8</a:t>
            </a:r>
            <a:r>
              <a:rPr lang="el-GR" sz="2400" dirty="0" smtClean="0"/>
              <a:t>.</a:t>
            </a:r>
          </a:p>
          <a:p>
            <a:pPr algn="just"/>
            <a:r>
              <a:rPr lang="el-GR" altLang="en-US" sz="2400" dirty="0" smtClean="0"/>
              <a:t>Τ.Ε.Ι Πάτρας-Τμήμα Διοίκησης Επιχειρήσεων</a:t>
            </a:r>
          </a:p>
          <a:p>
            <a:pPr lvl="0" algn="just"/>
            <a:endParaRPr lang="el-GR" sz="2400" dirty="0" smtClean="0"/>
          </a:p>
          <a:p>
            <a:endParaRPr lang="el-GR" sz="2000" dirty="0"/>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3600" b="1" dirty="0" smtClean="0">
                <a:solidFill>
                  <a:schemeClr val="bg1"/>
                </a:solidFill>
              </a:rPr>
              <a:t>ΒΙΒΛΙΟΓΡΑΦΙΑ (3)</a:t>
            </a:r>
            <a:endParaRPr lang="el-GR" sz="3600" b="1" dirty="0">
              <a:solidFill>
                <a:schemeClr val="bg1"/>
              </a:solidFill>
            </a:endParaRPr>
          </a:p>
        </p:txBody>
      </p:sp>
      <p:sp>
        <p:nvSpPr>
          <p:cNvPr id="3" name="2 - Θέση περιεχομένου"/>
          <p:cNvSpPr>
            <a:spLocks noGrp="1"/>
          </p:cNvSpPr>
          <p:nvPr>
            <p:ph idx="1"/>
          </p:nvPr>
        </p:nvSpPr>
        <p:spPr>
          <a:xfrm>
            <a:off x="0" y="980728"/>
            <a:ext cx="9144000" cy="5877272"/>
          </a:xfrm>
        </p:spPr>
        <p:txBody>
          <a:bodyPr>
            <a:normAutofit fontScale="85000" lnSpcReduction="20000"/>
          </a:bodyPr>
          <a:lstStyle/>
          <a:p>
            <a:pPr lvl="0" algn="just"/>
            <a:r>
              <a:rPr lang="en-US" sz="2800" dirty="0" smtClean="0"/>
              <a:t>Gropelli A.A.,  Nikbakht E., (2012), </a:t>
            </a:r>
            <a:r>
              <a:rPr lang="el-GR" sz="2800" i="1" dirty="0" smtClean="0"/>
              <a:t>Χρηματοοικονομική</a:t>
            </a:r>
            <a:r>
              <a:rPr lang="el-GR" sz="2800" dirty="0" smtClean="0"/>
              <a:t>, Εκδ. Κλειδάριθμος</a:t>
            </a:r>
            <a:r>
              <a:rPr lang="en-US" sz="2800" dirty="0" smtClean="0"/>
              <a:t> </a:t>
            </a:r>
            <a:r>
              <a:rPr lang="el-GR" sz="2800" dirty="0" smtClean="0"/>
              <a:t>ΕΠΕ Αθήνα  </a:t>
            </a:r>
            <a:r>
              <a:rPr lang="en-US" sz="2800" dirty="0" smtClean="0"/>
              <a:t>ISBN 978-960-461-460-8</a:t>
            </a:r>
            <a:endParaRPr lang="el-GR" sz="2800" dirty="0" smtClean="0"/>
          </a:p>
          <a:p>
            <a:pPr lvl="0" algn="just"/>
            <a:r>
              <a:rPr lang="en-US" sz="2800" dirty="0" smtClean="0"/>
              <a:t>Weston F.,  Brigham E., (1986)  </a:t>
            </a:r>
            <a:r>
              <a:rPr lang="el-GR" sz="2800" dirty="0" smtClean="0"/>
              <a:t>Βασικές Αρχές της Χρηματοοικονομικής Διαχείρισης και Πολιτικής, Εκδ. Παπαζήση Αθήνα </a:t>
            </a:r>
            <a:r>
              <a:rPr lang="en-US" sz="2800" dirty="0" smtClean="0"/>
              <a:t>ISBN 0-03-059548-7</a:t>
            </a:r>
          </a:p>
          <a:p>
            <a:pPr lvl="0" algn="just"/>
            <a:r>
              <a:rPr lang="en-US" sz="2800" dirty="0" smtClean="0"/>
              <a:t>Phil Compton (2016), “Financial Modeling”, Carnegie Mellon University. </a:t>
            </a:r>
          </a:p>
          <a:p>
            <a:pPr lvl="0" algn="just"/>
            <a:r>
              <a:rPr lang="en-US" sz="2800" dirty="0" smtClean="0">
                <a:hlinkClick r:id="rId2"/>
              </a:rPr>
              <a:t>http://www.bluewavemag.com/blueart227.htm</a:t>
            </a:r>
            <a:endParaRPr lang="en-US" sz="2800" dirty="0" smtClean="0"/>
          </a:p>
          <a:p>
            <a:pPr lvl="0" algn="just"/>
            <a:r>
              <a:rPr lang="en-US" sz="2800" dirty="0" smtClean="0">
                <a:hlinkClick r:id="rId3"/>
              </a:rPr>
              <a:t>www.wikipedia.org</a:t>
            </a:r>
            <a:endParaRPr lang="en-US" sz="2800" dirty="0" smtClean="0"/>
          </a:p>
          <a:p>
            <a:pPr lvl="0" algn="just"/>
            <a:r>
              <a:rPr lang="en-US" sz="2800" dirty="0" smtClean="0">
                <a:hlinkClick r:id="rId4"/>
              </a:rPr>
              <a:t>www.investopedia.com</a:t>
            </a:r>
            <a:endParaRPr lang="el-GR" sz="2800" dirty="0" smtClean="0"/>
          </a:p>
          <a:p>
            <a:pPr fontAlgn="ctr"/>
            <a:r>
              <a:rPr lang="en-US" sz="2800" dirty="0" smtClean="0"/>
              <a:t>https://eclass.unipi.gr/modules/document/file.php/ODE127/diafanies.ppt</a:t>
            </a:r>
          </a:p>
          <a:p>
            <a:pPr>
              <a:buFont typeface="Wingdings" pitchFamily="2" charset="2"/>
              <a:buNone/>
            </a:pPr>
            <a:r>
              <a:rPr lang="el-GR" sz="2800" dirty="0" smtClean="0"/>
              <a:t>Ελληνικό Ανοικτό Πανεπιστήμιο (2017) ΕΑΠ «</a:t>
            </a:r>
            <a:r>
              <a:rPr lang="en-US" sz="2800" dirty="0" smtClean="0"/>
              <a:t> </a:t>
            </a:r>
            <a:r>
              <a:rPr lang="el-GR" sz="2800" dirty="0" smtClean="0"/>
              <a:t>Σ</a:t>
            </a:r>
            <a:r>
              <a:rPr lang="en-US" sz="2800" dirty="0" smtClean="0"/>
              <a:t> </a:t>
            </a:r>
            <a:r>
              <a:rPr lang="el-GR" sz="2800" dirty="0" smtClean="0"/>
              <a:t>ύ</a:t>
            </a:r>
            <a:r>
              <a:rPr lang="en-US" sz="2800" dirty="0" smtClean="0"/>
              <a:t> </a:t>
            </a:r>
            <a:r>
              <a:rPr lang="el-GR" sz="2800" dirty="0" smtClean="0"/>
              <a:t>γ</a:t>
            </a:r>
            <a:r>
              <a:rPr lang="en-US" sz="2800" dirty="0" smtClean="0"/>
              <a:t> </a:t>
            </a:r>
            <a:r>
              <a:rPr lang="el-GR" sz="2800" dirty="0" smtClean="0"/>
              <a:t>χ</a:t>
            </a:r>
            <a:r>
              <a:rPr lang="en-US" sz="2800" dirty="0" smtClean="0"/>
              <a:t> </a:t>
            </a:r>
            <a:r>
              <a:rPr lang="el-GR" sz="2800" dirty="0" smtClean="0"/>
              <a:t>ρ</a:t>
            </a:r>
            <a:r>
              <a:rPr lang="en-US" sz="2800" dirty="0" smtClean="0"/>
              <a:t> </a:t>
            </a:r>
            <a:r>
              <a:rPr lang="el-GR" sz="2800" dirty="0" smtClean="0"/>
              <a:t>ο</a:t>
            </a:r>
            <a:r>
              <a:rPr lang="en-US" sz="2800" dirty="0" smtClean="0"/>
              <a:t> </a:t>
            </a:r>
            <a:r>
              <a:rPr lang="el-GR" sz="2800" dirty="0" smtClean="0"/>
              <a:t>ν</a:t>
            </a:r>
            <a:r>
              <a:rPr lang="en-US" sz="2800" dirty="0" smtClean="0"/>
              <a:t> </a:t>
            </a:r>
            <a:r>
              <a:rPr lang="el-GR" sz="2800" dirty="0" smtClean="0"/>
              <a:t>η</a:t>
            </a:r>
            <a:r>
              <a:rPr lang="en-US" sz="2800" dirty="0" smtClean="0"/>
              <a:t> </a:t>
            </a:r>
            <a:r>
              <a:rPr lang="el-GR" sz="2800" dirty="0" smtClean="0"/>
              <a:t> </a:t>
            </a:r>
          </a:p>
          <a:p>
            <a:pPr>
              <a:buFont typeface="Wingdings" pitchFamily="2" charset="2"/>
              <a:buNone/>
            </a:pPr>
            <a:r>
              <a:rPr lang="el-GR" sz="2800" dirty="0" smtClean="0"/>
              <a:t>Λ</a:t>
            </a:r>
            <a:r>
              <a:rPr lang="en-US" sz="2800" dirty="0" smtClean="0"/>
              <a:t> </a:t>
            </a:r>
            <a:r>
              <a:rPr lang="el-GR" sz="2800" dirty="0" smtClean="0"/>
              <a:t>ο</a:t>
            </a:r>
            <a:r>
              <a:rPr lang="en-US" sz="2800" dirty="0" smtClean="0"/>
              <a:t> </a:t>
            </a:r>
            <a:r>
              <a:rPr lang="el-GR" sz="2800" dirty="0" smtClean="0"/>
              <a:t>γ</a:t>
            </a:r>
            <a:r>
              <a:rPr lang="en-US" sz="2800" dirty="0" smtClean="0"/>
              <a:t> </a:t>
            </a:r>
            <a:r>
              <a:rPr lang="el-GR" sz="2800" dirty="0" smtClean="0"/>
              <a:t>ι</a:t>
            </a:r>
            <a:r>
              <a:rPr lang="en-US" sz="2800" dirty="0" smtClean="0"/>
              <a:t> </a:t>
            </a:r>
            <a:r>
              <a:rPr lang="el-GR" sz="2800" dirty="0" smtClean="0"/>
              <a:t>στ</a:t>
            </a:r>
            <a:r>
              <a:rPr lang="en-US" sz="2800" dirty="0" smtClean="0"/>
              <a:t> </a:t>
            </a:r>
            <a:r>
              <a:rPr lang="el-GR" sz="2800" dirty="0" smtClean="0"/>
              <a:t>ι</a:t>
            </a:r>
            <a:r>
              <a:rPr lang="en-US" sz="2800" dirty="0" smtClean="0"/>
              <a:t> </a:t>
            </a:r>
            <a:r>
              <a:rPr lang="el-GR" sz="2800" dirty="0" smtClean="0"/>
              <a:t>κ</a:t>
            </a:r>
            <a:r>
              <a:rPr lang="en-US" sz="2800" dirty="0" smtClean="0"/>
              <a:t> </a:t>
            </a:r>
            <a:r>
              <a:rPr lang="el-GR" sz="2800" dirty="0" smtClean="0"/>
              <a:t>ή</a:t>
            </a:r>
            <a:r>
              <a:rPr lang="en-US" sz="2800" dirty="0" smtClean="0"/>
              <a:t> </a:t>
            </a:r>
            <a:r>
              <a:rPr lang="el-GR" sz="2800" dirty="0" smtClean="0"/>
              <a:t> κ</a:t>
            </a:r>
            <a:r>
              <a:rPr lang="en-US" sz="2800" dirty="0" smtClean="0"/>
              <a:t> </a:t>
            </a:r>
            <a:r>
              <a:rPr lang="el-GR" sz="2800" dirty="0" smtClean="0"/>
              <a:t>α</a:t>
            </a:r>
            <a:r>
              <a:rPr lang="en-US" sz="2800" dirty="0" smtClean="0"/>
              <a:t> </a:t>
            </a:r>
            <a:r>
              <a:rPr lang="el-GR" sz="2800" dirty="0" smtClean="0"/>
              <a:t>ι Ε</a:t>
            </a:r>
            <a:r>
              <a:rPr lang="en-US" sz="2800" dirty="0" smtClean="0"/>
              <a:t> </a:t>
            </a:r>
            <a:r>
              <a:rPr lang="el-GR" sz="2800" dirty="0" smtClean="0"/>
              <a:t>.</a:t>
            </a:r>
            <a:r>
              <a:rPr lang="en-US" sz="2800" dirty="0" smtClean="0"/>
              <a:t> </a:t>
            </a:r>
            <a:r>
              <a:rPr lang="el-GR" sz="2800" dirty="0" smtClean="0"/>
              <a:t>Γ</a:t>
            </a:r>
            <a:r>
              <a:rPr lang="en-US" sz="2800" dirty="0" smtClean="0"/>
              <a:t> </a:t>
            </a:r>
            <a:r>
              <a:rPr lang="el-GR" sz="2800" dirty="0" smtClean="0"/>
              <a:t>.</a:t>
            </a:r>
            <a:r>
              <a:rPr lang="en-US" sz="2800" dirty="0" smtClean="0"/>
              <a:t> </a:t>
            </a:r>
            <a:r>
              <a:rPr lang="el-GR" sz="2800" dirty="0" smtClean="0"/>
              <a:t>Λ</a:t>
            </a:r>
            <a:r>
              <a:rPr lang="en-US" sz="2800" dirty="0" smtClean="0"/>
              <a:t> </a:t>
            </a:r>
            <a:r>
              <a:rPr lang="el-GR" sz="2800" dirty="0" smtClean="0"/>
              <a:t>.</a:t>
            </a:r>
            <a:r>
              <a:rPr lang="en-US" sz="2800" dirty="0" smtClean="0"/>
              <a:t> </a:t>
            </a:r>
            <a:r>
              <a:rPr lang="el-GR" sz="2800" dirty="0" smtClean="0"/>
              <a:t>Σ</a:t>
            </a:r>
            <a:r>
              <a:rPr lang="en-US" sz="2800" dirty="0" smtClean="0"/>
              <a:t> </a:t>
            </a:r>
            <a:r>
              <a:rPr lang="el-GR" sz="2800" dirty="0" smtClean="0"/>
              <a:t>.: Θ</a:t>
            </a:r>
            <a:r>
              <a:rPr lang="en-US" sz="2800" dirty="0" smtClean="0"/>
              <a:t> </a:t>
            </a:r>
            <a:r>
              <a:rPr lang="el-GR" sz="2800" dirty="0" smtClean="0"/>
              <a:t>ε</a:t>
            </a:r>
            <a:r>
              <a:rPr lang="en-US" sz="2800" dirty="0" smtClean="0"/>
              <a:t> </a:t>
            </a:r>
            <a:r>
              <a:rPr lang="el-GR" sz="2800" dirty="0" smtClean="0"/>
              <a:t>ω</a:t>
            </a:r>
            <a:r>
              <a:rPr lang="en-US" sz="2800" dirty="0" smtClean="0"/>
              <a:t> </a:t>
            </a:r>
            <a:r>
              <a:rPr lang="el-GR" sz="2800" dirty="0" smtClean="0"/>
              <a:t>ρ</a:t>
            </a:r>
            <a:r>
              <a:rPr lang="en-US" sz="2800" dirty="0" smtClean="0"/>
              <a:t> </a:t>
            </a:r>
            <a:r>
              <a:rPr lang="el-GR" sz="2800" dirty="0" smtClean="0"/>
              <a:t>ί</a:t>
            </a:r>
            <a:r>
              <a:rPr lang="en-US" sz="2800" dirty="0" smtClean="0"/>
              <a:t> </a:t>
            </a:r>
            <a:r>
              <a:rPr lang="el-GR" sz="2800" dirty="0" smtClean="0"/>
              <a:t>α</a:t>
            </a:r>
            <a:r>
              <a:rPr lang="en-US" sz="2800" dirty="0" smtClean="0"/>
              <a:t> </a:t>
            </a:r>
            <a:r>
              <a:rPr lang="el-GR" sz="2800" dirty="0" smtClean="0"/>
              <a:t> κ</a:t>
            </a:r>
            <a:r>
              <a:rPr lang="en-US" sz="2800" dirty="0" smtClean="0"/>
              <a:t> </a:t>
            </a:r>
            <a:r>
              <a:rPr lang="el-GR" sz="2800" dirty="0" smtClean="0"/>
              <a:t>α</a:t>
            </a:r>
            <a:r>
              <a:rPr lang="en-US" sz="2800" dirty="0" smtClean="0"/>
              <a:t> </a:t>
            </a:r>
            <a:r>
              <a:rPr lang="el-GR" sz="2800" dirty="0" smtClean="0"/>
              <a:t>ι</a:t>
            </a:r>
            <a:r>
              <a:rPr lang="en-US" sz="2800" dirty="0" smtClean="0"/>
              <a:t> </a:t>
            </a:r>
            <a:r>
              <a:rPr lang="el-GR" sz="2800" dirty="0" smtClean="0"/>
              <a:t> π</a:t>
            </a:r>
            <a:r>
              <a:rPr lang="en-US" sz="2800" dirty="0" smtClean="0"/>
              <a:t> </a:t>
            </a:r>
            <a:r>
              <a:rPr lang="el-GR" sz="2800" dirty="0" smtClean="0"/>
              <a:t>ρ</a:t>
            </a:r>
            <a:r>
              <a:rPr lang="en-US" sz="2800" dirty="0" smtClean="0"/>
              <a:t> </a:t>
            </a:r>
            <a:r>
              <a:rPr lang="el-GR" sz="2800" dirty="0" smtClean="0"/>
              <a:t>α</a:t>
            </a:r>
            <a:r>
              <a:rPr lang="en-US" sz="2800" dirty="0" smtClean="0"/>
              <a:t> </a:t>
            </a:r>
            <a:r>
              <a:rPr lang="el-GR" sz="2800" dirty="0" smtClean="0"/>
              <a:t>κ</a:t>
            </a:r>
            <a:r>
              <a:rPr lang="en-US" sz="2800" dirty="0" smtClean="0"/>
              <a:t> </a:t>
            </a:r>
            <a:r>
              <a:rPr lang="el-GR" sz="2800" dirty="0" smtClean="0"/>
              <a:t>τ</a:t>
            </a:r>
            <a:r>
              <a:rPr lang="en-US" sz="2800" dirty="0" smtClean="0"/>
              <a:t> </a:t>
            </a:r>
            <a:r>
              <a:rPr lang="el-GR" sz="2800" dirty="0" smtClean="0"/>
              <a:t>ι</a:t>
            </a:r>
            <a:r>
              <a:rPr lang="en-US" sz="2800" dirty="0" smtClean="0"/>
              <a:t> </a:t>
            </a:r>
            <a:r>
              <a:rPr lang="el-GR" sz="2800" dirty="0" smtClean="0"/>
              <a:t>κ</a:t>
            </a:r>
            <a:r>
              <a:rPr lang="en-US" sz="2800" dirty="0" smtClean="0"/>
              <a:t> </a:t>
            </a:r>
            <a:r>
              <a:rPr lang="el-GR" sz="2800" dirty="0" smtClean="0"/>
              <a:t>ή</a:t>
            </a:r>
            <a:r>
              <a:rPr lang="en-US" sz="2800" dirty="0" smtClean="0"/>
              <a:t> </a:t>
            </a:r>
            <a:r>
              <a:rPr lang="el-GR" sz="2800" dirty="0" smtClean="0"/>
              <a:t>»</a:t>
            </a:r>
          </a:p>
          <a:p>
            <a:r>
              <a:rPr lang="en-US" sz="2800" dirty="0" smtClean="0"/>
              <a:t/>
            </a:r>
            <a:br>
              <a:rPr lang="en-US" sz="2800" dirty="0" smtClean="0"/>
            </a:br>
            <a:endParaRPr lang="en-US" sz="2800" dirty="0" smtClean="0"/>
          </a:p>
          <a:p>
            <a:pPr lvl="0"/>
            <a:endParaRPr lang="en-US" sz="2800" dirty="0" smtClean="0"/>
          </a:p>
          <a:p>
            <a:pPr lvl="0"/>
            <a:endParaRPr lang="el-GR" dirty="0" smtClean="0"/>
          </a:p>
          <a:p>
            <a:endParaRPr lang="el-G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251520" y="188640"/>
            <a:ext cx="8640959" cy="648072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600" b="1" dirty="0" smtClean="0">
                <a:solidFill>
                  <a:srgbClr val="0000CC"/>
                </a:solidFill>
                <a:latin typeface="+mj-lt"/>
                <a:cs typeface="Arial" pitchFamily="34" charset="0"/>
              </a:rPr>
              <a:t>ΕΛΛΗΝΙΚΑ  ΛΟΓΙΣΤΙΚΑ  ΠΡΟΤΥΠΑ – ΛΟΓΙΣΤΙΚΑ ΑΡΧΕΙΑ</a:t>
            </a:r>
            <a:endParaRPr lang="en-US" sz="2600" b="1" dirty="0" smtClean="0">
              <a:solidFill>
                <a:srgbClr val="0000CC"/>
              </a:solidFill>
              <a:latin typeface="+mj-lt"/>
              <a:cs typeface="Arial" pitchFamily="34" charset="0"/>
            </a:endParaRPr>
          </a:p>
        </p:txBody>
      </p:sp>
      <p:sp>
        <p:nvSpPr>
          <p:cNvPr id="66563" name="2 - Υπότιτλος"/>
          <p:cNvSpPr>
            <a:spLocks noGrp="1"/>
          </p:cNvSpPr>
          <p:nvPr>
            <p:ph type="subTitle" idx="1"/>
          </p:nvPr>
        </p:nvSpPr>
        <p:spPr>
          <a:xfrm>
            <a:off x="179388" y="692150"/>
            <a:ext cx="8713787" cy="5832475"/>
          </a:xfrm>
        </p:spPr>
        <p:txBody>
          <a:bodyPr/>
          <a:lstStyle/>
          <a:p>
            <a:pPr algn="just" eaLnBrk="1" hangingPunct="1">
              <a:lnSpc>
                <a:spcPct val="150000"/>
              </a:lnSpc>
            </a:pPr>
            <a:r>
              <a:rPr lang="el-GR" sz="2000" b="1" u="sng" dirty="0" smtClean="0">
                <a:solidFill>
                  <a:schemeClr val="tx1"/>
                </a:solidFill>
                <a:latin typeface="Arial Unicode MS" pitchFamily="34" charset="-128"/>
                <a:ea typeface="Arial Unicode MS" pitchFamily="34" charset="-128"/>
                <a:cs typeface="Arial Unicode MS" pitchFamily="34" charset="-128"/>
              </a:rPr>
              <a:t>ΤΟ ΤΙΜΟΛΟΓΙΟ</a:t>
            </a:r>
          </a:p>
          <a:p>
            <a:pPr algn="just" eaLnBrk="1" hangingPunct="1">
              <a:lnSpc>
                <a:spcPct val="150000"/>
              </a:lnSpc>
            </a:pPr>
            <a:r>
              <a:rPr lang="el-GR" sz="2000" b="1" dirty="0" smtClean="0">
                <a:solidFill>
                  <a:schemeClr val="tx1"/>
                </a:solidFill>
                <a:latin typeface="Arial Unicode MS" pitchFamily="34" charset="-128"/>
                <a:ea typeface="Arial Unicode MS" pitchFamily="34" charset="-128"/>
                <a:cs typeface="Arial Unicode MS" pitchFamily="34" charset="-128"/>
              </a:rPr>
              <a:t>- Το τιμολόγιο εξακολουθεί να είναι το στοιχείο εκείνο που εκδίδεται σε κάθε περίπτωση πώλησης αγαθών ή παροχής υπηρεσιών. </a:t>
            </a:r>
          </a:p>
          <a:p>
            <a:pPr algn="just" eaLnBrk="1" hangingPunct="1">
              <a:lnSpc>
                <a:spcPct val="150000"/>
              </a:lnSpc>
            </a:pPr>
            <a:r>
              <a:rPr lang="el-GR" sz="2000" b="1" dirty="0" smtClean="0">
                <a:solidFill>
                  <a:srgbClr val="C00000"/>
                </a:solidFill>
                <a:latin typeface="Arial Unicode MS" pitchFamily="34" charset="-128"/>
                <a:ea typeface="Arial Unicode MS" pitchFamily="34" charset="-128"/>
                <a:cs typeface="Arial Unicode MS" pitchFamily="34" charset="-128"/>
              </a:rPr>
              <a:t>- Ειδικά για κάθε πώληση αγαθών ή υπηρεσιών σε ιδιώτες καταναλωτές, μπορεί να εκδίδεται στοιχείο λιανικής πώλησης (απόδειξη λιανικής πώλησης ή απόδειξη παροχής υπηρεσιών), αντί τιμολογίου. </a:t>
            </a:r>
          </a:p>
          <a:p>
            <a:pPr algn="just" eaLnBrk="1" hangingPunct="1">
              <a:lnSpc>
                <a:spcPct val="150000"/>
              </a:lnSpc>
            </a:pPr>
            <a:r>
              <a:rPr lang="el-GR" sz="2000" b="1" dirty="0" smtClean="0">
                <a:solidFill>
                  <a:schemeClr val="tx1"/>
                </a:solidFill>
                <a:latin typeface="Arial Unicode MS" pitchFamily="34" charset="-128"/>
                <a:ea typeface="Arial Unicode MS" pitchFamily="34" charset="-128"/>
                <a:cs typeface="Arial Unicode MS" pitchFamily="34" charset="-128"/>
              </a:rPr>
              <a:t>- Επίσης προβλέπεται για πρώτη φορά και η περίπτωση έκδοσης απλοποιημένου τιμολογίου, για ορισμένες συναλλαγές.</a:t>
            </a:r>
          </a:p>
          <a:p>
            <a:pPr algn="just" eaLnBrk="1" hangingPunct="1">
              <a:lnSpc>
                <a:spcPct val="150000"/>
              </a:lnSpc>
            </a:pPr>
            <a:r>
              <a:rPr lang="el-GR" sz="2000" b="1" dirty="0" smtClean="0">
                <a:solidFill>
                  <a:srgbClr val="C00000"/>
                </a:solidFill>
                <a:latin typeface="Arial Unicode MS" pitchFamily="34" charset="-128"/>
                <a:ea typeface="Arial Unicode MS" pitchFamily="34" charset="-128"/>
                <a:cs typeface="Arial Unicode MS" pitchFamily="34" charset="-128"/>
              </a:rPr>
              <a:t>- Για την είσπραξη αποζημιώσεων, επιδοτήσεων, οικονομικών ενισχύσεων, επιστροφών τόκων, εισφορών και λοιπών συναφών εσόδων, δεν προβλέπεται ή έκδοση τιμολογίου.</a:t>
            </a: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additive="base">
                                        <p:cTn id="13" dur="5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6563">
                                            <p:txEl>
                                              <p:pRg st="2" end="2"/>
                                            </p:txEl>
                                          </p:spTgt>
                                        </p:tgtEl>
                                        <p:attrNameLst>
                                          <p:attrName>style.visibility</p:attrName>
                                        </p:attrNameLst>
                                      </p:cBhvr>
                                      <p:to>
                                        <p:strVal val="visible"/>
                                      </p:to>
                                    </p:set>
                                    <p:anim calcmode="lin" valueType="num">
                                      <p:cBhvr additive="base">
                                        <p:cTn id="19" dur="500" fill="hold"/>
                                        <p:tgtEl>
                                          <p:spTgt spid="665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6563">
                                            <p:txEl>
                                              <p:pRg st="3" end="3"/>
                                            </p:txEl>
                                          </p:spTgt>
                                        </p:tgtEl>
                                        <p:attrNameLst>
                                          <p:attrName>style.visibility</p:attrName>
                                        </p:attrNameLst>
                                      </p:cBhvr>
                                      <p:to>
                                        <p:strVal val="visible"/>
                                      </p:to>
                                    </p:set>
                                    <p:anim calcmode="lin" valueType="num">
                                      <p:cBhvr additive="base">
                                        <p:cTn id="25" dur="500" fill="hold"/>
                                        <p:tgtEl>
                                          <p:spTgt spid="665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6563">
                                            <p:txEl>
                                              <p:pRg st="4" end="4"/>
                                            </p:txEl>
                                          </p:spTgt>
                                        </p:tgtEl>
                                        <p:attrNameLst>
                                          <p:attrName>style.visibility</p:attrName>
                                        </p:attrNameLst>
                                      </p:cBhvr>
                                      <p:to>
                                        <p:strVal val="visible"/>
                                      </p:to>
                                    </p:set>
                                    <p:anim calcmode="lin" valueType="num">
                                      <p:cBhvr additive="base">
                                        <p:cTn id="31" dur="500" fill="hold"/>
                                        <p:tgtEl>
                                          <p:spTgt spid="665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6563">
                                            <p:txEl>
                                              <p:pRg st="6" end="6"/>
                                            </p:txEl>
                                          </p:spTgt>
                                        </p:tgtEl>
                                        <p:attrNameLst>
                                          <p:attrName>style.visibility</p:attrName>
                                        </p:attrNameLst>
                                      </p:cBhvr>
                                      <p:to>
                                        <p:strVal val="visible"/>
                                      </p:to>
                                    </p:set>
                                    <p:anim calcmode="lin" valueType="num">
                                      <p:cBhvr additive="base">
                                        <p:cTn id="37" dur="500" fill="hold"/>
                                        <p:tgtEl>
                                          <p:spTgt spid="6656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65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6563">
                                            <p:txEl>
                                              <p:pRg st="7" end="7"/>
                                            </p:txEl>
                                          </p:spTgt>
                                        </p:tgtEl>
                                        <p:attrNameLst>
                                          <p:attrName>style.visibility</p:attrName>
                                        </p:attrNameLst>
                                      </p:cBhvr>
                                      <p:to>
                                        <p:strVal val="visible"/>
                                      </p:to>
                                    </p:set>
                                    <p:anim calcmode="lin" valueType="num">
                                      <p:cBhvr additive="base">
                                        <p:cTn id="43" dur="500" fill="hold"/>
                                        <p:tgtEl>
                                          <p:spTgt spid="6656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656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600" b="1" dirty="0" smtClean="0">
                <a:solidFill>
                  <a:srgbClr val="0000CC"/>
                </a:solidFill>
                <a:latin typeface="+mj-lt"/>
                <a:cs typeface="Arial" pitchFamily="34" charset="0"/>
              </a:rPr>
              <a:t>ΕΛΛΗΝΙΚΑ  ΛΟΓΙΣΤΙΚΑ  ΠΡΟΤΥΠΑ – ΛΟΓΙΣΤΙΚΑ ΑΡΧΕΙΑ</a:t>
            </a:r>
            <a:endParaRPr lang="en-US" sz="2600" b="1" dirty="0" smtClean="0">
              <a:solidFill>
                <a:srgbClr val="0000CC"/>
              </a:solidFill>
              <a:latin typeface="+mj-lt"/>
              <a:cs typeface="Arial" pitchFamily="34" charset="0"/>
            </a:endParaRPr>
          </a:p>
        </p:txBody>
      </p:sp>
      <p:sp>
        <p:nvSpPr>
          <p:cNvPr id="32771" name="2 - Υπότιτλος"/>
          <p:cNvSpPr>
            <a:spLocks noGrp="1"/>
          </p:cNvSpPr>
          <p:nvPr>
            <p:ph type="subTitle" idx="1"/>
          </p:nvPr>
        </p:nvSpPr>
        <p:spPr>
          <a:xfrm>
            <a:off x="179388" y="692150"/>
            <a:ext cx="8713787" cy="5977210"/>
          </a:xfrm>
        </p:spPr>
        <p:txBody>
          <a:bodyPr/>
          <a:lstStyle/>
          <a:p>
            <a:pPr algn="just" eaLnBrk="1" hangingPunct="1">
              <a:lnSpc>
                <a:spcPct val="150000"/>
              </a:lnSpc>
            </a:pPr>
            <a:r>
              <a:rPr lang="el-GR" sz="2800" b="1" u="sng" dirty="0" smtClean="0">
                <a:solidFill>
                  <a:srgbClr val="FFFF00"/>
                </a:solidFill>
                <a:ea typeface="Arial Unicode MS" pitchFamily="34" charset="-128"/>
                <a:cs typeface="Arial Unicode MS" pitchFamily="34" charset="-128"/>
              </a:rPr>
              <a:t>ΤΟ ΤΙΜΟΛΟΓΙΟ</a:t>
            </a:r>
          </a:p>
          <a:p>
            <a:pPr algn="just" eaLnBrk="1" hangingPunct="1">
              <a:lnSpc>
                <a:spcPct val="150000"/>
              </a:lnSpc>
            </a:pPr>
            <a:r>
              <a:rPr lang="el-GR" sz="2800" b="1" dirty="0" smtClean="0">
                <a:solidFill>
                  <a:schemeClr val="tx1"/>
                </a:solidFill>
                <a:ea typeface="Arial Unicode MS" pitchFamily="34" charset="-128"/>
                <a:cs typeface="Arial Unicode MS" pitchFamily="34" charset="-128"/>
              </a:rPr>
              <a:t>Δεν ορίζεται συγκεκριμένη φόρμα.</a:t>
            </a:r>
          </a:p>
          <a:p>
            <a:pPr algn="just" eaLnBrk="1" hangingPunct="1">
              <a:lnSpc>
                <a:spcPct val="150000"/>
              </a:lnSpc>
            </a:pPr>
            <a:r>
              <a:rPr lang="el-GR" sz="2800" b="1" dirty="0" smtClean="0">
                <a:solidFill>
                  <a:schemeClr val="tx1"/>
                </a:solidFill>
                <a:ea typeface="Arial Unicode MS" pitchFamily="34" charset="-128"/>
                <a:cs typeface="Arial Unicode MS" pitchFamily="34" charset="-128"/>
              </a:rPr>
              <a:t>Οποιοδήποτε έγγραφο μπορεί να γίνει δεκτό ως τιμολόγιο αρκεί να περιλαμβάνει όλες τις πληροφορίες που απαιτούνται και να το δέχεται ως τέτοιο ο παραλήπτης των αγαθών ή λήπτης των υπηρεσιών. </a:t>
            </a:r>
          </a:p>
          <a:p>
            <a:pPr algn="just" eaLnBrk="1" hangingPunct="1">
              <a:lnSpc>
                <a:spcPct val="150000"/>
              </a:lnSpc>
            </a:pPr>
            <a:r>
              <a:rPr lang="el-GR" sz="2800" b="1" dirty="0" smtClean="0">
                <a:solidFill>
                  <a:schemeClr val="tx1"/>
                </a:solidFill>
                <a:ea typeface="Arial Unicode MS" pitchFamily="34" charset="-128"/>
                <a:cs typeface="Arial Unicode MS" pitchFamily="34" charset="-128"/>
              </a:rPr>
              <a:t>Ποιες είναι οι πληροφορίες που πρέπει να περιλαμβάνει το τιμολόγιο:</a:t>
            </a: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600" b="1" dirty="0" smtClean="0">
                <a:solidFill>
                  <a:srgbClr val="0000FF"/>
                </a:solidFill>
                <a:latin typeface="+mj-lt"/>
                <a:cs typeface="Arial" pitchFamily="34" charset="0"/>
              </a:rPr>
              <a:t>ΕΛΛΗΝΙΚΑ  ΛΟΓΙΣΤΙΚΑ  ΠΡΟΤΥΠΑ – ΛΟΓΙΣΤΙΚΑ ΑΡΧΕΙΑ</a:t>
            </a:r>
            <a:endParaRPr lang="en-US" sz="2600" b="1" dirty="0" smtClean="0">
              <a:solidFill>
                <a:srgbClr val="0000FF"/>
              </a:solidFill>
              <a:latin typeface="+mj-lt"/>
              <a:cs typeface="Arial" pitchFamily="34" charset="0"/>
            </a:endParaRPr>
          </a:p>
        </p:txBody>
      </p:sp>
      <p:sp>
        <p:nvSpPr>
          <p:cNvPr id="33795" name="2 - Υπότιτλος"/>
          <p:cNvSpPr>
            <a:spLocks noGrp="1"/>
          </p:cNvSpPr>
          <p:nvPr>
            <p:ph type="subTitle" idx="1"/>
          </p:nvPr>
        </p:nvSpPr>
        <p:spPr>
          <a:xfrm>
            <a:off x="179388" y="692150"/>
            <a:ext cx="8713787" cy="5832475"/>
          </a:xfrm>
        </p:spPr>
        <p:txBody>
          <a:bodyPr/>
          <a:lstStyle/>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p:txBody>
      </p:sp>
      <p:pic>
        <p:nvPicPr>
          <p:cNvPr id="33796" name="Picture 2"/>
          <p:cNvPicPr>
            <a:picLocks noChangeAspect="1" noChangeArrowheads="1"/>
          </p:cNvPicPr>
          <p:nvPr/>
        </p:nvPicPr>
        <p:blipFill>
          <a:blip r:embed="rId2" cstate="print"/>
          <a:srcRect/>
          <a:stretch>
            <a:fillRect/>
          </a:stretch>
        </p:blipFill>
        <p:spPr bwMode="auto">
          <a:xfrm>
            <a:off x="179512" y="695325"/>
            <a:ext cx="8784976" cy="6162675"/>
          </a:xfrm>
          <a:prstGeom prst="rect">
            <a:avLst/>
          </a:prstGeom>
          <a:noFill/>
          <a:ln w="9525">
            <a:noFill/>
            <a:miter lim="800000"/>
            <a:headEnd/>
            <a:tailEnd/>
          </a:ln>
        </p:spPr>
      </p:pic>
      <p:sp>
        <p:nvSpPr>
          <p:cNvPr id="33797" name="AutoShape 5"/>
          <p:cNvSpPr>
            <a:spLocks noChangeAspect="1" noChangeArrowheads="1"/>
          </p:cNvSpPr>
          <p:nvPr/>
        </p:nvSpPr>
        <p:spPr bwMode="auto">
          <a:xfrm>
            <a:off x="755650" y="695325"/>
            <a:ext cx="7777163" cy="6162675"/>
          </a:xfrm>
          <a:prstGeom prst="rect">
            <a:avLst/>
          </a:prstGeom>
          <a:noFill/>
          <a:ln w="9525">
            <a:noFill/>
            <a:miter lim="800000"/>
            <a:headEnd/>
            <a:tailEnd/>
          </a:ln>
        </p:spPr>
        <p:txBody>
          <a:bodyPr/>
          <a:lstStyle/>
          <a:p>
            <a:endParaRPr lang="el-G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400" b="1" dirty="0" smtClean="0">
                <a:solidFill>
                  <a:srgbClr val="0000FF"/>
                </a:solidFill>
                <a:latin typeface="+mj-lt"/>
                <a:cs typeface="Arial" pitchFamily="34" charset="0"/>
              </a:rPr>
              <a:t>ΕΛΛΗΝΙΚΑ  ΛΟΓΙΣΤΙΚΑ  ΠΡΟΤΥΠΑ – ΛΟΓΙΣΤΙΚΑ ΑΡΧΕΙΑ</a:t>
            </a:r>
            <a:endParaRPr lang="en-US" sz="2400" b="1" dirty="0" smtClean="0">
              <a:solidFill>
                <a:srgbClr val="0000FF"/>
              </a:solidFill>
              <a:latin typeface="+mj-lt"/>
              <a:cs typeface="Arial" pitchFamily="34" charset="0"/>
            </a:endParaRPr>
          </a:p>
        </p:txBody>
      </p:sp>
      <p:sp>
        <p:nvSpPr>
          <p:cNvPr id="34819" name="2 - Υπότιτλος"/>
          <p:cNvSpPr>
            <a:spLocks noGrp="1"/>
          </p:cNvSpPr>
          <p:nvPr>
            <p:ph type="subTitle" idx="1"/>
          </p:nvPr>
        </p:nvSpPr>
        <p:spPr>
          <a:xfrm>
            <a:off x="179388" y="692150"/>
            <a:ext cx="8713787" cy="5832475"/>
          </a:xfrm>
        </p:spPr>
        <p:txBody>
          <a:bodyPr/>
          <a:lstStyle/>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p:txBody>
      </p:sp>
      <p:pic>
        <p:nvPicPr>
          <p:cNvPr id="34820" name="Picture 2"/>
          <p:cNvPicPr>
            <a:picLocks noChangeAspect="1" noChangeArrowheads="1"/>
          </p:cNvPicPr>
          <p:nvPr/>
        </p:nvPicPr>
        <p:blipFill>
          <a:blip r:embed="rId2" cstate="print"/>
          <a:srcRect/>
          <a:stretch>
            <a:fillRect/>
          </a:stretch>
        </p:blipFill>
        <p:spPr bwMode="auto">
          <a:xfrm>
            <a:off x="323850" y="692151"/>
            <a:ext cx="8496622" cy="5905202"/>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400" b="1" dirty="0" smtClean="0">
                <a:solidFill>
                  <a:srgbClr val="0000FF"/>
                </a:solidFill>
                <a:latin typeface="+mj-lt"/>
                <a:cs typeface="Arial" pitchFamily="34" charset="0"/>
              </a:rPr>
              <a:t>ΕΛΛΗΝΙΚΑ  ΛΟΓΙΣΤΙΚΑ  ΠΡΟΤΥΠΑ – ΛΟΓΙΣΤΙΚΑ ΑΡΧΕΙΑ</a:t>
            </a:r>
            <a:endParaRPr lang="en-US" sz="2400" b="1" dirty="0" smtClean="0">
              <a:solidFill>
                <a:srgbClr val="0000FF"/>
              </a:solidFill>
              <a:latin typeface="+mj-lt"/>
              <a:cs typeface="Arial" pitchFamily="34" charset="0"/>
            </a:endParaRPr>
          </a:p>
        </p:txBody>
      </p:sp>
      <p:sp>
        <p:nvSpPr>
          <p:cNvPr id="35843" name="2 - Υπότιτλος"/>
          <p:cNvSpPr>
            <a:spLocks noGrp="1"/>
          </p:cNvSpPr>
          <p:nvPr>
            <p:ph type="subTitle" idx="1"/>
          </p:nvPr>
        </p:nvSpPr>
        <p:spPr>
          <a:xfrm>
            <a:off x="179388" y="692150"/>
            <a:ext cx="8785100" cy="5832475"/>
          </a:xfrm>
        </p:spPr>
        <p:txBody>
          <a:bodyPr/>
          <a:lstStyle/>
          <a:p>
            <a:pPr algn="l" eaLnBrk="1" hangingPunct="1">
              <a:lnSpc>
                <a:spcPct val="150000"/>
              </a:lnSpc>
            </a:pPr>
            <a:r>
              <a:rPr lang="el-GR" sz="2000" b="1" u="sng" dirty="0" smtClean="0">
                <a:solidFill>
                  <a:schemeClr val="tx1"/>
                </a:solidFill>
                <a:ea typeface="Arial Unicode MS" pitchFamily="34" charset="-128"/>
                <a:cs typeface="Arial Unicode MS" pitchFamily="34" charset="-128"/>
              </a:rPr>
              <a:t>ΑΠΛΟΠΟΙΗΜΕΝΟ ΤΙΜΟΛΟΓΙΟ</a:t>
            </a:r>
          </a:p>
          <a:p>
            <a:pPr algn="l" eaLnBrk="1" hangingPunct="1">
              <a:lnSpc>
                <a:spcPct val="150000"/>
              </a:lnSpc>
            </a:pPr>
            <a:endParaRPr lang="el-GR" sz="2000" b="1" u="sng" dirty="0" smtClean="0">
              <a:solidFill>
                <a:schemeClr val="tx1"/>
              </a:solidFill>
              <a:ea typeface="Arial Unicode MS" pitchFamily="34" charset="-128"/>
              <a:cs typeface="Arial Unicode MS" pitchFamily="34" charset="-128"/>
            </a:endParaRPr>
          </a:p>
          <a:p>
            <a:pPr algn="l" eaLnBrk="1" hangingPunct="1">
              <a:lnSpc>
                <a:spcPct val="150000"/>
              </a:lnSpc>
            </a:pPr>
            <a:endParaRPr lang="el-GR" sz="2000" b="1" u="sng" dirty="0" smtClean="0">
              <a:solidFill>
                <a:schemeClr val="tx1"/>
              </a:solidFill>
              <a:ea typeface="Arial Unicode MS" pitchFamily="34" charset="-128"/>
              <a:cs typeface="Arial Unicode MS" pitchFamily="34" charset="-128"/>
            </a:endParaRPr>
          </a:p>
          <a:p>
            <a:pPr algn="l" eaLnBrk="1" hangingPunct="1">
              <a:lnSpc>
                <a:spcPct val="150000"/>
              </a:lnSpc>
            </a:pPr>
            <a:endParaRPr lang="el-GR" sz="2000" b="1" u="sng" dirty="0" smtClean="0">
              <a:solidFill>
                <a:schemeClr val="tx1"/>
              </a:solidFill>
              <a:ea typeface="Arial Unicode MS" pitchFamily="34" charset="-128"/>
              <a:cs typeface="Arial Unicode MS" pitchFamily="34" charset="-128"/>
            </a:endParaRPr>
          </a:p>
          <a:p>
            <a:pPr algn="l" eaLnBrk="1" hangingPunct="1">
              <a:lnSpc>
                <a:spcPct val="150000"/>
              </a:lnSpc>
            </a:pPr>
            <a:endParaRPr lang="el-GR" sz="2000" b="1" u="sng" dirty="0" smtClean="0">
              <a:solidFill>
                <a:schemeClr val="tx1"/>
              </a:solidFill>
              <a:ea typeface="Arial Unicode MS" pitchFamily="34" charset="-128"/>
              <a:cs typeface="Arial Unicode MS" pitchFamily="34" charset="-128"/>
            </a:endParaRPr>
          </a:p>
          <a:p>
            <a:pPr algn="l" eaLnBrk="1" hangingPunct="1">
              <a:lnSpc>
                <a:spcPct val="150000"/>
              </a:lnSpc>
            </a:pPr>
            <a:r>
              <a:rPr lang="el-GR" sz="2000" b="1" u="sng" dirty="0" smtClean="0">
                <a:solidFill>
                  <a:schemeClr val="tx1"/>
                </a:solidFill>
                <a:ea typeface="Arial Unicode MS" pitchFamily="34" charset="-128"/>
                <a:cs typeface="Arial Unicode MS" pitchFamily="34" charset="-128"/>
              </a:rPr>
              <a:t>Πότε μπορεί να εκδοθεί απλοποιημένο τιμολόγιο:</a:t>
            </a:r>
          </a:p>
          <a:p>
            <a:pPr algn="l" eaLnBrk="1" hangingPunct="1">
              <a:lnSpc>
                <a:spcPct val="150000"/>
              </a:lnSpc>
            </a:pPr>
            <a:r>
              <a:rPr lang="el-GR" sz="2000" b="1" u="sng" dirty="0" smtClean="0">
                <a:solidFill>
                  <a:schemeClr val="tx1"/>
                </a:solidFill>
                <a:ea typeface="Arial Unicode MS" pitchFamily="34" charset="-128"/>
                <a:cs typeface="Arial Unicode MS" pitchFamily="34" charset="-128"/>
              </a:rPr>
              <a:t>- Όταν το ποσό του τιμολογίου δεν υπερβαίνει το ποσό των 100 ευρώ, ή  </a:t>
            </a:r>
          </a:p>
          <a:p>
            <a:pPr algn="l" eaLnBrk="1" hangingPunct="1">
              <a:lnSpc>
                <a:spcPct val="150000"/>
              </a:lnSpc>
            </a:pPr>
            <a:r>
              <a:rPr lang="el-GR" sz="2000" b="1" u="sng" dirty="0" smtClean="0">
                <a:solidFill>
                  <a:schemeClr val="tx1"/>
                </a:solidFill>
                <a:ea typeface="Arial Unicode MS" pitchFamily="34" charset="-128"/>
                <a:cs typeface="Arial Unicode MS" pitchFamily="34" charset="-128"/>
              </a:rPr>
              <a:t>- Όταν τροποποιεί και αναφέρεται ειδικά και αναμφισβήτητα σε ένα αρχικό τιμολόγιο.</a:t>
            </a:r>
          </a:p>
          <a:p>
            <a:pPr algn="l" eaLnBrk="1" hangingPunct="1">
              <a:lnSpc>
                <a:spcPct val="150000"/>
              </a:lnSpc>
            </a:pPr>
            <a:r>
              <a:rPr lang="el-GR" sz="2000" b="1" u="sng" dirty="0" smtClean="0">
                <a:solidFill>
                  <a:srgbClr val="C00000"/>
                </a:solidFill>
                <a:ea typeface="Arial Unicode MS" pitchFamily="34" charset="-128"/>
                <a:cs typeface="Arial Unicode MS" pitchFamily="34" charset="-128"/>
              </a:rPr>
              <a:t>ΔΕΝ ΠΕΡΙΛΑΜΒΑΝΕΤΑΙ ΣΤΙΣ ΣΥΓΚΕΝΤΡΩΤΙΚΕΣ ΚΑΤΑΣΤΑΣΕΙΣ</a:t>
            </a:r>
          </a:p>
          <a:p>
            <a:pPr algn="l" eaLnBrk="1" hangingPunct="1">
              <a:lnSpc>
                <a:spcPct val="150000"/>
              </a:lnSpc>
            </a:pPr>
            <a:endParaRPr lang="el-GR" sz="2000" u="sng" dirty="0" smtClean="0">
              <a:solidFill>
                <a:schemeClr val="tx1"/>
              </a:solidFill>
              <a:latin typeface="Arial Unicode MS" pitchFamily="34" charset="-128"/>
              <a:ea typeface="Arial Unicode MS" pitchFamily="34" charset="-128"/>
              <a:cs typeface="Arial Unicode MS" pitchFamily="34" charset="-128"/>
            </a:endParaRPr>
          </a:p>
        </p:txBody>
      </p:sp>
      <p:pic>
        <p:nvPicPr>
          <p:cNvPr id="35844" name="Picture 2"/>
          <p:cNvPicPr>
            <a:picLocks noChangeAspect="1" noChangeArrowheads="1"/>
          </p:cNvPicPr>
          <p:nvPr/>
        </p:nvPicPr>
        <p:blipFill>
          <a:blip r:embed="rId2" cstate="print"/>
          <a:srcRect/>
          <a:stretch>
            <a:fillRect/>
          </a:stretch>
        </p:blipFill>
        <p:spPr bwMode="auto">
          <a:xfrm>
            <a:off x="467544" y="1268760"/>
            <a:ext cx="7194550" cy="230505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400" b="1" dirty="0" smtClean="0">
                <a:solidFill>
                  <a:srgbClr val="0000FF"/>
                </a:solidFill>
                <a:latin typeface="+mj-lt"/>
                <a:cs typeface="Arial" pitchFamily="34" charset="0"/>
              </a:rPr>
              <a:t>ΕΛΛΗΝΙΚΑ  ΛΟΓΙΣΤΙΚΑ  ΠΡΟΤΥΠΑ – ΛΟΓΙΣΤΙΚΑ ΑΡΧΕΙΑ</a:t>
            </a:r>
            <a:endParaRPr lang="en-US" sz="2400" b="1" dirty="0" smtClean="0">
              <a:solidFill>
                <a:srgbClr val="0000FF"/>
              </a:solidFill>
              <a:latin typeface="+mj-lt"/>
              <a:cs typeface="Arial" pitchFamily="34" charset="0"/>
            </a:endParaRPr>
          </a:p>
        </p:txBody>
      </p:sp>
      <p:sp>
        <p:nvSpPr>
          <p:cNvPr id="36867" name="2 - Υπότιτλος"/>
          <p:cNvSpPr>
            <a:spLocks noGrp="1"/>
          </p:cNvSpPr>
          <p:nvPr>
            <p:ph type="subTitle" idx="1"/>
          </p:nvPr>
        </p:nvSpPr>
        <p:spPr>
          <a:xfrm>
            <a:off x="179388" y="692150"/>
            <a:ext cx="8713787" cy="5832475"/>
          </a:xfrm>
        </p:spPr>
        <p:txBody>
          <a:bodyPr/>
          <a:lstStyle/>
          <a:p>
            <a:pPr algn="l" eaLnBrk="1" hangingPunct="1">
              <a:lnSpc>
                <a:spcPct val="150000"/>
              </a:lnSpc>
            </a:pP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l" eaLnBrk="1" hangingPunct="1">
              <a:lnSpc>
                <a:spcPct val="150000"/>
              </a:lnSpc>
            </a:pP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l" eaLnBrk="1" hangingPunct="1">
              <a:lnSpc>
                <a:spcPct val="150000"/>
              </a:lnSpc>
            </a:pP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l" eaLnBrk="1" hangingPunct="1">
              <a:lnSpc>
                <a:spcPct val="150000"/>
              </a:lnSpc>
            </a:pP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l" eaLnBrk="1" hangingPunct="1">
              <a:lnSpc>
                <a:spcPct val="150000"/>
              </a:lnSpc>
            </a:pP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l" eaLnBrk="1" hangingPunct="1">
              <a:lnSpc>
                <a:spcPct val="150000"/>
              </a:lnSpc>
            </a:pPr>
            <a:endParaRPr lang="el-GR" sz="2000" u="sng" dirty="0" smtClean="0">
              <a:solidFill>
                <a:schemeClr val="tx1"/>
              </a:solidFill>
              <a:latin typeface="Arial Unicode MS" pitchFamily="34" charset="-128"/>
              <a:ea typeface="Arial Unicode MS" pitchFamily="34" charset="-128"/>
              <a:cs typeface="Arial Unicode MS" pitchFamily="34" charset="-128"/>
            </a:endParaRPr>
          </a:p>
        </p:txBody>
      </p:sp>
      <p:graphicFrame>
        <p:nvGraphicFramePr>
          <p:cNvPr id="7" name="6 - Πίνακας"/>
          <p:cNvGraphicFramePr>
            <a:graphicFrameLocks noGrp="1"/>
          </p:cNvGraphicFramePr>
          <p:nvPr/>
        </p:nvGraphicFramePr>
        <p:xfrm>
          <a:off x="611188" y="836613"/>
          <a:ext cx="7921625" cy="6011673"/>
        </p:xfrm>
        <a:graphic>
          <a:graphicData uri="http://schemas.openxmlformats.org/drawingml/2006/table">
            <a:tbl>
              <a:tblPr/>
              <a:tblGrid>
                <a:gridCol w="1427162"/>
                <a:gridCol w="6494463"/>
              </a:tblGrid>
              <a:tr h="155575">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Times New Roman" pitchFamily="18" charset="0"/>
                          <a:cs typeface="Times New Roman" pitchFamily="18" charset="0"/>
                        </a:rPr>
                        <a:t>ΧΡΟΝΟΣ ΕΚΔΟΣΗΣ ΤΙΜΟΛΟΓΙΟΥ</a:t>
                      </a:r>
                      <a:endPar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39142" marR="39142"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5540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Times" pitchFamily="18" charset="0"/>
                          <a:cs typeface="Times New Roman" pitchFamily="18" charset="0"/>
                        </a:rPr>
                        <a:t>Πώληση αγαθών</a:t>
                      </a:r>
                      <a:endPar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39142" marR="3914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Times" pitchFamily="18" charset="0"/>
                          <a:cs typeface="Times New Roman" pitchFamily="18" charset="0"/>
                        </a:rPr>
                        <a:t>Το αργότερο μέχρι τη 15η ημέρα του επόμενου μήνα της παράδοσης ή αποστολής αγαθών  </a:t>
                      </a:r>
                      <a:endPar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39142" marR="3914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4841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Times" pitchFamily="18" charset="0"/>
                          <a:cs typeface="Times New Roman" pitchFamily="18" charset="0"/>
                        </a:rPr>
                        <a:t>Παροχή υπηρεσιών</a:t>
                      </a:r>
                      <a:endPar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39142" marR="3914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Times" pitchFamily="18" charset="0"/>
                          <a:cs typeface="Times New Roman" pitchFamily="18" charset="0"/>
                        </a:rPr>
                        <a:t>Το αργότερο μέχρι τη 15η ημέρα του επόμενου μήνα της ολοκλήρωσης της υπηρεσίας,</a:t>
                      </a:r>
                      <a:endPar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39142" marR="3914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906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l-GR" sz="1400" b="0" i="0" u="none" strike="noStrike" cap="none" normalizeH="0" baseline="0" dirty="0" smtClean="0">
                          <a:ln>
                            <a:noFill/>
                          </a:ln>
                          <a:solidFill>
                            <a:srgbClr val="000000"/>
                          </a:solidFill>
                          <a:effectLst/>
                          <a:latin typeface="Times" pitchFamily="18" charset="0"/>
                          <a:cs typeface="Times New Roman" pitchFamily="18" charset="0"/>
                        </a:rPr>
                        <a:t>Συνεχιζόμενη παροχή υπηρεσιών ή κατασκευή έργου</a:t>
                      </a:r>
                      <a:endPar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39142" marR="3914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Times" pitchFamily="18" charset="0"/>
                          <a:cs typeface="Times New Roman" pitchFamily="18" charset="0"/>
                        </a:rPr>
                        <a:t>Μέχρι τη 15η ημέρα του επόμενου μήνα από την περίοδο στην οποία μέρος της σχετικής αμοιβής καθίσταται απαιτητό για τα αγαθά ή τις υπηρεσίες που έχουν παρασχεθεί ή το μέρος του έργου που έχει ολοκληρωθεί.  </a:t>
                      </a:r>
                      <a:endPar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39142" marR="3914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6937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1400" b="0" i="0" u="none" strike="noStrike" cap="none" normalizeH="0" baseline="0" dirty="0" smtClean="0">
                          <a:ln>
                            <a:noFill/>
                          </a:ln>
                          <a:solidFill>
                            <a:srgbClr val="000000"/>
                          </a:solidFill>
                          <a:effectLst/>
                          <a:latin typeface="Times" pitchFamily="18" charset="0"/>
                          <a:cs typeface="Times New Roman" pitchFamily="18" charset="0"/>
                        </a:rPr>
                        <a:t>Απόκτηση δικαιώματος λήψης υπηρεσίας</a:t>
                      </a:r>
                      <a:endPar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39142" marR="3914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Times" pitchFamily="18" charset="0"/>
                          <a:cs typeface="Times New Roman" pitchFamily="18" charset="0"/>
                        </a:rPr>
                        <a:t>Με την απόκτηση του δικαιώματος</a:t>
                      </a:r>
                      <a:endPar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39142" marR="3914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303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Times" pitchFamily="18" charset="0"/>
                          <a:cs typeface="Times New Roman" pitchFamily="18" charset="0"/>
                        </a:rPr>
                        <a:t>Συγκεντρωτικό τιμολόγιο</a:t>
                      </a:r>
                      <a:endPar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39142" marR="3914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Times" pitchFamily="18" charset="0"/>
                          <a:cs typeface="Times New Roman" pitchFamily="18" charset="0"/>
                        </a:rPr>
                        <a:t>Το αργότερο μέχρι τη 15η του επόμενου μήνα από το μήνα εντός του οποίου πραγματοποιήθηκε το πρώτο γεγονός πώλησης αγαθών ή παροχής υπηρεσιών που συμπεριλαμβάνεται στο συγκεντρωτικό τιμολόγιο.</a:t>
                      </a:r>
                      <a:endPar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39142" marR="3914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14525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1800" b="0" i="0" u="none" strike="noStrike" cap="none" normalizeH="0" baseline="0" dirty="0" smtClean="0">
                          <a:ln>
                            <a:noFill/>
                          </a:ln>
                          <a:solidFill>
                            <a:srgbClr val="000000"/>
                          </a:solidFill>
                          <a:effectLst/>
                          <a:latin typeface="Times" pitchFamily="18" charset="0"/>
                          <a:cs typeface="Times New Roman" pitchFamily="18" charset="0"/>
                        </a:rPr>
                        <a:t>Αγοραστής δημόσιο ή Ν.Π.Δ.Δ. </a:t>
                      </a:r>
                      <a:endPar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39142" marR="3914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Times" pitchFamily="18" charset="0"/>
                          <a:cs typeface="Times New Roman" pitchFamily="18" charset="0"/>
                        </a:rPr>
                        <a:t>Μέχρι το τέλος της ετήσιας περιόδου μέσα στην οποία έγινε η παράδοση ή η αποστολή των αγαθών ή η παροχή των υπηρεσιών ή η πιστοποίηση δημόσιων έργων ή η οριστικοποίηση της συναλλαγής από τον αγοραστή, κατά περίπτωση.  </a:t>
                      </a:r>
                      <a:endPar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39142" marR="3914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152400"/>
            <a:ext cx="8964488" cy="1116360"/>
          </a:xfrm>
        </p:spPr>
        <p:txBody>
          <a:bodyPr>
            <a:noAutofit/>
          </a:bodyPr>
          <a:lstStyle/>
          <a:p>
            <a:pPr algn="ctr"/>
            <a:r>
              <a:rPr lang="el-GR" sz="3600" b="1" dirty="0" smtClean="0">
                <a:solidFill>
                  <a:srgbClr val="0000FF"/>
                </a:solidFill>
                <a:cs typeface="Arial" pitchFamily="34" charset="0"/>
              </a:rPr>
              <a:t>ΕΛΛΗΝΙΚΑ  ΛΟΓΙΣΤΙΚΑ  ΠΡΟΤΥΠΑ – ΛΟΓΙΣΤΙΚΑ ΑΡΧΕΙΑ</a:t>
            </a:r>
            <a:endParaRPr lang="el-GR" sz="3600" b="1" dirty="0">
              <a:solidFill>
                <a:srgbClr val="0000FF"/>
              </a:solidFill>
            </a:endParaRPr>
          </a:p>
        </p:txBody>
      </p:sp>
      <p:pic>
        <p:nvPicPr>
          <p:cNvPr id="26626" name="Picture 2"/>
          <p:cNvPicPr>
            <a:picLocks noGrp="1" noChangeAspect="1" noChangeArrowheads="1"/>
          </p:cNvPicPr>
          <p:nvPr>
            <p:ph idx="1"/>
          </p:nvPr>
        </p:nvPicPr>
        <p:blipFill>
          <a:blip r:embed="rId2" cstate="print"/>
          <a:srcRect/>
          <a:stretch>
            <a:fillRect/>
          </a:stretch>
        </p:blipFill>
        <p:spPr bwMode="auto">
          <a:xfrm>
            <a:off x="251520" y="1268760"/>
            <a:ext cx="8712968" cy="5328591"/>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400" b="1" dirty="0" smtClean="0">
                <a:solidFill>
                  <a:srgbClr val="0000FF"/>
                </a:solidFill>
                <a:latin typeface="+mj-lt"/>
                <a:cs typeface="Arial" pitchFamily="34" charset="0"/>
              </a:rPr>
              <a:t>ΕΛΛΗΝΙΚΑ  ΛΟΓΙΣΤΙΚΑ  ΠΡΟΤΥΠΑ – ΛΟΓΙΣΤΙΚΑ ΑΡΧΕΙΑ</a:t>
            </a:r>
            <a:endParaRPr lang="en-US" sz="2400" b="1" dirty="0" smtClean="0">
              <a:solidFill>
                <a:srgbClr val="0000FF"/>
              </a:solidFill>
              <a:latin typeface="+mj-lt"/>
              <a:cs typeface="Arial" pitchFamily="34" charset="0"/>
            </a:endParaRPr>
          </a:p>
        </p:txBody>
      </p:sp>
      <p:sp>
        <p:nvSpPr>
          <p:cNvPr id="38915" name="2 - Υπότιτλος"/>
          <p:cNvSpPr>
            <a:spLocks noGrp="1"/>
          </p:cNvSpPr>
          <p:nvPr>
            <p:ph type="subTitle" idx="1"/>
          </p:nvPr>
        </p:nvSpPr>
        <p:spPr>
          <a:xfrm>
            <a:off x="179388" y="692150"/>
            <a:ext cx="8713787" cy="5832475"/>
          </a:xfrm>
        </p:spPr>
        <p:txBody>
          <a:bodyPr/>
          <a:lstStyle/>
          <a:p>
            <a:pPr algn="l" eaLnBrk="1" hangingPunct="1">
              <a:lnSpc>
                <a:spcPct val="150000"/>
              </a:lnSpc>
            </a:pPr>
            <a:r>
              <a:rPr lang="el-GR" sz="2000" b="1" u="sng" dirty="0" smtClean="0">
                <a:solidFill>
                  <a:schemeClr val="tx1"/>
                </a:solidFill>
                <a:ea typeface="Arial Unicode MS" pitchFamily="34" charset="-128"/>
                <a:cs typeface="Arial Unicode MS" pitchFamily="34" charset="-128"/>
              </a:rPr>
              <a:t>ΛΙΑΝΙΚΕΣ ΣΥΝΑΛΛΑΓΕΣ</a:t>
            </a:r>
            <a:endParaRPr lang="en-US" sz="2000" b="1" u="sng" dirty="0" smtClean="0">
              <a:solidFill>
                <a:schemeClr val="tx1"/>
              </a:solidFill>
              <a:ea typeface="Arial Unicode MS" pitchFamily="34" charset="-128"/>
              <a:cs typeface="Arial Unicode MS" pitchFamily="34" charset="-128"/>
            </a:endParaRPr>
          </a:p>
          <a:p>
            <a:pPr algn="just" eaLnBrk="1" hangingPunct="1">
              <a:lnSpc>
                <a:spcPct val="150000"/>
              </a:lnSpc>
            </a:pPr>
            <a:r>
              <a:rPr lang="el-GR" sz="2000" b="1" dirty="0" smtClean="0">
                <a:solidFill>
                  <a:schemeClr val="tx1"/>
                </a:solidFill>
                <a:ea typeface="Arial Unicode MS" pitchFamily="34" charset="-128"/>
                <a:cs typeface="Arial Unicode MS" pitchFamily="34" charset="-128"/>
              </a:rPr>
              <a:t>Μπορεί να εκδοθεί:</a:t>
            </a:r>
          </a:p>
          <a:p>
            <a:pPr algn="just" eaLnBrk="1" hangingPunct="1">
              <a:lnSpc>
                <a:spcPct val="150000"/>
              </a:lnSpc>
            </a:pPr>
            <a:r>
              <a:rPr lang="el-GR" sz="2000" b="1" dirty="0" smtClean="0">
                <a:solidFill>
                  <a:schemeClr val="tx1"/>
                </a:solidFill>
                <a:ea typeface="Arial Unicode MS" pitchFamily="34" charset="-128"/>
                <a:cs typeface="Arial Unicode MS" pitchFamily="34" charset="-128"/>
              </a:rPr>
              <a:t>- Τιμολόγιο (με πλήρη στοιχεία).</a:t>
            </a:r>
          </a:p>
          <a:p>
            <a:pPr algn="just" eaLnBrk="1" hangingPunct="1">
              <a:lnSpc>
                <a:spcPct val="150000"/>
              </a:lnSpc>
            </a:pPr>
            <a:r>
              <a:rPr lang="el-GR" sz="2000" b="1" dirty="0" smtClean="0">
                <a:solidFill>
                  <a:schemeClr val="tx1"/>
                </a:solidFill>
                <a:ea typeface="Arial Unicode MS" pitchFamily="34" charset="-128"/>
                <a:cs typeface="Arial Unicode MS" pitchFamily="34" charset="-128"/>
              </a:rPr>
              <a:t>- Απλοποιημένο τιμολόγιο (για αξία &lt; 100 ευρώ).</a:t>
            </a:r>
          </a:p>
          <a:p>
            <a:pPr algn="just" eaLnBrk="1" hangingPunct="1">
              <a:lnSpc>
                <a:spcPct val="150000"/>
              </a:lnSpc>
            </a:pPr>
            <a:r>
              <a:rPr lang="el-GR" sz="2000" b="1" dirty="0" smtClean="0">
                <a:solidFill>
                  <a:schemeClr val="tx1"/>
                </a:solidFill>
                <a:ea typeface="Arial Unicode MS" pitchFamily="34" charset="-128"/>
                <a:cs typeface="Arial Unicode MS" pitchFamily="34" charset="-128"/>
              </a:rPr>
              <a:t>- Παραστατικό λιανικής πώλησης, με όποια ονομασία επιθυμούμε</a:t>
            </a:r>
          </a:p>
          <a:p>
            <a:pPr algn="just" eaLnBrk="1" hangingPunct="1">
              <a:lnSpc>
                <a:spcPct val="150000"/>
              </a:lnSpc>
            </a:pPr>
            <a:endParaRPr lang="el-GR" sz="2000" b="1"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endParaRPr lang="el-GR" sz="2000" b="1" dirty="0" smtClean="0">
              <a:solidFill>
                <a:schemeClr val="tx1"/>
              </a:solidFill>
              <a:latin typeface="Arial Unicode MS" pitchFamily="34" charset="-128"/>
              <a:ea typeface="Arial Unicode MS" pitchFamily="34" charset="-128"/>
              <a:cs typeface="Arial Unicode MS" pitchFamily="34" charset="-128"/>
            </a:endParaRPr>
          </a:p>
          <a:p>
            <a:pPr algn="l"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l" eaLnBrk="1" hangingPunct="1">
              <a:lnSpc>
                <a:spcPct val="150000"/>
              </a:lnSpc>
            </a:pPr>
            <a:endParaRPr lang="el-GR" sz="2000" u="sng" dirty="0" smtClean="0">
              <a:solidFill>
                <a:schemeClr val="tx1"/>
              </a:solidFill>
              <a:latin typeface="Arial Unicode MS" pitchFamily="34" charset="-128"/>
              <a:ea typeface="Arial Unicode MS" pitchFamily="34" charset="-128"/>
              <a:cs typeface="Arial Unicode MS" pitchFamily="34" charset="-128"/>
            </a:endParaRPr>
          </a:p>
        </p:txBody>
      </p:sp>
      <p:sp>
        <p:nvSpPr>
          <p:cNvPr id="4" name="3 - Στρογγυλεμένο ορθογώνιο"/>
          <p:cNvSpPr/>
          <p:nvPr/>
        </p:nvSpPr>
        <p:spPr>
          <a:xfrm>
            <a:off x="539750" y="3284538"/>
            <a:ext cx="7632700" cy="31686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el-GR" sz="2400" b="1" dirty="0">
                <a:solidFill>
                  <a:srgbClr val="FFFF00"/>
                </a:solidFill>
                <a:ea typeface="Arial Unicode MS" pitchFamily="34" charset="-128"/>
                <a:cs typeface="Arial Unicode MS" pitchFamily="34" charset="-128"/>
              </a:rPr>
              <a:t>ΠΡΟΣΟΧΗ.</a:t>
            </a:r>
          </a:p>
          <a:p>
            <a:pPr algn="ctr">
              <a:lnSpc>
                <a:spcPct val="150000"/>
              </a:lnSpc>
              <a:defRPr/>
            </a:pPr>
            <a:r>
              <a:rPr lang="el-GR" sz="2400" b="1" dirty="0">
                <a:solidFill>
                  <a:srgbClr val="FFFF00"/>
                </a:solidFill>
                <a:ea typeface="Arial Unicode MS" pitchFamily="34" charset="-128"/>
                <a:cs typeface="Arial Unicode MS" pitchFamily="34" charset="-128"/>
              </a:rPr>
              <a:t>Το παραστατικό λιανικής πώλησης εκδίδεται άμεσα και πρέπει να σημαίνεται με Φ.Η.Μ.</a:t>
            </a:r>
            <a:r>
              <a:rPr lang="en-US" sz="2400" b="1" dirty="0">
                <a:solidFill>
                  <a:srgbClr val="FFFF00"/>
                </a:solidFill>
                <a:ea typeface="Arial Unicode MS" pitchFamily="34" charset="-128"/>
                <a:cs typeface="Arial Unicode MS" pitchFamily="34" charset="-128"/>
              </a:rPr>
              <a:t> </a:t>
            </a:r>
            <a:r>
              <a:rPr lang="el-GR" sz="2400" b="1" dirty="0">
                <a:solidFill>
                  <a:srgbClr val="FFFF00"/>
                </a:solidFill>
                <a:ea typeface="Arial Unicode MS" pitchFamily="34" charset="-128"/>
                <a:cs typeface="Arial Unicode MS" pitchFamily="34" charset="-128"/>
              </a:rPr>
              <a:t>Με την ΠΟΛ.1002/2014 ορίστηκαν κατηγορίες οντοτήτων και συναλλαγών που απαλλάσσονται από τη χρήση Φ.Η.Μ.</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360040"/>
          </a:xfrm>
        </p:spPr>
        <p:txBody>
          <a:bodyPr>
            <a:normAutofit fontScale="90000"/>
          </a:bodyPr>
          <a:lstStyle/>
          <a:p>
            <a:pPr algn="ctr"/>
            <a:r>
              <a:rPr lang="el-GR" sz="2400" b="1" dirty="0" smtClean="0">
                <a:solidFill>
                  <a:srgbClr val="002060"/>
                </a:solidFill>
              </a:rPr>
              <a:t>ΧΩΡΕΣ ΜΕ ΤΙΣ ΠΕΡΙΣΣΟΤΕΡΕΣ ΕΤΗΣΙΕΣ ΩΡΕΣ ΕΡΓΑΣΙΑΣ</a:t>
            </a:r>
            <a:endParaRPr lang="el-GR" sz="2400" b="1" dirty="0">
              <a:solidFill>
                <a:srgbClr val="002060"/>
              </a:solidFill>
            </a:endParaRPr>
          </a:p>
        </p:txBody>
      </p:sp>
      <p:pic>
        <p:nvPicPr>
          <p:cNvPr id="821249" name="Picture 1"/>
          <p:cNvPicPr>
            <a:picLocks noGrp="1" noChangeAspect="1" noChangeArrowheads="1"/>
          </p:cNvPicPr>
          <p:nvPr>
            <p:ph idx="1"/>
          </p:nvPr>
        </p:nvPicPr>
        <p:blipFill>
          <a:blip r:embed="rId2" cstate="print"/>
          <a:srcRect/>
          <a:stretch>
            <a:fillRect/>
          </a:stretch>
        </p:blipFill>
        <p:spPr bwMode="auto">
          <a:xfrm>
            <a:off x="0" y="404664"/>
            <a:ext cx="9143999" cy="6453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400" b="1" dirty="0" smtClean="0">
                <a:solidFill>
                  <a:srgbClr val="0000FF"/>
                </a:solidFill>
                <a:latin typeface="+mj-lt"/>
                <a:cs typeface="Arial" pitchFamily="34" charset="0"/>
              </a:rPr>
              <a:t>ΕΛΛΗΝΙΚΑ  ΛΟΓΙΣΤΙΚΑ  ΠΡΟΤΥΠΑ – ΛΟΓΙΣΤΙΚΑ ΑΡΧΕΙΑ</a:t>
            </a:r>
            <a:endParaRPr lang="en-US" sz="2400" b="1" dirty="0" smtClean="0">
              <a:solidFill>
                <a:srgbClr val="0000FF"/>
              </a:solidFill>
              <a:latin typeface="+mj-lt"/>
              <a:cs typeface="Arial" pitchFamily="34" charset="0"/>
            </a:endParaRPr>
          </a:p>
        </p:txBody>
      </p:sp>
      <p:sp>
        <p:nvSpPr>
          <p:cNvPr id="39939" name="2 - Υπότιτλος"/>
          <p:cNvSpPr>
            <a:spLocks noGrp="1"/>
          </p:cNvSpPr>
          <p:nvPr>
            <p:ph type="subTitle" idx="1"/>
          </p:nvPr>
        </p:nvSpPr>
        <p:spPr>
          <a:xfrm>
            <a:off x="179388" y="692150"/>
            <a:ext cx="8713787" cy="5977210"/>
          </a:xfrm>
        </p:spPr>
        <p:txBody>
          <a:bodyPr/>
          <a:lstStyle/>
          <a:p>
            <a:pPr algn="l" eaLnBrk="1" hangingPunct="1">
              <a:lnSpc>
                <a:spcPct val="150000"/>
              </a:lnSpc>
            </a:pPr>
            <a:r>
              <a:rPr lang="el-GR" b="1" u="sng" dirty="0" smtClean="0">
                <a:solidFill>
                  <a:schemeClr val="tx1"/>
                </a:solidFill>
                <a:ea typeface="Arial Unicode MS" pitchFamily="34" charset="-128"/>
                <a:cs typeface="Arial Unicode MS" pitchFamily="34" charset="-128"/>
              </a:rPr>
              <a:t>Ηλεκτρονικό τιμολόγιο</a:t>
            </a:r>
          </a:p>
          <a:p>
            <a:pPr algn="l" eaLnBrk="1" hangingPunct="1">
              <a:lnSpc>
                <a:spcPct val="150000"/>
              </a:lnSpc>
            </a:pPr>
            <a:r>
              <a:rPr lang="el-GR" b="1" dirty="0" smtClean="0">
                <a:solidFill>
                  <a:schemeClr val="tx1"/>
                </a:solidFill>
                <a:ea typeface="Arial Unicode MS" pitchFamily="34" charset="-128"/>
                <a:cs typeface="Arial Unicode MS" pitchFamily="34" charset="-128"/>
              </a:rPr>
              <a:t>Οποιοδήποτε τιμολόγιο εκδίδεται και αποστέλλεται ηλεκτρονικά είναι ηλεκτρονικό τιμολόγιο.</a:t>
            </a:r>
          </a:p>
          <a:p>
            <a:pPr algn="l" eaLnBrk="1" hangingPunct="1">
              <a:lnSpc>
                <a:spcPct val="150000"/>
              </a:lnSpc>
            </a:pPr>
            <a:r>
              <a:rPr lang="el-GR" b="1" dirty="0" smtClean="0">
                <a:solidFill>
                  <a:schemeClr val="tx1"/>
                </a:solidFill>
                <a:ea typeface="Arial Unicode MS" pitchFamily="34" charset="-128"/>
                <a:cs typeface="Arial Unicode MS" pitchFamily="34" charset="-128"/>
              </a:rPr>
              <a:t>- Πρέπει να είναι σε ασφαλή μορφότυπο (</a:t>
            </a:r>
            <a:r>
              <a:rPr lang="en-US" b="1" dirty="0" smtClean="0">
                <a:solidFill>
                  <a:schemeClr val="tx1"/>
                </a:solidFill>
                <a:ea typeface="Arial Unicode MS" pitchFamily="34" charset="-128"/>
                <a:cs typeface="Arial Unicode MS" pitchFamily="34" charset="-128"/>
              </a:rPr>
              <a:t>xml, pdf </a:t>
            </a:r>
            <a:r>
              <a:rPr lang="el-GR" b="1" dirty="0" smtClean="0">
                <a:solidFill>
                  <a:schemeClr val="tx1"/>
                </a:solidFill>
                <a:ea typeface="Arial Unicode MS" pitchFamily="34" charset="-128"/>
                <a:cs typeface="Arial Unicode MS" pitchFamily="34" charset="-128"/>
              </a:rPr>
              <a:t>κλπ.).</a:t>
            </a:r>
          </a:p>
          <a:p>
            <a:pPr algn="l" eaLnBrk="1" hangingPunct="1">
              <a:lnSpc>
                <a:spcPct val="150000"/>
              </a:lnSpc>
            </a:pPr>
            <a:r>
              <a:rPr lang="el-GR" b="1" dirty="0" smtClean="0">
                <a:solidFill>
                  <a:schemeClr val="tx1"/>
                </a:solidFill>
                <a:ea typeface="Arial Unicode MS" pitchFamily="34" charset="-128"/>
                <a:cs typeface="Arial Unicode MS" pitchFamily="34" charset="-128"/>
              </a:rPr>
              <a:t>- Πρέπει να γίνεται δεκτό από τον πελάτη, με έγγραφη ή ηλεκτρονική αποδοχή ή σιωπηρά.</a:t>
            </a:r>
          </a:p>
          <a:p>
            <a:pPr algn="l" eaLnBrk="1" hangingPunct="1">
              <a:lnSpc>
                <a:spcPct val="150000"/>
              </a:lnSpc>
            </a:pPr>
            <a:r>
              <a:rPr lang="el-GR" b="1" u="sng" dirty="0" smtClean="0">
                <a:solidFill>
                  <a:srgbClr val="FF0000"/>
                </a:solidFill>
                <a:ea typeface="Arial Unicode MS" pitchFamily="34" charset="-128"/>
                <a:cs typeface="Arial Unicode MS" pitchFamily="34" charset="-128"/>
              </a:rPr>
              <a:t>Παράδειγμα.</a:t>
            </a:r>
          </a:p>
          <a:p>
            <a:pPr algn="l" eaLnBrk="1" hangingPunct="1">
              <a:lnSpc>
                <a:spcPct val="150000"/>
              </a:lnSpc>
            </a:pPr>
            <a:r>
              <a:rPr lang="el-GR" b="1" dirty="0" smtClean="0">
                <a:solidFill>
                  <a:schemeClr val="tx1"/>
                </a:solidFill>
                <a:ea typeface="Arial Unicode MS" pitchFamily="34" charset="-128"/>
                <a:cs typeface="Arial Unicode MS" pitchFamily="34" charset="-128"/>
              </a:rPr>
              <a:t>Λογιστής εκδίδει χειρόγραφο τιμολόγιο, το σκανάρει και το αποστέλλει μέσω </a:t>
            </a:r>
            <a:r>
              <a:rPr lang="en-US" b="1" dirty="0" smtClean="0">
                <a:solidFill>
                  <a:schemeClr val="tx1"/>
                </a:solidFill>
                <a:ea typeface="Arial Unicode MS" pitchFamily="34" charset="-128"/>
                <a:cs typeface="Arial Unicode MS" pitchFamily="34" charset="-128"/>
              </a:rPr>
              <a:t>e-mail </a:t>
            </a:r>
            <a:r>
              <a:rPr lang="el-GR" b="1" dirty="0" smtClean="0">
                <a:solidFill>
                  <a:schemeClr val="tx1"/>
                </a:solidFill>
                <a:ea typeface="Arial Unicode MS" pitchFamily="34" charset="-128"/>
                <a:cs typeface="Arial Unicode MS" pitchFamily="34" charset="-128"/>
              </a:rPr>
              <a:t>ως </a:t>
            </a:r>
            <a:r>
              <a:rPr lang="en-US" b="1" dirty="0" smtClean="0">
                <a:solidFill>
                  <a:schemeClr val="tx1"/>
                </a:solidFill>
                <a:ea typeface="Arial Unicode MS" pitchFamily="34" charset="-128"/>
                <a:cs typeface="Arial Unicode MS" pitchFamily="34" charset="-128"/>
              </a:rPr>
              <a:t>pdf </a:t>
            </a:r>
            <a:r>
              <a:rPr lang="el-GR" b="1" dirty="0" smtClean="0">
                <a:solidFill>
                  <a:schemeClr val="tx1"/>
                </a:solidFill>
                <a:ea typeface="Arial Unicode MS" pitchFamily="34" charset="-128"/>
                <a:cs typeface="Arial Unicode MS" pitchFamily="34" charset="-128"/>
              </a:rPr>
              <a:t>σε πελάτη. Είναι ηλεκτρονικό τιμολόγιο εφόσον ο πελάτης το αποδεχθεί ή προκύπτει ότι το αποδέχθηκε π.χ. λόγω εξόφλησης του.</a:t>
            </a: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l" eaLnBrk="1" hangingPunct="1">
              <a:lnSpc>
                <a:spcPct val="150000"/>
              </a:lnSpc>
            </a:pPr>
            <a:endParaRPr lang="el-GR" sz="2000" u="sng" dirty="0" smtClean="0">
              <a:solidFill>
                <a:schemeClr val="tx1"/>
              </a:solidFill>
              <a:latin typeface="Arial Unicode MS" pitchFamily="34" charset="-128"/>
              <a:ea typeface="Arial Unicode MS" pitchFamily="34" charset="-128"/>
              <a:cs typeface="Arial Unicode MS" pitchFamily="34" charset="-128"/>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400" b="1" dirty="0" smtClean="0">
                <a:solidFill>
                  <a:srgbClr val="0000FF"/>
                </a:solidFill>
                <a:latin typeface="+mj-lt"/>
                <a:cs typeface="Arial" pitchFamily="34" charset="0"/>
              </a:rPr>
              <a:t>ΕΛΛΗΝΙΚΑ  ΛΟΓΙΣΤΙΚΑ  ΠΡΟΤΥΠΑ – ΛΟΓΙΣΤΙΚΑ ΑΡΧΕΙΑ</a:t>
            </a:r>
            <a:endParaRPr lang="en-US" sz="2400" b="1" dirty="0" smtClean="0">
              <a:solidFill>
                <a:srgbClr val="0000FF"/>
              </a:solidFill>
              <a:latin typeface="+mj-lt"/>
              <a:cs typeface="Arial" pitchFamily="34" charset="0"/>
            </a:endParaRPr>
          </a:p>
        </p:txBody>
      </p:sp>
      <p:graphicFrame>
        <p:nvGraphicFramePr>
          <p:cNvPr id="4" name="3 - Διάγραμμα"/>
          <p:cNvGraphicFramePr/>
          <p:nvPr/>
        </p:nvGraphicFramePr>
        <p:xfrm>
          <a:off x="179388" y="692150"/>
          <a:ext cx="8713787" cy="5832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340768"/>
            <a:ext cx="8712968" cy="5328592"/>
          </a:xfrm>
        </p:spPr>
        <p:txBody>
          <a:bodyPr>
            <a:normAutofit/>
          </a:bodyPr>
          <a:lstStyle/>
          <a:p>
            <a:pPr>
              <a:buFontTx/>
              <a:buNone/>
            </a:pPr>
            <a:r>
              <a:rPr lang="el-GR" sz="3200" b="1" dirty="0" smtClean="0"/>
              <a:t>Το Ε.Γ.Λ.Σ. :</a:t>
            </a:r>
          </a:p>
          <a:p>
            <a:r>
              <a:rPr lang="el-GR" sz="3200" b="1" dirty="0" smtClean="0"/>
              <a:t>Είναι Νόµος του Κράτους.</a:t>
            </a:r>
          </a:p>
          <a:p>
            <a:r>
              <a:rPr lang="el-GR" sz="3200" b="1" dirty="0" smtClean="0"/>
              <a:t>Βασίζεται σε Λογιστικές Αρχές</a:t>
            </a:r>
          </a:p>
          <a:p>
            <a:r>
              <a:rPr lang="el-GR" sz="3200" b="1" dirty="0" smtClean="0"/>
              <a:t>Χωρίζεται σε Λογιστικά Κυκλώµατα</a:t>
            </a:r>
          </a:p>
          <a:p>
            <a:pPr>
              <a:lnSpc>
                <a:spcPct val="90000"/>
              </a:lnSpc>
            </a:pPr>
            <a:r>
              <a:rPr lang="el-GR" sz="3200" b="1" dirty="0" smtClean="0"/>
              <a:t>Ισχύει για όλες τις επιχειρήσεις στην Ελλάδα </a:t>
            </a:r>
          </a:p>
          <a:p>
            <a:pPr>
              <a:lnSpc>
                <a:spcPct val="90000"/>
              </a:lnSpc>
            </a:pPr>
            <a:r>
              <a:rPr lang="el-GR" sz="3200" b="1" dirty="0" smtClean="0"/>
              <a:t>Εξαίρεση αποτελούν οι εισηγμένες στο ΧΑΑ  επιχειρήσεις για τις οποίες προβλέπονται τα Κλαδικά Λογιστικά Σχέδια.</a:t>
            </a:r>
            <a:endParaRPr lang="el-GR" sz="3200" b="1" dirty="0"/>
          </a:p>
        </p:txBody>
      </p:sp>
      <p:sp>
        <p:nvSpPr>
          <p:cNvPr id="3" name="2 - Τίτλος"/>
          <p:cNvSpPr>
            <a:spLocks noGrp="1"/>
          </p:cNvSpPr>
          <p:nvPr>
            <p:ph type="title"/>
          </p:nvPr>
        </p:nvSpPr>
        <p:spPr/>
        <p:txBody>
          <a:bodyPr>
            <a:normAutofit fontScale="90000"/>
          </a:bodyPr>
          <a:lstStyle/>
          <a:p>
            <a:pPr algn="ctr"/>
            <a:r>
              <a:rPr lang="el-GR" sz="4400" b="1" u="sng" dirty="0" smtClean="0">
                <a:solidFill>
                  <a:srgbClr val="FF3300"/>
                </a:solidFill>
              </a:rPr>
              <a:t>ΕΛΛΗΝΙΚΟ ΓΕΝΙΚΟ ΛΟΓΙΣΤΙΚΟ ΣΧΕΔΙΟ</a:t>
            </a:r>
            <a:endParaRPr lang="el-G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524000"/>
            <a:ext cx="8568952" cy="5073352"/>
          </a:xfrm>
        </p:spPr>
        <p:txBody>
          <a:bodyPr/>
          <a:lstStyle/>
          <a:p>
            <a:pPr>
              <a:lnSpc>
                <a:spcPct val="90000"/>
              </a:lnSpc>
            </a:pPr>
            <a:r>
              <a:rPr lang="el-GR" sz="3200" b="1" dirty="0" smtClean="0"/>
              <a:t>Αρχή της Αυτονοµίας.</a:t>
            </a:r>
          </a:p>
          <a:p>
            <a:pPr>
              <a:lnSpc>
                <a:spcPct val="90000"/>
              </a:lnSpc>
            </a:pPr>
            <a:r>
              <a:rPr lang="el-GR" sz="3200" b="1" dirty="0" smtClean="0"/>
              <a:t> Αρχή της κατ’ είδος συγκέντρωσης των Αποθεµάτων, Εσόδων, Εξόδων.</a:t>
            </a:r>
          </a:p>
          <a:p>
            <a:pPr>
              <a:lnSpc>
                <a:spcPct val="90000"/>
              </a:lnSpc>
            </a:pPr>
            <a:r>
              <a:rPr lang="el-GR" sz="3200" b="1" dirty="0" smtClean="0"/>
              <a:t> Αρχή της κατάρτισης του λογαριασµού της Γενικής Εκµετάλλευσης µε λογιστικές εγγραφές.</a:t>
            </a:r>
          </a:p>
          <a:p>
            <a:pPr>
              <a:lnSpc>
                <a:spcPct val="90000"/>
              </a:lnSpc>
            </a:pPr>
            <a:r>
              <a:rPr lang="el-GR" sz="3200" b="1" dirty="0" smtClean="0"/>
              <a:t> Αρχή της αναλυτικής ενηµέρωσης των λογαριασµών στην τελευταία βαθµίδα βάσει παραστατικών.</a:t>
            </a:r>
          </a:p>
          <a:p>
            <a:endParaRPr lang="el-GR" dirty="0"/>
          </a:p>
        </p:txBody>
      </p:sp>
      <p:sp>
        <p:nvSpPr>
          <p:cNvPr id="3" name="2 - Τίτλος"/>
          <p:cNvSpPr>
            <a:spLocks noGrp="1"/>
          </p:cNvSpPr>
          <p:nvPr>
            <p:ph type="title"/>
          </p:nvPr>
        </p:nvSpPr>
        <p:spPr/>
        <p:txBody>
          <a:bodyPr/>
          <a:lstStyle/>
          <a:p>
            <a:pPr algn="ctr"/>
            <a:r>
              <a:rPr lang="el-GR" sz="4400" b="1" u="sng" dirty="0" smtClean="0">
                <a:solidFill>
                  <a:srgbClr val="FF3300"/>
                </a:solidFill>
              </a:rPr>
              <a:t>ΒΑΣΙΚΕΣ ΑΡΧΕΣ ΤΟΥ Ε.Γ.Λ.Σ.</a:t>
            </a:r>
            <a:r>
              <a:rPr lang="el-GR" b="1" dirty="0" smtClean="0"/>
              <a:t> </a:t>
            </a:r>
            <a:endParaRPr lang="el-G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pPr>
              <a:buFontTx/>
              <a:buNone/>
            </a:pPr>
            <a:r>
              <a:rPr lang="el-GR" sz="3200" b="1" dirty="0" smtClean="0"/>
              <a:t>Σύµφωνα µε το Ε.Γ.Λ.Σ. τα λογιστικά κυκλώµατα είναι τα εξής:</a:t>
            </a:r>
          </a:p>
          <a:p>
            <a:r>
              <a:rPr lang="el-GR" sz="3200" b="1" dirty="0" smtClean="0"/>
              <a:t> Το Κύκλωµα της Γενικής Λογιστικής.</a:t>
            </a:r>
          </a:p>
          <a:p>
            <a:r>
              <a:rPr lang="el-GR" sz="3200" b="1" dirty="0" smtClean="0"/>
              <a:t> Το Κύκλωµα της Αναλυτικής Λογιστικής.</a:t>
            </a:r>
          </a:p>
          <a:p>
            <a:r>
              <a:rPr lang="el-GR" sz="3200" b="1" dirty="0" smtClean="0"/>
              <a:t> Το Κύκλωµα των Λογαριασµών Τάξεως.</a:t>
            </a:r>
          </a:p>
          <a:p>
            <a:endParaRPr lang="el-GR" dirty="0"/>
          </a:p>
        </p:txBody>
      </p:sp>
      <p:sp>
        <p:nvSpPr>
          <p:cNvPr id="3" name="2 - Τίτλος"/>
          <p:cNvSpPr>
            <a:spLocks noGrp="1"/>
          </p:cNvSpPr>
          <p:nvPr>
            <p:ph type="title"/>
          </p:nvPr>
        </p:nvSpPr>
        <p:spPr/>
        <p:txBody>
          <a:bodyPr>
            <a:normAutofit fontScale="90000"/>
          </a:bodyPr>
          <a:lstStyle/>
          <a:p>
            <a:r>
              <a:rPr lang="el-GR" sz="4400" b="1" u="sng" dirty="0" smtClean="0">
                <a:solidFill>
                  <a:srgbClr val="FF3300"/>
                </a:solidFill>
              </a:rPr>
              <a:t>Ε.Γ.Λ.Σ. (ΛΟΓΙΣΤΙΚΑ ΚΥΚΛΩΜΑΤΑ)</a:t>
            </a:r>
            <a:endParaRPr lang="el-G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80728"/>
            <a:ext cx="8640960" cy="5544616"/>
          </a:xfrm>
        </p:spPr>
        <p:txBody>
          <a:bodyPr>
            <a:normAutofit fontScale="92500" lnSpcReduction="10000"/>
          </a:bodyPr>
          <a:lstStyle/>
          <a:p>
            <a:pPr>
              <a:lnSpc>
                <a:spcPct val="80000"/>
              </a:lnSpc>
              <a:buFontTx/>
              <a:buNone/>
            </a:pPr>
            <a:r>
              <a:rPr lang="el-GR" sz="3500" b="1" dirty="0" smtClean="0"/>
              <a:t>Οι Οµάδες σύµφωνα µε το Ε.Γ.Λ.Σ. είναι οι εξής δέκα:</a:t>
            </a:r>
          </a:p>
          <a:p>
            <a:pPr>
              <a:lnSpc>
                <a:spcPct val="80000"/>
              </a:lnSpc>
            </a:pPr>
            <a:r>
              <a:rPr lang="el-GR" sz="3500" b="1" dirty="0" smtClean="0"/>
              <a:t> 1 = Πάγιο Ενεργητικό</a:t>
            </a:r>
          </a:p>
          <a:p>
            <a:pPr>
              <a:lnSpc>
                <a:spcPct val="80000"/>
              </a:lnSpc>
            </a:pPr>
            <a:r>
              <a:rPr lang="el-GR" sz="3500" b="1" dirty="0" smtClean="0"/>
              <a:t> 2 = Αποθέµατα</a:t>
            </a:r>
          </a:p>
          <a:p>
            <a:pPr>
              <a:lnSpc>
                <a:spcPct val="80000"/>
              </a:lnSpc>
            </a:pPr>
            <a:r>
              <a:rPr lang="el-GR" sz="3500" b="1" dirty="0" smtClean="0"/>
              <a:t> 3 = Απαιτήσεις και Διαθέσιµα</a:t>
            </a:r>
          </a:p>
          <a:p>
            <a:pPr>
              <a:lnSpc>
                <a:spcPct val="80000"/>
              </a:lnSpc>
            </a:pPr>
            <a:r>
              <a:rPr lang="el-GR" sz="3500" b="1" dirty="0" smtClean="0"/>
              <a:t> 4 = Καθαρή Θέση - Προβλέψεις - 	Μακροπρόθεσµες Υποχρεώσεις</a:t>
            </a:r>
          </a:p>
          <a:p>
            <a:pPr>
              <a:lnSpc>
                <a:spcPct val="80000"/>
              </a:lnSpc>
            </a:pPr>
            <a:r>
              <a:rPr lang="el-GR" sz="3500" b="1" dirty="0" smtClean="0"/>
              <a:t> 5 = Βραχυπρόθεσµες Υποχρεώσεις</a:t>
            </a:r>
          </a:p>
          <a:p>
            <a:pPr>
              <a:lnSpc>
                <a:spcPct val="80000"/>
              </a:lnSpc>
            </a:pPr>
            <a:r>
              <a:rPr lang="el-GR" sz="3500" b="1" dirty="0" smtClean="0"/>
              <a:t> 6 = Οργανικά Έξοδα κατ. είδος</a:t>
            </a:r>
          </a:p>
          <a:p>
            <a:pPr>
              <a:lnSpc>
                <a:spcPct val="80000"/>
              </a:lnSpc>
            </a:pPr>
            <a:r>
              <a:rPr lang="el-GR" sz="3500" b="1" dirty="0" smtClean="0"/>
              <a:t> 7 = Οργανικά Έσοδα κατ. είδος</a:t>
            </a:r>
          </a:p>
          <a:p>
            <a:pPr>
              <a:lnSpc>
                <a:spcPct val="80000"/>
              </a:lnSpc>
            </a:pPr>
            <a:r>
              <a:rPr lang="el-GR" sz="3500" b="1" dirty="0" smtClean="0"/>
              <a:t> 8 = Αποτελεσµατικοί  Λογαριασµοί</a:t>
            </a:r>
          </a:p>
          <a:p>
            <a:pPr>
              <a:lnSpc>
                <a:spcPct val="80000"/>
              </a:lnSpc>
            </a:pPr>
            <a:r>
              <a:rPr lang="el-GR" sz="3500" b="1" dirty="0" smtClean="0"/>
              <a:t> 9 = Αναλυτική Λογιστική</a:t>
            </a:r>
          </a:p>
          <a:p>
            <a:pPr>
              <a:lnSpc>
                <a:spcPct val="80000"/>
              </a:lnSpc>
            </a:pPr>
            <a:r>
              <a:rPr lang="el-GR" sz="3500" b="1" dirty="0" smtClean="0"/>
              <a:t> 0 = Λογαριασµοί Τάξεως</a:t>
            </a:r>
          </a:p>
          <a:p>
            <a:endParaRPr lang="el-GR" dirty="0"/>
          </a:p>
        </p:txBody>
      </p:sp>
      <p:sp>
        <p:nvSpPr>
          <p:cNvPr id="3" name="2 - Τίτλος"/>
          <p:cNvSpPr>
            <a:spLocks noGrp="1"/>
          </p:cNvSpPr>
          <p:nvPr>
            <p:ph type="title"/>
          </p:nvPr>
        </p:nvSpPr>
        <p:spPr>
          <a:xfrm>
            <a:off x="457200" y="152400"/>
            <a:ext cx="8229600" cy="828328"/>
          </a:xfrm>
        </p:spPr>
        <p:txBody>
          <a:bodyPr/>
          <a:lstStyle/>
          <a:p>
            <a:pPr algn="ctr"/>
            <a:r>
              <a:rPr lang="el-GR" b="1" u="sng" dirty="0" smtClean="0">
                <a:solidFill>
                  <a:srgbClr val="FF3300"/>
                </a:solidFill>
              </a:rPr>
              <a:t>Ε.Γ.Λ.Σ.  (ΟΜΑΔΕΣ)</a:t>
            </a:r>
            <a:endParaRPr lang="el-G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457200" y="1196752"/>
            <a:ext cx="8229600" cy="5328592"/>
          </a:xfrm>
        </p:spPr>
        <p:txBody>
          <a:bodyPr>
            <a:normAutofit fontScale="92500" lnSpcReduction="10000"/>
          </a:bodyPr>
          <a:lstStyle/>
          <a:p>
            <a:pPr>
              <a:buFontTx/>
              <a:buNone/>
            </a:pPr>
            <a:r>
              <a:rPr lang="el-GR" sz="3200" b="1" dirty="0" smtClean="0"/>
              <a:t>Οµάδες 1 - 9</a:t>
            </a:r>
          </a:p>
          <a:p>
            <a:r>
              <a:rPr lang="el-GR" sz="3200" b="1" dirty="0" smtClean="0"/>
              <a:t> </a:t>
            </a:r>
            <a:r>
              <a:rPr lang="el-GR" sz="3200" b="1" i="1" dirty="0" smtClean="0"/>
              <a:t>Οµάδες 1, 2, 3 = Ενεργητικό</a:t>
            </a:r>
          </a:p>
          <a:p>
            <a:r>
              <a:rPr lang="el-GR" sz="3200" b="1" dirty="0" smtClean="0"/>
              <a:t> </a:t>
            </a:r>
            <a:r>
              <a:rPr lang="el-GR" sz="3200" b="1" i="1" dirty="0" smtClean="0"/>
              <a:t>Οµάδες 4, 5     = Καθαρή Θέση 						+Παθητικό</a:t>
            </a:r>
          </a:p>
          <a:p>
            <a:endParaRPr lang="el-GR" sz="3200" b="1" i="1" dirty="0" smtClean="0"/>
          </a:p>
          <a:p>
            <a:r>
              <a:rPr lang="el-GR" sz="3200" b="1" dirty="0" smtClean="0"/>
              <a:t> </a:t>
            </a:r>
            <a:r>
              <a:rPr lang="el-GR" sz="3200" b="1" i="1" dirty="0" smtClean="0"/>
              <a:t>Οµάδες 6, 7, 8 = Λογαριασµοί  						Αποτελεσµατικοί</a:t>
            </a:r>
          </a:p>
          <a:p>
            <a:endParaRPr lang="el-GR" sz="3200" b="1" dirty="0" smtClean="0"/>
          </a:p>
          <a:p>
            <a:r>
              <a:rPr lang="el-GR" sz="3200" b="1" dirty="0" smtClean="0"/>
              <a:t>Οµάδα 9 = Αναλυτική Λογιστική 					Εκµετάλλευσης</a:t>
            </a:r>
          </a:p>
          <a:p>
            <a:r>
              <a:rPr lang="el-GR" sz="3200" b="1" dirty="0" smtClean="0"/>
              <a:t> Λογαριασµοί κατά προορισµό</a:t>
            </a:r>
          </a:p>
          <a:p>
            <a:endParaRPr lang="el-GR" dirty="0"/>
          </a:p>
        </p:txBody>
      </p:sp>
      <p:sp>
        <p:nvSpPr>
          <p:cNvPr id="3" name="2 - Τίτλος"/>
          <p:cNvSpPr>
            <a:spLocks noGrp="1"/>
          </p:cNvSpPr>
          <p:nvPr>
            <p:ph type="title"/>
          </p:nvPr>
        </p:nvSpPr>
        <p:spPr>
          <a:xfrm>
            <a:off x="457200" y="152400"/>
            <a:ext cx="8229600" cy="900336"/>
          </a:xfrm>
        </p:spPr>
        <p:txBody>
          <a:bodyPr/>
          <a:lstStyle/>
          <a:p>
            <a:pPr algn="ctr"/>
            <a:r>
              <a:rPr lang="el-GR" b="1" u="sng" dirty="0" smtClean="0">
                <a:solidFill>
                  <a:srgbClr val="FF3300"/>
                </a:solidFill>
              </a:rPr>
              <a:t>Ε.Γ.Λ.Σ.  (ΟΜΑΔΕΣ)</a:t>
            </a:r>
            <a:endParaRPr lang="el-G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524000"/>
            <a:ext cx="8496944" cy="5073352"/>
          </a:xfrm>
        </p:spPr>
        <p:txBody>
          <a:bodyPr>
            <a:normAutofit lnSpcReduction="10000"/>
          </a:bodyPr>
          <a:lstStyle/>
          <a:p>
            <a:r>
              <a:rPr lang="el-GR" sz="3200" b="1" dirty="0" smtClean="0"/>
              <a:t>Οµάδα 10 (0)</a:t>
            </a:r>
          </a:p>
          <a:p>
            <a:r>
              <a:rPr lang="el-GR" sz="3200" b="1" dirty="0" smtClean="0"/>
              <a:t> Παρακολουθούνται σηµαντικές πληροφορίες και χρήσιµα στατιστικά στοιχεία τα οποία δεν επιφέρουν µεταβολή στα περιουσιακά στοιχεία της οικονοµικής µονάδας.</a:t>
            </a:r>
          </a:p>
          <a:p>
            <a:r>
              <a:rPr lang="el-GR" sz="3200" b="1" dirty="0" smtClean="0"/>
              <a:t> Παρακολουθούνται κατά ζεύγη λογαριασµών (Αλλότρια Περιουσιακά Στοιχεία, Δικαιούχοι περιουσιακών Στοιχείων).</a:t>
            </a:r>
          </a:p>
          <a:p>
            <a:endParaRPr lang="el-GR" dirty="0"/>
          </a:p>
        </p:txBody>
      </p:sp>
      <p:sp>
        <p:nvSpPr>
          <p:cNvPr id="3" name="2 - Τίτλος"/>
          <p:cNvSpPr>
            <a:spLocks noGrp="1"/>
          </p:cNvSpPr>
          <p:nvPr>
            <p:ph type="title"/>
          </p:nvPr>
        </p:nvSpPr>
        <p:spPr/>
        <p:txBody>
          <a:bodyPr>
            <a:normAutofit fontScale="90000"/>
          </a:bodyPr>
          <a:lstStyle/>
          <a:p>
            <a:pPr algn="ctr"/>
            <a:r>
              <a:rPr lang="el-GR" sz="4400" b="1" u="sng" dirty="0" smtClean="0">
                <a:solidFill>
                  <a:srgbClr val="FF3300"/>
                </a:solidFill>
              </a:rPr>
              <a:t>Ε.Γ.Λ.Σ. </a:t>
            </a:r>
            <a:br>
              <a:rPr lang="el-GR" sz="4400" b="1" u="sng" dirty="0" smtClean="0">
                <a:solidFill>
                  <a:srgbClr val="FF3300"/>
                </a:solidFill>
              </a:rPr>
            </a:br>
            <a:r>
              <a:rPr lang="el-GR" sz="4400" b="1" u="sng" dirty="0" smtClean="0">
                <a:solidFill>
                  <a:srgbClr val="FF3300"/>
                </a:solidFill>
              </a:rPr>
              <a:t>ΛΟΓΑΡΙΑΣΜΟΙ  ΤΑΞΕΩΣ</a:t>
            </a:r>
            <a:endParaRPr lang="el-GR"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pPr>
              <a:buFontTx/>
              <a:buNone/>
            </a:pPr>
            <a:r>
              <a:rPr lang="el-GR" sz="3200" b="1" dirty="0" smtClean="0"/>
              <a:t>Στο Ε.Γ.Λ.Σ. ορίζονται τα εξής :</a:t>
            </a:r>
          </a:p>
          <a:p>
            <a:r>
              <a:rPr lang="el-GR" sz="3200" b="1" dirty="0" smtClean="0"/>
              <a:t> Μορφή του κωδικού του λογ/σµού.</a:t>
            </a:r>
          </a:p>
          <a:p>
            <a:r>
              <a:rPr lang="el-GR" sz="3200" b="1" dirty="0" smtClean="0"/>
              <a:t> Κωδικός και  η ονοµασία του λογαριασµού.</a:t>
            </a:r>
          </a:p>
          <a:p>
            <a:r>
              <a:rPr lang="el-GR" sz="3200" b="1" dirty="0" smtClean="0"/>
              <a:t> Τρόπος σύνδεσης των λογ/σµών.</a:t>
            </a:r>
          </a:p>
          <a:p>
            <a:r>
              <a:rPr lang="el-GR" sz="3200" b="1" dirty="0" smtClean="0"/>
              <a:t> Επεξηγήσεις εννοιών των λογ/σµών.</a:t>
            </a:r>
          </a:p>
          <a:p>
            <a:r>
              <a:rPr lang="el-GR" sz="3200" b="1" dirty="0" smtClean="0"/>
              <a:t> Υποδείγµατα.</a:t>
            </a:r>
          </a:p>
          <a:p>
            <a:endParaRPr lang="el-GR" dirty="0"/>
          </a:p>
        </p:txBody>
      </p:sp>
      <p:sp>
        <p:nvSpPr>
          <p:cNvPr id="3" name="2 - Τίτλος"/>
          <p:cNvSpPr>
            <a:spLocks noGrp="1"/>
          </p:cNvSpPr>
          <p:nvPr>
            <p:ph type="title"/>
          </p:nvPr>
        </p:nvSpPr>
        <p:spPr/>
        <p:txBody>
          <a:bodyPr>
            <a:normAutofit fontScale="90000"/>
          </a:bodyPr>
          <a:lstStyle/>
          <a:p>
            <a:pPr algn="ctr"/>
            <a:r>
              <a:rPr lang="el-GR" sz="4400" b="1" u="sng" dirty="0" smtClean="0">
                <a:solidFill>
                  <a:srgbClr val="FF3300"/>
                </a:solidFill>
              </a:rPr>
              <a:t>Ε.Γ.Λ.Σ.</a:t>
            </a:r>
            <a:br>
              <a:rPr lang="el-GR" sz="4400" b="1" u="sng" dirty="0" smtClean="0">
                <a:solidFill>
                  <a:srgbClr val="FF3300"/>
                </a:solidFill>
              </a:rPr>
            </a:br>
            <a:r>
              <a:rPr lang="el-GR" sz="4400" b="1" u="sng" dirty="0" smtClean="0">
                <a:solidFill>
                  <a:srgbClr val="FF3300"/>
                </a:solidFill>
              </a:rPr>
              <a:t>ΛΟΓΑΡΙΑΣΜΟΙ - ΥΠΟΔΕΙΓΜΑΤΑ</a:t>
            </a:r>
            <a:endParaRPr lang="el-GR"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524000"/>
            <a:ext cx="8712968" cy="5073352"/>
          </a:xfrm>
        </p:spPr>
        <p:txBody>
          <a:bodyPr>
            <a:normAutofit/>
          </a:bodyPr>
          <a:lstStyle/>
          <a:p>
            <a:pPr>
              <a:buFontTx/>
              <a:buNone/>
            </a:pPr>
            <a:r>
              <a:rPr lang="el-GR" sz="3200" b="1" dirty="0" smtClean="0"/>
              <a:t>Το Ε.Γ.Λ.Σ. αναπτύσσει :</a:t>
            </a:r>
          </a:p>
          <a:p>
            <a:r>
              <a:rPr lang="el-GR" sz="3200" b="1" dirty="0" smtClean="0"/>
              <a:t> Το Λογιστικό Σχέδιο.</a:t>
            </a:r>
          </a:p>
          <a:p>
            <a:r>
              <a:rPr lang="el-GR" sz="3200" b="1" dirty="0" smtClean="0"/>
              <a:t> Τη Συνδεσµολογία των λογαριασµών.</a:t>
            </a:r>
          </a:p>
          <a:p>
            <a:pPr marL="514350" indent="-514350">
              <a:buNone/>
            </a:pPr>
            <a:r>
              <a:rPr lang="el-GR" sz="3200" b="1" dirty="0" smtClean="0">
                <a:solidFill>
                  <a:srgbClr val="7030A0"/>
                </a:solidFill>
              </a:rPr>
              <a:t>Πρωτοβάθμιος λογαριασμός 		ΧΧ</a:t>
            </a:r>
          </a:p>
          <a:p>
            <a:pPr marL="514350" indent="-514350">
              <a:buNone/>
            </a:pPr>
            <a:r>
              <a:rPr lang="el-GR" sz="3200" b="1" dirty="0" smtClean="0">
                <a:solidFill>
                  <a:srgbClr val="002060"/>
                </a:solidFill>
              </a:rPr>
              <a:t>Δευτεροβάθμιος λογαριασμός	ΧΧ.ΧΧ</a:t>
            </a:r>
          </a:p>
          <a:p>
            <a:pPr marL="514350" indent="-514350">
              <a:buNone/>
            </a:pPr>
            <a:r>
              <a:rPr lang="el-GR" sz="3200" b="1" dirty="0" smtClean="0">
                <a:solidFill>
                  <a:schemeClr val="accent3">
                    <a:lumMod val="60000"/>
                    <a:lumOff val="40000"/>
                  </a:schemeClr>
                </a:solidFill>
              </a:rPr>
              <a:t>Τριτοβάθμιος λογαριασμός		ΧΧ.ΧΧ.ΧΧ</a:t>
            </a:r>
            <a:endParaRPr lang="el-GR" sz="3200" dirty="0" smtClean="0">
              <a:solidFill>
                <a:schemeClr val="accent3">
                  <a:lumMod val="60000"/>
                  <a:lumOff val="40000"/>
                </a:schemeClr>
              </a:solidFill>
            </a:endParaRPr>
          </a:p>
          <a:p>
            <a:endParaRPr lang="el-GR" sz="3200" b="1" dirty="0"/>
          </a:p>
        </p:txBody>
      </p:sp>
      <p:sp>
        <p:nvSpPr>
          <p:cNvPr id="3" name="2 - Τίτλος"/>
          <p:cNvSpPr>
            <a:spLocks noGrp="1"/>
          </p:cNvSpPr>
          <p:nvPr>
            <p:ph type="title"/>
          </p:nvPr>
        </p:nvSpPr>
        <p:spPr/>
        <p:txBody>
          <a:bodyPr>
            <a:normAutofit fontScale="90000"/>
          </a:bodyPr>
          <a:lstStyle/>
          <a:p>
            <a:pPr algn="ctr"/>
            <a:r>
              <a:rPr lang="el-GR" sz="4400" b="1" u="sng" dirty="0" smtClean="0">
                <a:solidFill>
                  <a:srgbClr val="FF3300"/>
                </a:solidFill>
              </a:rPr>
              <a:t>Ε.Γ.Λ.Σ.</a:t>
            </a:r>
            <a:br>
              <a:rPr lang="el-GR" sz="4400" b="1" u="sng" dirty="0" smtClean="0">
                <a:solidFill>
                  <a:srgbClr val="FF3300"/>
                </a:solidFill>
              </a:rPr>
            </a:br>
            <a:r>
              <a:rPr lang="el-GR" sz="4400" b="1" u="sng" dirty="0" smtClean="0">
                <a:solidFill>
                  <a:srgbClr val="FF3300"/>
                </a:solidFill>
              </a:rPr>
              <a:t>ΜΟΡΦΗ  ΚΩΔΙΚΟΥ</a:t>
            </a:r>
            <a:endParaRPr lang="el-GR"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Χαρτί">
  <a:themeElements>
    <a:clrScheme name="Χαρτί">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Χαρτί">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Χαρτί">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2480</TotalTime>
  <Words>46067</Words>
  <Application>Microsoft Office PowerPoint</Application>
  <PresentationFormat>Προβολή στην οθόνη (4:3)</PresentationFormat>
  <Paragraphs>8918</Paragraphs>
  <Slides>809</Slides>
  <Notes>94</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4</vt:i4>
      </vt:variant>
      <vt:variant>
        <vt:lpstr>Τίτλοι διαφανειών</vt:lpstr>
      </vt:variant>
      <vt:variant>
        <vt:i4>809</vt:i4>
      </vt:variant>
    </vt:vector>
  </HeadingPairs>
  <TitlesOfParts>
    <vt:vector size="814" baseType="lpstr">
      <vt:lpstr>Χαρτί</vt:lpstr>
      <vt:lpstr>Worksheet</vt:lpstr>
      <vt:lpstr>MS Organization Chart 2.0</vt:lpstr>
      <vt:lpstr>Φύλλο εργασίας του Microsoft Excel</vt:lpstr>
      <vt:lpstr>Equation</vt:lpstr>
      <vt:lpstr>ΜΕΤΑΠΤΥΧΙΑΚΟ ΠΡΟΓΡΑΜΜΑ ΛΟΓΙΣΤΙΚΗΣ ΚΑΙ ΕΛΕΓΚΤΙΚΗΣ  «ΧΡΗΜΑΤΟΟΙΚΟΝΟΜΙΚΗ ΛΟΓΙΣΤΙΚΗ»</vt:lpstr>
      <vt:lpstr>ΟΙ ΚΑΛΥΤΕΡΕΣ ΕΠΙΧΕΙΡΗΣΕΙΣ ΤΗΣ ΕΥΡΩΠΗΣ ΑΝΑ ΧΩΡΑ</vt:lpstr>
      <vt:lpstr>Διαφάνεια 3</vt:lpstr>
      <vt:lpstr>ΤΑ ΠΙΟ «ΔΥΝΑΤΑ» BRAND NAMES</vt:lpstr>
      <vt:lpstr>Διαφάνεια 5</vt:lpstr>
      <vt:lpstr>ΠΑΓΚΟΣΜΙΟ ΧΡΕΟΣ $ 59,7 Trillion</vt:lpstr>
      <vt:lpstr>ΤΟ ΕΘΝΙΚΟ ΧΡΕΟΣ ΤΩΝ ΧΩΡΩΝ</vt:lpstr>
      <vt:lpstr>ΟΙ ΜΕΓΑΛΥΤΕΡΟΙ ΕΡΓΟΔΟΤΕΣ ΠΑΓΚΟΣΜΙΩΣ</vt:lpstr>
      <vt:lpstr>ΧΩΡΕΣ ΜΕ ΤΙΣ ΠΕΡΙΣΣΟΤΕΡΕΣ ΕΤΗΣΙΕΣ ΩΡΕΣ ΕΡΓΑΣΙΑΣ</vt:lpstr>
      <vt:lpstr>Η ΑΝΕΡΓΙΑ ΣΤΟΥΣ ΝΕΟΥΣ</vt:lpstr>
      <vt:lpstr>Διαφάνεια 11</vt:lpstr>
      <vt:lpstr>Διαφάνεια 12</vt:lpstr>
      <vt:lpstr>Διαφάνεια 13</vt:lpstr>
      <vt:lpstr>Διαφάνεια 14</vt:lpstr>
      <vt:lpstr>Διαφάνεια 15</vt:lpstr>
      <vt:lpstr>Διαφάνεια 16</vt:lpstr>
      <vt:lpstr>ΟΙ ΕΛΑΧΙΣΤΟΙ ΜΙΚΤΟΙ ΜΙΣΘΟΙ ΣΤΗΝ ΕΥΡΩΠΗ ΚΑΙ ΤΗΝ ΑΜΕΡΙΚΗ</vt:lpstr>
      <vt:lpstr>F.D.I. 21</vt:lpstr>
      <vt:lpstr>ΕΠΙΤΟΚΙΑ 10ΕΤΩΝ ΟΜΟΛΟΓΩΝ</vt:lpstr>
      <vt:lpstr>ΕΙΣΑΓΩΓΙΚΕΣ ΛΟΓΙΣΤΙΚΕΣ ΕΝΝΟΙΕΣ  </vt:lpstr>
      <vt:lpstr>ΕΠΙΧΕΙΡΗΣΕΙΣ (1)</vt:lpstr>
      <vt:lpstr>ΕΠΙΧΕΙΡΗΣΕΙΣ (2)</vt:lpstr>
      <vt:lpstr>ΕΠΙΧΕΙΡΗΣΕΙΣ (3)</vt:lpstr>
      <vt:lpstr>Κριτήρια  χαρακτηρισμού μιας επιχειρήσεως ως Μεγάλης</vt:lpstr>
      <vt:lpstr> Οικονομικές καταστάσεις Μικρών Επιχειρήσεων </vt:lpstr>
      <vt:lpstr>Η   Χρηματοοικονομική Λειτουργία της Επιχείρησης </vt:lpstr>
      <vt:lpstr>Λειτουργίες Χρηματοοικονομικού Διευθυντή</vt:lpstr>
      <vt:lpstr>Ο Διευθυντής   Χρηματοοικονομικών </vt:lpstr>
      <vt:lpstr>Ο Διευθυντής   Χρηματοοικονομικών</vt:lpstr>
      <vt:lpstr>Διαφάνεια 30</vt:lpstr>
      <vt:lpstr>Στόχοι της Επιχείρησης</vt:lpstr>
      <vt:lpstr>       Οι Αποφάσεις χρηματοοικονομικών περιλαμβάνουν </vt:lpstr>
      <vt:lpstr>ΛΟΓΟΙ ΑΠΟΤΥΧΙΑΣ ΝΕΩΝ ΕΠΙΧΕΙΡΗΣΕΩΝ</vt:lpstr>
      <vt:lpstr>ΠΛΟΥΤΟΣ</vt:lpstr>
      <vt:lpstr>ΛΗΨΗ ΑΠΟΦΑΣΗΣ</vt:lpstr>
      <vt:lpstr>Διαφάνεια 36</vt:lpstr>
      <vt:lpstr>Διαφάνεια 37</vt:lpstr>
      <vt:lpstr>Διαφάνεια 38</vt:lpstr>
      <vt:lpstr>ΤΙ ΕΠΗΡΕΑΖΕΙ ΜΙΑ ΑΠΟΦΑΣΗ</vt:lpstr>
      <vt:lpstr>Διαφάνεια 40</vt:lpstr>
      <vt:lpstr>Διαφάνεια 41</vt:lpstr>
      <vt:lpstr>Διαφάνεια 42</vt:lpstr>
      <vt:lpstr>Διαφάνεια 43</vt:lpstr>
      <vt:lpstr>Διαφάνεια 44</vt:lpstr>
      <vt:lpstr>ΛΟΓΙΣΤΙΚΑ ΒΙΒΛΙΑ</vt:lpstr>
      <vt:lpstr>ΟΡΙΣΜΟΣ</vt:lpstr>
      <vt:lpstr>Διαφάνεια 47</vt:lpstr>
      <vt:lpstr>Διαφάνεια 48</vt:lpstr>
      <vt:lpstr>ΔΙΑΚΡΙΣΕΙΣ  ΤΗΣ ΛΟΓΙΣΤΙΚΗΣ</vt:lpstr>
      <vt:lpstr>ΔΙΑΚΡΙΣΕΙΣ ΤΗΣ ΛΟΓΙΣΤΙΚΗΣ</vt:lpstr>
      <vt:lpstr>Διαφάνεια 51</vt:lpstr>
      <vt:lpstr>Διαφάνεια 52</vt:lpstr>
      <vt:lpstr>Λογιστικές Αρχές (1)</vt:lpstr>
      <vt:lpstr>ΛΟΓΙΣΤΙΚΗ ΧΡΗΣΗ</vt:lpstr>
      <vt:lpstr>Λογιστικές Αρχές (2)</vt:lpstr>
      <vt:lpstr>Διαφάνεια 56</vt:lpstr>
      <vt:lpstr>Διαφάνεια 57</vt:lpstr>
      <vt:lpstr>Λογιστικές Αρχές (3)</vt:lpstr>
      <vt:lpstr>Λογιστικές Αρχές (4)</vt:lpstr>
      <vt:lpstr>ΚΑΝΟΝΙΣΤΙΚΟ ΠΛΑΙΣΙΟ</vt:lpstr>
      <vt:lpstr>Διαφάνεια 61</vt:lpstr>
      <vt:lpstr>Διαφάνεια 62</vt:lpstr>
      <vt:lpstr>Διαφάνεια 63</vt:lpstr>
      <vt:lpstr>ΝΟΜΙΚΟ  ΠΕΡΙΒΑΛΛΟΝ  ΛΕΙΤΟΥΡΓΙΑΣ</vt:lpstr>
      <vt:lpstr>ΕΛΛΗΝΙΚΑ  ΛΟΓΙΣΤΙΚΑ  ΠΡΟΤΥΠΑ – ΛΟΓΙΣΤΙΚΑ ΑΡΧΕΙΑ</vt:lpstr>
      <vt:lpstr>ΠΑΡΑΣΤΑΤΙΚΑ ΣΤΟΙΧΕΙΑ</vt:lpstr>
      <vt:lpstr>  ΧΑΡΑΚΤΗΡΙΣΤΙΚΑ ΔΕΛΤΙΟΥ ΑΠΟΣΤΟΛΗΣ</vt:lpstr>
      <vt:lpstr>Διαφάνεια 68</vt:lpstr>
      <vt:lpstr>ΔΙΑΚΡΙΣΗ ΠΑΡΑΣΤΑΤΙΚΩΝ</vt:lpstr>
      <vt:lpstr>ΧΑΡΑΚΤΗΡΙΣΤΙΚΑ ΤΙΜΟΛΟΓΙΟΥ (για Δελτίο Αποστολής) - ΕΚΔΟΣΗ</vt:lpstr>
      <vt:lpstr>Διαφάνεια 71</vt:lpstr>
      <vt:lpstr>ΧΑΡΑΚΤΗΡΙΣΤΙΚΑ ΤΙΜΟΛΟΓΙΟΥ - ΔΕΛΤΙΟΥ ΑΠΟΣΤΟΛΗΣ</vt:lpstr>
      <vt:lpstr>ΧΑΡΑΚΤΗΡΙΣΤΙΚΑ ΠΙΣΤΩΤΙΚΟΥ  ΤΙΜΟΛΟΓΙΟΥ (ΓΙΑ ΑΞΙΕΣ)</vt:lpstr>
      <vt:lpstr>Διαφάνεια 74</vt:lpstr>
      <vt:lpstr>ΧΑΡΑΚΤΗΡΙΣΤΙΚΑ ΠΙΣΤΩΤΙΚΟ  ΤΙΜΟΛΟΓΙΟ (ΜΕ Δ.Α.)</vt:lpstr>
      <vt:lpstr>ΧΑΡΑΚΤΗΡΙΣΤΙΚΑ ΑΠΟΔΕΙΞΗΣ ΛΙΑΝΙΚΗΣ ΠΩΛΗΣΗΣ</vt:lpstr>
      <vt:lpstr>Διαφάνεια 77</vt:lpstr>
      <vt:lpstr>ΧΑΡΑΚΤΗΡΙΣΤΙΚΑ ΑΠΟΔΕΙΞΗΣ ΠΑΡΟΧΗΣ ΥΠΗΡΕΣΙΩΝ</vt:lpstr>
      <vt:lpstr>Διαφάνεια 79</vt:lpstr>
      <vt:lpstr>ΧΑΡΑΚΤΗΡΙΣΤΙΚΑ ΤΙΜΟΛΟΓΙΟΥ (ΓΙΑ ΤΗΝ ΠΑΡΟΧΗ ΥΠΗΡΕΣΙΩΝ)</vt:lpstr>
      <vt:lpstr>Διαφάνεια 81</vt:lpstr>
      <vt:lpstr>ΕΛΛΗΝΙΚΑ  ΛΟΓΙΣΤΙΚΑ  ΠΡΟΤΥΠΑ – ΛΟΓΙΣΤΙΚΑ ΑΡΧΕΙΑ</vt:lpstr>
      <vt:lpstr>ΕΛΛΗΝΙΚΑ  ΛΟΓΙΣΤΙΚΑ  ΠΡΟΤΥΠΑ – ΛΟΓΙΣΤΙΚΑ ΑΡΧΕΙΑ</vt:lpstr>
      <vt:lpstr>ΕΛΛΗΝΙΚΑ  ΛΟΓΙΣΤΙΚΑ  ΠΡΟΤΥΠΑ – ΛΟΓΙΣΤΙΚΑ ΑΡΧΕΙΑ</vt:lpstr>
      <vt:lpstr>ΕΛΛΗΝΙΚΑ  ΛΟΓΙΣΤΙΚΑ  ΠΡΟΤΥΠΑ – ΛΟΓΙΣΤΙΚΑ ΑΡΧΕΙΑ</vt:lpstr>
      <vt:lpstr>ΕΛΛΗΝΙΚΑ  ΛΟΓΙΣΤΙΚΑ  ΠΡΟΤΥΠΑ – ΛΟΓΙΣΤΙΚΑ ΑΡΧΕΙΑ</vt:lpstr>
      <vt:lpstr>ΕΛΛΗΝΙΚΑ  ΛΟΓΙΣΤΙΚΑ  ΠΡΟΤΥΠΑ – ΛΟΓΙΣΤΙΚΑ ΑΡΧΕΙΑ</vt:lpstr>
      <vt:lpstr>ΕΛΛΗΝΙΚΑ  ΛΟΓΙΣΤΙΚΑ  ΠΡΟΤΥΠΑ – ΛΟΓΙΣΤΙΚΑ ΑΡΧΕΙΑ</vt:lpstr>
      <vt:lpstr>ΕΛΛΗΝΙΚΑ  ΛΟΓΙΣΤΙΚΑ  ΠΡΟΤΥΠΑ – ΛΟΓΙΣΤΙΚΑ ΑΡΧΕΙΑ</vt:lpstr>
      <vt:lpstr>ΕΛΛΗΝΙΚΑ  ΛΟΓΙΣΤΙΚΑ  ΠΡΟΤΥΠΑ – ΛΟΓΙΣΤΙΚΑ ΑΡΧΕΙΑ</vt:lpstr>
      <vt:lpstr>ΕΛΛΗΝΙΚΑ  ΛΟΓΙΣΤΙΚΑ  ΠΡΟΤΥΠΑ – ΛΟΓΙΣΤΙΚΑ ΑΡΧΕΙΑ</vt:lpstr>
      <vt:lpstr>ΕΛΛΗΝΙΚΟ ΓΕΝΙΚΟ ΛΟΓΙΣΤΙΚΟ ΣΧΕΔΙΟ</vt:lpstr>
      <vt:lpstr>ΒΑΣΙΚΕΣ ΑΡΧΕΣ ΤΟΥ Ε.Γ.Λ.Σ. </vt:lpstr>
      <vt:lpstr>Ε.Γ.Λ.Σ. (ΛΟΓΙΣΤΙΚΑ ΚΥΚΛΩΜΑΤΑ)</vt:lpstr>
      <vt:lpstr>Ε.Γ.Λ.Σ.  (ΟΜΑΔΕΣ)</vt:lpstr>
      <vt:lpstr>Ε.Γ.Λ.Σ.  (ΟΜΑΔΕΣ)</vt:lpstr>
      <vt:lpstr>Ε.Γ.Λ.Σ.  ΛΟΓΑΡΙΑΣΜΟΙ  ΤΑΞΕΩΣ</vt:lpstr>
      <vt:lpstr>Ε.Γ.Λ.Σ. ΛΟΓΑΡΙΑΣΜΟΙ - ΥΠΟΔΕΙΓΜΑΤΑ</vt:lpstr>
      <vt:lpstr>Ε.Γ.Λ.Σ. ΜΟΡΦΗ  ΚΩΔΙΚΟΥ</vt:lpstr>
      <vt:lpstr>Ε.Γ.Λ.Σ. ΑΝΑΠΤΥΞΗ  ΛΟΓΑΡΙΑΣΜΩΝ</vt:lpstr>
      <vt:lpstr>Ε.Γ.Λ.Σ. ΠΡΩΤΟΒΑΘΜΙΟΣ ΛΟΓΑΡΙΑΣΜΟΣ</vt:lpstr>
      <vt:lpstr>Ε.Γ.Λ.Σ.   ΔΕΥΤΕΡΟΒΑΘΜΙΟΣ ΛΟΓΑΡΙΑΣΜΟΣ</vt:lpstr>
      <vt:lpstr>Ε.Γ.Λ.Σ. ΤΡΙΤΟΒΑΘΜΙΟΣ ΛΟΓΑΡΙΑΣΜΟΣ</vt:lpstr>
      <vt:lpstr>ΟΜΑΔΑ  1 ΠΑΓΙΟ ΕΝΕΡΓΗΤΙΚΟ</vt:lpstr>
      <vt:lpstr>ΟΜΑΔΑ  1 ΠΑΓΙΟ ΕΝΕΡΓΗΤΙΚΟ ΜΕ ΑΡΙΘΜΟΥΣ</vt:lpstr>
      <vt:lpstr>ΟΜΑΔΑ 2 ΑΠΟΘΕΜΑΤΑ</vt:lpstr>
      <vt:lpstr>ΟΜΑΔΑ 3 ΑΠΑΙΤΗΣΕΙΣ &amp; ΔΙΑΘΕΣΙΜΑ</vt:lpstr>
      <vt:lpstr>ΟΜΑΔΑ 4 ΚΑΘΑΡΗ ΘΕΣΗ - ΠΡΟΒΛΕΨΕΙΣ - ΜΑΚΡΟΠΡΟΘΕΣΜΕΣ ΥΠΟΧΡΕΩΣΕΙΣ (Α)</vt:lpstr>
      <vt:lpstr>ΟΜΑΔΑ 4 ΚΑΘΑΡΗ ΘΕΣΗ - ΠΡΟΒΛΕΨΕΙΣ - ΜΑΚΡΟΠΡΟΘΕΣΜΕΣ ΥΠΟΧΡΕΩΣΕΙΣ (Β)</vt:lpstr>
      <vt:lpstr>ΟΜΑΔΑ 5 ΒΡΑΧΥΠΡΟΘΕΣΜΕΣ ΥΠΟΧΡΕΩΣΕΙΣ</vt:lpstr>
      <vt:lpstr>ΟΜΑΔΑ 6 ΟΡΓΑΝΙΚΑ ΕΞΟΔΑ ΚΑΤ’ ΕΙΔΟΣ</vt:lpstr>
      <vt:lpstr>ΟΜΑΔΑ 7 ΟΡΓΑΝΙΚΑ ΕΣΟΔΑ ΚΑΤ’ ΕΙΔΟΣ</vt:lpstr>
      <vt:lpstr>ΟΜΑΔΑ 8 ΑΠΟΤΕΛΕΣΜΑΤΙΚΟΙ ΛΟΓΑΡΙΑΣΜΟΙ</vt:lpstr>
      <vt:lpstr>ΟΜΑΔΑ 9 ΑΝΑΛΥΤΙΚΗ ΛΟΓΙΣΤΙΚΗ</vt:lpstr>
      <vt:lpstr>ΟΜΑΔΑ 9 ΑΝΑΛΥΤΙΚΗ ΛΟΓΙΣΤΙΚΗ</vt:lpstr>
      <vt:lpstr>ΟΜΑΔΑ «0» ΛΟΓΑΡΙΑΣΜΟΙ  ΤΑΞΕΩΣ</vt:lpstr>
      <vt:lpstr>ΟΜΑΔΑ «0» ΛΟΓΑΡΙΑΣΜΟΙ  ΤΑΞΕΩΣ</vt:lpstr>
      <vt:lpstr>Διαφάνεια 118</vt:lpstr>
      <vt:lpstr>Διαφάνεια 119</vt:lpstr>
      <vt:lpstr>              </vt:lpstr>
      <vt:lpstr>ΠΕΡΙΕΧΟΜΕΝΟ ΛΟΓΙΑΣΜΩΝ</vt:lpstr>
      <vt:lpstr>ΛΕΙΤΟΥΡΓΙΑ – ΤΗΡΗΣΗ ΛΟΓΑΡΙΑΣΜΩΝ</vt:lpstr>
      <vt:lpstr>ΤΗΡΗΣΗ ΤΩΝ ΛΟΓΑΡΙΑΣΜΩΝ</vt:lpstr>
      <vt:lpstr>ΒΑΣΙΚΕΣ ΚΑΤΗΓΟΡΙΕΣ ΛΟΓΑΡΙΑΣΜΩΝ </vt:lpstr>
      <vt:lpstr>ΚΑΝΟΝΕΣ  ΛΕΙΤΟΥΡΓΙΑΣ ΤΩΝ  ΛΟΓΑΡΙΑΣΜΩΝ ΤΟΥ  ΙΣΟΛΟΓΙΣΜΟΥ</vt:lpstr>
      <vt:lpstr>ΛΕΙΤΟΥΡΓΙΑ ΛΟΓΑΡΙΑΣΜΩΝ  ΚΑΤΑΧΩΡΗΣΗ</vt:lpstr>
      <vt:lpstr>Διάκριση των Λογαριασμών</vt:lpstr>
      <vt:lpstr> ΠΑΡΑΔΕΙΓΜΑΤΑ ΛΟΓΑΡΙΑΣΜΩΝ</vt:lpstr>
      <vt:lpstr>Διαφάνεια 129</vt:lpstr>
      <vt:lpstr>ΚΑΝΟΝΕΣ  ΛΕΙΤΟΥΡΓΙΑΣ  ΛΟΓΑΡΙΑΣΜΩΝ</vt:lpstr>
      <vt:lpstr>Χρέωση     Πίστωση</vt:lpstr>
      <vt:lpstr>Διαγραμματική Απεικόνιση Λογαριασμών</vt:lpstr>
      <vt:lpstr>Κανόνες  Ανάπτυξης Λογαριασμών</vt:lpstr>
      <vt:lpstr>ΜΕΤΑΣΧΗΜΑΤΙΣΜΟΙ</vt:lpstr>
      <vt:lpstr>Διαφάνεια 135</vt:lpstr>
      <vt:lpstr>                ΚΥΚΛΟΣ  ΒΙΟΜΗΧΑΝΙΚΗΣ  ΕΠΙΧΕΙΡΗΣΗΣ</vt:lpstr>
      <vt:lpstr>Κατηγορίες Λογιστικών Γεγονότων</vt:lpstr>
      <vt:lpstr>Διαφάνεια 138</vt:lpstr>
      <vt:lpstr>Διαφάνεια 139</vt:lpstr>
      <vt:lpstr>ΔΙΚΑΙΟΛΟΓΗΤΙΚΑ: ΥΠΑΡΞΗ  ΛΟΓΙΣΤΙΚΩΝ ΓΕΓΟΝΟΤΩΝ    ΗΜΕΡΟΛΟΓΙΟ: ΚΑΤΑΓΡΑΦΗ ΛΟΓΙΣΤΙΚΩΝ ΓΕΓΟΝΟΤΩΝ          ΚΑΘΟΛΙΚΟ: ΜΕΤΑΒΟΛΗ ΛΟΓΑΡΙΑΣΜΩΝ ΛΟΓΩ ΛΟΓΙΣΤΙΚΩΝ ΓΕΓΟΝΟΤΩΝ</vt:lpstr>
      <vt:lpstr>Διαφάνεια 141</vt:lpstr>
      <vt:lpstr>Διαφάνεια 142</vt:lpstr>
      <vt:lpstr>Διαφάνεια 143</vt:lpstr>
      <vt:lpstr>Διαφάνεια 144</vt:lpstr>
      <vt:lpstr>Διαφάνεια 145</vt:lpstr>
      <vt:lpstr>ΣΥΜΠΕΡΑΣΜΑΤΑ ΓΙΑ ΤΑ ΙΣΟΖΥΓΙΑ</vt:lpstr>
      <vt:lpstr>Ιδιότητες των λογαριασμών που πρέπει να εμφανίζονται με τα ισοζύγια</vt:lpstr>
      <vt:lpstr>Όρια  Ελέγχου  με  το  Ισοζύγιο</vt:lpstr>
      <vt:lpstr>Χρησιμότητες των Ισοζυγίων</vt:lpstr>
      <vt:lpstr>Είδη Ισοζυγίων (βάση περιεχόμενο, χρονική περίοδο κ.τ.λ.)</vt:lpstr>
      <vt:lpstr>Κατηγορίες Ισοζυγίων</vt:lpstr>
      <vt:lpstr>Ασυμφωνία με το Ισοζύγιο</vt:lpstr>
      <vt:lpstr>Διαφάνεια 153</vt:lpstr>
      <vt:lpstr>Διαφάνεια 154</vt:lpstr>
      <vt:lpstr>Διαφάνεια 155</vt:lpstr>
      <vt:lpstr>Διαφάνεια 156</vt:lpstr>
      <vt:lpstr> ΟΙ ΟΙΚΟΝΟΜΙΚΕΣ ΚΑΤΑΣΤΑΣΕΙΣ ΤΩΝ ΕΠΙΧΕΙΡΗΣΕΩΝ</vt:lpstr>
      <vt:lpstr>Βασικές Λογιστικές Καταστάσεις</vt:lpstr>
      <vt:lpstr>Διαφάνεια 159</vt:lpstr>
      <vt:lpstr>Διαφάνεια 160</vt:lpstr>
      <vt:lpstr>Διαφάνεια 161</vt:lpstr>
      <vt:lpstr>Διαφάνεια 162</vt:lpstr>
      <vt:lpstr>ΛΟΓΙΣΤΙΚΗ ΙΣΟΤΗΤΑ ΕΓΓΡΑΦΩΝ</vt:lpstr>
      <vt:lpstr>Διαφάνεια 164</vt:lpstr>
      <vt:lpstr>Διαφάνεια 165</vt:lpstr>
      <vt:lpstr>ΙΣΟΛΟΓΙΣΜΟΣ  (1)</vt:lpstr>
      <vt:lpstr>ΙΣΟΛΟΓΙΣΜΟΣ (2)</vt:lpstr>
      <vt:lpstr>ΟΜΑΔΟΠΟΙΗΣΗ ΣΤΟΙΧΕΙΩΝ ΙΣΟΛΟΓΙΣΜΟΥ</vt:lpstr>
      <vt:lpstr>ΚΑΘΕΤΟΣ ΙΣΟΛΟΓΙΣΜΟΣ</vt:lpstr>
      <vt:lpstr>ΜΕΘΟΔΟΣ ΔΙΑΔΟΧΙΚΩΝ ΙΣΟΛΟΓΙΣΜΩΝ</vt:lpstr>
      <vt:lpstr>ΜΕΘΟΔΟΣ ΔΙΑΔΟΧΙΚΩΝ ΙΣΟΛΟΓΙΣΜΩΝ</vt:lpstr>
      <vt:lpstr>ΜΕΘΟΔΟΣ ΔΙΑΔΟΧΙΚΩΝ ΙΣΟΛΟΓΙΣΜΩΝ</vt:lpstr>
      <vt:lpstr>ΜΕΘΟΔΟΣ ΔΙΑΔΟΧΙΚΩΝ ΙΣΟΛΟΓΙΣΜΩΝ</vt:lpstr>
      <vt:lpstr>ΜΕΘΟΔΟΣ ΠΙΝΑΚΑ ΜΕΤΑΒΟΛΩΝ ΤΗΣ ΛΟΓΙΣΤΙΚΗΣ ΙΣΟΤΗΤΑΣ</vt:lpstr>
      <vt:lpstr>ΕΝΕΡΓΗΤΙΚΟ</vt:lpstr>
      <vt:lpstr>ΕΝΕΡΓΗΤΙΚΟ</vt:lpstr>
      <vt:lpstr>ΠΑΘΗΤΙΚΟ</vt:lpstr>
      <vt:lpstr>ΜΟΡΦΗ ΙΣΟΛΟΓΙΣΜΟΥ</vt:lpstr>
      <vt:lpstr>A) ΔΙΑΔΟΧΙΚΟΙ ΙΣΟΛΟΓΙΣΜΟΙ (πχ 2 ετών)</vt:lpstr>
      <vt:lpstr>B) ΔΙΑΔΟΧΙΚΟΙ ΙΣΟΛΟΓΙΣΜΟΙ (πχ 2 ετών) </vt:lpstr>
      <vt:lpstr>Γ) ΔΙΑΔΟΧΙΚΟΙ ΙΣΟΛΟΓΙΣΜΟΙ (πχ 2 ετών) </vt:lpstr>
      <vt:lpstr>Δ) ΔΙΑΔΟΧΙΚΟΙ ΙΣΟΛΟΓΙΣΜΟΙ (πχ 2 ετών) </vt:lpstr>
      <vt:lpstr>Διαφάνεια 183</vt:lpstr>
      <vt:lpstr>ΑΣΩΜΑΤΕΣ ΑΚΙΝΗΤΟΠΟΙΗΣΕΙΣ (1) </vt:lpstr>
      <vt:lpstr>ΑΣΩΜΑΤΕΣ ΑΚΙΝΗΤΟΠΟΙΗΣΕΙΣ ΚΑΤΗΓΟΡΙΕΣ</vt:lpstr>
      <vt:lpstr>ΑΦΑΝΗ ΑΠΟΘΕΜΑΤΙΚΑ</vt:lpstr>
      <vt:lpstr>ΙΔΙΑ ΚΕΦΑΛΑΙΑ</vt:lpstr>
      <vt:lpstr>ΚΑΤΑΣΤΑΣΗ ΑΠΟΤΕΛΕΣΜΑΤΩΝ ΧΡΗΣΗΣ</vt:lpstr>
      <vt:lpstr>ΕΣΟΔΑ - ΕΞΟΔΑ </vt:lpstr>
      <vt:lpstr>ΚΑΝΟΝΕΣ ΛΕΙΤΟΥΡΓΙΑΣ ΤΩΝ ΛΟΓΑΡΙΑΣΜΩΝ ΕΣΟΔΩΝ ΚΑΙ ΕΞΟΔΩΝ</vt:lpstr>
      <vt:lpstr>Διαφάνεια 191</vt:lpstr>
      <vt:lpstr>ΠΡΟΣΔΙΟΡΙΣΜΟΣ ΤΟΥ ΑΠΟΤΕΛΕΣΜΑΤΟΣ ΧΡΗΣΗΣ </vt:lpstr>
      <vt:lpstr>Διαφάνεια 193</vt:lpstr>
      <vt:lpstr>Διαφάνεια 194</vt:lpstr>
      <vt:lpstr>Διαφάνεια 195</vt:lpstr>
      <vt:lpstr>Διαφάνεια 196</vt:lpstr>
      <vt:lpstr>Διαφάνεια 197</vt:lpstr>
      <vt:lpstr>ΜΟΡΦΗ ΚΑΤΑΣΤΑΣΗΣ ΑΠΟΤΕΛΕΣΜΑΤΩΝ ΧΡΗΣΗΣ</vt:lpstr>
      <vt:lpstr>ΑΠΟΤΕΛΕΣΜΑΤΑ  ΧΡΗΣΗΣ</vt:lpstr>
      <vt:lpstr>Διαφάνεια 200</vt:lpstr>
      <vt:lpstr>Διαφάνεια 201</vt:lpstr>
      <vt:lpstr>Διαφάνεια 202</vt:lpstr>
      <vt:lpstr>Διαφάνεια 203</vt:lpstr>
      <vt:lpstr>ΑΠΟΤΕΛΕΣΜΑΤΑ ΧΡΗΣΗΣ –ΠΙΝΑΚΑΣ ΔΙΑΘΕΣΗΣ                                     ΑΠΟΤΕΛΕΣΜΑΤΩΝ</vt:lpstr>
      <vt:lpstr>Διαφάνεια 205</vt:lpstr>
      <vt:lpstr>Διαφάνεια 206</vt:lpstr>
      <vt:lpstr>Διαφάνεια 207</vt:lpstr>
      <vt:lpstr>Διαφάνεια 208</vt:lpstr>
      <vt:lpstr>Διαφάνεια 209</vt:lpstr>
      <vt:lpstr>Διαφάνεια 210</vt:lpstr>
      <vt:lpstr>Διαφάνεια 211</vt:lpstr>
      <vt:lpstr>Διαφάνεια 212</vt:lpstr>
      <vt:lpstr>ΕΛΛΗΝΙΚΑ  ΛΟΓΙΣΤΙΚΑ  ΠΡΟΤΥΠΑ – ΛΟΓΙΣΤΙΚΑ ΑΡΧΕΙΑ</vt:lpstr>
      <vt:lpstr>ΕΛΛΗΝΙΚΑ  ΛΟΓΙΣΤΙΚΑ  ΠΡΟΤΥΠΑ – ΛΟΓΙΣΤΙΚΑ ΑΡΧΕΙΑ</vt:lpstr>
      <vt:lpstr>ΕΛΛΗΝΙΚΑ  ΛΟΓΙΣΤΙΚΑ  ΠΡΟΤΥΠΑ – ΛΟΓΙΣΤΙΚΑ ΑΡΧΕΙΑ</vt:lpstr>
      <vt:lpstr>ΚΑΤΗΓΟΡΙΕΣ ΔΑΠΑΝΩΝ (1)</vt:lpstr>
      <vt:lpstr>ΚΑΤΗΓΟΡΙΕΣ ΔΑΠΑΝΩΝ (2)</vt:lpstr>
      <vt:lpstr>ΜΕΤΑΒΛΗΤΕΣ ΔΑΠΑΝΕΣ</vt:lpstr>
      <vt:lpstr>ΔΙΑΘΕΣΗ ΚΕΡΔΩΝ (Α)</vt:lpstr>
      <vt:lpstr>ΔΙΑΘΕΣΗ ΚΕΡΔΩΝ (Β)</vt:lpstr>
      <vt:lpstr>Πίνακας Διάθεσης Αποτελεσμάτων</vt:lpstr>
      <vt:lpstr>ΑΠΟΘΕΜΑΤΙΚΑ</vt:lpstr>
      <vt:lpstr>ΚΕΡΔΗ ΑΝΑ ΜΕΤΟΧΗ</vt:lpstr>
      <vt:lpstr>Διαφάνεια 224</vt:lpstr>
      <vt:lpstr>Σχέση Πίνακα διάθεσης, ΚΑΧ, και Ισολογισμού</vt:lpstr>
      <vt:lpstr>ΠΡΟΣΑΡΤΗΜΑ</vt:lpstr>
      <vt:lpstr>Τι είναι Έξοδο?</vt:lpstr>
      <vt:lpstr>Τι είναι Έσοδο?</vt:lpstr>
      <vt:lpstr>ΚΑΤΑΣΤΑΣΗ  ΠΗΓΩΝ  ΚΑΙ  ΧΡΗΣΕΩΝ ΚΕΦΑΛΑΙΟΥ </vt:lpstr>
      <vt:lpstr>ΚΑΤΑΣΤΑΣΗ  ΠΗΓΩΝ  ΚΑΙ  ΧΡΗΣΕΩΝ ΚΕΦΑΛΑΙΟΥ </vt:lpstr>
      <vt:lpstr>ΠΗΓΕΣ ΚΕΦΑΛΑΙΩΝ</vt:lpstr>
      <vt:lpstr>ΧΡΗΣΕΙΣ ΚΕΦΑΛΑΙΩΝ</vt:lpstr>
      <vt:lpstr>Διαφάνεια 233</vt:lpstr>
      <vt:lpstr>Πηγές και Χρήσεις Κεφαλαίων</vt:lpstr>
      <vt:lpstr> ΑΣΚΗΣΗ 1</vt:lpstr>
      <vt:lpstr>ΚΑΤΑΣΤΑΣΗ ΠΗΓΩΝ &amp; ΧΡΗΣΕΩΝ</vt:lpstr>
      <vt:lpstr>ΣΥΜΠΕΡΑΣΜΑ</vt:lpstr>
      <vt:lpstr>1) ΚΑΤΑΣΤΑΣΗ  ΤΑΜΕΙΑΚΩΝ ΡΟΩΝ</vt:lpstr>
      <vt:lpstr>2) ΚΑΤΑΣΤΑΣΗ  ΤΑΜΕΙΑΚΩΝ ΡΟΩΝ (ΕΙΣΡΟΕΣ-ΕΚΡΟΕΣ)</vt:lpstr>
      <vt:lpstr>3) ΚΑΤΑΣΤΑΣΗ  ΤΑΜΕΙΑΚΩΝ ΡΟΩΝ (ΕΙΣΡΟΕΣ-ΕΚΡΟΕΣ)</vt:lpstr>
      <vt:lpstr>4) ΚΑΤΑΣΤΑΣΗ  ΤΑΜΕΙΑΚΩΝ ΡΟΩΝ (ΕΙΣΡΟΕΣ-ΕΚΡΟΕΣ)</vt:lpstr>
      <vt:lpstr>5) ΚΑΤΑΣΤΑΣΗ  ΤΑΜΕΙΑΚΩΝ ΡΟΩΝ (ΕΙΣΡΟΕΣ-ΕΚΡΟΕΣ)</vt:lpstr>
      <vt:lpstr>6) ΚΑΤΑΣΤΑΣΗ  ΤΑΜΕΙΑΚΩΝ ΡΟΩΝ (ΕΙΣΡΟΕΣ-ΕΚΡΟΕΣ)</vt:lpstr>
      <vt:lpstr>ΓΡΑΦΗΜΑ ΚΑΤΑΣΤΑΣΗΣ ΤΑΜΕΙΑΚΩΝ ΡΟΩΝ</vt:lpstr>
      <vt:lpstr>ΚΑΤΑΣΤΑΣΗ ΤΑΜΕΙΑΚΩΝ ΡΟΩΝ</vt:lpstr>
      <vt:lpstr>ΚΑΤΑΣΤΑΣΗ ΤΑΜΕΙΑΚΩΝ ΡΟΩΝ</vt:lpstr>
      <vt:lpstr>Κατάσταση Ταµειακών Ροών-Κανονική λειτουργία</vt:lpstr>
      <vt:lpstr>Κατηγορίες δραστηριοτήτων</vt:lpstr>
      <vt:lpstr> Ταµειακές Ροές-Επενδυτική δραστηριότητα</vt:lpstr>
      <vt:lpstr>Κατηγορίες δραστηριοτήτων</vt:lpstr>
      <vt:lpstr>Κατάσταση Ταµειακών Ροών-Χρηματοοικονομική δραστηριότητα</vt:lpstr>
      <vt:lpstr>Κατηγορίες δραστηριοτήτων</vt:lpstr>
      <vt:lpstr>Κατηγορίες δραστηριοτήτων</vt:lpstr>
      <vt:lpstr>Κατάρτιση Ταµειακών Ροών</vt:lpstr>
      <vt:lpstr>Κατάρτιση Ταµειακών Ροών</vt:lpstr>
      <vt:lpstr>Κατάρτιση Ταµειακών Ροών</vt:lpstr>
      <vt:lpstr>Κατάρτιση Ταµειακών Ροών</vt:lpstr>
      <vt:lpstr>Κατάρτιση Ταµειακών Ροών</vt:lpstr>
      <vt:lpstr>Τεχνική Κατάρτισης Ταμειακών Ροών</vt:lpstr>
      <vt:lpstr>Τεχνική Κατάρτισης Ταμειακών Ροών</vt:lpstr>
      <vt:lpstr>Τεχνική Κατάρτισης Ταμειακών Ροών</vt:lpstr>
      <vt:lpstr>Τεχνική Κατάρτισης Ταμειακών Ροών</vt:lpstr>
      <vt:lpstr>Τεχνική Κατάρτισης Ταμειακών Ροών</vt:lpstr>
      <vt:lpstr>ΠΑΡΑ∆ΕΙΓΜΑ ΠΗΓΩΝ ΧΡΗΣΕΩΝ ΚΕΦΑΛΑΙΩΝ &amp; ΚΑΤΑΡΤΙΣΗΣ ΤΑΜΕΙΑΚΩΝ ΡΟΩΝ (ΧΡΗΣΕΙΣ 08-09</vt:lpstr>
      <vt:lpstr> ΠΑΡΑ∆ΕΙΓΜΑ ΠΗΓΩΝ ΧΡΗΣΕΩΝ ΚΕΦΑΛΑΙΩΝ &amp; ΚΑΤΑΡΤΙΣΗΣ ΤΑΜΕΙΑΚΩΝ ΡΟΩΝ (ΧΡΗΣΕΙΣ 08-09)</vt:lpstr>
      <vt:lpstr>ΠΑΡΑ∆ΕΙΓΜΑ ΠΗΓΩΝ ΧΡΗΣΕΩΝ ΚΕΦΑΛΑΙΩΝ &amp; ΚΑΤΑΡΤΙΣΗΣ ΤΑΜΕΙΑΚΩΝ ΡΟΩΝ (ΧΡΗΣΕΙΣ 08-09)</vt:lpstr>
      <vt:lpstr>ΠΑΡΑ∆ΕΙΓΜΑ ΠΗΓΩΝ ΧΡΗΣΕΩΝ ΚΕΦΑΛΑΙΩΝ &amp; ΚΑΤΑΡΤΙΣΗΣ ΤΑΜΕΙΑΚΩΝ ΡΟΩΝ (ΧΡΗΣΕΙΣ 08-09)</vt:lpstr>
      <vt:lpstr>ΠΑΡΑ∆ΕΙΓΜΑ ΠΗΓΩΝ ΧΡΗΣΕΩΝ ΚΕΦΑΛΑΙΩΝ &amp; ΚΑΤΑΡΤΙΣΗΣ ΤΑΜΕΙΑΚΩΝ ΡΟΩΝ (ΧΡΗΣΕΙΣ ‘08-’09)</vt:lpstr>
      <vt:lpstr>ΠΑΡΑ∆ΕΙΓΜΑ ΠΗΓΩΝ ΧΡΗΣΕΩΝ ΚΕΦΑΛΑΙΩΝ &amp; ΚΑΤΑΡΤΙΣΗΣ ΤΑΜΕΙΑΚΩΝ ΡΟΩΝ (ΧΡΗΣΕΙΣ ‘08-’09)</vt:lpstr>
      <vt:lpstr>ΣΥΝΕΧΕΙΑ</vt:lpstr>
      <vt:lpstr>ΣΥΝΕΧΕΙΑ</vt:lpstr>
      <vt:lpstr>ΣΥΝΕΧΕΙΑ</vt:lpstr>
      <vt:lpstr>ΣΥΝΕΧΕΙΑ</vt:lpstr>
      <vt:lpstr>ΣΥΝΕΧΕΙΑ</vt:lpstr>
      <vt:lpstr>ΣΥΝΕΧΕΙΑ</vt:lpstr>
      <vt:lpstr>ΣΥΝΕΧΕΙΑ</vt:lpstr>
      <vt:lpstr>ΣΥΝΕΧΕΙΑ</vt:lpstr>
      <vt:lpstr>Άσκηση</vt:lpstr>
      <vt:lpstr>Άσκηση</vt:lpstr>
      <vt:lpstr>Άσκηση</vt:lpstr>
      <vt:lpstr>Τύποι συναλλαγών</vt:lpstr>
      <vt:lpstr>Διαφάνεια 282</vt:lpstr>
      <vt:lpstr>ΑΣΚΗΣΗ 2α</vt:lpstr>
      <vt:lpstr>ΑΣΚΗΣΗ 2β</vt:lpstr>
      <vt:lpstr>ΚΕΦΑΛΑΙΟ ΚΙΝΗΣΗΣ</vt:lpstr>
      <vt:lpstr>Διαφάνεια 286</vt:lpstr>
      <vt:lpstr>Διαφάνεια 287</vt:lpstr>
      <vt:lpstr>Διαφάνεια 288</vt:lpstr>
      <vt:lpstr>Διαφάνεια 289</vt:lpstr>
      <vt:lpstr>Διαφάνεια 290</vt:lpstr>
      <vt:lpstr>Διαφάνεια 291</vt:lpstr>
      <vt:lpstr>Διαφάνεια 292</vt:lpstr>
      <vt:lpstr>Διαφάνεια 293</vt:lpstr>
      <vt:lpstr>Διαφάνεια 294</vt:lpstr>
      <vt:lpstr>Διαφάνεια 295</vt:lpstr>
      <vt:lpstr>Διαφάνεια 296</vt:lpstr>
      <vt:lpstr>Διαφάνεια 297</vt:lpstr>
      <vt:lpstr>Διαφάνεια 298</vt:lpstr>
      <vt:lpstr>Διαφάνεια 299</vt:lpstr>
      <vt:lpstr>Διαφάνεια 300</vt:lpstr>
      <vt:lpstr>Διαφάνεια 301</vt:lpstr>
      <vt:lpstr>Διαφάνεια 302</vt:lpstr>
      <vt:lpstr>Διαφάνεια 303</vt:lpstr>
      <vt:lpstr>Διαφάνεια 304</vt:lpstr>
      <vt:lpstr>Διαφάνεια 305</vt:lpstr>
      <vt:lpstr>Διαφάνεια 306</vt:lpstr>
      <vt:lpstr>Διαφάνεια 307</vt:lpstr>
      <vt:lpstr>Διαφάνεια 308</vt:lpstr>
      <vt:lpstr>Διαφάνεια 309</vt:lpstr>
      <vt:lpstr>Μητρώο Παγίων Περιουσιακών Στοιχείων</vt:lpstr>
      <vt:lpstr>Διαφάνεια 311</vt:lpstr>
      <vt:lpstr>Διαφάνεια 312</vt:lpstr>
      <vt:lpstr>Διαφάνεια 313</vt:lpstr>
      <vt:lpstr>Διαφάνεια 314</vt:lpstr>
      <vt:lpstr>Διαφάνεια 315</vt:lpstr>
      <vt:lpstr>Διαφάνεια 316</vt:lpstr>
      <vt:lpstr>Διαφάνεια 317</vt:lpstr>
      <vt:lpstr>Διαφάνεια 318</vt:lpstr>
      <vt:lpstr>Διαφάνεια 319</vt:lpstr>
      <vt:lpstr>Αυξήσεις ενσώματων ακινητοποιήσεων</vt:lpstr>
      <vt:lpstr>Αυξήσεις ενσώματων ακινητοποιήσεων</vt:lpstr>
      <vt:lpstr>Διαφάνεια 322</vt:lpstr>
      <vt:lpstr>Διαφάνεια 323</vt:lpstr>
      <vt:lpstr>Διαφάνεια 324</vt:lpstr>
      <vt:lpstr>Διαφάνεια 325</vt:lpstr>
      <vt:lpstr>Διαφάνεια 326</vt:lpstr>
      <vt:lpstr>Διαφάνεια 327</vt:lpstr>
      <vt:lpstr>Διαφάνεια 328</vt:lpstr>
      <vt:lpstr>Διαφάνεια 329</vt:lpstr>
      <vt:lpstr>Διαφάνεια 330</vt:lpstr>
      <vt:lpstr> Μείωση της αξίας των ενσώµατων ακινητοποιήσεων  </vt:lpstr>
      <vt:lpstr>Διαφάνεια 332</vt:lpstr>
      <vt:lpstr>Διαφάνεια 333</vt:lpstr>
      <vt:lpstr>Διαφάνεια 334</vt:lpstr>
      <vt:lpstr>Διαφάνεια 335</vt:lpstr>
      <vt:lpstr>Διαφάνεια 336</vt:lpstr>
      <vt:lpstr>Διαφάνεια 337</vt:lpstr>
      <vt:lpstr>Διαφάνεια 338</vt:lpstr>
      <vt:lpstr>Διαφάνεια 339</vt:lpstr>
      <vt:lpstr>Διαφάνεια 340</vt:lpstr>
      <vt:lpstr>Διαφάνεια 341</vt:lpstr>
      <vt:lpstr>Διαφάνεια 342</vt:lpstr>
      <vt:lpstr>Διαφάνεια 343</vt:lpstr>
      <vt:lpstr>Διαφάνεια 344</vt:lpstr>
      <vt:lpstr>Διαφάνεια 345</vt:lpstr>
      <vt:lpstr>Διαφάνεια 346</vt:lpstr>
      <vt:lpstr>Διαφάνεια 347</vt:lpstr>
      <vt:lpstr>Διαφάνεια 348</vt:lpstr>
      <vt:lpstr>Διαφάνεια 349</vt:lpstr>
      <vt:lpstr>Διαφάνεια 350</vt:lpstr>
      <vt:lpstr>Διαφάνεια 351</vt:lpstr>
      <vt:lpstr>Διαφάνεια 352</vt:lpstr>
      <vt:lpstr>Διαφάνεια 353</vt:lpstr>
      <vt:lpstr>Διαφάνεια 354</vt:lpstr>
      <vt:lpstr>Διαφάνεια 355</vt:lpstr>
      <vt:lpstr>Διαφάνεια 356</vt:lpstr>
      <vt:lpstr>Διαφάνεια 357</vt:lpstr>
      <vt:lpstr>Διαφάνεια 358</vt:lpstr>
      <vt:lpstr>Διαφάνεια 359</vt:lpstr>
      <vt:lpstr>Διαφάνεια 360</vt:lpstr>
      <vt:lpstr>Διαφάνεια 361</vt:lpstr>
      <vt:lpstr>Διαφάνεια 362</vt:lpstr>
      <vt:lpstr>Διαφάνεια 363</vt:lpstr>
      <vt:lpstr>Διαφάνεια 364</vt:lpstr>
      <vt:lpstr>Διαφάνεια 365</vt:lpstr>
      <vt:lpstr>Διαφάνεια 366</vt:lpstr>
      <vt:lpstr>Διαφάνεια 367</vt:lpstr>
      <vt:lpstr>Διαφάνεια 368</vt:lpstr>
      <vt:lpstr>Διαφάνεια 369</vt:lpstr>
      <vt:lpstr>Διαφάνεια 370</vt:lpstr>
      <vt:lpstr>Διαφάνεια 371</vt:lpstr>
      <vt:lpstr>Διαφάνεια 372</vt:lpstr>
      <vt:lpstr>Διαφάνεια 373</vt:lpstr>
      <vt:lpstr>Διαφάνεια 374</vt:lpstr>
      <vt:lpstr>Διαφάνεια 375</vt:lpstr>
      <vt:lpstr>Διαφάνεια 376</vt:lpstr>
      <vt:lpstr>Διαφάνεια 377</vt:lpstr>
      <vt:lpstr>ΓΕΝΙΚΕΣ ΠΑΡΑΤΗΡΗΣΕΙΣ ΚΑΙ ΟΡΙΣΜΟΙ </vt:lpstr>
      <vt:lpstr>Διαφάνεια 379</vt:lpstr>
      <vt:lpstr>Διαφάνεια 380</vt:lpstr>
      <vt:lpstr>Διαφάνεια 381</vt:lpstr>
      <vt:lpstr>Διαφάνεια 382</vt:lpstr>
      <vt:lpstr>Διαφάνεια 383</vt:lpstr>
      <vt:lpstr>ΜΕΤΑΒΟΛΕΣ ΣΥΜΜΕΤΟΧΩΝ ΚΑΙ ΧΡΕΟΓΡΑΦΩΝ</vt:lpstr>
      <vt:lpstr>Διαφάνεια 385</vt:lpstr>
      <vt:lpstr>Διαφάνεια 386</vt:lpstr>
      <vt:lpstr>ΜΕΙΩΣΗ ΤΗΣ ΑΞΙΑΣ ΤΩΝ ΣΥΜΜΕΤΟΧΩΝ ΚΑΙ ΤΩΝ ΧΡΕΟΓΡΑΦΩΝ</vt:lpstr>
      <vt:lpstr>Διαφάνεια 388</vt:lpstr>
      <vt:lpstr>Διαφάνεια 389</vt:lpstr>
      <vt:lpstr>Διαφάνεια 390</vt:lpstr>
      <vt:lpstr>Διαφάνεια 391</vt:lpstr>
      <vt:lpstr>Διαφάνεια 392</vt:lpstr>
      <vt:lpstr>ΑΠΟΤΙΜΗΣΗ ΣΥΜΜΕΤΟΧΩΝ ΚΑΙ ΧΡΕΟΓΡΑΦΩΝ ΒΑΣΕΙ ΤΩΝ Δ.Λ.Π.</vt:lpstr>
      <vt:lpstr>Διαφάνεια 394</vt:lpstr>
      <vt:lpstr>Διαφάνεια 395</vt:lpstr>
      <vt:lpstr>ΑΝΑΛΥΤΙΚΗ ΚΑΤΑΧΩΡΗΣΗ ΣΤΗΝ ΑΠΟΓΡΑΦΗ</vt:lpstr>
      <vt:lpstr>ΠΛΗΡΟΦΟΡΙΕΣ ΣΤΟ ΠΡΟΣΑΡΤΗΜΑ ΓΙΑ ΤΙΣ ΣΥΜΜΕΤΟΧΕΣ</vt:lpstr>
      <vt:lpstr>Διαφάνεια 398</vt:lpstr>
      <vt:lpstr>Διαφάνεια 399</vt:lpstr>
      <vt:lpstr>ΠΛΗΡΟΦΟΡΙΕΣ ΣΤΗΝ ΕΚΘΕΣΗ ΤΟΥ ΔΙΟΙΚΗΤΙΚΟΥ ΣΥΜΒΟΥΛΙΟΥ ΤΗΣ Α.Ε. Ή ΤΟΥ ΔΙΑΧΕΙΡΙΣΤΗ Ε.Π.Ε. ΓΙΑ ΤΑ ΧΡΕΟΓΡΑΦΑ </vt:lpstr>
      <vt:lpstr>Προχωρημένη Χρηματοοικονομική Λογιστική</vt:lpstr>
      <vt:lpstr>ΓΕΝΙΚΕΣ ΠΑΡΑΤΗΡΗΣΕΙΣ ΚΑΙ ΟΡΙΣΜΟΙ</vt:lpstr>
      <vt:lpstr>Η ΛΕΙΤΟΥΡΓΙΑ ΤΩΝ ΛΟΓΑΡΙΑΣΜΩΝ ΑΠΟΘΕΜΑΤΩΝ</vt:lpstr>
      <vt:lpstr>Διαφάνεια 404</vt:lpstr>
      <vt:lpstr>Διαφάνεια 405</vt:lpstr>
      <vt:lpstr>ΑΠΟΘΕΜΑΤΑ</vt:lpstr>
      <vt:lpstr>ΚΟΣΤΟΣ ΠΩΛΗΘΕΝΤΩΝ</vt:lpstr>
      <vt:lpstr>ΛΟΓΙΣΤΙΚΗ ΑΠΟΘΕΜΑΤΩΝ </vt:lpstr>
      <vt:lpstr>ΣΗΜΑΣΙΑ ΤΩΝ ΑΠΟΘΕΜΑΤΩΝ </vt:lpstr>
      <vt:lpstr>ΛΕΙΤΟΥΡΓΙΚΟ ΚΥΚΛΩΜΑ ΕΜΠΟΡΙΚΗΣ ΕΠΙΧΕΙΡΗΣΗΣ</vt:lpstr>
      <vt:lpstr>ΖΗΤΗΣΗ ΠΛΗΡΟΦΟΡΙΩΝ ΓΙΑ ΑΠΟΘΕΜΑΤΑ</vt:lpstr>
      <vt:lpstr>ΤΟ ΒΑΣΙΚΟ ΠΡΟΒΛΗΜΑ  ΤΩΝ ΑΠΟΘΕΜΑΤΩΝ</vt:lpstr>
      <vt:lpstr>ΔΙΑΔΙΚΑΣΙΑ ΑΓΟΡΩΝ ΑΠΟΘΕΜΑΤΩΝ</vt:lpstr>
      <vt:lpstr>ΑΓΟΡΑ ΑΠΟΘΕΜΑΤΩΝ </vt:lpstr>
      <vt:lpstr>ΛΟΓΙΣΤΙΚΗ ΑΓΟΡΩΝ</vt:lpstr>
      <vt:lpstr>Διαφάνεια 416</vt:lpstr>
      <vt:lpstr>ΜΕΤΑΒΟΛΕΣ ΤΩΝ ΑΠΟΘΕΜΑΤΩΝ</vt:lpstr>
      <vt:lpstr>Διαφάνεια 418</vt:lpstr>
      <vt:lpstr>ΛΟΓΙΣΤΙΚΟΠΟΙΗΣΗ ΑΥΞΗΣΕΩΝ ΚΑΙ ΜΕΙΩΣΕΩΝ ΤΩΝ ΑΠΟΘΕΜΑΤΩΝ</vt:lpstr>
      <vt:lpstr>Διαφάνεια 420</vt:lpstr>
      <vt:lpstr>Διαφάνεια 421</vt:lpstr>
      <vt:lpstr>Διαφάνεια 422</vt:lpstr>
      <vt:lpstr>Διαφάνεια 423</vt:lpstr>
      <vt:lpstr>Διαφάνεια 424</vt:lpstr>
      <vt:lpstr>Διαφάνεια 425</vt:lpstr>
      <vt:lpstr>ΚΟΣΤΟΣ ΑΓΟΡΑΣ ΑΠΟΘΕΜΑΤΩΝ </vt:lpstr>
      <vt:lpstr>ΚΟΣΤΟΣ ΑΓΟΡΑΣ ΑΠΟΘΕΜΑΤΩΝ</vt:lpstr>
      <vt:lpstr>ΛΟΙΠΑ ΣΤΟΙΧΕΙΑ ΚΟΣΤΟΥΣ ΑΓΟΡΩΝ</vt:lpstr>
      <vt:lpstr>ΛΟΙΠΑ ΣΤΟΙΧΕΙΑ ΚΟΣΤΟΥΣ ΑΓΟΡΩΝ </vt:lpstr>
      <vt:lpstr>ΟΡΟΙ ΣΥΝΑΛΛΑΓΩΝ </vt:lpstr>
      <vt:lpstr>ΟΡΟΙ  ΣΥΝΑΛΛΑΓΩΝ </vt:lpstr>
      <vt:lpstr>ΛΟΓΙΣΤΙΚΗ ΑΓΟΡΩΝ: ΕΙΔΙΚΕΣ ΠΕΡΙΠΤΩΣΕΙΣ</vt:lpstr>
      <vt:lpstr>ΛΟΓΙΣΤΙΚΗ ΑΓΟΡΩΝ: ΕΙΔΙΚΕΣ ΠΕΡΙΠΤΩΣΕΙΣ</vt:lpstr>
      <vt:lpstr>ΛΟΓΙΣΤΙΚΗ ΠΩΛΗΣΕΩΝ </vt:lpstr>
      <vt:lpstr>ΛΟΓΙΣΤΙΚΗ ΠΩΛΗΣΕΩΝ</vt:lpstr>
      <vt:lpstr>ΕΣΟΔΑ  ΑΠΟ ΠΩΛΗΣΕΙΣ </vt:lpstr>
      <vt:lpstr>ΚΑΘΑΡΑ ΕΣΟΔΑ ΠΩΛΗΣΕΩΝ </vt:lpstr>
      <vt:lpstr>ΛΟΓΙΣΤΙΚΗ ΠΩΛΗΣΕΩΝ: ΕΙΔΙΚΕΣ ΠΕΡΙΠΤΩΣΕΙΣ</vt:lpstr>
      <vt:lpstr>Διαφάνεια 439</vt:lpstr>
      <vt:lpstr>ΟΡΙΣΜΟΣ ΑΠΟΓΡΑΦΗΣ</vt:lpstr>
      <vt:lpstr>   ΕΞΩΛΟΓΙΣΤΙΚΗ ΑΠΟΓΡΑΦΗ</vt:lpstr>
      <vt:lpstr>ΕΣΩΛΟΓΙΣΤΙΚΗ ΑΠΟΓΡΑΦΗ</vt:lpstr>
      <vt:lpstr>   ΛΟΓΟΙ ΣΥΝΤΑΞΗΣ ΑΠΟΓΡΑΦΗΣ</vt:lpstr>
      <vt:lpstr>ΑΝΑΓΚΕΣ ΕΛΕΓΧΟΥ</vt:lpstr>
      <vt:lpstr>ΑΝΑΓΚΕΣ ΠΡΟΣΑΡΜΟΓΗΣ</vt:lpstr>
      <vt:lpstr>ΣΤΑΔΙΑ ΑΠΟΓΡΑΦΗΣ</vt:lpstr>
      <vt:lpstr>ΓΕΝΙΚΑ  ΠΕΡΙ  ΑΠΟΓΡΑΦΗΣ</vt:lpstr>
      <vt:lpstr> ΕΙΔΗ  ΑΠΟΓΡΑΦΗΣ </vt:lpstr>
      <vt:lpstr>ΔΙΑΡΚΗΣ ΑΠΟΓΡΑΦΗ</vt:lpstr>
      <vt:lpstr>ΣΥΣΤΗΜΑ ΔΙΑΡΚΟΥΣ ΑΠΟΓΡΑΦΗΣ </vt:lpstr>
      <vt:lpstr>ΠΛΕΟΝΕΚΤΗΜΑΤΑ ΔΙΑΡΚΟΥΣ ΑΠΟΓΡΑΦΗΣ </vt:lpstr>
      <vt:lpstr>ΧΡΗΣΙΜΟΠΟΙΟΥΜΕΝΟΙ ΛΟΓΑΡΙΑΣΜΟΙ </vt:lpstr>
      <vt:lpstr>ΚΑΝΟΝΕΣ  ΛΕΙΤΟΥΡΓΙΑΣ  ΤΩΝ  ΛΟΓΑΡΙΑΣΜΩΝ</vt:lpstr>
      <vt:lpstr>ΛΟΓΙΣΤΙΚΟΣ  ΠΡΟΣΔΙΟΡΙΣΜΟΣ ΚΟΣΤΟΥΣ  ΠΩΛΗΘΕΝΤΩΝ</vt:lpstr>
      <vt:lpstr>ΠΕΡΙΟΔΙΚΗ ΑΠΟΓΡΑΦΗ</vt:lpstr>
      <vt:lpstr>ΠΕΡΙΟΔΙΚΗ ΑΠΟΓΡΑΦΗ </vt:lpstr>
      <vt:lpstr>ΠΛΕΟΝΕΚΤΗΜΑΤΑ ΠΕΡΙΟΔΙΚΗΣ ΑΠΟΓΡΑΦΗΣ</vt:lpstr>
      <vt:lpstr>ΣΥΣΤΗΜΑ  ΛΟΓΑΡΙΑΣΜΩΝ  ΣΤΗΝ ΠΕΡΙΟΔΙΚΗ  ΑΠΟΓΡΑΦΗ</vt:lpstr>
      <vt:lpstr>ΧΡΗΣΙΜΟΠΟΙΟΥΜΕΝΟΙ ΛΟΓΑΡΙΑΣΜΟΙ </vt:lpstr>
      <vt:lpstr>ΑΠΟΚΛΙΣΕΙΣ ΑΠΟΓΡΑΦΗΣ</vt:lpstr>
      <vt:lpstr>ΛΟΓΙΣΤΙΚΟΣ ΠΡΟΣΔΙΟΡΙΣΜΟΣ ΚΟΣΤΟΥΣ ΠΩΛΗΘΕΝΤΩΝ</vt:lpstr>
      <vt:lpstr>ΑΝΑΛΥΤΙΚΗ ΚΑΤΑΧΩΡΗΣΗ ΣΤΗΝ ΑΠΟΓΡΑΦΗ</vt:lpstr>
      <vt:lpstr>ΑΠΟΤΙΜΗΣΗ ΑΠΟΘΕΜΑΤΩΝ ΣΤΟ ΤΕΛΟΣ  ΤΗΣ ΧΡΗΣΗΣ</vt:lpstr>
      <vt:lpstr>ΚΑΝΟΝΕΣ ΑΠΟΤΙΜΗΣΗΣ ΑΠΟΘΕΜΑΤΩΝ (1)</vt:lpstr>
      <vt:lpstr>ΚΑΝΟΝΕΣ ΑΠΟΤΙΜΗΣΗΣ ΑΠΟΘΕΜΑΤΩΝ (2)</vt:lpstr>
      <vt:lpstr>ΚΑΝΟΝΕΣ ΑΠΟΤΙΜΗΣΗΣ ΑΠΟΘΕΜΑΤΩΝ (3)</vt:lpstr>
      <vt:lpstr>ΟΡΙΣΜΟΙ (1)</vt:lpstr>
      <vt:lpstr>ΟΡΙΣΜΟΙ (2)</vt:lpstr>
      <vt:lpstr>ΟΡΙΣΜΟΙ (3)</vt:lpstr>
      <vt:lpstr>ΟΡΙΣΜΟΙ (4)</vt:lpstr>
      <vt:lpstr>ΟΡΙΣΜΟΙ (5)</vt:lpstr>
      <vt:lpstr>ΠΡΟΤΥΠΟ ΚΟΣΤΟΣ</vt:lpstr>
      <vt:lpstr>ΜΕΘΟΔΟΙ ΑΠΟΤΙΜΗΣΗΣ ΑΠΟΘΕΜΑΤΩΝ</vt:lpstr>
      <vt:lpstr>Η ΜΕΘΟΔΟΣ  ΤΟΥ  ΜΕΣΟΥ  ΚΟΣΤΟΥΣ ΚΑΙ  ΤΟΥ  ΜΕΣΟΥ  ΣΤΑΘΜΙΚΟΥ ΚΟΣΤΟΥΣ</vt:lpstr>
      <vt:lpstr>Η ΜΕΘΟΔΟΣ ΤΟΥ ΜΕΣΟΥ  ΣΤΑΘΜΙΚΟΥ ΚΟΣΤΟΥΣ</vt:lpstr>
      <vt:lpstr>ΥΠΟΛΟΓΙΣΜΟΣ ΜΕΘΟΔΟΥ ΤΟΥ ΜΕΣΟΥ ΣΤΑΘΜΙΚΟΥ ΚΟΣΤΟΥΣ</vt:lpstr>
      <vt:lpstr>Η ΜΕΘΟΔΟΣ ΤΟΥ ΜΕΣΟΥ ΣΤΑΘΜΙΚΟΥ ΚΟΣΤΟΥΣ</vt:lpstr>
      <vt:lpstr>Η ΜΕΘΟΔΟΣ ΤΟΥ ΜΕΣΟΥ ΣΤΑΘΜΙΚΟΥ ΚΟΣΤΟΥΣ</vt:lpstr>
      <vt:lpstr>Η ΜΕΘΟΔΟΣ ΤΟΥ ΚΥΚΛΟΦΟΡΙΑΚΟΥ ΜΕΣΟΥ ΟΡΟΥ ή ΤΩΝ ΔΙΑΔΟΧΙΚΩΝ ΥΠΟΛΟΙΠΩΝ</vt:lpstr>
      <vt:lpstr>ΥΠΟΛΟΓΙΣΜΟΣ ΤΗΣ ΜΕΘΟΔΟΥ ΤΟΥ ΚΥΚΛΟΦΟΡΙΑΚΟΥ ΜΕΣΟΥ ΟΡΟΥ Η ΤΩΝ ΔΙΑΔΟΧΙΚΩΝ ΥΠΟΛΟΙΠΩΝ</vt:lpstr>
      <vt:lpstr>Η ΜΕΘΟΔΟΣ ΤΟΥ ΚΥΚΛΟΦΟΡΙΑΚΟΥ ΜΕΣΟΥ ΟΡΟΥ ή ΤΩΝ ΔΙΑΔΟΧΙΚΩΝ ΥΠΟΛΟΙΠΩΝ</vt:lpstr>
      <vt:lpstr>ΜΕΘΟΔΟΣ ΣΕΙΡΑΣ ΕΞΑΝΤΛΗΣΕΩΣ ΤΩΝ ΑΠΟΘΕΜΑΤΩΝ F.I.F.O.</vt:lpstr>
      <vt:lpstr>ΜΕΘΟΔΟΣ ΣΕΙΡΑΣ ΕΞΑΝΤΛΗΣΕΩΣ ΤΩΝ ΑΠΟΘΕΜΑΤΩΝ F.I.F.O.</vt:lpstr>
      <vt:lpstr>ΜΕΘΟΔΟΣ ΣΕΙΡΑΣ ΕΞΑΝΤΛΗΣΕΩΣ ΤΩΝ ΑΠΟΘΕΜΑΤΩΝ  F.I.F.O</vt:lpstr>
      <vt:lpstr>L.I.F.O.</vt:lpstr>
      <vt:lpstr>L.I.F.O.</vt:lpstr>
      <vt:lpstr>L.I.F.O</vt:lpstr>
      <vt:lpstr>Η ΜΕΘΟΔΟΣ  ΠΡΟΣΔΙΟΡΙΣΜΟΥ  ΤΩΝ ΑΠΟΘΕΜΑΤΩΝ ΚΑΤ΄ ΕΚΤΙΜΗΣΗ</vt:lpstr>
      <vt:lpstr>Α. ΜΕΘΟΔΟΣ  ΤΟΥ  ΜΙΚΤΟΥ  ΚΕΡΔΟΥΣ (1)</vt:lpstr>
      <vt:lpstr>Α. ΜΕΘΟΔΟΣ  ΤΟΥ  ΜΙΚΤΟΥ  ΚΕΡΔΟΥΣ (2)</vt:lpstr>
      <vt:lpstr>Β. Η ΜΕΘΟΔΟΣ  ΤΟΥ  ΛΙΑΝΙΚΟΥ  ΕΜΠΟΡΙΟΥ  ή  ΛΙΑΝΙΚΩΝ  ΤΙΜΩΝ (1)</vt:lpstr>
      <vt:lpstr>Β. Η ΜΕΘΟΔΟΣ  ΤΟΥ  ΛΙΑΝΙΚΟΥ  ΕΜΠΟΡΙΟΥ  ή  ΛΙΑΝΙΚΩΝ  ΤΙΜΩΝ (2)</vt:lpstr>
      <vt:lpstr>ΜΕΘΟΔΟΣ  ΑΠΟΤΙΜΗΣΗΣ  ΣΤΗΝ  ΤΡΕΧΟΥΣΑ  ΤΙΜΗ</vt:lpstr>
      <vt:lpstr>ΜΕΘΟΔΟΣ  ΑΠΟΤΙΜΗΣΗΣ  ΣΤΗΝ  ΜΙΚΡΟΤΕΡΗ ΤΙΜΗ ΜΕΤΑΞΥ  ΤΗΣ  ΤΙΜΗΣ  ΚΤΗΣΗΣ  ΚΑΙ  ΤΗΣ ΤΡΕΧΟΥΣΑΣ  ΤΙΜΗΣ</vt:lpstr>
      <vt:lpstr>ΜΕΘΟΔΟΣ  ΤΟΥ  ΒΑΣΙΚΟΥ  ΑΠΟΘΕΜΑΤΟΣ (1)</vt:lpstr>
      <vt:lpstr>ΜΕΘΟΔΟΣ  ΤΟΥ  ΒΑΣΙΚΟΥ ΑΠΟΘΕΜΑΤΟΣ (2)</vt:lpstr>
      <vt:lpstr>ΜΕΘΟΔΟΣ  ΤΟΥ  ΕΞΑΤΟΜΙΚΕΥΜΕΝΟΥ  ΚΟΣΤΟΥΣ</vt:lpstr>
      <vt:lpstr>ΜΕΘΟΔΟΣ  ΤΟΥ  ΠΡΟΤΥΠΟΥ  ΚΟΣΤΟΥΣ</vt:lpstr>
      <vt:lpstr>Διαφάνεια 499</vt:lpstr>
      <vt:lpstr>ΚΡΙΤΙΚΗ ΤΩΝ ΜΕΘΟΔΩΝ ΑΠΟΤΙΜΗΣΗΣ</vt:lpstr>
      <vt:lpstr>ΑΡΘΡΟ 28 ΤΟΥ Κ.Β.Σ. </vt:lpstr>
      <vt:lpstr>ΑΡΘΡΟ 28 ΤΟΥ Κ.Β.Σ.</vt:lpstr>
      <vt:lpstr>ΑΡΘΡΟ 28 ΤΟΥ Κ.Β.Σ.</vt:lpstr>
      <vt:lpstr>ΑΡΘΡΟ 28 ΤΟΥ Κ.Β.Σ.</vt:lpstr>
      <vt:lpstr>ΑΡΘΡΟ 28 ΤΟΥ Κ.Β.Σ.</vt:lpstr>
      <vt:lpstr>ΜΕΘΟΔΟΙ ΔΙΑΧΕΙΡΙΣΗΣ ΑΠΟΘΕΜΑΤΩΝ</vt:lpstr>
      <vt:lpstr>ΒΑΣΙΚΟΙ  ΠΑΡΑΓΟΝΤΕΣ  ΚΑΘΟΡΙΣΜΟΥ  ΤΟΥ ΥΨΟΥΣ  ΤΩΝ ΑΠΟΘΕΜΑΤΩΝ</vt:lpstr>
      <vt:lpstr>ΔΙΑΧΕΙΡΙΣΗ ΥΨΟΥΣ ΑΠΟΘΕΜΑΤΩΝ</vt:lpstr>
      <vt:lpstr>ΤΙ ΠΕΡΙΛΑΜΒΑΝΕΙ ΤΟ ΚΟΣΤΟΣ ΑΠΟΘΕΜΑΤΩΝ</vt:lpstr>
      <vt:lpstr>ΔΑΠΑΝΕΣ ΑΠΟΘΕΜΑΤΩΝ</vt:lpstr>
      <vt:lpstr>ΔΑΠΑΝΕΣ ΑΠΟΘΕΜΑΤΩΝ</vt:lpstr>
      <vt:lpstr>ΥΠΟΛΟΓΙΣΜΟΣ ΣΥΝΟΛΙΚΟΥ ΚΟΣΤΟΥΣ ΑΠΟΘΕΜΑΤΩΝ</vt:lpstr>
      <vt:lpstr>ΑΣΚΗΣΗ:  ΚΟΣΤΟΥΣ ΑΠΟΘΕΜΑΤΩΝ</vt:lpstr>
      <vt:lpstr>ΛΥΣΗ: ΚΟΣΤΟΣ ΑΠΟΘΕΜΑΤΩΝ</vt:lpstr>
      <vt:lpstr>ΟΙΚΟΝΟΜΙΚΗ ΠΟΣΟΤΗΤΑ ΠΑΡΑΓΓΕΛΙΑΣ</vt:lpstr>
      <vt:lpstr>ΟΙΚΟΝΟΜΙΚΗ ΠΟΣΟΤΗΤΑ ΠΑΡΑΓΓΕΛΙΑΣ</vt:lpstr>
      <vt:lpstr>ΛΥΣΗ ΑΣΚΗΣΗΣ ΟΙΚΟΝΟΜΙΚΗΣ ΠΟΣΟΤΗΤΑΣ ΠΑΡΑΓΓΕΛΙΑΣ</vt:lpstr>
      <vt:lpstr>Διαφάνεια 518</vt:lpstr>
      <vt:lpstr>ΓΕΝΙΚΕΣ ΠΑΡΑΤΗΡΗΣΕΙΣ ΚΑΙ ΟΡΙΣΜΟΙ</vt:lpstr>
      <vt:lpstr>ΜΕΤΑΒΟΛΕΣ ΤΩΝ ΑΠΑΙΤΗΣΕΩΝ</vt:lpstr>
      <vt:lpstr>ΔΙΑΚΡΙΣΗ ΤΩΝ ΑΠΑΙΤΗΣΕΩΝ</vt:lpstr>
      <vt:lpstr>Διαφάνεια 522</vt:lpstr>
      <vt:lpstr>Διαφάνεια 523</vt:lpstr>
      <vt:lpstr>ΑΠΟΤΙΜΗΣΗ ΤΩΝ ΑΠΑΙΤΗΣΕΩΝ</vt:lpstr>
      <vt:lpstr>Διαφάνεια 525</vt:lpstr>
      <vt:lpstr>ΛΟΓΑΡΙΑΣΜΟΣ 30 ‹‹ ΠΕΛΑΤΕΣ ››</vt:lpstr>
      <vt:lpstr>Διαφάνεια 527</vt:lpstr>
      <vt:lpstr>ΛΟΓΑΡΙΑΣΜΟΣ 31 ‹‹ΓΡΑΜΜΑΤΙΑ ΕΙΣΠΡΑΚΤΕΑ››</vt:lpstr>
      <vt:lpstr>Διαφάνεια 529</vt:lpstr>
      <vt:lpstr>ΛΟΓΑΡΙΑΣΜΟΣ 33 ‹‹ΧΡΕΩΣΤΕΣ ΔΙΑΦΟΡΟΙ››</vt:lpstr>
      <vt:lpstr>Διαφάνεια 531</vt:lpstr>
      <vt:lpstr>Διαφάνεια 532</vt:lpstr>
      <vt:lpstr>Διαφάνεια 533</vt:lpstr>
      <vt:lpstr>ΛΟΓΑΡΙΑΣΜΟΣ 35 ‹‹ ΛΟΓΑΡΙΑΣΜΟΙ ΔΙΑΧΕΙΡΗΣΕΩΣ ΠΡΟΚΑΤΑΒΟΛΩΝ ΚΑΙ ΠΙΣΤΩΣΕΩΝ››</vt:lpstr>
      <vt:lpstr>Διαφάνεια 535</vt:lpstr>
      <vt:lpstr>Διαφάνεια 536</vt:lpstr>
      <vt:lpstr>ΛΟΓΑΡΙΑΣΜΟΣ 38 ‹‹ΧΡΗΜΑΤΙΚΑ ΔΙΑΘΕΣΙΜΑ››</vt:lpstr>
      <vt:lpstr>ΒΙΒΛΙΟ ΤΑΜΕΙΟΥ</vt:lpstr>
      <vt:lpstr>Διαφάνεια 539</vt:lpstr>
      <vt:lpstr>ΑΝΑΛΥΤΙΚΗ ΚΑΤΑΧΩΡΗΣΗ ΣΤΗΝ ΑΠΟΓΡΑΦΗ</vt:lpstr>
      <vt:lpstr>Διαφάνεια 541</vt:lpstr>
      <vt:lpstr>ΠΛΗΡΟΦΟΡΙΕΣ ΣΤΟ ΠΡΟΣΑΡΤΗΜΑ ΓΙΑ ΤΙΣ ΑΠΑΙΤΗΣΕΙΣ, ΤΑ ΧΡΕΟΓΡΑΦΑ ΚΑΙ ΓΙΑ ΤΟΥΣ ΜΕΤΑΒΑΤΙΚΟΥΣ ΛΟΓΑΡΙΑΣΜΟΥΣ ΕΝΕΡΓΗΤΙΚΟΥ</vt:lpstr>
      <vt:lpstr>Διαφάνεια 543</vt:lpstr>
      <vt:lpstr>ΠΙΣΤΩΣΕΙΣ</vt:lpstr>
      <vt:lpstr>ΕΙΔΗ ΠΙΣΤΩΣΕΩΝ</vt:lpstr>
      <vt:lpstr> ΜΕΤΑΒΛΗΤΕΣ ΠΙΣΤΩΤΙΚΗΣ ΠΟΛΙΤΙΚΗΣ </vt:lpstr>
      <vt:lpstr>ΧΑΡΑΚΤΗΡΙΣΤΙΚΑ ΤΩΝ ΠΙΣΤΩΣΕΩΝ</vt:lpstr>
      <vt:lpstr>ΔΙΟΙΚΗΣΗ ΔΙΑΘΕΣΙΜΩΝ (1)</vt:lpstr>
      <vt:lpstr>ΔΙΟΙΚΗΣΗ ΔΙΑΘΕΣΙΜΩΝ (2)</vt:lpstr>
      <vt:lpstr>ΔΙΟΙΚΗΣΗ ΔΙΑΘΕΣΙΜΩΝ (3)</vt:lpstr>
      <vt:lpstr>ΔΙΟΙΚΗΣΗ ΔΙΑΘΕΣΙΜΩΝ (4)</vt:lpstr>
      <vt:lpstr>ΔΙΟΙΚΗΣΗ ΔΙΑΘΕΣΙΜΩΝ (5)</vt:lpstr>
      <vt:lpstr>ΔΙΟΙΚΗΣΗ ΔΙΑΘΕΣΙΜΩΝ (6)</vt:lpstr>
      <vt:lpstr>ΔΙΟΙΚΗΣΗ ΔΙΑΘΕΣΙΜΩΝ (7)</vt:lpstr>
      <vt:lpstr>ΑΡΙΣΤΟ ΕΠΙΠΕΔΟ ΜΕΤΑΤΡΟΠΗΣ ΧΡΕΟΓΡΑΦΩΝ ΣΕ ΜΕΤΡΗΤΑ</vt:lpstr>
      <vt:lpstr>ΓΡΑΦΙΚΗ ΑΠΕΙΚΟΝΙΣΗ ΤΗΣ ΟΙΚΟΝΟΜΙΚΗΣ ΠΟΣΟΤΗΤΑΣ ΠΑΡΑΓΓΕΛΙΑΣ</vt:lpstr>
      <vt:lpstr>ΑΣΚΗΣΗ</vt:lpstr>
      <vt:lpstr>ΛΥΣΗ</vt:lpstr>
      <vt:lpstr>ΤΑΜΕΙΑΚΟ ΠΡΟΓΡΑΜΜΑ</vt:lpstr>
      <vt:lpstr>ΕΝΟΤΗΤΕΣ   ΤΑΜΕΙΑΚΟΥ  ΠΡΟΓΡΑΜΜΑΤΟΣ</vt:lpstr>
      <vt:lpstr>ΠΡΟΒΛΕΨΗ</vt:lpstr>
      <vt:lpstr>ΜΕΘΟΔΟΙ  ΠΡΟΒΛΕΨΗΣ  ΠΑΡΑΓΩΓΗΣ</vt:lpstr>
      <vt:lpstr>ΕΠΙΛΟΓΗ  ΜΕΘΟΔΟΥ  ΠΡΟΒΛΕΨΗΣ ΠΑΡΑΓΩΓΗΣ</vt:lpstr>
      <vt:lpstr>Γραμμικά μοντέλα πιθανοτήτων</vt:lpstr>
      <vt:lpstr>ΠΑΡΑΔΕΙΓΜΑ</vt:lpstr>
      <vt:lpstr>How Banks Make Credit Decisions</vt:lpstr>
      <vt:lpstr>The Credit Decision (1)</vt:lpstr>
      <vt:lpstr>The Credit Decision (2)</vt:lpstr>
      <vt:lpstr>ΚΑΤΗΓΟΡΙΕΣ ΚΙΝΔΥΝΩΝ</vt:lpstr>
      <vt:lpstr>ΚΑΘΑΡΗ ΘΕΣΗ  Ή ΚΑΘΑΡΗ ΠΕΡΙΟΥΣΙΑ</vt:lpstr>
      <vt:lpstr>ΜΕΤΑΒΟΛΕΣ ΤΟΥ ΚΕΦΑΛΑΙΟΥ</vt:lpstr>
      <vt:lpstr>Διαφάνεια 572</vt:lpstr>
      <vt:lpstr>ΛΟΓΑΡΙΑΣΜΟΣ 40 ‹‹ΚΕΦΑΛΑΙΟ››</vt:lpstr>
      <vt:lpstr>Διαφάνεια 574</vt:lpstr>
      <vt:lpstr>Διαφάνεια 575</vt:lpstr>
      <vt:lpstr>Διαφάνεια 576</vt:lpstr>
      <vt:lpstr>ΛΟΓΑΡΙΑΣΜΟΣ 41 ‹‹ΑΠΟΘΕΜΑΤΙΚΑ – ΔΙΑΦΟΡΕΣ ΑΝΑΠΡΟΣΑΡΜΟΓΗΣ – ΕΠΙΧΟΡΗΓΗΣΕΙΣ ΕΠΕΝΔΥΣΕΩΝ››</vt:lpstr>
      <vt:lpstr>Διαφάνεια 578</vt:lpstr>
      <vt:lpstr> Η ΛΟΓΙΣΤΙΚΗ ΤΩΝ ΥΠΟΧΡΕΩΣΕΩΝ</vt:lpstr>
      <vt:lpstr> Μεταβολές των υποχρεώσεων  Οι υποχρεώσεις μεταβάλλονται είτε θετικά είτε αρνητικά, δηλαδή αυξάνονται ή μειώνονται. Οι κυριότερες μεταβολές των υποχρεώσεων είναι οι εξής:</vt:lpstr>
      <vt:lpstr>Διαφάνεια 581</vt:lpstr>
      <vt:lpstr>ΠΡΟΒΛΕΨΕΙΣ ΓΙΑ ΚΙΝΔΥΝΟΥΣ ΚΑΙ ΕΞΟΔΑ</vt:lpstr>
      <vt:lpstr>Διαφάνεια 583</vt:lpstr>
      <vt:lpstr>Διαφάνεια 584</vt:lpstr>
      <vt:lpstr>Διαφάνεια 585</vt:lpstr>
      <vt:lpstr>ΜΑΚΡΟΠΡΟΘΕΣΜΕΣ ΥΠΟΧΡΕΩΣΕΙΣ </vt:lpstr>
      <vt:lpstr>Διαφάνεια 587</vt:lpstr>
      <vt:lpstr>ΒΡΑΧΥΠΡΟΘΕΣΜΕΣ ΥΠΟΧΡΕΩΣΕΙΣ </vt:lpstr>
      <vt:lpstr>ΒΡΑΧΥΠΡΟΘΕΣΜΕΣ ΥΠΟΧΡΕΩΣΕΙΣ </vt:lpstr>
      <vt:lpstr>Διαφάνεια 590</vt:lpstr>
      <vt:lpstr> Λογαριασμός 52 « Τράπεζες λογαριασμοί βραχυπρόθεσμων υποχρεώσεων».</vt:lpstr>
      <vt:lpstr> Λογαριασμός 54 «Υποχρεώσεις από φόρους - τέλη»</vt:lpstr>
      <vt:lpstr>Διαφάνεια 593</vt:lpstr>
      <vt:lpstr>Διαφάνεια 594</vt:lpstr>
      <vt:lpstr>Διαφάνεια 595</vt:lpstr>
      <vt:lpstr>Διαφάνεια 596</vt:lpstr>
      <vt:lpstr>Διαφάνεια 597</vt:lpstr>
      <vt:lpstr>Αναλυτική καταχώρηση στην απογραφή </vt:lpstr>
      <vt:lpstr>Η Λογιστική υποχρεώσεων σε ξένο νόμισμα</vt:lpstr>
      <vt:lpstr>ΥΠΟΧΡΕΩΣΕΙΣ ΣΕ ΞΕΝΟ ΝΟΜΙΣΜΑ</vt:lpstr>
      <vt:lpstr>Λογαριασμοί υποχρεώσεων σε ξένο νόμισμα - Μη ενσωματωμένων σε πιστωτικούς τίτλους</vt:lpstr>
      <vt:lpstr>Λογαριασμοί υποχρεώσεων σε ξένο νόμισμα - Ενσωματωμένων σε πιστωτικούς τίτλους</vt:lpstr>
      <vt:lpstr>Συναλλαγματικοί  Κίνδυνοι</vt:lpstr>
      <vt:lpstr>Διαφάνεια 604</vt:lpstr>
      <vt:lpstr>Λογιστική αντιμετώπιση των υποχρεώσεων σε ξένο νόμισμα</vt:lpstr>
      <vt:lpstr>Διαφάνεια 606</vt:lpstr>
      <vt:lpstr>Διαφάνεια 607</vt:lpstr>
      <vt:lpstr>Μέθοδος αντίτιμου σε ευρώ - Δημιουργία και πληρωμή υποχρεώσεων σε ξένο νόμισμα</vt:lpstr>
      <vt:lpstr>Μέθοδος αντίτιμου σε ευρώ – Αποτίμηση υποχρεώσεων σε ξένο νόμισμα</vt:lpstr>
      <vt:lpstr>Μέθοδος αντίτιμου σε ευρώ – Αποτίμηση υποχρεώσεων σε ξένο νόμισμα</vt:lpstr>
      <vt:lpstr>Μέθοδος αντίτιμου σε ευρώ – Αποτίμηση υποχρεώσεων σε ξένο νόμισμα</vt:lpstr>
      <vt:lpstr>Διαφάνεια 612</vt:lpstr>
      <vt:lpstr>Διαφάνεια 613</vt:lpstr>
      <vt:lpstr>ΟΡΓΑΝΙΚΑ ΕΞΟΔΑ ΚΑΤ’ ΕΙΔΟΣ</vt:lpstr>
      <vt:lpstr>Διαφάνεια 615</vt:lpstr>
      <vt:lpstr>Διαφάνεια 616</vt:lpstr>
      <vt:lpstr>Διαφάνεια 617</vt:lpstr>
      <vt:lpstr>Διαφάνεια 618</vt:lpstr>
      <vt:lpstr>Διαφάνεια 619</vt:lpstr>
      <vt:lpstr>Διαφάνεια 620</vt:lpstr>
      <vt:lpstr>Διαφάνεια 621</vt:lpstr>
      <vt:lpstr>Διαφάνεια 622</vt:lpstr>
      <vt:lpstr>Διαφάνεια 623</vt:lpstr>
      <vt:lpstr>ΟΡΓΑΝΙΚΑ ΕΣΟΔΑ ΚΑΤ’ ΕΙΔΟΣ ΚΑΙ ΑΝΟΡΓΑΝΑ ΑΠΟΤΕΛΕΣΜΑΤΑ</vt:lpstr>
      <vt:lpstr>Περιεχόμενο και εννοιολογικοί προσδιορισμοί  </vt:lpstr>
      <vt:lpstr>Διαφάνεια 626</vt:lpstr>
      <vt:lpstr>Τακτοποίηση λογαριασμών εσόδων στο τέλος της χρήσεως</vt:lpstr>
      <vt:lpstr>Λογαριασμός 70 «Πωλήσεις εμπορευμάτων» </vt:lpstr>
      <vt:lpstr>Διαφάνεια 629</vt:lpstr>
      <vt:lpstr>Διαφάνεια 630</vt:lpstr>
      <vt:lpstr>Διαφάνεια 631</vt:lpstr>
      <vt:lpstr>Διαφάνεια 632</vt:lpstr>
      <vt:lpstr>Διαφάνεια 633</vt:lpstr>
      <vt:lpstr>Διαφάνεια 634</vt:lpstr>
      <vt:lpstr>Διαφάνεια 635</vt:lpstr>
      <vt:lpstr>Διαφάνεια 636</vt:lpstr>
      <vt:lpstr>Διαφάνεια 637</vt:lpstr>
      <vt:lpstr>Διαφάνεια 638</vt:lpstr>
      <vt:lpstr>ΛΟΓΙΣΤΙΚΕΣ ΕΡΓΑΣΙΕΣ ΤΕΛΟΥΣ ΧΡΗΣΕΩΣ</vt:lpstr>
      <vt:lpstr>Διαφάνεια 640</vt:lpstr>
      <vt:lpstr>Διαφάνεια 641</vt:lpstr>
      <vt:lpstr>Διαφάνεια 642</vt:lpstr>
      <vt:lpstr>Λογιστικές εργασίες τέλους χρήσεως σχετικές με τη φυσική απογραφή και αποτίμηση των επί μέρους περιουσιακών στοιχείων</vt:lpstr>
      <vt:lpstr>Διαφάνεια 644</vt:lpstr>
      <vt:lpstr>Διαφάνεια 645</vt:lpstr>
      <vt:lpstr>Διαφάνεια 646</vt:lpstr>
      <vt:lpstr>Διαφάνεια 647</vt:lpstr>
      <vt:lpstr>Διαφάνεια 648</vt:lpstr>
      <vt:lpstr>Διαφάνεια 649</vt:lpstr>
      <vt:lpstr>Διαφάνεια 650</vt:lpstr>
      <vt:lpstr>Διαφάνεια 651</vt:lpstr>
      <vt:lpstr>Διαφάνεια 652</vt:lpstr>
      <vt:lpstr>Διαφάνεια 653</vt:lpstr>
      <vt:lpstr>Διαφάνεια 654</vt:lpstr>
      <vt:lpstr>Διαφάνεια 655</vt:lpstr>
      <vt:lpstr>Διαφάνεια 656</vt:lpstr>
      <vt:lpstr>ΛΟΓΙΣΤΙΚΑ ΣΦΑΛΜΑΤΑ</vt:lpstr>
      <vt:lpstr>Η ΛΟΓΙΣΤΙΚΉ ΤΩΝ ΛΟΓΑΡΙΑΣΜΏΝ ΤΑΞΕΩΣ</vt:lpstr>
      <vt:lpstr>Λογαριασμοί Τάξεως</vt:lpstr>
      <vt:lpstr>Διαφάνεια 660</vt:lpstr>
      <vt:lpstr>Αλλότρια  και  περιουσιακά  στοιχεία  </vt:lpstr>
      <vt:lpstr>Χρεωστικοί λογαριασμοί εγγυήσεων και εμπράγματων ασφαλειών</vt:lpstr>
      <vt:lpstr>Αναλυτική  καταχώρηση  στην  απογραφή </vt:lpstr>
      <vt:lpstr>Πληροφορίες στο προσάρτημα για τους λογαριασμούς τάξεως</vt:lpstr>
      <vt:lpstr>ΠΟΡΕΙΑ  ΛΟΓΙΣΤΙΚΩΝ  ΕΡΓΑΣΙΩΝ</vt:lpstr>
      <vt:lpstr>Λογιστικές Εγγραφές Προσαρμογής (1)</vt:lpstr>
      <vt:lpstr>Λογιστικές Εγγραφές Προσαρμογής (2)</vt:lpstr>
      <vt:lpstr>Λογιστικές Εγγραφές Προσαρμογής (3)</vt:lpstr>
      <vt:lpstr>Λογιστικές Εγγραφές Προσαρμογής (4)</vt:lpstr>
      <vt:lpstr>Λογιστικές Εγγραφές Προσαρμογής (5)</vt:lpstr>
      <vt:lpstr>Λογιστικές Εγγραφές Προσαρμογής (6)</vt:lpstr>
      <vt:lpstr>Εγγραφές Προσδιορισμού Λογιστικού Αποτελέσματος (1)</vt:lpstr>
      <vt:lpstr>Εγγραφές Προσδιορισμού Λογιστικού Αποτελέσματος (2)</vt:lpstr>
      <vt:lpstr>Εγγραφές Προσδιορισμού Λογιστικού Αποτελέσματος (3)</vt:lpstr>
      <vt:lpstr>Εγγραφές Προσδιορισμού Λογιστικού Αποτελέσματος (4)</vt:lpstr>
      <vt:lpstr>Διαφάνεια 676</vt:lpstr>
      <vt:lpstr>Διαφάνεια 677</vt:lpstr>
      <vt:lpstr>Διαφάνεια 678</vt:lpstr>
      <vt:lpstr>Παράδειγμα Λογιστικών Εγγραφών</vt:lpstr>
      <vt:lpstr>Λογιστικές Εγγραφές</vt:lpstr>
      <vt:lpstr>Λογιστικές Εγγραφές</vt:lpstr>
      <vt:lpstr>Λογιστικές Εγγραφές</vt:lpstr>
      <vt:lpstr>Λογιστικές Εγγραφές</vt:lpstr>
      <vt:lpstr>Λογιστικές Εγγραφές</vt:lpstr>
      <vt:lpstr>Λογιστικές Εγγραφές</vt:lpstr>
      <vt:lpstr>Λογιστικές Εγγραφές</vt:lpstr>
      <vt:lpstr>ΑΣΚΗΣΗ 1.</vt:lpstr>
      <vt:lpstr>ΛΥΣΗ ΑΣΚΗΣΗΣ 1.</vt:lpstr>
      <vt:lpstr>ΑΣΚΗΣΗ 2</vt:lpstr>
      <vt:lpstr>Διαφάνεια 690</vt:lpstr>
      <vt:lpstr>Διαφάνεια 691</vt:lpstr>
      <vt:lpstr>Διαφάνεια 692</vt:lpstr>
      <vt:lpstr>ΕΓΓΡΑΦΕΣ ΠΡΟΣΑΡΜΟΓΗΣ </vt:lpstr>
      <vt:lpstr>ΕΓΓΡΑΦΕΣ ΠΡΟΣΑΡΜΟΓΗΣ</vt:lpstr>
      <vt:lpstr>Διαφάνεια 695</vt:lpstr>
      <vt:lpstr>Διαφάνεια 696</vt:lpstr>
      <vt:lpstr>Διαφάνεια 697</vt:lpstr>
      <vt:lpstr>Διαφάνεια 698</vt:lpstr>
      <vt:lpstr>            8/8 Πληρώθηκαν για έξοδα Δ.Ε.Η. 200 ευρώ, Ο.Τ.Ε. 150 ευρώ και Ε.Υ.Δ.Α.Π. 50 ευρώ. Επίσης εξοφλήθηκαν οι οφειλόμενοι από την προηγούμενη χρήση φόροι. 9/9 Ο κ. Παπαδόπουλος, βασικός μέτοχος της Enjoy, πλήρωσε 800 ευρώ σε γνωστό νυχτερινό κέντρο σε οικογενειακή έξοδο. 10/10 Κατεβλήθησαν οι οφειλόμενοι από την προηγούμενη χρήση τόκοι, οι δουλευμένοι τόκοι του δανείου που αναλογούν στο πρώτο εξάμηνο του τρέχοντος έτους καθώς και 500 ευρώ για χρεολύσιο. Το επιτόκιο του δανείου ανέρχεται σε 10% ετησίως επί του εκάστοτε υπολοίπου του δανείου. 11/11 Καταβλήθηκαν 500 ευρώ για την προμήθεια γραφικής ύλης. </vt:lpstr>
      <vt:lpstr>Διαφάνεια 700</vt:lpstr>
      <vt:lpstr>Διαφάνεια 701</vt:lpstr>
      <vt:lpstr>Διαφάνεια 702</vt:lpstr>
      <vt:lpstr>Διαφάνεια 703</vt:lpstr>
      <vt:lpstr>ΛΥΣΗ ΑΣΚΗΣΗΣ ΛΟΓΙΣΤΙΚΗΣ </vt:lpstr>
      <vt:lpstr>Διαφάνεια 705</vt:lpstr>
      <vt:lpstr>Διαφάνεια 706</vt:lpstr>
      <vt:lpstr>Διαφάνεια 707</vt:lpstr>
      <vt:lpstr>Διαφάνεια 708</vt:lpstr>
      <vt:lpstr>Διαφάνεια 709</vt:lpstr>
      <vt:lpstr>Παρατήρηση: Η νυκτερινή έξοδος του ιδιοκτήτη της επιχείρησης με την οικογένεια του στις 9/9 δεν αποτελεί λογιστικό γεγονός διότι αφορά αυτόν προσωπικά και όχι την επιχείρηση.</vt:lpstr>
      <vt:lpstr>Διαφάνεια 711</vt:lpstr>
      <vt:lpstr>Το προσαρμοσμένο ισοζύγιο της εταιρίας στις 31/12/2017 έχει ως εξής: </vt:lpstr>
      <vt:lpstr>Διαφάνεια 713</vt:lpstr>
      <vt:lpstr>Διαφάνεια 714</vt:lpstr>
      <vt:lpstr>Διαφάνεια 715</vt:lpstr>
      <vt:lpstr>Διαφάνεια 716</vt:lpstr>
      <vt:lpstr>Διαφάνεια 717</vt:lpstr>
      <vt:lpstr>Ο ομαδοποιημένος Ισολογισμός της εταιρίας έχει ως εξής: </vt:lpstr>
      <vt:lpstr>Διαφάνεια 719</vt:lpstr>
      <vt:lpstr>Η κατάσταση αποτελεσμάτων χρήσης της εταιρίας για τη λογιστική χρήση από 01/01/2017 έως 31/12/2017 έχει ως εξής: </vt:lpstr>
      <vt:lpstr>Διαφάνεια 721</vt:lpstr>
      <vt:lpstr>ΑΣΚΗΣΗ 2.</vt:lpstr>
      <vt:lpstr>ΛΥΣΗ ΑΣΚΗΣΗΣ 2.</vt:lpstr>
      <vt:lpstr>ΛΥΣΗ ΑΣΚΗΣΗΣ 2.(Συνέχεια)</vt:lpstr>
      <vt:lpstr>ΑΣΚΗΣΗ 3.</vt:lpstr>
      <vt:lpstr>ΛΥΣΗ ΑΣΚΗΣΗΣ 3.</vt:lpstr>
      <vt:lpstr>ΑΣΚΗΣΗ 4.</vt:lpstr>
      <vt:lpstr>ΛΥΣΗ ΑΣΚΗΣΗΣ 4.</vt:lpstr>
      <vt:lpstr>ΑΣΚΗΣΗ 5.</vt:lpstr>
      <vt:lpstr>ΛΥΣΗ ΑΣΚΗΣΗΣ 5.</vt:lpstr>
      <vt:lpstr>ΛΥΣΗ ΑΣΚΗΣΗΣ 5. (συνέχεια)</vt:lpstr>
      <vt:lpstr>ΑΣΚΗΣΗ 6.</vt:lpstr>
      <vt:lpstr>ΛΥΣΗ ΑΣΚΗΣΗΣ 6.</vt:lpstr>
      <vt:lpstr>ΛΥΣΗ ΑΣΚΗΣΗΣ 6. συνέχεια</vt:lpstr>
      <vt:lpstr>ΛΥΣΗ ΑΣΚΗΣΗΣ 6. συνέχεια</vt:lpstr>
      <vt:lpstr>ΛΥΣΗ ΑΣΚΗΣΗΣ 6. συνέχεια</vt:lpstr>
      <vt:lpstr>ΛΥΣΗ ΑΣΚΗΣΗΣ 6. συνέχεια</vt:lpstr>
      <vt:lpstr>ΑΣΚΗΣΗ 7.</vt:lpstr>
      <vt:lpstr>ΛΥΣΗ ΑΣΚΗΣΗΣ 7.</vt:lpstr>
      <vt:lpstr>ΑΣΚΗΣΗ 8.</vt:lpstr>
      <vt:lpstr>ΛΥΣΗ ΑΣΚΗΣΗΣ 8.</vt:lpstr>
      <vt:lpstr>ΑΣΚΗΣΗ 9.</vt:lpstr>
      <vt:lpstr>ΛΥΣΗ ΑΣΚΗΣΗΣ 9.</vt:lpstr>
      <vt:lpstr>ΛΥΣΗ ΑΣΚΗΣΗΣ 9.</vt:lpstr>
      <vt:lpstr>ΑΣΚΗΣΗ 10.</vt:lpstr>
      <vt:lpstr>ΛΥΣΗ ΑΣΚΗΣΗΣ 10.</vt:lpstr>
      <vt:lpstr>ΑΣΚΗΣΗ ΕΚΜΕΤΑΛΛΕΥΣΗΣ 1.</vt:lpstr>
      <vt:lpstr>ΛΥΣΗ ΑΣΚΗΣΗΣ ΕΚΜΕΤΑΛΛΕΥΣΗΣ 1.</vt:lpstr>
      <vt:lpstr>ΛΥΣΗ ΑΣΚΗΣΗΣ ΕΚΜΕΤΑΛΛΕΥΣΗΣ1.συνέχεια</vt:lpstr>
      <vt:lpstr>ΛΥΣΗ ΑΣΚΗΣΗΣ ΕΚΜΕΤΑΛΛΕΥΣΗΣ 1.συνέχεια</vt:lpstr>
      <vt:lpstr>ΛΥΣΗ ΑΣΚΗΣΗΣ ΕΚΜΕΤΑΛΛΕΥΣΗΣ 1.συνέχεια</vt:lpstr>
      <vt:lpstr>ΛΥΣΗ ΑΣΚΗΣΗΣ ΕΚΜΕΤΑΛΛΕΥΣΗΣ 1.συνέχεια</vt:lpstr>
      <vt:lpstr>ΛΥΣΗ ΑΣΚΗΣΗΣ ΕΚΜΕΤΑΛΛΕΥΣΗΣ 1. συνέχεια</vt:lpstr>
      <vt:lpstr>ΛΥΣΗ ΑΣΚΗΣΗΣ ΕΚΜΕΤΑΛΛΕΥΣΗΣ 1. συνέχεια</vt:lpstr>
      <vt:lpstr>ΛΥΣΗ ΑΣΚΗΣΗΣ ΕΚΜΕΤΑΛΛΕΥΣΗΣ 1. συνέχεια</vt:lpstr>
      <vt:lpstr>ΑΣΚΗΣΗ ΕΚΜΕΤΑΛΛΕΥΣΗΣ 2</vt:lpstr>
      <vt:lpstr>Διαφάνεια 757</vt:lpstr>
      <vt:lpstr>ΑΣΚΗΣΗ ΕΚΜΕΤΑΛΛΕΥΣΗΣ 2</vt:lpstr>
      <vt:lpstr>ΛΥΣΗ ΑΣΚΗΣΗΣ ΕΚΜΕΤΑΛΛΕΥΣΗΣ 2.</vt:lpstr>
      <vt:lpstr>Διαφάνεια 760</vt:lpstr>
      <vt:lpstr>ΛΥΣΗ ΑΣΚΗΣΗΣ ΕΚΜΕΤΑΛΛΕΥΣΗΣ 2.</vt:lpstr>
      <vt:lpstr>ΜΟΧΛΕΥΣΗ </vt:lpstr>
      <vt:lpstr>Λειτουργική Μόχλευση</vt:lpstr>
      <vt:lpstr>Χρηματοοικονομική Μόχλευση</vt:lpstr>
      <vt:lpstr>Συνολική μόχλευση</vt:lpstr>
      <vt:lpstr>Μόχλευση Παραγώγων</vt:lpstr>
      <vt:lpstr>Ανάλυση Ταμειακών Ροών 1</vt:lpstr>
      <vt:lpstr>Ανάλυση Ταμειακών Ροών 2</vt:lpstr>
      <vt:lpstr>Ουδέτερο σημείο κύκλου εργασιών 1</vt:lpstr>
      <vt:lpstr>Ουδέτερο σημείο κύκλου εργασιών 2</vt:lpstr>
      <vt:lpstr>Πλεονεκτήματα της μόχλευσης</vt:lpstr>
      <vt:lpstr>Μειονεκτήματα της μόχλευσης</vt:lpstr>
      <vt:lpstr>ΑΣΚΗΣΗ </vt:lpstr>
      <vt:lpstr>ΛΥΣΗ</vt:lpstr>
      <vt:lpstr>ΑΣΚΗΣΗ </vt:lpstr>
      <vt:lpstr>ΛΥΣΗ (α)</vt:lpstr>
      <vt:lpstr>ΛΥΣΗ (β)</vt:lpstr>
      <vt:lpstr>    ΑΣΚΗΣΗ </vt:lpstr>
      <vt:lpstr>ΛΥΣΗ</vt:lpstr>
      <vt:lpstr>  ΑΡΙΘΜΟΔΕΙΚΤΕΣ ΠΑΡΑΓΩΓΙΚΟΤΗΤΑΣ ΕΡΓΑΣΙΑΣ ΤΩΝ Ε+Σ</vt:lpstr>
      <vt:lpstr>ΑΡΙΘΜΟΔΕΙΚΤΕΣ ΑΠΟΔΟΤΙΚΟΤΗΤΑΣ Ε+Σ</vt:lpstr>
      <vt:lpstr>ΧΡΗΜΑΤΟΔΟΤΙΚΕΣ ΑΝΑΓΚΕΣ</vt:lpstr>
      <vt:lpstr>Μέθοδος του ποσοστού των πωλήσεων </vt:lpstr>
      <vt:lpstr>Μέθοδος του ποσοστού των πωλήσεων </vt:lpstr>
      <vt:lpstr>Μέθοδος του ποσοστού των πωλήσεων </vt:lpstr>
      <vt:lpstr>Μέθοδος του ποσοστού των πωλήσεων </vt:lpstr>
      <vt:lpstr>Μέθοδος του ποσοστού των πωλήσεων </vt:lpstr>
      <vt:lpstr>Διαφάνεια 788</vt:lpstr>
      <vt:lpstr>Διαφάνεια 789</vt:lpstr>
      <vt:lpstr>Διαφάνεια 790</vt:lpstr>
      <vt:lpstr>Διαφάνεια 791</vt:lpstr>
      <vt:lpstr>Μέθοδος του ποσοστού των πωλήσεων</vt:lpstr>
      <vt:lpstr>Μέθοδος του ποσοστού των πωλήσεων</vt:lpstr>
      <vt:lpstr>Διαφάνεια 794</vt:lpstr>
      <vt:lpstr>Διαφάνεια 795</vt:lpstr>
      <vt:lpstr>Διαφάνεια 796</vt:lpstr>
      <vt:lpstr>Διαφάνεια 797</vt:lpstr>
      <vt:lpstr>Διαφάνεια 798</vt:lpstr>
      <vt:lpstr>Διαφάνεια 799</vt:lpstr>
      <vt:lpstr>Διαφάνεια 800</vt:lpstr>
      <vt:lpstr>Διαφάνεια 801</vt:lpstr>
      <vt:lpstr>Διαφάνεια 802</vt:lpstr>
      <vt:lpstr>Διαφάνεια 803</vt:lpstr>
      <vt:lpstr>Διαφάνεια 804</vt:lpstr>
      <vt:lpstr>Διαφάνεια 805</vt:lpstr>
      <vt:lpstr>Διαφάνεια 806</vt:lpstr>
      <vt:lpstr>ΒΙΒΛΙΟΓΡΑΦΙΑ (1)</vt:lpstr>
      <vt:lpstr>ΒΙΒΛΙΟΓΡΑΦΙΑ (2)</vt:lpstr>
      <vt:lpstr>ΒΙΒΛΙΟΓΡΑΦΙΑ (3)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ΧΡΗΜΑΤΟΟΙΚΟΝΟΜΙΚΗ ΛΟΓΙΣΤΙΚΗ</dc:title>
  <dc:creator>user</dc:creator>
  <cp:lastModifiedBy>admin</cp:lastModifiedBy>
  <cp:revision>412</cp:revision>
  <dcterms:created xsi:type="dcterms:W3CDTF">2018-04-06T17:45:56Z</dcterms:created>
  <dcterms:modified xsi:type="dcterms:W3CDTF">2018-06-22T13:57:35Z</dcterms:modified>
</cp:coreProperties>
</file>